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82" r:id="rId2"/>
    <p:sldId id="326" r:id="rId3"/>
    <p:sldId id="258" r:id="rId4"/>
    <p:sldId id="259" r:id="rId5"/>
    <p:sldId id="327" r:id="rId6"/>
    <p:sldId id="284" r:id="rId7"/>
    <p:sldId id="285" r:id="rId8"/>
    <p:sldId id="329" r:id="rId9"/>
    <p:sldId id="331" r:id="rId10"/>
    <p:sldId id="328" r:id="rId11"/>
    <p:sldId id="287" r:id="rId12"/>
    <p:sldId id="332" r:id="rId13"/>
    <p:sldId id="288" r:id="rId14"/>
    <p:sldId id="296" r:id="rId15"/>
    <p:sldId id="330" r:id="rId16"/>
    <p:sldId id="289" r:id="rId17"/>
    <p:sldId id="297" r:id="rId18"/>
    <p:sldId id="290" r:id="rId19"/>
    <p:sldId id="340" r:id="rId20"/>
    <p:sldId id="298" r:id="rId21"/>
    <p:sldId id="292" r:id="rId22"/>
    <p:sldId id="333" r:id="rId23"/>
    <p:sldId id="334" r:id="rId24"/>
    <p:sldId id="306" r:id="rId25"/>
    <p:sldId id="335" r:id="rId26"/>
    <p:sldId id="293" r:id="rId27"/>
    <p:sldId id="300" r:id="rId28"/>
    <p:sldId id="305" r:id="rId29"/>
    <p:sldId id="301" r:id="rId30"/>
    <p:sldId id="336" r:id="rId31"/>
    <p:sldId id="302" r:id="rId32"/>
    <p:sldId id="303" r:id="rId33"/>
    <p:sldId id="307" r:id="rId34"/>
    <p:sldId id="308" r:id="rId35"/>
    <p:sldId id="310" r:id="rId36"/>
    <p:sldId id="311" r:id="rId37"/>
    <p:sldId id="338" r:id="rId38"/>
    <p:sldId id="339" r:id="rId39"/>
    <p:sldId id="315" r:id="rId40"/>
    <p:sldId id="312" r:id="rId41"/>
    <p:sldId id="313" r:id="rId42"/>
    <p:sldId id="318" r:id="rId43"/>
    <p:sldId id="314" r:id="rId44"/>
    <p:sldId id="316" r:id="rId45"/>
    <p:sldId id="337" r:id="rId46"/>
  </p:sldIdLst>
  <p:sldSz cx="9144000" cy="5143500" type="screen16x9"/>
  <p:notesSz cx="6858000" cy="9144000"/>
  <p:defaultTex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showPr>
  <p:clrMru>
    <a:srgbClr val="E46C0A"/>
    <a:srgbClr val="0070C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90" d="100"/>
          <a:sy n="90" d="100"/>
        </p:scale>
        <p:origin x="-276" y="-162"/>
      </p:cViewPr>
      <p:guideLst>
        <p:guide orient="horz" pos="1620"/>
        <p:guide pos="2880"/>
      </p:guideLst>
    </p:cSldViewPr>
  </p:slideViewPr>
  <p:notesTextViewPr>
    <p:cViewPr>
      <p:scale>
        <a:sx n="1" d="1"/>
        <a:sy n="1" d="1"/>
      </p:scale>
      <p:origin x="0" y="0"/>
    </p:cViewPr>
  </p:notesTextViewPr>
  <p:sorterViewPr>
    <p:cViewPr>
      <p:scale>
        <a:sx n="186" d="100"/>
        <a:sy n="186" d="100"/>
      </p:scale>
      <p:origin x="0" y="0"/>
    </p:cViewPr>
  </p:sorter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image" Target="../media/image14.wmf"/><Relationship Id="rId1" Type="http://schemas.openxmlformats.org/officeDocument/2006/relationships/image" Target="../media/image13.e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60.wmf"/><Relationship Id="rId1" Type="http://schemas.openxmlformats.org/officeDocument/2006/relationships/image" Target="../media/image57.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61.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65.w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69.wmf"/><Relationship Id="rId1" Type="http://schemas.openxmlformats.org/officeDocument/2006/relationships/image" Target="../media/image68.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72.wmf"/><Relationship Id="rId2" Type="http://schemas.openxmlformats.org/officeDocument/2006/relationships/image" Target="../media/image71.wmf"/><Relationship Id="rId1" Type="http://schemas.openxmlformats.org/officeDocument/2006/relationships/image" Target="../media/image70.w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75.wmf"/><Relationship Id="rId1" Type="http://schemas.openxmlformats.org/officeDocument/2006/relationships/image" Target="../media/image74.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78.wmf"/><Relationship Id="rId2" Type="http://schemas.openxmlformats.org/officeDocument/2006/relationships/image" Target="../media/image77.wmf"/><Relationship Id="rId1" Type="http://schemas.openxmlformats.org/officeDocument/2006/relationships/image" Target="../media/image76.wmf"/></Relationships>
</file>

<file path=ppt/drawings/_rels/vmlDrawing17.vml.rels><?xml version="1.0" encoding="UTF-8" standalone="yes"?>
<Relationships xmlns="http://schemas.openxmlformats.org/package/2006/relationships"><Relationship Id="rId2" Type="http://schemas.openxmlformats.org/officeDocument/2006/relationships/image" Target="../media/image80.wmf"/><Relationship Id="rId1" Type="http://schemas.openxmlformats.org/officeDocument/2006/relationships/image" Target="../media/image79.wmf"/></Relationships>
</file>

<file path=ppt/drawings/_rels/vmlDrawing18.vml.rels><?xml version="1.0" encoding="UTF-8" standalone="yes"?>
<Relationships xmlns="http://schemas.openxmlformats.org/package/2006/relationships"><Relationship Id="rId2" Type="http://schemas.openxmlformats.org/officeDocument/2006/relationships/image" Target="../media/image84.wmf"/><Relationship Id="rId1" Type="http://schemas.openxmlformats.org/officeDocument/2006/relationships/image" Target="../media/image83.wmf"/></Relationships>
</file>

<file path=ppt/drawings/_rels/vmlDrawing19.vml.rels><?xml version="1.0" encoding="UTF-8" standalone="yes"?>
<Relationships xmlns="http://schemas.openxmlformats.org/package/2006/relationships"><Relationship Id="rId2" Type="http://schemas.openxmlformats.org/officeDocument/2006/relationships/image" Target="../media/image87.wmf"/><Relationship Id="rId1" Type="http://schemas.openxmlformats.org/officeDocument/2006/relationships/image" Target="../media/image86.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image" Target="../media/image17.wmf"/><Relationship Id="rId1" Type="http://schemas.openxmlformats.org/officeDocument/2006/relationships/image" Target="../media/image16.wmf"/><Relationship Id="rId4" Type="http://schemas.openxmlformats.org/officeDocument/2006/relationships/image" Target="../media/image15.wmf"/></Relationships>
</file>

<file path=ppt/drawings/_rels/vmlDrawing20.vml.rels><?xml version="1.0" encoding="UTF-8" standalone="yes"?>
<Relationships xmlns="http://schemas.openxmlformats.org/package/2006/relationships"><Relationship Id="rId2" Type="http://schemas.openxmlformats.org/officeDocument/2006/relationships/image" Target="../media/image90.wmf"/><Relationship Id="rId1" Type="http://schemas.openxmlformats.org/officeDocument/2006/relationships/image" Target="../media/image89.w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92.wmf"/></Relationships>
</file>

<file path=ppt/drawings/_rels/vmlDrawing22.vml.rels><?xml version="1.0" encoding="UTF-8" standalone="yes"?>
<Relationships xmlns="http://schemas.openxmlformats.org/package/2006/relationships"><Relationship Id="rId3" Type="http://schemas.openxmlformats.org/officeDocument/2006/relationships/image" Target="../media/image95.wmf"/><Relationship Id="rId2" Type="http://schemas.openxmlformats.org/officeDocument/2006/relationships/image" Target="../media/image94.wmf"/><Relationship Id="rId1" Type="http://schemas.openxmlformats.org/officeDocument/2006/relationships/image" Target="../media/image93.wmf"/></Relationships>
</file>

<file path=ppt/drawings/_rels/vmlDrawing23.vml.rels><?xml version="1.0" encoding="UTF-8" standalone="yes"?>
<Relationships xmlns="http://schemas.openxmlformats.org/package/2006/relationships"><Relationship Id="rId2" Type="http://schemas.openxmlformats.org/officeDocument/2006/relationships/image" Target="../media/image98.wmf"/><Relationship Id="rId1" Type="http://schemas.openxmlformats.org/officeDocument/2006/relationships/image" Target="../media/image97.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40.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43.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44.e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53.wmf"/><Relationship Id="rId1" Type="http://schemas.openxmlformats.org/officeDocument/2006/relationships/image" Target="../media/image52.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58.wmf"/><Relationship Id="rId1" Type="http://schemas.openxmlformats.org/officeDocument/2006/relationships/image" Target="../media/image57.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2703778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a:xfrm>
            <a:off x="628650" y="273844"/>
            <a:ext cx="7886700" cy="994172"/>
          </a:xfrm>
          <a:prstGeom prst="rect">
            <a:avLst/>
          </a:prstGeom>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28650" y="1369219"/>
            <a:ext cx="7886700" cy="3263504"/>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a:xfrm>
            <a:off x="628650" y="4767263"/>
            <a:ext cx="2057400" cy="273844"/>
          </a:xfrm>
          <a:prstGeom prst="rect">
            <a:avLst/>
          </a:prstGeom>
        </p:spPr>
        <p:txBody>
          <a:bodyPr/>
          <a:lstStyle/>
          <a:p>
            <a:fld id="{A153DEC7-494B-49AA-BE42-76494E34C54C}" type="datetimeFigureOut">
              <a:rPr lang="zh-CN" altLang="en-US" smtClean="0"/>
              <a:pPr/>
              <a:t>2024/2/16</a:t>
            </a:fld>
            <a:endParaRPr lang="zh-CN" altLang="en-US"/>
          </a:p>
        </p:txBody>
      </p:sp>
      <p:sp>
        <p:nvSpPr>
          <p:cNvPr id="5" name="Footer Placeholder 4"/>
          <p:cNvSpPr>
            <a:spLocks noGrp="1"/>
          </p:cNvSpPr>
          <p:nvPr>
            <p:ph type="ftr" sz="quarter" idx="11"/>
          </p:nvPr>
        </p:nvSpPr>
        <p:spPr>
          <a:xfrm>
            <a:off x="3028950" y="4767263"/>
            <a:ext cx="3086100" cy="273844"/>
          </a:xfrm>
          <a:prstGeom prst="rect">
            <a:avLst/>
          </a:prstGeom>
        </p:spPr>
        <p:txBody>
          <a:bodyPr/>
          <a:lstStyle/>
          <a:p>
            <a:endParaRPr lang="zh-CN" altLang="en-US"/>
          </a:p>
        </p:txBody>
      </p:sp>
      <p:sp>
        <p:nvSpPr>
          <p:cNvPr id="6" name="Slide Number Placeholder 5"/>
          <p:cNvSpPr>
            <a:spLocks noGrp="1"/>
          </p:cNvSpPr>
          <p:nvPr>
            <p:ph type="sldNum" sz="quarter" idx="12"/>
          </p:nvPr>
        </p:nvSpPr>
        <p:spPr>
          <a:xfrm>
            <a:off x="6457950" y="4767263"/>
            <a:ext cx="2057400" cy="273844"/>
          </a:xfrm>
          <a:prstGeom prst="rect">
            <a:avLst/>
          </a:prstGeom>
        </p:spPr>
        <p:txBody>
          <a:bodyPr/>
          <a:lstStyle/>
          <a:p>
            <a:fld id="{1D3CBB3E-C529-4C9A-9B93-668F0A713FC4}" type="slidenum">
              <a:rPr lang="zh-CN" altLang="en-US" smtClean="0"/>
              <a:pPr/>
              <a:t>‹#›</a:t>
            </a:fld>
            <a:endParaRPr lang="zh-CN" altLang="en-US"/>
          </a:p>
        </p:txBody>
      </p:sp>
    </p:spTree>
    <p:extLst>
      <p:ext uri="{BB962C8B-B14F-4D97-AF65-F5344CB8AC3E}">
        <p14:creationId xmlns:p14="http://schemas.microsoft.com/office/powerpoint/2010/main" xmlns="" val="42815231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a:prstGeom prst="rect">
            <a:avLst/>
          </a:prstGeo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28650" y="273844"/>
            <a:ext cx="5800725" cy="4358879"/>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a:xfrm>
            <a:off x="628650" y="4767263"/>
            <a:ext cx="2057400" cy="273844"/>
          </a:xfrm>
          <a:prstGeom prst="rect">
            <a:avLst/>
          </a:prstGeom>
        </p:spPr>
        <p:txBody>
          <a:bodyPr/>
          <a:lstStyle/>
          <a:p>
            <a:fld id="{A153DEC7-494B-49AA-BE42-76494E34C54C}" type="datetimeFigureOut">
              <a:rPr lang="zh-CN" altLang="en-US" smtClean="0"/>
              <a:pPr/>
              <a:t>2024/2/16</a:t>
            </a:fld>
            <a:endParaRPr lang="zh-CN" altLang="en-US"/>
          </a:p>
        </p:txBody>
      </p:sp>
      <p:sp>
        <p:nvSpPr>
          <p:cNvPr id="5" name="Footer Placeholder 4"/>
          <p:cNvSpPr>
            <a:spLocks noGrp="1"/>
          </p:cNvSpPr>
          <p:nvPr>
            <p:ph type="ftr" sz="quarter" idx="11"/>
          </p:nvPr>
        </p:nvSpPr>
        <p:spPr>
          <a:xfrm>
            <a:off x="3028950" y="4767263"/>
            <a:ext cx="3086100" cy="273844"/>
          </a:xfrm>
          <a:prstGeom prst="rect">
            <a:avLst/>
          </a:prstGeom>
        </p:spPr>
        <p:txBody>
          <a:bodyPr/>
          <a:lstStyle/>
          <a:p>
            <a:endParaRPr lang="zh-CN" altLang="en-US"/>
          </a:p>
        </p:txBody>
      </p:sp>
      <p:sp>
        <p:nvSpPr>
          <p:cNvPr id="6" name="Slide Number Placeholder 5"/>
          <p:cNvSpPr>
            <a:spLocks noGrp="1"/>
          </p:cNvSpPr>
          <p:nvPr>
            <p:ph type="sldNum" sz="quarter" idx="12"/>
          </p:nvPr>
        </p:nvSpPr>
        <p:spPr>
          <a:xfrm>
            <a:off x="6457950" y="4767263"/>
            <a:ext cx="2057400" cy="273844"/>
          </a:xfrm>
          <a:prstGeom prst="rect">
            <a:avLst/>
          </a:prstGeom>
        </p:spPr>
        <p:txBody>
          <a:bodyPr/>
          <a:lstStyle/>
          <a:p>
            <a:fld id="{1D3CBB3E-C529-4C9A-9B93-668F0A713FC4}" type="slidenum">
              <a:rPr lang="zh-CN" altLang="en-US" smtClean="0"/>
              <a:pPr/>
              <a:t>‹#›</a:t>
            </a:fld>
            <a:endParaRPr lang="zh-CN" altLang="en-US"/>
          </a:p>
        </p:txBody>
      </p:sp>
    </p:spTree>
    <p:extLst>
      <p:ext uri="{BB962C8B-B14F-4D97-AF65-F5344CB8AC3E}">
        <p14:creationId xmlns:p14="http://schemas.microsoft.com/office/powerpoint/2010/main" xmlns="" val="42849987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628650" y="273844"/>
            <a:ext cx="7886700" cy="994172"/>
          </a:xfrm>
          <a:prstGeom prst="rect">
            <a:avLst/>
          </a:prstGeom>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a:xfrm>
            <a:off x="628650" y="1369219"/>
            <a:ext cx="7886700" cy="3263504"/>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a:xfrm>
            <a:off x="628650" y="4767263"/>
            <a:ext cx="2057400" cy="273844"/>
          </a:xfrm>
          <a:prstGeom prst="rect">
            <a:avLst/>
          </a:prstGeom>
        </p:spPr>
        <p:txBody>
          <a:bodyPr/>
          <a:lstStyle/>
          <a:p>
            <a:fld id="{A153DEC7-494B-49AA-BE42-76494E34C54C}" type="datetimeFigureOut">
              <a:rPr lang="zh-CN" altLang="en-US" smtClean="0"/>
              <a:pPr/>
              <a:t>2024/2/16</a:t>
            </a:fld>
            <a:endParaRPr lang="zh-CN" altLang="en-US"/>
          </a:p>
        </p:txBody>
      </p:sp>
      <p:sp>
        <p:nvSpPr>
          <p:cNvPr id="5" name="Footer Placeholder 4"/>
          <p:cNvSpPr>
            <a:spLocks noGrp="1"/>
          </p:cNvSpPr>
          <p:nvPr>
            <p:ph type="ftr" sz="quarter" idx="11"/>
          </p:nvPr>
        </p:nvSpPr>
        <p:spPr>
          <a:xfrm>
            <a:off x="3028950" y="4767263"/>
            <a:ext cx="3086100" cy="273844"/>
          </a:xfrm>
          <a:prstGeom prst="rect">
            <a:avLst/>
          </a:prstGeom>
        </p:spPr>
        <p:txBody>
          <a:bodyPr/>
          <a:lstStyle/>
          <a:p>
            <a:endParaRPr lang="zh-CN" altLang="en-US"/>
          </a:p>
        </p:txBody>
      </p:sp>
      <p:sp>
        <p:nvSpPr>
          <p:cNvPr id="6" name="Slide Number Placeholder 5"/>
          <p:cNvSpPr>
            <a:spLocks noGrp="1"/>
          </p:cNvSpPr>
          <p:nvPr>
            <p:ph type="sldNum" sz="quarter" idx="12"/>
          </p:nvPr>
        </p:nvSpPr>
        <p:spPr>
          <a:xfrm>
            <a:off x="6457950" y="4767263"/>
            <a:ext cx="2057400" cy="273844"/>
          </a:xfrm>
          <a:prstGeom prst="rect">
            <a:avLst/>
          </a:prstGeom>
        </p:spPr>
        <p:txBody>
          <a:bodyPr/>
          <a:lstStyle/>
          <a:p>
            <a:fld id="{1D3CBB3E-C529-4C9A-9B93-668F0A713FC4}" type="slidenum">
              <a:rPr lang="zh-CN" altLang="en-US" smtClean="0"/>
              <a:pPr/>
              <a:t>‹#›</a:t>
            </a:fld>
            <a:endParaRPr lang="zh-CN" altLang="en-US"/>
          </a:p>
        </p:txBody>
      </p:sp>
    </p:spTree>
    <p:extLst>
      <p:ext uri="{BB962C8B-B14F-4D97-AF65-F5344CB8AC3E}">
        <p14:creationId xmlns:p14="http://schemas.microsoft.com/office/powerpoint/2010/main" xmlns="" val="38913005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a:prstGeom prst="rect">
            <a:avLst/>
          </a:prstGeom>
        </p:spPr>
        <p:txBody>
          <a:bodyPr anchor="b"/>
          <a:lstStyle>
            <a:lvl1pPr>
              <a:defRPr sz="45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3888" y="3442098"/>
            <a:ext cx="7886700" cy="1125140"/>
          </a:xfrm>
          <a:prstGeom prst="rect">
            <a:avLst/>
          </a:prstGeo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a:xfrm>
            <a:off x="628650" y="4767263"/>
            <a:ext cx="2057400" cy="273844"/>
          </a:xfrm>
          <a:prstGeom prst="rect">
            <a:avLst/>
          </a:prstGeom>
        </p:spPr>
        <p:txBody>
          <a:bodyPr/>
          <a:lstStyle/>
          <a:p>
            <a:fld id="{A153DEC7-494B-49AA-BE42-76494E34C54C}" type="datetimeFigureOut">
              <a:rPr lang="zh-CN" altLang="en-US" smtClean="0"/>
              <a:pPr/>
              <a:t>2024/2/16</a:t>
            </a:fld>
            <a:endParaRPr lang="zh-CN" altLang="en-US"/>
          </a:p>
        </p:txBody>
      </p:sp>
      <p:sp>
        <p:nvSpPr>
          <p:cNvPr id="5" name="Footer Placeholder 4"/>
          <p:cNvSpPr>
            <a:spLocks noGrp="1"/>
          </p:cNvSpPr>
          <p:nvPr>
            <p:ph type="ftr" sz="quarter" idx="11"/>
          </p:nvPr>
        </p:nvSpPr>
        <p:spPr>
          <a:xfrm>
            <a:off x="3028950" y="4767263"/>
            <a:ext cx="3086100" cy="273844"/>
          </a:xfrm>
          <a:prstGeom prst="rect">
            <a:avLst/>
          </a:prstGeom>
        </p:spPr>
        <p:txBody>
          <a:bodyPr/>
          <a:lstStyle/>
          <a:p>
            <a:endParaRPr lang="zh-CN" altLang="en-US"/>
          </a:p>
        </p:txBody>
      </p:sp>
      <p:sp>
        <p:nvSpPr>
          <p:cNvPr id="6" name="Slide Number Placeholder 5"/>
          <p:cNvSpPr>
            <a:spLocks noGrp="1"/>
          </p:cNvSpPr>
          <p:nvPr>
            <p:ph type="sldNum" sz="quarter" idx="12"/>
          </p:nvPr>
        </p:nvSpPr>
        <p:spPr>
          <a:xfrm>
            <a:off x="6457950" y="4767263"/>
            <a:ext cx="2057400" cy="273844"/>
          </a:xfrm>
          <a:prstGeom prst="rect">
            <a:avLst/>
          </a:prstGeom>
        </p:spPr>
        <p:txBody>
          <a:bodyPr/>
          <a:lstStyle/>
          <a:p>
            <a:fld id="{1D3CBB3E-C529-4C9A-9B93-668F0A713FC4}" type="slidenum">
              <a:rPr lang="zh-CN" altLang="en-US" smtClean="0"/>
              <a:pPr/>
              <a:t>‹#›</a:t>
            </a:fld>
            <a:endParaRPr lang="zh-CN" altLang="en-US"/>
          </a:p>
        </p:txBody>
      </p:sp>
    </p:spTree>
    <p:extLst>
      <p:ext uri="{BB962C8B-B14F-4D97-AF65-F5344CB8AC3E}">
        <p14:creationId xmlns:p14="http://schemas.microsoft.com/office/powerpoint/2010/main" xmlns="" val="25844479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628650" y="273844"/>
            <a:ext cx="7886700" cy="994172"/>
          </a:xfrm>
          <a:prstGeom prst="rect">
            <a:avLst/>
          </a:prstGeom>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28650" y="1369219"/>
            <a:ext cx="3886200" cy="3263504"/>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629150" y="1369219"/>
            <a:ext cx="3886200" cy="3263504"/>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a:xfrm>
            <a:off x="628650" y="4767263"/>
            <a:ext cx="2057400" cy="273844"/>
          </a:xfrm>
          <a:prstGeom prst="rect">
            <a:avLst/>
          </a:prstGeom>
        </p:spPr>
        <p:txBody>
          <a:bodyPr/>
          <a:lstStyle/>
          <a:p>
            <a:fld id="{A153DEC7-494B-49AA-BE42-76494E34C54C}" type="datetimeFigureOut">
              <a:rPr lang="zh-CN" altLang="en-US" smtClean="0"/>
              <a:pPr/>
              <a:t>2024/2/16</a:t>
            </a:fld>
            <a:endParaRPr lang="zh-CN" altLang="en-US"/>
          </a:p>
        </p:txBody>
      </p:sp>
      <p:sp>
        <p:nvSpPr>
          <p:cNvPr id="6" name="Footer Placeholder 5"/>
          <p:cNvSpPr>
            <a:spLocks noGrp="1"/>
          </p:cNvSpPr>
          <p:nvPr>
            <p:ph type="ftr" sz="quarter" idx="11"/>
          </p:nvPr>
        </p:nvSpPr>
        <p:spPr>
          <a:xfrm>
            <a:off x="3028950" y="4767263"/>
            <a:ext cx="3086100" cy="273844"/>
          </a:xfrm>
          <a:prstGeom prst="rect">
            <a:avLst/>
          </a:prstGeom>
        </p:spPr>
        <p:txBody>
          <a:bodyPr/>
          <a:lstStyle/>
          <a:p>
            <a:endParaRPr lang="zh-CN" altLang="en-US"/>
          </a:p>
        </p:txBody>
      </p:sp>
      <p:sp>
        <p:nvSpPr>
          <p:cNvPr id="7" name="Slide Number Placeholder 6"/>
          <p:cNvSpPr>
            <a:spLocks noGrp="1"/>
          </p:cNvSpPr>
          <p:nvPr>
            <p:ph type="sldNum" sz="quarter" idx="12"/>
          </p:nvPr>
        </p:nvSpPr>
        <p:spPr>
          <a:xfrm>
            <a:off x="6457950" y="4767263"/>
            <a:ext cx="2057400" cy="273844"/>
          </a:xfrm>
          <a:prstGeom prst="rect">
            <a:avLst/>
          </a:prstGeom>
        </p:spPr>
        <p:txBody>
          <a:bodyPr/>
          <a:lstStyle/>
          <a:p>
            <a:fld id="{1D3CBB3E-C529-4C9A-9B93-668F0A713FC4}" type="slidenum">
              <a:rPr lang="zh-CN" altLang="en-US" smtClean="0"/>
              <a:pPr/>
              <a:t>‹#›</a:t>
            </a:fld>
            <a:endParaRPr lang="zh-CN" altLang="en-US"/>
          </a:p>
        </p:txBody>
      </p:sp>
    </p:spTree>
    <p:extLst>
      <p:ext uri="{BB962C8B-B14F-4D97-AF65-F5344CB8AC3E}">
        <p14:creationId xmlns:p14="http://schemas.microsoft.com/office/powerpoint/2010/main" xmlns="" val="3752920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a:prstGeom prst="rect">
            <a:avLst/>
          </a:prstGeo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9842" y="1260872"/>
            <a:ext cx="3868340" cy="617934"/>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4" name="Content Placeholder 3"/>
          <p:cNvSpPr>
            <a:spLocks noGrp="1"/>
          </p:cNvSpPr>
          <p:nvPr>
            <p:ph sz="half" idx="2"/>
          </p:nvPr>
        </p:nvSpPr>
        <p:spPr>
          <a:xfrm>
            <a:off x="629842" y="1878806"/>
            <a:ext cx="3868340" cy="2763441"/>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629150" y="1260872"/>
            <a:ext cx="3887391" cy="617934"/>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6" name="Content Placeholder 5"/>
          <p:cNvSpPr>
            <a:spLocks noGrp="1"/>
          </p:cNvSpPr>
          <p:nvPr>
            <p:ph sz="quarter" idx="4"/>
          </p:nvPr>
        </p:nvSpPr>
        <p:spPr>
          <a:xfrm>
            <a:off x="4629150" y="1878806"/>
            <a:ext cx="3887391" cy="2763441"/>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a:xfrm>
            <a:off x="628650" y="4767263"/>
            <a:ext cx="2057400" cy="273844"/>
          </a:xfrm>
          <a:prstGeom prst="rect">
            <a:avLst/>
          </a:prstGeom>
        </p:spPr>
        <p:txBody>
          <a:bodyPr/>
          <a:lstStyle/>
          <a:p>
            <a:fld id="{A153DEC7-494B-49AA-BE42-76494E34C54C}" type="datetimeFigureOut">
              <a:rPr lang="zh-CN" altLang="en-US" smtClean="0"/>
              <a:pPr/>
              <a:t>2024/2/16</a:t>
            </a:fld>
            <a:endParaRPr lang="zh-CN" altLang="en-US"/>
          </a:p>
        </p:txBody>
      </p:sp>
      <p:sp>
        <p:nvSpPr>
          <p:cNvPr id="8" name="Footer Placeholder 7"/>
          <p:cNvSpPr>
            <a:spLocks noGrp="1"/>
          </p:cNvSpPr>
          <p:nvPr>
            <p:ph type="ftr" sz="quarter" idx="11"/>
          </p:nvPr>
        </p:nvSpPr>
        <p:spPr>
          <a:xfrm>
            <a:off x="3028950" y="4767263"/>
            <a:ext cx="3086100" cy="273844"/>
          </a:xfrm>
          <a:prstGeom prst="rect">
            <a:avLst/>
          </a:prstGeom>
        </p:spPr>
        <p:txBody>
          <a:bodyPr/>
          <a:lstStyle/>
          <a:p>
            <a:endParaRPr lang="zh-CN" altLang="en-US"/>
          </a:p>
        </p:txBody>
      </p:sp>
      <p:sp>
        <p:nvSpPr>
          <p:cNvPr id="9" name="Slide Number Placeholder 8"/>
          <p:cNvSpPr>
            <a:spLocks noGrp="1"/>
          </p:cNvSpPr>
          <p:nvPr>
            <p:ph type="sldNum" sz="quarter" idx="12"/>
          </p:nvPr>
        </p:nvSpPr>
        <p:spPr>
          <a:xfrm>
            <a:off x="6457950" y="4767263"/>
            <a:ext cx="2057400" cy="273844"/>
          </a:xfrm>
          <a:prstGeom prst="rect">
            <a:avLst/>
          </a:prstGeom>
        </p:spPr>
        <p:txBody>
          <a:bodyPr/>
          <a:lstStyle/>
          <a:p>
            <a:fld id="{1D3CBB3E-C529-4C9A-9B93-668F0A713FC4}" type="slidenum">
              <a:rPr lang="zh-CN" altLang="en-US" smtClean="0"/>
              <a:pPr/>
              <a:t>‹#›</a:t>
            </a:fld>
            <a:endParaRPr lang="zh-CN" altLang="en-US"/>
          </a:p>
        </p:txBody>
      </p:sp>
      <p:sp>
        <p:nvSpPr>
          <p:cNvPr id="11" name="矩形 10"/>
          <p:cNvSpPr/>
          <p:nvPr userDrawn="1"/>
        </p:nvSpPr>
        <p:spPr>
          <a:xfrm>
            <a:off x="7120542" y="4760168"/>
            <a:ext cx="775136" cy="246221"/>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smtClean="0">
                <a:ln>
                  <a:noFill/>
                </a:ln>
                <a:solidFill>
                  <a:prstClr val="white"/>
                </a:solidFill>
                <a:effectLst/>
                <a:uLnTx/>
                <a:uFillTx/>
              </a:rPr>
              <a:t>PPT</a:t>
            </a:r>
            <a:r>
              <a:rPr kumimoji="0" lang="zh-CN" altLang="en-US" sz="100" b="0" i="0" u="none" strike="noStrike" kern="0" cap="none" spc="0" normalizeH="0" baseline="0" noProof="0" dirty="0" smtClean="0">
                <a:ln>
                  <a:noFill/>
                </a:ln>
                <a:solidFill>
                  <a:prstClr val="white"/>
                </a:solidFill>
                <a:effectLst/>
                <a:uLnTx/>
                <a:uFillTx/>
              </a:rPr>
              <a:t>模板下载：</a:t>
            </a:r>
            <a:r>
              <a:rPr kumimoji="0" lang="en-US" altLang="zh-CN" sz="100" b="0" i="0" u="none" strike="noStrike" kern="0" cap="none" spc="0" normalizeH="0" baseline="0" noProof="0" dirty="0" smtClean="0">
                <a:ln>
                  <a:noFill/>
                </a:ln>
                <a:solidFill>
                  <a:prstClr val="white"/>
                </a:solidFill>
                <a:effectLst/>
                <a:uLnTx/>
                <a:uFillTx/>
              </a:rPr>
              <a:t>www.1ppt.com/moban/     </a:t>
            </a:r>
            <a:r>
              <a:rPr kumimoji="0" lang="zh-CN" altLang="en-US" sz="100" b="0" i="0" u="none" strike="noStrike" kern="0" cap="none" spc="0" normalizeH="0" baseline="0" noProof="0" dirty="0" smtClean="0">
                <a:ln>
                  <a:noFill/>
                </a:ln>
                <a:solidFill>
                  <a:prstClr val="white"/>
                </a:solidFill>
                <a:effectLst/>
                <a:uLnTx/>
                <a:uFillTx/>
              </a:rPr>
              <a:t>行业</a:t>
            </a:r>
            <a:r>
              <a:rPr kumimoji="0" lang="en-US" altLang="zh-CN" sz="100" b="0" i="0" u="none" strike="noStrike" kern="0" cap="none" spc="0" normalizeH="0" baseline="0" noProof="0" dirty="0" smtClean="0">
                <a:ln>
                  <a:noFill/>
                </a:ln>
                <a:solidFill>
                  <a:prstClr val="white"/>
                </a:solidFill>
                <a:effectLst/>
                <a:uLnTx/>
                <a:uFillTx/>
              </a:rPr>
              <a:t>PPT</a:t>
            </a:r>
            <a:r>
              <a:rPr kumimoji="0" lang="zh-CN" altLang="en-US" sz="100" b="0" i="0" u="none" strike="noStrike" kern="0" cap="none" spc="0" normalizeH="0" baseline="0" noProof="0" dirty="0" smtClean="0">
                <a:ln>
                  <a:noFill/>
                </a:ln>
                <a:solidFill>
                  <a:prstClr val="white"/>
                </a:solidFill>
                <a:effectLst/>
                <a:uLnTx/>
                <a:uFillTx/>
              </a:rPr>
              <a:t>模板：</a:t>
            </a:r>
            <a:r>
              <a:rPr kumimoji="0" lang="en-US" altLang="zh-CN" sz="100" b="0" i="0" u="none" strike="noStrike" kern="0" cap="none" spc="0" normalizeH="0" baseline="0" noProof="0" dirty="0" smtClean="0">
                <a:ln>
                  <a:noFill/>
                </a:ln>
                <a:solidFill>
                  <a:prstClr val="white"/>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smtClean="0">
                <a:ln>
                  <a:noFill/>
                </a:ln>
                <a:solidFill>
                  <a:prstClr val="white"/>
                </a:solidFill>
                <a:effectLst/>
                <a:uLnTx/>
                <a:uFillTx/>
              </a:rPr>
              <a:t>节日</a:t>
            </a:r>
            <a:r>
              <a:rPr kumimoji="0" lang="en-US" altLang="zh-CN" sz="100" b="0" i="0" u="none" strike="noStrike" kern="0" cap="none" spc="0" normalizeH="0" baseline="0" noProof="0" dirty="0" smtClean="0">
                <a:ln>
                  <a:noFill/>
                </a:ln>
                <a:solidFill>
                  <a:prstClr val="white"/>
                </a:solidFill>
                <a:effectLst/>
                <a:uLnTx/>
                <a:uFillTx/>
              </a:rPr>
              <a:t>PPT</a:t>
            </a:r>
            <a:r>
              <a:rPr kumimoji="0" lang="zh-CN" altLang="en-US" sz="100" b="0" i="0" u="none" strike="noStrike" kern="0" cap="none" spc="0" normalizeH="0" baseline="0" noProof="0" dirty="0" smtClean="0">
                <a:ln>
                  <a:noFill/>
                </a:ln>
                <a:solidFill>
                  <a:prstClr val="white"/>
                </a:solidFill>
                <a:effectLst/>
                <a:uLnTx/>
                <a:uFillTx/>
              </a:rPr>
              <a:t>模板：</a:t>
            </a:r>
            <a:r>
              <a:rPr kumimoji="0" lang="en-US" altLang="zh-CN" sz="100" b="0" i="0" u="none" strike="noStrike" kern="0" cap="none" spc="0" normalizeH="0" baseline="0" noProof="0" dirty="0" smtClean="0">
                <a:ln>
                  <a:noFill/>
                </a:ln>
                <a:solidFill>
                  <a:prstClr val="white"/>
                </a:solidFill>
                <a:effectLst/>
                <a:uLnTx/>
                <a:uFillTx/>
              </a:rPr>
              <a:t>www.1ppt.com/jieri/           PPT</a:t>
            </a:r>
            <a:r>
              <a:rPr kumimoji="0" lang="zh-CN" altLang="en-US" sz="100" b="0" i="0" u="none" strike="noStrike" kern="0" cap="none" spc="0" normalizeH="0" baseline="0" noProof="0" dirty="0" smtClean="0">
                <a:ln>
                  <a:noFill/>
                </a:ln>
                <a:solidFill>
                  <a:prstClr val="white"/>
                </a:solidFill>
                <a:effectLst/>
                <a:uLnTx/>
                <a:uFillTx/>
              </a:rPr>
              <a:t>素材下载：</a:t>
            </a:r>
            <a:r>
              <a:rPr kumimoji="0" lang="en-US" altLang="zh-CN" sz="100" b="0" i="0" u="none" strike="noStrike" kern="0" cap="none" spc="0" normalizeH="0" baseline="0" noProof="0" dirty="0" smtClean="0">
                <a:ln>
                  <a:noFill/>
                </a:ln>
                <a:solidFill>
                  <a:prstClr val="white"/>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smtClean="0">
                <a:ln>
                  <a:noFill/>
                </a:ln>
                <a:solidFill>
                  <a:prstClr val="white"/>
                </a:solidFill>
                <a:effectLst/>
                <a:uLnTx/>
                <a:uFillTx/>
              </a:rPr>
              <a:t>PPT</a:t>
            </a:r>
            <a:r>
              <a:rPr kumimoji="0" lang="zh-CN" altLang="en-US" sz="100" b="0" i="0" u="none" strike="noStrike" kern="0" cap="none" spc="0" normalizeH="0" baseline="0" noProof="0" dirty="0" smtClean="0">
                <a:ln>
                  <a:noFill/>
                </a:ln>
                <a:solidFill>
                  <a:prstClr val="white"/>
                </a:solidFill>
                <a:effectLst/>
                <a:uLnTx/>
                <a:uFillTx/>
              </a:rPr>
              <a:t>背景图片：</a:t>
            </a:r>
            <a:r>
              <a:rPr kumimoji="0" lang="en-US" altLang="zh-CN" sz="100" b="0" i="0" u="none" strike="noStrike" kern="0" cap="none" spc="0" normalizeH="0" baseline="0" noProof="0" dirty="0" smtClean="0">
                <a:ln>
                  <a:noFill/>
                </a:ln>
                <a:solidFill>
                  <a:prstClr val="white"/>
                </a:solidFill>
                <a:effectLst/>
                <a:uLnTx/>
                <a:uFillTx/>
              </a:rPr>
              <a:t>www.1ppt.com/beijing/      PPT</a:t>
            </a:r>
            <a:r>
              <a:rPr kumimoji="0" lang="zh-CN" altLang="en-US" sz="100" b="0" i="0" u="none" strike="noStrike" kern="0" cap="none" spc="0" normalizeH="0" baseline="0" noProof="0" dirty="0" smtClean="0">
                <a:ln>
                  <a:noFill/>
                </a:ln>
                <a:solidFill>
                  <a:prstClr val="white"/>
                </a:solidFill>
                <a:effectLst/>
                <a:uLnTx/>
                <a:uFillTx/>
              </a:rPr>
              <a:t>图表下载：</a:t>
            </a:r>
            <a:r>
              <a:rPr kumimoji="0" lang="en-US" altLang="zh-CN" sz="100" b="0" i="0" u="none" strike="noStrike" kern="0" cap="none" spc="0" normalizeH="0" baseline="0" noProof="0" dirty="0" smtClean="0">
                <a:ln>
                  <a:noFill/>
                </a:ln>
                <a:solidFill>
                  <a:prstClr val="white"/>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smtClean="0">
                <a:ln>
                  <a:noFill/>
                </a:ln>
                <a:solidFill>
                  <a:prstClr val="white"/>
                </a:solidFill>
                <a:effectLst/>
                <a:uLnTx/>
                <a:uFillTx/>
              </a:rPr>
              <a:t>优秀</a:t>
            </a:r>
            <a:r>
              <a:rPr kumimoji="0" lang="en-US" altLang="zh-CN" sz="100" b="0" i="0" u="none" strike="noStrike" kern="0" cap="none" spc="0" normalizeH="0" baseline="0" noProof="0" dirty="0" smtClean="0">
                <a:ln>
                  <a:noFill/>
                </a:ln>
                <a:solidFill>
                  <a:prstClr val="white"/>
                </a:solidFill>
                <a:effectLst/>
                <a:uLnTx/>
                <a:uFillTx/>
              </a:rPr>
              <a:t>PPT</a:t>
            </a:r>
            <a:r>
              <a:rPr kumimoji="0" lang="zh-CN" altLang="en-US" sz="100" b="0" i="0" u="none" strike="noStrike" kern="0" cap="none" spc="0" normalizeH="0" baseline="0" noProof="0" dirty="0" smtClean="0">
                <a:ln>
                  <a:noFill/>
                </a:ln>
                <a:solidFill>
                  <a:prstClr val="white"/>
                </a:solidFill>
                <a:effectLst/>
                <a:uLnTx/>
                <a:uFillTx/>
              </a:rPr>
              <a:t>下载：</a:t>
            </a:r>
            <a:r>
              <a:rPr kumimoji="0" lang="en-US" altLang="zh-CN" sz="100" b="0" i="0" u="none" strike="noStrike" kern="0" cap="none" spc="0" normalizeH="0" baseline="0" noProof="0" dirty="0" smtClean="0">
                <a:ln>
                  <a:noFill/>
                </a:ln>
                <a:solidFill>
                  <a:prstClr val="white"/>
                </a:solidFill>
                <a:effectLst/>
                <a:uLnTx/>
                <a:uFillTx/>
              </a:rPr>
              <a:t>www.1ppt.com/xiazai/        PPT</a:t>
            </a:r>
            <a:r>
              <a:rPr kumimoji="0" lang="zh-CN" altLang="en-US" sz="100" b="0" i="0" u="none" strike="noStrike" kern="0" cap="none" spc="0" normalizeH="0" baseline="0" noProof="0" dirty="0" smtClean="0">
                <a:ln>
                  <a:noFill/>
                </a:ln>
                <a:solidFill>
                  <a:prstClr val="white"/>
                </a:solidFill>
                <a:effectLst/>
                <a:uLnTx/>
                <a:uFillTx/>
              </a:rPr>
              <a:t>教程： </a:t>
            </a:r>
            <a:r>
              <a:rPr kumimoji="0" lang="en-US" altLang="zh-CN" sz="100" b="0" i="0" u="none" strike="noStrike" kern="0" cap="none" spc="0" normalizeH="0" baseline="0" noProof="0" dirty="0" smtClean="0">
                <a:ln>
                  <a:noFill/>
                </a:ln>
                <a:solidFill>
                  <a:prstClr val="white"/>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smtClean="0">
                <a:ln>
                  <a:noFill/>
                </a:ln>
                <a:solidFill>
                  <a:prstClr val="white"/>
                </a:solidFill>
                <a:effectLst/>
                <a:uLnTx/>
                <a:uFillTx/>
              </a:rPr>
              <a:t>Word</a:t>
            </a:r>
            <a:r>
              <a:rPr kumimoji="0" lang="zh-CN" altLang="en-US" sz="100" b="0" i="0" u="none" strike="noStrike" kern="0" cap="none" spc="0" normalizeH="0" baseline="0" noProof="0" dirty="0" smtClean="0">
                <a:ln>
                  <a:noFill/>
                </a:ln>
                <a:solidFill>
                  <a:prstClr val="white"/>
                </a:solidFill>
                <a:effectLst/>
                <a:uLnTx/>
                <a:uFillTx/>
              </a:rPr>
              <a:t>教程： </a:t>
            </a:r>
            <a:r>
              <a:rPr kumimoji="0" lang="en-US" altLang="zh-CN" sz="100" b="0" i="0" u="none" strike="noStrike" kern="0" cap="none" spc="0" normalizeH="0" baseline="0" noProof="0" dirty="0" smtClean="0">
                <a:ln>
                  <a:noFill/>
                </a:ln>
                <a:solidFill>
                  <a:prstClr val="white"/>
                </a:solidFill>
                <a:effectLst/>
                <a:uLnTx/>
                <a:uFillTx/>
              </a:rPr>
              <a:t>www.1ppt.com/word/              Excel</a:t>
            </a:r>
            <a:r>
              <a:rPr kumimoji="0" lang="zh-CN" altLang="en-US" sz="100" b="0" i="0" u="none" strike="noStrike" kern="0" cap="none" spc="0" normalizeH="0" baseline="0" noProof="0" dirty="0" smtClean="0">
                <a:ln>
                  <a:noFill/>
                </a:ln>
                <a:solidFill>
                  <a:prstClr val="white"/>
                </a:solidFill>
                <a:effectLst/>
                <a:uLnTx/>
                <a:uFillTx/>
              </a:rPr>
              <a:t>教程：</a:t>
            </a:r>
            <a:r>
              <a:rPr kumimoji="0" lang="en-US" altLang="zh-CN" sz="100" b="0" i="0" u="none" strike="noStrike" kern="0" cap="none" spc="0" normalizeH="0" baseline="0" noProof="0" dirty="0" smtClean="0">
                <a:ln>
                  <a:noFill/>
                </a:ln>
                <a:solidFill>
                  <a:prstClr val="white"/>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smtClean="0">
                <a:ln>
                  <a:noFill/>
                </a:ln>
                <a:solidFill>
                  <a:prstClr val="white"/>
                </a:solidFill>
                <a:effectLst/>
                <a:uLnTx/>
                <a:uFillTx/>
              </a:rPr>
              <a:t>资料下载：</a:t>
            </a:r>
            <a:r>
              <a:rPr kumimoji="0" lang="en-US" altLang="zh-CN" sz="100" b="0" i="0" u="none" strike="noStrike" kern="0" cap="none" spc="0" normalizeH="0" baseline="0" noProof="0" dirty="0" smtClean="0">
                <a:ln>
                  <a:noFill/>
                </a:ln>
                <a:solidFill>
                  <a:prstClr val="white"/>
                </a:solidFill>
                <a:effectLst/>
                <a:uLnTx/>
                <a:uFillTx/>
              </a:rPr>
              <a:t>www.1ppt.com/ziliao/                PPT</a:t>
            </a:r>
            <a:r>
              <a:rPr kumimoji="0" lang="zh-CN" altLang="en-US" sz="100" b="0" i="0" u="none" strike="noStrike" kern="0" cap="none" spc="0" normalizeH="0" baseline="0" noProof="0" dirty="0" smtClean="0">
                <a:ln>
                  <a:noFill/>
                </a:ln>
                <a:solidFill>
                  <a:prstClr val="white"/>
                </a:solidFill>
                <a:effectLst/>
                <a:uLnTx/>
                <a:uFillTx/>
              </a:rPr>
              <a:t>课件下载：</a:t>
            </a:r>
            <a:r>
              <a:rPr kumimoji="0" lang="en-US" altLang="zh-CN" sz="100" b="0" i="0" u="none" strike="noStrike" kern="0" cap="none" spc="0" normalizeH="0" baseline="0" noProof="0" dirty="0" smtClean="0">
                <a:ln>
                  <a:noFill/>
                </a:ln>
                <a:solidFill>
                  <a:prstClr val="white"/>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smtClean="0">
                <a:ln>
                  <a:noFill/>
                </a:ln>
                <a:solidFill>
                  <a:prstClr val="white"/>
                </a:solidFill>
                <a:effectLst/>
                <a:uLnTx/>
                <a:uFillTx/>
              </a:rPr>
              <a:t>范文下载：</a:t>
            </a:r>
            <a:r>
              <a:rPr kumimoji="0" lang="en-US" altLang="zh-CN" sz="100" b="0" i="0" u="none" strike="noStrike" kern="0" cap="none" spc="0" normalizeH="0" baseline="0" noProof="0" dirty="0" smtClean="0">
                <a:ln>
                  <a:noFill/>
                </a:ln>
                <a:solidFill>
                  <a:prstClr val="white"/>
                </a:solidFill>
                <a:effectLst/>
                <a:uLnTx/>
                <a:uFillTx/>
              </a:rPr>
              <a:t>www.1ppt.com/fanwen/             </a:t>
            </a:r>
            <a:r>
              <a:rPr kumimoji="0" lang="zh-CN" altLang="en-US" sz="100" b="0" i="0" u="none" strike="noStrike" kern="0" cap="none" spc="0" normalizeH="0" baseline="0" noProof="0" dirty="0" smtClean="0">
                <a:ln>
                  <a:noFill/>
                </a:ln>
                <a:solidFill>
                  <a:prstClr val="white"/>
                </a:solidFill>
                <a:effectLst/>
                <a:uLnTx/>
                <a:uFillTx/>
              </a:rPr>
              <a:t>试卷下载：</a:t>
            </a:r>
            <a:r>
              <a:rPr kumimoji="0" lang="en-US" altLang="zh-CN" sz="100" b="0" i="0" u="none" strike="noStrike" kern="0" cap="none" spc="0" normalizeH="0" baseline="0" noProof="0" dirty="0" smtClean="0">
                <a:ln>
                  <a:noFill/>
                </a:ln>
                <a:solidFill>
                  <a:prstClr val="white"/>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smtClean="0">
                <a:ln>
                  <a:noFill/>
                </a:ln>
                <a:solidFill>
                  <a:prstClr val="white"/>
                </a:solidFill>
                <a:effectLst/>
                <a:uLnTx/>
                <a:uFillTx/>
              </a:rPr>
              <a:t>教案下载：</a:t>
            </a:r>
            <a:r>
              <a:rPr kumimoji="0" lang="en-US" altLang="zh-CN" sz="100" b="0" i="0" u="none" strike="noStrike" kern="0" cap="none" spc="0" normalizeH="0" baseline="0" noProof="0" dirty="0" smtClean="0">
                <a:ln>
                  <a:noFill/>
                </a:ln>
                <a:solidFill>
                  <a:prstClr val="white"/>
                </a:solidFill>
                <a:effectLst/>
                <a:uLnTx/>
                <a:uFillTx/>
              </a:rPr>
              <a:t>www.1ppt.com/jiaoan/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smtClean="0">
                <a:ln>
                  <a:noFill/>
                </a:ln>
                <a:solidFill>
                  <a:prstClr val="white"/>
                </a:solidFill>
                <a:effectLst/>
                <a:uLnTx/>
                <a:uFillTx/>
              </a:rPr>
              <a:t>字体下载：</a:t>
            </a:r>
            <a:r>
              <a:rPr kumimoji="0" lang="en-US" altLang="zh-CN" sz="100" b="0" i="0" u="none" strike="noStrike" kern="0" cap="none" spc="0" normalizeH="0" baseline="0" noProof="0" dirty="0" smtClean="0">
                <a:ln>
                  <a:noFill/>
                </a:ln>
                <a:solidFill>
                  <a:prstClr val="white"/>
                </a:solidFill>
                <a:effectLst/>
                <a:uLnTx/>
                <a:uFillTx/>
              </a:rPr>
              <a:t>www.1ppt.com/ziti/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smtClean="0">
                <a:ln>
                  <a:noFill/>
                </a:ln>
                <a:solidFill>
                  <a:prstClr val="white"/>
                </a:solidFill>
                <a:effectLst/>
                <a:uLnTx/>
                <a:uFillTx/>
              </a:rPr>
              <a:t> </a:t>
            </a:r>
            <a:endParaRPr kumimoji="0" lang="zh-CN" altLang="en-US" sz="100" b="0" i="0" u="none" strike="noStrike" kern="0" cap="none" spc="0" normalizeH="0" baseline="0" noProof="0" dirty="0" smtClean="0">
              <a:ln>
                <a:noFill/>
              </a:ln>
              <a:solidFill>
                <a:prstClr val="white"/>
              </a:solidFill>
              <a:effectLst/>
              <a:uLnTx/>
              <a:uFillTx/>
            </a:endParaRPr>
          </a:p>
        </p:txBody>
      </p:sp>
    </p:spTree>
    <p:extLst>
      <p:ext uri="{BB962C8B-B14F-4D97-AF65-F5344CB8AC3E}">
        <p14:creationId xmlns:p14="http://schemas.microsoft.com/office/powerpoint/2010/main" xmlns="" val="17742734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628650" y="273844"/>
            <a:ext cx="7886700" cy="994172"/>
          </a:xfrm>
          <a:prstGeom prst="rect">
            <a:avLst/>
          </a:prstGeom>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a:xfrm>
            <a:off x="628650" y="4767263"/>
            <a:ext cx="2057400" cy="273844"/>
          </a:xfrm>
          <a:prstGeom prst="rect">
            <a:avLst/>
          </a:prstGeom>
        </p:spPr>
        <p:txBody>
          <a:bodyPr/>
          <a:lstStyle/>
          <a:p>
            <a:fld id="{A153DEC7-494B-49AA-BE42-76494E34C54C}" type="datetimeFigureOut">
              <a:rPr lang="zh-CN" altLang="en-US" smtClean="0"/>
              <a:pPr/>
              <a:t>2024/2/16</a:t>
            </a:fld>
            <a:endParaRPr lang="zh-CN" altLang="en-US"/>
          </a:p>
        </p:txBody>
      </p:sp>
      <p:sp>
        <p:nvSpPr>
          <p:cNvPr id="4" name="Footer Placeholder 3"/>
          <p:cNvSpPr>
            <a:spLocks noGrp="1"/>
          </p:cNvSpPr>
          <p:nvPr>
            <p:ph type="ftr" sz="quarter" idx="11"/>
          </p:nvPr>
        </p:nvSpPr>
        <p:spPr>
          <a:xfrm>
            <a:off x="3028950" y="4767263"/>
            <a:ext cx="3086100" cy="273844"/>
          </a:xfrm>
          <a:prstGeom prst="rect">
            <a:avLst/>
          </a:prstGeom>
        </p:spPr>
        <p:txBody>
          <a:bodyPr/>
          <a:lstStyle/>
          <a:p>
            <a:endParaRPr lang="zh-CN" altLang="en-US"/>
          </a:p>
        </p:txBody>
      </p:sp>
      <p:sp>
        <p:nvSpPr>
          <p:cNvPr id="5" name="Slide Number Placeholder 4"/>
          <p:cNvSpPr>
            <a:spLocks noGrp="1"/>
          </p:cNvSpPr>
          <p:nvPr>
            <p:ph type="sldNum" sz="quarter" idx="12"/>
          </p:nvPr>
        </p:nvSpPr>
        <p:spPr>
          <a:xfrm>
            <a:off x="6457950" y="4767263"/>
            <a:ext cx="2057400" cy="273844"/>
          </a:xfrm>
          <a:prstGeom prst="rect">
            <a:avLst/>
          </a:prstGeom>
        </p:spPr>
        <p:txBody>
          <a:bodyPr/>
          <a:lstStyle/>
          <a:p>
            <a:fld id="{1D3CBB3E-C529-4C9A-9B93-668F0A713FC4}" type="slidenum">
              <a:rPr lang="zh-CN" altLang="en-US" smtClean="0"/>
              <a:pPr/>
              <a:t>‹#›</a:t>
            </a:fld>
            <a:endParaRPr lang="zh-CN" altLang="en-US"/>
          </a:p>
        </p:txBody>
      </p:sp>
    </p:spTree>
    <p:extLst>
      <p:ext uri="{BB962C8B-B14F-4D97-AF65-F5344CB8AC3E}">
        <p14:creationId xmlns:p14="http://schemas.microsoft.com/office/powerpoint/2010/main" xmlns="" val="5280092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28650" y="4767263"/>
            <a:ext cx="2057400" cy="273844"/>
          </a:xfrm>
          <a:prstGeom prst="rect">
            <a:avLst/>
          </a:prstGeom>
        </p:spPr>
        <p:txBody>
          <a:bodyPr/>
          <a:lstStyle/>
          <a:p>
            <a:fld id="{A153DEC7-494B-49AA-BE42-76494E34C54C}" type="datetimeFigureOut">
              <a:rPr lang="zh-CN" altLang="en-US" smtClean="0"/>
              <a:pPr/>
              <a:t>2024/2/16</a:t>
            </a:fld>
            <a:endParaRPr lang="zh-CN" altLang="en-US"/>
          </a:p>
        </p:txBody>
      </p:sp>
      <p:sp>
        <p:nvSpPr>
          <p:cNvPr id="3" name="Footer Placeholder 2"/>
          <p:cNvSpPr>
            <a:spLocks noGrp="1"/>
          </p:cNvSpPr>
          <p:nvPr>
            <p:ph type="ftr" sz="quarter" idx="11"/>
          </p:nvPr>
        </p:nvSpPr>
        <p:spPr>
          <a:xfrm>
            <a:off x="3028950" y="4767263"/>
            <a:ext cx="3086100" cy="273844"/>
          </a:xfrm>
          <a:prstGeom prst="rect">
            <a:avLst/>
          </a:prstGeom>
        </p:spPr>
        <p:txBody>
          <a:bodyPr/>
          <a:lstStyle/>
          <a:p>
            <a:endParaRPr lang="zh-CN" altLang="en-US"/>
          </a:p>
        </p:txBody>
      </p:sp>
      <p:sp>
        <p:nvSpPr>
          <p:cNvPr id="4" name="Slide Number Placeholder 3"/>
          <p:cNvSpPr>
            <a:spLocks noGrp="1"/>
          </p:cNvSpPr>
          <p:nvPr>
            <p:ph type="sldNum" sz="quarter" idx="12"/>
          </p:nvPr>
        </p:nvSpPr>
        <p:spPr>
          <a:xfrm>
            <a:off x="6457950" y="4767263"/>
            <a:ext cx="2057400" cy="273844"/>
          </a:xfrm>
          <a:prstGeom prst="rect">
            <a:avLst/>
          </a:prstGeom>
        </p:spPr>
        <p:txBody>
          <a:bodyPr/>
          <a:lstStyle/>
          <a:p>
            <a:fld id="{1D3CBB3E-C529-4C9A-9B93-668F0A713FC4}" type="slidenum">
              <a:rPr lang="zh-CN" altLang="en-US" smtClean="0"/>
              <a:pPr/>
              <a:t>‹#›</a:t>
            </a:fld>
            <a:endParaRPr lang="zh-CN" altLang="en-US"/>
          </a:p>
        </p:txBody>
      </p:sp>
    </p:spTree>
    <p:extLst>
      <p:ext uri="{BB962C8B-B14F-4D97-AF65-F5344CB8AC3E}">
        <p14:creationId xmlns:p14="http://schemas.microsoft.com/office/powerpoint/2010/main" xmlns="" val="2215357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a:prstGeom prst="rect">
            <a:avLst/>
          </a:prstGeom>
        </p:spPr>
        <p:txBody>
          <a:bodyPr anchor="b"/>
          <a:lstStyle>
            <a:lvl1pPr>
              <a:defRPr sz="24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887391" y="740569"/>
            <a:ext cx="4629150" cy="3655219"/>
          </a:xfrm>
          <a:prstGeom prst="rect">
            <a:avLst/>
          </a:prstGeo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629841" y="1543050"/>
            <a:ext cx="2949178" cy="2858691"/>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p>
        </p:txBody>
      </p:sp>
      <p:sp>
        <p:nvSpPr>
          <p:cNvPr id="5" name="Date Placeholder 4"/>
          <p:cNvSpPr>
            <a:spLocks noGrp="1"/>
          </p:cNvSpPr>
          <p:nvPr>
            <p:ph type="dt" sz="half" idx="10"/>
          </p:nvPr>
        </p:nvSpPr>
        <p:spPr>
          <a:xfrm>
            <a:off x="628650" y="4767263"/>
            <a:ext cx="2057400" cy="273844"/>
          </a:xfrm>
          <a:prstGeom prst="rect">
            <a:avLst/>
          </a:prstGeom>
        </p:spPr>
        <p:txBody>
          <a:bodyPr/>
          <a:lstStyle/>
          <a:p>
            <a:fld id="{A153DEC7-494B-49AA-BE42-76494E34C54C}" type="datetimeFigureOut">
              <a:rPr lang="zh-CN" altLang="en-US" smtClean="0"/>
              <a:pPr/>
              <a:t>2024/2/16</a:t>
            </a:fld>
            <a:endParaRPr lang="zh-CN" altLang="en-US"/>
          </a:p>
        </p:txBody>
      </p:sp>
      <p:sp>
        <p:nvSpPr>
          <p:cNvPr id="6" name="Footer Placeholder 5"/>
          <p:cNvSpPr>
            <a:spLocks noGrp="1"/>
          </p:cNvSpPr>
          <p:nvPr>
            <p:ph type="ftr" sz="quarter" idx="11"/>
          </p:nvPr>
        </p:nvSpPr>
        <p:spPr>
          <a:xfrm>
            <a:off x="3028950" y="4767263"/>
            <a:ext cx="3086100" cy="273844"/>
          </a:xfrm>
          <a:prstGeom prst="rect">
            <a:avLst/>
          </a:prstGeom>
        </p:spPr>
        <p:txBody>
          <a:bodyPr/>
          <a:lstStyle/>
          <a:p>
            <a:endParaRPr lang="zh-CN" altLang="en-US"/>
          </a:p>
        </p:txBody>
      </p:sp>
      <p:sp>
        <p:nvSpPr>
          <p:cNvPr id="7" name="Slide Number Placeholder 6"/>
          <p:cNvSpPr>
            <a:spLocks noGrp="1"/>
          </p:cNvSpPr>
          <p:nvPr>
            <p:ph type="sldNum" sz="quarter" idx="12"/>
          </p:nvPr>
        </p:nvSpPr>
        <p:spPr>
          <a:xfrm>
            <a:off x="6457950" y="4767263"/>
            <a:ext cx="2057400" cy="273844"/>
          </a:xfrm>
          <a:prstGeom prst="rect">
            <a:avLst/>
          </a:prstGeom>
        </p:spPr>
        <p:txBody>
          <a:bodyPr/>
          <a:lstStyle/>
          <a:p>
            <a:fld id="{1D3CBB3E-C529-4C9A-9B93-668F0A713FC4}" type="slidenum">
              <a:rPr lang="zh-CN" altLang="en-US" smtClean="0"/>
              <a:pPr/>
              <a:t>‹#›</a:t>
            </a:fld>
            <a:endParaRPr lang="zh-CN" altLang="en-US"/>
          </a:p>
        </p:txBody>
      </p:sp>
    </p:spTree>
    <p:extLst>
      <p:ext uri="{BB962C8B-B14F-4D97-AF65-F5344CB8AC3E}">
        <p14:creationId xmlns:p14="http://schemas.microsoft.com/office/powerpoint/2010/main" xmlns="" val="33360346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a:prstGeom prst="rect">
            <a:avLst/>
          </a:prstGeom>
        </p:spPr>
        <p:txBody>
          <a:bodyPr anchor="b"/>
          <a:lstStyle>
            <a:lvl1pPr>
              <a:defRPr sz="24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3887391" y="740569"/>
            <a:ext cx="4629150" cy="3655219"/>
          </a:xfrm>
          <a:prstGeom prst="rect">
            <a:avLst/>
          </a:prstGeo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29841" y="1543050"/>
            <a:ext cx="2949178" cy="2858691"/>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p>
        </p:txBody>
      </p:sp>
      <p:sp>
        <p:nvSpPr>
          <p:cNvPr id="5" name="Date Placeholder 4"/>
          <p:cNvSpPr>
            <a:spLocks noGrp="1"/>
          </p:cNvSpPr>
          <p:nvPr>
            <p:ph type="dt" sz="half" idx="10"/>
          </p:nvPr>
        </p:nvSpPr>
        <p:spPr>
          <a:xfrm>
            <a:off x="628650" y="4767263"/>
            <a:ext cx="2057400" cy="273844"/>
          </a:xfrm>
          <a:prstGeom prst="rect">
            <a:avLst/>
          </a:prstGeom>
        </p:spPr>
        <p:txBody>
          <a:bodyPr/>
          <a:lstStyle/>
          <a:p>
            <a:fld id="{A153DEC7-494B-49AA-BE42-76494E34C54C}" type="datetimeFigureOut">
              <a:rPr lang="zh-CN" altLang="en-US" smtClean="0"/>
              <a:pPr/>
              <a:t>2024/2/16</a:t>
            </a:fld>
            <a:endParaRPr lang="zh-CN" altLang="en-US"/>
          </a:p>
        </p:txBody>
      </p:sp>
      <p:sp>
        <p:nvSpPr>
          <p:cNvPr id="6" name="Footer Placeholder 5"/>
          <p:cNvSpPr>
            <a:spLocks noGrp="1"/>
          </p:cNvSpPr>
          <p:nvPr>
            <p:ph type="ftr" sz="quarter" idx="11"/>
          </p:nvPr>
        </p:nvSpPr>
        <p:spPr>
          <a:xfrm>
            <a:off x="3028950" y="4767263"/>
            <a:ext cx="3086100" cy="273844"/>
          </a:xfrm>
          <a:prstGeom prst="rect">
            <a:avLst/>
          </a:prstGeom>
        </p:spPr>
        <p:txBody>
          <a:bodyPr/>
          <a:lstStyle/>
          <a:p>
            <a:endParaRPr lang="zh-CN" altLang="en-US"/>
          </a:p>
        </p:txBody>
      </p:sp>
      <p:sp>
        <p:nvSpPr>
          <p:cNvPr id="7" name="Slide Number Placeholder 6"/>
          <p:cNvSpPr>
            <a:spLocks noGrp="1"/>
          </p:cNvSpPr>
          <p:nvPr>
            <p:ph type="sldNum" sz="quarter" idx="12"/>
          </p:nvPr>
        </p:nvSpPr>
        <p:spPr>
          <a:xfrm>
            <a:off x="6457950" y="4767263"/>
            <a:ext cx="2057400" cy="273844"/>
          </a:xfrm>
          <a:prstGeom prst="rect">
            <a:avLst/>
          </a:prstGeom>
        </p:spPr>
        <p:txBody>
          <a:bodyPr/>
          <a:lstStyle/>
          <a:p>
            <a:fld id="{1D3CBB3E-C529-4C9A-9B93-668F0A713FC4}" type="slidenum">
              <a:rPr lang="zh-CN" altLang="en-US" smtClean="0"/>
              <a:pPr/>
              <a:t>‹#›</a:t>
            </a:fld>
            <a:endParaRPr lang="zh-CN" altLang="en-US"/>
          </a:p>
        </p:txBody>
      </p:sp>
    </p:spTree>
    <p:extLst>
      <p:ext uri="{BB962C8B-B14F-4D97-AF65-F5344CB8AC3E}">
        <p14:creationId xmlns:p14="http://schemas.microsoft.com/office/powerpoint/2010/main" xmlns="" val="3792884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wave">
          <a:fgClr>
            <a:schemeClr val="bg2"/>
          </a:fgClr>
          <a:bgClr>
            <a:schemeClr val="bg1"/>
          </a:bgClr>
        </a:patt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418332277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oleObject" Target="../embeddings/oleObject9.bin"/><Relationship Id="rId3" Type="http://schemas.openxmlformats.org/officeDocument/2006/relationships/image" Target="../media/image1.png"/><Relationship Id="rId7" Type="http://schemas.openxmlformats.org/officeDocument/2006/relationships/image" Target="../media/image26.png"/><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25.png"/><Relationship Id="rId5" Type="http://schemas.openxmlformats.org/officeDocument/2006/relationships/image" Target="../media/image24.png"/><Relationship Id="rId10" Type="http://schemas.openxmlformats.org/officeDocument/2006/relationships/image" Target="../media/image11.png"/><Relationship Id="rId4" Type="http://schemas.openxmlformats.org/officeDocument/2006/relationships/image" Target="../media/image2.png"/><Relationship Id="rId9" Type="http://schemas.openxmlformats.org/officeDocument/2006/relationships/image" Target="../media/image27.png"/></Relationships>
</file>

<file path=ppt/slides/_rels/slide1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2.png"/><Relationship Id="rId7"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6.png"/><Relationship Id="rId9" Type="http://schemas.openxmlformats.org/officeDocument/2006/relationships/image" Target="../media/image30.jpe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33.jpe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31.jpe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35.png"/><Relationship Id="rId4" Type="http://schemas.openxmlformats.org/officeDocument/2006/relationships/image" Target="../media/image34.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20.jpeg"/><Relationship Id="rId4" Type="http://schemas.openxmlformats.org/officeDocument/2006/relationships/image" Target="../media/image19.jpe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37.png"/><Relationship Id="rId4" Type="http://schemas.openxmlformats.org/officeDocument/2006/relationships/image" Target="../media/image36.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1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oleObject" Target="../embeddings/oleObject10.bin"/><Relationship Id="rId4" Type="http://schemas.openxmlformats.org/officeDocument/2006/relationships/image" Target="../media/image41.png"/></Relationships>
</file>

<file path=ppt/slides/_rels/slide1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vmlDrawing" Target="../drawings/vmlDrawing6.vml"/><Relationship Id="rId5" Type="http://schemas.openxmlformats.org/officeDocument/2006/relationships/image" Target="../media/image7.jpeg"/><Relationship Id="rId4" Type="http://schemas.openxmlformats.org/officeDocument/2006/relationships/oleObject" Target="../embeddings/oleObject11.bin"/></Relationships>
</file>

<file path=ppt/slides/_rels/slide22.xml.rels><?xml version="1.0" encoding="UTF-8" standalone="yes"?>
<Relationships xmlns="http://schemas.openxmlformats.org/package/2006/relationships"><Relationship Id="rId8" Type="http://schemas.openxmlformats.org/officeDocument/2006/relationships/image" Target="../media/image48.png"/><Relationship Id="rId3" Type="http://schemas.openxmlformats.org/officeDocument/2006/relationships/image" Target="../media/image1.png"/><Relationship Id="rId7" Type="http://schemas.openxmlformats.org/officeDocument/2006/relationships/image" Target="../media/image47.png"/><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46.png"/><Relationship Id="rId5" Type="http://schemas.openxmlformats.org/officeDocument/2006/relationships/image" Target="../media/image45.png"/><Relationship Id="rId4" Type="http://schemas.openxmlformats.org/officeDocument/2006/relationships/oleObject" Target="../embeddings/oleObject12.bin"/><Relationship Id="rId9" Type="http://schemas.openxmlformats.org/officeDocument/2006/relationships/image" Target="../media/image49.png"/></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1.png"/><Relationship Id="rId5" Type="http://schemas.openxmlformats.org/officeDocument/2006/relationships/image" Target="../media/image11.png"/><Relationship Id="rId4" Type="http://schemas.openxmlformats.org/officeDocument/2006/relationships/image" Target="../media/image50.png"/></Relationships>
</file>

<file path=ppt/slides/_rels/slide24.xml.rels><?xml version="1.0" encoding="UTF-8" standalone="yes"?>
<Relationships xmlns="http://schemas.openxmlformats.org/package/2006/relationships"><Relationship Id="rId8" Type="http://schemas.openxmlformats.org/officeDocument/2006/relationships/image" Target="../media/image56.png"/><Relationship Id="rId3" Type="http://schemas.openxmlformats.org/officeDocument/2006/relationships/image" Target="../media/image1.png"/><Relationship Id="rId7"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image" Target="../media/image55.png"/><Relationship Id="rId5" Type="http://schemas.openxmlformats.org/officeDocument/2006/relationships/image" Target="../media/image11.png"/><Relationship Id="rId4" Type="http://schemas.openxmlformats.org/officeDocument/2006/relationships/image" Target="../media/image54.png"/><Relationship Id="rId9" Type="http://schemas.openxmlformats.org/officeDocument/2006/relationships/oleObject" Target="../embeddings/oleObject14.bin"/></Relationships>
</file>

<file path=ppt/slides/_rels/slide25.xml.rels><?xml version="1.0" encoding="UTF-8" standalone="yes"?>
<Relationships xmlns="http://schemas.openxmlformats.org/package/2006/relationships"><Relationship Id="rId8" Type="http://schemas.openxmlformats.org/officeDocument/2006/relationships/image" Target="../media/image59.png"/><Relationship Id="rId3" Type="http://schemas.openxmlformats.org/officeDocument/2006/relationships/image" Target="../media/image1.png"/><Relationship Id="rId7" Type="http://schemas.openxmlformats.org/officeDocument/2006/relationships/image" Target="../media/image11.png"/><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oleObject" Target="../embeddings/oleObject16.bin"/><Relationship Id="rId5" Type="http://schemas.openxmlformats.org/officeDocument/2006/relationships/oleObject" Target="../embeddings/oleObject15.bin"/><Relationship Id="rId4" Type="http://schemas.openxmlformats.org/officeDocument/2006/relationships/image" Target="../media/image2.png"/></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oleObject" Target="../embeddings/oleObject18.bin"/><Relationship Id="rId5" Type="http://schemas.openxmlformats.org/officeDocument/2006/relationships/oleObject" Target="../embeddings/oleObject17.bin"/><Relationship Id="rId4" Type="http://schemas.openxmlformats.org/officeDocument/2006/relationships/image" Target="../media/image2.png"/></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image" Target="../media/image63.png"/><Relationship Id="rId5" Type="http://schemas.openxmlformats.org/officeDocument/2006/relationships/image" Target="../media/image62.png"/><Relationship Id="rId4" Type="http://schemas.openxmlformats.org/officeDocument/2006/relationships/oleObject" Target="../embeddings/oleObject19.bin"/></Relationships>
</file>

<file path=ppt/slides/_rels/slide28.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2.png"/><Relationship Id="rId4" Type="http://schemas.openxmlformats.org/officeDocument/2006/relationships/image" Target="../media/image11.png"/></Relationships>
</file>

<file path=ppt/slides/_rels/slide29.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oleObject" Target="../embeddings/oleObject20.bin"/><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image" Target="../media/image67.png"/><Relationship Id="rId5" Type="http://schemas.openxmlformats.org/officeDocument/2006/relationships/image" Target="../media/image66.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67.png"/><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oleObject" Target="../embeddings/oleObject22.bin"/><Relationship Id="rId5" Type="http://schemas.openxmlformats.org/officeDocument/2006/relationships/image" Target="../media/image66.png"/><Relationship Id="rId4" Type="http://schemas.openxmlformats.org/officeDocument/2006/relationships/oleObject" Target="../embeddings/oleObject21.bin"/></Relationships>
</file>

<file path=ppt/slides/_rels/slide31.xml.rels><?xml version="1.0" encoding="UTF-8" standalone="yes"?>
<Relationships xmlns="http://schemas.openxmlformats.org/package/2006/relationships"><Relationship Id="rId8" Type="http://schemas.openxmlformats.org/officeDocument/2006/relationships/oleObject" Target="../embeddings/oleObject24.bin"/><Relationship Id="rId3" Type="http://schemas.openxmlformats.org/officeDocument/2006/relationships/image" Target="../media/image1.png"/><Relationship Id="rId7" Type="http://schemas.openxmlformats.org/officeDocument/2006/relationships/image" Target="../media/image11.png"/><Relationship Id="rId2" Type="http://schemas.openxmlformats.org/officeDocument/2006/relationships/slideLayout" Target="../slideLayouts/slideLayout2.xml"/><Relationship Id="rId1" Type="http://schemas.openxmlformats.org/officeDocument/2006/relationships/vmlDrawing" Target="../drawings/vmlDrawing14.vml"/><Relationship Id="rId6" Type="http://schemas.openxmlformats.org/officeDocument/2006/relationships/image" Target="../media/image73.png"/><Relationship Id="rId5" Type="http://schemas.openxmlformats.org/officeDocument/2006/relationships/image" Target="../media/image67.png"/><Relationship Id="rId4" Type="http://schemas.openxmlformats.org/officeDocument/2006/relationships/oleObject" Target="../embeddings/oleObject23.bin"/><Relationship Id="rId9" Type="http://schemas.openxmlformats.org/officeDocument/2006/relationships/oleObject" Target="../embeddings/oleObject25.bin"/></Relationships>
</file>

<file path=ppt/slides/_rels/slide32.xml.rels><?xml version="1.0" encoding="UTF-8" standalone="yes"?>
<Relationships xmlns="http://schemas.openxmlformats.org/package/2006/relationships"><Relationship Id="rId8" Type="http://schemas.openxmlformats.org/officeDocument/2006/relationships/oleObject" Target="../embeddings/oleObject27.bin"/><Relationship Id="rId3" Type="http://schemas.openxmlformats.org/officeDocument/2006/relationships/image" Target="../media/image1.png"/><Relationship Id="rId7" Type="http://schemas.openxmlformats.org/officeDocument/2006/relationships/oleObject" Target="../embeddings/oleObject26.bin"/><Relationship Id="rId2" Type="http://schemas.openxmlformats.org/officeDocument/2006/relationships/slideLayout" Target="../slideLayouts/slideLayout2.xml"/><Relationship Id="rId1" Type="http://schemas.openxmlformats.org/officeDocument/2006/relationships/vmlDrawing" Target="../drawings/vmlDrawing15.vml"/><Relationship Id="rId6" Type="http://schemas.openxmlformats.org/officeDocument/2006/relationships/image" Target="../media/image11.png"/><Relationship Id="rId5" Type="http://schemas.openxmlformats.org/officeDocument/2006/relationships/image" Target="../media/image67.png"/><Relationship Id="rId4" Type="http://schemas.openxmlformats.org/officeDocument/2006/relationships/image" Target="../media/image2.png"/></Relationships>
</file>

<file path=ppt/slides/_rels/slide33.xml.rels><?xml version="1.0" encoding="UTF-8" standalone="yes"?>
<Relationships xmlns="http://schemas.openxmlformats.org/package/2006/relationships"><Relationship Id="rId8" Type="http://schemas.openxmlformats.org/officeDocument/2006/relationships/oleObject" Target="../embeddings/oleObject30.bin"/><Relationship Id="rId3" Type="http://schemas.openxmlformats.org/officeDocument/2006/relationships/image" Target="../media/image1.png"/><Relationship Id="rId7" Type="http://schemas.openxmlformats.org/officeDocument/2006/relationships/image" Target="../media/image11.png"/><Relationship Id="rId2" Type="http://schemas.openxmlformats.org/officeDocument/2006/relationships/slideLayout" Target="../slideLayouts/slideLayout2.xml"/><Relationship Id="rId1" Type="http://schemas.openxmlformats.org/officeDocument/2006/relationships/vmlDrawing" Target="../drawings/vmlDrawing16.vml"/><Relationship Id="rId6" Type="http://schemas.openxmlformats.org/officeDocument/2006/relationships/oleObject" Target="../embeddings/oleObject29.bin"/><Relationship Id="rId5" Type="http://schemas.openxmlformats.org/officeDocument/2006/relationships/oleObject" Target="../embeddings/oleObject28.bin"/><Relationship Id="rId4" Type="http://schemas.openxmlformats.org/officeDocument/2006/relationships/image" Target="../media/image2.png"/></Relationships>
</file>

<file path=ppt/slides/_rels/slide34.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82.png"/><Relationship Id="rId2" Type="http://schemas.openxmlformats.org/officeDocument/2006/relationships/slideLayout" Target="../slideLayouts/slideLayout2.xml"/><Relationship Id="rId1" Type="http://schemas.openxmlformats.org/officeDocument/2006/relationships/vmlDrawing" Target="../drawings/vmlDrawing17.vml"/><Relationship Id="rId6" Type="http://schemas.openxmlformats.org/officeDocument/2006/relationships/image" Target="../media/image81.png"/><Relationship Id="rId5" Type="http://schemas.openxmlformats.org/officeDocument/2006/relationships/oleObject" Target="../embeddings/oleObject31.bin"/><Relationship Id="rId4" Type="http://schemas.openxmlformats.org/officeDocument/2006/relationships/image" Target="../media/image66.png"/><Relationship Id="rId9" Type="http://schemas.openxmlformats.org/officeDocument/2006/relationships/oleObject" Target="../embeddings/oleObject32.bin"/></Relationships>
</file>

<file path=ppt/slides/_rels/slide35.xml.rels><?xml version="1.0" encoding="UTF-8" standalone="yes"?>
<Relationships xmlns="http://schemas.openxmlformats.org/package/2006/relationships"><Relationship Id="rId8" Type="http://schemas.openxmlformats.org/officeDocument/2006/relationships/image" Target="../media/image85.png"/><Relationship Id="rId3" Type="http://schemas.openxmlformats.org/officeDocument/2006/relationships/image" Target="../media/image1.png"/><Relationship Id="rId7" Type="http://schemas.openxmlformats.org/officeDocument/2006/relationships/image" Target="../media/image11.png"/><Relationship Id="rId2" Type="http://schemas.openxmlformats.org/officeDocument/2006/relationships/slideLayout" Target="../slideLayouts/slideLayout2.xml"/><Relationship Id="rId1" Type="http://schemas.openxmlformats.org/officeDocument/2006/relationships/vmlDrawing" Target="../drawings/vmlDrawing18.vml"/><Relationship Id="rId6" Type="http://schemas.openxmlformats.org/officeDocument/2006/relationships/oleObject" Target="../embeddings/oleObject34.bin"/><Relationship Id="rId5" Type="http://schemas.openxmlformats.org/officeDocument/2006/relationships/oleObject" Target="../embeddings/oleObject33.bin"/><Relationship Id="rId4" Type="http://schemas.openxmlformats.org/officeDocument/2006/relationships/image" Target="../media/image82.png"/></Relationships>
</file>

<file path=ppt/slides/_rels/slide36.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oleObject" Target="../embeddings/oleObject36.bin"/><Relationship Id="rId2" Type="http://schemas.openxmlformats.org/officeDocument/2006/relationships/slideLayout" Target="../slideLayouts/slideLayout2.xml"/><Relationship Id="rId1" Type="http://schemas.openxmlformats.org/officeDocument/2006/relationships/vmlDrawing" Target="../drawings/vmlDrawing19.vml"/><Relationship Id="rId6" Type="http://schemas.openxmlformats.org/officeDocument/2006/relationships/image" Target="../media/image11.png"/><Relationship Id="rId5" Type="http://schemas.openxmlformats.org/officeDocument/2006/relationships/oleObject" Target="../embeddings/oleObject35.bin"/><Relationship Id="rId4" Type="http://schemas.openxmlformats.org/officeDocument/2006/relationships/image" Target="../media/image88.png"/></Relationships>
</file>

<file path=ppt/slides/_rels/slide3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vmlDrawing" Target="../drawings/vmlDrawing20.vml"/><Relationship Id="rId6" Type="http://schemas.openxmlformats.org/officeDocument/2006/relationships/oleObject" Target="../embeddings/oleObject38.bin"/><Relationship Id="rId5" Type="http://schemas.openxmlformats.org/officeDocument/2006/relationships/image" Target="../media/image91.png"/><Relationship Id="rId4" Type="http://schemas.openxmlformats.org/officeDocument/2006/relationships/oleObject" Target="../embeddings/oleObject37.bin"/></Relationships>
</file>

<file path=ppt/slides/_rels/slide3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vmlDrawing" Target="../drawings/vmlDrawing21.vml"/><Relationship Id="rId4" Type="http://schemas.openxmlformats.org/officeDocument/2006/relationships/oleObject" Target="../embeddings/oleObject39.bin"/></Relationships>
</file>

<file path=ppt/slides/_rels/slide3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oleObject" Target="../embeddings/oleObject42.bin"/><Relationship Id="rId2" Type="http://schemas.openxmlformats.org/officeDocument/2006/relationships/slideLayout" Target="../slideLayouts/slideLayout2.xml"/><Relationship Id="rId1" Type="http://schemas.openxmlformats.org/officeDocument/2006/relationships/vmlDrawing" Target="../drawings/vmlDrawing22.vml"/><Relationship Id="rId6" Type="http://schemas.openxmlformats.org/officeDocument/2006/relationships/image" Target="../media/image96.jpeg"/><Relationship Id="rId5" Type="http://schemas.openxmlformats.org/officeDocument/2006/relationships/oleObject" Target="../embeddings/oleObject41.bin"/><Relationship Id="rId4" Type="http://schemas.openxmlformats.org/officeDocument/2006/relationships/oleObject" Target="../embeddings/oleObject40.bin"/></Relationships>
</file>

<file path=ppt/slides/_rels/slide41.xml.rels><?xml version="1.0" encoding="UTF-8" standalone="yes"?>
<Relationships xmlns="http://schemas.openxmlformats.org/package/2006/relationships"><Relationship Id="rId8" Type="http://schemas.openxmlformats.org/officeDocument/2006/relationships/oleObject" Target="../embeddings/oleObject44.bin"/><Relationship Id="rId3" Type="http://schemas.openxmlformats.org/officeDocument/2006/relationships/image" Target="../media/image1.png"/><Relationship Id="rId7" Type="http://schemas.openxmlformats.org/officeDocument/2006/relationships/image" Target="../media/image11.png"/><Relationship Id="rId2" Type="http://schemas.openxmlformats.org/officeDocument/2006/relationships/slideLayout" Target="../slideLayouts/slideLayout2.xml"/><Relationship Id="rId1" Type="http://schemas.openxmlformats.org/officeDocument/2006/relationships/vmlDrawing" Target="../drawings/vmlDrawing23.vml"/><Relationship Id="rId6" Type="http://schemas.openxmlformats.org/officeDocument/2006/relationships/oleObject" Target="../embeddings/oleObject43.bin"/><Relationship Id="rId5" Type="http://schemas.openxmlformats.org/officeDocument/2006/relationships/image" Target="../media/image99.jpeg"/><Relationship Id="rId4" Type="http://schemas.openxmlformats.org/officeDocument/2006/relationships/image" Target="../media/image2.png"/></Relationships>
</file>

<file path=ppt/slides/_rels/slide4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01.jpeg"/></Relationships>
</file>

<file path=ppt/slides/_rels/slide4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104.jpeg"/><Relationship Id="rId5" Type="http://schemas.openxmlformats.org/officeDocument/2006/relationships/image" Target="../media/image103.jpeg"/><Relationship Id="rId4" Type="http://schemas.openxmlformats.org/officeDocument/2006/relationships/image" Target="../media/image102.jpeg"/></Relationships>
</file>

<file path=ppt/slides/_rels/slide45.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08.jpe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107.jpeg"/><Relationship Id="rId5" Type="http://schemas.openxmlformats.org/officeDocument/2006/relationships/image" Target="../media/image106.jpeg"/><Relationship Id="rId4" Type="http://schemas.openxmlformats.org/officeDocument/2006/relationships/image" Target="../media/image105.jpeg"/></Relationships>
</file>

<file path=ppt/slides/_rels/slide5.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2.png"/><Relationship Id="rId7"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jpeg"/><Relationship Id="rId4" Type="http://schemas.openxmlformats.org/officeDocument/2006/relationships/image" Target="../media/image3.png"/><Relationship Id="rId9" Type="http://schemas.openxmlformats.org/officeDocument/2006/relationships/image" Target="../media/image12.jpe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oleObject" Target="../embeddings/oleObject1.bin"/><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6.bin"/><Relationship Id="rId5" Type="http://schemas.openxmlformats.org/officeDocument/2006/relationships/oleObject" Target="../embeddings/oleObject5.bin"/><Relationship Id="rId4" Type="http://schemas.openxmlformats.org/officeDocument/2006/relationships/oleObject" Target="../embeddings/oleObject4.bin"/></Relationships>
</file>

<file path=ppt/slides/_rels/slide8.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2.png"/><Relationship Id="rId7" Type="http://schemas.openxmlformats.org/officeDocument/2006/relationships/image" Target="../media/image2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jpeg"/><Relationship Id="rId4" Type="http://schemas.openxmlformats.org/officeDocument/2006/relationships/image" Target="../media/image19.jpe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11.png"/><Relationship Id="rId4" Type="http://schemas.openxmlformats.org/officeDocument/2006/relationships/oleObject" Target="../embeddings/oleObject8.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C:\Users\jsj\Desktop\素材cnn sccnn.com_2014111795930119rx61_04 [转换].png"/>
          <p:cNvPicPr>
            <a:picLocks noChangeAspect="1" noChangeArrowheads="1"/>
          </p:cNvPicPr>
          <p:nvPr/>
        </p:nvPicPr>
        <p:blipFill rotWithShape="1">
          <a:blip r:embed="rId2" cstate="screen">
            <a:extLst>
              <a:ext uri="{28A0092B-C50C-407E-A947-70E740481C1C}">
                <a14:useLocalDpi xmlns:a14="http://schemas.microsoft.com/office/drawing/2010/main" xmlns=""/>
              </a:ext>
            </a:extLst>
          </a:blip>
          <a:srcRect/>
          <a:stretch>
            <a:fillRect/>
          </a:stretch>
        </p:blipFill>
        <p:spPr bwMode="auto">
          <a:xfrm>
            <a:off x="4139952" y="0"/>
            <a:ext cx="5004048" cy="3571102"/>
          </a:xfrm>
          <a:prstGeom prst="rect">
            <a:avLst/>
          </a:prstGeom>
          <a:noFill/>
          <a:extLst>
            <a:ext uri="{909E8E84-426E-40DD-AFC4-6F175D3DCCD1}">
              <a14:hiddenFill xmlns:a14="http://schemas.microsoft.com/office/drawing/2010/main" xmlns="">
                <a:solidFill>
                  <a:srgbClr val="FFFFFF"/>
                </a:solidFill>
              </a14:hiddenFill>
            </a:ext>
          </a:extLst>
        </p:spPr>
      </p:pic>
      <p:pic>
        <p:nvPicPr>
          <p:cNvPr id="5" name="Picture 4" descr="C:\Users\jsj\Desktop\素材cnn sccnn.com_2014111795930119rx61_04 [转换].png"/>
          <p:cNvPicPr>
            <a:picLocks noChangeAspect="1" noChangeArrowheads="1"/>
          </p:cNvPicPr>
          <p:nvPr/>
        </p:nvPicPr>
        <p:blipFill rotWithShape="1">
          <a:blip r:embed="rId3" cstate="screen">
            <a:extLst>
              <a:ext uri="{28A0092B-C50C-407E-A947-70E740481C1C}">
                <a14:useLocalDpi xmlns:a14="http://schemas.microsoft.com/office/drawing/2010/main" xmlns=""/>
              </a:ext>
            </a:extLst>
          </a:blip>
          <a:srcRect r="-8270"/>
          <a:stretch>
            <a:fillRect/>
          </a:stretch>
        </p:blipFill>
        <p:spPr bwMode="auto">
          <a:xfrm>
            <a:off x="0" y="2571750"/>
            <a:ext cx="2498024" cy="2571750"/>
          </a:xfrm>
          <a:prstGeom prst="rect">
            <a:avLst/>
          </a:prstGeom>
          <a:noFill/>
          <a:extLst>
            <a:ext uri="{909E8E84-426E-40DD-AFC4-6F175D3DCCD1}">
              <a14:hiddenFill xmlns:a14="http://schemas.microsoft.com/office/drawing/2010/main" xmlns="">
                <a:solidFill>
                  <a:srgbClr val="FFFFFF"/>
                </a:solidFill>
              </a14:hiddenFill>
            </a:ext>
          </a:extLst>
        </p:spPr>
      </p:pic>
      <p:sp>
        <p:nvSpPr>
          <p:cNvPr id="6" name="TextBox 7"/>
          <p:cNvSpPr txBox="1"/>
          <p:nvPr/>
        </p:nvSpPr>
        <p:spPr>
          <a:xfrm>
            <a:off x="902776" y="2067694"/>
            <a:ext cx="5652120" cy="707886"/>
          </a:xfrm>
          <a:prstGeom prst="rect">
            <a:avLst/>
          </a:prstGeom>
          <a:noFill/>
        </p:spPr>
        <p:txBody>
          <a:bodyPr wrap="square" rtlCol="0">
            <a:spAutoFit/>
          </a:bodyPr>
          <a:lstStyle/>
          <a:p>
            <a:pPr algn="just"/>
            <a:r>
              <a:rPr lang="zh-CN" altLang="en-US" sz="4000" b="1" spc="300" dirty="0" smtClean="0">
                <a:solidFill>
                  <a:schemeClr val="bg1">
                    <a:lumMod val="50000"/>
                  </a:schemeClr>
                </a:solidFill>
                <a:latin typeface="微软雅黑" panose="020B0503020204020204" pitchFamily="34" charset="-122"/>
                <a:ea typeface="微软雅黑" panose="020B0503020204020204" pitchFamily="34" charset="-122"/>
              </a:rPr>
              <a:t>数字</a:t>
            </a:r>
            <a:r>
              <a:rPr lang="zh-CN" altLang="en-US" sz="4000" b="1" spc="300" dirty="0" smtClean="0">
                <a:solidFill>
                  <a:srgbClr val="FF0000"/>
                </a:solidFill>
                <a:latin typeface="微软雅黑" panose="020B0503020204020204" pitchFamily="34" charset="-122"/>
                <a:ea typeface="微软雅黑" panose="020B0503020204020204" pitchFamily="34" charset="-122"/>
              </a:rPr>
              <a:t>基带</a:t>
            </a:r>
            <a:r>
              <a:rPr lang="zh-CN" altLang="en-US" sz="4000" b="1" spc="300" dirty="0" smtClean="0">
                <a:solidFill>
                  <a:schemeClr val="bg1">
                    <a:lumMod val="50000"/>
                  </a:schemeClr>
                </a:solidFill>
                <a:latin typeface="微软雅黑" panose="020B0503020204020204" pitchFamily="34" charset="-122"/>
                <a:ea typeface="微软雅黑" panose="020B0503020204020204" pitchFamily="34" charset="-122"/>
              </a:rPr>
              <a:t>传输系统</a:t>
            </a:r>
            <a:endParaRPr lang="zh-CN" altLang="en-US" sz="4000" b="1" spc="30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7" name="矩形 6"/>
          <p:cNvSpPr/>
          <p:nvPr/>
        </p:nvSpPr>
        <p:spPr>
          <a:xfrm>
            <a:off x="1728678" y="2953276"/>
            <a:ext cx="4544834" cy="338554"/>
          </a:xfrm>
          <a:prstGeom prst="rect">
            <a:avLst/>
          </a:prstGeom>
        </p:spPr>
        <p:txBody>
          <a:bodyPr wrap="none">
            <a:spAutoFit/>
          </a:bodyPr>
          <a:lstStyle/>
          <a:p>
            <a:pPr algn="ctr"/>
            <a:r>
              <a:rPr lang="zh-CN" altLang="en-US" sz="1600" b="1" dirty="0" smtClean="0">
                <a:solidFill>
                  <a:schemeClr val="bg1">
                    <a:lumMod val="50000"/>
                  </a:schemeClr>
                </a:solidFill>
                <a:latin typeface="微软雅黑" panose="020B0503020204020204" pitchFamily="34" charset="-122"/>
                <a:ea typeface="微软雅黑" panose="020B0503020204020204" pitchFamily="34" charset="-122"/>
              </a:rPr>
              <a:t> 计算机与通信工程学院</a:t>
            </a:r>
            <a:r>
              <a:rPr lang="en-US" altLang="zh-CN" sz="1600" b="1" dirty="0" smtClean="0">
                <a:solidFill>
                  <a:schemeClr val="bg1">
                    <a:lumMod val="50000"/>
                  </a:schemeClr>
                </a:solidFill>
                <a:latin typeface="微软雅黑" panose="020B0503020204020204" pitchFamily="34" charset="-122"/>
                <a:ea typeface="微软雅黑" panose="020B0503020204020204" pitchFamily="34" charset="-122"/>
              </a:rPr>
              <a:t>/</a:t>
            </a:r>
            <a:r>
              <a:rPr lang="zh-CN" altLang="en-US" sz="1600" b="1" dirty="0" smtClean="0">
                <a:solidFill>
                  <a:schemeClr val="bg1">
                    <a:lumMod val="50000"/>
                  </a:schemeClr>
                </a:solidFill>
                <a:latin typeface="微软雅黑" panose="020B0503020204020204" pitchFamily="34" charset="-122"/>
                <a:ea typeface="微软雅黑" panose="020B0503020204020204" pitchFamily="34" charset="-122"/>
              </a:rPr>
              <a:t>物联网工程专业</a:t>
            </a:r>
            <a:r>
              <a:rPr lang="en-US" altLang="zh-CN" sz="1600" b="1" dirty="0" smtClean="0">
                <a:solidFill>
                  <a:schemeClr val="bg1">
                    <a:lumMod val="50000"/>
                  </a:schemeClr>
                </a:solidFill>
                <a:latin typeface="微软雅黑" panose="020B0503020204020204" pitchFamily="34" charset="-122"/>
                <a:ea typeface="微软雅黑" panose="020B0503020204020204" pitchFamily="34" charset="-122"/>
              </a:rPr>
              <a:t>/</a:t>
            </a:r>
            <a:r>
              <a:rPr lang="zh-CN" altLang="en-US" sz="1600" b="1" dirty="0" smtClean="0">
                <a:solidFill>
                  <a:schemeClr val="bg1">
                    <a:lumMod val="50000"/>
                  </a:schemeClr>
                </a:solidFill>
                <a:latin typeface="微软雅黑" panose="020B0503020204020204" pitchFamily="34" charset="-122"/>
                <a:ea typeface="微软雅黑" panose="020B0503020204020204" pitchFamily="34" charset="-122"/>
              </a:rPr>
              <a:t>李志华</a:t>
            </a:r>
            <a:endParaRPr lang="zh-CN" altLang="en-US" sz="1600" b="1" dirty="0">
              <a:solidFill>
                <a:schemeClr val="bg1">
                  <a:lumMod val="50000"/>
                </a:schemeClr>
              </a:solidFill>
              <a:latin typeface="微软雅黑" panose="020B0503020204020204" pitchFamily="34" charset="-122"/>
              <a:ea typeface="微软雅黑" panose="020B0503020204020204" pitchFamily="34" charset="-122"/>
            </a:endParaRPr>
          </a:p>
        </p:txBody>
      </p:sp>
      <p:cxnSp>
        <p:nvCxnSpPr>
          <p:cNvPr id="8" name="直接连接符 7"/>
          <p:cNvCxnSpPr/>
          <p:nvPr/>
        </p:nvCxnSpPr>
        <p:spPr>
          <a:xfrm>
            <a:off x="971600" y="2828424"/>
            <a:ext cx="5446854"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1507680797"/>
      </p:ext>
    </p:extLst>
  </p:cSld>
  <p:clrMapOvr>
    <a:masterClrMapping/>
  </p:clrMapOvr>
  <mc:AlternateContent xmlns:mc="http://schemas.openxmlformats.org/markup-compatibility/2006">
    <mc:Choice xmlns:p14="http://schemas.microsoft.com/office/powerpoint/2010/main" xmlns="" Requires="p14">
      <p:transition spd="slow" p14:dur="4000" advTm="0">
        <p14:vortex dir="r"/>
      </p:transition>
    </mc:Choice>
    <mc:Fallback>
      <p:transition spd="slow" advTm="0">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C:\Users\jsj\Desktop\素材cnn sccnn.com_2014111795930119rx61_04 [转换].png"/>
          <p:cNvPicPr>
            <a:picLocks noChangeAspect="1" noChangeArrowheads="1"/>
          </p:cNvPicPr>
          <p:nvPr/>
        </p:nvPicPr>
        <p:blipFill rotWithShape="1">
          <a:blip r:embed="rId3" cstate="screen">
            <a:extLst>
              <a:ext uri="{28A0092B-C50C-407E-A947-70E740481C1C}">
                <a14:useLocalDpi xmlns:a14="http://schemas.microsoft.com/office/drawing/2010/main" xmlns=""/>
              </a:ext>
            </a:extLst>
          </a:blip>
          <a:srcRect/>
          <a:stretch>
            <a:fillRect/>
          </a:stretch>
        </p:blipFill>
        <p:spPr bwMode="auto">
          <a:xfrm>
            <a:off x="4139952" y="0"/>
            <a:ext cx="5004048" cy="3571102"/>
          </a:xfrm>
          <a:prstGeom prst="rect">
            <a:avLst/>
          </a:prstGeom>
          <a:noFill/>
          <a:extLst>
            <a:ext uri="{909E8E84-426E-40DD-AFC4-6F175D3DCCD1}">
              <a14:hiddenFill xmlns:a14="http://schemas.microsoft.com/office/drawing/2010/main" xmlns="">
                <a:solidFill>
                  <a:srgbClr val="FFFFFF"/>
                </a:solidFill>
              </a14:hiddenFill>
            </a:ext>
          </a:extLst>
        </p:spPr>
      </p:pic>
      <p:pic>
        <p:nvPicPr>
          <p:cNvPr id="5" name="Picture 4" descr="C:\Users\jsj\Desktop\素材cnn sccnn.com_2014111795930119rx61_04 [转换].png"/>
          <p:cNvPicPr>
            <a:picLocks noChangeAspect="1" noChangeArrowheads="1"/>
          </p:cNvPicPr>
          <p:nvPr/>
        </p:nvPicPr>
        <p:blipFill rotWithShape="1">
          <a:blip r:embed="rId4" cstate="screen">
            <a:extLst>
              <a:ext uri="{28A0092B-C50C-407E-A947-70E740481C1C}">
                <a14:useLocalDpi xmlns:a14="http://schemas.microsoft.com/office/drawing/2010/main" xmlns=""/>
              </a:ext>
            </a:extLst>
          </a:blip>
          <a:srcRect r="-8270"/>
          <a:stretch>
            <a:fillRect/>
          </a:stretch>
        </p:blipFill>
        <p:spPr bwMode="auto">
          <a:xfrm>
            <a:off x="0" y="2571750"/>
            <a:ext cx="2498024" cy="2571750"/>
          </a:xfrm>
          <a:prstGeom prst="rect">
            <a:avLst/>
          </a:prstGeom>
          <a:noFill/>
          <a:extLst>
            <a:ext uri="{909E8E84-426E-40DD-AFC4-6F175D3DCCD1}">
              <a14:hiddenFill xmlns:a14="http://schemas.microsoft.com/office/drawing/2010/main" xmlns="">
                <a:solidFill>
                  <a:srgbClr val="FFFFFF"/>
                </a:solidFill>
              </a14:hiddenFill>
            </a:ext>
          </a:extLst>
        </p:spPr>
      </p:pic>
      <p:sp useBgFill="1">
        <p:nvSpPr>
          <p:cNvPr id="6" name="矩形 5"/>
          <p:cNvSpPr/>
          <p:nvPr/>
        </p:nvSpPr>
        <p:spPr>
          <a:xfrm>
            <a:off x="0" y="476972"/>
            <a:ext cx="9144000" cy="432702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0" y="476972"/>
            <a:ext cx="9144000" cy="78554"/>
          </a:xfrm>
          <a:prstGeom prst="rect">
            <a:avLst/>
          </a:prstGeom>
          <a:solidFill>
            <a:srgbClr val="E46C0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TextBox 10"/>
          <p:cNvSpPr txBox="1"/>
          <p:nvPr/>
        </p:nvSpPr>
        <p:spPr>
          <a:xfrm>
            <a:off x="251520" y="62858"/>
            <a:ext cx="2954655" cy="369332"/>
          </a:xfrm>
          <a:prstGeom prst="rect">
            <a:avLst/>
          </a:prstGeom>
          <a:noFill/>
        </p:spPr>
        <p:txBody>
          <a:bodyPr wrap="none" rtlCol="0">
            <a:spAutoFit/>
          </a:bodyPr>
          <a:lstStyle/>
          <a:p>
            <a:r>
              <a:rPr lang="zh-CN" altLang="en-US" sz="1800" b="1" dirty="0" smtClean="0">
                <a:solidFill>
                  <a:srgbClr val="0070C0"/>
                </a:solidFill>
                <a:latin typeface="微软雅黑" panose="020B0503020204020204" pitchFamily="34" charset="-122"/>
                <a:ea typeface="微软雅黑" panose="020B0503020204020204" pitchFamily="34" charset="-122"/>
              </a:rPr>
              <a:t>数字基带信号的波形与码型</a:t>
            </a:r>
            <a:endParaRPr lang="zh-CN" altLang="en-US" sz="1800" b="1" dirty="0">
              <a:solidFill>
                <a:srgbClr val="0070C0"/>
              </a:solidFill>
              <a:latin typeface="微软雅黑" panose="020B0503020204020204" pitchFamily="34" charset="-122"/>
              <a:ea typeface="微软雅黑" panose="020B0503020204020204" pitchFamily="34" charset="-122"/>
            </a:endParaRPr>
          </a:p>
        </p:txBody>
      </p:sp>
      <p:sp>
        <p:nvSpPr>
          <p:cNvPr id="9" name="TextBox 27"/>
          <p:cNvSpPr txBox="1"/>
          <p:nvPr/>
        </p:nvSpPr>
        <p:spPr>
          <a:xfrm>
            <a:off x="752357" y="1000875"/>
            <a:ext cx="970117" cy="369332"/>
          </a:xfrm>
          <a:prstGeom prst="rect">
            <a:avLst/>
          </a:prstGeom>
          <a:noFill/>
        </p:spPr>
        <p:txBody>
          <a:bodyPr wrap="square" rtlCol="0">
            <a:spAutoFit/>
          </a:bodyPr>
          <a:lstStyle/>
          <a:p>
            <a:r>
              <a:rPr lang="zh-CN" altLang="en-US" sz="1800" b="1" dirty="0" smtClean="0">
                <a:solidFill>
                  <a:srgbClr val="0070C0"/>
                </a:solidFill>
                <a:latin typeface="微软雅黑" panose="020B0503020204020204" pitchFamily="34" charset="-122"/>
                <a:ea typeface="微软雅黑" panose="020B0503020204020204" pitchFamily="34" charset="-122"/>
              </a:rPr>
              <a:t>波  形</a:t>
            </a:r>
            <a:endParaRPr lang="zh-CN" altLang="en-US" sz="1800" b="1" dirty="0">
              <a:solidFill>
                <a:srgbClr val="0070C0"/>
              </a:solidFill>
              <a:latin typeface="微软雅黑" panose="020B0503020204020204" pitchFamily="34" charset="-122"/>
              <a:ea typeface="微软雅黑" panose="020B0503020204020204" pitchFamily="34" charset="-122"/>
            </a:endParaRPr>
          </a:p>
        </p:txBody>
      </p:sp>
      <p:sp>
        <p:nvSpPr>
          <p:cNvPr id="10" name="椭圆 9"/>
          <p:cNvSpPr/>
          <p:nvPr/>
        </p:nvSpPr>
        <p:spPr bwMode="auto">
          <a:xfrm>
            <a:off x="543261" y="1075882"/>
            <a:ext cx="180000" cy="180000"/>
          </a:xfrm>
          <a:prstGeom prst="ellipse">
            <a:avLst/>
          </a:prstGeom>
          <a:solidFill>
            <a:srgbClr val="0070C0"/>
          </a:solidFill>
          <a:ln w="38100" cap="flat" cmpd="sng" algn="ctr">
            <a:solidFill>
              <a:srgbClr val="C0C0C0"/>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pic>
        <p:nvPicPr>
          <p:cNvPr id="13" name="图片 12" descr="7.三角波.jpg"/>
          <p:cNvPicPr>
            <a:picLocks noChangeAspect="1"/>
          </p:cNvPicPr>
          <p:nvPr/>
        </p:nvPicPr>
        <p:blipFill>
          <a:blip r:embed="rId5" cstate="print"/>
          <a:stretch>
            <a:fillRect/>
          </a:stretch>
        </p:blipFill>
        <p:spPr>
          <a:xfrm>
            <a:off x="1892227" y="888692"/>
            <a:ext cx="2860527" cy="1510680"/>
          </a:xfrm>
          <a:prstGeom prst="rect">
            <a:avLst/>
          </a:prstGeom>
        </p:spPr>
      </p:pic>
      <p:pic>
        <p:nvPicPr>
          <p:cNvPr id="14" name="图片 13" descr="8.方波.jpg"/>
          <p:cNvPicPr>
            <a:picLocks noChangeAspect="1"/>
          </p:cNvPicPr>
          <p:nvPr/>
        </p:nvPicPr>
        <p:blipFill>
          <a:blip r:embed="rId6" cstate="print"/>
          <a:stretch>
            <a:fillRect/>
          </a:stretch>
        </p:blipFill>
        <p:spPr>
          <a:xfrm>
            <a:off x="5254324" y="861239"/>
            <a:ext cx="1558693" cy="1571628"/>
          </a:xfrm>
          <a:prstGeom prst="rect">
            <a:avLst/>
          </a:prstGeom>
        </p:spPr>
      </p:pic>
      <p:pic>
        <p:nvPicPr>
          <p:cNvPr id="18" name="Picture 68"/>
          <p:cNvPicPr>
            <a:picLocks noChangeAspect="1" noChangeArrowheads="1"/>
          </p:cNvPicPr>
          <p:nvPr/>
        </p:nvPicPr>
        <p:blipFill>
          <a:blip r:embed="rId7" cstate="print"/>
          <a:srcRect/>
          <a:stretch>
            <a:fillRect/>
          </a:stretch>
        </p:blipFill>
        <p:spPr bwMode="auto">
          <a:xfrm>
            <a:off x="847104" y="2925338"/>
            <a:ext cx="1932571" cy="1369971"/>
          </a:xfrm>
          <a:prstGeom prst="rect">
            <a:avLst/>
          </a:prstGeom>
          <a:noFill/>
          <a:ln w="9525">
            <a:noFill/>
            <a:miter lim="800000"/>
            <a:headEnd/>
            <a:tailEnd/>
          </a:ln>
        </p:spPr>
      </p:pic>
      <p:graphicFrame>
        <p:nvGraphicFramePr>
          <p:cNvPr id="19" name="Object 3"/>
          <p:cNvGraphicFramePr>
            <a:graphicFrameLocks noChangeAspect="1"/>
          </p:cNvGraphicFramePr>
          <p:nvPr/>
        </p:nvGraphicFramePr>
        <p:xfrm>
          <a:off x="2331598" y="3193160"/>
          <a:ext cx="2027759" cy="621680"/>
        </p:xfrm>
        <a:graphic>
          <a:graphicData uri="http://schemas.openxmlformats.org/presentationml/2006/ole">
            <p:oleObj spid="_x0000_s119810" name="Equation" r:id="rId8" imgW="1447560" imgH="444240" progId="Equation.DSMT4">
              <p:embed/>
            </p:oleObj>
          </a:graphicData>
        </a:graphic>
      </p:graphicFrame>
      <p:pic>
        <p:nvPicPr>
          <p:cNvPr id="118787" name="Picture 3"/>
          <p:cNvPicPr>
            <a:picLocks noChangeAspect="1" noChangeArrowheads="1"/>
          </p:cNvPicPr>
          <p:nvPr/>
        </p:nvPicPr>
        <p:blipFill>
          <a:blip r:embed="rId9" cstate="print"/>
          <a:srcRect/>
          <a:stretch>
            <a:fillRect/>
          </a:stretch>
        </p:blipFill>
        <p:spPr bwMode="auto">
          <a:xfrm>
            <a:off x="5021791" y="2951417"/>
            <a:ext cx="3438525" cy="1409700"/>
          </a:xfrm>
          <a:prstGeom prst="rect">
            <a:avLst/>
          </a:prstGeom>
          <a:noFill/>
          <a:ln w="9525">
            <a:noFill/>
            <a:miter lim="800000"/>
            <a:headEnd/>
            <a:tailEnd/>
          </a:ln>
          <a:effectLst/>
        </p:spPr>
      </p:pic>
      <p:pic>
        <p:nvPicPr>
          <p:cNvPr id="21" name="Picture 3"/>
          <p:cNvPicPr>
            <a:picLocks noChangeAspect="1" noChangeArrowheads="1"/>
          </p:cNvPicPr>
          <p:nvPr/>
        </p:nvPicPr>
        <p:blipFill>
          <a:blip r:embed="rId10" cstate="print"/>
          <a:srcRect/>
          <a:stretch>
            <a:fillRect/>
          </a:stretch>
        </p:blipFill>
        <p:spPr bwMode="auto">
          <a:xfrm>
            <a:off x="4492414" y="3526917"/>
            <a:ext cx="323606" cy="182415"/>
          </a:xfrm>
          <a:prstGeom prst="rect">
            <a:avLst/>
          </a:prstGeom>
          <a:noFill/>
          <a:ln w="9525">
            <a:noFill/>
            <a:miter lim="800000"/>
            <a:headEnd/>
            <a:tailEnd/>
          </a:ln>
          <a:effectLst/>
        </p:spPr>
      </p:pic>
      <p:sp>
        <p:nvSpPr>
          <p:cNvPr id="22" name="TextBox 27"/>
          <p:cNvSpPr txBox="1"/>
          <p:nvPr/>
        </p:nvSpPr>
        <p:spPr>
          <a:xfrm>
            <a:off x="5763824" y="4513172"/>
            <a:ext cx="1615177" cy="338554"/>
          </a:xfrm>
          <a:prstGeom prst="rect">
            <a:avLst/>
          </a:prstGeom>
          <a:noFill/>
        </p:spPr>
        <p:txBody>
          <a:bodyPr wrap="square" rtlCol="0">
            <a:spAutoFit/>
          </a:bodyPr>
          <a:lstStyle/>
          <a:p>
            <a:r>
              <a:rPr lang="zh-CN" altLang="en-US" sz="1600" b="1" dirty="0" smtClean="0">
                <a:solidFill>
                  <a:srgbClr val="FF0000"/>
                </a:solidFill>
                <a:latin typeface="微软雅黑" panose="020B0503020204020204" pitchFamily="34" charset="-122"/>
                <a:ea typeface="微软雅黑" panose="020B0503020204020204" pitchFamily="34" charset="-122"/>
              </a:rPr>
              <a:t>波形能影响频谱</a:t>
            </a:r>
            <a:endParaRPr lang="zh-CN" altLang="en-US" sz="1600" b="1" dirty="0">
              <a:solidFill>
                <a:srgbClr val="FF0000"/>
              </a:solidFill>
              <a:latin typeface="微软雅黑" panose="020B0503020204020204" pitchFamily="34" charset="-122"/>
              <a:ea typeface="微软雅黑" panose="020B0503020204020204" pitchFamily="34" charset="-122"/>
            </a:endParaRPr>
          </a:p>
        </p:txBody>
      </p:sp>
      <p:sp>
        <p:nvSpPr>
          <p:cNvPr id="16" name="矩形 23"/>
          <p:cNvSpPr>
            <a:spLocks noChangeAspect="1" noChangeArrowheads="1"/>
          </p:cNvSpPr>
          <p:nvPr/>
        </p:nvSpPr>
        <p:spPr bwMode="auto">
          <a:xfrm>
            <a:off x="5730950" y="4486941"/>
            <a:ext cx="1658672" cy="414671"/>
          </a:xfrm>
          <a:prstGeom prst="rect">
            <a:avLst/>
          </a:prstGeom>
          <a:noFill/>
          <a:ln w="9525">
            <a:solidFill>
              <a:srgbClr val="0883C8"/>
            </a:solidFill>
            <a:prstDash val="dash"/>
            <a:miter lim="800000"/>
            <a:headEnd/>
            <a:tailEnd/>
          </a:ln>
        </p:spPr>
        <p:txBody>
          <a:bodyPr anchor="ctr"/>
          <a:lstStyle/>
          <a:p>
            <a:pPr algn="ctr"/>
            <a:endParaRPr lang="zh-CN" altLang="en-US">
              <a:latin typeface="宋体" pitchFamily="2" charset="-122"/>
              <a:sym typeface="宋体" pitchFamily="2" charset="-122"/>
            </a:endParaRPr>
          </a:p>
        </p:txBody>
      </p:sp>
    </p:spTree>
    <p:extLst>
      <p:ext uri="{BB962C8B-B14F-4D97-AF65-F5344CB8AC3E}">
        <p14:creationId xmlns:p14="http://schemas.microsoft.com/office/powerpoint/2010/main" xmlns="" val="4276773191"/>
      </p:ext>
    </p:extLst>
  </p:cSld>
  <p:clrMapOvr>
    <a:masterClrMapping/>
  </p:clrMapOvr>
  <mc:AlternateContent xmlns:mc="http://schemas.openxmlformats.org/markup-compatibility/2006">
    <mc:Choice xmlns:p14="http://schemas.microsoft.com/office/powerpoint/2010/main" xmlns="" Requires="p14">
      <p:transition spd="slow" p14:dur="1250" advTm="0">
        <p14:switch dir="r"/>
      </p:transition>
    </mc:Choice>
    <mc:Fallback>
      <p:transition spd="slow" advTm="0">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C:\Users\jsj\Desktop\素材cnn sccnn.com_2014111795930119rx61_04 [转换].png"/>
          <p:cNvPicPr>
            <a:picLocks noChangeAspect="1" noChangeArrowheads="1"/>
          </p:cNvPicPr>
          <p:nvPr/>
        </p:nvPicPr>
        <p:blipFill rotWithShape="1">
          <a:blip r:embed="rId2" cstate="screen">
            <a:extLst>
              <a:ext uri="{28A0092B-C50C-407E-A947-70E740481C1C}">
                <a14:useLocalDpi xmlns:a14="http://schemas.microsoft.com/office/drawing/2010/main" xmlns=""/>
              </a:ext>
            </a:extLst>
          </a:blip>
          <a:srcRect/>
          <a:stretch>
            <a:fillRect/>
          </a:stretch>
        </p:blipFill>
        <p:spPr bwMode="auto">
          <a:xfrm>
            <a:off x="4139952" y="0"/>
            <a:ext cx="5004048" cy="3571102"/>
          </a:xfrm>
          <a:prstGeom prst="rect">
            <a:avLst/>
          </a:prstGeom>
          <a:noFill/>
          <a:extLst>
            <a:ext uri="{909E8E84-426E-40DD-AFC4-6F175D3DCCD1}">
              <a14:hiddenFill xmlns:a14="http://schemas.microsoft.com/office/drawing/2010/main" xmlns="">
                <a:solidFill>
                  <a:srgbClr val="FFFFFF"/>
                </a:solidFill>
              </a14:hiddenFill>
            </a:ext>
          </a:extLst>
        </p:spPr>
      </p:pic>
      <p:pic>
        <p:nvPicPr>
          <p:cNvPr id="5" name="Picture 4" descr="C:\Users\jsj\Desktop\素材cnn sccnn.com_2014111795930119rx61_04 [转换].png"/>
          <p:cNvPicPr>
            <a:picLocks noChangeAspect="1" noChangeArrowheads="1"/>
          </p:cNvPicPr>
          <p:nvPr/>
        </p:nvPicPr>
        <p:blipFill rotWithShape="1">
          <a:blip r:embed="rId3" cstate="screen">
            <a:extLst>
              <a:ext uri="{28A0092B-C50C-407E-A947-70E740481C1C}">
                <a14:useLocalDpi xmlns:a14="http://schemas.microsoft.com/office/drawing/2010/main" xmlns=""/>
              </a:ext>
            </a:extLst>
          </a:blip>
          <a:srcRect r="-8270"/>
          <a:stretch>
            <a:fillRect/>
          </a:stretch>
        </p:blipFill>
        <p:spPr bwMode="auto">
          <a:xfrm>
            <a:off x="0" y="2571750"/>
            <a:ext cx="2498024" cy="2571750"/>
          </a:xfrm>
          <a:prstGeom prst="rect">
            <a:avLst/>
          </a:prstGeom>
          <a:noFill/>
          <a:extLst>
            <a:ext uri="{909E8E84-426E-40DD-AFC4-6F175D3DCCD1}">
              <a14:hiddenFill xmlns:a14="http://schemas.microsoft.com/office/drawing/2010/main" xmlns="">
                <a:solidFill>
                  <a:srgbClr val="FFFFFF"/>
                </a:solidFill>
              </a14:hiddenFill>
            </a:ext>
          </a:extLst>
        </p:spPr>
      </p:pic>
      <p:sp useBgFill="1">
        <p:nvSpPr>
          <p:cNvPr id="6" name="矩形 5"/>
          <p:cNvSpPr/>
          <p:nvPr/>
        </p:nvSpPr>
        <p:spPr>
          <a:xfrm>
            <a:off x="0" y="476972"/>
            <a:ext cx="9144000" cy="432702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0" y="476972"/>
            <a:ext cx="9144000" cy="78554"/>
          </a:xfrm>
          <a:prstGeom prst="rect">
            <a:avLst/>
          </a:prstGeom>
          <a:solidFill>
            <a:srgbClr val="E46C0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TextBox 27"/>
          <p:cNvSpPr txBox="1"/>
          <p:nvPr/>
        </p:nvSpPr>
        <p:spPr>
          <a:xfrm>
            <a:off x="713366" y="930069"/>
            <a:ext cx="970117" cy="369332"/>
          </a:xfrm>
          <a:prstGeom prst="rect">
            <a:avLst/>
          </a:prstGeom>
          <a:noFill/>
        </p:spPr>
        <p:txBody>
          <a:bodyPr wrap="square" rtlCol="0">
            <a:spAutoFit/>
          </a:bodyPr>
          <a:lstStyle/>
          <a:p>
            <a:r>
              <a:rPr lang="zh-CN" altLang="en-US" sz="1800" b="1" dirty="0" smtClean="0">
                <a:solidFill>
                  <a:srgbClr val="0070C0"/>
                </a:solidFill>
                <a:latin typeface="微软雅黑" panose="020B0503020204020204" pitchFamily="34" charset="-122"/>
                <a:ea typeface="微软雅黑" panose="020B0503020204020204" pitchFamily="34" charset="-122"/>
              </a:rPr>
              <a:t>码  型</a:t>
            </a:r>
            <a:endParaRPr lang="zh-CN" altLang="en-US" sz="1800" b="1" dirty="0">
              <a:solidFill>
                <a:srgbClr val="0070C0"/>
              </a:solidFill>
              <a:latin typeface="微软雅黑" panose="020B0503020204020204" pitchFamily="34" charset="-122"/>
              <a:ea typeface="微软雅黑" panose="020B0503020204020204" pitchFamily="34" charset="-122"/>
            </a:endParaRPr>
          </a:p>
        </p:txBody>
      </p:sp>
      <p:sp>
        <p:nvSpPr>
          <p:cNvPr id="12" name="椭圆 11"/>
          <p:cNvSpPr/>
          <p:nvPr/>
        </p:nvSpPr>
        <p:spPr bwMode="auto">
          <a:xfrm>
            <a:off x="504270" y="1005076"/>
            <a:ext cx="180000" cy="180000"/>
          </a:xfrm>
          <a:prstGeom prst="ellipse">
            <a:avLst/>
          </a:prstGeom>
          <a:solidFill>
            <a:srgbClr val="0070C0"/>
          </a:solidFill>
          <a:ln w="38100" cap="flat" cmpd="sng" algn="ctr">
            <a:solidFill>
              <a:srgbClr val="C0C0C0"/>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15" name="TextBox 14"/>
          <p:cNvSpPr txBox="1"/>
          <p:nvPr/>
        </p:nvSpPr>
        <p:spPr>
          <a:xfrm>
            <a:off x="3728441" y="2274458"/>
            <a:ext cx="1407090" cy="338554"/>
          </a:xfrm>
          <a:prstGeom prst="rect">
            <a:avLst/>
          </a:prstGeom>
          <a:noFill/>
        </p:spPr>
        <p:txBody>
          <a:bodyPr wrap="square" rtlCol="0">
            <a:spAutoFit/>
          </a:bodyPr>
          <a:lstStyle/>
          <a:p>
            <a:pPr algn="just"/>
            <a:r>
              <a:rPr lang="zh-CN" altLang="en-US" sz="1600" b="1" dirty="0" smtClean="0">
                <a:solidFill>
                  <a:srgbClr val="0070C0"/>
                </a:solidFill>
                <a:latin typeface="微软雅黑" panose="020B0503020204020204" pitchFamily="34" charset="-122"/>
                <a:ea typeface="微软雅黑" panose="020B0503020204020204" pitchFamily="34" charset="-122"/>
              </a:rPr>
              <a:t>有直流分量</a:t>
            </a:r>
            <a:endParaRPr lang="zh-CN" altLang="en-US" sz="1600" b="1" dirty="0">
              <a:solidFill>
                <a:srgbClr val="0070C0"/>
              </a:solidFill>
              <a:latin typeface="微软雅黑" panose="020B0503020204020204" pitchFamily="34" charset="-122"/>
              <a:ea typeface="微软雅黑" panose="020B0503020204020204" pitchFamily="34" charset="-122"/>
            </a:endParaRPr>
          </a:p>
        </p:txBody>
      </p:sp>
      <p:sp>
        <p:nvSpPr>
          <p:cNvPr id="16" name="TextBox 15"/>
          <p:cNvSpPr txBox="1"/>
          <p:nvPr/>
        </p:nvSpPr>
        <p:spPr>
          <a:xfrm>
            <a:off x="3668185" y="4393890"/>
            <a:ext cx="1407090" cy="338554"/>
          </a:xfrm>
          <a:prstGeom prst="rect">
            <a:avLst/>
          </a:prstGeom>
          <a:noFill/>
        </p:spPr>
        <p:txBody>
          <a:bodyPr wrap="square" rtlCol="0">
            <a:spAutoFit/>
          </a:bodyPr>
          <a:lstStyle/>
          <a:p>
            <a:pPr algn="just"/>
            <a:r>
              <a:rPr lang="zh-CN" altLang="en-US" sz="1600" b="1" dirty="0" smtClean="0">
                <a:solidFill>
                  <a:srgbClr val="0070C0"/>
                </a:solidFill>
                <a:latin typeface="微软雅黑" panose="020B0503020204020204" pitchFamily="34" charset="-122"/>
                <a:ea typeface="微软雅黑" panose="020B0503020204020204" pitchFamily="34" charset="-122"/>
              </a:rPr>
              <a:t>无直流分量</a:t>
            </a:r>
            <a:endParaRPr lang="zh-CN" altLang="en-US" sz="1600" b="1" dirty="0">
              <a:solidFill>
                <a:srgbClr val="0070C0"/>
              </a:solidFill>
              <a:latin typeface="微软雅黑" panose="020B0503020204020204" pitchFamily="34" charset="-122"/>
              <a:ea typeface="微软雅黑" panose="020B0503020204020204" pitchFamily="34" charset="-122"/>
            </a:endParaRPr>
          </a:p>
        </p:txBody>
      </p:sp>
      <p:pic>
        <p:nvPicPr>
          <p:cNvPr id="23" name="Picture 68"/>
          <p:cNvPicPr>
            <a:picLocks noChangeAspect="1" noChangeArrowheads="1"/>
          </p:cNvPicPr>
          <p:nvPr/>
        </p:nvPicPr>
        <p:blipFill>
          <a:blip r:embed="rId4" cstate="print"/>
          <a:srcRect/>
          <a:stretch>
            <a:fillRect/>
          </a:stretch>
        </p:blipFill>
        <p:spPr bwMode="auto">
          <a:xfrm>
            <a:off x="645106" y="2117284"/>
            <a:ext cx="1932571" cy="1369971"/>
          </a:xfrm>
          <a:prstGeom prst="rect">
            <a:avLst/>
          </a:prstGeom>
          <a:noFill/>
          <a:ln w="9525">
            <a:noFill/>
            <a:miter lim="800000"/>
            <a:headEnd/>
            <a:tailEnd/>
          </a:ln>
        </p:spPr>
      </p:pic>
      <p:pic>
        <p:nvPicPr>
          <p:cNvPr id="4099" name="Picture 3"/>
          <p:cNvPicPr>
            <a:picLocks noChangeAspect="1" noChangeArrowheads="1"/>
          </p:cNvPicPr>
          <p:nvPr/>
        </p:nvPicPr>
        <p:blipFill>
          <a:blip r:embed="rId5" cstate="print"/>
          <a:srcRect/>
          <a:stretch>
            <a:fillRect/>
          </a:stretch>
        </p:blipFill>
        <p:spPr bwMode="auto">
          <a:xfrm>
            <a:off x="3250461" y="1121412"/>
            <a:ext cx="1991389" cy="1076426"/>
          </a:xfrm>
          <a:prstGeom prst="rect">
            <a:avLst/>
          </a:prstGeom>
          <a:noFill/>
          <a:ln w="9525">
            <a:noFill/>
            <a:miter lim="800000"/>
            <a:headEnd/>
            <a:tailEnd/>
          </a:ln>
          <a:effectLst/>
        </p:spPr>
      </p:pic>
      <p:pic>
        <p:nvPicPr>
          <p:cNvPr id="4100" name="Picture 4"/>
          <p:cNvPicPr>
            <a:picLocks noChangeAspect="1" noChangeArrowheads="1"/>
          </p:cNvPicPr>
          <p:nvPr/>
        </p:nvPicPr>
        <p:blipFill>
          <a:blip r:embed="rId6" cstate="print"/>
          <a:srcRect/>
          <a:stretch>
            <a:fillRect/>
          </a:stretch>
        </p:blipFill>
        <p:spPr bwMode="auto">
          <a:xfrm>
            <a:off x="3381717" y="3005489"/>
            <a:ext cx="1806981" cy="1345889"/>
          </a:xfrm>
          <a:prstGeom prst="rect">
            <a:avLst/>
          </a:prstGeom>
          <a:noFill/>
          <a:ln w="9525">
            <a:noFill/>
            <a:miter lim="800000"/>
            <a:headEnd/>
            <a:tailEnd/>
          </a:ln>
          <a:effectLst/>
        </p:spPr>
      </p:pic>
      <p:pic>
        <p:nvPicPr>
          <p:cNvPr id="25" name="Picture 3"/>
          <p:cNvPicPr>
            <a:picLocks noChangeAspect="1" noChangeArrowheads="1"/>
          </p:cNvPicPr>
          <p:nvPr/>
        </p:nvPicPr>
        <p:blipFill>
          <a:blip r:embed="rId7" cstate="print"/>
          <a:srcRect/>
          <a:stretch>
            <a:fillRect/>
          </a:stretch>
        </p:blipFill>
        <p:spPr bwMode="auto">
          <a:xfrm>
            <a:off x="2801838" y="2580619"/>
            <a:ext cx="323606" cy="182415"/>
          </a:xfrm>
          <a:prstGeom prst="rect">
            <a:avLst/>
          </a:prstGeom>
          <a:noFill/>
          <a:ln w="9525">
            <a:noFill/>
            <a:miter lim="800000"/>
            <a:headEnd/>
            <a:tailEnd/>
          </a:ln>
          <a:effectLst/>
        </p:spPr>
      </p:pic>
      <p:pic>
        <p:nvPicPr>
          <p:cNvPr id="26" name="Picture 3"/>
          <p:cNvPicPr>
            <a:picLocks noChangeAspect="1"/>
          </p:cNvPicPr>
          <p:nvPr/>
        </p:nvPicPr>
        <p:blipFill rotWithShape="1">
          <a:blip r:embed="rId8" cstate="screen">
            <a:extLst>
              <a:ext uri="{28A0092B-C50C-407E-A947-70E740481C1C}">
                <a14:useLocalDpi xmlns="" xmlns:a14="http://schemas.microsoft.com/office/drawing/2010/main"/>
              </a:ext>
            </a:extLst>
          </a:blip>
          <a:srcRect/>
          <a:stretch>
            <a:fillRect/>
          </a:stretch>
        </p:blipFill>
        <p:spPr>
          <a:xfrm>
            <a:off x="5766690" y="974765"/>
            <a:ext cx="2409747" cy="1608946"/>
          </a:xfrm>
          <a:prstGeom prst="rect">
            <a:avLst/>
          </a:prstGeom>
        </p:spPr>
      </p:pic>
      <p:pic>
        <p:nvPicPr>
          <p:cNvPr id="17" name="图片 16" descr="9.含电容的数字电路.JPG"/>
          <p:cNvPicPr>
            <a:picLocks noChangeAspect="1"/>
          </p:cNvPicPr>
          <p:nvPr/>
        </p:nvPicPr>
        <p:blipFill>
          <a:blip r:embed="rId9" cstate="print"/>
          <a:stretch>
            <a:fillRect/>
          </a:stretch>
        </p:blipFill>
        <p:spPr>
          <a:xfrm>
            <a:off x="5991446" y="1089969"/>
            <a:ext cx="2004238" cy="1352861"/>
          </a:xfrm>
          <a:prstGeom prst="rect">
            <a:avLst/>
          </a:prstGeom>
        </p:spPr>
      </p:pic>
      <p:sp>
        <p:nvSpPr>
          <p:cNvPr id="27" name="TextBox 27"/>
          <p:cNvSpPr txBox="1"/>
          <p:nvPr/>
        </p:nvSpPr>
        <p:spPr>
          <a:xfrm>
            <a:off x="6231656" y="3609399"/>
            <a:ext cx="1615177" cy="338554"/>
          </a:xfrm>
          <a:prstGeom prst="rect">
            <a:avLst/>
          </a:prstGeom>
          <a:noFill/>
        </p:spPr>
        <p:txBody>
          <a:bodyPr wrap="square" rtlCol="0">
            <a:spAutoFit/>
          </a:bodyPr>
          <a:lstStyle/>
          <a:p>
            <a:r>
              <a:rPr lang="zh-CN" altLang="en-US" sz="1600" b="1" dirty="0" smtClean="0">
                <a:solidFill>
                  <a:srgbClr val="FF0000"/>
                </a:solidFill>
                <a:latin typeface="微软雅黑" panose="020B0503020204020204" pitchFamily="34" charset="-122"/>
                <a:ea typeface="微软雅黑" panose="020B0503020204020204" pitchFamily="34" charset="-122"/>
              </a:rPr>
              <a:t>码型能影响频谱</a:t>
            </a:r>
            <a:endParaRPr lang="zh-CN" altLang="en-US" sz="1600" b="1" dirty="0">
              <a:solidFill>
                <a:srgbClr val="FF0000"/>
              </a:solidFill>
              <a:latin typeface="微软雅黑" panose="020B0503020204020204" pitchFamily="34" charset="-122"/>
              <a:ea typeface="微软雅黑" panose="020B0503020204020204" pitchFamily="34" charset="-122"/>
            </a:endParaRPr>
          </a:p>
        </p:txBody>
      </p:sp>
      <p:sp>
        <p:nvSpPr>
          <p:cNvPr id="28" name="矩形 23"/>
          <p:cNvSpPr>
            <a:spLocks noChangeAspect="1" noChangeArrowheads="1"/>
          </p:cNvSpPr>
          <p:nvPr/>
        </p:nvSpPr>
        <p:spPr bwMode="auto">
          <a:xfrm>
            <a:off x="6209411" y="3572541"/>
            <a:ext cx="1658672" cy="414671"/>
          </a:xfrm>
          <a:prstGeom prst="rect">
            <a:avLst/>
          </a:prstGeom>
          <a:noFill/>
          <a:ln w="9525">
            <a:solidFill>
              <a:srgbClr val="0883C8"/>
            </a:solidFill>
            <a:prstDash val="dash"/>
            <a:miter lim="800000"/>
            <a:headEnd/>
            <a:tailEnd/>
          </a:ln>
        </p:spPr>
        <p:txBody>
          <a:bodyPr anchor="ctr"/>
          <a:lstStyle/>
          <a:p>
            <a:pPr algn="ctr"/>
            <a:endParaRPr lang="zh-CN" altLang="en-US">
              <a:latin typeface="宋体" pitchFamily="2" charset="-122"/>
              <a:sym typeface="宋体" pitchFamily="2" charset="-122"/>
            </a:endParaRPr>
          </a:p>
        </p:txBody>
      </p:sp>
    </p:spTree>
    <p:extLst>
      <p:ext uri="{BB962C8B-B14F-4D97-AF65-F5344CB8AC3E}">
        <p14:creationId xmlns:p14="http://schemas.microsoft.com/office/powerpoint/2010/main" xmlns="" val="4276773191"/>
      </p:ext>
    </p:extLst>
  </p:cSld>
  <p:clrMapOvr>
    <a:masterClrMapping/>
  </p:clrMapOvr>
  <mc:AlternateContent xmlns:mc="http://schemas.openxmlformats.org/markup-compatibility/2006">
    <mc:Choice xmlns:p14="http://schemas.microsoft.com/office/powerpoint/2010/main" xmlns="" Requires="p14">
      <p:transition spd="slow" p14:dur="1250" advTm="0">
        <p14:switch dir="r"/>
      </p:transition>
    </mc:Choice>
    <mc:Fallback>
      <p:transition spd="slow" advTm="0">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C:\Users\jsj\Desktop\素材cnn sccnn.com_2014111795930119rx61_04 [转换].png"/>
          <p:cNvPicPr>
            <a:picLocks noChangeAspect="1" noChangeArrowheads="1"/>
          </p:cNvPicPr>
          <p:nvPr/>
        </p:nvPicPr>
        <p:blipFill rotWithShape="1">
          <a:blip r:embed="rId2" cstate="screen">
            <a:extLst>
              <a:ext uri="{28A0092B-C50C-407E-A947-70E740481C1C}">
                <a14:useLocalDpi xmlns:a14="http://schemas.microsoft.com/office/drawing/2010/main" xmlns=""/>
              </a:ext>
            </a:extLst>
          </a:blip>
          <a:srcRect/>
          <a:stretch>
            <a:fillRect/>
          </a:stretch>
        </p:blipFill>
        <p:spPr bwMode="auto">
          <a:xfrm>
            <a:off x="4139952" y="0"/>
            <a:ext cx="5004048" cy="3571102"/>
          </a:xfrm>
          <a:prstGeom prst="rect">
            <a:avLst/>
          </a:prstGeom>
          <a:noFill/>
          <a:extLst>
            <a:ext uri="{909E8E84-426E-40DD-AFC4-6F175D3DCCD1}">
              <a14:hiddenFill xmlns:a14="http://schemas.microsoft.com/office/drawing/2010/main" xmlns="">
                <a:solidFill>
                  <a:srgbClr val="FFFFFF"/>
                </a:solidFill>
              </a14:hiddenFill>
            </a:ext>
          </a:extLst>
        </p:spPr>
      </p:pic>
      <p:pic>
        <p:nvPicPr>
          <p:cNvPr id="5" name="Picture 4" descr="C:\Users\jsj\Desktop\素材cnn sccnn.com_2014111795930119rx61_04 [转换].png"/>
          <p:cNvPicPr>
            <a:picLocks noChangeAspect="1" noChangeArrowheads="1"/>
          </p:cNvPicPr>
          <p:nvPr/>
        </p:nvPicPr>
        <p:blipFill rotWithShape="1">
          <a:blip r:embed="rId3" cstate="screen">
            <a:extLst>
              <a:ext uri="{28A0092B-C50C-407E-A947-70E740481C1C}">
                <a14:useLocalDpi xmlns:a14="http://schemas.microsoft.com/office/drawing/2010/main" xmlns=""/>
              </a:ext>
            </a:extLst>
          </a:blip>
          <a:srcRect r="-8270"/>
          <a:stretch>
            <a:fillRect/>
          </a:stretch>
        </p:blipFill>
        <p:spPr bwMode="auto">
          <a:xfrm>
            <a:off x="0" y="2571750"/>
            <a:ext cx="2498024" cy="2571750"/>
          </a:xfrm>
          <a:prstGeom prst="rect">
            <a:avLst/>
          </a:prstGeom>
          <a:noFill/>
          <a:extLst>
            <a:ext uri="{909E8E84-426E-40DD-AFC4-6F175D3DCCD1}">
              <a14:hiddenFill xmlns:a14="http://schemas.microsoft.com/office/drawing/2010/main" xmlns="">
                <a:solidFill>
                  <a:srgbClr val="FFFFFF"/>
                </a:solidFill>
              </a14:hiddenFill>
            </a:ext>
          </a:extLst>
        </p:spPr>
      </p:pic>
      <p:sp useBgFill="1">
        <p:nvSpPr>
          <p:cNvPr id="6" name="矩形 5"/>
          <p:cNvSpPr/>
          <p:nvPr/>
        </p:nvSpPr>
        <p:spPr>
          <a:xfrm>
            <a:off x="0" y="476972"/>
            <a:ext cx="9144000" cy="432702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0" y="476972"/>
            <a:ext cx="9144000" cy="78554"/>
          </a:xfrm>
          <a:prstGeom prst="rect">
            <a:avLst/>
          </a:prstGeom>
          <a:solidFill>
            <a:srgbClr val="E46C0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4" name="Picture 3"/>
          <p:cNvPicPr>
            <a:picLocks noChangeAspect="1"/>
          </p:cNvPicPr>
          <p:nvPr/>
        </p:nvPicPr>
        <p:blipFill rotWithShape="1">
          <a:blip r:embed="rId4" cstate="screen">
            <a:extLst>
              <a:ext uri="{28A0092B-C50C-407E-A947-70E740481C1C}">
                <a14:useLocalDpi xmlns="" xmlns:a14="http://schemas.microsoft.com/office/drawing/2010/main"/>
              </a:ext>
            </a:extLst>
          </a:blip>
          <a:srcRect/>
          <a:stretch>
            <a:fillRect/>
          </a:stretch>
        </p:blipFill>
        <p:spPr>
          <a:xfrm>
            <a:off x="99553" y="680483"/>
            <a:ext cx="3611207" cy="1435392"/>
          </a:xfrm>
          <a:prstGeom prst="rect">
            <a:avLst/>
          </a:prstGeom>
        </p:spPr>
      </p:pic>
      <p:pic>
        <p:nvPicPr>
          <p:cNvPr id="139270" name="Picture 6" descr="F:\！2023-2024(2)任务\2 修改PPT\2 通原\1 通原最新版PPT(2023.12.21)\1 授课PPT\插图\第6章 数字基带传输系统\补3.jpeg"/>
          <p:cNvPicPr>
            <a:picLocks noChangeAspect="1" noChangeArrowheads="1"/>
          </p:cNvPicPr>
          <p:nvPr/>
        </p:nvPicPr>
        <p:blipFill>
          <a:blip r:embed="rId5" cstate="print"/>
          <a:srcRect/>
          <a:stretch>
            <a:fillRect/>
          </a:stretch>
        </p:blipFill>
        <p:spPr bwMode="auto">
          <a:xfrm>
            <a:off x="392630" y="800526"/>
            <a:ext cx="3073584" cy="1203490"/>
          </a:xfrm>
          <a:prstGeom prst="rect">
            <a:avLst/>
          </a:prstGeom>
          <a:noFill/>
        </p:spPr>
      </p:pic>
      <p:pic>
        <p:nvPicPr>
          <p:cNvPr id="15" name="Picture 3"/>
          <p:cNvPicPr>
            <a:picLocks noChangeAspect="1"/>
          </p:cNvPicPr>
          <p:nvPr/>
        </p:nvPicPr>
        <p:blipFill rotWithShape="1">
          <a:blip r:embed="rId4" cstate="screen">
            <a:extLst>
              <a:ext uri="{28A0092B-C50C-407E-A947-70E740481C1C}">
                <a14:useLocalDpi xmlns="" xmlns:a14="http://schemas.microsoft.com/office/drawing/2010/main"/>
              </a:ext>
            </a:extLst>
          </a:blip>
          <a:srcRect/>
          <a:stretch>
            <a:fillRect/>
          </a:stretch>
        </p:blipFill>
        <p:spPr>
          <a:xfrm>
            <a:off x="2984570" y="2130055"/>
            <a:ext cx="3426863" cy="1676400"/>
          </a:xfrm>
          <a:prstGeom prst="rect">
            <a:avLst/>
          </a:prstGeom>
        </p:spPr>
      </p:pic>
      <p:pic>
        <p:nvPicPr>
          <p:cNvPr id="139271" name="Picture 7" descr="F:\！2023-2024(2)任务\2 修改PPT\2 通原\1 通原最新版PPT(2023.12.21)\1 授课PPT\插图\第6章 数字基带传输系统\补4.png"/>
          <p:cNvPicPr>
            <a:picLocks noChangeAspect="1" noChangeArrowheads="1"/>
          </p:cNvPicPr>
          <p:nvPr/>
        </p:nvPicPr>
        <p:blipFill>
          <a:blip r:embed="rId6" cstate="print"/>
          <a:srcRect/>
          <a:stretch>
            <a:fillRect/>
          </a:stretch>
        </p:blipFill>
        <p:spPr bwMode="auto">
          <a:xfrm>
            <a:off x="3277381" y="2254270"/>
            <a:ext cx="2868243" cy="1402220"/>
          </a:xfrm>
          <a:prstGeom prst="rect">
            <a:avLst/>
          </a:prstGeom>
          <a:noFill/>
        </p:spPr>
      </p:pic>
      <p:pic>
        <p:nvPicPr>
          <p:cNvPr id="16" name="Picture 3"/>
          <p:cNvPicPr>
            <a:picLocks noChangeAspect="1"/>
          </p:cNvPicPr>
          <p:nvPr/>
        </p:nvPicPr>
        <p:blipFill rotWithShape="1">
          <a:blip r:embed="rId4" cstate="screen">
            <a:extLst>
              <a:ext uri="{28A0092B-C50C-407E-A947-70E740481C1C}">
                <a14:useLocalDpi xmlns="" xmlns:a14="http://schemas.microsoft.com/office/drawing/2010/main"/>
              </a:ext>
            </a:extLst>
          </a:blip>
          <a:srcRect/>
          <a:stretch>
            <a:fillRect/>
          </a:stretch>
        </p:blipFill>
        <p:spPr>
          <a:xfrm>
            <a:off x="6234572" y="3580518"/>
            <a:ext cx="2771208" cy="1435392"/>
          </a:xfrm>
          <a:prstGeom prst="rect">
            <a:avLst/>
          </a:prstGeom>
        </p:spPr>
      </p:pic>
      <p:pic>
        <p:nvPicPr>
          <p:cNvPr id="139269" name="Picture 5" descr="F:\！2023-2024(2)任务\2 修改PPT\2 通原\1 通原最新版PPT(2023.12.21)\1 授课PPT\插图\第6章 数字基带传输系统\补5.jpg"/>
          <p:cNvPicPr>
            <a:picLocks noChangeAspect="1" noChangeArrowheads="1"/>
          </p:cNvPicPr>
          <p:nvPr/>
        </p:nvPicPr>
        <p:blipFill>
          <a:blip r:embed="rId7" cstate="print"/>
          <a:srcRect/>
          <a:stretch>
            <a:fillRect/>
          </a:stretch>
        </p:blipFill>
        <p:spPr bwMode="auto">
          <a:xfrm>
            <a:off x="6482168" y="3673764"/>
            <a:ext cx="2321590" cy="1225187"/>
          </a:xfrm>
          <a:prstGeom prst="rect">
            <a:avLst/>
          </a:prstGeom>
          <a:noFill/>
        </p:spPr>
      </p:pic>
    </p:spTree>
    <p:extLst>
      <p:ext uri="{BB962C8B-B14F-4D97-AF65-F5344CB8AC3E}">
        <p14:creationId xmlns:p14="http://schemas.microsoft.com/office/powerpoint/2010/main" xmlns="" val="4276773191"/>
      </p:ext>
    </p:extLst>
  </p:cSld>
  <p:clrMapOvr>
    <a:masterClrMapping/>
  </p:clrMapOvr>
  <mc:AlternateContent xmlns:mc="http://schemas.openxmlformats.org/markup-compatibility/2006">
    <mc:Choice xmlns:p14="http://schemas.microsoft.com/office/powerpoint/2010/main" xmlns="" Requires="p14">
      <p:transition spd="slow" p14:dur="1250" advTm="0">
        <p14:switch dir="r"/>
      </p:transition>
    </mc:Choice>
    <mc:Fallback>
      <p:transition spd="slow" advTm="0">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C:\Users\jsj\Desktop\素材cnn sccnn.com_2014111795930119rx61_04 [转换].png"/>
          <p:cNvPicPr>
            <a:picLocks noChangeAspect="1" noChangeArrowheads="1"/>
          </p:cNvPicPr>
          <p:nvPr/>
        </p:nvPicPr>
        <p:blipFill rotWithShape="1">
          <a:blip r:embed="rId2" cstate="screen">
            <a:extLst>
              <a:ext uri="{28A0092B-C50C-407E-A947-70E740481C1C}">
                <a14:useLocalDpi xmlns:a14="http://schemas.microsoft.com/office/drawing/2010/main" xmlns=""/>
              </a:ext>
            </a:extLst>
          </a:blip>
          <a:srcRect/>
          <a:stretch>
            <a:fillRect/>
          </a:stretch>
        </p:blipFill>
        <p:spPr bwMode="auto">
          <a:xfrm>
            <a:off x="4139952" y="0"/>
            <a:ext cx="5004048" cy="3571102"/>
          </a:xfrm>
          <a:prstGeom prst="rect">
            <a:avLst/>
          </a:prstGeom>
          <a:noFill/>
          <a:extLst>
            <a:ext uri="{909E8E84-426E-40DD-AFC4-6F175D3DCCD1}">
              <a14:hiddenFill xmlns:a14="http://schemas.microsoft.com/office/drawing/2010/main" xmlns="">
                <a:solidFill>
                  <a:srgbClr val="FFFFFF"/>
                </a:solidFill>
              </a14:hiddenFill>
            </a:ext>
          </a:extLst>
        </p:spPr>
      </p:pic>
      <p:pic>
        <p:nvPicPr>
          <p:cNvPr id="5" name="Picture 4" descr="C:\Users\jsj\Desktop\素材cnn sccnn.com_2014111795930119rx61_04 [转换].png"/>
          <p:cNvPicPr>
            <a:picLocks noChangeAspect="1" noChangeArrowheads="1"/>
          </p:cNvPicPr>
          <p:nvPr/>
        </p:nvPicPr>
        <p:blipFill rotWithShape="1">
          <a:blip r:embed="rId3" cstate="screen">
            <a:extLst>
              <a:ext uri="{28A0092B-C50C-407E-A947-70E740481C1C}">
                <a14:useLocalDpi xmlns:a14="http://schemas.microsoft.com/office/drawing/2010/main" xmlns=""/>
              </a:ext>
            </a:extLst>
          </a:blip>
          <a:srcRect r="-8270"/>
          <a:stretch>
            <a:fillRect/>
          </a:stretch>
        </p:blipFill>
        <p:spPr bwMode="auto">
          <a:xfrm>
            <a:off x="0" y="2571750"/>
            <a:ext cx="2498024" cy="2571750"/>
          </a:xfrm>
          <a:prstGeom prst="rect">
            <a:avLst/>
          </a:prstGeom>
          <a:noFill/>
          <a:extLst>
            <a:ext uri="{909E8E84-426E-40DD-AFC4-6F175D3DCCD1}">
              <a14:hiddenFill xmlns:a14="http://schemas.microsoft.com/office/drawing/2010/main" xmlns="">
                <a:solidFill>
                  <a:srgbClr val="FFFFFF"/>
                </a:solidFill>
              </a14:hiddenFill>
            </a:ext>
          </a:extLst>
        </p:spPr>
      </p:pic>
      <p:sp useBgFill="1">
        <p:nvSpPr>
          <p:cNvPr id="6" name="矩形 5"/>
          <p:cNvSpPr/>
          <p:nvPr/>
        </p:nvSpPr>
        <p:spPr>
          <a:xfrm>
            <a:off x="0" y="476972"/>
            <a:ext cx="9144000" cy="432702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0" y="476972"/>
            <a:ext cx="9144000" cy="78554"/>
          </a:xfrm>
          <a:prstGeom prst="rect">
            <a:avLst/>
          </a:prstGeom>
          <a:solidFill>
            <a:srgbClr val="E46C0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4818" name="Picture 2"/>
          <p:cNvPicPr>
            <a:picLocks noChangeAspect="1" noChangeArrowheads="1"/>
          </p:cNvPicPr>
          <p:nvPr/>
        </p:nvPicPr>
        <p:blipFill>
          <a:blip r:embed="rId4" cstate="print"/>
          <a:srcRect/>
          <a:stretch>
            <a:fillRect/>
          </a:stretch>
        </p:blipFill>
        <p:spPr bwMode="auto">
          <a:xfrm>
            <a:off x="135113" y="1229082"/>
            <a:ext cx="5723418" cy="3076875"/>
          </a:xfrm>
          <a:prstGeom prst="rect">
            <a:avLst/>
          </a:prstGeom>
          <a:noFill/>
          <a:ln w="9525">
            <a:noFill/>
            <a:miter lim="800000"/>
            <a:headEnd/>
            <a:tailEnd/>
          </a:ln>
          <a:effectLst/>
        </p:spPr>
      </p:pic>
      <p:pic>
        <p:nvPicPr>
          <p:cNvPr id="34819" name="Picture 3"/>
          <p:cNvPicPr>
            <a:picLocks noChangeAspect="1" noChangeArrowheads="1"/>
          </p:cNvPicPr>
          <p:nvPr/>
        </p:nvPicPr>
        <p:blipFill>
          <a:blip r:embed="rId5" cstate="print"/>
          <a:srcRect/>
          <a:stretch>
            <a:fillRect/>
          </a:stretch>
        </p:blipFill>
        <p:spPr bwMode="auto">
          <a:xfrm>
            <a:off x="6029765" y="1273666"/>
            <a:ext cx="3039811" cy="1404603"/>
          </a:xfrm>
          <a:prstGeom prst="rect">
            <a:avLst/>
          </a:prstGeom>
          <a:noFill/>
          <a:ln w="9525">
            <a:noFill/>
            <a:miter lim="800000"/>
            <a:headEnd/>
            <a:tailEnd/>
          </a:ln>
          <a:effectLst/>
        </p:spPr>
      </p:pic>
    </p:spTree>
    <p:extLst>
      <p:ext uri="{BB962C8B-B14F-4D97-AF65-F5344CB8AC3E}">
        <p14:creationId xmlns:p14="http://schemas.microsoft.com/office/powerpoint/2010/main" xmlns="" val="4276773191"/>
      </p:ext>
    </p:extLst>
  </p:cSld>
  <p:clrMapOvr>
    <a:masterClrMapping/>
  </p:clrMapOvr>
  <mc:AlternateContent xmlns:mc="http://schemas.openxmlformats.org/markup-compatibility/2006">
    <mc:Choice xmlns:p14="http://schemas.microsoft.com/office/powerpoint/2010/main" xmlns="" Requires="p14">
      <p:transition spd="slow" p14:dur="1250" advTm="0">
        <p14:switch dir="r"/>
      </p:transition>
    </mc:Choice>
    <mc:Fallback>
      <p:transition spd="slow" advTm="0">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C:\Users\jsj\Desktop\素材cnn sccnn.com_2014111795930119rx61_04 [转换].png"/>
          <p:cNvPicPr>
            <a:picLocks noChangeAspect="1" noChangeArrowheads="1"/>
          </p:cNvPicPr>
          <p:nvPr/>
        </p:nvPicPr>
        <p:blipFill rotWithShape="1">
          <a:blip r:embed="rId2" cstate="screen">
            <a:extLst>
              <a:ext uri="{28A0092B-C50C-407E-A947-70E740481C1C}">
                <a14:useLocalDpi xmlns:a14="http://schemas.microsoft.com/office/drawing/2010/main" xmlns=""/>
              </a:ext>
            </a:extLst>
          </a:blip>
          <a:srcRect/>
          <a:stretch>
            <a:fillRect/>
          </a:stretch>
        </p:blipFill>
        <p:spPr bwMode="auto">
          <a:xfrm>
            <a:off x="4139952" y="0"/>
            <a:ext cx="5004048" cy="3571102"/>
          </a:xfrm>
          <a:prstGeom prst="rect">
            <a:avLst/>
          </a:prstGeom>
          <a:noFill/>
          <a:extLst>
            <a:ext uri="{909E8E84-426E-40DD-AFC4-6F175D3DCCD1}">
              <a14:hiddenFill xmlns:a14="http://schemas.microsoft.com/office/drawing/2010/main" xmlns="">
                <a:solidFill>
                  <a:srgbClr val="FFFFFF"/>
                </a:solidFill>
              </a14:hiddenFill>
            </a:ext>
          </a:extLst>
        </p:spPr>
      </p:pic>
      <p:pic>
        <p:nvPicPr>
          <p:cNvPr id="5" name="Picture 4" descr="C:\Users\jsj\Desktop\素材cnn sccnn.com_2014111795930119rx61_04 [转换].png"/>
          <p:cNvPicPr>
            <a:picLocks noChangeAspect="1" noChangeArrowheads="1"/>
          </p:cNvPicPr>
          <p:nvPr/>
        </p:nvPicPr>
        <p:blipFill rotWithShape="1">
          <a:blip r:embed="rId3" cstate="screen">
            <a:extLst>
              <a:ext uri="{28A0092B-C50C-407E-A947-70E740481C1C}">
                <a14:useLocalDpi xmlns:a14="http://schemas.microsoft.com/office/drawing/2010/main" xmlns=""/>
              </a:ext>
            </a:extLst>
          </a:blip>
          <a:srcRect r="-8270"/>
          <a:stretch>
            <a:fillRect/>
          </a:stretch>
        </p:blipFill>
        <p:spPr bwMode="auto">
          <a:xfrm>
            <a:off x="0" y="2571750"/>
            <a:ext cx="2498024" cy="2571750"/>
          </a:xfrm>
          <a:prstGeom prst="rect">
            <a:avLst/>
          </a:prstGeom>
          <a:noFill/>
          <a:extLst>
            <a:ext uri="{909E8E84-426E-40DD-AFC4-6F175D3DCCD1}">
              <a14:hiddenFill xmlns:a14="http://schemas.microsoft.com/office/drawing/2010/main" xmlns="">
                <a:solidFill>
                  <a:srgbClr val="FFFFFF"/>
                </a:solidFill>
              </a14:hiddenFill>
            </a:ext>
          </a:extLst>
        </p:spPr>
      </p:pic>
      <p:sp useBgFill="1">
        <p:nvSpPr>
          <p:cNvPr id="6" name="矩形 5"/>
          <p:cNvSpPr/>
          <p:nvPr/>
        </p:nvSpPr>
        <p:spPr>
          <a:xfrm>
            <a:off x="0" y="476972"/>
            <a:ext cx="9144000" cy="432702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0" y="476972"/>
            <a:ext cx="9144000" cy="78554"/>
          </a:xfrm>
          <a:prstGeom prst="rect">
            <a:avLst/>
          </a:prstGeom>
          <a:solidFill>
            <a:srgbClr val="E46C0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Picture 2" descr="C:\Users\lenovo\Desktop\2.JPG"/>
          <p:cNvPicPr>
            <a:picLocks noChangeAspect="1" noChangeArrowheads="1"/>
          </p:cNvPicPr>
          <p:nvPr/>
        </p:nvPicPr>
        <p:blipFill>
          <a:blip r:embed="rId4" cstate="print"/>
          <a:srcRect/>
          <a:stretch>
            <a:fillRect/>
          </a:stretch>
        </p:blipFill>
        <p:spPr bwMode="auto">
          <a:xfrm>
            <a:off x="4771472" y="1016175"/>
            <a:ext cx="3553822" cy="2183453"/>
          </a:xfrm>
          <a:prstGeom prst="rect">
            <a:avLst/>
          </a:prstGeom>
          <a:noFill/>
        </p:spPr>
      </p:pic>
      <p:pic>
        <p:nvPicPr>
          <p:cNvPr id="11" name="Picture 3" descr="C:\Users\lenovo\Desktop\1.JPG"/>
          <p:cNvPicPr>
            <a:picLocks noChangeAspect="1" noChangeArrowheads="1"/>
          </p:cNvPicPr>
          <p:nvPr/>
        </p:nvPicPr>
        <p:blipFill>
          <a:blip r:embed="rId5" cstate="print"/>
          <a:srcRect/>
          <a:stretch>
            <a:fillRect/>
          </a:stretch>
        </p:blipFill>
        <p:spPr bwMode="auto">
          <a:xfrm>
            <a:off x="764668" y="1011515"/>
            <a:ext cx="3520262" cy="2282031"/>
          </a:xfrm>
          <a:prstGeom prst="rect">
            <a:avLst/>
          </a:prstGeom>
          <a:noFill/>
        </p:spPr>
      </p:pic>
      <p:sp>
        <p:nvSpPr>
          <p:cNvPr id="12" name="TextBox 10"/>
          <p:cNvSpPr txBox="1"/>
          <p:nvPr/>
        </p:nvSpPr>
        <p:spPr>
          <a:xfrm>
            <a:off x="1265269" y="3695728"/>
            <a:ext cx="6868632" cy="338554"/>
          </a:xfrm>
          <a:prstGeom prst="rect">
            <a:avLst/>
          </a:prstGeom>
          <a:noFill/>
        </p:spPr>
        <p:txBody>
          <a:bodyPr wrap="square" rtlCol="0">
            <a:spAutoFit/>
          </a:bodyPr>
          <a:lstStyle/>
          <a:p>
            <a:pPr algn="just"/>
            <a:r>
              <a:rPr lang="zh-CN" altLang="en-US" sz="1600" b="1" dirty="0" smtClean="0">
                <a:solidFill>
                  <a:srgbClr val="0070C0"/>
                </a:solidFill>
                <a:latin typeface="微软雅黑" panose="020B0503020204020204" pitchFamily="34" charset="-122"/>
                <a:ea typeface="微软雅黑" panose="020B0503020204020204" pitchFamily="34" charset="-122"/>
              </a:rPr>
              <a:t>含有较为丰富的低频分量、直流分量，一般用在计算机内部或短距离传输</a:t>
            </a:r>
          </a:p>
        </p:txBody>
      </p:sp>
      <p:sp>
        <p:nvSpPr>
          <p:cNvPr id="13" name="矩形 23"/>
          <p:cNvSpPr>
            <a:spLocks noChangeAspect="1" noChangeArrowheads="1"/>
          </p:cNvSpPr>
          <p:nvPr/>
        </p:nvSpPr>
        <p:spPr bwMode="auto">
          <a:xfrm>
            <a:off x="1233370" y="3646938"/>
            <a:ext cx="6698512" cy="425304"/>
          </a:xfrm>
          <a:prstGeom prst="rect">
            <a:avLst/>
          </a:prstGeom>
          <a:noFill/>
          <a:ln w="9525">
            <a:solidFill>
              <a:srgbClr val="0883C8"/>
            </a:solidFill>
            <a:prstDash val="dash"/>
            <a:miter lim="800000"/>
            <a:headEnd/>
            <a:tailEnd/>
          </a:ln>
        </p:spPr>
        <p:txBody>
          <a:bodyPr anchor="ctr"/>
          <a:lstStyle/>
          <a:p>
            <a:pPr algn="ctr"/>
            <a:endParaRPr lang="zh-CN" altLang="en-US">
              <a:latin typeface="宋体" pitchFamily="2" charset="-122"/>
              <a:sym typeface="宋体" pitchFamily="2" charset="-122"/>
            </a:endParaRPr>
          </a:p>
        </p:txBody>
      </p:sp>
    </p:spTree>
    <p:extLst>
      <p:ext uri="{BB962C8B-B14F-4D97-AF65-F5344CB8AC3E}">
        <p14:creationId xmlns:p14="http://schemas.microsoft.com/office/powerpoint/2010/main" xmlns="" val="4276773191"/>
      </p:ext>
    </p:extLst>
  </p:cSld>
  <p:clrMapOvr>
    <a:masterClrMapping/>
  </p:clrMapOvr>
  <mc:AlternateContent xmlns:mc="http://schemas.openxmlformats.org/markup-compatibility/2006">
    <mc:Choice xmlns:p14="http://schemas.microsoft.com/office/powerpoint/2010/main" xmlns="" Requires="p14">
      <p:transition spd="slow" p14:dur="1250" advTm="0">
        <p14:switch dir="r"/>
      </p:transition>
    </mc:Choice>
    <mc:Fallback>
      <p:transition spd="slow" advTm="0">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C:\Users\jsj\Desktop\素材cnn sccnn.com_2014111795930119rx61_04 [转换].png"/>
          <p:cNvPicPr>
            <a:picLocks noChangeAspect="1" noChangeArrowheads="1"/>
          </p:cNvPicPr>
          <p:nvPr/>
        </p:nvPicPr>
        <p:blipFill rotWithShape="1">
          <a:blip r:embed="rId2" cstate="screen">
            <a:extLst>
              <a:ext uri="{28A0092B-C50C-407E-A947-70E740481C1C}">
                <a14:useLocalDpi xmlns:a14="http://schemas.microsoft.com/office/drawing/2010/main" xmlns=""/>
              </a:ext>
            </a:extLst>
          </a:blip>
          <a:srcRect/>
          <a:stretch>
            <a:fillRect/>
          </a:stretch>
        </p:blipFill>
        <p:spPr bwMode="auto">
          <a:xfrm>
            <a:off x="4139952" y="0"/>
            <a:ext cx="5004048" cy="3571102"/>
          </a:xfrm>
          <a:prstGeom prst="rect">
            <a:avLst/>
          </a:prstGeom>
          <a:noFill/>
          <a:extLst>
            <a:ext uri="{909E8E84-426E-40DD-AFC4-6F175D3DCCD1}">
              <a14:hiddenFill xmlns:a14="http://schemas.microsoft.com/office/drawing/2010/main" xmlns="">
                <a:solidFill>
                  <a:srgbClr val="FFFFFF"/>
                </a:solidFill>
              </a14:hiddenFill>
            </a:ext>
          </a:extLst>
        </p:spPr>
      </p:pic>
      <p:pic>
        <p:nvPicPr>
          <p:cNvPr id="5" name="Picture 4" descr="C:\Users\jsj\Desktop\素材cnn sccnn.com_2014111795930119rx61_04 [转换].png"/>
          <p:cNvPicPr>
            <a:picLocks noChangeAspect="1" noChangeArrowheads="1"/>
          </p:cNvPicPr>
          <p:nvPr/>
        </p:nvPicPr>
        <p:blipFill rotWithShape="1">
          <a:blip r:embed="rId3" cstate="screen">
            <a:extLst>
              <a:ext uri="{28A0092B-C50C-407E-A947-70E740481C1C}">
                <a14:useLocalDpi xmlns:a14="http://schemas.microsoft.com/office/drawing/2010/main" xmlns=""/>
              </a:ext>
            </a:extLst>
          </a:blip>
          <a:srcRect r="-8270"/>
          <a:stretch>
            <a:fillRect/>
          </a:stretch>
        </p:blipFill>
        <p:spPr bwMode="auto">
          <a:xfrm>
            <a:off x="0" y="2571750"/>
            <a:ext cx="2498024" cy="2571750"/>
          </a:xfrm>
          <a:prstGeom prst="rect">
            <a:avLst/>
          </a:prstGeom>
          <a:noFill/>
          <a:extLst>
            <a:ext uri="{909E8E84-426E-40DD-AFC4-6F175D3DCCD1}">
              <a14:hiddenFill xmlns:a14="http://schemas.microsoft.com/office/drawing/2010/main" xmlns="">
                <a:solidFill>
                  <a:srgbClr val="FFFFFF"/>
                </a:solidFill>
              </a14:hiddenFill>
            </a:ext>
          </a:extLst>
        </p:spPr>
      </p:pic>
      <p:sp useBgFill="1">
        <p:nvSpPr>
          <p:cNvPr id="6" name="矩形 5"/>
          <p:cNvSpPr/>
          <p:nvPr/>
        </p:nvSpPr>
        <p:spPr>
          <a:xfrm>
            <a:off x="0" y="476972"/>
            <a:ext cx="9144000" cy="432702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0" y="476972"/>
            <a:ext cx="9144000" cy="78554"/>
          </a:xfrm>
          <a:prstGeom prst="rect">
            <a:avLst/>
          </a:prstGeom>
          <a:solidFill>
            <a:srgbClr val="E46C0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6866" name="Picture 2"/>
          <p:cNvPicPr>
            <a:picLocks noChangeAspect="1" noChangeArrowheads="1"/>
          </p:cNvPicPr>
          <p:nvPr/>
        </p:nvPicPr>
        <p:blipFill>
          <a:blip r:embed="rId4" cstate="print"/>
          <a:srcRect/>
          <a:stretch>
            <a:fillRect/>
          </a:stretch>
        </p:blipFill>
        <p:spPr bwMode="auto">
          <a:xfrm>
            <a:off x="833204" y="2892063"/>
            <a:ext cx="3019940" cy="1687254"/>
          </a:xfrm>
          <a:prstGeom prst="rect">
            <a:avLst/>
          </a:prstGeom>
          <a:noFill/>
          <a:ln w="9525">
            <a:noFill/>
            <a:miter lim="800000"/>
            <a:headEnd/>
            <a:tailEnd/>
          </a:ln>
          <a:effectLst/>
        </p:spPr>
      </p:pic>
      <p:sp>
        <p:nvSpPr>
          <p:cNvPr id="13" name="TextBox 12"/>
          <p:cNvSpPr txBox="1"/>
          <p:nvPr/>
        </p:nvSpPr>
        <p:spPr>
          <a:xfrm>
            <a:off x="4050923" y="3362598"/>
            <a:ext cx="4922955" cy="461665"/>
          </a:xfrm>
          <a:prstGeom prst="rect">
            <a:avLst/>
          </a:prstGeom>
          <a:noFill/>
        </p:spPr>
        <p:txBody>
          <a:bodyPr wrap="square" rtlCol="0">
            <a:spAutoFit/>
          </a:bodyPr>
          <a:lstStyle/>
          <a:p>
            <a:pPr algn="just">
              <a:lnSpc>
                <a:spcPct val="150000"/>
              </a:lnSpc>
            </a:pPr>
            <a:r>
              <a:rPr lang="zh-CN" altLang="en-US" sz="1600" b="1" dirty="0" smtClean="0">
                <a:solidFill>
                  <a:srgbClr val="0070C0"/>
                </a:solidFill>
                <a:latin typeface="微软雅黑" panose="020B0503020204020204" pitchFamily="34" charset="-122"/>
                <a:ea typeface="微软雅黑" panose="020B0503020204020204" pitchFamily="34" charset="-122"/>
              </a:rPr>
              <a:t>优点：定时信息丰富、有一定检错能力</a:t>
            </a:r>
            <a:r>
              <a:rPr lang="en-US" altLang="zh-CN" sz="1600" b="1" dirty="0" smtClean="0">
                <a:solidFill>
                  <a:srgbClr val="0070C0"/>
                </a:solidFill>
                <a:latin typeface="微软雅黑" panose="020B0503020204020204" pitchFamily="34" charset="-122"/>
                <a:ea typeface="微软雅黑" panose="020B0503020204020204" pitchFamily="34" charset="-122"/>
              </a:rPr>
              <a:t>(10</a:t>
            </a:r>
            <a:r>
              <a:rPr lang="zh-CN" altLang="en-US" sz="1600" b="1" dirty="0" smtClean="0">
                <a:solidFill>
                  <a:srgbClr val="0070C0"/>
                </a:solidFill>
                <a:latin typeface="微软雅黑" panose="020B0503020204020204" pitchFamily="34" charset="-122"/>
                <a:ea typeface="微软雅黑" panose="020B0503020204020204" pitchFamily="34" charset="-122"/>
              </a:rPr>
              <a:t>禁用码组</a:t>
            </a:r>
            <a:r>
              <a:rPr lang="en-US" altLang="zh-CN" sz="1600" b="1" dirty="0" smtClean="0">
                <a:solidFill>
                  <a:srgbClr val="0070C0"/>
                </a:solidFill>
                <a:latin typeface="微软雅黑" panose="020B0503020204020204" pitchFamily="34" charset="-122"/>
                <a:ea typeface="微软雅黑" panose="020B0503020204020204" pitchFamily="34" charset="-122"/>
              </a:rPr>
              <a:t>)</a:t>
            </a:r>
            <a:endParaRPr lang="zh-CN" altLang="en-US" sz="1600" b="1" dirty="0" smtClean="0">
              <a:solidFill>
                <a:srgbClr val="0070C0"/>
              </a:solidFill>
              <a:latin typeface="微软雅黑" panose="020B0503020204020204" pitchFamily="34" charset="-122"/>
              <a:ea typeface="微软雅黑" panose="020B0503020204020204" pitchFamily="34" charset="-122"/>
            </a:endParaRPr>
          </a:p>
        </p:txBody>
      </p:sp>
      <p:pic>
        <p:nvPicPr>
          <p:cNvPr id="18" name="Picture 5"/>
          <p:cNvPicPr>
            <a:picLocks noChangeAspect="1" noChangeArrowheads="1"/>
          </p:cNvPicPr>
          <p:nvPr/>
        </p:nvPicPr>
        <p:blipFill>
          <a:blip r:embed="rId5" cstate="print"/>
          <a:srcRect/>
          <a:stretch>
            <a:fillRect/>
          </a:stretch>
        </p:blipFill>
        <p:spPr bwMode="auto">
          <a:xfrm>
            <a:off x="684349" y="948619"/>
            <a:ext cx="3090188" cy="1676458"/>
          </a:xfrm>
          <a:prstGeom prst="rect">
            <a:avLst/>
          </a:prstGeom>
          <a:noFill/>
          <a:ln w="9525">
            <a:noFill/>
            <a:miter lim="800000"/>
            <a:headEnd/>
            <a:tailEnd/>
          </a:ln>
          <a:effectLst/>
        </p:spPr>
      </p:pic>
      <p:sp>
        <p:nvSpPr>
          <p:cNvPr id="19" name="TextBox 18"/>
          <p:cNvSpPr txBox="1"/>
          <p:nvPr/>
        </p:nvSpPr>
        <p:spPr>
          <a:xfrm>
            <a:off x="4011971" y="1111984"/>
            <a:ext cx="3569043" cy="1077218"/>
          </a:xfrm>
          <a:prstGeom prst="rect">
            <a:avLst/>
          </a:prstGeom>
          <a:noFill/>
        </p:spPr>
        <p:txBody>
          <a:bodyPr wrap="square" rtlCol="0">
            <a:spAutoFit/>
          </a:bodyPr>
          <a:lstStyle/>
          <a:p>
            <a:pPr algn="just">
              <a:lnSpc>
                <a:spcPct val="200000"/>
              </a:lnSpc>
            </a:pPr>
            <a:r>
              <a:rPr lang="zh-CN" altLang="en-US" sz="1600" b="1" dirty="0" smtClean="0">
                <a:solidFill>
                  <a:srgbClr val="0070C0"/>
                </a:solidFill>
                <a:latin typeface="微软雅黑" panose="020B0503020204020204" pitchFamily="34" charset="-122"/>
                <a:ea typeface="微软雅黑" panose="020B0503020204020204" pitchFamily="34" charset="-122"/>
              </a:rPr>
              <a:t>优点：没有直流分量、定时信息丰富</a:t>
            </a:r>
            <a:endParaRPr lang="en-US" altLang="zh-CN" sz="1600" b="1" dirty="0" smtClean="0">
              <a:solidFill>
                <a:srgbClr val="0070C0"/>
              </a:solidFill>
              <a:latin typeface="微软雅黑" panose="020B0503020204020204" pitchFamily="34" charset="-122"/>
              <a:ea typeface="微软雅黑" panose="020B0503020204020204" pitchFamily="34" charset="-122"/>
            </a:endParaRPr>
          </a:p>
          <a:p>
            <a:pPr algn="just">
              <a:lnSpc>
                <a:spcPct val="200000"/>
              </a:lnSpc>
            </a:pPr>
            <a:r>
              <a:rPr lang="zh-CN" altLang="en-US" sz="1600" b="1" dirty="0" smtClean="0">
                <a:solidFill>
                  <a:srgbClr val="0070C0"/>
                </a:solidFill>
                <a:latin typeface="微软雅黑" panose="020B0503020204020204" pitchFamily="34" charset="-122"/>
                <a:ea typeface="微软雅黑" panose="020B0503020204020204" pitchFamily="34" charset="-122"/>
              </a:rPr>
              <a:t>缺点：带宽加倍，频带利用率低</a:t>
            </a:r>
          </a:p>
        </p:txBody>
      </p:sp>
      <p:sp>
        <p:nvSpPr>
          <p:cNvPr id="17" name="矩形 1"/>
          <p:cNvSpPr>
            <a:spLocks noChangeArrowheads="1"/>
          </p:cNvSpPr>
          <p:nvPr/>
        </p:nvSpPr>
        <p:spPr bwMode="auto">
          <a:xfrm>
            <a:off x="1541808" y="905956"/>
            <a:ext cx="1339617" cy="3385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p>
            <a:r>
              <a:rPr lang="en-US" altLang="zh-CN" sz="1600" b="1" dirty="0" smtClean="0">
                <a:solidFill>
                  <a:srgbClr val="0070C0"/>
                </a:solidFill>
                <a:latin typeface="微软雅黑" panose="020B0503020204020204" pitchFamily="34" charset="-122"/>
                <a:ea typeface="微软雅黑" panose="020B0503020204020204" pitchFamily="34" charset="-122"/>
              </a:rPr>
              <a:t>(</a:t>
            </a:r>
            <a:r>
              <a:rPr lang="zh-CN" altLang="en-US" sz="1600" b="1" dirty="0" smtClean="0">
                <a:solidFill>
                  <a:srgbClr val="0070C0"/>
                </a:solidFill>
                <a:latin typeface="微软雅黑" panose="020B0503020204020204" pitchFamily="34" charset="-122"/>
                <a:ea typeface="微软雅黑" panose="020B0503020204020204" pitchFamily="34" charset="-122"/>
              </a:rPr>
              <a:t>曼彻斯特码</a:t>
            </a:r>
            <a:r>
              <a:rPr lang="en-US" altLang="zh-CN" sz="1600" b="1" dirty="0" smtClean="0">
                <a:solidFill>
                  <a:srgbClr val="0070C0"/>
                </a:solidFill>
                <a:latin typeface="微软雅黑" panose="020B0503020204020204" pitchFamily="34" charset="-122"/>
                <a:ea typeface="微软雅黑" panose="020B0503020204020204" pitchFamily="34" charset="-122"/>
              </a:rPr>
              <a:t>)</a:t>
            </a:r>
            <a:endParaRPr lang="zh-CN" altLang="zh-CN" sz="1600" b="1" dirty="0">
              <a:solidFill>
                <a:srgbClr val="0070C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xmlns="" val="4276773191"/>
      </p:ext>
    </p:extLst>
  </p:cSld>
  <p:clrMapOvr>
    <a:masterClrMapping/>
  </p:clrMapOvr>
  <mc:AlternateContent xmlns:mc="http://schemas.openxmlformats.org/markup-compatibility/2006">
    <mc:Choice xmlns:p14="http://schemas.microsoft.com/office/powerpoint/2010/main" xmlns="" Requires="p14">
      <p:transition spd="slow" p14:dur="1250" advTm="0">
        <p14:switch dir="r"/>
      </p:transition>
    </mc:Choice>
    <mc:Fallback>
      <p:transition spd="slow" advTm="0">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C:\Users\jsj\Desktop\素材cnn sccnn.com_2014111795930119rx61_04 [转换].png"/>
          <p:cNvPicPr>
            <a:picLocks noChangeAspect="1" noChangeArrowheads="1"/>
          </p:cNvPicPr>
          <p:nvPr/>
        </p:nvPicPr>
        <p:blipFill rotWithShape="1">
          <a:blip r:embed="rId2" cstate="screen">
            <a:extLst>
              <a:ext uri="{28A0092B-C50C-407E-A947-70E740481C1C}">
                <a14:useLocalDpi xmlns:a14="http://schemas.microsoft.com/office/drawing/2010/main" xmlns=""/>
              </a:ext>
            </a:extLst>
          </a:blip>
          <a:srcRect/>
          <a:stretch>
            <a:fillRect/>
          </a:stretch>
        </p:blipFill>
        <p:spPr bwMode="auto">
          <a:xfrm>
            <a:off x="4139952" y="0"/>
            <a:ext cx="5004048" cy="3571102"/>
          </a:xfrm>
          <a:prstGeom prst="rect">
            <a:avLst/>
          </a:prstGeom>
          <a:noFill/>
          <a:extLst>
            <a:ext uri="{909E8E84-426E-40DD-AFC4-6F175D3DCCD1}">
              <a14:hiddenFill xmlns:a14="http://schemas.microsoft.com/office/drawing/2010/main" xmlns="">
                <a:solidFill>
                  <a:srgbClr val="FFFFFF"/>
                </a:solidFill>
              </a14:hiddenFill>
            </a:ext>
          </a:extLst>
        </p:spPr>
      </p:pic>
      <p:pic>
        <p:nvPicPr>
          <p:cNvPr id="5" name="Picture 4" descr="C:\Users\jsj\Desktop\素材cnn sccnn.com_2014111795930119rx61_04 [转换].png"/>
          <p:cNvPicPr>
            <a:picLocks noChangeAspect="1" noChangeArrowheads="1"/>
          </p:cNvPicPr>
          <p:nvPr/>
        </p:nvPicPr>
        <p:blipFill rotWithShape="1">
          <a:blip r:embed="rId3" cstate="screen">
            <a:extLst>
              <a:ext uri="{28A0092B-C50C-407E-A947-70E740481C1C}">
                <a14:useLocalDpi xmlns:a14="http://schemas.microsoft.com/office/drawing/2010/main" xmlns=""/>
              </a:ext>
            </a:extLst>
          </a:blip>
          <a:srcRect r="-8270"/>
          <a:stretch>
            <a:fillRect/>
          </a:stretch>
        </p:blipFill>
        <p:spPr bwMode="auto">
          <a:xfrm>
            <a:off x="0" y="2571750"/>
            <a:ext cx="2498024" cy="2571750"/>
          </a:xfrm>
          <a:prstGeom prst="rect">
            <a:avLst/>
          </a:prstGeom>
          <a:noFill/>
          <a:extLst>
            <a:ext uri="{909E8E84-426E-40DD-AFC4-6F175D3DCCD1}">
              <a14:hiddenFill xmlns:a14="http://schemas.microsoft.com/office/drawing/2010/main" xmlns="">
                <a:solidFill>
                  <a:srgbClr val="FFFFFF"/>
                </a:solidFill>
              </a14:hiddenFill>
            </a:ext>
          </a:extLst>
        </p:spPr>
      </p:pic>
      <p:sp useBgFill="1">
        <p:nvSpPr>
          <p:cNvPr id="6" name="矩形 5"/>
          <p:cNvSpPr/>
          <p:nvPr/>
        </p:nvSpPr>
        <p:spPr>
          <a:xfrm>
            <a:off x="0" y="476972"/>
            <a:ext cx="9144000" cy="432702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0" y="476972"/>
            <a:ext cx="9144000" cy="78554"/>
          </a:xfrm>
          <a:prstGeom prst="rect">
            <a:avLst/>
          </a:prstGeom>
          <a:solidFill>
            <a:srgbClr val="E46C0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3794" name="Picture 2"/>
          <p:cNvPicPr>
            <a:picLocks noChangeAspect="1" noChangeArrowheads="1"/>
          </p:cNvPicPr>
          <p:nvPr/>
        </p:nvPicPr>
        <p:blipFill>
          <a:blip r:embed="rId4" cstate="print"/>
          <a:srcRect/>
          <a:stretch>
            <a:fillRect/>
          </a:stretch>
        </p:blipFill>
        <p:spPr bwMode="auto">
          <a:xfrm>
            <a:off x="454985" y="939585"/>
            <a:ext cx="3755507" cy="2168673"/>
          </a:xfrm>
          <a:prstGeom prst="rect">
            <a:avLst/>
          </a:prstGeom>
          <a:noFill/>
          <a:ln w="9525">
            <a:noFill/>
            <a:miter lim="800000"/>
            <a:headEnd/>
            <a:tailEnd/>
          </a:ln>
          <a:effectLst/>
        </p:spPr>
      </p:pic>
      <p:sp>
        <p:nvSpPr>
          <p:cNvPr id="11" name="TextBox 10"/>
          <p:cNvSpPr txBox="1"/>
          <p:nvPr/>
        </p:nvSpPr>
        <p:spPr>
          <a:xfrm>
            <a:off x="4391209" y="1150967"/>
            <a:ext cx="4497610" cy="707886"/>
          </a:xfrm>
          <a:prstGeom prst="rect">
            <a:avLst/>
          </a:prstGeom>
          <a:noFill/>
        </p:spPr>
        <p:txBody>
          <a:bodyPr wrap="square" rtlCol="0">
            <a:spAutoFit/>
          </a:bodyPr>
          <a:lstStyle/>
          <a:p>
            <a:pPr algn="just"/>
            <a:r>
              <a:rPr lang="zh-CN" altLang="en-US" sz="1600" b="1" dirty="0" smtClean="0">
                <a:solidFill>
                  <a:srgbClr val="0070C0"/>
                </a:solidFill>
                <a:latin typeface="微软雅黑" panose="020B0503020204020204" pitchFamily="34" charset="-122"/>
                <a:ea typeface="微软雅黑" panose="020B0503020204020204" pitchFamily="34" charset="-122"/>
              </a:rPr>
              <a:t>优点：没有直流分量、低频和高频分量少</a:t>
            </a:r>
            <a:endParaRPr lang="en-US" altLang="zh-CN" sz="1600" b="1" dirty="0" smtClean="0">
              <a:solidFill>
                <a:srgbClr val="0070C0"/>
              </a:solidFill>
              <a:latin typeface="微软雅黑" panose="020B0503020204020204" pitchFamily="34" charset="-122"/>
              <a:ea typeface="微软雅黑" panose="020B0503020204020204" pitchFamily="34" charset="-122"/>
            </a:endParaRPr>
          </a:p>
          <a:p>
            <a:pPr algn="just">
              <a:lnSpc>
                <a:spcPct val="150000"/>
              </a:lnSpc>
            </a:pPr>
            <a:r>
              <a:rPr lang="en-US" altLang="zh-CN" sz="1600" b="1" dirty="0" smtClean="0">
                <a:solidFill>
                  <a:srgbClr val="0070C0"/>
                </a:solidFill>
                <a:latin typeface="微软雅黑" panose="020B0503020204020204" pitchFamily="34" charset="-122"/>
                <a:ea typeface="微软雅黑" panose="020B0503020204020204" pitchFamily="34" charset="-122"/>
              </a:rPr>
              <a:t>          </a:t>
            </a:r>
            <a:r>
              <a:rPr lang="zh-CN" altLang="en-US" sz="1600" b="1" dirty="0" smtClean="0">
                <a:solidFill>
                  <a:srgbClr val="0070C0"/>
                </a:solidFill>
                <a:latin typeface="微软雅黑" panose="020B0503020204020204" pitchFamily="34" charset="-122"/>
                <a:ea typeface="微软雅黑" panose="020B0503020204020204" pitchFamily="34" charset="-122"/>
              </a:rPr>
              <a:t>编译码电路简单，有一定检错能力</a:t>
            </a:r>
          </a:p>
        </p:txBody>
      </p:sp>
      <p:sp>
        <p:nvSpPr>
          <p:cNvPr id="13" name="TextBox 12"/>
          <p:cNvSpPr txBox="1"/>
          <p:nvPr/>
        </p:nvSpPr>
        <p:spPr>
          <a:xfrm>
            <a:off x="4430177" y="1966147"/>
            <a:ext cx="3370555" cy="338554"/>
          </a:xfrm>
          <a:prstGeom prst="rect">
            <a:avLst/>
          </a:prstGeom>
          <a:noFill/>
        </p:spPr>
        <p:txBody>
          <a:bodyPr wrap="square" rtlCol="0">
            <a:spAutoFit/>
          </a:bodyPr>
          <a:lstStyle/>
          <a:p>
            <a:pPr algn="just"/>
            <a:r>
              <a:rPr lang="zh-CN" altLang="en-US" sz="1600" b="1" dirty="0" smtClean="0">
                <a:solidFill>
                  <a:srgbClr val="0070C0"/>
                </a:solidFill>
                <a:latin typeface="微软雅黑" panose="020B0503020204020204" pitchFamily="34" charset="-122"/>
                <a:ea typeface="微软雅黑" panose="020B0503020204020204" pitchFamily="34" charset="-122"/>
              </a:rPr>
              <a:t>缺点：连</a:t>
            </a:r>
            <a:r>
              <a:rPr lang="en-US" altLang="zh-CN" sz="1600" b="1" dirty="0" smtClean="0">
                <a:solidFill>
                  <a:srgbClr val="0070C0"/>
                </a:solidFill>
                <a:latin typeface="微软雅黑" panose="020B0503020204020204" pitchFamily="34" charset="-122"/>
                <a:ea typeface="微软雅黑" panose="020B0503020204020204" pitchFamily="34" charset="-122"/>
              </a:rPr>
              <a:t>0</a:t>
            </a:r>
            <a:r>
              <a:rPr lang="zh-CN" altLang="en-US" sz="1600" b="1" dirty="0" smtClean="0">
                <a:solidFill>
                  <a:srgbClr val="0070C0"/>
                </a:solidFill>
                <a:latin typeface="微软雅黑" panose="020B0503020204020204" pitchFamily="34" charset="-122"/>
                <a:ea typeface="微软雅黑" panose="020B0503020204020204" pitchFamily="34" charset="-122"/>
              </a:rPr>
              <a:t>较长时难以提取定时信息</a:t>
            </a:r>
            <a:endParaRPr lang="zh-CN" altLang="en-US" sz="1600" b="1" dirty="0">
              <a:solidFill>
                <a:srgbClr val="0070C0"/>
              </a:solidFill>
              <a:latin typeface="微软雅黑" panose="020B0503020204020204" pitchFamily="34" charset="-122"/>
              <a:ea typeface="微软雅黑" panose="020B0503020204020204" pitchFamily="34" charset="-122"/>
            </a:endParaRPr>
          </a:p>
        </p:txBody>
      </p:sp>
      <p:sp>
        <p:nvSpPr>
          <p:cNvPr id="17" name="矩形 1"/>
          <p:cNvSpPr>
            <a:spLocks noChangeArrowheads="1"/>
          </p:cNvSpPr>
          <p:nvPr/>
        </p:nvSpPr>
        <p:spPr bwMode="auto">
          <a:xfrm>
            <a:off x="1180306" y="831604"/>
            <a:ext cx="1733012"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en-US" altLang="zh-CN" sz="1600" b="1" dirty="0" smtClean="0">
                <a:solidFill>
                  <a:srgbClr val="0070C0"/>
                </a:solidFill>
                <a:latin typeface="微软雅黑" panose="020B0503020204020204" pitchFamily="34" charset="-122"/>
                <a:ea typeface="微软雅黑" panose="020B0503020204020204" pitchFamily="34" charset="-122"/>
              </a:rPr>
              <a:t>(</a:t>
            </a:r>
            <a:r>
              <a:rPr lang="zh-CN" altLang="en-US" sz="1600" b="1" dirty="0" smtClean="0">
                <a:solidFill>
                  <a:srgbClr val="0070C0"/>
                </a:solidFill>
                <a:latin typeface="微软雅黑" panose="020B0503020204020204" pitchFamily="34" charset="-122"/>
                <a:ea typeface="微软雅黑" panose="020B0503020204020204" pitchFamily="34" charset="-122"/>
              </a:rPr>
              <a:t>传号交替反转码</a:t>
            </a:r>
            <a:r>
              <a:rPr lang="en-US" altLang="zh-CN" sz="1600" b="1" dirty="0" smtClean="0">
                <a:solidFill>
                  <a:srgbClr val="0070C0"/>
                </a:solidFill>
                <a:latin typeface="微软雅黑" panose="020B0503020204020204" pitchFamily="34" charset="-122"/>
                <a:ea typeface="微软雅黑" panose="020B0503020204020204" pitchFamily="34" charset="-122"/>
              </a:rPr>
              <a:t>)</a:t>
            </a:r>
            <a:endParaRPr lang="zh-CN" altLang="zh-CN" sz="1600" b="1" dirty="0">
              <a:solidFill>
                <a:srgbClr val="0070C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xmlns="" val="4276773191"/>
      </p:ext>
    </p:extLst>
  </p:cSld>
  <p:clrMapOvr>
    <a:masterClrMapping/>
  </p:clrMapOvr>
  <mc:AlternateContent xmlns:mc="http://schemas.openxmlformats.org/markup-compatibility/2006">
    <mc:Choice xmlns:p14="http://schemas.microsoft.com/office/powerpoint/2010/main" xmlns="" Requires="p14">
      <p:transition spd="slow" p14:dur="1250" advTm="0">
        <p14:switch dir="r"/>
      </p:transition>
    </mc:Choice>
    <mc:Fallback>
      <p:transition spd="slow" advTm="0">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C:\Users\jsj\Desktop\素材cnn sccnn.com_2014111795930119rx61_04 [转换].png"/>
          <p:cNvPicPr>
            <a:picLocks noChangeAspect="1" noChangeArrowheads="1"/>
          </p:cNvPicPr>
          <p:nvPr/>
        </p:nvPicPr>
        <p:blipFill rotWithShape="1">
          <a:blip r:embed="rId2" cstate="screen">
            <a:extLst>
              <a:ext uri="{28A0092B-C50C-407E-A947-70E740481C1C}">
                <a14:useLocalDpi xmlns:a14="http://schemas.microsoft.com/office/drawing/2010/main" xmlns=""/>
              </a:ext>
            </a:extLst>
          </a:blip>
          <a:srcRect/>
          <a:stretch>
            <a:fillRect/>
          </a:stretch>
        </p:blipFill>
        <p:spPr bwMode="auto">
          <a:xfrm>
            <a:off x="4139952" y="0"/>
            <a:ext cx="5004048" cy="3571102"/>
          </a:xfrm>
          <a:prstGeom prst="rect">
            <a:avLst/>
          </a:prstGeom>
          <a:noFill/>
          <a:extLst>
            <a:ext uri="{909E8E84-426E-40DD-AFC4-6F175D3DCCD1}">
              <a14:hiddenFill xmlns:a14="http://schemas.microsoft.com/office/drawing/2010/main" xmlns="">
                <a:solidFill>
                  <a:srgbClr val="FFFFFF"/>
                </a:solidFill>
              </a14:hiddenFill>
            </a:ext>
          </a:extLst>
        </p:spPr>
      </p:pic>
      <p:sp useBgFill="1">
        <p:nvSpPr>
          <p:cNvPr id="6" name="矩形 5"/>
          <p:cNvSpPr/>
          <p:nvPr/>
        </p:nvSpPr>
        <p:spPr>
          <a:xfrm>
            <a:off x="0" y="476972"/>
            <a:ext cx="9144000" cy="432702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0" y="476972"/>
            <a:ext cx="9144000" cy="78554"/>
          </a:xfrm>
          <a:prstGeom prst="rect">
            <a:avLst/>
          </a:prstGeom>
          <a:solidFill>
            <a:srgbClr val="E46C0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右箭头 8"/>
          <p:cNvSpPr/>
          <p:nvPr/>
        </p:nvSpPr>
        <p:spPr>
          <a:xfrm>
            <a:off x="2061953" y="1926710"/>
            <a:ext cx="7056000" cy="216024"/>
          </a:xfrm>
          <a:prstGeom prst="rightArrow">
            <a:avLst>
              <a:gd name="adj1" fmla="val 45974"/>
              <a:gd name="adj2" fmla="val 69815"/>
            </a:avLst>
          </a:prstGeom>
          <a:solidFill>
            <a:srgbClr val="E46C0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9"/>
          <p:cNvGrpSpPr/>
          <p:nvPr/>
        </p:nvGrpSpPr>
        <p:grpSpPr>
          <a:xfrm>
            <a:off x="2152227" y="665613"/>
            <a:ext cx="1761509" cy="1320969"/>
            <a:chOff x="1298163" y="1322669"/>
            <a:chExt cx="1761509" cy="1320969"/>
          </a:xfrm>
        </p:grpSpPr>
        <p:grpSp>
          <p:nvGrpSpPr>
            <p:cNvPr id="3" name="组合 10"/>
            <p:cNvGrpSpPr/>
            <p:nvPr/>
          </p:nvGrpSpPr>
          <p:grpSpPr>
            <a:xfrm>
              <a:off x="1298163" y="1322669"/>
              <a:ext cx="1761509" cy="1320969"/>
              <a:chOff x="1298163" y="1322669"/>
              <a:chExt cx="1761509" cy="1320969"/>
            </a:xfrm>
          </p:grpSpPr>
          <p:grpSp>
            <p:nvGrpSpPr>
              <p:cNvPr id="10" name="组合 12"/>
              <p:cNvGrpSpPr/>
              <p:nvPr/>
            </p:nvGrpSpPr>
            <p:grpSpPr>
              <a:xfrm>
                <a:off x="1298163" y="1322669"/>
                <a:ext cx="1761509" cy="1320969"/>
                <a:chOff x="1298163" y="1322669"/>
                <a:chExt cx="1761509" cy="1320969"/>
              </a:xfrm>
            </p:grpSpPr>
            <p:sp>
              <p:nvSpPr>
                <p:cNvPr id="15" name="矩形 14"/>
                <p:cNvSpPr/>
                <p:nvPr/>
              </p:nvSpPr>
              <p:spPr>
                <a:xfrm>
                  <a:off x="1619672" y="1563638"/>
                  <a:ext cx="1440000" cy="1080000"/>
                </a:xfrm>
                <a:prstGeom prst="rect">
                  <a:avLst/>
                </a:prstGeom>
                <a:solidFill>
                  <a:srgbClr val="E46C0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1619672" y="1563638"/>
                  <a:ext cx="1440000" cy="180000"/>
                </a:xfrm>
                <a:prstGeom prst="rect">
                  <a:avLst/>
                </a:prstGeom>
                <a:solidFill>
                  <a:schemeClr val="tx1">
                    <a:lumMod val="65000"/>
                    <a:lumOff val="35000"/>
                    <a:alpha val="1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1298163" y="1322669"/>
                  <a:ext cx="648000" cy="648000"/>
                </a:xfrm>
                <a:prstGeom prst="ellipse">
                  <a:avLst/>
                </a:prstGeom>
                <a:solidFill>
                  <a:srgbClr val="E46C0A"/>
                </a:solidFill>
                <a:ln w="381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4" name="TextBox 23"/>
              <p:cNvSpPr txBox="1"/>
              <p:nvPr/>
            </p:nvSpPr>
            <p:spPr>
              <a:xfrm>
                <a:off x="1487350" y="1385059"/>
                <a:ext cx="269626" cy="523220"/>
              </a:xfrm>
              <a:prstGeom prst="rect">
                <a:avLst/>
              </a:prstGeom>
              <a:noFill/>
            </p:spPr>
            <p:txBody>
              <a:bodyPr wrap="none" rtlCol="0">
                <a:spAutoFit/>
              </a:bodyPr>
              <a:lstStyle/>
              <a:p>
                <a:pPr algn="ctr"/>
                <a:r>
                  <a:rPr lang="en-US" altLang="zh-CN" sz="2800" b="1" dirty="0" smtClean="0">
                    <a:solidFill>
                      <a:srgbClr val="FFFFFF"/>
                    </a:solidFill>
                    <a:effectLst>
                      <a:outerShdw blurRad="38100" dist="38100" dir="2700000" algn="tl">
                        <a:srgbClr val="000000">
                          <a:alpha val="43137"/>
                        </a:srgbClr>
                      </a:outerShdw>
                    </a:effectLst>
                    <a:latin typeface="Agency FB" panose="020B0503020202020204" pitchFamily="34" charset="0"/>
                    <a:ea typeface="微软雅黑" panose="020B0503020204020204" pitchFamily="34" charset="-122"/>
                  </a:rPr>
                  <a:t>1</a:t>
                </a:r>
                <a:endParaRPr lang="zh-CN" altLang="en-US" sz="2800" b="1" dirty="0">
                  <a:solidFill>
                    <a:srgbClr val="FFFFFF"/>
                  </a:solidFill>
                  <a:effectLst>
                    <a:outerShdw blurRad="38100" dist="38100" dir="2700000" algn="tl">
                      <a:srgbClr val="000000">
                        <a:alpha val="43137"/>
                      </a:srgbClr>
                    </a:outerShdw>
                  </a:effectLst>
                  <a:latin typeface="Agency FB" panose="020B0503020202020204" pitchFamily="34" charset="0"/>
                  <a:ea typeface="微软雅黑" panose="020B0503020204020204" pitchFamily="34" charset="-122"/>
                </a:endParaRPr>
              </a:p>
            </p:txBody>
          </p:sp>
        </p:grpSp>
        <p:sp>
          <p:nvSpPr>
            <p:cNvPr id="12" name="矩形 11"/>
            <p:cNvSpPr/>
            <p:nvPr/>
          </p:nvSpPr>
          <p:spPr>
            <a:xfrm>
              <a:off x="1667139" y="1993777"/>
              <a:ext cx="1295883" cy="307777"/>
            </a:xfrm>
            <a:prstGeom prst="rect">
              <a:avLst/>
            </a:prstGeom>
          </p:spPr>
          <p:txBody>
            <a:bodyPr wrap="square">
              <a:spAutoFit/>
            </a:bodyPr>
            <a:lstStyle/>
            <a:p>
              <a:pPr algn="ctr"/>
              <a:r>
                <a:rPr lang="en-US" altLang="zh-CN" sz="1400" b="1" dirty="0" smtClean="0">
                  <a:solidFill>
                    <a:srgbClr val="FFFFFF"/>
                  </a:solidFill>
                  <a:latin typeface="微软雅黑" panose="020B0503020204020204" pitchFamily="34" charset="-122"/>
                  <a:ea typeface="微软雅黑" panose="020B0503020204020204" pitchFamily="34" charset="-122"/>
                </a:rPr>
                <a:t>0000</a:t>
              </a:r>
              <a:r>
                <a:rPr lang="en-US" altLang="zh-CN" sz="1400" b="1" dirty="0" smtClean="0">
                  <a:solidFill>
                    <a:srgbClr val="FFFFFF"/>
                  </a:solidFill>
                  <a:latin typeface="微软雅黑" panose="020B0503020204020204" pitchFamily="34" charset="-122"/>
                  <a:ea typeface="微软雅黑" panose="020B0503020204020204" pitchFamily="34" charset="-122"/>
                  <a:sym typeface="Wingdings" pitchFamily="2" charset="2"/>
                </a:rPr>
                <a:t>000V</a:t>
              </a:r>
              <a:endParaRPr lang="zh-CN" altLang="en-US" sz="1400" b="1" dirty="0">
                <a:solidFill>
                  <a:srgbClr val="FFFFFF"/>
                </a:solidFill>
              </a:endParaRPr>
            </a:p>
          </p:txBody>
        </p:sp>
      </p:grpSp>
      <p:grpSp>
        <p:nvGrpSpPr>
          <p:cNvPr id="11" name="组合 17"/>
          <p:cNvGrpSpPr/>
          <p:nvPr/>
        </p:nvGrpSpPr>
        <p:grpSpPr>
          <a:xfrm>
            <a:off x="6799430" y="665613"/>
            <a:ext cx="1761509" cy="1320969"/>
            <a:chOff x="1298163" y="1322669"/>
            <a:chExt cx="1761509" cy="1320969"/>
          </a:xfrm>
        </p:grpSpPr>
        <p:grpSp>
          <p:nvGrpSpPr>
            <p:cNvPr id="13" name="组合 18"/>
            <p:cNvGrpSpPr/>
            <p:nvPr/>
          </p:nvGrpSpPr>
          <p:grpSpPr>
            <a:xfrm>
              <a:off x="1298163" y="1322669"/>
              <a:ext cx="1761509" cy="1320969"/>
              <a:chOff x="1298163" y="1322669"/>
              <a:chExt cx="1761509" cy="1320969"/>
            </a:xfrm>
          </p:grpSpPr>
          <p:grpSp>
            <p:nvGrpSpPr>
              <p:cNvPr id="18" name="组合 20"/>
              <p:cNvGrpSpPr/>
              <p:nvPr/>
            </p:nvGrpSpPr>
            <p:grpSpPr>
              <a:xfrm>
                <a:off x="1298163" y="1322669"/>
                <a:ext cx="1761509" cy="1320969"/>
                <a:chOff x="1298163" y="1322669"/>
                <a:chExt cx="1761509" cy="1320969"/>
              </a:xfrm>
            </p:grpSpPr>
            <p:sp>
              <p:nvSpPr>
                <p:cNvPr id="23" name="矩形 22"/>
                <p:cNvSpPr/>
                <p:nvPr/>
              </p:nvSpPr>
              <p:spPr>
                <a:xfrm>
                  <a:off x="1619672" y="1563638"/>
                  <a:ext cx="1440000" cy="1080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1619672" y="1563638"/>
                  <a:ext cx="1440000" cy="180000"/>
                </a:xfrm>
                <a:prstGeom prst="rect">
                  <a:avLst/>
                </a:prstGeom>
                <a:solidFill>
                  <a:schemeClr val="tx1">
                    <a:alpha val="1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p:nvSpPr>
              <p:spPr>
                <a:xfrm>
                  <a:off x="1298163" y="1322669"/>
                  <a:ext cx="648000" cy="648000"/>
                </a:xfrm>
                <a:prstGeom prst="ellipse">
                  <a:avLst/>
                </a:prstGeom>
                <a:solidFill>
                  <a:srgbClr val="0070C0"/>
                </a:solidFill>
                <a:ln w="381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2" name="TextBox 16"/>
              <p:cNvSpPr txBox="1"/>
              <p:nvPr/>
            </p:nvSpPr>
            <p:spPr>
              <a:xfrm>
                <a:off x="1447275" y="1385059"/>
                <a:ext cx="349776" cy="523220"/>
              </a:xfrm>
              <a:prstGeom prst="rect">
                <a:avLst/>
              </a:prstGeom>
              <a:noFill/>
            </p:spPr>
            <p:txBody>
              <a:bodyPr wrap="none" rtlCol="0">
                <a:spAutoFit/>
              </a:bodyPr>
              <a:lstStyle/>
              <a:p>
                <a:pPr algn="ctr"/>
                <a:r>
                  <a:rPr lang="en-US" altLang="zh-CN" sz="2800" b="1" dirty="0" smtClean="0">
                    <a:solidFill>
                      <a:srgbClr val="FFFFFF"/>
                    </a:solidFill>
                    <a:effectLst>
                      <a:outerShdw blurRad="38100" dist="38100" dir="2700000" algn="tl">
                        <a:srgbClr val="000000">
                          <a:alpha val="43137"/>
                        </a:srgbClr>
                      </a:outerShdw>
                    </a:effectLst>
                    <a:latin typeface="Agency FB" panose="020B0503020202020204" pitchFamily="34" charset="0"/>
                    <a:ea typeface="微软雅黑" panose="020B0503020204020204" pitchFamily="34" charset="-122"/>
                  </a:rPr>
                  <a:t>3</a:t>
                </a:r>
                <a:endParaRPr lang="zh-CN" altLang="en-US" sz="2800" b="1" dirty="0">
                  <a:solidFill>
                    <a:srgbClr val="FFFFFF"/>
                  </a:solidFill>
                  <a:effectLst>
                    <a:outerShdw blurRad="38100" dist="38100" dir="2700000" algn="tl">
                      <a:srgbClr val="000000">
                        <a:alpha val="43137"/>
                      </a:srgbClr>
                    </a:outerShdw>
                  </a:effectLst>
                  <a:latin typeface="Agency FB" panose="020B0503020202020204" pitchFamily="34" charset="0"/>
                  <a:ea typeface="微软雅黑" panose="020B0503020204020204" pitchFamily="34" charset="-122"/>
                </a:endParaRPr>
              </a:p>
            </p:txBody>
          </p:sp>
        </p:grpSp>
        <p:sp>
          <p:nvSpPr>
            <p:cNvPr id="20" name="矩形 19"/>
            <p:cNvSpPr/>
            <p:nvPr/>
          </p:nvSpPr>
          <p:spPr>
            <a:xfrm>
              <a:off x="1709672" y="1940612"/>
              <a:ext cx="1260000" cy="523220"/>
            </a:xfrm>
            <a:prstGeom prst="rect">
              <a:avLst/>
            </a:prstGeom>
          </p:spPr>
          <p:txBody>
            <a:bodyPr wrap="square">
              <a:spAutoFit/>
            </a:bodyPr>
            <a:lstStyle/>
            <a:p>
              <a:pPr algn="ctr"/>
              <a:r>
                <a:rPr lang="en-US" altLang="zh-CN" sz="1400" b="1" dirty="0" smtClean="0">
                  <a:solidFill>
                    <a:srgbClr val="FFFFFF"/>
                  </a:solidFill>
                </a:rPr>
                <a:t>B</a:t>
              </a:r>
              <a:r>
                <a:rPr lang="zh-CN" altLang="en-US" sz="1400" b="1" dirty="0" smtClean="0">
                  <a:solidFill>
                    <a:srgbClr val="FFFFFF"/>
                  </a:solidFill>
                </a:rPr>
                <a:t>的极性</a:t>
              </a:r>
              <a:endParaRPr lang="en-US" altLang="zh-CN" sz="1400" b="1" dirty="0" smtClean="0">
                <a:solidFill>
                  <a:srgbClr val="FFFFFF"/>
                </a:solidFill>
              </a:endParaRPr>
            </a:p>
            <a:p>
              <a:pPr algn="ctr"/>
              <a:r>
                <a:rPr lang="zh-CN" altLang="en-US" sz="1400" b="1" dirty="0" smtClean="0">
                  <a:solidFill>
                    <a:srgbClr val="FFFFFF"/>
                  </a:solidFill>
                </a:rPr>
                <a:t>也要交替</a:t>
              </a:r>
              <a:endParaRPr lang="zh-CN" altLang="en-US" sz="1400" b="1" dirty="0">
                <a:solidFill>
                  <a:srgbClr val="FFFFFF"/>
                </a:solidFill>
              </a:endParaRPr>
            </a:p>
          </p:txBody>
        </p:sp>
      </p:grpSp>
      <p:grpSp>
        <p:nvGrpSpPr>
          <p:cNvPr id="19" name="组合 25"/>
          <p:cNvGrpSpPr/>
          <p:nvPr/>
        </p:nvGrpSpPr>
        <p:grpSpPr>
          <a:xfrm>
            <a:off x="4475829" y="665613"/>
            <a:ext cx="1761509" cy="1320969"/>
            <a:chOff x="1298163" y="1322669"/>
            <a:chExt cx="1761509" cy="1320969"/>
          </a:xfrm>
        </p:grpSpPr>
        <p:grpSp>
          <p:nvGrpSpPr>
            <p:cNvPr id="21" name="组合 26"/>
            <p:cNvGrpSpPr/>
            <p:nvPr/>
          </p:nvGrpSpPr>
          <p:grpSpPr>
            <a:xfrm>
              <a:off x="1298163" y="1322669"/>
              <a:ext cx="1761509" cy="1320969"/>
              <a:chOff x="1298163" y="1322669"/>
              <a:chExt cx="1761509" cy="1320969"/>
            </a:xfrm>
          </p:grpSpPr>
          <p:grpSp>
            <p:nvGrpSpPr>
              <p:cNvPr id="26" name="组合 28"/>
              <p:cNvGrpSpPr/>
              <p:nvPr/>
            </p:nvGrpSpPr>
            <p:grpSpPr>
              <a:xfrm>
                <a:off x="1298163" y="1322669"/>
                <a:ext cx="1761509" cy="1320969"/>
                <a:chOff x="1298163" y="1322669"/>
                <a:chExt cx="1761509" cy="1320969"/>
              </a:xfrm>
            </p:grpSpPr>
            <p:sp>
              <p:nvSpPr>
                <p:cNvPr id="31" name="矩形 30"/>
                <p:cNvSpPr/>
                <p:nvPr/>
              </p:nvSpPr>
              <p:spPr>
                <a:xfrm>
                  <a:off x="1619672" y="1563638"/>
                  <a:ext cx="1440000" cy="1080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p:cNvSpPr/>
                <p:nvPr/>
              </p:nvSpPr>
              <p:spPr>
                <a:xfrm>
                  <a:off x="1619672" y="1563638"/>
                  <a:ext cx="1440000" cy="180000"/>
                </a:xfrm>
                <a:prstGeom prst="rect">
                  <a:avLst/>
                </a:prstGeom>
                <a:solidFill>
                  <a:schemeClr val="tx1">
                    <a:alpha val="1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1298163" y="1322669"/>
                  <a:ext cx="648000" cy="648000"/>
                </a:xfrm>
                <a:prstGeom prst="ellipse">
                  <a:avLst/>
                </a:prstGeom>
                <a:solidFill>
                  <a:srgbClr val="0070C0"/>
                </a:solidFill>
                <a:ln w="381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0" name="TextBox 9"/>
              <p:cNvSpPr txBox="1"/>
              <p:nvPr/>
            </p:nvSpPr>
            <p:spPr>
              <a:xfrm>
                <a:off x="1450481" y="1385059"/>
                <a:ext cx="343364" cy="523220"/>
              </a:xfrm>
              <a:prstGeom prst="rect">
                <a:avLst/>
              </a:prstGeom>
              <a:noFill/>
            </p:spPr>
            <p:txBody>
              <a:bodyPr wrap="none" rtlCol="0">
                <a:spAutoFit/>
              </a:bodyPr>
              <a:lstStyle/>
              <a:p>
                <a:pPr algn="ctr"/>
                <a:r>
                  <a:rPr lang="en-US" altLang="zh-CN" sz="2800" b="1" dirty="0" smtClean="0">
                    <a:solidFill>
                      <a:srgbClr val="FFFFFF"/>
                    </a:solidFill>
                    <a:effectLst>
                      <a:outerShdw blurRad="38100" dist="38100" dir="2700000" algn="tl">
                        <a:srgbClr val="000000">
                          <a:alpha val="43137"/>
                        </a:srgbClr>
                      </a:outerShdw>
                    </a:effectLst>
                    <a:latin typeface="Agency FB" panose="020B0503020202020204" pitchFamily="34" charset="0"/>
                    <a:ea typeface="微软雅黑" panose="020B0503020204020204" pitchFamily="34" charset="-122"/>
                  </a:rPr>
                  <a:t>2</a:t>
                </a:r>
                <a:endParaRPr lang="zh-CN" altLang="en-US" sz="2800" b="1" dirty="0">
                  <a:solidFill>
                    <a:srgbClr val="FFFFFF"/>
                  </a:solidFill>
                  <a:effectLst>
                    <a:outerShdw blurRad="38100" dist="38100" dir="2700000" algn="tl">
                      <a:srgbClr val="000000">
                        <a:alpha val="43137"/>
                      </a:srgbClr>
                    </a:outerShdw>
                  </a:effectLst>
                  <a:latin typeface="Agency FB" panose="020B0503020202020204" pitchFamily="34" charset="0"/>
                  <a:ea typeface="微软雅黑" panose="020B0503020204020204" pitchFamily="34" charset="-122"/>
                </a:endParaRPr>
              </a:p>
            </p:txBody>
          </p:sp>
        </p:grpSp>
        <p:sp>
          <p:nvSpPr>
            <p:cNvPr id="28" name="矩形 27"/>
            <p:cNvSpPr/>
            <p:nvPr/>
          </p:nvSpPr>
          <p:spPr>
            <a:xfrm>
              <a:off x="1656506" y="1972511"/>
              <a:ext cx="1332709" cy="307777"/>
            </a:xfrm>
            <a:prstGeom prst="rect">
              <a:avLst/>
            </a:prstGeom>
          </p:spPr>
          <p:txBody>
            <a:bodyPr wrap="square">
              <a:spAutoFit/>
            </a:bodyPr>
            <a:lstStyle/>
            <a:p>
              <a:pPr algn="ctr"/>
              <a:r>
                <a:rPr lang="en-US" altLang="zh-CN" sz="1400" b="1" dirty="0" smtClean="0">
                  <a:solidFill>
                    <a:srgbClr val="FFFFFF"/>
                  </a:solidFill>
                  <a:latin typeface="微软雅黑" panose="020B0503020204020204" pitchFamily="34" charset="-122"/>
                  <a:ea typeface="微软雅黑" panose="020B0503020204020204" pitchFamily="34" charset="-122"/>
                </a:rPr>
                <a:t>000V</a:t>
              </a:r>
              <a:r>
                <a:rPr lang="en-US" altLang="zh-CN" sz="1400" b="1" dirty="0" smtClean="0">
                  <a:solidFill>
                    <a:srgbClr val="FFFFFF"/>
                  </a:solidFill>
                  <a:latin typeface="微软雅黑" panose="020B0503020204020204" pitchFamily="34" charset="-122"/>
                  <a:ea typeface="微软雅黑" panose="020B0503020204020204" pitchFamily="34" charset="-122"/>
                  <a:sym typeface="Wingdings" pitchFamily="2" charset="2"/>
                </a:rPr>
                <a:t>B00V</a:t>
              </a:r>
              <a:endParaRPr lang="zh-CN" altLang="en-US" sz="1400" b="1" dirty="0">
                <a:solidFill>
                  <a:srgbClr val="FFFFFF"/>
                </a:solidFill>
              </a:endParaRPr>
            </a:p>
          </p:txBody>
        </p:sp>
      </p:grpSp>
      <p:sp>
        <p:nvSpPr>
          <p:cNvPr id="35" name="TextBox 28"/>
          <p:cNvSpPr txBox="1"/>
          <p:nvPr/>
        </p:nvSpPr>
        <p:spPr>
          <a:xfrm>
            <a:off x="1935126" y="2201325"/>
            <a:ext cx="2530548" cy="830997"/>
          </a:xfrm>
          <a:prstGeom prst="rect">
            <a:avLst/>
          </a:prstGeom>
          <a:noFill/>
        </p:spPr>
        <p:txBody>
          <a:bodyPr wrap="square" rtlCol="0">
            <a:spAutoFit/>
          </a:bodyPr>
          <a:lstStyle/>
          <a:p>
            <a:r>
              <a:rPr lang="zh-CN" altLang="en-US" sz="1600" b="1" dirty="0" smtClean="0">
                <a:solidFill>
                  <a:srgbClr val="0070C0"/>
                </a:solidFill>
                <a:latin typeface="微软雅黑" panose="020B0503020204020204" pitchFamily="34" charset="-122"/>
                <a:ea typeface="微软雅黑" panose="020B0503020204020204" pitchFamily="34" charset="-122"/>
              </a:rPr>
              <a:t>连</a:t>
            </a:r>
            <a:r>
              <a:rPr lang="en-US" altLang="zh-CN" sz="1600" b="1" dirty="0" smtClean="0">
                <a:solidFill>
                  <a:srgbClr val="0070C0"/>
                </a:solidFill>
                <a:latin typeface="微软雅黑" panose="020B0503020204020204" pitchFamily="34" charset="-122"/>
                <a:ea typeface="微软雅黑" panose="020B0503020204020204" pitchFamily="34" charset="-122"/>
              </a:rPr>
              <a:t>0</a:t>
            </a:r>
            <a:r>
              <a:rPr lang="zh-CN" altLang="en-US" sz="1600" b="1" dirty="0" smtClean="0">
                <a:solidFill>
                  <a:srgbClr val="0070C0"/>
                </a:solidFill>
                <a:latin typeface="微软雅黑" panose="020B0503020204020204" pitchFamily="34" charset="-122"/>
                <a:ea typeface="微软雅黑" panose="020B0503020204020204" pitchFamily="34" charset="-122"/>
              </a:rPr>
              <a:t>数小于</a:t>
            </a:r>
            <a:r>
              <a:rPr lang="en-US" altLang="zh-CN" sz="1600" b="1" dirty="0" smtClean="0">
                <a:solidFill>
                  <a:srgbClr val="0070C0"/>
                </a:solidFill>
                <a:latin typeface="微软雅黑" panose="020B0503020204020204" pitchFamily="34" charset="-122"/>
                <a:ea typeface="微软雅黑" panose="020B0503020204020204" pitchFamily="34" charset="-122"/>
              </a:rPr>
              <a:t>4</a:t>
            </a:r>
            <a:r>
              <a:rPr lang="zh-CN" altLang="en-US" sz="1600" b="1" dirty="0" smtClean="0">
                <a:solidFill>
                  <a:srgbClr val="0070C0"/>
                </a:solidFill>
                <a:latin typeface="微软雅黑" panose="020B0503020204020204" pitchFamily="34" charset="-122"/>
                <a:ea typeface="微软雅黑" panose="020B0503020204020204" pitchFamily="34" charset="-122"/>
              </a:rPr>
              <a:t>时按</a:t>
            </a:r>
            <a:r>
              <a:rPr lang="en-US" altLang="zh-CN" sz="1600" b="1" dirty="0" smtClean="0">
                <a:solidFill>
                  <a:srgbClr val="0070C0"/>
                </a:solidFill>
                <a:latin typeface="微软雅黑" panose="020B0503020204020204" pitchFamily="34" charset="-122"/>
                <a:ea typeface="微软雅黑" panose="020B0503020204020204" pitchFamily="34" charset="-122"/>
              </a:rPr>
              <a:t>AMI</a:t>
            </a:r>
            <a:r>
              <a:rPr lang="zh-CN" altLang="en-US" sz="1600" b="1" dirty="0" smtClean="0">
                <a:solidFill>
                  <a:srgbClr val="0070C0"/>
                </a:solidFill>
                <a:latin typeface="微软雅黑" panose="020B0503020204020204" pitchFamily="34" charset="-122"/>
                <a:ea typeface="微软雅黑" panose="020B0503020204020204" pitchFamily="34" charset="-122"/>
              </a:rPr>
              <a:t>规则编码，大于</a:t>
            </a:r>
            <a:r>
              <a:rPr lang="en-US" altLang="zh-CN" sz="1600" b="1" dirty="0" smtClean="0">
                <a:solidFill>
                  <a:srgbClr val="0070C0"/>
                </a:solidFill>
                <a:latin typeface="微软雅黑" panose="020B0503020204020204" pitchFamily="34" charset="-122"/>
                <a:ea typeface="微软雅黑" panose="020B0503020204020204" pitchFamily="34" charset="-122"/>
              </a:rPr>
              <a:t>4</a:t>
            </a:r>
            <a:r>
              <a:rPr lang="zh-CN" altLang="en-US" sz="1600" b="1" dirty="0" smtClean="0">
                <a:solidFill>
                  <a:srgbClr val="0070C0"/>
                </a:solidFill>
                <a:latin typeface="微软雅黑" panose="020B0503020204020204" pitchFamily="34" charset="-122"/>
                <a:ea typeface="微软雅黑" panose="020B0503020204020204" pitchFamily="34" charset="-122"/>
              </a:rPr>
              <a:t>时分组且</a:t>
            </a:r>
            <a:r>
              <a:rPr lang="en-US" altLang="zh-CN" sz="1600" b="1" dirty="0" smtClean="0">
                <a:solidFill>
                  <a:srgbClr val="0070C0"/>
                </a:solidFill>
                <a:latin typeface="微软雅黑" panose="020B0503020204020204" pitchFamily="34" charset="-122"/>
                <a:ea typeface="微软雅黑" panose="020B0503020204020204" pitchFamily="34" charset="-122"/>
              </a:rPr>
              <a:t>V</a:t>
            </a:r>
            <a:r>
              <a:rPr lang="zh-CN" altLang="en-US" sz="1600" b="1" dirty="0" smtClean="0">
                <a:solidFill>
                  <a:srgbClr val="0070C0"/>
                </a:solidFill>
                <a:latin typeface="微软雅黑" panose="020B0503020204020204" pitchFamily="34" charset="-122"/>
                <a:ea typeface="微软雅黑" panose="020B0503020204020204" pitchFamily="34" charset="-122"/>
              </a:rPr>
              <a:t>与前一个非</a:t>
            </a:r>
            <a:r>
              <a:rPr lang="en-US" altLang="zh-CN" sz="1600" b="1" dirty="0" smtClean="0">
                <a:solidFill>
                  <a:srgbClr val="0070C0"/>
                </a:solidFill>
                <a:latin typeface="微软雅黑" panose="020B0503020204020204" pitchFamily="34" charset="-122"/>
                <a:ea typeface="微软雅黑" panose="020B0503020204020204" pitchFamily="34" charset="-122"/>
              </a:rPr>
              <a:t>0</a:t>
            </a:r>
            <a:r>
              <a:rPr lang="zh-CN" altLang="en-US" sz="1600" b="1" dirty="0" smtClean="0">
                <a:solidFill>
                  <a:srgbClr val="0070C0"/>
                </a:solidFill>
                <a:latin typeface="微软雅黑" panose="020B0503020204020204" pitchFamily="34" charset="-122"/>
                <a:ea typeface="微软雅黑" panose="020B0503020204020204" pitchFamily="34" charset="-122"/>
              </a:rPr>
              <a:t>码极性相同</a:t>
            </a:r>
            <a:endParaRPr lang="zh-CN" altLang="en-US" sz="1600" b="1" dirty="0">
              <a:solidFill>
                <a:srgbClr val="0070C0"/>
              </a:solidFill>
              <a:latin typeface="微软雅黑" panose="020B0503020204020204" pitchFamily="34" charset="-122"/>
              <a:ea typeface="微软雅黑" panose="020B0503020204020204" pitchFamily="34" charset="-122"/>
            </a:endParaRPr>
          </a:p>
        </p:txBody>
      </p:sp>
      <p:sp>
        <p:nvSpPr>
          <p:cNvPr id="38" name="TextBox 31"/>
          <p:cNvSpPr txBox="1"/>
          <p:nvPr/>
        </p:nvSpPr>
        <p:spPr>
          <a:xfrm>
            <a:off x="4693127" y="2203468"/>
            <a:ext cx="2409422" cy="830997"/>
          </a:xfrm>
          <a:prstGeom prst="rect">
            <a:avLst/>
          </a:prstGeom>
          <a:noFill/>
        </p:spPr>
        <p:txBody>
          <a:bodyPr wrap="square" rtlCol="0">
            <a:spAutoFit/>
          </a:bodyPr>
          <a:lstStyle/>
          <a:p>
            <a:r>
              <a:rPr lang="zh-CN" altLang="en-US" sz="1600" b="1" dirty="0" smtClean="0">
                <a:solidFill>
                  <a:srgbClr val="0070C0"/>
                </a:solidFill>
                <a:latin typeface="微软雅黑" panose="020B0503020204020204" pitchFamily="34" charset="-122"/>
                <a:ea typeface="微软雅黑" panose="020B0503020204020204" pitchFamily="34" charset="-122"/>
              </a:rPr>
              <a:t>相邻</a:t>
            </a:r>
            <a:r>
              <a:rPr lang="en-US" altLang="zh-CN" sz="1600" b="1" dirty="0" smtClean="0">
                <a:solidFill>
                  <a:srgbClr val="0070C0"/>
                </a:solidFill>
                <a:latin typeface="微软雅黑" panose="020B0503020204020204" pitchFamily="34" charset="-122"/>
                <a:ea typeface="微软雅黑" panose="020B0503020204020204" pitchFamily="34" charset="-122"/>
              </a:rPr>
              <a:t>V</a:t>
            </a:r>
            <a:r>
              <a:rPr lang="zh-CN" altLang="en-US" sz="1600" b="1" dirty="0" smtClean="0">
                <a:solidFill>
                  <a:srgbClr val="0070C0"/>
                </a:solidFill>
                <a:latin typeface="微软雅黑" panose="020B0503020204020204" pitchFamily="34" charset="-122"/>
                <a:ea typeface="微软雅黑" panose="020B0503020204020204" pitchFamily="34" charset="-122"/>
              </a:rPr>
              <a:t>码极性交替，条件不符用</a:t>
            </a:r>
            <a:r>
              <a:rPr lang="en-US" altLang="zh-CN" sz="1600" b="1" dirty="0" smtClean="0">
                <a:solidFill>
                  <a:srgbClr val="0070C0"/>
                </a:solidFill>
                <a:latin typeface="微软雅黑" panose="020B0503020204020204" pitchFamily="34" charset="-122"/>
                <a:ea typeface="微软雅黑" panose="020B0503020204020204" pitchFamily="34" charset="-122"/>
              </a:rPr>
              <a:t>B</a:t>
            </a:r>
            <a:r>
              <a:rPr lang="zh-CN" altLang="en-US" sz="1600" b="1" dirty="0" smtClean="0">
                <a:solidFill>
                  <a:srgbClr val="0070C0"/>
                </a:solidFill>
                <a:latin typeface="微软雅黑" panose="020B0503020204020204" pitchFamily="34" charset="-122"/>
                <a:ea typeface="微软雅黑" panose="020B0503020204020204" pitchFamily="34" charset="-122"/>
              </a:rPr>
              <a:t>代替且</a:t>
            </a:r>
            <a:r>
              <a:rPr lang="en-US" altLang="zh-CN" sz="1600" b="1" dirty="0" smtClean="0">
                <a:solidFill>
                  <a:srgbClr val="0070C0"/>
                </a:solidFill>
                <a:latin typeface="微软雅黑" panose="020B0503020204020204" pitchFamily="34" charset="-122"/>
                <a:ea typeface="微软雅黑" panose="020B0503020204020204" pitchFamily="34" charset="-122"/>
              </a:rPr>
              <a:t>B</a:t>
            </a:r>
            <a:r>
              <a:rPr lang="zh-CN" altLang="en-US" sz="1600" b="1" dirty="0" smtClean="0">
                <a:solidFill>
                  <a:srgbClr val="0070C0"/>
                </a:solidFill>
                <a:latin typeface="微软雅黑" panose="020B0503020204020204" pitchFamily="34" charset="-122"/>
                <a:ea typeface="微软雅黑" panose="020B0503020204020204" pitchFamily="34" charset="-122"/>
              </a:rPr>
              <a:t>与</a:t>
            </a:r>
            <a:r>
              <a:rPr lang="en-US" altLang="zh-CN" sz="1600" b="1" dirty="0" smtClean="0">
                <a:solidFill>
                  <a:srgbClr val="0070C0"/>
                </a:solidFill>
                <a:latin typeface="微软雅黑" panose="020B0503020204020204" pitchFamily="34" charset="-122"/>
                <a:ea typeface="微软雅黑" panose="020B0503020204020204" pitchFamily="34" charset="-122"/>
              </a:rPr>
              <a:t>V</a:t>
            </a:r>
            <a:r>
              <a:rPr lang="zh-CN" altLang="en-US" sz="1600" b="1" dirty="0" smtClean="0">
                <a:solidFill>
                  <a:srgbClr val="0070C0"/>
                </a:solidFill>
                <a:latin typeface="微软雅黑" panose="020B0503020204020204" pitchFamily="34" charset="-122"/>
                <a:ea typeface="微软雅黑" panose="020B0503020204020204" pitchFamily="34" charset="-122"/>
              </a:rPr>
              <a:t>极性一致</a:t>
            </a:r>
            <a:endParaRPr lang="zh-CN" altLang="en-US" sz="1600" b="1" dirty="0">
              <a:solidFill>
                <a:srgbClr val="0070C0"/>
              </a:solidFill>
              <a:latin typeface="微软雅黑" panose="020B0503020204020204" pitchFamily="34" charset="-122"/>
              <a:ea typeface="微软雅黑" panose="020B0503020204020204" pitchFamily="34" charset="-122"/>
            </a:endParaRPr>
          </a:p>
        </p:txBody>
      </p:sp>
      <p:sp>
        <p:nvSpPr>
          <p:cNvPr id="48" name="矩形 1"/>
          <p:cNvSpPr>
            <a:spLocks noChangeArrowheads="1"/>
          </p:cNvSpPr>
          <p:nvPr/>
        </p:nvSpPr>
        <p:spPr bwMode="auto">
          <a:xfrm>
            <a:off x="574240" y="852900"/>
            <a:ext cx="1233288" cy="5078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en-US" altLang="zh-CN" sz="1800" b="1" dirty="0" smtClean="0">
                <a:solidFill>
                  <a:srgbClr val="0070C0"/>
                </a:solidFill>
                <a:latin typeface="微软雅黑" panose="020B0503020204020204" pitchFamily="34" charset="-122"/>
                <a:ea typeface="微软雅黑" panose="020B0503020204020204" pitchFamily="34" charset="-122"/>
              </a:rPr>
              <a:t>HDB3</a:t>
            </a:r>
            <a:r>
              <a:rPr lang="zh-CN" altLang="en-US" sz="1800" b="1" dirty="0" smtClean="0">
                <a:solidFill>
                  <a:srgbClr val="0070C0"/>
                </a:solidFill>
                <a:latin typeface="微软雅黑" panose="020B0503020204020204" pitchFamily="34" charset="-122"/>
                <a:ea typeface="微软雅黑" panose="020B0503020204020204" pitchFamily="34" charset="-122"/>
              </a:rPr>
              <a:t>码</a:t>
            </a:r>
            <a:endParaRPr lang="zh-CN" altLang="zh-CN" sz="1800" b="1" dirty="0">
              <a:solidFill>
                <a:srgbClr val="0070C0"/>
              </a:solidFill>
              <a:latin typeface="微软雅黑" panose="020B0503020204020204" pitchFamily="34" charset="-122"/>
              <a:ea typeface="微软雅黑" panose="020B0503020204020204" pitchFamily="34" charset="-122"/>
            </a:endParaRPr>
          </a:p>
        </p:txBody>
      </p:sp>
      <p:pic>
        <p:nvPicPr>
          <p:cNvPr id="34818" name="Picture 2"/>
          <p:cNvPicPr>
            <a:picLocks noChangeAspect="1" noChangeArrowheads="1"/>
          </p:cNvPicPr>
          <p:nvPr/>
        </p:nvPicPr>
        <p:blipFill>
          <a:blip r:embed="rId3" cstate="print"/>
          <a:srcRect/>
          <a:stretch>
            <a:fillRect/>
          </a:stretch>
        </p:blipFill>
        <p:spPr bwMode="auto">
          <a:xfrm>
            <a:off x="1354318" y="3285460"/>
            <a:ext cx="7529539" cy="1311965"/>
          </a:xfrm>
          <a:prstGeom prst="rect">
            <a:avLst/>
          </a:prstGeom>
          <a:noFill/>
          <a:ln w="9525">
            <a:noFill/>
            <a:miter lim="800000"/>
            <a:headEnd/>
            <a:tailEnd/>
          </a:ln>
          <a:effectLst/>
        </p:spPr>
      </p:pic>
      <p:sp>
        <p:nvSpPr>
          <p:cNvPr id="66" name="矩形 23"/>
          <p:cNvSpPr>
            <a:spLocks noChangeAspect="1" noChangeArrowheads="1"/>
          </p:cNvSpPr>
          <p:nvPr/>
        </p:nvSpPr>
        <p:spPr bwMode="auto">
          <a:xfrm>
            <a:off x="2832811" y="3189762"/>
            <a:ext cx="399485" cy="1509824"/>
          </a:xfrm>
          <a:prstGeom prst="rect">
            <a:avLst/>
          </a:prstGeom>
          <a:noFill/>
          <a:ln w="9525">
            <a:solidFill>
              <a:srgbClr val="0883C8"/>
            </a:solidFill>
            <a:prstDash val="dash"/>
            <a:miter lim="800000"/>
            <a:headEnd/>
            <a:tailEnd/>
          </a:ln>
        </p:spPr>
        <p:txBody>
          <a:bodyPr anchor="ctr"/>
          <a:lstStyle/>
          <a:p>
            <a:pPr algn="ctr"/>
            <a:endParaRPr lang="zh-CN" altLang="en-US">
              <a:latin typeface="宋体" pitchFamily="2" charset="-122"/>
              <a:sym typeface="宋体" pitchFamily="2" charset="-122"/>
            </a:endParaRPr>
          </a:p>
        </p:txBody>
      </p:sp>
      <p:sp>
        <p:nvSpPr>
          <p:cNvPr id="67" name="矩形 23"/>
          <p:cNvSpPr>
            <a:spLocks noChangeAspect="1" noChangeArrowheads="1"/>
          </p:cNvSpPr>
          <p:nvPr/>
        </p:nvSpPr>
        <p:spPr bwMode="auto">
          <a:xfrm>
            <a:off x="4973582" y="3193300"/>
            <a:ext cx="399485" cy="1509824"/>
          </a:xfrm>
          <a:prstGeom prst="rect">
            <a:avLst/>
          </a:prstGeom>
          <a:noFill/>
          <a:ln w="9525">
            <a:solidFill>
              <a:srgbClr val="0883C8"/>
            </a:solidFill>
            <a:prstDash val="dash"/>
            <a:miter lim="800000"/>
            <a:headEnd/>
            <a:tailEnd/>
          </a:ln>
        </p:spPr>
        <p:txBody>
          <a:bodyPr anchor="ctr"/>
          <a:lstStyle/>
          <a:p>
            <a:pPr algn="ctr"/>
            <a:endParaRPr lang="zh-CN" altLang="en-US">
              <a:latin typeface="宋体" pitchFamily="2" charset="-122"/>
              <a:sym typeface="宋体" pitchFamily="2" charset="-122"/>
            </a:endParaRPr>
          </a:p>
        </p:txBody>
      </p:sp>
      <p:sp>
        <p:nvSpPr>
          <p:cNvPr id="68" name="矩形 23"/>
          <p:cNvSpPr>
            <a:spLocks noChangeAspect="1" noChangeArrowheads="1"/>
          </p:cNvSpPr>
          <p:nvPr/>
        </p:nvSpPr>
        <p:spPr bwMode="auto">
          <a:xfrm>
            <a:off x="6387771" y="3193300"/>
            <a:ext cx="399485" cy="1509824"/>
          </a:xfrm>
          <a:prstGeom prst="rect">
            <a:avLst/>
          </a:prstGeom>
          <a:noFill/>
          <a:ln w="9525">
            <a:solidFill>
              <a:srgbClr val="0883C8"/>
            </a:solidFill>
            <a:prstDash val="dash"/>
            <a:miter lim="800000"/>
            <a:headEnd/>
            <a:tailEnd/>
          </a:ln>
        </p:spPr>
        <p:txBody>
          <a:bodyPr anchor="ctr"/>
          <a:lstStyle/>
          <a:p>
            <a:pPr algn="ctr"/>
            <a:endParaRPr lang="zh-CN" altLang="en-US">
              <a:latin typeface="宋体" pitchFamily="2" charset="-122"/>
              <a:sym typeface="宋体" pitchFamily="2" charset="-122"/>
            </a:endParaRPr>
          </a:p>
        </p:txBody>
      </p:sp>
      <p:sp>
        <p:nvSpPr>
          <p:cNvPr id="69" name="矩形 23"/>
          <p:cNvSpPr>
            <a:spLocks noChangeAspect="1" noChangeArrowheads="1"/>
          </p:cNvSpPr>
          <p:nvPr/>
        </p:nvSpPr>
        <p:spPr bwMode="auto">
          <a:xfrm>
            <a:off x="7603471" y="3196838"/>
            <a:ext cx="399485" cy="1509824"/>
          </a:xfrm>
          <a:prstGeom prst="rect">
            <a:avLst/>
          </a:prstGeom>
          <a:noFill/>
          <a:ln w="9525">
            <a:solidFill>
              <a:srgbClr val="0883C8"/>
            </a:solidFill>
            <a:prstDash val="dash"/>
            <a:miter lim="800000"/>
            <a:headEnd/>
            <a:tailEnd/>
          </a:ln>
        </p:spPr>
        <p:txBody>
          <a:bodyPr anchor="ctr"/>
          <a:lstStyle/>
          <a:p>
            <a:pPr algn="ctr"/>
            <a:endParaRPr lang="zh-CN" altLang="en-US">
              <a:latin typeface="宋体" pitchFamily="2" charset="-122"/>
              <a:sym typeface="宋体" pitchFamily="2" charset="-122"/>
            </a:endParaRPr>
          </a:p>
        </p:txBody>
      </p:sp>
    </p:spTree>
    <p:extLst>
      <p:ext uri="{BB962C8B-B14F-4D97-AF65-F5344CB8AC3E}">
        <p14:creationId xmlns:p14="http://schemas.microsoft.com/office/powerpoint/2010/main" xmlns="" val="359008949"/>
      </p:ext>
    </p:extLst>
  </p:cSld>
  <p:clrMapOvr>
    <a:masterClrMapping/>
  </p:clrMapOvr>
  <mc:AlternateContent xmlns:mc="http://schemas.openxmlformats.org/markup-compatibility/2006">
    <mc:Choice xmlns:p14="http://schemas.microsoft.com/office/powerpoint/2010/main" xmlns="" Requires="p14">
      <p:transition spd="slow" p14:dur="1250" advTm="0">
        <p14:flip dir="r"/>
      </p:transition>
    </mc:Choice>
    <mc:Fallback>
      <p:transition spd="slow" advTm="0">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C:\Users\jsj\Desktop\素材cnn sccnn.com_2014111795930119rx61_04 [转换].png"/>
          <p:cNvPicPr>
            <a:picLocks noChangeAspect="1" noChangeArrowheads="1"/>
          </p:cNvPicPr>
          <p:nvPr/>
        </p:nvPicPr>
        <p:blipFill rotWithShape="1">
          <a:blip r:embed="rId3" cstate="screen">
            <a:extLst>
              <a:ext uri="{28A0092B-C50C-407E-A947-70E740481C1C}">
                <a14:useLocalDpi xmlns:a14="http://schemas.microsoft.com/office/drawing/2010/main" xmlns=""/>
              </a:ext>
            </a:extLst>
          </a:blip>
          <a:srcRect/>
          <a:stretch>
            <a:fillRect/>
          </a:stretch>
        </p:blipFill>
        <p:spPr bwMode="auto">
          <a:xfrm>
            <a:off x="4139952" y="0"/>
            <a:ext cx="5004048" cy="3571102"/>
          </a:xfrm>
          <a:prstGeom prst="rect">
            <a:avLst/>
          </a:prstGeom>
          <a:noFill/>
          <a:extLst>
            <a:ext uri="{909E8E84-426E-40DD-AFC4-6F175D3DCCD1}">
              <a14:hiddenFill xmlns:a14="http://schemas.microsoft.com/office/drawing/2010/main" xmlns="">
                <a:solidFill>
                  <a:srgbClr val="FFFFFF"/>
                </a:solidFill>
              </a14:hiddenFill>
            </a:ext>
          </a:extLst>
        </p:spPr>
      </p:pic>
      <p:sp useBgFill="1">
        <p:nvSpPr>
          <p:cNvPr id="6" name="矩形 5"/>
          <p:cNvSpPr/>
          <p:nvPr/>
        </p:nvSpPr>
        <p:spPr>
          <a:xfrm>
            <a:off x="0" y="476972"/>
            <a:ext cx="9144000" cy="432702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0" y="476972"/>
            <a:ext cx="9144000" cy="78554"/>
          </a:xfrm>
          <a:prstGeom prst="rect">
            <a:avLst/>
          </a:prstGeom>
          <a:solidFill>
            <a:srgbClr val="E46C0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5844" name="Picture 4"/>
          <p:cNvPicPr>
            <a:picLocks noChangeAspect="1" noChangeArrowheads="1"/>
          </p:cNvPicPr>
          <p:nvPr/>
        </p:nvPicPr>
        <p:blipFill>
          <a:blip r:embed="rId4" cstate="print"/>
          <a:srcRect/>
          <a:stretch>
            <a:fillRect/>
          </a:stretch>
        </p:blipFill>
        <p:spPr bwMode="auto">
          <a:xfrm>
            <a:off x="1223086" y="878022"/>
            <a:ext cx="6496160" cy="1661275"/>
          </a:xfrm>
          <a:prstGeom prst="rect">
            <a:avLst/>
          </a:prstGeom>
          <a:noFill/>
          <a:ln w="9525">
            <a:noFill/>
            <a:miter lim="800000"/>
            <a:headEnd/>
            <a:tailEnd/>
          </a:ln>
          <a:effectLst/>
        </p:spPr>
      </p:pic>
      <p:grpSp>
        <p:nvGrpSpPr>
          <p:cNvPr id="8" name="组合 21"/>
          <p:cNvGrpSpPr/>
          <p:nvPr/>
        </p:nvGrpSpPr>
        <p:grpSpPr>
          <a:xfrm>
            <a:off x="592755" y="2892127"/>
            <a:ext cx="6041962" cy="499659"/>
            <a:chOff x="7127272" y="2681303"/>
            <a:chExt cx="4112228" cy="853819"/>
          </a:xfrm>
        </p:grpSpPr>
        <p:sp>
          <p:nvSpPr>
            <p:cNvPr id="9" name="矩形 8"/>
            <p:cNvSpPr/>
            <p:nvPr/>
          </p:nvSpPr>
          <p:spPr>
            <a:xfrm>
              <a:off x="7127272" y="2681303"/>
              <a:ext cx="4112228" cy="853819"/>
            </a:xfrm>
            <a:prstGeom prst="rect">
              <a:avLst/>
            </a:prstGeom>
            <a:solidFill>
              <a:schemeClr val="bg2"/>
            </a:solidFill>
            <a:ln w="25400">
              <a:gradFill flip="none" rotWithShape="1">
                <a:gsLst>
                  <a:gs pos="0">
                    <a:schemeClr val="bg1">
                      <a:lumMod val="71000"/>
                    </a:schemeClr>
                  </a:gs>
                  <a:gs pos="100000">
                    <a:schemeClr val="bg1"/>
                  </a:gs>
                </a:gsLst>
                <a:lin ang="2700000" scaled="1"/>
                <a:tileRect/>
              </a:gradFill>
            </a:ln>
            <a:effectLst>
              <a:innerShdw blurRad="190500" dist="63500" dir="13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sp>
          <p:nvSpPr>
            <p:cNvPr id="10" name="矩形 47"/>
            <p:cNvSpPr>
              <a:spLocks noChangeArrowheads="1"/>
            </p:cNvSpPr>
            <p:nvPr/>
          </p:nvSpPr>
          <p:spPr bwMode="auto">
            <a:xfrm>
              <a:off x="7152672" y="2795742"/>
              <a:ext cx="3713339" cy="32204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51430" tIns="25715" rIns="51430" bIns="25715">
              <a:spAutoFit/>
            </a:bodyPr>
            <a:lstStyle/>
            <a:p>
              <a:pPr>
                <a:lnSpc>
                  <a:spcPct val="130000"/>
                </a:lnSpc>
                <a:spcBef>
                  <a:spcPct val="0"/>
                </a:spcBef>
              </a:pPr>
              <a:endParaRPr lang="en-US" altLang="zh-CN" sz="1050" dirty="0">
                <a:solidFill>
                  <a:schemeClr val="tx1">
                    <a:lumMod val="75000"/>
                    <a:lumOff val="25000"/>
                  </a:schemeClr>
                </a:solidFill>
                <a:latin typeface="微软雅黑" pitchFamily="34" charset="-122"/>
                <a:ea typeface="微软雅黑" pitchFamily="34" charset="-122"/>
                <a:sym typeface="微软雅黑" pitchFamily="34" charset="-122"/>
              </a:endParaRPr>
            </a:p>
          </p:txBody>
        </p:sp>
      </p:grpSp>
      <p:sp>
        <p:nvSpPr>
          <p:cNvPr id="11" name="矩形 1"/>
          <p:cNvSpPr>
            <a:spLocks noChangeArrowheads="1"/>
          </p:cNvSpPr>
          <p:nvPr/>
        </p:nvSpPr>
        <p:spPr bwMode="auto">
          <a:xfrm>
            <a:off x="627405" y="2905149"/>
            <a:ext cx="5996680"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pPr>
              <a:lnSpc>
                <a:spcPct val="150000"/>
              </a:lnSpc>
            </a:pPr>
            <a:r>
              <a:rPr lang="zh-CN" altLang="en-US" sz="1600" b="1" dirty="0" smtClean="0">
                <a:solidFill>
                  <a:srgbClr val="0070C0"/>
                </a:solidFill>
                <a:latin typeface="微软雅黑" panose="020B0503020204020204" pitchFamily="34" charset="-122"/>
                <a:ea typeface="微软雅黑" panose="020B0503020204020204" pitchFamily="34" charset="-122"/>
              </a:rPr>
              <a:t>已知信息代码为</a:t>
            </a:r>
            <a:r>
              <a:rPr lang="en-US" altLang="zh-CN" sz="1600" b="1" dirty="0" smtClean="0">
                <a:solidFill>
                  <a:srgbClr val="0070C0"/>
                </a:solidFill>
                <a:latin typeface="微软雅黑" panose="020B0503020204020204" pitchFamily="34" charset="-122"/>
                <a:ea typeface="微软雅黑" panose="020B0503020204020204" pitchFamily="34" charset="-122"/>
              </a:rPr>
              <a:t>100000000011</a:t>
            </a:r>
            <a:r>
              <a:rPr lang="zh-CN" altLang="en-US" sz="1600" b="1" dirty="0" smtClean="0">
                <a:solidFill>
                  <a:srgbClr val="0070C0"/>
                </a:solidFill>
                <a:latin typeface="微软雅黑" panose="020B0503020204020204" pitchFamily="34" charset="-122"/>
                <a:ea typeface="微软雅黑" panose="020B0503020204020204" pitchFamily="34" charset="-122"/>
              </a:rPr>
              <a:t>，求相应的</a:t>
            </a:r>
            <a:r>
              <a:rPr lang="en-US" altLang="zh-CN" sz="1600" b="1" dirty="0" smtClean="0">
                <a:solidFill>
                  <a:srgbClr val="0070C0"/>
                </a:solidFill>
                <a:latin typeface="微软雅黑" panose="020B0503020204020204" pitchFamily="34" charset="-122"/>
                <a:ea typeface="微软雅黑" panose="020B0503020204020204" pitchFamily="34" charset="-122"/>
              </a:rPr>
              <a:t>AMI</a:t>
            </a:r>
            <a:r>
              <a:rPr lang="zh-CN" altLang="en-US" sz="1600" b="1" dirty="0" smtClean="0">
                <a:solidFill>
                  <a:srgbClr val="0070C0"/>
                </a:solidFill>
                <a:latin typeface="微软雅黑" panose="020B0503020204020204" pitchFamily="34" charset="-122"/>
                <a:ea typeface="微软雅黑" panose="020B0503020204020204" pitchFamily="34" charset="-122"/>
              </a:rPr>
              <a:t>码和</a:t>
            </a:r>
            <a:r>
              <a:rPr lang="en-US" altLang="zh-CN" sz="1600" b="1" dirty="0" smtClean="0">
                <a:solidFill>
                  <a:srgbClr val="0070C0"/>
                </a:solidFill>
                <a:latin typeface="微软雅黑" panose="020B0503020204020204" pitchFamily="34" charset="-122"/>
                <a:ea typeface="微软雅黑" panose="020B0503020204020204" pitchFamily="34" charset="-122"/>
              </a:rPr>
              <a:t>HDB3</a:t>
            </a:r>
            <a:r>
              <a:rPr lang="zh-CN" altLang="en-US" sz="1600" b="1" dirty="0" smtClean="0">
                <a:solidFill>
                  <a:srgbClr val="0070C0"/>
                </a:solidFill>
                <a:latin typeface="微软雅黑" panose="020B0503020204020204" pitchFamily="34" charset="-122"/>
                <a:ea typeface="微软雅黑" panose="020B0503020204020204" pitchFamily="34" charset="-122"/>
              </a:rPr>
              <a:t>码？</a:t>
            </a:r>
            <a:endParaRPr lang="zh-CN" altLang="zh-CN" sz="1600" b="1" dirty="0">
              <a:solidFill>
                <a:srgbClr val="0070C0"/>
              </a:solidFill>
              <a:latin typeface="微软雅黑" panose="020B0503020204020204" pitchFamily="34" charset="-122"/>
              <a:ea typeface="微软雅黑" panose="020B0503020204020204" pitchFamily="34" charset="-122"/>
            </a:endParaRPr>
          </a:p>
        </p:txBody>
      </p:sp>
      <p:graphicFrame>
        <p:nvGraphicFramePr>
          <p:cNvPr id="124930" name="Object 2"/>
          <p:cNvGraphicFramePr>
            <a:graphicFrameLocks noChangeAspect="1"/>
          </p:cNvGraphicFramePr>
          <p:nvPr/>
        </p:nvGraphicFramePr>
        <p:xfrm>
          <a:off x="1824055" y="3651270"/>
          <a:ext cx="4959497" cy="1312808"/>
        </p:xfrm>
        <a:graphic>
          <a:graphicData uri="http://schemas.openxmlformats.org/presentationml/2006/ole">
            <p:oleObj spid="_x0000_s124930" name="Equation" r:id="rId5" imgW="3454200" imgH="914400" progId="Equation.DSMT4">
              <p:embed/>
            </p:oleObj>
          </a:graphicData>
        </a:graphic>
      </p:graphicFrame>
    </p:spTree>
    <p:extLst>
      <p:ext uri="{BB962C8B-B14F-4D97-AF65-F5344CB8AC3E}">
        <p14:creationId xmlns:p14="http://schemas.microsoft.com/office/powerpoint/2010/main" xmlns="" val="4276773191"/>
      </p:ext>
    </p:extLst>
  </p:cSld>
  <p:clrMapOvr>
    <a:masterClrMapping/>
  </p:clrMapOvr>
  <mc:AlternateContent xmlns:mc="http://schemas.openxmlformats.org/markup-compatibility/2006">
    <mc:Choice xmlns:p14="http://schemas.microsoft.com/office/powerpoint/2010/main" xmlns="" Requires="p14">
      <p:transition spd="slow" p14:dur="1250" advTm="0">
        <p14:switch dir="r"/>
      </p:transition>
    </mc:Choice>
    <mc:Fallback>
      <p:transition spd="slow" advTm="0">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C:\Users\jsj\Desktop\素材cnn sccnn.com_2014111795930119rx61_04 [转换].png"/>
          <p:cNvPicPr>
            <a:picLocks noChangeAspect="1" noChangeArrowheads="1"/>
          </p:cNvPicPr>
          <p:nvPr/>
        </p:nvPicPr>
        <p:blipFill rotWithShape="1">
          <a:blip r:embed="rId2" cstate="screen">
            <a:extLst>
              <a:ext uri="{28A0092B-C50C-407E-A947-70E740481C1C}">
                <a14:useLocalDpi xmlns="" xmlns:a14="http://schemas.microsoft.com/office/drawing/2010/main"/>
              </a:ext>
            </a:extLst>
          </a:blip>
          <a:srcRect/>
          <a:stretch>
            <a:fillRect/>
          </a:stretch>
        </p:blipFill>
        <p:spPr bwMode="auto">
          <a:xfrm>
            <a:off x="4139952" y="0"/>
            <a:ext cx="5004048" cy="3571102"/>
          </a:xfrm>
          <a:prstGeom prst="rect">
            <a:avLst/>
          </a:prstGeom>
          <a:noFill/>
          <a:extLst>
            <a:ext uri="{909E8E84-426E-40DD-AFC4-6F175D3DCCD1}">
              <a14:hiddenFill xmlns="" xmlns:a14="http://schemas.microsoft.com/office/drawing/2010/main">
                <a:solidFill>
                  <a:srgbClr val="FFFFFF"/>
                </a:solidFill>
              </a14:hiddenFill>
            </a:ext>
          </a:extLst>
        </p:spPr>
      </p:pic>
      <p:sp useBgFill="1">
        <p:nvSpPr>
          <p:cNvPr id="6" name="矩形 5"/>
          <p:cNvSpPr/>
          <p:nvPr/>
        </p:nvSpPr>
        <p:spPr>
          <a:xfrm>
            <a:off x="0" y="476972"/>
            <a:ext cx="9144000" cy="432702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0" y="487605"/>
            <a:ext cx="9144000" cy="78554"/>
          </a:xfrm>
          <a:prstGeom prst="rect">
            <a:avLst/>
          </a:prstGeom>
          <a:solidFill>
            <a:srgbClr val="E46C0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21"/>
          <p:cNvGrpSpPr/>
          <p:nvPr/>
        </p:nvGrpSpPr>
        <p:grpSpPr>
          <a:xfrm>
            <a:off x="560856" y="1010102"/>
            <a:ext cx="5116928" cy="520989"/>
            <a:chOff x="7127272" y="2681303"/>
            <a:chExt cx="4112228" cy="853819"/>
          </a:xfrm>
        </p:grpSpPr>
        <p:sp>
          <p:nvSpPr>
            <p:cNvPr id="23" name="矩形 22"/>
            <p:cNvSpPr/>
            <p:nvPr/>
          </p:nvSpPr>
          <p:spPr>
            <a:xfrm>
              <a:off x="7127272" y="2681303"/>
              <a:ext cx="4112228" cy="853819"/>
            </a:xfrm>
            <a:prstGeom prst="rect">
              <a:avLst/>
            </a:prstGeom>
            <a:solidFill>
              <a:schemeClr val="bg2"/>
            </a:solidFill>
            <a:ln w="25400">
              <a:gradFill flip="none" rotWithShape="1">
                <a:gsLst>
                  <a:gs pos="0">
                    <a:schemeClr val="bg1">
                      <a:lumMod val="71000"/>
                    </a:schemeClr>
                  </a:gs>
                  <a:gs pos="100000">
                    <a:schemeClr val="bg1"/>
                  </a:gs>
                </a:gsLst>
                <a:lin ang="2700000" scaled="1"/>
                <a:tileRect/>
              </a:gradFill>
            </a:ln>
            <a:effectLst>
              <a:innerShdw blurRad="190500" dist="63500" dir="13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sp>
          <p:nvSpPr>
            <p:cNvPr id="24" name="矩形 47"/>
            <p:cNvSpPr>
              <a:spLocks noChangeArrowheads="1"/>
            </p:cNvSpPr>
            <p:nvPr/>
          </p:nvSpPr>
          <p:spPr bwMode="auto">
            <a:xfrm>
              <a:off x="7152672" y="2795742"/>
              <a:ext cx="3713339" cy="32204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51430" tIns="25715" rIns="51430" bIns="25715">
              <a:spAutoFit/>
            </a:bodyPr>
            <a:lstStyle/>
            <a:p>
              <a:pPr>
                <a:lnSpc>
                  <a:spcPct val="130000"/>
                </a:lnSpc>
                <a:spcBef>
                  <a:spcPct val="0"/>
                </a:spcBef>
              </a:pPr>
              <a:endParaRPr lang="en-US" altLang="zh-CN" sz="1050" dirty="0">
                <a:solidFill>
                  <a:schemeClr val="tx1">
                    <a:lumMod val="75000"/>
                    <a:lumOff val="25000"/>
                  </a:schemeClr>
                </a:solidFill>
                <a:latin typeface="微软雅黑" pitchFamily="34" charset="-122"/>
                <a:ea typeface="微软雅黑" pitchFamily="34" charset="-122"/>
                <a:sym typeface="微软雅黑" pitchFamily="34" charset="-122"/>
              </a:endParaRPr>
            </a:p>
          </p:txBody>
        </p:sp>
      </p:grpSp>
      <p:sp>
        <p:nvSpPr>
          <p:cNvPr id="219" name="矩形 1"/>
          <p:cNvSpPr>
            <a:spLocks noChangeArrowheads="1"/>
          </p:cNvSpPr>
          <p:nvPr/>
        </p:nvSpPr>
        <p:spPr bwMode="auto">
          <a:xfrm>
            <a:off x="595505" y="1033741"/>
            <a:ext cx="5071645"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pPr>
              <a:lnSpc>
                <a:spcPct val="150000"/>
              </a:lnSpc>
            </a:pPr>
            <a:r>
              <a:rPr lang="zh-CN" altLang="en-US" sz="1600" b="1" dirty="0" smtClean="0">
                <a:solidFill>
                  <a:srgbClr val="0070C0"/>
                </a:solidFill>
                <a:latin typeface="微软雅黑" panose="020B0503020204020204" pitchFamily="34" charset="-122"/>
                <a:ea typeface="微软雅黑" panose="020B0503020204020204" pitchFamily="34" charset="-122"/>
              </a:rPr>
              <a:t>已知</a:t>
            </a:r>
            <a:r>
              <a:rPr lang="en-US" altLang="zh-CN" sz="1600" b="1" dirty="0" smtClean="0">
                <a:solidFill>
                  <a:srgbClr val="0070C0"/>
                </a:solidFill>
                <a:latin typeface="微软雅黑" panose="020B0503020204020204" pitchFamily="34" charset="-122"/>
                <a:ea typeface="微软雅黑" panose="020B0503020204020204" pitchFamily="34" charset="-122"/>
              </a:rPr>
              <a:t>HDB3</a:t>
            </a:r>
            <a:r>
              <a:rPr lang="zh-CN" altLang="en-US" sz="1600" b="1" dirty="0" smtClean="0">
                <a:solidFill>
                  <a:srgbClr val="0070C0"/>
                </a:solidFill>
                <a:latin typeface="微软雅黑" panose="020B0503020204020204" pitchFamily="34" charset="-122"/>
                <a:ea typeface="微软雅黑" panose="020B0503020204020204" pitchFamily="34" charset="-122"/>
              </a:rPr>
              <a:t>编码的波形如下图所示，求原始基带信息？</a:t>
            </a:r>
            <a:endParaRPr lang="zh-CN" altLang="zh-CN" sz="1600" b="1" dirty="0">
              <a:solidFill>
                <a:srgbClr val="0070C0"/>
              </a:solidFill>
              <a:latin typeface="微软雅黑" panose="020B0503020204020204" pitchFamily="34" charset="-122"/>
              <a:ea typeface="微软雅黑" panose="020B0503020204020204" pitchFamily="34" charset="-122"/>
            </a:endParaRPr>
          </a:p>
        </p:txBody>
      </p:sp>
      <p:pic>
        <p:nvPicPr>
          <p:cNvPr id="156676" name="Picture 4"/>
          <p:cNvPicPr>
            <a:picLocks noChangeAspect="1" noChangeArrowheads="1"/>
          </p:cNvPicPr>
          <p:nvPr/>
        </p:nvPicPr>
        <p:blipFill>
          <a:blip r:embed="rId3" cstate="print"/>
          <a:srcRect/>
          <a:stretch>
            <a:fillRect/>
          </a:stretch>
        </p:blipFill>
        <p:spPr bwMode="auto">
          <a:xfrm>
            <a:off x="1762901" y="1873647"/>
            <a:ext cx="4701695" cy="1264515"/>
          </a:xfrm>
          <a:prstGeom prst="rect">
            <a:avLst/>
          </a:prstGeom>
          <a:noFill/>
          <a:ln w="9525">
            <a:noFill/>
            <a:miter lim="800000"/>
            <a:headEnd/>
            <a:tailEnd/>
          </a:ln>
          <a:effectLst/>
        </p:spPr>
      </p:pic>
      <p:sp>
        <p:nvSpPr>
          <p:cNvPr id="18" name="矩形 1"/>
          <p:cNvSpPr>
            <a:spLocks noChangeArrowheads="1"/>
          </p:cNvSpPr>
          <p:nvPr/>
        </p:nvSpPr>
        <p:spPr bwMode="auto">
          <a:xfrm>
            <a:off x="1917497" y="3259499"/>
            <a:ext cx="4143062" cy="41819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pPr>
              <a:lnSpc>
                <a:spcPct val="150000"/>
              </a:lnSpc>
            </a:pPr>
            <a:r>
              <a:rPr lang="en-US" altLang="zh-CN" sz="1600" b="1" dirty="0" smtClean="0">
                <a:solidFill>
                  <a:srgbClr val="0070C0"/>
                </a:solidFill>
                <a:latin typeface="微软雅黑" panose="020B0503020204020204" pitchFamily="34" charset="-122"/>
                <a:ea typeface="微软雅黑" panose="020B0503020204020204" pitchFamily="34" charset="-122"/>
              </a:rPr>
              <a:t>1 0  1  1 </a:t>
            </a:r>
            <a:r>
              <a:rPr lang="en-US" altLang="zh-CN" sz="1600" b="1" dirty="0" smtClean="0">
                <a:solidFill>
                  <a:srgbClr val="FF0000"/>
                </a:solidFill>
                <a:latin typeface="微软雅黑" panose="020B0503020204020204" pitchFamily="34" charset="-122"/>
                <a:ea typeface="微软雅黑" panose="020B0503020204020204" pitchFamily="34" charset="-122"/>
              </a:rPr>
              <a:t>0  0 0  0 </a:t>
            </a:r>
            <a:r>
              <a:rPr lang="en-US" altLang="zh-CN" sz="1600" b="1" dirty="0" smtClean="0">
                <a:solidFill>
                  <a:srgbClr val="0070C0"/>
                </a:solidFill>
                <a:latin typeface="微软雅黑" panose="020B0503020204020204" pitchFamily="34" charset="-122"/>
                <a:ea typeface="微软雅黑" panose="020B0503020204020204" pitchFamily="34" charset="-122"/>
              </a:rPr>
              <a:t>1  1 </a:t>
            </a:r>
            <a:r>
              <a:rPr lang="en-US" altLang="zh-CN" sz="1600" b="1" dirty="0" smtClean="0">
                <a:solidFill>
                  <a:srgbClr val="FF0000"/>
                </a:solidFill>
                <a:latin typeface="微软雅黑" panose="020B0503020204020204" pitchFamily="34" charset="-122"/>
                <a:ea typeface="微软雅黑" panose="020B0503020204020204" pitchFamily="34" charset="-122"/>
              </a:rPr>
              <a:t>0  0  0 0  </a:t>
            </a:r>
            <a:r>
              <a:rPr lang="en-US" altLang="zh-CN" sz="1600" b="1" dirty="0" smtClean="0">
                <a:solidFill>
                  <a:srgbClr val="00B050"/>
                </a:solidFill>
                <a:latin typeface="微软雅黑" panose="020B0503020204020204" pitchFamily="34" charset="-122"/>
                <a:ea typeface="微软雅黑" panose="020B0503020204020204" pitchFamily="34" charset="-122"/>
              </a:rPr>
              <a:t>0  0 0  0   </a:t>
            </a:r>
            <a:endParaRPr lang="zh-CN" altLang="zh-CN" sz="1600" b="1" dirty="0">
              <a:solidFill>
                <a:srgbClr val="00B050"/>
              </a:solidFill>
              <a:latin typeface="微软雅黑" panose="020B0503020204020204" pitchFamily="34" charset="-122"/>
              <a:ea typeface="微软雅黑" panose="020B0503020204020204" pitchFamily="34" charset="-122"/>
            </a:endParaRPr>
          </a:p>
        </p:txBody>
      </p:sp>
    </p:spTree>
    <p:extLst>
      <p:ext uri="{BB962C8B-B14F-4D97-AF65-F5344CB8AC3E}">
        <p14:creationId xmlns="" xmlns:p14="http://schemas.microsoft.com/office/powerpoint/2010/main" val="4059131301"/>
      </p:ext>
    </p:extLst>
  </p:cSld>
  <p:clrMapOvr>
    <a:masterClrMapping/>
  </p:clrMapOvr>
  <mc:AlternateContent xmlns:mc="http://schemas.openxmlformats.org/markup-compatibility/2006">
    <mc:Choice xmlns="" xmlns:p14="http://schemas.microsoft.com/office/powerpoint/2010/main" Requires="p14">
      <p:transition spd="slow" p14:dur="1250" advTm="0">
        <p14:flip dir="r"/>
      </p:transition>
    </mc:Choice>
    <mc:Fallback>
      <p:transition spd="slow" advTm="0">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C:\Users\jsj\Desktop\素材cnn sccnn.com_2014111795930119rx61_04 [转换].png"/>
          <p:cNvPicPr>
            <a:picLocks noChangeAspect="1" noChangeArrowheads="1"/>
          </p:cNvPicPr>
          <p:nvPr/>
        </p:nvPicPr>
        <p:blipFill rotWithShape="1">
          <a:blip r:embed="rId2" cstate="screen">
            <a:extLst>
              <a:ext uri="{28A0092B-C50C-407E-A947-70E740481C1C}">
                <a14:useLocalDpi xmlns:a14="http://schemas.microsoft.com/office/drawing/2010/main" xmlns=""/>
              </a:ext>
            </a:extLst>
          </a:blip>
          <a:srcRect/>
          <a:stretch>
            <a:fillRect/>
          </a:stretch>
        </p:blipFill>
        <p:spPr bwMode="auto">
          <a:xfrm>
            <a:off x="4139952" y="0"/>
            <a:ext cx="5004048" cy="3571102"/>
          </a:xfrm>
          <a:prstGeom prst="rect">
            <a:avLst/>
          </a:prstGeom>
          <a:noFill/>
          <a:extLst>
            <a:ext uri="{909E8E84-426E-40DD-AFC4-6F175D3DCCD1}">
              <a14:hiddenFill xmlns:a14="http://schemas.microsoft.com/office/drawing/2010/main" xmlns="">
                <a:solidFill>
                  <a:srgbClr val="FFFFFF"/>
                </a:solidFill>
              </a14:hiddenFill>
            </a:ext>
          </a:extLst>
        </p:spPr>
      </p:pic>
      <p:pic>
        <p:nvPicPr>
          <p:cNvPr id="5" name="Picture 4" descr="C:\Users\jsj\Desktop\素材cnn sccnn.com_2014111795930119rx61_04 [转换].png"/>
          <p:cNvPicPr>
            <a:picLocks noChangeAspect="1" noChangeArrowheads="1"/>
          </p:cNvPicPr>
          <p:nvPr/>
        </p:nvPicPr>
        <p:blipFill rotWithShape="1">
          <a:blip r:embed="rId3" cstate="screen">
            <a:extLst>
              <a:ext uri="{28A0092B-C50C-407E-A947-70E740481C1C}">
                <a14:useLocalDpi xmlns:a14="http://schemas.microsoft.com/office/drawing/2010/main" xmlns=""/>
              </a:ext>
            </a:extLst>
          </a:blip>
          <a:srcRect r="-8270"/>
          <a:stretch>
            <a:fillRect/>
          </a:stretch>
        </p:blipFill>
        <p:spPr bwMode="auto">
          <a:xfrm>
            <a:off x="0" y="2571750"/>
            <a:ext cx="2498024" cy="2571750"/>
          </a:xfrm>
          <a:prstGeom prst="rect">
            <a:avLst/>
          </a:prstGeom>
          <a:noFill/>
          <a:extLst>
            <a:ext uri="{909E8E84-426E-40DD-AFC4-6F175D3DCCD1}">
              <a14:hiddenFill xmlns:a14="http://schemas.microsoft.com/office/drawing/2010/main" xmlns="">
                <a:solidFill>
                  <a:srgbClr val="FFFFFF"/>
                </a:solidFill>
              </a14:hiddenFill>
            </a:ext>
          </a:extLst>
        </p:spPr>
      </p:pic>
      <p:sp useBgFill="1">
        <p:nvSpPr>
          <p:cNvPr id="6" name="矩形 5"/>
          <p:cNvSpPr/>
          <p:nvPr/>
        </p:nvSpPr>
        <p:spPr>
          <a:xfrm>
            <a:off x="0" y="476972"/>
            <a:ext cx="9144000" cy="432702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0" y="476972"/>
            <a:ext cx="9144000" cy="78554"/>
          </a:xfrm>
          <a:prstGeom prst="rect">
            <a:avLst/>
          </a:prstGeom>
          <a:solidFill>
            <a:srgbClr val="E46C0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TextBox 10"/>
          <p:cNvSpPr txBox="1"/>
          <p:nvPr/>
        </p:nvSpPr>
        <p:spPr>
          <a:xfrm>
            <a:off x="251520" y="62858"/>
            <a:ext cx="3134191" cy="400110"/>
          </a:xfrm>
          <a:prstGeom prst="rect">
            <a:avLst/>
          </a:prstGeom>
          <a:noFill/>
        </p:spPr>
        <p:txBody>
          <a:bodyPr wrap="none" rtlCol="0">
            <a:spAutoFit/>
          </a:bodyPr>
          <a:lstStyle/>
          <a:p>
            <a:r>
              <a:rPr lang="zh-CN" altLang="en-US" sz="2000" b="1" spc="300" dirty="0" smtClean="0">
                <a:solidFill>
                  <a:schemeClr val="tx1">
                    <a:lumMod val="85000"/>
                    <a:lumOff val="15000"/>
                  </a:schemeClr>
                </a:solidFill>
                <a:latin typeface="微软雅黑" panose="020B0503020204020204" pitchFamily="34" charset="-122"/>
                <a:ea typeface="微软雅黑" panose="020B0503020204020204" pitchFamily="34" charset="-122"/>
              </a:rPr>
              <a:t>数字基带信号及其频谱</a:t>
            </a:r>
            <a:endParaRPr lang="zh-CN" altLang="en-US" sz="2000" b="1" spc="3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cxnSp>
        <p:nvCxnSpPr>
          <p:cNvPr id="89" name="直接连接符 88"/>
          <p:cNvCxnSpPr/>
          <p:nvPr/>
        </p:nvCxnSpPr>
        <p:spPr>
          <a:xfrm>
            <a:off x="722966" y="1324408"/>
            <a:ext cx="1468800" cy="0"/>
          </a:xfrm>
          <a:prstGeom prst="line">
            <a:avLst/>
          </a:prstGeom>
          <a:ln w="3175">
            <a:solidFill>
              <a:schemeClr val="tx1">
                <a:lumMod val="75000"/>
                <a:lumOff val="25000"/>
              </a:schemeClr>
            </a:solidFill>
            <a:prstDash val="sysDot"/>
            <a:headEnd type="oval" w="sm" len="sm"/>
            <a:tailEnd type="oval" w="sm" len="sm"/>
          </a:ln>
        </p:spPr>
        <p:style>
          <a:lnRef idx="1">
            <a:schemeClr val="accent1"/>
          </a:lnRef>
          <a:fillRef idx="0">
            <a:schemeClr val="accent1"/>
          </a:fillRef>
          <a:effectRef idx="0">
            <a:schemeClr val="accent1"/>
          </a:effectRef>
          <a:fontRef idx="minor">
            <a:schemeClr val="tx1"/>
          </a:fontRef>
        </p:style>
      </p:cxnSp>
      <p:sp>
        <p:nvSpPr>
          <p:cNvPr id="90" name="TextBox 9"/>
          <p:cNvSpPr txBox="1"/>
          <p:nvPr/>
        </p:nvSpPr>
        <p:spPr>
          <a:xfrm>
            <a:off x="680434" y="987582"/>
            <a:ext cx="2447716" cy="369332"/>
          </a:xfrm>
          <a:prstGeom prst="rect">
            <a:avLst/>
          </a:prstGeom>
          <a:noFill/>
        </p:spPr>
        <p:txBody>
          <a:bodyPr wrap="square" rtlCol="0">
            <a:spAutoFit/>
          </a:bodyPr>
          <a:lstStyle/>
          <a:p>
            <a:r>
              <a:rPr lang="zh-CN" altLang="en-US" sz="1800" b="1" dirty="0" smtClean="0">
                <a:solidFill>
                  <a:srgbClr val="0070C0"/>
                </a:solidFill>
                <a:latin typeface="微软雅黑" panose="020B0503020204020204" pitchFamily="34" charset="-122"/>
                <a:ea typeface="微软雅黑" panose="020B0503020204020204" pitchFamily="34" charset="-122"/>
              </a:rPr>
              <a:t>数字基带信号</a:t>
            </a:r>
            <a:endParaRPr lang="zh-CN" altLang="en-US" sz="1800" b="1" dirty="0">
              <a:solidFill>
                <a:srgbClr val="0070C0"/>
              </a:solidFill>
              <a:latin typeface="微软雅黑" panose="020B0503020204020204" pitchFamily="34" charset="-122"/>
              <a:ea typeface="微软雅黑" panose="020B0503020204020204" pitchFamily="34" charset="-122"/>
            </a:endParaRPr>
          </a:p>
        </p:txBody>
      </p:sp>
      <p:sp>
        <p:nvSpPr>
          <p:cNvPr id="91" name="TextBox 10"/>
          <p:cNvSpPr txBox="1"/>
          <p:nvPr/>
        </p:nvSpPr>
        <p:spPr>
          <a:xfrm>
            <a:off x="680433" y="1352983"/>
            <a:ext cx="4912306" cy="338554"/>
          </a:xfrm>
          <a:prstGeom prst="rect">
            <a:avLst/>
          </a:prstGeom>
          <a:noFill/>
        </p:spPr>
        <p:txBody>
          <a:bodyPr wrap="square" rtlCol="0">
            <a:spAutoFit/>
          </a:bodyPr>
          <a:lstStyle/>
          <a:p>
            <a:pPr algn="just"/>
            <a:r>
              <a:rPr lang="zh-CN" altLang="en-US" sz="1600" b="1" dirty="0" smtClean="0">
                <a:solidFill>
                  <a:srgbClr val="0070C0"/>
                </a:solidFill>
                <a:latin typeface="微软雅黑" panose="020B0503020204020204" pitchFamily="34" charset="-122"/>
                <a:ea typeface="微软雅黑" panose="020B0503020204020204" pitchFamily="34" charset="-122"/>
              </a:rPr>
              <a:t>频谱从零或很低的频率开始，占据一定宽度的信号。</a:t>
            </a:r>
            <a:endParaRPr lang="zh-CN" altLang="en-US" sz="1600" b="1" dirty="0">
              <a:solidFill>
                <a:srgbClr val="0070C0"/>
              </a:solidFill>
              <a:latin typeface="微软雅黑" panose="020B0503020204020204" pitchFamily="34" charset="-122"/>
              <a:ea typeface="微软雅黑" panose="020B0503020204020204" pitchFamily="34" charset="-122"/>
            </a:endParaRPr>
          </a:p>
        </p:txBody>
      </p:sp>
      <p:cxnSp>
        <p:nvCxnSpPr>
          <p:cNvPr id="94" name="直接连接符 93"/>
          <p:cNvCxnSpPr/>
          <p:nvPr/>
        </p:nvCxnSpPr>
        <p:spPr>
          <a:xfrm>
            <a:off x="769036" y="3837334"/>
            <a:ext cx="1828800" cy="0"/>
          </a:xfrm>
          <a:prstGeom prst="line">
            <a:avLst/>
          </a:prstGeom>
          <a:ln w="3175">
            <a:solidFill>
              <a:schemeClr val="tx1">
                <a:lumMod val="75000"/>
                <a:lumOff val="25000"/>
              </a:schemeClr>
            </a:solidFill>
            <a:prstDash val="sysDot"/>
            <a:headEnd type="oval" w="sm" len="sm"/>
            <a:tailEnd type="oval" w="sm" len="sm"/>
          </a:ln>
        </p:spPr>
        <p:style>
          <a:lnRef idx="1">
            <a:schemeClr val="accent1"/>
          </a:lnRef>
          <a:fillRef idx="0">
            <a:schemeClr val="accent1"/>
          </a:fillRef>
          <a:effectRef idx="0">
            <a:schemeClr val="accent1"/>
          </a:effectRef>
          <a:fontRef idx="minor">
            <a:schemeClr val="tx1"/>
          </a:fontRef>
        </p:style>
      </p:cxnSp>
      <p:sp>
        <p:nvSpPr>
          <p:cNvPr id="95" name="TextBox 9"/>
          <p:cNvSpPr txBox="1"/>
          <p:nvPr/>
        </p:nvSpPr>
        <p:spPr>
          <a:xfrm>
            <a:off x="694605" y="3489875"/>
            <a:ext cx="2447716" cy="369332"/>
          </a:xfrm>
          <a:prstGeom prst="rect">
            <a:avLst/>
          </a:prstGeom>
          <a:noFill/>
        </p:spPr>
        <p:txBody>
          <a:bodyPr wrap="square" rtlCol="0">
            <a:spAutoFit/>
          </a:bodyPr>
          <a:lstStyle/>
          <a:p>
            <a:r>
              <a:rPr lang="zh-CN" altLang="en-US" sz="1800" b="1" dirty="0" smtClean="0">
                <a:solidFill>
                  <a:srgbClr val="0070C0"/>
                </a:solidFill>
                <a:latin typeface="微软雅黑" panose="020B0503020204020204" pitchFamily="34" charset="-122"/>
                <a:ea typeface="微软雅黑" panose="020B0503020204020204" pitchFamily="34" charset="-122"/>
              </a:rPr>
              <a:t>数字基带传输系统</a:t>
            </a:r>
            <a:endParaRPr lang="zh-CN" altLang="en-US" sz="1800" b="1" dirty="0">
              <a:solidFill>
                <a:srgbClr val="0070C0"/>
              </a:solidFill>
              <a:latin typeface="微软雅黑" panose="020B0503020204020204" pitchFamily="34" charset="-122"/>
              <a:ea typeface="微软雅黑" panose="020B0503020204020204" pitchFamily="34" charset="-122"/>
            </a:endParaRPr>
          </a:p>
        </p:txBody>
      </p:sp>
      <p:sp>
        <p:nvSpPr>
          <p:cNvPr id="96" name="TextBox 10"/>
          <p:cNvSpPr txBox="1"/>
          <p:nvPr/>
        </p:nvSpPr>
        <p:spPr>
          <a:xfrm>
            <a:off x="683972" y="3855291"/>
            <a:ext cx="4228270" cy="338554"/>
          </a:xfrm>
          <a:prstGeom prst="rect">
            <a:avLst/>
          </a:prstGeom>
          <a:noFill/>
        </p:spPr>
        <p:txBody>
          <a:bodyPr wrap="square" rtlCol="0">
            <a:spAutoFit/>
          </a:bodyPr>
          <a:lstStyle/>
          <a:p>
            <a:pPr algn="just"/>
            <a:r>
              <a:rPr lang="zh-CN" altLang="en-US" sz="1600" b="1" dirty="0" smtClean="0">
                <a:solidFill>
                  <a:srgbClr val="0070C0"/>
                </a:solidFill>
                <a:latin typeface="微软雅黑" panose="020B0503020204020204" pitchFamily="34" charset="-122"/>
                <a:ea typeface="微软雅黑" panose="020B0503020204020204" pitchFamily="34" charset="-122"/>
              </a:rPr>
              <a:t>直接在信道中传输数字基带信号的通信系统。</a:t>
            </a:r>
            <a:endParaRPr lang="zh-CN" altLang="en-US" sz="1600" b="1" dirty="0">
              <a:solidFill>
                <a:srgbClr val="0070C0"/>
              </a:solidFill>
              <a:latin typeface="微软雅黑" panose="020B0503020204020204" pitchFamily="34" charset="-122"/>
              <a:ea typeface="微软雅黑" panose="020B0503020204020204" pitchFamily="34" charset="-122"/>
            </a:endParaRPr>
          </a:p>
        </p:txBody>
      </p:sp>
      <p:sp>
        <p:nvSpPr>
          <p:cNvPr id="97" name="椭圆 96"/>
          <p:cNvSpPr/>
          <p:nvPr/>
        </p:nvSpPr>
        <p:spPr bwMode="auto">
          <a:xfrm>
            <a:off x="447599" y="1075888"/>
            <a:ext cx="180000" cy="180000"/>
          </a:xfrm>
          <a:prstGeom prst="ellipse">
            <a:avLst/>
          </a:prstGeom>
          <a:solidFill>
            <a:srgbClr val="0070C0"/>
          </a:solidFill>
          <a:ln w="38100" cap="flat" cmpd="sng" algn="ctr">
            <a:solidFill>
              <a:srgbClr val="C0C0C0"/>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98" name="椭圆 97"/>
          <p:cNvSpPr/>
          <p:nvPr/>
        </p:nvSpPr>
        <p:spPr bwMode="auto">
          <a:xfrm>
            <a:off x="447598" y="3585235"/>
            <a:ext cx="180000" cy="180000"/>
          </a:xfrm>
          <a:prstGeom prst="ellipse">
            <a:avLst/>
          </a:prstGeom>
          <a:solidFill>
            <a:srgbClr val="0070C0"/>
          </a:solidFill>
          <a:ln w="38100" cap="flat" cmpd="sng" algn="ctr">
            <a:solidFill>
              <a:srgbClr val="C0C0C0"/>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pic>
        <p:nvPicPr>
          <p:cNvPr id="28" name="Picture 3"/>
          <p:cNvPicPr>
            <a:picLocks noChangeAspect="1"/>
          </p:cNvPicPr>
          <p:nvPr/>
        </p:nvPicPr>
        <p:blipFill rotWithShape="1">
          <a:blip r:embed="rId4" cstate="screen">
            <a:extLst>
              <a:ext uri="{28A0092B-C50C-407E-A947-70E740481C1C}">
                <a14:useLocalDpi xmlns="" xmlns:a14="http://schemas.microsoft.com/office/drawing/2010/main"/>
              </a:ext>
            </a:extLst>
          </a:blip>
          <a:srcRect/>
          <a:stretch>
            <a:fillRect/>
          </a:stretch>
        </p:blipFill>
        <p:spPr>
          <a:xfrm>
            <a:off x="950125" y="1878532"/>
            <a:ext cx="1984461" cy="1385664"/>
          </a:xfrm>
          <a:prstGeom prst="rect">
            <a:avLst/>
          </a:prstGeom>
        </p:spPr>
      </p:pic>
      <p:pic>
        <p:nvPicPr>
          <p:cNvPr id="116740" name="Picture 4" descr="F:\！2023-2024(2)任务\2 修改PPT\2 通原\1 通原最新版PPT(2023.12.21)\1 授课PPT\插图\第5章 模拟调制系统\1.小朋友唱歌.jpg"/>
          <p:cNvPicPr>
            <a:picLocks noChangeAspect="1" noChangeArrowheads="1"/>
          </p:cNvPicPr>
          <p:nvPr/>
        </p:nvPicPr>
        <p:blipFill>
          <a:blip r:embed="rId5" cstate="print"/>
          <a:srcRect/>
          <a:stretch>
            <a:fillRect/>
          </a:stretch>
        </p:blipFill>
        <p:spPr bwMode="auto">
          <a:xfrm>
            <a:off x="1138866" y="1992275"/>
            <a:ext cx="1636231" cy="1145362"/>
          </a:xfrm>
          <a:prstGeom prst="rect">
            <a:avLst/>
          </a:prstGeom>
          <a:noFill/>
        </p:spPr>
      </p:pic>
      <p:pic>
        <p:nvPicPr>
          <p:cNvPr id="29" name="Picture 3"/>
          <p:cNvPicPr>
            <a:picLocks noChangeAspect="1"/>
          </p:cNvPicPr>
          <p:nvPr/>
        </p:nvPicPr>
        <p:blipFill rotWithShape="1">
          <a:blip r:embed="rId4" cstate="screen">
            <a:extLst>
              <a:ext uri="{28A0092B-C50C-407E-A947-70E740481C1C}">
                <a14:useLocalDpi xmlns="" xmlns:a14="http://schemas.microsoft.com/office/drawing/2010/main"/>
              </a:ext>
            </a:extLst>
          </a:blip>
          <a:srcRect/>
          <a:stretch>
            <a:fillRect/>
          </a:stretch>
        </p:blipFill>
        <p:spPr>
          <a:xfrm>
            <a:off x="3377927" y="1818280"/>
            <a:ext cx="1842659" cy="1509710"/>
          </a:xfrm>
          <a:prstGeom prst="rect">
            <a:avLst/>
          </a:prstGeom>
        </p:spPr>
      </p:pic>
      <p:pic>
        <p:nvPicPr>
          <p:cNvPr id="116739" name="Picture 3" descr="F:\！2023-2024(2)任务\2 修改PPT\2 通原\1 通原最新版PPT(2023.12.21)\1 授课PPT\插图\第1章 绪论\补22.jpeg"/>
          <p:cNvPicPr>
            <a:picLocks noChangeAspect="1" noChangeArrowheads="1"/>
          </p:cNvPicPr>
          <p:nvPr/>
        </p:nvPicPr>
        <p:blipFill>
          <a:blip r:embed="rId6" cstate="print"/>
          <a:srcRect/>
          <a:stretch>
            <a:fillRect/>
          </a:stretch>
        </p:blipFill>
        <p:spPr bwMode="auto">
          <a:xfrm>
            <a:off x="3572982" y="1935127"/>
            <a:ext cx="1485224" cy="1253529"/>
          </a:xfrm>
          <a:prstGeom prst="rect">
            <a:avLst/>
          </a:prstGeom>
          <a:noFill/>
        </p:spPr>
      </p:pic>
      <p:pic>
        <p:nvPicPr>
          <p:cNvPr id="116741" name="Picture 5"/>
          <p:cNvPicPr>
            <a:picLocks noChangeAspect="1" noChangeArrowheads="1"/>
          </p:cNvPicPr>
          <p:nvPr/>
        </p:nvPicPr>
        <p:blipFill>
          <a:blip r:embed="rId7" cstate="print"/>
          <a:srcRect/>
          <a:stretch>
            <a:fillRect/>
          </a:stretch>
        </p:blipFill>
        <p:spPr bwMode="auto">
          <a:xfrm>
            <a:off x="6124243" y="1838368"/>
            <a:ext cx="1850176" cy="1373444"/>
          </a:xfrm>
          <a:prstGeom prst="rect">
            <a:avLst/>
          </a:prstGeom>
          <a:noFill/>
          <a:ln w="9525">
            <a:noFill/>
            <a:miter lim="800000"/>
            <a:headEnd/>
            <a:tailEnd/>
          </a:ln>
          <a:effectLst/>
        </p:spPr>
      </p:pic>
      <p:pic>
        <p:nvPicPr>
          <p:cNvPr id="100" name="图片 99" descr="2.局域网.jpg"/>
          <p:cNvPicPr>
            <a:picLocks noChangeAspect="1"/>
          </p:cNvPicPr>
          <p:nvPr/>
        </p:nvPicPr>
        <p:blipFill>
          <a:blip r:embed="rId8" cstate="print"/>
          <a:stretch>
            <a:fillRect/>
          </a:stretch>
        </p:blipFill>
        <p:spPr>
          <a:xfrm>
            <a:off x="5146129" y="3599265"/>
            <a:ext cx="2456149" cy="1379547"/>
          </a:xfrm>
          <a:prstGeom prst="rect">
            <a:avLst/>
          </a:prstGeom>
        </p:spPr>
      </p:pic>
    </p:spTree>
    <p:extLst>
      <p:ext uri="{BB962C8B-B14F-4D97-AF65-F5344CB8AC3E}">
        <p14:creationId xmlns:p14="http://schemas.microsoft.com/office/powerpoint/2010/main" xmlns="" val="4276773191"/>
      </p:ext>
    </p:extLst>
  </p:cSld>
  <p:clrMapOvr>
    <a:masterClrMapping/>
  </p:clrMapOvr>
  <mc:AlternateContent xmlns:mc="http://schemas.openxmlformats.org/markup-compatibility/2006">
    <mc:Choice xmlns:p14="http://schemas.microsoft.com/office/powerpoint/2010/main" xmlns="" Requires="p14">
      <p:transition spd="slow" p14:dur="1250" advTm="0">
        <p14:switch dir="r"/>
      </p:transition>
    </mc:Choice>
    <mc:Fallback>
      <p:transition spd="slow" advTm="0">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3"/>
          <p:cNvGrpSpPr/>
          <p:nvPr/>
        </p:nvGrpSpPr>
        <p:grpSpPr>
          <a:xfrm>
            <a:off x="2848792" y="1433897"/>
            <a:ext cx="1862457" cy="2076729"/>
            <a:chOff x="1331640" y="1491750"/>
            <a:chExt cx="2160240" cy="2408771"/>
          </a:xfrm>
        </p:grpSpPr>
        <p:sp>
          <p:nvSpPr>
            <p:cNvPr id="5" name="椭圆 4"/>
            <p:cNvSpPr/>
            <p:nvPr/>
          </p:nvSpPr>
          <p:spPr>
            <a:xfrm>
              <a:off x="1331640" y="1491750"/>
              <a:ext cx="2160240" cy="2160000"/>
            </a:xfrm>
            <a:prstGeom prst="ellipse">
              <a:avLst/>
            </a:prstGeom>
            <a:gradFill>
              <a:gsLst>
                <a:gs pos="0">
                  <a:schemeClr val="bg1"/>
                </a:gs>
                <a:gs pos="50000">
                  <a:schemeClr val="bg1"/>
                </a:gs>
                <a:gs pos="100000">
                  <a:schemeClr val="bg1">
                    <a:lumMod val="75000"/>
                  </a:schemeClr>
                </a:gs>
              </a:gsLst>
              <a:lin ang="18900000" scaled="0"/>
            </a:gradFill>
            <a:ln>
              <a:noFill/>
            </a:ln>
            <a:effectLst>
              <a:outerShdw blurRad="444500" dist="63500" dir="8100000" algn="ctr">
                <a:srgbClr val="000000">
                  <a:alpha val="5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1511760" y="1671750"/>
              <a:ext cx="1800000" cy="18000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extBox 4"/>
            <p:cNvSpPr txBox="1"/>
            <p:nvPr/>
          </p:nvSpPr>
          <p:spPr>
            <a:xfrm>
              <a:off x="1919042" y="1684530"/>
              <a:ext cx="936104" cy="2215991"/>
            </a:xfrm>
            <a:prstGeom prst="rect">
              <a:avLst/>
            </a:prstGeom>
            <a:noFill/>
          </p:spPr>
          <p:txBody>
            <a:bodyPr wrap="square" rtlCol="0">
              <a:spAutoFit/>
            </a:bodyPr>
            <a:lstStyle/>
            <a:p>
              <a:pPr algn="ctr"/>
              <a:r>
                <a:rPr lang="en-US" altLang="zh-CN" sz="11500" dirty="0" smtClean="0">
                  <a:solidFill>
                    <a:schemeClr val="bg1"/>
                  </a:solidFill>
                  <a:latin typeface="DFGothic-EB" panose="02010609010101010101" pitchFamily="1" charset="-128"/>
                  <a:ea typeface="DFGothic-EB" panose="02010609010101010101" pitchFamily="1" charset="-128"/>
                </a:rPr>
                <a:t>2</a:t>
              </a:r>
              <a:endParaRPr lang="zh-CN" altLang="en-US" sz="11500" dirty="0">
                <a:solidFill>
                  <a:schemeClr val="bg1"/>
                </a:solidFill>
                <a:latin typeface="DFGothic-EB" panose="02010609010101010101" pitchFamily="1" charset="-128"/>
                <a:ea typeface="DFGothic-EB" panose="02010609010101010101" pitchFamily="1" charset="-128"/>
              </a:endParaRPr>
            </a:p>
          </p:txBody>
        </p:sp>
      </p:grpSp>
      <p:sp>
        <p:nvSpPr>
          <p:cNvPr id="8" name="矩形 7"/>
          <p:cNvSpPr/>
          <p:nvPr/>
        </p:nvSpPr>
        <p:spPr>
          <a:xfrm>
            <a:off x="2134657" y="3513453"/>
            <a:ext cx="4698722" cy="584775"/>
          </a:xfrm>
          <a:prstGeom prst="rect">
            <a:avLst/>
          </a:prstGeom>
        </p:spPr>
        <p:txBody>
          <a:bodyPr wrap="none">
            <a:spAutoFit/>
          </a:bodyPr>
          <a:lstStyle/>
          <a:p>
            <a:pPr>
              <a:spcBef>
                <a:spcPct val="0"/>
              </a:spcBef>
            </a:pPr>
            <a:r>
              <a:rPr lang="zh-CN" altLang="en-US" sz="3200" b="1" dirty="0" smtClean="0">
                <a:latin typeface="微软雅黑" panose="020B0503020204020204" pitchFamily="34" charset="-122"/>
                <a:ea typeface="微软雅黑" panose="020B0503020204020204" pitchFamily="34" charset="-122"/>
              </a:rPr>
              <a:t>数字基带系统的码间串扰</a:t>
            </a:r>
            <a:endParaRPr lang="en-US" altLang="zh-CN" b="1" dirty="0">
              <a:latin typeface="微软雅黑" panose="020B0503020204020204" pitchFamily="34" charset="-122"/>
              <a:ea typeface="微软雅黑" panose="020B0503020204020204" pitchFamily="34" charset="-122"/>
            </a:endParaRPr>
          </a:p>
        </p:txBody>
      </p:sp>
      <p:pic>
        <p:nvPicPr>
          <p:cNvPr id="10" name="Picture 4" descr="C:\Users\jsj\Desktop\素材cnn sccnn.com_2014111795930119rx61_04 [转换].png"/>
          <p:cNvPicPr>
            <a:picLocks noChangeAspect="1" noChangeArrowheads="1"/>
          </p:cNvPicPr>
          <p:nvPr/>
        </p:nvPicPr>
        <p:blipFill rotWithShape="1">
          <a:blip r:embed="rId2" cstate="screen">
            <a:extLst>
              <a:ext uri="{28A0092B-C50C-407E-A947-70E740481C1C}">
                <a14:useLocalDpi xmlns:a14="http://schemas.microsoft.com/office/drawing/2010/main" xmlns=""/>
              </a:ext>
            </a:extLst>
          </a:blip>
          <a:srcRect/>
          <a:stretch>
            <a:fillRect/>
          </a:stretch>
        </p:blipFill>
        <p:spPr bwMode="auto">
          <a:xfrm>
            <a:off x="4139952" y="0"/>
            <a:ext cx="5004048" cy="3571102"/>
          </a:xfrm>
          <a:prstGeom prst="rect">
            <a:avLst/>
          </a:prstGeom>
          <a:noFill/>
          <a:extLst>
            <a:ext uri="{909E8E84-426E-40DD-AFC4-6F175D3DCCD1}">
              <a14:hiddenFill xmlns:a14="http://schemas.microsoft.com/office/drawing/2010/main" xmlns="">
                <a:solidFill>
                  <a:srgbClr val="FFFFFF"/>
                </a:solidFill>
              </a14:hiddenFill>
            </a:ext>
          </a:extLst>
        </p:spPr>
      </p:pic>
      <p:pic>
        <p:nvPicPr>
          <p:cNvPr id="11" name="Picture 4" descr="C:\Users\jsj\Desktop\素材cnn sccnn.com_2014111795930119rx61_04 [转换].png"/>
          <p:cNvPicPr>
            <a:picLocks noChangeAspect="1" noChangeArrowheads="1"/>
          </p:cNvPicPr>
          <p:nvPr/>
        </p:nvPicPr>
        <p:blipFill rotWithShape="1">
          <a:blip r:embed="rId3" cstate="screen">
            <a:extLst>
              <a:ext uri="{28A0092B-C50C-407E-A947-70E740481C1C}">
                <a14:useLocalDpi xmlns:a14="http://schemas.microsoft.com/office/drawing/2010/main" xmlns=""/>
              </a:ext>
            </a:extLst>
          </a:blip>
          <a:srcRect r="-8270"/>
          <a:stretch>
            <a:fillRect/>
          </a:stretch>
        </p:blipFill>
        <p:spPr bwMode="auto">
          <a:xfrm>
            <a:off x="0" y="2571750"/>
            <a:ext cx="2498024" cy="257175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76268420"/>
      </p:ext>
    </p:extLst>
  </p:cSld>
  <p:clrMapOvr>
    <a:masterClrMapping/>
  </p:clrMapOvr>
  <mc:AlternateContent xmlns:mc="http://schemas.openxmlformats.org/markup-compatibility/2006">
    <mc:Choice xmlns:p14="http://schemas.microsoft.com/office/powerpoint/2010/main" xmlns="" Requires="p14">
      <p:transition spd="slow" p14:dur="1600" advTm="0">
        <p:blinds dir="vert"/>
      </p:transition>
    </mc:Choice>
    <mc:Fallback>
      <p:transition spd="slow" advTm="0">
        <p:blinds dir="vert"/>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C:\Users\jsj\Desktop\素材cnn sccnn.com_2014111795930119rx61_04 [转换].png"/>
          <p:cNvPicPr>
            <a:picLocks noChangeAspect="1" noChangeArrowheads="1"/>
          </p:cNvPicPr>
          <p:nvPr/>
        </p:nvPicPr>
        <p:blipFill rotWithShape="1">
          <a:blip r:embed="rId3" cstate="screen">
            <a:extLst>
              <a:ext uri="{28A0092B-C50C-407E-A947-70E740481C1C}">
                <a14:useLocalDpi xmlns:a14="http://schemas.microsoft.com/office/drawing/2010/main" xmlns=""/>
              </a:ext>
            </a:extLst>
          </a:blip>
          <a:srcRect/>
          <a:stretch>
            <a:fillRect/>
          </a:stretch>
        </p:blipFill>
        <p:spPr bwMode="auto">
          <a:xfrm>
            <a:off x="4139952" y="0"/>
            <a:ext cx="5004048" cy="3571102"/>
          </a:xfrm>
          <a:prstGeom prst="rect">
            <a:avLst/>
          </a:prstGeom>
          <a:noFill/>
          <a:extLst>
            <a:ext uri="{909E8E84-426E-40DD-AFC4-6F175D3DCCD1}">
              <a14:hiddenFill xmlns:a14="http://schemas.microsoft.com/office/drawing/2010/main" xmlns="">
                <a:solidFill>
                  <a:srgbClr val="FFFFFF"/>
                </a:solidFill>
              </a14:hiddenFill>
            </a:ext>
          </a:extLst>
        </p:spPr>
      </p:pic>
      <p:sp useBgFill="1">
        <p:nvSpPr>
          <p:cNvPr id="6" name="矩形 5"/>
          <p:cNvSpPr/>
          <p:nvPr/>
        </p:nvSpPr>
        <p:spPr>
          <a:xfrm>
            <a:off x="0" y="476972"/>
            <a:ext cx="9144000" cy="432702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矩形 6"/>
          <p:cNvSpPr/>
          <p:nvPr/>
        </p:nvSpPr>
        <p:spPr>
          <a:xfrm>
            <a:off x="0" y="476972"/>
            <a:ext cx="9144000" cy="78554"/>
          </a:xfrm>
          <a:prstGeom prst="rect">
            <a:avLst/>
          </a:prstGeom>
          <a:solidFill>
            <a:srgbClr val="E46C0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TextBox 10"/>
          <p:cNvSpPr txBox="1"/>
          <p:nvPr/>
        </p:nvSpPr>
        <p:spPr>
          <a:xfrm>
            <a:off x="251520" y="62858"/>
            <a:ext cx="2262158" cy="369332"/>
          </a:xfrm>
          <a:prstGeom prst="rect">
            <a:avLst/>
          </a:prstGeom>
          <a:noFill/>
        </p:spPr>
        <p:txBody>
          <a:bodyPr wrap="none" rtlCol="0">
            <a:spAutoFit/>
          </a:bodyPr>
          <a:lstStyle/>
          <a:p>
            <a:r>
              <a:rPr lang="zh-CN" altLang="en-US" sz="1800" b="1" dirty="0" smtClean="0">
                <a:solidFill>
                  <a:srgbClr val="0070C0"/>
                </a:solidFill>
                <a:latin typeface="微软雅黑" panose="020B0503020204020204" pitchFamily="34" charset="-122"/>
                <a:ea typeface="微软雅黑" panose="020B0503020204020204" pitchFamily="34" charset="-122"/>
              </a:rPr>
              <a:t>数字基带系统的组成</a:t>
            </a:r>
            <a:endParaRPr lang="zh-CN" altLang="en-US" sz="1800" b="1" dirty="0">
              <a:solidFill>
                <a:srgbClr val="0070C0"/>
              </a:solidFill>
              <a:latin typeface="微软雅黑" panose="020B0503020204020204" pitchFamily="34" charset="-122"/>
              <a:ea typeface="微软雅黑" panose="020B0503020204020204" pitchFamily="34" charset="-122"/>
            </a:endParaRPr>
          </a:p>
        </p:txBody>
      </p:sp>
      <p:graphicFrame>
        <p:nvGraphicFramePr>
          <p:cNvPr id="33794" name="Object 22"/>
          <p:cNvGraphicFramePr>
            <a:graphicFrameLocks noChangeAspect="1"/>
          </p:cNvGraphicFramePr>
          <p:nvPr/>
        </p:nvGraphicFramePr>
        <p:xfrm>
          <a:off x="298185" y="1442656"/>
          <a:ext cx="8424862" cy="1462087"/>
        </p:xfrm>
        <a:graphic>
          <a:graphicData uri="http://schemas.openxmlformats.org/presentationml/2006/ole">
            <p:oleObj spid="_x0000_s33794" name="Visio" r:id="rId4" imgW="6562844" imgH="1133012" progId="Visio.Drawing.11">
              <p:embed/>
            </p:oleObj>
          </a:graphicData>
        </a:graphic>
      </p:graphicFrame>
      <p:pic>
        <p:nvPicPr>
          <p:cNvPr id="13" name="图片 12" descr="2.局域网.jpg"/>
          <p:cNvPicPr>
            <a:picLocks noChangeAspect="1"/>
          </p:cNvPicPr>
          <p:nvPr/>
        </p:nvPicPr>
        <p:blipFill>
          <a:blip r:embed="rId5" cstate="print"/>
          <a:stretch>
            <a:fillRect/>
          </a:stretch>
        </p:blipFill>
        <p:spPr>
          <a:xfrm>
            <a:off x="2466749" y="2913301"/>
            <a:ext cx="3072808" cy="1629557"/>
          </a:xfrm>
          <a:prstGeom prst="rect">
            <a:avLst/>
          </a:prstGeom>
        </p:spPr>
      </p:pic>
      <p:sp>
        <p:nvSpPr>
          <p:cNvPr id="18" name="矩形 1"/>
          <p:cNvSpPr>
            <a:spLocks noChangeArrowheads="1"/>
          </p:cNvSpPr>
          <p:nvPr/>
        </p:nvSpPr>
        <p:spPr bwMode="auto">
          <a:xfrm>
            <a:off x="482116" y="1143516"/>
            <a:ext cx="1208474" cy="3385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p>
            <a:r>
              <a:rPr lang="zh-CN" altLang="en-US" sz="1600" b="1" dirty="0" smtClean="0">
                <a:solidFill>
                  <a:srgbClr val="0070C0"/>
                </a:solidFill>
                <a:latin typeface="微软雅黑" panose="020B0503020204020204" pitchFamily="34" charset="-122"/>
                <a:ea typeface="微软雅黑" panose="020B0503020204020204" pitchFamily="34" charset="-122"/>
              </a:rPr>
              <a:t>码型已生成</a:t>
            </a:r>
            <a:endParaRPr lang="zh-CN" altLang="zh-CN" sz="1600" b="1" dirty="0">
              <a:solidFill>
                <a:srgbClr val="0070C0"/>
              </a:solidFill>
              <a:latin typeface="微软雅黑" panose="020B0503020204020204" pitchFamily="34" charset="-122"/>
              <a:ea typeface="微软雅黑" panose="020B0503020204020204" pitchFamily="34" charset="-122"/>
            </a:endParaRPr>
          </a:p>
        </p:txBody>
      </p:sp>
      <p:sp>
        <p:nvSpPr>
          <p:cNvPr id="19" name="矩形 1"/>
          <p:cNvSpPr>
            <a:spLocks noChangeArrowheads="1"/>
          </p:cNvSpPr>
          <p:nvPr/>
        </p:nvSpPr>
        <p:spPr bwMode="auto">
          <a:xfrm>
            <a:off x="1825355" y="2125255"/>
            <a:ext cx="1651483" cy="3385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p>
            <a:r>
              <a:rPr lang="zh-CN" altLang="en-US" sz="1600" b="1" dirty="0" smtClean="0">
                <a:solidFill>
                  <a:srgbClr val="0070C0"/>
                </a:solidFill>
                <a:latin typeface="微软雅黑" panose="020B0503020204020204" pitchFamily="34" charset="-122"/>
                <a:ea typeface="微软雅黑" panose="020B0503020204020204" pitchFamily="34" charset="-122"/>
              </a:rPr>
              <a:t>生成合适的波形</a:t>
            </a:r>
            <a:endParaRPr lang="zh-CN" altLang="zh-CN" sz="1600" b="1" dirty="0">
              <a:solidFill>
                <a:srgbClr val="0070C0"/>
              </a:solidFill>
              <a:latin typeface="微软雅黑" panose="020B0503020204020204" pitchFamily="34" charset="-122"/>
              <a:ea typeface="微软雅黑" panose="020B0503020204020204" pitchFamily="34" charset="-122"/>
            </a:endParaRPr>
          </a:p>
        </p:txBody>
      </p:sp>
      <p:sp>
        <p:nvSpPr>
          <p:cNvPr id="20" name="矩形 1"/>
          <p:cNvSpPr>
            <a:spLocks noChangeArrowheads="1"/>
          </p:cNvSpPr>
          <p:nvPr/>
        </p:nvSpPr>
        <p:spPr bwMode="auto">
          <a:xfrm>
            <a:off x="3264284" y="1161236"/>
            <a:ext cx="1243909" cy="3385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p>
            <a:r>
              <a:rPr lang="zh-CN" altLang="en-US" sz="1600" b="1" dirty="0" smtClean="0">
                <a:solidFill>
                  <a:srgbClr val="0070C0"/>
                </a:solidFill>
                <a:latin typeface="微软雅黑" panose="020B0503020204020204" pitchFamily="34" charset="-122"/>
                <a:ea typeface="微软雅黑" panose="020B0503020204020204" pitchFamily="34" charset="-122"/>
              </a:rPr>
              <a:t>失真和干扰</a:t>
            </a:r>
            <a:endParaRPr lang="zh-CN" altLang="zh-CN" sz="1600" b="1" dirty="0">
              <a:solidFill>
                <a:srgbClr val="0070C0"/>
              </a:solidFill>
              <a:latin typeface="微软雅黑" panose="020B0503020204020204" pitchFamily="34" charset="-122"/>
              <a:ea typeface="微软雅黑" panose="020B0503020204020204" pitchFamily="34" charset="-122"/>
            </a:endParaRPr>
          </a:p>
        </p:txBody>
      </p:sp>
      <p:sp>
        <p:nvSpPr>
          <p:cNvPr id="21" name="矩形 20"/>
          <p:cNvSpPr/>
          <p:nvPr/>
        </p:nvSpPr>
        <p:spPr>
          <a:xfrm>
            <a:off x="4306780" y="2070818"/>
            <a:ext cx="1445430" cy="584775"/>
          </a:xfrm>
          <a:prstGeom prst="rect">
            <a:avLst/>
          </a:prstGeom>
        </p:spPr>
        <p:txBody>
          <a:bodyPr wrap="square">
            <a:spAutoFit/>
          </a:bodyPr>
          <a:lstStyle/>
          <a:p>
            <a:r>
              <a:rPr lang="en-US" altLang="zh-CN" sz="1600" b="1" dirty="0" smtClean="0">
                <a:solidFill>
                  <a:srgbClr val="0070C0"/>
                </a:solidFill>
                <a:latin typeface="微软雅黑" panose="020B0503020204020204" pitchFamily="34" charset="-122"/>
                <a:ea typeface="微软雅黑" panose="020B0503020204020204" pitchFamily="34" charset="-122"/>
              </a:rPr>
              <a:t>    </a:t>
            </a:r>
            <a:r>
              <a:rPr lang="zh-CN" altLang="zh-CN" sz="1600" b="1" dirty="0" smtClean="0">
                <a:solidFill>
                  <a:srgbClr val="0070C0"/>
                </a:solidFill>
                <a:latin typeface="微软雅黑" panose="020B0503020204020204" pitchFamily="34" charset="-122"/>
                <a:ea typeface="微软雅黑" panose="020B0503020204020204" pitchFamily="34" charset="-122"/>
              </a:rPr>
              <a:t>滤除噪声</a:t>
            </a:r>
            <a:endParaRPr lang="en-US" altLang="zh-CN" sz="1600" b="1" dirty="0" smtClean="0">
              <a:solidFill>
                <a:srgbClr val="0070C0"/>
              </a:solidFill>
              <a:latin typeface="微软雅黑" panose="020B0503020204020204" pitchFamily="34" charset="-122"/>
              <a:ea typeface="微软雅黑" panose="020B0503020204020204" pitchFamily="34" charset="-122"/>
            </a:endParaRPr>
          </a:p>
          <a:p>
            <a:r>
              <a:rPr lang="zh-CN" altLang="zh-CN" sz="1600" b="1" dirty="0" smtClean="0">
                <a:solidFill>
                  <a:srgbClr val="0070C0"/>
                </a:solidFill>
                <a:latin typeface="微软雅黑" panose="020B0503020204020204" pitchFamily="34" charset="-122"/>
                <a:ea typeface="微软雅黑" panose="020B0503020204020204" pitchFamily="34" charset="-122"/>
              </a:rPr>
              <a:t>均衡信道特性</a:t>
            </a:r>
            <a:endParaRPr lang="zh-CN" altLang="en-US" sz="1600" b="1" dirty="0" smtClean="0">
              <a:solidFill>
                <a:srgbClr val="0070C0"/>
              </a:solidFill>
              <a:latin typeface="微软雅黑" panose="020B0503020204020204" pitchFamily="34" charset="-122"/>
              <a:ea typeface="微软雅黑" panose="020B0503020204020204" pitchFamily="34" charset="-122"/>
            </a:endParaRPr>
          </a:p>
        </p:txBody>
      </p:sp>
      <p:sp>
        <p:nvSpPr>
          <p:cNvPr id="22" name="矩形 21"/>
          <p:cNvSpPr/>
          <p:nvPr/>
        </p:nvSpPr>
        <p:spPr>
          <a:xfrm>
            <a:off x="5711658" y="1156417"/>
            <a:ext cx="1415772" cy="338554"/>
          </a:xfrm>
          <a:prstGeom prst="rect">
            <a:avLst/>
          </a:prstGeom>
        </p:spPr>
        <p:txBody>
          <a:bodyPr wrap="none">
            <a:spAutoFit/>
          </a:bodyPr>
          <a:lstStyle/>
          <a:p>
            <a:r>
              <a:rPr lang="zh-CN" altLang="zh-CN" sz="1600" b="1" dirty="0" smtClean="0">
                <a:solidFill>
                  <a:srgbClr val="0070C0"/>
                </a:solidFill>
                <a:latin typeface="微软雅黑" panose="020B0503020204020204" pitchFamily="34" charset="-122"/>
                <a:ea typeface="微软雅黑" panose="020B0503020204020204" pitchFamily="34" charset="-122"/>
              </a:rPr>
              <a:t>判断接收信号</a:t>
            </a:r>
            <a:endParaRPr lang="zh-CN" altLang="en-US" sz="1600" b="1" dirty="0" smtClean="0">
              <a:solidFill>
                <a:srgbClr val="0070C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xmlns="" val="4276773191"/>
      </p:ext>
    </p:extLst>
  </p:cSld>
  <p:clrMapOvr>
    <a:masterClrMapping/>
  </p:clrMapOvr>
  <mc:AlternateContent xmlns:mc="http://schemas.openxmlformats.org/markup-compatibility/2006">
    <mc:Choice xmlns:p14="http://schemas.microsoft.com/office/powerpoint/2010/main" xmlns="" Requires="p14">
      <p:transition spd="slow" p14:dur="1250" advTm="0">
        <p14:switch dir="r"/>
      </p:transition>
    </mc:Choice>
    <mc:Fallback>
      <p:transition spd="slow" advTm="0">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C:\Users\jsj\Desktop\素材cnn sccnn.com_2014111795930119rx61_04 [转换].png"/>
          <p:cNvPicPr>
            <a:picLocks noChangeAspect="1" noChangeArrowheads="1"/>
          </p:cNvPicPr>
          <p:nvPr/>
        </p:nvPicPr>
        <p:blipFill rotWithShape="1">
          <a:blip r:embed="rId3" cstate="screen">
            <a:extLst>
              <a:ext uri="{28A0092B-C50C-407E-A947-70E740481C1C}">
                <a14:useLocalDpi xmlns:a14="http://schemas.microsoft.com/office/drawing/2010/main" xmlns=""/>
              </a:ext>
            </a:extLst>
          </a:blip>
          <a:srcRect/>
          <a:stretch>
            <a:fillRect/>
          </a:stretch>
        </p:blipFill>
        <p:spPr bwMode="auto">
          <a:xfrm>
            <a:off x="4139952" y="0"/>
            <a:ext cx="5004048" cy="3571102"/>
          </a:xfrm>
          <a:prstGeom prst="rect">
            <a:avLst/>
          </a:prstGeom>
          <a:noFill/>
          <a:extLst>
            <a:ext uri="{909E8E84-426E-40DD-AFC4-6F175D3DCCD1}">
              <a14:hiddenFill xmlns:a14="http://schemas.microsoft.com/office/drawing/2010/main" xmlns="">
                <a:solidFill>
                  <a:srgbClr val="FFFFFF"/>
                </a:solidFill>
              </a14:hiddenFill>
            </a:ext>
          </a:extLst>
        </p:spPr>
      </p:pic>
      <p:sp useBgFill="1">
        <p:nvSpPr>
          <p:cNvPr id="6" name="矩形 5"/>
          <p:cNvSpPr/>
          <p:nvPr/>
        </p:nvSpPr>
        <p:spPr>
          <a:xfrm>
            <a:off x="0" y="476972"/>
            <a:ext cx="9144000" cy="432702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0" y="476972"/>
            <a:ext cx="9144000" cy="78554"/>
          </a:xfrm>
          <a:prstGeom prst="rect">
            <a:avLst/>
          </a:prstGeom>
          <a:solidFill>
            <a:srgbClr val="E46C0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818"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4820" name="Object 22"/>
          <p:cNvGraphicFramePr>
            <a:graphicFrameLocks noChangeAspect="1"/>
          </p:cNvGraphicFramePr>
          <p:nvPr/>
        </p:nvGraphicFramePr>
        <p:xfrm>
          <a:off x="298002" y="2336475"/>
          <a:ext cx="8424863" cy="1462088"/>
        </p:xfrm>
        <a:graphic>
          <a:graphicData uri="http://schemas.openxmlformats.org/presentationml/2006/ole">
            <p:oleObj spid="_x0000_s140290" name="Visio" r:id="rId4" imgW="6562802" imgH="1132911" progId="Visio.Drawing.11">
              <p:embed/>
            </p:oleObj>
          </a:graphicData>
        </a:graphic>
      </p:graphicFrame>
      <p:pic>
        <p:nvPicPr>
          <p:cNvPr id="140291" name="Picture 3"/>
          <p:cNvPicPr>
            <a:picLocks noChangeAspect="1" noChangeArrowheads="1"/>
          </p:cNvPicPr>
          <p:nvPr/>
        </p:nvPicPr>
        <p:blipFill>
          <a:blip r:embed="rId5" cstate="print"/>
          <a:srcRect/>
          <a:stretch>
            <a:fillRect/>
          </a:stretch>
        </p:blipFill>
        <p:spPr bwMode="auto">
          <a:xfrm>
            <a:off x="106321" y="1300714"/>
            <a:ext cx="2466753" cy="936226"/>
          </a:xfrm>
          <a:prstGeom prst="rect">
            <a:avLst/>
          </a:prstGeom>
          <a:noFill/>
          <a:ln w="9525">
            <a:noFill/>
            <a:miter lim="800000"/>
            <a:headEnd/>
            <a:tailEnd/>
          </a:ln>
          <a:effectLst/>
        </p:spPr>
      </p:pic>
      <p:pic>
        <p:nvPicPr>
          <p:cNvPr id="140292" name="Picture 4"/>
          <p:cNvPicPr>
            <a:picLocks noChangeAspect="1" noChangeArrowheads="1"/>
          </p:cNvPicPr>
          <p:nvPr/>
        </p:nvPicPr>
        <p:blipFill>
          <a:blip r:embed="rId6" cstate="print"/>
          <a:srcRect/>
          <a:stretch>
            <a:fillRect/>
          </a:stretch>
        </p:blipFill>
        <p:spPr bwMode="auto">
          <a:xfrm>
            <a:off x="920385" y="3109485"/>
            <a:ext cx="2503312" cy="495939"/>
          </a:xfrm>
          <a:prstGeom prst="rect">
            <a:avLst/>
          </a:prstGeom>
          <a:noFill/>
          <a:ln w="9525">
            <a:noFill/>
            <a:miter lim="800000"/>
            <a:headEnd/>
            <a:tailEnd/>
          </a:ln>
          <a:effectLst/>
        </p:spPr>
      </p:pic>
      <p:pic>
        <p:nvPicPr>
          <p:cNvPr id="140293" name="Picture 5"/>
          <p:cNvPicPr>
            <a:picLocks noChangeAspect="1" noChangeArrowheads="1"/>
          </p:cNvPicPr>
          <p:nvPr/>
        </p:nvPicPr>
        <p:blipFill>
          <a:blip r:embed="rId7" cstate="print"/>
          <a:srcRect/>
          <a:stretch>
            <a:fillRect/>
          </a:stretch>
        </p:blipFill>
        <p:spPr bwMode="auto">
          <a:xfrm>
            <a:off x="3251568" y="1728726"/>
            <a:ext cx="2309259" cy="479408"/>
          </a:xfrm>
          <a:prstGeom prst="rect">
            <a:avLst/>
          </a:prstGeom>
          <a:noFill/>
          <a:ln w="9525">
            <a:noFill/>
            <a:miter lim="800000"/>
            <a:headEnd/>
            <a:tailEnd/>
          </a:ln>
          <a:effectLst/>
        </p:spPr>
      </p:pic>
      <p:pic>
        <p:nvPicPr>
          <p:cNvPr id="140294" name="Picture 6"/>
          <p:cNvPicPr>
            <a:picLocks noChangeAspect="1" noChangeArrowheads="1"/>
          </p:cNvPicPr>
          <p:nvPr/>
        </p:nvPicPr>
        <p:blipFill>
          <a:blip r:embed="rId8" cstate="print"/>
          <a:srcRect/>
          <a:stretch>
            <a:fillRect/>
          </a:stretch>
        </p:blipFill>
        <p:spPr bwMode="auto">
          <a:xfrm>
            <a:off x="4720304" y="3189895"/>
            <a:ext cx="2190860" cy="385853"/>
          </a:xfrm>
          <a:prstGeom prst="rect">
            <a:avLst/>
          </a:prstGeom>
          <a:noFill/>
          <a:ln w="9525">
            <a:noFill/>
            <a:miter lim="800000"/>
            <a:headEnd/>
            <a:tailEnd/>
          </a:ln>
          <a:effectLst/>
        </p:spPr>
      </p:pic>
      <p:pic>
        <p:nvPicPr>
          <p:cNvPr id="140296" name="Picture 8"/>
          <p:cNvPicPr>
            <a:picLocks noChangeAspect="1" noChangeArrowheads="1"/>
          </p:cNvPicPr>
          <p:nvPr/>
        </p:nvPicPr>
        <p:blipFill>
          <a:blip r:embed="rId9" cstate="print"/>
          <a:srcRect/>
          <a:stretch>
            <a:fillRect/>
          </a:stretch>
        </p:blipFill>
        <p:spPr bwMode="auto">
          <a:xfrm>
            <a:off x="6550992" y="1700097"/>
            <a:ext cx="2400300" cy="552450"/>
          </a:xfrm>
          <a:prstGeom prst="rect">
            <a:avLst/>
          </a:prstGeom>
          <a:noFill/>
          <a:ln w="9525">
            <a:noFill/>
            <a:miter lim="800000"/>
            <a:headEnd/>
            <a:tailEnd/>
          </a:ln>
          <a:effectLst/>
        </p:spPr>
      </p:pic>
      <p:sp>
        <p:nvSpPr>
          <p:cNvPr id="16" name="TextBox 10"/>
          <p:cNvSpPr txBox="1"/>
          <p:nvPr/>
        </p:nvSpPr>
        <p:spPr>
          <a:xfrm>
            <a:off x="6801176" y="1253711"/>
            <a:ext cx="1826141" cy="338554"/>
          </a:xfrm>
          <a:prstGeom prst="rect">
            <a:avLst/>
          </a:prstGeom>
          <a:noFill/>
        </p:spPr>
        <p:txBody>
          <a:bodyPr wrap="none" rtlCol="0">
            <a:spAutoFit/>
          </a:bodyPr>
          <a:lstStyle/>
          <a:p>
            <a:r>
              <a:rPr lang="zh-CN" altLang="en-US" sz="1600" b="1" dirty="0" smtClean="0">
                <a:solidFill>
                  <a:srgbClr val="0070C0"/>
                </a:solidFill>
                <a:latin typeface="微软雅黑" panose="020B0503020204020204" pitchFamily="34" charset="-122"/>
                <a:ea typeface="微软雅黑" panose="020B0503020204020204" pitchFamily="34" charset="-122"/>
              </a:rPr>
              <a:t>传输过程出现差错</a:t>
            </a:r>
            <a:endParaRPr lang="zh-CN" altLang="en-US" sz="1600" b="1" dirty="0">
              <a:solidFill>
                <a:srgbClr val="0070C0"/>
              </a:solidFill>
              <a:latin typeface="微软雅黑" panose="020B0503020204020204" pitchFamily="34" charset="-122"/>
              <a:ea typeface="微软雅黑" panose="020B0503020204020204" pitchFamily="34" charset="-122"/>
            </a:endParaRPr>
          </a:p>
        </p:txBody>
      </p:sp>
      <p:sp>
        <p:nvSpPr>
          <p:cNvPr id="17" name="TextBox 27"/>
          <p:cNvSpPr txBox="1"/>
          <p:nvPr/>
        </p:nvSpPr>
        <p:spPr>
          <a:xfrm>
            <a:off x="5805373" y="3981544"/>
            <a:ext cx="2264739" cy="369332"/>
          </a:xfrm>
          <a:prstGeom prst="rect">
            <a:avLst/>
          </a:prstGeom>
          <a:noFill/>
        </p:spPr>
        <p:txBody>
          <a:bodyPr wrap="square" rtlCol="0">
            <a:spAutoFit/>
          </a:bodyPr>
          <a:lstStyle/>
          <a:p>
            <a:r>
              <a:rPr lang="zh-CN" altLang="en-US" sz="1800" b="1" dirty="0" smtClean="0">
                <a:solidFill>
                  <a:srgbClr val="FF0000"/>
                </a:solidFill>
                <a:latin typeface="微软雅黑" panose="020B0503020204020204" pitchFamily="34" charset="-122"/>
                <a:ea typeface="微软雅黑" panose="020B0503020204020204" pitchFamily="34" charset="-122"/>
              </a:rPr>
              <a:t>为什么会出现误码？</a:t>
            </a:r>
            <a:endParaRPr lang="zh-CN" altLang="en-US" sz="1800" b="1" dirty="0">
              <a:solidFill>
                <a:srgbClr val="FF0000"/>
              </a:solidFill>
              <a:latin typeface="微软雅黑" panose="020B0503020204020204" pitchFamily="34" charset="-122"/>
              <a:ea typeface="微软雅黑" panose="020B0503020204020204" pitchFamily="34" charset="-122"/>
            </a:endParaRPr>
          </a:p>
        </p:txBody>
      </p:sp>
      <p:sp>
        <p:nvSpPr>
          <p:cNvPr id="18" name="矩形 23"/>
          <p:cNvSpPr>
            <a:spLocks noChangeAspect="1" noChangeArrowheads="1"/>
          </p:cNvSpPr>
          <p:nvPr/>
        </p:nvSpPr>
        <p:spPr bwMode="auto">
          <a:xfrm>
            <a:off x="5762847" y="3923414"/>
            <a:ext cx="2264728" cy="499729"/>
          </a:xfrm>
          <a:prstGeom prst="rect">
            <a:avLst/>
          </a:prstGeom>
          <a:noFill/>
          <a:ln w="9525">
            <a:solidFill>
              <a:srgbClr val="0883C8"/>
            </a:solidFill>
            <a:prstDash val="dash"/>
            <a:miter lim="800000"/>
            <a:headEnd/>
            <a:tailEnd/>
          </a:ln>
        </p:spPr>
        <p:txBody>
          <a:bodyPr anchor="ctr"/>
          <a:lstStyle/>
          <a:p>
            <a:pPr algn="ctr"/>
            <a:endParaRPr lang="zh-CN" altLang="en-US">
              <a:latin typeface="宋体" pitchFamily="2" charset="-122"/>
              <a:sym typeface="宋体" pitchFamily="2" charset="-122"/>
            </a:endParaRPr>
          </a:p>
        </p:txBody>
      </p:sp>
    </p:spTree>
    <p:extLst>
      <p:ext uri="{BB962C8B-B14F-4D97-AF65-F5344CB8AC3E}">
        <p14:creationId xmlns:p14="http://schemas.microsoft.com/office/powerpoint/2010/main" xmlns="" val="359008949"/>
      </p:ext>
    </p:extLst>
  </p:cSld>
  <p:clrMapOvr>
    <a:masterClrMapping/>
  </p:clrMapOvr>
  <mc:AlternateContent xmlns:mc="http://schemas.openxmlformats.org/markup-compatibility/2006">
    <mc:Choice xmlns:p14="http://schemas.microsoft.com/office/powerpoint/2010/main" xmlns="" Requires="p14">
      <p:transition spd="slow" p14:dur="1250" advTm="0">
        <p14:flip dir="r"/>
      </p:transition>
    </mc:Choice>
    <mc:Fallback>
      <p:transition spd="slow" advTm="0">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C:\Users\jsj\Desktop\素材cnn sccnn.com_2014111795930119rx61_04 [转换].png"/>
          <p:cNvPicPr>
            <a:picLocks noChangeAspect="1" noChangeArrowheads="1"/>
          </p:cNvPicPr>
          <p:nvPr/>
        </p:nvPicPr>
        <p:blipFill rotWithShape="1">
          <a:blip r:embed="rId2" cstate="screen">
            <a:extLst>
              <a:ext uri="{28A0092B-C50C-407E-A947-70E740481C1C}">
                <a14:useLocalDpi xmlns:a14="http://schemas.microsoft.com/office/drawing/2010/main" xmlns=""/>
              </a:ext>
            </a:extLst>
          </a:blip>
          <a:srcRect/>
          <a:stretch>
            <a:fillRect/>
          </a:stretch>
        </p:blipFill>
        <p:spPr bwMode="auto">
          <a:xfrm>
            <a:off x="4139952" y="0"/>
            <a:ext cx="5004048" cy="3571102"/>
          </a:xfrm>
          <a:prstGeom prst="rect">
            <a:avLst/>
          </a:prstGeom>
          <a:noFill/>
          <a:extLst>
            <a:ext uri="{909E8E84-426E-40DD-AFC4-6F175D3DCCD1}">
              <a14:hiddenFill xmlns:a14="http://schemas.microsoft.com/office/drawing/2010/main" xmlns="">
                <a:solidFill>
                  <a:srgbClr val="FFFFFF"/>
                </a:solidFill>
              </a14:hiddenFill>
            </a:ext>
          </a:extLst>
        </p:spPr>
      </p:pic>
      <p:pic>
        <p:nvPicPr>
          <p:cNvPr id="5" name="Picture 4" descr="C:\Users\jsj\Desktop\素材cnn sccnn.com_2014111795930119rx61_04 [转换].png"/>
          <p:cNvPicPr>
            <a:picLocks noChangeAspect="1" noChangeArrowheads="1"/>
          </p:cNvPicPr>
          <p:nvPr/>
        </p:nvPicPr>
        <p:blipFill rotWithShape="1">
          <a:blip r:embed="rId3" cstate="screen">
            <a:extLst>
              <a:ext uri="{28A0092B-C50C-407E-A947-70E740481C1C}">
                <a14:useLocalDpi xmlns:a14="http://schemas.microsoft.com/office/drawing/2010/main" xmlns=""/>
              </a:ext>
            </a:extLst>
          </a:blip>
          <a:srcRect r="-8270"/>
          <a:stretch>
            <a:fillRect/>
          </a:stretch>
        </p:blipFill>
        <p:spPr bwMode="auto">
          <a:xfrm>
            <a:off x="0" y="2571750"/>
            <a:ext cx="2498024" cy="2571750"/>
          </a:xfrm>
          <a:prstGeom prst="rect">
            <a:avLst/>
          </a:prstGeom>
          <a:noFill/>
          <a:extLst>
            <a:ext uri="{909E8E84-426E-40DD-AFC4-6F175D3DCCD1}">
              <a14:hiddenFill xmlns:a14="http://schemas.microsoft.com/office/drawing/2010/main" xmlns="">
                <a:solidFill>
                  <a:srgbClr val="FFFFFF"/>
                </a:solidFill>
              </a14:hiddenFill>
            </a:ext>
          </a:extLst>
        </p:spPr>
      </p:pic>
      <p:sp useBgFill="1">
        <p:nvSpPr>
          <p:cNvPr id="6" name="矩形 5"/>
          <p:cNvSpPr/>
          <p:nvPr/>
        </p:nvSpPr>
        <p:spPr>
          <a:xfrm>
            <a:off x="0" y="476972"/>
            <a:ext cx="9144000" cy="432702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0" y="476972"/>
            <a:ext cx="9144000" cy="78554"/>
          </a:xfrm>
          <a:prstGeom prst="rect">
            <a:avLst/>
          </a:prstGeom>
          <a:solidFill>
            <a:srgbClr val="E46C0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31"/>
          <p:cNvGrpSpPr/>
          <p:nvPr/>
        </p:nvGrpSpPr>
        <p:grpSpPr>
          <a:xfrm>
            <a:off x="923656" y="3053465"/>
            <a:ext cx="1098075" cy="1098075"/>
            <a:chOff x="2035197" y="1124394"/>
            <a:chExt cx="1152000" cy="1152000"/>
          </a:xfrm>
        </p:grpSpPr>
        <p:sp>
          <p:nvSpPr>
            <p:cNvPr id="33" name="灰色圆形背景"/>
            <p:cNvSpPr/>
            <p:nvPr/>
          </p:nvSpPr>
          <p:spPr>
            <a:xfrm>
              <a:off x="2035197" y="1124394"/>
              <a:ext cx="1152000" cy="1152000"/>
            </a:xfrm>
            <a:prstGeom prst="teardrop">
              <a:avLst/>
            </a:prstGeom>
            <a:solidFill>
              <a:srgbClr val="C0C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2110616" y="1191698"/>
              <a:ext cx="1008000" cy="1008000"/>
            </a:xfrm>
            <a:prstGeom prst="ellipse">
              <a:avLst/>
            </a:prstGeom>
            <a:solidFill>
              <a:srgbClr val="E46C0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弦形 34"/>
            <p:cNvSpPr/>
            <p:nvPr/>
          </p:nvSpPr>
          <p:spPr>
            <a:xfrm rot="10800000">
              <a:off x="2110616" y="1191698"/>
              <a:ext cx="1008000" cy="1008000"/>
            </a:xfrm>
            <a:prstGeom prst="chord">
              <a:avLst>
                <a:gd name="adj1" fmla="val 13080676"/>
                <a:gd name="adj2" fmla="val 19325947"/>
              </a:avLst>
            </a:prstGeom>
            <a:solidFill>
              <a:schemeClr val="tx1">
                <a:alpha val="1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p:cNvSpPr/>
            <p:nvPr/>
          </p:nvSpPr>
          <p:spPr>
            <a:xfrm>
              <a:off x="2122974" y="1417260"/>
              <a:ext cx="986691" cy="678071"/>
            </a:xfrm>
            <a:prstGeom prst="rect">
              <a:avLst/>
            </a:prstGeom>
          </p:spPr>
          <p:txBody>
            <a:bodyPr wrap="square">
              <a:spAutoFit/>
            </a:bodyPr>
            <a:lstStyle/>
            <a:p>
              <a:pPr algn="ctr"/>
              <a:r>
                <a:rPr lang="zh-CN" altLang="en-US" sz="1800" b="1" dirty="0" smtClean="0">
                  <a:solidFill>
                    <a:srgbClr val="FFFFFF"/>
                  </a:solidFill>
                  <a:latin typeface="微软雅黑" pitchFamily="34" charset="-122"/>
                  <a:ea typeface="微软雅黑" pitchFamily="34" charset="-122"/>
                </a:rPr>
                <a:t>误码</a:t>
              </a:r>
              <a:endParaRPr lang="en-US" altLang="zh-CN" sz="1800" b="1" dirty="0" smtClean="0">
                <a:solidFill>
                  <a:srgbClr val="FFFFFF"/>
                </a:solidFill>
                <a:latin typeface="微软雅黑" pitchFamily="34" charset="-122"/>
                <a:ea typeface="微软雅黑" pitchFamily="34" charset="-122"/>
              </a:endParaRPr>
            </a:p>
            <a:p>
              <a:pPr algn="ctr"/>
              <a:r>
                <a:rPr lang="zh-CN" altLang="en-US" sz="1800" b="1" dirty="0" smtClean="0">
                  <a:solidFill>
                    <a:srgbClr val="FFFFFF"/>
                  </a:solidFill>
                  <a:latin typeface="微软雅黑" pitchFamily="34" charset="-122"/>
                  <a:ea typeface="微软雅黑" pitchFamily="34" charset="-122"/>
                </a:rPr>
                <a:t>原因</a:t>
              </a:r>
              <a:endParaRPr lang="zh-CN" altLang="en-US" sz="1800" b="1" dirty="0">
                <a:solidFill>
                  <a:srgbClr val="FFFFFF"/>
                </a:solidFill>
                <a:latin typeface="微软雅黑" pitchFamily="34" charset="-122"/>
                <a:ea typeface="微软雅黑" pitchFamily="34" charset="-122"/>
              </a:endParaRPr>
            </a:p>
          </p:txBody>
        </p:sp>
      </p:grpSp>
      <p:grpSp>
        <p:nvGrpSpPr>
          <p:cNvPr id="3" name="组合 36"/>
          <p:cNvGrpSpPr/>
          <p:nvPr/>
        </p:nvGrpSpPr>
        <p:grpSpPr>
          <a:xfrm>
            <a:off x="166341" y="1118782"/>
            <a:ext cx="1855390" cy="1855390"/>
            <a:chOff x="968141" y="2974095"/>
            <a:chExt cx="1152000" cy="1152000"/>
          </a:xfrm>
        </p:grpSpPr>
        <p:sp>
          <p:nvSpPr>
            <p:cNvPr id="38" name="灰色圆形背景"/>
            <p:cNvSpPr/>
            <p:nvPr/>
          </p:nvSpPr>
          <p:spPr>
            <a:xfrm rot="5400000">
              <a:off x="968141" y="2974095"/>
              <a:ext cx="1152000" cy="1152000"/>
            </a:xfrm>
            <a:prstGeom prst="teardrop">
              <a:avLst/>
            </a:prstGeom>
            <a:solidFill>
              <a:srgbClr val="C0C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p:cNvSpPr/>
            <p:nvPr/>
          </p:nvSpPr>
          <p:spPr>
            <a:xfrm>
              <a:off x="1036733" y="3043220"/>
              <a:ext cx="1008000" cy="10080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弦形 39"/>
            <p:cNvSpPr/>
            <p:nvPr/>
          </p:nvSpPr>
          <p:spPr>
            <a:xfrm rot="10800000">
              <a:off x="1036733" y="3043221"/>
              <a:ext cx="1008000" cy="1008000"/>
            </a:xfrm>
            <a:prstGeom prst="chord">
              <a:avLst>
                <a:gd name="adj1" fmla="val 13080676"/>
                <a:gd name="adj2" fmla="val 19325947"/>
              </a:avLst>
            </a:prstGeom>
            <a:solidFill>
              <a:schemeClr val="tx1">
                <a:alpha val="1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矩形 40"/>
            <p:cNvSpPr/>
            <p:nvPr/>
          </p:nvSpPr>
          <p:spPr>
            <a:xfrm>
              <a:off x="1122423" y="3374530"/>
              <a:ext cx="843435" cy="439522"/>
            </a:xfrm>
            <a:prstGeom prst="rect">
              <a:avLst/>
            </a:prstGeom>
          </p:spPr>
          <p:txBody>
            <a:bodyPr wrap="square">
              <a:spAutoFit/>
            </a:bodyPr>
            <a:lstStyle/>
            <a:p>
              <a:pPr algn="ctr"/>
              <a:r>
                <a:rPr lang="zh-CN" altLang="en-US" sz="2000" dirty="0" smtClean="0">
                  <a:solidFill>
                    <a:srgbClr val="FFFFFF"/>
                  </a:solidFill>
                  <a:latin typeface="微软雅黑" pitchFamily="34" charset="-122"/>
                  <a:ea typeface="微软雅黑" pitchFamily="34" charset="-122"/>
                </a:rPr>
                <a:t>码间串扰</a:t>
              </a:r>
            </a:p>
            <a:p>
              <a:pPr algn="ctr"/>
              <a:endParaRPr lang="zh-CN" altLang="en-US" sz="2000" dirty="0">
                <a:solidFill>
                  <a:srgbClr val="FFFFFF"/>
                </a:solidFill>
                <a:latin typeface="微软雅黑" pitchFamily="34" charset="-122"/>
                <a:ea typeface="微软雅黑" pitchFamily="34" charset="-122"/>
              </a:endParaRPr>
            </a:p>
          </p:txBody>
        </p:sp>
      </p:grpSp>
      <p:grpSp>
        <p:nvGrpSpPr>
          <p:cNvPr id="8" name="组合 41"/>
          <p:cNvGrpSpPr/>
          <p:nvPr/>
        </p:nvGrpSpPr>
        <p:grpSpPr>
          <a:xfrm>
            <a:off x="2121171" y="3053465"/>
            <a:ext cx="1425756" cy="1425756"/>
            <a:chOff x="2035197" y="1124394"/>
            <a:chExt cx="1152000" cy="1152000"/>
          </a:xfrm>
        </p:grpSpPr>
        <p:sp>
          <p:nvSpPr>
            <p:cNvPr id="43" name="灰色圆形背景"/>
            <p:cNvSpPr/>
            <p:nvPr/>
          </p:nvSpPr>
          <p:spPr>
            <a:xfrm rot="16200000">
              <a:off x="2035197" y="1124394"/>
              <a:ext cx="1152000" cy="1152000"/>
            </a:xfrm>
            <a:prstGeom prst="teardrop">
              <a:avLst/>
            </a:prstGeom>
            <a:solidFill>
              <a:srgbClr val="C0C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椭圆 43"/>
            <p:cNvSpPr/>
            <p:nvPr/>
          </p:nvSpPr>
          <p:spPr>
            <a:xfrm>
              <a:off x="2110616" y="1191698"/>
              <a:ext cx="1008000" cy="10080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弦形 44"/>
            <p:cNvSpPr/>
            <p:nvPr/>
          </p:nvSpPr>
          <p:spPr>
            <a:xfrm rot="10800000">
              <a:off x="2110616" y="1191698"/>
              <a:ext cx="1008000" cy="1008000"/>
            </a:xfrm>
            <a:prstGeom prst="chord">
              <a:avLst>
                <a:gd name="adj1" fmla="val 13080676"/>
                <a:gd name="adj2" fmla="val 19325947"/>
              </a:avLst>
            </a:prstGeom>
            <a:solidFill>
              <a:schemeClr val="tx1">
                <a:alpha val="1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nvSpPr>
          <p:spPr>
            <a:xfrm>
              <a:off x="2105791" y="1494293"/>
              <a:ext cx="986691" cy="323286"/>
            </a:xfrm>
            <a:prstGeom prst="rect">
              <a:avLst/>
            </a:prstGeom>
          </p:spPr>
          <p:txBody>
            <a:bodyPr wrap="square">
              <a:spAutoFit/>
            </a:bodyPr>
            <a:lstStyle/>
            <a:p>
              <a:pPr algn="ctr"/>
              <a:r>
                <a:rPr lang="zh-CN" altLang="en-US" sz="2000" dirty="0" smtClean="0">
                  <a:solidFill>
                    <a:srgbClr val="FFFFFF"/>
                  </a:solidFill>
                  <a:latin typeface="微软雅黑" pitchFamily="34" charset="-122"/>
                  <a:ea typeface="微软雅黑" pitchFamily="34" charset="-122"/>
                </a:rPr>
                <a:t>噪  声</a:t>
              </a:r>
              <a:endParaRPr lang="zh-CN" altLang="en-US" sz="2000" dirty="0">
                <a:solidFill>
                  <a:srgbClr val="FFFFFF"/>
                </a:solidFill>
                <a:latin typeface="微软雅黑" pitchFamily="34" charset="-122"/>
                <a:ea typeface="微软雅黑" pitchFamily="34" charset="-122"/>
              </a:endParaRPr>
            </a:p>
          </p:txBody>
        </p:sp>
      </p:grpSp>
      <p:sp>
        <p:nvSpPr>
          <p:cNvPr id="57" name="TextBox 27"/>
          <p:cNvSpPr txBox="1"/>
          <p:nvPr/>
        </p:nvSpPr>
        <p:spPr>
          <a:xfrm>
            <a:off x="4548244" y="2670180"/>
            <a:ext cx="3808957" cy="830997"/>
          </a:xfrm>
          <a:prstGeom prst="rect">
            <a:avLst/>
          </a:prstGeom>
          <a:noFill/>
        </p:spPr>
        <p:txBody>
          <a:bodyPr wrap="square" rtlCol="0">
            <a:spAutoFit/>
          </a:bodyPr>
          <a:lstStyle/>
          <a:p>
            <a:pPr>
              <a:lnSpc>
                <a:spcPct val="150000"/>
              </a:lnSpc>
            </a:pPr>
            <a:r>
              <a:rPr lang="zh-CN" altLang="en-US" sz="1600" b="1" dirty="0" smtClean="0">
                <a:solidFill>
                  <a:srgbClr val="0070C0"/>
                </a:solidFill>
                <a:latin typeface="微软雅黑" panose="020B0503020204020204" pitchFamily="34" charset="-122"/>
                <a:ea typeface="微软雅黑" panose="020B0503020204020204" pitchFamily="34" charset="-122"/>
              </a:rPr>
              <a:t>数字基带系统的</a:t>
            </a:r>
            <a:r>
              <a:rPr lang="zh-CN" altLang="en-US" sz="1600" b="1" dirty="0" smtClean="0">
                <a:solidFill>
                  <a:srgbClr val="FF0000"/>
                </a:solidFill>
                <a:latin typeface="微软雅黑" panose="020B0503020204020204" pitchFamily="34" charset="-122"/>
                <a:ea typeface="微软雅黑" panose="020B0503020204020204" pitchFamily="34" charset="-122"/>
              </a:rPr>
              <a:t>总传输特性不理想</a:t>
            </a:r>
            <a:r>
              <a:rPr lang="zh-CN" altLang="en-US" sz="1600" b="1" dirty="0" smtClean="0">
                <a:solidFill>
                  <a:srgbClr val="0070C0"/>
                </a:solidFill>
                <a:latin typeface="微软雅黑" panose="020B0503020204020204" pitchFamily="34" charset="-122"/>
                <a:ea typeface="微软雅黑" panose="020B0503020204020204" pitchFamily="34" charset="-122"/>
              </a:rPr>
              <a:t>使得码元变形、展宽而导致相互影响的现象。</a:t>
            </a:r>
            <a:endParaRPr lang="zh-CN" altLang="en-US" sz="1600" b="1" dirty="0">
              <a:solidFill>
                <a:srgbClr val="0070C0"/>
              </a:solidFill>
              <a:latin typeface="微软雅黑" panose="020B0503020204020204" pitchFamily="34" charset="-122"/>
              <a:ea typeface="微软雅黑" panose="020B0503020204020204" pitchFamily="34" charset="-122"/>
            </a:endParaRPr>
          </a:p>
        </p:txBody>
      </p:sp>
      <p:sp>
        <p:nvSpPr>
          <p:cNvPr id="25" name="TextBox 10"/>
          <p:cNvSpPr txBox="1"/>
          <p:nvPr/>
        </p:nvSpPr>
        <p:spPr>
          <a:xfrm>
            <a:off x="251520" y="62858"/>
            <a:ext cx="1107996" cy="369332"/>
          </a:xfrm>
          <a:prstGeom prst="rect">
            <a:avLst/>
          </a:prstGeom>
          <a:noFill/>
        </p:spPr>
        <p:txBody>
          <a:bodyPr wrap="none" rtlCol="0">
            <a:spAutoFit/>
          </a:bodyPr>
          <a:lstStyle/>
          <a:p>
            <a:r>
              <a:rPr lang="zh-CN" altLang="en-US" sz="1800" b="1" dirty="0" smtClean="0">
                <a:solidFill>
                  <a:srgbClr val="0070C0"/>
                </a:solidFill>
                <a:latin typeface="微软雅黑" panose="020B0503020204020204" pitchFamily="34" charset="-122"/>
                <a:ea typeface="微软雅黑" panose="020B0503020204020204" pitchFamily="34" charset="-122"/>
              </a:rPr>
              <a:t>码间串扰</a:t>
            </a:r>
            <a:endParaRPr lang="zh-CN" altLang="en-US" sz="1800" b="1" dirty="0">
              <a:solidFill>
                <a:srgbClr val="0070C0"/>
              </a:solidFill>
              <a:latin typeface="微软雅黑" panose="020B0503020204020204" pitchFamily="34" charset="-122"/>
              <a:ea typeface="微软雅黑" panose="020B0503020204020204" pitchFamily="34" charset="-122"/>
            </a:endParaRPr>
          </a:p>
        </p:txBody>
      </p:sp>
      <p:pic>
        <p:nvPicPr>
          <p:cNvPr id="141314" name="Picture 2"/>
          <p:cNvPicPr>
            <a:picLocks noChangeAspect="1" noChangeArrowheads="1"/>
          </p:cNvPicPr>
          <p:nvPr/>
        </p:nvPicPr>
        <p:blipFill>
          <a:blip r:embed="rId4" cstate="print"/>
          <a:srcRect/>
          <a:stretch>
            <a:fillRect/>
          </a:stretch>
        </p:blipFill>
        <p:spPr bwMode="auto">
          <a:xfrm>
            <a:off x="3327113" y="1115321"/>
            <a:ext cx="5105400" cy="1466850"/>
          </a:xfrm>
          <a:prstGeom prst="rect">
            <a:avLst/>
          </a:prstGeom>
          <a:noFill/>
          <a:ln w="9525">
            <a:noFill/>
            <a:miter lim="800000"/>
            <a:headEnd/>
            <a:tailEnd/>
          </a:ln>
          <a:effectLst/>
        </p:spPr>
      </p:pic>
      <p:pic>
        <p:nvPicPr>
          <p:cNvPr id="47" name="Picture 3"/>
          <p:cNvPicPr>
            <a:picLocks noChangeAspect="1" noChangeArrowheads="1"/>
          </p:cNvPicPr>
          <p:nvPr/>
        </p:nvPicPr>
        <p:blipFill>
          <a:blip r:embed="rId5" cstate="print"/>
          <a:srcRect/>
          <a:stretch>
            <a:fillRect/>
          </a:stretch>
        </p:blipFill>
        <p:spPr bwMode="auto">
          <a:xfrm>
            <a:off x="5139073" y="1580146"/>
            <a:ext cx="323606" cy="182415"/>
          </a:xfrm>
          <a:prstGeom prst="rect">
            <a:avLst/>
          </a:prstGeom>
          <a:noFill/>
          <a:ln w="9525">
            <a:noFill/>
            <a:miter lim="800000"/>
            <a:headEnd/>
            <a:tailEnd/>
          </a:ln>
          <a:effectLst/>
        </p:spPr>
      </p:pic>
      <p:pic>
        <p:nvPicPr>
          <p:cNvPr id="141315" name="Picture 3"/>
          <p:cNvPicPr>
            <a:picLocks noChangeAspect="1" noChangeArrowheads="1"/>
          </p:cNvPicPr>
          <p:nvPr/>
        </p:nvPicPr>
        <p:blipFill>
          <a:blip r:embed="rId6" cstate="print"/>
          <a:srcRect/>
          <a:stretch>
            <a:fillRect/>
          </a:stretch>
        </p:blipFill>
        <p:spPr bwMode="auto">
          <a:xfrm>
            <a:off x="3728500" y="3717653"/>
            <a:ext cx="5234745" cy="1189714"/>
          </a:xfrm>
          <a:prstGeom prst="rect">
            <a:avLst/>
          </a:prstGeom>
          <a:noFill/>
          <a:ln w="9525">
            <a:noFill/>
            <a:miter lim="800000"/>
            <a:headEnd/>
            <a:tailEnd/>
          </a:ln>
          <a:effectLst/>
        </p:spPr>
      </p:pic>
    </p:spTree>
    <p:extLst>
      <p:ext uri="{BB962C8B-B14F-4D97-AF65-F5344CB8AC3E}">
        <p14:creationId xmlns:p14="http://schemas.microsoft.com/office/powerpoint/2010/main" xmlns="" val="2448242420"/>
      </p:ext>
    </p:extLst>
  </p:cSld>
  <p:clrMapOvr>
    <a:masterClrMapping/>
  </p:clrMapOvr>
  <mc:AlternateContent xmlns:mc="http://schemas.openxmlformats.org/markup-compatibility/2006">
    <mc:Choice xmlns:p14="http://schemas.microsoft.com/office/powerpoint/2010/main" xmlns="" Requires="p14">
      <p:transition spd="slow" p14:dur="1250" advTm="0">
        <p14:flip dir="r"/>
      </p:transition>
    </mc:Choice>
    <mc:Fallback>
      <p:transition spd="slow" advTm="0">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C:\Users\jsj\Desktop\素材cnn sccnn.com_2014111795930119rx61_04 [转换].png"/>
          <p:cNvPicPr>
            <a:picLocks noChangeAspect="1" noChangeArrowheads="1"/>
          </p:cNvPicPr>
          <p:nvPr/>
        </p:nvPicPr>
        <p:blipFill rotWithShape="1">
          <a:blip r:embed="rId3" cstate="screen">
            <a:extLst>
              <a:ext uri="{28A0092B-C50C-407E-A947-70E740481C1C}">
                <a14:useLocalDpi xmlns:a14="http://schemas.microsoft.com/office/drawing/2010/main" xmlns=""/>
              </a:ext>
            </a:extLst>
          </a:blip>
          <a:srcRect/>
          <a:stretch>
            <a:fillRect/>
          </a:stretch>
        </p:blipFill>
        <p:spPr bwMode="auto">
          <a:xfrm>
            <a:off x="4139952" y="0"/>
            <a:ext cx="5004048" cy="3571102"/>
          </a:xfrm>
          <a:prstGeom prst="rect">
            <a:avLst/>
          </a:prstGeom>
          <a:noFill/>
          <a:extLst>
            <a:ext uri="{909E8E84-426E-40DD-AFC4-6F175D3DCCD1}">
              <a14:hiddenFill xmlns:a14="http://schemas.microsoft.com/office/drawing/2010/main" xmlns="">
                <a:solidFill>
                  <a:srgbClr val="FFFFFF"/>
                </a:solidFill>
              </a14:hiddenFill>
            </a:ext>
          </a:extLst>
        </p:spPr>
      </p:pic>
      <p:sp useBgFill="1">
        <p:nvSpPr>
          <p:cNvPr id="6" name="矩形 5"/>
          <p:cNvSpPr/>
          <p:nvPr/>
        </p:nvSpPr>
        <p:spPr>
          <a:xfrm>
            <a:off x="0" y="476972"/>
            <a:ext cx="9144000" cy="432702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0" y="476972"/>
            <a:ext cx="9144000" cy="78554"/>
          </a:xfrm>
          <a:prstGeom prst="rect">
            <a:avLst/>
          </a:prstGeom>
          <a:solidFill>
            <a:srgbClr val="E46C0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818"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3" name="TextBox 27"/>
          <p:cNvSpPr txBox="1"/>
          <p:nvPr/>
        </p:nvSpPr>
        <p:spPr>
          <a:xfrm>
            <a:off x="263303" y="756310"/>
            <a:ext cx="1469823" cy="338554"/>
          </a:xfrm>
          <a:prstGeom prst="rect">
            <a:avLst/>
          </a:prstGeom>
          <a:noFill/>
        </p:spPr>
        <p:txBody>
          <a:bodyPr wrap="square" rtlCol="0">
            <a:spAutoFit/>
          </a:bodyPr>
          <a:lstStyle/>
          <a:p>
            <a:r>
              <a:rPr lang="zh-CN" altLang="en-US" sz="1600" b="1" dirty="0" smtClean="0">
                <a:solidFill>
                  <a:srgbClr val="0070C0"/>
                </a:solidFill>
                <a:latin typeface="微软雅黑" panose="020B0503020204020204" pitchFamily="34" charset="-122"/>
                <a:ea typeface="微软雅黑" panose="020B0503020204020204" pitchFamily="34" charset="-122"/>
              </a:rPr>
              <a:t>理想低通系统</a:t>
            </a:r>
            <a:endParaRPr lang="zh-CN" altLang="en-US" sz="1600" b="1" dirty="0">
              <a:solidFill>
                <a:srgbClr val="0070C0"/>
              </a:solidFill>
              <a:latin typeface="微软雅黑" panose="020B0503020204020204" pitchFamily="34" charset="-122"/>
              <a:ea typeface="微软雅黑" panose="020B0503020204020204" pitchFamily="34" charset="-122"/>
            </a:endParaRPr>
          </a:p>
        </p:txBody>
      </p:sp>
      <p:pic>
        <p:nvPicPr>
          <p:cNvPr id="69640" name="Picture 8"/>
          <p:cNvPicPr>
            <a:picLocks noChangeAspect="1" noChangeArrowheads="1"/>
          </p:cNvPicPr>
          <p:nvPr/>
        </p:nvPicPr>
        <p:blipFill>
          <a:blip r:embed="rId4" cstate="print"/>
          <a:srcRect/>
          <a:stretch>
            <a:fillRect/>
          </a:stretch>
        </p:blipFill>
        <p:spPr bwMode="auto">
          <a:xfrm>
            <a:off x="281315" y="1315661"/>
            <a:ext cx="4838700" cy="981075"/>
          </a:xfrm>
          <a:prstGeom prst="rect">
            <a:avLst/>
          </a:prstGeom>
          <a:noFill/>
          <a:ln w="9525">
            <a:noFill/>
            <a:miter lim="800000"/>
            <a:headEnd/>
            <a:tailEnd/>
          </a:ln>
          <a:effectLst/>
        </p:spPr>
      </p:pic>
      <p:pic>
        <p:nvPicPr>
          <p:cNvPr id="14" name="Picture 3"/>
          <p:cNvPicPr>
            <a:picLocks noChangeAspect="1" noChangeArrowheads="1"/>
          </p:cNvPicPr>
          <p:nvPr/>
        </p:nvPicPr>
        <p:blipFill>
          <a:blip r:embed="rId5" cstate="print"/>
          <a:srcRect/>
          <a:stretch>
            <a:fillRect/>
          </a:stretch>
        </p:blipFill>
        <p:spPr bwMode="auto">
          <a:xfrm rot="5400000">
            <a:off x="2307236" y="2267632"/>
            <a:ext cx="323606" cy="182415"/>
          </a:xfrm>
          <a:prstGeom prst="rect">
            <a:avLst/>
          </a:prstGeom>
          <a:noFill/>
          <a:ln w="9525">
            <a:noFill/>
            <a:miter lim="800000"/>
            <a:headEnd/>
            <a:tailEnd/>
          </a:ln>
          <a:effectLst/>
        </p:spPr>
      </p:pic>
      <p:pic>
        <p:nvPicPr>
          <p:cNvPr id="69641" name="Picture 9"/>
          <p:cNvPicPr>
            <a:picLocks noChangeAspect="1" noChangeArrowheads="1"/>
          </p:cNvPicPr>
          <p:nvPr/>
        </p:nvPicPr>
        <p:blipFill>
          <a:blip r:embed="rId6" cstate="print"/>
          <a:srcRect/>
          <a:stretch>
            <a:fillRect/>
          </a:stretch>
        </p:blipFill>
        <p:spPr bwMode="auto">
          <a:xfrm>
            <a:off x="929663" y="2619147"/>
            <a:ext cx="3371850" cy="1181100"/>
          </a:xfrm>
          <a:prstGeom prst="rect">
            <a:avLst/>
          </a:prstGeom>
          <a:noFill/>
          <a:ln w="9525">
            <a:noFill/>
            <a:miter lim="800000"/>
            <a:headEnd/>
            <a:tailEnd/>
          </a:ln>
          <a:effectLst/>
        </p:spPr>
      </p:pic>
      <p:graphicFrame>
        <p:nvGraphicFramePr>
          <p:cNvPr id="69642" name="Object 10"/>
          <p:cNvGraphicFramePr>
            <a:graphicFrameLocks noChangeAspect="1"/>
          </p:cNvGraphicFramePr>
          <p:nvPr/>
        </p:nvGraphicFramePr>
        <p:xfrm>
          <a:off x="912341" y="3922191"/>
          <a:ext cx="3882946" cy="1139948"/>
        </p:xfrm>
        <a:graphic>
          <a:graphicData uri="http://schemas.openxmlformats.org/presentationml/2006/ole">
            <p:oleObj spid="_x0000_s69642" name="Equation" r:id="rId7" imgW="2768400" imgH="812520" progId="Equation.DSMT4">
              <p:embed/>
            </p:oleObj>
          </a:graphicData>
        </a:graphic>
      </p:graphicFrame>
      <p:pic>
        <p:nvPicPr>
          <p:cNvPr id="69643" name="Picture 11" descr="F:\！2023-2024(2)任务\2 修改PPT\2 通原\1 通原最新版PPT(2023.12.21)\1 授课PPT\插图\第6章 数字基带传输系统\补6.png"/>
          <p:cNvPicPr>
            <a:picLocks noChangeAspect="1" noChangeArrowheads="1"/>
          </p:cNvPicPr>
          <p:nvPr/>
        </p:nvPicPr>
        <p:blipFill>
          <a:blip r:embed="rId8" cstate="print"/>
          <a:srcRect/>
          <a:stretch>
            <a:fillRect/>
          </a:stretch>
        </p:blipFill>
        <p:spPr bwMode="auto">
          <a:xfrm>
            <a:off x="5568138" y="869967"/>
            <a:ext cx="2884746" cy="2304168"/>
          </a:xfrm>
          <a:prstGeom prst="rect">
            <a:avLst/>
          </a:prstGeom>
          <a:noFill/>
        </p:spPr>
      </p:pic>
      <p:graphicFrame>
        <p:nvGraphicFramePr>
          <p:cNvPr id="69644" name="Object 12"/>
          <p:cNvGraphicFramePr>
            <a:graphicFrameLocks noChangeAspect="1"/>
          </p:cNvGraphicFramePr>
          <p:nvPr/>
        </p:nvGraphicFramePr>
        <p:xfrm>
          <a:off x="7270785" y="1120054"/>
          <a:ext cx="1104900" cy="285750"/>
        </p:xfrm>
        <a:graphic>
          <a:graphicData uri="http://schemas.openxmlformats.org/presentationml/2006/ole">
            <p:oleObj spid="_x0000_s69644" name="Equation" r:id="rId9" imgW="787320" imgH="203040" progId="Equation.DSMT4">
              <p:embed/>
            </p:oleObj>
          </a:graphicData>
        </a:graphic>
      </p:graphicFrame>
      <p:sp>
        <p:nvSpPr>
          <p:cNvPr id="20" name="TextBox 27"/>
          <p:cNvSpPr txBox="1"/>
          <p:nvPr/>
        </p:nvSpPr>
        <p:spPr>
          <a:xfrm>
            <a:off x="5794740" y="3439261"/>
            <a:ext cx="2753836" cy="369332"/>
          </a:xfrm>
          <a:prstGeom prst="rect">
            <a:avLst/>
          </a:prstGeom>
          <a:noFill/>
        </p:spPr>
        <p:txBody>
          <a:bodyPr wrap="square" rtlCol="0">
            <a:spAutoFit/>
          </a:bodyPr>
          <a:lstStyle/>
          <a:p>
            <a:r>
              <a:rPr lang="zh-CN" altLang="en-US" sz="1800" b="1" dirty="0" smtClean="0">
                <a:solidFill>
                  <a:srgbClr val="FF0000"/>
                </a:solidFill>
                <a:latin typeface="微软雅黑" panose="020B0503020204020204" pitchFamily="34" charset="-122"/>
                <a:ea typeface="微软雅黑" panose="020B0503020204020204" pitchFamily="34" charset="-122"/>
              </a:rPr>
              <a:t>能否物理实现？为什么？</a:t>
            </a:r>
            <a:endParaRPr lang="zh-CN" altLang="en-US" sz="1800" b="1" dirty="0">
              <a:solidFill>
                <a:srgbClr val="FF0000"/>
              </a:solidFill>
              <a:latin typeface="微软雅黑" panose="020B0503020204020204" pitchFamily="34" charset="-122"/>
              <a:ea typeface="微软雅黑" panose="020B0503020204020204" pitchFamily="34" charset="-122"/>
            </a:endParaRPr>
          </a:p>
        </p:txBody>
      </p:sp>
      <p:sp>
        <p:nvSpPr>
          <p:cNvPr id="21" name="矩形 23"/>
          <p:cNvSpPr>
            <a:spLocks noChangeAspect="1" noChangeArrowheads="1"/>
          </p:cNvSpPr>
          <p:nvPr/>
        </p:nvSpPr>
        <p:spPr bwMode="auto">
          <a:xfrm>
            <a:off x="5752213" y="3381131"/>
            <a:ext cx="2721935" cy="499729"/>
          </a:xfrm>
          <a:prstGeom prst="rect">
            <a:avLst/>
          </a:prstGeom>
          <a:noFill/>
          <a:ln w="9525">
            <a:solidFill>
              <a:srgbClr val="0883C8"/>
            </a:solidFill>
            <a:prstDash val="dash"/>
            <a:miter lim="800000"/>
            <a:headEnd/>
            <a:tailEnd/>
          </a:ln>
        </p:spPr>
        <p:txBody>
          <a:bodyPr anchor="ctr"/>
          <a:lstStyle/>
          <a:p>
            <a:pPr algn="ctr"/>
            <a:endParaRPr lang="zh-CN" altLang="en-US">
              <a:latin typeface="宋体" pitchFamily="2" charset="-122"/>
              <a:sym typeface="宋体" pitchFamily="2" charset="-122"/>
            </a:endParaRPr>
          </a:p>
        </p:txBody>
      </p:sp>
      <p:sp>
        <p:nvSpPr>
          <p:cNvPr id="22" name="TextBox 27"/>
          <p:cNvSpPr txBox="1"/>
          <p:nvPr/>
        </p:nvSpPr>
        <p:spPr>
          <a:xfrm>
            <a:off x="6117268" y="4165843"/>
            <a:ext cx="2048555" cy="369332"/>
          </a:xfrm>
          <a:prstGeom prst="rect">
            <a:avLst/>
          </a:prstGeom>
          <a:noFill/>
        </p:spPr>
        <p:txBody>
          <a:bodyPr wrap="square" rtlCol="0">
            <a:spAutoFit/>
          </a:bodyPr>
          <a:lstStyle/>
          <a:p>
            <a:r>
              <a:rPr lang="zh-CN" altLang="en-US" sz="1800" b="1" dirty="0" smtClean="0">
                <a:solidFill>
                  <a:srgbClr val="FF0000"/>
                </a:solidFill>
                <a:latin typeface="微软雅黑" panose="020B0503020204020204" pitchFamily="34" charset="-122"/>
                <a:ea typeface="微软雅黑" panose="020B0503020204020204" pitchFamily="34" charset="-122"/>
              </a:rPr>
              <a:t>会导致什么结果？</a:t>
            </a:r>
            <a:endParaRPr lang="zh-CN" altLang="en-US" sz="1800" b="1" dirty="0">
              <a:solidFill>
                <a:srgbClr val="FF0000"/>
              </a:solidFill>
              <a:latin typeface="微软雅黑" panose="020B0503020204020204" pitchFamily="34" charset="-122"/>
              <a:ea typeface="微软雅黑" panose="020B0503020204020204" pitchFamily="34" charset="-122"/>
            </a:endParaRPr>
          </a:p>
        </p:txBody>
      </p:sp>
      <p:sp>
        <p:nvSpPr>
          <p:cNvPr id="23" name="矩形 23"/>
          <p:cNvSpPr>
            <a:spLocks noChangeAspect="1" noChangeArrowheads="1"/>
          </p:cNvSpPr>
          <p:nvPr/>
        </p:nvSpPr>
        <p:spPr bwMode="auto">
          <a:xfrm>
            <a:off x="6074742" y="4107713"/>
            <a:ext cx="2048552" cy="499729"/>
          </a:xfrm>
          <a:prstGeom prst="rect">
            <a:avLst/>
          </a:prstGeom>
          <a:noFill/>
          <a:ln w="9525">
            <a:solidFill>
              <a:srgbClr val="0883C8"/>
            </a:solidFill>
            <a:prstDash val="dash"/>
            <a:miter lim="800000"/>
            <a:headEnd/>
            <a:tailEnd/>
          </a:ln>
        </p:spPr>
        <p:txBody>
          <a:bodyPr anchor="ctr"/>
          <a:lstStyle/>
          <a:p>
            <a:pPr algn="ctr"/>
            <a:endParaRPr lang="zh-CN" altLang="en-US">
              <a:latin typeface="宋体" pitchFamily="2" charset="-122"/>
              <a:sym typeface="宋体" pitchFamily="2" charset="-122"/>
            </a:endParaRPr>
          </a:p>
        </p:txBody>
      </p:sp>
    </p:spTree>
    <p:extLst>
      <p:ext uri="{BB962C8B-B14F-4D97-AF65-F5344CB8AC3E}">
        <p14:creationId xmlns:p14="http://schemas.microsoft.com/office/powerpoint/2010/main" xmlns="" val="359008949"/>
      </p:ext>
    </p:extLst>
  </p:cSld>
  <p:clrMapOvr>
    <a:masterClrMapping/>
  </p:clrMapOvr>
  <mc:AlternateContent xmlns:mc="http://schemas.openxmlformats.org/markup-compatibility/2006">
    <mc:Choice xmlns:p14="http://schemas.microsoft.com/office/powerpoint/2010/main" xmlns="" Requires="p14">
      <p:transition spd="slow" p14:dur="1250" advTm="0">
        <p14:flip dir="r"/>
      </p:transition>
    </mc:Choice>
    <mc:Fallback>
      <p:transition spd="slow" advTm="0">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C:\Users\jsj\Desktop\素材cnn sccnn.com_2014111795930119rx61_04 [转换].png"/>
          <p:cNvPicPr>
            <a:picLocks noChangeAspect="1" noChangeArrowheads="1"/>
          </p:cNvPicPr>
          <p:nvPr/>
        </p:nvPicPr>
        <p:blipFill rotWithShape="1">
          <a:blip r:embed="rId3" cstate="screen">
            <a:extLst>
              <a:ext uri="{28A0092B-C50C-407E-A947-70E740481C1C}">
                <a14:useLocalDpi xmlns:a14="http://schemas.microsoft.com/office/drawing/2010/main" xmlns=""/>
              </a:ext>
            </a:extLst>
          </a:blip>
          <a:srcRect/>
          <a:stretch>
            <a:fillRect/>
          </a:stretch>
        </p:blipFill>
        <p:spPr bwMode="auto">
          <a:xfrm>
            <a:off x="4139952" y="0"/>
            <a:ext cx="5004048" cy="3571102"/>
          </a:xfrm>
          <a:prstGeom prst="rect">
            <a:avLst/>
          </a:prstGeom>
          <a:noFill/>
          <a:extLst>
            <a:ext uri="{909E8E84-426E-40DD-AFC4-6F175D3DCCD1}">
              <a14:hiddenFill xmlns:a14="http://schemas.microsoft.com/office/drawing/2010/main" xmlns="">
                <a:solidFill>
                  <a:srgbClr val="FFFFFF"/>
                </a:solidFill>
              </a14:hiddenFill>
            </a:ext>
          </a:extLst>
        </p:spPr>
      </p:pic>
      <p:pic>
        <p:nvPicPr>
          <p:cNvPr id="5" name="Picture 4" descr="C:\Users\jsj\Desktop\素材cnn sccnn.com_2014111795930119rx61_04 [转换].png"/>
          <p:cNvPicPr>
            <a:picLocks noChangeAspect="1" noChangeArrowheads="1"/>
          </p:cNvPicPr>
          <p:nvPr/>
        </p:nvPicPr>
        <p:blipFill rotWithShape="1">
          <a:blip r:embed="rId4" cstate="screen">
            <a:extLst>
              <a:ext uri="{28A0092B-C50C-407E-A947-70E740481C1C}">
                <a14:useLocalDpi xmlns:a14="http://schemas.microsoft.com/office/drawing/2010/main" xmlns=""/>
              </a:ext>
            </a:extLst>
          </a:blip>
          <a:srcRect r="-8270"/>
          <a:stretch>
            <a:fillRect/>
          </a:stretch>
        </p:blipFill>
        <p:spPr bwMode="auto">
          <a:xfrm>
            <a:off x="0" y="2571750"/>
            <a:ext cx="2498024" cy="2571750"/>
          </a:xfrm>
          <a:prstGeom prst="rect">
            <a:avLst/>
          </a:prstGeom>
          <a:noFill/>
          <a:extLst>
            <a:ext uri="{909E8E84-426E-40DD-AFC4-6F175D3DCCD1}">
              <a14:hiddenFill xmlns:a14="http://schemas.microsoft.com/office/drawing/2010/main" xmlns="">
                <a:solidFill>
                  <a:srgbClr val="FFFFFF"/>
                </a:solidFill>
              </a14:hiddenFill>
            </a:ext>
          </a:extLst>
        </p:spPr>
      </p:pic>
      <p:sp useBgFill="1">
        <p:nvSpPr>
          <p:cNvPr id="6" name="矩形 5"/>
          <p:cNvSpPr/>
          <p:nvPr/>
        </p:nvSpPr>
        <p:spPr>
          <a:xfrm>
            <a:off x="0" y="476972"/>
            <a:ext cx="9144000" cy="432702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0" y="476972"/>
            <a:ext cx="9144000" cy="78554"/>
          </a:xfrm>
          <a:prstGeom prst="rect">
            <a:avLst/>
          </a:prstGeom>
          <a:solidFill>
            <a:srgbClr val="E46C0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Group 6"/>
          <p:cNvGrpSpPr>
            <a:grpSpLocks/>
          </p:cNvGrpSpPr>
          <p:nvPr/>
        </p:nvGrpSpPr>
        <p:grpSpPr bwMode="auto">
          <a:xfrm>
            <a:off x="1958954" y="1127081"/>
            <a:ext cx="6993712" cy="4114597"/>
            <a:chOff x="804" y="1162"/>
            <a:chExt cx="5262" cy="2867"/>
          </a:xfrm>
        </p:grpSpPr>
        <p:graphicFrame>
          <p:nvGraphicFramePr>
            <p:cNvPr id="11" name="Object 4"/>
            <p:cNvGraphicFramePr>
              <a:graphicFrameLocks noChangeAspect="1"/>
            </p:cNvGraphicFramePr>
            <p:nvPr/>
          </p:nvGraphicFramePr>
          <p:xfrm>
            <a:off x="804" y="1162"/>
            <a:ext cx="5262" cy="1088"/>
          </p:xfrm>
          <a:graphic>
            <a:graphicData uri="http://schemas.openxmlformats.org/presentationml/2006/ole">
              <p:oleObj spid="_x0000_s143362" name="Visio" r:id="rId5" imgW="5232534" imgH="1021699" progId="Visio.Drawing.11">
                <p:embed/>
              </p:oleObj>
            </a:graphicData>
          </a:graphic>
        </p:graphicFrame>
        <p:sp>
          <p:nvSpPr>
            <p:cNvPr id="12" name="Text Box 5"/>
            <p:cNvSpPr txBox="1">
              <a:spLocks noChangeArrowheads="1"/>
            </p:cNvSpPr>
            <p:nvPr/>
          </p:nvSpPr>
          <p:spPr bwMode="auto">
            <a:xfrm>
              <a:off x="1610" y="3702"/>
              <a:ext cx="2495" cy="327"/>
            </a:xfrm>
            <a:prstGeom prst="rect">
              <a:avLst/>
            </a:prstGeom>
            <a:noFill/>
            <a:ln w="9525">
              <a:noFill/>
              <a:miter lim="800000"/>
              <a:headEnd/>
              <a:tailEnd/>
            </a:ln>
            <a:effectLst/>
          </p:spPr>
          <p:txBody>
            <a:bodyPr>
              <a:spAutoFit/>
            </a:bodyPr>
            <a:lstStyle/>
            <a:p>
              <a:pPr algn="ctr">
                <a:defRPr/>
              </a:pPr>
              <a:endParaRPr lang="zh-CN" altLang="zh-CN">
                <a:solidFill>
                  <a:srgbClr val="FF9900"/>
                </a:solidFill>
                <a:effectDag name="">
                  <a:cont type="tree" name="">
                    <a:effect ref="fillLine"/>
                    <a:outerShdw dist="38100" dir="13500000" algn="br">
                      <a:srgbClr val="FFBB55"/>
                    </a:outerShdw>
                  </a:cont>
                  <a:cont type="tree" name="">
                    <a:effect ref="fillLine"/>
                    <a:outerShdw dist="38100" dir="2700000" algn="tl">
                      <a:srgbClr val="995B00"/>
                    </a:outerShdw>
                  </a:cont>
                  <a:effect ref="fillLine"/>
                </a:effectDag>
                <a:ea typeface="华文行楷" pitchFamily="2" charset="-122"/>
              </a:endParaRPr>
            </a:p>
          </p:txBody>
        </p:sp>
      </p:grpSp>
      <p:sp>
        <p:nvSpPr>
          <p:cNvPr id="13" name="矩形 23"/>
          <p:cNvSpPr>
            <a:spLocks noChangeAspect="1" noChangeArrowheads="1"/>
          </p:cNvSpPr>
          <p:nvPr/>
        </p:nvSpPr>
        <p:spPr bwMode="auto">
          <a:xfrm>
            <a:off x="2740777" y="949842"/>
            <a:ext cx="3979033" cy="1509824"/>
          </a:xfrm>
          <a:prstGeom prst="rect">
            <a:avLst/>
          </a:prstGeom>
          <a:noFill/>
          <a:ln w="9525">
            <a:solidFill>
              <a:srgbClr val="0883C8"/>
            </a:solidFill>
            <a:prstDash val="dash"/>
            <a:miter lim="800000"/>
            <a:headEnd/>
            <a:tailEnd/>
          </a:ln>
        </p:spPr>
        <p:txBody>
          <a:bodyPr anchor="ctr"/>
          <a:lstStyle/>
          <a:p>
            <a:pPr algn="ctr"/>
            <a:endParaRPr lang="zh-CN" altLang="en-US">
              <a:latin typeface="宋体" pitchFamily="2" charset="-122"/>
              <a:sym typeface="宋体" pitchFamily="2" charset="-122"/>
            </a:endParaRPr>
          </a:p>
        </p:txBody>
      </p:sp>
      <p:graphicFrame>
        <p:nvGraphicFramePr>
          <p:cNvPr id="143363" name="Object 3"/>
          <p:cNvGraphicFramePr>
            <a:graphicFrameLocks noChangeAspect="1"/>
          </p:cNvGraphicFramePr>
          <p:nvPr/>
        </p:nvGraphicFramePr>
        <p:xfrm>
          <a:off x="506761" y="1892613"/>
          <a:ext cx="2020425" cy="597343"/>
        </p:xfrm>
        <a:graphic>
          <a:graphicData uri="http://schemas.openxmlformats.org/presentationml/2006/ole">
            <p:oleObj spid="_x0000_s143363" name="Equation" r:id="rId6" imgW="1460160" imgH="431640" progId="Equation.DSMT4">
              <p:embed/>
            </p:oleObj>
          </a:graphicData>
        </a:graphic>
      </p:graphicFrame>
      <p:sp>
        <p:nvSpPr>
          <p:cNvPr id="14" name="TextBox 27"/>
          <p:cNvSpPr txBox="1"/>
          <p:nvPr/>
        </p:nvSpPr>
        <p:spPr>
          <a:xfrm>
            <a:off x="752421" y="1054034"/>
            <a:ext cx="1214615" cy="830997"/>
          </a:xfrm>
          <a:prstGeom prst="rect">
            <a:avLst/>
          </a:prstGeom>
          <a:noFill/>
        </p:spPr>
        <p:txBody>
          <a:bodyPr wrap="square" rtlCol="0">
            <a:spAutoFit/>
          </a:bodyPr>
          <a:lstStyle/>
          <a:p>
            <a:pPr>
              <a:lnSpc>
                <a:spcPct val="150000"/>
              </a:lnSpc>
            </a:pPr>
            <a:r>
              <a:rPr lang="zh-CN" altLang="en-US" sz="1600" b="1" dirty="0" smtClean="0">
                <a:solidFill>
                  <a:srgbClr val="0070C0"/>
                </a:solidFill>
                <a:latin typeface="微软雅黑" panose="020B0503020204020204" pitchFamily="34" charset="-122"/>
                <a:ea typeface="微软雅黑" panose="020B0503020204020204" pitchFamily="34" charset="-122"/>
              </a:rPr>
              <a:t>设输入信息</a:t>
            </a:r>
            <a:endParaRPr lang="en-US" altLang="zh-CN" sz="1600" b="1" dirty="0" smtClean="0">
              <a:solidFill>
                <a:srgbClr val="0070C0"/>
              </a:solidFill>
              <a:latin typeface="微软雅黑" panose="020B0503020204020204" pitchFamily="34" charset="-122"/>
              <a:ea typeface="微软雅黑" panose="020B0503020204020204" pitchFamily="34" charset="-122"/>
            </a:endParaRPr>
          </a:p>
          <a:p>
            <a:pPr>
              <a:lnSpc>
                <a:spcPct val="150000"/>
              </a:lnSpc>
            </a:pPr>
            <a:r>
              <a:rPr lang="zh-CN" altLang="en-US" sz="1600" b="1" dirty="0" smtClean="0">
                <a:solidFill>
                  <a:srgbClr val="0070C0"/>
                </a:solidFill>
                <a:latin typeface="微软雅黑" panose="020B0503020204020204" pitchFamily="34" charset="-122"/>
                <a:ea typeface="微软雅黑" panose="020B0503020204020204" pitchFamily="34" charset="-122"/>
              </a:rPr>
              <a:t>为冲激函数</a:t>
            </a:r>
            <a:endParaRPr lang="zh-CN" altLang="en-US" sz="1600" b="1" dirty="0">
              <a:solidFill>
                <a:srgbClr val="0070C0"/>
              </a:solidFill>
              <a:latin typeface="微软雅黑" panose="020B0503020204020204" pitchFamily="34" charset="-122"/>
              <a:ea typeface="微软雅黑" panose="020B0503020204020204" pitchFamily="34" charset="-122"/>
            </a:endParaRPr>
          </a:p>
        </p:txBody>
      </p:sp>
      <p:sp>
        <p:nvSpPr>
          <p:cNvPr id="15" name="TextBox 27"/>
          <p:cNvSpPr txBox="1"/>
          <p:nvPr/>
        </p:nvSpPr>
        <p:spPr>
          <a:xfrm>
            <a:off x="203064" y="2897001"/>
            <a:ext cx="2625196" cy="830997"/>
          </a:xfrm>
          <a:prstGeom prst="rect">
            <a:avLst/>
          </a:prstGeom>
          <a:noFill/>
        </p:spPr>
        <p:txBody>
          <a:bodyPr wrap="square" rtlCol="0">
            <a:spAutoFit/>
          </a:bodyPr>
          <a:lstStyle/>
          <a:p>
            <a:pPr>
              <a:lnSpc>
                <a:spcPct val="150000"/>
              </a:lnSpc>
            </a:pPr>
            <a:r>
              <a:rPr lang="zh-CN" altLang="en-US" sz="1600" b="1" dirty="0" smtClean="0">
                <a:solidFill>
                  <a:srgbClr val="0070C0"/>
                </a:solidFill>
                <a:latin typeface="微软雅黑" panose="020B0503020204020204" pitchFamily="34" charset="-122"/>
                <a:ea typeface="微软雅黑" panose="020B0503020204020204" pitchFamily="34" charset="-122"/>
              </a:rPr>
              <a:t>发送滤波器最终决定信道的波形，输入只表示信息内容</a:t>
            </a:r>
            <a:endParaRPr lang="zh-CN" altLang="en-US" sz="1600" b="1" dirty="0">
              <a:solidFill>
                <a:srgbClr val="0070C0"/>
              </a:solidFill>
              <a:latin typeface="微软雅黑" panose="020B0503020204020204" pitchFamily="34" charset="-122"/>
              <a:ea typeface="微软雅黑" panose="020B0503020204020204" pitchFamily="34" charset="-122"/>
            </a:endParaRPr>
          </a:p>
        </p:txBody>
      </p:sp>
      <p:pic>
        <p:nvPicPr>
          <p:cNvPr id="16" name="Picture 3"/>
          <p:cNvPicPr>
            <a:picLocks noChangeAspect="1" noChangeArrowheads="1"/>
          </p:cNvPicPr>
          <p:nvPr/>
        </p:nvPicPr>
        <p:blipFill>
          <a:blip r:embed="rId7" cstate="print"/>
          <a:srcRect/>
          <a:stretch>
            <a:fillRect/>
          </a:stretch>
        </p:blipFill>
        <p:spPr bwMode="auto">
          <a:xfrm rot="5400000">
            <a:off x="1236932" y="2643329"/>
            <a:ext cx="323606" cy="182415"/>
          </a:xfrm>
          <a:prstGeom prst="rect">
            <a:avLst/>
          </a:prstGeom>
          <a:noFill/>
          <a:ln w="9525">
            <a:noFill/>
            <a:miter lim="800000"/>
            <a:headEnd/>
            <a:tailEnd/>
          </a:ln>
          <a:effectLst/>
        </p:spPr>
      </p:pic>
      <p:sp>
        <p:nvSpPr>
          <p:cNvPr id="17" name="矩形 23"/>
          <p:cNvSpPr>
            <a:spLocks noChangeAspect="1" noChangeArrowheads="1"/>
          </p:cNvSpPr>
          <p:nvPr/>
        </p:nvSpPr>
        <p:spPr bwMode="auto">
          <a:xfrm>
            <a:off x="210189" y="2945222"/>
            <a:ext cx="2575541" cy="811620"/>
          </a:xfrm>
          <a:prstGeom prst="rect">
            <a:avLst/>
          </a:prstGeom>
          <a:noFill/>
          <a:ln w="9525">
            <a:solidFill>
              <a:srgbClr val="0883C8"/>
            </a:solidFill>
            <a:prstDash val="dash"/>
            <a:miter lim="800000"/>
            <a:headEnd/>
            <a:tailEnd/>
          </a:ln>
        </p:spPr>
        <p:txBody>
          <a:bodyPr anchor="ctr"/>
          <a:lstStyle/>
          <a:p>
            <a:pPr algn="ctr"/>
            <a:endParaRPr lang="zh-CN" altLang="en-US">
              <a:latin typeface="宋体" pitchFamily="2" charset="-122"/>
              <a:sym typeface="宋体" pitchFamily="2" charset="-122"/>
            </a:endParaRPr>
          </a:p>
        </p:txBody>
      </p:sp>
      <p:pic>
        <p:nvPicPr>
          <p:cNvPr id="143364" name="Picture 4"/>
          <p:cNvPicPr>
            <a:picLocks noChangeAspect="1" noChangeArrowheads="1"/>
          </p:cNvPicPr>
          <p:nvPr/>
        </p:nvPicPr>
        <p:blipFill>
          <a:blip r:embed="rId8" cstate="print"/>
          <a:srcRect/>
          <a:stretch>
            <a:fillRect/>
          </a:stretch>
        </p:blipFill>
        <p:spPr bwMode="auto">
          <a:xfrm>
            <a:off x="3572544" y="2757382"/>
            <a:ext cx="2934584" cy="1943080"/>
          </a:xfrm>
          <a:prstGeom prst="rect">
            <a:avLst/>
          </a:prstGeom>
          <a:noFill/>
          <a:ln w="9525">
            <a:noFill/>
            <a:miter lim="800000"/>
            <a:headEnd/>
            <a:tailEnd/>
          </a:ln>
          <a:effectLst/>
        </p:spPr>
      </p:pic>
    </p:spTree>
    <p:extLst>
      <p:ext uri="{BB962C8B-B14F-4D97-AF65-F5344CB8AC3E}">
        <p14:creationId xmlns:p14="http://schemas.microsoft.com/office/powerpoint/2010/main" xmlns="" val="4276773191"/>
      </p:ext>
    </p:extLst>
  </p:cSld>
  <p:clrMapOvr>
    <a:masterClrMapping/>
  </p:clrMapOvr>
  <mc:AlternateContent xmlns:mc="http://schemas.openxmlformats.org/markup-compatibility/2006">
    <mc:Choice xmlns:p14="http://schemas.microsoft.com/office/powerpoint/2010/main" xmlns="" Requires="p14">
      <p:transition spd="slow" p14:dur="1250" advTm="0">
        <p14:switch dir="r"/>
      </p:transition>
    </mc:Choice>
    <mc:Fallback>
      <p:transition spd="slow" advTm="0">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C:\Users\jsj\Desktop\素材cnn sccnn.com_2014111795930119rx61_04 [转换].png"/>
          <p:cNvPicPr>
            <a:picLocks noChangeAspect="1" noChangeArrowheads="1"/>
          </p:cNvPicPr>
          <p:nvPr/>
        </p:nvPicPr>
        <p:blipFill rotWithShape="1">
          <a:blip r:embed="rId3" cstate="screen">
            <a:extLst>
              <a:ext uri="{28A0092B-C50C-407E-A947-70E740481C1C}">
                <a14:useLocalDpi xmlns:a14="http://schemas.microsoft.com/office/drawing/2010/main" xmlns=""/>
              </a:ext>
            </a:extLst>
          </a:blip>
          <a:srcRect/>
          <a:stretch>
            <a:fillRect/>
          </a:stretch>
        </p:blipFill>
        <p:spPr bwMode="auto">
          <a:xfrm>
            <a:off x="4139952" y="0"/>
            <a:ext cx="5004048" cy="3571102"/>
          </a:xfrm>
          <a:prstGeom prst="rect">
            <a:avLst/>
          </a:prstGeom>
          <a:noFill/>
          <a:extLst>
            <a:ext uri="{909E8E84-426E-40DD-AFC4-6F175D3DCCD1}">
              <a14:hiddenFill xmlns:a14="http://schemas.microsoft.com/office/drawing/2010/main" xmlns="">
                <a:solidFill>
                  <a:srgbClr val="FFFFFF"/>
                </a:solidFill>
              </a14:hiddenFill>
            </a:ext>
          </a:extLst>
        </p:spPr>
      </p:pic>
      <p:pic>
        <p:nvPicPr>
          <p:cNvPr id="5" name="Picture 4" descr="C:\Users\jsj\Desktop\素材cnn sccnn.com_2014111795930119rx61_04 [转换].png"/>
          <p:cNvPicPr>
            <a:picLocks noChangeAspect="1" noChangeArrowheads="1"/>
          </p:cNvPicPr>
          <p:nvPr/>
        </p:nvPicPr>
        <p:blipFill rotWithShape="1">
          <a:blip r:embed="rId4" cstate="screen">
            <a:extLst>
              <a:ext uri="{28A0092B-C50C-407E-A947-70E740481C1C}">
                <a14:useLocalDpi xmlns:a14="http://schemas.microsoft.com/office/drawing/2010/main" xmlns=""/>
              </a:ext>
            </a:extLst>
          </a:blip>
          <a:srcRect r="-8270"/>
          <a:stretch>
            <a:fillRect/>
          </a:stretch>
        </p:blipFill>
        <p:spPr bwMode="auto">
          <a:xfrm>
            <a:off x="0" y="2571750"/>
            <a:ext cx="2498024" cy="2571750"/>
          </a:xfrm>
          <a:prstGeom prst="rect">
            <a:avLst/>
          </a:prstGeom>
          <a:noFill/>
          <a:extLst>
            <a:ext uri="{909E8E84-426E-40DD-AFC4-6F175D3DCCD1}">
              <a14:hiddenFill xmlns:a14="http://schemas.microsoft.com/office/drawing/2010/main" xmlns="">
                <a:solidFill>
                  <a:srgbClr val="FFFFFF"/>
                </a:solidFill>
              </a14:hiddenFill>
            </a:ext>
          </a:extLst>
        </p:spPr>
      </p:pic>
      <p:sp useBgFill="1">
        <p:nvSpPr>
          <p:cNvPr id="6" name="矩形 5"/>
          <p:cNvSpPr/>
          <p:nvPr/>
        </p:nvSpPr>
        <p:spPr>
          <a:xfrm>
            <a:off x="0" y="476972"/>
            <a:ext cx="9144000" cy="432702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0" y="476972"/>
            <a:ext cx="9144000" cy="78554"/>
          </a:xfrm>
          <a:prstGeom prst="rect">
            <a:avLst/>
          </a:prstGeom>
          <a:solidFill>
            <a:srgbClr val="E46C0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0" name="Group 6"/>
          <p:cNvGrpSpPr>
            <a:grpSpLocks/>
          </p:cNvGrpSpPr>
          <p:nvPr/>
        </p:nvGrpSpPr>
        <p:grpSpPr bwMode="auto">
          <a:xfrm>
            <a:off x="1129580" y="978219"/>
            <a:ext cx="6993712" cy="4114597"/>
            <a:chOff x="804" y="1162"/>
            <a:chExt cx="5262" cy="2867"/>
          </a:xfrm>
        </p:grpSpPr>
        <p:graphicFrame>
          <p:nvGraphicFramePr>
            <p:cNvPr id="11" name="Object 4"/>
            <p:cNvGraphicFramePr>
              <a:graphicFrameLocks noChangeAspect="1"/>
            </p:cNvGraphicFramePr>
            <p:nvPr/>
          </p:nvGraphicFramePr>
          <p:xfrm>
            <a:off x="804" y="1162"/>
            <a:ext cx="5262" cy="1088"/>
          </p:xfrm>
          <a:graphic>
            <a:graphicData uri="http://schemas.openxmlformats.org/presentationml/2006/ole">
              <p:oleObj spid="_x0000_s59393" name="Visio" r:id="rId5" imgW="5232534" imgH="1021699" progId="Visio.Drawing.11">
                <p:embed/>
              </p:oleObj>
            </a:graphicData>
          </a:graphic>
        </p:graphicFrame>
        <p:sp>
          <p:nvSpPr>
            <p:cNvPr id="12" name="Text Box 5"/>
            <p:cNvSpPr txBox="1">
              <a:spLocks noChangeArrowheads="1"/>
            </p:cNvSpPr>
            <p:nvPr/>
          </p:nvSpPr>
          <p:spPr bwMode="auto">
            <a:xfrm>
              <a:off x="1610" y="3702"/>
              <a:ext cx="2495" cy="327"/>
            </a:xfrm>
            <a:prstGeom prst="rect">
              <a:avLst/>
            </a:prstGeom>
            <a:noFill/>
            <a:ln w="9525">
              <a:noFill/>
              <a:miter lim="800000"/>
              <a:headEnd/>
              <a:tailEnd/>
            </a:ln>
            <a:effectLst/>
          </p:spPr>
          <p:txBody>
            <a:bodyPr>
              <a:spAutoFit/>
            </a:bodyPr>
            <a:lstStyle/>
            <a:p>
              <a:pPr algn="ctr">
                <a:defRPr/>
              </a:pPr>
              <a:endParaRPr lang="zh-CN" altLang="zh-CN">
                <a:solidFill>
                  <a:srgbClr val="FF9900"/>
                </a:solidFill>
                <a:effectDag name="">
                  <a:cont type="tree" name="">
                    <a:effect ref="fillLine"/>
                    <a:outerShdw dist="38100" dir="13500000" algn="br">
                      <a:srgbClr val="FFBB55"/>
                    </a:outerShdw>
                  </a:cont>
                  <a:cont type="tree" name="">
                    <a:effect ref="fillLine"/>
                    <a:outerShdw dist="38100" dir="2700000" algn="tl">
                      <a:srgbClr val="995B00"/>
                    </a:outerShdw>
                  </a:cont>
                  <a:effect ref="fillLine"/>
                </a:effectDag>
                <a:ea typeface="华文行楷" pitchFamily="2" charset="-122"/>
              </a:endParaRPr>
            </a:p>
          </p:txBody>
        </p:sp>
      </p:grpSp>
      <p:sp>
        <p:nvSpPr>
          <p:cNvPr id="13" name="矩形 23"/>
          <p:cNvSpPr>
            <a:spLocks noChangeAspect="1" noChangeArrowheads="1"/>
          </p:cNvSpPr>
          <p:nvPr/>
        </p:nvSpPr>
        <p:spPr bwMode="auto">
          <a:xfrm>
            <a:off x="1922036" y="800980"/>
            <a:ext cx="3979033" cy="1509824"/>
          </a:xfrm>
          <a:prstGeom prst="rect">
            <a:avLst/>
          </a:prstGeom>
          <a:noFill/>
          <a:ln w="9525">
            <a:solidFill>
              <a:srgbClr val="0883C8"/>
            </a:solidFill>
            <a:prstDash val="dash"/>
            <a:miter lim="800000"/>
            <a:headEnd/>
            <a:tailEnd/>
          </a:ln>
        </p:spPr>
        <p:txBody>
          <a:bodyPr anchor="ctr"/>
          <a:lstStyle/>
          <a:p>
            <a:pPr algn="ctr"/>
            <a:endParaRPr lang="zh-CN" altLang="en-US">
              <a:latin typeface="宋体" pitchFamily="2" charset="-122"/>
              <a:sym typeface="宋体" pitchFamily="2" charset="-122"/>
            </a:endParaRPr>
          </a:p>
        </p:txBody>
      </p:sp>
      <p:graphicFrame>
        <p:nvGraphicFramePr>
          <p:cNvPr id="59394" name="Object 2"/>
          <p:cNvGraphicFramePr>
            <a:graphicFrameLocks noChangeAspect="1"/>
          </p:cNvGraphicFramePr>
          <p:nvPr/>
        </p:nvGraphicFramePr>
        <p:xfrm>
          <a:off x="1595301" y="2452775"/>
          <a:ext cx="5709241" cy="1959607"/>
        </p:xfrm>
        <a:graphic>
          <a:graphicData uri="http://schemas.openxmlformats.org/presentationml/2006/ole">
            <p:oleObj spid="_x0000_s59394" name="Equation" r:id="rId6" imgW="3848040" imgH="1320480" progId="Equation.DSMT4">
              <p:embed/>
            </p:oleObj>
          </a:graphicData>
        </a:graphic>
      </p:graphicFrame>
    </p:spTree>
    <p:extLst>
      <p:ext uri="{BB962C8B-B14F-4D97-AF65-F5344CB8AC3E}">
        <p14:creationId xmlns:p14="http://schemas.microsoft.com/office/powerpoint/2010/main" xmlns="" val="4276773191"/>
      </p:ext>
    </p:extLst>
  </p:cSld>
  <p:clrMapOvr>
    <a:masterClrMapping/>
  </p:clrMapOvr>
  <mc:AlternateContent xmlns:mc="http://schemas.openxmlformats.org/markup-compatibility/2006">
    <mc:Choice xmlns:p14="http://schemas.microsoft.com/office/powerpoint/2010/main" xmlns="" Requires="p14">
      <p:transition spd="slow" p14:dur="1250" advTm="0">
        <p14:switch dir="r"/>
      </p:transition>
    </mc:Choice>
    <mc:Fallback>
      <p:transition spd="slow" advTm="0">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C:\Users\jsj\Desktop\素材cnn sccnn.com_2014111795930119rx61_04 [转换].png"/>
          <p:cNvPicPr>
            <a:picLocks noChangeAspect="1" noChangeArrowheads="1"/>
          </p:cNvPicPr>
          <p:nvPr/>
        </p:nvPicPr>
        <p:blipFill rotWithShape="1">
          <a:blip r:embed="rId3" cstate="screen">
            <a:extLst>
              <a:ext uri="{28A0092B-C50C-407E-A947-70E740481C1C}">
                <a14:useLocalDpi xmlns:a14="http://schemas.microsoft.com/office/drawing/2010/main" xmlns=""/>
              </a:ext>
            </a:extLst>
          </a:blip>
          <a:srcRect/>
          <a:stretch>
            <a:fillRect/>
          </a:stretch>
        </p:blipFill>
        <p:spPr bwMode="auto">
          <a:xfrm>
            <a:off x="4139952" y="0"/>
            <a:ext cx="5004048" cy="3571102"/>
          </a:xfrm>
          <a:prstGeom prst="rect">
            <a:avLst/>
          </a:prstGeom>
          <a:noFill/>
          <a:extLst>
            <a:ext uri="{909E8E84-426E-40DD-AFC4-6F175D3DCCD1}">
              <a14:hiddenFill xmlns:a14="http://schemas.microsoft.com/office/drawing/2010/main" xmlns="">
                <a:solidFill>
                  <a:srgbClr val="FFFFFF"/>
                </a:solidFill>
              </a14:hiddenFill>
            </a:ext>
          </a:extLst>
        </p:spPr>
      </p:pic>
      <p:sp useBgFill="1">
        <p:nvSpPr>
          <p:cNvPr id="6" name="矩形 5"/>
          <p:cNvSpPr/>
          <p:nvPr/>
        </p:nvSpPr>
        <p:spPr>
          <a:xfrm>
            <a:off x="0" y="476972"/>
            <a:ext cx="9144000" cy="432702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0" y="476972"/>
            <a:ext cx="9144000" cy="78554"/>
          </a:xfrm>
          <a:prstGeom prst="rect">
            <a:avLst/>
          </a:prstGeom>
          <a:solidFill>
            <a:srgbClr val="E46C0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67587" name="Object 3"/>
          <p:cNvGraphicFramePr>
            <a:graphicFrameLocks noChangeAspect="1"/>
          </p:cNvGraphicFramePr>
          <p:nvPr/>
        </p:nvGraphicFramePr>
        <p:xfrm>
          <a:off x="723388" y="2044798"/>
          <a:ext cx="8032750" cy="2592387"/>
        </p:xfrm>
        <a:graphic>
          <a:graphicData uri="http://schemas.openxmlformats.org/presentationml/2006/ole">
            <p:oleObj spid="_x0000_s67587" name="Equation" r:id="rId4" imgW="5943600" imgH="1917360" progId="Equation.DSMT4">
              <p:embed/>
            </p:oleObj>
          </a:graphicData>
        </a:graphic>
      </p:graphicFrame>
      <p:pic>
        <p:nvPicPr>
          <p:cNvPr id="67588" name="Picture 4"/>
          <p:cNvPicPr>
            <a:picLocks noChangeAspect="1" noChangeArrowheads="1"/>
          </p:cNvPicPr>
          <p:nvPr/>
        </p:nvPicPr>
        <p:blipFill>
          <a:blip r:embed="rId5" cstate="print"/>
          <a:srcRect/>
          <a:stretch>
            <a:fillRect/>
          </a:stretch>
        </p:blipFill>
        <p:spPr bwMode="auto">
          <a:xfrm>
            <a:off x="5215809" y="1961818"/>
            <a:ext cx="2141908" cy="1171008"/>
          </a:xfrm>
          <a:prstGeom prst="rect">
            <a:avLst/>
          </a:prstGeom>
          <a:noFill/>
          <a:ln w="9525">
            <a:noFill/>
            <a:miter lim="800000"/>
            <a:headEnd/>
            <a:tailEnd/>
          </a:ln>
          <a:effectLst/>
        </p:spPr>
      </p:pic>
      <p:pic>
        <p:nvPicPr>
          <p:cNvPr id="2" name="Picture 4"/>
          <p:cNvPicPr>
            <a:picLocks noChangeAspect="1" noChangeArrowheads="1"/>
          </p:cNvPicPr>
          <p:nvPr/>
        </p:nvPicPr>
        <p:blipFill>
          <a:blip r:embed="rId6" cstate="print"/>
          <a:srcRect/>
          <a:stretch>
            <a:fillRect/>
          </a:stretch>
        </p:blipFill>
        <p:spPr bwMode="auto">
          <a:xfrm>
            <a:off x="949948" y="688754"/>
            <a:ext cx="6684230" cy="1170832"/>
          </a:xfrm>
          <a:prstGeom prst="rect">
            <a:avLst/>
          </a:prstGeom>
          <a:noFill/>
          <a:ln w="9525">
            <a:noFill/>
            <a:miter lim="800000"/>
            <a:headEnd/>
            <a:tailEnd/>
          </a:ln>
          <a:effectLst/>
        </p:spPr>
      </p:pic>
      <p:sp>
        <p:nvSpPr>
          <p:cNvPr id="12" name="TextBox 27"/>
          <p:cNvSpPr txBox="1"/>
          <p:nvPr/>
        </p:nvSpPr>
        <p:spPr>
          <a:xfrm>
            <a:off x="1832361" y="4627470"/>
            <a:ext cx="1166034" cy="338554"/>
          </a:xfrm>
          <a:prstGeom prst="rect">
            <a:avLst/>
          </a:prstGeom>
          <a:noFill/>
        </p:spPr>
        <p:txBody>
          <a:bodyPr wrap="square" rtlCol="0">
            <a:spAutoFit/>
          </a:bodyPr>
          <a:lstStyle/>
          <a:p>
            <a:r>
              <a:rPr lang="zh-CN" altLang="en-US" sz="1600" b="1" dirty="0" smtClean="0">
                <a:solidFill>
                  <a:srgbClr val="FF0000"/>
                </a:solidFill>
                <a:latin typeface="微软雅黑" panose="020B0503020204020204" pitchFamily="34" charset="-122"/>
                <a:ea typeface="微软雅黑" panose="020B0503020204020204" pitchFamily="34" charset="-122"/>
              </a:rPr>
              <a:t>代表什么？</a:t>
            </a:r>
            <a:endParaRPr lang="zh-CN" altLang="en-US" sz="1600" b="1" dirty="0">
              <a:solidFill>
                <a:srgbClr val="FF0000"/>
              </a:solidFill>
              <a:latin typeface="微软雅黑" panose="020B0503020204020204" pitchFamily="34" charset="-122"/>
              <a:ea typeface="微软雅黑" panose="020B0503020204020204" pitchFamily="34" charset="-122"/>
            </a:endParaRPr>
          </a:p>
        </p:txBody>
      </p:sp>
      <p:sp>
        <p:nvSpPr>
          <p:cNvPr id="13" name="矩形 23"/>
          <p:cNvSpPr>
            <a:spLocks noChangeAspect="1" noChangeArrowheads="1"/>
          </p:cNvSpPr>
          <p:nvPr/>
        </p:nvSpPr>
        <p:spPr bwMode="auto">
          <a:xfrm>
            <a:off x="1821733" y="4593258"/>
            <a:ext cx="1208560" cy="390747"/>
          </a:xfrm>
          <a:prstGeom prst="rect">
            <a:avLst/>
          </a:prstGeom>
          <a:noFill/>
          <a:ln w="9525">
            <a:solidFill>
              <a:srgbClr val="0883C8"/>
            </a:solidFill>
            <a:prstDash val="dash"/>
            <a:miter lim="800000"/>
            <a:headEnd/>
            <a:tailEnd/>
          </a:ln>
        </p:spPr>
        <p:txBody>
          <a:bodyPr anchor="ctr"/>
          <a:lstStyle/>
          <a:p>
            <a:pPr algn="ctr"/>
            <a:endParaRPr lang="zh-CN" altLang="en-US">
              <a:latin typeface="宋体" pitchFamily="2" charset="-122"/>
              <a:sym typeface="宋体" pitchFamily="2" charset="-122"/>
            </a:endParaRPr>
          </a:p>
        </p:txBody>
      </p:sp>
      <p:sp>
        <p:nvSpPr>
          <p:cNvPr id="14" name="TextBox 27"/>
          <p:cNvSpPr txBox="1"/>
          <p:nvPr/>
        </p:nvSpPr>
        <p:spPr>
          <a:xfrm>
            <a:off x="3664711" y="4599119"/>
            <a:ext cx="1166034" cy="338554"/>
          </a:xfrm>
          <a:prstGeom prst="rect">
            <a:avLst/>
          </a:prstGeom>
          <a:noFill/>
        </p:spPr>
        <p:txBody>
          <a:bodyPr wrap="square" rtlCol="0">
            <a:spAutoFit/>
          </a:bodyPr>
          <a:lstStyle/>
          <a:p>
            <a:r>
              <a:rPr lang="zh-CN" altLang="en-US" sz="1600" b="1" dirty="0" smtClean="0">
                <a:solidFill>
                  <a:srgbClr val="FF0000"/>
                </a:solidFill>
                <a:latin typeface="微软雅黑" panose="020B0503020204020204" pitchFamily="34" charset="-122"/>
                <a:ea typeface="微软雅黑" panose="020B0503020204020204" pitchFamily="34" charset="-122"/>
              </a:rPr>
              <a:t>代表什么？</a:t>
            </a:r>
            <a:endParaRPr lang="zh-CN" altLang="en-US" sz="1600" b="1" dirty="0">
              <a:solidFill>
                <a:srgbClr val="FF0000"/>
              </a:solidFill>
              <a:latin typeface="微软雅黑" panose="020B0503020204020204" pitchFamily="34" charset="-122"/>
              <a:ea typeface="微软雅黑" panose="020B0503020204020204" pitchFamily="34" charset="-122"/>
            </a:endParaRPr>
          </a:p>
        </p:txBody>
      </p:sp>
      <p:sp>
        <p:nvSpPr>
          <p:cNvPr id="15" name="矩形 23"/>
          <p:cNvSpPr>
            <a:spLocks noChangeAspect="1" noChangeArrowheads="1"/>
          </p:cNvSpPr>
          <p:nvPr/>
        </p:nvSpPr>
        <p:spPr bwMode="auto">
          <a:xfrm>
            <a:off x="3654083" y="4564907"/>
            <a:ext cx="1208560" cy="390747"/>
          </a:xfrm>
          <a:prstGeom prst="rect">
            <a:avLst/>
          </a:prstGeom>
          <a:noFill/>
          <a:ln w="9525">
            <a:solidFill>
              <a:srgbClr val="0883C8"/>
            </a:solidFill>
            <a:prstDash val="dash"/>
            <a:miter lim="800000"/>
            <a:headEnd/>
            <a:tailEnd/>
          </a:ln>
        </p:spPr>
        <p:txBody>
          <a:bodyPr anchor="ctr"/>
          <a:lstStyle/>
          <a:p>
            <a:pPr algn="ctr"/>
            <a:endParaRPr lang="zh-CN" altLang="en-US">
              <a:latin typeface="宋体" pitchFamily="2" charset="-122"/>
              <a:sym typeface="宋体" pitchFamily="2" charset="-122"/>
            </a:endParaRPr>
          </a:p>
        </p:txBody>
      </p:sp>
      <p:sp>
        <p:nvSpPr>
          <p:cNvPr id="16" name="TextBox 27"/>
          <p:cNvSpPr txBox="1"/>
          <p:nvPr/>
        </p:nvSpPr>
        <p:spPr>
          <a:xfrm>
            <a:off x="5759318" y="4173814"/>
            <a:ext cx="1949287" cy="338554"/>
          </a:xfrm>
          <a:prstGeom prst="rect">
            <a:avLst/>
          </a:prstGeom>
          <a:noFill/>
        </p:spPr>
        <p:txBody>
          <a:bodyPr wrap="square" rtlCol="0">
            <a:spAutoFit/>
          </a:bodyPr>
          <a:lstStyle/>
          <a:p>
            <a:r>
              <a:rPr lang="zh-CN" altLang="en-US" sz="1600" b="1" dirty="0" smtClean="0">
                <a:solidFill>
                  <a:srgbClr val="FF0000"/>
                </a:solidFill>
                <a:latin typeface="微软雅黑" panose="020B0503020204020204" pitchFamily="34" charset="-122"/>
                <a:ea typeface="微软雅黑" panose="020B0503020204020204" pitchFamily="34" charset="-122"/>
              </a:rPr>
              <a:t>这个式子说明什么？</a:t>
            </a:r>
            <a:endParaRPr lang="zh-CN" altLang="en-US" sz="1600" b="1" dirty="0">
              <a:solidFill>
                <a:srgbClr val="FF0000"/>
              </a:solidFill>
              <a:latin typeface="微软雅黑" panose="020B0503020204020204" pitchFamily="34" charset="-122"/>
              <a:ea typeface="微软雅黑" panose="020B0503020204020204" pitchFamily="34" charset="-122"/>
            </a:endParaRPr>
          </a:p>
        </p:txBody>
      </p:sp>
      <p:sp>
        <p:nvSpPr>
          <p:cNvPr id="17" name="矩形 23"/>
          <p:cNvSpPr>
            <a:spLocks noChangeAspect="1" noChangeArrowheads="1"/>
          </p:cNvSpPr>
          <p:nvPr/>
        </p:nvSpPr>
        <p:spPr bwMode="auto">
          <a:xfrm>
            <a:off x="5748690" y="4150235"/>
            <a:ext cx="1949281" cy="390747"/>
          </a:xfrm>
          <a:prstGeom prst="rect">
            <a:avLst/>
          </a:prstGeom>
          <a:noFill/>
          <a:ln w="9525">
            <a:solidFill>
              <a:srgbClr val="0883C8"/>
            </a:solidFill>
            <a:prstDash val="dash"/>
            <a:miter lim="800000"/>
            <a:headEnd/>
            <a:tailEnd/>
          </a:ln>
        </p:spPr>
        <p:txBody>
          <a:bodyPr anchor="ctr"/>
          <a:lstStyle/>
          <a:p>
            <a:pPr algn="ctr"/>
            <a:endParaRPr lang="zh-CN" altLang="en-US">
              <a:latin typeface="宋体" pitchFamily="2" charset="-122"/>
              <a:sym typeface="宋体" pitchFamily="2" charset="-122"/>
            </a:endParaRPr>
          </a:p>
        </p:txBody>
      </p:sp>
    </p:spTree>
    <p:extLst>
      <p:ext uri="{BB962C8B-B14F-4D97-AF65-F5344CB8AC3E}">
        <p14:creationId xmlns:p14="http://schemas.microsoft.com/office/powerpoint/2010/main" xmlns="" val="4276773191"/>
      </p:ext>
    </p:extLst>
  </p:cSld>
  <p:clrMapOvr>
    <a:masterClrMapping/>
  </p:clrMapOvr>
  <mc:AlternateContent xmlns:mc="http://schemas.openxmlformats.org/markup-compatibility/2006">
    <mc:Choice xmlns:p14="http://schemas.microsoft.com/office/powerpoint/2010/main" xmlns="" Requires="p14">
      <p:transition spd="slow" p14:dur="1250" advTm="0">
        <p14:switch dir="r"/>
      </p:transition>
    </mc:Choice>
    <mc:Fallback>
      <p:transition spd="slow" advTm="0">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C:\Users\jsj\Desktop\素材cnn sccnn.com_2014111795930119rx61_04 [转换].png"/>
          <p:cNvPicPr>
            <a:picLocks noChangeAspect="1" noChangeArrowheads="1"/>
          </p:cNvPicPr>
          <p:nvPr/>
        </p:nvPicPr>
        <p:blipFill rotWithShape="1">
          <a:blip r:embed="rId2" cstate="screen">
            <a:extLst>
              <a:ext uri="{28A0092B-C50C-407E-A947-70E740481C1C}">
                <a14:useLocalDpi xmlns:a14="http://schemas.microsoft.com/office/drawing/2010/main" xmlns=""/>
              </a:ext>
            </a:extLst>
          </a:blip>
          <a:srcRect/>
          <a:stretch>
            <a:fillRect/>
          </a:stretch>
        </p:blipFill>
        <p:spPr bwMode="auto">
          <a:xfrm>
            <a:off x="4139952" y="0"/>
            <a:ext cx="5004048" cy="3571102"/>
          </a:xfrm>
          <a:prstGeom prst="rect">
            <a:avLst/>
          </a:prstGeom>
          <a:noFill/>
          <a:extLst>
            <a:ext uri="{909E8E84-426E-40DD-AFC4-6F175D3DCCD1}">
              <a14:hiddenFill xmlns:a14="http://schemas.microsoft.com/office/drawing/2010/main" xmlns="">
                <a:solidFill>
                  <a:srgbClr val="FFFFFF"/>
                </a:solidFill>
              </a14:hiddenFill>
            </a:ext>
          </a:extLst>
        </p:spPr>
      </p:pic>
      <p:sp useBgFill="1">
        <p:nvSpPr>
          <p:cNvPr id="6" name="矩形 5"/>
          <p:cNvSpPr/>
          <p:nvPr/>
        </p:nvSpPr>
        <p:spPr>
          <a:xfrm>
            <a:off x="5" y="551408"/>
            <a:ext cx="9144000" cy="432702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0" y="476972"/>
            <a:ext cx="9144000" cy="78554"/>
          </a:xfrm>
          <a:prstGeom prst="rect">
            <a:avLst/>
          </a:prstGeom>
          <a:solidFill>
            <a:srgbClr val="E46C0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bwMode="auto">
          <a:xfrm>
            <a:off x="745307" y="916465"/>
            <a:ext cx="180000" cy="180000"/>
          </a:xfrm>
          <a:prstGeom prst="ellipse">
            <a:avLst/>
          </a:prstGeom>
          <a:solidFill>
            <a:srgbClr val="0070C0"/>
          </a:solidFill>
          <a:ln w="38100" cap="flat" cmpd="sng" algn="ctr">
            <a:solidFill>
              <a:srgbClr val="C0C0C0"/>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21" name="TextBox 27"/>
          <p:cNvSpPr txBox="1"/>
          <p:nvPr/>
        </p:nvSpPr>
        <p:spPr>
          <a:xfrm>
            <a:off x="954402" y="873357"/>
            <a:ext cx="4064179" cy="338554"/>
          </a:xfrm>
          <a:prstGeom prst="rect">
            <a:avLst/>
          </a:prstGeom>
          <a:noFill/>
        </p:spPr>
        <p:txBody>
          <a:bodyPr wrap="square" rtlCol="0">
            <a:spAutoFit/>
          </a:bodyPr>
          <a:lstStyle/>
          <a:p>
            <a:r>
              <a:rPr lang="zh-CN" altLang="en-US" sz="1600" b="1" dirty="0" smtClean="0">
                <a:solidFill>
                  <a:srgbClr val="0070C0"/>
                </a:solidFill>
                <a:latin typeface="微软雅黑" panose="020B0503020204020204" pitchFamily="34" charset="-122"/>
                <a:ea typeface="微软雅黑" panose="020B0503020204020204" pitchFamily="34" charset="-122"/>
              </a:rPr>
              <a:t>串扰相互抵消行不通</a:t>
            </a:r>
            <a:r>
              <a:rPr lang="en-US" altLang="zh-CN" sz="1600" b="1" dirty="0" smtClean="0">
                <a:solidFill>
                  <a:srgbClr val="0070C0"/>
                </a:solidFill>
                <a:latin typeface="微软雅黑" panose="020B0503020204020204" pitchFamily="34" charset="-122"/>
                <a:ea typeface="微软雅黑" panose="020B0503020204020204" pitchFamily="34" charset="-122"/>
              </a:rPr>
              <a:t>(</a:t>
            </a:r>
            <a:r>
              <a:rPr lang="zh-CN" altLang="en-US" sz="1600" b="1" dirty="0" smtClean="0">
                <a:solidFill>
                  <a:srgbClr val="0070C0"/>
                </a:solidFill>
                <a:latin typeface="微软雅黑" panose="020B0503020204020204" pitchFamily="34" charset="-122"/>
                <a:ea typeface="微软雅黑" panose="020B0503020204020204" pitchFamily="34" charset="-122"/>
              </a:rPr>
              <a:t>串扰部分是随机变量</a:t>
            </a:r>
            <a:r>
              <a:rPr lang="en-US" altLang="zh-CN" sz="1600" b="1" dirty="0" smtClean="0">
                <a:solidFill>
                  <a:srgbClr val="0070C0"/>
                </a:solidFill>
                <a:latin typeface="微软雅黑" panose="020B0503020204020204" pitchFamily="34" charset="-122"/>
                <a:ea typeface="微软雅黑" panose="020B0503020204020204" pitchFamily="34" charset="-122"/>
              </a:rPr>
              <a:t>)</a:t>
            </a:r>
            <a:endParaRPr lang="zh-CN" altLang="en-US" sz="1600" b="1" dirty="0">
              <a:solidFill>
                <a:srgbClr val="0070C0"/>
              </a:solidFill>
              <a:latin typeface="微软雅黑" panose="020B0503020204020204" pitchFamily="34" charset="-122"/>
              <a:ea typeface="微软雅黑" panose="020B0503020204020204" pitchFamily="34" charset="-122"/>
            </a:endParaRPr>
          </a:p>
        </p:txBody>
      </p:sp>
      <p:sp>
        <p:nvSpPr>
          <p:cNvPr id="22" name="椭圆 21"/>
          <p:cNvSpPr/>
          <p:nvPr/>
        </p:nvSpPr>
        <p:spPr bwMode="auto">
          <a:xfrm>
            <a:off x="780743" y="2993383"/>
            <a:ext cx="180000" cy="180000"/>
          </a:xfrm>
          <a:prstGeom prst="ellipse">
            <a:avLst/>
          </a:prstGeom>
          <a:solidFill>
            <a:srgbClr val="0070C0"/>
          </a:solidFill>
          <a:ln w="38100" cap="flat" cmpd="sng" algn="ctr">
            <a:solidFill>
              <a:srgbClr val="C0C0C0"/>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23" name="TextBox 27"/>
          <p:cNvSpPr txBox="1"/>
          <p:nvPr/>
        </p:nvSpPr>
        <p:spPr>
          <a:xfrm>
            <a:off x="989838" y="2918376"/>
            <a:ext cx="1934129" cy="338554"/>
          </a:xfrm>
          <a:prstGeom prst="rect">
            <a:avLst/>
          </a:prstGeom>
          <a:noFill/>
        </p:spPr>
        <p:txBody>
          <a:bodyPr wrap="square" rtlCol="0">
            <a:spAutoFit/>
          </a:bodyPr>
          <a:lstStyle/>
          <a:p>
            <a:r>
              <a:rPr lang="zh-CN" altLang="en-US" sz="1600" b="1" dirty="0" smtClean="0">
                <a:solidFill>
                  <a:srgbClr val="0070C0"/>
                </a:solidFill>
                <a:latin typeface="微软雅黑" panose="020B0503020204020204" pitchFamily="34" charset="-122"/>
                <a:ea typeface="微软雅黑" panose="020B0503020204020204" pitchFamily="34" charset="-122"/>
              </a:rPr>
              <a:t>快速衰减很难实现</a:t>
            </a:r>
            <a:endParaRPr lang="zh-CN" altLang="en-US" sz="1600" b="1" dirty="0">
              <a:solidFill>
                <a:srgbClr val="0070C0"/>
              </a:solidFill>
              <a:latin typeface="微软雅黑" panose="020B0503020204020204" pitchFamily="34" charset="-122"/>
              <a:ea typeface="微软雅黑" panose="020B0503020204020204" pitchFamily="34" charset="-122"/>
            </a:endParaRPr>
          </a:p>
        </p:txBody>
      </p:sp>
      <p:pic>
        <p:nvPicPr>
          <p:cNvPr id="68611" name="Picture 3"/>
          <p:cNvPicPr>
            <a:picLocks noChangeAspect="1" noChangeArrowheads="1"/>
          </p:cNvPicPr>
          <p:nvPr/>
        </p:nvPicPr>
        <p:blipFill>
          <a:blip r:embed="rId3" cstate="print"/>
          <a:srcRect/>
          <a:stretch>
            <a:fillRect/>
          </a:stretch>
        </p:blipFill>
        <p:spPr bwMode="auto">
          <a:xfrm>
            <a:off x="1921171" y="3573859"/>
            <a:ext cx="5117583" cy="1079659"/>
          </a:xfrm>
          <a:prstGeom prst="rect">
            <a:avLst/>
          </a:prstGeom>
          <a:noFill/>
          <a:ln w="9525">
            <a:noFill/>
            <a:miter lim="800000"/>
            <a:headEnd/>
            <a:tailEnd/>
          </a:ln>
          <a:effectLst/>
        </p:spPr>
      </p:pic>
      <p:pic>
        <p:nvPicPr>
          <p:cNvPr id="24" name="Picture 3"/>
          <p:cNvPicPr>
            <a:picLocks noChangeAspect="1" noChangeArrowheads="1"/>
          </p:cNvPicPr>
          <p:nvPr/>
        </p:nvPicPr>
        <p:blipFill>
          <a:blip r:embed="rId4" cstate="print"/>
          <a:srcRect/>
          <a:stretch>
            <a:fillRect/>
          </a:stretch>
        </p:blipFill>
        <p:spPr bwMode="auto">
          <a:xfrm>
            <a:off x="3958846" y="4089412"/>
            <a:ext cx="323606" cy="182415"/>
          </a:xfrm>
          <a:prstGeom prst="rect">
            <a:avLst/>
          </a:prstGeom>
          <a:noFill/>
          <a:ln w="9525">
            <a:noFill/>
            <a:miter lim="800000"/>
            <a:headEnd/>
            <a:tailEnd/>
          </a:ln>
          <a:effectLst/>
        </p:spPr>
      </p:pic>
      <p:sp>
        <p:nvSpPr>
          <p:cNvPr id="25" name="TextBox 10"/>
          <p:cNvSpPr txBox="1"/>
          <p:nvPr/>
        </p:nvSpPr>
        <p:spPr>
          <a:xfrm>
            <a:off x="251519" y="62858"/>
            <a:ext cx="3129634" cy="369332"/>
          </a:xfrm>
          <a:prstGeom prst="rect">
            <a:avLst/>
          </a:prstGeom>
          <a:noFill/>
        </p:spPr>
        <p:txBody>
          <a:bodyPr wrap="square" rtlCol="0">
            <a:spAutoFit/>
          </a:bodyPr>
          <a:lstStyle/>
          <a:p>
            <a:r>
              <a:rPr lang="zh-CN" altLang="en-US" sz="1800" b="1" dirty="0" smtClean="0">
                <a:solidFill>
                  <a:srgbClr val="0070C0"/>
                </a:solidFill>
                <a:latin typeface="微软雅黑" panose="020B0503020204020204" pitchFamily="34" charset="-122"/>
                <a:ea typeface="微软雅黑" panose="020B0503020204020204" pitchFamily="34" charset="-122"/>
              </a:rPr>
              <a:t>码间串扰的消除</a:t>
            </a:r>
            <a:r>
              <a:rPr lang="en-US" altLang="zh-CN" sz="1800" b="1" dirty="0" smtClean="0">
                <a:solidFill>
                  <a:srgbClr val="0070C0"/>
                </a:solidFill>
                <a:latin typeface="微软雅黑" panose="020B0503020204020204" pitchFamily="34" charset="-122"/>
                <a:ea typeface="微软雅黑" panose="020B0503020204020204" pitchFamily="34" charset="-122"/>
              </a:rPr>
              <a:t>(</a:t>
            </a:r>
            <a:r>
              <a:rPr lang="zh-CN" altLang="en-US" sz="1800" b="1" dirty="0" smtClean="0">
                <a:solidFill>
                  <a:srgbClr val="FF0000"/>
                </a:solidFill>
                <a:latin typeface="微软雅黑" panose="020B0503020204020204" pitchFamily="34" charset="-122"/>
                <a:ea typeface="微软雅黑" panose="020B0503020204020204" pitchFamily="34" charset="-122"/>
              </a:rPr>
              <a:t>设噪声为零</a:t>
            </a:r>
            <a:r>
              <a:rPr lang="en-US" altLang="zh-CN" sz="1800" b="1" dirty="0" smtClean="0">
                <a:solidFill>
                  <a:srgbClr val="0070C0"/>
                </a:solidFill>
                <a:latin typeface="微软雅黑" panose="020B0503020204020204" pitchFamily="34" charset="-122"/>
                <a:ea typeface="微软雅黑" panose="020B0503020204020204" pitchFamily="34" charset="-122"/>
              </a:rPr>
              <a:t>)</a:t>
            </a:r>
            <a:endParaRPr lang="zh-CN" altLang="zh-CN" sz="1800" b="1" dirty="0" smtClean="0">
              <a:solidFill>
                <a:srgbClr val="0070C0"/>
              </a:solidFill>
              <a:latin typeface="微软雅黑" panose="020B0503020204020204" pitchFamily="34" charset="-122"/>
              <a:ea typeface="微软雅黑" panose="020B0503020204020204" pitchFamily="34" charset="-122"/>
            </a:endParaRPr>
          </a:p>
        </p:txBody>
      </p:sp>
      <p:pic>
        <p:nvPicPr>
          <p:cNvPr id="18" name="Picture 4"/>
          <p:cNvPicPr>
            <a:picLocks noChangeAspect="1" noChangeArrowheads="1"/>
          </p:cNvPicPr>
          <p:nvPr/>
        </p:nvPicPr>
        <p:blipFill>
          <a:blip r:embed="rId5" cstate="print"/>
          <a:srcRect/>
          <a:stretch>
            <a:fillRect/>
          </a:stretch>
        </p:blipFill>
        <p:spPr bwMode="auto">
          <a:xfrm>
            <a:off x="3206290" y="1394027"/>
            <a:ext cx="2460885" cy="1345397"/>
          </a:xfrm>
          <a:prstGeom prst="rect">
            <a:avLst/>
          </a:prstGeom>
          <a:noFill/>
          <a:ln w="9525">
            <a:noFill/>
            <a:miter lim="800000"/>
            <a:headEnd/>
            <a:tailEnd/>
          </a:ln>
          <a:effectLst/>
        </p:spPr>
      </p:pic>
    </p:spTree>
    <p:extLst>
      <p:ext uri="{BB962C8B-B14F-4D97-AF65-F5344CB8AC3E}">
        <p14:creationId xmlns:p14="http://schemas.microsoft.com/office/powerpoint/2010/main" xmlns="" val="4276773191"/>
      </p:ext>
    </p:extLst>
  </p:cSld>
  <p:clrMapOvr>
    <a:masterClrMapping/>
  </p:clrMapOvr>
  <mc:AlternateContent xmlns:mc="http://schemas.openxmlformats.org/markup-compatibility/2006">
    <mc:Choice xmlns:p14="http://schemas.microsoft.com/office/powerpoint/2010/main" xmlns="" Requires="p14">
      <p:transition spd="slow" p14:dur="1250" advTm="0">
        <p14:switch dir="r"/>
      </p:transition>
    </mc:Choice>
    <mc:Fallback>
      <p:transition spd="slow" advTm="0">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C:\Users\jsj\Desktop\素材cnn sccnn.com_2014111795930119rx61_04 [转换].png"/>
          <p:cNvPicPr>
            <a:picLocks noChangeAspect="1" noChangeArrowheads="1"/>
          </p:cNvPicPr>
          <p:nvPr/>
        </p:nvPicPr>
        <p:blipFill rotWithShape="1">
          <a:blip r:embed="rId3" cstate="screen">
            <a:extLst>
              <a:ext uri="{28A0092B-C50C-407E-A947-70E740481C1C}">
                <a14:useLocalDpi xmlns:a14="http://schemas.microsoft.com/office/drawing/2010/main" xmlns=""/>
              </a:ext>
            </a:extLst>
          </a:blip>
          <a:srcRect/>
          <a:stretch>
            <a:fillRect/>
          </a:stretch>
        </p:blipFill>
        <p:spPr bwMode="auto">
          <a:xfrm>
            <a:off x="4139952" y="0"/>
            <a:ext cx="5004048" cy="3571102"/>
          </a:xfrm>
          <a:prstGeom prst="rect">
            <a:avLst/>
          </a:prstGeom>
          <a:noFill/>
          <a:extLst>
            <a:ext uri="{909E8E84-426E-40DD-AFC4-6F175D3DCCD1}">
              <a14:hiddenFill xmlns:a14="http://schemas.microsoft.com/office/drawing/2010/main" xmlns="">
                <a:solidFill>
                  <a:srgbClr val="FFFFFF"/>
                </a:solidFill>
              </a14:hiddenFill>
            </a:ext>
          </a:extLst>
        </p:spPr>
      </p:pic>
      <p:pic>
        <p:nvPicPr>
          <p:cNvPr id="5" name="Picture 4" descr="C:\Users\jsj\Desktop\素材cnn sccnn.com_2014111795930119rx61_04 [转换].png"/>
          <p:cNvPicPr>
            <a:picLocks noChangeAspect="1" noChangeArrowheads="1"/>
          </p:cNvPicPr>
          <p:nvPr/>
        </p:nvPicPr>
        <p:blipFill rotWithShape="1">
          <a:blip r:embed="rId4" cstate="screen">
            <a:extLst>
              <a:ext uri="{28A0092B-C50C-407E-A947-70E740481C1C}">
                <a14:useLocalDpi xmlns:a14="http://schemas.microsoft.com/office/drawing/2010/main" xmlns=""/>
              </a:ext>
            </a:extLst>
          </a:blip>
          <a:srcRect r="-8270"/>
          <a:stretch>
            <a:fillRect/>
          </a:stretch>
        </p:blipFill>
        <p:spPr bwMode="auto">
          <a:xfrm>
            <a:off x="0" y="2571750"/>
            <a:ext cx="2498024" cy="2571750"/>
          </a:xfrm>
          <a:prstGeom prst="rect">
            <a:avLst/>
          </a:prstGeom>
          <a:noFill/>
          <a:extLst>
            <a:ext uri="{909E8E84-426E-40DD-AFC4-6F175D3DCCD1}">
              <a14:hiddenFill xmlns:a14="http://schemas.microsoft.com/office/drawing/2010/main" xmlns="">
                <a:solidFill>
                  <a:srgbClr val="FFFFFF"/>
                </a:solidFill>
              </a14:hiddenFill>
            </a:ext>
          </a:extLst>
        </p:spPr>
      </p:pic>
      <p:sp useBgFill="1">
        <p:nvSpPr>
          <p:cNvPr id="6" name="矩形 5"/>
          <p:cNvSpPr/>
          <p:nvPr/>
        </p:nvSpPr>
        <p:spPr>
          <a:xfrm>
            <a:off x="0" y="476972"/>
            <a:ext cx="9144000" cy="432702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0" y="476972"/>
            <a:ext cx="9144000" cy="78554"/>
          </a:xfrm>
          <a:prstGeom prst="rect">
            <a:avLst/>
          </a:prstGeom>
          <a:solidFill>
            <a:srgbClr val="E46C0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1683" name="Picture 3"/>
          <p:cNvPicPr>
            <a:picLocks noChangeAspect="1" noChangeArrowheads="1"/>
          </p:cNvPicPr>
          <p:nvPr/>
        </p:nvPicPr>
        <p:blipFill>
          <a:blip r:embed="rId5" cstate="print"/>
          <a:srcRect/>
          <a:stretch>
            <a:fillRect/>
          </a:stretch>
        </p:blipFill>
        <p:spPr bwMode="auto">
          <a:xfrm>
            <a:off x="1563658" y="854818"/>
            <a:ext cx="6229350" cy="1009650"/>
          </a:xfrm>
          <a:prstGeom prst="rect">
            <a:avLst/>
          </a:prstGeom>
          <a:noFill/>
          <a:ln w="9525">
            <a:noFill/>
            <a:miter lim="800000"/>
            <a:headEnd/>
            <a:tailEnd/>
          </a:ln>
          <a:effectLst/>
        </p:spPr>
      </p:pic>
      <p:sp>
        <p:nvSpPr>
          <p:cNvPr id="10" name="矩形 23"/>
          <p:cNvSpPr>
            <a:spLocks noChangeAspect="1" noChangeArrowheads="1"/>
          </p:cNvSpPr>
          <p:nvPr/>
        </p:nvSpPr>
        <p:spPr bwMode="auto">
          <a:xfrm>
            <a:off x="2549384" y="758448"/>
            <a:ext cx="3011452" cy="1006558"/>
          </a:xfrm>
          <a:prstGeom prst="rect">
            <a:avLst/>
          </a:prstGeom>
          <a:noFill/>
          <a:ln w="9525">
            <a:solidFill>
              <a:srgbClr val="0883C8"/>
            </a:solidFill>
            <a:prstDash val="dash"/>
            <a:miter lim="800000"/>
            <a:headEnd/>
            <a:tailEnd/>
          </a:ln>
        </p:spPr>
        <p:txBody>
          <a:bodyPr anchor="ctr"/>
          <a:lstStyle/>
          <a:p>
            <a:pPr algn="ctr"/>
            <a:endParaRPr lang="zh-CN" altLang="en-US">
              <a:latin typeface="宋体" pitchFamily="2" charset="-122"/>
              <a:sym typeface="宋体" pitchFamily="2" charset="-122"/>
            </a:endParaRPr>
          </a:p>
        </p:txBody>
      </p:sp>
      <p:pic>
        <p:nvPicPr>
          <p:cNvPr id="71685" name="Picture 5"/>
          <p:cNvPicPr>
            <a:picLocks noChangeAspect="1" noChangeArrowheads="1"/>
          </p:cNvPicPr>
          <p:nvPr/>
        </p:nvPicPr>
        <p:blipFill>
          <a:blip r:embed="rId6" cstate="print"/>
          <a:srcRect/>
          <a:stretch>
            <a:fillRect/>
          </a:stretch>
        </p:blipFill>
        <p:spPr bwMode="auto">
          <a:xfrm>
            <a:off x="2577519" y="2284118"/>
            <a:ext cx="3695700" cy="1362075"/>
          </a:xfrm>
          <a:prstGeom prst="rect">
            <a:avLst/>
          </a:prstGeom>
          <a:noFill/>
          <a:ln w="9525">
            <a:noFill/>
            <a:miter lim="800000"/>
            <a:headEnd/>
            <a:tailEnd/>
          </a:ln>
          <a:effectLst/>
        </p:spPr>
      </p:pic>
      <p:graphicFrame>
        <p:nvGraphicFramePr>
          <p:cNvPr id="71686" name="Object 6"/>
          <p:cNvGraphicFramePr>
            <a:graphicFrameLocks noChangeAspect="1"/>
          </p:cNvGraphicFramePr>
          <p:nvPr/>
        </p:nvGraphicFramePr>
        <p:xfrm>
          <a:off x="2868733" y="1892592"/>
          <a:ext cx="2468673" cy="304357"/>
        </p:xfrm>
        <a:graphic>
          <a:graphicData uri="http://schemas.openxmlformats.org/presentationml/2006/ole">
            <p:oleObj spid="_x0000_s71686" name="Equation" r:id="rId7" imgW="1854000" imgH="228600" progId="Equation.DSMT4">
              <p:embed/>
            </p:oleObj>
          </a:graphicData>
        </a:graphic>
      </p:graphicFrame>
      <p:pic>
        <p:nvPicPr>
          <p:cNvPr id="15" name="Picture 3"/>
          <p:cNvPicPr>
            <a:picLocks noChangeAspect="1" noChangeArrowheads="1"/>
          </p:cNvPicPr>
          <p:nvPr/>
        </p:nvPicPr>
        <p:blipFill>
          <a:blip r:embed="rId8" cstate="print"/>
          <a:srcRect/>
          <a:stretch>
            <a:fillRect/>
          </a:stretch>
        </p:blipFill>
        <p:spPr bwMode="auto">
          <a:xfrm rot="5400000">
            <a:off x="4214047" y="3855442"/>
            <a:ext cx="323606" cy="182415"/>
          </a:xfrm>
          <a:prstGeom prst="rect">
            <a:avLst/>
          </a:prstGeom>
          <a:noFill/>
          <a:ln w="9525">
            <a:noFill/>
            <a:miter lim="800000"/>
            <a:headEnd/>
            <a:tailEnd/>
          </a:ln>
          <a:effectLst/>
        </p:spPr>
      </p:pic>
      <p:sp>
        <p:nvSpPr>
          <p:cNvPr id="16" name="TextBox 27"/>
          <p:cNvSpPr txBox="1"/>
          <p:nvPr/>
        </p:nvSpPr>
        <p:spPr>
          <a:xfrm>
            <a:off x="2676878" y="4286346"/>
            <a:ext cx="3521928" cy="707886"/>
          </a:xfrm>
          <a:prstGeom prst="rect">
            <a:avLst/>
          </a:prstGeom>
          <a:noFill/>
        </p:spPr>
        <p:txBody>
          <a:bodyPr wrap="square" rtlCol="0">
            <a:spAutoFit/>
          </a:bodyPr>
          <a:lstStyle/>
          <a:p>
            <a:r>
              <a:rPr lang="zh-CN" altLang="en-US" sz="1600" b="1" dirty="0" smtClean="0">
                <a:solidFill>
                  <a:srgbClr val="FF0000"/>
                </a:solidFill>
                <a:latin typeface="微软雅黑" panose="020B0503020204020204" pitchFamily="34" charset="-122"/>
                <a:ea typeface="微软雅黑" panose="020B0503020204020204" pitchFamily="34" charset="-122"/>
              </a:rPr>
              <a:t>总传输特性的响应波形在各个码元的</a:t>
            </a:r>
            <a:endParaRPr lang="en-US" altLang="zh-CN" sz="1600" b="1" dirty="0" smtClean="0">
              <a:solidFill>
                <a:srgbClr val="FF0000"/>
              </a:solidFill>
              <a:latin typeface="微软雅黑" panose="020B0503020204020204" pitchFamily="34" charset="-122"/>
              <a:ea typeface="微软雅黑" panose="020B0503020204020204" pitchFamily="34" charset="-122"/>
            </a:endParaRPr>
          </a:p>
          <a:p>
            <a:pPr>
              <a:lnSpc>
                <a:spcPct val="150000"/>
              </a:lnSpc>
            </a:pPr>
            <a:r>
              <a:rPr lang="zh-CN" altLang="en-US" sz="1600" b="1" dirty="0" smtClean="0">
                <a:solidFill>
                  <a:srgbClr val="FF0000"/>
                </a:solidFill>
                <a:latin typeface="微软雅黑" panose="020B0503020204020204" pitchFamily="34" charset="-122"/>
                <a:ea typeface="微软雅黑" panose="020B0503020204020204" pitchFamily="34" charset="-122"/>
              </a:rPr>
              <a:t>抽样时刻正好为零则可消除码间串扰</a:t>
            </a:r>
            <a:endParaRPr lang="zh-CN" altLang="en-US" sz="1600" b="1" dirty="0">
              <a:solidFill>
                <a:srgbClr val="FF0000"/>
              </a:solidFill>
              <a:latin typeface="微软雅黑" panose="020B0503020204020204" pitchFamily="34" charset="-122"/>
              <a:ea typeface="微软雅黑" panose="020B0503020204020204" pitchFamily="34" charset="-122"/>
            </a:endParaRPr>
          </a:p>
        </p:txBody>
      </p:sp>
      <p:sp>
        <p:nvSpPr>
          <p:cNvPr id="17" name="矩形 23"/>
          <p:cNvSpPr>
            <a:spLocks noChangeAspect="1" noChangeArrowheads="1"/>
          </p:cNvSpPr>
          <p:nvPr/>
        </p:nvSpPr>
        <p:spPr bwMode="auto">
          <a:xfrm>
            <a:off x="2645044" y="4210495"/>
            <a:ext cx="3436781" cy="811620"/>
          </a:xfrm>
          <a:prstGeom prst="rect">
            <a:avLst/>
          </a:prstGeom>
          <a:noFill/>
          <a:ln w="9525">
            <a:solidFill>
              <a:srgbClr val="0883C8"/>
            </a:solidFill>
            <a:prstDash val="dash"/>
            <a:miter lim="800000"/>
            <a:headEnd/>
            <a:tailEnd/>
          </a:ln>
        </p:spPr>
        <p:txBody>
          <a:bodyPr anchor="ctr"/>
          <a:lstStyle/>
          <a:p>
            <a:pPr algn="ctr"/>
            <a:endParaRPr lang="zh-CN" altLang="en-US">
              <a:latin typeface="宋体" pitchFamily="2" charset="-122"/>
              <a:sym typeface="宋体" pitchFamily="2" charset="-122"/>
            </a:endParaRPr>
          </a:p>
        </p:txBody>
      </p:sp>
    </p:spTree>
    <p:extLst>
      <p:ext uri="{BB962C8B-B14F-4D97-AF65-F5344CB8AC3E}">
        <p14:creationId xmlns:p14="http://schemas.microsoft.com/office/powerpoint/2010/main" xmlns="" val="4276773191"/>
      </p:ext>
    </p:extLst>
  </p:cSld>
  <p:clrMapOvr>
    <a:masterClrMapping/>
  </p:clrMapOvr>
  <mc:AlternateContent xmlns:mc="http://schemas.openxmlformats.org/markup-compatibility/2006">
    <mc:Choice xmlns:p14="http://schemas.microsoft.com/office/powerpoint/2010/main" xmlns="" Requires="p14">
      <p:transition spd="slow" p14:dur="1250" advTm="0">
        <p14:switch dir="r"/>
      </p:transition>
    </mc:Choice>
    <mc:Fallback>
      <p:transition spd="slow" advTm="0">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C:\Users\jsj\Desktop\素材cnn sccnn.com_2014111795930119rx61_04 [转换].png"/>
          <p:cNvPicPr>
            <a:picLocks noChangeAspect="1" noChangeArrowheads="1"/>
          </p:cNvPicPr>
          <p:nvPr/>
        </p:nvPicPr>
        <p:blipFill rotWithShape="1">
          <a:blip r:embed="rId2" cstate="screen">
            <a:extLst>
              <a:ext uri="{28A0092B-C50C-407E-A947-70E740481C1C}">
                <a14:useLocalDpi xmlns:a14="http://schemas.microsoft.com/office/drawing/2010/main" xmlns=""/>
              </a:ext>
            </a:extLst>
          </a:blip>
          <a:srcRect/>
          <a:stretch>
            <a:fillRect/>
          </a:stretch>
        </p:blipFill>
        <p:spPr bwMode="auto">
          <a:xfrm>
            <a:off x="4139952" y="0"/>
            <a:ext cx="5004048" cy="3571102"/>
          </a:xfrm>
          <a:prstGeom prst="rect">
            <a:avLst/>
          </a:prstGeom>
          <a:noFill/>
          <a:extLst>
            <a:ext uri="{909E8E84-426E-40DD-AFC4-6F175D3DCCD1}">
              <a14:hiddenFill xmlns:a14="http://schemas.microsoft.com/office/drawing/2010/main" xmlns="">
                <a:solidFill>
                  <a:srgbClr val="FFFFFF"/>
                </a:solidFill>
              </a14:hiddenFill>
            </a:ext>
          </a:extLst>
        </p:spPr>
      </p:pic>
      <p:pic>
        <p:nvPicPr>
          <p:cNvPr id="5" name="Picture 4" descr="C:\Users\jsj\Desktop\素材cnn sccnn.com_2014111795930119rx61_04 [转换].png"/>
          <p:cNvPicPr>
            <a:picLocks noChangeAspect="1" noChangeArrowheads="1"/>
          </p:cNvPicPr>
          <p:nvPr/>
        </p:nvPicPr>
        <p:blipFill rotWithShape="1">
          <a:blip r:embed="rId3" cstate="screen">
            <a:extLst>
              <a:ext uri="{28A0092B-C50C-407E-A947-70E740481C1C}">
                <a14:useLocalDpi xmlns:a14="http://schemas.microsoft.com/office/drawing/2010/main" xmlns=""/>
              </a:ext>
            </a:extLst>
          </a:blip>
          <a:srcRect r="-8270"/>
          <a:stretch>
            <a:fillRect/>
          </a:stretch>
        </p:blipFill>
        <p:spPr bwMode="auto">
          <a:xfrm>
            <a:off x="0" y="2571750"/>
            <a:ext cx="2498024" cy="2571750"/>
          </a:xfrm>
          <a:prstGeom prst="rect">
            <a:avLst/>
          </a:prstGeom>
          <a:noFill/>
          <a:extLst>
            <a:ext uri="{909E8E84-426E-40DD-AFC4-6F175D3DCCD1}">
              <a14:hiddenFill xmlns:a14="http://schemas.microsoft.com/office/drawing/2010/main" xmlns="">
                <a:solidFill>
                  <a:srgbClr val="FFFFFF"/>
                </a:solidFill>
              </a14:hiddenFill>
            </a:ext>
          </a:extLst>
        </p:spPr>
      </p:pic>
      <p:sp useBgFill="1">
        <p:nvSpPr>
          <p:cNvPr id="6" name="矩形 5"/>
          <p:cNvSpPr/>
          <p:nvPr/>
        </p:nvSpPr>
        <p:spPr>
          <a:xfrm>
            <a:off x="0" y="476972"/>
            <a:ext cx="9144000" cy="432702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0" y="476972"/>
            <a:ext cx="9144000" cy="78554"/>
          </a:xfrm>
          <a:prstGeom prst="rect">
            <a:avLst/>
          </a:prstGeom>
          <a:solidFill>
            <a:srgbClr val="E46C0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TextBox 10"/>
          <p:cNvSpPr txBox="1"/>
          <p:nvPr/>
        </p:nvSpPr>
        <p:spPr>
          <a:xfrm>
            <a:off x="251520" y="62858"/>
            <a:ext cx="774571" cy="400110"/>
          </a:xfrm>
          <a:prstGeom prst="rect">
            <a:avLst/>
          </a:prstGeom>
          <a:noFill/>
        </p:spPr>
        <p:txBody>
          <a:bodyPr wrap="none" rtlCol="0">
            <a:spAutoFit/>
          </a:bodyPr>
          <a:lstStyle/>
          <a:p>
            <a:r>
              <a:rPr lang="zh-CN" altLang="en-US" sz="2000" b="1" spc="300" dirty="0" smtClean="0">
                <a:solidFill>
                  <a:schemeClr val="tx1">
                    <a:lumMod val="85000"/>
                    <a:lumOff val="15000"/>
                  </a:schemeClr>
                </a:solidFill>
                <a:latin typeface="微软雅黑" panose="020B0503020204020204" pitchFamily="34" charset="-122"/>
                <a:ea typeface="微软雅黑" panose="020B0503020204020204" pitchFamily="34" charset="-122"/>
              </a:rPr>
              <a:t>目录</a:t>
            </a:r>
            <a:endParaRPr lang="zh-CN" altLang="en-US" sz="2000" b="1" spc="3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nvGrpSpPr>
          <p:cNvPr id="26" name="组合 25"/>
          <p:cNvGrpSpPr/>
          <p:nvPr/>
        </p:nvGrpSpPr>
        <p:grpSpPr>
          <a:xfrm>
            <a:off x="-375953" y="746150"/>
            <a:ext cx="3391692" cy="3880652"/>
            <a:chOff x="863806" y="915566"/>
            <a:chExt cx="3539828" cy="3539828"/>
          </a:xfrm>
        </p:grpSpPr>
        <p:sp>
          <p:nvSpPr>
            <p:cNvPr id="27" name="空心弧 26"/>
            <p:cNvSpPr/>
            <p:nvPr/>
          </p:nvSpPr>
          <p:spPr>
            <a:xfrm rot="5400000">
              <a:off x="863806" y="915566"/>
              <a:ext cx="3539828" cy="3539828"/>
            </a:xfrm>
            <a:prstGeom prst="blockArc">
              <a:avLst>
                <a:gd name="adj1" fmla="val 11825985"/>
                <a:gd name="adj2" fmla="val 20497888"/>
                <a:gd name="adj3" fmla="val 2183"/>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8" name="椭圆 27"/>
            <p:cNvSpPr/>
            <p:nvPr/>
          </p:nvSpPr>
          <p:spPr>
            <a:xfrm>
              <a:off x="3041867" y="4236240"/>
              <a:ext cx="216024" cy="216024"/>
            </a:xfrm>
            <a:prstGeom prst="ellipse">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等腰三角形 28"/>
            <p:cNvSpPr/>
            <p:nvPr/>
          </p:nvSpPr>
          <p:spPr>
            <a:xfrm rot="17464336">
              <a:off x="3041867" y="922365"/>
              <a:ext cx="216024" cy="216024"/>
            </a:xfrm>
            <a:prstGeom prst="triangle">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0" name="组合 29"/>
          <p:cNvGrpSpPr/>
          <p:nvPr/>
        </p:nvGrpSpPr>
        <p:grpSpPr>
          <a:xfrm>
            <a:off x="3198115" y="1985090"/>
            <a:ext cx="3810488" cy="540000"/>
            <a:chOff x="4397698" y="2408684"/>
            <a:chExt cx="3810488" cy="540000"/>
          </a:xfrm>
          <a:solidFill>
            <a:srgbClr val="0070C0"/>
          </a:solidFill>
        </p:grpSpPr>
        <p:sp>
          <p:nvSpPr>
            <p:cNvPr id="31" name="矩形 45"/>
            <p:cNvSpPr/>
            <p:nvPr/>
          </p:nvSpPr>
          <p:spPr>
            <a:xfrm>
              <a:off x="4397698" y="2408684"/>
              <a:ext cx="669639" cy="540000"/>
            </a:xfrm>
            <a:custGeom>
              <a:avLst/>
              <a:gdLst/>
              <a:ahLst/>
              <a:cxnLst/>
              <a:rect l="l" t="t" r="r" b="b"/>
              <a:pathLst>
                <a:path w="669639" h="540000">
                  <a:moveTo>
                    <a:pt x="0" y="0"/>
                  </a:moveTo>
                  <a:lnTo>
                    <a:pt x="669639" y="0"/>
                  </a:lnTo>
                  <a:lnTo>
                    <a:pt x="669639" y="540000"/>
                  </a:lnTo>
                  <a:lnTo>
                    <a:pt x="0" y="540000"/>
                  </a:lnTo>
                  <a:cubicBezTo>
                    <a:pt x="86768" y="481595"/>
                    <a:pt x="143825" y="382461"/>
                    <a:pt x="143825" y="270000"/>
                  </a:cubicBezTo>
                  <a:cubicBezTo>
                    <a:pt x="143825" y="157539"/>
                    <a:pt x="86768" y="58405"/>
                    <a:pt x="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圆角矩形 31"/>
            <p:cNvSpPr/>
            <p:nvPr/>
          </p:nvSpPr>
          <p:spPr>
            <a:xfrm>
              <a:off x="4634079" y="2408684"/>
              <a:ext cx="3574107" cy="540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3" name="组合 32"/>
          <p:cNvGrpSpPr/>
          <p:nvPr/>
        </p:nvGrpSpPr>
        <p:grpSpPr>
          <a:xfrm>
            <a:off x="2636168" y="1987744"/>
            <a:ext cx="540000" cy="540000"/>
            <a:chOff x="3887706" y="2411338"/>
            <a:chExt cx="540000" cy="540000"/>
          </a:xfrm>
        </p:grpSpPr>
        <p:sp>
          <p:nvSpPr>
            <p:cNvPr id="34" name="椭圆 33"/>
            <p:cNvSpPr/>
            <p:nvPr/>
          </p:nvSpPr>
          <p:spPr>
            <a:xfrm>
              <a:off x="3887706" y="2411338"/>
              <a:ext cx="540000" cy="540000"/>
            </a:xfrm>
            <a:prstGeom prst="ellipse">
              <a:avLst/>
            </a:prstGeom>
            <a:solidFill>
              <a:srgbClr val="FFFFFF"/>
            </a:solid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TextBox 7"/>
            <p:cNvSpPr txBox="1"/>
            <p:nvPr/>
          </p:nvSpPr>
          <p:spPr>
            <a:xfrm>
              <a:off x="3995231" y="2447851"/>
              <a:ext cx="320922" cy="461665"/>
            </a:xfrm>
            <a:prstGeom prst="rect">
              <a:avLst/>
            </a:prstGeom>
            <a:noFill/>
          </p:spPr>
          <p:txBody>
            <a:bodyPr wrap="none" rtlCol="0">
              <a:spAutoFit/>
            </a:bodyPr>
            <a:lstStyle>
              <a:defPPr>
                <a:defRPr lang="zh-CN"/>
              </a:defPPr>
              <a:lvl1pPr>
                <a:defRPr sz="2400" b="1">
                  <a:solidFill>
                    <a:srgbClr val="5F5F5F"/>
                  </a:solidFill>
                  <a:effectLst>
                    <a:outerShdw blurRad="38100" dist="38100" dir="2700000" algn="tl">
                      <a:srgbClr val="000000">
                        <a:alpha val="43137"/>
                      </a:srgbClr>
                    </a:outerShdw>
                  </a:effectLst>
                  <a:latin typeface="Agency FB" panose="020B0503020202020204" pitchFamily="34" charset="0"/>
                  <a:ea typeface="微软雅黑" panose="020B0503020204020204" pitchFamily="34" charset="-122"/>
                </a:defRPr>
              </a:lvl1pPr>
            </a:lstStyle>
            <a:p>
              <a:r>
                <a:rPr lang="en-US" altLang="zh-CN" dirty="0">
                  <a:effectLst/>
                </a:rPr>
                <a:t>2</a:t>
              </a:r>
              <a:endParaRPr lang="zh-CN" altLang="en-US" dirty="0">
                <a:effectLst/>
              </a:endParaRPr>
            </a:p>
          </p:txBody>
        </p:sp>
      </p:grpSp>
      <p:grpSp>
        <p:nvGrpSpPr>
          <p:cNvPr id="37" name="组合 36"/>
          <p:cNvGrpSpPr/>
          <p:nvPr/>
        </p:nvGrpSpPr>
        <p:grpSpPr>
          <a:xfrm>
            <a:off x="2973769" y="1069104"/>
            <a:ext cx="3810488" cy="540000"/>
            <a:chOff x="4109666" y="1472580"/>
            <a:chExt cx="3810488" cy="540000"/>
          </a:xfrm>
          <a:solidFill>
            <a:srgbClr val="0070C0"/>
          </a:solidFill>
        </p:grpSpPr>
        <p:sp>
          <p:nvSpPr>
            <p:cNvPr id="38" name="矩形 45"/>
            <p:cNvSpPr/>
            <p:nvPr/>
          </p:nvSpPr>
          <p:spPr>
            <a:xfrm>
              <a:off x="4109666" y="1472580"/>
              <a:ext cx="669639" cy="540000"/>
            </a:xfrm>
            <a:custGeom>
              <a:avLst/>
              <a:gdLst/>
              <a:ahLst/>
              <a:cxnLst/>
              <a:rect l="l" t="t" r="r" b="b"/>
              <a:pathLst>
                <a:path w="669639" h="540000">
                  <a:moveTo>
                    <a:pt x="0" y="0"/>
                  </a:moveTo>
                  <a:lnTo>
                    <a:pt x="669639" y="0"/>
                  </a:lnTo>
                  <a:lnTo>
                    <a:pt x="669639" y="540000"/>
                  </a:lnTo>
                  <a:lnTo>
                    <a:pt x="0" y="540000"/>
                  </a:lnTo>
                  <a:cubicBezTo>
                    <a:pt x="86768" y="481595"/>
                    <a:pt x="143825" y="382461"/>
                    <a:pt x="143825" y="270000"/>
                  </a:cubicBezTo>
                  <a:cubicBezTo>
                    <a:pt x="143825" y="157539"/>
                    <a:pt x="86768" y="58405"/>
                    <a:pt x="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圆角矩形 38"/>
            <p:cNvSpPr/>
            <p:nvPr/>
          </p:nvSpPr>
          <p:spPr>
            <a:xfrm>
              <a:off x="4346047" y="1472580"/>
              <a:ext cx="3574107" cy="54000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0" name="组合 39"/>
          <p:cNvGrpSpPr/>
          <p:nvPr/>
        </p:nvGrpSpPr>
        <p:grpSpPr>
          <a:xfrm>
            <a:off x="2343294" y="1071758"/>
            <a:ext cx="540000" cy="540000"/>
            <a:chOff x="3599674" y="1475234"/>
            <a:chExt cx="540000" cy="540000"/>
          </a:xfrm>
        </p:grpSpPr>
        <p:sp>
          <p:nvSpPr>
            <p:cNvPr id="41" name="椭圆 40"/>
            <p:cNvSpPr/>
            <p:nvPr/>
          </p:nvSpPr>
          <p:spPr>
            <a:xfrm>
              <a:off x="3599674" y="1475234"/>
              <a:ext cx="540000" cy="540000"/>
            </a:xfrm>
            <a:prstGeom prst="ellipse">
              <a:avLst/>
            </a:prstGeom>
            <a:solidFill>
              <a:srgbClr val="FFFFFF"/>
            </a:solid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TextBox 14"/>
            <p:cNvSpPr txBox="1"/>
            <p:nvPr/>
          </p:nvSpPr>
          <p:spPr>
            <a:xfrm>
              <a:off x="3741273" y="1511747"/>
              <a:ext cx="256802" cy="461665"/>
            </a:xfrm>
            <a:prstGeom prst="rect">
              <a:avLst/>
            </a:prstGeom>
            <a:noFill/>
          </p:spPr>
          <p:txBody>
            <a:bodyPr wrap="none" rtlCol="0">
              <a:spAutoFit/>
            </a:bodyPr>
            <a:lstStyle>
              <a:defPPr>
                <a:defRPr lang="zh-CN"/>
              </a:defPPr>
              <a:lvl1pPr>
                <a:defRPr sz="2400" b="1">
                  <a:solidFill>
                    <a:srgbClr val="5F5F5F"/>
                  </a:solidFill>
                  <a:effectLst>
                    <a:outerShdw blurRad="38100" dist="38100" dir="2700000" algn="tl">
                      <a:srgbClr val="000000">
                        <a:alpha val="43137"/>
                      </a:srgbClr>
                    </a:outerShdw>
                  </a:effectLst>
                  <a:latin typeface="Agency FB" panose="020B0503020202020204" pitchFamily="34" charset="0"/>
                  <a:ea typeface="微软雅黑" panose="020B0503020204020204" pitchFamily="34" charset="-122"/>
                </a:defRPr>
              </a:lvl1pPr>
            </a:lstStyle>
            <a:p>
              <a:r>
                <a:rPr lang="en-US" altLang="zh-CN" smtClean="0">
                  <a:effectLst/>
                </a:rPr>
                <a:t>1</a:t>
              </a:r>
              <a:endParaRPr lang="zh-CN" altLang="en-US" dirty="0">
                <a:effectLst/>
              </a:endParaRPr>
            </a:p>
          </p:txBody>
        </p:sp>
      </p:grpSp>
      <p:sp>
        <p:nvSpPr>
          <p:cNvPr id="43" name="TextBox 15"/>
          <p:cNvSpPr txBox="1"/>
          <p:nvPr/>
        </p:nvSpPr>
        <p:spPr>
          <a:xfrm>
            <a:off x="3131477" y="1183012"/>
            <a:ext cx="3409792" cy="307777"/>
          </a:xfrm>
          <a:prstGeom prst="rect">
            <a:avLst/>
          </a:prstGeom>
          <a:noFill/>
        </p:spPr>
        <p:txBody>
          <a:bodyPr wrap="square" rtlCol="0">
            <a:spAutoFit/>
          </a:bodyPr>
          <a:lstStyle>
            <a:defPPr>
              <a:defRPr lang="zh-CN"/>
            </a:defPPr>
            <a:lvl1pPr>
              <a:defRPr sz="1400" b="1">
                <a:solidFill>
                  <a:srgbClr val="FFFFFF"/>
                </a:solidFill>
                <a:latin typeface="微软雅黑" panose="020B0503020204020204" pitchFamily="34" charset="-122"/>
                <a:ea typeface="微软雅黑" panose="020B0503020204020204" pitchFamily="34" charset="-122"/>
              </a:defRPr>
            </a:lvl1pPr>
          </a:lstStyle>
          <a:p>
            <a:r>
              <a:rPr lang="zh-CN" altLang="en-US" dirty="0" smtClean="0"/>
              <a:t>数字基带信号的频谱、波形与码型</a:t>
            </a:r>
            <a:endParaRPr lang="zh-CN" altLang="en-US" dirty="0"/>
          </a:p>
        </p:txBody>
      </p:sp>
      <p:grpSp>
        <p:nvGrpSpPr>
          <p:cNvPr id="44" name="组合 43"/>
          <p:cNvGrpSpPr/>
          <p:nvPr/>
        </p:nvGrpSpPr>
        <p:grpSpPr>
          <a:xfrm>
            <a:off x="2855579" y="3739664"/>
            <a:ext cx="3810488" cy="540000"/>
            <a:chOff x="4109666" y="3344788"/>
            <a:chExt cx="3810488" cy="540000"/>
          </a:xfrm>
        </p:grpSpPr>
        <p:sp>
          <p:nvSpPr>
            <p:cNvPr id="45" name="矩形 45"/>
            <p:cNvSpPr/>
            <p:nvPr/>
          </p:nvSpPr>
          <p:spPr>
            <a:xfrm>
              <a:off x="4109666" y="3344788"/>
              <a:ext cx="669639" cy="540000"/>
            </a:xfrm>
            <a:custGeom>
              <a:avLst/>
              <a:gdLst/>
              <a:ahLst/>
              <a:cxnLst/>
              <a:rect l="l" t="t" r="r" b="b"/>
              <a:pathLst>
                <a:path w="669639" h="540000">
                  <a:moveTo>
                    <a:pt x="0" y="0"/>
                  </a:moveTo>
                  <a:lnTo>
                    <a:pt x="669639" y="0"/>
                  </a:lnTo>
                  <a:lnTo>
                    <a:pt x="669639" y="540000"/>
                  </a:lnTo>
                  <a:lnTo>
                    <a:pt x="0" y="540000"/>
                  </a:lnTo>
                  <a:cubicBezTo>
                    <a:pt x="86768" y="481595"/>
                    <a:pt x="143825" y="382461"/>
                    <a:pt x="143825" y="270000"/>
                  </a:cubicBezTo>
                  <a:cubicBezTo>
                    <a:pt x="143825" y="157539"/>
                    <a:pt x="86768" y="58405"/>
                    <a:pt x="0" y="0"/>
                  </a:cubicBezTo>
                  <a:close/>
                </a:path>
              </a:pathLst>
            </a:custGeom>
            <a:solidFill>
              <a:srgbClr val="0072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圆角矩形 45"/>
            <p:cNvSpPr/>
            <p:nvPr/>
          </p:nvSpPr>
          <p:spPr>
            <a:xfrm>
              <a:off x="4346047" y="3344788"/>
              <a:ext cx="3574107" cy="540000"/>
            </a:xfrm>
            <a:prstGeom prst="roundRect">
              <a:avLst>
                <a:gd name="adj" fmla="val 50000"/>
              </a:avLst>
            </a:prstGeom>
            <a:solidFill>
              <a:srgbClr val="0072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7" name="组合 46"/>
          <p:cNvGrpSpPr/>
          <p:nvPr/>
        </p:nvGrpSpPr>
        <p:grpSpPr>
          <a:xfrm>
            <a:off x="2279993" y="3742318"/>
            <a:ext cx="540000" cy="540000"/>
            <a:chOff x="3552049" y="3347442"/>
            <a:chExt cx="540000" cy="540000"/>
          </a:xfrm>
        </p:grpSpPr>
        <p:sp>
          <p:nvSpPr>
            <p:cNvPr id="48" name="椭圆 47"/>
            <p:cNvSpPr/>
            <p:nvPr/>
          </p:nvSpPr>
          <p:spPr>
            <a:xfrm>
              <a:off x="3552049" y="3347442"/>
              <a:ext cx="540000" cy="540000"/>
            </a:xfrm>
            <a:prstGeom prst="ellipse">
              <a:avLst/>
            </a:prstGeom>
            <a:solidFill>
              <a:srgbClr val="FFFFFF"/>
            </a:solid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TextBox 21"/>
            <p:cNvSpPr txBox="1"/>
            <p:nvPr/>
          </p:nvSpPr>
          <p:spPr>
            <a:xfrm>
              <a:off x="3669501" y="3383955"/>
              <a:ext cx="325730" cy="461665"/>
            </a:xfrm>
            <a:prstGeom prst="rect">
              <a:avLst/>
            </a:prstGeom>
            <a:noFill/>
          </p:spPr>
          <p:txBody>
            <a:bodyPr wrap="none" rtlCol="0">
              <a:spAutoFit/>
            </a:bodyPr>
            <a:lstStyle/>
            <a:p>
              <a:r>
                <a:rPr lang="en-US" altLang="zh-CN" sz="2400" b="1" smtClean="0">
                  <a:solidFill>
                    <a:srgbClr val="5F5F5F"/>
                  </a:solidFill>
                  <a:latin typeface="Agency FB" panose="020B0503020202020204" pitchFamily="34" charset="0"/>
                  <a:ea typeface="微软雅黑" panose="020B0503020204020204" pitchFamily="34" charset="-122"/>
                </a:rPr>
                <a:t>4</a:t>
              </a:r>
              <a:endParaRPr lang="zh-CN" altLang="en-US" sz="2400" b="1" dirty="0">
                <a:solidFill>
                  <a:srgbClr val="5F5F5F"/>
                </a:solidFill>
                <a:latin typeface="Agency FB" panose="020B0503020202020204" pitchFamily="34" charset="0"/>
                <a:ea typeface="微软雅黑" panose="020B0503020204020204" pitchFamily="34" charset="-122"/>
              </a:endParaRPr>
            </a:p>
          </p:txBody>
        </p:sp>
      </p:grpSp>
      <p:sp>
        <p:nvSpPr>
          <p:cNvPr id="50" name="TextBox 22"/>
          <p:cNvSpPr txBox="1"/>
          <p:nvPr/>
        </p:nvSpPr>
        <p:spPr>
          <a:xfrm>
            <a:off x="3043064" y="3866561"/>
            <a:ext cx="3409792" cy="307777"/>
          </a:xfrm>
          <a:prstGeom prst="rect">
            <a:avLst/>
          </a:prstGeom>
          <a:noFill/>
        </p:spPr>
        <p:txBody>
          <a:bodyPr wrap="square" rtlCol="0">
            <a:spAutoFit/>
          </a:bodyPr>
          <a:lstStyle>
            <a:defPPr>
              <a:defRPr lang="zh-CN"/>
            </a:defPPr>
            <a:lvl1pPr>
              <a:defRPr sz="1400" b="1">
                <a:solidFill>
                  <a:srgbClr val="FFFFFF"/>
                </a:solidFill>
                <a:latin typeface="微软雅黑" panose="020B0503020204020204" pitchFamily="34" charset="-122"/>
                <a:ea typeface="微软雅黑" panose="020B0503020204020204" pitchFamily="34" charset="-122"/>
              </a:defRPr>
            </a:lvl1pPr>
          </a:lstStyle>
          <a:p>
            <a:r>
              <a:rPr lang="zh-CN" altLang="en-US" dirty="0" smtClean="0"/>
              <a:t>眼图、部分响应和时域均衡</a:t>
            </a:r>
            <a:endParaRPr lang="zh-CN" altLang="en-US" dirty="0"/>
          </a:p>
        </p:txBody>
      </p:sp>
      <p:sp>
        <p:nvSpPr>
          <p:cNvPr id="51" name="弦形 50"/>
          <p:cNvSpPr/>
          <p:nvPr/>
        </p:nvSpPr>
        <p:spPr>
          <a:xfrm>
            <a:off x="-1231438" y="1287408"/>
            <a:ext cx="2879182" cy="2879182"/>
          </a:xfrm>
          <a:prstGeom prst="chord">
            <a:avLst>
              <a:gd name="adj1" fmla="val 15702407"/>
              <a:gd name="adj2" fmla="val 5924685"/>
            </a:avLst>
          </a:prstGeom>
          <a:solidFill>
            <a:srgbClr val="0070C0"/>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sz="1600">
              <a:solidFill>
                <a:schemeClr val="bg1"/>
              </a:solidFill>
              <a:latin typeface="微软雅黑" panose="020B0503020204020204" pitchFamily="34" charset="-122"/>
              <a:ea typeface="微软雅黑" panose="020B0503020204020204" pitchFamily="34" charset="-122"/>
            </a:endParaRPr>
          </a:p>
        </p:txBody>
      </p:sp>
      <p:grpSp>
        <p:nvGrpSpPr>
          <p:cNvPr id="52" name="组合 51"/>
          <p:cNvGrpSpPr/>
          <p:nvPr/>
        </p:nvGrpSpPr>
        <p:grpSpPr>
          <a:xfrm>
            <a:off x="3198115" y="2900326"/>
            <a:ext cx="3810488" cy="540000"/>
            <a:chOff x="4397698" y="2408684"/>
            <a:chExt cx="3810488" cy="540000"/>
          </a:xfrm>
          <a:solidFill>
            <a:srgbClr val="0070C0"/>
          </a:solidFill>
        </p:grpSpPr>
        <p:sp>
          <p:nvSpPr>
            <p:cNvPr id="53" name="矩形 45"/>
            <p:cNvSpPr/>
            <p:nvPr/>
          </p:nvSpPr>
          <p:spPr>
            <a:xfrm>
              <a:off x="4397698" y="2408684"/>
              <a:ext cx="669639" cy="540000"/>
            </a:xfrm>
            <a:custGeom>
              <a:avLst/>
              <a:gdLst/>
              <a:ahLst/>
              <a:cxnLst/>
              <a:rect l="l" t="t" r="r" b="b"/>
              <a:pathLst>
                <a:path w="669639" h="540000">
                  <a:moveTo>
                    <a:pt x="0" y="0"/>
                  </a:moveTo>
                  <a:lnTo>
                    <a:pt x="669639" y="0"/>
                  </a:lnTo>
                  <a:lnTo>
                    <a:pt x="669639" y="540000"/>
                  </a:lnTo>
                  <a:lnTo>
                    <a:pt x="0" y="540000"/>
                  </a:lnTo>
                  <a:cubicBezTo>
                    <a:pt x="86768" y="481595"/>
                    <a:pt x="143825" y="382461"/>
                    <a:pt x="143825" y="270000"/>
                  </a:cubicBezTo>
                  <a:cubicBezTo>
                    <a:pt x="143825" y="157539"/>
                    <a:pt x="86768" y="58405"/>
                    <a:pt x="0" y="0"/>
                  </a:cubicBezTo>
                  <a:close/>
                </a:path>
              </a:pathLst>
            </a:custGeom>
            <a:grp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sz="1600">
                <a:solidFill>
                  <a:schemeClr val="bg1"/>
                </a:solidFill>
                <a:latin typeface="微软雅黑" panose="020B0503020204020204" pitchFamily="34" charset="-122"/>
                <a:ea typeface="微软雅黑" panose="020B0503020204020204" pitchFamily="34" charset="-122"/>
              </a:endParaRPr>
            </a:p>
          </p:txBody>
        </p:sp>
        <p:sp>
          <p:nvSpPr>
            <p:cNvPr id="54" name="圆角矩形 53"/>
            <p:cNvSpPr/>
            <p:nvPr/>
          </p:nvSpPr>
          <p:spPr>
            <a:xfrm>
              <a:off x="4634079" y="2408684"/>
              <a:ext cx="3574107" cy="540000"/>
            </a:xfrm>
            <a:prstGeom prst="roundRect">
              <a:avLst>
                <a:gd name="adj" fmla="val 50000"/>
              </a:avLst>
            </a:prstGeom>
            <a:grp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sz="1600">
                <a:solidFill>
                  <a:schemeClr val="bg1"/>
                </a:solidFill>
                <a:latin typeface="微软雅黑" panose="020B0503020204020204" pitchFamily="34" charset="-122"/>
                <a:ea typeface="微软雅黑" panose="020B0503020204020204" pitchFamily="34" charset="-122"/>
              </a:endParaRPr>
            </a:p>
          </p:txBody>
        </p:sp>
      </p:grpSp>
      <p:grpSp>
        <p:nvGrpSpPr>
          <p:cNvPr id="55" name="组合 54"/>
          <p:cNvGrpSpPr/>
          <p:nvPr/>
        </p:nvGrpSpPr>
        <p:grpSpPr>
          <a:xfrm>
            <a:off x="2636168" y="2902980"/>
            <a:ext cx="540000" cy="540000"/>
            <a:chOff x="3887706" y="2411338"/>
            <a:chExt cx="540000" cy="540000"/>
          </a:xfrm>
        </p:grpSpPr>
        <p:sp>
          <p:nvSpPr>
            <p:cNvPr id="56" name="椭圆 55"/>
            <p:cNvSpPr/>
            <p:nvPr/>
          </p:nvSpPr>
          <p:spPr>
            <a:xfrm>
              <a:off x="3887706" y="2411338"/>
              <a:ext cx="540000" cy="540000"/>
            </a:xfrm>
            <a:prstGeom prst="ellipse">
              <a:avLst/>
            </a:prstGeom>
            <a:solidFill>
              <a:srgbClr val="FFFFFF"/>
            </a:solid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TextBox 41"/>
            <p:cNvSpPr txBox="1"/>
            <p:nvPr/>
          </p:nvSpPr>
          <p:spPr>
            <a:xfrm>
              <a:off x="3995231" y="2447851"/>
              <a:ext cx="325730" cy="461665"/>
            </a:xfrm>
            <a:prstGeom prst="rect">
              <a:avLst/>
            </a:prstGeom>
            <a:noFill/>
          </p:spPr>
          <p:txBody>
            <a:bodyPr wrap="none" rtlCol="0">
              <a:spAutoFit/>
            </a:bodyPr>
            <a:lstStyle>
              <a:defPPr>
                <a:defRPr lang="zh-CN"/>
              </a:defPPr>
              <a:lvl1pPr>
                <a:defRPr sz="2400" b="1">
                  <a:solidFill>
                    <a:srgbClr val="5F5F5F"/>
                  </a:solidFill>
                  <a:effectLst>
                    <a:outerShdw blurRad="38100" dist="38100" dir="2700000" algn="tl">
                      <a:srgbClr val="000000">
                        <a:alpha val="43137"/>
                      </a:srgbClr>
                    </a:outerShdw>
                  </a:effectLst>
                  <a:latin typeface="Agency FB" panose="020B0503020202020204" pitchFamily="34" charset="0"/>
                  <a:ea typeface="微软雅黑" panose="020B0503020204020204" pitchFamily="34" charset="-122"/>
                </a:defRPr>
              </a:lvl1pPr>
            </a:lstStyle>
            <a:p>
              <a:r>
                <a:rPr lang="en-US" altLang="zh-CN" smtClean="0">
                  <a:effectLst/>
                </a:rPr>
                <a:t>3</a:t>
              </a:r>
              <a:endParaRPr lang="zh-CN" altLang="en-US" dirty="0">
                <a:effectLst/>
              </a:endParaRPr>
            </a:p>
          </p:txBody>
        </p:sp>
      </p:grpSp>
      <p:sp>
        <p:nvSpPr>
          <p:cNvPr id="58" name="TextBox 42"/>
          <p:cNvSpPr txBox="1"/>
          <p:nvPr/>
        </p:nvSpPr>
        <p:spPr>
          <a:xfrm>
            <a:off x="3382787" y="2985659"/>
            <a:ext cx="3409792" cy="307777"/>
          </a:xfrm>
          <a:prstGeom prst="rect">
            <a:avLst/>
          </a:prstGeom>
          <a:noFill/>
        </p:spPr>
        <p:txBody>
          <a:bodyPr wrap="square" rtlCol="0">
            <a:spAutoFit/>
          </a:bodyPr>
          <a:lstStyle>
            <a:defPPr>
              <a:defRPr lang="zh-CN"/>
            </a:defPPr>
            <a:lvl1pPr>
              <a:defRPr sz="1400" b="1">
                <a:solidFill>
                  <a:srgbClr val="FFFFFF"/>
                </a:solidFill>
                <a:latin typeface="微软雅黑" panose="020B0503020204020204" pitchFamily="34" charset="-122"/>
                <a:ea typeface="微软雅黑" panose="020B0503020204020204" pitchFamily="34" charset="-122"/>
              </a:defRPr>
            </a:lvl1pPr>
          </a:lstStyle>
          <a:p>
            <a:r>
              <a:rPr lang="zh-CN" altLang="en-US" dirty="0" smtClean="0"/>
              <a:t>数字基带传输系统的抗噪声性能</a:t>
            </a:r>
            <a:endParaRPr lang="zh-CN" altLang="en-US" dirty="0"/>
          </a:p>
        </p:txBody>
      </p:sp>
      <p:sp>
        <p:nvSpPr>
          <p:cNvPr id="59" name="TextBox 15"/>
          <p:cNvSpPr txBox="1"/>
          <p:nvPr/>
        </p:nvSpPr>
        <p:spPr>
          <a:xfrm>
            <a:off x="3347675" y="2090355"/>
            <a:ext cx="3409792" cy="307777"/>
          </a:xfrm>
          <a:prstGeom prst="rect">
            <a:avLst/>
          </a:prstGeom>
          <a:noFill/>
        </p:spPr>
        <p:txBody>
          <a:bodyPr wrap="square" rtlCol="0">
            <a:spAutoFit/>
          </a:bodyPr>
          <a:lstStyle>
            <a:defPPr>
              <a:defRPr lang="zh-CN"/>
            </a:defPPr>
            <a:lvl1pPr>
              <a:defRPr sz="1400" b="1">
                <a:solidFill>
                  <a:srgbClr val="FFFFFF"/>
                </a:solidFill>
                <a:latin typeface="微软雅黑" panose="020B0503020204020204" pitchFamily="34" charset="-122"/>
                <a:ea typeface="微软雅黑" panose="020B0503020204020204" pitchFamily="34" charset="-122"/>
              </a:defRPr>
            </a:lvl1pPr>
          </a:lstStyle>
          <a:p>
            <a:r>
              <a:rPr lang="zh-CN" altLang="en-US" dirty="0" smtClean="0"/>
              <a:t>数字基带系统的码间串扰及其消除方法</a:t>
            </a:r>
            <a:endParaRPr lang="zh-CN" altLang="en-US" dirty="0"/>
          </a:p>
        </p:txBody>
      </p:sp>
    </p:spTree>
    <p:extLst>
      <p:ext uri="{BB962C8B-B14F-4D97-AF65-F5344CB8AC3E}">
        <p14:creationId xmlns:p14="http://schemas.microsoft.com/office/powerpoint/2010/main" xmlns="" val="730510248"/>
      </p:ext>
    </p:extLst>
  </p:cSld>
  <p:clrMapOvr>
    <a:masterClrMapping/>
  </p:clrMapOvr>
  <mc:AlternateContent xmlns:mc="http://schemas.openxmlformats.org/markup-compatibility/2006">
    <mc:Choice xmlns:p14="http://schemas.microsoft.com/office/powerpoint/2010/main" xmlns="" Requires="p14">
      <p:transition spd="slow" p14:dur="900" advTm="0">
        <p14:warp dir="in"/>
      </p:transition>
    </mc:Choice>
    <mc:Fallback>
      <p:transition spd="slow" advTm="0">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C:\Users\jsj\Desktop\素材cnn sccnn.com_2014111795930119rx61_04 [转换].png"/>
          <p:cNvPicPr>
            <a:picLocks noChangeAspect="1" noChangeArrowheads="1"/>
          </p:cNvPicPr>
          <p:nvPr/>
        </p:nvPicPr>
        <p:blipFill rotWithShape="1">
          <a:blip r:embed="rId3" cstate="screen">
            <a:extLst>
              <a:ext uri="{28A0092B-C50C-407E-A947-70E740481C1C}">
                <a14:useLocalDpi xmlns:a14="http://schemas.microsoft.com/office/drawing/2010/main" xmlns=""/>
              </a:ext>
            </a:extLst>
          </a:blip>
          <a:srcRect/>
          <a:stretch>
            <a:fillRect/>
          </a:stretch>
        </p:blipFill>
        <p:spPr bwMode="auto">
          <a:xfrm>
            <a:off x="4139952" y="0"/>
            <a:ext cx="5004048" cy="3571102"/>
          </a:xfrm>
          <a:prstGeom prst="rect">
            <a:avLst/>
          </a:prstGeom>
          <a:noFill/>
          <a:extLst>
            <a:ext uri="{909E8E84-426E-40DD-AFC4-6F175D3DCCD1}">
              <a14:hiddenFill xmlns:a14="http://schemas.microsoft.com/office/drawing/2010/main" xmlns="">
                <a:solidFill>
                  <a:srgbClr val="FFFFFF"/>
                </a:solidFill>
              </a14:hiddenFill>
            </a:ext>
          </a:extLst>
        </p:spPr>
      </p:pic>
      <p:sp useBgFill="1">
        <p:nvSpPr>
          <p:cNvPr id="6" name="矩形 5"/>
          <p:cNvSpPr/>
          <p:nvPr/>
        </p:nvSpPr>
        <p:spPr>
          <a:xfrm>
            <a:off x="0" y="476972"/>
            <a:ext cx="9144000" cy="432702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0" y="476972"/>
            <a:ext cx="9144000" cy="78554"/>
          </a:xfrm>
          <a:prstGeom prst="rect">
            <a:avLst/>
          </a:prstGeom>
          <a:solidFill>
            <a:srgbClr val="E46C0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72706" name="Object 2"/>
          <p:cNvGraphicFramePr>
            <a:graphicFrameLocks noChangeAspect="1"/>
          </p:cNvGraphicFramePr>
          <p:nvPr/>
        </p:nvGraphicFramePr>
        <p:xfrm>
          <a:off x="141087" y="2277472"/>
          <a:ext cx="8396288" cy="2538413"/>
        </p:xfrm>
        <a:graphic>
          <a:graphicData uri="http://schemas.openxmlformats.org/presentationml/2006/ole">
            <p:oleObj spid="_x0000_s151554" name="Equation" r:id="rId4" imgW="5841720" imgH="1765080" progId="Equation.DSMT4">
              <p:embed/>
            </p:oleObj>
          </a:graphicData>
        </a:graphic>
      </p:graphicFrame>
      <p:sp>
        <p:nvSpPr>
          <p:cNvPr id="7270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pic>
        <p:nvPicPr>
          <p:cNvPr id="11" name="Picture 3"/>
          <p:cNvPicPr>
            <a:picLocks noChangeAspect="1" noChangeArrowheads="1"/>
          </p:cNvPicPr>
          <p:nvPr/>
        </p:nvPicPr>
        <p:blipFill>
          <a:blip r:embed="rId5" cstate="print"/>
          <a:srcRect/>
          <a:stretch>
            <a:fillRect/>
          </a:stretch>
        </p:blipFill>
        <p:spPr bwMode="auto">
          <a:xfrm>
            <a:off x="1478594" y="780387"/>
            <a:ext cx="6229350" cy="1009650"/>
          </a:xfrm>
          <a:prstGeom prst="rect">
            <a:avLst/>
          </a:prstGeom>
          <a:noFill/>
          <a:ln w="9525">
            <a:noFill/>
            <a:miter lim="800000"/>
            <a:headEnd/>
            <a:tailEnd/>
          </a:ln>
          <a:effectLst/>
        </p:spPr>
      </p:pic>
      <p:sp>
        <p:nvSpPr>
          <p:cNvPr id="12" name="矩形 23"/>
          <p:cNvSpPr>
            <a:spLocks noChangeAspect="1" noChangeArrowheads="1"/>
          </p:cNvSpPr>
          <p:nvPr/>
        </p:nvSpPr>
        <p:spPr bwMode="auto">
          <a:xfrm>
            <a:off x="2464320" y="684017"/>
            <a:ext cx="3011452" cy="1006558"/>
          </a:xfrm>
          <a:prstGeom prst="rect">
            <a:avLst/>
          </a:prstGeom>
          <a:noFill/>
          <a:ln w="9525">
            <a:solidFill>
              <a:srgbClr val="0883C8"/>
            </a:solidFill>
            <a:prstDash val="dash"/>
            <a:miter lim="800000"/>
            <a:headEnd/>
            <a:tailEnd/>
          </a:ln>
        </p:spPr>
        <p:txBody>
          <a:bodyPr anchor="ctr"/>
          <a:lstStyle/>
          <a:p>
            <a:pPr algn="ctr"/>
            <a:endParaRPr lang="zh-CN" altLang="en-US">
              <a:latin typeface="宋体" pitchFamily="2" charset="-122"/>
              <a:sym typeface="宋体" pitchFamily="2" charset="-122"/>
            </a:endParaRPr>
          </a:p>
        </p:txBody>
      </p:sp>
      <p:graphicFrame>
        <p:nvGraphicFramePr>
          <p:cNvPr id="13" name="Object 6"/>
          <p:cNvGraphicFramePr>
            <a:graphicFrameLocks noChangeAspect="1"/>
          </p:cNvGraphicFramePr>
          <p:nvPr/>
        </p:nvGraphicFramePr>
        <p:xfrm>
          <a:off x="2326450" y="1818161"/>
          <a:ext cx="2468673" cy="304357"/>
        </p:xfrm>
        <a:graphic>
          <a:graphicData uri="http://schemas.openxmlformats.org/presentationml/2006/ole">
            <p:oleObj spid="_x0000_s151556" name="Equation" r:id="rId6" imgW="1854000" imgH="228600" progId="Equation.DSMT4">
              <p:embed/>
            </p:oleObj>
          </a:graphicData>
        </a:graphic>
      </p:graphicFrame>
      <p:sp>
        <p:nvSpPr>
          <p:cNvPr id="14" name="矩形 1"/>
          <p:cNvSpPr>
            <a:spLocks noChangeArrowheads="1"/>
          </p:cNvSpPr>
          <p:nvPr/>
        </p:nvSpPr>
        <p:spPr bwMode="auto">
          <a:xfrm>
            <a:off x="4721000" y="1809903"/>
            <a:ext cx="2317712" cy="3385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p>
            <a:r>
              <a:rPr lang="zh-CN" altLang="en-US" sz="1600" b="1" dirty="0" smtClean="0">
                <a:solidFill>
                  <a:srgbClr val="0070C0"/>
                </a:solidFill>
                <a:latin typeface="微软雅黑" panose="020B0503020204020204" pitchFamily="34" charset="-122"/>
                <a:ea typeface="微软雅黑" panose="020B0503020204020204" pitchFamily="34" charset="-122"/>
              </a:rPr>
              <a:t>的设计是关键</a:t>
            </a:r>
            <a:r>
              <a:rPr lang="en-US" altLang="zh-CN" sz="1600" b="1" dirty="0" smtClean="0">
                <a:solidFill>
                  <a:srgbClr val="0070C0"/>
                </a:solidFill>
                <a:latin typeface="微软雅黑" panose="020B0503020204020204" pitchFamily="34" charset="-122"/>
                <a:ea typeface="微软雅黑" panose="020B0503020204020204" pitchFamily="34" charset="-122"/>
              </a:rPr>
              <a:t>(</a:t>
            </a:r>
            <a:r>
              <a:rPr lang="zh-CN" altLang="en-US" sz="1600" b="1" dirty="0" smtClean="0">
                <a:solidFill>
                  <a:srgbClr val="0070C0"/>
                </a:solidFill>
                <a:latin typeface="微软雅黑" panose="020B0503020204020204" pitchFamily="34" charset="-122"/>
                <a:ea typeface="微软雅黑" panose="020B0503020204020204" pitchFamily="34" charset="-122"/>
              </a:rPr>
              <a:t>忽略时延</a:t>
            </a:r>
            <a:r>
              <a:rPr lang="en-US" altLang="zh-CN" sz="1600" b="1" dirty="0" smtClean="0">
                <a:solidFill>
                  <a:srgbClr val="0070C0"/>
                </a:solidFill>
                <a:latin typeface="微软雅黑" panose="020B0503020204020204" pitchFamily="34" charset="-122"/>
                <a:ea typeface="微软雅黑" panose="020B0503020204020204" pitchFamily="34" charset="-122"/>
              </a:rPr>
              <a:t>)</a:t>
            </a:r>
            <a:endParaRPr lang="zh-CN" altLang="zh-CN" sz="1600" b="1" dirty="0">
              <a:solidFill>
                <a:srgbClr val="0070C0"/>
              </a:solidFill>
              <a:latin typeface="微软雅黑" panose="020B0503020204020204" pitchFamily="34" charset="-122"/>
              <a:ea typeface="微软雅黑" panose="020B0503020204020204" pitchFamily="34" charset="-122"/>
            </a:endParaRPr>
          </a:p>
        </p:txBody>
      </p:sp>
      <p:pic>
        <p:nvPicPr>
          <p:cNvPr id="15" name="Picture 5"/>
          <p:cNvPicPr>
            <a:picLocks noChangeAspect="1" noChangeArrowheads="1"/>
          </p:cNvPicPr>
          <p:nvPr/>
        </p:nvPicPr>
        <p:blipFill>
          <a:blip r:embed="rId7" cstate="print"/>
          <a:srcRect/>
          <a:stretch>
            <a:fillRect/>
          </a:stretch>
        </p:blipFill>
        <p:spPr bwMode="auto">
          <a:xfrm>
            <a:off x="6288278" y="2252916"/>
            <a:ext cx="2770657" cy="1021145"/>
          </a:xfrm>
          <a:prstGeom prst="rect">
            <a:avLst/>
          </a:prstGeom>
          <a:noFill/>
          <a:ln w="9525">
            <a:noFill/>
            <a:miter lim="800000"/>
            <a:headEnd/>
            <a:tailEnd/>
          </a:ln>
          <a:effectLst/>
        </p:spPr>
      </p:pic>
      <p:sp>
        <p:nvSpPr>
          <p:cNvPr id="16" name="矩形 1"/>
          <p:cNvSpPr>
            <a:spLocks noChangeArrowheads="1"/>
          </p:cNvSpPr>
          <p:nvPr/>
        </p:nvSpPr>
        <p:spPr bwMode="auto">
          <a:xfrm>
            <a:off x="6978664" y="3312636"/>
            <a:ext cx="1357279" cy="3385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p>
            <a:r>
              <a:rPr lang="zh-CN" altLang="en-US" sz="1600" b="1" dirty="0" smtClean="0">
                <a:solidFill>
                  <a:srgbClr val="FF0000"/>
                </a:solidFill>
                <a:latin typeface="微软雅黑" panose="020B0503020204020204" pitchFamily="34" charset="-122"/>
                <a:ea typeface="微软雅黑" panose="020B0503020204020204" pitchFamily="34" charset="-122"/>
              </a:rPr>
              <a:t>我们的目的</a:t>
            </a:r>
            <a:endParaRPr lang="zh-CN" altLang="zh-CN" sz="1600" b="1" dirty="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xmlns="" val="4276773191"/>
      </p:ext>
    </p:extLst>
  </p:cSld>
  <p:clrMapOvr>
    <a:masterClrMapping/>
  </p:clrMapOvr>
  <mc:AlternateContent xmlns:mc="http://schemas.openxmlformats.org/markup-compatibility/2006">
    <mc:Choice xmlns:p14="http://schemas.microsoft.com/office/powerpoint/2010/main" xmlns="" Requires="p14">
      <p:transition spd="slow" p14:dur="1250" advTm="0">
        <p14:switch dir="r"/>
      </p:transition>
    </mc:Choice>
    <mc:Fallback>
      <p:transition spd="slow" advTm="0">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C:\Users\jsj\Desktop\素材cnn sccnn.com_2014111795930119rx61_04 [转换].png"/>
          <p:cNvPicPr>
            <a:picLocks noChangeAspect="1" noChangeArrowheads="1"/>
          </p:cNvPicPr>
          <p:nvPr/>
        </p:nvPicPr>
        <p:blipFill rotWithShape="1">
          <a:blip r:embed="rId3" cstate="screen">
            <a:extLst>
              <a:ext uri="{28A0092B-C50C-407E-A947-70E740481C1C}">
                <a14:useLocalDpi xmlns:a14="http://schemas.microsoft.com/office/drawing/2010/main" xmlns=""/>
              </a:ext>
            </a:extLst>
          </a:blip>
          <a:srcRect/>
          <a:stretch>
            <a:fillRect/>
          </a:stretch>
        </p:blipFill>
        <p:spPr bwMode="auto">
          <a:xfrm>
            <a:off x="4139952" y="0"/>
            <a:ext cx="5004048" cy="3571102"/>
          </a:xfrm>
          <a:prstGeom prst="rect">
            <a:avLst/>
          </a:prstGeom>
          <a:noFill/>
          <a:extLst>
            <a:ext uri="{909E8E84-426E-40DD-AFC4-6F175D3DCCD1}">
              <a14:hiddenFill xmlns:a14="http://schemas.microsoft.com/office/drawing/2010/main" xmlns="">
                <a:solidFill>
                  <a:srgbClr val="FFFFFF"/>
                </a:solidFill>
              </a14:hiddenFill>
            </a:ext>
          </a:extLst>
        </p:spPr>
      </p:pic>
      <p:sp useBgFill="1">
        <p:nvSpPr>
          <p:cNvPr id="6" name="矩形 5"/>
          <p:cNvSpPr/>
          <p:nvPr/>
        </p:nvSpPr>
        <p:spPr>
          <a:xfrm>
            <a:off x="0" y="476972"/>
            <a:ext cx="9144000" cy="432702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0" y="476972"/>
            <a:ext cx="9144000" cy="78554"/>
          </a:xfrm>
          <a:prstGeom prst="rect">
            <a:avLst/>
          </a:prstGeom>
          <a:solidFill>
            <a:srgbClr val="E46C0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72706" name="Object 2"/>
          <p:cNvGraphicFramePr>
            <a:graphicFrameLocks noChangeAspect="1"/>
          </p:cNvGraphicFramePr>
          <p:nvPr/>
        </p:nvGraphicFramePr>
        <p:xfrm>
          <a:off x="456883" y="869771"/>
          <a:ext cx="5127625" cy="1971675"/>
        </p:xfrm>
        <a:graphic>
          <a:graphicData uri="http://schemas.openxmlformats.org/presentationml/2006/ole">
            <p:oleObj spid="_x0000_s72706" name="Equation" r:id="rId4" imgW="3568680" imgH="1371600" progId="Equation.DSMT4">
              <p:embed/>
            </p:oleObj>
          </a:graphicData>
        </a:graphic>
      </p:graphicFrame>
      <p:sp>
        <p:nvSpPr>
          <p:cNvPr id="7270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pic>
        <p:nvPicPr>
          <p:cNvPr id="11" name="Picture 5"/>
          <p:cNvPicPr>
            <a:picLocks noChangeAspect="1" noChangeArrowheads="1"/>
          </p:cNvPicPr>
          <p:nvPr/>
        </p:nvPicPr>
        <p:blipFill>
          <a:blip r:embed="rId5" cstate="print"/>
          <a:srcRect/>
          <a:stretch>
            <a:fillRect/>
          </a:stretch>
        </p:blipFill>
        <p:spPr bwMode="auto">
          <a:xfrm>
            <a:off x="5373880" y="799516"/>
            <a:ext cx="3483043" cy="1283700"/>
          </a:xfrm>
          <a:prstGeom prst="rect">
            <a:avLst/>
          </a:prstGeom>
          <a:noFill/>
          <a:ln w="9525">
            <a:noFill/>
            <a:miter lim="800000"/>
            <a:headEnd/>
            <a:tailEnd/>
          </a:ln>
          <a:effectLst/>
        </p:spPr>
      </p:pic>
      <p:sp>
        <p:nvSpPr>
          <p:cNvPr id="12" name="矩形 23"/>
          <p:cNvSpPr>
            <a:spLocks noChangeAspect="1" noChangeArrowheads="1"/>
          </p:cNvSpPr>
          <p:nvPr/>
        </p:nvSpPr>
        <p:spPr bwMode="auto">
          <a:xfrm>
            <a:off x="2730109" y="2211573"/>
            <a:ext cx="2905147" cy="616687"/>
          </a:xfrm>
          <a:prstGeom prst="rect">
            <a:avLst/>
          </a:prstGeom>
          <a:noFill/>
          <a:ln w="9525">
            <a:solidFill>
              <a:srgbClr val="0883C8"/>
            </a:solidFill>
            <a:prstDash val="dash"/>
            <a:miter lim="800000"/>
            <a:headEnd/>
            <a:tailEnd/>
          </a:ln>
        </p:spPr>
        <p:txBody>
          <a:bodyPr anchor="ctr"/>
          <a:lstStyle/>
          <a:p>
            <a:pPr algn="ctr"/>
            <a:endParaRPr lang="zh-CN" altLang="en-US">
              <a:latin typeface="宋体" pitchFamily="2" charset="-122"/>
              <a:sym typeface="宋体" pitchFamily="2" charset="-122"/>
            </a:endParaRPr>
          </a:p>
        </p:txBody>
      </p:sp>
      <p:sp>
        <p:nvSpPr>
          <p:cNvPr id="13" name="TextBox 27"/>
          <p:cNvSpPr txBox="1"/>
          <p:nvPr/>
        </p:nvSpPr>
        <p:spPr>
          <a:xfrm>
            <a:off x="5791215" y="2366279"/>
            <a:ext cx="1949287" cy="338554"/>
          </a:xfrm>
          <a:prstGeom prst="rect">
            <a:avLst/>
          </a:prstGeom>
          <a:noFill/>
        </p:spPr>
        <p:txBody>
          <a:bodyPr wrap="square" rtlCol="0">
            <a:spAutoFit/>
          </a:bodyPr>
          <a:lstStyle/>
          <a:p>
            <a:r>
              <a:rPr lang="zh-CN" altLang="en-US" sz="1600" b="1" dirty="0" smtClean="0">
                <a:solidFill>
                  <a:srgbClr val="FF0000"/>
                </a:solidFill>
                <a:latin typeface="微软雅黑" panose="020B0503020204020204" pitchFamily="34" charset="-122"/>
                <a:ea typeface="微软雅黑" panose="020B0503020204020204" pitchFamily="34" charset="-122"/>
              </a:rPr>
              <a:t>这个式子说明什么？</a:t>
            </a:r>
            <a:endParaRPr lang="zh-CN" altLang="en-US" sz="1600" b="1" dirty="0">
              <a:solidFill>
                <a:srgbClr val="FF0000"/>
              </a:solidFill>
              <a:latin typeface="微软雅黑" panose="020B0503020204020204" pitchFamily="34" charset="-122"/>
              <a:ea typeface="微软雅黑" panose="020B0503020204020204" pitchFamily="34" charset="-122"/>
            </a:endParaRPr>
          </a:p>
        </p:txBody>
      </p:sp>
      <p:sp>
        <p:nvSpPr>
          <p:cNvPr id="14" name="矩形 23"/>
          <p:cNvSpPr>
            <a:spLocks noChangeAspect="1" noChangeArrowheads="1"/>
          </p:cNvSpPr>
          <p:nvPr/>
        </p:nvSpPr>
        <p:spPr bwMode="auto">
          <a:xfrm>
            <a:off x="5780587" y="2342700"/>
            <a:ext cx="1949281" cy="390747"/>
          </a:xfrm>
          <a:prstGeom prst="rect">
            <a:avLst/>
          </a:prstGeom>
          <a:noFill/>
          <a:ln w="9525">
            <a:solidFill>
              <a:srgbClr val="0883C8"/>
            </a:solidFill>
            <a:prstDash val="dash"/>
            <a:miter lim="800000"/>
            <a:headEnd/>
            <a:tailEnd/>
          </a:ln>
        </p:spPr>
        <p:txBody>
          <a:bodyPr anchor="ctr"/>
          <a:lstStyle/>
          <a:p>
            <a:pPr algn="ctr"/>
            <a:endParaRPr lang="zh-CN" altLang="en-US">
              <a:latin typeface="宋体" pitchFamily="2" charset="-122"/>
              <a:sym typeface="宋体" pitchFamily="2" charset="-122"/>
            </a:endParaRPr>
          </a:p>
        </p:txBody>
      </p:sp>
      <p:pic>
        <p:nvPicPr>
          <p:cNvPr id="2" name="Picture 4"/>
          <p:cNvPicPr>
            <a:picLocks noChangeAspect="1" noChangeArrowheads="1"/>
          </p:cNvPicPr>
          <p:nvPr/>
        </p:nvPicPr>
        <p:blipFill>
          <a:blip r:embed="rId6" cstate="print"/>
          <a:srcRect/>
          <a:stretch>
            <a:fillRect/>
          </a:stretch>
        </p:blipFill>
        <p:spPr bwMode="auto">
          <a:xfrm>
            <a:off x="512468" y="3246916"/>
            <a:ext cx="1590675" cy="1371600"/>
          </a:xfrm>
          <a:prstGeom prst="rect">
            <a:avLst/>
          </a:prstGeom>
          <a:noFill/>
          <a:ln w="9525">
            <a:noFill/>
            <a:miter lim="800000"/>
            <a:headEnd/>
            <a:tailEnd/>
          </a:ln>
          <a:effectLst/>
        </p:spPr>
      </p:pic>
      <p:pic>
        <p:nvPicPr>
          <p:cNvPr id="16" name="Picture 3"/>
          <p:cNvPicPr>
            <a:picLocks noChangeAspect="1" noChangeArrowheads="1"/>
          </p:cNvPicPr>
          <p:nvPr/>
        </p:nvPicPr>
        <p:blipFill>
          <a:blip r:embed="rId7" cstate="print"/>
          <a:srcRect/>
          <a:stretch>
            <a:fillRect/>
          </a:stretch>
        </p:blipFill>
        <p:spPr bwMode="auto">
          <a:xfrm rot="5400000">
            <a:off x="3948233" y="2983573"/>
            <a:ext cx="323606" cy="182415"/>
          </a:xfrm>
          <a:prstGeom prst="rect">
            <a:avLst/>
          </a:prstGeom>
          <a:noFill/>
          <a:ln w="9525">
            <a:noFill/>
            <a:miter lim="800000"/>
            <a:headEnd/>
            <a:tailEnd/>
          </a:ln>
          <a:effectLst/>
        </p:spPr>
      </p:pic>
      <p:graphicFrame>
        <p:nvGraphicFramePr>
          <p:cNvPr id="72709" name="Object 5"/>
          <p:cNvGraphicFramePr>
            <a:graphicFrameLocks noChangeAspect="1"/>
          </p:cNvGraphicFramePr>
          <p:nvPr/>
        </p:nvGraphicFramePr>
        <p:xfrm>
          <a:off x="2306554" y="3325332"/>
          <a:ext cx="3881593" cy="1197074"/>
        </p:xfrm>
        <a:graphic>
          <a:graphicData uri="http://schemas.openxmlformats.org/presentationml/2006/ole">
            <p:oleObj spid="_x0000_s72709" name="Equation" r:id="rId8" imgW="3085920" imgH="952200" progId="Equation.DSMT4">
              <p:embed/>
            </p:oleObj>
          </a:graphicData>
        </a:graphic>
      </p:graphicFrame>
      <p:graphicFrame>
        <p:nvGraphicFramePr>
          <p:cNvPr id="72710" name="Object 6"/>
          <p:cNvGraphicFramePr>
            <a:graphicFrameLocks noChangeAspect="1"/>
          </p:cNvGraphicFramePr>
          <p:nvPr/>
        </p:nvGraphicFramePr>
        <p:xfrm>
          <a:off x="6687580" y="2786449"/>
          <a:ext cx="2328836" cy="1772696"/>
        </p:xfrm>
        <a:graphic>
          <a:graphicData uri="http://schemas.openxmlformats.org/presentationml/2006/ole">
            <p:oleObj spid="_x0000_s72710" name="Equation" r:id="rId9" imgW="1701720" imgH="1295280" progId="Equation.DSMT4">
              <p:embed/>
            </p:oleObj>
          </a:graphicData>
        </a:graphic>
      </p:graphicFrame>
      <p:pic>
        <p:nvPicPr>
          <p:cNvPr id="19" name="Picture 3"/>
          <p:cNvPicPr>
            <a:picLocks noChangeAspect="1" noChangeArrowheads="1"/>
          </p:cNvPicPr>
          <p:nvPr/>
        </p:nvPicPr>
        <p:blipFill>
          <a:blip r:embed="rId7" cstate="print"/>
          <a:srcRect/>
          <a:stretch>
            <a:fillRect/>
          </a:stretch>
        </p:blipFill>
        <p:spPr bwMode="auto">
          <a:xfrm>
            <a:off x="6216513" y="3678233"/>
            <a:ext cx="323606" cy="182415"/>
          </a:xfrm>
          <a:prstGeom prst="rect">
            <a:avLst/>
          </a:prstGeom>
          <a:noFill/>
          <a:ln w="9525">
            <a:noFill/>
            <a:miter lim="800000"/>
            <a:headEnd/>
            <a:tailEnd/>
          </a:ln>
          <a:effectLst/>
        </p:spPr>
      </p:pic>
      <p:sp>
        <p:nvSpPr>
          <p:cNvPr id="20" name="矩形 23"/>
          <p:cNvSpPr>
            <a:spLocks noChangeAspect="1" noChangeArrowheads="1"/>
          </p:cNvSpPr>
          <p:nvPr/>
        </p:nvSpPr>
        <p:spPr bwMode="auto">
          <a:xfrm>
            <a:off x="8038203" y="4075815"/>
            <a:ext cx="754923" cy="379227"/>
          </a:xfrm>
          <a:prstGeom prst="rect">
            <a:avLst/>
          </a:prstGeom>
          <a:noFill/>
          <a:ln w="9525">
            <a:solidFill>
              <a:srgbClr val="0883C8"/>
            </a:solidFill>
            <a:prstDash val="dash"/>
            <a:miter lim="800000"/>
            <a:headEnd/>
            <a:tailEnd/>
          </a:ln>
        </p:spPr>
        <p:txBody>
          <a:bodyPr anchor="ctr"/>
          <a:lstStyle/>
          <a:p>
            <a:pPr algn="ctr"/>
            <a:endParaRPr lang="zh-CN" altLang="en-US">
              <a:latin typeface="宋体" pitchFamily="2" charset="-122"/>
              <a:sym typeface="宋体" pitchFamily="2" charset="-122"/>
            </a:endParaRPr>
          </a:p>
        </p:txBody>
      </p:sp>
      <p:sp>
        <p:nvSpPr>
          <p:cNvPr id="21" name="TextBox 27"/>
          <p:cNvSpPr txBox="1"/>
          <p:nvPr/>
        </p:nvSpPr>
        <p:spPr>
          <a:xfrm>
            <a:off x="7081310" y="4645191"/>
            <a:ext cx="1562969" cy="338554"/>
          </a:xfrm>
          <a:prstGeom prst="rect">
            <a:avLst/>
          </a:prstGeom>
          <a:noFill/>
        </p:spPr>
        <p:txBody>
          <a:bodyPr wrap="square" rtlCol="0">
            <a:spAutoFit/>
          </a:bodyPr>
          <a:lstStyle/>
          <a:p>
            <a:r>
              <a:rPr lang="zh-CN" altLang="en-US" sz="1600" b="1" dirty="0" smtClean="0">
                <a:solidFill>
                  <a:srgbClr val="FF0000"/>
                </a:solidFill>
                <a:latin typeface="微软雅黑" panose="020B0503020204020204" pitchFamily="34" charset="-122"/>
                <a:ea typeface="微软雅黑" panose="020B0503020204020204" pitchFamily="34" charset="-122"/>
              </a:rPr>
              <a:t>目标达到了吗？</a:t>
            </a:r>
            <a:endParaRPr lang="zh-CN" altLang="en-US" sz="1600" b="1" dirty="0">
              <a:solidFill>
                <a:srgbClr val="FF0000"/>
              </a:solidFill>
              <a:latin typeface="微软雅黑" panose="020B0503020204020204" pitchFamily="34" charset="-122"/>
              <a:ea typeface="微软雅黑" panose="020B0503020204020204" pitchFamily="34" charset="-122"/>
            </a:endParaRPr>
          </a:p>
        </p:txBody>
      </p:sp>
      <p:sp>
        <p:nvSpPr>
          <p:cNvPr id="22" name="矩形 23"/>
          <p:cNvSpPr>
            <a:spLocks noChangeAspect="1" noChangeArrowheads="1"/>
          </p:cNvSpPr>
          <p:nvPr/>
        </p:nvSpPr>
        <p:spPr bwMode="auto">
          <a:xfrm>
            <a:off x="7070683" y="4621612"/>
            <a:ext cx="1562964" cy="390747"/>
          </a:xfrm>
          <a:prstGeom prst="rect">
            <a:avLst/>
          </a:prstGeom>
          <a:noFill/>
          <a:ln w="9525">
            <a:solidFill>
              <a:srgbClr val="0883C8"/>
            </a:solidFill>
            <a:prstDash val="dash"/>
            <a:miter lim="800000"/>
            <a:headEnd/>
            <a:tailEnd/>
          </a:ln>
        </p:spPr>
        <p:txBody>
          <a:bodyPr anchor="ctr"/>
          <a:lstStyle/>
          <a:p>
            <a:pPr algn="ctr"/>
            <a:endParaRPr lang="zh-CN" altLang="en-US">
              <a:latin typeface="宋体" pitchFamily="2" charset="-122"/>
              <a:sym typeface="宋体" pitchFamily="2" charset="-122"/>
            </a:endParaRPr>
          </a:p>
        </p:txBody>
      </p:sp>
      <p:sp>
        <p:nvSpPr>
          <p:cNvPr id="23" name="矩形 1"/>
          <p:cNvSpPr>
            <a:spLocks noChangeArrowheads="1"/>
          </p:cNvSpPr>
          <p:nvPr/>
        </p:nvSpPr>
        <p:spPr bwMode="auto">
          <a:xfrm>
            <a:off x="3097908" y="4588606"/>
            <a:ext cx="2229103"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zh-CN" altLang="en-US" sz="1600" b="1" dirty="0" smtClean="0">
                <a:solidFill>
                  <a:srgbClr val="0070C0"/>
                </a:solidFill>
                <a:latin typeface="微软雅黑" panose="020B0503020204020204" pitchFamily="34" charset="-122"/>
                <a:ea typeface="微软雅黑" panose="020B0503020204020204" pitchFamily="34" charset="-122"/>
              </a:rPr>
              <a:t>分段间隔等于码元速率</a:t>
            </a:r>
            <a:endParaRPr lang="en-US" altLang="zh-CN" sz="1600" b="1" dirty="0" smtClean="0">
              <a:solidFill>
                <a:srgbClr val="0070C0"/>
              </a:solidFill>
              <a:latin typeface="微软雅黑" panose="020B0503020204020204" pitchFamily="34" charset="-122"/>
              <a:ea typeface="微软雅黑" panose="020B0503020204020204" pitchFamily="34" charset="-122"/>
            </a:endParaRPr>
          </a:p>
        </p:txBody>
      </p:sp>
      <p:sp>
        <p:nvSpPr>
          <p:cNvPr id="25" name="矩形 23"/>
          <p:cNvSpPr>
            <a:spLocks noChangeAspect="1" noChangeArrowheads="1"/>
          </p:cNvSpPr>
          <p:nvPr/>
        </p:nvSpPr>
        <p:spPr bwMode="auto">
          <a:xfrm>
            <a:off x="3081084" y="4635853"/>
            <a:ext cx="2214030" cy="403985"/>
          </a:xfrm>
          <a:prstGeom prst="rect">
            <a:avLst/>
          </a:prstGeom>
          <a:noFill/>
          <a:ln w="9525">
            <a:solidFill>
              <a:srgbClr val="0883C8"/>
            </a:solidFill>
            <a:prstDash val="dash"/>
            <a:miter lim="800000"/>
            <a:headEnd/>
            <a:tailEnd/>
          </a:ln>
        </p:spPr>
        <p:txBody>
          <a:bodyPr anchor="ctr"/>
          <a:lstStyle/>
          <a:p>
            <a:pPr algn="ctr"/>
            <a:endParaRPr lang="zh-CN" altLang="en-US">
              <a:latin typeface="宋体" pitchFamily="2" charset="-122"/>
              <a:sym typeface="宋体" pitchFamily="2" charset="-122"/>
            </a:endParaRPr>
          </a:p>
        </p:txBody>
      </p:sp>
    </p:spTree>
    <p:extLst>
      <p:ext uri="{BB962C8B-B14F-4D97-AF65-F5344CB8AC3E}">
        <p14:creationId xmlns:p14="http://schemas.microsoft.com/office/powerpoint/2010/main" xmlns="" val="4276773191"/>
      </p:ext>
    </p:extLst>
  </p:cSld>
  <p:clrMapOvr>
    <a:masterClrMapping/>
  </p:clrMapOvr>
  <mc:AlternateContent xmlns:mc="http://schemas.openxmlformats.org/markup-compatibility/2006">
    <mc:Choice xmlns:p14="http://schemas.microsoft.com/office/powerpoint/2010/main" xmlns="" Requires="p14">
      <p:transition spd="slow" p14:dur="1250" advTm="0">
        <p14:switch dir="r"/>
      </p:transition>
    </mc:Choice>
    <mc:Fallback>
      <p:transition spd="slow" advTm="0">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C:\Users\jsj\Desktop\素材cnn sccnn.com_2014111795930119rx61_04 [转换].png"/>
          <p:cNvPicPr>
            <a:picLocks noChangeAspect="1" noChangeArrowheads="1"/>
          </p:cNvPicPr>
          <p:nvPr/>
        </p:nvPicPr>
        <p:blipFill rotWithShape="1">
          <a:blip r:embed="rId3" cstate="screen">
            <a:extLst>
              <a:ext uri="{28A0092B-C50C-407E-A947-70E740481C1C}">
                <a14:useLocalDpi xmlns:a14="http://schemas.microsoft.com/office/drawing/2010/main" xmlns=""/>
              </a:ext>
            </a:extLst>
          </a:blip>
          <a:srcRect/>
          <a:stretch>
            <a:fillRect/>
          </a:stretch>
        </p:blipFill>
        <p:spPr bwMode="auto">
          <a:xfrm>
            <a:off x="4139952" y="0"/>
            <a:ext cx="5004048" cy="3571102"/>
          </a:xfrm>
          <a:prstGeom prst="rect">
            <a:avLst/>
          </a:prstGeom>
          <a:noFill/>
          <a:extLst>
            <a:ext uri="{909E8E84-426E-40DD-AFC4-6F175D3DCCD1}">
              <a14:hiddenFill xmlns:a14="http://schemas.microsoft.com/office/drawing/2010/main" xmlns="">
                <a:solidFill>
                  <a:srgbClr val="FFFFFF"/>
                </a:solidFill>
              </a14:hiddenFill>
            </a:ext>
          </a:extLst>
        </p:spPr>
      </p:pic>
      <p:pic>
        <p:nvPicPr>
          <p:cNvPr id="5" name="Picture 4" descr="C:\Users\jsj\Desktop\素材cnn sccnn.com_2014111795930119rx61_04 [转换].png"/>
          <p:cNvPicPr>
            <a:picLocks noChangeAspect="1" noChangeArrowheads="1"/>
          </p:cNvPicPr>
          <p:nvPr/>
        </p:nvPicPr>
        <p:blipFill rotWithShape="1">
          <a:blip r:embed="rId4" cstate="screen">
            <a:extLst>
              <a:ext uri="{28A0092B-C50C-407E-A947-70E740481C1C}">
                <a14:useLocalDpi xmlns:a14="http://schemas.microsoft.com/office/drawing/2010/main" xmlns=""/>
              </a:ext>
            </a:extLst>
          </a:blip>
          <a:srcRect r="-8270"/>
          <a:stretch>
            <a:fillRect/>
          </a:stretch>
        </p:blipFill>
        <p:spPr bwMode="auto">
          <a:xfrm>
            <a:off x="0" y="2571750"/>
            <a:ext cx="2498024" cy="2571750"/>
          </a:xfrm>
          <a:prstGeom prst="rect">
            <a:avLst/>
          </a:prstGeom>
          <a:noFill/>
          <a:extLst>
            <a:ext uri="{909E8E84-426E-40DD-AFC4-6F175D3DCCD1}">
              <a14:hiddenFill xmlns:a14="http://schemas.microsoft.com/office/drawing/2010/main" xmlns="">
                <a:solidFill>
                  <a:srgbClr val="FFFFFF"/>
                </a:solidFill>
              </a14:hiddenFill>
            </a:ext>
          </a:extLst>
        </p:spPr>
      </p:pic>
      <p:sp useBgFill="1">
        <p:nvSpPr>
          <p:cNvPr id="6" name="矩形 5"/>
          <p:cNvSpPr/>
          <p:nvPr/>
        </p:nvSpPr>
        <p:spPr>
          <a:xfrm>
            <a:off x="0" y="476972"/>
            <a:ext cx="9144000" cy="432702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0" y="476972"/>
            <a:ext cx="9144000" cy="78554"/>
          </a:xfrm>
          <a:prstGeom prst="rect">
            <a:avLst/>
          </a:prstGeom>
          <a:solidFill>
            <a:srgbClr val="E46C0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Picture 5"/>
          <p:cNvPicPr>
            <a:picLocks noChangeAspect="1" noChangeArrowheads="1"/>
          </p:cNvPicPr>
          <p:nvPr/>
        </p:nvPicPr>
        <p:blipFill>
          <a:blip r:embed="rId5" cstate="print"/>
          <a:srcRect/>
          <a:stretch>
            <a:fillRect/>
          </a:stretch>
        </p:blipFill>
        <p:spPr bwMode="auto">
          <a:xfrm>
            <a:off x="4172370" y="1222493"/>
            <a:ext cx="4152905" cy="1530581"/>
          </a:xfrm>
          <a:prstGeom prst="rect">
            <a:avLst/>
          </a:prstGeom>
          <a:noFill/>
          <a:ln w="9525">
            <a:noFill/>
            <a:miter lim="800000"/>
            <a:headEnd/>
            <a:tailEnd/>
          </a:ln>
          <a:effectLst/>
        </p:spPr>
      </p:pic>
      <p:pic>
        <p:nvPicPr>
          <p:cNvPr id="10" name="Picture 3"/>
          <p:cNvPicPr>
            <a:picLocks noChangeAspect="1" noChangeArrowheads="1"/>
          </p:cNvPicPr>
          <p:nvPr/>
        </p:nvPicPr>
        <p:blipFill>
          <a:blip r:embed="rId6" cstate="print"/>
          <a:srcRect/>
          <a:stretch>
            <a:fillRect/>
          </a:stretch>
        </p:blipFill>
        <p:spPr bwMode="auto">
          <a:xfrm>
            <a:off x="3529986" y="1789184"/>
            <a:ext cx="323606" cy="182415"/>
          </a:xfrm>
          <a:prstGeom prst="rect">
            <a:avLst/>
          </a:prstGeom>
          <a:noFill/>
          <a:ln w="9525">
            <a:noFill/>
            <a:miter lim="800000"/>
            <a:headEnd/>
            <a:tailEnd/>
          </a:ln>
          <a:effectLst/>
        </p:spPr>
      </p:pic>
      <p:sp>
        <p:nvSpPr>
          <p:cNvPr id="13" name="矩形 1"/>
          <p:cNvSpPr>
            <a:spLocks noChangeArrowheads="1"/>
          </p:cNvSpPr>
          <p:nvPr/>
        </p:nvSpPr>
        <p:spPr bwMode="auto">
          <a:xfrm>
            <a:off x="287259" y="757283"/>
            <a:ext cx="3444763"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zh-CN" altLang="en-US" sz="1600" b="1" dirty="0" smtClean="0">
                <a:solidFill>
                  <a:srgbClr val="0070C0"/>
                </a:solidFill>
                <a:latin typeface="微软雅黑" panose="020B0503020204020204" pitchFamily="34" charset="-122"/>
                <a:ea typeface="微软雅黑" panose="020B0503020204020204" pitchFamily="34" charset="-122"/>
              </a:rPr>
              <a:t>消除码间串扰的频域条件</a:t>
            </a:r>
            <a:r>
              <a:rPr lang="en-US" altLang="zh-CN" sz="1600" b="1" dirty="0" smtClean="0">
                <a:solidFill>
                  <a:srgbClr val="0070C0"/>
                </a:solidFill>
                <a:latin typeface="微软雅黑" panose="020B0503020204020204" pitchFamily="34" charset="-122"/>
                <a:ea typeface="微软雅黑" panose="020B0503020204020204" pitchFamily="34" charset="-122"/>
              </a:rPr>
              <a:t>(</a:t>
            </a:r>
            <a:r>
              <a:rPr lang="zh-CN" altLang="en-US" sz="1600" b="1" dirty="0" smtClean="0">
                <a:solidFill>
                  <a:srgbClr val="0070C0"/>
                </a:solidFill>
                <a:latin typeface="微软雅黑" panose="020B0503020204020204" pitchFamily="34" charset="-122"/>
                <a:ea typeface="微软雅黑" panose="020B0503020204020204" pitchFamily="34" charset="-122"/>
              </a:rPr>
              <a:t>常数即可</a:t>
            </a:r>
            <a:r>
              <a:rPr lang="en-US" altLang="zh-CN" sz="1600" b="1" dirty="0" smtClean="0">
                <a:solidFill>
                  <a:srgbClr val="0070C0"/>
                </a:solidFill>
                <a:latin typeface="微软雅黑" panose="020B0503020204020204" pitchFamily="34" charset="-122"/>
                <a:ea typeface="微软雅黑" panose="020B0503020204020204" pitchFamily="34" charset="-122"/>
              </a:rPr>
              <a:t>)</a:t>
            </a:r>
            <a:endParaRPr lang="zh-CN" altLang="zh-CN" sz="1600" b="1" dirty="0">
              <a:solidFill>
                <a:srgbClr val="0070C0"/>
              </a:solidFill>
              <a:latin typeface="微软雅黑" panose="020B0503020204020204" pitchFamily="34" charset="-122"/>
              <a:ea typeface="微软雅黑" panose="020B0503020204020204" pitchFamily="34" charset="-122"/>
            </a:endParaRPr>
          </a:p>
        </p:txBody>
      </p:sp>
      <p:grpSp>
        <p:nvGrpSpPr>
          <p:cNvPr id="14" name="组合 13"/>
          <p:cNvGrpSpPr/>
          <p:nvPr/>
        </p:nvGrpSpPr>
        <p:grpSpPr>
          <a:xfrm>
            <a:off x="1049978" y="1520466"/>
            <a:ext cx="2161052" cy="733650"/>
            <a:chOff x="7127272" y="2681303"/>
            <a:chExt cx="4112228" cy="853819"/>
          </a:xfrm>
        </p:grpSpPr>
        <p:sp>
          <p:nvSpPr>
            <p:cNvPr id="15" name="矩形 14"/>
            <p:cNvSpPr/>
            <p:nvPr/>
          </p:nvSpPr>
          <p:spPr>
            <a:xfrm>
              <a:off x="7127272" y="2681303"/>
              <a:ext cx="4112228" cy="853819"/>
            </a:xfrm>
            <a:prstGeom prst="rect">
              <a:avLst/>
            </a:prstGeom>
            <a:solidFill>
              <a:schemeClr val="bg2"/>
            </a:solidFill>
            <a:ln w="25400">
              <a:gradFill flip="none" rotWithShape="1">
                <a:gsLst>
                  <a:gs pos="0">
                    <a:schemeClr val="bg1">
                      <a:lumMod val="71000"/>
                    </a:schemeClr>
                  </a:gs>
                  <a:gs pos="100000">
                    <a:schemeClr val="bg1"/>
                  </a:gs>
                </a:gsLst>
                <a:lin ang="2700000" scaled="1"/>
                <a:tileRect/>
              </a:gradFill>
            </a:ln>
            <a:effectLst>
              <a:innerShdw blurRad="190500" dist="63500" dir="13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sp>
          <p:nvSpPr>
            <p:cNvPr id="16" name="矩形 47"/>
            <p:cNvSpPr>
              <a:spLocks noChangeArrowheads="1"/>
            </p:cNvSpPr>
            <p:nvPr/>
          </p:nvSpPr>
          <p:spPr bwMode="auto">
            <a:xfrm>
              <a:off x="7152672" y="2795742"/>
              <a:ext cx="3713339" cy="32204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51430" tIns="25715" rIns="51430" bIns="25715">
              <a:spAutoFit/>
            </a:bodyPr>
            <a:lstStyle/>
            <a:p>
              <a:pPr>
                <a:lnSpc>
                  <a:spcPct val="130000"/>
                </a:lnSpc>
                <a:spcBef>
                  <a:spcPct val="0"/>
                </a:spcBef>
              </a:pPr>
              <a:endParaRPr lang="en-US" altLang="zh-CN" sz="1050" dirty="0">
                <a:solidFill>
                  <a:schemeClr val="tx1">
                    <a:lumMod val="75000"/>
                    <a:lumOff val="25000"/>
                  </a:schemeClr>
                </a:solidFill>
                <a:latin typeface="微软雅黑" pitchFamily="34" charset="-122"/>
                <a:ea typeface="微软雅黑" pitchFamily="34" charset="-122"/>
                <a:sym typeface="微软雅黑" pitchFamily="34" charset="-122"/>
              </a:endParaRPr>
            </a:p>
          </p:txBody>
        </p:sp>
      </p:grpSp>
      <p:graphicFrame>
        <p:nvGraphicFramePr>
          <p:cNvPr id="73731" name="Object 3"/>
          <p:cNvGraphicFramePr>
            <a:graphicFrameLocks noChangeAspect="1"/>
          </p:cNvGraphicFramePr>
          <p:nvPr/>
        </p:nvGraphicFramePr>
        <p:xfrm>
          <a:off x="1127937" y="1519346"/>
          <a:ext cx="2072463" cy="711139"/>
        </p:xfrm>
        <a:graphic>
          <a:graphicData uri="http://schemas.openxmlformats.org/presentationml/2006/ole">
            <p:oleObj spid="_x0000_s73731" name="Equation" r:id="rId7" imgW="1295280" imgH="444240" progId="Equation.DSMT4">
              <p:embed/>
            </p:oleObj>
          </a:graphicData>
        </a:graphic>
      </p:graphicFrame>
      <p:sp>
        <p:nvSpPr>
          <p:cNvPr id="17" name="矩形 1"/>
          <p:cNvSpPr>
            <a:spLocks noChangeArrowheads="1"/>
          </p:cNvSpPr>
          <p:nvPr/>
        </p:nvSpPr>
        <p:spPr bwMode="auto">
          <a:xfrm>
            <a:off x="1205220" y="2270657"/>
            <a:ext cx="1856968" cy="41819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zh-CN" altLang="en-US" sz="1600" b="1" dirty="0" smtClean="0">
                <a:solidFill>
                  <a:srgbClr val="FF0000"/>
                </a:solidFill>
                <a:latin typeface="微软雅黑" panose="020B0503020204020204" pitchFamily="34" charset="-122"/>
                <a:ea typeface="微软雅黑" panose="020B0503020204020204" pitchFamily="34" charset="-122"/>
              </a:rPr>
              <a:t>奈奎斯特第一准则</a:t>
            </a:r>
            <a:endParaRPr lang="zh-CN" altLang="zh-CN" sz="1600" b="1" dirty="0">
              <a:solidFill>
                <a:srgbClr val="FF0000"/>
              </a:solidFill>
              <a:latin typeface="微软雅黑" panose="020B0503020204020204" pitchFamily="34" charset="-122"/>
              <a:ea typeface="微软雅黑" panose="020B0503020204020204" pitchFamily="34" charset="-122"/>
            </a:endParaRPr>
          </a:p>
        </p:txBody>
      </p:sp>
      <p:pic>
        <p:nvPicPr>
          <p:cNvPr id="18" name="Picture 3"/>
          <p:cNvPicPr>
            <a:picLocks noChangeAspect="1" noChangeArrowheads="1"/>
          </p:cNvPicPr>
          <p:nvPr/>
        </p:nvPicPr>
        <p:blipFill>
          <a:blip r:embed="rId6" cstate="print"/>
          <a:srcRect/>
          <a:stretch>
            <a:fillRect/>
          </a:stretch>
        </p:blipFill>
        <p:spPr bwMode="auto">
          <a:xfrm rot="5400000">
            <a:off x="1885517" y="2834716"/>
            <a:ext cx="323606" cy="182415"/>
          </a:xfrm>
          <a:prstGeom prst="rect">
            <a:avLst/>
          </a:prstGeom>
          <a:noFill/>
          <a:ln w="9525">
            <a:noFill/>
            <a:miter lim="800000"/>
            <a:headEnd/>
            <a:tailEnd/>
          </a:ln>
          <a:effectLst/>
        </p:spPr>
      </p:pic>
      <p:sp>
        <p:nvSpPr>
          <p:cNvPr id="19" name="矩形 1"/>
          <p:cNvSpPr>
            <a:spLocks noChangeArrowheads="1"/>
          </p:cNvSpPr>
          <p:nvPr/>
        </p:nvSpPr>
        <p:spPr bwMode="auto">
          <a:xfrm>
            <a:off x="694850" y="3163784"/>
            <a:ext cx="3069085" cy="83099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zh-CN" altLang="en-US" sz="1600" b="1" dirty="0" smtClean="0">
                <a:solidFill>
                  <a:srgbClr val="0070C0"/>
                </a:solidFill>
                <a:latin typeface="微软雅黑" panose="020B0503020204020204" pitchFamily="34" charset="-122"/>
                <a:ea typeface="微软雅黑" panose="020B0503020204020204" pitchFamily="34" charset="-122"/>
              </a:rPr>
              <a:t>基带传输系统的总传输特性等效</a:t>
            </a:r>
            <a:endParaRPr lang="en-US" altLang="zh-CN" sz="1600" b="1" dirty="0" smtClean="0">
              <a:solidFill>
                <a:srgbClr val="0070C0"/>
              </a:solidFill>
              <a:latin typeface="微软雅黑" panose="020B0503020204020204" pitchFamily="34" charset="-122"/>
              <a:ea typeface="微软雅黑" panose="020B0503020204020204" pitchFamily="34" charset="-122"/>
            </a:endParaRPr>
          </a:p>
          <a:p>
            <a:pPr>
              <a:lnSpc>
                <a:spcPct val="150000"/>
              </a:lnSpc>
            </a:pPr>
            <a:r>
              <a:rPr lang="zh-CN" altLang="en-US" sz="1600" b="1" dirty="0" smtClean="0">
                <a:solidFill>
                  <a:srgbClr val="0070C0"/>
                </a:solidFill>
                <a:latin typeface="微软雅黑" panose="020B0503020204020204" pitchFamily="34" charset="-122"/>
                <a:ea typeface="微软雅黑" panose="020B0503020204020204" pitchFamily="34" charset="-122"/>
              </a:rPr>
              <a:t>为一个带宽为       的低通滤波器</a:t>
            </a:r>
            <a:endParaRPr lang="zh-CN" altLang="zh-CN" sz="1600" b="1" dirty="0">
              <a:solidFill>
                <a:srgbClr val="0070C0"/>
              </a:solidFill>
              <a:latin typeface="微软雅黑" panose="020B0503020204020204" pitchFamily="34" charset="-122"/>
              <a:ea typeface="微软雅黑" panose="020B0503020204020204" pitchFamily="34" charset="-122"/>
            </a:endParaRPr>
          </a:p>
        </p:txBody>
      </p:sp>
      <p:graphicFrame>
        <p:nvGraphicFramePr>
          <p:cNvPr id="73732" name="Object 4"/>
          <p:cNvGraphicFramePr>
            <a:graphicFrameLocks noChangeAspect="1"/>
          </p:cNvGraphicFramePr>
          <p:nvPr/>
        </p:nvGraphicFramePr>
        <p:xfrm>
          <a:off x="2030110" y="3592326"/>
          <a:ext cx="383509" cy="383509"/>
        </p:xfrm>
        <a:graphic>
          <a:graphicData uri="http://schemas.openxmlformats.org/presentationml/2006/ole">
            <p:oleObj spid="_x0000_s73732" name="Equation" r:id="rId8" imgW="342720" imgH="342720" progId="Equation.DSMT4">
              <p:embed/>
            </p:oleObj>
          </a:graphicData>
        </a:graphic>
      </p:graphicFrame>
      <p:sp>
        <p:nvSpPr>
          <p:cNvPr id="20" name="矩形 23"/>
          <p:cNvSpPr>
            <a:spLocks noChangeAspect="1" noChangeArrowheads="1"/>
          </p:cNvSpPr>
          <p:nvPr/>
        </p:nvSpPr>
        <p:spPr bwMode="auto">
          <a:xfrm>
            <a:off x="678026" y="3211031"/>
            <a:ext cx="3022104" cy="839974"/>
          </a:xfrm>
          <a:prstGeom prst="rect">
            <a:avLst/>
          </a:prstGeom>
          <a:noFill/>
          <a:ln w="9525">
            <a:solidFill>
              <a:srgbClr val="0883C8"/>
            </a:solidFill>
            <a:prstDash val="dash"/>
            <a:miter lim="800000"/>
            <a:headEnd/>
            <a:tailEnd/>
          </a:ln>
        </p:spPr>
        <p:txBody>
          <a:bodyPr anchor="ctr"/>
          <a:lstStyle/>
          <a:p>
            <a:pPr algn="ctr"/>
            <a:endParaRPr lang="zh-CN" altLang="en-US">
              <a:latin typeface="宋体" pitchFamily="2" charset="-122"/>
              <a:sym typeface="宋体" pitchFamily="2" charset="-122"/>
            </a:endParaRPr>
          </a:p>
        </p:txBody>
      </p:sp>
    </p:spTree>
    <p:extLst>
      <p:ext uri="{BB962C8B-B14F-4D97-AF65-F5344CB8AC3E}">
        <p14:creationId xmlns:p14="http://schemas.microsoft.com/office/powerpoint/2010/main" xmlns="" val="4276773191"/>
      </p:ext>
    </p:extLst>
  </p:cSld>
  <p:clrMapOvr>
    <a:masterClrMapping/>
  </p:clrMapOvr>
  <mc:AlternateContent xmlns:mc="http://schemas.openxmlformats.org/markup-compatibility/2006">
    <mc:Choice xmlns:p14="http://schemas.microsoft.com/office/powerpoint/2010/main" xmlns="" Requires="p14">
      <p:transition spd="slow" p14:dur="1250" advTm="0">
        <p14:switch dir="r"/>
      </p:transition>
    </mc:Choice>
    <mc:Fallback>
      <p:transition spd="slow" advTm="0">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C:\Users\jsj\Desktop\素材cnn sccnn.com_2014111795930119rx61_04 [转换].png"/>
          <p:cNvPicPr>
            <a:picLocks noChangeAspect="1" noChangeArrowheads="1"/>
          </p:cNvPicPr>
          <p:nvPr/>
        </p:nvPicPr>
        <p:blipFill rotWithShape="1">
          <a:blip r:embed="rId3" cstate="screen">
            <a:extLst>
              <a:ext uri="{28A0092B-C50C-407E-A947-70E740481C1C}">
                <a14:useLocalDpi xmlns:a14="http://schemas.microsoft.com/office/drawing/2010/main" xmlns=""/>
              </a:ext>
            </a:extLst>
          </a:blip>
          <a:srcRect/>
          <a:stretch>
            <a:fillRect/>
          </a:stretch>
        </p:blipFill>
        <p:spPr bwMode="auto">
          <a:xfrm>
            <a:off x="4139952" y="0"/>
            <a:ext cx="5004048" cy="3571102"/>
          </a:xfrm>
          <a:prstGeom prst="rect">
            <a:avLst/>
          </a:prstGeom>
          <a:noFill/>
          <a:extLst>
            <a:ext uri="{909E8E84-426E-40DD-AFC4-6F175D3DCCD1}">
              <a14:hiddenFill xmlns:a14="http://schemas.microsoft.com/office/drawing/2010/main" xmlns="">
                <a:solidFill>
                  <a:srgbClr val="FFFFFF"/>
                </a:solidFill>
              </a14:hiddenFill>
            </a:ext>
          </a:extLst>
        </p:spPr>
      </p:pic>
      <p:pic>
        <p:nvPicPr>
          <p:cNvPr id="5" name="Picture 4" descr="C:\Users\jsj\Desktop\素材cnn sccnn.com_2014111795930119rx61_04 [转换].png"/>
          <p:cNvPicPr>
            <a:picLocks noChangeAspect="1" noChangeArrowheads="1"/>
          </p:cNvPicPr>
          <p:nvPr/>
        </p:nvPicPr>
        <p:blipFill rotWithShape="1">
          <a:blip r:embed="rId4" cstate="screen">
            <a:extLst>
              <a:ext uri="{28A0092B-C50C-407E-A947-70E740481C1C}">
                <a14:useLocalDpi xmlns:a14="http://schemas.microsoft.com/office/drawing/2010/main" xmlns=""/>
              </a:ext>
            </a:extLst>
          </a:blip>
          <a:srcRect r="-8270"/>
          <a:stretch>
            <a:fillRect/>
          </a:stretch>
        </p:blipFill>
        <p:spPr bwMode="auto">
          <a:xfrm>
            <a:off x="0" y="2571750"/>
            <a:ext cx="2498024" cy="2571750"/>
          </a:xfrm>
          <a:prstGeom prst="rect">
            <a:avLst/>
          </a:prstGeom>
          <a:noFill/>
          <a:extLst>
            <a:ext uri="{909E8E84-426E-40DD-AFC4-6F175D3DCCD1}">
              <a14:hiddenFill xmlns:a14="http://schemas.microsoft.com/office/drawing/2010/main" xmlns="">
                <a:solidFill>
                  <a:srgbClr val="FFFFFF"/>
                </a:solidFill>
              </a14:hiddenFill>
            </a:ext>
          </a:extLst>
        </p:spPr>
      </p:pic>
      <p:sp useBgFill="1">
        <p:nvSpPr>
          <p:cNvPr id="6" name="矩形 5"/>
          <p:cNvSpPr/>
          <p:nvPr/>
        </p:nvSpPr>
        <p:spPr>
          <a:xfrm>
            <a:off x="0" y="476972"/>
            <a:ext cx="9144000" cy="432702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0" y="476972"/>
            <a:ext cx="9144000" cy="78554"/>
          </a:xfrm>
          <a:prstGeom prst="rect">
            <a:avLst/>
          </a:prstGeom>
          <a:solidFill>
            <a:srgbClr val="E46C0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79897" name="Object 3"/>
          <p:cNvGraphicFramePr>
            <a:graphicFrameLocks noChangeAspect="1"/>
          </p:cNvGraphicFramePr>
          <p:nvPr/>
        </p:nvGraphicFramePr>
        <p:xfrm>
          <a:off x="915530" y="856469"/>
          <a:ext cx="3656493" cy="1728171"/>
        </p:xfrm>
        <a:graphic>
          <a:graphicData uri="http://schemas.openxmlformats.org/presentationml/2006/ole">
            <p:oleObj spid="_x0000_s97284" name="VISIO" r:id="rId5" imgW="6392880" imgH="2791440" progId="Visio.Drawing.11">
              <p:embed/>
            </p:oleObj>
          </a:graphicData>
        </a:graphic>
      </p:graphicFrame>
      <p:graphicFrame>
        <p:nvGraphicFramePr>
          <p:cNvPr id="79898" name="Object 2"/>
          <p:cNvGraphicFramePr>
            <a:graphicFrameLocks noChangeAspect="1"/>
          </p:cNvGraphicFramePr>
          <p:nvPr/>
        </p:nvGraphicFramePr>
        <p:xfrm>
          <a:off x="5421249" y="754914"/>
          <a:ext cx="2096434" cy="4181253"/>
        </p:xfrm>
        <a:graphic>
          <a:graphicData uri="http://schemas.openxmlformats.org/presentationml/2006/ole">
            <p:oleObj spid="_x0000_s97285" name="VISIO" r:id="rId6" imgW="3438720" imgH="6333480" progId="Visio.Drawing.11">
              <p:embed/>
            </p:oleObj>
          </a:graphicData>
        </a:graphic>
      </p:graphicFrame>
      <p:pic>
        <p:nvPicPr>
          <p:cNvPr id="16" name="Picture 3"/>
          <p:cNvPicPr>
            <a:picLocks noChangeAspect="1" noChangeArrowheads="1"/>
          </p:cNvPicPr>
          <p:nvPr/>
        </p:nvPicPr>
        <p:blipFill>
          <a:blip r:embed="rId7" cstate="print"/>
          <a:srcRect/>
          <a:stretch>
            <a:fillRect/>
          </a:stretch>
        </p:blipFill>
        <p:spPr bwMode="auto">
          <a:xfrm>
            <a:off x="4837793" y="1608421"/>
            <a:ext cx="323606" cy="182415"/>
          </a:xfrm>
          <a:prstGeom prst="rect">
            <a:avLst/>
          </a:prstGeom>
          <a:noFill/>
          <a:ln w="9525">
            <a:noFill/>
            <a:miter lim="800000"/>
            <a:headEnd/>
            <a:tailEnd/>
          </a:ln>
          <a:effectLst/>
        </p:spPr>
      </p:pic>
      <p:graphicFrame>
        <p:nvGraphicFramePr>
          <p:cNvPr id="79904" name="Object 4"/>
          <p:cNvGraphicFramePr>
            <a:graphicFrameLocks noChangeAspect="1"/>
          </p:cNvGraphicFramePr>
          <p:nvPr/>
        </p:nvGraphicFramePr>
        <p:xfrm>
          <a:off x="1493648" y="2753833"/>
          <a:ext cx="2498712" cy="2166126"/>
        </p:xfrm>
        <a:graphic>
          <a:graphicData uri="http://schemas.openxmlformats.org/presentationml/2006/ole">
            <p:oleObj spid="_x0000_s97286" name="VISIO" r:id="rId8" imgW="3398760" imgH="2946600" progId="Visio.Drawing.11">
              <p:embed/>
            </p:oleObj>
          </a:graphicData>
        </a:graphic>
      </p:graphicFrame>
      <p:pic>
        <p:nvPicPr>
          <p:cNvPr id="18" name="Picture 3"/>
          <p:cNvPicPr>
            <a:picLocks noChangeAspect="1" noChangeArrowheads="1"/>
          </p:cNvPicPr>
          <p:nvPr/>
        </p:nvPicPr>
        <p:blipFill>
          <a:blip r:embed="rId7" cstate="print"/>
          <a:srcRect/>
          <a:stretch>
            <a:fillRect/>
          </a:stretch>
        </p:blipFill>
        <p:spPr bwMode="auto">
          <a:xfrm rot="10800000">
            <a:off x="4458565" y="3834170"/>
            <a:ext cx="323606" cy="182415"/>
          </a:xfrm>
          <a:prstGeom prst="rect">
            <a:avLst/>
          </a:prstGeom>
          <a:noFill/>
          <a:ln w="9525">
            <a:noFill/>
            <a:miter lim="800000"/>
            <a:headEnd/>
            <a:tailEnd/>
          </a:ln>
          <a:effectLst/>
        </p:spPr>
      </p:pic>
    </p:spTree>
    <p:extLst>
      <p:ext uri="{BB962C8B-B14F-4D97-AF65-F5344CB8AC3E}">
        <p14:creationId xmlns:p14="http://schemas.microsoft.com/office/powerpoint/2010/main" xmlns="" val="4276773191"/>
      </p:ext>
    </p:extLst>
  </p:cSld>
  <p:clrMapOvr>
    <a:masterClrMapping/>
  </p:clrMapOvr>
  <mc:AlternateContent xmlns:mc="http://schemas.openxmlformats.org/markup-compatibility/2006">
    <mc:Choice xmlns:p14="http://schemas.microsoft.com/office/powerpoint/2010/main" xmlns="" Requires="p14">
      <p:transition spd="slow" p14:dur="1250" advTm="0">
        <p14:switch dir="r"/>
      </p:transition>
    </mc:Choice>
    <mc:Fallback>
      <p:transition spd="slow" advTm="0">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C:\Users\jsj\Desktop\素材cnn sccnn.com_2014111795930119rx61_04 [转换].png"/>
          <p:cNvPicPr>
            <a:picLocks noChangeAspect="1" noChangeArrowheads="1"/>
          </p:cNvPicPr>
          <p:nvPr/>
        </p:nvPicPr>
        <p:blipFill rotWithShape="1">
          <a:blip r:embed="rId3" cstate="screen">
            <a:extLst>
              <a:ext uri="{28A0092B-C50C-407E-A947-70E740481C1C}">
                <a14:useLocalDpi xmlns:a14="http://schemas.microsoft.com/office/drawing/2010/main" xmlns=""/>
              </a:ext>
            </a:extLst>
          </a:blip>
          <a:srcRect/>
          <a:stretch>
            <a:fillRect/>
          </a:stretch>
        </p:blipFill>
        <p:spPr bwMode="auto">
          <a:xfrm>
            <a:off x="4139952" y="0"/>
            <a:ext cx="5004048" cy="3571102"/>
          </a:xfrm>
          <a:prstGeom prst="rect">
            <a:avLst/>
          </a:prstGeom>
          <a:noFill/>
          <a:extLst>
            <a:ext uri="{909E8E84-426E-40DD-AFC4-6F175D3DCCD1}">
              <a14:hiddenFill xmlns:a14="http://schemas.microsoft.com/office/drawing/2010/main" xmlns="">
                <a:solidFill>
                  <a:srgbClr val="FFFFFF"/>
                </a:solidFill>
              </a14:hiddenFill>
            </a:ext>
          </a:extLst>
        </p:spPr>
      </p:pic>
      <p:sp useBgFill="1">
        <p:nvSpPr>
          <p:cNvPr id="6" name="矩形 5"/>
          <p:cNvSpPr/>
          <p:nvPr/>
        </p:nvSpPr>
        <p:spPr>
          <a:xfrm>
            <a:off x="0" y="476972"/>
            <a:ext cx="9144000" cy="432702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0" y="476972"/>
            <a:ext cx="9144000" cy="78554"/>
          </a:xfrm>
          <a:prstGeom prst="rect">
            <a:avLst/>
          </a:prstGeom>
          <a:solidFill>
            <a:srgbClr val="E46C0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TextBox 27"/>
          <p:cNvSpPr txBox="1"/>
          <p:nvPr/>
        </p:nvSpPr>
        <p:spPr>
          <a:xfrm>
            <a:off x="412129" y="4116278"/>
            <a:ext cx="2054623" cy="338554"/>
          </a:xfrm>
          <a:prstGeom prst="rect">
            <a:avLst/>
          </a:prstGeom>
          <a:noFill/>
        </p:spPr>
        <p:txBody>
          <a:bodyPr wrap="square" rtlCol="0">
            <a:spAutoFit/>
          </a:bodyPr>
          <a:lstStyle/>
          <a:p>
            <a:r>
              <a:rPr lang="zh-CN" altLang="en-US" sz="1600" b="1" dirty="0" smtClean="0">
                <a:solidFill>
                  <a:srgbClr val="0070C0"/>
                </a:solidFill>
                <a:latin typeface="微软雅黑" panose="020B0503020204020204" pitchFamily="34" charset="-122"/>
                <a:ea typeface="微软雅黑" panose="020B0503020204020204" pitchFamily="34" charset="-122"/>
              </a:rPr>
              <a:t>基带系统的</a:t>
            </a:r>
            <a:r>
              <a:rPr lang="zh-CN" altLang="en-US" sz="1600" b="1" dirty="0" smtClean="0">
                <a:solidFill>
                  <a:srgbClr val="FF0000"/>
                </a:solidFill>
                <a:latin typeface="微软雅黑" panose="020B0503020204020204" pitchFamily="34" charset="-122"/>
                <a:ea typeface="微软雅黑" panose="020B0503020204020204" pitchFamily="34" charset="-122"/>
              </a:rPr>
              <a:t>理想</a:t>
            </a:r>
            <a:r>
              <a:rPr lang="zh-CN" altLang="en-US" sz="1600" b="1" dirty="0" smtClean="0">
                <a:solidFill>
                  <a:srgbClr val="0070C0"/>
                </a:solidFill>
                <a:latin typeface="微软雅黑" panose="020B0503020204020204" pitchFamily="34" charset="-122"/>
                <a:ea typeface="微软雅黑" panose="020B0503020204020204" pitchFamily="34" charset="-122"/>
              </a:rPr>
              <a:t>情况</a:t>
            </a:r>
            <a:endParaRPr lang="zh-CN" altLang="en-US" sz="1600" b="1" dirty="0">
              <a:solidFill>
                <a:srgbClr val="0070C0"/>
              </a:solidFill>
              <a:latin typeface="微软雅黑" panose="020B0503020204020204" pitchFamily="34" charset="-122"/>
              <a:ea typeface="微软雅黑" panose="020B0503020204020204" pitchFamily="34" charset="-122"/>
            </a:endParaRPr>
          </a:p>
        </p:txBody>
      </p:sp>
      <p:pic>
        <p:nvPicPr>
          <p:cNvPr id="15" name="Picture 3"/>
          <p:cNvPicPr>
            <a:picLocks noChangeAspect="1" noChangeArrowheads="1"/>
          </p:cNvPicPr>
          <p:nvPr/>
        </p:nvPicPr>
        <p:blipFill>
          <a:blip r:embed="rId4" cstate="print"/>
          <a:srcRect/>
          <a:stretch>
            <a:fillRect/>
          </a:stretch>
        </p:blipFill>
        <p:spPr bwMode="auto">
          <a:xfrm>
            <a:off x="1499860" y="822919"/>
            <a:ext cx="6229350" cy="1009650"/>
          </a:xfrm>
          <a:prstGeom prst="rect">
            <a:avLst/>
          </a:prstGeom>
          <a:noFill/>
          <a:ln w="9525">
            <a:noFill/>
            <a:miter lim="800000"/>
            <a:headEnd/>
            <a:tailEnd/>
          </a:ln>
          <a:effectLst/>
        </p:spPr>
      </p:pic>
      <p:sp>
        <p:nvSpPr>
          <p:cNvPr id="16" name="矩形 23"/>
          <p:cNvSpPr>
            <a:spLocks noChangeAspect="1" noChangeArrowheads="1"/>
          </p:cNvSpPr>
          <p:nvPr/>
        </p:nvSpPr>
        <p:spPr bwMode="auto">
          <a:xfrm>
            <a:off x="2485586" y="737182"/>
            <a:ext cx="3011452" cy="1006558"/>
          </a:xfrm>
          <a:prstGeom prst="rect">
            <a:avLst/>
          </a:prstGeom>
          <a:noFill/>
          <a:ln w="9525">
            <a:solidFill>
              <a:srgbClr val="0883C8"/>
            </a:solidFill>
            <a:prstDash val="dash"/>
            <a:miter lim="800000"/>
            <a:headEnd/>
            <a:tailEnd/>
          </a:ln>
        </p:spPr>
        <p:txBody>
          <a:bodyPr anchor="ctr"/>
          <a:lstStyle/>
          <a:p>
            <a:pPr algn="ctr"/>
            <a:endParaRPr lang="zh-CN" altLang="en-US">
              <a:latin typeface="宋体" pitchFamily="2" charset="-122"/>
              <a:sym typeface="宋体" pitchFamily="2" charset="-122"/>
            </a:endParaRPr>
          </a:p>
        </p:txBody>
      </p:sp>
      <p:graphicFrame>
        <p:nvGraphicFramePr>
          <p:cNvPr id="17" name="Object 6"/>
          <p:cNvGraphicFramePr>
            <a:graphicFrameLocks noChangeAspect="1"/>
          </p:cNvGraphicFramePr>
          <p:nvPr/>
        </p:nvGraphicFramePr>
        <p:xfrm>
          <a:off x="2751762" y="1871322"/>
          <a:ext cx="2468673" cy="304357"/>
        </p:xfrm>
        <a:graphic>
          <a:graphicData uri="http://schemas.openxmlformats.org/presentationml/2006/ole">
            <p:oleObj spid="_x0000_s98306" name="Equation" r:id="rId5" imgW="1854000" imgH="228600" progId="Equation.DSMT4">
              <p:embed/>
            </p:oleObj>
          </a:graphicData>
        </a:graphic>
      </p:graphicFrame>
      <p:pic>
        <p:nvPicPr>
          <p:cNvPr id="98307" name="Picture 3"/>
          <p:cNvPicPr>
            <a:picLocks noChangeAspect="1" noChangeArrowheads="1"/>
          </p:cNvPicPr>
          <p:nvPr/>
        </p:nvPicPr>
        <p:blipFill>
          <a:blip r:embed="rId6" cstate="print"/>
          <a:srcRect/>
          <a:stretch>
            <a:fillRect/>
          </a:stretch>
        </p:blipFill>
        <p:spPr bwMode="auto">
          <a:xfrm>
            <a:off x="667934" y="2211561"/>
            <a:ext cx="1583691" cy="1804877"/>
          </a:xfrm>
          <a:prstGeom prst="rect">
            <a:avLst/>
          </a:prstGeom>
          <a:noFill/>
          <a:ln w="9525">
            <a:noFill/>
            <a:miter lim="800000"/>
            <a:headEnd/>
            <a:tailEnd/>
          </a:ln>
          <a:effectLst/>
        </p:spPr>
      </p:pic>
      <p:pic>
        <p:nvPicPr>
          <p:cNvPr id="98308" name="Picture 4"/>
          <p:cNvPicPr>
            <a:picLocks noChangeAspect="1" noChangeArrowheads="1"/>
          </p:cNvPicPr>
          <p:nvPr/>
        </p:nvPicPr>
        <p:blipFill>
          <a:blip r:embed="rId7" cstate="print"/>
          <a:srcRect/>
          <a:stretch>
            <a:fillRect/>
          </a:stretch>
        </p:blipFill>
        <p:spPr bwMode="auto">
          <a:xfrm>
            <a:off x="3115211" y="2369137"/>
            <a:ext cx="4019232" cy="1275153"/>
          </a:xfrm>
          <a:prstGeom prst="rect">
            <a:avLst/>
          </a:prstGeom>
          <a:noFill/>
          <a:ln w="9525">
            <a:noFill/>
            <a:miter lim="800000"/>
            <a:headEnd/>
            <a:tailEnd/>
          </a:ln>
          <a:effectLst/>
        </p:spPr>
      </p:pic>
      <p:pic>
        <p:nvPicPr>
          <p:cNvPr id="18" name="Picture 3"/>
          <p:cNvPicPr>
            <a:picLocks noChangeAspect="1" noChangeArrowheads="1"/>
          </p:cNvPicPr>
          <p:nvPr/>
        </p:nvPicPr>
        <p:blipFill>
          <a:blip r:embed="rId8" cstate="print"/>
          <a:srcRect/>
          <a:stretch>
            <a:fillRect/>
          </a:stretch>
        </p:blipFill>
        <p:spPr bwMode="auto">
          <a:xfrm>
            <a:off x="2541161" y="2905587"/>
            <a:ext cx="323606" cy="182415"/>
          </a:xfrm>
          <a:prstGeom prst="rect">
            <a:avLst/>
          </a:prstGeom>
          <a:noFill/>
          <a:ln w="9525">
            <a:noFill/>
            <a:miter lim="800000"/>
            <a:headEnd/>
            <a:tailEnd/>
          </a:ln>
          <a:effectLst/>
        </p:spPr>
      </p:pic>
      <p:sp>
        <p:nvSpPr>
          <p:cNvPr id="20" name="TextBox 10"/>
          <p:cNvSpPr txBox="1"/>
          <p:nvPr/>
        </p:nvSpPr>
        <p:spPr>
          <a:xfrm>
            <a:off x="251518" y="62858"/>
            <a:ext cx="3437979" cy="369332"/>
          </a:xfrm>
          <a:prstGeom prst="rect">
            <a:avLst/>
          </a:prstGeom>
          <a:noFill/>
        </p:spPr>
        <p:txBody>
          <a:bodyPr wrap="square" rtlCol="0">
            <a:spAutoFit/>
          </a:bodyPr>
          <a:lstStyle/>
          <a:p>
            <a:r>
              <a:rPr lang="zh-CN" altLang="en-US" sz="1800" b="1" dirty="0" smtClean="0">
                <a:solidFill>
                  <a:srgbClr val="0070C0"/>
                </a:solidFill>
                <a:latin typeface="微软雅黑" panose="020B0503020204020204" pitchFamily="34" charset="-122"/>
                <a:ea typeface="微软雅黑" panose="020B0503020204020204" pitchFamily="34" charset="-122"/>
              </a:rPr>
              <a:t>无码间串扰的实际基带系统设计</a:t>
            </a:r>
            <a:endParaRPr lang="zh-CN" altLang="zh-CN" sz="1800" b="1" dirty="0" smtClean="0">
              <a:solidFill>
                <a:srgbClr val="0070C0"/>
              </a:solidFill>
              <a:latin typeface="微软雅黑" panose="020B0503020204020204" pitchFamily="34" charset="-122"/>
              <a:ea typeface="微软雅黑" panose="020B0503020204020204" pitchFamily="34" charset="-122"/>
            </a:endParaRPr>
          </a:p>
        </p:txBody>
      </p:sp>
      <p:graphicFrame>
        <p:nvGraphicFramePr>
          <p:cNvPr id="2" name="Object 3"/>
          <p:cNvGraphicFramePr>
            <a:graphicFrameLocks noChangeAspect="1"/>
          </p:cNvGraphicFramePr>
          <p:nvPr/>
        </p:nvGraphicFramePr>
        <p:xfrm>
          <a:off x="3034108" y="3757613"/>
          <a:ext cx="3894138" cy="1290637"/>
        </p:xfrm>
        <a:graphic>
          <a:graphicData uri="http://schemas.openxmlformats.org/presentationml/2006/ole">
            <p:oleObj spid="_x0000_s98307" name="Equation" r:id="rId9" imgW="3136680" imgH="1041120" progId="Equation.DSMT4">
              <p:embed/>
            </p:oleObj>
          </a:graphicData>
        </a:graphic>
      </p:graphicFrame>
      <p:sp>
        <p:nvSpPr>
          <p:cNvPr id="21" name="TextBox 27"/>
          <p:cNvSpPr txBox="1"/>
          <p:nvPr/>
        </p:nvSpPr>
        <p:spPr>
          <a:xfrm>
            <a:off x="4817534" y="3854009"/>
            <a:ext cx="1583247" cy="338554"/>
          </a:xfrm>
          <a:prstGeom prst="rect">
            <a:avLst/>
          </a:prstGeom>
          <a:noFill/>
        </p:spPr>
        <p:txBody>
          <a:bodyPr wrap="square" rtlCol="0">
            <a:spAutoFit/>
          </a:bodyPr>
          <a:lstStyle/>
          <a:p>
            <a:r>
              <a:rPr lang="zh-CN" altLang="en-US" sz="1600" b="1" dirty="0" smtClean="0">
                <a:solidFill>
                  <a:srgbClr val="FF0000"/>
                </a:solidFill>
                <a:latin typeface="微软雅黑" panose="020B0503020204020204" pitchFamily="34" charset="-122"/>
                <a:ea typeface="微软雅黑" panose="020B0503020204020204" pitchFamily="34" charset="-122"/>
              </a:rPr>
              <a:t>奈奎斯特速率</a:t>
            </a:r>
            <a:endParaRPr lang="zh-CN" altLang="en-US" sz="1600" b="1" dirty="0">
              <a:solidFill>
                <a:srgbClr val="FF0000"/>
              </a:solidFill>
              <a:latin typeface="微软雅黑" panose="020B0503020204020204" pitchFamily="34" charset="-122"/>
              <a:ea typeface="微软雅黑" panose="020B0503020204020204" pitchFamily="34" charset="-122"/>
            </a:endParaRPr>
          </a:p>
        </p:txBody>
      </p:sp>
      <p:sp>
        <p:nvSpPr>
          <p:cNvPr id="22" name="TextBox 27"/>
          <p:cNvSpPr txBox="1"/>
          <p:nvPr/>
        </p:nvSpPr>
        <p:spPr>
          <a:xfrm>
            <a:off x="4884875" y="4591197"/>
            <a:ext cx="1441498" cy="338554"/>
          </a:xfrm>
          <a:prstGeom prst="rect">
            <a:avLst/>
          </a:prstGeom>
          <a:noFill/>
        </p:spPr>
        <p:txBody>
          <a:bodyPr wrap="square" rtlCol="0">
            <a:spAutoFit/>
          </a:bodyPr>
          <a:lstStyle/>
          <a:p>
            <a:r>
              <a:rPr lang="zh-CN" altLang="en-US" sz="1600" b="1" dirty="0" smtClean="0">
                <a:solidFill>
                  <a:srgbClr val="FF0000"/>
                </a:solidFill>
                <a:latin typeface="微软雅黑" panose="020B0503020204020204" pitchFamily="34" charset="-122"/>
                <a:ea typeface="微软雅黑" panose="020B0503020204020204" pitchFamily="34" charset="-122"/>
              </a:rPr>
              <a:t>奈奎斯特带宽</a:t>
            </a:r>
            <a:endParaRPr lang="zh-CN" altLang="en-US" sz="1600" b="1" dirty="0">
              <a:solidFill>
                <a:srgbClr val="FF0000"/>
              </a:solidFill>
              <a:latin typeface="微软雅黑" panose="020B0503020204020204" pitchFamily="34" charset="-122"/>
              <a:ea typeface="微软雅黑" panose="020B0503020204020204" pitchFamily="34" charset="-122"/>
            </a:endParaRPr>
          </a:p>
        </p:txBody>
      </p:sp>
      <p:sp>
        <p:nvSpPr>
          <p:cNvPr id="23" name="TextBox 27"/>
          <p:cNvSpPr txBox="1"/>
          <p:nvPr/>
        </p:nvSpPr>
        <p:spPr>
          <a:xfrm>
            <a:off x="7142542" y="3471277"/>
            <a:ext cx="1863229" cy="1569660"/>
          </a:xfrm>
          <a:prstGeom prst="rect">
            <a:avLst/>
          </a:prstGeom>
          <a:noFill/>
        </p:spPr>
        <p:txBody>
          <a:bodyPr wrap="square" rtlCol="0">
            <a:spAutoFit/>
          </a:bodyPr>
          <a:lstStyle/>
          <a:p>
            <a:pPr>
              <a:lnSpc>
                <a:spcPct val="150000"/>
              </a:lnSpc>
            </a:pPr>
            <a:r>
              <a:rPr lang="zh-CN" altLang="en-US" sz="1600" b="1" dirty="0" smtClean="0">
                <a:solidFill>
                  <a:srgbClr val="0070C0"/>
                </a:solidFill>
                <a:latin typeface="微软雅黑" panose="020B0503020204020204" pitchFamily="34" charset="-122"/>
                <a:ea typeface="微软雅黑" panose="020B0503020204020204" pitchFamily="34" charset="-122"/>
              </a:rPr>
              <a:t>基带传输系统无码间串扰极限速率为奈奎斯特速率且极限频带利用率为</a:t>
            </a:r>
            <a:r>
              <a:rPr lang="en-US" altLang="zh-CN" sz="1600" b="1" dirty="0" smtClean="0">
                <a:solidFill>
                  <a:srgbClr val="0070C0"/>
                </a:solidFill>
                <a:latin typeface="微软雅黑" panose="020B0503020204020204" pitchFamily="34" charset="-122"/>
                <a:ea typeface="微软雅黑" panose="020B0503020204020204" pitchFamily="34" charset="-122"/>
              </a:rPr>
              <a:t>2</a:t>
            </a:r>
            <a:endParaRPr lang="zh-CN" altLang="en-US" sz="1600" b="1" dirty="0">
              <a:solidFill>
                <a:srgbClr val="0070C0"/>
              </a:solidFill>
              <a:latin typeface="微软雅黑" panose="020B0503020204020204" pitchFamily="34" charset="-122"/>
              <a:ea typeface="微软雅黑" panose="020B0503020204020204" pitchFamily="34" charset="-122"/>
            </a:endParaRPr>
          </a:p>
        </p:txBody>
      </p:sp>
      <p:sp>
        <p:nvSpPr>
          <p:cNvPr id="24" name="矩形 23"/>
          <p:cNvSpPr>
            <a:spLocks noChangeAspect="1" noChangeArrowheads="1"/>
          </p:cNvSpPr>
          <p:nvPr/>
        </p:nvSpPr>
        <p:spPr bwMode="auto">
          <a:xfrm>
            <a:off x="7093029" y="3508765"/>
            <a:ext cx="1880851" cy="1502735"/>
          </a:xfrm>
          <a:prstGeom prst="rect">
            <a:avLst/>
          </a:prstGeom>
          <a:noFill/>
          <a:ln w="9525">
            <a:solidFill>
              <a:srgbClr val="0883C8"/>
            </a:solidFill>
            <a:prstDash val="dash"/>
            <a:miter lim="800000"/>
            <a:headEnd/>
            <a:tailEnd/>
          </a:ln>
        </p:spPr>
        <p:txBody>
          <a:bodyPr anchor="ctr"/>
          <a:lstStyle/>
          <a:p>
            <a:pPr algn="ctr"/>
            <a:endParaRPr lang="zh-CN" altLang="en-US">
              <a:latin typeface="宋体" pitchFamily="2" charset="-122"/>
              <a:sym typeface="宋体" pitchFamily="2" charset="-122"/>
            </a:endParaRPr>
          </a:p>
        </p:txBody>
      </p:sp>
    </p:spTree>
    <p:extLst>
      <p:ext uri="{BB962C8B-B14F-4D97-AF65-F5344CB8AC3E}">
        <p14:creationId xmlns:p14="http://schemas.microsoft.com/office/powerpoint/2010/main" xmlns="" val="4276773191"/>
      </p:ext>
    </p:extLst>
  </p:cSld>
  <p:clrMapOvr>
    <a:masterClrMapping/>
  </p:clrMapOvr>
  <mc:AlternateContent xmlns:mc="http://schemas.openxmlformats.org/markup-compatibility/2006">
    <mc:Choice xmlns:p14="http://schemas.microsoft.com/office/powerpoint/2010/main" xmlns="" Requires="p14">
      <p:transition spd="slow" p14:dur="1250" advTm="0">
        <p14:switch dir="r"/>
      </p:transition>
    </mc:Choice>
    <mc:Fallback>
      <p:transition spd="slow" advTm="0">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C:\Users\jsj\Desktop\素材cnn sccnn.com_2014111795930119rx61_04 [转换].png"/>
          <p:cNvPicPr>
            <a:picLocks noChangeAspect="1" noChangeArrowheads="1"/>
          </p:cNvPicPr>
          <p:nvPr/>
        </p:nvPicPr>
        <p:blipFill rotWithShape="1">
          <a:blip r:embed="rId3" cstate="screen">
            <a:extLst>
              <a:ext uri="{28A0092B-C50C-407E-A947-70E740481C1C}">
                <a14:useLocalDpi xmlns:a14="http://schemas.microsoft.com/office/drawing/2010/main" xmlns=""/>
              </a:ext>
            </a:extLst>
          </a:blip>
          <a:srcRect/>
          <a:stretch>
            <a:fillRect/>
          </a:stretch>
        </p:blipFill>
        <p:spPr bwMode="auto">
          <a:xfrm>
            <a:off x="4139952" y="0"/>
            <a:ext cx="5004048" cy="3571102"/>
          </a:xfrm>
          <a:prstGeom prst="rect">
            <a:avLst/>
          </a:prstGeom>
          <a:noFill/>
          <a:extLst>
            <a:ext uri="{909E8E84-426E-40DD-AFC4-6F175D3DCCD1}">
              <a14:hiddenFill xmlns:a14="http://schemas.microsoft.com/office/drawing/2010/main" xmlns="">
                <a:solidFill>
                  <a:srgbClr val="FFFFFF"/>
                </a:solidFill>
              </a14:hiddenFill>
            </a:ext>
          </a:extLst>
        </p:spPr>
      </p:pic>
      <p:sp useBgFill="1">
        <p:nvSpPr>
          <p:cNvPr id="6" name="矩形 5"/>
          <p:cNvSpPr/>
          <p:nvPr/>
        </p:nvSpPr>
        <p:spPr>
          <a:xfrm>
            <a:off x="0" y="476972"/>
            <a:ext cx="9144000" cy="432702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0" y="476972"/>
            <a:ext cx="9144000" cy="78554"/>
          </a:xfrm>
          <a:prstGeom prst="rect">
            <a:avLst/>
          </a:prstGeom>
          <a:solidFill>
            <a:srgbClr val="E46C0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1" name="Picture 4"/>
          <p:cNvPicPr>
            <a:picLocks noChangeAspect="1" noChangeArrowheads="1"/>
          </p:cNvPicPr>
          <p:nvPr/>
        </p:nvPicPr>
        <p:blipFill>
          <a:blip r:embed="rId4" cstate="print"/>
          <a:srcRect/>
          <a:stretch>
            <a:fillRect/>
          </a:stretch>
        </p:blipFill>
        <p:spPr bwMode="auto">
          <a:xfrm>
            <a:off x="1881880" y="733620"/>
            <a:ext cx="4013197" cy="1273238"/>
          </a:xfrm>
          <a:prstGeom prst="rect">
            <a:avLst/>
          </a:prstGeom>
          <a:noFill/>
          <a:ln w="9525">
            <a:noFill/>
            <a:miter lim="800000"/>
            <a:headEnd/>
            <a:tailEnd/>
          </a:ln>
          <a:effectLst/>
        </p:spPr>
      </p:pic>
      <p:cxnSp>
        <p:nvCxnSpPr>
          <p:cNvPr id="12" name="直接连接符 11"/>
          <p:cNvCxnSpPr/>
          <p:nvPr/>
        </p:nvCxnSpPr>
        <p:spPr>
          <a:xfrm>
            <a:off x="6177477" y="1281943"/>
            <a:ext cx="1620000" cy="0"/>
          </a:xfrm>
          <a:prstGeom prst="line">
            <a:avLst/>
          </a:prstGeom>
          <a:ln w="3175">
            <a:solidFill>
              <a:schemeClr val="tx1">
                <a:lumMod val="75000"/>
                <a:lumOff val="25000"/>
              </a:schemeClr>
            </a:solidFill>
            <a:prstDash val="sysDot"/>
            <a:headEnd type="oval" w="sm" len="sm"/>
            <a:tailEnd type="oval" w="sm" len="sm"/>
          </a:ln>
        </p:spPr>
        <p:style>
          <a:lnRef idx="1">
            <a:schemeClr val="accent1"/>
          </a:lnRef>
          <a:fillRef idx="0">
            <a:schemeClr val="accent1"/>
          </a:fillRef>
          <a:effectRef idx="0">
            <a:schemeClr val="accent1"/>
          </a:effectRef>
          <a:fontRef idx="minor">
            <a:schemeClr val="tx1"/>
          </a:fontRef>
        </p:style>
      </p:cxnSp>
      <p:sp>
        <p:nvSpPr>
          <p:cNvPr id="13" name="TextBox 9"/>
          <p:cNvSpPr txBox="1"/>
          <p:nvPr/>
        </p:nvSpPr>
        <p:spPr>
          <a:xfrm>
            <a:off x="6081780" y="934484"/>
            <a:ext cx="1945852" cy="338554"/>
          </a:xfrm>
          <a:prstGeom prst="rect">
            <a:avLst/>
          </a:prstGeom>
          <a:noFill/>
        </p:spPr>
        <p:txBody>
          <a:bodyPr wrap="square" rtlCol="0">
            <a:spAutoFit/>
          </a:bodyPr>
          <a:lstStyle/>
          <a:p>
            <a:r>
              <a:rPr lang="zh-CN" altLang="en-US" sz="1600" b="1" dirty="0" smtClean="0">
                <a:solidFill>
                  <a:srgbClr val="0070C0"/>
                </a:solidFill>
                <a:latin typeface="微软雅黑" panose="020B0503020204020204" pitchFamily="34" charset="-122"/>
                <a:ea typeface="微软雅黑" panose="020B0503020204020204" pitchFamily="34" charset="-122"/>
              </a:rPr>
              <a:t>不可实现：非因果</a:t>
            </a:r>
            <a:endParaRPr lang="zh-CN" altLang="en-US" sz="1600" b="1" dirty="0">
              <a:solidFill>
                <a:srgbClr val="0070C0"/>
              </a:solidFill>
              <a:latin typeface="微软雅黑" panose="020B0503020204020204" pitchFamily="34" charset="-122"/>
              <a:ea typeface="微软雅黑" panose="020B0503020204020204" pitchFamily="34" charset="-122"/>
            </a:endParaRPr>
          </a:p>
        </p:txBody>
      </p:sp>
      <p:cxnSp>
        <p:nvCxnSpPr>
          <p:cNvPr id="14" name="直接连接符 13"/>
          <p:cNvCxnSpPr/>
          <p:nvPr/>
        </p:nvCxnSpPr>
        <p:spPr>
          <a:xfrm>
            <a:off x="6181015" y="1859663"/>
            <a:ext cx="1980000" cy="0"/>
          </a:xfrm>
          <a:prstGeom prst="line">
            <a:avLst/>
          </a:prstGeom>
          <a:ln w="3175">
            <a:solidFill>
              <a:schemeClr val="tx1">
                <a:lumMod val="75000"/>
                <a:lumOff val="25000"/>
              </a:schemeClr>
            </a:solidFill>
            <a:prstDash val="sysDot"/>
            <a:headEnd type="oval" w="sm" len="sm"/>
            <a:tailEnd type="oval" w="sm" len="sm"/>
          </a:ln>
        </p:spPr>
        <p:style>
          <a:lnRef idx="1">
            <a:schemeClr val="accent1"/>
          </a:lnRef>
          <a:fillRef idx="0">
            <a:schemeClr val="accent1"/>
          </a:fillRef>
          <a:effectRef idx="0">
            <a:schemeClr val="accent1"/>
          </a:effectRef>
          <a:fontRef idx="minor">
            <a:schemeClr val="tx1"/>
          </a:fontRef>
        </p:style>
      </p:cxnSp>
      <p:sp>
        <p:nvSpPr>
          <p:cNvPr id="15" name="TextBox 9"/>
          <p:cNvSpPr txBox="1"/>
          <p:nvPr/>
        </p:nvSpPr>
        <p:spPr>
          <a:xfrm>
            <a:off x="6095951" y="1469672"/>
            <a:ext cx="2325086" cy="338554"/>
          </a:xfrm>
          <a:prstGeom prst="rect">
            <a:avLst/>
          </a:prstGeom>
          <a:noFill/>
        </p:spPr>
        <p:txBody>
          <a:bodyPr wrap="square" rtlCol="0">
            <a:spAutoFit/>
          </a:bodyPr>
          <a:lstStyle/>
          <a:p>
            <a:r>
              <a:rPr lang="zh-CN" altLang="en-US" sz="1600" b="1" dirty="0" smtClean="0">
                <a:solidFill>
                  <a:srgbClr val="0070C0"/>
                </a:solidFill>
                <a:latin typeface="微软雅黑" panose="020B0503020204020204" pitchFamily="34" charset="-122"/>
                <a:ea typeface="微软雅黑" panose="020B0503020204020204" pitchFamily="34" charset="-122"/>
              </a:rPr>
              <a:t>拖尾大：对定时要求高</a:t>
            </a:r>
            <a:endParaRPr lang="zh-CN" altLang="en-US" sz="1600" b="1" dirty="0">
              <a:solidFill>
                <a:srgbClr val="0070C0"/>
              </a:solidFill>
              <a:latin typeface="微软雅黑" panose="020B0503020204020204" pitchFamily="34" charset="-122"/>
              <a:ea typeface="微软雅黑" panose="020B0503020204020204" pitchFamily="34" charset="-122"/>
            </a:endParaRPr>
          </a:p>
        </p:txBody>
      </p:sp>
      <p:sp>
        <p:nvSpPr>
          <p:cNvPr id="17" name="TextBox 9"/>
          <p:cNvSpPr txBox="1"/>
          <p:nvPr/>
        </p:nvSpPr>
        <p:spPr>
          <a:xfrm>
            <a:off x="333075" y="2990113"/>
            <a:ext cx="1945852" cy="787523"/>
          </a:xfrm>
          <a:prstGeom prst="rect">
            <a:avLst/>
          </a:prstGeom>
          <a:noFill/>
        </p:spPr>
        <p:txBody>
          <a:bodyPr wrap="square" rtlCol="0">
            <a:spAutoFit/>
          </a:bodyPr>
          <a:lstStyle/>
          <a:p>
            <a:pPr>
              <a:lnSpc>
                <a:spcPct val="150000"/>
              </a:lnSpc>
            </a:pPr>
            <a:r>
              <a:rPr lang="zh-CN" altLang="en-US" sz="1600" b="1" dirty="0" smtClean="0">
                <a:solidFill>
                  <a:srgbClr val="0070C0"/>
                </a:solidFill>
                <a:latin typeface="微软雅黑" panose="020B0503020204020204" pitchFamily="34" charset="-122"/>
                <a:ea typeface="微软雅黑" panose="020B0503020204020204" pitchFamily="34" charset="-122"/>
              </a:rPr>
              <a:t>实际可行的滤波器：</a:t>
            </a:r>
            <a:r>
              <a:rPr lang="zh-CN" altLang="en-US" sz="1600" b="1" dirty="0" smtClean="0">
                <a:solidFill>
                  <a:srgbClr val="FF0000"/>
                </a:solidFill>
                <a:latin typeface="微软雅黑" panose="020B0503020204020204" pitchFamily="34" charset="-122"/>
                <a:ea typeface="微软雅黑" panose="020B0503020204020204" pitchFamily="34" charset="-122"/>
              </a:rPr>
              <a:t>滚降特性</a:t>
            </a:r>
            <a:endParaRPr lang="zh-CN" altLang="en-US" sz="1600" b="1" dirty="0">
              <a:solidFill>
                <a:srgbClr val="FF0000"/>
              </a:solidFill>
              <a:latin typeface="微软雅黑" panose="020B0503020204020204" pitchFamily="34" charset="-122"/>
              <a:ea typeface="微软雅黑" panose="020B0503020204020204" pitchFamily="34" charset="-122"/>
            </a:endParaRPr>
          </a:p>
        </p:txBody>
      </p:sp>
      <p:sp>
        <p:nvSpPr>
          <p:cNvPr id="18" name="TextBox 9"/>
          <p:cNvSpPr txBox="1"/>
          <p:nvPr/>
        </p:nvSpPr>
        <p:spPr>
          <a:xfrm>
            <a:off x="6141989" y="3302010"/>
            <a:ext cx="1928122" cy="338554"/>
          </a:xfrm>
          <a:prstGeom prst="rect">
            <a:avLst/>
          </a:prstGeom>
          <a:noFill/>
        </p:spPr>
        <p:txBody>
          <a:bodyPr wrap="square" rtlCol="0">
            <a:spAutoFit/>
          </a:bodyPr>
          <a:lstStyle/>
          <a:p>
            <a:r>
              <a:rPr lang="zh-CN" altLang="en-US" sz="1600" b="1" dirty="0" smtClean="0">
                <a:solidFill>
                  <a:srgbClr val="0070C0"/>
                </a:solidFill>
                <a:latin typeface="微软雅黑" panose="020B0503020204020204" pitchFamily="34" charset="-122"/>
                <a:ea typeface="微软雅黑" panose="020B0503020204020204" pitchFamily="34" charset="-122"/>
              </a:rPr>
              <a:t>可以消除码间串扰</a:t>
            </a:r>
            <a:endParaRPr lang="zh-CN" altLang="en-US" sz="1600" b="1" dirty="0">
              <a:solidFill>
                <a:srgbClr val="0070C0"/>
              </a:solidFill>
              <a:latin typeface="微软雅黑" panose="020B0503020204020204" pitchFamily="34" charset="-122"/>
              <a:ea typeface="微软雅黑" panose="020B0503020204020204" pitchFamily="34" charset="-122"/>
            </a:endParaRPr>
          </a:p>
        </p:txBody>
      </p:sp>
      <p:graphicFrame>
        <p:nvGraphicFramePr>
          <p:cNvPr id="100355" name="Object 3"/>
          <p:cNvGraphicFramePr>
            <a:graphicFrameLocks noChangeAspect="1"/>
          </p:cNvGraphicFramePr>
          <p:nvPr/>
        </p:nvGraphicFramePr>
        <p:xfrm>
          <a:off x="2833710" y="4306176"/>
          <a:ext cx="681925" cy="582131"/>
        </p:xfrm>
        <a:graphic>
          <a:graphicData uri="http://schemas.openxmlformats.org/presentationml/2006/ole">
            <p:oleObj spid="_x0000_s100355" name="Equation" r:id="rId5" imgW="520560" imgH="444240" progId="Equation.DSMT4">
              <p:embed/>
            </p:oleObj>
          </a:graphicData>
        </a:graphic>
      </p:graphicFrame>
      <p:sp>
        <p:nvSpPr>
          <p:cNvPr id="19" name="TextBox 27"/>
          <p:cNvSpPr txBox="1"/>
          <p:nvPr/>
        </p:nvSpPr>
        <p:spPr>
          <a:xfrm>
            <a:off x="3467199" y="4438806"/>
            <a:ext cx="934681" cy="307777"/>
          </a:xfrm>
          <a:prstGeom prst="rect">
            <a:avLst/>
          </a:prstGeom>
          <a:noFill/>
        </p:spPr>
        <p:txBody>
          <a:bodyPr wrap="square" rtlCol="0">
            <a:spAutoFit/>
          </a:bodyPr>
          <a:lstStyle/>
          <a:p>
            <a:r>
              <a:rPr lang="zh-CN" altLang="en-US" sz="1400" b="1" dirty="0" smtClean="0">
                <a:solidFill>
                  <a:srgbClr val="0070C0"/>
                </a:solidFill>
                <a:latin typeface="微软雅黑" panose="020B0503020204020204" pitchFamily="34" charset="-122"/>
                <a:ea typeface="微软雅黑" panose="020B0503020204020204" pitchFamily="34" charset="-122"/>
              </a:rPr>
              <a:t>滚降系数</a:t>
            </a:r>
            <a:endParaRPr lang="zh-CN" altLang="en-US" sz="1400" b="1" dirty="0">
              <a:solidFill>
                <a:srgbClr val="0070C0"/>
              </a:solidFill>
              <a:latin typeface="微软雅黑" panose="020B0503020204020204" pitchFamily="34" charset="-122"/>
              <a:ea typeface="微软雅黑" panose="020B0503020204020204" pitchFamily="34" charset="-122"/>
            </a:endParaRPr>
          </a:p>
        </p:txBody>
      </p:sp>
      <p:graphicFrame>
        <p:nvGraphicFramePr>
          <p:cNvPr id="100356" name="Object 4"/>
          <p:cNvGraphicFramePr>
            <a:graphicFrameLocks noChangeAspect="1"/>
          </p:cNvGraphicFramePr>
          <p:nvPr/>
        </p:nvGraphicFramePr>
        <p:xfrm>
          <a:off x="4557052" y="4248150"/>
          <a:ext cx="2087562" cy="846138"/>
        </p:xfrm>
        <a:graphic>
          <a:graphicData uri="http://schemas.openxmlformats.org/presentationml/2006/ole">
            <p:oleObj spid="_x0000_s100356" name="Equation" r:id="rId6" imgW="1562040" imgH="634680" progId="Equation.DSMT4">
              <p:embed/>
            </p:oleObj>
          </a:graphicData>
        </a:graphic>
      </p:graphicFrame>
      <p:pic>
        <p:nvPicPr>
          <p:cNvPr id="20" name="Picture 3"/>
          <p:cNvPicPr>
            <a:picLocks noChangeAspect="1" noChangeArrowheads="1"/>
          </p:cNvPicPr>
          <p:nvPr/>
        </p:nvPicPr>
        <p:blipFill>
          <a:blip r:embed="rId7" cstate="print"/>
          <a:srcRect/>
          <a:stretch>
            <a:fillRect/>
          </a:stretch>
        </p:blipFill>
        <p:spPr bwMode="auto">
          <a:xfrm rot="5400000">
            <a:off x="3990805" y="2313719"/>
            <a:ext cx="323606" cy="182415"/>
          </a:xfrm>
          <a:prstGeom prst="rect">
            <a:avLst/>
          </a:prstGeom>
          <a:noFill/>
          <a:ln w="9525">
            <a:noFill/>
            <a:miter lim="800000"/>
            <a:headEnd/>
            <a:tailEnd/>
          </a:ln>
          <a:effectLst/>
        </p:spPr>
      </p:pic>
      <p:pic>
        <p:nvPicPr>
          <p:cNvPr id="100357" name="Picture 5"/>
          <p:cNvPicPr>
            <a:picLocks noChangeAspect="1" noChangeArrowheads="1"/>
          </p:cNvPicPr>
          <p:nvPr/>
        </p:nvPicPr>
        <p:blipFill>
          <a:blip r:embed="rId8" cstate="print"/>
          <a:srcRect/>
          <a:stretch>
            <a:fillRect/>
          </a:stretch>
        </p:blipFill>
        <p:spPr bwMode="auto">
          <a:xfrm>
            <a:off x="2504087" y="2669864"/>
            <a:ext cx="3476625" cy="1504950"/>
          </a:xfrm>
          <a:prstGeom prst="rect">
            <a:avLst/>
          </a:prstGeom>
          <a:noFill/>
          <a:ln w="9525">
            <a:noFill/>
            <a:miter lim="800000"/>
            <a:headEnd/>
            <a:tailEnd/>
          </a:ln>
          <a:effectLst/>
        </p:spPr>
      </p:pic>
      <p:pic>
        <p:nvPicPr>
          <p:cNvPr id="16" name="Picture 3"/>
          <p:cNvPicPr>
            <a:picLocks noChangeAspect="1" noChangeArrowheads="1"/>
          </p:cNvPicPr>
          <p:nvPr/>
        </p:nvPicPr>
        <p:blipFill>
          <a:blip r:embed="rId7" cstate="print"/>
          <a:srcRect/>
          <a:stretch>
            <a:fillRect/>
          </a:stretch>
        </p:blipFill>
        <p:spPr bwMode="auto">
          <a:xfrm>
            <a:off x="4199824" y="3320254"/>
            <a:ext cx="323606" cy="182415"/>
          </a:xfrm>
          <a:prstGeom prst="rect">
            <a:avLst/>
          </a:prstGeom>
          <a:noFill/>
          <a:ln w="9525">
            <a:noFill/>
            <a:miter lim="800000"/>
            <a:headEnd/>
            <a:tailEnd/>
          </a:ln>
          <a:effectLst/>
        </p:spPr>
      </p:pic>
      <p:sp>
        <p:nvSpPr>
          <p:cNvPr id="22" name="矩形 21"/>
          <p:cNvSpPr>
            <a:spLocks noChangeAspect="1" noChangeArrowheads="1"/>
          </p:cNvSpPr>
          <p:nvPr/>
        </p:nvSpPr>
        <p:spPr bwMode="auto">
          <a:xfrm>
            <a:off x="2776217" y="4299960"/>
            <a:ext cx="1604399" cy="612280"/>
          </a:xfrm>
          <a:prstGeom prst="rect">
            <a:avLst/>
          </a:prstGeom>
          <a:noFill/>
          <a:ln w="9525">
            <a:solidFill>
              <a:srgbClr val="0883C8"/>
            </a:solidFill>
            <a:prstDash val="dash"/>
            <a:miter lim="800000"/>
            <a:headEnd/>
            <a:tailEnd/>
          </a:ln>
        </p:spPr>
        <p:txBody>
          <a:bodyPr anchor="ctr"/>
          <a:lstStyle/>
          <a:p>
            <a:pPr algn="ctr"/>
            <a:endParaRPr lang="zh-CN" altLang="en-US">
              <a:latin typeface="宋体" pitchFamily="2" charset="-122"/>
              <a:sym typeface="宋体" pitchFamily="2" charset="-122"/>
            </a:endParaRPr>
          </a:p>
        </p:txBody>
      </p:sp>
      <p:sp>
        <p:nvSpPr>
          <p:cNvPr id="23" name="TextBox 9"/>
          <p:cNvSpPr txBox="1"/>
          <p:nvPr/>
        </p:nvSpPr>
        <p:spPr>
          <a:xfrm>
            <a:off x="6833114" y="4205769"/>
            <a:ext cx="1428385" cy="830997"/>
          </a:xfrm>
          <a:prstGeom prst="rect">
            <a:avLst/>
          </a:prstGeom>
          <a:noFill/>
        </p:spPr>
        <p:txBody>
          <a:bodyPr wrap="square" rtlCol="0">
            <a:spAutoFit/>
          </a:bodyPr>
          <a:lstStyle/>
          <a:p>
            <a:pPr>
              <a:lnSpc>
                <a:spcPct val="150000"/>
              </a:lnSpc>
            </a:pPr>
            <a:r>
              <a:rPr lang="zh-CN" altLang="en-US" sz="1600" b="1" dirty="0" smtClean="0">
                <a:solidFill>
                  <a:srgbClr val="0070C0"/>
                </a:solidFill>
                <a:latin typeface="微软雅黑" panose="020B0503020204020204" pitchFamily="34" charset="-122"/>
                <a:ea typeface="微软雅黑" panose="020B0503020204020204" pitchFamily="34" charset="-122"/>
              </a:rPr>
              <a:t>实际滤波器用</a:t>
            </a:r>
            <a:endParaRPr lang="en-US" altLang="zh-CN" sz="1600" b="1" dirty="0" smtClean="0">
              <a:solidFill>
                <a:srgbClr val="0070C0"/>
              </a:solidFill>
              <a:latin typeface="微软雅黑" panose="020B0503020204020204" pitchFamily="34" charset="-122"/>
              <a:ea typeface="微软雅黑" panose="020B0503020204020204" pitchFamily="34" charset="-122"/>
            </a:endParaRPr>
          </a:p>
          <a:p>
            <a:pPr>
              <a:lnSpc>
                <a:spcPct val="150000"/>
              </a:lnSpc>
            </a:pPr>
            <a:r>
              <a:rPr lang="zh-CN" altLang="en-US" sz="1600" b="1" dirty="0" smtClean="0">
                <a:solidFill>
                  <a:srgbClr val="0070C0"/>
                </a:solidFill>
                <a:latin typeface="微软雅黑" panose="020B0503020204020204" pitchFamily="34" charset="-122"/>
                <a:ea typeface="微软雅黑" panose="020B0503020204020204" pitchFamily="34" charset="-122"/>
              </a:rPr>
              <a:t>效率换可行性</a:t>
            </a:r>
            <a:endParaRPr lang="zh-CN" altLang="en-US" sz="1600" b="1" dirty="0">
              <a:solidFill>
                <a:srgbClr val="FF0000"/>
              </a:solidFill>
              <a:latin typeface="微软雅黑" panose="020B0503020204020204" pitchFamily="34" charset="-122"/>
              <a:ea typeface="微软雅黑" panose="020B0503020204020204" pitchFamily="34" charset="-122"/>
            </a:endParaRPr>
          </a:p>
        </p:txBody>
      </p:sp>
      <p:sp>
        <p:nvSpPr>
          <p:cNvPr id="24" name="矩形 23"/>
          <p:cNvSpPr>
            <a:spLocks noChangeAspect="1" noChangeArrowheads="1"/>
          </p:cNvSpPr>
          <p:nvPr/>
        </p:nvSpPr>
        <p:spPr bwMode="auto">
          <a:xfrm>
            <a:off x="6820132" y="4253030"/>
            <a:ext cx="1398835" cy="779720"/>
          </a:xfrm>
          <a:prstGeom prst="rect">
            <a:avLst/>
          </a:prstGeom>
          <a:noFill/>
          <a:ln w="9525">
            <a:solidFill>
              <a:srgbClr val="0883C8"/>
            </a:solidFill>
            <a:prstDash val="dash"/>
            <a:miter lim="800000"/>
            <a:headEnd/>
            <a:tailEnd/>
          </a:ln>
        </p:spPr>
        <p:txBody>
          <a:bodyPr anchor="ctr"/>
          <a:lstStyle/>
          <a:p>
            <a:pPr algn="ctr"/>
            <a:endParaRPr lang="zh-CN" altLang="en-US">
              <a:latin typeface="宋体" pitchFamily="2" charset="-122"/>
              <a:sym typeface="宋体" pitchFamily="2" charset="-122"/>
            </a:endParaRPr>
          </a:p>
        </p:txBody>
      </p:sp>
    </p:spTree>
    <p:extLst>
      <p:ext uri="{BB962C8B-B14F-4D97-AF65-F5344CB8AC3E}">
        <p14:creationId xmlns:p14="http://schemas.microsoft.com/office/powerpoint/2010/main" xmlns="" val="4276773191"/>
      </p:ext>
    </p:extLst>
  </p:cSld>
  <p:clrMapOvr>
    <a:masterClrMapping/>
  </p:clrMapOvr>
  <mc:AlternateContent xmlns:mc="http://schemas.openxmlformats.org/markup-compatibility/2006">
    <mc:Choice xmlns:p14="http://schemas.microsoft.com/office/powerpoint/2010/main" xmlns="" Requires="p14">
      <p:transition spd="slow" p14:dur="1250" advTm="0">
        <p14:switch dir="r"/>
      </p:transition>
    </mc:Choice>
    <mc:Fallback>
      <p:transition spd="slow" advTm="0">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C:\Users\jsj\Desktop\素材cnn sccnn.com_2014111795930119rx61_04 [转换].png"/>
          <p:cNvPicPr>
            <a:picLocks noChangeAspect="1" noChangeArrowheads="1"/>
          </p:cNvPicPr>
          <p:nvPr/>
        </p:nvPicPr>
        <p:blipFill rotWithShape="1">
          <a:blip r:embed="rId3" cstate="screen">
            <a:extLst>
              <a:ext uri="{28A0092B-C50C-407E-A947-70E740481C1C}">
                <a14:useLocalDpi xmlns:a14="http://schemas.microsoft.com/office/drawing/2010/main" xmlns=""/>
              </a:ext>
            </a:extLst>
          </a:blip>
          <a:srcRect/>
          <a:stretch>
            <a:fillRect/>
          </a:stretch>
        </p:blipFill>
        <p:spPr bwMode="auto">
          <a:xfrm>
            <a:off x="4139952" y="0"/>
            <a:ext cx="5004048" cy="3571102"/>
          </a:xfrm>
          <a:prstGeom prst="rect">
            <a:avLst/>
          </a:prstGeom>
          <a:noFill/>
          <a:extLst>
            <a:ext uri="{909E8E84-426E-40DD-AFC4-6F175D3DCCD1}">
              <a14:hiddenFill xmlns:a14="http://schemas.microsoft.com/office/drawing/2010/main" xmlns="">
                <a:solidFill>
                  <a:srgbClr val="FFFFFF"/>
                </a:solidFill>
              </a14:hiddenFill>
            </a:ext>
          </a:extLst>
        </p:spPr>
      </p:pic>
      <p:sp useBgFill="1">
        <p:nvSpPr>
          <p:cNvPr id="6" name="矩形 5"/>
          <p:cNvSpPr/>
          <p:nvPr/>
        </p:nvSpPr>
        <p:spPr>
          <a:xfrm>
            <a:off x="0" y="476972"/>
            <a:ext cx="9144000" cy="432702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0" y="476972"/>
            <a:ext cx="9144000" cy="78554"/>
          </a:xfrm>
          <a:prstGeom prst="rect">
            <a:avLst/>
          </a:prstGeom>
          <a:solidFill>
            <a:srgbClr val="E46C0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1379" name="Picture 3"/>
          <p:cNvPicPr>
            <a:picLocks noChangeAspect="1" noChangeArrowheads="1"/>
          </p:cNvPicPr>
          <p:nvPr/>
        </p:nvPicPr>
        <p:blipFill>
          <a:blip r:embed="rId4" cstate="print"/>
          <a:srcRect/>
          <a:stretch>
            <a:fillRect/>
          </a:stretch>
        </p:blipFill>
        <p:spPr bwMode="auto">
          <a:xfrm>
            <a:off x="381409" y="785105"/>
            <a:ext cx="5360138" cy="1892704"/>
          </a:xfrm>
          <a:prstGeom prst="rect">
            <a:avLst/>
          </a:prstGeom>
          <a:noFill/>
          <a:ln w="9525">
            <a:noFill/>
            <a:miter lim="800000"/>
            <a:headEnd/>
            <a:tailEnd/>
          </a:ln>
          <a:effectLst/>
        </p:spPr>
      </p:pic>
      <p:sp>
        <p:nvSpPr>
          <p:cNvPr id="101381" name="Rectangle 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01380" name="Object 4"/>
          <p:cNvGraphicFramePr>
            <a:graphicFrameLocks noChangeAspect="1"/>
          </p:cNvGraphicFramePr>
          <p:nvPr/>
        </p:nvGraphicFramePr>
        <p:xfrm>
          <a:off x="1673225" y="3049257"/>
          <a:ext cx="5753100" cy="1235075"/>
        </p:xfrm>
        <a:graphic>
          <a:graphicData uri="http://schemas.openxmlformats.org/presentationml/2006/ole">
            <p:oleObj spid="_x0000_s101380" name="Equation" r:id="rId5" imgW="4305240" imgH="927000" progId="Equation.DSMT4">
              <p:embed/>
            </p:oleObj>
          </a:graphicData>
        </a:graphic>
      </p:graphicFrame>
      <p:pic>
        <p:nvPicPr>
          <p:cNvPr id="11" name="Picture 3"/>
          <p:cNvPicPr>
            <a:picLocks noChangeAspect="1" noChangeArrowheads="1"/>
          </p:cNvPicPr>
          <p:nvPr/>
        </p:nvPicPr>
        <p:blipFill>
          <a:blip r:embed="rId6" cstate="print"/>
          <a:srcRect/>
          <a:stretch>
            <a:fillRect/>
          </a:stretch>
        </p:blipFill>
        <p:spPr bwMode="auto">
          <a:xfrm rot="5400000">
            <a:off x="3466159" y="4277197"/>
            <a:ext cx="323606" cy="182415"/>
          </a:xfrm>
          <a:prstGeom prst="rect">
            <a:avLst/>
          </a:prstGeom>
          <a:noFill/>
          <a:ln w="9525">
            <a:noFill/>
            <a:miter lim="800000"/>
            <a:headEnd/>
            <a:tailEnd/>
          </a:ln>
          <a:effectLst/>
        </p:spPr>
      </p:pic>
      <p:sp>
        <p:nvSpPr>
          <p:cNvPr id="13" name="TextBox 27"/>
          <p:cNvSpPr txBox="1"/>
          <p:nvPr/>
        </p:nvSpPr>
        <p:spPr>
          <a:xfrm>
            <a:off x="5996749" y="937138"/>
            <a:ext cx="2955868" cy="1200329"/>
          </a:xfrm>
          <a:prstGeom prst="rect">
            <a:avLst/>
          </a:prstGeom>
          <a:noFill/>
        </p:spPr>
        <p:txBody>
          <a:bodyPr wrap="square" rtlCol="0">
            <a:spAutoFit/>
          </a:bodyPr>
          <a:lstStyle/>
          <a:p>
            <a:pPr>
              <a:lnSpc>
                <a:spcPct val="150000"/>
              </a:lnSpc>
            </a:pPr>
            <a:r>
              <a:rPr lang="en-US" altLang="zh-CN" sz="1600" b="1" dirty="0" smtClean="0">
                <a:solidFill>
                  <a:srgbClr val="0070C0"/>
                </a:solidFill>
                <a:latin typeface="微软雅黑" panose="020B0503020204020204" pitchFamily="34" charset="-122"/>
                <a:ea typeface="微软雅黑" panose="020B0503020204020204" pitchFamily="34" charset="-122"/>
              </a:rPr>
              <a:t>1.</a:t>
            </a:r>
            <a:r>
              <a:rPr lang="zh-CN" altLang="en-US" sz="1600" b="1" dirty="0" smtClean="0">
                <a:solidFill>
                  <a:srgbClr val="0070C0"/>
                </a:solidFill>
                <a:latin typeface="微软雅黑" panose="020B0503020204020204" pitchFamily="34" charset="-122"/>
                <a:ea typeface="微软雅黑" panose="020B0503020204020204" pitchFamily="34" charset="-122"/>
              </a:rPr>
              <a:t>滚降系数越大越容易实现</a:t>
            </a:r>
            <a:endParaRPr lang="en-US" altLang="zh-CN" sz="1600" b="1" dirty="0" smtClean="0">
              <a:solidFill>
                <a:srgbClr val="0070C0"/>
              </a:solidFill>
              <a:latin typeface="微软雅黑" panose="020B0503020204020204" pitchFamily="34" charset="-122"/>
              <a:ea typeface="微软雅黑" panose="020B0503020204020204" pitchFamily="34" charset="-122"/>
            </a:endParaRPr>
          </a:p>
          <a:p>
            <a:pPr>
              <a:lnSpc>
                <a:spcPct val="150000"/>
              </a:lnSpc>
            </a:pPr>
            <a:r>
              <a:rPr lang="en-US" altLang="zh-CN" sz="1600" b="1" dirty="0" smtClean="0">
                <a:solidFill>
                  <a:srgbClr val="0070C0"/>
                </a:solidFill>
                <a:latin typeface="微软雅黑" panose="020B0503020204020204" pitchFamily="34" charset="-122"/>
                <a:ea typeface="微软雅黑" panose="020B0503020204020204" pitchFamily="34" charset="-122"/>
              </a:rPr>
              <a:t>2.</a:t>
            </a:r>
            <a:r>
              <a:rPr lang="zh-CN" altLang="en-US" sz="1600" b="1" dirty="0" smtClean="0">
                <a:solidFill>
                  <a:srgbClr val="0070C0"/>
                </a:solidFill>
                <a:latin typeface="微软雅黑" panose="020B0503020204020204" pitchFamily="34" charset="-122"/>
                <a:ea typeface="微软雅黑" panose="020B0503020204020204" pitchFamily="34" charset="-122"/>
              </a:rPr>
              <a:t>滚降系数越大拖尾衰减越快</a:t>
            </a:r>
            <a:endParaRPr lang="en-US" altLang="zh-CN" sz="1600" b="1" dirty="0" smtClean="0">
              <a:solidFill>
                <a:srgbClr val="0070C0"/>
              </a:solidFill>
              <a:latin typeface="微软雅黑" panose="020B0503020204020204" pitchFamily="34" charset="-122"/>
              <a:ea typeface="微软雅黑" panose="020B0503020204020204" pitchFamily="34" charset="-122"/>
            </a:endParaRPr>
          </a:p>
          <a:p>
            <a:pPr>
              <a:lnSpc>
                <a:spcPct val="150000"/>
              </a:lnSpc>
            </a:pPr>
            <a:r>
              <a:rPr lang="en-US" altLang="zh-CN" sz="1600" b="1" dirty="0" smtClean="0">
                <a:solidFill>
                  <a:srgbClr val="0070C0"/>
                </a:solidFill>
                <a:latin typeface="微软雅黑" panose="020B0503020204020204" pitchFamily="34" charset="-122"/>
                <a:ea typeface="微软雅黑" panose="020B0503020204020204" pitchFamily="34" charset="-122"/>
              </a:rPr>
              <a:t>3.</a:t>
            </a:r>
            <a:r>
              <a:rPr lang="zh-CN" altLang="en-US" sz="1600" b="1" dirty="0" smtClean="0">
                <a:solidFill>
                  <a:srgbClr val="0070C0"/>
                </a:solidFill>
                <a:latin typeface="微软雅黑" panose="020B0503020204020204" pitchFamily="34" charset="-122"/>
                <a:ea typeface="微软雅黑" panose="020B0503020204020204" pitchFamily="34" charset="-122"/>
              </a:rPr>
              <a:t>滚降系数越大效率越低</a:t>
            </a:r>
            <a:endParaRPr lang="zh-CN" altLang="en-US" sz="1600" b="1" dirty="0">
              <a:solidFill>
                <a:srgbClr val="0070C0"/>
              </a:solidFill>
              <a:latin typeface="微软雅黑" panose="020B0503020204020204" pitchFamily="34" charset="-122"/>
              <a:ea typeface="微软雅黑" panose="020B0503020204020204" pitchFamily="34" charset="-122"/>
            </a:endParaRPr>
          </a:p>
        </p:txBody>
      </p:sp>
      <p:graphicFrame>
        <p:nvGraphicFramePr>
          <p:cNvPr id="101378" name="Object 27"/>
          <p:cNvGraphicFramePr>
            <a:graphicFrameLocks noChangeAspect="1"/>
          </p:cNvGraphicFramePr>
          <p:nvPr/>
        </p:nvGraphicFramePr>
        <p:xfrm>
          <a:off x="2731064" y="4628671"/>
          <a:ext cx="2376487" cy="295275"/>
        </p:xfrm>
        <a:graphic>
          <a:graphicData uri="http://schemas.openxmlformats.org/presentationml/2006/ole">
            <p:oleObj spid="_x0000_s101378" name="Equation" r:id="rId7" imgW="1625400" imgH="203040" progId="Equation.DSMT4">
              <p:embed/>
            </p:oleObj>
          </a:graphicData>
        </a:graphic>
      </p:graphicFrame>
      <p:sp>
        <p:nvSpPr>
          <p:cNvPr id="17" name="TextBox 27"/>
          <p:cNvSpPr txBox="1"/>
          <p:nvPr/>
        </p:nvSpPr>
        <p:spPr>
          <a:xfrm>
            <a:off x="305808" y="2691527"/>
            <a:ext cx="1533625" cy="338554"/>
          </a:xfrm>
          <a:prstGeom prst="rect">
            <a:avLst/>
          </a:prstGeom>
          <a:noFill/>
        </p:spPr>
        <p:txBody>
          <a:bodyPr wrap="square" rtlCol="0">
            <a:spAutoFit/>
          </a:bodyPr>
          <a:lstStyle/>
          <a:p>
            <a:r>
              <a:rPr lang="zh-CN" altLang="en-US" sz="1600" b="1" dirty="0" smtClean="0">
                <a:solidFill>
                  <a:srgbClr val="0070C0"/>
                </a:solidFill>
                <a:latin typeface="微软雅黑" panose="020B0503020204020204" pitchFamily="34" charset="-122"/>
                <a:ea typeface="微软雅黑" panose="020B0503020204020204" pitchFamily="34" charset="-122"/>
              </a:rPr>
              <a:t>余弦滚降特性</a:t>
            </a:r>
            <a:endParaRPr lang="zh-CN" altLang="en-US" sz="1600" b="1" dirty="0">
              <a:solidFill>
                <a:srgbClr val="0070C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xmlns="" val="4276773191"/>
      </p:ext>
    </p:extLst>
  </p:cSld>
  <p:clrMapOvr>
    <a:masterClrMapping/>
  </p:clrMapOvr>
  <mc:AlternateContent xmlns:mc="http://schemas.openxmlformats.org/markup-compatibility/2006">
    <mc:Choice xmlns:p14="http://schemas.microsoft.com/office/powerpoint/2010/main" xmlns="" Requires="p14">
      <p:transition spd="slow" p14:dur="1250" advTm="0">
        <p14:switch dir="r"/>
      </p:transition>
    </mc:Choice>
    <mc:Fallback>
      <p:transition spd="slow" advTm="0">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C:\Users\jsj\Desktop\素材cnn sccnn.com_2014111795930119rx61_04 [转换].png"/>
          <p:cNvPicPr>
            <a:picLocks noChangeAspect="1" noChangeArrowheads="1"/>
          </p:cNvPicPr>
          <p:nvPr/>
        </p:nvPicPr>
        <p:blipFill rotWithShape="1">
          <a:blip r:embed="rId3" cstate="screen">
            <a:extLst>
              <a:ext uri="{28A0092B-C50C-407E-A947-70E740481C1C}">
                <a14:useLocalDpi xmlns="" xmlns:a14="http://schemas.microsoft.com/office/drawing/2010/main"/>
              </a:ext>
            </a:extLst>
          </a:blip>
          <a:srcRect/>
          <a:stretch>
            <a:fillRect/>
          </a:stretch>
        </p:blipFill>
        <p:spPr bwMode="auto">
          <a:xfrm>
            <a:off x="4139952" y="0"/>
            <a:ext cx="5004048" cy="3571102"/>
          </a:xfrm>
          <a:prstGeom prst="rect">
            <a:avLst/>
          </a:prstGeom>
          <a:noFill/>
          <a:extLst>
            <a:ext uri="{909E8E84-426E-40DD-AFC4-6F175D3DCCD1}">
              <a14:hiddenFill xmlns="" xmlns:a14="http://schemas.microsoft.com/office/drawing/2010/main">
                <a:solidFill>
                  <a:srgbClr val="FFFFFF"/>
                </a:solidFill>
              </a14:hiddenFill>
            </a:ext>
          </a:extLst>
        </p:spPr>
      </p:pic>
      <p:sp useBgFill="1">
        <p:nvSpPr>
          <p:cNvPr id="6" name="矩形 5"/>
          <p:cNvSpPr/>
          <p:nvPr/>
        </p:nvSpPr>
        <p:spPr>
          <a:xfrm>
            <a:off x="0" y="476972"/>
            <a:ext cx="9144000" cy="432702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0" y="487605"/>
            <a:ext cx="9144000" cy="78554"/>
          </a:xfrm>
          <a:prstGeom prst="rect">
            <a:avLst/>
          </a:prstGeom>
          <a:solidFill>
            <a:srgbClr val="E46C0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21"/>
          <p:cNvGrpSpPr/>
          <p:nvPr/>
        </p:nvGrpSpPr>
        <p:grpSpPr>
          <a:xfrm>
            <a:off x="645919" y="935671"/>
            <a:ext cx="7923923" cy="999467"/>
            <a:chOff x="7127272" y="2681303"/>
            <a:chExt cx="4112228" cy="853819"/>
          </a:xfrm>
        </p:grpSpPr>
        <p:sp>
          <p:nvSpPr>
            <p:cNvPr id="23" name="矩形 22"/>
            <p:cNvSpPr/>
            <p:nvPr/>
          </p:nvSpPr>
          <p:spPr>
            <a:xfrm>
              <a:off x="7127272" y="2681303"/>
              <a:ext cx="4112228" cy="853819"/>
            </a:xfrm>
            <a:prstGeom prst="rect">
              <a:avLst/>
            </a:prstGeom>
            <a:solidFill>
              <a:schemeClr val="bg2"/>
            </a:solidFill>
            <a:ln w="25400">
              <a:gradFill flip="none" rotWithShape="1">
                <a:gsLst>
                  <a:gs pos="0">
                    <a:schemeClr val="bg1">
                      <a:lumMod val="71000"/>
                    </a:schemeClr>
                  </a:gs>
                  <a:gs pos="100000">
                    <a:schemeClr val="bg1"/>
                  </a:gs>
                </a:gsLst>
                <a:lin ang="2700000" scaled="1"/>
                <a:tileRect/>
              </a:gradFill>
            </a:ln>
            <a:effectLst>
              <a:innerShdw blurRad="190500" dist="63500" dir="13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sp>
          <p:nvSpPr>
            <p:cNvPr id="24" name="矩形 47"/>
            <p:cNvSpPr>
              <a:spLocks noChangeArrowheads="1"/>
            </p:cNvSpPr>
            <p:nvPr/>
          </p:nvSpPr>
          <p:spPr bwMode="auto">
            <a:xfrm>
              <a:off x="7152672" y="2795742"/>
              <a:ext cx="3713339" cy="32204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51430" tIns="25715" rIns="51430" bIns="25715">
              <a:spAutoFit/>
            </a:bodyPr>
            <a:lstStyle/>
            <a:p>
              <a:pPr>
                <a:lnSpc>
                  <a:spcPct val="130000"/>
                </a:lnSpc>
                <a:spcBef>
                  <a:spcPct val="0"/>
                </a:spcBef>
              </a:pPr>
              <a:endParaRPr lang="en-US" altLang="zh-CN" sz="1050" dirty="0">
                <a:solidFill>
                  <a:schemeClr val="tx1">
                    <a:lumMod val="75000"/>
                    <a:lumOff val="25000"/>
                  </a:schemeClr>
                </a:solidFill>
                <a:latin typeface="微软雅黑" pitchFamily="34" charset="-122"/>
                <a:ea typeface="微软雅黑" pitchFamily="34" charset="-122"/>
                <a:sym typeface="微软雅黑" pitchFamily="34" charset="-122"/>
              </a:endParaRPr>
            </a:p>
          </p:txBody>
        </p:sp>
      </p:grpSp>
      <p:sp>
        <p:nvSpPr>
          <p:cNvPr id="219" name="矩形 1"/>
          <p:cNvSpPr>
            <a:spLocks noChangeArrowheads="1"/>
          </p:cNvSpPr>
          <p:nvPr/>
        </p:nvSpPr>
        <p:spPr bwMode="auto">
          <a:xfrm>
            <a:off x="680569" y="1065640"/>
            <a:ext cx="7921171" cy="8309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pPr>
              <a:lnSpc>
                <a:spcPct val="150000"/>
              </a:lnSpc>
            </a:pPr>
            <a:r>
              <a:rPr lang="zh-CN" altLang="en-US" sz="1600" b="1" dirty="0" smtClean="0">
                <a:solidFill>
                  <a:srgbClr val="0070C0"/>
                </a:solidFill>
                <a:latin typeface="微软雅黑" panose="020B0503020204020204" pitchFamily="34" charset="-122"/>
                <a:ea typeface="微软雅黑" panose="020B0503020204020204" pitchFamily="34" charset="-122"/>
              </a:rPr>
              <a:t>设某基带传输系统有如图所示的传输函数，当数字基带信号的传码率             时系统能否实现无码间串扰传输？</a:t>
            </a:r>
            <a:endParaRPr lang="zh-CN" altLang="zh-CN" sz="1600" b="1" dirty="0">
              <a:solidFill>
                <a:srgbClr val="0070C0"/>
              </a:solidFill>
              <a:latin typeface="微软雅黑" panose="020B0503020204020204" pitchFamily="34" charset="-122"/>
              <a:ea typeface="微软雅黑" panose="020B0503020204020204" pitchFamily="34" charset="-122"/>
            </a:endParaRPr>
          </a:p>
        </p:txBody>
      </p:sp>
      <p:graphicFrame>
        <p:nvGraphicFramePr>
          <p:cNvPr id="153604" name="Object 4"/>
          <p:cNvGraphicFramePr>
            <a:graphicFrameLocks noChangeAspect="1"/>
          </p:cNvGraphicFramePr>
          <p:nvPr/>
        </p:nvGraphicFramePr>
        <p:xfrm>
          <a:off x="6848695" y="1019390"/>
          <a:ext cx="764215" cy="543442"/>
        </p:xfrm>
        <a:graphic>
          <a:graphicData uri="http://schemas.openxmlformats.org/presentationml/2006/ole">
            <p:oleObj spid="_x0000_s153604" name="Equation" r:id="rId4" imgW="571320" imgH="406080" progId="Equation.DSMT4">
              <p:embed/>
            </p:oleObj>
          </a:graphicData>
        </a:graphic>
      </p:graphicFrame>
      <p:pic>
        <p:nvPicPr>
          <p:cNvPr id="153605" name="Picture 5"/>
          <p:cNvPicPr>
            <a:picLocks noChangeAspect="1" noChangeArrowheads="1"/>
          </p:cNvPicPr>
          <p:nvPr/>
        </p:nvPicPr>
        <p:blipFill>
          <a:blip r:embed="rId5" cstate="print"/>
          <a:srcRect/>
          <a:stretch>
            <a:fillRect/>
          </a:stretch>
        </p:blipFill>
        <p:spPr bwMode="auto">
          <a:xfrm>
            <a:off x="6643799" y="2071523"/>
            <a:ext cx="1862249" cy="1336438"/>
          </a:xfrm>
          <a:prstGeom prst="rect">
            <a:avLst/>
          </a:prstGeom>
          <a:noFill/>
          <a:ln w="9525">
            <a:noFill/>
            <a:miter lim="800000"/>
            <a:headEnd/>
            <a:tailEnd/>
          </a:ln>
          <a:effectLst/>
        </p:spPr>
      </p:pic>
      <p:graphicFrame>
        <p:nvGraphicFramePr>
          <p:cNvPr id="153606" name="Object 6"/>
          <p:cNvGraphicFramePr>
            <a:graphicFrameLocks noChangeAspect="1"/>
          </p:cNvGraphicFramePr>
          <p:nvPr/>
        </p:nvGraphicFramePr>
        <p:xfrm>
          <a:off x="1209162" y="2248488"/>
          <a:ext cx="3703083" cy="1496991"/>
        </p:xfrm>
        <a:graphic>
          <a:graphicData uri="http://schemas.openxmlformats.org/presentationml/2006/ole">
            <p:oleObj spid="_x0000_s153606" name="Equation" r:id="rId6" imgW="2387520" imgH="965160" progId="Equation.DSMT4">
              <p:embed/>
            </p:oleObj>
          </a:graphicData>
        </a:graphic>
      </p:graphicFrame>
      <p:sp>
        <p:nvSpPr>
          <p:cNvPr id="14" name="矩形 13"/>
          <p:cNvSpPr/>
          <p:nvPr/>
        </p:nvSpPr>
        <p:spPr>
          <a:xfrm>
            <a:off x="3213335" y="3311000"/>
            <a:ext cx="1415772" cy="338554"/>
          </a:xfrm>
          <a:prstGeom prst="rect">
            <a:avLst/>
          </a:prstGeom>
        </p:spPr>
        <p:txBody>
          <a:bodyPr wrap="none">
            <a:spAutoFit/>
          </a:bodyPr>
          <a:lstStyle/>
          <a:p>
            <a:r>
              <a:rPr lang="zh-CN" altLang="en-US" sz="1600" b="1" dirty="0" smtClean="0">
                <a:solidFill>
                  <a:srgbClr val="0070C0"/>
                </a:solidFill>
                <a:latin typeface="微软雅黑" panose="020B0503020204020204" pitchFamily="34" charset="-122"/>
                <a:ea typeface="微软雅黑" panose="020B0503020204020204" pitchFamily="34" charset="-122"/>
              </a:rPr>
              <a:t>存在码间串扰</a:t>
            </a:r>
            <a:endParaRPr lang="zh-CN" altLang="en-US" sz="1600" dirty="0"/>
          </a:p>
        </p:txBody>
      </p:sp>
    </p:spTree>
    <p:extLst>
      <p:ext uri="{BB962C8B-B14F-4D97-AF65-F5344CB8AC3E}">
        <p14:creationId xmlns="" xmlns:p14="http://schemas.microsoft.com/office/powerpoint/2010/main" val="4059131301"/>
      </p:ext>
    </p:extLst>
  </p:cSld>
  <p:clrMapOvr>
    <a:masterClrMapping/>
  </p:clrMapOvr>
  <mc:AlternateContent xmlns:mc="http://schemas.openxmlformats.org/markup-compatibility/2006">
    <mc:Choice xmlns="" xmlns:p14="http://schemas.microsoft.com/office/powerpoint/2010/main" Requires="p14">
      <p:transition spd="slow" p14:dur="1250" advTm="0">
        <p14:flip dir="r"/>
      </p:transition>
    </mc:Choice>
    <mc:Fallback>
      <p:transition spd="slow" advTm="0">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C:\Users\jsj\Desktop\素材cnn sccnn.com_2014111795930119rx61_04 [转换].png"/>
          <p:cNvPicPr>
            <a:picLocks noChangeAspect="1" noChangeArrowheads="1"/>
          </p:cNvPicPr>
          <p:nvPr/>
        </p:nvPicPr>
        <p:blipFill rotWithShape="1">
          <a:blip r:embed="rId3" cstate="screen">
            <a:extLst>
              <a:ext uri="{28A0092B-C50C-407E-A947-70E740481C1C}">
                <a14:useLocalDpi xmlns="" xmlns:a14="http://schemas.microsoft.com/office/drawing/2010/main"/>
              </a:ext>
            </a:extLst>
          </a:blip>
          <a:srcRect/>
          <a:stretch>
            <a:fillRect/>
          </a:stretch>
        </p:blipFill>
        <p:spPr bwMode="auto">
          <a:xfrm>
            <a:off x="4139952" y="0"/>
            <a:ext cx="5004048" cy="3571102"/>
          </a:xfrm>
          <a:prstGeom prst="rect">
            <a:avLst/>
          </a:prstGeom>
          <a:noFill/>
          <a:extLst>
            <a:ext uri="{909E8E84-426E-40DD-AFC4-6F175D3DCCD1}">
              <a14:hiddenFill xmlns="" xmlns:a14="http://schemas.microsoft.com/office/drawing/2010/main">
                <a:solidFill>
                  <a:srgbClr val="FFFFFF"/>
                </a:solidFill>
              </a14:hiddenFill>
            </a:ext>
          </a:extLst>
        </p:spPr>
      </p:pic>
      <p:sp useBgFill="1">
        <p:nvSpPr>
          <p:cNvPr id="6" name="矩形 5"/>
          <p:cNvSpPr/>
          <p:nvPr/>
        </p:nvSpPr>
        <p:spPr>
          <a:xfrm>
            <a:off x="0" y="476972"/>
            <a:ext cx="9144000" cy="432702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0" y="487605"/>
            <a:ext cx="9144000" cy="78554"/>
          </a:xfrm>
          <a:prstGeom prst="rect">
            <a:avLst/>
          </a:prstGeom>
          <a:solidFill>
            <a:srgbClr val="E46C0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21"/>
          <p:cNvGrpSpPr/>
          <p:nvPr/>
        </p:nvGrpSpPr>
        <p:grpSpPr>
          <a:xfrm>
            <a:off x="645919" y="925038"/>
            <a:ext cx="7923923" cy="1265269"/>
            <a:chOff x="7127272" y="2681303"/>
            <a:chExt cx="4112228" cy="853819"/>
          </a:xfrm>
        </p:grpSpPr>
        <p:sp>
          <p:nvSpPr>
            <p:cNvPr id="23" name="矩形 22"/>
            <p:cNvSpPr/>
            <p:nvPr/>
          </p:nvSpPr>
          <p:spPr>
            <a:xfrm>
              <a:off x="7127272" y="2681303"/>
              <a:ext cx="4112228" cy="853819"/>
            </a:xfrm>
            <a:prstGeom prst="rect">
              <a:avLst/>
            </a:prstGeom>
            <a:solidFill>
              <a:schemeClr val="bg2"/>
            </a:solidFill>
            <a:ln w="25400">
              <a:gradFill flip="none" rotWithShape="1">
                <a:gsLst>
                  <a:gs pos="0">
                    <a:schemeClr val="bg1">
                      <a:lumMod val="71000"/>
                    </a:schemeClr>
                  </a:gs>
                  <a:gs pos="100000">
                    <a:schemeClr val="bg1"/>
                  </a:gs>
                </a:gsLst>
                <a:lin ang="2700000" scaled="1"/>
                <a:tileRect/>
              </a:gradFill>
            </a:ln>
            <a:effectLst>
              <a:innerShdw blurRad="190500" dist="63500" dir="13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sp>
          <p:nvSpPr>
            <p:cNvPr id="24" name="矩形 47"/>
            <p:cNvSpPr>
              <a:spLocks noChangeArrowheads="1"/>
            </p:cNvSpPr>
            <p:nvPr/>
          </p:nvSpPr>
          <p:spPr bwMode="auto">
            <a:xfrm>
              <a:off x="7152672" y="2795742"/>
              <a:ext cx="3713339" cy="32204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51430" tIns="25715" rIns="51430" bIns="25715">
              <a:spAutoFit/>
            </a:bodyPr>
            <a:lstStyle/>
            <a:p>
              <a:pPr>
                <a:lnSpc>
                  <a:spcPct val="130000"/>
                </a:lnSpc>
                <a:spcBef>
                  <a:spcPct val="0"/>
                </a:spcBef>
              </a:pPr>
              <a:endParaRPr lang="en-US" altLang="zh-CN" sz="1050" dirty="0">
                <a:solidFill>
                  <a:schemeClr val="tx1">
                    <a:lumMod val="75000"/>
                    <a:lumOff val="25000"/>
                  </a:schemeClr>
                </a:solidFill>
                <a:latin typeface="微软雅黑" pitchFamily="34" charset="-122"/>
                <a:ea typeface="微软雅黑" pitchFamily="34" charset="-122"/>
                <a:sym typeface="微软雅黑" pitchFamily="34" charset="-122"/>
              </a:endParaRPr>
            </a:p>
          </p:txBody>
        </p:sp>
      </p:grpSp>
      <p:sp>
        <p:nvSpPr>
          <p:cNvPr id="219" name="矩形 1"/>
          <p:cNvSpPr>
            <a:spLocks noChangeArrowheads="1"/>
          </p:cNvSpPr>
          <p:nvPr/>
        </p:nvSpPr>
        <p:spPr bwMode="auto">
          <a:xfrm>
            <a:off x="680569" y="959310"/>
            <a:ext cx="7921171" cy="120032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pPr>
              <a:lnSpc>
                <a:spcPct val="150000"/>
              </a:lnSpc>
            </a:pPr>
            <a:r>
              <a:rPr lang="zh-CN" altLang="en-US" sz="1600" b="1" dirty="0" smtClean="0">
                <a:solidFill>
                  <a:srgbClr val="0070C0"/>
                </a:solidFill>
                <a:latin typeface="微软雅黑" panose="020B0503020204020204" pitchFamily="34" charset="-122"/>
                <a:ea typeface="微软雅黑" panose="020B0503020204020204" pitchFamily="34" charset="-122"/>
              </a:rPr>
              <a:t>若低通型信道的带宽为</a:t>
            </a:r>
            <a:r>
              <a:rPr lang="en-US" altLang="zh-CN" sz="1600" b="1" dirty="0" smtClean="0">
                <a:solidFill>
                  <a:srgbClr val="0070C0"/>
                </a:solidFill>
                <a:latin typeface="微软雅黑" panose="020B0503020204020204" pitchFamily="34" charset="-122"/>
                <a:ea typeface="微软雅黑" panose="020B0503020204020204" pitchFamily="34" charset="-122"/>
              </a:rPr>
              <a:t>2400Hz</a:t>
            </a:r>
            <a:r>
              <a:rPr lang="zh-CN" altLang="en-US" sz="1600" b="1" dirty="0" smtClean="0">
                <a:solidFill>
                  <a:srgbClr val="0070C0"/>
                </a:solidFill>
                <a:latin typeface="微软雅黑" panose="020B0503020204020204" pitchFamily="34" charset="-122"/>
                <a:ea typeface="微软雅黑" panose="020B0503020204020204" pitchFamily="34" charset="-122"/>
              </a:rPr>
              <a:t>，在此信道上进行基带传输。当基带传输函数分别为理想低通、</a:t>
            </a:r>
            <a:r>
              <a:rPr lang="en-US" altLang="zh-CN" sz="1600" b="1" dirty="0" smtClean="0">
                <a:solidFill>
                  <a:srgbClr val="0070C0"/>
                </a:solidFill>
                <a:latin typeface="微软雅黑" panose="020B0503020204020204" pitchFamily="34" charset="-122"/>
                <a:ea typeface="微软雅黑" panose="020B0503020204020204" pitchFamily="34" charset="-122"/>
              </a:rPr>
              <a:t>50%</a:t>
            </a:r>
            <a:r>
              <a:rPr lang="zh-CN" altLang="en-US" sz="1600" b="1" dirty="0" smtClean="0">
                <a:solidFill>
                  <a:srgbClr val="0070C0"/>
                </a:solidFill>
                <a:latin typeface="微软雅黑" panose="020B0503020204020204" pitchFamily="34" charset="-122"/>
                <a:ea typeface="微软雅黑" panose="020B0503020204020204" pitchFamily="34" charset="-122"/>
              </a:rPr>
              <a:t>余弦滚降、</a:t>
            </a:r>
            <a:r>
              <a:rPr lang="en-US" altLang="zh-CN" sz="1600" b="1" dirty="0" smtClean="0">
                <a:solidFill>
                  <a:srgbClr val="0070C0"/>
                </a:solidFill>
                <a:latin typeface="微软雅黑" panose="020B0503020204020204" pitchFamily="34" charset="-122"/>
                <a:ea typeface="微软雅黑" panose="020B0503020204020204" pitchFamily="34" charset="-122"/>
              </a:rPr>
              <a:t>100%</a:t>
            </a:r>
            <a:r>
              <a:rPr lang="zh-CN" altLang="en-US" sz="1600" b="1" dirty="0" smtClean="0">
                <a:solidFill>
                  <a:srgbClr val="0070C0"/>
                </a:solidFill>
                <a:latin typeface="微软雅黑" panose="020B0503020204020204" pitchFamily="34" charset="-122"/>
                <a:ea typeface="微软雅黑" panose="020B0503020204020204" pitchFamily="34" charset="-122"/>
              </a:rPr>
              <a:t>余弦滚降时，无码间串扰的最高码速率及相应的频带利用率各为多少？</a:t>
            </a:r>
            <a:endParaRPr lang="zh-CN" altLang="zh-CN" sz="1600" b="1" dirty="0">
              <a:solidFill>
                <a:srgbClr val="0070C0"/>
              </a:solidFill>
              <a:latin typeface="微软雅黑" panose="020B0503020204020204" pitchFamily="34" charset="-122"/>
              <a:ea typeface="微软雅黑" panose="020B0503020204020204" pitchFamily="34" charset="-122"/>
            </a:endParaRPr>
          </a:p>
        </p:txBody>
      </p:sp>
      <p:graphicFrame>
        <p:nvGraphicFramePr>
          <p:cNvPr id="153606" name="Object 6"/>
          <p:cNvGraphicFramePr>
            <a:graphicFrameLocks noChangeAspect="1"/>
          </p:cNvGraphicFramePr>
          <p:nvPr/>
        </p:nvGraphicFramePr>
        <p:xfrm>
          <a:off x="1562100" y="2288728"/>
          <a:ext cx="6051550" cy="2740025"/>
        </p:xfrm>
        <a:graphic>
          <a:graphicData uri="http://schemas.openxmlformats.org/presentationml/2006/ole">
            <p:oleObj spid="_x0000_s154627" name="Equation" r:id="rId4" imgW="4800600" imgH="2171520" progId="Equation.DSMT4">
              <p:embed/>
            </p:oleObj>
          </a:graphicData>
        </a:graphic>
      </p:graphicFrame>
    </p:spTree>
    <p:extLst>
      <p:ext uri="{BB962C8B-B14F-4D97-AF65-F5344CB8AC3E}">
        <p14:creationId xmlns="" xmlns:p14="http://schemas.microsoft.com/office/powerpoint/2010/main" val="4059131301"/>
      </p:ext>
    </p:extLst>
  </p:cSld>
  <p:clrMapOvr>
    <a:masterClrMapping/>
  </p:clrMapOvr>
  <mc:AlternateContent xmlns:mc="http://schemas.openxmlformats.org/markup-compatibility/2006">
    <mc:Choice xmlns="" xmlns:p14="http://schemas.microsoft.com/office/powerpoint/2010/main" Requires="p14">
      <p:transition spd="slow" p14:dur="1250" advTm="0">
        <p14:flip dir="r"/>
      </p:transition>
    </mc:Choice>
    <mc:Fallback>
      <p:transition spd="slow" advTm="0">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3"/>
          <p:cNvGrpSpPr/>
          <p:nvPr/>
        </p:nvGrpSpPr>
        <p:grpSpPr>
          <a:xfrm>
            <a:off x="2848792" y="1433897"/>
            <a:ext cx="1862457" cy="2076729"/>
            <a:chOff x="1331640" y="1491750"/>
            <a:chExt cx="2160240" cy="2408771"/>
          </a:xfrm>
        </p:grpSpPr>
        <p:sp>
          <p:nvSpPr>
            <p:cNvPr id="5" name="椭圆 4"/>
            <p:cNvSpPr/>
            <p:nvPr/>
          </p:nvSpPr>
          <p:spPr>
            <a:xfrm>
              <a:off x="1331640" y="1491750"/>
              <a:ext cx="2160240" cy="2160000"/>
            </a:xfrm>
            <a:prstGeom prst="ellipse">
              <a:avLst/>
            </a:prstGeom>
            <a:gradFill>
              <a:gsLst>
                <a:gs pos="0">
                  <a:schemeClr val="bg1"/>
                </a:gs>
                <a:gs pos="50000">
                  <a:schemeClr val="bg1"/>
                </a:gs>
                <a:gs pos="100000">
                  <a:schemeClr val="bg1">
                    <a:lumMod val="75000"/>
                  </a:schemeClr>
                </a:gs>
              </a:gsLst>
              <a:lin ang="18900000" scaled="0"/>
            </a:gradFill>
            <a:ln>
              <a:noFill/>
            </a:ln>
            <a:effectLst>
              <a:outerShdw blurRad="444500" dist="63500" dir="8100000" algn="ctr">
                <a:srgbClr val="000000">
                  <a:alpha val="5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1511760" y="1671750"/>
              <a:ext cx="1800000" cy="18000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extBox 4"/>
            <p:cNvSpPr txBox="1"/>
            <p:nvPr/>
          </p:nvSpPr>
          <p:spPr>
            <a:xfrm>
              <a:off x="1919042" y="1684530"/>
              <a:ext cx="936104" cy="2215991"/>
            </a:xfrm>
            <a:prstGeom prst="rect">
              <a:avLst/>
            </a:prstGeom>
            <a:noFill/>
          </p:spPr>
          <p:txBody>
            <a:bodyPr wrap="square" rtlCol="0">
              <a:spAutoFit/>
            </a:bodyPr>
            <a:lstStyle/>
            <a:p>
              <a:pPr algn="ctr"/>
              <a:r>
                <a:rPr lang="en-US" altLang="zh-CN" sz="11500" dirty="0" smtClean="0">
                  <a:solidFill>
                    <a:schemeClr val="bg1"/>
                  </a:solidFill>
                  <a:latin typeface="DFGothic-EB" panose="02010609010101010101" pitchFamily="1" charset="-128"/>
                  <a:ea typeface="DFGothic-EB" panose="02010609010101010101" pitchFamily="1" charset="-128"/>
                </a:rPr>
                <a:t>3</a:t>
              </a:r>
              <a:endParaRPr lang="zh-CN" altLang="en-US" sz="11500" dirty="0">
                <a:solidFill>
                  <a:schemeClr val="bg1"/>
                </a:solidFill>
                <a:latin typeface="DFGothic-EB" panose="02010609010101010101" pitchFamily="1" charset="-128"/>
                <a:ea typeface="DFGothic-EB" panose="02010609010101010101" pitchFamily="1" charset="-128"/>
              </a:endParaRPr>
            </a:p>
          </p:txBody>
        </p:sp>
      </p:grpSp>
      <p:sp>
        <p:nvSpPr>
          <p:cNvPr id="8" name="矩形 7"/>
          <p:cNvSpPr/>
          <p:nvPr/>
        </p:nvSpPr>
        <p:spPr>
          <a:xfrm>
            <a:off x="2134657" y="3513453"/>
            <a:ext cx="5109091" cy="584775"/>
          </a:xfrm>
          <a:prstGeom prst="rect">
            <a:avLst/>
          </a:prstGeom>
        </p:spPr>
        <p:txBody>
          <a:bodyPr wrap="none">
            <a:spAutoFit/>
          </a:bodyPr>
          <a:lstStyle/>
          <a:p>
            <a:pPr>
              <a:spcBef>
                <a:spcPct val="0"/>
              </a:spcBef>
            </a:pPr>
            <a:r>
              <a:rPr lang="zh-CN" altLang="en-US" sz="3200" b="1" dirty="0" smtClean="0">
                <a:latin typeface="微软雅黑" panose="020B0503020204020204" pitchFamily="34" charset="-122"/>
                <a:ea typeface="微软雅黑" panose="020B0503020204020204" pitchFamily="34" charset="-122"/>
              </a:rPr>
              <a:t>数字基带系统的抗噪声性能</a:t>
            </a:r>
            <a:endParaRPr lang="en-US" altLang="zh-CN" b="1" dirty="0">
              <a:latin typeface="微软雅黑" panose="020B0503020204020204" pitchFamily="34" charset="-122"/>
              <a:ea typeface="微软雅黑" panose="020B0503020204020204" pitchFamily="34" charset="-122"/>
            </a:endParaRPr>
          </a:p>
        </p:txBody>
      </p:sp>
      <p:pic>
        <p:nvPicPr>
          <p:cNvPr id="10" name="Picture 4" descr="C:\Users\jsj\Desktop\素材cnn sccnn.com_2014111795930119rx61_04 [转换].png"/>
          <p:cNvPicPr>
            <a:picLocks noChangeAspect="1" noChangeArrowheads="1"/>
          </p:cNvPicPr>
          <p:nvPr/>
        </p:nvPicPr>
        <p:blipFill rotWithShape="1">
          <a:blip r:embed="rId2" cstate="screen">
            <a:extLst>
              <a:ext uri="{28A0092B-C50C-407E-A947-70E740481C1C}">
                <a14:useLocalDpi xmlns:a14="http://schemas.microsoft.com/office/drawing/2010/main" xmlns=""/>
              </a:ext>
            </a:extLst>
          </a:blip>
          <a:srcRect/>
          <a:stretch>
            <a:fillRect/>
          </a:stretch>
        </p:blipFill>
        <p:spPr bwMode="auto">
          <a:xfrm>
            <a:off x="4139952" y="0"/>
            <a:ext cx="5004048" cy="3571102"/>
          </a:xfrm>
          <a:prstGeom prst="rect">
            <a:avLst/>
          </a:prstGeom>
          <a:noFill/>
          <a:extLst>
            <a:ext uri="{909E8E84-426E-40DD-AFC4-6F175D3DCCD1}">
              <a14:hiddenFill xmlns:a14="http://schemas.microsoft.com/office/drawing/2010/main" xmlns="">
                <a:solidFill>
                  <a:srgbClr val="FFFFFF"/>
                </a:solidFill>
              </a14:hiddenFill>
            </a:ext>
          </a:extLst>
        </p:spPr>
      </p:pic>
      <p:pic>
        <p:nvPicPr>
          <p:cNvPr id="11" name="Picture 4" descr="C:\Users\jsj\Desktop\素材cnn sccnn.com_2014111795930119rx61_04 [转换].png"/>
          <p:cNvPicPr>
            <a:picLocks noChangeAspect="1" noChangeArrowheads="1"/>
          </p:cNvPicPr>
          <p:nvPr/>
        </p:nvPicPr>
        <p:blipFill rotWithShape="1">
          <a:blip r:embed="rId3" cstate="screen">
            <a:extLst>
              <a:ext uri="{28A0092B-C50C-407E-A947-70E740481C1C}">
                <a14:useLocalDpi xmlns:a14="http://schemas.microsoft.com/office/drawing/2010/main" xmlns=""/>
              </a:ext>
            </a:extLst>
          </a:blip>
          <a:srcRect r="-8270"/>
          <a:stretch>
            <a:fillRect/>
          </a:stretch>
        </p:blipFill>
        <p:spPr bwMode="auto">
          <a:xfrm>
            <a:off x="0" y="2571750"/>
            <a:ext cx="2498024" cy="257175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76268420"/>
      </p:ext>
    </p:extLst>
  </p:cSld>
  <p:clrMapOvr>
    <a:masterClrMapping/>
  </p:clrMapOvr>
  <mc:AlternateContent xmlns:mc="http://schemas.openxmlformats.org/markup-compatibility/2006">
    <mc:Choice xmlns:p14="http://schemas.microsoft.com/office/powerpoint/2010/main" xmlns="" Requires="p14">
      <p:transition spd="slow" p14:dur="1600" advTm="0">
        <p:blinds dir="vert"/>
      </p:transition>
    </mc:Choice>
    <mc:Fallback>
      <p:transition spd="slow" advTm="0">
        <p:blinds dir="vert"/>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2848792" y="1433897"/>
            <a:ext cx="1862457" cy="2076729"/>
            <a:chOff x="1331640" y="1491750"/>
            <a:chExt cx="2160240" cy="2408771"/>
          </a:xfrm>
        </p:grpSpPr>
        <p:sp>
          <p:nvSpPr>
            <p:cNvPr id="5" name="椭圆 4"/>
            <p:cNvSpPr/>
            <p:nvPr/>
          </p:nvSpPr>
          <p:spPr>
            <a:xfrm>
              <a:off x="1331640" y="1491750"/>
              <a:ext cx="2160240" cy="2160000"/>
            </a:xfrm>
            <a:prstGeom prst="ellipse">
              <a:avLst/>
            </a:prstGeom>
            <a:gradFill>
              <a:gsLst>
                <a:gs pos="0">
                  <a:schemeClr val="bg1"/>
                </a:gs>
                <a:gs pos="50000">
                  <a:schemeClr val="bg1"/>
                </a:gs>
                <a:gs pos="100000">
                  <a:schemeClr val="bg1">
                    <a:lumMod val="75000"/>
                  </a:schemeClr>
                </a:gs>
              </a:gsLst>
              <a:lin ang="18900000" scaled="0"/>
            </a:gradFill>
            <a:ln>
              <a:noFill/>
            </a:ln>
            <a:effectLst>
              <a:outerShdw blurRad="444500" dist="63500" dir="8100000" algn="ctr">
                <a:srgbClr val="000000">
                  <a:alpha val="5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1511760" y="1671750"/>
              <a:ext cx="1800000" cy="18000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extBox 4"/>
            <p:cNvSpPr txBox="1"/>
            <p:nvPr/>
          </p:nvSpPr>
          <p:spPr>
            <a:xfrm>
              <a:off x="1919042" y="1684530"/>
              <a:ext cx="936104" cy="2215991"/>
            </a:xfrm>
            <a:prstGeom prst="rect">
              <a:avLst/>
            </a:prstGeom>
            <a:noFill/>
          </p:spPr>
          <p:txBody>
            <a:bodyPr wrap="square" rtlCol="0">
              <a:spAutoFit/>
            </a:bodyPr>
            <a:lstStyle/>
            <a:p>
              <a:pPr algn="ctr"/>
              <a:r>
                <a:rPr lang="en-US" altLang="zh-CN" sz="11500" dirty="0" smtClean="0">
                  <a:solidFill>
                    <a:schemeClr val="bg1"/>
                  </a:solidFill>
                  <a:latin typeface="DFGothic-EB" panose="02010609010101010101" pitchFamily="1" charset="-128"/>
                  <a:ea typeface="DFGothic-EB" panose="02010609010101010101" pitchFamily="1" charset="-128"/>
                </a:rPr>
                <a:t>1</a:t>
              </a:r>
              <a:endParaRPr lang="zh-CN" altLang="en-US" sz="11500" dirty="0">
                <a:solidFill>
                  <a:schemeClr val="bg1"/>
                </a:solidFill>
                <a:latin typeface="DFGothic-EB" panose="02010609010101010101" pitchFamily="1" charset="-128"/>
                <a:ea typeface="DFGothic-EB" panose="02010609010101010101" pitchFamily="1" charset="-128"/>
              </a:endParaRPr>
            </a:p>
          </p:txBody>
        </p:sp>
      </p:grpSp>
      <p:sp>
        <p:nvSpPr>
          <p:cNvPr id="8" name="矩形 7"/>
          <p:cNvSpPr/>
          <p:nvPr/>
        </p:nvSpPr>
        <p:spPr>
          <a:xfrm>
            <a:off x="2134657" y="3513453"/>
            <a:ext cx="6340197" cy="584775"/>
          </a:xfrm>
          <a:prstGeom prst="rect">
            <a:avLst/>
          </a:prstGeom>
        </p:spPr>
        <p:txBody>
          <a:bodyPr wrap="none">
            <a:spAutoFit/>
          </a:bodyPr>
          <a:lstStyle/>
          <a:p>
            <a:pPr>
              <a:spcBef>
                <a:spcPct val="0"/>
              </a:spcBef>
            </a:pPr>
            <a:r>
              <a:rPr lang="zh-CN" altLang="en-US" sz="3200" b="1" dirty="0" smtClean="0">
                <a:latin typeface="微软雅黑" panose="020B0503020204020204" pitchFamily="34" charset="-122"/>
                <a:ea typeface="微软雅黑" panose="020B0503020204020204" pitchFamily="34" charset="-122"/>
              </a:rPr>
              <a:t>数字基带信号的频谱、波形与码型</a:t>
            </a:r>
            <a:endParaRPr lang="en-US" altLang="zh-CN" b="1" dirty="0">
              <a:latin typeface="微软雅黑" panose="020B0503020204020204" pitchFamily="34" charset="-122"/>
              <a:ea typeface="微软雅黑" panose="020B0503020204020204" pitchFamily="34" charset="-122"/>
            </a:endParaRPr>
          </a:p>
        </p:txBody>
      </p:sp>
      <p:pic>
        <p:nvPicPr>
          <p:cNvPr id="10" name="Picture 4" descr="C:\Users\jsj\Desktop\素材cnn sccnn.com_2014111795930119rx61_04 [转换].png"/>
          <p:cNvPicPr>
            <a:picLocks noChangeAspect="1" noChangeArrowheads="1"/>
          </p:cNvPicPr>
          <p:nvPr/>
        </p:nvPicPr>
        <p:blipFill rotWithShape="1">
          <a:blip r:embed="rId2" cstate="screen">
            <a:extLst>
              <a:ext uri="{28A0092B-C50C-407E-A947-70E740481C1C}">
                <a14:useLocalDpi xmlns:a14="http://schemas.microsoft.com/office/drawing/2010/main" xmlns=""/>
              </a:ext>
            </a:extLst>
          </a:blip>
          <a:srcRect/>
          <a:stretch>
            <a:fillRect/>
          </a:stretch>
        </p:blipFill>
        <p:spPr bwMode="auto">
          <a:xfrm>
            <a:off x="4139952" y="0"/>
            <a:ext cx="5004048" cy="3571102"/>
          </a:xfrm>
          <a:prstGeom prst="rect">
            <a:avLst/>
          </a:prstGeom>
          <a:noFill/>
          <a:extLst>
            <a:ext uri="{909E8E84-426E-40DD-AFC4-6F175D3DCCD1}">
              <a14:hiddenFill xmlns:a14="http://schemas.microsoft.com/office/drawing/2010/main" xmlns="">
                <a:solidFill>
                  <a:srgbClr val="FFFFFF"/>
                </a:solidFill>
              </a14:hiddenFill>
            </a:ext>
          </a:extLst>
        </p:spPr>
      </p:pic>
      <p:pic>
        <p:nvPicPr>
          <p:cNvPr id="11" name="Picture 4" descr="C:\Users\jsj\Desktop\素材cnn sccnn.com_2014111795930119rx61_04 [转换].png"/>
          <p:cNvPicPr>
            <a:picLocks noChangeAspect="1" noChangeArrowheads="1"/>
          </p:cNvPicPr>
          <p:nvPr/>
        </p:nvPicPr>
        <p:blipFill rotWithShape="1">
          <a:blip r:embed="rId3" cstate="screen">
            <a:extLst>
              <a:ext uri="{28A0092B-C50C-407E-A947-70E740481C1C}">
                <a14:useLocalDpi xmlns:a14="http://schemas.microsoft.com/office/drawing/2010/main" xmlns=""/>
              </a:ext>
            </a:extLst>
          </a:blip>
          <a:srcRect r="-8270"/>
          <a:stretch>
            <a:fillRect/>
          </a:stretch>
        </p:blipFill>
        <p:spPr bwMode="auto">
          <a:xfrm>
            <a:off x="0" y="2571750"/>
            <a:ext cx="2498024" cy="257175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76268420"/>
      </p:ext>
    </p:extLst>
  </p:cSld>
  <p:clrMapOvr>
    <a:masterClrMapping/>
  </p:clrMapOvr>
  <mc:AlternateContent xmlns:mc="http://schemas.openxmlformats.org/markup-compatibility/2006">
    <mc:Choice xmlns:p14="http://schemas.microsoft.com/office/powerpoint/2010/main" xmlns="" Requires="p14">
      <p:transition spd="slow" p14:dur="1600" advTm="0">
        <p:blinds dir="vert"/>
      </p:transition>
    </mc:Choice>
    <mc:Fallback>
      <p:transition spd="slow" advTm="0">
        <p:blinds dir="vert"/>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C:\Users\jsj\Desktop\素材cnn sccnn.com_2014111795930119rx61_04 [转换].png"/>
          <p:cNvPicPr>
            <a:picLocks noChangeAspect="1" noChangeArrowheads="1"/>
          </p:cNvPicPr>
          <p:nvPr/>
        </p:nvPicPr>
        <p:blipFill rotWithShape="1">
          <a:blip r:embed="rId3" cstate="screen">
            <a:extLst>
              <a:ext uri="{28A0092B-C50C-407E-A947-70E740481C1C}">
                <a14:useLocalDpi xmlns:a14="http://schemas.microsoft.com/office/drawing/2010/main" xmlns=""/>
              </a:ext>
            </a:extLst>
          </a:blip>
          <a:srcRect/>
          <a:stretch>
            <a:fillRect/>
          </a:stretch>
        </p:blipFill>
        <p:spPr bwMode="auto">
          <a:xfrm>
            <a:off x="4139952" y="0"/>
            <a:ext cx="5004048" cy="3571102"/>
          </a:xfrm>
          <a:prstGeom prst="rect">
            <a:avLst/>
          </a:prstGeom>
          <a:noFill/>
          <a:extLst>
            <a:ext uri="{909E8E84-426E-40DD-AFC4-6F175D3DCCD1}">
              <a14:hiddenFill xmlns:a14="http://schemas.microsoft.com/office/drawing/2010/main" xmlns="">
                <a:solidFill>
                  <a:srgbClr val="FFFFFF"/>
                </a:solidFill>
              </a14:hiddenFill>
            </a:ext>
          </a:extLst>
        </p:spPr>
      </p:pic>
      <p:sp useBgFill="1">
        <p:nvSpPr>
          <p:cNvPr id="6" name="矩形 5"/>
          <p:cNvSpPr/>
          <p:nvPr/>
        </p:nvSpPr>
        <p:spPr>
          <a:xfrm>
            <a:off x="0" y="476972"/>
            <a:ext cx="9144000" cy="432702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矩形 6"/>
          <p:cNvSpPr/>
          <p:nvPr/>
        </p:nvSpPr>
        <p:spPr>
          <a:xfrm>
            <a:off x="0" y="476972"/>
            <a:ext cx="9144000" cy="78554"/>
          </a:xfrm>
          <a:prstGeom prst="rect">
            <a:avLst/>
          </a:prstGeom>
          <a:solidFill>
            <a:srgbClr val="E46C0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0" name="组合 9"/>
          <p:cNvGrpSpPr/>
          <p:nvPr/>
        </p:nvGrpSpPr>
        <p:grpSpPr>
          <a:xfrm>
            <a:off x="533841" y="772438"/>
            <a:ext cx="5866945" cy="1201895"/>
            <a:chOff x="381809" y="1793206"/>
            <a:chExt cx="2632828" cy="1435428"/>
          </a:xfrm>
        </p:grpSpPr>
        <p:sp>
          <p:nvSpPr>
            <p:cNvPr id="11" name="梯形 19"/>
            <p:cNvSpPr/>
            <p:nvPr/>
          </p:nvSpPr>
          <p:spPr>
            <a:xfrm rot="5400000">
              <a:off x="1850886" y="2064883"/>
              <a:ext cx="1435428" cy="892074"/>
            </a:xfrm>
            <a:custGeom>
              <a:avLst/>
              <a:gdLst>
                <a:gd name="connsiteX0" fmla="*/ 0 w 1651961"/>
                <a:gd name="connsiteY0" fmla="*/ 1008112 h 1008112"/>
                <a:gd name="connsiteX1" fmla="*/ 384444 w 1651961"/>
                <a:gd name="connsiteY1" fmla="*/ 0 h 1008112"/>
                <a:gd name="connsiteX2" fmla="*/ 1267517 w 1651961"/>
                <a:gd name="connsiteY2" fmla="*/ 0 h 1008112"/>
                <a:gd name="connsiteX3" fmla="*/ 1651961 w 1651961"/>
                <a:gd name="connsiteY3" fmla="*/ 1008112 h 1008112"/>
                <a:gd name="connsiteX4" fmla="*/ 0 w 1651961"/>
                <a:gd name="connsiteY4" fmla="*/ 1008112 h 1008112"/>
                <a:gd name="connsiteX0-1" fmla="*/ 0 w 1651961"/>
                <a:gd name="connsiteY0-2" fmla="*/ 1317828 h 1317828"/>
                <a:gd name="connsiteX1-3" fmla="*/ 163222 w 1651961"/>
                <a:gd name="connsiteY1-4" fmla="*/ 0 h 1317828"/>
                <a:gd name="connsiteX2-5" fmla="*/ 1267517 w 1651961"/>
                <a:gd name="connsiteY2-6" fmla="*/ 309716 h 1317828"/>
                <a:gd name="connsiteX3-7" fmla="*/ 1651961 w 1651961"/>
                <a:gd name="connsiteY3-8" fmla="*/ 1317828 h 1317828"/>
                <a:gd name="connsiteX4-9" fmla="*/ 0 w 1651961"/>
                <a:gd name="connsiteY4-10" fmla="*/ 1317828 h 1317828"/>
                <a:gd name="connsiteX0-11" fmla="*/ 0 w 1651961"/>
                <a:gd name="connsiteY0-12" fmla="*/ 1022860 h 1022860"/>
                <a:gd name="connsiteX1-13" fmla="*/ 222217 w 1651961"/>
                <a:gd name="connsiteY1-14" fmla="*/ 0 h 1022860"/>
                <a:gd name="connsiteX2-15" fmla="*/ 1267517 w 1651961"/>
                <a:gd name="connsiteY2-16" fmla="*/ 14748 h 1022860"/>
                <a:gd name="connsiteX3-17" fmla="*/ 1651961 w 1651961"/>
                <a:gd name="connsiteY3-18" fmla="*/ 1022860 h 1022860"/>
                <a:gd name="connsiteX4-19" fmla="*/ 0 w 1651961"/>
                <a:gd name="connsiteY4-20" fmla="*/ 1022860 h 1022860"/>
                <a:gd name="connsiteX0-21" fmla="*/ 0 w 1651961"/>
                <a:gd name="connsiteY0-22" fmla="*/ 1022860 h 1022860"/>
                <a:gd name="connsiteX1-23" fmla="*/ 222217 w 1651961"/>
                <a:gd name="connsiteY1-24" fmla="*/ 0 h 1022860"/>
                <a:gd name="connsiteX2-25" fmla="*/ 1429753 w 1651961"/>
                <a:gd name="connsiteY2-26" fmla="*/ 0 h 1022860"/>
                <a:gd name="connsiteX3-27" fmla="*/ 1651961 w 1651961"/>
                <a:gd name="connsiteY3-28" fmla="*/ 1022860 h 1022860"/>
                <a:gd name="connsiteX4-29" fmla="*/ 0 w 1651961"/>
                <a:gd name="connsiteY4-30" fmla="*/ 1022860 h 1022860"/>
                <a:gd name="connsiteX0-31" fmla="*/ 0 w 1651961"/>
                <a:gd name="connsiteY0-32" fmla="*/ 1022860 h 1022860"/>
                <a:gd name="connsiteX1-33" fmla="*/ 222217 w 1651961"/>
                <a:gd name="connsiteY1-34" fmla="*/ 0 h 1022860"/>
                <a:gd name="connsiteX2-35" fmla="*/ 1577239 w 1651961"/>
                <a:gd name="connsiteY2-36" fmla="*/ 0 h 1022860"/>
                <a:gd name="connsiteX3-37" fmla="*/ 1651961 w 1651961"/>
                <a:gd name="connsiteY3-38" fmla="*/ 1022860 h 1022860"/>
                <a:gd name="connsiteX4-39" fmla="*/ 0 w 1651961"/>
                <a:gd name="connsiteY4-40" fmla="*/ 1022860 h 1022860"/>
                <a:gd name="connsiteX0-41" fmla="*/ 0 w 1858442"/>
                <a:gd name="connsiteY0-42" fmla="*/ 1022860 h 1052357"/>
                <a:gd name="connsiteX1-43" fmla="*/ 222217 w 1858442"/>
                <a:gd name="connsiteY1-44" fmla="*/ 0 h 1052357"/>
                <a:gd name="connsiteX2-45" fmla="*/ 1577239 w 1858442"/>
                <a:gd name="connsiteY2-46" fmla="*/ 0 h 1052357"/>
                <a:gd name="connsiteX3-47" fmla="*/ 1858442 w 1858442"/>
                <a:gd name="connsiteY3-48" fmla="*/ 1052357 h 1052357"/>
                <a:gd name="connsiteX4-49" fmla="*/ 0 w 1858442"/>
                <a:gd name="connsiteY4-50" fmla="*/ 1022860 h 1052357"/>
                <a:gd name="connsiteX0-51" fmla="*/ 0 w 1740458"/>
                <a:gd name="connsiteY0-52" fmla="*/ 1022860 h 1067105"/>
                <a:gd name="connsiteX1-53" fmla="*/ 222217 w 1740458"/>
                <a:gd name="connsiteY1-54" fmla="*/ 0 h 1067105"/>
                <a:gd name="connsiteX2-55" fmla="*/ 1577239 w 1740458"/>
                <a:gd name="connsiteY2-56" fmla="*/ 0 h 1067105"/>
                <a:gd name="connsiteX3-57" fmla="*/ 1740458 w 1740458"/>
                <a:gd name="connsiteY3-58" fmla="*/ 1067105 h 1067105"/>
                <a:gd name="connsiteX4-59" fmla="*/ 0 w 1740458"/>
                <a:gd name="connsiteY4-60" fmla="*/ 1022860 h 1067105"/>
                <a:gd name="connsiteX0-61" fmla="*/ 0 w 1799455"/>
                <a:gd name="connsiteY0-62" fmla="*/ 1022860 h 1067105"/>
                <a:gd name="connsiteX1-63" fmla="*/ 222217 w 1799455"/>
                <a:gd name="connsiteY1-64" fmla="*/ 0 h 1067105"/>
                <a:gd name="connsiteX2-65" fmla="*/ 1577239 w 1799455"/>
                <a:gd name="connsiteY2-66" fmla="*/ 0 h 1067105"/>
                <a:gd name="connsiteX3-67" fmla="*/ 1799455 w 1799455"/>
                <a:gd name="connsiteY3-68" fmla="*/ 1067105 h 1067105"/>
                <a:gd name="connsiteX4-69" fmla="*/ 0 w 1799455"/>
                <a:gd name="connsiteY4-70" fmla="*/ 1022860 h 1067105"/>
                <a:gd name="connsiteX0-71" fmla="*/ 0 w 1696217"/>
                <a:gd name="connsiteY0-72" fmla="*/ 1022860 h 1067105"/>
                <a:gd name="connsiteX1-73" fmla="*/ 118979 w 1696217"/>
                <a:gd name="connsiteY1-74" fmla="*/ 0 h 1067105"/>
                <a:gd name="connsiteX2-75" fmla="*/ 1474001 w 1696217"/>
                <a:gd name="connsiteY2-76" fmla="*/ 0 h 1067105"/>
                <a:gd name="connsiteX3-77" fmla="*/ 1696217 w 1696217"/>
                <a:gd name="connsiteY3-78" fmla="*/ 1067105 h 1067105"/>
                <a:gd name="connsiteX4-79" fmla="*/ 0 w 1696217"/>
                <a:gd name="connsiteY4-80" fmla="*/ 1022860 h 1067105"/>
                <a:gd name="connsiteX0-81" fmla="*/ 0 w 1519237"/>
                <a:gd name="connsiteY0-82" fmla="*/ 1022860 h 1052357"/>
                <a:gd name="connsiteX1-83" fmla="*/ 118979 w 1519237"/>
                <a:gd name="connsiteY1-84" fmla="*/ 0 h 1052357"/>
                <a:gd name="connsiteX2-85" fmla="*/ 1474001 w 1519237"/>
                <a:gd name="connsiteY2-86" fmla="*/ 0 h 1052357"/>
                <a:gd name="connsiteX3-87" fmla="*/ 1519237 w 1519237"/>
                <a:gd name="connsiteY3-88" fmla="*/ 1052357 h 1052357"/>
                <a:gd name="connsiteX4-89" fmla="*/ 0 w 1519237"/>
                <a:gd name="connsiteY4-90" fmla="*/ 1022860 h 1052357"/>
                <a:gd name="connsiteX0-91" fmla="*/ 0 w 1592978"/>
                <a:gd name="connsiteY0-92" fmla="*/ 1022860 h 1067105"/>
                <a:gd name="connsiteX1-93" fmla="*/ 118979 w 1592978"/>
                <a:gd name="connsiteY1-94" fmla="*/ 0 h 1067105"/>
                <a:gd name="connsiteX2-95" fmla="*/ 1474001 w 1592978"/>
                <a:gd name="connsiteY2-96" fmla="*/ 0 h 1067105"/>
                <a:gd name="connsiteX3-97" fmla="*/ 1592978 w 1592978"/>
                <a:gd name="connsiteY3-98" fmla="*/ 1067105 h 1067105"/>
                <a:gd name="connsiteX4-99" fmla="*/ 0 w 1592978"/>
                <a:gd name="connsiteY4-100" fmla="*/ 1022860 h 1067105"/>
                <a:gd name="connsiteX0-101" fmla="*/ 0 w 1592978"/>
                <a:gd name="connsiteY0-102" fmla="*/ 1081853 h 1126098"/>
                <a:gd name="connsiteX1-103" fmla="*/ 118979 w 1592978"/>
                <a:gd name="connsiteY1-104" fmla="*/ 58993 h 1126098"/>
                <a:gd name="connsiteX2-105" fmla="*/ 1311771 w 1592978"/>
                <a:gd name="connsiteY2-106" fmla="*/ 0 h 1126098"/>
                <a:gd name="connsiteX3-107" fmla="*/ 1592978 w 1592978"/>
                <a:gd name="connsiteY3-108" fmla="*/ 1126098 h 1126098"/>
                <a:gd name="connsiteX4-109" fmla="*/ 0 w 1592978"/>
                <a:gd name="connsiteY4-110" fmla="*/ 1081853 h 1126098"/>
                <a:gd name="connsiteX0-111" fmla="*/ 0 w 1592978"/>
                <a:gd name="connsiteY0-112" fmla="*/ 1081853 h 1126098"/>
                <a:gd name="connsiteX1-113" fmla="*/ 236966 w 1592978"/>
                <a:gd name="connsiteY1-114" fmla="*/ 73741 h 1126098"/>
                <a:gd name="connsiteX2-115" fmla="*/ 1311771 w 1592978"/>
                <a:gd name="connsiteY2-116" fmla="*/ 0 h 1126098"/>
                <a:gd name="connsiteX3-117" fmla="*/ 1592978 w 1592978"/>
                <a:gd name="connsiteY3-118" fmla="*/ 1126098 h 1126098"/>
                <a:gd name="connsiteX4-119" fmla="*/ 0 w 1592978"/>
                <a:gd name="connsiteY4-120" fmla="*/ 1081853 h 1126098"/>
                <a:gd name="connsiteX0-121" fmla="*/ 0 w 1592978"/>
                <a:gd name="connsiteY0-122" fmla="*/ 1008112 h 1052357"/>
                <a:gd name="connsiteX1-123" fmla="*/ 236966 w 1592978"/>
                <a:gd name="connsiteY1-124" fmla="*/ 0 h 1052357"/>
                <a:gd name="connsiteX2-125" fmla="*/ 1311771 w 1592978"/>
                <a:gd name="connsiteY2-126" fmla="*/ 1 h 1052357"/>
                <a:gd name="connsiteX3-127" fmla="*/ 1592978 w 1592978"/>
                <a:gd name="connsiteY3-128" fmla="*/ 1052357 h 1052357"/>
                <a:gd name="connsiteX4-129" fmla="*/ 0 w 1592978"/>
                <a:gd name="connsiteY4-130" fmla="*/ 1008112 h 1052357"/>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592978" h="1052357">
                  <a:moveTo>
                    <a:pt x="0" y="1008112"/>
                  </a:moveTo>
                  <a:lnTo>
                    <a:pt x="236966" y="0"/>
                  </a:lnTo>
                  <a:lnTo>
                    <a:pt x="1311771" y="1"/>
                  </a:lnTo>
                  <a:lnTo>
                    <a:pt x="1592978" y="1052357"/>
                  </a:lnTo>
                  <a:lnTo>
                    <a:pt x="0" y="1008112"/>
                  </a:lnTo>
                  <a:close/>
                </a:path>
              </a:pathLst>
            </a:custGeom>
            <a:gradFill flip="none" rotWithShape="1">
              <a:gsLst>
                <a:gs pos="0">
                  <a:srgbClr val="C0504D">
                    <a:lumMod val="50000"/>
                    <a:shade val="30000"/>
                    <a:satMod val="115000"/>
                  </a:srgbClr>
                </a:gs>
                <a:gs pos="50000">
                  <a:srgbClr val="C0504D">
                    <a:lumMod val="50000"/>
                    <a:shade val="67500"/>
                    <a:satMod val="115000"/>
                  </a:srgbClr>
                </a:gs>
                <a:gs pos="100000">
                  <a:srgbClr val="C0504D">
                    <a:lumMod val="50000"/>
                    <a:shade val="100000"/>
                    <a:satMod val="115000"/>
                    <a:alpha val="0"/>
                  </a:srgbClr>
                </a:gs>
              </a:gsLst>
              <a:lin ang="16200000" scaled="1"/>
              <a:tileRect/>
            </a:gradFill>
            <a:ln w="25400" cap="flat" cmpd="sng" algn="ctr">
              <a:noFill/>
              <a:prstDash val="solid"/>
            </a:ln>
            <a:effectLst>
              <a:softEdge rad="127000"/>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nvGrpSpPr>
            <p:cNvPr id="12" name="组合 33"/>
            <p:cNvGrpSpPr/>
            <p:nvPr/>
          </p:nvGrpSpPr>
          <p:grpSpPr>
            <a:xfrm>
              <a:off x="381809" y="1793206"/>
              <a:ext cx="2330406" cy="1413827"/>
              <a:chOff x="381809" y="1793206"/>
              <a:chExt cx="2330406" cy="1413827"/>
            </a:xfrm>
          </p:grpSpPr>
          <p:sp>
            <p:nvSpPr>
              <p:cNvPr id="13" name="矩形 12"/>
              <p:cNvSpPr/>
              <p:nvPr/>
            </p:nvSpPr>
            <p:spPr>
              <a:xfrm>
                <a:off x="392674" y="1801029"/>
                <a:ext cx="1775340" cy="1394616"/>
              </a:xfrm>
              <a:prstGeom prst="rect">
                <a:avLst/>
              </a:prstGeom>
              <a:solidFill>
                <a:srgbClr val="0070C0"/>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sp>
            <p:nvSpPr>
              <p:cNvPr id="14" name="梯形 13"/>
              <p:cNvSpPr/>
              <p:nvPr/>
            </p:nvSpPr>
            <p:spPr>
              <a:xfrm rot="5400000">
                <a:off x="1738019" y="2219364"/>
                <a:ext cx="1400353" cy="548038"/>
              </a:xfrm>
              <a:prstGeom prst="trapezoid">
                <a:avLst>
                  <a:gd name="adj" fmla="val 49839"/>
                </a:avLst>
              </a:prstGeom>
              <a:solidFill>
                <a:srgbClr val="0070C0"/>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sp>
            <p:nvSpPr>
              <p:cNvPr id="16" name="TextBox 19"/>
              <p:cNvSpPr txBox="1"/>
              <p:nvPr/>
            </p:nvSpPr>
            <p:spPr>
              <a:xfrm flipH="1">
                <a:off x="381809" y="1984833"/>
                <a:ext cx="2030501" cy="1222200"/>
              </a:xfrm>
              <a:prstGeom prst="rect">
                <a:avLst/>
              </a:prstGeom>
              <a:noFill/>
            </p:spPr>
            <p:txBody>
              <a:bodyPr wrap="square" rtlCol="0">
                <a:spAutoFit/>
              </a:bodyPr>
              <a:lstStyle>
                <a:defPPr>
                  <a:defRPr lang="zh-CN"/>
                </a:defPPr>
                <a:lvl1pPr algn="just">
                  <a:lnSpc>
                    <a:spcPts val="1500"/>
                  </a:lnSpc>
                  <a:defRPr sz="1200">
                    <a:latin typeface="微软雅黑" panose="020B0503020204020204" pitchFamily="34" charset="-122"/>
                    <a:ea typeface="微软雅黑" panose="020B0503020204020204" pitchFamily="34" charset="-122"/>
                  </a:defRPr>
                </a:lvl1pPr>
              </a:lstStyle>
              <a:p>
                <a:r>
                  <a:rPr lang="zh-CN" altLang="zh-CN" sz="1600" dirty="0" smtClean="0">
                    <a:solidFill>
                      <a:schemeClr val="bg1"/>
                    </a:solidFill>
                  </a:rPr>
                  <a:t>加性噪声</a:t>
                </a:r>
                <a:r>
                  <a:rPr lang="zh-CN" altLang="en-US" sz="1600" dirty="0" smtClean="0">
                    <a:solidFill>
                      <a:schemeClr val="bg1"/>
                    </a:solidFill>
                  </a:rPr>
                  <a:t>使得</a:t>
                </a:r>
                <a:r>
                  <a:rPr lang="zh-CN" altLang="zh-CN" sz="1600" dirty="0" smtClean="0">
                    <a:solidFill>
                      <a:schemeClr val="bg1"/>
                    </a:solidFill>
                  </a:rPr>
                  <a:t>数字系统传输的码元发生错误，</a:t>
                </a:r>
                <a:endParaRPr lang="en-US" altLang="zh-CN" sz="1600" dirty="0" smtClean="0">
                  <a:solidFill>
                    <a:schemeClr val="bg1"/>
                  </a:solidFill>
                </a:endParaRPr>
              </a:p>
              <a:p>
                <a:pPr>
                  <a:lnSpc>
                    <a:spcPct val="150000"/>
                  </a:lnSpc>
                </a:pPr>
                <a:r>
                  <a:rPr lang="zh-CN" altLang="zh-CN" sz="1600" dirty="0" smtClean="0">
                    <a:solidFill>
                      <a:schemeClr val="bg1"/>
                    </a:solidFill>
                  </a:rPr>
                  <a:t>故抗噪声性能用系统的总误码率来衡量</a:t>
                </a:r>
                <a:r>
                  <a:rPr lang="en-US" altLang="zh-CN" sz="1600" dirty="0" smtClean="0">
                    <a:solidFill>
                      <a:schemeClr val="bg1"/>
                    </a:solidFill>
                  </a:rPr>
                  <a:t>(</a:t>
                </a:r>
                <a:r>
                  <a:rPr lang="zh-CN" altLang="en-US" sz="1600" dirty="0" smtClean="0">
                    <a:solidFill>
                      <a:schemeClr val="bg1"/>
                    </a:solidFill>
                  </a:rPr>
                  <a:t>设码</a:t>
                </a:r>
                <a:endParaRPr lang="en-US" altLang="zh-CN" sz="1600" dirty="0" smtClean="0">
                  <a:solidFill>
                    <a:schemeClr val="bg1"/>
                  </a:solidFill>
                </a:endParaRPr>
              </a:p>
              <a:p>
                <a:pPr>
                  <a:lnSpc>
                    <a:spcPct val="150000"/>
                  </a:lnSpc>
                </a:pPr>
                <a:r>
                  <a:rPr lang="zh-CN" altLang="en-US" sz="1600" dirty="0" smtClean="0">
                    <a:solidFill>
                      <a:schemeClr val="bg1"/>
                    </a:solidFill>
                  </a:rPr>
                  <a:t>间串扰为零</a:t>
                </a:r>
                <a:r>
                  <a:rPr lang="en-US" altLang="zh-CN" sz="1600" dirty="0" smtClean="0">
                    <a:solidFill>
                      <a:schemeClr val="bg1"/>
                    </a:solidFill>
                  </a:rPr>
                  <a:t>)</a:t>
                </a:r>
                <a:r>
                  <a:rPr lang="zh-CN" altLang="en-US" sz="1600" dirty="0" smtClean="0">
                    <a:solidFill>
                      <a:schemeClr val="bg1"/>
                    </a:solidFill>
                  </a:rPr>
                  <a:t>。</a:t>
                </a:r>
                <a:endParaRPr lang="zh-CN" altLang="en-US" sz="1600" dirty="0">
                  <a:solidFill>
                    <a:schemeClr val="bg1"/>
                  </a:solidFill>
                </a:endParaRPr>
              </a:p>
            </p:txBody>
          </p:sp>
        </p:grpSp>
      </p:grpSp>
      <p:graphicFrame>
        <p:nvGraphicFramePr>
          <p:cNvPr id="104449" name="Object 1"/>
          <p:cNvGraphicFramePr>
            <a:graphicFrameLocks noChangeAspect="1"/>
          </p:cNvGraphicFramePr>
          <p:nvPr/>
        </p:nvGraphicFramePr>
        <p:xfrm>
          <a:off x="6352649" y="808078"/>
          <a:ext cx="2716706" cy="1038741"/>
        </p:xfrm>
        <a:graphic>
          <a:graphicData uri="http://schemas.openxmlformats.org/presentationml/2006/ole">
            <p:oleObj spid="_x0000_s104449" name="Equation" r:id="rId4" imgW="2158920" imgH="825480" progId="Equation.DSMT4">
              <p:embed/>
            </p:oleObj>
          </a:graphicData>
        </a:graphic>
      </p:graphicFrame>
      <p:graphicFrame>
        <p:nvGraphicFramePr>
          <p:cNvPr id="104450" name="Object 2"/>
          <p:cNvGraphicFramePr>
            <a:graphicFrameLocks noChangeAspect="1"/>
          </p:cNvGraphicFramePr>
          <p:nvPr/>
        </p:nvGraphicFramePr>
        <p:xfrm>
          <a:off x="491458" y="2261093"/>
          <a:ext cx="6015667" cy="1307754"/>
        </p:xfrm>
        <a:graphic>
          <a:graphicData uri="http://schemas.openxmlformats.org/presentationml/2006/ole">
            <p:oleObj spid="_x0000_s104450" name="Equation" r:id="rId5" imgW="4673520" imgH="1015920" progId="Equation.DSMT4">
              <p:embed/>
            </p:oleObj>
          </a:graphicData>
        </a:graphic>
      </p:graphicFrame>
      <p:pic>
        <p:nvPicPr>
          <p:cNvPr id="104451" name="Picture 3" descr="6"/>
          <p:cNvPicPr>
            <a:picLocks noChangeAspect="1" noChangeArrowheads="1"/>
          </p:cNvPicPr>
          <p:nvPr/>
        </p:nvPicPr>
        <p:blipFill>
          <a:blip r:embed="rId6" cstate="print"/>
          <a:srcRect/>
          <a:stretch>
            <a:fillRect/>
          </a:stretch>
        </p:blipFill>
        <p:spPr bwMode="auto">
          <a:xfrm>
            <a:off x="499732" y="3497540"/>
            <a:ext cx="3561907" cy="1518377"/>
          </a:xfrm>
          <a:prstGeom prst="rect">
            <a:avLst/>
          </a:prstGeom>
          <a:noFill/>
          <a:ln w="9525">
            <a:noFill/>
            <a:miter lim="800000"/>
            <a:headEnd/>
            <a:tailEnd/>
          </a:ln>
        </p:spPr>
      </p:pic>
      <p:graphicFrame>
        <p:nvGraphicFramePr>
          <p:cNvPr id="104452" name="Object 4"/>
          <p:cNvGraphicFramePr>
            <a:graphicFrameLocks noChangeAspect="1"/>
          </p:cNvGraphicFramePr>
          <p:nvPr/>
        </p:nvGraphicFramePr>
        <p:xfrm>
          <a:off x="4136558" y="3975248"/>
          <a:ext cx="254738" cy="305686"/>
        </p:xfrm>
        <a:graphic>
          <a:graphicData uri="http://schemas.openxmlformats.org/presentationml/2006/ole">
            <p:oleObj spid="_x0000_s104452" name="Equation" r:id="rId7" imgW="190440" imgH="228600" progId="Equation.DSMT4">
              <p:embed/>
            </p:oleObj>
          </a:graphicData>
        </a:graphic>
      </p:graphicFrame>
      <p:sp>
        <p:nvSpPr>
          <p:cNvPr id="19" name="TextBox 27"/>
          <p:cNvSpPr txBox="1"/>
          <p:nvPr/>
        </p:nvSpPr>
        <p:spPr>
          <a:xfrm>
            <a:off x="4300213" y="3955907"/>
            <a:ext cx="2898034" cy="338554"/>
          </a:xfrm>
          <a:prstGeom prst="rect">
            <a:avLst/>
          </a:prstGeom>
          <a:noFill/>
        </p:spPr>
        <p:txBody>
          <a:bodyPr wrap="square" rtlCol="0">
            <a:spAutoFit/>
          </a:bodyPr>
          <a:lstStyle/>
          <a:p>
            <a:r>
              <a:rPr lang="zh-CN" altLang="en-US" sz="1600" b="1" dirty="0" smtClean="0">
                <a:solidFill>
                  <a:srgbClr val="0070C0"/>
                </a:solidFill>
                <a:latin typeface="微软雅黑" panose="020B0503020204020204" pitchFamily="34" charset="-122"/>
                <a:ea typeface="微软雅黑" panose="020B0503020204020204" pitchFamily="34" charset="-122"/>
              </a:rPr>
              <a:t>为判决电平，横轴表示抽样值</a:t>
            </a:r>
            <a:endParaRPr lang="zh-CN" altLang="en-US" sz="1600" b="1" dirty="0">
              <a:solidFill>
                <a:srgbClr val="0070C0"/>
              </a:solidFill>
              <a:latin typeface="微软雅黑" panose="020B0503020204020204" pitchFamily="34" charset="-122"/>
              <a:ea typeface="微软雅黑" panose="020B0503020204020204" pitchFamily="34" charset="-122"/>
            </a:endParaRPr>
          </a:p>
        </p:txBody>
      </p:sp>
      <p:sp>
        <p:nvSpPr>
          <p:cNvPr id="20" name="TextBox 27"/>
          <p:cNvSpPr txBox="1"/>
          <p:nvPr/>
        </p:nvSpPr>
        <p:spPr>
          <a:xfrm>
            <a:off x="4293117" y="4682489"/>
            <a:ext cx="2841329" cy="338554"/>
          </a:xfrm>
          <a:prstGeom prst="rect">
            <a:avLst/>
          </a:prstGeom>
          <a:noFill/>
        </p:spPr>
        <p:txBody>
          <a:bodyPr wrap="square" rtlCol="0">
            <a:spAutoFit/>
          </a:bodyPr>
          <a:lstStyle/>
          <a:p>
            <a:r>
              <a:rPr lang="zh-CN" altLang="en-US" sz="1600" b="1" dirty="0" smtClean="0">
                <a:solidFill>
                  <a:srgbClr val="0070C0"/>
                </a:solidFill>
                <a:latin typeface="微软雅黑" panose="020B0503020204020204" pitchFamily="34" charset="-122"/>
                <a:ea typeface="微软雅黑" panose="020B0503020204020204" pitchFamily="34" charset="-122"/>
              </a:rPr>
              <a:t>阴影部分面积对应错误的译码</a:t>
            </a:r>
            <a:endParaRPr lang="zh-CN" altLang="en-US" sz="1600" b="1" dirty="0">
              <a:solidFill>
                <a:srgbClr val="0070C0"/>
              </a:solidFill>
              <a:latin typeface="微软雅黑" panose="020B0503020204020204" pitchFamily="34" charset="-122"/>
              <a:ea typeface="微软雅黑" panose="020B0503020204020204" pitchFamily="34" charset="-122"/>
            </a:endParaRPr>
          </a:p>
        </p:txBody>
      </p:sp>
      <p:sp>
        <p:nvSpPr>
          <p:cNvPr id="21" name="TextBox 27"/>
          <p:cNvSpPr txBox="1"/>
          <p:nvPr/>
        </p:nvSpPr>
        <p:spPr>
          <a:xfrm>
            <a:off x="465299" y="2106737"/>
            <a:ext cx="1841969" cy="338554"/>
          </a:xfrm>
          <a:prstGeom prst="rect">
            <a:avLst/>
          </a:prstGeom>
          <a:noFill/>
        </p:spPr>
        <p:txBody>
          <a:bodyPr wrap="square" rtlCol="0">
            <a:spAutoFit/>
          </a:bodyPr>
          <a:lstStyle/>
          <a:p>
            <a:r>
              <a:rPr lang="zh-CN" altLang="en-US" sz="1600" b="1" dirty="0" smtClean="0">
                <a:solidFill>
                  <a:srgbClr val="0070C0"/>
                </a:solidFill>
                <a:latin typeface="微软雅黑" panose="020B0503020204020204" pitchFamily="34" charset="-122"/>
                <a:ea typeface="微软雅黑" panose="020B0503020204020204" pitchFamily="34" charset="-122"/>
              </a:rPr>
              <a:t>以双极性信号为例：</a:t>
            </a:r>
            <a:endParaRPr lang="zh-CN" altLang="en-US" sz="1600" b="1" dirty="0">
              <a:solidFill>
                <a:srgbClr val="0070C0"/>
              </a:solidFill>
              <a:latin typeface="微软雅黑" panose="020B0503020204020204" pitchFamily="34" charset="-122"/>
              <a:ea typeface="微软雅黑" panose="020B0503020204020204" pitchFamily="34" charset="-122"/>
            </a:endParaRPr>
          </a:p>
        </p:txBody>
      </p:sp>
      <p:sp>
        <p:nvSpPr>
          <p:cNvPr id="22" name="TextBox 27"/>
          <p:cNvSpPr txBox="1"/>
          <p:nvPr/>
        </p:nvSpPr>
        <p:spPr>
          <a:xfrm>
            <a:off x="6678257" y="2663174"/>
            <a:ext cx="1841969" cy="338554"/>
          </a:xfrm>
          <a:prstGeom prst="rect">
            <a:avLst/>
          </a:prstGeom>
          <a:noFill/>
        </p:spPr>
        <p:txBody>
          <a:bodyPr wrap="square" rtlCol="0">
            <a:spAutoFit/>
          </a:bodyPr>
          <a:lstStyle/>
          <a:p>
            <a:r>
              <a:rPr lang="zh-CN" altLang="en-US" sz="1600" b="1" dirty="0" smtClean="0">
                <a:solidFill>
                  <a:srgbClr val="0070C0"/>
                </a:solidFill>
                <a:latin typeface="微软雅黑" panose="020B0503020204020204" pitchFamily="34" charset="-122"/>
                <a:ea typeface="微软雅黑" panose="020B0503020204020204" pitchFamily="34" charset="-122"/>
              </a:rPr>
              <a:t>概率密度函数平移</a:t>
            </a:r>
            <a:endParaRPr lang="zh-CN" altLang="en-US" sz="1600" b="1" dirty="0">
              <a:solidFill>
                <a:srgbClr val="0070C0"/>
              </a:solidFill>
              <a:latin typeface="微软雅黑" panose="020B0503020204020204" pitchFamily="34" charset="-122"/>
              <a:ea typeface="微软雅黑" panose="020B0503020204020204" pitchFamily="34" charset="-122"/>
            </a:endParaRPr>
          </a:p>
        </p:txBody>
      </p:sp>
      <p:pic>
        <p:nvPicPr>
          <p:cNvPr id="23" name="Picture 3"/>
          <p:cNvPicPr>
            <a:picLocks noChangeAspect="1" noChangeArrowheads="1"/>
          </p:cNvPicPr>
          <p:nvPr/>
        </p:nvPicPr>
        <p:blipFill>
          <a:blip r:embed="rId8" cstate="print"/>
          <a:srcRect/>
          <a:stretch>
            <a:fillRect/>
          </a:stretch>
        </p:blipFill>
        <p:spPr bwMode="auto">
          <a:xfrm rot="5400000">
            <a:off x="5411919" y="4372891"/>
            <a:ext cx="323606" cy="182415"/>
          </a:xfrm>
          <a:prstGeom prst="rect">
            <a:avLst/>
          </a:prstGeom>
          <a:noFill/>
          <a:ln w="9525">
            <a:noFill/>
            <a:miter lim="800000"/>
            <a:headEnd/>
            <a:tailEnd/>
          </a:ln>
          <a:effectLst/>
        </p:spPr>
      </p:pic>
    </p:spTree>
    <p:extLst>
      <p:ext uri="{BB962C8B-B14F-4D97-AF65-F5344CB8AC3E}">
        <p14:creationId xmlns:p14="http://schemas.microsoft.com/office/powerpoint/2010/main" xmlns="" val="4276773191"/>
      </p:ext>
    </p:extLst>
  </p:cSld>
  <p:clrMapOvr>
    <a:masterClrMapping/>
  </p:clrMapOvr>
  <mc:AlternateContent xmlns:mc="http://schemas.openxmlformats.org/markup-compatibility/2006">
    <mc:Choice xmlns:p14="http://schemas.microsoft.com/office/powerpoint/2010/main" xmlns="" Requires="p14">
      <p:transition spd="slow" p14:dur="1250" advTm="0">
        <p14:switch dir="r"/>
      </p:transition>
    </mc:Choice>
    <mc:Fallback>
      <p:transition spd="slow" advTm="0">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C:\Users\jsj\Desktop\素材cnn sccnn.com_2014111795930119rx61_04 [转换].png"/>
          <p:cNvPicPr>
            <a:picLocks noChangeAspect="1" noChangeArrowheads="1"/>
          </p:cNvPicPr>
          <p:nvPr/>
        </p:nvPicPr>
        <p:blipFill rotWithShape="1">
          <a:blip r:embed="rId3" cstate="screen">
            <a:extLst>
              <a:ext uri="{28A0092B-C50C-407E-A947-70E740481C1C}">
                <a14:useLocalDpi xmlns:a14="http://schemas.microsoft.com/office/drawing/2010/main" xmlns=""/>
              </a:ext>
            </a:extLst>
          </a:blip>
          <a:srcRect/>
          <a:stretch>
            <a:fillRect/>
          </a:stretch>
        </p:blipFill>
        <p:spPr bwMode="auto">
          <a:xfrm>
            <a:off x="4139952" y="0"/>
            <a:ext cx="5004048" cy="3571102"/>
          </a:xfrm>
          <a:prstGeom prst="rect">
            <a:avLst/>
          </a:prstGeom>
          <a:noFill/>
          <a:extLst>
            <a:ext uri="{909E8E84-426E-40DD-AFC4-6F175D3DCCD1}">
              <a14:hiddenFill xmlns:a14="http://schemas.microsoft.com/office/drawing/2010/main" xmlns="">
                <a:solidFill>
                  <a:srgbClr val="FFFFFF"/>
                </a:solidFill>
              </a14:hiddenFill>
            </a:ext>
          </a:extLst>
        </p:spPr>
      </p:pic>
      <p:pic>
        <p:nvPicPr>
          <p:cNvPr id="5" name="Picture 4" descr="C:\Users\jsj\Desktop\素材cnn sccnn.com_2014111795930119rx61_04 [转换].png"/>
          <p:cNvPicPr>
            <a:picLocks noChangeAspect="1" noChangeArrowheads="1"/>
          </p:cNvPicPr>
          <p:nvPr/>
        </p:nvPicPr>
        <p:blipFill rotWithShape="1">
          <a:blip r:embed="rId4" cstate="screen">
            <a:extLst>
              <a:ext uri="{28A0092B-C50C-407E-A947-70E740481C1C}">
                <a14:useLocalDpi xmlns:a14="http://schemas.microsoft.com/office/drawing/2010/main" xmlns=""/>
              </a:ext>
            </a:extLst>
          </a:blip>
          <a:srcRect r="-8270"/>
          <a:stretch>
            <a:fillRect/>
          </a:stretch>
        </p:blipFill>
        <p:spPr bwMode="auto">
          <a:xfrm>
            <a:off x="0" y="2571750"/>
            <a:ext cx="2498024" cy="2571750"/>
          </a:xfrm>
          <a:prstGeom prst="rect">
            <a:avLst/>
          </a:prstGeom>
          <a:noFill/>
          <a:extLst>
            <a:ext uri="{909E8E84-426E-40DD-AFC4-6F175D3DCCD1}">
              <a14:hiddenFill xmlns:a14="http://schemas.microsoft.com/office/drawing/2010/main" xmlns="">
                <a:solidFill>
                  <a:srgbClr val="FFFFFF"/>
                </a:solidFill>
              </a14:hiddenFill>
            </a:ext>
          </a:extLst>
        </p:spPr>
      </p:pic>
      <p:sp useBgFill="1">
        <p:nvSpPr>
          <p:cNvPr id="6" name="矩形 5"/>
          <p:cNvSpPr/>
          <p:nvPr/>
        </p:nvSpPr>
        <p:spPr>
          <a:xfrm>
            <a:off x="0" y="423810"/>
            <a:ext cx="9144000" cy="432702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0" y="476972"/>
            <a:ext cx="9144000" cy="78554"/>
          </a:xfrm>
          <a:prstGeom prst="rect">
            <a:avLst/>
          </a:prstGeom>
          <a:solidFill>
            <a:srgbClr val="E46C0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Picture 3" descr="6"/>
          <p:cNvPicPr>
            <a:picLocks noChangeAspect="1" noChangeArrowheads="1"/>
          </p:cNvPicPr>
          <p:nvPr/>
        </p:nvPicPr>
        <p:blipFill>
          <a:blip r:embed="rId5" cstate="print"/>
          <a:srcRect/>
          <a:stretch>
            <a:fillRect/>
          </a:stretch>
        </p:blipFill>
        <p:spPr bwMode="auto">
          <a:xfrm>
            <a:off x="361525" y="967699"/>
            <a:ext cx="3211023" cy="1368801"/>
          </a:xfrm>
          <a:prstGeom prst="rect">
            <a:avLst/>
          </a:prstGeom>
          <a:noFill/>
          <a:ln w="9525">
            <a:noFill/>
            <a:miter lim="800000"/>
            <a:headEnd/>
            <a:tailEnd/>
          </a:ln>
        </p:spPr>
      </p:pic>
      <p:graphicFrame>
        <p:nvGraphicFramePr>
          <p:cNvPr id="103430" name="Object 6"/>
          <p:cNvGraphicFramePr>
            <a:graphicFrameLocks noChangeAspect="1"/>
          </p:cNvGraphicFramePr>
          <p:nvPr/>
        </p:nvGraphicFramePr>
        <p:xfrm>
          <a:off x="4310024" y="943265"/>
          <a:ext cx="4440571" cy="1296517"/>
        </p:xfrm>
        <a:graphic>
          <a:graphicData uri="http://schemas.openxmlformats.org/presentationml/2006/ole">
            <p:oleObj spid="_x0000_s103430" name="Equation" r:id="rId6" imgW="3479760" imgH="1015920" progId="Equation.DSMT4">
              <p:embed/>
            </p:oleObj>
          </a:graphicData>
        </a:graphic>
      </p:graphicFrame>
      <p:pic>
        <p:nvPicPr>
          <p:cNvPr id="16" name="Picture 3"/>
          <p:cNvPicPr>
            <a:picLocks noChangeAspect="1" noChangeArrowheads="1"/>
          </p:cNvPicPr>
          <p:nvPr/>
        </p:nvPicPr>
        <p:blipFill>
          <a:blip r:embed="rId7" cstate="print"/>
          <a:srcRect/>
          <a:stretch>
            <a:fillRect/>
          </a:stretch>
        </p:blipFill>
        <p:spPr bwMode="auto">
          <a:xfrm>
            <a:off x="3852511" y="1441847"/>
            <a:ext cx="323606" cy="182415"/>
          </a:xfrm>
          <a:prstGeom prst="rect">
            <a:avLst/>
          </a:prstGeom>
          <a:noFill/>
          <a:ln w="9525">
            <a:noFill/>
            <a:miter lim="800000"/>
            <a:headEnd/>
            <a:tailEnd/>
          </a:ln>
          <a:effectLst/>
        </p:spPr>
      </p:pic>
      <p:sp>
        <p:nvSpPr>
          <p:cNvPr id="103432"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03431" name="Object 7"/>
          <p:cNvGraphicFramePr>
            <a:graphicFrameLocks noChangeAspect="1"/>
          </p:cNvGraphicFramePr>
          <p:nvPr/>
        </p:nvGraphicFramePr>
        <p:xfrm>
          <a:off x="5699058" y="2495798"/>
          <a:ext cx="2743199" cy="295232"/>
        </p:xfrm>
        <a:graphic>
          <a:graphicData uri="http://schemas.openxmlformats.org/presentationml/2006/ole">
            <p:oleObj spid="_x0000_s103431" name="Equation" r:id="rId8" imgW="2120760" imgH="228600" progId="Equation.DSMT4">
              <p:embed/>
            </p:oleObj>
          </a:graphicData>
        </a:graphic>
      </p:graphicFrame>
      <p:sp>
        <p:nvSpPr>
          <p:cNvPr id="19" name="TextBox 27"/>
          <p:cNvSpPr txBox="1"/>
          <p:nvPr/>
        </p:nvSpPr>
        <p:spPr>
          <a:xfrm>
            <a:off x="4590744" y="2468321"/>
            <a:ext cx="1746276" cy="338554"/>
          </a:xfrm>
          <a:prstGeom prst="rect">
            <a:avLst/>
          </a:prstGeom>
          <a:noFill/>
        </p:spPr>
        <p:txBody>
          <a:bodyPr wrap="square" rtlCol="0">
            <a:spAutoFit/>
          </a:bodyPr>
          <a:lstStyle/>
          <a:p>
            <a:r>
              <a:rPr lang="zh-CN" altLang="en-US" sz="1600" b="1" dirty="0" smtClean="0">
                <a:solidFill>
                  <a:srgbClr val="0070C0"/>
                </a:solidFill>
                <a:latin typeface="微软雅黑" panose="020B0503020204020204" pitchFamily="34" charset="-122"/>
                <a:ea typeface="微软雅黑" panose="020B0503020204020204" pitchFamily="34" charset="-122"/>
              </a:rPr>
              <a:t>总误码率：</a:t>
            </a:r>
            <a:endParaRPr lang="zh-CN" altLang="en-US" sz="1600" b="1" dirty="0">
              <a:solidFill>
                <a:srgbClr val="0070C0"/>
              </a:solidFill>
              <a:latin typeface="微软雅黑" panose="020B0503020204020204" pitchFamily="34" charset="-122"/>
              <a:ea typeface="微软雅黑" panose="020B0503020204020204" pitchFamily="34" charset="-122"/>
            </a:endParaRPr>
          </a:p>
        </p:txBody>
      </p:sp>
      <p:sp>
        <p:nvSpPr>
          <p:cNvPr id="36" name="矩形 35"/>
          <p:cNvSpPr/>
          <p:nvPr/>
        </p:nvSpPr>
        <p:spPr>
          <a:xfrm>
            <a:off x="4646437" y="3434253"/>
            <a:ext cx="3859618" cy="338554"/>
          </a:xfrm>
          <a:prstGeom prst="rect">
            <a:avLst/>
          </a:prstGeom>
        </p:spPr>
        <p:txBody>
          <a:bodyPr wrap="square">
            <a:spAutoFit/>
          </a:bodyPr>
          <a:lstStyle/>
          <a:p>
            <a:r>
              <a:rPr lang="zh-CN" altLang="zh-CN" sz="1600" b="1" dirty="0" smtClean="0">
                <a:solidFill>
                  <a:srgbClr val="0070C0"/>
                </a:solidFill>
                <a:latin typeface="微软雅黑" panose="020B0503020204020204" pitchFamily="34" charset="-122"/>
                <a:ea typeface="微软雅黑" panose="020B0503020204020204" pitchFamily="34" charset="-122"/>
              </a:rPr>
              <a:t>总误码率</a:t>
            </a:r>
            <a:r>
              <a:rPr lang="zh-CN" altLang="en-US" sz="1600" b="1" dirty="0" smtClean="0">
                <a:solidFill>
                  <a:srgbClr val="0070C0"/>
                </a:solidFill>
                <a:latin typeface="微软雅黑" panose="020B0503020204020204" pitchFamily="34" charset="-122"/>
                <a:ea typeface="微软雅黑" panose="020B0503020204020204" pitchFamily="34" charset="-122"/>
              </a:rPr>
              <a:t>与</a:t>
            </a:r>
            <a:r>
              <a:rPr lang="zh-CN" altLang="zh-CN" sz="1600" b="1" dirty="0" smtClean="0">
                <a:solidFill>
                  <a:srgbClr val="0070C0"/>
                </a:solidFill>
                <a:latin typeface="微软雅黑" panose="020B0503020204020204" pitchFamily="34" charset="-122"/>
                <a:ea typeface="微软雅黑" panose="020B0503020204020204" pitchFamily="34" charset="-122"/>
              </a:rPr>
              <a:t>信号峰值</a:t>
            </a:r>
            <a:r>
              <a:rPr lang="zh-CN" altLang="en-US" sz="1600" b="1" dirty="0" smtClean="0">
                <a:solidFill>
                  <a:srgbClr val="0070C0"/>
                </a:solidFill>
                <a:latin typeface="微软雅黑" panose="020B0503020204020204" pitchFamily="34" charset="-122"/>
                <a:ea typeface="微软雅黑" panose="020B0503020204020204" pitchFamily="34" charset="-122"/>
              </a:rPr>
              <a:t>和</a:t>
            </a:r>
            <a:r>
              <a:rPr lang="zh-CN" altLang="zh-CN" sz="1600" b="1" dirty="0" smtClean="0">
                <a:solidFill>
                  <a:srgbClr val="0070C0"/>
                </a:solidFill>
                <a:latin typeface="微软雅黑" panose="020B0503020204020204" pitchFamily="34" charset="-122"/>
                <a:ea typeface="微软雅黑" panose="020B0503020204020204" pitchFamily="34" charset="-122"/>
              </a:rPr>
              <a:t>噪声均方根值</a:t>
            </a:r>
            <a:r>
              <a:rPr lang="zh-CN" altLang="en-US" sz="1600" b="1" dirty="0" smtClean="0">
                <a:solidFill>
                  <a:srgbClr val="0070C0"/>
                </a:solidFill>
                <a:latin typeface="微软雅黑" panose="020B0503020204020204" pitchFamily="34" charset="-122"/>
                <a:ea typeface="微软雅黑" panose="020B0503020204020204" pitchFamily="34" charset="-122"/>
              </a:rPr>
              <a:t>有关</a:t>
            </a:r>
            <a:endParaRPr lang="zh-CN" altLang="en-US" sz="1600" b="1" dirty="0">
              <a:solidFill>
                <a:srgbClr val="0070C0"/>
              </a:solidFill>
              <a:latin typeface="微软雅黑" panose="020B0503020204020204" pitchFamily="34" charset="-122"/>
              <a:ea typeface="微软雅黑" panose="020B0503020204020204" pitchFamily="34" charset="-122"/>
            </a:endParaRPr>
          </a:p>
        </p:txBody>
      </p:sp>
      <p:pic>
        <p:nvPicPr>
          <p:cNvPr id="17" name="Picture 3"/>
          <p:cNvPicPr>
            <a:picLocks noChangeAspect="1" noChangeArrowheads="1"/>
          </p:cNvPicPr>
          <p:nvPr/>
        </p:nvPicPr>
        <p:blipFill>
          <a:blip r:embed="rId7" cstate="print"/>
          <a:srcRect/>
          <a:stretch>
            <a:fillRect/>
          </a:stretch>
        </p:blipFill>
        <p:spPr bwMode="auto">
          <a:xfrm rot="5400000">
            <a:off x="6400756" y="3054456"/>
            <a:ext cx="323606" cy="182415"/>
          </a:xfrm>
          <a:prstGeom prst="rect">
            <a:avLst/>
          </a:prstGeom>
          <a:noFill/>
          <a:ln w="9525">
            <a:noFill/>
            <a:miter lim="800000"/>
            <a:headEnd/>
            <a:tailEnd/>
          </a:ln>
          <a:effectLst/>
        </p:spPr>
      </p:pic>
      <p:sp>
        <p:nvSpPr>
          <p:cNvPr id="18" name="矩形 17"/>
          <p:cNvSpPr>
            <a:spLocks noChangeAspect="1" noChangeArrowheads="1"/>
          </p:cNvSpPr>
          <p:nvPr/>
        </p:nvSpPr>
        <p:spPr bwMode="auto">
          <a:xfrm>
            <a:off x="4594392" y="2428630"/>
            <a:ext cx="3922287" cy="420896"/>
          </a:xfrm>
          <a:prstGeom prst="rect">
            <a:avLst/>
          </a:prstGeom>
          <a:noFill/>
          <a:ln w="9525">
            <a:solidFill>
              <a:srgbClr val="0883C8"/>
            </a:solidFill>
            <a:prstDash val="dash"/>
            <a:miter lim="800000"/>
            <a:headEnd/>
            <a:tailEnd/>
          </a:ln>
        </p:spPr>
        <p:txBody>
          <a:bodyPr anchor="ctr"/>
          <a:lstStyle/>
          <a:p>
            <a:pPr algn="ctr"/>
            <a:endParaRPr lang="zh-CN" altLang="en-US">
              <a:latin typeface="宋体" pitchFamily="2" charset="-122"/>
              <a:sym typeface="宋体" pitchFamily="2" charset="-122"/>
            </a:endParaRPr>
          </a:p>
        </p:txBody>
      </p:sp>
      <p:sp>
        <p:nvSpPr>
          <p:cNvPr id="20" name="矩形 19"/>
          <p:cNvSpPr>
            <a:spLocks noChangeAspect="1" noChangeArrowheads="1"/>
          </p:cNvSpPr>
          <p:nvPr/>
        </p:nvSpPr>
        <p:spPr bwMode="auto">
          <a:xfrm>
            <a:off x="4672362" y="3389138"/>
            <a:ext cx="3833686" cy="420896"/>
          </a:xfrm>
          <a:prstGeom prst="rect">
            <a:avLst/>
          </a:prstGeom>
          <a:noFill/>
          <a:ln w="9525">
            <a:solidFill>
              <a:srgbClr val="0883C8"/>
            </a:solidFill>
            <a:prstDash val="dash"/>
            <a:miter lim="800000"/>
            <a:headEnd/>
            <a:tailEnd/>
          </a:ln>
        </p:spPr>
        <p:txBody>
          <a:bodyPr anchor="ctr"/>
          <a:lstStyle/>
          <a:p>
            <a:pPr algn="ctr"/>
            <a:endParaRPr lang="zh-CN" altLang="en-US">
              <a:latin typeface="宋体" pitchFamily="2" charset="-122"/>
              <a:sym typeface="宋体" pitchFamily="2" charset="-122"/>
            </a:endParaRPr>
          </a:p>
        </p:txBody>
      </p:sp>
      <p:sp>
        <p:nvSpPr>
          <p:cNvPr id="21" name="TextBox 27"/>
          <p:cNvSpPr txBox="1"/>
          <p:nvPr/>
        </p:nvSpPr>
        <p:spPr>
          <a:xfrm>
            <a:off x="5652988" y="3993053"/>
            <a:ext cx="1949287" cy="338554"/>
          </a:xfrm>
          <a:prstGeom prst="rect">
            <a:avLst/>
          </a:prstGeom>
          <a:noFill/>
        </p:spPr>
        <p:txBody>
          <a:bodyPr wrap="square" rtlCol="0">
            <a:spAutoFit/>
          </a:bodyPr>
          <a:lstStyle/>
          <a:p>
            <a:r>
              <a:rPr lang="zh-CN" altLang="en-US" sz="1600" b="1" dirty="0" smtClean="0">
                <a:solidFill>
                  <a:srgbClr val="FF0000"/>
                </a:solidFill>
                <a:latin typeface="微软雅黑" panose="020B0503020204020204" pitchFamily="34" charset="-122"/>
                <a:ea typeface="微软雅黑" panose="020B0503020204020204" pitchFamily="34" charset="-122"/>
              </a:rPr>
              <a:t>如何理解这个结论？</a:t>
            </a:r>
            <a:endParaRPr lang="zh-CN" altLang="en-US" sz="1600" b="1" dirty="0">
              <a:solidFill>
                <a:srgbClr val="FF0000"/>
              </a:solidFill>
              <a:latin typeface="微软雅黑" panose="020B0503020204020204" pitchFamily="34" charset="-122"/>
              <a:ea typeface="微软雅黑" panose="020B0503020204020204" pitchFamily="34" charset="-122"/>
            </a:endParaRPr>
          </a:p>
        </p:txBody>
      </p:sp>
      <p:sp>
        <p:nvSpPr>
          <p:cNvPr id="22" name="矩形 23"/>
          <p:cNvSpPr>
            <a:spLocks noChangeAspect="1" noChangeArrowheads="1"/>
          </p:cNvSpPr>
          <p:nvPr/>
        </p:nvSpPr>
        <p:spPr bwMode="auto">
          <a:xfrm>
            <a:off x="5642360" y="3969474"/>
            <a:ext cx="1949281" cy="390747"/>
          </a:xfrm>
          <a:prstGeom prst="rect">
            <a:avLst/>
          </a:prstGeom>
          <a:noFill/>
          <a:ln w="9525">
            <a:solidFill>
              <a:srgbClr val="0883C8"/>
            </a:solidFill>
            <a:prstDash val="dash"/>
            <a:miter lim="800000"/>
            <a:headEnd/>
            <a:tailEnd/>
          </a:ln>
        </p:spPr>
        <p:txBody>
          <a:bodyPr anchor="ctr"/>
          <a:lstStyle/>
          <a:p>
            <a:pPr algn="ctr"/>
            <a:endParaRPr lang="zh-CN" altLang="en-US">
              <a:latin typeface="宋体" pitchFamily="2" charset="-122"/>
              <a:sym typeface="宋体" pitchFamily="2" charset="-122"/>
            </a:endParaRPr>
          </a:p>
        </p:txBody>
      </p:sp>
    </p:spTree>
    <p:extLst>
      <p:ext uri="{BB962C8B-B14F-4D97-AF65-F5344CB8AC3E}">
        <p14:creationId xmlns:p14="http://schemas.microsoft.com/office/powerpoint/2010/main" xmlns="" val="4276773191"/>
      </p:ext>
    </p:extLst>
  </p:cSld>
  <p:clrMapOvr>
    <a:masterClrMapping/>
  </p:clrMapOvr>
  <mc:AlternateContent xmlns:mc="http://schemas.openxmlformats.org/markup-compatibility/2006">
    <mc:Choice xmlns:p14="http://schemas.microsoft.com/office/powerpoint/2010/main" xmlns="" Requires="p14">
      <p:transition spd="slow" p14:dur="1250" advTm="0">
        <p14:switch dir="r"/>
      </p:transition>
    </mc:Choice>
    <mc:Fallback>
      <p:transition spd="slow" advTm="0">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3"/>
          <p:cNvGrpSpPr/>
          <p:nvPr/>
        </p:nvGrpSpPr>
        <p:grpSpPr>
          <a:xfrm>
            <a:off x="2848792" y="1433897"/>
            <a:ext cx="1862457" cy="2076729"/>
            <a:chOff x="1331640" y="1491750"/>
            <a:chExt cx="2160240" cy="2408771"/>
          </a:xfrm>
        </p:grpSpPr>
        <p:sp>
          <p:nvSpPr>
            <p:cNvPr id="5" name="椭圆 4"/>
            <p:cNvSpPr/>
            <p:nvPr/>
          </p:nvSpPr>
          <p:spPr>
            <a:xfrm>
              <a:off x="1331640" y="1491750"/>
              <a:ext cx="2160240" cy="2160000"/>
            </a:xfrm>
            <a:prstGeom prst="ellipse">
              <a:avLst/>
            </a:prstGeom>
            <a:gradFill>
              <a:gsLst>
                <a:gs pos="0">
                  <a:schemeClr val="bg1"/>
                </a:gs>
                <a:gs pos="50000">
                  <a:schemeClr val="bg1"/>
                </a:gs>
                <a:gs pos="100000">
                  <a:schemeClr val="bg1">
                    <a:lumMod val="75000"/>
                  </a:schemeClr>
                </a:gs>
              </a:gsLst>
              <a:lin ang="18900000" scaled="0"/>
            </a:gradFill>
            <a:ln>
              <a:noFill/>
            </a:ln>
            <a:effectLst>
              <a:outerShdw blurRad="444500" dist="63500" dir="8100000" algn="ctr">
                <a:srgbClr val="000000">
                  <a:alpha val="5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1511760" y="1671750"/>
              <a:ext cx="1800000" cy="18000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extBox 4"/>
            <p:cNvSpPr txBox="1"/>
            <p:nvPr/>
          </p:nvSpPr>
          <p:spPr>
            <a:xfrm>
              <a:off x="1919042" y="1684530"/>
              <a:ext cx="936104" cy="2215991"/>
            </a:xfrm>
            <a:prstGeom prst="rect">
              <a:avLst/>
            </a:prstGeom>
            <a:noFill/>
          </p:spPr>
          <p:txBody>
            <a:bodyPr wrap="square" rtlCol="0">
              <a:spAutoFit/>
            </a:bodyPr>
            <a:lstStyle/>
            <a:p>
              <a:pPr algn="ctr"/>
              <a:r>
                <a:rPr lang="en-US" altLang="zh-CN" sz="11500" dirty="0" smtClean="0">
                  <a:solidFill>
                    <a:schemeClr val="bg1"/>
                  </a:solidFill>
                  <a:latin typeface="DFGothic-EB" panose="02010609010101010101" pitchFamily="1" charset="-128"/>
                  <a:ea typeface="DFGothic-EB" panose="02010609010101010101" pitchFamily="1" charset="-128"/>
                </a:rPr>
                <a:t>4</a:t>
              </a:r>
              <a:endParaRPr lang="zh-CN" altLang="en-US" sz="11500" dirty="0">
                <a:solidFill>
                  <a:schemeClr val="bg1"/>
                </a:solidFill>
                <a:latin typeface="DFGothic-EB" panose="02010609010101010101" pitchFamily="1" charset="-128"/>
                <a:ea typeface="DFGothic-EB" panose="02010609010101010101" pitchFamily="1" charset="-128"/>
              </a:endParaRPr>
            </a:p>
          </p:txBody>
        </p:sp>
      </p:grpSp>
      <p:sp>
        <p:nvSpPr>
          <p:cNvPr id="8" name="矩形 7"/>
          <p:cNvSpPr/>
          <p:nvPr/>
        </p:nvSpPr>
        <p:spPr>
          <a:xfrm>
            <a:off x="2134657" y="3513453"/>
            <a:ext cx="5109091" cy="584775"/>
          </a:xfrm>
          <a:prstGeom prst="rect">
            <a:avLst/>
          </a:prstGeom>
        </p:spPr>
        <p:txBody>
          <a:bodyPr wrap="none">
            <a:spAutoFit/>
          </a:bodyPr>
          <a:lstStyle/>
          <a:p>
            <a:pPr>
              <a:spcBef>
                <a:spcPct val="0"/>
              </a:spcBef>
            </a:pPr>
            <a:r>
              <a:rPr lang="zh-CN" altLang="en-US" sz="3200" b="1" dirty="0" smtClean="0">
                <a:latin typeface="微软雅黑" panose="020B0503020204020204" pitchFamily="34" charset="-122"/>
                <a:ea typeface="微软雅黑" panose="020B0503020204020204" pitchFamily="34" charset="-122"/>
              </a:rPr>
              <a:t>眼图、部分响应和时域均衡</a:t>
            </a:r>
            <a:endParaRPr lang="en-US" altLang="zh-CN" b="1" dirty="0">
              <a:latin typeface="微软雅黑" panose="020B0503020204020204" pitchFamily="34" charset="-122"/>
              <a:ea typeface="微软雅黑" panose="020B0503020204020204" pitchFamily="34" charset="-122"/>
            </a:endParaRPr>
          </a:p>
        </p:txBody>
      </p:sp>
      <p:pic>
        <p:nvPicPr>
          <p:cNvPr id="10" name="Picture 4" descr="C:\Users\jsj\Desktop\素材cnn sccnn.com_2014111795930119rx61_04 [转换].png"/>
          <p:cNvPicPr>
            <a:picLocks noChangeAspect="1" noChangeArrowheads="1"/>
          </p:cNvPicPr>
          <p:nvPr/>
        </p:nvPicPr>
        <p:blipFill rotWithShape="1">
          <a:blip r:embed="rId2" cstate="screen">
            <a:extLst>
              <a:ext uri="{28A0092B-C50C-407E-A947-70E740481C1C}">
                <a14:useLocalDpi xmlns:a14="http://schemas.microsoft.com/office/drawing/2010/main" xmlns=""/>
              </a:ext>
            </a:extLst>
          </a:blip>
          <a:srcRect/>
          <a:stretch>
            <a:fillRect/>
          </a:stretch>
        </p:blipFill>
        <p:spPr bwMode="auto">
          <a:xfrm>
            <a:off x="4139952" y="0"/>
            <a:ext cx="5004048" cy="3571102"/>
          </a:xfrm>
          <a:prstGeom prst="rect">
            <a:avLst/>
          </a:prstGeom>
          <a:noFill/>
          <a:extLst>
            <a:ext uri="{909E8E84-426E-40DD-AFC4-6F175D3DCCD1}">
              <a14:hiddenFill xmlns:a14="http://schemas.microsoft.com/office/drawing/2010/main" xmlns="">
                <a:solidFill>
                  <a:srgbClr val="FFFFFF"/>
                </a:solidFill>
              </a14:hiddenFill>
            </a:ext>
          </a:extLst>
        </p:spPr>
      </p:pic>
      <p:pic>
        <p:nvPicPr>
          <p:cNvPr id="11" name="Picture 4" descr="C:\Users\jsj\Desktop\素材cnn sccnn.com_2014111795930119rx61_04 [转换].png"/>
          <p:cNvPicPr>
            <a:picLocks noChangeAspect="1" noChangeArrowheads="1"/>
          </p:cNvPicPr>
          <p:nvPr/>
        </p:nvPicPr>
        <p:blipFill rotWithShape="1">
          <a:blip r:embed="rId3" cstate="screen">
            <a:extLst>
              <a:ext uri="{28A0092B-C50C-407E-A947-70E740481C1C}">
                <a14:useLocalDpi xmlns:a14="http://schemas.microsoft.com/office/drawing/2010/main" xmlns=""/>
              </a:ext>
            </a:extLst>
          </a:blip>
          <a:srcRect r="-8270"/>
          <a:stretch>
            <a:fillRect/>
          </a:stretch>
        </p:blipFill>
        <p:spPr bwMode="auto">
          <a:xfrm>
            <a:off x="0" y="2571750"/>
            <a:ext cx="2498024" cy="257175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76268420"/>
      </p:ext>
    </p:extLst>
  </p:cSld>
  <p:clrMapOvr>
    <a:masterClrMapping/>
  </p:clrMapOvr>
  <mc:AlternateContent xmlns:mc="http://schemas.openxmlformats.org/markup-compatibility/2006">
    <mc:Choice xmlns:p14="http://schemas.microsoft.com/office/powerpoint/2010/main" xmlns="" Requires="p14">
      <p:transition spd="slow" p14:dur="1600" advTm="0">
        <p:blinds dir="vert"/>
      </p:transition>
    </mc:Choice>
    <mc:Fallback>
      <p:transition spd="slow" advTm="0">
        <p:blinds dir="vert"/>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C:\Users\jsj\Desktop\素材cnn sccnn.com_2014111795930119rx61_04 [转换].png"/>
          <p:cNvPicPr>
            <a:picLocks noChangeAspect="1" noChangeArrowheads="1"/>
          </p:cNvPicPr>
          <p:nvPr/>
        </p:nvPicPr>
        <p:blipFill rotWithShape="1">
          <a:blip r:embed="rId2" cstate="screen">
            <a:extLst>
              <a:ext uri="{28A0092B-C50C-407E-A947-70E740481C1C}">
                <a14:useLocalDpi xmlns:a14="http://schemas.microsoft.com/office/drawing/2010/main" xmlns=""/>
              </a:ext>
            </a:extLst>
          </a:blip>
          <a:srcRect/>
          <a:stretch>
            <a:fillRect/>
          </a:stretch>
        </p:blipFill>
        <p:spPr bwMode="auto">
          <a:xfrm>
            <a:off x="4139952" y="0"/>
            <a:ext cx="5004048" cy="3571102"/>
          </a:xfrm>
          <a:prstGeom prst="rect">
            <a:avLst/>
          </a:prstGeom>
          <a:noFill/>
          <a:extLst>
            <a:ext uri="{909E8E84-426E-40DD-AFC4-6F175D3DCCD1}">
              <a14:hiddenFill xmlns:a14="http://schemas.microsoft.com/office/drawing/2010/main" xmlns="">
                <a:solidFill>
                  <a:srgbClr val="FFFFFF"/>
                </a:solidFill>
              </a14:hiddenFill>
            </a:ext>
          </a:extLst>
        </p:spPr>
      </p:pic>
      <p:sp useBgFill="1">
        <p:nvSpPr>
          <p:cNvPr id="6" name="矩形 5"/>
          <p:cNvSpPr/>
          <p:nvPr/>
        </p:nvSpPr>
        <p:spPr>
          <a:xfrm>
            <a:off x="0" y="476972"/>
            <a:ext cx="9144000" cy="432702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0" y="476972"/>
            <a:ext cx="9144000" cy="78554"/>
          </a:xfrm>
          <a:prstGeom prst="rect">
            <a:avLst/>
          </a:prstGeom>
          <a:solidFill>
            <a:srgbClr val="E46C0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9" name="组合 8"/>
          <p:cNvGrpSpPr/>
          <p:nvPr/>
        </p:nvGrpSpPr>
        <p:grpSpPr>
          <a:xfrm>
            <a:off x="1242646" y="3212960"/>
            <a:ext cx="1098075" cy="1098075"/>
            <a:chOff x="2035197" y="1124394"/>
            <a:chExt cx="1152000" cy="1152000"/>
          </a:xfrm>
        </p:grpSpPr>
        <p:sp>
          <p:nvSpPr>
            <p:cNvPr id="10" name="灰色圆形背景"/>
            <p:cNvSpPr/>
            <p:nvPr/>
          </p:nvSpPr>
          <p:spPr>
            <a:xfrm>
              <a:off x="2035197" y="1124394"/>
              <a:ext cx="1152000" cy="1152000"/>
            </a:xfrm>
            <a:prstGeom prst="teardrop">
              <a:avLst/>
            </a:prstGeom>
            <a:solidFill>
              <a:srgbClr val="C0C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2110616" y="1191698"/>
              <a:ext cx="1008000" cy="1008000"/>
            </a:xfrm>
            <a:prstGeom prst="ellipse">
              <a:avLst/>
            </a:prstGeom>
            <a:solidFill>
              <a:srgbClr val="E46C0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弦形 11"/>
            <p:cNvSpPr/>
            <p:nvPr/>
          </p:nvSpPr>
          <p:spPr>
            <a:xfrm rot="10800000">
              <a:off x="2110616" y="1191698"/>
              <a:ext cx="1008000" cy="1008000"/>
            </a:xfrm>
            <a:prstGeom prst="chord">
              <a:avLst>
                <a:gd name="adj1" fmla="val 13080676"/>
                <a:gd name="adj2" fmla="val 19325947"/>
              </a:avLst>
            </a:prstGeom>
            <a:solidFill>
              <a:schemeClr val="tx1">
                <a:alpha val="1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2122974" y="1283398"/>
              <a:ext cx="986691" cy="742649"/>
            </a:xfrm>
            <a:prstGeom prst="rect">
              <a:avLst/>
            </a:prstGeom>
          </p:spPr>
          <p:txBody>
            <a:bodyPr wrap="square">
              <a:spAutoFit/>
            </a:bodyPr>
            <a:lstStyle/>
            <a:p>
              <a:pPr algn="ctr">
                <a:lnSpc>
                  <a:spcPct val="150000"/>
                </a:lnSpc>
              </a:pPr>
              <a:r>
                <a:rPr lang="zh-CN" altLang="en-US" sz="1600" b="1" dirty="0" smtClean="0">
                  <a:solidFill>
                    <a:srgbClr val="FFFFFF"/>
                  </a:solidFill>
                  <a:latin typeface="微软雅黑" pitchFamily="34" charset="-122"/>
                  <a:ea typeface="微软雅黑" pitchFamily="34" charset="-122"/>
                </a:rPr>
                <a:t>存在码</a:t>
              </a:r>
              <a:endParaRPr lang="en-US" altLang="zh-CN" sz="1600" b="1" dirty="0" smtClean="0">
                <a:solidFill>
                  <a:srgbClr val="FFFFFF"/>
                </a:solidFill>
                <a:latin typeface="微软雅黑" pitchFamily="34" charset="-122"/>
                <a:ea typeface="微软雅黑" pitchFamily="34" charset="-122"/>
              </a:endParaRPr>
            </a:p>
            <a:p>
              <a:pPr algn="ctr"/>
              <a:r>
                <a:rPr lang="zh-CN" altLang="en-US" sz="1600" b="1" dirty="0" smtClean="0">
                  <a:solidFill>
                    <a:srgbClr val="FFFFFF"/>
                  </a:solidFill>
                  <a:latin typeface="微软雅黑" pitchFamily="34" charset="-122"/>
                  <a:ea typeface="微软雅黑" pitchFamily="34" charset="-122"/>
                </a:rPr>
                <a:t>间串扰</a:t>
              </a:r>
              <a:endParaRPr lang="zh-CN" altLang="en-US" sz="1600" b="1" dirty="0">
                <a:solidFill>
                  <a:srgbClr val="FFFFFF"/>
                </a:solidFill>
                <a:latin typeface="微软雅黑" pitchFamily="34" charset="-122"/>
                <a:ea typeface="微软雅黑" pitchFamily="34" charset="-122"/>
              </a:endParaRPr>
            </a:p>
          </p:txBody>
        </p:sp>
      </p:grpSp>
      <p:grpSp>
        <p:nvGrpSpPr>
          <p:cNvPr id="14" name="组合 13"/>
          <p:cNvGrpSpPr/>
          <p:nvPr/>
        </p:nvGrpSpPr>
        <p:grpSpPr>
          <a:xfrm>
            <a:off x="485331" y="1278277"/>
            <a:ext cx="1855390" cy="1855390"/>
            <a:chOff x="968141" y="2974095"/>
            <a:chExt cx="1152000" cy="1152000"/>
          </a:xfrm>
        </p:grpSpPr>
        <p:sp>
          <p:nvSpPr>
            <p:cNvPr id="15" name="灰色圆形背景"/>
            <p:cNvSpPr/>
            <p:nvPr/>
          </p:nvSpPr>
          <p:spPr>
            <a:xfrm rot="5400000">
              <a:off x="968141" y="2974095"/>
              <a:ext cx="1152000" cy="1152000"/>
            </a:xfrm>
            <a:prstGeom prst="teardrop">
              <a:avLst/>
            </a:prstGeom>
            <a:solidFill>
              <a:srgbClr val="C0C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1036733" y="3043220"/>
              <a:ext cx="1008000" cy="10080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弦形 16"/>
            <p:cNvSpPr/>
            <p:nvPr/>
          </p:nvSpPr>
          <p:spPr>
            <a:xfrm rot="10800000">
              <a:off x="1036733" y="3043221"/>
              <a:ext cx="1008000" cy="1008000"/>
            </a:xfrm>
            <a:prstGeom prst="chord">
              <a:avLst>
                <a:gd name="adj1" fmla="val 13080676"/>
                <a:gd name="adj2" fmla="val 19325947"/>
              </a:avLst>
            </a:prstGeom>
            <a:solidFill>
              <a:schemeClr val="tx1">
                <a:alpha val="1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1122423" y="3275501"/>
              <a:ext cx="843435" cy="501310"/>
            </a:xfrm>
            <a:prstGeom prst="rect">
              <a:avLst/>
            </a:prstGeom>
          </p:spPr>
          <p:txBody>
            <a:bodyPr wrap="square">
              <a:spAutoFit/>
            </a:bodyPr>
            <a:lstStyle/>
            <a:p>
              <a:pPr algn="ctr"/>
              <a:r>
                <a:rPr lang="zh-CN" altLang="en-US" sz="2000" b="1" dirty="0" smtClean="0">
                  <a:solidFill>
                    <a:srgbClr val="FFFFFF"/>
                  </a:solidFill>
                  <a:latin typeface="微软雅黑" pitchFamily="34" charset="-122"/>
                  <a:ea typeface="微软雅黑" pitchFamily="34" charset="-122"/>
                </a:rPr>
                <a:t>滤波器</a:t>
              </a:r>
              <a:endParaRPr lang="en-US" altLang="zh-CN" sz="2000" b="1" dirty="0" smtClean="0">
                <a:solidFill>
                  <a:srgbClr val="FFFFFF"/>
                </a:solidFill>
                <a:latin typeface="微软雅黑" pitchFamily="34" charset="-122"/>
                <a:ea typeface="微软雅黑" pitchFamily="34" charset="-122"/>
              </a:endParaRPr>
            </a:p>
            <a:p>
              <a:pPr algn="ctr">
                <a:lnSpc>
                  <a:spcPct val="150000"/>
                </a:lnSpc>
              </a:pPr>
              <a:r>
                <a:rPr lang="zh-CN" altLang="en-US" sz="2000" b="1" dirty="0" smtClean="0">
                  <a:solidFill>
                    <a:srgbClr val="FFFFFF"/>
                  </a:solidFill>
                  <a:latin typeface="微软雅黑" pitchFamily="34" charset="-122"/>
                  <a:ea typeface="微软雅黑" pitchFamily="34" charset="-122"/>
                </a:rPr>
                <a:t>设计误差</a:t>
              </a:r>
              <a:endParaRPr lang="zh-CN" altLang="en-US" sz="2000" b="1" dirty="0">
                <a:solidFill>
                  <a:srgbClr val="FFFFFF"/>
                </a:solidFill>
                <a:latin typeface="微软雅黑" pitchFamily="34" charset="-122"/>
                <a:ea typeface="微软雅黑" pitchFamily="34" charset="-122"/>
              </a:endParaRPr>
            </a:p>
          </p:txBody>
        </p:sp>
      </p:grpSp>
      <p:grpSp>
        <p:nvGrpSpPr>
          <p:cNvPr id="19" name="组合 18"/>
          <p:cNvGrpSpPr/>
          <p:nvPr/>
        </p:nvGrpSpPr>
        <p:grpSpPr>
          <a:xfrm>
            <a:off x="2440161" y="3212960"/>
            <a:ext cx="1425756" cy="1425756"/>
            <a:chOff x="2035197" y="1124394"/>
            <a:chExt cx="1152000" cy="1152000"/>
          </a:xfrm>
        </p:grpSpPr>
        <p:sp>
          <p:nvSpPr>
            <p:cNvPr id="20" name="灰色圆形背景"/>
            <p:cNvSpPr/>
            <p:nvPr/>
          </p:nvSpPr>
          <p:spPr>
            <a:xfrm rot="16200000">
              <a:off x="2035197" y="1124394"/>
              <a:ext cx="1152000" cy="1152000"/>
            </a:xfrm>
            <a:prstGeom prst="teardrop">
              <a:avLst/>
            </a:prstGeom>
            <a:solidFill>
              <a:srgbClr val="C0C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a:off x="2110616" y="1191698"/>
              <a:ext cx="1008000" cy="10080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弦形 21"/>
            <p:cNvSpPr/>
            <p:nvPr/>
          </p:nvSpPr>
          <p:spPr>
            <a:xfrm rot="10800000">
              <a:off x="2110616" y="1191698"/>
              <a:ext cx="1008000" cy="1008000"/>
            </a:xfrm>
            <a:prstGeom prst="chord">
              <a:avLst>
                <a:gd name="adj1" fmla="val 13080676"/>
                <a:gd name="adj2" fmla="val 19325947"/>
              </a:avLst>
            </a:prstGeom>
            <a:solidFill>
              <a:schemeClr val="tx1">
                <a:alpha val="1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p:cNvSpPr/>
            <p:nvPr/>
          </p:nvSpPr>
          <p:spPr>
            <a:xfrm>
              <a:off x="2122974" y="1288100"/>
              <a:ext cx="986691" cy="707705"/>
            </a:xfrm>
            <a:prstGeom prst="rect">
              <a:avLst/>
            </a:prstGeom>
          </p:spPr>
          <p:txBody>
            <a:bodyPr wrap="square">
              <a:spAutoFit/>
            </a:bodyPr>
            <a:lstStyle/>
            <a:p>
              <a:pPr algn="ctr">
                <a:lnSpc>
                  <a:spcPct val="150000"/>
                </a:lnSpc>
              </a:pPr>
              <a:r>
                <a:rPr lang="zh-CN" altLang="en-US" sz="1800" b="1" dirty="0" smtClean="0">
                  <a:solidFill>
                    <a:srgbClr val="FFFFFF"/>
                  </a:solidFill>
                  <a:latin typeface="微软雅黑" pitchFamily="34" charset="-122"/>
                  <a:ea typeface="微软雅黑" pitchFamily="34" charset="-122"/>
                </a:rPr>
                <a:t>信道特性</a:t>
              </a:r>
              <a:endParaRPr lang="en-US" altLang="zh-CN" sz="1800" b="1" dirty="0" smtClean="0">
                <a:solidFill>
                  <a:srgbClr val="FFFFFF"/>
                </a:solidFill>
                <a:latin typeface="微软雅黑" pitchFamily="34" charset="-122"/>
                <a:ea typeface="微软雅黑" pitchFamily="34" charset="-122"/>
              </a:endParaRPr>
            </a:p>
            <a:p>
              <a:pPr algn="ctr">
                <a:lnSpc>
                  <a:spcPct val="150000"/>
                </a:lnSpc>
              </a:pPr>
              <a:r>
                <a:rPr lang="zh-CN" altLang="en-US" sz="1800" b="1" dirty="0" smtClean="0">
                  <a:solidFill>
                    <a:srgbClr val="FFFFFF"/>
                  </a:solidFill>
                  <a:latin typeface="微软雅黑" pitchFamily="34" charset="-122"/>
                  <a:ea typeface="微软雅黑" pitchFamily="34" charset="-122"/>
                </a:rPr>
                <a:t>的改变</a:t>
              </a:r>
              <a:endParaRPr lang="zh-CN" altLang="en-US" sz="1800" b="1" dirty="0">
                <a:solidFill>
                  <a:srgbClr val="FFFFFF"/>
                </a:solidFill>
                <a:latin typeface="微软雅黑" pitchFamily="34" charset="-122"/>
                <a:ea typeface="微软雅黑" pitchFamily="34" charset="-122"/>
              </a:endParaRPr>
            </a:p>
          </p:txBody>
        </p:sp>
      </p:grpSp>
      <p:cxnSp>
        <p:nvCxnSpPr>
          <p:cNvPr id="24" name="直接连接符 23"/>
          <p:cNvCxnSpPr/>
          <p:nvPr/>
        </p:nvCxnSpPr>
        <p:spPr>
          <a:xfrm>
            <a:off x="2636799" y="1441363"/>
            <a:ext cx="892800" cy="0"/>
          </a:xfrm>
          <a:prstGeom prst="line">
            <a:avLst/>
          </a:prstGeom>
          <a:ln w="3175">
            <a:solidFill>
              <a:schemeClr val="tx1">
                <a:lumMod val="75000"/>
                <a:lumOff val="25000"/>
              </a:schemeClr>
            </a:solidFill>
            <a:prstDash val="sysDot"/>
            <a:headEnd type="oval" w="sm" len="sm"/>
            <a:tailEnd type="oval" w="sm" len="sm"/>
          </a:ln>
        </p:spPr>
        <p:style>
          <a:lnRef idx="1">
            <a:schemeClr val="accent1"/>
          </a:lnRef>
          <a:fillRef idx="0">
            <a:schemeClr val="accent1"/>
          </a:fillRef>
          <a:effectRef idx="0">
            <a:schemeClr val="accent1"/>
          </a:effectRef>
          <a:fontRef idx="minor">
            <a:schemeClr val="tx1"/>
          </a:fontRef>
        </p:style>
      </p:cxnSp>
      <p:sp>
        <p:nvSpPr>
          <p:cNvPr id="25" name="TextBox 9"/>
          <p:cNvSpPr txBox="1"/>
          <p:nvPr/>
        </p:nvSpPr>
        <p:spPr>
          <a:xfrm>
            <a:off x="2573001" y="1104537"/>
            <a:ext cx="903853" cy="369332"/>
          </a:xfrm>
          <a:prstGeom prst="rect">
            <a:avLst/>
          </a:prstGeom>
          <a:noFill/>
        </p:spPr>
        <p:txBody>
          <a:bodyPr wrap="square" rtlCol="0">
            <a:spAutoFit/>
          </a:bodyPr>
          <a:lstStyle/>
          <a:p>
            <a:r>
              <a:rPr lang="zh-CN" altLang="en-US" sz="1800" b="1" dirty="0" smtClean="0">
                <a:solidFill>
                  <a:srgbClr val="0070C0"/>
                </a:solidFill>
                <a:latin typeface="微软雅黑" panose="020B0503020204020204" pitchFamily="34" charset="-122"/>
                <a:ea typeface="微软雅黑" panose="020B0503020204020204" pitchFamily="34" charset="-122"/>
              </a:rPr>
              <a:t>眼  图</a:t>
            </a:r>
            <a:endParaRPr lang="zh-CN" altLang="en-US" sz="1800" b="1" dirty="0">
              <a:solidFill>
                <a:srgbClr val="0070C0"/>
              </a:solidFill>
              <a:latin typeface="微软雅黑" panose="020B0503020204020204" pitchFamily="34" charset="-122"/>
              <a:ea typeface="微软雅黑" panose="020B0503020204020204" pitchFamily="34" charset="-122"/>
            </a:endParaRPr>
          </a:p>
        </p:txBody>
      </p:sp>
      <p:sp>
        <p:nvSpPr>
          <p:cNvPr id="26" name="TextBox 10"/>
          <p:cNvSpPr txBox="1"/>
          <p:nvPr/>
        </p:nvSpPr>
        <p:spPr>
          <a:xfrm>
            <a:off x="2573000" y="1480571"/>
            <a:ext cx="3985207" cy="338554"/>
          </a:xfrm>
          <a:prstGeom prst="rect">
            <a:avLst/>
          </a:prstGeom>
          <a:noFill/>
        </p:spPr>
        <p:txBody>
          <a:bodyPr wrap="square" rtlCol="0">
            <a:spAutoFit/>
          </a:bodyPr>
          <a:lstStyle/>
          <a:p>
            <a:r>
              <a:rPr lang="zh-CN" altLang="en-US" sz="1600" b="1" dirty="0" smtClean="0">
                <a:solidFill>
                  <a:srgbClr val="0070C0"/>
                </a:solidFill>
                <a:latin typeface="微软雅黑" panose="020B0503020204020204" pitchFamily="34" charset="-122"/>
                <a:ea typeface="微软雅黑" panose="020B0503020204020204" pitchFamily="34" charset="-122"/>
              </a:rPr>
              <a:t>利用示波器直观反映基带系统性能的方法。</a:t>
            </a:r>
            <a:endParaRPr lang="zh-CN" altLang="en-US" sz="1600" b="1" dirty="0">
              <a:solidFill>
                <a:srgbClr val="0070C0"/>
              </a:solidFill>
              <a:latin typeface="微软雅黑" panose="020B0503020204020204" pitchFamily="34" charset="-122"/>
              <a:ea typeface="微软雅黑" panose="020B0503020204020204" pitchFamily="34" charset="-122"/>
            </a:endParaRPr>
          </a:p>
        </p:txBody>
      </p:sp>
      <p:pic>
        <p:nvPicPr>
          <p:cNvPr id="27" name="图片 26" descr="14.眼图.png"/>
          <p:cNvPicPr>
            <a:picLocks noChangeAspect="1"/>
          </p:cNvPicPr>
          <p:nvPr/>
        </p:nvPicPr>
        <p:blipFill>
          <a:blip r:embed="rId3" cstate="print"/>
          <a:stretch>
            <a:fillRect/>
          </a:stretch>
        </p:blipFill>
        <p:spPr>
          <a:xfrm>
            <a:off x="4749540" y="2339181"/>
            <a:ext cx="3041065" cy="2191408"/>
          </a:xfrm>
          <a:prstGeom prst="rect">
            <a:avLst/>
          </a:prstGeom>
        </p:spPr>
      </p:pic>
      <p:pic>
        <p:nvPicPr>
          <p:cNvPr id="32" name="图片 31" descr="13.眼睛.jpg"/>
          <p:cNvPicPr>
            <a:picLocks noChangeAspect="1"/>
          </p:cNvPicPr>
          <p:nvPr/>
        </p:nvPicPr>
        <p:blipFill>
          <a:blip r:embed="rId4" cstate="print"/>
          <a:stretch>
            <a:fillRect/>
          </a:stretch>
        </p:blipFill>
        <p:spPr>
          <a:xfrm>
            <a:off x="6592509" y="914403"/>
            <a:ext cx="1757959" cy="1049964"/>
          </a:xfrm>
          <a:prstGeom prst="rect">
            <a:avLst/>
          </a:prstGeom>
        </p:spPr>
      </p:pic>
      <p:sp>
        <p:nvSpPr>
          <p:cNvPr id="33" name="TextBox 10"/>
          <p:cNvSpPr txBox="1"/>
          <p:nvPr/>
        </p:nvSpPr>
        <p:spPr>
          <a:xfrm>
            <a:off x="6202239" y="3929618"/>
            <a:ext cx="1474459" cy="461665"/>
          </a:xfrm>
          <a:prstGeom prst="rect">
            <a:avLst/>
          </a:prstGeom>
          <a:noFill/>
        </p:spPr>
        <p:txBody>
          <a:bodyPr wrap="square" rtlCol="0">
            <a:spAutoFit/>
          </a:bodyPr>
          <a:lstStyle/>
          <a:p>
            <a:pPr algn="just">
              <a:lnSpc>
                <a:spcPct val="150000"/>
              </a:lnSpc>
            </a:pPr>
            <a:r>
              <a:rPr lang="zh-CN" altLang="en-US" sz="1600" b="1" dirty="0" smtClean="0">
                <a:solidFill>
                  <a:srgbClr val="0070C0"/>
                </a:solidFill>
                <a:latin typeface="微软雅黑" panose="020B0503020204020204" pitchFamily="34" charset="-122"/>
                <a:ea typeface="微软雅黑" panose="020B0503020204020204" pitchFamily="34" charset="-122"/>
              </a:rPr>
              <a:t>张开大、端 正</a:t>
            </a:r>
            <a:endParaRPr lang="zh-CN" altLang="en-US" sz="1600" b="1" dirty="0">
              <a:solidFill>
                <a:srgbClr val="0070C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xmlns="" val="4276773191"/>
      </p:ext>
    </p:extLst>
  </p:cSld>
  <p:clrMapOvr>
    <a:masterClrMapping/>
  </p:clrMapOvr>
  <mc:AlternateContent xmlns:mc="http://schemas.openxmlformats.org/markup-compatibility/2006">
    <mc:Choice xmlns:p14="http://schemas.microsoft.com/office/powerpoint/2010/main" xmlns="" Requires="p14">
      <p:transition spd="slow" p14:dur="1250" advTm="0">
        <p14:switch dir="r"/>
      </p:transition>
    </mc:Choice>
    <mc:Fallback>
      <p:transition spd="slow" advTm="0">
        <p:fade/>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C:\Users\jsj\Desktop\素材cnn sccnn.com_2014111795930119rx61_04 [转换].png"/>
          <p:cNvPicPr>
            <a:picLocks noChangeAspect="1" noChangeArrowheads="1"/>
          </p:cNvPicPr>
          <p:nvPr/>
        </p:nvPicPr>
        <p:blipFill rotWithShape="1">
          <a:blip r:embed="rId2" cstate="screen">
            <a:extLst>
              <a:ext uri="{28A0092B-C50C-407E-A947-70E740481C1C}">
                <a14:useLocalDpi xmlns:a14="http://schemas.microsoft.com/office/drawing/2010/main" xmlns=""/>
              </a:ext>
            </a:extLst>
          </a:blip>
          <a:srcRect/>
          <a:stretch>
            <a:fillRect/>
          </a:stretch>
        </p:blipFill>
        <p:spPr bwMode="auto">
          <a:xfrm>
            <a:off x="4139952" y="0"/>
            <a:ext cx="5004048" cy="3571102"/>
          </a:xfrm>
          <a:prstGeom prst="rect">
            <a:avLst/>
          </a:prstGeom>
          <a:noFill/>
          <a:extLst>
            <a:ext uri="{909E8E84-426E-40DD-AFC4-6F175D3DCCD1}">
              <a14:hiddenFill xmlns:a14="http://schemas.microsoft.com/office/drawing/2010/main" xmlns="">
                <a:solidFill>
                  <a:srgbClr val="FFFFFF"/>
                </a:solidFill>
              </a14:hiddenFill>
            </a:ext>
          </a:extLst>
        </p:spPr>
      </p:pic>
      <p:pic>
        <p:nvPicPr>
          <p:cNvPr id="5" name="Picture 4" descr="C:\Users\jsj\Desktop\素材cnn sccnn.com_2014111795930119rx61_04 [转换].png"/>
          <p:cNvPicPr>
            <a:picLocks noChangeAspect="1" noChangeArrowheads="1"/>
          </p:cNvPicPr>
          <p:nvPr/>
        </p:nvPicPr>
        <p:blipFill rotWithShape="1">
          <a:blip r:embed="rId3" cstate="screen">
            <a:extLst>
              <a:ext uri="{28A0092B-C50C-407E-A947-70E740481C1C}">
                <a14:useLocalDpi xmlns:a14="http://schemas.microsoft.com/office/drawing/2010/main" xmlns=""/>
              </a:ext>
            </a:extLst>
          </a:blip>
          <a:srcRect r="-8270"/>
          <a:stretch>
            <a:fillRect/>
          </a:stretch>
        </p:blipFill>
        <p:spPr bwMode="auto">
          <a:xfrm>
            <a:off x="0" y="2571750"/>
            <a:ext cx="2498024" cy="2571750"/>
          </a:xfrm>
          <a:prstGeom prst="rect">
            <a:avLst/>
          </a:prstGeom>
          <a:noFill/>
          <a:extLst>
            <a:ext uri="{909E8E84-426E-40DD-AFC4-6F175D3DCCD1}">
              <a14:hiddenFill xmlns:a14="http://schemas.microsoft.com/office/drawing/2010/main" xmlns="">
                <a:solidFill>
                  <a:srgbClr val="FFFFFF"/>
                </a:solidFill>
              </a14:hiddenFill>
            </a:ext>
          </a:extLst>
        </p:spPr>
      </p:pic>
      <p:sp useBgFill="1">
        <p:nvSpPr>
          <p:cNvPr id="6" name="矩形 5"/>
          <p:cNvSpPr/>
          <p:nvPr/>
        </p:nvSpPr>
        <p:spPr>
          <a:xfrm>
            <a:off x="0" y="476972"/>
            <a:ext cx="9144000" cy="432702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0" y="476972"/>
            <a:ext cx="9144000" cy="78554"/>
          </a:xfrm>
          <a:prstGeom prst="rect">
            <a:avLst/>
          </a:prstGeom>
          <a:solidFill>
            <a:srgbClr val="E46C0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6498" name="Picture 2"/>
          <p:cNvPicPr>
            <a:picLocks noChangeAspect="1" noChangeArrowheads="1"/>
          </p:cNvPicPr>
          <p:nvPr/>
        </p:nvPicPr>
        <p:blipFill>
          <a:blip r:embed="rId4" cstate="print"/>
          <a:srcRect/>
          <a:stretch>
            <a:fillRect/>
          </a:stretch>
        </p:blipFill>
        <p:spPr bwMode="auto">
          <a:xfrm>
            <a:off x="681148" y="1063260"/>
            <a:ext cx="2167223" cy="1460869"/>
          </a:xfrm>
          <a:prstGeom prst="rect">
            <a:avLst/>
          </a:prstGeom>
          <a:noFill/>
          <a:ln w="9525">
            <a:noFill/>
            <a:miter lim="800000"/>
            <a:headEnd/>
            <a:tailEnd/>
          </a:ln>
          <a:effectLst/>
        </p:spPr>
      </p:pic>
      <p:pic>
        <p:nvPicPr>
          <p:cNvPr id="106499" name="Picture 3"/>
          <p:cNvPicPr>
            <a:picLocks noChangeAspect="1" noChangeArrowheads="1"/>
          </p:cNvPicPr>
          <p:nvPr/>
        </p:nvPicPr>
        <p:blipFill>
          <a:blip r:embed="rId5" cstate="print"/>
          <a:srcRect/>
          <a:stretch>
            <a:fillRect/>
          </a:stretch>
        </p:blipFill>
        <p:spPr bwMode="auto">
          <a:xfrm>
            <a:off x="624317" y="3009015"/>
            <a:ext cx="2265775" cy="1543715"/>
          </a:xfrm>
          <a:prstGeom prst="rect">
            <a:avLst/>
          </a:prstGeom>
          <a:noFill/>
          <a:ln w="9525">
            <a:noFill/>
            <a:miter lim="800000"/>
            <a:headEnd/>
            <a:tailEnd/>
          </a:ln>
          <a:effectLst/>
        </p:spPr>
      </p:pic>
      <p:pic>
        <p:nvPicPr>
          <p:cNvPr id="17" name="图片 16" descr="15.眼图模型.jpg"/>
          <p:cNvPicPr>
            <a:picLocks noChangeAspect="1"/>
          </p:cNvPicPr>
          <p:nvPr/>
        </p:nvPicPr>
        <p:blipFill>
          <a:blip r:embed="rId6" cstate="print"/>
          <a:stretch>
            <a:fillRect/>
          </a:stretch>
        </p:blipFill>
        <p:spPr>
          <a:xfrm>
            <a:off x="3781643" y="1192220"/>
            <a:ext cx="5107176" cy="2858790"/>
          </a:xfrm>
          <a:prstGeom prst="rect">
            <a:avLst/>
          </a:prstGeom>
        </p:spPr>
      </p:pic>
      <p:sp>
        <p:nvSpPr>
          <p:cNvPr id="22" name="TextBox 10"/>
          <p:cNvSpPr txBox="1"/>
          <p:nvPr/>
        </p:nvSpPr>
        <p:spPr>
          <a:xfrm>
            <a:off x="4667673" y="4408075"/>
            <a:ext cx="3444948" cy="338554"/>
          </a:xfrm>
          <a:prstGeom prst="rect">
            <a:avLst/>
          </a:prstGeom>
          <a:noFill/>
        </p:spPr>
        <p:txBody>
          <a:bodyPr wrap="square" rtlCol="0">
            <a:spAutoFit/>
          </a:bodyPr>
          <a:lstStyle/>
          <a:p>
            <a:pPr algn="just"/>
            <a:r>
              <a:rPr lang="zh-CN" altLang="en-US" sz="1600" b="1" dirty="0" smtClean="0">
                <a:solidFill>
                  <a:srgbClr val="0070C0"/>
                </a:solidFill>
                <a:latin typeface="微软雅黑" panose="020B0503020204020204" pitchFamily="34" charset="-122"/>
                <a:ea typeface="微软雅黑" panose="020B0503020204020204" pitchFamily="34" charset="-122"/>
              </a:rPr>
              <a:t>对数字基带传输系统性能的定性分析</a:t>
            </a:r>
            <a:endParaRPr lang="en-US" altLang="zh-CN" sz="1600" b="1" dirty="0" smtClean="0">
              <a:solidFill>
                <a:srgbClr val="0070C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xmlns="" val="4276773191"/>
      </p:ext>
    </p:extLst>
  </p:cSld>
  <p:clrMapOvr>
    <a:masterClrMapping/>
  </p:clrMapOvr>
  <mc:AlternateContent xmlns:mc="http://schemas.openxmlformats.org/markup-compatibility/2006">
    <mc:Choice xmlns:p14="http://schemas.microsoft.com/office/powerpoint/2010/main" xmlns="" Requires="p14">
      <p:transition spd="slow" p14:dur="1250" advTm="0">
        <p14:switch dir="r"/>
      </p:transition>
    </mc:Choice>
    <mc:Fallback>
      <p:transition spd="slow" advTm="0">
        <p:fade/>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C:\Users\jsj\Desktop\素材cnn sccnn.com_2014111795930119rx61_04 [转换].png"/>
          <p:cNvPicPr>
            <a:picLocks noChangeAspect="1" noChangeArrowheads="1"/>
          </p:cNvPicPr>
          <p:nvPr/>
        </p:nvPicPr>
        <p:blipFill rotWithShape="1">
          <a:blip r:embed="rId2" cstate="screen">
            <a:extLst>
              <a:ext uri="{28A0092B-C50C-407E-A947-70E740481C1C}">
                <a14:useLocalDpi xmlns:a14="http://schemas.microsoft.com/office/drawing/2010/main" xmlns=""/>
              </a:ext>
            </a:extLst>
          </a:blip>
          <a:srcRect/>
          <a:stretch>
            <a:fillRect/>
          </a:stretch>
        </p:blipFill>
        <p:spPr bwMode="auto">
          <a:xfrm>
            <a:off x="4139952" y="0"/>
            <a:ext cx="5004048" cy="3571102"/>
          </a:xfrm>
          <a:prstGeom prst="rect">
            <a:avLst/>
          </a:prstGeom>
          <a:noFill/>
          <a:extLst>
            <a:ext uri="{909E8E84-426E-40DD-AFC4-6F175D3DCCD1}">
              <a14:hiddenFill xmlns:a14="http://schemas.microsoft.com/office/drawing/2010/main" xmlns="">
                <a:solidFill>
                  <a:srgbClr val="FFFFFF"/>
                </a:solidFill>
              </a14:hiddenFill>
            </a:ext>
          </a:extLst>
        </p:spPr>
      </p:pic>
      <p:pic>
        <p:nvPicPr>
          <p:cNvPr id="5" name="Picture 4" descr="C:\Users\jsj\Desktop\素材cnn sccnn.com_2014111795930119rx61_04 [转换].png"/>
          <p:cNvPicPr>
            <a:picLocks noChangeAspect="1" noChangeArrowheads="1"/>
          </p:cNvPicPr>
          <p:nvPr/>
        </p:nvPicPr>
        <p:blipFill rotWithShape="1">
          <a:blip r:embed="rId3" cstate="screen">
            <a:extLst>
              <a:ext uri="{28A0092B-C50C-407E-A947-70E740481C1C}">
                <a14:useLocalDpi xmlns:a14="http://schemas.microsoft.com/office/drawing/2010/main" xmlns=""/>
              </a:ext>
            </a:extLst>
          </a:blip>
          <a:srcRect r="-8270"/>
          <a:stretch>
            <a:fillRect/>
          </a:stretch>
        </p:blipFill>
        <p:spPr bwMode="auto">
          <a:xfrm>
            <a:off x="0" y="2571750"/>
            <a:ext cx="2498024" cy="2571750"/>
          </a:xfrm>
          <a:prstGeom prst="rect">
            <a:avLst/>
          </a:prstGeom>
          <a:noFill/>
          <a:extLst>
            <a:ext uri="{909E8E84-426E-40DD-AFC4-6F175D3DCCD1}">
              <a14:hiddenFill xmlns:a14="http://schemas.microsoft.com/office/drawing/2010/main" xmlns="">
                <a:solidFill>
                  <a:srgbClr val="FFFFFF"/>
                </a:solidFill>
              </a14:hiddenFill>
            </a:ext>
          </a:extLst>
        </p:spPr>
      </p:pic>
      <p:sp useBgFill="1">
        <p:nvSpPr>
          <p:cNvPr id="6" name="矩形 5"/>
          <p:cNvSpPr/>
          <p:nvPr/>
        </p:nvSpPr>
        <p:spPr>
          <a:xfrm>
            <a:off x="0" y="508869"/>
            <a:ext cx="9144000" cy="432702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0" y="476972"/>
            <a:ext cx="9144000" cy="78554"/>
          </a:xfrm>
          <a:prstGeom prst="rect">
            <a:avLst/>
          </a:prstGeom>
          <a:solidFill>
            <a:srgbClr val="E46C0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图片 8"/>
          <p:cNvPicPr>
            <a:picLocks noChangeAspect="1"/>
          </p:cNvPicPr>
          <p:nvPr/>
        </p:nvPicPr>
        <p:blipFill>
          <a:blip r:embed="rId4" cstate="screen">
            <a:extLst>
              <a:ext uri="{28A0092B-C50C-407E-A947-70E740481C1C}">
                <a14:useLocalDpi xmlns:a14="http://schemas.microsoft.com/office/drawing/2010/main" xmlns=""/>
              </a:ext>
            </a:extLst>
          </a:blip>
          <a:srcRect/>
          <a:stretch>
            <a:fillRect/>
          </a:stretch>
        </p:blipFill>
        <p:spPr>
          <a:xfrm>
            <a:off x="6746910" y="2567018"/>
            <a:ext cx="950516" cy="1092548"/>
          </a:xfrm>
          <a:custGeom>
            <a:avLst/>
            <a:gdLst>
              <a:gd name="connsiteX0" fmla="*/ 514042 w 1028084"/>
              <a:gd name="connsiteY0" fmla="*/ 0 h 1181707"/>
              <a:gd name="connsiteX1" fmla="*/ 1028084 w 1028084"/>
              <a:gd name="connsiteY1" fmla="*/ 257022 h 1181707"/>
              <a:gd name="connsiteX2" fmla="*/ 1028084 w 1028084"/>
              <a:gd name="connsiteY2" fmla="*/ 924686 h 1181707"/>
              <a:gd name="connsiteX3" fmla="*/ 514042 w 1028084"/>
              <a:gd name="connsiteY3" fmla="*/ 1181707 h 1181707"/>
              <a:gd name="connsiteX4" fmla="*/ 0 w 1028084"/>
              <a:gd name="connsiteY4" fmla="*/ 924686 h 1181707"/>
              <a:gd name="connsiteX5" fmla="*/ 0 w 1028084"/>
              <a:gd name="connsiteY5" fmla="*/ 257022 h 11817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28084" h="1181707">
                <a:moveTo>
                  <a:pt x="514042" y="0"/>
                </a:moveTo>
                <a:lnTo>
                  <a:pt x="1028084" y="257022"/>
                </a:lnTo>
                <a:lnTo>
                  <a:pt x="1028084" y="924686"/>
                </a:lnTo>
                <a:lnTo>
                  <a:pt x="514042" y="1181707"/>
                </a:lnTo>
                <a:lnTo>
                  <a:pt x="0" y="924686"/>
                </a:lnTo>
                <a:lnTo>
                  <a:pt x="0" y="257022"/>
                </a:lnTo>
                <a:close/>
              </a:path>
            </a:pathLst>
          </a:custGeom>
          <a:effectLst>
            <a:outerShdw blurRad="50800" dist="38100" dir="2700000" algn="tl" rotWithShape="0">
              <a:prstClr val="black">
                <a:alpha val="40000"/>
              </a:prstClr>
            </a:outerShdw>
          </a:effectLst>
        </p:spPr>
      </p:pic>
      <p:pic>
        <p:nvPicPr>
          <p:cNvPr id="10" name="图片 9"/>
          <p:cNvPicPr>
            <a:picLocks noChangeAspect="1"/>
          </p:cNvPicPr>
          <p:nvPr/>
        </p:nvPicPr>
        <p:blipFill>
          <a:blip r:embed="rId5" cstate="screen">
            <a:extLst>
              <a:ext uri="{28A0092B-C50C-407E-A947-70E740481C1C}">
                <a14:useLocalDpi xmlns:a14="http://schemas.microsoft.com/office/drawing/2010/main" xmlns=""/>
              </a:ext>
            </a:extLst>
          </a:blip>
          <a:srcRect/>
          <a:stretch>
            <a:fillRect/>
          </a:stretch>
        </p:blipFill>
        <p:spPr>
          <a:xfrm>
            <a:off x="6210400" y="1626902"/>
            <a:ext cx="950516" cy="1092548"/>
          </a:xfrm>
          <a:custGeom>
            <a:avLst/>
            <a:gdLst>
              <a:gd name="connsiteX0" fmla="*/ 514042 w 1028084"/>
              <a:gd name="connsiteY0" fmla="*/ 0 h 1181707"/>
              <a:gd name="connsiteX1" fmla="*/ 1028084 w 1028084"/>
              <a:gd name="connsiteY1" fmla="*/ 257022 h 1181707"/>
              <a:gd name="connsiteX2" fmla="*/ 1028084 w 1028084"/>
              <a:gd name="connsiteY2" fmla="*/ 924686 h 1181707"/>
              <a:gd name="connsiteX3" fmla="*/ 514042 w 1028084"/>
              <a:gd name="connsiteY3" fmla="*/ 1181707 h 1181707"/>
              <a:gd name="connsiteX4" fmla="*/ 0 w 1028084"/>
              <a:gd name="connsiteY4" fmla="*/ 924686 h 1181707"/>
              <a:gd name="connsiteX5" fmla="*/ 0 w 1028084"/>
              <a:gd name="connsiteY5" fmla="*/ 257022 h 11817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28084" h="1181707">
                <a:moveTo>
                  <a:pt x="514042" y="0"/>
                </a:moveTo>
                <a:lnTo>
                  <a:pt x="1028084" y="257022"/>
                </a:lnTo>
                <a:lnTo>
                  <a:pt x="1028084" y="924686"/>
                </a:lnTo>
                <a:lnTo>
                  <a:pt x="514042" y="1181707"/>
                </a:lnTo>
                <a:lnTo>
                  <a:pt x="0" y="924686"/>
                </a:lnTo>
                <a:lnTo>
                  <a:pt x="0" y="257022"/>
                </a:lnTo>
                <a:close/>
              </a:path>
            </a:pathLst>
          </a:custGeom>
          <a:effectLst>
            <a:outerShdw blurRad="50800" dist="38100" dir="2700000" algn="tl" rotWithShape="0">
              <a:prstClr val="black">
                <a:alpha val="40000"/>
              </a:prstClr>
            </a:outerShdw>
          </a:effectLst>
        </p:spPr>
      </p:pic>
      <p:pic>
        <p:nvPicPr>
          <p:cNvPr id="11" name="图片 10"/>
          <p:cNvPicPr>
            <a:picLocks noChangeAspect="1"/>
          </p:cNvPicPr>
          <p:nvPr/>
        </p:nvPicPr>
        <p:blipFill>
          <a:blip r:embed="rId6" cstate="screen">
            <a:extLst>
              <a:ext uri="{28A0092B-C50C-407E-A947-70E740481C1C}">
                <a14:useLocalDpi xmlns:a14="http://schemas.microsoft.com/office/drawing/2010/main" xmlns=""/>
              </a:ext>
            </a:extLst>
          </a:blip>
          <a:srcRect/>
          <a:stretch>
            <a:fillRect/>
          </a:stretch>
        </p:blipFill>
        <p:spPr>
          <a:xfrm>
            <a:off x="6727794" y="681222"/>
            <a:ext cx="950516" cy="1092548"/>
          </a:xfrm>
          <a:custGeom>
            <a:avLst/>
            <a:gdLst>
              <a:gd name="connsiteX0" fmla="*/ 514042 w 1028084"/>
              <a:gd name="connsiteY0" fmla="*/ 0 h 1181707"/>
              <a:gd name="connsiteX1" fmla="*/ 1028084 w 1028084"/>
              <a:gd name="connsiteY1" fmla="*/ 257022 h 1181707"/>
              <a:gd name="connsiteX2" fmla="*/ 1028084 w 1028084"/>
              <a:gd name="connsiteY2" fmla="*/ 924686 h 1181707"/>
              <a:gd name="connsiteX3" fmla="*/ 514042 w 1028084"/>
              <a:gd name="connsiteY3" fmla="*/ 1181707 h 1181707"/>
              <a:gd name="connsiteX4" fmla="*/ 0 w 1028084"/>
              <a:gd name="connsiteY4" fmla="*/ 924686 h 1181707"/>
              <a:gd name="connsiteX5" fmla="*/ 0 w 1028084"/>
              <a:gd name="connsiteY5" fmla="*/ 257022 h 11817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28084" h="1181707">
                <a:moveTo>
                  <a:pt x="514042" y="0"/>
                </a:moveTo>
                <a:lnTo>
                  <a:pt x="1028084" y="257022"/>
                </a:lnTo>
                <a:lnTo>
                  <a:pt x="1028084" y="924686"/>
                </a:lnTo>
                <a:lnTo>
                  <a:pt x="514042" y="1181707"/>
                </a:lnTo>
                <a:lnTo>
                  <a:pt x="0" y="924686"/>
                </a:lnTo>
                <a:lnTo>
                  <a:pt x="0" y="257022"/>
                </a:lnTo>
                <a:close/>
              </a:path>
            </a:pathLst>
          </a:custGeom>
          <a:effectLst>
            <a:outerShdw blurRad="50800" dist="38100" dir="2700000" algn="tl" rotWithShape="0">
              <a:prstClr val="black">
                <a:alpha val="40000"/>
              </a:prstClr>
            </a:outerShdw>
          </a:effectLst>
        </p:spPr>
      </p:pic>
      <p:grpSp>
        <p:nvGrpSpPr>
          <p:cNvPr id="2" name="组合 11"/>
          <p:cNvGrpSpPr/>
          <p:nvPr/>
        </p:nvGrpSpPr>
        <p:grpSpPr>
          <a:xfrm>
            <a:off x="5666704" y="2567018"/>
            <a:ext cx="950518" cy="1092548"/>
            <a:chOff x="3379345" y="2854036"/>
            <a:chExt cx="842021" cy="967839"/>
          </a:xfrm>
          <a:effectLst>
            <a:outerShdw blurRad="50800" dist="38100" dir="2700000" algn="tl" rotWithShape="0">
              <a:prstClr val="black">
                <a:alpha val="40000"/>
              </a:prstClr>
            </a:outerShdw>
          </a:effectLst>
        </p:grpSpPr>
        <p:sp>
          <p:nvSpPr>
            <p:cNvPr id="13" name="任意多边形 12"/>
            <p:cNvSpPr/>
            <p:nvPr/>
          </p:nvSpPr>
          <p:spPr>
            <a:xfrm>
              <a:off x="3379345" y="2854036"/>
              <a:ext cx="842021" cy="967839"/>
            </a:xfrm>
            <a:custGeom>
              <a:avLst/>
              <a:gdLst>
                <a:gd name="connsiteX0" fmla="*/ 0 w 2008628"/>
                <a:gd name="connsiteY0" fmla="*/ 873753 h 1747506"/>
                <a:gd name="connsiteX1" fmla="*/ 436877 w 2008628"/>
                <a:gd name="connsiteY1" fmla="*/ 0 h 1747506"/>
                <a:gd name="connsiteX2" fmla="*/ 1571752 w 2008628"/>
                <a:gd name="connsiteY2" fmla="*/ 0 h 1747506"/>
                <a:gd name="connsiteX3" fmla="*/ 2008628 w 2008628"/>
                <a:gd name="connsiteY3" fmla="*/ 873753 h 1747506"/>
                <a:gd name="connsiteX4" fmla="*/ 1571752 w 2008628"/>
                <a:gd name="connsiteY4" fmla="*/ 1747506 h 1747506"/>
                <a:gd name="connsiteX5" fmla="*/ 436877 w 2008628"/>
                <a:gd name="connsiteY5" fmla="*/ 1747506 h 1747506"/>
                <a:gd name="connsiteX6" fmla="*/ 0 w 2008628"/>
                <a:gd name="connsiteY6" fmla="*/ 873753 h 1747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08628" h="1747506">
                  <a:moveTo>
                    <a:pt x="1004314" y="0"/>
                  </a:moveTo>
                  <a:lnTo>
                    <a:pt x="2008627" y="380083"/>
                  </a:lnTo>
                  <a:lnTo>
                    <a:pt x="2008627" y="1367424"/>
                  </a:lnTo>
                  <a:lnTo>
                    <a:pt x="1004314" y="1747506"/>
                  </a:lnTo>
                  <a:lnTo>
                    <a:pt x="1" y="1367424"/>
                  </a:lnTo>
                  <a:lnTo>
                    <a:pt x="1" y="380083"/>
                  </a:lnTo>
                  <a:lnTo>
                    <a:pt x="1004314" y="0"/>
                  </a:lnTo>
                  <a:close/>
                </a:path>
              </a:pathLst>
            </a:custGeom>
            <a:solidFill>
              <a:srgbClr val="0070C0"/>
            </a:solidFill>
            <a:ln w="12700" cap="flat" cmpd="sng" algn="ctr">
              <a:noFill/>
              <a:prstDash val="solid"/>
              <a:miter lim="800000"/>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sz="1600">
                <a:solidFill>
                  <a:schemeClr val="bg1"/>
                </a:solidFill>
                <a:latin typeface="微软雅黑" panose="020B0503020204020204" pitchFamily="34" charset="-122"/>
                <a:ea typeface="微软雅黑" panose="020B0503020204020204" pitchFamily="34" charset="-122"/>
              </a:endParaRPr>
            </a:p>
          </p:txBody>
        </p:sp>
        <p:sp>
          <p:nvSpPr>
            <p:cNvPr id="14" name="Freeform 193"/>
            <p:cNvSpPr>
              <a:spLocks noEditPoints="1"/>
            </p:cNvSpPr>
            <p:nvPr/>
          </p:nvSpPr>
          <p:spPr bwMode="auto">
            <a:xfrm>
              <a:off x="3584333" y="3122649"/>
              <a:ext cx="432042" cy="430614"/>
            </a:xfrm>
            <a:custGeom>
              <a:avLst/>
              <a:gdLst>
                <a:gd name="T0" fmla="*/ 54 w 128"/>
                <a:gd name="T1" fmla="*/ 52 h 128"/>
                <a:gd name="T2" fmla="*/ 60 w 128"/>
                <a:gd name="T3" fmla="*/ 46 h 128"/>
                <a:gd name="T4" fmla="*/ 54 w 128"/>
                <a:gd name="T5" fmla="*/ 40 h 128"/>
                <a:gd name="T6" fmla="*/ 48 w 128"/>
                <a:gd name="T7" fmla="*/ 46 h 128"/>
                <a:gd name="T8" fmla="*/ 54 w 128"/>
                <a:gd name="T9" fmla="*/ 52 h 128"/>
                <a:gd name="T10" fmla="*/ 78 w 128"/>
                <a:gd name="T11" fmla="*/ 52 h 128"/>
                <a:gd name="T12" fmla="*/ 84 w 128"/>
                <a:gd name="T13" fmla="*/ 46 h 128"/>
                <a:gd name="T14" fmla="*/ 78 w 128"/>
                <a:gd name="T15" fmla="*/ 40 h 128"/>
                <a:gd name="T16" fmla="*/ 72 w 128"/>
                <a:gd name="T17" fmla="*/ 46 h 128"/>
                <a:gd name="T18" fmla="*/ 78 w 128"/>
                <a:gd name="T19" fmla="*/ 52 h 128"/>
                <a:gd name="T20" fmla="*/ 42 w 128"/>
                <a:gd name="T21" fmla="*/ 90 h 128"/>
                <a:gd name="T22" fmla="*/ 52 w 128"/>
                <a:gd name="T23" fmla="*/ 91 h 128"/>
                <a:gd name="T24" fmla="*/ 104 w 128"/>
                <a:gd name="T25" fmla="*/ 45 h 128"/>
                <a:gd name="T26" fmla="*/ 52 w 128"/>
                <a:gd name="T27" fmla="*/ 0 h 128"/>
                <a:gd name="T28" fmla="*/ 0 w 128"/>
                <a:gd name="T29" fmla="*/ 45 h 128"/>
                <a:gd name="T30" fmla="*/ 20 w 128"/>
                <a:gd name="T31" fmla="*/ 81 h 128"/>
                <a:gd name="T32" fmla="*/ 20 w 128"/>
                <a:gd name="T33" fmla="*/ 104 h 128"/>
                <a:gd name="T34" fmla="*/ 42 w 128"/>
                <a:gd name="T35" fmla="*/ 90 h 128"/>
                <a:gd name="T36" fmla="*/ 8 w 128"/>
                <a:gd name="T37" fmla="*/ 46 h 128"/>
                <a:gd name="T38" fmla="*/ 52 w 128"/>
                <a:gd name="T39" fmla="*/ 8 h 128"/>
                <a:gd name="T40" fmla="*/ 96 w 128"/>
                <a:gd name="T41" fmla="*/ 46 h 128"/>
                <a:gd name="T42" fmla="*/ 52 w 128"/>
                <a:gd name="T43" fmla="*/ 84 h 128"/>
                <a:gd name="T44" fmla="*/ 42 w 128"/>
                <a:gd name="T45" fmla="*/ 83 h 128"/>
                <a:gd name="T46" fmla="*/ 34 w 128"/>
                <a:gd name="T47" fmla="*/ 88 h 128"/>
                <a:gd name="T48" fmla="*/ 34 w 128"/>
                <a:gd name="T49" fmla="*/ 88 h 128"/>
                <a:gd name="T50" fmla="*/ 28 w 128"/>
                <a:gd name="T51" fmla="*/ 92 h 128"/>
                <a:gd name="T52" fmla="*/ 28 w 128"/>
                <a:gd name="T53" fmla="*/ 86 h 128"/>
                <a:gd name="T54" fmla="*/ 28 w 128"/>
                <a:gd name="T55" fmla="*/ 78 h 128"/>
                <a:gd name="T56" fmla="*/ 8 w 128"/>
                <a:gd name="T57" fmla="*/ 46 h 128"/>
                <a:gd name="T58" fmla="*/ 36 w 128"/>
                <a:gd name="T59" fmla="*/ 46 h 128"/>
                <a:gd name="T60" fmla="*/ 30 w 128"/>
                <a:gd name="T61" fmla="*/ 40 h 128"/>
                <a:gd name="T62" fmla="*/ 24 w 128"/>
                <a:gd name="T63" fmla="*/ 46 h 128"/>
                <a:gd name="T64" fmla="*/ 30 w 128"/>
                <a:gd name="T65" fmla="*/ 52 h 128"/>
                <a:gd name="T66" fmla="*/ 36 w 128"/>
                <a:gd name="T67" fmla="*/ 46 h 128"/>
                <a:gd name="T68" fmla="*/ 112 w 128"/>
                <a:gd name="T69" fmla="*/ 37 h 128"/>
                <a:gd name="T70" fmla="*/ 112 w 128"/>
                <a:gd name="T71" fmla="*/ 40 h 128"/>
                <a:gd name="T72" fmla="*/ 111 w 128"/>
                <a:gd name="T73" fmla="*/ 47 h 128"/>
                <a:gd name="T74" fmla="*/ 120 w 128"/>
                <a:gd name="T75" fmla="*/ 70 h 128"/>
                <a:gd name="T76" fmla="*/ 100 w 128"/>
                <a:gd name="T77" fmla="*/ 102 h 128"/>
                <a:gd name="T78" fmla="*/ 100 w 128"/>
                <a:gd name="T79" fmla="*/ 110 h 128"/>
                <a:gd name="T80" fmla="*/ 100 w 128"/>
                <a:gd name="T81" fmla="*/ 116 h 128"/>
                <a:gd name="T82" fmla="*/ 94 w 128"/>
                <a:gd name="T83" fmla="*/ 112 h 128"/>
                <a:gd name="T84" fmla="*/ 94 w 128"/>
                <a:gd name="T85" fmla="*/ 112 h 128"/>
                <a:gd name="T86" fmla="*/ 86 w 128"/>
                <a:gd name="T87" fmla="*/ 107 h 128"/>
                <a:gd name="T88" fmla="*/ 76 w 128"/>
                <a:gd name="T89" fmla="*/ 108 h 128"/>
                <a:gd name="T90" fmla="*/ 49 w 128"/>
                <a:gd name="T91" fmla="*/ 100 h 128"/>
                <a:gd name="T92" fmla="*/ 42 w 128"/>
                <a:gd name="T93" fmla="*/ 100 h 128"/>
                <a:gd name="T94" fmla="*/ 37 w 128"/>
                <a:gd name="T95" fmla="*/ 100 h 128"/>
                <a:gd name="T96" fmla="*/ 76 w 128"/>
                <a:gd name="T97" fmla="*/ 115 h 128"/>
                <a:gd name="T98" fmla="*/ 86 w 128"/>
                <a:gd name="T99" fmla="*/ 114 h 128"/>
                <a:gd name="T100" fmla="*/ 108 w 128"/>
                <a:gd name="T101" fmla="*/ 128 h 128"/>
                <a:gd name="T102" fmla="*/ 108 w 128"/>
                <a:gd name="T103" fmla="*/ 105 h 128"/>
                <a:gd name="T104" fmla="*/ 128 w 128"/>
                <a:gd name="T105" fmla="*/ 69 h 128"/>
                <a:gd name="T106" fmla="*/ 112 w 128"/>
                <a:gd name="T107" fmla="*/ 37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8" h="128">
                  <a:moveTo>
                    <a:pt x="54" y="52"/>
                  </a:moveTo>
                  <a:cubicBezTo>
                    <a:pt x="57" y="52"/>
                    <a:pt x="60" y="49"/>
                    <a:pt x="60" y="46"/>
                  </a:cubicBezTo>
                  <a:cubicBezTo>
                    <a:pt x="60" y="43"/>
                    <a:pt x="57" y="40"/>
                    <a:pt x="54" y="40"/>
                  </a:cubicBezTo>
                  <a:cubicBezTo>
                    <a:pt x="51" y="40"/>
                    <a:pt x="48" y="43"/>
                    <a:pt x="48" y="46"/>
                  </a:cubicBezTo>
                  <a:cubicBezTo>
                    <a:pt x="48" y="49"/>
                    <a:pt x="51" y="52"/>
                    <a:pt x="54" y="52"/>
                  </a:cubicBezTo>
                  <a:close/>
                  <a:moveTo>
                    <a:pt x="78" y="52"/>
                  </a:moveTo>
                  <a:cubicBezTo>
                    <a:pt x="81" y="52"/>
                    <a:pt x="84" y="49"/>
                    <a:pt x="84" y="46"/>
                  </a:cubicBezTo>
                  <a:cubicBezTo>
                    <a:pt x="84" y="43"/>
                    <a:pt x="81" y="40"/>
                    <a:pt x="78" y="40"/>
                  </a:cubicBezTo>
                  <a:cubicBezTo>
                    <a:pt x="75" y="40"/>
                    <a:pt x="72" y="43"/>
                    <a:pt x="72" y="46"/>
                  </a:cubicBezTo>
                  <a:cubicBezTo>
                    <a:pt x="72" y="49"/>
                    <a:pt x="75" y="52"/>
                    <a:pt x="78" y="52"/>
                  </a:cubicBezTo>
                  <a:close/>
                  <a:moveTo>
                    <a:pt x="42" y="90"/>
                  </a:moveTo>
                  <a:cubicBezTo>
                    <a:pt x="46" y="91"/>
                    <a:pt x="49" y="91"/>
                    <a:pt x="52" y="91"/>
                  </a:cubicBezTo>
                  <a:cubicBezTo>
                    <a:pt x="81" y="91"/>
                    <a:pt x="104" y="71"/>
                    <a:pt x="104" y="45"/>
                  </a:cubicBezTo>
                  <a:cubicBezTo>
                    <a:pt x="104" y="20"/>
                    <a:pt x="81" y="0"/>
                    <a:pt x="52" y="0"/>
                  </a:cubicBezTo>
                  <a:cubicBezTo>
                    <a:pt x="23" y="0"/>
                    <a:pt x="0" y="20"/>
                    <a:pt x="0" y="45"/>
                  </a:cubicBezTo>
                  <a:cubicBezTo>
                    <a:pt x="0" y="60"/>
                    <a:pt x="8" y="73"/>
                    <a:pt x="20" y="81"/>
                  </a:cubicBezTo>
                  <a:cubicBezTo>
                    <a:pt x="20" y="104"/>
                    <a:pt x="20" y="104"/>
                    <a:pt x="20" y="104"/>
                  </a:cubicBezTo>
                  <a:lnTo>
                    <a:pt x="42" y="90"/>
                  </a:lnTo>
                  <a:close/>
                  <a:moveTo>
                    <a:pt x="8" y="46"/>
                  </a:moveTo>
                  <a:cubicBezTo>
                    <a:pt x="8" y="25"/>
                    <a:pt x="28" y="8"/>
                    <a:pt x="52" y="8"/>
                  </a:cubicBezTo>
                  <a:cubicBezTo>
                    <a:pt x="76" y="8"/>
                    <a:pt x="96" y="25"/>
                    <a:pt x="96" y="46"/>
                  </a:cubicBezTo>
                  <a:cubicBezTo>
                    <a:pt x="96" y="67"/>
                    <a:pt x="76" y="84"/>
                    <a:pt x="52" y="84"/>
                  </a:cubicBezTo>
                  <a:cubicBezTo>
                    <a:pt x="48" y="84"/>
                    <a:pt x="45" y="84"/>
                    <a:pt x="42" y="83"/>
                  </a:cubicBezTo>
                  <a:cubicBezTo>
                    <a:pt x="34" y="88"/>
                    <a:pt x="34" y="88"/>
                    <a:pt x="34" y="88"/>
                  </a:cubicBezTo>
                  <a:cubicBezTo>
                    <a:pt x="34" y="88"/>
                    <a:pt x="34" y="88"/>
                    <a:pt x="34" y="88"/>
                  </a:cubicBezTo>
                  <a:cubicBezTo>
                    <a:pt x="28" y="92"/>
                    <a:pt x="28" y="92"/>
                    <a:pt x="28" y="92"/>
                  </a:cubicBezTo>
                  <a:cubicBezTo>
                    <a:pt x="28" y="86"/>
                    <a:pt x="28" y="86"/>
                    <a:pt x="28" y="86"/>
                  </a:cubicBezTo>
                  <a:cubicBezTo>
                    <a:pt x="28" y="78"/>
                    <a:pt x="28" y="78"/>
                    <a:pt x="28" y="78"/>
                  </a:cubicBezTo>
                  <a:cubicBezTo>
                    <a:pt x="16" y="71"/>
                    <a:pt x="8" y="59"/>
                    <a:pt x="8" y="46"/>
                  </a:cubicBezTo>
                  <a:close/>
                  <a:moveTo>
                    <a:pt x="36" y="46"/>
                  </a:moveTo>
                  <a:cubicBezTo>
                    <a:pt x="36" y="43"/>
                    <a:pt x="33" y="40"/>
                    <a:pt x="30" y="40"/>
                  </a:cubicBezTo>
                  <a:cubicBezTo>
                    <a:pt x="27" y="40"/>
                    <a:pt x="24" y="43"/>
                    <a:pt x="24" y="46"/>
                  </a:cubicBezTo>
                  <a:cubicBezTo>
                    <a:pt x="24" y="49"/>
                    <a:pt x="27" y="52"/>
                    <a:pt x="30" y="52"/>
                  </a:cubicBezTo>
                  <a:cubicBezTo>
                    <a:pt x="33" y="52"/>
                    <a:pt x="36" y="49"/>
                    <a:pt x="36" y="46"/>
                  </a:cubicBezTo>
                  <a:close/>
                  <a:moveTo>
                    <a:pt x="112" y="37"/>
                  </a:moveTo>
                  <a:cubicBezTo>
                    <a:pt x="112" y="38"/>
                    <a:pt x="112" y="39"/>
                    <a:pt x="112" y="40"/>
                  </a:cubicBezTo>
                  <a:cubicBezTo>
                    <a:pt x="112" y="43"/>
                    <a:pt x="112" y="45"/>
                    <a:pt x="111" y="47"/>
                  </a:cubicBezTo>
                  <a:cubicBezTo>
                    <a:pt x="117" y="54"/>
                    <a:pt x="120" y="62"/>
                    <a:pt x="120" y="70"/>
                  </a:cubicBezTo>
                  <a:cubicBezTo>
                    <a:pt x="120" y="83"/>
                    <a:pt x="112" y="95"/>
                    <a:pt x="100" y="102"/>
                  </a:cubicBezTo>
                  <a:cubicBezTo>
                    <a:pt x="100" y="110"/>
                    <a:pt x="100" y="110"/>
                    <a:pt x="100" y="110"/>
                  </a:cubicBezTo>
                  <a:cubicBezTo>
                    <a:pt x="100" y="116"/>
                    <a:pt x="100" y="116"/>
                    <a:pt x="100" y="116"/>
                  </a:cubicBezTo>
                  <a:cubicBezTo>
                    <a:pt x="94" y="112"/>
                    <a:pt x="94" y="112"/>
                    <a:pt x="94" y="112"/>
                  </a:cubicBezTo>
                  <a:cubicBezTo>
                    <a:pt x="94" y="112"/>
                    <a:pt x="94" y="112"/>
                    <a:pt x="94" y="112"/>
                  </a:cubicBezTo>
                  <a:cubicBezTo>
                    <a:pt x="86" y="107"/>
                    <a:pt x="86" y="107"/>
                    <a:pt x="86" y="107"/>
                  </a:cubicBezTo>
                  <a:cubicBezTo>
                    <a:pt x="83" y="108"/>
                    <a:pt x="80" y="108"/>
                    <a:pt x="76" y="108"/>
                  </a:cubicBezTo>
                  <a:cubicBezTo>
                    <a:pt x="66" y="108"/>
                    <a:pt x="56" y="105"/>
                    <a:pt x="49" y="100"/>
                  </a:cubicBezTo>
                  <a:cubicBezTo>
                    <a:pt x="46" y="100"/>
                    <a:pt x="44" y="100"/>
                    <a:pt x="42" y="100"/>
                  </a:cubicBezTo>
                  <a:cubicBezTo>
                    <a:pt x="40" y="100"/>
                    <a:pt x="39" y="100"/>
                    <a:pt x="37" y="100"/>
                  </a:cubicBezTo>
                  <a:cubicBezTo>
                    <a:pt x="47" y="109"/>
                    <a:pt x="61" y="115"/>
                    <a:pt x="76" y="115"/>
                  </a:cubicBezTo>
                  <a:cubicBezTo>
                    <a:pt x="79" y="115"/>
                    <a:pt x="82" y="115"/>
                    <a:pt x="86" y="114"/>
                  </a:cubicBezTo>
                  <a:cubicBezTo>
                    <a:pt x="108" y="128"/>
                    <a:pt x="108" y="128"/>
                    <a:pt x="108" y="128"/>
                  </a:cubicBezTo>
                  <a:cubicBezTo>
                    <a:pt x="108" y="105"/>
                    <a:pt x="108" y="105"/>
                    <a:pt x="108" y="105"/>
                  </a:cubicBezTo>
                  <a:cubicBezTo>
                    <a:pt x="120" y="97"/>
                    <a:pt x="128" y="84"/>
                    <a:pt x="128" y="69"/>
                  </a:cubicBezTo>
                  <a:cubicBezTo>
                    <a:pt x="128" y="57"/>
                    <a:pt x="122" y="45"/>
                    <a:pt x="112" y="37"/>
                  </a:cubicBezTo>
                  <a:close/>
                </a:path>
              </a:pathLst>
            </a:custGeom>
            <a:solidFill>
              <a:schemeClr val="bg1"/>
            </a:solidFill>
            <a:ln>
              <a:noFill/>
            </a:ln>
          </p:spPr>
          <p:txBody>
            <a:bodyPr vert="horz" wrap="square" lIns="68580" tIns="34290" rIns="68580" bIns="34290" numCol="1" anchor="t" anchorCtr="0" compatLnSpc="1"/>
            <a:lstStyle/>
            <a:p>
              <a:endParaRPr lang="zh-CN" altLang="en-US"/>
            </a:p>
          </p:txBody>
        </p:sp>
      </p:grpSp>
      <p:grpSp>
        <p:nvGrpSpPr>
          <p:cNvPr id="3" name="组合 14"/>
          <p:cNvGrpSpPr/>
          <p:nvPr/>
        </p:nvGrpSpPr>
        <p:grpSpPr>
          <a:xfrm>
            <a:off x="7274214" y="1626902"/>
            <a:ext cx="950518" cy="1092548"/>
            <a:chOff x="4741677" y="2032536"/>
            <a:chExt cx="842021" cy="967839"/>
          </a:xfrm>
          <a:effectLst>
            <a:outerShdw blurRad="50800" dist="38100" dir="2700000" algn="tl" rotWithShape="0">
              <a:prstClr val="black">
                <a:alpha val="40000"/>
              </a:prstClr>
            </a:outerShdw>
          </a:effectLst>
        </p:grpSpPr>
        <p:sp>
          <p:nvSpPr>
            <p:cNvPr id="16" name="任意多边形 15"/>
            <p:cNvSpPr/>
            <p:nvPr/>
          </p:nvSpPr>
          <p:spPr>
            <a:xfrm>
              <a:off x="4741677" y="2032536"/>
              <a:ext cx="842021" cy="967839"/>
            </a:xfrm>
            <a:custGeom>
              <a:avLst/>
              <a:gdLst>
                <a:gd name="connsiteX0" fmla="*/ 0 w 2008628"/>
                <a:gd name="connsiteY0" fmla="*/ 873753 h 1747506"/>
                <a:gd name="connsiteX1" fmla="*/ 436877 w 2008628"/>
                <a:gd name="connsiteY1" fmla="*/ 0 h 1747506"/>
                <a:gd name="connsiteX2" fmla="*/ 1571752 w 2008628"/>
                <a:gd name="connsiteY2" fmla="*/ 0 h 1747506"/>
                <a:gd name="connsiteX3" fmla="*/ 2008628 w 2008628"/>
                <a:gd name="connsiteY3" fmla="*/ 873753 h 1747506"/>
                <a:gd name="connsiteX4" fmla="*/ 1571752 w 2008628"/>
                <a:gd name="connsiteY4" fmla="*/ 1747506 h 1747506"/>
                <a:gd name="connsiteX5" fmla="*/ 436877 w 2008628"/>
                <a:gd name="connsiteY5" fmla="*/ 1747506 h 1747506"/>
                <a:gd name="connsiteX6" fmla="*/ 0 w 2008628"/>
                <a:gd name="connsiteY6" fmla="*/ 873753 h 1747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08628" h="1747506">
                  <a:moveTo>
                    <a:pt x="1004314" y="0"/>
                  </a:moveTo>
                  <a:lnTo>
                    <a:pt x="2008627" y="380083"/>
                  </a:lnTo>
                  <a:lnTo>
                    <a:pt x="2008627" y="1367424"/>
                  </a:lnTo>
                  <a:lnTo>
                    <a:pt x="1004314" y="1747506"/>
                  </a:lnTo>
                  <a:lnTo>
                    <a:pt x="1" y="1367424"/>
                  </a:lnTo>
                  <a:lnTo>
                    <a:pt x="1" y="380083"/>
                  </a:lnTo>
                  <a:lnTo>
                    <a:pt x="1004314" y="0"/>
                  </a:lnTo>
                  <a:close/>
                </a:path>
              </a:pathLst>
            </a:custGeom>
            <a:solidFill>
              <a:srgbClr val="0070C0"/>
            </a:solidFill>
            <a:ln w="12700" cap="flat" cmpd="sng" algn="ctr">
              <a:noFill/>
              <a:prstDash val="solid"/>
              <a:miter lim="800000"/>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sz="1600">
                <a:solidFill>
                  <a:schemeClr val="bg1"/>
                </a:solidFill>
                <a:latin typeface="微软雅黑" panose="020B0503020204020204" pitchFamily="34" charset="-122"/>
                <a:ea typeface="微软雅黑" panose="020B0503020204020204" pitchFamily="34" charset="-122"/>
              </a:endParaRPr>
            </a:p>
          </p:txBody>
        </p:sp>
        <p:sp>
          <p:nvSpPr>
            <p:cNvPr id="17" name="Freeform 221"/>
            <p:cNvSpPr>
              <a:spLocks noEditPoints="1"/>
            </p:cNvSpPr>
            <p:nvPr/>
          </p:nvSpPr>
          <p:spPr bwMode="auto">
            <a:xfrm>
              <a:off x="4961285" y="2329545"/>
              <a:ext cx="402804" cy="402802"/>
            </a:xfrm>
            <a:custGeom>
              <a:avLst/>
              <a:gdLst>
                <a:gd name="T0" fmla="*/ 112 w 128"/>
                <a:gd name="T1" fmla="*/ 0 h 128"/>
                <a:gd name="T2" fmla="*/ 68 w 128"/>
                <a:gd name="T3" fmla="*/ 12 h 128"/>
                <a:gd name="T4" fmla="*/ 60 w 128"/>
                <a:gd name="T5" fmla="*/ 12 h 128"/>
                <a:gd name="T6" fmla="*/ 16 w 128"/>
                <a:gd name="T7" fmla="*/ 0 h 128"/>
                <a:gd name="T8" fmla="*/ 0 w 128"/>
                <a:gd name="T9" fmla="*/ 16 h 128"/>
                <a:gd name="T10" fmla="*/ 0 w 128"/>
                <a:gd name="T11" fmla="*/ 100 h 128"/>
                <a:gd name="T12" fmla="*/ 16 w 128"/>
                <a:gd name="T13" fmla="*/ 116 h 128"/>
                <a:gd name="T14" fmla="*/ 60 w 128"/>
                <a:gd name="T15" fmla="*/ 128 h 128"/>
                <a:gd name="T16" fmla="*/ 68 w 128"/>
                <a:gd name="T17" fmla="*/ 128 h 128"/>
                <a:gd name="T18" fmla="*/ 112 w 128"/>
                <a:gd name="T19" fmla="*/ 116 h 128"/>
                <a:gd name="T20" fmla="*/ 128 w 128"/>
                <a:gd name="T21" fmla="*/ 100 h 128"/>
                <a:gd name="T22" fmla="*/ 128 w 128"/>
                <a:gd name="T23" fmla="*/ 16 h 128"/>
                <a:gd name="T24" fmla="*/ 112 w 128"/>
                <a:gd name="T25" fmla="*/ 0 h 128"/>
                <a:gd name="T26" fmla="*/ 60 w 128"/>
                <a:gd name="T27" fmla="*/ 120 h 128"/>
                <a:gd name="T28" fmla="*/ 16 w 128"/>
                <a:gd name="T29" fmla="*/ 108 h 128"/>
                <a:gd name="T30" fmla="*/ 8 w 128"/>
                <a:gd name="T31" fmla="*/ 100 h 128"/>
                <a:gd name="T32" fmla="*/ 8 w 128"/>
                <a:gd name="T33" fmla="*/ 16 h 128"/>
                <a:gd name="T34" fmla="*/ 16 w 128"/>
                <a:gd name="T35" fmla="*/ 8 h 128"/>
                <a:gd name="T36" fmla="*/ 60 w 128"/>
                <a:gd name="T37" fmla="*/ 20 h 128"/>
                <a:gd name="T38" fmla="*/ 60 w 128"/>
                <a:gd name="T39" fmla="*/ 120 h 128"/>
                <a:gd name="T40" fmla="*/ 120 w 128"/>
                <a:gd name="T41" fmla="*/ 100 h 128"/>
                <a:gd name="T42" fmla="*/ 112 w 128"/>
                <a:gd name="T43" fmla="*/ 108 h 128"/>
                <a:gd name="T44" fmla="*/ 68 w 128"/>
                <a:gd name="T45" fmla="*/ 120 h 128"/>
                <a:gd name="T46" fmla="*/ 68 w 128"/>
                <a:gd name="T47" fmla="*/ 20 h 128"/>
                <a:gd name="T48" fmla="*/ 112 w 128"/>
                <a:gd name="T49" fmla="*/ 8 h 128"/>
                <a:gd name="T50" fmla="*/ 120 w 128"/>
                <a:gd name="T51" fmla="*/ 16 h 128"/>
                <a:gd name="T52" fmla="*/ 120 w 128"/>
                <a:gd name="T53" fmla="*/ 100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28" h="128">
                  <a:moveTo>
                    <a:pt x="112" y="0"/>
                  </a:moveTo>
                  <a:cubicBezTo>
                    <a:pt x="112" y="0"/>
                    <a:pt x="89" y="6"/>
                    <a:pt x="68" y="12"/>
                  </a:cubicBezTo>
                  <a:cubicBezTo>
                    <a:pt x="65" y="12"/>
                    <a:pt x="63" y="12"/>
                    <a:pt x="60" y="12"/>
                  </a:cubicBezTo>
                  <a:cubicBezTo>
                    <a:pt x="40" y="7"/>
                    <a:pt x="16" y="0"/>
                    <a:pt x="16" y="0"/>
                  </a:cubicBezTo>
                  <a:cubicBezTo>
                    <a:pt x="7" y="0"/>
                    <a:pt x="0" y="7"/>
                    <a:pt x="0" y="16"/>
                  </a:cubicBezTo>
                  <a:cubicBezTo>
                    <a:pt x="0" y="100"/>
                    <a:pt x="0" y="100"/>
                    <a:pt x="0" y="100"/>
                  </a:cubicBezTo>
                  <a:cubicBezTo>
                    <a:pt x="0" y="109"/>
                    <a:pt x="8" y="113"/>
                    <a:pt x="16" y="116"/>
                  </a:cubicBezTo>
                  <a:cubicBezTo>
                    <a:pt x="16" y="116"/>
                    <a:pt x="38" y="122"/>
                    <a:pt x="60" y="128"/>
                  </a:cubicBezTo>
                  <a:cubicBezTo>
                    <a:pt x="63" y="128"/>
                    <a:pt x="65" y="128"/>
                    <a:pt x="68" y="128"/>
                  </a:cubicBezTo>
                  <a:cubicBezTo>
                    <a:pt x="90" y="122"/>
                    <a:pt x="112" y="116"/>
                    <a:pt x="112" y="116"/>
                  </a:cubicBezTo>
                  <a:cubicBezTo>
                    <a:pt x="120" y="114"/>
                    <a:pt x="128" y="109"/>
                    <a:pt x="128" y="100"/>
                  </a:cubicBezTo>
                  <a:cubicBezTo>
                    <a:pt x="128" y="16"/>
                    <a:pt x="128" y="16"/>
                    <a:pt x="128" y="16"/>
                  </a:cubicBezTo>
                  <a:cubicBezTo>
                    <a:pt x="128" y="7"/>
                    <a:pt x="121" y="0"/>
                    <a:pt x="112" y="0"/>
                  </a:cubicBezTo>
                  <a:close/>
                  <a:moveTo>
                    <a:pt x="60" y="120"/>
                  </a:moveTo>
                  <a:cubicBezTo>
                    <a:pt x="38" y="114"/>
                    <a:pt x="16" y="108"/>
                    <a:pt x="16" y="108"/>
                  </a:cubicBezTo>
                  <a:cubicBezTo>
                    <a:pt x="11" y="107"/>
                    <a:pt x="8" y="104"/>
                    <a:pt x="8" y="100"/>
                  </a:cubicBezTo>
                  <a:cubicBezTo>
                    <a:pt x="8" y="16"/>
                    <a:pt x="8" y="16"/>
                    <a:pt x="8" y="16"/>
                  </a:cubicBezTo>
                  <a:cubicBezTo>
                    <a:pt x="8" y="12"/>
                    <a:pt x="12" y="8"/>
                    <a:pt x="16" y="8"/>
                  </a:cubicBezTo>
                  <a:cubicBezTo>
                    <a:pt x="60" y="20"/>
                    <a:pt x="60" y="20"/>
                    <a:pt x="60" y="20"/>
                  </a:cubicBezTo>
                  <a:lnTo>
                    <a:pt x="60" y="120"/>
                  </a:lnTo>
                  <a:close/>
                  <a:moveTo>
                    <a:pt x="120" y="100"/>
                  </a:moveTo>
                  <a:cubicBezTo>
                    <a:pt x="120" y="104"/>
                    <a:pt x="116" y="107"/>
                    <a:pt x="112" y="108"/>
                  </a:cubicBezTo>
                  <a:cubicBezTo>
                    <a:pt x="112" y="108"/>
                    <a:pt x="90" y="114"/>
                    <a:pt x="68" y="120"/>
                  </a:cubicBezTo>
                  <a:cubicBezTo>
                    <a:pt x="68" y="20"/>
                    <a:pt x="68" y="20"/>
                    <a:pt x="68" y="20"/>
                  </a:cubicBezTo>
                  <a:cubicBezTo>
                    <a:pt x="112" y="8"/>
                    <a:pt x="112" y="8"/>
                    <a:pt x="112" y="8"/>
                  </a:cubicBezTo>
                  <a:cubicBezTo>
                    <a:pt x="116" y="8"/>
                    <a:pt x="120" y="12"/>
                    <a:pt x="120" y="16"/>
                  </a:cubicBezTo>
                  <a:lnTo>
                    <a:pt x="120" y="100"/>
                  </a:lnTo>
                  <a:close/>
                </a:path>
              </a:pathLst>
            </a:custGeom>
            <a:solidFill>
              <a:schemeClr val="bg1"/>
            </a:solidFill>
            <a:ln>
              <a:noFill/>
            </a:ln>
          </p:spPr>
          <p:txBody>
            <a:bodyPr vert="horz" wrap="square" lIns="68580" tIns="34290" rIns="68580" bIns="34290" numCol="1" anchor="t" anchorCtr="0" compatLnSpc="1"/>
            <a:lstStyle/>
            <a:p>
              <a:endParaRPr lang="zh-CN" altLang="en-US"/>
            </a:p>
          </p:txBody>
        </p:sp>
      </p:grpSp>
      <p:grpSp>
        <p:nvGrpSpPr>
          <p:cNvPr id="8" name="组合 17"/>
          <p:cNvGrpSpPr/>
          <p:nvPr/>
        </p:nvGrpSpPr>
        <p:grpSpPr>
          <a:xfrm>
            <a:off x="5666704" y="696462"/>
            <a:ext cx="950518" cy="1092548"/>
            <a:chOff x="3379345" y="1211033"/>
            <a:chExt cx="842021" cy="967839"/>
          </a:xfrm>
          <a:effectLst>
            <a:outerShdw blurRad="50800" dist="38100" dir="2700000" algn="tl" rotWithShape="0">
              <a:prstClr val="black">
                <a:alpha val="40000"/>
              </a:prstClr>
            </a:outerShdw>
          </a:effectLst>
        </p:grpSpPr>
        <p:sp>
          <p:nvSpPr>
            <p:cNvPr id="19" name="任意多边形 18"/>
            <p:cNvSpPr/>
            <p:nvPr/>
          </p:nvSpPr>
          <p:spPr>
            <a:xfrm>
              <a:off x="3379345" y="1211033"/>
              <a:ext cx="842021" cy="967839"/>
            </a:xfrm>
            <a:custGeom>
              <a:avLst/>
              <a:gdLst>
                <a:gd name="connsiteX0" fmla="*/ 0 w 2008628"/>
                <a:gd name="connsiteY0" fmla="*/ 873753 h 1747506"/>
                <a:gd name="connsiteX1" fmla="*/ 436877 w 2008628"/>
                <a:gd name="connsiteY1" fmla="*/ 0 h 1747506"/>
                <a:gd name="connsiteX2" fmla="*/ 1571752 w 2008628"/>
                <a:gd name="connsiteY2" fmla="*/ 0 h 1747506"/>
                <a:gd name="connsiteX3" fmla="*/ 2008628 w 2008628"/>
                <a:gd name="connsiteY3" fmla="*/ 873753 h 1747506"/>
                <a:gd name="connsiteX4" fmla="*/ 1571752 w 2008628"/>
                <a:gd name="connsiteY4" fmla="*/ 1747506 h 1747506"/>
                <a:gd name="connsiteX5" fmla="*/ 436877 w 2008628"/>
                <a:gd name="connsiteY5" fmla="*/ 1747506 h 1747506"/>
                <a:gd name="connsiteX6" fmla="*/ 0 w 2008628"/>
                <a:gd name="connsiteY6" fmla="*/ 873753 h 1747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08628" h="1747506">
                  <a:moveTo>
                    <a:pt x="1004314" y="0"/>
                  </a:moveTo>
                  <a:lnTo>
                    <a:pt x="2008627" y="380083"/>
                  </a:lnTo>
                  <a:lnTo>
                    <a:pt x="2008627" y="1367424"/>
                  </a:lnTo>
                  <a:lnTo>
                    <a:pt x="1004314" y="1747506"/>
                  </a:lnTo>
                  <a:lnTo>
                    <a:pt x="1" y="1367424"/>
                  </a:lnTo>
                  <a:lnTo>
                    <a:pt x="1" y="380083"/>
                  </a:lnTo>
                  <a:lnTo>
                    <a:pt x="1004314" y="0"/>
                  </a:lnTo>
                  <a:close/>
                </a:path>
              </a:pathLst>
            </a:custGeom>
            <a:solidFill>
              <a:srgbClr val="0070C0"/>
            </a:solidFill>
            <a:ln w="12700" cap="flat" cmpd="sng" algn="ctr">
              <a:noFill/>
              <a:prstDash val="solid"/>
              <a:miter lim="800000"/>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sz="1600">
                <a:solidFill>
                  <a:schemeClr val="bg1"/>
                </a:solidFill>
                <a:latin typeface="微软雅黑" panose="020B0503020204020204" pitchFamily="34" charset="-122"/>
                <a:ea typeface="微软雅黑" panose="020B0503020204020204" pitchFamily="34" charset="-122"/>
              </a:endParaRPr>
            </a:p>
          </p:txBody>
        </p:sp>
        <p:sp>
          <p:nvSpPr>
            <p:cNvPr id="20" name="Freeform 223"/>
            <p:cNvSpPr>
              <a:spLocks noEditPoints="1"/>
            </p:cNvSpPr>
            <p:nvPr/>
          </p:nvSpPr>
          <p:spPr bwMode="auto">
            <a:xfrm>
              <a:off x="3586156" y="1491631"/>
              <a:ext cx="428398" cy="426982"/>
            </a:xfrm>
            <a:custGeom>
              <a:avLst/>
              <a:gdLst>
                <a:gd name="T0" fmla="*/ 96 w 128"/>
                <a:gd name="T1" fmla="*/ 56 h 128"/>
                <a:gd name="T2" fmla="*/ 32 w 128"/>
                <a:gd name="T3" fmla="*/ 56 h 128"/>
                <a:gd name="T4" fmla="*/ 28 w 128"/>
                <a:gd name="T5" fmla="*/ 60 h 128"/>
                <a:gd name="T6" fmla="*/ 32 w 128"/>
                <a:gd name="T7" fmla="*/ 64 h 128"/>
                <a:gd name="T8" fmla="*/ 96 w 128"/>
                <a:gd name="T9" fmla="*/ 64 h 128"/>
                <a:gd name="T10" fmla="*/ 100 w 128"/>
                <a:gd name="T11" fmla="*/ 60 h 128"/>
                <a:gd name="T12" fmla="*/ 96 w 128"/>
                <a:gd name="T13" fmla="*/ 56 h 128"/>
                <a:gd name="T14" fmla="*/ 96 w 128"/>
                <a:gd name="T15" fmla="*/ 80 h 128"/>
                <a:gd name="T16" fmla="*/ 32 w 128"/>
                <a:gd name="T17" fmla="*/ 80 h 128"/>
                <a:gd name="T18" fmla="*/ 28 w 128"/>
                <a:gd name="T19" fmla="*/ 84 h 128"/>
                <a:gd name="T20" fmla="*/ 32 w 128"/>
                <a:gd name="T21" fmla="*/ 88 h 128"/>
                <a:gd name="T22" fmla="*/ 96 w 128"/>
                <a:gd name="T23" fmla="*/ 88 h 128"/>
                <a:gd name="T24" fmla="*/ 100 w 128"/>
                <a:gd name="T25" fmla="*/ 84 h 128"/>
                <a:gd name="T26" fmla="*/ 96 w 128"/>
                <a:gd name="T27" fmla="*/ 80 h 128"/>
                <a:gd name="T28" fmla="*/ 96 w 128"/>
                <a:gd name="T29" fmla="*/ 32 h 128"/>
                <a:gd name="T30" fmla="*/ 32 w 128"/>
                <a:gd name="T31" fmla="*/ 32 h 128"/>
                <a:gd name="T32" fmla="*/ 28 w 128"/>
                <a:gd name="T33" fmla="*/ 36 h 128"/>
                <a:gd name="T34" fmla="*/ 32 w 128"/>
                <a:gd name="T35" fmla="*/ 40 h 128"/>
                <a:gd name="T36" fmla="*/ 96 w 128"/>
                <a:gd name="T37" fmla="*/ 40 h 128"/>
                <a:gd name="T38" fmla="*/ 100 w 128"/>
                <a:gd name="T39" fmla="*/ 36 h 128"/>
                <a:gd name="T40" fmla="*/ 96 w 128"/>
                <a:gd name="T41" fmla="*/ 32 h 128"/>
                <a:gd name="T42" fmla="*/ 112 w 128"/>
                <a:gd name="T43" fmla="*/ 0 h 128"/>
                <a:gd name="T44" fmla="*/ 16 w 128"/>
                <a:gd name="T45" fmla="*/ 0 h 128"/>
                <a:gd name="T46" fmla="*/ 0 w 128"/>
                <a:gd name="T47" fmla="*/ 17 h 128"/>
                <a:gd name="T48" fmla="*/ 0 w 128"/>
                <a:gd name="T49" fmla="*/ 112 h 128"/>
                <a:gd name="T50" fmla="*/ 16 w 128"/>
                <a:gd name="T51" fmla="*/ 128 h 128"/>
                <a:gd name="T52" fmla="*/ 111 w 128"/>
                <a:gd name="T53" fmla="*/ 128 h 128"/>
                <a:gd name="T54" fmla="*/ 128 w 128"/>
                <a:gd name="T55" fmla="*/ 112 h 128"/>
                <a:gd name="T56" fmla="*/ 128 w 128"/>
                <a:gd name="T57" fmla="*/ 16 h 128"/>
                <a:gd name="T58" fmla="*/ 112 w 128"/>
                <a:gd name="T59" fmla="*/ 0 h 128"/>
                <a:gd name="T60" fmla="*/ 120 w 128"/>
                <a:gd name="T61" fmla="*/ 112 h 128"/>
                <a:gd name="T62" fmla="*/ 111 w 128"/>
                <a:gd name="T63" fmla="*/ 120 h 128"/>
                <a:gd name="T64" fmla="*/ 16 w 128"/>
                <a:gd name="T65" fmla="*/ 120 h 128"/>
                <a:gd name="T66" fmla="*/ 8 w 128"/>
                <a:gd name="T67" fmla="*/ 112 h 128"/>
                <a:gd name="T68" fmla="*/ 8 w 128"/>
                <a:gd name="T69" fmla="*/ 17 h 128"/>
                <a:gd name="T70" fmla="*/ 16 w 128"/>
                <a:gd name="T71" fmla="*/ 8 h 128"/>
                <a:gd name="T72" fmla="*/ 112 w 128"/>
                <a:gd name="T73" fmla="*/ 8 h 128"/>
                <a:gd name="T74" fmla="*/ 120 w 128"/>
                <a:gd name="T75" fmla="*/ 16 h 128"/>
                <a:gd name="T76" fmla="*/ 120 w 128"/>
                <a:gd name="T77" fmla="*/ 112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28" h="128">
                  <a:moveTo>
                    <a:pt x="96" y="56"/>
                  </a:moveTo>
                  <a:cubicBezTo>
                    <a:pt x="32" y="56"/>
                    <a:pt x="32" y="56"/>
                    <a:pt x="32" y="56"/>
                  </a:cubicBezTo>
                  <a:cubicBezTo>
                    <a:pt x="30" y="56"/>
                    <a:pt x="28" y="58"/>
                    <a:pt x="28" y="60"/>
                  </a:cubicBezTo>
                  <a:cubicBezTo>
                    <a:pt x="28" y="62"/>
                    <a:pt x="30" y="64"/>
                    <a:pt x="32" y="64"/>
                  </a:cubicBezTo>
                  <a:cubicBezTo>
                    <a:pt x="96" y="64"/>
                    <a:pt x="96" y="64"/>
                    <a:pt x="96" y="64"/>
                  </a:cubicBezTo>
                  <a:cubicBezTo>
                    <a:pt x="98" y="64"/>
                    <a:pt x="100" y="62"/>
                    <a:pt x="100" y="60"/>
                  </a:cubicBezTo>
                  <a:cubicBezTo>
                    <a:pt x="100" y="58"/>
                    <a:pt x="98" y="56"/>
                    <a:pt x="96" y="56"/>
                  </a:cubicBezTo>
                  <a:close/>
                  <a:moveTo>
                    <a:pt x="96" y="80"/>
                  </a:moveTo>
                  <a:cubicBezTo>
                    <a:pt x="32" y="80"/>
                    <a:pt x="32" y="80"/>
                    <a:pt x="32" y="80"/>
                  </a:cubicBezTo>
                  <a:cubicBezTo>
                    <a:pt x="30" y="80"/>
                    <a:pt x="28" y="82"/>
                    <a:pt x="28" y="84"/>
                  </a:cubicBezTo>
                  <a:cubicBezTo>
                    <a:pt x="28" y="86"/>
                    <a:pt x="30" y="88"/>
                    <a:pt x="32" y="88"/>
                  </a:cubicBezTo>
                  <a:cubicBezTo>
                    <a:pt x="96" y="88"/>
                    <a:pt x="96" y="88"/>
                    <a:pt x="96" y="88"/>
                  </a:cubicBezTo>
                  <a:cubicBezTo>
                    <a:pt x="98" y="88"/>
                    <a:pt x="100" y="86"/>
                    <a:pt x="100" y="84"/>
                  </a:cubicBezTo>
                  <a:cubicBezTo>
                    <a:pt x="100" y="82"/>
                    <a:pt x="98" y="80"/>
                    <a:pt x="96" y="80"/>
                  </a:cubicBezTo>
                  <a:close/>
                  <a:moveTo>
                    <a:pt x="96" y="32"/>
                  </a:moveTo>
                  <a:cubicBezTo>
                    <a:pt x="32" y="32"/>
                    <a:pt x="32" y="32"/>
                    <a:pt x="32" y="32"/>
                  </a:cubicBezTo>
                  <a:cubicBezTo>
                    <a:pt x="30" y="32"/>
                    <a:pt x="28" y="34"/>
                    <a:pt x="28" y="36"/>
                  </a:cubicBezTo>
                  <a:cubicBezTo>
                    <a:pt x="28" y="38"/>
                    <a:pt x="30" y="40"/>
                    <a:pt x="32" y="40"/>
                  </a:cubicBezTo>
                  <a:cubicBezTo>
                    <a:pt x="96" y="40"/>
                    <a:pt x="96" y="40"/>
                    <a:pt x="96" y="40"/>
                  </a:cubicBezTo>
                  <a:cubicBezTo>
                    <a:pt x="98" y="40"/>
                    <a:pt x="100" y="38"/>
                    <a:pt x="100" y="36"/>
                  </a:cubicBezTo>
                  <a:cubicBezTo>
                    <a:pt x="100" y="34"/>
                    <a:pt x="98" y="32"/>
                    <a:pt x="96" y="32"/>
                  </a:cubicBezTo>
                  <a:close/>
                  <a:moveTo>
                    <a:pt x="112" y="0"/>
                  </a:moveTo>
                  <a:cubicBezTo>
                    <a:pt x="16" y="0"/>
                    <a:pt x="16" y="0"/>
                    <a:pt x="16" y="0"/>
                  </a:cubicBezTo>
                  <a:cubicBezTo>
                    <a:pt x="7" y="0"/>
                    <a:pt x="0" y="8"/>
                    <a:pt x="0" y="17"/>
                  </a:cubicBezTo>
                  <a:cubicBezTo>
                    <a:pt x="0" y="112"/>
                    <a:pt x="0" y="112"/>
                    <a:pt x="0" y="112"/>
                  </a:cubicBezTo>
                  <a:cubicBezTo>
                    <a:pt x="0" y="121"/>
                    <a:pt x="7" y="128"/>
                    <a:pt x="16" y="128"/>
                  </a:cubicBezTo>
                  <a:cubicBezTo>
                    <a:pt x="111" y="128"/>
                    <a:pt x="111" y="128"/>
                    <a:pt x="111" y="128"/>
                  </a:cubicBezTo>
                  <a:cubicBezTo>
                    <a:pt x="120" y="128"/>
                    <a:pt x="128" y="121"/>
                    <a:pt x="128" y="112"/>
                  </a:cubicBezTo>
                  <a:cubicBezTo>
                    <a:pt x="128" y="16"/>
                    <a:pt x="128" y="16"/>
                    <a:pt x="128" y="16"/>
                  </a:cubicBezTo>
                  <a:cubicBezTo>
                    <a:pt x="128" y="7"/>
                    <a:pt x="121" y="0"/>
                    <a:pt x="112" y="0"/>
                  </a:cubicBezTo>
                  <a:close/>
                  <a:moveTo>
                    <a:pt x="120" y="112"/>
                  </a:moveTo>
                  <a:cubicBezTo>
                    <a:pt x="120" y="116"/>
                    <a:pt x="116" y="120"/>
                    <a:pt x="111" y="120"/>
                  </a:cubicBezTo>
                  <a:cubicBezTo>
                    <a:pt x="16" y="120"/>
                    <a:pt x="16" y="120"/>
                    <a:pt x="16" y="120"/>
                  </a:cubicBezTo>
                  <a:cubicBezTo>
                    <a:pt x="12" y="120"/>
                    <a:pt x="8" y="116"/>
                    <a:pt x="8" y="112"/>
                  </a:cubicBezTo>
                  <a:cubicBezTo>
                    <a:pt x="8" y="17"/>
                    <a:pt x="8" y="17"/>
                    <a:pt x="8" y="17"/>
                  </a:cubicBezTo>
                  <a:cubicBezTo>
                    <a:pt x="8" y="12"/>
                    <a:pt x="12" y="8"/>
                    <a:pt x="16" y="8"/>
                  </a:cubicBezTo>
                  <a:cubicBezTo>
                    <a:pt x="112" y="8"/>
                    <a:pt x="112" y="8"/>
                    <a:pt x="112" y="8"/>
                  </a:cubicBezTo>
                  <a:cubicBezTo>
                    <a:pt x="116" y="8"/>
                    <a:pt x="120" y="12"/>
                    <a:pt x="120" y="16"/>
                  </a:cubicBezTo>
                  <a:lnTo>
                    <a:pt x="120" y="112"/>
                  </a:lnTo>
                  <a:close/>
                </a:path>
              </a:pathLst>
            </a:custGeom>
            <a:solidFill>
              <a:schemeClr val="bg1"/>
            </a:solidFill>
            <a:ln>
              <a:noFill/>
            </a:ln>
          </p:spPr>
          <p:txBody>
            <a:bodyPr vert="horz" wrap="square" lIns="68580" tIns="34290" rIns="68580" bIns="34290" numCol="1" anchor="t" anchorCtr="0" compatLnSpc="1"/>
            <a:lstStyle/>
            <a:p>
              <a:endParaRPr lang="zh-CN" altLang="en-US"/>
            </a:p>
          </p:txBody>
        </p:sp>
      </p:grpSp>
      <p:grpSp>
        <p:nvGrpSpPr>
          <p:cNvPr id="12" name="组合 20"/>
          <p:cNvGrpSpPr/>
          <p:nvPr/>
        </p:nvGrpSpPr>
        <p:grpSpPr>
          <a:xfrm>
            <a:off x="7782490" y="3238865"/>
            <a:ext cx="950518" cy="1092548"/>
            <a:chOff x="3379345" y="2854036"/>
            <a:chExt cx="842021" cy="967839"/>
          </a:xfrm>
          <a:effectLst>
            <a:outerShdw blurRad="50800" dist="38100" dir="2700000" algn="tl" rotWithShape="0">
              <a:prstClr val="black">
                <a:alpha val="40000"/>
              </a:prstClr>
            </a:outerShdw>
          </a:effectLst>
        </p:grpSpPr>
        <p:sp>
          <p:nvSpPr>
            <p:cNvPr id="22" name="任意多边形 21"/>
            <p:cNvSpPr/>
            <p:nvPr/>
          </p:nvSpPr>
          <p:spPr>
            <a:xfrm>
              <a:off x="3379345" y="2854036"/>
              <a:ext cx="842021" cy="967839"/>
            </a:xfrm>
            <a:custGeom>
              <a:avLst/>
              <a:gdLst>
                <a:gd name="connsiteX0" fmla="*/ 0 w 2008628"/>
                <a:gd name="connsiteY0" fmla="*/ 873753 h 1747506"/>
                <a:gd name="connsiteX1" fmla="*/ 436877 w 2008628"/>
                <a:gd name="connsiteY1" fmla="*/ 0 h 1747506"/>
                <a:gd name="connsiteX2" fmla="*/ 1571752 w 2008628"/>
                <a:gd name="connsiteY2" fmla="*/ 0 h 1747506"/>
                <a:gd name="connsiteX3" fmla="*/ 2008628 w 2008628"/>
                <a:gd name="connsiteY3" fmla="*/ 873753 h 1747506"/>
                <a:gd name="connsiteX4" fmla="*/ 1571752 w 2008628"/>
                <a:gd name="connsiteY4" fmla="*/ 1747506 h 1747506"/>
                <a:gd name="connsiteX5" fmla="*/ 436877 w 2008628"/>
                <a:gd name="connsiteY5" fmla="*/ 1747506 h 1747506"/>
                <a:gd name="connsiteX6" fmla="*/ 0 w 2008628"/>
                <a:gd name="connsiteY6" fmla="*/ 873753 h 1747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08628" h="1747506">
                  <a:moveTo>
                    <a:pt x="1004314" y="0"/>
                  </a:moveTo>
                  <a:lnTo>
                    <a:pt x="2008627" y="380083"/>
                  </a:lnTo>
                  <a:lnTo>
                    <a:pt x="2008627" y="1367424"/>
                  </a:lnTo>
                  <a:lnTo>
                    <a:pt x="1004314" y="1747506"/>
                  </a:lnTo>
                  <a:lnTo>
                    <a:pt x="1" y="1367424"/>
                  </a:lnTo>
                  <a:lnTo>
                    <a:pt x="1" y="380083"/>
                  </a:lnTo>
                  <a:lnTo>
                    <a:pt x="1004314" y="0"/>
                  </a:lnTo>
                  <a:close/>
                </a:path>
              </a:pathLst>
            </a:custGeom>
            <a:solidFill>
              <a:srgbClr val="0070C0"/>
            </a:solidFill>
            <a:ln w="12700" cap="flat" cmpd="sng" algn="ctr">
              <a:noFill/>
              <a:prstDash val="solid"/>
              <a:miter lim="800000"/>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sz="1600">
                <a:solidFill>
                  <a:schemeClr val="bg1"/>
                </a:solidFill>
                <a:latin typeface="微软雅黑" panose="020B0503020204020204" pitchFamily="34" charset="-122"/>
                <a:ea typeface="微软雅黑" panose="020B0503020204020204" pitchFamily="34" charset="-122"/>
              </a:endParaRPr>
            </a:p>
          </p:txBody>
        </p:sp>
        <p:sp>
          <p:nvSpPr>
            <p:cNvPr id="23" name="Freeform 193"/>
            <p:cNvSpPr>
              <a:spLocks noEditPoints="1"/>
            </p:cNvSpPr>
            <p:nvPr/>
          </p:nvSpPr>
          <p:spPr bwMode="auto">
            <a:xfrm>
              <a:off x="3584333" y="3122649"/>
              <a:ext cx="432042" cy="430614"/>
            </a:xfrm>
            <a:custGeom>
              <a:avLst/>
              <a:gdLst>
                <a:gd name="T0" fmla="*/ 54 w 128"/>
                <a:gd name="T1" fmla="*/ 52 h 128"/>
                <a:gd name="T2" fmla="*/ 60 w 128"/>
                <a:gd name="T3" fmla="*/ 46 h 128"/>
                <a:gd name="T4" fmla="*/ 54 w 128"/>
                <a:gd name="T5" fmla="*/ 40 h 128"/>
                <a:gd name="T6" fmla="*/ 48 w 128"/>
                <a:gd name="T7" fmla="*/ 46 h 128"/>
                <a:gd name="T8" fmla="*/ 54 w 128"/>
                <a:gd name="T9" fmla="*/ 52 h 128"/>
                <a:gd name="T10" fmla="*/ 78 w 128"/>
                <a:gd name="T11" fmla="*/ 52 h 128"/>
                <a:gd name="T12" fmla="*/ 84 w 128"/>
                <a:gd name="T13" fmla="*/ 46 h 128"/>
                <a:gd name="T14" fmla="*/ 78 w 128"/>
                <a:gd name="T15" fmla="*/ 40 h 128"/>
                <a:gd name="T16" fmla="*/ 72 w 128"/>
                <a:gd name="T17" fmla="*/ 46 h 128"/>
                <a:gd name="T18" fmla="*/ 78 w 128"/>
                <a:gd name="T19" fmla="*/ 52 h 128"/>
                <a:gd name="T20" fmla="*/ 42 w 128"/>
                <a:gd name="T21" fmla="*/ 90 h 128"/>
                <a:gd name="T22" fmla="*/ 52 w 128"/>
                <a:gd name="T23" fmla="*/ 91 h 128"/>
                <a:gd name="T24" fmla="*/ 104 w 128"/>
                <a:gd name="T25" fmla="*/ 45 h 128"/>
                <a:gd name="T26" fmla="*/ 52 w 128"/>
                <a:gd name="T27" fmla="*/ 0 h 128"/>
                <a:gd name="T28" fmla="*/ 0 w 128"/>
                <a:gd name="T29" fmla="*/ 45 h 128"/>
                <a:gd name="T30" fmla="*/ 20 w 128"/>
                <a:gd name="T31" fmla="*/ 81 h 128"/>
                <a:gd name="T32" fmla="*/ 20 w 128"/>
                <a:gd name="T33" fmla="*/ 104 h 128"/>
                <a:gd name="T34" fmla="*/ 42 w 128"/>
                <a:gd name="T35" fmla="*/ 90 h 128"/>
                <a:gd name="T36" fmla="*/ 8 w 128"/>
                <a:gd name="T37" fmla="*/ 46 h 128"/>
                <a:gd name="T38" fmla="*/ 52 w 128"/>
                <a:gd name="T39" fmla="*/ 8 h 128"/>
                <a:gd name="T40" fmla="*/ 96 w 128"/>
                <a:gd name="T41" fmla="*/ 46 h 128"/>
                <a:gd name="T42" fmla="*/ 52 w 128"/>
                <a:gd name="T43" fmla="*/ 84 h 128"/>
                <a:gd name="T44" fmla="*/ 42 w 128"/>
                <a:gd name="T45" fmla="*/ 83 h 128"/>
                <a:gd name="T46" fmla="*/ 34 w 128"/>
                <a:gd name="T47" fmla="*/ 88 h 128"/>
                <a:gd name="T48" fmla="*/ 34 w 128"/>
                <a:gd name="T49" fmla="*/ 88 h 128"/>
                <a:gd name="T50" fmla="*/ 28 w 128"/>
                <a:gd name="T51" fmla="*/ 92 h 128"/>
                <a:gd name="T52" fmla="*/ 28 w 128"/>
                <a:gd name="T53" fmla="*/ 86 h 128"/>
                <a:gd name="T54" fmla="*/ 28 w 128"/>
                <a:gd name="T55" fmla="*/ 78 h 128"/>
                <a:gd name="T56" fmla="*/ 8 w 128"/>
                <a:gd name="T57" fmla="*/ 46 h 128"/>
                <a:gd name="T58" fmla="*/ 36 w 128"/>
                <a:gd name="T59" fmla="*/ 46 h 128"/>
                <a:gd name="T60" fmla="*/ 30 w 128"/>
                <a:gd name="T61" fmla="*/ 40 h 128"/>
                <a:gd name="T62" fmla="*/ 24 w 128"/>
                <a:gd name="T63" fmla="*/ 46 h 128"/>
                <a:gd name="T64" fmla="*/ 30 w 128"/>
                <a:gd name="T65" fmla="*/ 52 h 128"/>
                <a:gd name="T66" fmla="*/ 36 w 128"/>
                <a:gd name="T67" fmla="*/ 46 h 128"/>
                <a:gd name="T68" fmla="*/ 112 w 128"/>
                <a:gd name="T69" fmla="*/ 37 h 128"/>
                <a:gd name="T70" fmla="*/ 112 w 128"/>
                <a:gd name="T71" fmla="*/ 40 h 128"/>
                <a:gd name="T72" fmla="*/ 111 w 128"/>
                <a:gd name="T73" fmla="*/ 47 h 128"/>
                <a:gd name="T74" fmla="*/ 120 w 128"/>
                <a:gd name="T75" fmla="*/ 70 h 128"/>
                <a:gd name="T76" fmla="*/ 100 w 128"/>
                <a:gd name="T77" fmla="*/ 102 h 128"/>
                <a:gd name="T78" fmla="*/ 100 w 128"/>
                <a:gd name="T79" fmla="*/ 110 h 128"/>
                <a:gd name="T80" fmla="*/ 100 w 128"/>
                <a:gd name="T81" fmla="*/ 116 h 128"/>
                <a:gd name="T82" fmla="*/ 94 w 128"/>
                <a:gd name="T83" fmla="*/ 112 h 128"/>
                <a:gd name="T84" fmla="*/ 94 w 128"/>
                <a:gd name="T85" fmla="*/ 112 h 128"/>
                <a:gd name="T86" fmla="*/ 86 w 128"/>
                <a:gd name="T87" fmla="*/ 107 h 128"/>
                <a:gd name="T88" fmla="*/ 76 w 128"/>
                <a:gd name="T89" fmla="*/ 108 h 128"/>
                <a:gd name="T90" fmla="*/ 49 w 128"/>
                <a:gd name="T91" fmla="*/ 100 h 128"/>
                <a:gd name="T92" fmla="*/ 42 w 128"/>
                <a:gd name="T93" fmla="*/ 100 h 128"/>
                <a:gd name="T94" fmla="*/ 37 w 128"/>
                <a:gd name="T95" fmla="*/ 100 h 128"/>
                <a:gd name="T96" fmla="*/ 76 w 128"/>
                <a:gd name="T97" fmla="*/ 115 h 128"/>
                <a:gd name="T98" fmla="*/ 86 w 128"/>
                <a:gd name="T99" fmla="*/ 114 h 128"/>
                <a:gd name="T100" fmla="*/ 108 w 128"/>
                <a:gd name="T101" fmla="*/ 128 h 128"/>
                <a:gd name="T102" fmla="*/ 108 w 128"/>
                <a:gd name="T103" fmla="*/ 105 h 128"/>
                <a:gd name="T104" fmla="*/ 128 w 128"/>
                <a:gd name="T105" fmla="*/ 69 h 128"/>
                <a:gd name="T106" fmla="*/ 112 w 128"/>
                <a:gd name="T107" fmla="*/ 37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8" h="128">
                  <a:moveTo>
                    <a:pt x="54" y="52"/>
                  </a:moveTo>
                  <a:cubicBezTo>
                    <a:pt x="57" y="52"/>
                    <a:pt x="60" y="49"/>
                    <a:pt x="60" y="46"/>
                  </a:cubicBezTo>
                  <a:cubicBezTo>
                    <a:pt x="60" y="43"/>
                    <a:pt x="57" y="40"/>
                    <a:pt x="54" y="40"/>
                  </a:cubicBezTo>
                  <a:cubicBezTo>
                    <a:pt x="51" y="40"/>
                    <a:pt x="48" y="43"/>
                    <a:pt x="48" y="46"/>
                  </a:cubicBezTo>
                  <a:cubicBezTo>
                    <a:pt x="48" y="49"/>
                    <a:pt x="51" y="52"/>
                    <a:pt x="54" y="52"/>
                  </a:cubicBezTo>
                  <a:close/>
                  <a:moveTo>
                    <a:pt x="78" y="52"/>
                  </a:moveTo>
                  <a:cubicBezTo>
                    <a:pt x="81" y="52"/>
                    <a:pt x="84" y="49"/>
                    <a:pt x="84" y="46"/>
                  </a:cubicBezTo>
                  <a:cubicBezTo>
                    <a:pt x="84" y="43"/>
                    <a:pt x="81" y="40"/>
                    <a:pt x="78" y="40"/>
                  </a:cubicBezTo>
                  <a:cubicBezTo>
                    <a:pt x="75" y="40"/>
                    <a:pt x="72" y="43"/>
                    <a:pt x="72" y="46"/>
                  </a:cubicBezTo>
                  <a:cubicBezTo>
                    <a:pt x="72" y="49"/>
                    <a:pt x="75" y="52"/>
                    <a:pt x="78" y="52"/>
                  </a:cubicBezTo>
                  <a:close/>
                  <a:moveTo>
                    <a:pt x="42" y="90"/>
                  </a:moveTo>
                  <a:cubicBezTo>
                    <a:pt x="46" y="91"/>
                    <a:pt x="49" y="91"/>
                    <a:pt x="52" y="91"/>
                  </a:cubicBezTo>
                  <a:cubicBezTo>
                    <a:pt x="81" y="91"/>
                    <a:pt x="104" y="71"/>
                    <a:pt x="104" y="45"/>
                  </a:cubicBezTo>
                  <a:cubicBezTo>
                    <a:pt x="104" y="20"/>
                    <a:pt x="81" y="0"/>
                    <a:pt x="52" y="0"/>
                  </a:cubicBezTo>
                  <a:cubicBezTo>
                    <a:pt x="23" y="0"/>
                    <a:pt x="0" y="20"/>
                    <a:pt x="0" y="45"/>
                  </a:cubicBezTo>
                  <a:cubicBezTo>
                    <a:pt x="0" y="60"/>
                    <a:pt x="8" y="73"/>
                    <a:pt x="20" y="81"/>
                  </a:cubicBezTo>
                  <a:cubicBezTo>
                    <a:pt x="20" y="104"/>
                    <a:pt x="20" y="104"/>
                    <a:pt x="20" y="104"/>
                  </a:cubicBezTo>
                  <a:lnTo>
                    <a:pt x="42" y="90"/>
                  </a:lnTo>
                  <a:close/>
                  <a:moveTo>
                    <a:pt x="8" y="46"/>
                  </a:moveTo>
                  <a:cubicBezTo>
                    <a:pt x="8" y="25"/>
                    <a:pt x="28" y="8"/>
                    <a:pt x="52" y="8"/>
                  </a:cubicBezTo>
                  <a:cubicBezTo>
                    <a:pt x="76" y="8"/>
                    <a:pt x="96" y="25"/>
                    <a:pt x="96" y="46"/>
                  </a:cubicBezTo>
                  <a:cubicBezTo>
                    <a:pt x="96" y="67"/>
                    <a:pt x="76" y="84"/>
                    <a:pt x="52" y="84"/>
                  </a:cubicBezTo>
                  <a:cubicBezTo>
                    <a:pt x="48" y="84"/>
                    <a:pt x="45" y="84"/>
                    <a:pt x="42" y="83"/>
                  </a:cubicBezTo>
                  <a:cubicBezTo>
                    <a:pt x="34" y="88"/>
                    <a:pt x="34" y="88"/>
                    <a:pt x="34" y="88"/>
                  </a:cubicBezTo>
                  <a:cubicBezTo>
                    <a:pt x="34" y="88"/>
                    <a:pt x="34" y="88"/>
                    <a:pt x="34" y="88"/>
                  </a:cubicBezTo>
                  <a:cubicBezTo>
                    <a:pt x="28" y="92"/>
                    <a:pt x="28" y="92"/>
                    <a:pt x="28" y="92"/>
                  </a:cubicBezTo>
                  <a:cubicBezTo>
                    <a:pt x="28" y="86"/>
                    <a:pt x="28" y="86"/>
                    <a:pt x="28" y="86"/>
                  </a:cubicBezTo>
                  <a:cubicBezTo>
                    <a:pt x="28" y="78"/>
                    <a:pt x="28" y="78"/>
                    <a:pt x="28" y="78"/>
                  </a:cubicBezTo>
                  <a:cubicBezTo>
                    <a:pt x="16" y="71"/>
                    <a:pt x="8" y="59"/>
                    <a:pt x="8" y="46"/>
                  </a:cubicBezTo>
                  <a:close/>
                  <a:moveTo>
                    <a:pt x="36" y="46"/>
                  </a:moveTo>
                  <a:cubicBezTo>
                    <a:pt x="36" y="43"/>
                    <a:pt x="33" y="40"/>
                    <a:pt x="30" y="40"/>
                  </a:cubicBezTo>
                  <a:cubicBezTo>
                    <a:pt x="27" y="40"/>
                    <a:pt x="24" y="43"/>
                    <a:pt x="24" y="46"/>
                  </a:cubicBezTo>
                  <a:cubicBezTo>
                    <a:pt x="24" y="49"/>
                    <a:pt x="27" y="52"/>
                    <a:pt x="30" y="52"/>
                  </a:cubicBezTo>
                  <a:cubicBezTo>
                    <a:pt x="33" y="52"/>
                    <a:pt x="36" y="49"/>
                    <a:pt x="36" y="46"/>
                  </a:cubicBezTo>
                  <a:close/>
                  <a:moveTo>
                    <a:pt x="112" y="37"/>
                  </a:moveTo>
                  <a:cubicBezTo>
                    <a:pt x="112" y="38"/>
                    <a:pt x="112" y="39"/>
                    <a:pt x="112" y="40"/>
                  </a:cubicBezTo>
                  <a:cubicBezTo>
                    <a:pt x="112" y="43"/>
                    <a:pt x="112" y="45"/>
                    <a:pt x="111" y="47"/>
                  </a:cubicBezTo>
                  <a:cubicBezTo>
                    <a:pt x="117" y="54"/>
                    <a:pt x="120" y="62"/>
                    <a:pt x="120" y="70"/>
                  </a:cubicBezTo>
                  <a:cubicBezTo>
                    <a:pt x="120" y="83"/>
                    <a:pt x="112" y="95"/>
                    <a:pt x="100" y="102"/>
                  </a:cubicBezTo>
                  <a:cubicBezTo>
                    <a:pt x="100" y="110"/>
                    <a:pt x="100" y="110"/>
                    <a:pt x="100" y="110"/>
                  </a:cubicBezTo>
                  <a:cubicBezTo>
                    <a:pt x="100" y="116"/>
                    <a:pt x="100" y="116"/>
                    <a:pt x="100" y="116"/>
                  </a:cubicBezTo>
                  <a:cubicBezTo>
                    <a:pt x="94" y="112"/>
                    <a:pt x="94" y="112"/>
                    <a:pt x="94" y="112"/>
                  </a:cubicBezTo>
                  <a:cubicBezTo>
                    <a:pt x="94" y="112"/>
                    <a:pt x="94" y="112"/>
                    <a:pt x="94" y="112"/>
                  </a:cubicBezTo>
                  <a:cubicBezTo>
                    <a:pt x="86" y="107"/>
                    <a:pt x="86" y="107"/>
                    <a:pt x="86" y="107"/>
                  </a:cubicBezTo>
                  <a:cubicBezTo>
                    <a:pt x="83" y="108"/>
                    <a:pt x="80" y="108"/>
                    <a:pt x="76" y="108"/>
                  </a:cubicBezTo>
                  <a:cubicBezTo>
                    <a:pt x="66" y="108"/>
                    <a:pt x="56" y="105"/>
                    <a:pt x="49" y="100"/>
                  </a:cubicBezTo>
                  <a:cubicBezTo>
                    <a:pt x="46" y="100"/>
                    <a:pt x="44" y="100"/>
                    <a:pt x="42" y="100"/>
                  </a:cubicBezTo>
                  <a:cubicBezTo>
                    <a:pt x="40" y="100"/>
                    <a:pt x="39" y="100"/>
                    <a:pt x="37" y="100"/>
                  </a:cubicBezTo>
                  <a:cubicBezTo>
                    <a:pt x="47" y="109"/>
                    <a:pt x="61" y="115"/>
                    <a:pt x="76" y="115"/>
                  </a:cubicBezTo>
                  <a:cubicBezTo>
                    <a:pt x="79" y="115"/>
                    <a:pt x="82" y="115"/>
                    <a:pt x="86" y="114"/>
                  </a:cubicBezTo>
                  <a:cubicBezTo>
                    <a:pt x="108" y="128"/>
                    <a:pt x="108" y="128"/>
                    <a:pt x="108" y="128"/>
                  </a:cubicBezTo>
                  <a:cubicBezTo>
                    <a:pt x="108" y="105"/>
                    <a:pt x="108" y="105"/>
                    <a:pt x="108" y="105"/>
                  </a:cubicBezTo>
                  <a:cubicBezTo>
                    <a:pt x="120" y="97"/>
                    <a:pt x="128" y="84"/>
                    <a:pt x="128" y="69"/>
                  </a:cubicBezTo>
                  <a:cubicBezTo>
                    <a:pt x="128" y="57"/>
                    <a:pt x="122" y="45"/>
                    <a:pt x="112" y="37"/>
                  </a:cubicBezTo>
                  <a:close/>
                </a:path>
              </a:pathLst>
            </a:custGeom>
            <a:solidFill>
              <a:schemeClr val="bg1"/>
            </a:solidFill>
            <a:ln>
              <a:noFill/>
            </a:ln>
          </p:spPr>
          <p:txBody>
            <a:bodyPr vert="horz" wrap="square" lIns="68580" tIns="34290" rIns="68580" bIns="34290" numCol="1" anchor="t" anchorCtr="0" compatLnSpc="1"/>
            <a:lstStyle/>
            <a:p>
              <a:endParaRPr lang="zh-CN" altLang="en-US"/>
            </a:p>
          </p:txBody>
        </p:sp>
      </p:grpSp>
      <p:sp>
        <p:nvSpPr>
          <p:cNvPr id="24" name="任意多边形 23"/>
          <p:cNvSpPr/>
          <p:nvPr/>
        </p:nvSpPr>
        <p:spPr>
          <a:xfrm>
            <a:off x="5148064" y="3520016"/>
            <a:ext cx="950518" cy="1092548"/>
          </a:xfrm>
          <a:custGeom>
            <a:avLst/>
            <a:gdLst>
              <a:gd name="connsiteX0" fmla="*/ 0 w 2008628"/>
              <a:gd name="connsiteY0" fmla="*/ 873753 h 1747506"/>
              <a:gd name="connsiteX1" fmla="*/ 436877 w 2008628"/>
              <a:gd name="connsiteY1" fmla="*/ 0 h 1747506"/>
              <a:gd name="connsiteX2" fmla="*/ 1571752 w 2008628"/>
              <a:gd name="connsiteY2" fmla="*/ 0 h 1747506"/>
              <a:gd name="connsiteX3" fmla="*/ 2008628 w 2008628"/>
              <a:gd name="connsiteY3" fmla="*/ 873753 h 1747506"/>
              <a:gd name="connsiteX4" fmla="*/ 1571752 w 2008628"/>
              <a:gd name="connsiteY4" fmla="*/ 1747506 h 1747506"/>
              <a:gd name="connsiteX5" fmla="*/ 436877 w 2008628"/>
              <a:gd name="connsiteY5" fmla="*/ 1747506 h 1747506"/>
              <a:gd name="connsiteX6" fmla="*/ 0 w 2008628"/>
              <a:gd name="connsiteY6" fmla="*/ 873753 h 1747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08628" h="1747506">
                <a:moveTo>
                  <a:pt x="1004314" y="0"/>
                </a:moveTo>
                <a:lnTo>
                  <a:pt x="2008627" y="380083"/>
                </a:lnTo>
                <a:lnTo>
                  <a:pt x="2008627" y="1367424"/>
                </a:lnTo>
                <a:lnTo>
                  <a:pt x="1004314" y="1747506"/>
                </a:lnTo>
                <a:lnTo>
                  <a:pt x="1" y="1367424"/>
                </a:lnTo>
                <a:lnTo>
                  <a:pt x="1" y="380083"/>
                </a:lnTo>
                <a:lnTo>
                  <a:pt x="1004314" y="0"/>
                </a:lnTo>
                <a:close/>
              </a:path>
            </a:pathLst>
          </a:custGeom>
          <a:blipFill>
            <a:blip r:embed="rId7" cstate="screen">
              <a:extLst>
                <a:ext uri="{28A0092B-C50C-407E-A947-70E740481C1C}">
                  <a14:useLocalDpi xmlns:a14="http://schemas.microsoft.com/office/drawing/2010/main" xmlns=""/>
                </a:ext>
              </a:extLst>
            </a:blip>
            <a:stretch>
              <a:fillRect/>
            </a:stretch>
          </a:blipFill>
          <a:ln>
            <a:noFill/>
          </a:ln>
          <a:effectLst>
            <a:outerShdw blurRad="50800" dist="38100" dir="2700000" algn="tl" rotWithShape="0">
              <a:prstClr val="black">
                <a:alpha val="40000"/>
              </a:prstClr>
            </a:outerShdw>
          </a:effectLst>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04240" tIns="234758" rIns="204240" bIns="234758" numCol="1" spcCol="953" anchor="ctr" anchorCtr="0">
            <a:noAutofit/>
          </a:bodyPr>
          <a:lstStyle/>
          <a:p>
            <a:pPr algn="ctr" defTabSz="1200150">
              <a:lnSpc>
                <a:spcPct val="90000"/>
              </a:lnSpc>
              <a:spcBef>
                <a:spcPct val="0"/>
              </a:spcBef>
              <a:spcAft>
                <a:spcPct val="35000"/>
              </a:spcAft>
            </a:pPr>
            <a:endParaRPr lang="zh-CN" altLang="en-US" sz="2700"/>
          </a:p>
        </p:txBody>
      </p:sp>
      <p:sp>
        <p:nvSpPr>
          <p:cNvPr id="25" name="矩形 24"/>
          <p:cNvSpPr/>
          <p:nvPr/>
        </p:nvSpPr>
        <p:spPr>
          <a:xfrm>
            <a:off x="1370923" y="1589229"/>
            <a:ext cx="1616826" cy="2654573"/>
          </a:xfrm>
          <a:prstGeom prst="rect">
            <a:avLst/>
          </a:prstGeom>
        </p:spPr>
        <p:txBody>
          <a:bodyPr wrap="square" lIns="68580" tIns="34290" rIns="68580" bIns="34290">
            <a:spAutoFit/>
          </a:bodyPr>
          <a:lstStyle/>
          <a:p>
            <a:pPr indent="457200" algn="just">
              <a:lnSpc>
                <a:spcPct val="120000"/>
              </a:lnSpc>
            </a:pPr>
            <a:r>
              <a:rPr lang="en-US" altLang="zh-CN" sz="2800" b="1" spc="300" dirty="0" smtClean="0">
                <a:solidFill>
                  <a:schemeClr val="bg1">
                    <a:lumMod val="50000"/>
                  </a:schemeClr>
                </a:solidFill>
                <a:latin typeface="微软雅黑" panose="020B0503020204020204" pitchFamily="34" charset="-122"/>
                <a:ea typeface="微软雅黑" panose="020B0503020204020204" pitchFamily="34" charset="-122"/>
              </a:rPr>
              <a:t>6.1</a:t>
            </a:r>
          </a:p>
          <a:p>
            <a:pPr indent="457200" algn="just">
              <a:lnSpc>
                <a:spcPct val="120000"/>
              </a:lnSpc>
            </a:pPr>
            <a:r>
              <a:rPr lang="en-US" altLang="zh-CN" sz="2800" b="1" spc="300" dirty="0" smtClean="0">
                <a:solidFill>
                  <a:schemeClr val="bg1">
                    <a:lumMod val="50000"/>
                  </a:schemeClr>
                </a:solidFill>
                <a:latin typeface="微软雅黑" panose="020B0503020204020204" pitchFamily="34" charset="-122"/>
                <a:ea typeface="微软雅黑" panose="020B0503020204020204" pitchFamily="34" charset="-122"/>
              </a:rPr>
              <a:t>6.7</a:t>
            </a:r>
          </a:p>
          <a:p>
            <a:pPr indent="457200" algn="just">
              <a:lnSpc>
                <a:spcPct val="120000"/>
              </a:lnSpc>
            </a:pPr>
            <a:r>
              <a:rPr lang="en-US" altLang="zh-CN" sz="2800" b="1" spc="300" dirty="0" smtClean="0">
                <a:solidFill>
                  <a:schemeClr val="bg1">
                    <a:lumMod val="50000"/>
                  </a:schemeClr>
                </a:solidFill>
                <a:latin typeface="微软雅黑" panose="020B0503020204020204" pitchFamily="34" charset="-122"/>
                <a:ea typeface="微软雅黑" panose="020B0503020204020204" pitchFamily="34" charset="-122"/>
              </a:rPr>
              <a:t>6.8</a:t>
            </a:r>
          </a:p>
          <a:p>
            <a:pPr indent="457200" algn="just">
              <a:lnSpc>
                <a:spcPct val="120000"/>
              </a:lnSpc>
            </a:pPr>
            <a:r>
              <a:rPr lang="en-US" altLang="zh-CN" sz="2800" b="1" spc="300" dirty="0" smtClean="0">
                <a:solidFill>
                  <a:schemeClr val="bg1">
                    <a:lumMod val="50000"/>
                  </a:schemeClr>
                </a:solidFill>
                <a:latin typeface="微软雅黑" panose="020B0503020204020204" pitchFamily="34" charset="-122"/>
                <a:ea typeface="微软雅黑" panose="020B0503020204020204" pitchFamily="34" charset="-122"/>
              </a:rPr>
              <a:t>6.11</a:t>
            </a:r>
          </a:p>
          <a:p>
            <a:pPr indent="457200" algn="just">
              <a:lnSpc>
                <a:spcPct val="120000"/>
              </a:lnSpc>
            </a:pPr>
            <a:r>
              <a:rPr lang="en-US" altLang="zh-CN" sz="2800" b="1" spc="300" smtClean="0">
                <a:solidFill>
                  <a:schemeClr val="bg1">
                    <a:lumMod val="50000"/>
                  </a:schemeClr>
                </a:solidFill>
                <a:latin typeface="微软雅黑" panose="020B0503020204020204" pitchFamily="34" charset="-122"/>
                <a:ea typeface="微软雅黑" panose="020B0503020204020204" pitchFamily="34" charset="-122"/>
              </a:rPr>
              <a:t>6.12</a:t>
            </a:r>
            <a:endParaRPr lang="zh-CN" altLang="en-US" sz="2800" b="1" spc="30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26" name="TextBox 7"/>
          <p:cNvSpPr txBox="1"/>
          <p:nvPr/>
        </p:nvSpPr>
        <p:spPr>
          <a:xfrm>
            <a:off x="398684" y="1004438"/>
            <a:ext cx="1791623" cy="523220"/>
          </a:xfrm>
          <a:prstGeom prst="rect">
            <a:avLst/>
          </a:prstGeom>
          <a:noFill/>
        </p:spPr>
        <p:txBody>
          <a:bodyPr wrap="square" rtlCol="0">
            <a:spAutoFit/>
          </a:bodyPr>
          <a:lstStyle/>
          <a:p>
            <a:pPr algn="just"/>
            <a:r>
              <a:rPr lang="zh-CN" altLang="en-US" sz="2800" b="1" spc="300" dirty="0" smtClean="0">
                <a:solidFill>
                  <a:schemeClr val="bg1">
                    <a:lumMod val="50000"/>
                  </a:schemeClr>
                </a:solidFill>
                <a:latin typeface="微软雅黑" panose="020B0503020204020204" pitchFamily="34" charset="-122"/>
                <a:ea typeface="微软雅黑" panose="020B0503020204020204" pitchFamily="34" charset="-122"/>
              </a:rPr>
              <a:t>作  业：</a:t>
            </a:r>
            <a:endParaRPr lang="zh-CN" altLang="en-US" sz="2800" b="1" spc="300" dirty="0">
              <a:solidFill>
                <a:schemeClr val="bg1">
                  <a:lumMod val="5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xmlns="" val="146960608"/>
      </p:ext>
    </p:extLst>
  </p:cSld>
  <p:clrMapOvr>
    <a:masterClrMapping/>
  </p:clrMapOvr>
  <mc:AlternateContent xmlns:mc="http://schemas.openxmlformats.org/markup-compatibility/2006">
    <mc:Choice xmlns:p14="http://schemas.microsoft.com/office/powerpoint/2010/main" xmlns="" Requires="p14">
      <p:transition spd="med" p14:dur="700" advTm="0">
        <p:fade/>
      </p:transition>
    </mc:Choice>
    <mc:Fallback>
      <p:transition spd="med" advTm="0">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C:\Users\jsj\Desktop\素材cnn sccnn.com_2014111795930119rx61_04 [转换].png"/>
          <p:cNvPicPr>
            <a:picLocks noChangeAspect="1" noChangeArrowheads="1"/>
          </p:cNvPicPr>
          <p:nvPr/>
        </p:nvPicPr>
        <p:blipFill rotWithShape="1">
          <a:blip r:embed="rId2" cstate="screen">
            <a:extLst>
              <a:ext uri="{28A0092B-C50C-407E-A947-70E740481C1C}">
                <a14:useLocalDpi xmlns:a14="http://schemas.microsoft.com/office/drawing/2010/main" xmlns=""/>
              </a:ext>
            </a:extLst>
          </a:blip>
          <a:srcRect/>
          <a:stretch>
            <a:fillRect/>
          </a:stretch>
        </p:blipFill>
        <p:spPr bwMode="auto">
          <a:xfrm>
            <a:off x="4139952" y="0"/>
            <a:ext cx="5004048" cy="3571102"/>
          </a:xfrm>
          <a:prstGeom prst="rect">
            <a:avLst/>
          </a:prstGeom>
          <a:noFill/>
          <a:extLst>
            <a:ext uri="{909E8E84-426E-40DD-AFC4-6F175D3DCCD1}">
              <a14:hiddenFill xmlns:a14="http://schemas.microsoft.com/office/drawing/2010/main" xmlns="">
                <a:solidFill>
                  <a:srgbClr val="FFFFFF"/>
                </a:solidFill>
              </a14:hiddenFill>
            </a:ext>
          </a:extLst>
        </p:spPr>
      </p:pic>
      <p:pic>
        <p:nvPicPr>
          <p:cNvPr id="5" name="Picture 4" descr="C:\Users\jsj\Desktop\素材cnn sccnn.com_2014111795930119rx61_04 [转换].png"/>
          <p:cNvPicPr>
            <a:picLocks noChangeAspect="1" noChangeArrowheads="1"/>
          </p:cNvPicPr>
          <p:nvPr/>
        </p:nvPicPr>
        <p:blipFill rotWithShape="1">
          <a:blip r:embed="rId3" cstate="screen">
            <a:extLst>
              <a:ext uri="{28A0092B-C50C-407E-A947-70E740481C1C}">
                <a14:useLocalDpi xmlns:a14="http://schemas.microsoft.com/office/drawing/2010/main" xmlns=""/>
              </a:ext>
            </a:extLst>
          </a:blip>
          <a:srcRect r="-8270"/>
          <a:stretch>
            <a:fillRect/>
          </a:stretch>
        </p:blipFill>
        <p:spPr bwMode="auto">
          <a:xfrm>
            <a:off x="0" y="2571750"/>
            <a:ext cx="2498024" cy="2571750"/>
          </a:xfrm>
          <a:prstGeom prst="rect">
            <a:avLst/>
          </a:prstGeom>
          <a:noFill/>
          <a:extLst>
            <a:ext uri="{909E8E84-426E-40DD-AFC4-6F175D3DCCD1}">
              <a14:hiddenFill xmlns:a14="http://schemas.microsoft.com/office/drawing/2010/main" xmlns="">
                <a:solidFill>
                  <a:srgbClr val="FFFFFF"/>
                </a:solidFill>
              </a14:hiddenFill>
            </a:ext>
          </a:extLst>
        </p:spPr>
      </p:pic>
      <p:sp useBgFill="1">
        <p:nvSpPr>
          <p:cNvPr id="6" name="矩形 5"/>
          <p:cNvSpPr/>
          <p:nvPr/>
        </p:nvSpPr>
        <p:spPr>
          <a:xfrm>
            <a:off x="0" y="476972"/>
            <a:ext cx="9144000" cy="432702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0" y="476972"/>
            <a:ext cx="9144000" cy="78554"/>
          </a:xfrm>
          <a:prstGeom prst="rect">
            <a:avLst/>
          </a:prstGeom>
          <a:solidFill>
            <a:srgbClr val="E46C0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TextBox 10"/>
          <p:cNvSpPr txBox="1"/>
          <p:nvPr/>
        </p:nvSpPr>
        <p:spPr>
          <a:xfrm>
            <a:off x="251520" y="62858"/>
            <a:ext cx="2262158" cy="369332"/>
          </a:xfrm>
          <a:prstGeom prst="rect">
            <a:avLst/>
          </a:prstGeom>
          <a:noFill/>
        </p:spPr>
        <p:txBody>
          <a:bodyPr wrap="none" rtlCol="0">
            <a:spAutoFit/>
          </a:bodyPr>
          <a:lstStyle/>
          <a:p>
            <a:r>
              <a:rPr lang="zh-CN" altLang="en-US" sz="1800" b="1" dirty="0" smtClean="0">
                <a:solidFill>
                  <a:srgbClr val="0070C0"/>
                </a:solidFill>
                <a:latin typeface="微软雅黑" panose="020B0503020204020204" pitchFamily="34" charset="-122"/>
                <a:ea typeface="微软雅黑" panose="020B0503020204020204" pitchFamily="34" charset="-122"/>
              </a:rPr>
              <a:t>数字基带信号的频谱</a:t>
            </a:r>
            <a:endParaRPr lang="zh-CN" altLang="en-US" sz="1800" b="1" dirty="0">
              <a:solidFill>
                <a:srgbClr val="0070C0"/>
              </a:solidFill>
              <a:latin typeface="微软雅黑" panose="020B0503020204020204" pitchFamily="34" charset="-122"/>
              <a:ea typeface="微软雅黑" panose="020B0503020204020204" pitchFamily="34" charset="-122"/>
            </a:endParaRPr>
          </a:p>
        </p:txBody>
      </p:sp>
      <p:sp>
        <p:nvSpPr>
          <p:cNvPr id="51" name="TextBox 10"/>
          <p:cNvSpPr txBox="1"/>
          <p:nvPr/>
        </p:nvSpPr>
        <p:spPr>
          <a:xfrm>
            <a:off x="3172006" y="4078525"/>
            <a:ext cx="3079950" cy="338554"/>
          </a:xfrm>
          <a:prstGeom prst="rect">
            <a:avLst/>
          </a:prstGeom>
          <a:noFill/>
        </p:spPr>
        <p:txBody>
          <a:bodyPr wrap="square" rtlCol="0">
            <a:spAutoFit/>
          </a:bodyPr>
          <a:lstStyle/>
          <a:p>
            <a:pPr algn="just"/>
            <a:r>
              <a:rPr lang="zh-CN" altLang="en-US" sz="1600" b="1" dirty="0" smtClean="0">
                <a:solidFill>
                  <a:srgbClr val="0070C0"/>
                </a:solidFill>
                <a:latin typeface="微软雅黑" panose="020B0503020204020204" pitchFamily="34" charset="-122"/>
                <a:ea typeface="微软雅黑" panose="020B0503020204020204" pitchFamily="34" charset="-122"/>
              </a:rPr>
              <a:t>频带宽度、直流分量、定时分量</a:t>
            </a:r>
          </a:p>
        </p:txBody>
      </p:sp>
      <p:sp>
        <p:nvSpPr>
          <p:cNvPr id="55" name="TextBox 10"/>
          <p:cNvSpPr txBox="1"/>
          <p:nvPr/>
        </p:nvSpPr>
        <p:spPr>
          <a:xfrm>
            <a:off x="6950080" y="4645599"/>
            <a:ext cx="1109387" cy="338554"/>
          </a:xfrm>
          <a:prstGeom prst="rect">
            <a:avLst/>
          </a:prstGeom>
          <a:noFill/>
        </p:spPr>
        <p:txBody>
          <a:bodyPr wrap="square" rtlCol="0">
            <a:spAutoFit/>
          </a:bodyPr>
          <a:lstStyle/>
          <a:p>
            <a:pPr algn="just"/>
            <a:r>
              <a:rPr lang="zh-CN" altLang="en-US" sz="1600" b="1" dirty="0" smtClean="0">
                <a:solidFill>
                  <a:srgbClr val="0070C0"/>
                </a:solidFill>
                <a:latin typeface="微软雅黑" panose="020B0503020204020204" pitchFamily="34" charset="-122"/>
                <a:ea typeface="微软雅黑" panose="020B0503020204020204" pitchFamily="34" charset="-122"/>
              </a:rPr>
              <a:t>适应信道</a:t>
            </a:r>
            <a:endParaRPr lang="zh-CN" altLang="en-US" sz="1600" b="1" dirty="0">
              <a:solidFill>
                <a:srgbClr val="0070C0"/>
              </a:solidFill>
              <a:latin typeface="微软雅黑" panose="020B0503020204020204" pitchFamily="34" charset="-122"/>
              <a:ea typeface="微软雅黑" panose="020B0503020204020204" pitchFamily="34" charset="-122"/>
            </a:endParaRPr>
          </a:p>
        </p:txBody>
      </p:sp>
      <p:sp>
        <p:nvSpPr>
          <p:cNvPr id="50" name="TextBox 10"/>
          <p:cNvSpPr txBox="1"/>
          <p:nvPr/>
        </p:nvSpPr>
        <p:spPr>
          <a:xfrm>
            <a:off x="793851" y="2476558"/>
            <a:ext cx="2247071" cy="338554"/>
          </a:xfrm>
          <a:prstGeom prst="rect">
            <a:avLst/>
          </a:prstGeom>
          <a:noFill/>
        </p:spPr>
        <p:txBody>
          <a:bodyPr wrap="square" rtlCol="0">
            <a:spAutoFit/>
          </a:bodyPr>
          <a:lstStyle/>
          <a:p>
            <a:pPr algn="just"/>
            <a:r>
              <a:rPr lang="zh-CN" altLang="en-US" sz="1600" b="1" dirty="0" smtClean="0">
                <a:solidFill>
                  <a:srgbClr val="0070C0"/>
                </a:solidFill>
                <a:latin typeface="微软雅黑" panose="020B0503020204020204" pitchFamily="34" charset="-122"/>
                <a:ea typeface="微软雅黑" panose="020B0503020204020204" pitchFamily="34" charset="-122"/>
              </a:rPr>
              <a:t>车太宽则很难停进车位</a:t>
            </a:r>
            <a:endParaRPr lang="zh-CN" altLang="en-US" sz="1600" b="1" dirty="0">
              <a:solidFill>
                <a:srgbClr val="0070C0"/>
              </a:solidFill>
              <a:latin typeface="微软雅黑" panose="020B0503020204020204" pitchFamily="34" charset="-122"/>
              <a:ea typeface="微软雅黑" panose="020B0503020204020204" pitchFamily="34" charset="-122"/>
            </a:endParaRPr>
          </a:p>
        </p:txBody>
      </p:sp>
      <p:sp>
        <p:nvSpPr>
          <p:cNvPr id="56" name="TextBox 10"/>
          <p:cNvSpPr txBox="1"/>
          <p:nvPr/>
        </p:nvSpPr>
        <p:spPr>
          <a:xfrm>
            <a:off x="3551231" y="2480098"/>
            <a:ext cx="2247071" cy="338554"/>
          </a:xfrm>
          <a:prstGeom prst="rect">
            <a:avLst/>
          </a:prstGeom>
          <a:noFill/>
        </p:spPr>
        <p:txBody>
          <a:bodyPr wrap="square" rtlCol="0">
            <a:spAutoFit/>
          </a:bodyPr>
          <a:lstStyle/>
          <a:p>
            <a:pPr algn="just"/>
            <a:r>
              <a:rPr lang="zh-CN" altLang="en-US" sz="1600" b="1" dirty="0" smtClean="0">
                <a:solidFill>
                  <a:srgbClr val="0070C0"/>
                </a:solidFill>
                <a:latin typeface="微软雅黑" panose="020B0503020204020204" pitchFamily="34" charset="-122"/>
                <a:ea typeface="微软雅黑" panose="020B0503020204020204" pitchFamily="34" charset="-122"/>
              </a:rPr>
              <a:t>直流分量很难通过电容</a:t>
            </a:r>
            <a:endParaRPr lang="zh-CN" altLang="en-US" sz="1600" b="1" dirty="0">
              <a:solidFill>
                <a:srgbClr val="0070C0"/>
              </a:solidFill>
              <a:latin typeface="微软雅黑" panose="020B0503020204020204" pitchFamily="34" charset="-122"/>
              <a:ea typeface="微软雅黑" panose="020B0503020204020204" pitchFamily="34" charset="-122"/>
            </a:endParaRPr>
          </a:p>
        </p:txBody>
      </p:sp>
      <p:sp>
        <p:nvSpPr>
          <p:cNvPr id="57" name="TextBox 10"/>
          <p:cNvSpPr txBox="1"/>
          <p:nvPr/>
        </p:nvSpPr>
        <p:spPr>
          <a:xfrm>
            <a:off x="6149121" y="2462377"/>
            <a:ext cx="2495164" cy="338554"/>
          </a:xfrm>
          <a:prstGeom prst="rect">
            <a:avLst/>
          </a:prstGeom>
          <a:noFill/>
        </p:spPr>
        <p:txBody>
          <a:bodyPr wrap="square" rtlCol="0">
            <a:spAutoFit/>
          </a:bodyPr>
          <a:lstStyle/>
          <a:p>
            <a:pPr algn="just"/>
            <a:r>
              <a:rPr lang="zh-CN" altLang="en-US" sz="1600" b="1" dirty="0" smtClean="0">
                <a:solidFill>
                  <a:srgbClr val="0070C0"/>
                </a:solidFill>
                <a:latin typeface="微软雅黑" panose="020B0503020204020204" pitchFamily="34" charset="-122"/>
                <a:ea typeface="微软雅黑" panose="020B0503020204020204" pitchFamily="34" charset="-122"/>
              </a:rPr>
              <a:t>接收端要能区分各个码元</a:t>
            </a:r>
            <a:endParaRPr lang="zh-CN" altLang="en-US" sz="1600" b="1" dirty="0">
              <a:solidFill>
                <a:srgbClr val="0070C0"/>
              </a:solidFill>
              <a:latin typeface="微软雅黑" panose="020B0503020204020204" pitchFamily="34" charset="-122"/>
              <a:ea typeface="微软雅黑" panose="020B0503020204020204" pitchFamily="34" charset="-122"/>
            </a:endParaRPr>
          </a:p>
        </p:txBody>
      </p:sp>
      <p:pic>
        <p:nvPicPr>
          <p:cNvPr id="58" name="Picture 3"/>
          <p:cNvPicPr>
            <a:picLocks noChangeAspect="1"/>
          </p:cNvPicPr>
          <p:nvPr/>
        </p:nvPicPr>
        <p:blipFill rotWithShape="1">
          <a:blip r:embed="rId4" cstate="screen">
            <a:extLst>
              <a:ext uri="{28A0092B-C50C-407E-A947-70E740481C1C}">
                <a14:useLocalDpi xmlns="" xmlns:a14="http://schemas.microsoft.com/office/drawing/2010/main"/>
              </a:ext>
            </a:extLst>
          </a:blip>
          <a:srcRect/>
          <a:stretch>
            <a:fillRect/>
          </a:stretch>
        </p:blipFill>
        <p:spPr>
          <a:xfrm>
            <a:off x="631161" y="900336"/>
            <a:ext cx="2462912" cy="1545152"/>
          </a:xfrm>
          <a:prstGeom prst="rect">
            <a:avLst/>
          </a:prstGeom>
        </p:spPr>
      </p:pic>
      <p:pic>
        <p:nvPicPr>
          <p:cNvPr id="47" name="图片 46" descr="4.车库2.jpg"/>
          <p:cNvPicPr>
            <a:picLocks noChangeAspect="1"/>
          </p:cNvPicPr>
          <p:nvPr/>
        </p:nvPicPr>
        <p:blipFill>
          <a:blip r:embed="rId5" cstate="print"/>
          <a:stretch>
            <a:fillRect/>
          </a:stretch>
        </p:blipFill>
        <p:spPr>
          <a:xfrm>
            <a:off x="839043" y="999465"/>
            <a:ext cx="2060230" cy="1307028"/>
          </a:xfrm>
          <a:prstGeom prst="rect">
            <a:avLst/>
          </a:prstGeom>
        </p:spPr>
      </p:pic>
      <p:pic>
        <p:nvPicPr>
          <p:cNvPr id="59" name="Picture 3"/>
          <p:cNvPicPr>
            <a:picLocks noChangeAspect="1"/>
          </p:cNvPicPr>
          <p:nvPr/>
        </p:nvPicPr>
        <p:blipFill rotWithShape="1">
          <a:blip r:embed="rId4" cstate="screen">
            <a:extLst>
              <a:ext uri="{28A0092B-C50C-407E-A947-70E740481C1C}">
                <a14:useLocalDpi xmlns="" xmlns:a14="http://schemas.microsoft.com/office/drawing/2010/main"/>
              </a:ext>
            </a:extLst>
          </a:blip>
          <a:srcRect/>
          <a:stretch>
            <a:fillRect/>
          </a:stretch>
        </p:blipFill>
        <p:spPr>
          <a:xfrm>
            <a:off x="3310555" y="857804"/>
            <a:ext cx="2569248" cy="1598314"/>
          </a:xfrm>
          <a:prstGeom prst="rect">
            <a:avLst/>
          </a:prstGeom>
        </p:spPr>
      </p:pic>
      <p:pic>
        <p:nvPicPr>
          <p:cNvPr id="117762" name="Picture 2"/>
          <p:cNvPicPr>
            <a:picLocks noChangeAspect="1" noChangeArrowheads="1"/>
          </p:cNvPicPr>
          <p:nvPr/>
        </p:nvPicPr>
        <p:blipFill>
          <a:blip r:embed="rId6" cstate="print"/>
          <a:srcRect/>
          <a:stretch>
            <a:fillRect/>
          </a:stretch>
        </p:blipFill>
        <p:spPr bwMode="auto">
          <a:xfrm>
            <a:off x="3542436" y="973735"/>
            <a:ext cx="2146005" cy="1349143"/>
          </a:xfrm>
          <a:prstGeom prst="rect">
            <a:avLst/>
          </a:prstGeom>
          <a:noFill/>
          <a:ln w="9525">
            <a:noFill/>
            <a:miter lim="800000"/>
            <a:headEnd/>
            <a:tailEnd/>
          </a:ln>
          <a:effectLst/>
        </p:spPr>
      </p:pic>
      <p:pic>
        <p:nvPicPr>
          <p:cNvPr id="60" name="Picture 3"/>
          <p:cNvPicPr>
            <a:picLocks noChangeAspect="1"/>
          </p:cNvPicPr>
          <p:nvPr/>
        </p:nvPicPr>
        <p:blipFill rotWithShape="1">
          <a:blip r:embed="rId4" cstate="screen">
            <a:extLst>
              <a:ext uri="{28A0092B-C50C-407E-A947-70E740481C1C}">
                <a14:useLocalDpi xmlns="" xmlns:a14="http://schemas.microsoft.com/office/drawing/2010/main"/>
              </a:ext>
            </a:extLst>
          </a:blip>
          <a:srcRect/>
          <a:stretch>
            <a:fillRect/>
          </a:stretch>
        </p:blipFill>
        <p:spPr>
          <a:xfrm>
            <a:off x="6057351" y="871983"/>
            <a:ext cx="2469961" cy="1520343"/>
          </a:xfrm>
          <a:prstGeom prst="rect">
            <a:avLst/>
          </a:prstGeom>
        </p:spPr>
      </p:pic>
      <p:pic>
        <p:nvPicPr>
          <p:cNvPr id="117763" name="Picture 3" descr="F:\！2023-2024(2)任务\2 修改PPT\2 通原\1 通原最新版PPT(2023.12.21)\1 授课PPT\插图\第6章 数字基带传输系统\补1.jpg"/>
          <p:cNvPicPr>
            <a:picLocks noChangeAspect="1" noChangeArrowheads="1"/>
          </p:cNvPicPr>
          <p:nvPr/>
        </p:nvPicPr>
        <p:blipFill>
          <a:blip r:embed="rId7" cstate="print"/>
          <a:srcRect/>
          <a:stretch>
            <a:fillRect/>
          </a:stretch>
        </p:blipFill>
        <p:spPr bwMode="auto">
          <a:xfrm>
            <a:off x="6293272" y="979884"/>
            <a:ext cx="2042653" cy="1274667"/>
          </a:xfrm>
          <a:prstGeom prst="rect">
            <a:avLst/>
          </a:prstGeom>
          <a:noFill/>
        </p:spPr>
      </p:pic>
      <p:pic>
        <p:nvPicPr>
          <p:cNvPr id="62" name="Picture 3"/>
          <p:cNvPicPr>
            <a:picLocks noChangeAspect="1" noChangeArrowheads="1"/>
          </p:cNvPicPr>
          <p:nvPr/>
        </p:nvPicPr>
        <p:blipFill>
          <a:blip r:embed="rId8" cstate="print"/>
          <a:srcRect/>
          <a:stretch>
            <a:fillRect/>
          </a:stretch>
        </p:blipFill>
        <p:spPr bwMode="auto">
          <a:xfrm rot="5400000">
            <a:off x="4471153" y="3005918"/>
            <a:ext cx="323606" cy="182415"/>
          </a:xfrm>
          <a:prstGeom prst="rect">
            <a:avLst/>
          </a:prstGeom>
          <a:noFill/>
          <a:ln w="9525">
            <a:noFill/>
            <a:miter lim="800000"/>
            <a:headEnd/>
            <a:tailEnd/>
          </a:ln>
          <a:effectLst/>
        </p:spPr>
      </p:pic>
      <p:sp>
        <p:nvSpPr>
          <p:cNvPr id="63" name="TextBox 10"/>
          <p:cNvSpPr txBox="1"/>
          <p:nvPr/>
        </p:nvSpPr>
        <p:spPr>
          <a:xfrm>
            <a:off x="3526416" y="3327155"/>
            <a:ext cx="2278969" cy="338554"/>
          </a:xfrm>
          <a:prstGeom prst="rect">
            <a:avLst/>
          </a:prstGeom>
          <a:noFill/>
        </p:spPr>
        <p:txBody>
          <a:bodyPr wrap="square" rtlCol="0">
            <a:spAutoFit/>
          </a:bodyPr>
          <a:lstStyle/>
          <a:p>
            <a:pPr algn="just"/>
            <a:r>
              <a:rPr lang="zh-CN" altLang="en-US" sz="1600" b="1" dirty="0" smtClean="0">
                <a:solidFill>
                  <a:srgbClr val="0070C0"/>
                </a:solidFill>
                <a:latin typeface="微软雅黑" panose="020B0503020204020204" pitchFamily="34" charset="-122"/>
                <a:ea typeface="微软雅黑" panose="020B0503020204020204" pitchFamily="34" charset="-122"/>
              </a:rPr>
              <a:t>分析数字基带信号频谱</a:t>
            </a:r>
          </a:p>
        </p:txBody>
      </p:sp>
      <p:pic>
        <p:nvPicPr>
          <p:cNvPr id="64" name="Picture 3"/>
          <p:cNvPicPr>
            <a:picLocks noChangeAspect="1" noChangeArrowheads="1"/>
          </p:cNvPicPr>
          <p:nvPr/>
        </p:nvPicPr>
        <p:blipFill>
          <a:blip r:embed="rId8" cstate="print"/>
          <a:srcRect/>
          <a:stretch>
            <a:fillRect/>
          </a:stretch>
        </p:blipFill>
        <p:spPr bwMode="auto">
          <a:xfrm rot="5400000">
            <a:off x="4474696" y="3775006"/>
            <a:ext cx="323606" cy="182415"/>
          </a:xfrm>
          <a:prstGeom prst="rect">
            <a:avLst/>
          </a:prstGeom>
          <a:noFill/>
          <a:ln w="9525">
            <a:noFill/>
            <a:miter lim="800000"/>
            <a:headEnd/>
            <a:tailEnd/>
          </a:ln>
          <a:effectLst/>
        </p:spPr>
      </p:pic>
      <p:pic>
        <p:nvPicPr>
          <p:cNvPr id="65" name="Picture 3"/>
          <p:cNvPicPr>
            <a:picLocks noChangeAspect="1"/>
          </p:cNvPicPr>
          <p:nvPr/>
        </p:nvPicPr>
        <p:blipFill rotWithShape="1">
          <a:blip r:embed="rId4" cstate="screen">
            <a:extLst>
              <a:ext uri="{28A0092B-C50C-407E-A947-70E740481C1C}">
                <a14:useLocalDpi xmlns="" xmlns:a14="http://schemas.microsoft.com/office/drawing/2010/main"/>
              </a:ext>
            </a:extLst>
          </a:blip>
          <a:srcRect/>
          <a:stretch>
            <a:fillRect/>
          </a:stretch>
        </p:blipFill>
        <p:spPr>
          <a:xfrm>
            <a:off x="6209746" y="3002036"/>
            <a:ext cx="2370722" cy="1623124"/>
          </a:xfrm>
          <a:prstGeom prst="rect">
            <a:avLst/>
          </a:prstGeom>
        </p:spPr>
      </p:pic>
      <p:pic>
        <p:nvPicPr>
          <p:cNvPr id="61" name="图片 60" descr="5.防滑链.JPEG"/>
          <p:cNvPicPr>
            <a:picLocks noChangeAspect="1"/>
          </p:cNvPicPr>
          <p:nvPr/>
        </p:nvPicPr>
        <p:blipFill>
          <a:blip r:embed="rId9" cstate="print"/>
          <a:stretch>
            <a:fillRect/>
          </a:stretch>
        </p:blipFill>
        <p:spPr>
          <a:xfrm>
            <a:off x="6434128" y="3125970"/>
            <a:ext cx="1953512" cy="1358301"/>
          </a:xfrm>
          <a:prstGeom prst="rect">
            <a:avLst/>
          </a:prstGeom>
        </p:spPr>
      </p:pic>
    </p:spTree>
    <p:extLst>
      <p:ext uri="{BB962C8B-B14F-4D97-AF65-F5344CB8AC3E}">
        <p14:creationId xmlns:p14="http://schemas.microsoft.com/office/powerpoint/2010/main" xmlns="" val="2448242420"/>
      </p:ext>
    </p:extLst>
  </p:cSld>
  <p:clrMapOvr>
    <a:masterClrMapping/>
  </p:clrMapOvr>
  <mc:AlternateContent xmlns:mc="http://schemas.openxmlformats.org/markup-compatibility/2006">
    <mc:Choice xmlns:p14="http://schemas.microsoft.com/office/powerpoint/2010/main" xmlns="" Requires="p14">
      <p:transition spd="slow" p14:dur="1250" advTm="0">
        <p14:flip dir="r"/>
      </p:transition>
    </mc:Choice>
    <mc:Fallback>
      <p:transition spd="slow" advTm="0">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C:\Users\jsj\Desktop\素材cnn sccnn.com_2014111795930119rx61_04 [转换].png"/>
          <p:cNvPicPr>
            <a:picLocks noChangeAspect="1" noChangeArrowheads="1"/>
          </p:cNvPicPr>
          <p:nvPr/>
        </p:nvPicPr>
        <p:blipFill rotWithShape="1">
          <a:blip r:embed="rId3" cstate="screen">
            <a:extLst>
              <a:ext uri="{28A0092B-C50C-407E-A947-70E740481C1C}">
                <a14:useLocalDpi xmlns:a14="http://schemas.microsoft.com/office/drawing/2010/main" xmlns=""/>
              </a:ext>
            </a:extLst>
          </a:blip>
          <a:srcRect/>
          <a:stretch>
            <a:fillRect/>
          </a:stretch>
        </p:blipFill>
        <p:spPr bwMode="auto">
          <a:xfrm>
            <a:off x="4139952" y="0"/>
            <a:ext cx="5004048" cy="3571102"/>
          </a:xfrm>
          <a:prstGeom prst="rect">
            <a:avLst/>
          </a:prstGeom>
          <a:noFill/>
          <a:extLst>
            <a:ext uri="{909E8E84-426E-40DD-AFC4-6F175D3DCCD1}">
              <a14:hiddenFill xmlns:a14="http://schemas.microsoft.com/office/drawing/2010/main" xmlns="">
                <a:solidFill>
                  <a:srgbClr val="FFFFFF"/>
                </a:solidFill>
              </a14:hiddenFill>
            </a:ext>
          </a:extLst>
        </p:spPr>
      </p:pic>
      <p:pic>
        <p:nvPicPr>
          <p:cNvPr id="5" name="Picture 4" descr="C:\Users\jsj\Desktop\素材cnn sccnn.com_2014111795930119rx61_04 [转换].png"/>
          <p:cNvPicPr>
            <a:picLocks noChangeAspect="1" noChangeArrowheads="1"/>
          </p:cNvPicPr>
          <p:nvPr/>
        </p:nvPicPr>
        <p:blipFill rotWithShape="1">
          <a:blip r:embed="rId4" cstate="screen">
            <a:extLst>
              <a:ext uri="{28A0092B-C50C-407E-A947-70E740481C1C}">
                <a14:useLocalDpi xmlns:a14="http://schemas.microsoft.com/office/drawing/2010/main" xmlns=""/>
              </a:ext>
            </a:extLst>
          </a:blip>
          <a:srcRect r="-8270"/>
          <a:stretch>
            <a:fillRect/>
          </a:stretch>
        </p:blipFill>
        <p:spPr bwMode="auto">
          <a:xfrm>
            <a:off x="0" y="2571750"/>
            <a:ext cx="2498024" cy="2571750"/>
          </a:xfrm>
          <a:prstGeom prst="rect">
            <a:avLst/>
          </a:prstGeom>
          <a:noFill/>
          <a:extLst>
            <a:ext uri="{909E8E84-426E-40DD-AFC4-6F175D3DCCD1}">
              <a14:hiddenFill xmlns:a14="http://schemas.microsoft.com/office/drawing/2010/main" xmlns="">
                <a:solidFill>
                  <a:srgbClr val="FFFFFF"/>
                </a:solidFill>
              </a14:hiddenFill>
            </a:ext>
          </a:extLst>
        </p:spPr>
      </p:pic>
      <p:sp useBgFill="1">
        <p:nvSpPr>
          <p:cNvPr id="6" name="矩形 5"/>
          <p:cNvSpPr/>
          <p:nvPr/>
        </p:nvSpPr>
        <p:spPr>
          <a:xfrm>
            <a:off x="0" y="476972"/>
            <a:ext cx="9144000" cy="432702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0" y="476972"/>
            <a:ext cx="9144000" cy="78554"/>
          </a:xfrm>
          <a:prstGeom prst="rect">
            <a:avLst/>
          </a:prstGeom>
          <a:solidFill>
            <a:srgbClr val="E46C0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TextBox 10"/>
          <p:cNvSpPr txBox="1"/>
          <p:nvPr/>
        </p:nvSpPr>
        <p:spPr>
          <a:xfrm>
            <a:off x="616635" y="885131"/>
            <a:ext cx="5507716" cy="369332"/>
          </a:xfrm>
          <a:prstGeom prst="rect">
            <a:avLst/>
          </a:prstGeom>
          <a:noFill/>
        </p:spPr>
        <p:txBody>
          <a:bodyPr wrap="square" rtlCol="0">
            <a:spAutoFit/>
          </a:bodyPr>
          <a:lstStyle/>
          <a:p>
            <a:pPr algn="just"/>
            <a:r>
              <a:rPr lang="zh-CN" altLang="en-US" sz="1800" b="1" dirty="0" smtClean="0">
                <a:solidFill>
                  <a:srgbClr val="0070C0"/>
                </a:solidFill>
                <a:latin typeface="微软雅黑" panose="020B0503020204020204" pitchFamily="34" charset="-122"/>
                <a:ea typeface="微软雅黑" panose="020B0503020204020204" pitchFamily="34" charset="-122"/>
              </a:rPr>
              <a:t>基带信号是</a:t>
            </a:r>
            <a:r>
              <a:rPr lang="zh-CN" altLang="en-US" sz="1800" b="1" dirty="0" smtClean="0">
                <a:solidFill>
                  <a:srgbClr val="FF0000"/>
                </a:solidFill>
                <a:latin typeface="微软雅黑" panose="020B0503020204020204" pitchFamily="34" charset="-122"/>
                <a:ea typeface="微软雅黑" panose="020B0503020204020204" pitchFamily="34" charset="-122"/>
              </a:rPr>
              <a:t>随机信号</a:t>
            </a:r>
            <a:r>
              <a:rPr lang="zh-CN" altLang="en-US" sz="1800" b="1" dirty="0" smtClean="0">
                <a:solidFill>
                  <a:srgbClr val="0070C0"/>
                </a:solidFill>
                <a:latin typeface="微软雅黑" panose="020B0503020204020204" pitchFamily="34" charset="-122"/>
                <a:ea typeface="微软雅黑" panose="020B0503020204020204" pitchFamily="34" charset="-122"/>
              </a:rPr>
              <a:t>，需用</a:t>
            </a:r>
            <a:r>
              <a:rPr lang="zh-CN" altLang="en-US" sz="1800" b="1" dirty="0" smtClean="0">
                <a:solidFill>
                  <a:srgbClr val="FF0000"/>
                </a:solidFill>
                <a:latin typeface="微软雅黑" panose="020B0503020204020204" pitchFamily="34" charset="-122"/>
                <a:ea typeface="微软雅黑" panose="020B0503020204020204" pitchFamily="34" charset="-122"/>
              </a:rPr>
              <a:t>功率谱</a:t>
            </a:r>
            <a:r>
              <a:rPr lang="zh-CN" altLang="en-US" sz="1800" b="1" dirty="0" smtClean="0">
                <a:solidFill>
                  <a:srgbClr val="0070C0"/>
                </a:solidFill>
                <a:latin typeface="微软雅黑" panose="020B0503020204020204" pitchFamily="34" charset="-122"/>
                <a:ea typeface="微软雅黑" panose="020B0503020204020204" pitchFamily="34" charset="-122"/>
              </a:rPr>
              <a:t>描述其频谱特性：</a:t>
            </a:r>
            <a:endParaRPr lang="zh-CN" altLang="en-US" sz="1800" b="1" dirty="0">
              <a:solidFill>
                <a:srgbClr val="0070C0"/>
              </a:solidFill>
              <a:latin typeface="微软雅黑" panose="020B0503020204020204" pitchFamily="34" charset="-122"/>
              <a:ea typeface="微软雅黑" panose="020B0503020204020204" pitchFamily="34" charset="-122"/>
            </a:endParaRPr>
          </a:p>
        </p:txBody>
      </p:sp>
      <p:sp>
        <p:nvSpPr>
          <p:cNvPr id="16" name="椭圆 15"/>
          <p:cNvSpPr/>
          <p:nvPr/>
        </p:nvSpPr>
        <p:spPr bwMode="auto">
          <a:xfrm>
            <a:off x="426333" y="980191"/>
            <a:ext cx="180000" cy="180000"/>
          </a:xfrm>
          <a:prstGeom prst="ellipse">
            <a:avLst/>
          </a:prstGeom>
          <a:solidFill>
            <a:srgbClr val="0070C0"/>
          </a:solidFill>
          <a:ln w="38100" cap="flat" cmpd="sng" algn="ctr">
            <a:solidFill>
              <a:srgbClr val="C0C0C0"/>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graphicFrame>
        <p:nvGraphicFramePr>
          <p:cNvPr id="54291" name="Object 2"/>
          <p:cNvGraphicFramePr>
            <a:graphicFrameLocks noChangeAspect="1"/>
          </p:cNvGraphicFramePr>
          <p:nvPr/>
        </p:nvGraphicFramePr>
        <p:xfrm>
          <a:off x="-223293" y="1511566"/>
          <a:ext cx="5794227" cy="1411525"/>
        </p:xfrm>
        <a:graphic>
          <a:graphicData uri="http://schemas.openxmlformats.org/presentationml/2006/ole">
            <p:oleObj spid="_x0000_s2050" name="Visio" r:id="rId5" imgW="5128607" imgH="1200665" progId="Visio.Drawing.11">
              <p:embed/>
            </p:oleObj>
          </a:graphicData>
        </a:graphic>
      </p:graphicFrame>
      <p:graphicFrame>
        <p:nvGraphicFramePr>
          <p:cNvPr id="2051" name="Object 1"/>
          <p:cNvGraphicFramePr>
            <a:graphicFrameLocks noChangeAspect="1"/>
          </p:cNvGraphicFramePr>
          <p:nvPr/>
        </p:nvGraphicFramePr>
        <p:xfrm>
          <a:off x="4792742" y="1939953"/>
          <a:ext cx="4298093" cy="613797"/>
        </p:xfrm>
        <a:graphic>
          <a:graphicData uri="http://schemas.openxmlformats.org/presentationml/2006/ole">
            <p:oleObj spid="_x0000_s2051" name="Equation" r:id="rId6" imgW="3352680" imgH="482400" progId="Equation.DSMT4">
              <p:embed/>
            </p:oleObj>
          </a:graphicData>
        </a:graphic>
      </p:graphicFrame>
      <p:sp>
        <p:nvSpPr>
          <p:cNvPr id="17" name="矩形 16"/>
          <p:cNvSpPr/>
          <p:nvPr/>
        </p:nvSpPr>
        <p:spPr>
          <a:xfrm>
            <a:off x="6103098" y="842983"/>
            <a:ext cx="2285985" cy="458908"/>
          </a:xfrm>
          <a:prstGeom prst="rect">
            <a:avLst/>
          </a:prstGeom>
        </p:spPr>
        <p:txBody>
          <a:bodyPr wrap="square">
            <a:spAutoFit/>
          </a:bodyPr>
          <a:lstStyle/>
          <a:p>
            <a:pPr>
              <a:lnSpc>
                <a:spcPct val="150000"/>
              </a:lnSpc>
            </a:pPr>
            <a:r>
              <a:rPr lang="zh-CN" altLang="en-US" sz="1800" b="1" dirty="0" smtClean="0">
                <a:solidFill>
                  <a:srgbClr val="FF0000"/>
                </a:solidFill>
                <a:latin typeface="微软雅黑" panose="020B0503020204020204" pitchFamily="34" charset="-122"/>
                <a:ea typeface="微软雅黑" panose="020B0503020204020204" pitchFamily="34" charset="-122"/>
              </a:rPr>
              <a:t>为什么是随机信号？</a:t>
            </a:r>
            <a:endParaRPr lang="zh-CN" altLang="en-US" sz="1800" b="1" dirty="0">
              <a:solidFill>
                <a:srgbClr val="FF0000"/>
              </a:solidFill>
              <a:latin typeface="微软雅黑" panose="020B0503020204020204" pitchFamily="34" charset="-122"/>
              <a:ea typeface="微软雅黑" panose="020B0503020204020204" pitchFamily="34" charset="-122"/>
            </a:endParaRPr>
          </a:p>
        </p:txBody>
      </p:sp>
      <p:sp>
        <p:nvSpPr>
          <p:cNvPr id="19" name="矩形 23"/>
          <p:cNvSpPr>
            <a:spLocks noChangeAspect="1" noChangeArrowheads="1"/>
          </p:cNvSpPr>
          <p:nvPr/>
        </p:nvSpPr>
        <p:spPr bwMode="auto">
          <a:xfrm>
            <a:off x="6113725" y="864883"/>
            <a:ext cx="2190298" cy="489107"/>
          </a:xfrm>
          <a:prstGeom prst="rect">
            <a:avLst/>
          </a:prstGeom>
          <a:noFill/>
          <a:ln w="9525">
            <a:solidFill>
              <a:srgbClr val="FF0000"/>
            </a:solidFill>
            <a:prstDash val="dash"/>
            <a:miter lim="800000"/>
            <a:headEnd/>
            <a:tailEnd/>
          </a:ln>
        </p:spPr>
        <p:txBody>
          <a:bodyPr anchor="ctr"/>
          <a:lstStyle/>
          <a:p>
            <a:pPr algn="ctr"/>
            <a:endParaRPr lang="zh-CN" altLang="en-US" sz="1800">
              <a:latin typeface="宋体" pitchFamily="2" charset="-122"/>
              <a:sym typeface="宋体" pitchFamily="2" charset="-122"/>
            </a:endParaRPr>
          </a:p>
        </p:txBody>
      </p:sp>
      <p:sp>
        <p:nvSpPr>
          <p:cNvPr id="22" name="TextBox 10"/>
          <p:cNvSpPr txBox="1"/>
          <p:nvPr/>
        </p:nvSpPr>
        <p:spPr>
          <a:xfrm>
            <a:off x="5287866" y="3823302"/>
            <a:ext cx="2006069" cy="338554"/>
          </a:xfrm>
          <a:prstGeom prst="rect">
            <a:avLst/>
          </a:prstGeom>
          <a:noFill/>
        </p:spPr>
        <p:txBody>
          <a:bodyPr wrap="square" rtlCol="0">
            <a:spAutoFit/>
          </a:bodyPr>
          <a:lstStyle/>
          <a:p>
            <a:pPr algn="just"/>
            <a:r>
              <a:rPr lang="zh-CN" altLang="en-US" sz="1600" b="1" dirty="0" smtClean="0">
                <a:solidFill>
                  <a:srgbClr val="0070C0"/>
                </a:solidFill>
                <a:latin typeface="微软雅黑" panose="020B0503020204020204" pitchFamily="34" charset="-122"/>
                <a:ea typeface="微软雅黑" panose="020B0503020204020204" pitchFamily="34" charset="-122"/>
              </a:rPr>
              <a:t>离散谱</a:t>
            </a:r>
            <a:r>
              <a:rPr lang="en-US" altLang="zh-CN" sz="1600" b="1" dirty="0" smtClean="0">
                <a:solidFill>
                  <a:srgbClr val="0070C0"/>
                </a:solidFill>
                <a:latin typeface="微软雅黑" panose="020B0503020204020204" pitchFamily="34" charset="-122"/>
                <a:ea typeface="微软雅黑" panose="020B0503020204020204" pitchFamily="34" charset="-122"/>
              </a:rPr>
              <a:t>(</a:t>
            </a:r>
            <a:r>
              <a:rPr lang="zh-CN" altLang="en-US" sz="1600" b="1" dirty="0" smtClean="0">
                <a:solidFill>
                  <a:srgbClr val="FF0000"/>
                </a:solidFill>
                <a:latin typeface="微软雅黑" panose="020B0503020204020204" pitchFamily="34" charset="-122"/>
                <a:ea typeface="微软雅黑" panose="020B0503020204020204" pitchFamily="34" charset="-122"/>
              </a:rPr>
              <a:t>可能不存在</a:t>
            </a:r>
            <a:r>
              <a:rPr lang="en-US" altLang="zh-CN" sz="1600" b="1" dirty="0" smtClean="0">
                <a:solidFill>
                  <a:srgbClr val="0070C0"/>
                </a:solidFill>
                <a:latin typeface="微软雅黑" panose="020B0503020204020204" pitchFamily="34" charset="-122"/>
                <a:ea typeface="微软雅黑" panose="020B0503020204020204" pitchFamily="34" charset="-122"/>
              </a:rPr>
              <a:t>)</a:t>
            </a:r>
            <a:endParaRPr lang="zh-CN" altLang="en-US" sz="1600" b="1" dirty="0">
              <a:solidFill>
                <a:srgbClr val="0070C0"/>
              </a:solidFill>
              <a:latin typeface="微软雅黑" panose="020B0503020204020204" pitchFamily="34" charset="-122"/>
              <a:ea typeface="微软雅黑" panose="020B0503020204020204" pitchFamily="34" charset="-122"/>
            </a:endParaRPr>
          </a:p>
        </p:txBody>
      </p:sp>
      <p:sp>
        <p:nvSpPr>
          <p:cNvPr id="23" name="TextBox 22"/>
          <p:cNvSpPr txBox="1"/>
          <p:nvPr/>
        </p:nvSpPr>
        <p:spPr>
          <a:xfrm>
            <a:off x="2569508" y="3848112"/>
            <a:ext cx="854195" cy="338554"/>
          </a:xfrm>
          <a:prstGeom prst="rect">
            <a:avLst/>
          </a:prstGeom>
          <a:noFill/>
        </p:spPr>
        <p:txBody>
          <a:bodyPr wrap="square" rtlCol="0">
            <a:spAutoFit/>
          </a:bodyPr>
          <a:lstStyle/>
          <a:p>
            <a:pPr algn="just"/>
            <a:r>
              <a:rPr lang="zh-CN" altLang="en-US" sz="1600" b="1" dirty="0" smtClean="0">
                <a:solidFill>
                  <a:srgbClr val="0070C0"/>
                </a:solidFill>
                <a:latin typeface="微软雅黑" panose="020B0503020204020204" pitchFamily="34" charset="-122"/>
                <a:ea typeface="微软雅黑" panose="020B0503020204020204" pitchFamily="34" charset="-122"/>
              </a:rPr>
              <a:t>连续谱</a:t>
            </a:r>
            <a:endParaRPr lang="zh-CN" altLang="en-US" sz="1600" b="1" dirty="0">
              <a:solidFill>
                <a:srgbClr val="0070C0"/>
              </a:solidFill>
              <a:latin typeface="微软雅黑" panose="020B0503020204020204" pitchFamily="34" charset="-122"/>
              <a:ea typeface="微软雅黑" panose="020B0503020204020204" pitchFamily="34" charset="-122"/>
            </a:endParaRPr>
          </a:p>
        </p:txBody>
      </p:sp>
      <p:grpSp>
        <p:nvGrpSpPr>
          <p:cNvPr id="32" name="组合 31"/>
          <p:cNvGrpSpPr/>
          <p:nvPr/>
        </p:nvGrpSpPr>
        <p:grpSpPr>
          <a:xfrm>
            <a:off x="808064" y="3147255"/>
            <a:ext cx="7517218" cy="691130"/>
            <a:chOff x="7127272" y="2681303"/>
            <a:chExt cx="4112228" cy="853819"/>
          </a:xfrm>
        </p:grpSpPr>
        <p:sp>
          <p:nvSpPr>
            <p:cNvPr id="33" name="矩形 32"/>
            <p:cNvSpPr/>
            <p:nvPr/>
          </p:nvSpPr>
          <p:spPr>
            <a:xfrm>
              <a:off x="7127272" y="2681303"/>
              <a:ext cx="4112228" cy="853819"/>
            </a:xfrm>
            <a:prstGeom prst="rect">
              <a:avLst/>
            </a:prstGeom>
            <a:solidFill>
              <a:schemeClr val="bg2"/>
            </a:solidFill>
            <a:ln w="25400">
              <a:gradFill flip="none" rotWithShape="1">
                <a:gsLst>
                  <a:gs pos="0">
                    <a:schemeClr val="bg1">
                      <a:lumMod val="71000"/>
                    </a:schemeClr>
                  </a:gs>
                  <a:gs pos="100000">
                    <a:schemeClr val="bg1"/>
                  </a:gs>
                </a:gsLst>
                <a:lin ang="2700000" scaled="1"/>
                <a:tileRect/>
              </a:gradFill>
            </a:ln>
            <a:effectLst>
              <a:innerShdw blurRad="190500" dist="63500" dir="13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sp>
          <p:nvSpPr>
            <p:cNvPr id="34" name="矩形 47"/>
            <p:cNvSpPr>
              <a:spLocks noChangeArrowheads="1"/>
            </p:cNvSpPr>
            <p:nvPr/>
          </p:nvSpPr>
          <p:spPr bwMode="auto">
            <a:xfrm>
              <a:off x="7152672" y="2795742"/>
              <a:ext cx="3713339" cy="32204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51430" tIns="25715" rIns="51430" bIns="25715">
              <a:spAutoFit/>
            </a:bodyPr>
            <a:lstStyle/>
            <a:p>
              <a:pPr>
                <a:lnSpc>
                  <a:spcPct val="130000"/>
                </a:lnSpc>
                <a:spcBef>
                  <a:spcPct val="0"/>
                </a:spcBef>
              </a:pPr>
              <a:endParaRPr lang="en-US" altLang="zh-CN" sz="1050" dirty="0">
                <a:solidFill>
                  <a:schemeClr val="tx1">
                    <a:lumMod val="75000"/>
                    <a:lumOff val="25000"/>
                  </a:schemeClr>
                </a:solidFill>
                <a:latin typeface="微软雅黑" pitchFamily="34" charset="-122"/>
                <a:ea typeface="微软雅黑" pitchFamily="34" charset="-122"/>
                <a:sym typeface="微软雅黑" pitchFamily="34" charset="-122"/>
              </a:endParaRPr>
            </a:p>
          </p:txBody>
        </p:sp>
      </p:grpSp>
      <p:graphicFrame>
        <p:nvGraphicFramePr>
          <p:cNvPr id="35" name="Object 3"/>
          <p:cNvGraphicFramePr>
            <a:graphicFrameLocks noChangeAspect="1"/>
          </p:cNvGraphicFramePr>
          <p:nvPr/>
        </p:nvGraphicFramePr>
        <p:xfrm>
          <a:off x="880648" y="3217435"/>
          <a:ext cx="7369175" cy="563562"/>
        </p:xfrm>
        <a:graphic>
          <a:graphicData uri="http://schemas.openxmlformats.org/presentationml/2006/ole">
            <p:oleObj spid="_x0000_s2057" name="Equation" r:id="rId7" imgW="5638680" imgH="431640" progId="Equation.DSMT4">
              <p:embed/>
            </p:oleObj>
          </a:graphicData>
        </a:graphic>
      </p:graphicFrame>
    </p:spTree>
    <p:extLst>
      <p:ext uri="{BB962C8B-B14F-4D97-AF65-F5344CB8AC3E}">
        <p14:creationId xmlns:p14="http://schemas.microsoft.com/office/powerpoint/2010/main" xmlns="" val="4276773191"/>
      </p:ext>
    </p:extLst>
  </p:cSld>
  <p:clrMapOvr>
    <a:masterClrMapping/>
  </p:clrMapOvr>
  <mc:AlternateContent xmlns:mc="http://schemas.openxmlformats.org/markup-compatibility/2006">
    <mc:Choice xmlns:p14="http://schemas.microsoft.com/office/powerpoint/2010/main" xmlns="" Requires="p14">
      <p:transition spd="slow" p14:dur="1250" advTm="0">
        <p14:switch dir="r"/>
      </p:transition>
    </mc:Choice>
    <mc:Fallback>
      <p:transition spd="slow" advTm="0">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C:\Users\jsj\Desktop\素材cnn sccnn.com_2014111795930119rx61_04 [转换].png"/>
          <p:cNvPicPr>
            <a:picLocks noChangeAspect="1" noChangeArrowheads="1"/>
          </p:cNvPicPr>
          <p:nvPr/>
        </p:nvPicPr>
        <p:blipFill rotWithShape="1">
          <a:blip r:embed="rId3" cstate="screen">
            <a:extLst>
              <a:ext uri="{28A0092B-C50C-407E-A947-70E740481C1C}">
                <a14:useLocalDpi xmlns:a14="http://schemas.microsoft.com/office/drawing/2010/main" xmlns=""/>
              </a:ext>
            </a:extLst>
          </a:blip>
          <a:srcRect/>
          <a:stretch>
            <a:fillRect/>
          </a:stretch>
        </p:blipFill>
        <p:spPr bwMode="auto">
          <a:xfrm>
            <a:off x="4139952" y="0"/>
            <a:ext cx="5004048" cy="3571102"/>
          </a:xfrm>
          <a:prstGeom prst="rect">
            <a:avLst/>
          </a:prstGeom>
          <a:noFill/>
          <a:extLst>
            <a:ext uri="{909E8E84-426E-40DD-AFC4-6F175D3DCCD1}">
              <a14:hiddenFill xmlns:a14="http://schemas.microsoft.com/office/drawing/2010/main" xmlns="">
                <a:solidFill>
                  <a:srgbClr val="FFFFFF"/>
                </a:solidFill>
              </a14:hiddenFill>
            </a:ext>
          </a:extLst>
        </p:spPr>
      </p:pic>
      <p:sp useBgFill="1">
        <p:nvSpPr>
          <p:cNvPr id="6" name="矩形 5"/>
          <p:cNvSpPr/>
          <p:nvPr/>
        </p:nvSpPr>
        <p:spPr>
          <a:xfrm>
            <a:off x="0" y="476972"/>
            <a:ext cx="9144000" cy="432702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0" y="476972"/>
            <a:ext cx="9144000" cy="78554"/>
          </a:xfrm>
          <a:prstGeom prst="rect">
            <a:avLst/>
          </a:prstGeom>
          <a:solidFill>
            <a:srgbClr val="E46C0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TextBox 24"/>
          <p:cNvSpPr txBox="1"/>
          <p:nvPr/>
        </p:nvSpPr>
        <p:spPr>
          <a:xfrm>
            <a:off x="2498652" y="2384335"/>
            <a:ext cx="1708337" cy="338554"/>
          </a:xfrm>
          <a:prstGeom prst="rect">
            <a:avLst/>
          </a:prstGeom>
          <a:noFill/>
        </p:spPr>
        <p:txBody>
          <a:bodyPr wrap="square" rtlCol="0">
            <a:spAutoFit/>
          </a:bodyPr>
          <a:lstStyle/>
          <a:p>
            <a:pPr algn="just"/>
            <a:r>
              <a:rPr lang="zh-CN" altLang="en-US" sz="1600" b="1" dirty="0" smtClean="0">
                <a:solidFill>
                  <a:srgbClr val="0070C0"/>
                </a:solidFill>
                <a:latin typeface="微软雅黑" panose="020B0503020204020204" pitchFamily="34" charset="-122"/>
                <a:ea typeface="微软雅黑" panose="020B0503020204020204" pitchFamily="34" charset="-122"/>
              </a:rPr>
              <a:t>直流分量：</a:t>
            </a:r>
            <a:endParaRPr lang="zh-CN" altLang="en-US" sz="1600" b="1" dirty="0">
              <a:solidFill>
                <a:srgbClr val="0070C0"/>
              </a:solidFill>
              <a:latin typeface="微软雅黑" panose="020B0503020204020204" pitchFamily="34" charset="-122"/>
              <a:ea typeface="微软雅黑" panose="020B0503020204020204" pitchFamily="34" charset="-122"/>
            </a:endParaRPr>
          </a:p>
        </p:txBody>
      </p:sp>
      <p:graphicFrame>
        <p:nvGraphicFramePr>
          <p:cNvPr id="26" name="Object 4"/>
          <p:cNvGraphicFramePr>
            <a:graphicFrameLocks noChangeAspect="1"/>
          </p:cNvGraphicFramePr>
          <p:nvPr/>
        </p:nvGraphicFramePr>
        <p:xfrm>
          <a:off x="3596664" y="2317911"/>
          <a:ext cx="2969263" cy="444500"/>
        </p:xfrm>
        <a:graphic>
          <a:graphicData uri="http://schemas.openxmlformats.org/presentationml/2006/ole">
            <p:oleObj spid="_x0000_s3079" name="Equation" r:id="rId4" imgW="2120760" imgH="317160" progId="Equation.DSMT4">
              <p:embed/>
            </p:oleObj>
          </a:graphicData>
        </a:graphic>
      </p:graphicFrame>
      <p:sp>
        <p:nvSpPr>
          <p:cNvPr id="27" name="TextBox 26"/>
          <p:cNvSpPr txBox="1"/>
          <p:nvPr/>
        </p:nvSpPr>
        <p:spPr>
          <a:xfrm>
            <a:off x="2491557" y="2887624"/>
            <a:ext cx="1708337" cy="338554"/>
          </a:xfrm>
          <a:prstGeom prst="rect">
            <a:avLst/>
          </a:prstGeom>
          <a:noFill/>
        </p:spPr>
        <p:txBody>
          <a:bodyPr wrap="square" rtlCol="0">
            <a:spAutoFit/>
          </a:bodyPr>
          <a:lstStyle/>
          <a:p>
            <a:pPr algn="just"/>
            <a:r>
              <a:rPr lang="zh-CN" altLang="en-US" sz="1600" b="1" dirty="0" smtClean="0">
                <a:solidFill>
                  <a:srgbClr val="0070C0"/>
                </a:solidFill>
                <a:latin typeface="微软雅黑" panose="020B0503020204020204" pitchFamily="34" charset="-122"/>
                <a:ea typeface="微软雅黑" panose="020B0503020204020204" pitchFamily="34" charset="-122"/>
              </a:rPr>
              <a:t>定时分量：</a:t>
            </a:r>
            <a:endParaRPr lang="zh-CN" altLang="en-US" sz="1600" b="1" dirty="0">
              <a:solidFill>
                <a:srgbClr val="0070C0"/>
              </a:solidFill>
              <a:latin typeface="微软雅黑" panose="020B0503020204020204" pitchFamily="34" charset="-122"/>
              <a:ea typeface="微软雅黑" panose="020B0503020204020204" pitchFamily="34" charset="-122"/>
            </a:endParaRPr>
          </a:p>
        </p:txBody>
      </p:sp>
      <p:graphicFrame>
        <p:nvGraphicFramePr>
          <p:cNvPr id="28" name="Object 5"/>
          <p:cNvGraphicFramePr>
            <a:graphicFrameLocks noChangeAspect="1"/>
          </p:cNvGraphicFramePr>
          <p:nvPr/>
        </p:nvGraphicFramePr>
        <p:xfrm>
          <a:off x="3593408" y="2854772"/>
          <a:ext cx="3275271" cy="407372"/>
        </p:xfrm>
        <a:graphic>
          <a:graphicData uri="http://schemas.openxmlformats.org/presentationml/2006/ole">
            <p:oleObj spid="_x0000_s3080" name="Equation" r:id="rId5" imgW="2552400" imgH="317160" progId="Equation.DSMT4">
              <p:embed/>
            </p:oleObj>
          </a:graphicData>
        </a:graphic>
      </p:graphicFrame>
      <p:graphicFrame>
        <p:nvGraphicFramePr>
          <p:cNvPr id="29" name="Object 6"/>
          <p:cNvGraphicFramePr>
            <a:graphicFrameLocks noChangeAspect="1"/>
          </p:cNvGraphicFramePr>
          <p:nvPr/>
        </p:nvGraphicFramePr>
        <p:xfrm>
          <a:off x="3562097" y="3365179"/>
          <a:ext cx="2466627" cy="364200"/>
        </p:xfrm>
        <a:graphic>
          <a:graphicData uri="http://schemas.openxmlformats.org/presentationml/2006/ole">
            <p:oleObj spid="_x0000_s3081" name="Equation" r:id="rId6" imgW="1892160" imgH="279360" progId="Equation.DSMT4">
              <p:embed/>
            </p:oleObj>
          </a:graphicData>
        </a:graphic>
      </p:graphicFrame>
      <p:sp>
        <p:nvSpPr>
          <p:cNvPr id="30" name="TextBox 29"/>
          <p:cNvSpPr txBox="1"/>
          <p:nvPr/>
        </p:nvSpPr>
        <p:spPr>
          <a:xfrm>
            <a:off x="2495095" y="3380280"/>
            <a:ext cx="1708337" cy="338554"/>
          </a:xfrm>
          <a:prstGeom prst="rect">
            <a:avLst/>
          </a:prstGeom>
          <a:noFill/>
        </p:spPr>
        <p:txBody>
          <a:bodyPr wrap="square" rtlCol="0">
            <a:spAutoFit/>
          </a:bodyPr>
          <a:lstStyle/>
          <a:p>
            <a:pPr algn="just"/>
            <a:r>
              <a:rPr lang="zh-CN" altLang="en-US" sz="1600" b="1" dirty="0" smtClean="0">
                <a:solidFill>
                  <a:srgbClr val="0070C0"/>
                </a:solidFill>
                <a:latin typeface="微软雅黑" panose="020B0503020204020204" pitchFamily="34" charset="-122"/>
                <a:ea typeface="微软雅黑" panose="020B0503020204020204" pitchFamily="34" charset="-122"/>
              </a:rPr>
              <a:t>带       宽：</a:t>
            </a:r>
            <a:endParaRPr lang="zh-CN" altLang="en-US" sz="1600" b="1" dirty="0">
              <a:solidFill>
                <a:srgbClr val="0070C0"/>
              </a:solidFill>
              <a:latin typeface="微软雅黑" panose="020B0503020204020204" pitchFamily="34" charset="-122"/>
              <a:ea typeface="微软雅黑" panose="020B0503020204020204" pitchFamily="34" charset="-122"/>
            </a:endParaRPr>
          </a:p>
        </p:txBody>
      </p:sp>
      <p:sp>
        <p:nvSpPr>
          <p:cNvPr id="31" name="矩形 23"/>
          <p:cNvSpPr>
            <a:spLocks noChangeAspect="1" noChangeArrowheads="1"/>
          </p:cNvSpPr>
          <p:nvPr/>
        </p:nvSpPr>
        <p:spPr bwMode="auto">
          <a:xfrm>
            <a:off x="2482027" y="2328548"/>
            <a:ext cx="4482297" cy="1435394"/>
          </a:xfrm>
          <a:prstGeom prst="rect">
            <a:avLst/>
          </a:prstGeom>
          <a:noFill/>
          <a:ln w="9525">
            <a:solidFill>
              <a:srgbClr val="0883C8"/>
            </a:solidFill>
            <a:prstDash val="dash"/>
            <a:miter lim="800000"/>
            <a:headEnd/>
            <a:tailEnd/>
          </a:ln>
        </p:spPr>
        <p:txBody>
          <a:bodyPr anchor="ctr"/>
          <a:lstStyle/>
          <a:p>
            <a:pPr algn="ctr"/>
            <a:endParaRPr lang="zh-CN" altLang="en-US">
              <a:latin typeface="宋体" pitchFamily="2" charset="-122"/>
              <a:sym typeface="宋体" pitchFamily="2" charset="-122"/>
            </a:endParaRPr>
          </a:p>
        </p:txBody>
      </p:sp>
      <p:grpSp>
        <p:nvGrpSpPr>
          <p:cNvPr id="32" name="组合 31"/>
          <p:cNvGrpSpPr/>
          <p:nvPr/>
        </p:nvGrpSpPr>
        <p:grpSpPr>
          <a:xfrm>
            <a:off x="744271" y="1105787"/>
            <a:ext cx="7517218" cy="691130"/>
            <a:chOff x="7127272" y="2681303"/>
            <a:chExt cx="4112228" cy="853819"/>
          </a:xfrm>
        </p:grpSpPr>
        <p:sp>
          <p:nvSpPr>
            <p:cNvPr id="33" name="矩形 32"/>
            <p:cNvSpPr/>
            <p:nvPr/>
          </p:nvSpPr>
          <p:spPr>
            <a:xfrm>
              <a:off x="7127272" y="2681303"/>
              <a:ext cx="4112228" cy="853819"/>
            </a:xfrm>
            <a:prstGeom prst="rect">
              <a:avLst/>
            </a:prstGeom>
            <a:solidFill>
              <a:schemeClr val="bg2"/>
            </a:solidFill>
            <a:ln w="25400">
              <a:gradFill flip="none" rotWithShape="1">
                <a:gsLst>
                  <a:gs pos="0">
                    <a:schemeClr val="bg1">
                      <a:lumMod val="71000"/>
                    </a:schemeClr>
                  </a:gs>
                  <a:gs pos="100000">
                    <a:schemeClr val="bg1"/>
                  </a:gs>
                </a:gsLst>
                <a:lin ang="2700000" scaled="1"/>
                <a:tileRect/>
              </a:gradFill>
            </a:ln>
            <a:effectLst>
              <a:innerShdw blurRad="190500" dist="63500" dir="13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sp>
          <p:nvSpPr>
            <p:cNvPr id="34" name="矩形 47"/>
            <p:cNvSpPr>
              <a:spLocks noChangeArrowheads="1"/>
            </p:cNvSpPr>
            <p:nvPr/>
          </p:nvSpPr>
          <p:spPr bwMode="auto">
            <a:xfrm>
              <a:off x="7152672" y="2795742"/>
              <a:ext cx="3713339" cy="32204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51430" tIns="25715" rIns="51430" bIns="25715">
              <a:spAutoFit/>
            </a:bodyPr>
            <a:lstStyle/>
            <a:p>
              <a:pPr>
                <a:lnSpc>
                  <a:spcPct val="130000"/>
                </a:lnSpc>
                <a:spcBef>
                  <a:spcPct val="0"/>
                </a:spcBef>
              </a:pPr>
              <a:endParaRPr lang="en-US" altLang="zh-CN" sz="1050" dirty="0">
                <a:solidFill>
                  <a:schemeClr val="tx1">
                    <a:lumMod val="75000"/>
                    <a:lumOff val="25000"/>
                  </a:schemeClr>
                </a:solidFill>
                <a:latin typeface="微软雅黑" pitchFamily="34" charset="-122"/>
                <a:ea typeface="微软雅黑" pitchFamily="34" charset="-122"/>
                <a:sym typeface="微软雅黑" pitchFamily="34" charset="-122"/>
              </a:endParaRPr>
            </a:p>
          </p:txBody>
        </p:sp>
      </p:grpSp>
      <p:graphicFrame>
        <p:nvGraphicFramePr>
          <p:cNvPr id="35" name="Object 3"/>
          <p:cNvGraphicFramePr>
            <a:graphicFrameLocks noChangeAspect="1"/>
          </p:cNvGraphicFramePr>
          <p:nvPr/>
        </p:nvGraphicFramePr>
        <p:xfrm>
          <a:off x="816855" y="1175967"/>
          <a:ext cx="7369175" cy="563562"/>
        </p:xfrm>
        <a:graphic>
          <a:graphicData uri="http://schemas.openxmlformats.org/presentationml/2006/ole">
            <p:oleObj spid="_x0000_s3082" name="Equation" r:id="rId7" imgW="5638680" imgH="431640" progId="Equation.DSMT4">
              <p:embed/>
            </p:oleObj>
          </a:graphicData>
        </a:graphic>
      </p:graphicFrame>
      <p:pic>
        <p:nvPicPr>
          <p:cNvPr id="36" name="Picture 3"/>
          <p:cNvPicPr>
            <a:picLocks noChangeAspect="1" noChangeArrowheads="1"/>
          </p:cNvPicPr>
          <p:nvPr/>
        </p:nvPicPr>
        <p:blipFill>
          <a:blip r:embed="rId8" cstate="print"/>
          <a:srcRect/>
          <a:stretch>
            <a:fillRect/>
          </a:stretch>
        </p:blipFill>
        <p:spPr bwMode="auto">
          <a:xfrm rot="5400000">
            <a:off x="4386089" y="1974570"/>
            <a:ext cx="323606" cy="182415"/>
          </a:xfrm>
          <a:prstGeom prst="rect">
            <a:avLst/>
          </a:prstGeom>
          <a:noFill/>
          <a:ln w="9525">
            <a:noFill/>
            <a:miter lim="800000"/>
            <a:headEnd/>
            <a:tailEnd/>
          </a:ln>
          <a:effectLst/>
        </p:spPr>
      </p:pic>
    </p:spTree>
    <p:extLst>
      <p:ext uri="{BB962C8B-B14F-4D97-AF65-F5344CB8AC3E}">
        <p14:creationId xmlns:p14="http://schemas.microsoft.com/office/powerpoint/2010/main" xmlns="" val="4276773191"/>
      </p:ext>
    </p:extLst>
  </p:cSld>
  <p:clrMapOvr>
    <a:masterClrMapping/>
  </p:clrMapOvr>
  <mc:AlternateContent xmlns:mc="http://schemas.openxmlformats.org/markup-compatibility/2006">
    <mc:Choice xmlns:p14="http://schemas.microsoft.com/office/powerpoint/2010/main" xmlns="" Requires="p14">
      <p:transition spd="slow" p14:dur="1250" advTm="0">
        <p14:switch dir="r"/>
      </p:transition>
    </mc:Choice>
    <mc:Fallback>
      <p:transition spd="slow" advTm="0">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C:\Users\jsj\Desktop\素材cnn sccnn.com_2014111795930119rx61_04 [转换].png"/>
          <p:cNvPicPr>
            <a:picLocks noChangeAspect="1" noChangeArrowheads="1"/>
          </p:cNvPicPr>
          <p:nvPr/>
        </p:nvPicPr>
        <p:blipFill rotWithShape="1">
          <a:blip r:embed="rId2" cstate="screen">
            <a:extLst>
              <a:ext uri="{28A0092B-C50C-407E-A947-70E740481C1C}">
                <a14:useLocalDpi xmlns:a14="http://schemas.microsoft.com/office/drawing/2010/main" xmlns=""/>
              </a:ext>
            </a:extLst>
          </a:blip>
          <a:srcRect/>
          <a:stretch>
            <a:fillRect/>
          </a:stretch>
        </p:blipFill>
        <p:spPr bwMode="auto">
          <a:xfrm>
            <a:off x="4139952" y="0"/>
            <a:ext cx="5004048" cy="3571102"/>
          </a:xfrm>
          <a:prstGeom prst="rect">
            <a:avLst/>
          </a:prstGeom>
          <a:noFill/>
          <a:extLst>
            <a:ext uri="{909E8E84-426E-40DD-AFC4-6F175D3DCCD1}">
              <a14:hiddenFill xmlns:a14="http://schemas.microsoft.com/office/drawing/2010/main" xmlns="">
                <a:solidFill>
                  <a:srgbClr val="FFFFFF"/>
                </a:solidFill>
              </a14:hiddenFill>
            </a:ext>
          </a:extLst>
        </p:spPr>
      </p:pic>
      <p:pic>
        <p:nvPicPr>
          <p:cNvPr id="5" name="Picture 4" descr="C:\Users\jsj\Desktop\素材cnn sccnn.com_2014111795930119rx61_04 [转换].png"/>
          <p:cNvPicPr>
            <a:picLocks noChangeAspect="1" noChangeArrowheads="1"/>
          </p:cNvPicPr>
          <p:nvPr/>
        </p:nvPicPr>
        <p:blipFill rotWithShape="1">
          <a:blip r:embed="rId3" cstate="screen">
            <a:extLst>
              <a:ext uri="{28A0092B-C50C-407E-A947-70E740481C1C}">
                <a14:useLocalDpi xmlns:a14="http://schemas.microsoft.com/office/drawing/2010/main" xmlns=""/>
              </a:ext>
            </a:extLst>
          </a:blip>
          <a:srcRect r="-8270"/>
          <a:stretch>
            <a:fillRect/>
          </a:stretch>
        </p:blipFill>
        <p:spPr bwMode="auto">
          <a:xfrm>
            <a:off x="0" y="2571750"/>
            <a:ext cx="2498024" cy="2571750"/>
          </a:xfrm>
          <a:prstGeom prst="rect">
            <a:avLst/>
          </a:prstGeom>
          <a:noFill/>
          <a:extLst>
            <a:ext uri="{909E8E84-426E-40DD-AFC4-6F175D3DCCD1}">
              <a14:hiddenFill xmlns:a14="http://schemas.microsoft.com/office/drawing/2010/main" xmlns="">
                <a:solidFill>
                  <a:srgbClr val="FFFFFF"/>
                </a:solidFill>
              </a14:hiddenFill>
            </a:ext>
          </a:extLst>
        </p:spPr>
      </p:pic>
      <p:sp useBgFill="1">
        <p:nvSpPr>
          <p:cNvPr id="6" name="矩形 5"/>
          <p:cNvSpPr/>
          <p:nvPr/>
        </p:nvSpPr>
        <p:spPr>
          <a:xfrm>
            <a:off x="0" y="476972"/>
            <a:ext cx="9144000" cy="432702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0" y="476972"/>
            <a:ext cx="9144000" cy="78554"/>
          </a:xfrm>
          <a:prstGeom prst="rect">
            <a:avLst/>
          </a:prstGeom>
          <a:solidFill>
            <a:srgbClr val="E46C0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0834" name="Picture 2" descr="C:\Users\lenovo\Desktop\2.JPG"/>
          <p:cNvPicPr>
            <a:picLocks noChangeAspect="1" noChangeArrowheads="1"/>
          </p:cNvPicPr>
          <p:nvPr/>
        </p:nvPicPr>
        <p:blipFill>
          <a:blip r:embed="rId4" cstate="print"/>
          <a:srcRect/>
          <a:stretch>
            <a:fillRect/>
          </a:stretch>
        </p:blipFill>
        <p:spPr bwMode="auto">
          <a:xfrm>
            <a:off x="5547652" y="2981614"/>
            <a:ext cx="2777646" cy="1706574"/>
          </a:xfrm>
          <a:prstGeom prst="rect">
            <a:avLst/>
          </a:prstGeom>
          <a:noFill/>
        </p:spPr>
      </p:pic>
      <p:pic>
        <p:nvPicPr>
          <p:cNvPr id="120835" name="Picture 3" descr="C:\Users\lenovo\Desktop\1.JPG"/>
          <p:cNvPicPr>
            <a:picLocks noChangeAspect="1" noChangeArrowheads="1"/>
          </p:cNvPicPr>
          <p:nvPr/>
        </p:nvPicPr>
        <p:blipFill>
          <a:blip r:embed="rId5" cstate="print"/>
          <a:srcRect/>
          <a:stretch>
            <a:fillRect/>
          </a:stretch>
        </p:blipFill>
        <p:spPr bwMode="auto">
          <a:xfrm>
            <a:off x="5474883" y="694361"/>
            <a:ext cx="3041797" cy="1971863"/>
          </a:xfrm>
          <a:prstGeom prst="rect">
            <a:avLst/>
          </a:prstGeom>
          <a:noFill/>
        </p:spPr>
      </p:pic>
      <p:pic>
        <p:nvPicPr>
          <p:cNvPr id="120836" name="Picture 4"/>
          <p:cNvPicPr>
            <a:picLocks noChangeAspect="1" noChangeArrowheads="1"/>
          </p:cNvPicPr>
          <p:nvPr/>
        </p:nvPicPr>
        <p:blipFill>
          <a:blip r:embed="rId6" cstate="print"/>
          <a:srcRect/>
          <a:stretch>
            <a:fillRect/>
          </a:stretch>
        </p:blipFill>
        <p:spPr bwMode="auto">
          <a:xfrm>
            <a:off x="245214" y="880010"/>
            <a:ext cx="4688294" cy="1352716"/>
          </a:xfrm>
          <a:prstGeom prst="rect">
            <a:avLst/>
          </a:prstGeom>
          <a:noFill/>
          <a:ln w="9525">
            <a:noFill/>
            <a:miter lim="800000"/>
            <a:headEnd/>
            <a:tailEnd/>
          </a:ln>
          <a:effectLst/>
        </p:spPr>
      </p:pic>
      <p:pic>
        <p:nvPicPr>
          <p:cNvPr id="120837" name="Picture 5"/>
          <p:cNvPicPr>
            <a:picLocks noChangeAspect="1" noChangeArrowheads="1"/>
          </p:cNvPicPr>
          <p:nvPr/>
        </p:nvPicPr>
        <p:blipFill>
          <a:blip r:embed="rId7" cstate="print"/>
          <a:srcRect/>
          <a:stretch>
            <a:fillRect/>
          </a:stretch>
        </p:blipFill>
        <p:spPr bwMode="auto">
          <a:xfrm>
            <a:off x="305355" y="3141692"/>
            <a:ext cx="4649418" cy="1259735"/>
          </a:xfrm>
          <a:prstGeom prst="rect">
            <a:avLst/>
          </a:prstGeom>
          <a:noFill/>
          <a:ln w="9525">
            <a:noFill/>
            <a:miter lim="800000"/>
            <a:headEnd/>
            <a:tailEnd/>
          </a:ln>
          <a:effectLst/>
        </p:spPr>
      </p:pic>
      <p:pic>
        <p:nvPicPr>
          <p:cNvPr id="13" name="Picture 3"/>
          <p:cNvPicPr>
            <a:picLocks noChangeAspect="1" noChangeArrowheads="1"/>
          </p:cNvPicPr>
          <p:nvPr/>
        </p:nvPicPr>
        <p:blipFill>
          <a:blip r:embed="rId8" cstate="print"/>
          <a:srcRect/>
          <a:stretch>
            <a:fillRect/>
          </a:stretch>
        </p:blipFill>
        <p:spPr bwMode="auto">
          <a:xfrm>
            <a:off x="5066576" y="1474830"/>
            <a:ext cx="323606" cy="182415"/>
          </a:xfrm>
          <a:prstGeom prst="rect">
            <a:avLst/>
          </a:prstGeom>
          <a:noFill/>
          <a:ln w="9525">
            <a:noFill/>
            <a:miter lim="800000"/>
            <a:headEnd/>
            <a:tailEnd/>
          </a:ln>
          <a:effectLst/>
        </p:spPr>
      </p:pic>
      <p:pic>
        <p:nvPicPr>
          <p:cNvPr id="14" name="Picture 3"/>
          <p:cNvPicPr>
            <a:picLocks noChangeAspect="1" noChangeArrowheads="1"/>
          </p:cNvPicPr>
          <p:nvPr/>
        </p:nvPicPr>
        <p:blipFill>
          <a:blip r:embed="rId8" cstate="print"/>
          <a:srcRect/>
          <a:stretch>
            <a:fillRect/>
          </a:stretch>
        </p:blipFill>
        <p:spPr bwMode="auto">
          <a:xfrm>
            <a:off x="5080753" y="3604886"/>
            <a:ext cx="323606" cy="182415"/>
          </a:xfrm>
          <a:prstGeom prst="rect">
            <a:avLst/>
          </a:prstGeom>
          <a:noFill/>
          <a:ln w="9525">
            <a:noFill/>
            <a:miter lim="800000"/>
            <a:headEnd/>
            <a:tailEnd/>
          </a:ln>
          <a:effectLst/>
        </p:spPr>
      </p:pic>
    </p:spTree>
    <p:extLst>
      <p:ext uri="{BB962C8B-B14F-4D97-AF65-F5344CB8AC3E}">
        <p14:creationId xmlns:p14="http://schemas.microsoft.com/office/powerpoint/2010/main" xmlns="" val="4276773191"/>
      </p:ext>
    </p:extLst>
  </p:cSld>
  <p:clrMapOvr>
    <a:masterClrMapping/>
  </p:clrMapOvr>
  <mc:AlternateContent xmlns:mc="http://schemas.openxmlformats.org/markup-compatibility/2006">
    <mc:Choice xmlns:p14="http://schemas.microsoft.com/office/powerpoint/2010/main" xmlns="" Requires="p14">
      <p:transition spd="slow" p14:dur="1250" advTm="0">
        <p14:switch dir="r"/>
      </p:transition>
    </mc:Choice>
    <mc:Fallback>
      <p:transition spd="slow" advTm="0">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C:\Users\jsj\Desktop\素材cnn sccnn.com_2014111795930119rx61_04 [转换].png"/>
          <p:cNvPicPr>
            <a:picLocks noChangeAspect="1" noChangeArrowheads="1"/>
          </p:cNvPicPr>
          <p:nvPr/>
        </p:nvPicPr>
        <p:blipFill rotWithShape="1">
          <a:blip r:embed="rId3" cstate="screen">
            <a:extLst>
              <a:ext uri="{28A0092B-C50C-407E-A947-70E740481C1C}">
                <a14:useLocalDpi xmlns:a14="http://schemas.microsoft.com/office/drawing/2010/main" xmlns=""/>
              </a:ext>
            </a:extLst>
          </a:blip>
          <a:srcRect/>
          <a:stretch>
            <a:fillRect/>
          </a:stretch>
        </p:blipFill>
        <p:spPr bwMode="auto">
          <a:xfrm>
            <a:off x="4139952" y="0"/>
            <a:ext cx="5004048" cy="3571102"/>
          </a:xfrm>
          <a:prstGeom prst="rect">
            <a:avLst/>
          </a:prstGeom>
          <a:noFill/>
          <a:extLst>
            <a:ext uri="{909E8E84-426E-40DD-AFC4-6F175D3DCCD1}">
              <a14:hiddenFill xmlns:a14="http://schemas.microsoft.com/office/drawing/2010/main" xmlns="">
                <a:solidFill>
                  <a:srgbClr val="FFFFFF"/>
                </a:solidFill>
              </a14:hiddenFill>
            </a:ext>
          </a:extLst>
        </p:spPr>
      </p:pic>
      <p:sp useBgFill="1">
        <p:nvSpPr>
          <p:cNvPr id="6" name="矩形 5"/>
          <p:cNvSpPr/>
          <p:nvPr/>
        </p:nvSpPr>
        <p:spPr>
          <a:xfrm>
            <a:off x="0" y="476972"/>
            <a:ext cx="9144000" cy="432702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0" y="476972"/>
            <a:ext cx="9144000" cy="78554"/>
          </a:xfrm>
          <a:prstGeom prst="rect">
            <a:avLst/>
          </a:prstGeom>
          <a:solidFill>
            <a:srgbClr val="E46C0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31"/>
          <p:cNvGrpSpPr/>
          <p:nvPr/>
        </p:nvGrpSpPr>
        <p:grpSpPr>
          <a:xfrm>
            <a:off x="701739" y="914393"/>
            <a:ext cx="7517218" cy="691130"/>
            <a:chOff x="7127272" y="2681303"/>
            <a:chExt cx="4112228" cy="853819"/>
          </a:xfrm>
        </p:grpSpPr>
        <p:sp>
          <p:nvSpPr>
            <p:cNvPr id="33" name="矩形 32"/>
            <p:cNvSpPr/>
            <p:nvPr/>
          </p:nvSpPr>
          <p:spPr>
            <a:xfrm>
              <a:off x="7127272" y="2681303"/>
              <a:ext cx="4112228" cy="853819"/>
            </a:xfrm>
            <a:prstGeom prst="rect">
              <a:avLst/>
            </a:prstGeom>
            <a:solidFill>
              <a:schemeClr val="bg2"/>
            </a:solidFill>
            <a:ln w="25400">
              <a:gradFill flip="none" rotWithShape="1">
                <a:gsLst>
                  <a:gs pos="0">
                    <a:schemeClr val="bg1">
                      <a:lumMod val="71000"/>
                    </a:schemeClr>
                  </a:gs>
                  <a:gs pos="100000">
                    <a:schemeClr val="bg1"/>
                  </a:gs>
                </a:gsLst>
                <a:lin ang="2700000" scaled="1"/>
                <a:tileRect/>
              </a:gradFill>
            </a:ln>
            <a:effectLst>
              <a:innerShdw blurRad="190500" dist="63500" dir="13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solidFill>
                  <a:prstClr val="white"/>
                </a:solidFill>
              </a:endParaRPr>
            </a:p>
          </p:txBody>
        </p:sp>
        <p:sp>
          <p:nvSpPr>
            <p:cNvPr id="34" name="矩形 47"/>
            <p:cNvSpPr>
              <a:spLocks noChangeArrowheads="1"/>
            </p:cNvSpPr>
            <p:nvPr/>
          </p:nvSpPr>
          <p:spPr bwMode="auto">
            <a:xfrm>
              <a:off x="7152672" y="2795742"/>
              <a:ext cx="3713339" cy="32204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51430" tIns="25715" rIns="51430" bIns="25715">
              <a:spAutoFit/>
            </a:bodyPr>
            <a:lstStyle/>
            <a:p>
              <a:pPr>
                <a:lnSpc>
                  <a:spcPct val="130000"/>
                </a:lnSpc>
                <a:spcBef>
                  <a:spcPct val="0"/>
                </a:spcBef>
              </a:pPr>
              <a:endParaRPr lang="en-US" altLang="zh-CN" sz="1050" dirty="0">
                <a:solidFill>
                  <a:schemeClr val="tx1">
                    <a:lumMod val="75000"/>
                    <a:lumOff val="25000"/>
                  </a:schemeClr>
                </a:solidFill>
                <a:latin typeface="微软雅黑" pitchFamily="34" charset="-122"/>
                <a:ea typeface="微软雅黑" pitchFamily="34" charset="-122"/>
                <a:sym typeface="微软雅黑" pitchFamily="34" charset="-122"/>
              </a:endParaRPr>
            </a:p>
          </p:txBody>
        </p:sp>
      </p:grpSp>
      <p:graphicFrame>
        <p:nvGraphicFramePr>
          <p:cNvPr id="35" name="Object 3"/>
          <p:cNvGraphicFramePr>
            <a:graphicFrameLocks noChangeAspect="1"/>
          </p:cNvGraphicFramePr>
          <p:nvPr/>
        </p:nvGraphicFramePr>
        <p:xfrm>
          <a:off x="774323" y="984573"/>
          <a:ext cx="7369175" cy="563562"/>
        </p:xfrm>
        <a:graphic>
          <a:graphicData uri="http://schemas.openxmlformats.org/presentationml/2006/ole">
            <p:oleObj spid="_x0000_s121861" name="Equation" r:id="rId4" imgW="5638680" imgH="431640" progId="Equation.DSMT4">
              <p:embed/>
            </p:oleObj>
          </a:graphicData>
        </a:graphic>
      </p:graphicFrame>
      <p:pic>
        <p:nvPicPr>
          <p:cNvPr id="36" name="Picture 3"/>
          <p:cNvPicPr>
            <a:picLocks noChangeAspect="1" noChangeArrowheads="1"/>
          </p:cNvPicPr>
          <p:nvPr/>
        </p:nvPicPr>
        <p:blipFill>
          <a:blip r:embed="rId5" cstate="print"/>
          <a:srcRect/>
          <a:stretch>
            <a:fillRect/>
          </a:stretch>
        </p:blipFill>
        <p:spPr bwMode="auto">
          <a:xfrm rot="5400000">
            <a:off x="4343557" y="1783176"/>
            <a:ext cx="323606" cy="182415"/>
          </a:xfrm>
          <a:prstGeom prst="rect">
            <a:avLst/>
          </a:prstGeom>
          <a:noFill/>
          <a:ln w="9525">
            <a:noFill/>
            <a:miter lim="800000"/>
            <a:headEnd/>
            <a:tailEnd/>
          </a:ln>
          <a:effectLst/>
        </p:spPr>
      </p:pic>
      <p:sp>
        <p:nvSpPr>
          <p:cNvPr id="38" name="TextBox 10"/>
          <p:cNvSpPr txBox="1"/>
          <p:nvPr/>
        </p:nvSpPr>
        <p:spPr>
          <a:xfrm>
            <a:off x="2137121" y="2185932"/>
            <a:ext cx="5124892" cy="338554"/>
          </a:xfrm>
          <a:prstGeom prst="rect">
            <a:avLst/>
          </a:prstGeom>
          <a:noFill/>
        </p:spPr>
        <p:txBody>
          <a:bodyPr wrap="square" rtlCol="0">
            <a:spAutoFit/>
          </a:bodyPr>
          <a:lstStyle/>
          <a:p>
            <a:pPr algn="just"/>
            <a:r>
              <a:rPr lang="zh-CN" altLang="en-US" sz="1600" b="1" dirty="0" smtClean="0">
                <a:solidFill>
                  <a:srgbClr val="0070C0"/>
                </a:solidFill>
                <a:latin typeface="微软雅黑" panose="020B0503020204020204" pitchFamily="34" charset="-122"/>
                <a:ea typeface="微软雅黑" panose="020B0503020204020204" pitchFamily="34" charset="-122"/>
              </a:rPr>
              <a:t>具体的基带系统的频谱取决于信号所使用的</a:t>
            </a:r>
            <a:r>
              <a:rPr lang="zh-CN" altLang="en-US" sz="1600" b="1" dirty="0" smtClean="0">
                <a:solidFill>
                  <a:srgbClr val="FF0000"/>
                </a:solidFill>
                <a:latin typeface="微软雅黑" panose="020B0503020204020204" pitchFamily="34" charset="-122"/>
                <a:ea typeface="微软雅黑" panose="020B0503020204020204" pitchFamily="34" charset="-122"/>
              </a:rPr>
              <a:t>波形</a:t>
            </a:r>
            <a:r>
              <a:rPr lang="zh-CN" altLang="en-US" sz="1600" b="1" dirty="0" smtClean="0">
                <a:solidFill>
                  <a:srgbClr val="0070C0"/>
                </a:solidFill>
                <a:latin typeface="微软雅黑" panose="020B0503020204020204" pitchFamily="34" charset="-122"/>
                <a:ea typeface="微软雅黑" panose="020B0503020204020204" pitchFamily="34" charset="-122"/>
              </a:rPr>
              <a:t>和</a:t>
            </a:r>
            <a:r>
              <a:rPr lang="zh-CN" altLang="en-US" sz="1600" b="1" dirty="0" smtClean="0">
                <a:solidFill>
                  <a:srgbClr val="FF0000"/>
                </a:solidFill>
                <a:latin typeface="微软雅黑" panose="020B0503020204020204" pitchFamily="34" charset="-122"/>
                <a:ea typeface="微软雅黑" panose="020B0503020204020204" pitchFamily="34" charset="-122"/>
              </a:rPr>
              <a:t>码型</a:t>
            </a:r>
          </a:p>
        </p:txBody>
      </p:sp>
      <p:sp>
        <p:nvSpPr>
          <p:cNvPr id="39" name="矩形 23"/>
          <p:cNvSpPr>
            <a:spLocks noChangeAspect="1" noChangeArrowheads="1"/>
          </p:cNvSpPr>
          <p:nvPr/>
        </p:nvSpPr>
        <p:spPr bwMode="auto">
          <a:xfrm>
            <a:off x="2137154" y="2147779"/>
            <a:ext cx="5050456" cy="446567"/>
          </a:xfrm>
          <a:prstGeom prst="rect">
            <a:avLst/>
          </a:prstGeom>
          <a:noFill/>
          <a:ln w="9525">
            <a:solidFill>
              <a:srgbClr val="0883C8"/>
            </a:solidFill>
            <a:prstDash val="dash"/>
            <a:miter lim="800000"/>
            <a:headEnd/>
            <a:tailEnd/>
          </a:ln>
        </p:spPr>
        <p:txBody>
          <a:bodyPr anchor="ctr"/>
          <a:lstStyle/>
          <a:p>
            <a:pPr algn="ctr"/>
            <a:endParaRPr lang="zh-CN" altLang="en-US">
              <a:latin typeface="宋体" pitchFamily="2" charset="-122"/>
              <a:sym typeface="宋体" pitchFamily="2" charset="-122"/>
            </a:endParaRPr>
          </a:p>
        </p:txBody>
      </p:sp>
      <p:pic>
        <p:nvPicPr>
          <p:cNvPr id="20" name="Picture 3"/>
          <p:cNvPicPr>
            <a:picLocks noChangeAspect="1" noChangeArrowheads="1"/>
          </p:cNvPicPr>
          <p:nvPr/>
        </p:nvPicPr>
        <p:blipFill>
          <a:blip r:embed="rId5" cstate="print"/>
          <a:srcRect/>
          <a:stretch>
            <a:fillRect/>
          </a:stretch>
        </p:blipFill>
        <p:spPr bwMode="auto">
          <a:xfrm rot="5400000">
            <a:off x="4357734" y="2786182"/>
            <a:ext cx="323606" cy="182415"/>
          </a:xfrm>
          <a:prstGeom prst="rect">
            <a:avLst/>
          </a:prstGeom>
          <a:noFill/>
          <a:ln w="9525">
            <a:noFill/>
            <a:miter lim="800000"/>
            <a:headEnd/>
            <a:tailEnd/>
          </a:ln>
          <a:effectLst/>
        </p:spPr>
      </p:pic>
      <p:sp>
        <p:nvSpPr>
          <p:cNvPr id="21" name="TextBox 10"/>
          <p:cNvSpPr txBox="1"/>
          <p:nvPr/>
        </p:nvSpPr>
        <p:spPr>
          <a:xfrm>
            <a:off x="2002429" y="3114541"/>
            <a:ext cx="5376547" cy="1569660"/>
          </a:xfrm>
          <a:prstGeom prst="rect">
            <a:avLst/>
          </a:prstGeom>
          <a:noFill/>
        </p:spPr>
        <p:txBody>
          <a:bodyPr wrap="square" rtlCol="0">
            <a:spAutoFit/>
          </a:bodyPr>
          <a:lstStyle/>
          <a:p>
            <a:pPr algn="just">
              <a:lnSpc>
                <a:spcPct val="150000"/>
              </a:lnSpc>
            </a:pPr>
            <a:r>
              <a:rPr lang="zh-CN" altLang="en-US" sz="1600" b="1" dirty="0" smtClean="0">
                <a:solidFill>
                  <a:srgbClr val="0070C0"/>
                </a:solidFill>
                <a:latin typeface="微软雅黑" panose="020B0503020204020204" pitchFamily="34" charset="-122"/>
                <a:ea typeface="微软雅黑" panose="020B0503020204020204" pitchFamily="34" charset="-122"/>
              </a:rPr>
              <a:t>对基带系统的波形和码型进行设计：</a:t>
            </a:r>
            <a:endParaRPr lang="en-US" altLang="zh-CN" sz="1600" b="1" dirty="0" smtClean="0">
              <a:solidFill>
                <a:srgbClr val="0070C0"/>
              </a:solidFill>
              <a:latin typeface="微软雅黑" panose="020B0503020204020204" pitchFamily="34" charset="-122"/>
              <a:ea typeface="微软雅黑" panose="020B0503020204020204" pitchFamily="34" charset="-122"/>
            </a:endParaRPr>
          </a:p>
          <a:p>
            <a:pPr marL="342900" indent="-342900" algn="just">
              <a:lnSpc>
                <a:spcPct val="150000"/>
              </a:lnSpc>
            </a:pPr>
            <a:r>
              <a:rPr lang="en-US" altLang="zh-CN" sz="1600" b="1" dirty="0" smtClean="0">
                <a:solidFill>
                  <a:srgbClr val="0070C0"/>
                </a:solidFill>
                <a:latin typeface="微软雅黑" panose="020B0503020204020204" pitchFamily="34" charset="-122"/>
                <a:ea typeface="微软雅黑" panose="020B0503020204020204" pitchFamily="34" charset="-122"/>
              </a:rPr>
              <a:t>1.</a:t>
            </a:r>
            <a:r>
              <a:rPr lang="zh-CN" altLang="en-US" sz="1600" b="1" dirty="0" smtClean="0">
                <a:solidFill>
                  <a:srgbClr val="0070C0"/>
                </a:solidFill>
                <a:latin typeface="微软雅黑" panose="020B0503020204020204" pitchFamily="34" charset="-122"/>
                <a:ea typeface="微软雅黑" panose="020B0503020204020204" pitchFamily="34" charset="-122"/>
              </a:rPr>
              <a:t>不含直流且低频分量尽量少</a:t>
            </a:r>
            <a:r>
              <a:rPr lang="en-US" altLang="zh-CN" sz="1600" b="1" dirty="0" smtClean="0">
                <a:solidFill>
                  <a:srgbClr val="0070C0"/>
                </a:solidFill>
                <a:latin typeface="微软雅黑" panose="020B0503020204020204" pitchFamily="34" charset="-122"/>
                <a:ea typeface="微软雅黑" panose="020B0503020204020204" pitchFamily="34" charset="-122"/>
              </a:rPr>
              <a:t>      2.</a:t>
            </a:r>
            <a:r>
              <a:rPr lang="zh-CN" altLang="en-US" sz="1600" b="1" dirty="0" smtClean="0">
                <a:solidFill>
                  <a:srgbClr val="0070C0"/>
                </a:solidFill>
                <a:latin typeface="微软雅黑" panose="020B0503020204020204" pitchFamily="34" charset="-122"/>
                <a:ea typeface="微软雅黑" panose="020B0503020204020204" pitchFamily="34" charset="-122"/>
              </a:rPr>
              <a:t>含有丰富的定时信息</a:t>
            </a:r>
            <a:endParaRPr lang="en-US" altLang="zh-CN" sz="1600" b="1" dirty="0" smtClean="0">
              <a:solidFill>
                <a:srgbClr val="0070C0"/>
              </a:solidFill>
              <a:latin typeface="微软雅黑" panose="020B0503020204020204" pitchFamily="34" charset="-122"/>
              <a:ea typeface="微软雅黑" panose="020B0503020204020204" pitchFamily="34" charset="-122"/>
            </a:endParaRPr>
          </a:p>
          <a:p>
            <a:pPr marL="342900" indent="-342900" algn="just">
              <a:lnSpc>
                <a:spcPct val="150000"/>
              </a:lnSpc>
            </a:pPr>
            <a:r>
              <a:rPr lang="en-US" altLang="zh-CN" sz="1600" b="1" dirty="0" smtClean="0">
                <a:solidFill>
                  <a:srgbClr val="0070C0"/>
                </a:solidFill>
                <a:latin typeface="微软雅黑" panose="020B0503020204020204" pitchFamily="34" charset="-122"/>
                <a:ea typeface="微软雅黑" panose="020B0503020204020204" pitchFamily="34" charset="-122"/>
              </a:rPr>
              <a:t>3.</a:t>
            </a:r>
            <a:r>
              <a:rPr lang="zh-CN" altLang="en-US" sz="1600" b="1" dirty="0" smtClean="0">
                <a:solidFill>
                  <a:srgbClr val="0070C0"/>
                </a:solidFill>
                <a:latin typeface="微软雅黑" panose="020B0503020204020204" pitchFamily="34" charset="-122"/>
                <a:ea typeface="微软雅黑" panose="020B0503020204020204" pitchFamily="34" charset="-122"/>
              </a:rPr>
              <a:t>功率谱主瓣尽量窄</a:t>
            </a:r>
            <a:r>
              <a:rPr lang="en-US" altLang="zh-CN" sz="1600" b="1" dirty="0" smtClean="0">
                <a:solidFill>
                  <a:srgbClr val="0070C0"/>
                </a:solidFill>
                <a:latin typeface="微软雅黑" panose="020B0503020204020204" pitchFamily="34" charset="-122"/>
                <a:ea typeface="微软雅黑" panose="020B0503020204020204" pitchFamily="34" charset="-122"/>
              </a:rPr>
              <a:t>                   4.</a:t>
            </a:r>
            <a:r>
              <a:rPr lang="zh-CN" altLang="en-US" sz="1600" b="1" dirty="0" smtClean="0">
                <a:solidFill>
                  <a:srgbClr val="0070C0"/>
                </a:solidFill>
                <a:latin typeface="微软雅黑" panose="020B0503020204020204" pitchFamily="34" charset="-122"/>
                <a:ea typeface="微软雅黑" panose="020B0503020204020204" pitchFamily="34" charset="-122"/>
              </a:rPr>
              <a:t>具有一定的检错能力</a:t>
            </a:r>
            <a:endParaRPr lang="en-US" altLang="zh-CN" sz="1600" b="1" dirty="0" smtClean="0">
              <a:solidFill>
                <a:srgbClr val="0070C0"/>
              </a:solidFill>
              <a:latin typeface="微软雅黑" panose="020B0503020204020204" pitchFamily="34" charset="-122"/>
              <a:ea typeface="微软雅黑" panose="020B0503020204020204" pitchFamily="34" charset="-122"/>
            </a:endParaRPr>
          </a:p>
          <a:p>
            <a:pPr marL="342900" indent="-342900" algn="just">
              <a:lnSpc>
                <a:spcPct val="150000"/>
              </a:lnSpc>
            </a:pPr>
            <a:r>
              <a:rPr lang="en-US" altLang="zh-CN" sz="1600" b="1" dirty="0" smtClean="0">
                <a:solidFill>
                  <a:srgbClr val="0070C0"/>
                </a:solidFill>
                <a:latin typeface="微软雅黑" panose="020B0503020204020204" pitchFamily="34" charset="-122"/>
                <a:ea typeface="微软雅黑" panose="020B0503020204020204" pitchFamily="34" charset="-122"/>
              </a:rPr>
              <a:t>5.</a:t>
            </a:r>
            <a:r>
              <a:rPr lang="zh-CN" altLang="en-US" sz="1600" b="1" dirty="0" smtClean="0">
                <a:solidFill>
                  <a:srgbClr val="0070C0"/>
                </a:solidFill>
                <a:latin typeface="微软雅黑" panose="020B0503020204020204" pitchFamily="34" charset="-122"/>
                <a:ea typeface="微软雅黑" panose="020B0503020204020204" pitchFamily="34" charset="-122"/>
              </a:rPr>
              <a:t>编译码电路简单</a:t>
            </a:r>
            <a:endParaRPr lang="en-US" altLang="zh-CN" sz="1600" b="1" dirty="0" smtClean="0">
              <a:solidFill>
                <a:srgbClr val="0070C0"/>
              </a:solidFill>
              <a:latin typeface="微软雅黑" panose="020B0503020204020204" pitchFamily="34" charset="-122"/>
              <a:ea typeface="微软雅黑" panose="020B0503020204020204" pitchFamily="34" charset="-122"/>
            </a:endParaRPr>
          </a:p>
        </p:txBody>
      </p:sp>
      <p:sp>
        <p:nvSpPr>
          <p:cNvPr id="22" name="矩形 23"/>
          <p:cNvSpPr>
            <a:spLocks noChangeAspect="1" noChangeArrowheads="1"/>
          </p:cNvSpPr>
          <p:nvPr/>
        </p:nvSpPr>
        <p:spPr bwMode="auto">
          <a:xfrm>
            <a:off x="2002476" y="3182684"/>
            <a:ext cx="5153236" cy="1485011"/>
          </a:xfrm>
          <a:prstGeom prst="rect">
            <a:avLst/>
          </a:prstGeom>
          <a:noFill/>
          <a:ln w="9525">
            <a:solidFill>
              <a:srgbClr val="0883C8"/>
            </a:solidFill>
            <a:prstDash val="dash"/>
            <a:miter lim="800000"/>
            <a:headEnd/>
            <a:tailEnd/>
          </a:ln>
        </p:spPr>
        <p:txBody>
          <a:bodyPr anchor="ctr"/>
          <a:lstStyle/>
          <a:p>
            <a:pPr algn="ctr"/>
            <a:endParaRPr lang="zh-CN" altLang="en-US">
              <a:latin typeface="宋体" pitchFamily="2" charset="-122"/>
              <a:sym typeface="宋体" pitchFamily="2" charset="-122"/>
            </a:endParaRPr>
          </a:p>
        </p:txBody>
      </p:sp>
    </p:spTree>
    <p:extLst>
      <p:ext uri="{BB962C8B-B14F-4D97-AF65-F5344CB8AC3E}">
        <p14:creationId xmlns:p14="http://schemas.microsoft.com/office/powerpoint/2010/main" xmlns="" val="4276773191"/>
      </p:ext>
    </p:extLst>
  </p:cSld>
  <p:clrMapOvr>
    <a:masterClrMapping/>
  </p:clrMapOvr>
  <mc:AlternateContent xmlns:mc="http://schemas.openxmlformats.org/markup-compatibility/2006">
    <mc:Choice xmlns:p14="http://schemas.microsoft.com/office/powerpoint/2010/main" xmlns="" Requires="p14">
      <p:transition spd="slow" p14:dur="1250" advTm="0">
        <p14:switch dir="r"/>
      </p:transition>
    </mc:Choice>
    <mc:Fallback>
      <p:transition spd="slow" advTm="0">
        <p:fade/>
      </p:transition>
    </mc:Fallback>
  </mc:AlternateContent>
  <p:timing>
    <p:tnLst>
      <p:par>
        <p:cTn id="1" dur="indefinite" restart="never" nodeType="tmRoot"/>
      </p:par>
    </p:tnLst>
  </p:timing>
</p:sld>
</file>

<file path=ppt/theme/theme1.xml><?xml version="1.0" encoding="utf-8"?>
<a:theme xmlns:a="http://schemas.openxmlformats.org/drawingml/2006/main" name="第一PPT，www.1ppt.com">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1780</TotalTime>
  <Words>978</Words>
  <Application>Microsoft Office PowerPoint</Application>
  <PresentationFormat>全屏显示(16:9)</PresentationFormat>
  <Paragraphs>155</Paragraphs>
  <Slides>45</Slides>
  <Notes>0</Notes>
  <HiddenSlides>0</HiddenSlides>
  <MMClips>0</MMClips>
  <ScaleCrop>false</ScaleCrop>
  <HeadingPairs>
    <vt:vector size="6" baseType="variant">
      <vt:variant>
        <vt:lpstr>主题</vt:lpstr>
      </vt:variant>
      <vt:variant>
        <vt:i4>1</vt:i4>
      </vt:variant>
      <vt:variant>
        <vt:lpstr>嵌入 OLE 服务器</vt:lpstr>
      </vt:variant>
      <vt:variant>
        <vt:i4>3</vt:i4>
      </vt:variant>
      <vt:variant>
        <vt:lpstr>幻灯片标题</vt:lpstr>
      </vt:variant>
      <vt:variant>
        <vt:i4>45</vt:i4>
      </vt:variant>
    </vt:vector>
  </HeadingPairs>
  <TitlesOfParts>
    <vt:vector size="49" baseType="lpstr">
      <vt:lpstr>第一PPT，www.1ppt.com</vt:lpstr>
      <vt:lpstr>Visio</vt:lpstr>
      <vt:lpstr>Equation</vt:lpstr>
      <vt:lpstr>VISIO</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lpstr>幻灯片 21</vt:lpstr>
      <vt:lpstr>幻灯片 22</vt:lpstr>
      <vt:lpstr>幻灯片 23</vt:lpstr>
      <vt:lpstr>幻灯片 24</vt:lpstr>
      <vt:lpstr>幻灯片 25</vt:lpstr>
      <vt:lpstr>幻灯片 26</vt:lpstr>
      <vt:lpstr>幻灯片 27</vt:lpstr>
      <vt:lpstr>幻灯片 28</vt:lpstr>
      <vt:lpstr>幻灯片 29</vt:lpstr>
      <vt:lpstr>幻灯片 30</vt:lpstr>
      <vt:lpstr>幻灯片 31</vt:lpstr>
      <vt:lpstr>幻灯片 32</vt:lpstr>
      <vt:lpstr>幻灯片 33</vt:lpstr>
      <vt:lpstr>幻灯片 34</vt:lpstr>
      <vt:lpstr>幻灯片 35</vt:lpstr>
      <vt:lpstr>幻灯片 36</vt:lpstr>
      <vt:lpstr>幻灯片 37</vt:lpstr>
      <vt:lpstr>幻灯片 38</vt:lpstr>
      <vt:lpstr>幻灯片 39</vt:lpstr>
      <vt:lpstr>幻灯片 40</vt:lpstr>
      <vt:lpstr>幻灯片 41</vt:lpstr>
      <vt:lpstr>幻灯片 42</vt:lpstr>
      <vt:lpstr>幻灯片 43</vt:lpstr>
      <vt:lpstr>幻灯片 44</vt:lpstr>
      <vt:lpstr>幻灯片 45</vt:lpstr>
    </vt:vector>
  </TitlesOfParts>
  <Company>第一PPT，www.1ppt.com</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彩色方形</dc:title>
  <dc:creator>第一PPT</dc:creator>
  <cp:keywords>www.1ppt.com</cp:keywords>
  <cp:lastModifiedBy>lenovo</cp:lastModifiedBy>
  <cp:revision>184</cp:revision>
  <dcterms:created xsi:type="dcterms:W3CDTF">2017-03-07T08:15:39Z</dcterms:created>
  <dcterms:modified xsi:type="dcterms:W3CDTF">2024-02-16T00:37:39Z</dcterms:modified>
</cp:coreProperties>
</file>