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348" r:id="rId3"/>
    <p:sldId id="404" r:id="rId4"/>
    <p:sldId id="369" r:id="rId5"/>
    <p:sldId id="407" r:id="rId6"/>
    <p:sldId id="366" r:id="rId7"/>
    <p:sldId id="259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40" r:id="rId16"/>
    <p:sldId id="362" r:id="rId17"/>
    <p:sldId id="416" r:id="rId18"/>
    <p:sldId id="426" r:id="rId19"/>
    <p:sldId id="329" r:id="rId20"/>
    <p:sldId id="427" r:id="rId21"/>
    <p:sldId id="428" r:id="rId22"/>
    <p:sldId id="419" r:id="rId23"/>
    <p:sldId id="429" r:id="rId24"/>
    <p:sldId id="434" r:id="rId25"/>
    <p:sldId id="441" r:id="rId26"/>
    <p:sldId id="420" r:id="rId27"/>
    <p:sldId id="442" r:id="rId28"/>
    <p:sldId id="421" r:id="rId29"/>
    <p:sldId id="430" r:id="rId30"/>
    <p:sldId id="432" r:id="rId31"/>
    <p:sldId id="433" r:id="rId32"/>
    <p:sldId id="431" r:id="rId33"/>
    <p:sldId id="436" r:id="rId34"/>
    <p:sldId id="405" r:id="rId35"/>
    <p:sldId id="422" r:id="rId36"/>
    <p:sldId id="423" r:id="rId37"/>
    <p:sldId id="356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46C0A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90" d="100"/>
          <a:sy n="90" d="100"/>
        </p:scale>
        <p:origin x="-27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03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15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4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13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444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2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542" y="4760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2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80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5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60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28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833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oleObject" Target="file:///F:\&#65281;2023-2024(2)&#20219;&#21153;\2%20&#20462;&#25913;PPT\2%20&#36890;&#21407;\1%20&#36890;&#21407;&#26368;&#26032;&#29256;PPT(2023.12.21)\1%20&#25480;&#35838;PPT\&#25554;&#22270;\&#31532;11&#31456;%20&#24046;&#38169;&#25511;&#21046;&#32534;&#30721;\2%20&#36890;&#20449;&#31995;&#32479;&#19968;&#33324;&#27169;&#22411;.vsd\Drawing\~&#39029;-1\Sheet.2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oleObject" Target="file:///F:\&#65281;2023-2024(2)&#20219;&#21153;\2%20&#20462;&#25913;PPT\2%20&#36890;&#21407;\1%20&#36890;&#21407;&#26368;&#26032;&#29256;PPT(2023.12.21)\1%20&#25480;&#35838;PPT\&#25554;&#22270;\&#31532;11&#31456;%20&#24046;&#38169;&#25511;&#21046;&#32534;&#30721;\2%20&#36890;&#20449;&#31995;&#32479;&#19968;&#33324;&#27169;&#22411;.vsd\Drawing\~&#39029;-1\Sheet.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6.jpeg"/><Relationship Id="rId4" Type="http://schemas.openxmlformats.org/officeDocument/2006/relationships/oleObject" Target="../embeddings/oleObject8.bin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9.png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6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6.jpeg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1.png"/><Relationship Id="rId4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png"/><Relationship Id="rId5" Type="http://schemas.openxmlformats.org/officeDocument/2006/relationships/oleObject" Target="../embeddings/oleObject43.bin"/><Relationship Id="rId4" Type="http://schemas.openxmlformats.org/officeDocument/2006/relationships/image" Target="../media/image8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eg"/><Relationship Id="rId5" Type="http://schemas.openxmlformats.org/officeDocument/2006/relationships/image" Target="../media/image90.jpeg"/><Relationship Id="rId4" Type="http://schemas.openxmlformats.org/officeDocument/2006/relationships/image" Target="../media/image8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1976709" y="2067694"/>
            <a:ext cx="3722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886038" y="2828424"/>
            <a:ext cx="436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76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1340" y="893725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7751" y="863510"/>
            <a:ext cx="241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差错控制编码的类型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2307011" y="1431138"/>
          <a:ext cx="3679197" cy="348924"/>
        </p:xfrm>
        <a:graphic>
          <a:graphicData uri="http://schemas.openxmlformats.org/presentationml/2006/ole">
            <p:oleObj spid="_x0000_s306178" name="Visio" r:id="rId4" imgW="2828980" imgH="268584" progId="Visio.Drawing.11">
              <p:link updateAutomatic="1"/>
            </p:oleObj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16464" y="1914239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60740" y="2243463"/>
            <a:ext cx="5621906" cy="3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686951" y="2674580"/>
            <a:ext cx="7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546" y="2678124"/>
            <a:ext cx="7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7850" y="2667485"/>
            <a:ext cx="7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445" y="2660396"/>
            <a:ext cx="7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1230" y="2646224"/>
            <a:ext cx="7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0454" y="1696396"/>
            <a:ext cx="98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7435725" y="1666605"/>
            <a:ext cx="91083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2342446" y="3337913"/>
          <a:ext cx="3679197" cy="348924"/>
        </p:xfrm>
        <a:graphic>
          <a:graphicData uri="http://schemas.openxmlformats.org/presentationml/2006/ole">
            <p:oleObj spid="_x0000_s306182" name="Visio" r:id="rId4" imgW="2828980" imgH="268584" progId="Visio.Drawing.11">
              <p:link updateAutomatic="1"/>
            </p:oleObj>
          </a:graphicData>
        </a:graphic>
      </p:graphicFrame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51899" y="3821014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61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182" y="4177192"/>
            <a:ext cx="3452253" cy="3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2626156" y="4634515"/>
            <a:ext cx="95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149" y="4638053"/>
            <a:ext cx="95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73152" y="3762656"/>
            <a:ext cx="98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3"/>
          <p:cNvSpPr>
            <a:spLocks noChangeAspect="1" noChangeArrowheads="1"/>
          </p:cNvSpPr>
          <p:nvPr/>
        </p:nvSpPr>
        <p:spPr bwMode="auto">
          <a:xfrm>
            <a:off x="6248423" y="3732865"/>
            <a:ext cx="91083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1340" y="829927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7752" y="799712"/>
            <a:ext cx="12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4435475" y="1382117"/>
          <a:ext cx="1063625" cy="323850"/>
        </p:xfrm>
        <a:graphic>
          <a:graphicData uri="http://schemas.openxmlformats.org/presentationml/2006/ole">
            <p:oleObj spid="_x0000_s307202" name="Visio" r:id="rId4" imgW="882977" imgH="268584" progId="Visio.Drawing.11">
              <p:link updateAutomatic="1"/>
            </p:oleObj>
          </a:graphicData>
        </a:graphic>
      </p:graphicFrame>
      <p:sp>
        <p:nvSpPr>
          <p:cNvPr id="11" name="TextBox 9"/>
          <p:cNvSpPr txBox="1"/>
          <p:nvPr/>
        </p:nvSpPr>
        <p:spPr>
          <a:xfrm>
            <a:off x="896827" y="1392531"/>
            <a:ext cx="3441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码重：一个分组码的码字中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95890" y="147020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653115" y="1385442"/>
            <a:ext cx="102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879099" y="2076581"/>
            <a:ext cx="472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码距：两个分组码的码字中对应位上值不同的位数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78162" y="215425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6031" y="1935127"/>
            <a:ext cx="1258208" cy="62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9"/>
          <p:cNvSpPr txBox="1"/>
          <p:nvPr/>
        </p:nvSpPr>
        <p:spPr>
          <a:xfrm>
            <a:off x="7081422" y="2069470"/>
            <a:ext cx="102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872004" y="2718099"/>
            <a:ext cx="349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最小码距：各个码字中码距的最小值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71067" y="279577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3657" y="3310768"/>
            <a:ext cx="1136244" cy="111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0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5727" y="3483262"/>
            <a:ext cx="3868590" cy="6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622" y="3742091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9"/>
          <p:cNvSpPr txBox="1"/>
          <p:nvPr/>
        </p:nvSpPr>
        <p:spPr>
          <a:xfrm>
            <a:off x="7148759" y="3625412"/>
            <a:ext cx="139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3119023" y="4188882"/>
            <a:ext cx="102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522521" y="4188887"/>
            <a:ext cx="102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5904752" y="4199519"/>
            <a:ext cx="1024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4335516" y="2695839"/>
            <a:ext cx="223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最小码距有什么作用？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3"/>
          <p:cNvSpPr>
            <a:spLocks noChangeAspect="1" noChangeArrowheads="1"/>
          </p:cNvSpPr>
          <p:nvPr/>
        </p:nvSpPr>
        <p:spPr bwMode="auto">
          <a:xfrm>
            <a:off x="4345172" y="2658981"/>
            <a:ext cx="2151320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222" y="869354"/>
            <a:ext cx="444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最小码距是衡量码组检错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纠错能力的依据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3"/>
          <p:cNvSpPr>
            <a:spLocks noChangeAspect="1" noChangeArrowheads="1"/>
          </p:cNvSpPr>
          <p:nvPr/>
        </p:nvSpPr>
        <p:spPr bwMode="auto">
          <a:xfrm>
            <a:off x="400480" y="851447"/>
            <a:ext cx="4469219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297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054" y="1605517"/>
            <a:ext cx="3454623" cy="6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27"/>
          <p:cNvSpPr txBox="1"/>
          <p:nvPr/>
        </p:nvSpPr>
        <p:spPr>
          <a:xfrm>
            <a:off x="4594241" y="1731820"/>
            <a:ext cx="3731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有效码字共多少个？无效码字共多少个？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4593264" y="1694962"/>
            <a:ext cx="3774559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293140" y="2476938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27"/>
          <p:cNvSpPr txBox="1"/>
          <p:nvPr/>
        </p:nvSpPr>
        <p:spPr>
          <a:xfrm>
            <a:off x="447510" y="2848239"/>
            <a:ext cx="429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最小码距的作用是什么？应该大些还是小些？</a:t>
            </a:r>
          </a:p>
        </p:txBody>
      </p:sp>
      <p:sp>
        <p:nvSpPr>
          <p:cNvPr id="15" name="矩形 23"/>
          <p:cNvSpPr>
            <a:spLocks noChangeAspect="1" noChangeArrowheads="1"/>
          </p:cNvSpPr>
          <p:nvPr/>
        </p:nvSpPr>
        <p:spPr bwMode="auto">
          <a:xfrm>
            <a:off x="446533" y="2811381"/>
            <a:ext cx="4210495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297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8879" y="2453127"/>
            <a:ext cx="1994159" cy="234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577849" y="1062933"/>
            <a:ext cx="343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为检测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76912" y="1172505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5" name="Object 1"/>
          <p:cNvGraphicFramePr>
            <a:graphicFrameLocks noChangeAspect="1"/>
          </p:cNvGraphicFramePr>
          <p:nvPr/>
        </p:nvGraphicFramePr>
        <p:xfrm>
          <a:off x="6553192" y="1148312"/>
          <a:ext cx="1053579" cy="417042"/>
        </p:xfrm>
        <a:graphic>
          <a:graphicData uri="http://schemas.openxmlformats.org/presentationml/2006/ole">
            <p:oleObj spid="_x0000_s328705" name="Equation" r:id="rId4" imgW="609480" imgH="241200" progId="Equation.DSMT4">
              <p:embed/>
            </p:oleObj>
          </a:graphicData>
        </a:graphic>
      </p:graphicFrame>
      <p:pic>
        <p:nvPicPr>
          <p:cNvPr id="328706" name="Picture 2" descr="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7081" y="729713"/>
            <a:ext cx="2530556" cy="131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54892" y="260245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为了纠正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369823" y="270712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8707" name="Picture 3" descr="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0894" y="2210231"/>
            <a:ext cx="3625702" cy="135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7627225" y="2658126"/>
          <a:ext cx="1192965" cy="427667"/>
        </p:xfrm>
        <a:graphic>
          <a:graphicData uri="http://schemas.openxmlformats.org/presentationml/2006/ole">
            <p:oleObj spid="_x0000_s328708" name="Equation" r:id="rId7" imgW="672840" imgH="2412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518509" y="3633810"/>
            <a:ext cx="4939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为纠正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个错码同时检测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个错码要求最小码距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373361" y="372080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6940696" y="4369649"/>
          <a:ext cx="1405861" cy="417365"/>
        </p:xfrm>
        <a:graphic>
          <a:graphicData uri="http://schemas.openxmlformats.org/presentationml/2006/ole">
            <p:oleObj spid="_x0000_s328709" name="Equation" r:id="rId8" imgW="812520" imgH="241200" progId="Equation.DSMT4">
              <p:embed/>
            </p:oleObj>
          </a:graphicData>
        </a:graphic>
      </p:graphicFrame>
      <p:pic>
        <p:nvPicPr>
          <p:cNvPr id="328710" name="Picture 6" descr="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7024" y="4104169"/>
            <a:ext cx="4791228" cy="9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418" y="747127"/>
            <a:ext cx="3285534" cy="415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359339" y="1275845"/>
            <a:ext cx="4625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采用纠错编码后系统的误码率会得到较大改善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改善的程度和所用的编码方式有关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4359340" y="1237764"/>
            <a:ext cx="4593274" cy="82495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592755" y="850590"/>
            <a:ext cx="7509254" cy="1190861"/>
            <a:chOff x="7127272" y="2681303"/>
            <a:chExt cx="4112228" cy="853819"/>
          </a:xfrm>
        </p:grpSpPr>
        <p:sp>
          <p:nvSpPr>
            <p:cNvPr id="8" name="矩形 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627405" y="831714"/>
            <a:ext cx="7602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某编码有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个码字，分别是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(001010)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(111100)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(010001)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。若此码用于检错，能检出几位错误？若此码用于纠错，能纠几位错误？若同时用于检错和纠错，各能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检、纠几位错误？</a:t>
            </a:r>
          </a:p>
        </p:txBody>
      </p:sp>
      <p:graphicFrame>
        <p:nvGraphicFramePr>
          <p:cNvPr id="389122" name="Object 2"/>
          <p:cNvGraphicFramePr>
            <a:graphicFrameLocks noChangeAspect="1"/>
          </p:cNvGraphicFramePr>
          <p:nvPr/>
        </p:nvGraphicFramePr>
        <p:xfrm>
          <a:off x="2288363" y="2423368"/>
          <a:ext cx="4346354" cy="2211984"/>
        </p:xfrm>
        <a:graphic>
          <a:graphicData uri="http://schemas.openxmlformats.org/presentationml/2006/ole">
            <p:oleObj spid="_x0000_s389122" name="Equation" r:id="rId4" imgW="2844720" imgH="14475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698206" y="3513453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常见的简单差错控制编码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64502" y="936254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0912" y="906039"/>
            <a:ext cx="13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31"/>
          <p:cNvGrpSpPr/>
          <p:nvPr/>
        </p:nvGrpSpPr>
        <p:grpSpPr>
          <a:xfrm>
            <a:off x="955531" y="3457502"/>
            <a:ext cx="1098075" cy="1098075"/>
            <a:chOff x="2035197" y="1124394"/>
            <a:chExt cx="1152000" cy="1152000"/>
          </a:xfrm>
        </p:grpSpPr>
        <p:sp>
          <p:nvSpPr>
            <p:cNvPr id="12" name="灰色圆形背景"/>
            <p:cNvSpPr/>
            <p:nvPr/>
          </p:nvSpPr>
          <p:spPr>
            <a:xfrm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弦形 13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22974" y="1417260"/>
              <a:ext cx="986691" cy="678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奇偶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8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校验码</a:t>
              </a:r>
              <a:endParaRPr lang="en-US" altLang="zh-CN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36"/>
          <p:cNvGrpSpPr/>
          <p:nvPr/>
        </p:nvGrpSpPr>
        <p:grpSpPr>
          <a:xfrm>
            <a:off x="198216" y="1522819"/>
            <a:ext cx="1855390" cy="1855390"/>
            <a:chOff x="968141" y="2974095"/>
            <a:chExt cx="1152000" cy="1152000"/>
          </a:xfrm>
        </p:grpSpPr>
        <p:sp>
          <p:nvSpPr>
            <p:cNvPr id="17" name="灰色圆形背景"/>
            <p:cNvSpPr/>
            <p:nvPr/>
          </p:nvSpPr>
          <p:spPr>
            <a:xfrm rot="5400000">
              <a:off x="968141" y="2974095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36733" y="3043220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弦形 18"/>
            <p:cNvSpPr/>
            <p:nvPr/>
          </p:nvSpPr>
          <p:spPr>
            <a:xfrm rot="10800000">
              <a:off x="1036733" y="3043221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22423" y="3374530"/>
              <a:ext cx="843435" cy="439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奇校验</a:t>
              </a:r>
            </a:p>
            <a:p>
              <a:pPr algn="ctr"/>
              <a:endPara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41"/>
          <p:cNvGrpSpPr/>
          <p:nvPr/>
        </p:nvGrpSpPr>
        <p:grpSpPr>
          <a:xfrm>
            <a:off x="2153046" y="3457502"/>
            <a:ext cx="1425756" cy="1425756"/>
            <a:chOff x="2035197" y="1124394"/>
            <a:chExt cx="1152000" cy="1152000"/>
          </a:xfrm>
        </p:grpSpPr>
        <p:sp>
          <p:nvSpPr>
            <p:cNvPr id="22" name="灰色圆形背景"/>
            <p:cNvSpPr/>
            <p:nvPr/>
          </p:nvSpPr>
          <p:spPr>
            <a:xfrm rot="16200000">
              <a:off x="2035197" y="1124394"/>
              <a:ext cx="1152000" cy="1152000"/>
            </a:xfrm>
            <a:prstGeom prst="teardrop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110616" y="1191698"/>
              <a:ext cx="1008000" cy="10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弦形 23"/>
            <p:cNvSpPr/>
            <p:nvPr/>
          </p:nvSpPr>
          <p:spPr>
            <a:xfrm rot="10800000">
              <a:off x="2110616" y="1191698"/>
              <a:ext cx="1008000" cy="1008000"/>
            </a:xfrm>
            <a:prstGeom prst="chord">
              <a:avLst>
                <a:gd name="adj1" fmla="val 13080676"/>
                <a:gd name="adj2" fmla="val 19325947"/>
              </a:avLst>
            </a:prstGeom>
            <a:solidFill>
              <a:schemeClr val="tx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05791" y="1494293"/>
              <a:ext cx="986691" cy="32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偶校验</a:t>
              </a:r>
            </a:p>
          </p:txBody>
        </p:sp>
      </p:grpSp>
      <p:graphicFrame>
        <p:nvGraphicFramePr>
          <p:cNvPr id="343041" name="Object 72"/>
          <p:cNvGraphicFramePr>
            <a:graphicFrameLocks noChangeAspect="1"/>
          </p:cNvGraphicFramePr>
          <p:nvPr/>
        </p:nvGraphicFramePr>
        <p:xfrm>
          <a:off x="2164886" y="1825923"/>
          <a:ext cx="2566580" cy="393340"/>
        </p:xfrm>
        <a:graphic>
          <a:graphicData uri="http://schemas.openxmlformats.org/presentationml/2006/ole">
            <p:oleObj spid="_x0000_s343041" name="Equation" r:id="rId4" imgW="1473120" imgH="228600" progId="Equation.DSMT4">
              <p:embed/>
            </p:oleObj>
          </a:graphicData>
        </a:graphic>
      </p:graphicFrame>
      <p:graphicFrame>
        <p:nvGraphicFramePr>
          <p:cNvPr id="343042" name="Object 34"/>
          <p:cNvGraphicFramePr>
            <a:graphicFrameLocks noChangeAspect="1"/>
          </p:cNvGraphicFramePr>
          <p:nvPr/>
        </p:nvGraphicFramePr>
        <p:xfrm>
          <a:off x="3695575" y="3699972"/>
          <a:ext cx="2620149" cy="390615"/>
        </p:xfrm>
        <a:graphic>
          <a:graphicData uri="http://schemas.openxmlformats.org/presentationml/2006/ole">
            <p:oleObj spid="_x0000_s343042" name="Equation" r:id="rId5" imgW="1511280" imgH="228600" progId="Equation.DSMT4">
              <p:embed/>
            </p:oleObj>
          </a:graphicData>
        </a:graphic>
      </p:graphicFrame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2766066" y="2386754"/>
          <a:ext cx="1210487" cy="484195"/>
        </p:xfrm>
        <a:graphic>
          <a:graphicData uri="http://schemas.openxmlformats.org/presentationml/2006/ole">
            <p:oleObj spid="_x0000_s343043" name="Equation" r:id="rId6" imgW="698400" imgH="279360" progId="Equation.DSMT4">
              <p:embed/>
            </p:oleObj>
          </a:graphicData>
        </a:graphic>
      </p:graphicFrame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4456652" y="4231212"/>
          <a:ext cx="1210487" cy="462186"/>
        </p:xfrm>
        <a:graphic>
          <a:graphicData uri="http://schemas.openxmlformats.org/presentationml/2006/ole">
            <p:oleObj spid="_x0000_s343044" name="Equation" r:id="rId7" imgW="698400" imgH="266400" progId="Equation.DSMT4">
              <p:embed/>
            </p:oleObj>
          </a:graphicData>
        </a:graphic>
      </p:graphicFrame>
      <p:sp>
        <p:nvSpPr>
          <p:cNvPr id="28" name="矩形 27"/>
          <p:cNvSpPr/>
          <p:nvPr/>
        </p:nvSpPr>
        <p:spPr>
          <a:xfrm>
            <a:off x="6678427" y="3910260"/>
            <a:ext cx="2178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能够检测奇数个错码，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 检测随机错误。 </a:t>
            </a:r>
          </a:p>
        </p:txBody>
      </p:sp>
      <p:sp>
        <p:nvSpPr>
          <p:cNvPr id="29" name="矩形 23"/>
          <p:cNvSpPr>
            <a:spLocks noChangeAspect="1" noChangeArrowheads="1"/>
          </p:cNvSpPr>
          <p:nvPr/>
        </p:nvSpPr>
        <p:spPr bwMode="auto">
          <a:xfrm>
            <a:off x="6687894" y="3863998"/>
            <a:ext cx="2158409" cy="82495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1600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34304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5716" y="2318446"/>
            <a:ext cx="29622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055980" y="687760"/>
            <a:ext cx="1567564" cy="1374940"/>
          </a:xfrm>
          <a:prstGeom prst="rect">
            <a:avLst/>
          </a:prstGeom>
        </p:spPr>
      </p:pic>
      <p:pic>
        <p:nvPicPr>
          <p:cNvPr id="30" name="Picture 3" descr="C:\Users\lenovo\Desktop\23.串口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29174" y="797633"/>
            <a:ext cx="1256124" cy="1145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87608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64502" y="936254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0912" y="906039"/>
            <a:ext cx="183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1431" name="Object 23"/>
          <p:cNvGraphicFramePr>
            <a:graphicFrameLocks noChangeAspect="1"/>
          </p:cNvGraphicFramePr>
          <p:nvPr/>
        </p:nvGraphicFramePr>
        <p:xfrm>
          <a:off x="953618" y="1509826"/>
          <a:ext cx="2638607" cy="2206330"/>
        </p:xfrm>
        <a:graphic>
          <a:graphicData uri="http://schemas.openxmlformats.org/presentationml/2006/ole">
            <p:oleObj spid="_x0000_s347138" name="Equation" r:id="rId4" imgW="1422360" imgH="123156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3987174" y="1945695"/>
            <a:ext cx="44550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可能检测偶数个错码，但构成矩形的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错码不能被检测出来，适于检测突发错码</a:t>
            </a: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3987191" y="1907616"/>
            <a:ext cx="4359349" cy="82495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531842" y="4097662"/>
            <a:ext cx="311444" cy="299300"/>
            <a:chOff x="0" y="0"/>
            <a:chExt cx="1219200" cy="586868"/>
          </a:xfrm>
        </p:grpSpPr>
        <p:sp>
          <p:nvSpPr>
            <p:cNvPr id="14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8251" y="4067447"/>
            <a:ext cx="247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恒比码和正反码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36435" y="3513453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线性分组码和循环码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3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6" name="Picture 2" descr="F:\！2023-2024(2)任务\2 修改PPT\2 通原\1 通原最新版PPT(2023.12.21)\1 授课PPT\插图\第9章 模拟信号的数字传输\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19" y="1146642"/>
            <a:ext cx="4279604" cy="2421147"/>
          </a:xfrm>
          <a:prstGeom prst="rect">
            <a:avLst/>
          </a:prstGeom>
          <a:noFill/>
        </p:spPr>
      </p:pic>
      <p:sp>
        <p:nvSpPr>
          <p:cNvPr id="18" name="TextBox 27"/>
          <p:cNvSpPr txBox="1"/>
          <p:nvPr/>
        </p:nvSpPr>
        <p:spPr>
          <a:xfrm>
            <a:off x="6008404" y="3396753"/>
            <a:ext cx="216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什么原因引起了误码？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3"/>
          <p:cNvSpPr>
            <a:spLocks noChangeAspect="1" noChangeArrowheads="1"/>
          </p:cNvSpPr>
          <p:nvPr/>
        </p:nvSpPr>
        <p:spPr bwMode="auto">
          <a:xfrm>
            <a:off x="6018059" y="3359895"/>
            <a:ext cx="2147748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276" y="1576967"/>
            <a:ext cx="34194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2225" y="224214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14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2330" y="798327"/>
            <a:ext cx="4267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32604" y="893724"/>
            <a:ext cx="311444" cy="299300"/>
            <a:chOff x="0" y="0"/>
            <a:chExt cx="1219200" cy="586868"/>
          </a:xfrm>
        </p:grpSpPr>
        <p:sp>
          <p:nvSpPr>
            <p:cNvPr id="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1" name="TextBox 9"/>
          <p:cNvSpPr txBox="1"/>
          <p:nvPr/>
        </p:nvSpPr>
        <p:spPr>
          <a:xfrm>
            <a:off x="769014" y="863509"/>
            <a:ext cx="146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949990" y="1456331"/>
            <a:ext cx="84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 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9052" y="1544637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1474" name="Picture 2" descr="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7566" y="3221086"/>
            <a:ext cx="6858000" cy="127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430271" y="2870342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6391053" y="4603273"/>
          <a:ext cx="647700" cy="345440"/>
        </p:xfrm>
        <a:graphic>
          <a:graphicData uri="http://schemas.openxmlformats.org/presentationml/2006/ole">
            <p:oleObj spid="_x0000_s361475" name="Equation" r:id="rId7" imgW="380880" imgH="203040" progId="Equation.DSMT4">
              <p:embed/>
            </p:oleObj>
          </a:graphicData>
        </a:graphic>
      </p:graphicFrame>
      <p:sp>
        <p:nvSpPr>
          <p:cNvPr id="16" name="TextBox 9"/>
          <p:cNvSpPr txBox="1"/>
          <p:nvPr/>
        </p:nvSpPr>
        <p:spPr>
          <a:xfrm>
            <a:off x="5706292" y="4585839"/>
            <a:ext cx="708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记作：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5688417" y="4571997"/>
            <a:ext cx="1403500" cy="40403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428998" y="3339913"/>
          <a:ext cx="1112727" cy="1154717"/>
        </p:xfrm>
        <a:graphic>
          <a:graphicData uri="http://schemas.openxmlformats.org/presentationml/2006/ole">
            <p:oleObj spid="_x0000_s361476" name="Equation" r:id="rId8" imgW="672840" imgH="698400" progId="Equation.DSMT4">
              <p:embed/>
            </p:oleObj>
          </a:graphicData>
        </a:graphic>
      </p:graphicFrame>
      <p:sp>
        <p:nvSpPr>
          <p:cNvPr id="19" name="TextBox 27"/>
          <p:cNvSpPr txBox="1"/>
          <p:nvPr/>
        </p:nvSpPr>
        <p:spPr>
          <a:xfrm>
            <a:off x="160459" y="4638091"/>
            <a:ext cx="196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分别表示什么意思？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spect="1" noChangeArrowheads="1"/>
          </p:cNvSpPr>
          <p:nvPr/>
        </p:nvSpPr>
        <p:spPr bwMode="auto">
          <a:xfrm>
            <a:off x="159481" y="4601233"/>
            <a:ext cx="1935127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7176976" y="1109002"/>
            <a:ext cx="1818167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信息位与监督位间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满足特点线性方程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7191151" y="1098696"/>
            <a:ext cx="1772095" cy="7194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6415947" y="2791569"/>
            <a:ext cx="22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如何理解名字的含义？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spect="1" noChangeArrowheads="1"/>
          </p:cNvSpPr>
          <p:nvPr/>
        </p:nvSpPr>
        <p:spPr bwMode="auto">
          <a:xfrm>
            <a:off x="6414969" y="2754711"/>
            <a:ext cx="2165505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1012" y="818378"/>
            <a:ext cx="280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构造原理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(7,4)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码为例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30075" y="906684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449" name="Object 1"/>
          <p:cNvGraphicFramePr>
            <a:graphicFrameLocks noChangeAspect="1"/>
          </p:cNvGraphicFramePr>
          <p:nvPr/>
        </p:nvGraphicFramePr>
        <p:xfrm>
          <a:off x="3544923" y="808075"/>
          <a:ext cx="1579307" cy="389418"/>
        </p:xfrm>
        <a:graphic>
          <a:graphicData uri="http://schemas.openxmlformats.org/presentationml/2006/ole">
            <p:oleObj spid="_x0000_s360449" name="Equation" r:id="rId4" imgW="927000" imgH="228600" progId="Equation.DSMT4">
              <p:embed/>
            </p:oleObj>
          </a:graphicData>
        </a:graphic>
      </p:graphicFrame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582427" y="1446161"/>
          <a:ext cx="6849731" cy="3580541"/>
        </p:xfrm>
        <a:graphic>
          <a:graphicData uri="http://schemas.openxmlformats.org/presentationml/2006/ole">
            <p:oleObj spid="_x0000_s360450" name="Equation" r:id="rId5" imgW="4470120" imgH="2336760" progId="Equation.DSMT4">
              <p:embed/>
            </p:oleObj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027989" y="2597559"/>
            <a:ext cx="10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 noChangeArrowheads="1"/>
          </p:cNvSpPr>
          <p:nvPr/>
        </p:nvSpPr>
        <p:spPr bwMode="auto">
          <a:xfrm>
            <a:off x="1045532" y="2583711"/>
            <a:ext cx="985288" cy="37301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978370" y="4472433"/>
            <a:ext cx="10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监督矩阵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 noChangeArrowheads="1"/>
          </p:cNvSpPr>
          <p:nvPr/>
        </p:nvSpPr>
        <p:spPr bwMode="auto">
          <a:xfrm>
            <a:off x="995913" y="4458585"/>
            <a:ext cx="985288" cy="37301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7677685" y="1746036"/>
            <a:ext cx="14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线性方程的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3"/>
          <p:cNvSpPr>
            <a:spLocks noChangeAspect="1" noChangeArrowheads="1"/>
          </p:cNvSpPr>
          <p:nvPr/>
        </p:nvSpPr>
        <p:spPr bwMode="auto">
          <a:xfrm>
            <a:off x="7676707" y="1709178"/>
            <a:ext cx="1371607" cy="68314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5001824" y="3461431"/>
            <a:ext cx="3270305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监督矩阵的行、列数各是多少？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监督矩阵的构成有什么特点？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5000847" y="3424573"/>
            <a:ext cx="3218120" cy="76466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2043233" y="4485611"/>
          <a:ext cx="1125279" cy="337584"/>
        </p:xfrm>
        <a:graphic>
          <a:graphicData uri="http://schemas.openxmlformats.org/presentationml/2006/ole">
            <p:oleObj spid="_x0000_s360451" name="Equation" r:id="rId6" imgW="76176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9425" name="Object 1"/>
          <p:cNvGraphicFramePr>
            <a:graphicFrameLocks noChangeAspect="1"/>
          </p:cNvGraphicFramePr>
          <p:nvPr/>
        </p:nvGraphicFramePr>
        <p:xfrm>
          <a:off x="4462547" y="798033"/>
          <a:ext cx="4100512" cy="1503363"/>
        </p:xfrm>
        <a:graphic>
          <a:graphicData uri="http://schemas.openxmlformats.org/presentationml/2006/ole">
            <p:oleObj spid="_x0000_s359425" name="Equation" r:id="rId4" imgW="2527200" imgH="927000" progId="Equation.DSMT4">
              <p:embed/>
            </p:oleObj>
          </a:graphicData>
        </a:graphic>
      </p:graphicFrame>
      <p:graphicFrame>
        <p:nvGraphicFramePr>
          <p:cNvPr id="359426" name="Object 2"/>
          <p:cNvGraphicFramePr>
            <a:graphicFrameLocks noChangeAspect="1"/>
          </p:cNvGraphicFramePr>
          <p:nvPr/>
        </p:nvGraphicFramePr>
        <p:xfrm>
          <a:off x="657145" y="1001117"/>
          <a:ext cx="3064245" cy="1154338"/>
        </p:xfrm>
        <a:graphic>
          <a:graphicData uri="http://schemas.openxmlformats.org/presentationml/2006/ole">
            <p:oleObj spid="_x0000_s359426" name="Equation" r:id="rId5" imgW="1854000" imgH="698400" progId="Equation.DSMT4">
              <p:embed/>
            </p:oleObj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47498" y="1434833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7"/>
          <p:cNvSpPr txBox="1"/>
          <p:nvPr/>
        </p:nvSpPr>
        <p:spPr>
          <a:xfrm>
            <a:off x="5352713" y="2451296"/>
            <a:ext cx="3217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有什么关系？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有什么作用？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spect="1" noChangeArrowheads="1"/>
          </p:cNvSpPr>
          <p:nvPr/>
        </p:nvSpPr>
        <p:spPr bwMode="auto">
          <a:xfrm>
            <a:off x="5351736" y="2414438"/>
            <a:ext cx="3292534" cy="40314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398534" y="1778851"/>
            <a:ext cx="42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 noChangeArrowheads="1"/>
          </p:cNvSpPr>
          <p:nvPr/>
        </p:nvSpPr>
        <p:spPr bwMode="auto">
          <a:xfrm>
            <a:off x="4416076" y="1765003"/>
            <a:ext cx="368599" cy="1095154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59427" name="Object 3"/>
          <p:cNvGraphicFramePr>
            <a:graphicFrameLocks noChangeAspect="1"/>
          </p:cNvGraphicFramePr>
          <p:nvPr/>
        </p:nvGraphicFramePr>
        <p:xfrm>
          <a:off x="573106" y="2823765"/>
          <a:ext cx="7518252" cy="1060509"/>
        </p:xfrm>
        <a:graphic>
          <a:graphicData uri="http://schemas.openxmlformats.org/presentationml/2006/ole">
            <p:oleObj spid="_x0000_s359427" name="Equation" r:id="rId7" imgW="5041800" imgH="711000" progId="Equation.DSMT4">
              <p:embed/>
            </p:oleObj>
          </a:graphicData>
        </a:graphic>
      </p:graphicFrame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3462241" y="3760691"/>
          <a:ext cx="5150146" cy="1265861"/>
        </p:xfrm>
        <a:graphic>
          <a:graphicData uri="http://schemas.openxmlformats.org/presentationml/2006/ole">
            <p:oleObj spid="_x0000_s359428" name="Equation" r:id="rId8" imgW="3771720" imgH="927000" progId="Equation.DSMT4">
              <p:embed/>
            </p:oleObj>
          </a:graphicData>
        </a:graphic>
      </p:graphicFrame>
      <p:sp>
        <p:nvSpPr>
          <p:cNvPr id="14" name="TextBox 9"/>
          <p:cNvSpPr txBox="1"/>
          <p:nvPr/>
        </p:nvSpPr>
        <p:spPr>
          <a:xfrm>
            <a:off x="95830" y="4110911"/>
            <a:ext cx="326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生成矩阵的每行都是一个有效码字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 noChangeArrowheads="1"/>
          </p:cNvSpPr>
          <p:nvPr/>
        </p:nvSpPr>
        <p:spPr bwMode="auto">
          <a:xfrm>
            <a:off x="113373" y="4097063"/>
            <a:ext cx="3150785" cy="37301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1230869" y="4649614"/>
            <a:ext cx="93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1229891" y="4612756"/>
            <a:ext cx="939193" cy="40314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645920" y="754893"/>
            <a:ext cx="7594314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80570" y="767916"/>
            <a:ext cx="76021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已知某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(7,4)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线性码的监督矩阵如下所示。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求其生成矩阵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当输入信息序列为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110101101010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时输出序列是什么？</a:t>
            </a:r>
            <a:endParaRPr lang="zh-CN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689051" y="1748879"/>
          <a:ext cx="2575147" cy="970090"/>
        </p:xfrm>
        <a:graphic>
          <a:graphicData uri="http://schemas.openxmlformats.org/presentationml/2006/ole">
            <p:oleObj spid="_x0000_s363526" name="Equation" r:id="rId4" imgW="1854000" imgH="698400" progId="Equation.DSMT4">
              <p:embed/>
            </p:oleObj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665531" y="3008136"/>
          <a:ext cx="3162190" cy="1999839"/>
        </p:xfrm>
        <a:graphic>
          <a:graphicData uri="http://schemas.openxmlformats.org/presentationml/2006/ole">
            <p:oleObj spid="_x0000_s363527" name="Equation" r:id="rId5" imgW="2590560" imgH="16380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3826659" y="1758625"/>
            <a:ext cx="4838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110101101010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组信息位，分别为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(1101)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(0110)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(1010)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/>
          </a:p>
        </p:txBody>
      </p:sp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4818768" y="2530957"/>
          <a:ext cx="2974901" cy="1113058"/>
        </p:xfrm>
        <a:graphic>
          <a:graphicData uri="http://schemas.openxmlformats.org/presentationml/2006/ole">
            <p:oleObj spid="_x0000_s363528" name="Equation" r:id="rId6" imgW="1866600" imgH="69840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248185" y="3895788"/>
            <a:ext cx="4374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输出序列为：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1101001  0110001  1010011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59131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23329" y="1430664"/>
            <a:ext cx="251289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线性分组码有效码字的最小码重即为最小码距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29063" y="1318446"/>
            <a:ext cx="232650" cy="1155887"/>
            <a:chOff x="4010485" y="1254639"/>
            <a:chExt cx="230639" cy="1942699"/>
          </a:xfrm>
        </p:grpSpPr>
        <p:sp>
          <p:nvSpPr>
            <p:cNvPr id="23" name="Line 129"/>
            <p:cNvSpPr>
              <a:spLocks noChangeShapeType="1"/>
            </p:cNvSpPr>
            <p:nvPr/>
          </p:nvSpPr>
          <p:spPr bwMode="auto">
            <a:xfrm rot="16200000" flipH="1">
              <a:off x="3044475" y="2226085"/>
              <a:ext cx="1942506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130"/>
            <p:cNvSpPr>
              <a:spLocks noChangeShapeType="1"/>
            </p:cNvSpPr>
            <p:nvPr/>
          </p:nvSpPr>
          <p:spPr bwMode="auto">
            <a:xfrm rot="16200000">
              <a:off x="4125805" y="3081549"/>
              <a:ext cx="0" cy="230639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131"/>
            <p:cNvSpPr>
              <a:spLocks noChangeShapeType="1"/>
            </p:cNvSpPr>
            <p:nvPr/>
          </p:nvSpPr>
          <p:spPr bwMode="auto">
            <a:xfrm rot="16200000">
              <a:off x="4125805" y="1139319"/>
              <a:ext cx="0" cy="230639"/>
            </a:xfrm>
            <a:prstGeom prst="line">
              <a:avLst/>
            </a:prstGeom>
            <a:noFill/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67"/>
          <p:cNvGrpSpPr/>
          <p:nvPr/>
        </p:nvGrpSpPr>
        <p:grpSpPr>
          <a:xfrm>
            <a:off x="1534985" y="1042031"/>
            <a:ext cx="580886" cy="556017"/>
            <a:chOff x="1677608" y="2996952"/>
            <a:chExt cx="1395643" cy="1395643"/>
          </a:xfrm>
        </p:grpSpPr>
        <p:sp>
          <p:nvSpPr>
            <p:cNvPr id="3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3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grpSp>
        <p:nvGrpSpPr>
          <p:cNvPr id="41" name="组合 79"/>
          <p:cNvGrpSpPr/>
          <p:nvPr/>
        </p:nvGrpSpPr>
        <p:grpSpPr>
          <a:xfrm>
            <a:off x="1534985" y="2182594"/>
            <a:ext cx="580886" cy="556017"/>
            <a:chOff x="1677608" y="2996952"/>
            <a:chExt cx="1395643" cy="1395643"/>
          </a:xfrm>
        </p:grpSpPr>
        <p:sp>
          <p:nvSpPr>
            <p:cNvPr id="4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</a:t>
              </a:r>
            </a:p>
          </p:txBody>
        </p:sp>
      </p:grpSp>
      <p:sp>
        <p:nvSpPr>
          <p:cNvPr id="44" name="KSO_Shape"/>
          <p:cNvSpPr/>
          <p:nvPr/>
        </p:nvSpPr>
        <p:spPr bwMode="auto">
          <a:xfrm>
            <a:off x="1693578" y="1168938"/>
            <a:ext cx="255450" cy="260479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5" name="KSO_Shape"/>
          <p:cNvSpPr/>
          <p:nvPr/>
        </p:nvSpPr>
        <p:spPr bwMode="auto">
          <a:xfrm>
            <a:off x="1687155" y="2339822"/>
            <a:ext cx="318533" cy="235569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2134517" y="983688"/>
            <a:ext cx="2618267" cy="70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线性分组码具有封闭性即两个码字模</a:t>
            </a:r>
            <a:r>
              <a:rPr lang="en-US" altLang="zh-CN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和仍为有效码字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2191224" y="2167448"/>
            <a:ext cx="2487133" cy="70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两个码字的模</a:t>
            </a:r>
            <a:r>
              <a:rPr lang="en-US" altLang="zh-CN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和结果中</a:t>
            </a:r>
            <a:r>
              <a:rPr lang="en-US" altLang="zh-CN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sym typeface="微软雅黑" panose="020B0503020204020204" pitchFamily="34" charset="-122"/>
              </a:rPr>
              <a:t>的个数是两个码字的码距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777" y="178583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矩形 23"/>
          <p:cNvSpPr>
            <a:spLocks noChangeAspect="1" noChangeArrowheads="1"/>
          </p:cNvSpPr>
          <p:nvPr/>
        </p:nvSpPr>
        <p:spPr bwMode="auto">
          <a:xfrm>
            <a:off x="5319877" y="1478919"/>
            <a:ext cx="2516350" cy="892145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645920" y="861223"/>
            <a:ext cx="7147745" cy="893142"/>
            <a:chOff x="7127272" y="2681303"/>
            <a:chExt cx="4112228" cy="853819"/>
          </a:xfrm>
        </p:grpSpPr>
        <p:sp>
          <p:nvSpPr>
            <p:cNvPr id="8" name="矩形 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680570" y="842347"/>
            <a:ext cx="71662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(7,3)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线性分组码的生成矩阵如下。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写出所有码字？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写出监督矩阵？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求最小码距及检错、纠错能力？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求编码效率？</a:t>
            </a:r>
          </a:p>
        </p:txBody>
      </p:sp>
      <p:graphicFrame>
        <p:nvGraphicFramePr>
          <p:cNvPr id="390146" name="Object 2"/>
          <p:cNvGraphicFramePr>
            <a:graphicFrameLocks noChangeAspect="1"/>
          </p:cNvGraphicFramePr>
          <p:nvPr/>
        </p:nvGraphicFramePr>
        <p:xfrm>
          <a:off x="6673007" y="1889631"/>
          <a:ext cx="2183957" cy="839983"/>
        </p:xfrm>
        <a:graphic>
          <a:graphicData uri="http://schemas.openxmlformats.org/presentationml/2006/ole">
            <p:oleObj spid="_x0000_s390146" name="Equation" r:id="rId4" imgW="1815840" imgH="698400" progId="Equation.DSMT4">
              <p:embed/>
            </p:oleObj>
          </a:graphicData>
        </a:graphic>
      </p:graphicFrame>
      <p:graphicFrame>
        <p:nvGraphicFramePr>
          <p:cNvPr id="390147" name="Object 3"/>
          <p:cNvGraphicFramePr>
            <a:graphicFrameLocks noChangeAspect="1"/>
          </p:cNvGraphicFramePr>
          <p:nvPr/>
        </p:nvGraphicFramePr>
        <p:xfrm>
          <a:off x="610940" y="1944539"/>
          <a:ext cx="6087569" cy="3121109"/>
        </p:xfrm>
        <a:graphic>
          <a:graphicData uri="http://schemas.openxmlformats.org/presentationml/2006/ole">
            <p:oleObj spid="_x0000_s390147" name="Equation" r:id="rId5" imgW="5499000" imgH="28191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421971" y="744862"/>
            <a:ext cx="311444" cy="299300"/>
            <a:chOff x="0" y="0"/>
            <a:chExt cx="1219200" cy="586868"/>
          </a:xfrm>
        </p:grpSpPr>
        <p:sp>
          <p:nvSpPr>
            <p:cNvPr id="22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8381" y="714647"/>
            <a:ext cx="9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汉明码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5604357" y="1618447"/>
            <a:ext cx="221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这个关系式如何得来？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3"/>
          <p:cNvSpPr>
            <a:spLocks noChangeAspect="1" noChangeArrowheads="1"/>
          </p:cNvSpPr>
          <p:nvPr/>
        </p:nvSpPr>
        <p:spPr bwMode="auto">
          <a:xfrm>
            <a:off x="5582113" y="1592222"/>
            <a:ext cx="2222188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939360" y="1147926"/>
            <a:ext cx="53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汉明码是能纠正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误码的线性分组码即满足：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5735831" y="1144232"/>
          <a:ext cx="1813294" cy="350960"/>
        </p:xfrm>
        <a:graphic>
          <a:graphicData uri="http://schemas.openxmlformats.org/presentationml/2006/ole">
            <p:oleObj spid="_x0000_s385025" name="Equation" r:id="rId4" imgW="1180800" imgH="228600" progId="Equation.DSMT4">
              <p:embed/>
            </p:oleObj>
          </a:graphicData>
        </a:graphic>
      </p:graphicFrame>
      <p:grpSp>
        <p:nvGrpSpPr>
          <p:cNvPr id="29" name="组合 21"/>
          <p:cNvGrpSpPr/>
          <p:nvPr/>
        </p:nvGrpSpPr>
        <p:grpSpPr>
          <a:xfrm>
            <a:off x="614028" y="2392326"/>
            <a:ext cx="5839935" cy="520997"/>
            <a:chOff x="7127272" y="2681303"/>
            <a:chExt cx="4112228" cy="853819"/>
          </a:xfrm>
        </p:grpSpPr>
        <p:sp>
          <p:nvSpPr>
            <p:cNvPr id="30" name="矩形 2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3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648678" y="2373450"/>
            <a:ext cx="5922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码元长度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n=15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的汉明码，其监督位是多少？编码效率是多少？</a:t>
            </a:r>
          </a:p>
        </p:txBody>
      </p:sp>
      <p:graphicFrame>
        <p:nvGraphicFramePr>
          <p:cNvPr id="385026" name="Object 2"/>
          <p:cNvGraphicFramePr>
            <a:graphicFrameLocks noChangeAspect="1"/>
          </p:cNvGraphicFramePr>
          <p:nvPr/>
        </p:nvGraphicFramePr>
        <p:xfrm>
          <a:off x="1933197" y="3228270"/>
          <a:ext cx="4414432" cy="1365901"/>
        </p:xfrm>
        <a:graphic>
          <a:graphicData uri="http://schemas.openxmlformats.org/presentationml/2006/ole">
            <p:oleObj spid="_x0000_s385026" name="Equation" r:id="rId5" imgW="2831760" imgH="8762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32604" y="936256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9014" y="906041"/>
            <a:ext cx="9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1597" y="1998870"/>
            <a:ext cx="2658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线性分组码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任一码组循环移位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后仍为有效码组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683" y="1987386"/>
            <a:ext cx="4520129" cy="199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5755776" y="2042301"/>
            <a:ext cx="2622682" cy="77532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5540" y="4109997"/>
            <a:ext cx="142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( 7,3 )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6369898" y="3096362"/>
            <a:ext cx="143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有没有例外？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6347654" y="3070137"/>
            <a:ext cx="1371607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875563" y="1456283"/>
            <a:ext cx="16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循环码的概念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74625" y="154458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5820548" y="3929246"/>
            <a:ext cx="282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如何得到循环码的最小码距？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spect="1" noChangeArrowheads="1"/>
          </p:cNvSpPr>
          <p:nvPr/>
        </p:nvSpPr>
        <p:spPr bwMode="auto">
          <a:xfrm>
            <a:off x="5798305" y="3903021"/>
            <a:ext cx="2845965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8028" y="85871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许用码组可表示为多项式的形式称为</a:t>
            </a:r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码多项式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0689" name="Object 1"/>
          <p:cNvGraphicFramePr>
            <a:graphicFrameLocks noChangeAspect="1"/>
          </p:cNvGraphicFramePr>
          <p:nvPr/>
        </p:nvGraphicFramePr>
        <p:xfrm>
          <a:off x="1620860" y="1467292"/>
          <a:ext cx="6332288" cy="395768"/>
        </p:xfrm>
        <a:graphic>
          <a:graphicData uri="http://schemas.openxmlformats.org/presentationml/2006/ole">
            <p:oleObj spid="_x0000_s370689" name="Equation" r:id="rId4" imgW="3860640" imgH="241200" progId="Equation.DSMT4">
              <p:embed/>
            </p:oleObj>
          </a:graphicData>
        </a:graphic>
      </p:graphicFrame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1117" y="2112007"/>
            <a:ext cx="42291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818651" y="4497574"/>
          <a:ext cx="7787699" cy="368891"/>
        </p:xfrm>
        <a:graphic>
          <a:graphicData uri="http://schemas.openxmlformats.org/presentationml/2006/ole">
            <p:oleObj spid="_x0000_s370691" name="Equation" r:id="rId6" imgW="4825800" imgH="228600" progId="Equation.DSMT4">
              <p:embed/>
            </p:oleObj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217635" y="4188782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6234836" y="4465650"/>
            <a:ext cx="2409434" cy="42529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6954687" y="2798658"/>
            <a:ext cx="162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6932443" y="2772433"/>
            <a:ext cx="1711825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2821" y="1495319"/>
            <a:ext cx="42291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68028" y="858719"/>
            <a:ext cx="6572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码多项式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乘以     按模             运算，其结果相当于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循环左移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graphicFrame>
        <p:nvGraphicFramePr>
          <p:cNvPr id="372738" name="Object 2"/>
          <p:cNvGraphicFramePr>
            <a:graphicFrameLocks noChangeAspect="1"/>
          </p:cNvGraphicFramePr>
          <p:nvPr/>
        </p:nvGraphicFramePr>
        <p:xfrm>
          <a:off x="671030" y="1586062"/>
          <a:ext cx="2231655" cy="338733"/>
        </p:xfrm>
        <a:graphic>
          <a:graphicData uri="http://schemas.openxmlformats.org/presentationml/2006/ole">
            <p:oleObj spid="_x0000_s372738" name="Equation" r:id="rId5" imgW="1422360" imgH="215640" progId="Equation.DSMT4">
              <p:embed/>
            </p:oleObj>
          </a:graphicData>
        </a:graphic>
      </p:graphicFrame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2546638" y="861239"/>
          <a:ext cx="790129" cy="346886"/>
        </p:xfrm>
        <a:graphic>
          <a:graphicData uri="http://schemas.openxmlformats.org/presentationml/2006/ole">
            <p:oleObj spid="_x0000_s372739" name="Equation" r:id="rId6" imgW="520560" imgH="228600" progId="Equation.DSMT4">
              <p:embed/>
            </p:oleObj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750533" y="875097"/>
          <a:ext cx="280286" cy="320327"/>
        </p:xfrm>
        <a:graphic>
          <a:graphicData uri="http://schemas.openxmlformats.org/presentationml/2006/ole">
            <p:oleObj spid="_x0000_s372740" name="Equation" r:id="rId7" imgW="177480" imgH="203040" progId="Equation.DSMT4">
              <p:embed/>
            </p:oleObj>
          </a:graphicData>
        </a:graphic>
      </p:graphicFrame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6495" y="2457704"/>
            <a:ext cx="2429983" cy="130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>
            <a:off x="1527595" y="2072909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566918" y="3955320"/>
          <a:ext cx="2631233" cy="366085"/>
        </p:xfrm>
        <a:graphic>
          <a:graphicData uri="http://schemas.openxmlformats.org/presentationml/2006/ole">
            <p:oleObj spid="_x0000_s372742" name="Equation" r:id="rId10" imgW="1460160" imgH="203040" progId="Equation.DSMT4">
              <p:embed/>
            </p:oleObj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3599440" y="3624467"/>
          <a:ext cx="5385072" cy="1319870"/>
        </p:xfrm>
        <a:graphic>
          <a:graphicData uri="http://schemas.openxmlformats.org/presentationml/2006/ole">
            <p:oleObj spid="_x0000_s372743" name="Equation" r:id="rId11" imgW="3936960" imgH="9651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15416" y="2391253"/>
            <a:ext cx="131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高斯白噪声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747971" y="2175119"/>
            <a:ext cx="385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随机信道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错码随机出现，彼此统计独立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78933" y="2252792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740876" y="2901698"/>
            <a:ext cx="3437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突发信道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错码在短时间内集中出现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71838" y="2968738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6272" y="727993"/>
            <a:ext cx="5562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2388" name="Picture 4" descr="F:\！2023-2024(2)任务\2 修改PPT\2 通原\1 通原最新版PPT(2023.12.21)\1 授课PPT\插图\第11章 差错控制编码\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8964" y="1973534"/>
            <a:ext cx="1967018" cy="1182553"/>
          </a:xfrm>
          <a:prstGeom prst="rect">
            <a:avLst/>
          </a:prstGeom>
          <a:noFill/>
        </p:spPr>
      </p:pic>
      <p:pic>
        <p:nvPicPr>
          <p:cNvPr id="272389" name="Picture 5" descr="F:\！2023-2024(2)任务\2 修改PPT\2 通原\1 通原最新版PPT(2023.12.21)\1 授课PPT\插图\第11章 差错控制编码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3104" y="3399704"/>
            <a:ext cx="2204963" cy="1495816"/>
          </a:xfrm>
          <a:prstGeom prst="rect">
            <a:avLst/>
          </a:prstGeom>
          <a:noFill/>
        </p:spPr>
      </p:pic>
      <p:pic>
        <p:nvPicPr>
          <p:cNvPr id="272390" name="Picture 6" descr="F:\！2023-2024(2)任务\2 修改PPT\2 通原\1 通原最新版PPT(2023.12.21)\1 授课PPT\插图\第11章 差错控制编码\4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2592" y="3616442"/>
            <a:ext cx="1920616" cy="1059230"/>
          </a:xfrm>
          <a:prstGeom prst="rect">
            <a:avLst/>
          </a:prstGeom>
          <a:noFill/>
        </p:spPr>
      </p:pic>
      <p:sp>
        <p:nvSpPr>
          <p:cNvPr id="21" name="TextBox 9"/>
          <p:cNvSpPr txBox="1"/>
          <p:nvPr/>
        </p:nvSpPr>
        <p:spPr>
          <a:xfrm>
            <a:off x="5762999" y="3436873"/>
            <a:ext cx="1052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5593960" y="352517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4297" y="3918798"/>
            <a:ext cx="1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数字通信系统：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7357145" y="3923722"/>
          <a:ext cx="946888" cy="291350"/>
        </p:xfrm>
        <a:graphic>
          <a:graphicData uri="http://schemas.openxmlformats.org/presentationml/2006/ole">
            <p:oleObj spid="_x0000_s272391" name="Equation" r:id="rId8" imgW="660240" imgH="203040" progId="Equation.DSMT4">
              <p:embed/>
            </p:oleObj>
          </a:graphicData>
        </a:graphic>
      </p:graphicFrame>
      <p:sp>
        <p:nvSpPr>
          <p:cNvPr id="25" name="TextBox 27"/>
          <p:cNvSpPr txBox="1"/>
          <p:nvPr/>
        </p:nvSpPr>
        <p:spPr>
          <a:xfrm>
            <a:off x="6309640" y="4548664"/>
            <a:ext cx="162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如何减小误码率？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3"/>
          <p:cNvSpPr>
            <a:spLocks noChangeAspect="1" noChangeArrowheads="1"/>
          </p:cNvSpPr>
          <p:nvPr/>
        </p:nvSpPr>
        <p:spPr bwMode="auto">
          <a:xfrm>
            <a:off x="6287398" y="4511806"/>
            <a:ext cx="1750826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矩形 23"/>
          <p:cNvSpPr>
            <a:spLocks noChangeAspect="1" noChangeArrowheads="1"/>
          </p:cNvSpPr>
          <p:nvPr/>
        </p:nvSpPr>
        <p:spPr bwMode="auto">
          <a:xfrm>
            <a:off x="5844349" y="3891517"/>
            <a:ext cx="2523473" cy="379197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7630" y="1437866"/>
            <a:ext cx="105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加性噪声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5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73545" y="839643"/>
            <a:ext cx="120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72608" y="92794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3656" y="1442139"/>
            <a:ext cx="3466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循环码属于线性分组码；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生成矩阵的每行都是一个有效码字；</a:t>
            </a:r>
          </a:p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循环码的码字具有循环特性。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202473" y="2873078"/>
            <a:ext cx="162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如何构造循环码？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1180229" y="2846853"/>
            <a:ext cx="1711825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857207" y="2508837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835079" y="3428320"/>
          <a:ext cx="2344036" cy="1410233"/>
        </p:xfrm>
        <a:graphic>
          <a:graphicData uri="http://schemas.openxmlformats.org/presentationml/2006/ole">
            <p:oleObj spid="_x0000_s373762" name="Equation" r:id="rId5" imgW="1562040" imgH="939600" progId="Equation.DSMT4">
              <p:embed/>
            </p:oleObj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6718445" y="1493945"/>
          <a:ext cx="501059" cy="296924"/>
        </p:xfrm>
        <a:graphic>
          <a:graphicData uri="http://schemas.openxmlformats.org/presentationml/2006/ole">
            <p:oleObj spid="_x0000_s373763" name="Equation" r:id="rId6" imgW="342720" imgH="203040" progId="Equation.DSMT4">
              <p:embed/>
            </p:oleObj>
          </a:graphicData>
        </a:graphic>
      </p:graphicFrame>
      <p:sp>
        <p:nvSpPr>
          <p:cNvPr id="15" name="TextBox 9"/>
          <p:cNvSpPr txBox="1"/>
          <p:nvPr/>
        </p:nvSpPr>
        <p:spPr>
          <a:xfrm>
            <a:off x="4441004" y="1481163"/>
            <a:ext cx="405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构造生成多项式的关键：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生成多项式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5171000" y="2042336"/>
            <a:ext cx="2537618" cy="1211237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5192376" y="2041116"/>
            <a:ext cx="2516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最高次数为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(n-k)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            的一个因子；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常数项为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5672627" y="2492671"/>
          <a:ext cx="706918" cy="310354"/>
        </p:xfrm>
        <a:graphic>
          <a:graphicData uri="http://schemas.openxmlformats.org/presentationml/2006/ole">
            <p:oleObj spid="_x0000_s373764" name="Equation" r:id="rId7" imgW="520560" imgH="228600" progId="Equation.DSMT4">
              <p:embed/>
            </p:oleObj>
          </a:graphicData>
        </a:graphic>
      </p:graphicFrame>
      <p:sp>
        <p:nvSpPr>
          <p:cNvPr id="19" name="TextBox 27"/>
          <p:cNvSpPr txBox="1"/>
          <p:nvPr/>
        </p:nvSpPr>
        <p:spPr>
          <a:xfrm>
            <a:off x="5384606" y="3472069"/>
            <a:ext cx="209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自己在课本上找原因？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3"/>
          <p:cNvSpPr>
            <a:spLocks noChangeAspect="1" noChangeArrowheads="1"/>
          </p:cNvSpPr>
          <p:nvPr/>
        </p:nvSpPr>
        <p:spPr bwMode="auto">
          <a:xfrm>
            <a:off x="5362362" y="3445844"/>
            <a:ext cx="2186748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4786" name="Object 2"/>
          <p:cNvGraphicFramePr>
            <a:graphicFrameLocks noChangeAspect="1"/>
          </p:cNvGraphicFramePr>
          <p:nvPr/>
        </p:nvGraphicFramePr>
        <p:xfrm>
          <a:off x="193266" y="687941"/>
          <a:ext cx="7409003" cy="2747368"/>
        </p:xfrm>
        <a:graphic>
          <a:graphicData uri="http://schemas.openxmlformats.org/presentationml/2006/ole">
            <p:oleObj spid="_x0000_s374786" name="Equation" r:id="rId4" imgW="5448240" imgH="2019240" progId="Equation.DSMT4">
              <p:embed/>
            </p:oleObj>
          </a:graphicData>
        </a:graphic>
      </p:graphicFrame>
      <p:pic>
        <p:nvPicPr>
          <p:cNvPr id="8" name="Picture 1" descr="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0179" y="3563694"/>
            <a:ext cx="3297382" cy="145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7"/>
          <p:cNvSpPr txBox="1"/>
          <p:nvPr/>
        </p:nvSpPr>
        <p:spPr>
          <a:xfrm>
            <a:off x="1414129" y="4024962"/>
            <a:ext cx="349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表格中的循环码对应哪个生成矩阵？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spect="1" noChangeArrowheads="1"/>
          </p:cNvSpPr>
          <p:nvPr/>
        </p:nvSpPr>
        <p:spPr bwMode="auto">
          <a:xfrm>
            <a:off x="1403500" y="3998737"/>
            <a:ext cx="3391770" cy="39606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9"/>
          <p:cNvSpPr txBox="1"/>
          <p:nvPr/>
        </p:nvSpPr>
        <p:spPr>
          <a:xfrm>
            <a:off x="368733" y="811312"/>
            <a:ext cx="595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循环码生成多项式的第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个特点：是次数最低的码字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全零码除外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1953" name="Object 1"/>
          <p:cNvGraphicFramePr>
            <a:graphicFrameLocks noChangeAspect="1"/>
          </p:cNvGraphicFramePr>
          <p:nvPr/>
        </p:nvGraphicFramePr>
        <p:xfrm>
          <a:off x="744538" y="1709375"/>
          <a:ext cx="3608387" cy="1001712"/>
        </p:xfrm>
        <a:graphic>
          <a:graphicData uri="http://schemas.openxmlformats.org/presentationml/2006/ole">
            <p:oleObj spid="_x0000_s381953" name="Equation" r:id="rId4" imgW="2654280" imgH="736560" progId="Equation.DSMT4">
              <p:embed/>
            </p:oleObj>
          </a:graphicData>
        </a:graphic>
      </p:graphicFrame>
      <p:pic>
        <p:nvPicPr>
          <p:cNvPr id="3819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7" y="1363625"/>
            <a:ext cx="37909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21"/>
          <p:cNvGrpSpPr/>
          <p:nvPr/>
        </p:nvGrpSpPr>
        <p:grpSpPr>
          <a:xfrm>
            <a:off x="433261" y="808058"/>
            <a:ext cx="6520424" cy="457209"/>
            <a:chOff x="7127272" y="2681303"/>
            <a:chExt cx="4112228" cy="853819"/>
          </a:xfrm>
        </p:grpSpPr>
        <p:sp>
          <p:nvSpPr>
            <p:cNvPr id="8" name="矩形 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67910" y="789182"/>
            <a:ext cx="6581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(7,3)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循环码的监督矩阵如下，求该循环码的监督矩阵和生成矩阵？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954204" y="1351889"/>
          <a:ext cx="6477954" cy="3757483"/>
        </p:xfrm>
        <a:graphic>
          <a:graphicData uri="http://schemas.openxmlformats.org/presentationml/2006/ole">
            <p:oleObj spid="_x0000_s387076" name="Equation" r:id="rId4" imgW="6108480" imgH="35431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4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44792" y="3513453"/>
            <a:ext cx="1659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 积 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368810" y="872459"/>
            <a:ext cx="311444" cy="299300"/>
            <a:chOff x="0" y="0"/>
            <a:chExt cx="1219200" cy="586868"/>
          </a:xfrm>
        </p:grpSpPr>
        <p:sp>
          <p:nvSpPr>
            <p:cNvPr id="25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27" name="TextBox 9"/>
          <p:cNvSpPr txBox="1"/>
          <p:nvPr/>
        </p:nvSpPr>
        <p:spPr>
          <a:xfrm>
            <a:off x="705220" y="863510"/>
            <a:ext cx="180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卷积码的概念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46" y="1511548"/>
            <a:ext cx="4889422" cy="25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9"/>
          <p:cNvSpPr txBox="1"/>
          <p:nvPr/>
        </p:nvSpPr>
        <p:spPr>
          <a:xfrm>
            <a:off x="6014409" y="1526273"/>
            <a:ext cx="2619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每个时隙：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位信息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寄存器右移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开关旋转一周并输出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3"/>
          <p:cNvSpPr>
            <a:spLocks noChangeAspect="1" noChangeArrowheads="1"/>
          </p:cNvSpPr>
          <p:nvPr/>
        </p:nvSpPr>
        <p:spPr bwMode="auto">
          <a:xfrm>
            <a:off x="5989692" y="1585123"/>
            <a:ext cx="2601415" cy="148768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6315758" y="3387012"/>
            <a:ext cx="2030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卷积码是线性码吗？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卷积码是分组码吗？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3"/>
          <p:cNvSpPr>
            <a:spLocks noChangeAspect="1" noChangeArrowheads="1"/>
          </p:cNvSpPr>
          <p:nvPr/>
        </p:nvSpPr>
        <p:spPr bwMode="auto">
          <a:xfrm>
            <a:off x="6305130" y="3360787"/>
            <a:ext cx="1998904" cy="71148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TextBox 9"/>
          <p:cNvSpPr txBox="1"/>
          <p:nvPr/>
        </p:nvSpPr>
        <p:spPr>
          <a:xfrm>
            <a:off x="2239895" y="4258832"/>
            <a:ext cx="180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卷积码记作：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9909" name="Object 5"/>
          <p:cNvGraphicFramePr>
            <a:graphicFrameLocks noChangeAspect="1"/>
          </p:cNvGraphicFramePr>
          <p:nvPr/>
        </p:nvGraphicFramePr>
        <p:xfrm>
          <a:off x="3514375" y="4292829"/>
          <a:ext cx="876891" cy="305006"/>
        </p:xfrm>
        <a:graphic>
          <a:graphicData uri="http://schemas.openxmlformats.org/presentationml/2006/ole">
            <p:oleObj spid="_x0000_s379909" name="Equation" r:id="rId5" imgW="583920" imgH="203040" progId="Equation.DSMT4">
              <p:embed/>
            </p:oleObj>
          </a:graphicData>
        </a:graphic>
      </p:graphicFrame>
      <p:sp>
        <p:nvSpPr>
          <p:cNvPr id="36" name="矩形 35"/>
          <p:cNvSpPr/>
          <p:nvPr/>
        </p:nvSpPr>
        <p:spPr>
          <a:xfrm>
            <a:off x="4565841" y="4271774"/>
            <a:ext cx="1590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称为编码约束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8881" name="Picture 1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69" y="1177199"/>
            <a:ext cx="3795823" cy="163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346950" y="3037969"/>
          <a:ext cx="723900" cy="304800"/>
        </p:xfrm>
        <a:graphic>
          <a:graphicData uri="http://schemas.openxmlformats.org/presentationml/2006/ole">
            <p:oleObj spid="_x0000_s378882" name="Equation" r:id="rId5" imgW="482400" imgH="203040" progId="Equation.DSMT4">
              <p:embed/>
            </p:oleObj>
          </a:graphicData>
        </a:graphic>
      </p:graphicFrame>
      <p:sp>
        <p:nvSpPr>
          <p:cNvPr id="8" name="TextBox 9"/>
          <p:cNvSpPr txBox="1"/>
          <p:nvPr/>
        </p:nvSpPr>
        <p:spPr>
          <a:xfrm>
            <a:off x="1506285" y="3014835"/>
            <a:ext cx="102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卷积码：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8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11972" y="1184418"/>
            <a:ext cx="4259890" cy="147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60617" name="Object 137"/>
          <p:cNvGraphicFramePr>
            <a:graphicFrameLocks noChangeAspect="1"/>
          </p:cNvGraphicFramePr>
          <p:nvPr/>
        </p:nvGraphicFramePr>
        <p:xfrm>
          <a:off x="5599039" y="2945232"/>
          <a:ext cx="2284943" cy="1261509"/>
        </p:xfrm>
        <a:graphic>
          <a:graphicData uri="http://schemas.openxmlformats.org/presentationml/2006/ole">
            <p:oleObj spid="_x0000_s378884" name="Equation" r:id="rId7" imgW="1015920" imgH="685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508869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46910" y="2567018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10400" y="1626902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27794" y="681222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1"/>
          <p:cNvGrpSpPr/>
          <p:nvPr/>
        </p:nvGrpSpPr>
        <p:grpSpPr>
          <a:xfrm>
            <a:off x="5666704" y="2567018"/>
            <a:ext cx="950518" cy="1092548"/>
            <a:chOff x="3379345" y="28540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2"/>
            <p:cNvSpPr/>
            <p:nvPr/>
          </p:nvSpPr>
          <p:spPr>
            <a:xfrm>
              <a:off x="3379345" y="28540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93"/>
            <p:cNvSpPr>
              <a:spLocks noEditPoints="1"/>
            </p:cNvSpPr>
            <p:nvPr/>
          </p:nvSpPr>
          <p:spPr bwMode="auto">
            <a:xfrm>
              <a:off x="3584333" y="3122649"/>
              <a:ext cx="432042" cy="430614"/>
            </a:xfrm>
            <a:custGeom>
              <a:avLst/>
              <a:gdLst>
                <a:gd name="T0" fmla="*/ 54 w 128"/>
                <a:gd name="T1" fmla="*/ 52 h 128"/>
                <a:gd name="T2" fmla="*/ 60 w 128"/>
                <a:gd name="T3" fmla="*/ 46 h 128"/>
                <a:gd name="T4" fmla="*/ 54 w 128"/>
                <a:gd name="T5" fmla="*/ 40 h 128"/>
                <a:gd name="T6" fmla="*/ 48 w 128"/>
                <a:gd name="T7" fmla="*/ 46 h 128"/>
                <a:gd name="T8" fmla="*/ 54 w 128"/>
                <a:gd name="T9" fmla="*/ 52 h 128"/>
                <a:gd name="T10" fmla="*/ 78 w 128"/>
                <a:gd name="T11" fmla="*/ 52 h 128"/>
                <a:gd name="T12" fmla="*/ 84 w 128"/>
                <a:gd name="T13" fmla="*/ 46 h 128"/>
                <a:gd name="T14" fmla="*/ 78 w 128"/>
                <a:gd name="T15" fmla="*/ 40 h 128"/>
                <a:gd name="T16" fmla="*/ 72 w 128"/>
                <a:gd name="T17" fmla="*/ 46 h 128"/>
                <a:gd name="T18" fmla="*/ 78 w 128"/>
                <a:gd name="T19" fmla="*/ 52 h 128"/>
                <a:gd name="T20" fmla="*/ 42 w 128"/>
                <a:gd name="T21" fmla="*/ 90 h 128"/>
                <a:gd name="T22" fmla="*/ 52 w 128"/>
                <a:gd name="T23" fmla="*/ 91 h 128"/>
                <a:gd name="T24" fmla="*/ 104 w 128"/>
                <a:gd name="T25" fmla="*/ 45 h 128"/>
                <a:gd name="T26" fmla="*/ 52 w 128"/>
                <a:gd name="T27" fmla="*/ 0 h 128"/>
                <a:gd name="T28" fmla="*/ 0 w 128"/>
                <a:gd name="T29" fmla="*/ 45 h 128"/>
                <a:gd name="T30" fmla="*/ 20 w 128"/>
                <a:gd name="T31" fmla="*/ 81 h 128"/>
                <a:gd name="T32" fmla="*/ 20 w 128"/>
                <a:gd name="T33" fmla="*/ 104 h 128"/>
                <a:gd name="T34" fmla="*/ 42 w 128"/>
                <a:gd name="T35" fmla="*/ 90 h 128"/>
                <a:gd name="T36" fmla="*/ 8 w 128"/>
                <a:gd name="T37" fmla="*/ 46 h 128"/>
                <a:gd name="T38" fmla="*/ 52 w 128"/>
                <a:gd name="T39" fmla="*/ 8 h 128"/>
                <a:gd name="T40" fmla="*/ 96 w 128"/>
                <a:gd name="T41" fmla="*/ 46 h 128"/>
                <a:gd name="T42" fmla="*/ 52 w 128"/>
                <a:gd name="T43" fmla="*/ 84 h 128"/>
                <a:gd name="T44" fmla="*/ 42 w 128"/>
                <a:gd name="T45" fmla="*/ 83 h 128"/>
                <a:gd name="T46" fmla="*/ 34 w 128"/>
                <a:gd name="T47" fmla="*/ 88 h 128"/>
                <a:gd name="T48" fmla="*/ 34 w 128"/>
                <a:gd name="T49" fmla="*/ 88 h 128"/>
                <a:gd name="T50" fmla="*/ 28 w 128"/>
                <a:gd name="T51" fmla="*/ 92 h 128"/>
                <a:gd name="T52" fmla="*/ 28 w 128"/>
                <a:gd name="T53" fmla="*/ 86 h 128"/>
                <a:gd name="T54" fmla="*/ 28 w 128"/>
                <a:gd name="T55" fmla="*/ 78 h 128"/>
                <a:gd name="T56" fmla="*/ 8 w 128"/>
                <a:gd name="T57" fmla="*/ 46 h 128"/>
                <a:gd name="T58" fmla="*/ 36 w 128"/>
                <a:gd name="T59" fmla="*/ 46 h 128"/>
                <a:gd name="T60" fmla="*/ 30 w 128"/>
                <a:gd name="T61" fmla="*/ 40 h 128"/>
                <a:gd name="T62" fmla="*/ 24 w 128"/>
                <a:gd name="T63" fmla="*/ 46 h 128"/>
                <a:gd name="T64" fmla="*/ 30 w 128"/>
                <a:gd name="T65" fmla="*/ 52 h 128"/>
                <a:gd name="T66" fmla="*/ 36 w 128"/>
                <a:gd name="T67" fmla="*/ 46 h 128"/>
                <a:gd name="T68" fmla="*/ 112 w 128"/>
                <a:gd name="T69" fmla="*/ 37 h 128"/>
                <a:gd name="T70" fmla="*/ 112 w 128"/>
                <a:gd name="T71" fmla="*/ 40 h 128"/>
                <a:gd name="T72" fmla="*/ 111 w 128"/>
                <a:gd name="T73" fmla="*/ 47 h 128"/>
                <a:gd name="T74" fmla="*/ 120 w 128"/>
                <a:gd name="T75" fmla="*/ 70 h 128"/>
                <a:gd name="T76" fmla="*/ 100 w 128"/>
                <a:gd name="T77" fmla="*/ 102 h 128"/>
                <a:gd name="T78" fmla="*/ 100 w 128"/>
                <a:gd name="T79" fmla="*/ 110 h 128"/>
                <a:gd name="T80" fmla="*/ 100 w 128"/>
                <a:gd name="T81" fmla="*/ 116 h 128"/>
                <a:gd name="T82" fmla="*/ 94 w 128"/>
                <a:gd name="T83" fmla="*/ 112 h 128"/>
                <a:gd name="T84" fmla="*/ 94 w 128"/>
                <a:gd name="T85" fmla="*/ 112 h 128"/>
                <a:gd name="T86" fmla="*/ 86 w 128"/>
                <a:gd name="T87" fmla="*/ 107 h 128"/>
                <a:gd name="T88" fmla="*/ 76 w 128"/>
                <a:gd name="T89" fmla="*/ 108 h 128"/>
                <a:gd name="T90" fmla="*/ 49 w 128"/>
                <a:gd name="T91" fmla="*/ 100 h 128"/>
                <a:gd name="T92" fmla="*/ 42 w 128"/>
                <a:gd name="T93" fmla="*/ 100 h 128"/>
                <a:gd name="T94" fmla="*/ 37 w 128"/>
                <a:gd name="T95" fmla="*/ 100 h 128"/>
                <a:gd name="T96" fmla="*/ 76 w 128"/>
                <a:gd name="T97" fmla="*/ 115 h 128"/>
                <a:gd name="T98" fmla="*/ 86 w 128"/>
                <a:gd name="T99" fmla="*/ 114 h 128"/>
                <a:gd name="T100" fmla="*/ 108 w 128"/>
                <a:gd name="T101" fmla="*/ 128 h 128"/>
                <a:gd name="T102" fmla="*/ 108 w 128"/>
                <a:gd name="T103" fmla="*/ 105 h 128"/>
                <a:gd name="T104" fmla="*/ 128 w 128"/>
                <a:gd name="T105" fmla="*/ 69 h 128"/>
                <a:gd name="T106" fmla="*/ 112 w 128"/>
                <a:gd name="T10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274214" y="1626902"/>
            <a:ext cx="950518" cy="1092548"/>
            <a:chOff x="4741677" y="20325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任意多边形 15"/>
            <p:cNvSpPr/>
            <p:nvPr/>
          </p:nvSpPr>
          <p:spPr>
            <a:xfrm>
              <a:off x="4741677" y="20325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21"/>
            <p:cNvSpPr>
              <a:spLocks noEditPoints="1"/>
            </p:cNvSpPr>
            <p:nvPr/>
          </p:nvSpPr>
          <p:spPr bwMode="auto">
            <a:xfrm>
              <a:off x="4961285" y="2329545"/>
              <a:ext cx="402804" cy="402802"/>
            </a:xfrm>
            <a:custGeom>
              <a:avLst/>
              <a:gdLst>
                <a:gd name="T0" fmla="*/ 112 w 128"/>
                <a:gd name="T1" fmla="*/ 0 h 128"/>
                <a:gd name="T2" fmla="*/ 68 w 128"/>
                <a:gd name="T3" fmla="*/ 12 h 128"/>
                <a:gd name="T4" fmla="*/ 60 w 128"/>
                <a:gd name="T5" fmla="*/ 12 h 128"/>
                <a:gd name="T6" fmla="*/ 16 w 128"/>
                <a:gd name="T7" fmla="*/ 0 h 128"/>
                <a:gd name="T8" fmla="*/ 0 w 128"/>
                <a:gd name="T9" fmla="*/ 16 h 128"/>
                <a:gd name="T10" fmla="*/ 0 w 128"/>
                <a:gd name="T11" fmla="*/ 100 h 128"/>
                <a:gd name="T12" fmla="*/ 16 w 128"/>
                <a:gd name="T13" fmla="*/ 116 h 128"/>
                <a:gd name="T14" fmla="*/ 60 w 128"/>
                <a:gd name="T15" fmla="*/ 128 h 128"/>
                <a:gd name="T16" fmla="*/ 68 w 128"/>
                <a:gd name="T17" fmla="*/ 128 h 128"/>
                <a:gd name="T18" fmla="*/ 112 w 128"/>
                <a:gd name="T19" fmla="*/ 116 h 128"/>
                <a:gd name="T20" fmla="*/ 128 w 128"/>
                <a:gd name="T21" fmla="*/ 100 h 128"/>
                <a:gd name="T22" fmla="*/ 128 w 128"/>
                <a:gd name="T23" fmla="*/ 16 h 128"/>
                <a:gd name="T24" fmla="*/ 112 w 128"/>
                <a:gd name="T25" fmla="*/ 0 h 128"/>
                <a:gd name="T26" fmla="*/ 60 w 128"/>
                <a:gd name="T27" fmla="*/ 120 h 128"/>
                <a:gd name="T28" fmla="*/ 16 w 128"/>
                <a:gd name="T29" fmla="*/ 108 h 128"/>
                <a:gd name="T30" fmla="*/ 8 w 128"/>
                <a:gd name="T31" fmla="*/ 100 h 128"/>
                <a:gd name="T32" fmla="*/ 8 w 128"/>
                <a:gd name="T33" fmla="*/ 16 h 128"/>
                <a:gd name="T34" fmla="*/ 16 w 128"/>
                <a:gd name="T35" fmla="*/ 8 h 128"/>
                <a:gd name="T36" fmla="*/ 60 w 128"/>
                <a:gd name="T37" fmla="*/ 20 h 128"/>
                <a:gd name="T38" fmla="*/ 60 w 128"/>
                <a:gd name="T39" fmla="*/ 120 h 128"/>
                <a:gd name="T40" fmla="*/ 120 w 128"/>
                <a:gd name="T41" fmla="*/ 100 h 128"/>
                <a:gd name="T42" fmla="*/ 112 w 128"/>
                <a:gd name="T43" fmla="*/ 108 h 128"/>
                <a:gd name="T44" fmla="*/ 68 w 128"/>
                <a:gd name="T45" fmla="*/ 120 h 128"/>
                <a:gd name="T46" fmla="*/ 68 w 128"/>
                <a:gd name="T47" fmla="*/ 20 h 128"/>
                <a:gd name="T48" fmla="*/ 112 w 128"/>
                <a:gd name="T49" fmla="*/ 8 h 128"/>
                <a:gd name="T50" fmla="*/ 120 w 128"/>
                <a:gd name="T51" fmla="*/ 16 h 128"/>
                <a:gd name="T52" fmla="*/ 120 w 128"/>
                <a:gd name="T53" fmla="*/ 10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2" y="0"/>
                  </a:moveTo>
                  <a:cubicBezTo>
                    <a:pt x="112" y="0"/>
                    <a:pt x="89" y="6"/>
                    <a:pt x="68" y="12"/>
                  </a:cubicBezTo>
                  <a:cubicBezTo>
                    <a:pt x="65" y="12"/>
                    <a:pt x="63" y="12"/>
                    <a:pt x="60" y="12"/>
                  </a:cubicBezTo>
                  <a:cubicBezTo>
                    <a:pt x="40" y="7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9"/>
                    <a:pt x="8" y="113"/>
                    <a:pt x="16" y="116"/>
                  </a:cubicBezTo>
                  <a:cubicBezTo>
                    <a:pt x="16" y="116"/>
                    <a:pt x="38" y="122"/>
                    <a:pt x="60" y="128"/>
                  </a:cubicBezTo>
                  <a:cubicBezTo>
                    <a:pt x="63" y="128"/>
                    <a:pt x="65" y="128"/>
                    <a:pt x="68" y="128"/>
                  </a:cubicBezTo>
                  <a:cubicBezTo>
                    <a:pt x="90" y="122"/>
                    <a:pt x="112" y="116"/>
                    <a:pt x="112" y="116"/>
                  </a:cubicBezTo>
                  <a:cubicBezTo>
                    <a:pt x="120" y="114"/>
                    <a:pt x="128" y="109"/>
                    <a:pt x="128" y="100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60" y="120"/>
                  </a:moveTo>
                  <a:cubicBezTo>
                    <a:pt x="38" y="114"/>
                    <a:pt x="16" y="108"/>
                    <a:pt x="16" y="108"/>
                  </a:cubicBezTo>
                  <a:cubicBezTo>
                    <a:pt x="11" y="107"/>
                    <a:pt x="8" y="104"/>
                    <a:pt x="8" y="10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120"/>
                  </a:lnTo>
                  <a:close/>
                  <a:moveTo>
                    <a:pt x="120" y="100"/>
                  </a:moveTo>
                  <a:cubicBezTo>
                    <a:pt x="120" y="104"/>
                    <a:pt x="116" y="107"/>
                    <a:pt x="112" y="108"/>
                  </a:cubicBezTo>
                  <a:cubicBezTo>
                    <a:pt x="112" y="108"/>
                    <a:pt x="90" y="114"/>
                    <a:pt x="68" y="1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17"/>
          <p:cNvGrpSpPr/>
          <p:nvPr/>
        </p:nvGrpSpPr>
        <p:grpSpPr>
          <a:xfrm>
            <a:off x="5666704" y="696462"/>
            <a:ext cx="950518" cy="1092548"/>
            <a:chOff x="3379345" y="1211033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3379345" y="1211033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23"/>
            <p:cNvSpPr>
              <a:spLocks noEditPoints="1"/>
            </p:cNvSpPr>
            <p:nvPr/>
          </p:nvSpPr>
          <p:spPr bwMode="auto">
            <a:xfrm>
              <a:off x="3586156" y="1491631"/>
              <a:ext cx="428398" cy="426982"/>
            </a:xfrm>
            <a:custGeom>
              <a:avLst/>
              <a:gdLst>
                <a:gd name="T0" fmla="*/ 96 w 128"/>
                <a:gd name="T1" fmla="*/ 56 h 128"/>
                <a:gd name="T2" fmla="*/ 32 w 128"/>
                <a:gd name="T3" fmla="*/ 56 h 128"/>
                <a:gd name="T4" fmla="*/ 28 w 128"/>
                <a:gd name="T5" fmla="*/ 60 h 128"/>
                <a:gd name="T6" fmla="*/ 32 w 128"/>
                <a:gd name="T7" fmla="*/ 64 h 128"/>
                <a:gd name="T8" fmla="*/ 96 w 128"/>
                <a:gd name="T9" fmla="*/ 64 h 128"/>
                <a:gd name="T10" fmla="*/ 100 w 128"/>
                <a:gd name="T11" fmla="*/ 60 h 128"/>
                <a:gd name="T12" fmla="*/ 96 w 128"/>
                <a:gd name="T13" fmla="*/ 56 h 128"/>
                <a:gd name="T14" fmla="*/ 96 w 128"/>
                <a:gd name="T15" fmla="*/ 80 h 128"/>
                <a:gd name="T16" fmla="*/ 32 w 128"/>
                <a:gd name="T17" fmla="*/ 80 h 128"/>
                <a:gd name="T18" fmla="*/ 28 w 128"/>
                <a:gd name="T19" fmla="*/ 84 h 128"/>
                <a:gd name="T20" fmla="*/ 32 w 128"/>
                <a:gd name="T21" fmla="*/ 88 h 128"/>
                <a:gd name="T22" fmla="*/ 96 w 128"/>
                <a:gd name="T23" fmla="*/ 88 h 128"/>
                <a:gd name="T24" fmla="*/ 100 w 128"/>
                <a:gd name="T25" fmla="*/ 84 h 128"/>
                <a:gd name="T26" fmla="*/ 96 w 128"/>
                <a:gd name="T27" fmla="*/ 80 h 128"/>
                <a:gd name="T28" fmla="*/ 96 w 128"/>
                <a:gd name="T29" fmla="*/ 32 h 128"/>
                <a:gd name="T30" fmla="*/ 32 w 128"/>
                <a:gd name="T31" fmla="*/ 32 h 128"/>
                <a:gd name="T32" fmla="*/ 28 w 128"/>
                <a:gd name="T33" fmla="*/ 36 h 128"/>
                <a:gd name="T34" fmla="*/ 32 w 128"/>
                <a:gd name="T35" fmla="*/ 40 h 128"/>
                <a:gd name="T36" fmla="*/ 96 w 128"/>
                <a:gd name="T37" fmla="*/ 40 h 128"/>
                <a:gd name="T38" fmla="*/ 100 w 128"/>
                <a:gd name="T39" fmla="*/ 36 h 128"/>
                <a:gd name="T40" fmla="*/ 96 w 128"/>
                <a:gd name="T41" fmla="*/ 32 h 128"/>
                <a:gd name="T42" fmla="*/ 112 w 128"/>
                <a:gd name="T43" fmla="*/ 0 h 128"/>
                <a:gd name="T44" fmla="*/ 16 w 128"/>
                <a:gd name="T45" fmla="*/ 0 h 128"/>
                <a:gd name="T46" fmla="*/ 0 w 128"/>
                <a:gd name="T47" fmla="*/ 17 h 128"/>
                <a:gd name="T48" fmla="*/ 0 w 128"/>
                <a:gd name="T49" fmla="*/ 112 h 128"/>
                <a:gd name="T50" fmla="*/ 16 w 128"/>
                <a:gd name="T51" fmla="*/ 128 h 128"/>
                <a:gd name="T52" fmla="*/ 111 w 128"/>
                <a:gd name="T53" fmla="*/ 128 h 128"/>
                <a:gd name="T54" fmla="*/ 128 w 128"/>
                <a:gd name="T55" fmla="*/ 112 h 128"/>
                <a:gd name="T56" fmla="*/ 128 w 128"/>
                <a:gd name="T57" fmla="*/ 16 h 128"/>
                <a:gd name="T58" fmla="*/ 112 w 128"/>
                <a:gd name="T59" fmla="*/ 0 h 128"/>
                <a:gd name="T60" fmla="*/ 120 w 128"/>
                <a:gd name="T61" fmla="*/ 112 h 128"/>
                <a:gd name="T62" fmla="*/ 111 w 128"/>
                <a:gd name="T63" fmla="*/ 120 h 128"/>
                <a:gd name="T64" fmla="*/ 16 w 128"/>
                <a:gd name="T65" fmla="*/ 120 h 128"/>
                <a:gd name="T66" fmla="*/ 8 w 128"/>
                <a:gd name="T67" fmla="*/ 112 h 128"/>
                <a:gd name="T68" fmla="*/ 8 w 128"/>
                <a:gd name="T69" fmla="*/ 17 h 128"/>
                <a:gd name="T70" fmla="*/ 16 w 128"/>
                <a:gd name="T71" fmla="*/ 8 h 128"/>
                <a:gd name="T72" fmla="*/ 112 w 128"/>
                <a:gd name="T73" fmla="*/ 8 h 128"/>
                <a:gd name="T74" fmla="*/ 120 w 128"/>
                <a:gd name="T75" fmla="*/ 16 h 128"/>
                <a:gd name="T76" fmla="*/ 120 w 128"/>
                <a:gd name="T7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28">
                  <a:moveTo>
                    <a:pt x="9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8"/>
                    <a:pt x="28" y="60"/>
                  </a:cubicBezTo>
                  <a:cubicBezTo>
                    <a:pt x="28" y="62"/>
                    <a:pt x="30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8" y="64"/>
                    <a:pt x="100" y="62"/>
                    <a:pt x="100" y="60"/>
                  </a:cubicBezTo>
                  <a:cubicBezTo>
                    <a:pt x="100" y="58"/>
                    <a:pt x="98" y="56"/>
                    <a:pt x="96" y="56"/>
                  </a:cubicBezTo>
                  <a:close/>
                  <a:moveTo>
                    <a:pt x="96" y="80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0" y="80"/>
                    <a:pt x="28" y="82"/>
                    <a:pt x="28" y="84"/>
                  </a:cubicBezTo>
                  <a:cubicBezTo>
                    <a:pt x="28" y="86"/>
                    <a:pt x="30" y="88"/>
                    <a:pt x="3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8" y="88"/>
                    <a:pt x="100" y="86"/>
                    <a:pt x="100" y="84"/>
                  </a:cubicBezTo>
                  <a:cubicBezTo>
                    <a:pt x="100" y="82"/>
                    <a:pt x="98" y="80"/>
                    <a:pt x="96" y="80"/>
                  </a:cubicBezTo>
                  <a:close/>
                  <a:moveTo>
                    <a:pt x="9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8"/>
                    <a:pt x="30" y="40"/>
                    <a:pt x="3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40"/>
                    <a:pt x="100" y="38"/>
                    <a:pt x="100" y="36"/>
                  </a:cubicBezTo>
                  <a:cubicBezTo>
                    <a:pt x="100" y="34"/>
                    <a:pt x="98" y="32"/>
                    <a:pt x="96" y="32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1" y="128"/>
                    <a:pt x="111" y="128"/>
                    <a:pt x="111" y="128"/>
                  </a:cubicBezTo>
                  <a:cubicBezTo>
                    <a:pt x="120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20"/>
          <p:cNvGrpSpPr/>
          <p:nvPr/>
        </p:nvGrpSpPr>
        <p:grpSpPr>
          <a:xfrm>
            <a:off x="7782490" y="3238865"/>
            <a:ext cx="950518" cy="1092548"/>
            <a:chOff x="3379345" y="28540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任意多边形 21"/>
            <p:cNvSpPr/>
            <p:nvPr/>
          </p:nvSpPr>
          <p:spPr>
            <a:xfrm>
              <a:off x="3379345" y="28540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3"/>
            <p:cNvSpPr>
              <a:spLocks noEditPoints="1"/>
            </p:cNvSpPr>
            <p:nvPr/>
          </p:nvSpPr>
          <p:spPr bwMode="auto">
            <a:xfrm>
              <a:off x="3584333" y="3122649"/>
              <a:ext cx="432042" cy="430614"/>
            </a:xfrm>
            <a:custGeom>
              <a:avLst/>
              <a:gdLst>
                <a:gd name="T0" fmla="*/ 54 w 128"/>
                <a:gd name="T1" fmla="*/ 52 h 128"/>
                <a:gd name="T2" fmla="*/ 60 w 128"/>
                <a:gd name="T3" fmla="*/ 46 h 128"/>
                <a:gd name="T4" fmla="*/ 54 w 128"/>
                <a:gd name="T5" fmla="*/ 40 h 128"/>
                <a:gd name="T6" fmla="*/ 48 w 128"/>
                <a:gd name="T7" fmla="*/ 46 h 128"/>
                <a:gd name="T8" fmla="*/ 54 w 128"/>
                <a:gd name="T9" fmla="*/ 52 h 128"/>
                <a:gd name="T10" fmla="*/ 78 w 128"/>
                <a:gd name="T11" fmla="*/ 52 h 128"/>
                <a:gd name="T12" fmla="*/ 84 w 128"/>
                <a:gd name="T13" fmla="*/ 46 h 128"/>
                <a:gd name="T14" fmla="*/ 78 w 128"/>
                <a:gd name="T15" fmla="*/ 40 h 128"/>
                <a:gd name="T16" fmla="*/ 72 w 128"/>
                <a:gd name="T17" fmla="*/ 46 h 128"/>
                <a:gd name="T18" fmla="*/ 78 w 128"/>
                <a:gd name="T19" fmla="*/ 52 h 128"/>
                <a:gd name="T20" fmla="*/ 42 w 128"/>
                <a:gd name="T21" fmla="*/ 90 h 128"/>
                <a:gd name="T22" fmla="*/ 52 w 128"/>
                <a:gd name="T23" fmla="*/ 91 h 128"/>
                <a:gd name="T24" fmla="*/ 104 w 128"/>
                <a:gd name="T25" fmla="*/ 45 h 128"/>
                <a:gd name="T26" fmla="*/ 52 w 128"/>
                <a:gd name="T27" fmla="*/ 0 h 128"/>
                <a:gd name="T28" fmla="*/ 0 w 128"/>
                <a:gd name="T29" fmla="*/ 45 h 128"/>
                <a:gd name="T30" fmla="*/ 20 w 128"/>
                <a:gd name="T31" fmla="*/ 81 h 128"/>
                <a:gd name="T32" fmla="*/ 20 w 128"/>
                <a:gd name="T33" fmla="*/ 104 h 128"/>
                <a:gd name="T34" fmla="*/ 42 w 128"/>
                <a:gd name="T35" fmla="*/ 90 h 128"/>
                <a:gd name="T36" fmla="*/ 8 w 128"/>
                <a:gd name="T37" fmla="*/ 46 h 128"/>
                <a:gd name="T38" fmla="*/ 52 w 128"/>
                <a:gd name="T39" fmla="*/ 8 h 128"/>
                <a:gd name="T40" fmla="*/ 96 w 128"/>
                <a:gd name="T41" fmla="*/ 46 h 128"/>
                <a:gd name="T42" fmla="*/ 52 w 128"/>
                <a:gd name="T43" fmla="*/ 84 h 128"/>
                <a:gd name="T44" fmla="*/ 42 w 128"/>
                <a:gd name="T45" fmla="*/ 83 h 128"/>
                <a:gd name="T46" fmla="*/ 34 w 128"/>
                <a:gd name="T47" fmla="*/ 88 h 128"/>
                <a:gd name="T48" fmla="*/ 34 w 128"/>
                <a:gd name="T49" fmla="*/ 88 h 128"/>
                <a:gd name="T50" fmla="*/ 28 w 128"/>
                <a:gd name="T51" fmla="*/ 92 h 128"/>
                <a:gd name="T52" fmla="*/ 28 w 128"/>
                <a:gd name="T53" fmla="*/ 86 h 128"/>
                <a:gd name="T54" fmla="*/ 28 w 128"/>
                <a:gd name="T55" fmla="*/ 78 h 128"/>
                <a:gd name="T56" fmla="*/ 8 w 128"/>
                <a:gd name="T57" fmla="*/ 46 h 128"/>
                <a:gd name="T58" fmla="*/ 36 w 128"/>
                <a:gd name="T59" fmla="*/ 46 h 128"/>
                <a:gd name="T60" fmla="*/ 30 w 128"/>
                <a:gd name="T61" fmla="*/ 40 h 128"/>
                <a:gd name="T62" fmla="*/ 24 w 128"/>
                <a:gd name="T63" fmla="*/ 46 h 128"/>
                <a:gd name="T64" fmla="*/ 30 w 128"/>
                <a:gd name="T65" fmla="*/ 52 h 128"/>
                <a:gd name="T66" fmla="*/ 36 w 128"/>
                <a:gd name="T67" fmla="*/ 46 h 128"/>
                <a:gd name="T68" fmla="*/ 112 w 128"/>
                <a:gd name="T69" fmla="*/ 37 h 128"/>
                <a:gd name="T70" fmla="*/ 112 w 128"/>
                <a:gd name="T71" fmla="*/ 40 h 128"/>
                <a:gd name="T72" fmla="*/ 111 w 128"/>
                <a:gd name="T73" fmla="*/ 47 h 128"/>
                <a:gd name="T74" fmla="*/ 120 w 128"/>
                <a:gd name="T75" fmla="*/ 70 h 128"/>
                <a:gd name="T76" fmla="*/ 100 w 128"/>
                <a:gd name="T77" fmla="*/ 102 h 128"/>
                <a:gd name="T78" fmla="*/ 100 w 128"/>
                <a:gd name="T79" fmla="*/ 110 h 128"/>
                <a:gd name="T80" fmla="*/ 100 w 128"/>
                <a:gd name="T81" fmla="*/ 116 h 128"/>
                <a:gd name="T82" fmla="*/ 94 w 128"/>
                <a:gd name="T83" fmla="*/ 112 h 128"/>
                <a:gd name="T84" fmla="*/ 94 w 128"/>
                <a:gd name="T85" fmla="*/ 112 h 128"/>
                <a:gd name="T86" fmla="*/ 86 w 128"/>
                <a:gd name="T87" fmla="*/ 107 h 128"/>
                <a:gd name="T88" fmla="*/ 76 w 128"/>
                <a:gd name="T89" fmla="*/ 108 h 128"/>
                <a:gd name="T90" fmla="*/ 49 w 128"/>
                <a:gd name="T91" fmla="*/ 100 h 128"/>
                <a:gd name="T92" fmla="*/ 42 w 128"/>
                <a:gd name="T93" fmla="*/ 100 h 128"/>
                <a:gd name="T94" fmla="*/ 37 w 128"/>
                <a:gd name="T95" fmla="*/ 100 h 128"/>
                <a:gd name="T96" fmla="*/ 76 w 128"/>
                <a:gd name="T97" fmla="*/ 115 h 128"/>
                <a:gd name="T98" fmla="*/ 86 w 128"/>
                <a:gd name="T99" fmla="*/ 114 h 128"/>
                <a:gd name="T100" fmla="*/ 108 w 128"/>
                <a:gd name="T101" fmla="*/ 128 h 128"/>
                <a:gd name="T102" fmla="*/ 108 w 128"/>
                <a:gd name="T103" fmla="*/ 105 h 128"/>
                <a:gd name="T104" fmla="*/ 128 w 128"/>
                <a:gd name="T105" fmla="*/ 69 h 128"/>
                <a:gd name="T106" fmla="*/ 112 w 128"/>
                <a:gd name="T10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5148064" y="3520016"/>
            <a:ext cx="950518" cy="109254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8" rIns="204240" bIns="234758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25" name="矩形 24"/>
          <p:cNvSpPr/>
          <p:nvPr/>
        </p:nvSpPr>
        <p:spPr>
          <a:xfrm>
            <a:off x="1158263" y="1738091"/>
            <a:ext cx="1840110" cy="16204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11.7</a:t>
            </a:r>
          </a:p>
        </p:txBody>
      </p:sp>
      <p:sp>
        <p:nvSpPr>
          <p:cNvPr id="26" name="TextBox 7"/>
          <p:cNvSpPr txBox="1"/>
          <p:nvPr/>
        </p:nvSpPr>
        <p:spPr>
          <a:xfrm>
            <a:off x="398684" y="1004438"/>
            <a:ext cx="179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业：</a:t>
            </a:r>
            <a:endParaRPr lang="zh-CN" altLang="en-US"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60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Box 9"/>
          <p:cNvSpPr txBox="1"/>
          <p:nvPr/>
        </p:nvSpPr>
        <p:spPr>
          <a:xfrm>
            <a:off x="662912" y="807744"/>
            <a:ext cx="399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合理的调制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解调方式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AM)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93874" y="917316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698348" y="2842147"/>
            <a:ext cx="238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增大信号的发射功率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29309" y="2919820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9542" y="1400839"/>
            <a:ext cx="2686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436729" y="1711846"/>
          <a:ext cx="2911857" cy="423235"/>
        </p:xfrm>
        <a:graphic>
          <a:graphicData uri="http://schemas.openxmlformats.org/presentationml/2006/ole">
            <p:oleObj spid="_x0000_s178181" name="Equation" r:id="rId5" imgW="2184120" imgH="317160" progId="Equation.DSMT4">
              <p:embed/>
            </p:oleObj>
          </a:graphicData>
        </a:graphic>
      </p:graphicFrame>
      <p:pic>
        <p:nvPicPr>
          <p:cNvPr id="178182" name="Picture 6" descr="F:\！2023-2024(2)任务\2 修改PPT\2 通原\1 通原最新版PPT(2023.12.21)\1 授课PPT\插图\第11章 差错控制编码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2255" y="3348776"/>
            <a:ext cx="3192463" cy="1508125"/>
          </a:xfrm>
          <a:prstGeom prst="rect">
            <a:avLst/>
          </a:prstGeom>
          <a:noFill/>
        </p:spPr>
      </p:pic>
      <p:sp>
        <p:nvSpPr>
          <p:cNvPr id="24" name="TextBox 9"/>
          <p:cNvSpPr txBox="1"/>
          <p:nvPr/>
        </p:nvSpPr>
        <p:spPr>
          <a:xfrm>
            <a:off x="4784958" y="2792520"/>
            <a:ext cx="21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采用差错控制措施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615919" y="2891459"/>
            <a:ext cx="180000" cy="180000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94655" y="344243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检错重发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34344" y="344243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前向纠错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94655" y="391026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反馈校验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3080" y="388899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检错删除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3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166" y="8906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检错重发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6045" y="25705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前向纠错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4159" y="35062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反馈校验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412" y="4303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检错删除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43238" y="904357"/>
            <a:ext cx="311444" cy="299300"/>
            <a:chOff x="0" y="0"/>
            <a:chExt cx="1219200" cy="586868"/>
          </a:xfrm>
        </p:grpSpPr>
        <p:sp>
          <p:nvSpPr>
            <p:cNvPr id="13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pic>
        <p:nvPicPr>
          <p:cNvPr id="273410" name="Picture 2" descr="C:\Users\lenovo\Desktop\捕获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261" y="757015"/>
            <a:ext cx="6096000" cy="1247775"/>
          </a:xfrm>
          <a:prstGeom prst="rect">
            <a:avLst/>
          </a:prstGeom>
          <a:noFill/>
        </p:spPr>
      </p:pic>
      <p:grpSp>
        <p:nvGrpSpPr>
          <p:cNvPr id="77" name="Group 52"/>
          <p:cNvGrpSpPr>
            <a:grpSpLocks/>
          </p:cNvGrpSpPr>
          <p:nvPr/>
        </p:nvGrpSpPr>
        <p:grpSpPr bwMode="auto">
          <a:xfrm>
            <a:off x="457413" y="2598490"/>
            <a:ext cx="311444" cy="299300"/>
            <a:chOff x="0" y="0"/>
            <a:chExt cx="1219200" cy="586868"/>
          </a:xfrm>
        </p:grpSpPr>
        <p:sp>
          <p:nvSpPr>
            <p:cNvPr id="7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0229" y="2330861"/>
            <a:ext cx="3362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0" name="Group 52"/>
          <p:cNvGrpSpPr>
            <a:grpSpLocks/>
          </p:cNvGrpSpPr>
          <p:nvPr/>
        </p:nvGrpSpPr>
        <p:grpSpPr bwMode="auto">
          <a:xfrm>
            <a:off x="460957" y="3516431"/>
            <a:ext cx="311444" cy="299300"/>
            <a:chOff x="0" y="0"/>
            <a:chExt cx="1219200" cy="586868"/>
          </a:xfrm>
        </p:grpSpPr>
        <p:sp>
          <p:nvSpPr>
            <p:cNvPr id="81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grpSp>
        <p:nvGrpSpPr>
          <p:cNvPr id="83" name="Group 52"/>
          <p:cNvGrpSpPr>
            <a:grpSpLocks/>
          </p:cNvGrpSpPr>
          <p:nvPr/>
        </p:nvGrpSpPr>
        <p:grpSpPr bwMode="auto">
          <a:xfrm>
            <a:off x="475133" y="4317420"/>
            <a:ext cx="311444" cy="299300"/>
            <a:chOff x="0" y="0"/>
            <a:chExt cx="1219200" cy="586868"/>
          </a:xfrm>
        </p:grpSpPr>
        <p:sp>
          <p:nvSpPr>
            <p:cNvPr id="84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1600" dirty="0"/>
            </a:p>
          </p:txBody>
        </p:sp>
      </p:grpSp>
      <p:pic>
        <p:nvPicPr>
          <p:cNvPr id="273412" name="Picture 4" descr="F:\！2023-2024(2)任务\2 修改PPT\2 通原\1 通原最新版PPT(2023.12.21)\1 授课PPT\插图\第11章 差错控制编码\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1" y="3311897"/>
            <a:ext cx="2503966" cy="1715680"/>
          </a:xfrm>
          <a:prstGeom prst="rect">
            <a:avLst/>
          </a:prstGeom>
          <a:noFill/>
        </p:spPr>
      </p:pic>
      <p:sp>
        <p:nvSpPr>
          <p:cNvPr id="87" name="TextBox 27"/>
          <p:cNvSpPr txBox="1"/>
          <p:nvPr/>
        </p:nvSpPr>
        <p:spPr>
          <a:xfrm>
            <a:off x="5342069" y="3793758"/>
            <a:ext cx="283435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想要实现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三种技术，发送的数据要具有什么特点？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3"/>
          <p:cNvSpPr>
            <a:spLocks noChangeAspect="1" noChangeArrowheads="1"/>
          </p:cNvSpPr>
          <p:nvPr/>
        </p:nvSpPr>
        <p:spPr bwMode="auto">
          <a:xfrm>
            <a:off x="5351727" y="3831329"/>
            <a:ext cx="2771537" cy="78320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-375953" y="746150"/>
            <a:ext cx="3391692" cy="3880652"/>
            <a:chOff x="863806" y="915566"/>
            <a:chExt cx="3539828" cy="3539828"/>
          </a:xfrm>
        </p:grpSpPr>
        <p:sp>
          <p:nvSpPr>
            <p:cNvPr id="27" name="空心弧 26"/>
            <p:cNvSpPr/>
            <p:nvPr/>
          </p:nvSpPr>
          <p:spPr>
            <a:xfrm rot="5400000">
              <a:off x="863806" y="915566"/>
              <a:ext cx="3539828" cy="3539828"/>
            </a:xfrm>
            <a:prstGeom prst="blockArc">
              <a:avLst>
                <a:gd name="adj1" fmla="val 11825985"/>
                <a:gd name="adj2" fmla="val 20497888"/>
                <a:gd name="adj3" fmla="val 2183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041867" y="4236240"/>
              <a:ext cx="216024" cy="216024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7464336">
              <a:off x="3041867" y="922365"/>
              <a:ext cx="216024" cy="216024"/>
            </a:xfrm>
            <a:prstGeom prst="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3198115" y="1985090"/>
            <a:ext cx="3106992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31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32"/>
          <p:cNvGrpSpPr/>
          <p:nvPr/>
        </p:nvGrpSpPr>
        <p:grpSpPr>
          <a:xfrm>
            <a:off x="2636168" y="1987744"/>
            <a:ext cx="540000" cy="540000"/>
            <a:chOff x="3887706" y="2411338"/>
            <a:chExt cx="540000" cy="540000"/>
          </a:xfrm>
        </p:grpSpPr>
        <p:sp>
          <p:nvSpPr>
            <p:cNvPr id="34" name="椭圆 33"/>
            <p:cNvSpPr/>
            <p:nvPr/>
          </p:nvSpPr>
          <p:spPr>
            <a:xfrm>
              <a:off x="3887706" y="2411338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3995231" y="244785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effectLst/>
                </a:rPr>
                <a:t>2</a:t>
              </a:r>
              <a:endParaRPr lang="zh-CN" altLang="en-US" dirty="0">
                <a:effectLst/>
              </a:endParaRPr>
            </a:p>
          </p:txBody>
        </p:sp>
      </p:grpSp>
      <p:grpSp>
        <p:nvGrpSpPr>
          <p:cNvPr id="10" name="组合 39"/>
          <p:cNvGrpSpPr/>
          <p:nvPr/>
        </p:nvGrpSpPr>
        <p:grpSpPr>
          <a:xfrm>
            <a:off x="2343294" y="1071758"/>
            <a:ext cx="540000" cy="540000"/>
            <a:chOff x="3599674" y="1475234"/>
            <a:chExt cx="540000" cy="540000"/>
          </a:xfrm>
        </p:grpSpPr>
        <p:sp>
          <p:nvSpPr>
            <p:cNvPr id="41" name="椭圆 40"/>
            <p:cNvSpPr/>
            <p:nvPr/>
          </p:nvSpPr>
          <p:spPr>
            <a:xfrm>
              <a:off x="3599674" y="1475234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3741273" y="151174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endParaRPr lang="zh-CN" altLang="en-US" dirty="0">
                <a:effectLst/>
              </a:endParaRPr>
            </a:p>
          </p:txBody>
        </p:sp>
      </p:grpSp>
      <p:sp>
        <p:nvSpPr>
          <p:cNvPr id="50" name="TextBox 22"/>
          <p:cNvSpPr txBox="1"/>
          <p:nvPr/>
        </p:nvSpPr>
        <p:spPr>
          <a:xfrm>
            <a:off x="3043064" y="3866561"/>
            <a:ext cx="340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多进制数字调制系统的抗噪声性能</a:t>
            </a:r>
            <a:endParaRPr lang="zh-CN" altLang="en-US" dirty="0"/>
          </a:p>
        </p:txBody>
      </p:sp>
      <p:sp>
        <p:nvSpPr>
          <p:cNvPr id="51" name="弦形 50"/>
          <p:cNvSpPr/>
          <p:nvPr/>
        </p:nvSpPr>
        <p:spPr>
          <a:xfrm>
            <a:off x="-1231438" y="1287408"/>
            <a:ext cx="2879182" cy="2879182"/>
          </a:xfrm>
          <a:prstGeom prst="chord">
            <a:avLst>
              <a:gd name="adj1" fmla="val 15702407"/>
              <a:gd name="adj2" fmla="val 592468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51"/>
          <p:cNvGrpSpPr/>
          <p:nvPr/>
        </p:nvGrpSpPr>
        <p:grpSpPr>
          <a:xfrm>
            <a:off x="3198115" y="2900326"/>
            <a:ext cx="2979402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53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54"/>
          <p:cNvGrpSpPr/>
          <p:nvPr/>
        </p:nvGrpSpPr>
        <p:grpSpPr>
          <a:xfrm>
            <a:off x="2636168" y="2902980"/>
            <a:ext cx="540000" cy="540000"/>
            <a:chOff x="3887706" y="2411338"/>
            <a:chExt cx="540000" cy="540000"/>
          </a:xfrm>
        </p:grpSpPr>
        <p:sp>
          <p:nvSpPr>
            <p:cNvPr id="56" name="椭圆 55"/>
            <p:cNvSpPr/>
            <p:nvPr/>
          </p:nvSpPr>
          <p:spPr>
            <a:xfrm>
              <a:off x="3887706" y="2411338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3995231" y="244785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effectLst/>
                </a:rPr>
                <a:t>3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58" name="TextBox 42"/>
          <p:cNvSpPr txBox="1"/>
          <p:nvPr/>
        </p:nvSpPr>
        <p:spPr>
          <a:xfrm>
            <a:off x="3382787" y="2985659"/>
            <a:ext cx="226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增线性分组码和循环码</a:t>
            </a:r>
            <a:endParaRPr lang="zh-CN" altLang="en-US" sz="1600" dirty="0"/>
          </a:p>
        </p:txBody>
      </p:sp>
      <p:sp>
        <p:nvSpPr>
          <p:cNvPr id="59" name="TextBox 15"/>
          <p:cNvSpPr txBox="1"/>
          <p:nvPr/>
        </p:nvSpPr>
        <p:spPr>
          <a:xfrm>
            <a:off x="3347674" y="2090355"/>
            <a:ext cx="263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常见的简单差错控制编码</a:t>
            </a:r>
            <a:endParaRPr lang="zh-CN" altLang="en-US" sz="1600" dirty="0"/>
          </a:p>
        </p:txBody>
      </p:sp>
      <p:sp>
        <p:nvSpPr>
          <p:cNvPr id="33" name="TextBox 7"/>
          <p:cNvSpPr txBox="1"/>
          <p:nvPr/>
        </p:nvSpPr>
        <p:spPr>
          <a:xfrm>
            <a:off x="2438893" y="11027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effectLst/>
              </a:rPr>
              <a:t>1</a:t>
            </a:r>
            <a:endParaRPr lang="zh-CN" altLang="en-US" dirty="0">
              <a:effectLst/>
            </a:endParaRPr>
          </a:p>
        </p:txBody>
      </p:sp>
      <p:grpSp>
        <p:nvGrpSpPr>
          <p:cNvPr id="36" name="组合 29"/>
          <p:cNvGrpSpPr/>
          <p:nvPr/>
        </p:nvGrpSpPr>
        <p:grpSpPr>
          <a:xfrm>
            <a:off x="2903948" y="1084867"/>
            <a:ext cx="3135345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37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15"/>
          <p:cNvSpPr txBox="1"/>
          <p:nvPr/>
        </p:nvSpPr>
        <p:spPr>
          <a:xfrm>
            <a:off x="3085388" y="1179455"/>
            <a:ext cx="249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差错控制编码基础知识</a:t>
            </a:r>
            <a:endParaRPr lang="zh-CN" altLang="en-US" sz="1600" dirty="0"/>
          </a:p>
        </p:txBody>
      </p:sp>
      <p:grpSp>
        <p:nvGrpSpPr>
          <p:cNvPr id="39" name="组合 51"/>
          <p:cNvGrpSpPr/>
          <p:nvPr/>
        </p:nvGrpSpPr>
        <p:grpSpPr>
          <a:xfrm>
            <a:off x="2808232" y="3775770"/>
            <a:ext cx="2979402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40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Box 42"/>
          <p:cNvSpPr txBox="1"/>
          <p:nvPr/>
        </p:nvSpPr>
        <p:spPr>
          <a:xfrm>
            <a:off x="2992904" y="3861103"/>
            <a:ext cx="113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卷 积 码</a:t>
            </a:r>
            <a:endParaRPr lang="zh-CN" altLang="en-US" sz="1600" dirty="0"/>
          </a:p>
        </p:txBody>
      </p:sp>
      <p:grpSp>
        <p:nvGrpSpPr>
          <p:cNvPr id="47" name="组合 54"/>
          <p:cNvGrpSpPr/>
          <p:nvPr/>
        </p:nvGrpSpPr>
        <p:grpSpPr>
          <a:xfrm>
            <a:off x="2256918" y="3767791"/>
            <a:ext cx="540000" cy="540000"/>
            <a:chOff x="3887706" y="2411338"/>
            <a:chExt cx="540000" cy="540000"/>
          </a:xfrm>
        </p:grpSpPr>
        <p:sp>
          <p:nvSpPr>
            <p:cNvPr id="52" name="椭圆 51"/>
            <p:cNvSpPr/>
            <p:nvPr/>
          </p:nvSpPr>
          <p:spPr>
            <a:xfrm>
              <a:off x="3887706" y="2411338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41"/>
            <p:cNvSpPr txBox="1"/>
            <p:nvPr/>
          </p:nvSpPr>
          <p:spPr>
            <a:xfrm>
              <a:off x="3995231" y="244785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effectLst/>
                </a:rPr>
                <a:t>4</a:t>
              </a:r>
              <a:endParaRPr lang="zh-CN" alt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051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1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47068" y="351345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差错控制编码基础知识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3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Picture 5" descr="F:\！2023-2024(1)任务\2 修改PPT\4 RFID临时更新\!临时PPT讲义\插图\第6章\信道编码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6944" y="1537970"/>
            <a:ext cx="4213816" cy="1600744"/>
          </a:xfrm>
          <a:prstGeom prst="rect">
            <a:avLst/>
          </a:prstGeom>
          <a:noFill/>
        </p:spPr>
      </p:pic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11340" y="893725"/>
            <a:ext cx="311444" cy="299300"/>
            <a:chOff x="0" y="0"/>
            <a:chExt cx="1219200" cy="586868"/>
          </a:xfrm>
        </p:grpSpPr>
        <p:sp>
          <p:nvSpPr>
            <p:cNvPr id="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2" name="TextBox 9"/>
          <p:cNvSpPr txBox="1"/>
          <p:nvPr/>
        </p:nvSpPr>
        <p:spPr>
          <a:xfrm>
            <a:off x="747751" y="863510"/>
            <a:ext cx="281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差错控制编码的基本原理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7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211" y="1557891"/>
            <a:ext cx="1257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9"/>
          <p:cNvSpPr txBox="1"/>
          <p:nvPr/>
        </p:nvSpPr>
        <p:spPr>
          <a:xfrm>
            <a:off x="836371" y="3291276"/>
            <a:ext cx="227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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接收：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01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786336" y="380949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9"/>
          <p:cNvSpPr txBox="1"/>
          <p:nvPr/>
        </p:nvSpPr>
        <p:spPr>
          <a:xfrm>
            <a:off x="1275865" y="4145424"/>
            <a:ext cx="1435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无法发现错误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1468292" y="4619488"/>
            <a:ext cx="9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1477947" y="4582630"/>
            <a:ext cx="935672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TextBox 9"/>
          <p:cNvSpPr txBox="1"/>
          <p:nvPr/>
        </p:nvSpPr>
        <p:spPr>
          <a:xfrm>
            <a:off x="4965347" y="3277980"/>
            <a:ext cx="260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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接收：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010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5915312" y="379620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9"/>
          <p:cNvSpPr txBox="1"/>
          <p:nvPr/>
        </p:nvSpPr>
        <p:spPr>
          <a:xfrm>
            <a:off x="5574970" y="4121495"/>
            <a:ext cx="105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发现错误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5586635" y="4595559"/>
            <a:ext cx="9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5596290" y="4558701"/>
            <a:ext cx="935672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87" y="1139577"/>
            <a:ext cx="42386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9"/>
          <p:cNvSpPr txBox="1"/>
          <p:nvPr/>
        </p:nvSpPr>
        <p:spPr>
          <a:xfrm>
            <a:off x="5730913" y="811216"/>
            <a:ext cx="228605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信息码元负责携带信息不具备识别误码的能力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638328" y="171222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255965" y="1931219"/>
            <a:ext cx="3452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监督码元与信息码元间存在确定关系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利用这种关系可以达到检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纠错目的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5576001" y="3606690"/>
            <a:ext cx="279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差错控制编码的缺点是什么？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5585656" y="3569832"/>
            <a:ext cx="272900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641870" y="282155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621026" y="3061855"/>
            <a:ext cx="264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差错控制编码能提高可靠性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1725986" y="2877439"/>
            <a:ext cx="113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位信息码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920875" y="3720991"/>
            <a:ext cx="134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总码元共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431369" y="426759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9"/>
          <p:cNvSpPr txBox="1"/>
          <p:nvPr/>
        </p:nvSpPr>
        <p:spPr>
          <a:xfrm>
            <a:off x="1764958" y="4479441"/>
            <a:ext cx="113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编码效率：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51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6637" y="3303471"/>
            <a:ext cx="2156637" cy="49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2841846" y="4426371"/>
          <a:ext cx="518043" cy="592050"/>
        </p:xfrm>
        <a:graphic>
          <a:graphicData uri="http://schemas.openxmlformats.org/presentationml/2006/ole">
            <p:oleObj spid="_x0000_s305158" name="Equation" r:id="rId7" imgW="355320" imgH="406080" progId="Equation.DSMT4">
              <p:embed/>
            </p:oleObj>
          </a:graphicData>
        </a:graphic>
      </p:graphicFrame>
      <p:sp>
        <p:nvSpPr>
          <p:cNvPr id="21" name="TextBox 27"/>
          <p:cNvSpPr txBox="1"/>
          <p:nvPr/>
        </p:nvSpPr>
        <p:spPr>
          <a:xfrm>
            <a:off x="3591256" y="4545900"/>
            <a:ext cx="3660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监督位的数量和检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纠错能力是否有关？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spect="1" noChangeArrowheads="1"/>
          </p:cNvSpPr>
          <p:nvPr/>
        </p:nvSpPr>
        <p:spPr bwMode="auto">
          <a:xfrm>
            <a:off x="3600912" y="4509042"/>
            <a:ext cx="365049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1105</Words>
  <Application>Microsoft Office PowerPoint</Application>
  <PresentationFormat>全屏显示(16:9)</PresentationFormat>
  <Paragraphs>185</Paragraphs>
  <Slides>37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链接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第一PPT，www.1ppt.com</vt:lpstr>
      <vt:lpstr>F:\！2023-2024(2)任务\2 修改PPT\2 通原\1 通原最新版PPT(2023.12.21)\1 授课PPT\插图\第11章 差错控制编码\2 通信系统一般模型.vsd\Drawing\~页-1\Sheet.22</vt:lpstr>
      <vt:lpstr>F:\！2023-2024(2)任务\2 修改PPT\2 通原\1 通原最新版PPT(2023.12.21)\1 授课PPT\插图\第11章 差错控制编码\2 通信系统一般模型.vsd\Drawing\~页-1\Sheet.22</vt:lpstr>
      <vt:lpstr>F:\！2023-2024(2)任务\2 修改PPT\2 通原\1 通原最新版PPT(2023.12.21)\1 授课PPT\插图\第11章 差错控制编码\2 通信系统一般模型.vsd\Drawing\~页-1\Sheet.18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彩色方形</dc:title>
  <dc:creator>第一PPT</dc:creator>
  <cp:keywords>www.1ppt.com</cp:keywords>
  <cp:lastModifiedBy>lenovo</cp:lastModifiedBy>
  <cp:revision>353</cp:revision>
  <dcterms:created xsi:type="dcterms:W3CDTF">2017-03-07T08:15:39Z</dcterms:created>
  <dcterms:modified xsi:type="dcterms:W3CDTF">2024-02-16T00:40:13Z</dcterms:modified>
</cp:coreProperties>
</file>