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348" r:id="rId3"/>
    <p:sldId id="369" r:id="rId4"/>
    <p:sldId id="366" r:id="rId5"/>
    <p:sldId id="259" r:id="rId6"/>
    <p:sldId id="370" r:id="rId7"/>
    <p:sldId id="371" r:id="rId8"/>
    <p:sldId id="372" r:id="rId9"/>
    <p:sldId id="373" r:id="rId10"/>
    <p:sldId id="376" r:id="rId11"/>
    <p:sldId id="374" r:id="rId12"/>
    <p:sldId id="375" r:id="rId13"/>
    <p:sldId id="382" r:id="rId14"/>
    <p:sldId id="389" r:id="rId15"/>
    <p:sldId id="377" r:id="rId16"/>
    <p:sldId id="378" r:id="rId17"/>
    <p:sldId id="379" r:id="rId18"/>
    <p:sldId id="380" r:id="rId19"/>
    <p:sldId id="390" r:id="rId20"/>
    <p:sldId id="393" r:id="rId21"/>
    <p:sldId id="362" r:id="rId22"/>
    <p:sldId id="391" r:id="rId23"/>
    <p:sldId id="392" r:id="rId24"/>
    <p:sldId id="394" r:id="rId25"/>
    <p:sldId id="383" r:id="rId26"/>
    <p:sldId id="399" r:id="rId27"/>
    <p:sldId id="398" r:id="rId28"/>
    <p:sldId id="395" r:id="rId29"/>
    <p:sldId id="397" r:id="rId30"/>
    <p:sldId id="402" r:id="rId31"/>
    <p:sldId id="401" r:id="rId32"/>
    <p:sldId id="329" r:id="rId33"/>
    <p:sldId id="400" r:id="rId34"/>
    <p:sldId id="384" r:id="rId35"/>
    <p:sldId id="385" r:id="rId36"/>
    <p:sldId id="403" r:id="rId37"/>
    <p:sldId id="356" r:id="rId3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E46C0A"/>
    <a:srgbClr val="0070C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>
        <p:scale>
          <a:sx n="90" d="100"/>
          <a:sy n="90" d="100"/>
        </p:scale>
        <p:origin x="-276" y="-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39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e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e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037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152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8499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9130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8444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529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7120542" y="476016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427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280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53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3603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153DEC7-494B-49AA-BE42-76494E34C54C}" type="datetimeFigureOut">
              <a:rPr lang="zh-CN" altLang="en-US" smtClean="0"/>
              <a:pPr/>
              <a:t>2024/2/16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3CBB3E-C529-4C9A-9B93-668F0A713FC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9288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8332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5.png"/><Relationship Id="rId4" Type="http://schemas.openxmlformats.org/officeDocument/2006/relationships/image" Target="../media/image13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.png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5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1.png"/><Relationship Id="rId7" Type="http://schemas.openxmlformats.org/officeDocument/2006/relationships/image" Target="../media/image87.png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61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6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eg"/><Relationship Id="rId5" Type="http://schemas.openxmlformats.org/officeDocument/2006/relationships/image" Target="../media/image97.jpeg"/><Relationship Id="rId4" Type="http://schemas.openxmlformats.org/officeDocument/2006/relationships/image" Target="../media/image9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7.png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18.jpe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0.png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7"/>
          <p:cNvSpPr txBox="1"/>
          <p:nvPr/>
        </p:nvSpPr>
        <p:spPr>
          <a:xfrm>
            <a:off x="1030372" y="2067694"/>
            <a:ext cx="5306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0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模拟信号的数字传输</a:t>
            </a:r>
            <a:endParaRPr lang="zh-CN" altLang="en-US" sz="40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28678" y="2953276"/>
            <a:ext cx="45448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计算机与通信工程学院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物联网工程专业</a:t>
            </a:r>
            <a:r>
              <a:rPr lang="en-US" altLang="zh-CN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李志华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71600" y="2828424"/>
            <a:ext cx="54468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076807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645920" y="1020718"/>
            <a:ext cx="6998889" cy="457209"/>
            <a:chOff x="7127272" y="2681303"/>
            <a:chExt cx="4112228" cy="853819"/>
          </a:xfrm>
        </p:grpSpPr>
        <p:sp>
          <p:nvSpPr>
            <p:cNvPr id="10" name="矩形 9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680570" y="1001842"/>
            <a:ext cx="7602194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                         ，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,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求精确的最小抽样频率    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 ？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9926" name="Object 6"/>
          <p:cNvGraphicFramePr>
            <a:graphicFrameLocks noChangeAspect="1"/>
          </p:cNvGraphicFramePr>
          <p:nvPr/>
        </p:nvGraphicFramePr>
        <p:xfrm>
          <a:off x="1186859" y="1108001"/>
          <a:ext cx="1503179" cy="334040"/>
        </p:xfrm>
        <a:graphic>
          <a:graphicData uri="http://schemas.openxmlformats.org/presentationml/2006/ole">
            <p:oleObj spid="_x0000_s209926" name="Equation" r:id="rId4" imgW="1028520" imgH="228600" progId="Equation.DSMT4">
              <p:embed/>
            </p:oleObj>
          </a:graphicData>
        </a:graphic>
      </p:graphicFrame>
      <p:graphicFrame>
        <p:nvGraphicFramePr>
          <p:cNvPr id="209927" name="Object 7"/>
          <p:cNvGraphicFramePr>
            <a:graphicFrameLocks noChangeAspect="1"/>
          </p:cNvGraphicFramePr>
          <p:nvPr/>
        </p:nvGraphicFramePr>
        <p:xfrm>
          <a:off x="2809875" y="1110622"/>
          <a:ext cx="1539875" cy="333375"/>
        </p:xfrm>
        <a:graphic>
          <a:graphicData uri="http://schemas.openxmlformats.org/presentationml/2006/ole">
            <p:oleObj spid="_x0000_s209927" name="Equation" r:id="rId5" imgW="1054080" imgH="228600" progId="Equation.DSMT4">
              <p:embed/>
            </p:oleObj>
          </a:graphicData>
        </a:graphic>
      </p:graphicFrame>
      <p:graphicFrame>
        <p:nvGraphicFramePr>
          <p:cNvPr id="209928" name="Object 8"/>
          <p:cNvGraphicFramePr>
            <a:graphicFrameLocks noChangeAspect="1"/>
          </p:cNvGraphicFramePr>
          <p:nvPr/>
        </p:nvGraphicFramePr>
        <p:xfrm>
          <a:off x="6471388" y="1098382"/>
          <a:ext cx="259021" cy="333027"/>
        </p:xfrm>
        <a:graphic>
          <a:graphicData uri="http://schemas.openxmlformats.org/presentationml/2006/ole">
            <p:oleObj spid="_x0000_s209928" name="Equation" r:id="rId6" imgW="177480" imgH="228600" progId="Equation.DSMT4">
              <p:embed/>
            </p:oleObj>
          </a:graphicData>
        </a:graphic>
      </p:graphicFrame>
      <p:graphicFrame>
        <p:nvGraphicFramePr>
          <p:cNvPr id="209929" name="Object 9"/>
          <p:cNvGraphicFramePr>
            <a:graphicFrameLocks noChangeAspect="1"/>
          </p:cNvGraphicFramePr>
          <p:nvPr/>
        </p:nvGraphicFramePr>
        <p:xfrm>
          <a:off x="1340270" y="1913221"/>
          <a:ext cx="6091875" cy="1424075"/>
        </p:xfrm>
        <a:graphic>
          <a:graphicData uri="http://schemas.openxmlformats.org/presentationml/2006/ole">
            <p:oleObj spid="_x0000_s209929" name="Equation" r:id="rId7" imgW="3911400" imgH="914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591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64503" y="872459"/>
            <a:ext cx="311444" cy="299300"/>
            <a:chOff x="0" y="0"/>
            <a:chExt cx="1219200" cy="586868"/>
          </a:xfrm>
        </p:grpSpPr>
        <p:sp>
          <p:nvSpPr>
            <p:cNvPr id="8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2</a:t>
              </a:r>
              <a:endParaRPr lang="zh-CN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00914" y="852877"/>
            <a:ext cx="117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自然抽样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9681" name="Picture 1" descr="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1630" y="1382225"/>
            <a:ext cx="2857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9682" name="Picture 2" descr="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33776" y="1441723"/>
            <a:ext cx="4561370" cy="301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9683" name="Object 3"/>
          <p:cNvGraphicFramePr>
            <a:graphicFrameLocks noChangeAspect="1"/>
          </p:cNvGraphicFramePr>
          <p:nvPr/>
        </p:nvGraphicFramePr>
        <p:xfrm>
          <a:off x="231073" y="2386017"/>
          <a:ext cx="4064479" cy="2595562"/>
        </p:xfrm>
        <a:graphic>
          <a:graphicData uri="http://schemas.openxmlformats.org/presentationml/2006/ole">
            <p:oleObj spid="_x0000_s199683" name="Equation" r:id="rId6" imgW="3619440" imgH="2311200" progId="Equation.DSMT4">
              <p:embed/>
            </p:oleObj>
          </a:graphicData>
        </a:graphic>
      </p:graphicFrame>
      <p:sp>
        <p:nvSpPr>
          <p:cNvPr id="14" name="矩形 23"/>
          <p:cNvSpPr>
            <a:spLocks noChangeAspect="1" noChangeArrowheads="1"/>
          </p:cNvSpPr>
          <p:nvPr/>
        </p:nvSpPr>
        <p:spPr bwMode="auto">
          <a:xfrm>
            <a:off x="439480" y="4501115"/>
            <a:ext cx="3005469" cy="496187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7"/>
          <p:cNvSpPr txBox="1"/>
          <p:nvPr/>
        </p:nvSpPr>
        <p:spPr>
          <a:xfrm>
            <a:off x="5444870" y="4438727"/>
            <a:ext cx="1827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二者有什么不同？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3"/>
          <p:cNvSpPr>
            <a:spLocks noChangeAspect="1" noChangeArrowheads="1"/>
          </p:cNvSpPr>
          <p:nvPr/>
        </p:nvSpPr>
        <p:spPr bwMode="auto">
          <a:xfrm>
            <a:off x="5454525" y="4401869"/>
            <a:ext cx="1743750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07780" y="951951"/>
            <a:ext cx="1577700" cy="8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1302105" y="3791357"/>
          <a:ext cx="2497137" cy="593725"/>
        </p:xfrm>
        <a:graphic>
          <a:graphicData uri="http://schemas.openxmlformats.org/presentationml/2006/ole">
            <p:oleObj spid="_x0000_s198657" name="Equation" r:id="rId5" imgW="1866600" imgH="444240" progId="Equation.DSMT4">
              <p:embed/>
            </p:oleObj>
          </a:graphicData>
        </a:graphic>
      </p:graphicFrame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86669" y="2441561"/>
            <a:ext cx="2328419" cy="1285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2317964" y="2033858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4530725" y="3646488"/>
          <a:ext cx="3341688" cy="565150"/>
        </p:xfrm>
        <a:graphic>
          <a:graphicData uri="http://schemas.openxmlformats.org/presentationml/2006/ole">
            <p:oleObj spid="_x0000_s198659" name="Equation" r:id="rId8" imgW="2628720" imgH="444240" progId="Equation.DSMT4">
              <p:embed/>
            </p:oleObj>
          </a:graphicData>
        </a:graphic>
      </p:graphicFrame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07437" y="950506"/>
            <a:ext cx="16764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8661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93091" y="2498099"/>
            <a:ext cx="25050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5925947" y="2133095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614020" y="850590"/>
            <a:ext cx="7806965" cy="861245"/>
            <a:chOff x="7127272" y="2681303"/>
            <a:chExt cx="4112228" cy="853819"/>
          </a:xfrm>
        </p:grpSpPr>
        <p:sp>
          <p:nvSpPr>
            <p:cNvPr id="10" name="矩形 9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648671" y="863613"/>
            <a:ext cx="77085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已知某低通信号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的频谱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如下所示，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的速率对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进行理想抽样，画出抽样信号的频谱？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的速率对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进行理想抽样，重做此题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2152796" y="989955"/>
          <a:ext cx="420281" cy="258634"/>
        </p:xfrm>
        <a:graphic>
          <a:graphicData uri="http://schemas.openxmlformats.org/presentationml/2006/ole">
            <p:oleObj spid="_x0000_s210946" name="Equation" r:id="rId4" imgW="330120" imgH="203040" progId="Equation.DSMT4">
              <p:embed/>
            </p:oleObj>
          </a:graphicData>
        </a:graphic>
      </p:graphicFrame>
      <p:graphicFrame>
        <p:nvGraphicFramePr>
          <p:cNvPr id="210947" name="Object 3"/>
          <p:cNvGraphicFramePr>
            <a:graphicFrameLocks noChangeAspect="1"/>
          </p:cNvGraphicFramePr>
          <p:nvPr/>
        </p:nvGraphicFramePr>
        <p:xfrm>
          <a:off x="715488" y="1845839"/>
          <a:ext cx="2942117" cy="847729"/>
        </p:xfrm>
        <a:graphic>
          <a:graphicData uri="http://schemas.openxmlformats.org/presentationml/2006/ole">
            <p:oleObj spid="_x0000_s210947" name="Equation" r:id="rId5" imgW="2247840" imgH="647640" progId="Equation.DSMT4">
              <p:embed/>
            </p:oleObj>
          </a:graphicData>
        </a:graphic>
      </p:graphicFrame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4686744" y="955138"/>
          <a:ext cx="1214327" cy="316781"/>
        </p:xfrm>
        <a:graphic>
          <a:graphicData uri="http://schemas.openxmlformats.org/presentationml/2006/ole">
            <p:oleObj spid="_x0000_s210948" name="Equation" r:id="rId6" imgW="876240" imgH="228600" progId="Equation.DSMT4">
              <p:embed/>
            </p:oleObj>
          </a:graphicData>
        </a:graphic>
      </p:graphicFrame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3329214" y="1320431"/>
          <a:ext cx="1214437" cy="315913"/>
        </p:xfrm>
        <a:graphic>
          <a:graphicData uri="http://schemas.openxmlformats.org/presentationml/2006/ole">
            <p:oleObj spid="_x0000_s210949" name="Equation" r:id="rId7" imgW="876240" imgH="228600" progId="Equation.DSMT4">
              <p:embed/>
            </p:oleObj>
          </a:graphicData>
        </a:graphic>
      </p:graphicFrame>
      <p:graphicFrame>
        <p:nvGraphicFramePr>
          <p:cNvPr id="210950" name="Object 6"/>
          <p:cNvGraphicFramePr>
            <a:graphicFrameLocks noChangeAspect="1"/>
          </p:cNvGraphicFramePr>
          <p:nvPr/>
        </p:nvGraphicFramePr>
        <p:xfrm>
          <a:off x="998001" y="2787640"/>
          <a:ext cx="3733486" cy="2227542"/>
        </p:xfrm>
        <a:graphic>
          <a:graphicData uri="http://schemas.openxmlformats.org/presentationml/2006/ole">
            <p:oleObj spid="_x0000_s210950" name="Equation" r:id="rId8" imgW="3022560" imgH="1803240" progId="Equation.DSMT4">
              <p:embed/>
            </p:oleObj>
          </a:graphicData>
        </a:graphic>
      </p:graphicFrame>
      <p:graphicFrame>
        <p:nvGraphicFramePr>
          <p:cNvPr id="210951" name="Object 10"/>
          <p:cNvGraphicFramePr>
            <a:graphicFrameLocks noChangeAspect="1"/>
          </p:cNvGraphicFramePr>
          <p:nvPr/>
        </p:nvGraphicFramePr>
        <p:xfrm>
          <a:off x="4868162" y="1830709"/>
          <a:ext cx="3489030" cy="1748988"/>
        </p:xfrm>
        <a:graphic>
          <a:graphicData uri="http://schemas.openxmlformats.org/presentationml/2006/ole">
            <p:oleObj spid="_x0000_s210951" name="Visio" r:id="rId9" imgW="4063150" imgH="2038538" progId="Visio.Drawing.11">
              <p:embed/>
            </p:oleObj>
          </a:graphicData>
        </a:graphic>
      </p:graphicFrame>
      <p:graphicFrame>
        <p:nvGraphicFramePr>
          <p:cNvPr id="210952" name="Object 5"/>
          <p:cNvGraphicFramePr>
            <a:graphicFrameLocks noChangeAspect="1"/>
          </p:cNvGraphicFramePr>
          <p:nvPr/>
        </p:nvGraphicFramePr>
        <p:xfrm>
          <a:off x="4943749" y="3512313"/>
          <a:ext cx="3402823" cy="1705755"/>
        </p:xfrm>
        <a:graphic>
          <a:graphicData uri="http://schemas.openxmlformats.org/presentationml/2006/ole">
            <p:oleObj spid="_x0000_s210952" name="Visio" r:id="rId10" imgW="4063150" imgH="2038538" progId="Visio.Drawing.11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591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zh-CN" sz="1400" dirty="0" smtClean="0"/>
              <a:t>所给信号的最高频率为</a:t>
            </a:r>
            <a:r>
              <a:rPr lang="en-US" altLang="zh-CN" sz="1400" dirty="0" smtClean="0"/>
              <a:t>190Hz</a:t>
            </a:r>
            <a:r>
              <a:rPr lang="zh-CN" altLang="zh-CN" sz="1400" dirty="0" smtClean="0"/>
              <a:t>，故滤波器截止频率的允许范围为</a:t>
            </a:r>
            <a:r>
              <a:rPr lang="zh-CN" altLang="en-US" sz="1400" dirty="0" smtClean="0"/>
              <a:t>：</a:t>
            </a:r>
            <a:endParaRPr lang="en-US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614020" y="765526"/>
            <a:ext cx="7806965" cy="861245"/>
            <a:chOff x="7127272" y="2681303"/>
            <a:chExt cx="4112228" cy="853819"/>
          </a:xfrm>
        </p:grpSpPr>
        <p:sp>
          <p:nvSpPr>
            <p:cNvPr id="10" name="矩形 9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648671" y="778549"/>
            <a:ext cx="77085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的速率对信号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进行抽样，求恢复原始信号时所用滤波器的截止频率的允许范围？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926256" y="873861"/>
          <a:ext cx="1214437" cy="315913"/>
        </p:xfrm>
        <a:graphic>
          <a:graphicData uri="http://schemas.openxmlformats.org/presentationml/2006/ole">
            <p:oleObj spid="_x0000_s211973" name="Equation" r:id="rId4" imgW="876240" imgH="228600" progId="Equation.DSMT4">
              <p:embed/>
            </p:oleObj>
          </a:graphicData>
        </a:graphic>
      </p:graphicFrame>
      <p:graphicFrame>
        <p:nvGraphicFramePr>
          <p:cNvPr id="211977" name="Object 9"/>
          <p:cNvGraphicFramePr>
            <a:graphicFrameLocks noChangeAspect="1"/>
          </p:cNvGraphicFramePr>
          <p:nvPr/>
        </p:nvGraphicFramePr>
        <p:xfrm>
          <a:off x="3423829" y="862473"/>
          <a:ext cx="2509138" cy="303117"/>
        </p:xfrm>
        <a:graphic>
          <a:graphicData uri="http://schemas.openxmlformats.org/presentationml/2006/ole">
            <p:oleObj spid="_x0000_s211977" name="Equation" r:id="rId5" imgW="1892160" imgH="228600" progId="Equation.DSMT4">
              <p:embed/>
            </p:oleObj>
          </a:graphicData>
        </a:graphic>
      </p:graphicFrame>
      <p:graphicFrame>
        <p:nvGraphicFramePr>
          <p:cNvPr id="211978" name="Object 10"/>
          <p:cNvGraphicFramePr>
            <a:graphicFrameLocks noChangeAspect="1"/>
          </p:cNvGraphicFramePr>
          <p:nvPr/>
        </p:nvGraphicFramePr>
        <p:xfrm>
          <a:off x="1847850" y="1734939"/>
          <a:ext cx="5052682" cy="1187824"/>
        </p:xfrm>
        <a:graphic>
          <a:graphicData uri="http://schemas.openxmlformats.org/presentationml/2006/ole">
            <p:oleObj spid="_x0000_s211978" name="Equation" r:id="rId6" imgW="3619440" imgH="850680" progId="Equation.DSMT4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520996" y="2967948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所给信号的最高频率为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190Hz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，故滤波器截止频率的允许范围为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1979" name="Object 11"/>
          <p:cNvGraphicFramePr>
            <a:graphicFrameLocks noChangeAspect="1"/>
          </p:cNvGraphicFramePr>
          <p:nvPr/>
        </p:nvGraphicFramePr>
        <p:xfrm>
          <a:off x="2401888" y="3516676"/>
          <a:ext cx="3676650" cy="284162"/>
        </p:xfrm>
        <a:graphic>
          <a:graphicData uri="http://schemas.openxmlformats.org/presentationml/2006/ole">
            <p:oleObj spid="_x0000_s211979" name="Equation" r:id="rId7" imgW="2628720" imgH="203040" progId="Equation.DSMT4">
              <p:embed/>
            </p:oleObj>
          </a:graphicData>
        </a:graphic>
      </p:graphicFrame>
      <p:pic>
        <p:nvPicPr>
          <p:cNvPr id="211980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28294" y="3925074"/>
            <a:ext cx="38195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591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372104" y="63798"/>
            <a:ext cx="18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抽样信号的量化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1795" y="943649"/>
            <a:ext cx="34861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1152" y="3137929"/>
            <a:ext cx="3381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2232903" y="2597388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27"/>
          <p:cNvSpPr txBox="1"/>
          <p:nvPr/>
        </p:nvSpPr>
        <p:spPr>
          <a:xfrm>
            <a:off x="4806851" y="3322342"/>
            <a:ext cx="3295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抽样信号是模拟信号还是数字信号？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能否在数字系统中传输？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3"/>
          <p:cNvSpPr>
            <a:spLocks noChangeAspect="1" noChangeArrowheads="1"/>
          </p:cNvSpPr>
          <p:nvPr/>
        </p:nvSpPr>
        <p:spPr bwMode="auto">
          <a:xfrm>
            <a:off x="4784607" y="3285484"/>
            <a:ext cx="3444993" cy="75488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630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391" y="793965"/>
            <a:ext cx="4883778" cy="409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9"/>
          <p:cNvSpPr txBox="1"/>
          <p:nvPr/>
        </p:nvSpPr>
        <p:spPr>
          <a:xfrm>
            <a:off x="5798216" y="969839"/>
            <a:ext cx="2516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个量化电平表示连续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抽样值的过程称之为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3"/>
          <p:cNvSpPr>
            <a:spLocks noChangeAspect="1" noChangeArrowheads="1"/>
          </p:cNvSpPr>
          <p:nvPr/>
        </p:nvSpPr>
        <p:spPr bwMode="auto">
          <a:xfrm>
            <a:off x="5794705" y="967588"/>
            <a:ext cx="2434896" cy="680462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226306" name="Object 2"/>
          <p:cNvGraphicFramePr>
            <a:graphicFrameLocks noChangeAspect="1"/>
          </p:cNvGraphicFramePr>
          <p:nvPr/>
        </p:nvGraphicFramePr>
        <p:xfrm>
          <a:off x="2455235" y="3963094"/>
          <a:ext cx="777064" cy="277523"/>
        </p:xfrm>
        <a:graphic>
          <a:graphicData uri="http://schemas.openxmlformats.org/presentationml/2006/ole">
            <p:oleObj spid="_x0000_s226306" name="Equation" r:id="rId5" imgW="533160" imgH="190440" progId="Equation.DSMT4">
              <p:embed/>
            </p:oleObj>
          </a:graphicData>
        </a:graphic>
      </p:graphicFrame>
      <p:sp>
        <p:nvSpPr>
          <p:cNvPr id="10" name="矩形 23"/>
          <p:cNvSpPr>
            <a:spLocks noChangeAspect="1" noChangeArrowheads="1"/>
          </p:cNvSpPr>
          <p:nvPr/>
        </p:nvSpPr>
        <p:spPr bwMode="auto">
          <a:xfrm>
            <a:off x="2385200" y="3934047"/>
            <a:ext cx="878995" cy="386312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226307" name="Object 3"/>
          <p:cNvGraphicFramePr>
            <a:graphicFrameLocks noChangeAspect="1"/>
          </p:cNvGraphicFramePr>
          <p:nvPr/>
        </p:nvGraphicFramePr>
        <p:xfrm>
          <a:off x="5697867" y="1977661"/>
          <a:ext cx="3079902" cy="314990"/>
        </p:xfrm>
        <a:graphic>
          <a:graphicData uri="http://schemas.openxmlformats.org/presentationml/2006/ole">
            <p:oleObj spid="_x0000_s226307" name="Equation" r:id="rId6" imgW="2234880" imgH="228600" progId="Equation.DSMT4">
              <p:embed/>
            </p:oleObj>
          </a:graphicData>
        </a:graphic>
      </p:graphicFrame>
      <p:sp>
        <p:nvSpPr>
          <p:cNvPr id="11" name="TextBox 9"/>
          <p:cNvSpPr txBox="1"/>
          <p:nvPr/>
        </p:nvSpPr>
        <p:spPr>
          <a:xfrm>
            <a:off x="7492348" y="2302450"/>
            <a:ext cx="1481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量化区间端点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5733027" y="2753846"/>
          <a:ext cx="2358361" cy="531462"/>
        </p:xfrm>
        <a:graphic>
          <a:graphicData uri="http://schemas.openxmlformats.org/presentationml/2006/ole">
            <p:oleObj spid="_x0000_s226308" name="Equation" r:id="rId7" imgW="1803240" imgH="406080" progId="Equation.DSMT4">
              <p:embed/>
            </p:oleObj>
          </a:graphicData>
        </a:graphic>
      </p:graphicFrame>
      <p:sp>
        <p:nvSpPr>
          <p:cNvPr id="13" name="TextBox 9"/>
          <p:cNvSpPr txBox="1"/>
          <p:nvPr/>
        </p:nvSpPr>
        <p:spPr>
          <a:xfrm>
            <a:off x="8038146" y="2837620"/>
            <a:ext cx="107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量化电平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6309" name="Object 5"/>
          <p:cNvGraphicFramePr>
            <a:graphicFrameLocks noChangeAspect="1"/>
          </p:cNvGraphicFramePr>
          <p:nvPr/>
        </p:nvGraphicFramePr>
        <p:xfrm>
          <a:off x="5765508" y="3427912"/>
          <a:ext cx="1602859" cy="338381"/>
        </p:xfrm>
        <a:graphic>
          <a:graphicData uri="http://schemas.openxmlformats.org/presentationml/2006/ole">
            <p:oleObj spid="_x0000_s226309" name="Equation" r:id="rId8" imgW="1143000" imgH="241200" progId="Equation.DSMT4">
              <p:embed/>
            </p:oleObj>
          </a:graphicData>
        </a:graphic>
      </p:graphicFrame>
      <p:sp>
        <p:nvSpPr>
          <p:cNvPr id="15" name="TextBox 9"/>
          <p:cNvSpPr txBox="1"/>
          <p:nvPr/>
        </p:nvSpPr>
        <p:spPr>
          <a:xfrm>
            <a:off x="7329306" y="3415321"/>
            <a:ext cx="107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量化误差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27"/>
          <p:cNvSpPr txBox="1"/>
          <p:nvPr/>
        </p:nvSpPr>
        <p:spPr>
          <a:xfrm>
            <a:off x="1744667" y="4555752"/>
            <a:ext cx="254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必须是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的幂次？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3"/>
          <p:cNvSpPr>
            <a:spLocks noChangeAspect="1" noChangeArrowheads="1"/>
          </p:cNvSpPr>
          <p:nvPr/>
        </p:nvSpPr>
        <p:spPr bwMode="auto">
          <a:xfrm>
            <a:off x="1722423" y="4518894"/>
            <a:ext cx="2530593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TextBox 27"/>
          <p:cNvSpPr txBox="1"/>
          <p:nvPr/>
        </p:nvSpPr>
        <p:spPr>
          <a:xfrm>
            <a:off x="5724779" y="4070198"/>
            <a:ext cx="301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量化后的信号是模拟还是数字？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3"/>
          <p:cNvSpPr>
            <a:spLocks noChangeAspect="1" noChangeArrowheads="1"/>
          </p:cNvSpPr>
          <p:nvPr/>
        </p:nvSpPr>
        <p:spPr bwMode="auto">
          <a:xfrm>
            <a:off x="5702536" y="4033340"/>
            <a:ext cx="3005521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11340" y="840561"/>
            <a:ext cx="311444" cy="299300"/>
            <a:chOff x="0" y="0"/>
            <a:chExt cx="1219200" cy="586868"/>
          </a:xfrm>
        </p:grpSpPr>
        <p:sp>
          <p:nvSpPr>
            <p:cNvPr id="8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47751" y="810346"/>
            <a:ext cx="121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均匀量化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067" y="1383973"/>
            <a:ext cx="3913556" cy="231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46992" y="3780376"/>
            <a:ext cx="3374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信号量噪比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刻画量化误差的大小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7"/>
          <p:cNvSpPr txBox="1"/>
          <p:nvPr/>
        </p:nvSpPr>
        <p:spPr>
          <a:xfrm>
            <a:off x="972048" y="4442338"/>
            <a:ext cx="3015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信号量噪比大点好还是小点好？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3"/>
          <p:cNvSpPr>
            <a:spLocks noChangeAspect="1" noChangeArrowheads="1"/>
          </p:cNvSpPr>
          <p:nvPr/>
        </p:nvSpPr>
        <p:spPr bwMode="auto">
          <a:xfrm>
            <a:off x="949805" y="4405480"/>
            <a:ext cx="3005521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92933" y="1391615"/>
            <a:ext cx="3083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由于信号和噪声均为随机信号，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故计算功率时要使用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统计平均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5283" name="Object 3"/>
          <p:cNvGraphicFramePr>
            <a:graphicFrameLocks noChangeAspect="1"/>
          </p:cNvGraphicFramePr>
          <p:nvPr/>
        </p:nvGraphicFramePr>
        <p:xfrm>
          <a:off x="4828066" y="2194876"/>
          <a:ext cx="4188343" cy="1872836"/>
        </p:xfrm>
        <a:graphic>
          <a:graphicData uri="http://schemas.openxmlformats.org/presentationml/2006/ole">
            <p:oleObj spid="_x0000_s225283" name="Equation" r:id="rId5" imgW="3124080" imgH="1396800" progId="Equation.DSMT4">
              <p:embed/>
            </p:oleObj>
          </a:graphicData>
        </a:graphic>
      </p:graphicFrame>
      <p:sp>
        <p:nvSpPr>
          <p:cNvPr id="17" name="TextBox 27"/>
          <p:cNvSpPr txBox="1"/>
          <p:nvPr/>
        </p:nvSpPr>
        <p:spPr>
          <a:xfrm>
            <a:off x="4867102" y="4392721"/>
            <a:ext cx="3713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均匀量化最大的缺点是什么？如何改善？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3"/>
          <p:cNvSpPr>
            <a:spLocks noChangeAspect="1" noChangeArrowheads="1"/>
          </p:cNvSpPr>
          <p:nvPr/>
        </p:nvSpPr>
        <p:spPr bwMode="auto">
          <a:xfrm>
            <a:off x="4844859" y="4355863"/>
            <a:ext cx="3767501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2284" y="3659901"/>
            <a:ext cx="2718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量化电平越多则信噪比越大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11340" y="840561"/>
            <a:ext cx="311444" cy="299300"/>
            <a:chOff x="0" y="0"/>
            <a:chExt cx="1219200" cy="586868"/>
          </a:xfrm>
        </p:grpSpPr>
        <p:sp>
          <p:nvSpPr>
            <p:cNvPr id="8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2</a:t>
              </a:r>
              <a:endParaRPr lang="zh-CN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47751" y="810346"/>
            <a:ext cx="148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非均匀量化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2741" y="4197348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非均匀量化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抽样值压缩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均匀量化</a:t>
            </a:r>
            <a:endParaRPr lang="zh-CN" altLang="en-US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3"/>
          <p:cNvSpPr>
            <a:spLocks noChangeAspect="1" noChangeArrowheads="1"/>
          </p:cNvSpPr>
          <p:nvPr/>
        </p:nvSpPr>
        <p:spPr bwMode="auto">
          <a:xfrm>
            <a:off x="393359" y="4146725"/>
            <a:ext cx="4019153" cy="489072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2425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5344" y="1616150"/>
            <a:ext cx="3292619" cy="227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24258" name="Object 2"/>
          <p:cNvGraphicFramePr>
            <a:graphicFrameLocks noChangeAspect="1"/>
          </p:cNvGraphicFramePr>
          <p:nvPr/>
        </p:nvGraphicFramePr>
        <p:xfrm>
          <a:off x="4430371" y="1666351"/>
          <a:ext cx="4522235" cy="1882726"/>
        </p:xfrm>
        <a:graphic>
          <a:graphicData uri="http://schemas.openxmlformats.org/presentationml/2006/ole">
            <p:oleObj spid="_x0000_s224258" name="Equation" r:id="rId5" imgW="3111480" imgH="129528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35523" y="3759106"/>
            <a:ext cx="3285461" cy="66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若要求不同强度的信号有相同的信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号量噪比则压缩特性服从对数规律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6485929" y="3458627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27"/>
          <p:cNvSpPr txBox="1"/>
          <p:nvPr/>
        </p:nvSpPr>
        <p:spPr>
          <a:xfrm>
            <a:off x="6065081" y="4548664"/>
            <a:ext cx="1622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物理可实现吗？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3"/>
          <p:cNvSpPr>
            <a:spLocks noChangeAspect="1" noChangeArrowheads="1"/>
          </p:cNvSpPr>
          <p:nvPr/>
        </p:nvSpPr>
        <p:spPr bwMode="auto">
          <a:xfrm>
            <a:off x="6042839" y="4511806"/>
            <a:ext cx="1580738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64890" y="3418867"/>
            <a:ext cx="1290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输入信号大小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8354" name="Object 2"/>
          <p:cNvGraphicFramePr>
            <a:graphicFrameLocks noChangeAspect="1"/>
          </p:cNvGraphicFramePr>
          <p:nvPr/>
        </p:nvGraphicFramePr>
        <p:xfrm>
          <a:off x="591590" y="882390"/>
          <a:ext cx="3044752" cy="616659"/>
        </p:xfrm>
        <a:graphic>
          <a:graphicData uri="http://schemas.openxmlformats.org/presentationml/2006/ole">
            <p:oleObj spid="_x0000_s228354" name="Equation" r:id="rId4" imgW="2006280" imgH="406080" progId="Equation.DSMT4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319" y="2802179"/>
            <a:ext cx="4178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模拟话音信号的量化：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ITU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指定了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律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µ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律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882044" y="1629830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885587" y="2441450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47837" y="1965746"/>
            <a:ext cx="2913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实用压缩特性要对其进行修正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8355" name="Object 3"/>
          <p:cNvGraphicFramePr>
            <a:graphicFrameLocks noChangeAspect="1"/>
          </p:cNvGraphicFramePr>
          <p:nvPr/>
        </p:nvGraphicFramePr>
        <p:xfrm>
          <a:off x="869823" y="3290544"/>
          <a:ext cx="2723983" cy="1231390"/>
        </p:xfrm>
        <a:graphic>
          <a:graphicData uri="http://schemas.openxmlformats.org/presentationml/2006/ole">
            <p:oleObj spid="_x0000_s228355" name="Equation" r:id="rId6" imgW="1854000" imgH="838080" progId="Equation.DSMT4">
              <p:embed/>
            </p:oleObj>
          </a:graphicData>
        </a:graphic>
      </p:graphicFrame>
      <p:graphicFrame>
        <p:nvGraphicFramePr>
          <p:cNvPr id="228356" name="Object 4"/>
          <p:cNvGraphicFramePr>
            <a:graphicFrameLocks noChangeAspect="1"/>
          </p:cNvGraphicFramePr>
          <p:nvPr/>
        </p:nvGraphicFramePr>
        <p:xfrm>
          <a:off x="2004537" y="4728775"/>
          <a:ext cx="855625" cy="260408"/>
        </p:xfrm>
        <a:graphic>
          <a:graphicData uri="http://schemas.openxmlformats.org/presentationml/2006/ole">
            <p:oleObj spid="_x0000_s228356" name="Equation" r:id="rId7" imgW="583920" imgH="177480" progId="Equation.DSMT4">
              <p:embed/>
            </p:oleObj>
          </a:graphicData>
        </a:graphic>
      </p:graphicFrame>
      <p:sp>
        <p:nvSpPr>
          <p:cNvPr id="12" name="矩形 23"/>
          <p:cNvSpPr>
            <a:spLocks noChangeAspect="1" noChangeArrowheads="1"/>
          </p:cNvSpPr>
          <p:nvPr/>
        </p:nvSpPr>
        <p:spPr bwMode="auto">
          <a:xfrm>
            <a:off x="1959945" y="4688957"/>
            <a:ext cx="974646" cy="358846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2835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49160" y="1030219"/>
            <a:ext cx="3965501" cy="31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27"/>
          <p:cNvSpPr txBox="1"/>
          <p:nvPr/>
        </p:nvSpPr>
        <p:spPr>
          <a:xfrm>
            <a:off x="4867102" y="4456519"/>
            <a:ext cx="3617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用电子线路能实现这条光滑的曲线吗？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3"/>
          <p:cNvSpPr>
            <a:spLocks noChangeAspect="1" noChangeArrowheads="1"/>
          </p:cNvSpPr>
          <p:nvPr/>
        </p:nvSpPr>
        <p:spPr bwMode="auto">
          <a:xfrm>
            <a:off x="4844860" y="4419661"/>
            <a:ext cx="3597392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02543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84966" y="1122435"/>
            <a:ext cx="107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模拟信号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1505" name="Picture 1" descr="F:\！2023-2024(2)任务\2 修改PPT\2 通原\1 通原最新版PPT(2023.12.21)\1 授课PPT\插图\第1章 绪论\补2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1364" y="1658684"/>
            <a:ext cx="1739885" cy="1831458"/>
          </a:xfrm>
          <a:prstGeom prst="rect">
            <a:avLst/>
          </a:prstGeom>
          <a:noFill/>
        </p:spPr>
      </p:pic>
      <p:pic>
        <p:nvPicPr>
          <p:cNvPr id="21506" name="Picture 2" descr="F:\！2023-2024(2)任务\2 修改PPT\2 通原\1 通原最新版PPT(2023.12.21)\1 授课PPT\插图\第9章 模拟信号的数字传输\1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7378" y="1359286"/>
            <a:ext cx="4279604" cy="2421147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4965355" y="966493"/>
            <a:ext cx="14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数字通信系统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43760" y="2370505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27"/>
          <p:cNvSpPr txBox="1"/>
          <p:nvPr/>
        </p:nvSpPr>
        <p:spPr>
          <a:xfrm>
            <a:off x="2850478" y="4279246"/>
            <a:ext cx="3465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模拟信号如何通过数字系统进行传输？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3"/>
          <p:cNvSpPr>
            <a:spLocks noChangeAspect="1" noChangeArrowheads="1"/>
          </p:cNvSpPr>
          <p:nvPr/>
        </p:nvSpPr>
        <p:spPr bwMode="auto">
          <a:xfrm>
            <a:off x="2860132" y="4242388"/>
            <a:ext cx="3540667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0769" y="1127053"/>
            <a:ext cx="3930928" cy="28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93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284" y="1154297"/>
            <a:ext cx="337185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00665" y="2349239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938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90352" y="4083300"/>
            <a:ext cx="3468872" cy="90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18086" y="689840"/>
            <a:ext cx="1835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折线压缩特性：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27"/>
          <p:cNvSpPr txBox="1"/>
          <p:nvPr/>
        </p:nvSpPr>
        <p:spPr>
          <a:xfrm>
            <a:off x="1209511" y="4392726"/>
            <a:ext cx="2012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为什么称为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折线？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3"/>
          <p:cNvSpPr>
            <a:spLocks noChangeAspect="1" noChangeArrowheads="1"/>
          </p:cNvSpPr>
          <p:nvPr/>
        </p:nvSpPr>
        <p:spPr bwMode="auto">
          <a:xfrm>
            <a:off x="1187268" y="4355868"/>
            <a:ext cx="2013157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8792" y="1433897"/>
            <a:ext cx="1862457" cy="2076729"/>
            <a:chOff x="1331640" y="1491750"/>
            <a:chExt cx="2160240" cy="2408771"/>
          </a:xfrm>
        </p:grpSpPr>
        <p:sp>
          <p:nvSpPr>
            <p:cNvPr id="5" name="椭圆 4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919042" y="1684530"/>
              <a:ext cx="9361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2</a:t>
              </a:r>
              <a:endParaRPr lang="zh-CN" altLang="en-US" sz="115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698206" y="3513453"/>
            <a:ext cx="3934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脉冲编码调制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(PCM)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268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9617" name="Picture 1" descr="C:\Users\lenovo\Desktop\捕获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588" y="1550361"/>
            <a:ext cx="4523709" cy="2715876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5188689" y="2182581"/>
            <a:ext cx="3668232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脉冲编码调制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模拟信号从抽样、量化再变成二进制符号的全过程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23"/>
          <p:cNvSpPr>
            <a:spLocks noChangeAspect="1" noChangeArrowheads="1"/>
          </p:cNvSpPr>
          <p:nvPr/>
        </p:nvSpPr>
        <p:spPr bwMode="auto">
          <a:xfrm>
            <a:off x="5216997" y="2239997"/>
            <a:ext cx="3480432" cy="864743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507033" y="893726"/>
            <a:ext cx="311444" cy="299300"/>
            <a:chOff x="0" y="0"/>
            <a:chExt cx="1219200" cy="586868"/>
          </a:xfrm>
        </p:grpSpPr>
        <p:sp>
          <p:nvSpPr>
            <p:cNvPr id="11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13" name="TextBox 9"/>
          <p:cNvSpPr txBox="1"/>
          <p:nvPr/>
        </p:nvSpPr>
        <p:spPr>
          <a:xfrm>
            <a:off x="843443" y="884777"/>
            <a:ext cx="15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PCM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313" y="1414148"/>
            <a:ext cx="3930928" cy="28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5299349" y="4331737"/>
            <a:ext cx="3239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将横轴的</a:t>
            </a:r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每个段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平均分为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份</a:t>
            </a:r>
          </a:p>
        </p:txBody>
      </p:sp>
      <p:sp>
        <p:nvSpPr>
          <p:cNvPr id="11" name="矩形 23"/>
          <p:cNvSpPr>
            <a:spLocks noChangeAspect="1" noChangeArrowheads="1"/>
          </p:cNvSpPr>
          <p:nvPr/>
        </p:nvSpPr>
        <p:spPr bwMode="auto">
          <a:xfrm>
            <a:off x="5302061" y="4270901"/>
            <a:ext cx="3235884" cy="513766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TextBox 27"/>
          <p:cNvSpPr txBox="1"/>
          <p:nvPr/>
        </p:nvSpPr>
        <p:spPr>
          <a:xfrm>
            <a:off x="465248" y="4541590"/>
            <a:ext cx="401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这样分会产生什么结果？∆的长度是多少？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3"/>
          <p:cNvSpPr>
            <a:spLocks noChangeAspect="1" noChangeArrowheads="1"/>
          </p:cNvSpPr>
          <p:nvPr/>
        </p:nvSpPr>
        <p:spPr bwMode="auto">
          <a:xfrm>
            <a:off x="443006" y="4504732"/>
            <a:ext cx="3958873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385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8720" y="1440624"/>
            <a:ext cx="41433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6" name="Group 52"/>
          <p:cNvGrpSpPr>
            <a:grpSpLocks/>
          </p:cNvGrpSpPr>
          <p:nvPr/>
        </p:nvGrpSpPr>
        <p:grpSpPr bwMode="auto">
          <a:xfrm>
            <a:off x="475134" y="851194"/>
            <a:ext cx="311444" cy="299300"/>
            <a:chOff x="0" y="0"/>
            <a:chExt cx="1219200" cy="586868"/>
          </a:xfrm>
        </p:grpSpPr>
        <p:sp>
          <p:nvSpPr>
            <p:cNvPr id="17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2</a:t>
              </a:r>
              <a:endParaRPr lang="zh-CN" altLang="en-US" sz="1600" dirty="0"/>
            </a:p>
          </p:txBody>
        </p:sp>
      </p:grpSp>
      <p:sp>
        <p:nvSpPr>
          <p:cNvPr id="19" name="TextBox 9"/>
          <p:cNvSpPr txBox="1"/>
          <p:nvPr/>
        </p:nvSpPr>
        <p:spPr>
          <a:xfrm>
            <a:off x="811544" y="842245"/>
            <a:ext cx="15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PCM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的原理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65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14334" y="1075027"/>
            <a:ext cx="4853208" cy="272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27"/>
          <p:cNvSpPr txBox="1"/>
          <p:nvPr/>
        </p:nvSpPr>
        <p:spPr>
          <a:xfrm>
            <a:off x="5047864" y="4137548"/>
            <a:ext cx="305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如何编码才能准确反映量化值？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3"/>
          <p:cNvSpPr>
            <a:spLocks noChangeAspect="1" noChangeArrowheads="1"/>
          </p:cNvSpPr>
          <p:nvPr/>
        </p:nvSpPr>
        <p:spPr bwMode="auto">
          <a:xfrm>
            <a:off x="5025622" y="4100690"/>
            <a:ext cx="2991327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426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0909" y="1149870"/>
            <a:ext cx="356235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332863" y="351300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抽样值</a:t>
            </a: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37064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75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872" y="3474958"/>
            <a:ext cx="3705557" cy="7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16" y="988828"/>
            <a:ext cx="3056514" cy="223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27"/>
          <p:cNvSpPr txBox="1"/>
          <p:nvPr/>
        </p:nvSpPr>
        <p:spPr>
          <a:xfrm>
            <a:off x="1007503" y="4488424"/>
            <a:ext cx="2490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位编码就足够了？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3"/>
          <p:cNvSpPr>
            <a:spLocks noChangeAspect="1" noChangeArrowheads="1"/>
          </p:cNvSpPr>
          <p:nvPr/>
        </p:nvSpPr>
        <p:spPr bwMode="auto">
          <a:xfrm>
            <a:off x="985262" y="4451566"/>
            <a:ext cx="2512862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66704" y="939937"/>
            <a:ext cx="39585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05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１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称为极性码：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表示信号为正而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表示负</a:t>
            </a:r>
          </a:p>
        </p:txBody>
      </p:sp>
      <p:sp>
        <p:nvSpPr>
          <p:cNvPr id="14" name="矩形 23"/>
          <p:cNvSpPr>
            <a:spLocks noChangeAspect="1" noChangeArrowheads="1"/>
          </p:cNvSpPr>
          <p:nvPr/>
        </p:nvSpPr>
        <p:spPr bwMode="auto">
          <a:xfrm>
            <a:off x="4348695" y="914399"/>
            <a:ext cx="3955334" cy="404038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2375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33571" y="1733107"/>
            <a:ext cx="1529647" cy="2081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757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48419" y="1871330"/>
            <a:ext cx="2599126" cy="1780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98275" y="3899269"/>
            <a:ext cx="10572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7573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20713" y="3824844"/>
            <a:ext cx="1409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475134" y="851194"/>
            <a:ext cx="311444" cy="299300"/>
            <a:chOff x="0" y="0"/>
            <a:chExt cx="1219200" cy="586868"/>
          </a:xfrm>
        </p:grpSpPr>
        <p:sp>
          <p:nvSpPr>
            <p:cNvPr id="8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3</a:t>
              </a:r>
              <a:endParaRPr lang="zh-CN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11544" y="831612"/>
            <a:ext cx="15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PCM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编码器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63591" name="Object 7"/>
          <p:cNvGraphicFramePr>
            <a:graphicFrameLocks noChangeAspect="1"/>
          </p:cNvGraphicFramePr>
          <p:nvPr/>
        </p:nvGraphicFramePr>
        <p:xfrm>
          <a:off x="234890" y="1414127"/>
          <a:ext cx="5789217" cy="3490839"/>
        </p:xfrm>
        <a:graphic>
          <a:graphicData uri="http://schemas.openxmlformats.org/presentationml/2006/ole">
            <p:oleObj spid="_x0000_s245762" name="Visio" r:id="rId4" imgW="5734756" imgH="3457603" progId="Visio.Drawing.11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5128405" y="3587448"/>
            <a:ext cx="3510898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逐次比较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原理：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＞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9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，反之为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</a:p>
          <a:p>
            <a:pPr>
              <a:lnSpc>
                <a:spcPct val="140000"/>
              </a:lnSpc>
              <a:defRPr/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更新权值电流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9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逼近为止</a:t>
            </a:r>
          </a:p>
        </p:txBody>
      </p:sp>
      <p:sp>
        <p:nvSpPr>
          <p:cNvPr id="12" name="矩形 23"/>
          <p:cNvSpPr>
            <a:spLocks noChangeAspect="1" noChangeArrowheads="1"/>
          </p:cNvSpPr>
          <p:nvPr/>
        </p:nvSpPr>
        <p:spPr bwMode="auto">
          <a:xfrm>
            <a:off x="5135501" y="3636336"/>
            <a:ext cx="3487504" cy="1084520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582122" y="914388"/>
            <a:ext cx="7594314" cy="861245"/>
            <a:chOff x="7127272" y="2681303"/>
            <a:chExt cx="4112228" cy="853819"/>
          </a:xfrm>
        </p:grpSpPr>
        <p:sp>
          <p:nvSpPr>
            <p:cNvPr id="10" name="矩形 9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680570" y="927411"/>
            <a:ext cx="74746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设输入信号抽样值为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+1260Δ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，采用逐次比较型编码器，试按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律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折线编成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位码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20985" y="1969895"/>
            <a:ext cx="59010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确定极性码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：由于输入信号抽样值为正，故极性码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sp>
        <p:nvSpPr>
          <p:cNvPr id="15" name="矩形 14"/>
          <p:cNvSpPr/>
          <p:nvPr/>
        </p:nvSpPr>
        <p:spPr>
          <a:xfrm>
            <a:off x="510358" y="2382468"/>
            <a:ext cx="826149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  <a:defRPr/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确定段落码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</a:p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* 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表示抽样值处于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个段落中的前四段还是后四段，故确定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的标准电流为：</a:t>
            </a:r>
          </a:p>
        </p:txBody>
      </p:sp>
      <p:graphicFrame>
        <p:nvGraphicFramePr>
          <p:cNvPr id="243718" name="Object 6"/>
          <p:cNvGraphicFramePr>
            <a:graphicFrameLocks noChangeAspect="1"/>
          </p:cNvGraphicFramePr>
          <p:nvPr/>
        </p:nvGraphicFramePr>
        <p:xfrm>
          <a:off x="7948427" y="2735038"/>
          <a:ext cx="972289" cy="312521"/>
        </p:xfrm>
        <a:graphic>
          <a:graphicData uri="http://schemas.openxmlformats.org/presentationml/2006/ole">
            <p:oleObj spid="_x0000_s243718" name="Equation" r:id="rId4" imgW="711000" imgH="228600" progId="Equation.DSMT4">
              <p:embed/>
            </p:oleObj>
          </a:graphicData>
        </a:graphic>
      </p:graphicFrame>
      <p:sp>
        <p:nvSpPr>
          <p:cNvPr id="17" name="矩形 16"/>
          <p:cNvSpPr/>
          <p:nvPr/>
        </p:nvSpPr>
        <p:spPr>
          <a:xfrm>
            <a:off x="2056759" y="3104221"/>
            <a:ext cx="5415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＞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即抽样值处于后四段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(5~8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p:sp>
        <p:nvSpPr>
          <p:cNvPr id="18" name="矩形 17"/>
          <p:cNvSpPr/>
          <p:nvPr/>
        </p:nvSpPr>
        <p:spPr>
          <a:xfrm>
            <a:off x="839973" y="3490347"/>
            <a:ext cx="6677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用来确定抽样值处于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5~6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段还是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7~8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段，故确定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的标准电流为：</a:t>
            </a:r>
          </a:p>
        </p:txBody>
      </p:sp>
      <p:graphicFrame>
        <p:nvGraphicFramePr>
          <p:cNvPr id="243719" name="Object 7"/>
          <p:cNvGraphicFramePr>
            <a:graphicFrameLocks noChangeAspect="1"/>
          </p:cNvGraphicFramePr>
          <p:nvPr/>
        </p:nvGraphicFramePr>
        <p:xfrm>
          <a:off x="7207579" y="3525323"/>
          <a:ext cx="971550" cy="312737"/>
        </p:xfrm>
        <a:graphic>
          <a:graphicData uri="http://schemas.openxmlformats.org/presentationml/2006/ole">
            <p:oleObj spid="_x0000_s243719" name="Equation" r:id="rId5" imgW="711000" imgH="228600" progId="Equation.DSMT4">
              <p:embed/>
            </p:oleObj>
          </a:graphicData>
        </a:graphic>
      </p:graphicFrame>
      <p:sp>
        <p:nvSpPr>
          <p:cNvPr id="20" name="矩形 19"/>
          <p:cNvSpPr/>
          <p:nvPr/>
        </p:nvSpPr>
        <p:spPr>
          <a:xfrm>
            <a:off x="2070930" y="3852069"/>
            <a:ext cx="54152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＞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即抽样值处于后四段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(7~8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p:sp>
        <p:nvSpPr>
          <p:cNvPr id="21" name="矩形 20"/>
          <p:cNvSpPr/>
          <p:nvPr/>
        </p:nvSpPr>
        <p:spPr>
          <a:xfrm>
            <a:off x="854144" y="4280727"/>
            <a:ext cx="66772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用来确定抽样值处于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段还是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段，故确定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的标准电流为：</a:t>
            </a:r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6626867" y="4316413"/>
          <a:ext cx="1076325" cy="312737"/>
        </p:xfrm>
        <a:graphic>
          <a:graphicData uri="http://schemas.openxmlformats.org/presentationml/2006/ole">
            <p:oleObj spid="_x0000_s243720" name="Equation" r:id="rId6" imgW="787320" imgH="228600" progId="Equation.DSMT4">
              <p:embed/>
            </p:oleObj>
          </a:graphicData>
        </a:graphic>
      </p:graphicFrame>
      <p:sp>
        <p:nvSpPr>
          <p:cNvPr id="23" name="矩形 22"/>
          <p:cNvSpPr/>
          <p:nvPr/>
        </p:nvSpPr>
        <p:spPr>
          <a:xfrm>
            <a:off x="2085101" y="4642449"/>
            <a:ext cx="52597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＞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1024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即抽样值处于后四段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xmlns="" val="40591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8699" y="828854"/>
            <a:ext cx="26933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确定段内码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</a:p>
        </p:txBody>
      </p:sp>
      <p:sp>
        <p:nvSpPr>
          <p:cNvPr id="8" name="矩形 7"/>
          <p:cNvSpPr/>
          <p:nvPr/>
        </p:nvSpPr>
        <p:spPr>
          <a:xfrm>
            <a:off x="814964" y="1290809"/>
            <a:ext cx="55002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第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段的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个量化间隔为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64Δ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，故确定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的标准电流为：</a:t>
            </a:r>
          </a:p>
        </p:txBody>
      </p:sp>
      <p:graphicFrame>
        <p:nvGraphicFramePr>
          <p:cNvPr id="244738" name="Object 8"/>
          <p:cNvGraphicFramePr>
            <a:graphicFrameLocks noChangeAspect="1"/>
          </p:cNvGraphicFramePr>
          <p:nvPr/>
        </p:nvGraphicFramePr>
        <p:xfrm>
          <a:off x="6069014" y="1318342"/>
          <a:ext cx="2713480" cy="340410"/>
        </p:xfrm>
        <a:graphic>
          <a:graphicData uri="http://schemas.openxmlformats.org/presentationml/2006/ole">
            <p:oleObj spid="_x0000_s244738" name="Equation" r:id="rId4" imgW="1714320" imgH="228600" progId="Equation.DSMT4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2128118" y="1732619"/>
            <a:ext cx="45784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1260&lt;1536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故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即抽样值处于前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10" name="矩形 9"/>
          <p:cNvSpPr/>
          <p:nvPr/>
        </p:nvSpPr>
        <p:spPr>
          <a:xfrm>
            <a:off x="797236" y="2123721"/>
            <a:ext cx="28344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同理确定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的标准电流为：</a:t>
            </a:r>
          </a:p>
        </p:txBody>
      </p:sp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3488836" y="2151253"/>
          <a:ext cx="2713480" cy="340410"/>
        </p:xfrm>
        <a:graphic>
          <a:graphicData uri="http://schemas.openxmlformats.org/presentationml/2006/ole">
            <p:oleObj spid="_x0000_s244739" name="Equation" r:id="rId5" imgW="1714320" imgH="228600" progId="Equation.DSMT4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2110390" y="2565531"/>
            <a:ext cx="4517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1260&lt;1280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故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即抽样值处于前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13" name="矩形 12"/>
          <p:cNvSpPr/>
          <p:nvPr/>
        </p:nvSpPr>
        <p:spPr>
          <a:xfrm>
            <a:off x="822040" y="2946000"/>
            <a:ext cx="2424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确定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的标准电流为：</a:t>
            </a:r>
          </a:p>
        </p:txBody>
      </p:sp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3088320" y="2952266"/>
          <a:ext cx="2713480" cy="340410"/>
        </p:xfrm>
        <a:graphic>
          <a:graphicData uri="http://schemas.openxmlformats.org/presentationml/2006/ole">
            <p:oleObj spid="_x0000_s244740" name="Equation" r:id="rId6" imgW="1714320" imgH="22860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2135194" y="3387810"/>
            <a:ext cx="47997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1260&gt;1152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故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即抽样值处于前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3~4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16" name="矩形 15"/>
          <p:cNvSpPr/>
          <p:nvPr/>
        </p:nvSpPr>
        <p:spPr>
          <a:xfrm>
            <a:off x="846844" y="3736380"/>
            <a:ext cx="24240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确定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的标准电流为：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3113124" y="3742646"/>
          <a:ext cx="2713480" cy="340410"/>
        </p:xfrm>
        <a:graphic>
          <a:graphicData uri="http://schemas.openxmlformats.org/presentationml/2006/ole">
            <p:oleObj spid="_x0000_s244741" name="Equation" r:id="rId7" imgW="1714320" imgH="228600" progId="Equation.DSMT4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2159998" y="4178190"/>
            <a:ext cx="45175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1260&gt;1216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故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1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即抽样值处于第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19" name="矩形 18"/>
          <p:cNvSpPr/>
          <p:nvPr/>
        </p:nvSpPr>
        <p:spPr>
          <a:xfrm>
            <a:off x="127580" y="4585597"/>
            <a:ext cx="8910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模拟抽样值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+1260Δ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编出的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PCM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码组为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1 1 1 1 0 0 1 1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，量化电平为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1216Δ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且量化误差等于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12Δ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0" name="TextBox 27"/>
          <p:cNvSpPr txBox="1"/>
          <p:nvPr/>
        </p:nvSpPr>
        <p:spPr>
          <a:xfrm>
            <a:off x="6653384" y="4095008"/>
            <a:ext cx="2320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量化误差为什么是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12Δ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3"/>
          <p:cNvSpPr>
            <a:spLocks noChangeAspect="1" noChangeArrowheads="1"/>
          </p:cNvSpPr>
          <p:nvPr/>
        </p:nvSpPr>
        <p:spPr bwMode="auto">
          <a:xfrm>
            <a:off x="6663043" y="4058150"/>
            <a:ext cx="2342728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8760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59216" y="747147"/>
            <a:ext cx="58479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为低通信号，最高频率为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，由抽样定理可知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246786" name="Object 2"/>
          <p:cNvGraphicFramePr>
            <a:graphicFrameLocks noChangeAspect="1"/>
          </p:cNvGraphicFramePr>
          <p:nvPr/>
        </p:nvGraphicFramePr>
        <p:xfrm>
          <a:off x="961957" y="785473"/>
          <a:ext cx="441548" cy="271722"/>
        </p:xfrm>
        <a:graphic>
          <a:graphicData uri="http://schemas.openxmlformats.org/presentationml/2006/ole">
            <p:oleObj spid="_x0000_s246786" name="Equation" r:id="rId4" imgW="330120" imgH="203040" progId="Equation.DSMT4">
              <p:embed/>
            </p:oleObj>
          </a:graphicData>
        </a:graphic>
      </p:graphicFrame>
      <p:graphicFrame>
        <p:nvGraphicFramePr>
          <p:cNvPr id="246787" name="Object 3"/>
          <p:cNvGraphicFramePr>
            <a:graphicFrameLocks noChangeAspect="1"/>
          </p:cNvGraphicFramePr>
          <p:nvPr/>
        </p:nvGraphicFramePr>
        <p:xfrm>
          <a:off x="3628362" y="774841"/>
          <a:ext cx="295053" cy="295053"/>
        </p:xfrm>
        <a:graphic>
          <a:graphicData uri="http://schemas.openxmlformats.org/presentationml/2006/ole">
            <p:oleObj spid="_x0000_s246787" name="Equation" r:id="rId5" imgW="228600" imgH="228600" progId="Equation.DSMT4">
              <p:embed/>
            </p:oleObj>
          </a:graphicData>
        </a:graphic>
      </p:graphicFrame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5453768" y="772353"/>
          <a:ext cx="776915" cy="297542"/>
        </p:xfrm>
        <a:graphic>
          <a:graphicData uri="http://schemas.openxmlformats.org/presentationml/2006/ole">
            <p:oleObj spid="_x0000_s246788" name="Equation" r:id="rId6" imgW="596880" imgH="228600" progId="Equation.DSMT4">
              <p:embed/>
            </p:oleObj>
          </a:graphicData>
        </a:graphic>
      </p:graphicFrame>
      <p:pic>
        <p:nvPicPr>
          <p:cNvPr id="24678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43805" y="735068"/>
            <a:ext cx="1798454" cy="1290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1634324" y="1228898"/>
          <a:ext cx="3490580" cy="610375"/>
        </p:xfrm>
        <a:graphic>
          <a:graphicData uri="http://schemas.openxmlformats.org/presentationml/2006/ole">
            <p:oleObj spid="_x0000_s246790" name="Equation" r:id="rId8" imgW="2323800" imgH="406080" progId="Equation.DSMT4">
              <p:embed/>
            </p:oleObj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5400000">
            <a:off x="3069324" y="1934673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669862" y="2258086"/>
            <a:ext cx="6007395" cy="664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以语音信号为例：模拟传输系统所需带宽为         而数字系统所</a:t>
            </a:r>
            <a:endParaRPr lang="en-US" altLang="zh-CN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需带宽为                            。</a:t>
            </a:r>
          </a:p>
        </p:txBody>
      </p:sp>
      <p:graphicFrame>
        <p:nvGraphicFramePr>
          <p:cNvPr id="246791" name="Object 7"/>
          <p:cNvGraphicFramePr>
            <a:graphicFrameLocks noChangeAspect="1"/>
          </p:cNvGraphicFramePr>
          <p:nvPr/>
        </p:nvGraphicFramePr>
        <p:xfrm>
          <a:off x="4615426" y="2310893"/>
          <a:ext cx="498844" cy="232794"/>
        </p:xfrm>
        <a:graphic>
          <a:graphicData uri="http://schemas.openxmlformats.org/presentationml/2006/ole">
            <p:oleObj spid="_x0000_s246791" name="Equation" r:id="rId10" imgW="380880" imgH="177480" progId="Equation.DSMT4">
              <p:embed/>
            </p:oleObj>
          </a:graphicData>
        </a:graphic>
      </p:graphicFrame>
      <p:graphicFrame>
        <p:nvGraphicFramePr>
          <p:cNvPr id="246792" name="Object 8"/>
          <p:cNvGraphicFramePr>
            <a:graphicFrameLocks noChangeAspect="1"/>
          </p:cNvGraphicFramePr>
          <p:nvPr/>
        </p:nvGraphicFramePr>
        <p:xfrm>
          <a:off x="1551031" y="2635540"/>
          <a:ext cx="1681273" cy="305686"/>
        </p:xfrm>
        <a:graphic>
          <a:graphicData uri="http://schemas.openxmlformats.org/presentationml/2006/ole">
            <p:oleObj spid="_x0000_s246792" name="Equation" r:id="rId11" imgW="1257120" imgH="228600" progId="Equation.DSMT4">
              <p:embed/>
            </p:oleObj>
          </a:graphicData>
        </a:graphic>
      </p:graphicFrame>
      <p:sp>
        <p:nvSpPr>
          <p:cNvPr id="15" name="TextBox 27"/>
          <p:cNvSpPr txBox="1"/>
          <p:nvPr/>
        </p:nvSpPr>
        <p:spPr>
          <a:xfrm>
            <a:off x="3442359" y="2648982"/>
            <a:ext cx="199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可以推出什么结论？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3"/>
          <p:cNvSpPr>
            <a:spLocks noChangeAspect="1" noChangeArrowheads="1"/>
          </p:cNvSpPr>
          <p:nvPr/>
        </p:nvSpPr>
        <p:spPr bwMode="auto">
          <a:xfrm>
            <a:off x="3420118" y="2612124"/>
            <a:ext cx="1949324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17" name="组合 21"/>
          <p:cNvGrpSpPr/>
          <p:nvPr/>
        </p:nvGrpSpPr>
        <p:grpSpPr>
          <a:xfrm>
            <a:off x="762886" y="3402414"/>
            <a:ext cx="7594314" cy="861245"/>
            <a:chOff x="7127272" y="2681303"/>
            <a:chExt cx="4112228" cy="853819"/>
          </a:xfrm>
        </p:grpSpPr>
        <p:sp>
          <p:nvSpPr>
            <p:cNvPr id="18" name="矩形 17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9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861334" y="3415437"/>
            <a:ext cx="74746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设语音信号的频率范围为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300-3400Hz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，取样频率为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8kHz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，量化级数为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Q=128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。试求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PCM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信号的二进制码元速率为多少？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1546014" y="4508214"/>
          <a:ext cx="6019824" cy="395767"/>
        </p:xfrm>
        <a:graphic>
          <a:graphicData uri="http://schemas.openxmlformats.org/presentationml/2006/ole">
            <p:oleObj spid="_x0000_s246793" name="Equation" r:id="rId12" imgW="3670200" imgH="241200" progId="Equation.DSMT4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37064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8177" name="Object 1"/>
          <p:cNvGraphicFramePr>
            <a:graphicFrameLocks noChangeAspect="1"/>
          </p:cNvGraphicFramePr>
          <p:nvPr/>
        </p:nvGraphicFramePr>
        <p:xfrm>
          <a:off x="1073891" y="627300"/>
          <a:ext cx="7031266" cy="1144329"/>
        </p:xfrm>
        <a:graphic>
          <a:graphicData uri="http://schemas.openxmlformats.org/presentationml/2006/ole">
            <p:oleObj spid="_x0000_s178177" name="Visio" r:id="rId4" imgW="5943018" imgH="970951" progId="Visio.Drawing.11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690571" y="797430"/>
            <a:ext cx="2870791" cy="1073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81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844" y="3048889"/>
            <a:ext cx="34861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818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33860" y="2087744"/>
            <a:ext cx="34194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71081" y="3784635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7843236" y="2653531"/>
            <a:ext cx="73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  样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25513" y="3667159"/>
            <a:ext cx="73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  化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68042" y="4549662"/>
            <a:ext cx="737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  码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75134" y="851194"/>
            <a:ext cx="311444" cy="299300"/>
            <a:chOff x="0" y="0"/>
            <a:chExt cx="1219200" cy="586868"/>
          </a:xfrm>
        </p:grpSpPr>
        <p:sp>
          <p:nvSpPr>
            <p:cNvPr id="8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4</a:t>
              </a:r>
              <a:endParaRPr lang="zh-CN" alt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11544" y="831612"/>
            <a:ext cx="157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PCM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01624" y="4438056"/>
            <a:ext cx="2852063" cy="39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defRPr/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译码电平位于每个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区间的中点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3"/>
          <p:cNvSpPr>
            <a:spLocks noChangeAspect="1" noChangeArrowheads="1"/>
          </p:cNvSpPr>
          <p:nvPr/>
        </p:nvSpPr>
        <p:spPr bwMode="auto">
          <a:xfrm>
            <a:off x="3508720" y="4465678"/>
            <a:ext cx="2817652" cy="414670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5341" y="950738"/>
            <a:ext cx="4011916" cy="336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582122" y="914388"/>
            <a:ext cx="7594314" cy="861245"/>
            <a:chOff x="7127272" y="2681303"/>
            <a:chExt cx="4112228" cy="853819"/>
          </a:xfrm>
        </p:grpSpPr>
        <p:sp>
          <p:nvSpPr>
            <p:cNvPr id="10" name="矩形 9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680570" y="927411"/>
            <a:ext cx="74746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折线编码系统接收端收到的码组为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11101000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，若最小量化级为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1mv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，求译码器输出电压值？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30085" y="2040966"/>
            <a:ext cx="5977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由接收到的码组可知该抽样值为正，量化后位于第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段的第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级：</a:t>
            </a:r>
          </a:p>
        </p:txBody>
      </p:sp>
      <p:graphicFrame>
        <p:nvGraphicFramePr>
          <p:cNvPr id="265219" name="Object 3"/>
          <p:cNvGraphicFramePr>
            <a:graphicFrameLocks noChangeAspect="1"/>
          </p:cNvGraphicFramePr>
          <p:nvPr/>
        </p:nvGraphicFramePr>
        <p:xfrm>
          <a:off x="2636727" y="2489595"/>
          <a:ext cx="2520063" cy="290079"/>
        </p:xfrm>
        <a:graphic>
          <a:graphicData uri="http://schemas.openxmlformats.org/presentationml/2006/ole">
            <p:oleObj spid="_x0000_s265219" name="Equation" r:id="rId4" imgW="1765080" imgH="203040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680458" y="2831346"/>
            <a:ext cx="40014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段每级大小为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32∆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，故最终输出电平：</a:t>
            </a:r>
          </a:p>
        </p:txBody>
      </p:sp>
      <p:graphicFrame>
        <p:nvGraphicFramePr>
          <p:cNvPr id="265220" name="Object 4"/>
          <p:cNvGraphicFramePr>
            <a:graphicFrameLocks noChangeAspect="1"/>
          </p:cNvGraphicFramePr>
          <p:nvPr/>
        </p:nvGraphicFramePr>
        <p:xfrm>
          <a:off x="3015952" y="3237242"/>
          <a:ext cx="1811227" cy="574942"/>
        </p:xfrm>
        <a:graphic>
          <a:graphicData uri="http://schemas.openxmlformats.org/presentationml/2006/ole">
            <p:oleObj spid="_x0000_s265220" name="Equation" r:id="rId5" imgW="1282680" imgH="40608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694631" y="3844983"/>
            <a:ext cx="3975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最小量化级为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1mv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，故最终输出电压值：</a:t>
            </a:r>
          </a:p>
        </p:txBody>
      </p:sp>
      <p:graphicFrame>
        <p:nvGraphicFramePr>
          <p:cNvPr id="265221" name="Object 5"/>
          <p:cNvGraphicFramePr>
            <a:graphicFrameLocks noChangeAspect="1"/>
          </p:cNvGraphicFramePr>
          <p:nvPr/>
        </p:nvGraphicFramePr>
        <p:xfrm>
          <a:off x="3117539" y="4319471"/>
          <a:ext cx="2062162" cy="287338"/>
        </p:xfrm>
        <a:graphic>
          <a:graphicData uri="http://schemas.openxmlformats.org/presentationml/2006/ole">
            <p:oleObj spid="_x0000_s265221" name="Equation" r:id="rId6" imgW="1460160" imgH="2030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591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>
          <a:xfrm>
            <a:off x="2848792" y="1433897"/>
            <a:ext cx="1862457" cy="2076729"/>
            <a:chOff x="1331640" y="1491750"/>
            <a:chExt cx="2160240" cy="2408771"/>
          </a:xfrm>
        </p:grpSpPr>
        <p:sp>
          <p:nvSpPr>
            <p:cNvPr id="5" name="椭圆 4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919042" y="1684530"/>
              <a:ext cx="9361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3</a:t>
              </a:r>
              <a:endParaRPr lang="zh-CN" altLang="en-US" sz="115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836435" y="3513453"/>
            <a:ext cx="3276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增量调制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(∆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268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26" y="1008285"/>
            <a:ext cx="5264334" cy="3542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7"/>
          <p:cNvSpPr txBox="1"/>
          <p:nvPr/>
        </p:nvSpPr>
        <p:spPr>
          <a:xfrm>
            <a:off x="5972898" y="1245498"/>
            <a:ext cx="27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抽样频率更高的目的是什么？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3"/>
          <p:cNvSpPr>
            <a:spLocks noChangeAspect="1" noChangeArrowheads="1"/>
          </p:cNvSpPr>
          <p:nvPr/>
        </p:nvSpPr>
        <p:spPr bwMode="auto">
          <a:xfrm>
            <a:off x="5950657" y="1208640"/>
            <a:ext cx="2757398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" name="TextBox 27"/>
          <p:cNvSpPr txBox="1"/>
          <p:nvPr/>
        </p:nvSpPr>
        <p:spPr>
          <a:xfrm>
            <a:off x="5976436" y="1855117"/>
            <a:ext cx="2777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量化台阶较小的目的是什么？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3"/>
          <p:cNvSpPr>
            <a:spLocks noChangeAspect="1" noChangeArrowheads="1"/>
          </p:cNvSpPr>
          <p:nvPr/>
        </p:nvSpPr>
        <p:spPr bwMode="auto">
          <a:xfrm>
            <a:off x="5954195" y="1818259"/>
            <a:ext cx="2757398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7088433" y="2466314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矩形 12"/>
          <p:cNvSpPr/>
          <p:nvPr/>
        </p:nvSpPr>
        <p:spPr>
          <a:xfrm>
            <a:off x="5810295" y="2779359"/>
            <a:ext cx="3057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差值能反映模拟信号的变化规律</a:t>
            </a: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7081344" y="3224770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6307394" y="3544904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将差值编码传输即可</a:t>
            </a:r>
          </a:p>
        </p:txBody>
      </p:sp>
      <p:sp>
        <p:nvSpPr>
          <p:cNvPr id="16" name="TextBox 27"/>
          <p:cNvSpPr txBox="1"/>
          <p:nvPr/>
        </p:nvSpPr>
        <p:spPr>
          <a:xfrm>
            <a:off x="6210362" y="4024249"/>
            <a:ext cx="2402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每个差值对应几位编码？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3"/>
          <p:cNvSpPr>
            <a:spLocks noChangeAspect="1" noChangeArrowheads="1"/>
          </p:cNvSpPr>
          <p:nvPr/>
        </p:nvSpPr>
        <p:spPr bwMode="auto">
          <a:xfrm>
            <a:off x="6188121" y="3987391"/>
            <a:ext cx="2413628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493" y="4622523"/>
            <a:ext cx="6083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当前抽样值与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前一个量化电平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比较：大于则量化电平升高且输出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8049" name="Object 11"/>
          <p:cNvGraphicFramePr>
            <a:graphicFrameLocks noChangeAspect="1"/>
          </p:cNvGraphicFramePr>
          <p:nvPr/>
        </p:nvGraphicFramePr>
        <p:xfrm>
          <a:off x="1339681" y="922467"/>
          <a:ext cx="6060558" cy="2231674"/>
        </p:xfrm>
        <a:graphic>
          <a:graphicData uri="http://schemas.openxmlformats.org/presentationml/2006/ole">
            <p:oleObj spid="_x0000_s258049" name="Visio" r:id="rId4" imgW="6925640" imgH="2566313" progId="Visio.Drawing.11">
              <p:embed/>
            </p:oleObj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63618" y="3211145"/>
            <a:ext cx="14600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量化噪声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268720" y="3200511"/>
            <a:ext cx="1408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过载量化噪声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58050" name="Object 2"/>
          <p:cNvGraphicFramePr>
            <a:graphicFrameLocks noChangeAspect="1"/>
          </p:cNvGraphicFramePr>
          <p:nvPr/>
        </p:nvGraphicFramePr>
        <p:xfrm>
          <a:off x="4614800" y="3596764"/>
          <a:ext cx="2998087" cy="1382235"/>
        </p:xfrm>
        <a:graphic>
          <a:graphicData uri="http://schemas.openxmlformats.org/presentationml/2006/ole">
            <p:oleObj spid="_x0000_s258050" name="Equation" r:id="rId5" imgW="1955520" imgH="901440" progId="Equation.DSMT4">
              <p:embed/>
            </p:oleObj>
          </a:graphicData>
        </a:graphic>
      </p:graphicFrame>
      <p:sp>
        <p:nvSpPr>
          <p:cNvPr id="10" name="TextBox 27"/>
          <p:cNvSpPr txBox="1"/>
          <p:nvPr/>
        </p:nvSpPr>
        <p:spPr>
          <a:xfrm>
            <a:off x="1925483" y="4396392"/>
            <a:ext cx="196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如何提高乘积的值？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3"/>
          <p:cNvSpPr>
            <a:spLocks noChangeAspect="1" noChangeArrowheads="1"/>
          </p:cNvSpPr>
          <p:nvPr/>
        </p:nvSpPr>
        <p:spPr bwMode="auto">
          <a:xfrm>
            <a:off x="1903242" y="4359534"/>
            <a:ext cx="1988316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矩形 23"/>
          <p:cNvSpPr>
            <a:spLocks noChangeAspect="1" noChangeArrowheads="1"/>
          </p:cNvSpPr>
          <p:nvPr/>
        </p:nvSpPr>
        <p:spPr bwMode="auto">
          <a:xfrm>
            <a:off x="4873220" y="4253023"/>
            <a:ext cx="1835916" cy="76923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868767" y="4469332"/>
            <a:ext cx="172232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二者乘积尽量大</a:t>
            </a: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9729" y="842844"/>
            <a:ext cx="79318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对于话音信号而言，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ΔM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系统的抽样速率要比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PCM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系统高的多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典型值为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32kHz) 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graphicFrame>
        <p:nvGraphicFramePr>
          <p:cNvPr id="257025" name="Object 1"/>
          <p:cNvGraphicFramePr>
            <a:graphicFrameLocks noChangeAspect="1"/>
          </p:cNvGraphicFramePr>
          <p:nvPr/>
        </p:nvGraphicFramePr>
        <p:xfrm>
          <a:off x="2203743" y="1456346"/>
          <a:ext cx="4813749" cy="1349461"/>
        </p:xfrm>
        <a:graphic>
          <a:graphicData uri="http://schemas.openxmlformats.org/presentationml/2006/ole">
            <p:oleObj spid="_x0000_s257025" name="Equation" r:id="rId4" imgW="3035160" imgH="850680" progId="Equation.DSMT4">
              <p:embed/>
            </p:oleObj>
          </a:graphicData>
        </a:graphic>
      </p:graphicFrame>
      <p:sp>
        <p:nvSpPr>
          <p:cNvPr id="8" name="TextBox 27"/>
          <p:cNvSpPr txBox="1"/>
          <p:nvPr/>
        </p:nvSpPr>
        <p:spPr>
          <a:xfrm>
            <a:off x="5498026" y="3109852"/>
            <a:ext cx="1966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可以得到什么结论？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3"/>
          <p:cNvSpPr>
            <a:spLocks noChangeAspect="1" noChangeArrowheads="1"/>
          </p:cNvSpPr>
          <p:nvPr/>
        </p:nvSpPr>
        <p:spPr bwMode="auto">
          <a:xfrm>
            <a:off x="5475785" y="3072994"/>
            <a:ext cx="1988316" cy="42524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" name="矩形 23"/>
          <p:cNvSpPr>
            <a:spLocks noChangeAspect="1" noChangeArrowheads="1"/>
          </p:cNvSpPr>
          <p:nvPr/>
        </p:nvSpPr>
        <p:spPr bwMode="auto">
          <a:xfrm>
            <a:off x="5681294" y="2115882"/>
            <a:ext cx="1378725" cy="76923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21"/>
          <p:cNvGrpSpPr/>
          <p:nvPr/>
        </p:nvGrpSpPr>
        <p:grpSpPr>
          <a:xfrm>
            <a:off x="582121" y="914388"/>
            <a:ext cx="7849497" cy="861245"/>
            <a:chOff x="7127272" y="2681303"/>
            <a:chExt cx="4112228" cy="853819"/>
          </a:xfrm>
        </p:grpSpPr>
        <p:sp>
          <p:nvSpPr>
            <p:cNvPr id="10" name="矩形 9"/>
            <p:cNvSpPr/>
            <p:nvPr/>
          </p:nvSpPr>
          <p:spPr>
            <a:xfrm>
              <a:off x="7127272" y="2681303"/>
              <a:ext cx="4112228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sp>
          <p:nvSpPr>
            <p:cNvPr id="11" name="矩形 47"/>
            <p:cNvSpPr>
              <a:spLocks noChangeArrowheads="1"/>
            </p:cNvSpPr>
            <p:nvPr/>
          </p:nvSpPr>
          <p:spPr bwMode="auto">
            <a:xfrm>
              <a:off x="7152672" y="2795742"/>
              <a:ext cx="3713339" cy="322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endPara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</p:grp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680570" y="927411"/>
            <a:ext cx="76340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某增量调制系统的量化台阶为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50mv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，取样频率为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32kHz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，求当输入信号为</a:t>
            </a:r>
            <a:r>
              <a:rPr lang="en-US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800Hz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正弦波时允许的最大振幅是多少？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7269" name="Object 5"/>
          <p:cNvGraphicFramePr>
            <a:graphicFrameLocks noChangeAspect="1"/>
          </p:cNvGraphicFramePr>
          <p:nvPr/>
        </p:nvGraphicFramePr>
        <p:xfrm>
          <a:off x="2277579" y="2157826"/>
          <a:ext cx="4367766" cy="1435978"/>
        </p:xfrm>
        <a:graphic>
          <a:graphicData uri="http://schemas.openxmlformats.org/presentationml/2006/ole">
            <p:oleObj spid="_x0000_s267269" name="Equation" r:id="rId4" imgW="2781000" imgH="9144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5913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50" advTm="0">
        <p14:flip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508869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6746910" y="2567018"/>
            <a:ext cx="950516" cy="1092548"/>
          </a:xfrm>
          <a:custGeom>
            <a:avLst/>
            <a:gdLst>
              <a:gd name="connsiteX0" fmla="*/ 514042 w 1028084"/>
              <a:gd name="connsiteY0" fmla="*/ 0 h 1181707"/>
              <a:gd name="connsiteX1" fmla="*/ 1028084 w 1028084"/>
              <a:gd name="connsiteY1" fmla="*/ 257022 h 1181707"/>
              <a:gd name="connsiteX2" fmla="*/ 1028084 w 1028084"/>
              <a:gd name="connsiteY2" fmla="*/ 924686 h 1181707"/>
              <a:gd name="connsiteX3" fmla="*/ 514042 w 1028084"/>
              <a:gd name="connsiteY3" fmla="*/ 1181707 h 1181707"/>
              <a:gd name="connsiteX4" fmla="*/ 0 w 1028084"/>
              <a:gd name="connsiteY4" fmla="*/ 924686 h 1181707"/>
              <a:gd name="connsiteX5" fmla="*/ 0 w 1028084"/>
              <a:gd name="connsiteY5" fmla="*/ 257022 h 118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084" h="1181707">
                <a:moveTo>
                  <a:pt x="514042" y="0"/>
                </a:moveTo>
                <a:lnTo>
                  <a:pt x="1028084" y="257022"/>
                </a:lnTo>
                <a:lnTo>
                  <a:pt x="1028084" y="924686"/>
                </a:lnTo>
                <a:lnTo>
                  <a:pt x="514042" y="1181707"/>
                </a:lnTo>
                <a:lnTo>
                  <a:pt x="0" y="924686"/>
                </a:lnTo>
                <a:lnTo>
                  <a:pt x="0" y="257022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6210400" y="1626902"/>
            <a:ext cx="950516" cy="1092548"/>
          </a:xfrm>
          <a:custGeom>
            <a:avLst/>
            <a:gdLst>
              <a:gd name="connsiteX0" fmla="*/ 514042 w 1028084"/>
              <a:gd name="connsiteY0" fmla="*/ 0 h 1181707"/>
              <a:gd name="connsiteX1" fmla="*/ 1028084 w 1028084"/>
              <a:gd name="connsiteY1" fmla="*/ 257022 h 1181707"/>
              <a:gd name="connsiteX2" fmla="*/ 1028084 w 1028084"/>
              <a:gd name="connsiteY2" fmla="*/ 924686 h 1181707"/>
              <a:gd name="connsiteX3" fmla="*/ 514042 w 1028084"/>
              <a:gd name="connsiteY3" fmla="*/ 1181707 h 1181707"/>
              <a:gd name="connsiteX4" fmla="*/ 0 w 1028084"/>
              <a:gd name="connsiteY4" fmla="*/ 924686 h 1181707"/>
              <a:gd name="connsiteX5" fmla="*/ 0 w 1028084"/>
              <a:gd name="connsiteY5" fmla="*/ 257022 h 118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084" h="1181707">
                <a:moveTo>
                  <a:pt x="514042" y="0"/>
                </a:moveTo>
                <a:lnTo>
                  <a:pt x="1028084" y="257022"/>
                </a:lnTo>
                <a:lnTo>
                  <a:pt x="1028084" y="924686"/>
                </a:lnTo>
                <a:lnTo>
                  <a:pt x="514042" y="1181707"/>
                </a:lnTo>
                <a:lnTo>
                  <a:pt x="0" y="924686"/>
                </a:lnTo>
                <a:lnTo>
                  <a:pt x="0" y="257022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>
          <a:xfrm>
            <a:off x="6727794" y="681222"/>
            <a:ext cx="950516" cy="1092548"/>
          </a:xfrm>
          <a:custGeom>
            <a:avLst/>
            <a:gdLst>
              <a:gd name="connsiteX0" fmla="*/ 514042 w 1028084"/>
              <a:gd name="connsiteY0" fmla="*/ 0 h 1181707"/>
              <a:gd name="connsiteX1" fmla="*/ 1028084 w 1028084"/>
              <a:gd name="connsiteY1" fmla="*/ 257022 h 1181707"/>
              <a:gd name="connsiteX2" fmla="*/ 1028084 w 1028084"/>
              <a:gd name="connsiteY2" fmla="*/ 924686 h 1181707"/>
              <a:gd name="connsiteX3" fmla="*/ 514042 w 1028084"/>
              <a:gd name="connsiteY3" fmla="*/ 1181707 h 1181707"/>
              <a:gd name="connsiteX4" fmla="*/ 0 w 1028084"/>
              <a:gd name="connsiteY4" fmla="*/ 924686 h 1181707"/>
              <a:gd name="connsiteX5" fmla="*/ 0 w 1028084"/>
              <a:gd name="connsiteY5" fmla="*/ 257022 h 118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8084" h="1181707">
                <a:moveTo>
                  <a:pt x="514042" y="0"/>
                </a:moveTo>
                <a:lnTo>
                  <a:pt x="1028084" y="257022"/>
                </a:lnTo>
                <a:lnTo>
                  <a:pt x="1028084" y="924686"/>
                </a:lnTo>
                <a:lnTo>
                  <a:pt x="514042" y="1181707"/>
                </a:lnTo>
                <a:lnTo>
                  <a:pt x="0" y="924686"/>
                </a:lnTo>
                <a:lnTo>
                  <a:pt x="0" y="257022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组合 11"/>
          <p:cNvGrpSpPr/>
          <p:nvPr/>
        </p:nvGrpSpPr>
        <p:grpSpPr>
          <a:xfrm>
            <a:off x="5666704" y="2567018"/>
            <a:ext cx="950518" cy="1092548"/>
            <a:chOff x="3379345" y="2854036"/>
            <a:chExt cx="842021" cy="967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任意多边形 12"/>
            <p:cNvSpPr/>
            <p:nvPr/>
          </p:nvSpPr>
          <p:spPr>
            <a:xfrm>
              <a:off x="3379345" y="2854036"/>
              <a:ext cx="842021" cy="967839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93"/>
            <p:cNvSpPr>
              <a:spLocks noEditPoints="1"/>
            </p:cNvSpPr>
            <p:nvPr/>
          </p:nvSpPr>
          <p:spPr bwMode="auto">
            <a:xfrm>
              <a:off x="3584333" y="3122649"/>
              <a:ext cx="432042" cy="430614"/>
            </a:xfrm>
            <a:custGeom>
              <a:avLst/>
              <a:gdLst>
                <a:gd name="T0" fmla="*/ 54 w 128"/>
                <a:gd name="T1" fmla="*/ 52 h 128"/>
                <a:gd name="T2" fmla="*/ 60 w 128"/>
                <a:gd name="T3" fmla="*/ 46 h 128"/>
                <a:gd name="T4" fmla="*/ 54 w 128"/>
                <a:gd name="T5" fmla="*/ 40 h 128"/>
                <a:gd name="T6" fmla="*/ 48 w 128"/>
                <a:gd name="T7" fmla="*/ 46 h 128"/>
                <a:gd name="T8" fmla="*/ 54 w 128"/>
                <a:gd name="T9" fmla="*/ 52 h 128"/>
                <a:gd name="T10" fmla="*/ 78 w 128"/>
                <a:gd name="T11" fmla="*/ 52 h 128"/>
                <a:gd name="T12" fmla="*/ 84 w 128"/>
                <a:gd name="T13" fmla="*/ 46 h 128"/>
                <a:gd name="T14" fmla="*/ 78 w 128"/>
                <a:gd name="T15" fmla="*/ 40 h 128"/>
                <a:gd name="T16" fmla="*/ 72 w 128"/>
                <a:gd name="T17" fmla="*/ 46 h 128"/>
                <a:gd name="T18" fmla="*/ 78 w 128"/>
                <a:gd name="T19" fmla="*/ 52 h 128"/>
                <a:gd name="T20" fmla="*/ 42 w 128"/>
                <a:gd name="T21" fmla="*/ 90 h 128"/>
                <a:gd name="T22" fmla="*/ 52 w 128"/>
                <a:gd name="T23" fmla="*/ 91 h 128"/>
                <a:gd name="T24" fmla="*/ 104 w 128"/>
                <a:gd name="T25" fmla="*/ 45 h 128"/>
                <a:gd name="T26" fmla="*/ 52 w 128"/>
                <a:gd name="T27" fmla="*/ 0 h 128"/>
                <a:gd name="T28" fmla="*/ 0 w 128"/>
                <a:gd name="T29" fmla="*/ 45 h 128"/>
                <a:gd name="T30" fmla="*/ 20 w 128"/>
                <a:gd name="T31" fmla="*/ 81 h 128"/>
                <a:gd name="T32" fmla="*/ 20 w 128"/>
                <a:gd name="T33" fmla="*/ 104 h 128"/>
                <a:gd name="T34" fmla="*/ 42 w 128"/>
                <a:gd name="T35" fmla="*/ 90 h 128"/>
                <a:gd name="T36" fmla="*/ 8 w 128"/>
                <a:gd name="T37" fmla="*/ 46 h 128"/>
                <a:gd name="T38" fmla="*/ 52 w 128"/>
                <a:gd name="T39" fmla="*/ 8 h 128"/>
                <a:gd name="T40" fmla="*/ 96 w 128"/>
                <a:gd name="T41" fmla="*/ 46 h 128"/>
                <a:gd name="T42" fmla="*/ 52 w 128"/>
                <a:gd name="T43" fmla="*/ 84 h 128"/>
                <a:gd name="T44" fmla="*/ 42 w 128"/>
                <a:gd name="T45" fmla="*/ 83 h 128"/>
                <a:gd name="T46" fmla="*/ 34 w 128"/>
                <a:gd name="T47" fmla="*/ 88 h 128"/>
                <a:gd name="T48" fmla="*/ 34 w 128"/>
                <a:gd name="T49" fmla="*/ 88 h 128"/>
                <a:gd name="T50" fmla="*/ 28 w 128"/>
                <a:gd name="T51" fmla="*/ 92 h 128"/>
                <a:gd name="T52" fmla="*/ 28 w 128"/>
                <a:gd name="T53" fmla="*/ 86 h 128"/>
                <a:gd name="T54" fmla="*/ 28 w 128"/>
                <a:gd name="T55" fmla="*/ 78 h 128"/>
                <a:gd name="T56" fmla="*/ 8 w 128"/>
                <a:gd name="T57" fmla="*/ 46 h 128"/>
                <a:gd name="T58" fmla="*/ 36 w 128"/>
                <a:gd name="T59" fmla="*/ 46 h 128"/>
                <a:gd name="T60" fmla="*/ 30 w 128"/>
                <a:gd name="T61" fmla="*/ 40 h 128"/>
                <a:gd name="T62" fmla="*/ 24 w 128"/>
                <a:gd name="T63" fmla="*/ 46 h 128"/>
                <a:gd name="T64" fmla="*/ 30 w 128"/>
                <a:gd name="T65" fmla="*/ 52 h 128"/>
                <a:gd name="T66" fmla="*/ 36 w 128"/>
                <a:gd name="T67" fmla="*/ 46 h 128"/>
                <a:gd name="T68" fmla="*/ 112 w 128"/>
                <a:gd name="T69" fmla="*/ 37 h 128"/>
                <a:gd name="T70" fmla="*/ 112 w 128"/>
                <a:gd name="T71" fmla="*/ 40 h 128"/>
                <a:gd name="T72" fmla="*/ 111 w 128"/>
                <a:gd name="T73" fmla="*/ 47 h 128"/>
                <a:gd name="T74" fmla="*/ 120 w 128"/>
                <a:gd name="T75" fmla="*/ 70 h 128"/>
                <a:gd name="T76" fmla="*/ 100 w 128"/>
                <a:gd name="T77" fmla="*/ 102 h 128"/>
                <a:gd name="T78" fmla="*/ 100 w 128"/>
                <a:gd name="T79" fmla="*/ 110 h 128"/>
                <a:gd name="T80" fmla="*/ 100 w 128"/>
                <a:gd name="T81" fmla="*/ 116 h 128"/>
                <a:gd name="T82" fmla="*/ 94 w 128"/>
                <a:gd name="T83" fmla="*/ 112 h 128"/>
                <a:gd name="T84" fmla="*/ 94 w 128"/>
                <a:gd name="T85" fmla="*/ 112 h 128"/>
                <a:gd name="T86" fmla="*/ 86 w 128"/>
                <a:gd name="T87" fmla="*/ 107 h 128"/>
                <a:gd name="T88" fmla="*/ 76 w 128"/>
                <a:gd name="T89" fmla="*/ 108 h 128"/>
                <a:gd name="T90" fmla="*/ 49 w 128"/>
                <a:gd name="T91" fmla="*/ 100 h 128"/>
                <a:gd name="T92" fmla="*/ 42 w 128"/>
                <a:gd name="T93" fmla="*/ 100 h 128"/>
                <a:gd name="T94" fmla="*/ 37 w 128"/>
                <a:gd name="T95" fmla="*/ 100 h 128"/>
                <a:gd name="T96" fmla="*/ 76 w 128"/>
                <a:gd name="T97" fmla="*/ 115 h 128"/>
                <a:gd name="T98" fmla="*/ 86 w 128"/>
                <a:gd name="T99" fmla="*/ 114 h 128"/>
                <a:gd name="T100" fmla="*/ 108 w 128"/>
                <a:gd name="T101" fmla="*/ 128 h 128"/>
                <a:gd name="T102" fmla="*/ 108 w 128"/>
                <a:gd name="T103" fmla="*/ 105 h 128"/>
                <a:gd name="T104" fmla="*/ 128 w 128"/>
                <a:gd name="T105" fmla="*/ 69 h 128"/>
                <a:gd name="T106" fmla="*/ 112 w 128"/>
                <a:gd name="T10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28">
                  <a:moveTo>
                    <a:pt x="54" y="52"/>
                  </a:moveTo>
                  <a:cubicBezTo>
                    <a:pt x="57" y="52"/>
                    <a:pt x="60" y="49"/>
                    <a:pt x="60" y="46"/>
                  </a:cubicBezTo>
                  <a:cubicBezTo>
                    <a:pt x="60" y="43"/>
                    <a:pt x="57" y="40"/>
                    <a:pt x="54" y="40"/>
                  </a:cubicBezTo>
                  <a:cubicBezTo>
                    <a:pt x="51" y="40"/>
                    <a:pt x="48" y="43"/>
                    <a:pt x="48" y="46"/>
                  </a:cubicBezTo>
                  <a:cubicBezTo>
                    <a:pt x="48" y="49"/>
                    <a:pt x="51" y="52"/>
                    <a:pt x="54" y="52"/>
                  </a:cubicBezTo>
                  <a:close/>
                  <a:moveTo>
                    <a:pt x="78" y="52"/>
                  </a:moveTo>
                  <a:cubicBezTo>
                    <a:pt x="81" y="52"/>
                    <a:pt x="84" y="49"/>
                    <a:pt x="84" y="46"/>
                  </a:cubicBezTo>
                  <a:cubicBezTo>
                    <a:pt x="84" y="43"/>
                    <a:pt x="81" y="40"/>
                    <a:pt x="78" y="40"/>
                  </a:cubicBezTo>
                  <a:cubicBezTo>
                    <a:pt x="75" y="40"/>
                    <a:pt x="72" y="43"/>
                    <a:pt x="72" y="46"/>
                  </a:cubicBezTo>
                  <a:cubicBezTo>
                    <a:pt x="72" y="49"/>
                    <a:pt x="75" y="52"/>
                    <a:pt x="78" y="52"/>
                  </a:cubicBezTo>
                  <a:close/>
                  <a:moveTo>
                    <a:pt x="42" y="90"/>
                  </a:moveTo>
                  <a:cubicBezTo>
                    <a:pt x="46" y="91"/>
                    <a:pt x="49" y="91"/>
                    <a:pt x="52" y="91"/>
                  </a:cubicBezTo>
                  <a:cubicBezTo>
                    <a:pt x="81" y="91"/>
                    <a:pt x="104" y="71"/>
                    <a:pt x="104" y="45"/>
                  </a:cubicBezTo>
                  <a:cubicBezTo>
                    <a:pt x="104" y="20"/>
                    <a:pt x="81" y="0"/>
                    <a:pt x="52" y="0"/>
                  </a:cubicBezTo>
                  <a:cubicBezTo>
                    <a:pt x="23" y="0"/>
                    <a:pt x="0" y="20"/>
                    <a:pt x="0" y="45"/>
                  </a:cubicBezTo>
                  <a:cubicBezTo>
                    <a:pt x="0" y="60"/>
                    <a:pt x="8" y="73"/>
                    <a:pt x="20" y="81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42" y="90"/>
                  </a:lnTo>
                  <a:close/>
                  <a:moveTo>
                    <a:pt x="8" y="46"/>
                  </a:moveTo>
                  <a:cubicBezTo>
                    <a:pt x="8" y="25"/>
                    <a:pt x="28" y="8"/>
                    <a:pt x="52" y="8"/>
                  </a:cubicBezTo>
                  <a:cubicBezTo>
                    <a:pt x="76" y="8"/>
                    <a:pt x="96" y="25"/>
                    <a:pt x="96" y="46"/>
                  </a:cubicBezTo>
                  <a:cubicBezTo>
                    <a:pt x="96" y="67"/>
                    <a:pt x="76" y="84"/>
                    <a:pt x="52" y="84"/>
                  </a:cubicBezTo>
                  <a:cubicBezTo>
                    <a:pt x="48" y="84"/>
                    <a:pt x="45" y="84"/>
                    <a:pt x="42" y="83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6" y="71"/>
                    <a:pt x="8" y="59"/>
                    <a:pt x="8" y="46"/>
                  </a:cubicBezTo>
                  <a:close/>
                  <a:moveTo>
                    <a:pt x="36" y="46"/>
                  </a:moveTo>
                  <a:cubicBezTo>
                    <a:pt x="36" y="43"/>
                    <a:pt x="33" y="40"/>
                    <a:pt x="30" y="40"/>
                  </a:cubicBezTo>
                  <a:cubicBezTo>
                    <a:pt x="27" y="40"/>
                    <a:pt x="24" y="43"/>
                    <a:pt x="24" y="46"/>
                  </a:cubicBezTo>
                  <a:cubicBezTo>
                    <a:pt x="24" y="49"/>
                    <a:pt x="27" y="52"/>
                    <a:pt x="30" y="52"/>
                  </a:cubicBezTo>
                  <a:cubicBezTo>
                    <a:pt x="33" y="52"/>
                    <a:pt x="36" y="49"/>
                    <a:pt x="36" y="46"/>
                  </a:cubicBezTo>
                  <a:close/>
                  <a:moveTo>
                    <a:pt x="112" y="37"/>
                  </a:moveTo>
                  <a:cubicBezTo>
                    <a:pt x="112" y="38"/>
                    <a:pt x="112" y="39"/>
                    <a:pt x="112" y="40"/>
                  </a:cubicBezTo>
                  <a:cubicBezTo>
                    <a:pt x="112" y="43"/>
                    <a:pt x="112" y="45"/>
                    <a:pt x="111" y="47"/>
                  </a:cubicBezTo>
                  <a:cubicBezTo>
                    <a:pt x="117" y="54"/>
                    <a:pt x="120" y="62"/>
                    <a:pt x="120" y="70"/>
                  </a:cubicBezTo>
                  <a:cubicBezTo>
                    <a:pt x="120" y="83"/>
                    <a:pt x="112" y="95"/>
                    <a:pt x="100" y="102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3" y="108"/>
                    <a:pt x="80" y="108"/>
                    <a:pt x="76" y="108"/>
                  </a:cubicBezTo>
                  <a:cubicBezTo>
                    <a:pt x="66" y="108"/>
                    <a:pt x="56" y="105"/>
                    <a:pt x="49" y="100"/>
                  </a:cubicBezTo>
                  <a:cubicBezTo>
                    <a:pt x="46" y="100"/>
                    <a:pt x="44" y="100"/>
                    <a:pt x="42" y="100"/>
                  </a:cubicBezTo>
                  <a:cubicBezTo>
                    <a:pt x="40" y="100"/>
                    <a:pt x="39" y="100"/>
                    <a:pt x="37" y="100"/>
                  </a:cubicBezTo>
                  <a:cubicBezTo>
                    <a:pt x="47" y="109"/>
                    <a:pt x="61" y="115"/>
                    <a:pt x="76" y="115"/>
                  </a:cubicBezTo>
                  <a:cubicBezTo>
                    <a:pt x="79" y="115"/>
                    <a:pt x="82" y="115"/>
                    <a:pt x="86" y="114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20" y="97"/>
                    <a:pt x="128" y="84"/>
                    <a:pt x="128" y="69"/>
                  </a:cubicBezTo>
                  <a:cubicBezTo>
                    <a:pt x="128" y="57"/>
                    <a:pt x="122" y="45"/>
                    <a:pt x="11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14"/>
          <p:cNvGrpSpPr/>
          <p:nvPr/>
        </p:nvGrpSpPr>
        <p:grpSpPr>
          <a:xfrm>
            <a:off x="7274214" y="1626902"/>
            <a:ext cx="950518" cy="1092548"/>
            <a:chOff x="4741677" y="2032536"/>
            <a:chExt cx="842021" cy="967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任意多边形 15"/>
            <p:cNvSpPr/>
            <p:nvPr/>
          </p:nvSpPr>
          <p:spPr>
            <a:xfrm>
              <a:off x="4741677" y="2032536"/>
              <a:ext cx="842021" cy="967839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221"/>
            <p:cNvSpPr>
              <a:spLocks noEditPoints="1"/>
            </p:cNvSpPr>
            <p:nvPr/>
          </p:nvSpPr>
          <p:spPr bwMode="auto">
            <a:xfrm>
              <a:off x="4961285" y="2329545"/>
              <a:ext cx="402804" cy="402802"/>
            </a:xfrm>
            <a:custGeom>
              <a:avLst/>
              <a:gdLst>
                <a:gd name="T0" fmla="*/ 112 w 128"/>
                <a:gd name="T1" fmla="*/ 0 h 128"/>
                <a:gd name="T2" fmla="*/ 68 w 128"/>
                <a:gd name="T3" fmla="*/ 12 h 128"/>
                <a:gd name="T4" fmla="*/ 60 w 128"/>
                <a:gd name="T5" fmla="*/ 12 h 128"/>
                <a:gd name="T6" fmla="*/ 16 w 128"/>
                <a:gd name="T7" fmla="*/ 0 h 128"/>
                <a:gd name="T8" fmla="*/ 0 w 128"/>
                <a:gd name="T9" fmla="*/ 16 h 128"/>
                <a:gd name="T10" fmla="*/ 0 w 128"/>
                <a:gd name="T11" fmla="*/ 100 h 128"/>
                <a:gd name="T12" fmla="*/ 16 w 128"/>
                <a:gd name="T13" fmla="*/ 116 h 128"/>
                <a:gd name="T14" fmla="*/ 60 w 128"/>
                <a:gd name="T15" fmla="*/ 128 h 128"/>
                <a:gd name="T16" fmla="*/ 68 w 128"/>
                <a:gd name="T17" fmla="*/ 128 h 128"/>
                <a:gd name="T18" fmla="*/ 112 w 128"/>
                <a:gd name="T19" fmla="*/ 116 h 128"/>
                <a:gd name="T20" fmla="*/ 128 w 128"/>
                <a:gd name="T21" fmla="*/ 100 h 128"/>
                <a:gd name="T22" fmla="*/ 128 w 128"/>
                <a:gd name="T23" fmla="*/ 16 h 128"/>
                <a:gd name="T24" fmla="*/ 112 w 128"/>
                <a:gd name="T25" fmla="*/ 0 h 128"/>
                <a:gd name="T26" fmla="*/ 60 w 128"/>
                <a:gd name="T27" fmla="*/ 120 h 128"/>
                <a:gd name="T28" fmla="*/ 16 w 128"/>
                <a:gd name="T29" fmla="*/ 108 h 128"/>
                <a:gd name="T30" fmla="*/ 8 w 128"/>
                <a:gd name="T31" fmla="*/ 100 h 128"/>
                <a:gd name="T32" fmla="*/ 8 w 128"/>
                <a:gd name="T33" fmla="*/ 16 h 128"/>
                <a:gd name="T34" fmla="*/ 16 w 128"/>
                <a:gd name="T35" fmla="*/ 8 h 128"/>
                <a:gd name="T36" fmla="*/ 60 w 128"/>
                <a:gd name="T37" fmla="*/ 20 h 128"/>
                <a:gd name="T38" fmla="*/ 60 w 128"/>
                <a:gd name="T39" fmla="*/ 120 h 128"/>
                <a:gd name="T40" fmla="*/ 120 w 128"/>
                <a:gd name="T41" fmla="*/ 100 h 128"/>
                <a:gd name="T42" fmla="*/ 112 w 128"/>
                <a:gd name="T43" fmla="*/ 108 h 128"/>
                <a:gd name="T44" fmla="*/ 68 w 128"/>
                <a:gd name="T45" fmla="*/ 120 h 128"/>
                <a:gd name="T46" fmla="*/ 68 w 128"/>
                <a:gd name="T47" fmla="*/ 20 h 128"/>
                <a:gd name="T48" fmla="*/ 112 w 128"/>
                <a:gd name="T49" fmla="*/ 8 h 128"/>
                <a:gd name="T50" fmla="*/ 120 w 128"/>
                <a:gd name="T51" fmla="*/ 16 h 128"/>
                <a:gd name="T52" fmla="*/ 120 w 128"/>
                <a:gd name="T53" fmla="*/ 10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28" h="128">
                  <a:moveTo>
                    <a:pt x="112" y="0"/>
                  </a:moveTo>
                  <a:cubicBezTo>
                    <a:pt x="112" y="0"/>
                    <a:pt x="89" y="6"/>
                    <a:pt x="68" y="12"/>
                  </a:cubicBezTo>
                  <a:cubicBezTo>
                    <a:pt x="65" y="12"/>
                    <a:pt x="63" y="12"/>
                    <a:pt x="60" y="12"/>
                  </a:cubicBezTo>
                  <a:cubicBezTo>
                    <a:pt x="40" y="7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9"/>
                    <a:pt x="8" y="113"/>
                    <a:pt x="16" y="116"/>
                  </a:cubicBezTo>
                  <a:cubicBezTo>
                    <a:pt x="16" y="116"/>
                    <a:pt x="38" y="122"/>
                    <a:pt x="60" y="128"/>
                  </a:cubicBezTo>
                  <a:cubicBezTo>
                    <a:pt x="63" y="128"/>
                    <a:pt x="65" y="128"/>
                    <a:pt x="68" y="128"/>
                  </a:cubicBezTo>
                  <a:cubicBezTo>
                    <a:pt x="90" y="122"/>
                    <a:pt x="112" y="116"/>
                    <a:pt x="112" y="116"/>
                  </a:cubicBezTo>
                  <a:cubicBezTo>
                    <a:pt x="120" y="114"/>
                    <a:pt x="128" y="109"/>
                    <a:pt x="128" y="100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close/>
                  <a:moveTo>
                    <a:pt x="60" y="120"/>
                  </a:moveTo>
                  <a:cubicBezTo>
                    <a:pt x="38" y="114"/>
                    <a:pt x="16" y="108"/>
                    <a:pt x="16" y="108"/>
                  </a:cubicBezTo>
                  <a:cubicBezTo>
                    <a:pt x="11" y="107"/>
                    <a:pt x="8" y="104"/>
                    <a:pt x="8" y="10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0" y="20"/>
                    <a:pt x="60" y="20"/>
                    <a:pt x="60" y="20"/>
                  </a:cubicBezTo>
                  <a:lnTo>
                    <a:pt x="60" y="120"/>
                  </a:lnTo>
                  <a:close/>
                  <a:moveTo>
                    <a:pt x="120" y="100"/>
                  </a:moveTo>
                  <a:cubicBezTo>
                    <a:pt x="120" y="104"/>
                    <a:pt x="116" y="107"/>
                    <a:pt x="112" y="108"/>
                  </a:cubicBezTo>
                  <a:cubicBezTo>
                    <a:pt x="112" y="108"/>
                    <a:pt x="90" y="114"/>
                    <a:pt x="68" y="1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6" y="8"/>
                    <a:pt x="120" y="12"/>
                    <a:pt x="120" y="16"/>
                  </a:cubicBezTo>
                  <a:lnTo>
                    <a:pt x="120" y="1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17"/>
          <p:cNvGrpSpPr/>
          <p:nvPr/>
        </p:nvGrpSpPr>
        <p:grpSpPr>
          <a:xfrm>
            <a:off x="5666704" y="696462"/>
            <a:ext cx="950518" cy="1092548"/>
            <a:chOff x="3379345" y="1211033"/>
            <a:chExt cx="842021" cy="967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任意多边形 18"/>
            <p:cNvSpPr/>
            <p:nvPr/>
          </p:nvSpPr>
          <p:spPr>
            <a:xfrm>
              <a:off x="3379345" y="1211033"/>
              <a:ext cx="842021" cy="967839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23"/>
            <p:cNvSpPr>
              <a:spLocks noEditPoints="1"/>
            </p:cNvSpPr>
            <p:nvPr/>
          </p:nvSpPr>
          <p:spPr bwMode="auto">
            <a:xfrm>
              <a:off x="3586156" y="1491631"/>
              <a:ext cx="428398" cy="426982"/>
            </a:xfrm>
            <a:custGeom>
              <a:avLst/>
              <a:gdLst>
                <a:gd name="T0" fmla="*/ 96 w 128"/>
                <a:gd name="T1" fmla="*/ 56 h 128"/>
                <a:gd name="T2" fmla="*/ 32 w 128"/>
                <a:gd name="T3" fmla="*/ 56 h 128"/>
                <a:gd name="T4" fmla="*/ 28 w 128"/>
                <a:gd name="T5" fmla="*/ 60 h 128"/>
                <a:gd name="T6" fmla="*/ 32 w 128"/>
                <a:gd name="T7" fmla="*/ 64 h 128"/>
                <a:gd name="T8" fmla="*/ 96 w 128"/>
                <a:gd name="T9" fmla="*/ 64 h 128"/>
                <a:gd name="T10" fmla="*/ 100 w 128"/>
                <a:gd name="T11" fmla="*/ 60 h 128"/>
                <a:gd name="T12" fmla="*/ 96 w 128"/>
                <a:gd name="T13" fmla="*/ 56 h 128"/>
                <a:gd name="T14" fmla="*/ 96 w 128"/>
                <a:gd name="T15" fmla="*/ 80 h 128"/>
                <a:gd name="T16" fmla="*/ 32 w 128"/>
                <a:gd name="T17" fmla="*/ 80 h 128"/>
                <a:gd name="T18" fmla="*/ 28 w 128"/>
                <a:gd name="T19" fmla="*/ 84 h 128"/>
                <a:gd name="T20" fmla="*/ 32 w 128"/>
                <a:gd name="T21" fmla="*/ 88 h 128"/>
                <a:gd name="T22" fmla="*/ 96 w 128"/>
                <a:gd name="T23" fmla="*/ 88 h 128"/>
                <a:gd name="T24" fmla="*/ 100 w 128"/>
                <a:gd name="T25" fmla="*/ 84 h 128"/>
                <a:gd name="T26" fmla="*/ 96 w 128"/>
                <a:gd name="T27" fmla="*/ 80 h 128"/>
                <a:gd name="T28" fmla="*/ 96 w 128"/>
                <a:gd name="T29" fmla="*/ 32 h 128"/>
                <a:gd name="T30" fmla="*/ 32 w 128"/>
                <a:gd name="T31" fmla="*/ 32 h 128"/>
                <a:gd name="T32" fmla="*/ 28 w 128"/>
                <a:gd name="T33" fmla="*/ 36 h 128"/>
                <a:gd name="T34" fmla="*/ 32 w 128"/>
                <a:gd name="T35" fmla="*/ 40 h 128"/>
                <a:gd name="T36" fmla="*/ 96 w 128"/>
                <a:gd name="T37" fmla="*/ 40 h 128"/>
                <a:gd name="T38" fmla="*/ 100 w 128"/>
                <a:gd name="T39" fmla="*/ 36 h 128"/>
                <a:gd name="T40" fmla="*/ 96 w 128"/>
                <a:gd name="T41" fmla="*/ 32 h 128"/>
                <a:gd name="T42" fmla="*/ 112 w 128"/>
                <a:gd name="T43" fmla="*/ 0 h 128"/>
                <a:gd name="T44" fmla="*/ 16 w 128"/>
                <a:gd name="T45" fmla="*/ 0 h 128"/>
                <a:gd name="T46" fmla="*/ 0 w 128"/>
                <a:gd name="T47" fmla="*/ 17 h 128"/>
                <a:gd name="T48" fmla="*/ 0 w 128"/>
                <a:gd name="T49" fmla="*/ 112 h 128"/>
                <a:gd name="T50" fmla="*/ 16 w 128"/>
                <a:gd name="T51" fmla="*/ 128 h 128"/>
                <a:gd name="T52" fmla="*/ 111 w 128"/>
                <a:gd name="T53" fmla="*/ 128 h 128"/>
                <a:gd name="T54" fmla="*/ 128 w 128"/>
                <a:gd name="T55" fmla="*/ 112 h 128"/>
                <a:gd name="T56" fmla="*/ 128 w 128"/>
                <a:gd name="T57" fmla="*/ 16 h 128"/>
                <a:gd name="T58" fmla="*/ 112 w 128"/>
                <a:gd name="T59" fmla="*/ 0 h 128"/>
                <a:gd name="T60" fmla="*/ 120 w 128"/>
                <a:gd name="T61" fmla="*/ 112 h 128"/>
                <a:gd name="T62" fmla="*/ 111 w 128"/>
                <a:gd name="T63" fmla="*/ 120 h 128"/>
                <a:gd name="T64" fmla="*/ 16 w 128"/>
                <a:gd name="T65" fmla="*/ 120 h 128"/>
                <a:gd name="T66" fmla="*/ 8 w 128"/>
                <a:gd name="T67" fmla="*/ 112 h 128"/>
                <a:gd name="T68" fmla="*/ 8 w 128"/>
                <a:gd name="T69" fmla="*/ 17 h 128"/>
                <a:gd name="T70" fmla="*/ 16 w 128"/>
                <a:gd name="T71" fmla="*/ 8 h 128"/>
                <a:gd name="T72" fmla="*/ 112 w 128"/>
                <a:gd name="T73" fmla="*/ 8 h 128"/>
                <a:gd name="T74" fmla="*/ 120 w 128"/>
                <a:gd name="T75" fmla="*/ 16 h 128"/>
                <a:gd name="T76" fmla="*/ 120 w 128"/>
                <a:gd name="T77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8" h="128">
                  <a:moveTo>
                    <a:pt x="96" y="56"/>
                  </a:move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8"/>
                    <a:pt x="28" y="60"/>
                  </a:cubicBezTo>
                  <a:cubicBezTo>
                    <a:pt x="28" y="62"/>
                    <a:pt x="30" y="64"/>
                    <a:pt x="32" y="64"/>
                  </a:cubicBezTo>
                  <a:cubicBezTo>
                    <a:pt x="96" y="64"/>
                    <a:pt x="96" y="64"/>
                    <a:pt x="96" y="64"/>
                  </a:cubicBezTo>
                  <a:cubicBezTo>
                    <a:pt x="98" y="64"/>
                    <a:pt x="100" y="62"/>
                    <a:pt x="100" y="60"/>
                  </a:cubicBezTo>
                  <a:cubicBezTo>
                    <a:pt x="100" y="58"/>
                    <a:pt x="98" y="56"/>
                    <a:pt x="96" y="56"/>
                  </a:cubicBezTo>
                  <a:close/>
                  <a:moveTo>
                    <a:pt x="96" y="80"/>
                  </a:moveTo>
                  <a:cubicBezTo>
                    <a:pt x="32" y="80"/>
                    <a:pt x="32" y="80"/>
                    <a:pt x="32" y="80"/>
                  </a:cubicBezTo>
                  <a:cubicBezTo>
                    <a:pt x="30" y="80"/>
                    <a:pt x="28" y="82"/>
                    <a:pt x="28" y="84"/>
                  </a:cubicBezTo>
                  <a:cubicBezTo>
                    <a:pt x="28" y="86"/>
                    <a:pt x="30" y="88"/>
                    <a:pt x="32" y="88"/>
                  </a:cubicBezTo>
                  <a:cubicBezTo>
                    <a:pt x="96" y="88"/>
                    <a:pt x="96" y="88"/>
                    <a:pt x="96" y="88"/>
                  </a:cubicBezTo>
                  <a:cubicBezTo>
                    <a:pt x="98" y="88"/>
                    <a:pt x="100" y="86"/>
                    <a:pt x="100" y="84"/>
                  </a:cubicBezTo>
                  <a:cubicBezTo>
                    <a:pt x="100" y="82"/>
                    <a:pt x="98" y="80"/>
                    <a:pt x="96" y="80"/>
                  </a:cubicBezTo>
                  <a:close/>
                  <a:moveTo>
                    <a:pt x="96" y="32"/>
                  </a:moveTo>
                  <a:cubicBezTo>
                    <a:pt x="32" y="32"/>
                    <a:pt x="32" y="32"/>
                    <a:pt x="32" y="32"/>
                  </a:cubicBezTo>
                  <a:cubicBezTo>
                    <a:pt x="30" y="32"/>
                    <a:pt x="28" y="34"/>
                    <a:pt x="28" y="36"/>
                  </a:cubicBezTo>
                  <a:cubicBezTo>
                    <a:pt x="28" y="38"/>
                    <a:pt x="30" y="40"/>
                    <a:pt x="32" y="40"/>
                  </a:cubicBezTo>
                  <a:cubicBezTo>
                    <a:pt x="96" y="40"/>
                    <a:pt x="96" y="40"/>
                    <a:pt x="96" y="40"/>
                  </a:cubicBezTo>
                  <a:cubicBezTo>
                    <a:pt x="98" y="40"/>
                    <a:pt x="100" y="38"/>
                    <a:pt x="100" y="36"/>
                  </a:cubicBezTo>
                  <a:cubicBezTo>
                    <a:pt x="100" y="34"/>
                    <a:pt x="98" y="32"/>
                    <a:pt x="96" y="32"/>
                  </a:cubicBezTo>
                  <a:close/>
                  <a:moveTo>
                    <a:pt x="11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11" y="128"/>
                    <a:pt x="111" y="128"/>
                    <a:pt x="111" y="128"/>
                  </a:cubicBezTo>
                  <a:cubicBezTo>
                    <a:pt x="120" y="128"/>
                    <a:pt x="128" y="121"/>
                    <a:pt x="128" y="112"/>
                  </a:cubicBezTo>
                  <a:cubicBezTo>
                    <a:pt x="128" y="16"/>
                    <a:pt x="128" y="16"/>
                    <a:pt x="128" y="16"/>
                  </a:cubicBezTo>
                  <a:cubicBezTo>
                    <a:pt x="128" y="7"/>
                    <a:pt x="121" y="0"/>
                    <a:pt x="112" y="0"/>
                  </a:cubicBezTo>
                  <a:close/>
                  <a:moveTo>
                    <a:pt x="120" y="112"/>
                  </a:moveTo>
                  <a:cubicBezTo>
                    <a:pt x="120" y="116"/>
                    <a:pt x="116" y="120"/>
                    <a:pt x="111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12" y="8"/>
                    <a:pt x="112" y="8"/>
                    <a:pt x="112" y="8"/>
                  </a:cubicBezTo>
                  <a:cubicBezTo>
                    <a:pt x="116" y="8"/>
                    <a:pt x="120" y="12"/>
                    <a:pt x="120" y="16"/>
                  </a:cubicBezTo>
                  <a:lnTo>
                    <a:pt x="120" y="1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" name="组合 20"/>
          <p:cNvGrpSpPr/>
          <p:nvPr/>
        </p:nvGrpSpPr>
        <p:grpSpPr>
          <a:xfrm>
            <a:off x="7782490" y="3238865"/>
            <a:ext cx="950518" cy="1092548"/>
            <a:chOff x="3379345" y="2854036"/>
            <a:chExt cx="842021" cy="967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2" name="任意多边形 21"/>
            <p:cNvSpPr/>
            <p:nvPr/>
          </p:nvSpPr>
          <p:spPr>
            <a:xfrm>
              <a:off x="3379345" y="2854036"/>
              <a:ext cx="842021" cy="967839"/>
            </a:xfrm>
            <a:custGeom>
              <a:avLst/>
              <a:gdLst>
                <a:gd name="connsiteX0" fmla="*/ 0 w 2008628"/>
                <a:gd name="connsiteY0" fmla="*/ 873753 h 1747506"/>
                <a:gd name="connsiteX1" fmla="*/ 436877 w 2008628"/>
                <a:gd name="connsiteY1" fmla="*/ 0 h 1747506"/>
                <a:gd name="connsiteX2" fmla="*/ 1571752 w 2008628"/>
                <a:gd name="connsiteY2" fmla="*/ 0 h 1747506"/>
                <a:gd name="connsiteX3" fmla="*/ 2008628 w 2008628"/>
                <a:gd name="connsiteY3" fmla="*/ 873753 h 1747506"/>
                <a:gd name="connsiteX4" fmla="*/ 1571752 w 2008628"/>
                <a:gd name="connsiteY4" fmla="*/ 1747506 h 1747506"/>
                <a:gd name="connsiteX5" fmla="*/ 436877 w 2008628"/>
                <a:gd name="connsiteY5" fmla="*/ 1747506 h 1747506"/>
                <a:gd name="connsiteX6" fmla="*/ 0 w 2008628"/>
                <a:gd name="connsiteY6" fmla="*/ 873753 h 174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8628" h="1747506">
                  <a:moveTo>
                    <a:pt x="1004314" y="0"/>
                  </a:moveTo>
                  <a:lnTo>
                    <a:pt x="2008627" y="380083"/>
                  </a:lnTo>
                  <a:lnTo>
                    <a:pt x="2008627" y="1367424"/>
                  </a:lnTo>
                  <a:lnTo>
                    <a:pt x="1004314" y="1747506"/>
                  </a:lnTo>
                  <a:lnTo>
                    <a:pt x="1" y="1367424"/>
                  </a:lnTo>
                  <a:lnTo>
                    <a:pt x="1" y="380083"/>
                  </a:lnTo>
                  <a:lnTo>
                    <a:pt x="1004314" y="0"/>
                  </a:ln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93"/>
            <p:cNvSpPr>
              <a:spLocks noEditPoints="1"/>
            </p:cNvSpPr>
            <p:nvPr/>
          </p:nvSpPr>
          <p:spPr bwMode="auto">
            <a:xfrm>
              <a:off x="3584333" y="3122649"/>
              <a:ext cx="432042" cy="430614"/>
            </a:xfrm>
            <a:custGeom>
              <a:avLst/>
              <a:gdLst>
                <a:gd name="T0" fmla="*/ 54 w 128"/>
                <a:gd name="T1" fmla="*/ 52 h 128"/>
                <a:gd name="T2" fmla="*/ 60 w 128"/>
                <a:gd name="T3" fmla="*/ 46 h 128"/>
                <a:gd name="T4" fmla="*/ 54 w 128"/>
                <a:gd name="T5" fmla="*/ 40 h 128"/>
                <a:gd name="T6" fmla="*/ 48 w 128"/>
                <a:gd name="T7" fmla="*/ 46 h 128"/>
                <a:gd name="T8" fmla="*/ 54 w 128"/>
                <a:gd name="T9" fmla="*/ 52 h 128"/>
                <a:gd name="T10" fmla="*/ 78 w 128"/>
                <a:gd name="T11" fmla="*/ 52 h 128"/>
                <a:gd name="T12" fmla="*/ 84 w 128"/>
                <a:gd name="T13" fmla="*/ 46 h 128"/>
                <a:gd name="T14" fmla="*/ 78 w 128"/>
                <a:gd name="T15" fmla="*/ 40 h 128"/>
                <a:gd name="T16" fmla="*/ 72 w 128"/>
                <a:gd name="T17" fmla="*/ 46 h 128"/>
                <a:gd name="T18" fmla="*/ 78 w 128"/>
                <a:gd name="T19" fmla="*/ 52 h 128"/>
                <a:gd name="T20" fmla="*/ 42 w 128"/>
                <a:gd name="T21" fmla="*/ 90 h 128"/>
                <a:gd name="T22" fmla="*/ 52 w 128"/>
                <a:gd name="T23" fmla="*/ 91 h 128"/>
                <a:gd name="T24" fmla="*/ 104 w 128"/>
                <a:gd name="T25" fmla="*/ 45 h 128"/>
                <a:gd name="T26" fmla="*/ 52 w 128"/>
                <a:gd name="T27" fmla="*/ 0 h 128"/>
                <a:gd name="T28" fmla="*/ 0 w 128"/>
                <a:gd name="T29" fmla="*/ 45 h 128"/>
                <a:gd name="T30" fmla="*/ 20 w 128"/>
                <a:gd name="T31" fmla="*/ 81 h 128"/>
                <a:gd name="T32" fmla="*/ 20 w 128"/>
                <a:gd name="T33" fmla="*/ 104 h 128"/>
                <a:gd name="T34" fmla="*/ 42 w 128"/>
                <a:gd name="T35" fmla="*/ 90 h 128"/>
                <a:gd name="T36" fmla="*/ 8 w 128"/>
                <a:gd name="T37" fmla="*/ 46 h 128"/>
                <a:gd name="T38" fmla="*/ 52 w 128"/>
                <a:gd name="T39" fmla="*/ 8 h 128"/>
                <a:gd name="T40" fmla="*/ 96 w 128"/>
                <a:gd name="T41" fmla="*/ 46 h 128"/>
                <a:gd name="T42" fmla="*/ 52 w 128"/>
                <a:gd name="T43" fmla="*/ 84 h 128"/>
                <a:gd name="T44" fmla="*/ 42 w 128"/>
                <a:gd name="T45" fmla="*/ 83 h 128"/>
                <a:gd name="T46" fmla="*/ 34 w 128"/>
                <a:gd name="T47" fmla="*/ 88 h 128"/>
                <a:gd name="T48" fmla="*/ 34 w 128"/>
                <a:gd name="T49" fmla="*/ 88 h 128"/>
                <a:gd name="T50" fmla="*/ 28 w 128"/>
                <a:gd name="T51" fmla="*/ 92 h 128"/>
                <a:gd name="T52" fmla="*/ 28 w 128"/>
                <a:gd name="T53" fmla="*/ 86 h 128"/>
                <a:gd name="T54" fmla="*/ 28 w 128"/>
                <a:gd name="T55" fmla="*/ 78 h 128"/>
                <a:gd name="T56" fmla="*/ 8 w 128"/>
                <a:gd name="T57" fmla="*/ 46 h 128"/>
                <a:gd name="T58" fmla="*/ 36 w 128"/>
                <a:gd name="T59" fmla="*/ 46 h 128"/>
                <a:gd name="T60" fmla="*/ 30 w 128"/>
                <a:gd name="T61" fmla="*/ 40 h 128"/>
                <a:gd name="T62" fmla="*/ 24 w 128"/>
                <a:gd name="T63" fmla="*/ 46 h 128"/>
                <a:gd name="T64" fmla="*/ 30 w 128"/>
                <a:gd name="T65" fmla="*/ 52 h 128"/>
                <a:gd name="T66" fmla="*/ 36 w 128"/>
                <a:gd name="T67" fmla="*/ 46 h 128"/>
                <a:gd name="T68" fmla="*/ 112 w 128"/>
                <a:gd name="T69" fmla="*/ 37 h 128"/>
                <a:gd name="T70" fmla="*/ 112 w 128"/>
                <a:gd name="T71" fmla="*/ 40 h 128"/>
                <a:gd name="T72" fmla="*/ 111 w 128"/>
                <a:gd name="T73" fmla="*/ 47 h 128"/>
                <a:gd name="T74" fmla="*/ 120 w 128"/>
                <a:gd name="T75" fmla="*/ 70 h 128"/>
                <a:gd name="T76" fmla="*/ 100 w 128"/>
                <a:gd name="T77" fmla="*/ 102 h 128"/>
                <a:gd name="T78" fmla="*/ 100 w 128"/>
                <a:gd name="T79" fmla="*/ 110 h 128"/>
                <a:gd name="T80" fmla="*/ 100 w 128"/>
                <a:gd name="T81" fmla="*/ 116 h 128"/>
                <a:gd name="T82" fmla="*/ 94 w 128"/>
                <a:gd name="T83" fmla="*/ 112 h 128"/>
                <a:gd name="T84" fmla="*/ 94 w 128"/>
                <a:gd name="T85" fmla="*/ 112 h 128"/>
                <a:gd name="T86" fmla="*/ 86 w 128"/>
                <a:gd name="T87" fmla="*/ 107 h 128"/>
                <a:gd name="T88" fmla="*/ 76 w 128"/>
                <a:gd name="T89" fmla="*/ 108 h 128"/>
                <a:gd name="T90" fmla="*/ 49 w 128"/>
                <a:gd name="T91" fmla="*/ 100 h 128"/>
                <a:gd name="T92" fmla="*/ 42 w 128"/>
                <a:gd name="T93" fmla="*/ 100 h 128"/>
                <a:gd name="T94" fmla="*/ 37 w 128"/>
                <a:gd name="T95" fmla="*/ 100 h 128"/>
                <a:gd name="T96" fmla="*/ 76 w 128"/>
                <a:gd name="T97" fmla="*/ 115 h 128"/>
                <a:gd name="T98" fmla="*/ 86 w 128"/>
                <a:gd name="T99" fmla="*/ 114 h 128"/>
                <a:gd name="T100" fmla="*/ 108 w 128"/>
                <a:gd name="T101" fmla="*/ 128 h 128"/>
                <a:gd name="T102" fmla="*/ 108 w 128"/>
                <a:gd name="T103" fmla="*/ 105 h 128"/>
                <a:gd name="T104" fmla="*/ 128 w 128"/>
                <a:gd name="T105" fmla="*/ 69 h 128"/>
                <a:gd name="T106" fmla="*/ 112 w 128"/>
                <a:gd name="T107" fmla="*/ 3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" h="128">
                  <a:moveTo>
                    <a:pt x="54" y="52"/>
                  </a:moveTo>
                  <a:cubicBezTo>
                    <a:pt x="57" y="52"/>
                    <a:pt x="60" y="49"/>
                    <a:pt x="60" y="46"/>
                  </a:cubicBezTo>
                  <a:cubicBezTo>
                    <a:pt x="60" y="43"/>
                    <a:pt x="57" y="40"/>
                    <a:pt x="54" y="40"/>
                  </a:cubicBezTo>
                  <a:cubicBezTo>
                    <a:pt x="51" y="40"/>
                    <a:pt x="48" y="43"/>
                    <a:pt x="48" y="46"/>
                  </a:cubicBezTo>
                  <a:cubicBezTo>
                    <a:pt x="48" y="49"/>
                    <a:pt x="51" y="52"/>
                    <a:pt x="54" y="52"/>
                  </a:cubicBezTo>
                  <a:close/>
                  <a:moveTo>
                    <a:pt x="78" y="52"/>
                  </a:moveTo>
                  <a:cubicBezTo>
                    <a:pt x="81" y="52"/>
                    <a:pt x="84" y="49"/>
                    <a:pt x="84" y="46"/>
                  </a:cubicBezTo>
                  <a:cubicBezTo>
                    <a:pt x="84" y="43"/>
                    <a:pt x="81" y="40"/>
                    <a:pt x="78" y="40"/>
                  </a:cubicBezTo>
                  <a:cubicBezTo>
                    <a:pt x="75" y="40"/>
                    <a:pt x="72" y="43"/>
                    <a:pt x="72" y="46"/>
                  </a:cubicBezTo>
                  <a:cubicBezTo>
                    <a:pt x="72" y="49"/>
                    <a:pt x="75" y="52"/>
                    <a:pt x="78" y="52"/>
                  </a:cubicBezTo>
                  <a:close/>
                  <a:moveTo>
                    <a:pt x="42" y="90"/>
                  </a:moveTo>
                  <a:cubicBezTo>
                    <a:pt x="46" y="91"/>
                    <a:pt x="49" y="91"/>
                    <a:pt x="52" y="91"/>
                  </a:cubicBezTo>
                  <a:cubicBezTo>
                    <a:pt x="81" y="91"/>
                    <a:pt x="104" y="71"/>
                    <a:pt x="104" y="45"/>
                  </a:cubicBezTo>
                  <a:cubicBezTo>
                    <a:pt x="104" y="20"/>
                    <a:pt x="81" y="0"/>
                    <a:pt x="52" y="0"/>
                  </a:cubicBezTo>
                  <a:cubicBezTo>
                    <a:pt x="23" y="0"/>
                    <a:pt x="0" y="20"/>
                    <a:pt x="0" y="45"/>
                  </a:cubicBezTo>
                  <a:cubicBezTo>
                    <a:pt x="0" y="60"/>
                    <a:pt x="8" y="73"/>
                    <a:pt x="20" y="81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42" y="90"/>
                  </a:lnTo>
                  <a:close/>
                  <a:moveTo>
                    <a:pt x="8" y="46"/>
                  </a:moveTo>
                  <a:cubicBezTo>
                    <a:pt x="8" y="25"/>
                    <a:pt x="28" y="8"/>
                    <a:pt x="52" y="8"/>
                  </a:cubicBezTo>
                  <a:cubicBezTo>
                    <a:pt x="76" y="8"/>
                    <a:pt x="96" y="25"/>
                    <a:pt x="96" y="46"/>
                  </a:cubicBezTo>
                  <a:cubicBezTo>
                    <a:pt x="96" y="67"/>
                    <a:pt x="76" y="84"/>
                    <a:pt x="52" y="84"/>
                  </a:cubicBezTo>
                  <a:cubicBezTo>
                    <a:pt x="48" y="84"/>
                    <a:pt x="45" y="84"/>
                    <a:pt x="42" y="83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28" y="92"/>
                    <a:pt x="28" y="92"/>
                    <a:pt x="28" y="92"/>
                  </a:cubicBezTo>
                  <a:cubicBezTo>
                    <a:pt x="28" y="86"/>
                    <a:pt x="28" y="86"/>
                    <a:pt x="28" y="86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16" y="71"/>
                    <a:pt x="8" y="59"/>
                    <a:pt x="8" y="46"/>
                  </a:cubicBezTo>
                  <a:close/>
                  <a:moveTo>
                    <a:pt x="36" y="46"/>
                  </a:moveTo>
                  <a:cubicBezTo>
                    <a:pt x="36" y="43"/>
                    <a:pt x="33" y="40"/>
                    <a:pt x="30" y="40"/>
                  </a:cubicBezTo>
                  <a:cubicBezTo>
                    <a:pt x="27" y="40"/>
                    <a:pt x="24" y="43"/>
                    <a:pt x="24" y="46"/>
                  </a:cubicBezTo>
                  <a:cubicBezTo>
                    <a:pt x="24" y="49"/>
                    <a:pt x="27" y="52"/>
                    <a:pt x="30" y="52"/>
                  </a:cubicBezTo>
                  <a:cubicBezTo>
                    <a:pt x="33" y="52"/>
                    <a:pt x="36" y="49"/>
                    <a:pt x="36" y="46"/>
                  </a:cubicBezTo>
                  <a:close/>
                  <a:moveTo>
                    <a:pt x="112" y="37"/>
                  </a:moveTo>
                  <a:cubicBezTo>
                    <a:pt x="112" y="38"/>
                    <a:pt x="112" y="39"/>
                    <a:pt x="112" y="40"/>
                  </a:cubicBezTo>
                  <a:cubicBezTo>
                    <a:pt x="112" y="43"/>
                    <a:pt x="112" y="45"/>
                    <a:pt x="111" y="47"/>
                  </a:cubicBezTo>
                  <a:cubicBezTo>
                    <a:pt x="117" y="54"/>
                    <a:pt x="120" y="62"/>
                    <a:pt x="120" y="70"/>
                  </a:cubicBezTo>
                  <a:cubicBezTo>
                    <a:pt x="120" y="83"/>
                    <a:pt x="112" y="95"/>
                    <a:pt x="100" y="102"/>
                  </a:cubicBezTo>
                  <a:cubicBezTo>
                    <a:pt x="100" y="110"/>
                    <a:pt x="100" y="110"/>
                    <a:pt x="100" y="110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94" y="112"/>
                    <a:pt x="94" y="112"/>
                    <a:pt x="94" y="112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3" y="108"/>
                    <a:pt x="80" y="108"/>
                    <a:pt x="76" y="108"/>
                  </a:cubicBezTo>
                  <a:cubicBezTo>
                    <a:pt x="66" y="108"/>
                    <a:pt x="56" y="105"/>
                    <a:pt x="49" y="100"/>
                  </a:cubicBezTo>
                  <a:cubicBezTo>
                    <a:pt x="46" y="100"/>
                    <a:pt x="44" y="100"/>
                    <a:pt x="42" y="100"/>
                  </a:cubicBezTo>
                  <a:cubicBezTo>
                    <a:pt x="40" y="100"/>
                    <a:pt x="39" y="100"/>
                    <a:pt x="37" y="100"/>
                  </a:cubicBezTo>
                  <a:cubicBezTo>
                    <a:pt x="47" y="109"/>
                    <a:pt x="61" y="115"/>
                    <a:pt x="76" y="115"/>
                  </a:cubicBezTo>
                  <a:cubicBezTo>
                    <a:pt x="79" y="115"/>
                    <a:pt x="82" y="115"/>
                    <a:pt x="86" y="114"/>
                  </a:cubicBezTo>
                  <a:cubicBezTo>
                    <a:pt x="108" y="128"/>
                    <a:pt x="108" y="128"/>
                    <a:pt x="108" y="128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20" y="97"/>
                    <a:pt x="128" y="84"/>
                    <a:pt x="128" y="69"/>
                  </a:cubicBezTo>
                  <a:cubicBezTo>
                    <a:pt x="128" y="57"/>
                    <a:pt x="122" y="45"/>
                    <a:pt x="112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任意多边形 23"/>
          <p:cNvSpPr/>
          <p:nvPr/>
        </p:nvSpPr>
        <p:spPr>
          <a:xfrm>
            <a:off x="5148064" y="3520016"/>
            <a:ext cx="950518" cy="1092548"/>
          </a:xfrm>
          <a:custGeom>
            <a:avLst/>
            <a:gdLst>
              <a:gd name="connsiteX0" fmla="*/ 0 w 2008628"/>
              <a:gd name="connsiteY0" fmla="*/ 873753 h 1747506"/>
              <a:gd name="connsiteX1" fmla="*/ 436877 w 2008628"/>
              <a:gd name="connsiteY1" fmla="*/ 0 h 1747506"/>
              <a:gd name="connsiteX2" fmla="*/ 1571752 w 2008628"/>
              <a:gd name="connsiteY2" fmla="*/ 0 h 1747506"/>
              <a:gd name="connsiteX3" fmla="*/ 2008628 w 2008628"/>
              <a:gd name="connsiteY3" fmla="*/ 873753 h 1747506"/>
              <a:gd name="connsiteX4" fmla="*/ 1571752 w 2008628"/>
              <a:gd name="connsiteY4" fmla="*/ 1747506 h 1747506"/>
              <a:gd name="connsiteX5" fmla="*/ 436877 w 2008628"/>
              <a:gd name="connsiteY5" fmla="*/ 1747506 h 1747506"/>
              <a:gd name="connsiteX6" fmla="*/ 0 w 2008628"/>
              <a:gd name="connsiteY6" fmla="*/ 873753 h 174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08628" h="1747506">
                <a:moveTo>
                  <a:pt x="1004314" y="0"/>
                </a:moveTo>
                <a:lnTo>
                  <a:pt x="2008627" y="380083"/>
                </a:lnTo>
                <a:lnTo>
                  <a:pt x="2008627" y="1367424"/>
                </a:lnTo>
                <a:lnTo>
                  <a:pt x="1004314" y="1747506"/>
                </a:lnTo>
                <a:lnTo>
                  <a:pt x="1" y="1367424"/>
                </a:lnTo>
                <a:lnTo>
                  <a:pt x="1" y="380083"/>
                </a:lnTo>
                <a:lnTo>
                  <a:pt x="1004314" y="0"/>
                </a:lnTo>
                <a:close/>
              </a:path>
            </a:pathLst>
          </a:custGeom>
          <a:blipFill>
            <a:blip r:embed="rId7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04240" tIns="234758" rIns="204240" bIns="234758" numCol="1" spcCol="953" anchor="ctr" anchorCtr="0">
            <a:no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700"/>
          </a:p>
        </p:txBody>
      </p:sp>
      <p:sp>
        <p:nvSpPr>
          <p:cNvPr id="25" name="矩形 24"/>
          <p:cNvSpPr/>
          <p:nvPr/>
        </p:nvSpPr>
        <p:spPr>
          <a:xfrm>
            <a:off x="1158263" y="1738091"/>
            <a:ext cx="1840110" cy="1620444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457200" algn="just">
              <a:lnSpc>
                <a:spcPct val="120000"/>
              </a:lnSpc>
            </a:pPr>
            <a:r>
              <a:rPr lang="en-US" altLang="zh-CN" sz="28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</a:t>
            </a:r>
          </a:p>
          <a:p>
            <a:pPr indent="457200" algn="just">
              <a:lnSpc>
                <a:spcPct val="120000"/>
              </a:lnSpc>
            </a:pPr>
            <a:r>
              <a:rPr lang="en-US" altLang="zh-CN" sz="28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10.7</a:t>
            </a:r>
          </a:p>
          <a:p>
            <a:pPr indent="457200" algn="just">
              <a:lnSpc>
                <a:spcPct val="120000"/>
              </a:lnSpc>
            </a:pPr>
            <a:r>
              <a:rPr lang="en-US" altLang="zh-CN" sz="28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10.12</a:t>
            </a:r>
          </a:p>
        </p:txBody>
      </p:sp>
      <p:sp>
        <p:nvSpPr>
          <p:cNvPr id="26" name="TextBox 7"/>
          <p:cNvSpPr txBox="1"/>
          <p:nvPr/>
        </p:nvSpPr>
        <p:spPr>
          <a:xfrm>
            <a:off x="398684" y="1004438"/>
            <a:ext cx="179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spc="3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  业：</a:t>
            </a:r>
            <a:endParaRPr lang="zh-CN" altLang="en-US" sz="2800" b="1" spc="3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960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76972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10"/>
          <p:cNvSpPr txBox="1"/>
          <p:nvPr/>
        </p:nvSpPr>
        <p:spPr>
          <a:xfrm>
            <a:off x="251520" y="62858"/>
            <a:ext cx="774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pc="3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25"/>
          <p:cNvGrpSpPr/>
          <p:nvPr/>
        </p:nvGrpSpPr>
        <p:grpSpPr>
          <a:xfrm>
            <a:off x="-375953" y="746150"/>
            <a:ext cx="3391692" cy="3880652"/>
            <a:chOff x="863806" y="915566"/>
            <a:chExt cx="3539828" cy="3539828"/>
          </a:xfrm>
        </p:grpSpPr>
        <p:sp>
          <p:nvSpPr>
            <p:cNvPr id="27" name="空心弧 26"/>
            <p:cNvSpPr/>
            <p:nvPr/>
          </p:nvSpPr>
          <p:spPr>
            <a:xfrm rot="5400000">
              <a:off x="863806" y="915566"/>
              <a:ext cx="3539828" cy="3539828"/>
            </a:xfrm>
            <a:prstGeom prst="blockArc">
              <a:avLst>
                <a:gd name="adj1" fmla="val 11825985"/>
                <a:gd name="adj2" fmla="val 20497888"/>
                <a:gd name="adj3" fmla="val 2183"/>
              </a:avLst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041867" y="4236240"/>
              <a:ext cx="216024" cy="216024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7464336">
              <a:off x="3041867" y="922365"/>
              <a:ext cx="216024" cy="216024"/>
            </a:xfrm>
            <a:prstGeom prst="triangl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9"/>
          <p:cNvGrpSpPr/>
          <p:nvPr/>
        </p:nvGrpSpPr>
        <p:grpSpPr>
          <a:xfrm>
            <a:off x="3198115" y="1985090"/>
            <a:ext cx="3106992" cy="540000"/>
            <a:chOff x="4397698" y="2408684"/>
            <a:chExt cx="3810488" cy="540000"/>
          </a:xfrm>
          <a:solidFill>
            <a:srgbClr val="0070C0"/>
          </a:solidFill>
        </p:grpSpPr>
        <p:sp>
          <p:nvSpPr>
            <p:cNvPr id="31" name="矩形 45"/>
            <p:cNvSpPr/>
            <p:nvPr/>
          </p:nvSpPr>
          <p:spPr>
            <a:xfrm>
              <a:off x="4397698" y="2408684"/>
              <a:ext cx="669639" cy="540000"/>
            </a:xfrm>
            <a:custGeom>
              <a:avLst/>
              <a:gdLst/>
              <a:ahLst/>
              <a:cxnLst/>
              <a:rect l="l" t="t" r="r" b="b"/>
              <a:pathLst>
                <a:path w="669639" h="540000">
                  <a:moveTo>
                    <a:pt x="0" y="0"/>
                  </a:moveTo>
                  <a:lnTo>
                    <a:pt x="669639" y="0"/>
                  </a:lnTo>
                  <a:lnTo>
                    <a:pt x="669639" y="540000"/>
                  </a:lnTo>
                  <a:lnTo>
                    <a:pt x="0" y="540000"/>
                  </a:lnTo>
                  <a:cubicBezTo>
                    <a:pt x="86768" y="481595"/>
                    <a:pt x="143825" y="382461"/>
                    <a:pt x="143825" y="270000"/>
                  </a:cubicBezTo>
                  <a:cubicBezTo>
                    <a:pt x="143825" y="157539"/>
                    <a:pt x="86768" y="5840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634079" y="2408684"/>
              <a:ext cx="3574107" cy="5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32"/>
          <p:cNvGrpSpPr/>
          <p:nvPr/>
        </p:nvGrpSpPr>
        <p:grpSpPr>
          <a:xfrm>
            <a:off x="2636168" y="1987744"/>
            <a:ext cx="540000" cy="540000"/>
            <a:chOff x="3887706" y="2411338"/>
            <a:chExt cx="540000" cy="540000"/>
          </a:xfrm>
        </p:grpSpPr>
        <p:sp>
          <p:nvSpPr>
            <p:cNvPr id="34" name="椭圆 33"/>
            <p:cNvSpPr/>
            <p:nvPr/>
          </p:nvSpPr>
          <p:spPr>
            <a:xfrm>
              <a:off x="3887706" y="2411338"/>
              <a:ext cx="540000" cy="540000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7"/>
            <p:cNvSpPr txBox="1"/>
            <p:nvPr/>
          </p:nvSpPr>
          <p:spPr>
            <a:xfrm>
              <a:off x="3995231" y="244785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rgbClr val="5F5F5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>
                  <a:effectLst/>
                </a:rPr>
                <a:t>2</a:t>
              </a:r>
              <a:endParaRPr lang="zh-CN" altLang="en-US" dirty="0">
                <a:effectLst/>
              </a:endParaRPr>
            </a:p>
          </p:txBody>
        </p:sp>
      </p:grpSp>
      <p:grpSp>
        <p:nvGrpSpPr>
          <p:cNvPr id="10" name="组合 39"/>
          <p:cNvGrpSpPr/>
          <p:nvPr/>
        </p:nvGrpSpPr>
        <p:grpSpPr>
          <a:xfrm>
            <a:off x="2343294" y="1071758"/>
            <a:ext cx="540000" cy="540000"/>
            <a:chOff x="3599674" y="1475234"/>
            <a:chExt cx="540000" cy="540000"/>
          </a:xfrm>
        </p:grpSpPr>
        <p:sp>
          <p:nvSpPr>
            <p:cNvPr id="41" name="椭圆 40"/>
            <p:cNvSpPr/>
            <p:nvPr/>
          </p:nvSpPr>
          <p:spPr>
            <a:xfrm>
              <a:off x="3599674" y="1475234"/>
              <a:ext cx="540000" cy="540000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14"/>
            <p:cNvSpPr txBox="1"/>
            <p:nvPr/>
          </p:nvSpPr>
          <p:spPr>
            <a:xfrm>
              <a:off x="3741273" y="1511747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rgbClr val="5F5F5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endParaRPr lang="zh-CN" altLang="en-US" dirty="0">
                <a:effectLst/>
              </a:endParaRPr>
            </a:p>
          </p:txBody>
        </p:sp>
      </p:grpSp>
      <p:grpSp>
        <p:nvGrpSpPr>
          <p:cNvPr id="11" name="组合 46"/>
          <p:cNvGrpSpPr/>
          <p:nvPr/>
        </p:nvGrpSpPr>
        <p:grpSpPr>
          <a:xfrm>
            <a:off x="2279993" y="3742318"/>
            <a:ext cx="540000" cy="540000"/>
            <a:chOff x="3552049" y="3347442"/>
            <a:chExt cx="540000" cy="540000"/>
          </a:xfrm>
        </p:grpSpPr>
        <p:sp>
          <p:nvSpPr>
            <p:cNvPr id="48" name="椭圆 47"/>
            <p:cNvSpPr/>
            <p:nvPr/>
          </p:nvSpPr>
          <p:spPr>
            <a:xfrm>
              <a:off x="3552049" y="3347442"/>
              <a:ext cx="540000" cy="540000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3669501" y="338395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b="1" dirty="0">
                <a:solidFill>
                  <a:srgbClr val="5F5F5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TextBox 22"/>
          <p:cNvSpPr txBox="1"/>
          <p:nvPr/>
        </p:nvSpPr>
        <p:spPr>
          <a:xfrm>
            <a:off x="3043064" y="3866561"/>
            <a:ext cx="3409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多进制数字调制系统的抗噪声性能</a:t>
            </a:r>
            <a:endParaRPr lang="zh-CN" altLang="en-US" dirty="0"/>
          </a:p>
        </p:txBody>
      </p:sp>
      <p:sp>
        <p:nvSpPr>
          <p:cNvPr id="51" name="弦形 50"/>
          <p:cNvSpPr/>
          <p:nvPr/>
        </p:nvSpPr>
        <p:spPr>
          <a:xfrm>
            <a:off x="-1231438" y="1287408"/>
            <a:ext cx="2879182" cy="2879182"/>
          </a:xfrm>
          <a:prstGeom prst="chord">
            <a:avLst>
              <a:gd name="adj1" fmla="val 15702407"/>
              <a:gd name="adj2" fmla="val 592468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51"/>
          <p:cNvGrpSpPr/>
          <p:nvPr/>
        </p:nvGrpSpPr>
        <p:grpSpPr>
          <a:xfrm>
            <a:off x="3198115" y="2900326"/>
            <a:ext cx="2979402" cy="540000"/>
            <a:chOff x="4397698" y="2408684"/>
            <a:chExt cx="3810488" cy="540000"/>
          </a:xfrm>
          <a:solidFill>
            <a:srgbClr val="0070C0"/>
          </a:solidFill>
        </p:grpSpPr>
        <p:sp>
          <p:nvSpPr>
            <p:cNvPr id="53" name="矩形 45"/>
            <p:cNvSpPr/>
            <p:nvPr/>
          </p:nvSpPr>
          <p:spPr>
            <a:xfrm>
              <a:off x="4397698" y="2408684"/>
              <a:ext cx="669639" cy="540000"/>
            </a:xfrm>
            <a:custGeom>
              <a:avLst/>
              <a:gdLst/>
              <a:ahLst/>
              <a:cxnLst/>
              <a:rect l="l" t="t" r="r" b="b"/>
              <a:pathLst>
                <a:path w="669639" h="540000">
                  <a:moveTo>
                    <a:pt x="0" y="0"/>
                  </a:moveTo>
                  <a:lnTo>
                    <a:pt x="669639" y="0"/>
                  </a:lnTo>
                  <a:lnTo>
                    <a:pt x="669639" y="540000"/>
                  </a:lnTo>
                  <a:lnTo>
                    <a:pt x="0" y="540000"/>
                  </a:lnTo>
                  <a:cubicBezTo>
                    <a:pt x="86768" y="481595"/>
                    <a:pt x="143825" y="382461"/>
                    <a:pt x="143825" y="270000"/>
                  </a:cubicBezTo>
                  <a:cubicBezTo>
                    <a:pt x="143825" y="157539"/>
                    <a:pt x="86768" y="5840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4634079" y="2408684"/>
              <a:ext cx="3574107" cy="5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54"/>
          <p:cNvGrpSpPr/>
          <p:nvPr/>
        </p:nvGrpSpPr>
        <p:grpSpPr>
          <a:xfrm>
            <a:off x="2636168" y="2902980"/>
            <a:ext cx="540000" cy="540000"/>
            <a:chOff x="3887706" y="2411338"/>
            <a:chExt cx="540000" cy="540000"/>
          </a:xfrm>
        </p:grpSpPr>
        <p:sp>
          <p:nvSpPr>
            <p:cNvPr id="56" name="椭圆 55"/>
            <p:cNvSpPr/>
            <p:nvPr/>
          </p:nvSpPr>
          <p:spPr>
            <a:xfrm>
              <a:off x="3887706" y="2411338"/>
              <a:ext cx="540000" cy="540000"/>
            </a:xfrm>
            <a:prstGeom prst="ellipse">
              <a:avLst/>
            </a:prstGeom>
            <a:solidFill>
              <a:srgbClr val="FFFFFF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41"/>
            <p:cNvSpPr txBox="1"/>
            <p:nvPr/>
          </p:nvSpPr>
          <p:spPr>
            <a:xfrm>
              <a:off x="3995231" y="244785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rgbClr val="5F5F5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 smtClean="0">
                  <a:effectLst/>
                </a:rPr>
                <a:t>3</a:t>
              </a:r>
              <a:endParaRPr lang="zh-CN" altLang="en-US" dirty="0">
                <a:effectLst/>
              </a:endParaRPr>
            </a:p>
          </p:txBody>
        </p:sp>
      </p:grpSp>
      <p:sp>
        <p:nvSpPr>
          <p:cNvPr id="58" name="TextBox 42"/>
          <p:cNvSpPr txBox="1"/>
          <p:nvPr/>
        </p:nvSpPr>
        <p:spPr>
          <a:xfrm>
            <a:off x="3382787" y="2985659"/>
            <a:ext cx="340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/>
              <a:t>增量调制系统</a:t>
            </a:r>
            <a:endParaRPr lang="zh-CN" altLang="en-US" sz="1600" dirty="0"/>
          </a:p>
        </p:txBody>
      </p:sp>
      <p:sp>
        <p:nvSpPr>
          <p:cNvPr id="59" name="TextBox 15"/>
          <p:cNvSpPr txBox="1"/>
          <p:nvPr/>
        </p:nvSpPr>
        <p:spPr>
          <a:xfrm>
            <a:off x="3347675" y="2090355"/>
            <a:ext cx="340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/>
              <a:t>脉冲编码调制系统</a:t>
            </a:r>
            <a:endParaRPr lang="zh-CN" altLang="en-US" sz="1600" dirty="0"/>
          </a:p>
        </p:txBody>
      </p:sp>
      <p:sp>
        <p:nvSpPr>
          <p:cNvPr id="33" name="TextBox 7"/>
          <p:cNvSpPr txBox="1"/>
          <p:nvPr/>
        </p:nvSpPr>
        <p:spPr>
          <a:xfrm>
            <a:off x="2438893" y="11027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5F5F5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 smtClean="0">
                <a:effectLst/>
              </a:rPr>
              <a:t>1</a:t>
            </a:r>
            <a:endParaRPr lang="zh-CN" altLang="en-US" dirty="0">
              <a:effectLst/>
            </a:endParaRPr>
          </a:p>
        </p:txBody>
      </p:sp>
      <p:grpSp>
        <p:nvGrpSpPr>
          <p:cNvPr id="36" name="组合 29"/>
          <p:cNvGrpSpPr/>
          <p:nvPr/>
        </p:nvGrpSpPr>
        <p:grpSpPr>
          <a:xfrm>
            <a:off x="2903948" y="1084867"/>
            <a:ext cx="3135345" cy="540000"/>
            <a:chOff x="4397698" y="2408684"/>
            <a:chExt cx="3810488" cy="540000"/>
          </a:xfrm>
          <a:solidFill>
            <a:srgbClr val="0070C0"/>
          </a:solidFill>
        </p:grpSpPr>
        <p:sp>
          <p:nvSpPr>
            <p:cNvPr id="37" name="矩形 45"/>
            <p:cNvSpPr/>
            <p:nvPr/>
          </p:nvSpPr>
          <p:spPr>
            <a:xfrm>
              <a:off x="4397698" y="2408684"/>
              <a:ext cx="669639" cy="540000"/>
            </a:xfrm>
            <a:custGeom>
              <a:avLst/>
              <a:gdLst/>
              <a:ahLst/>
              <a:cxnLst/>
              <a:rect l="l" t="t" r="r" b="b"/>
              <a:pathLst>
                <a:path w="669639" h="540000">
                  <a:moveTo>
                    <a:pt x="0" y="0"/>
                  </a:moveTo>
                  <a:lnTo>
                    <a:pt x="669639" y="0"/>
                  </a:lnTo>
                  <a:lnTo>
                    <a:pt x="669639" y="540000"/>
                  </a:lnTo>
                  <a:lnTo>
                    <a:pt x="0" y="540000"/>
                  </a:lnTo>
                  <a:cubicBezTo>
                    <a:pt x="86768" y="481595"/>
                    <a:pt x="143825" y="382461"/>
                    <a:pt x="143825" y="270000"/>
                  </a:cubicBezTo>
                  <a:cubicBezTo>
                    <a:pt x="143825" y="157539"/>
                    <a:pt x="86768" y="58405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4634079" y="2408684"/>
              <a:ext cx="3574107" cy="540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TextBox 15"/>
          <p:cNvSpPr txBox="1"/>
          <p:nvPr/>
        </p:nvSpPr>
        <p:spPr>
          <a:xfrm>
            <a:off x="3085388" y="1179455"/>
            <a:ext cx="3409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600" dirty="0" smtClean="0"/>
              <a:t>模拟信号的抽样和量化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7305102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 advTm="0">
        <p14:warp dir="in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48792" y="1433897"/>
            <a:ext cx="1862457" cy="2076729"/>
            <a:chOff x="1331640" y="1491750"/>
            <a:chExt cx="2160240" cy="2408771"/>
          </a:xfrm>
        </p:grpSpPr>
        <p:sp>
          <p:nvSpPr>
            <p:cNvPr id="5" name="椭圆 4"/>
            <p:cNvSpPr/>
            <p:nvPr/>
          </p:nvSpPr>
          <p:spPr>
            <a:xfrm>
              <a:off x="1331640" y="1491750"/>
              <a:ext cx="2160240" cy="216000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0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63500" dir="8100000" algn="ctr">
                <a:srgbClr val="000000">
                  <a:alpha val="5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511760" y="1671750"/>
              <a:ext cx="1800000" cy="1800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4"/>
            <p:cNvSpPr txBox="1"/>
            <p:nvPr/>
          </p:nvSpPr>
          <p:spPr>
            <a:xfrm>
              <a:off x="1919042" y="1684530"/>
              <a:ext cx="93610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500" dirty="0" smtClean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1</a:t>
              </a:r>
              <a:endParaRPr lang="zh-CN" altLang="en-US" sz="115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847068" y="3513453"/>
            <a:ext cx="42883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模拟信号的抽样和量化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r="-8270"/>
          <a:stretch>
            <a:fillRect/>
          </a:stretch>
        </p:blipFill>
        <p:spPr bwMode="auto">
          <a:xfrm>
            <a:off x="0" y="2571750"/>
            <a:ext cx="2498024" cy="25717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6268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795" y="784154"/>
            <a:ext cx="34861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9"/>
          <p:cNvSpPr txBox="1"/>
          <p:nvPr/>
        </p:nvSpPr>
        <p:spPr>
          <a:xfrm>
            <a:off x="372104" y="63798"/>
            <a:ext cx="18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模拟信号的抽样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34618" y="1317881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227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7842" y="862564"/>
            <a:ext cx="3381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27"/>
          <p:cNvSpPr txBox="1"/>
          <p:nvPr/>
        </p:nvSpPr>
        <p:spPr>
          <a:xfrm>
            <a:off x="5529902" y="2142102"/>
            <a:ext cx="237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如何保证信息没有损失？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3"/>
          <p:cNvSpPr>
            <a:spLocks noChangeAspect="1" noChangeArrowheads="1"/>
          </p:cNvSpPr>
          <p:nvPr/>
        </p:nvSpPr>
        <p:spPr bwMode="auto">
          <a:xfrm>
            <a:off x="5539556" y="2105244"/>
            <a:ext cx="2371093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" name="TextBox 9"/>
          <p:cNvSpPr txBox="1"/>
          <p:nvPr/>
        </p:nvSpPr>
        <p:spPr>
          <a:xfrm>
            <a:off x="577672" y="3033831"/>
            <a:ext cx="78220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低通抽样定理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如果模拟信号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的最高频率为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，则使用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的周期</a:t>
            </a:r>
            <a:endParaRPr lang="en-US" altLang="zh-CN" sz="18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性冲激脉冲对其抽样后，</a:t>
            </a:r>
            <a:r>
              <a:rPr lang="en-US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能被这些抽样值完全确定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2284" name="Object 12"/>
          <p:cNvGraphicFramePr>
            <a:graphicFrameLocks noChangeAspect="1"/>
          </p:cNvGraphicFramePr>
          <p:nvPr/>
        </p:nvGraphicFramePr>
        <p:xfrm>
          <a:off x="3705156" y="3075576"/>
          <a:ext cx="452179" cy="278264"/>
        </p:xfrm>
        <a:graphic>
          <a:graphicData uri="http://schemas.openxmlformats.org/presentationml/2006/ole">
            <p:oleObj spid="_x0000_s182284" name="Equation" r:id="rId7" imgW="330120" imgH="203040" progId="Equation.DSMT4">
              <p:embed/>
            </p:oleObj>
          </a:graphicData>
        </a:graphic>
      </p:graphicFrame>
      <p:graphicFrame>
        <p:nvGraphicFramePr>
          <p:cNvPr id="182285" name="Object 13"/>
          <p:cNvGraphicFramePr>
            <a:graphicFrameLocks noChangeAspect="1"/>
          </p:cNvGraphicFramePr>
          <p:nvPr/>
        </p:nvGraphicFramePr>
        <p:xfrm>
          <a:off x="5542228" y="3050218"/>
          <a:ext cx="337584" cy="337584"/>
        </p:xfrm>
        <a:graphic>
          <a:graphicData uri="http://schemas.openxmlformats.org/presentationml/2006/ole">
            <p:oleObj spid="_x0000_s182285" name="Equation" r:id="rId8" imgW="228600" imgH="228600" progId="Equation.DSMT4">
              <p:embed/>
            </p:oleObj>
          </a:graphicData>
        </a:graphic>
      </p:graphicFrame>
      <p:graphicFrame>
        <p:nvGraphicFramePr>
          <p:cNvPr id="182286" name="Object 14"/>
          <p:cNvGraphicFramePr>
            <a:graphicFrameLocks noChangeAspect="1"/>
          </p:cNvGraphicFramePr>
          <p:nvPr/>
        </p:nvGraphicFramePr>
        <p:xfrm>
          <a:off x="6680945" y="3058121"/>
          <a:ext cx="887413" cy="339725"/>
        </p:xfrm>
        <a:graphic>
          <a:graphicData uri="http://schemas.openxmlformats.org/presentationml/2006/ole">
            <p:oleObj spid="_x0000_s182286" name="Equation" r:id="rId9" imgW="596880" imgH="228600" progId="Equation.DSMT4">
              <p:embed/>
            </p:oleObj>
          </a:graphicData>
        </a:graphic>
      </p:graphicFrame>
      <p:graphicFrame>
        <p:nvGraphicFramePr>
          <p:cNvPr id="182287" name="Object 15"/>
          <p:cNvGraphicFramePr>
            <a:graphicFrameLocks noChangeAspect="1"/>
          </p:cNvGraphicFramePr>
          <p:nvPr/>
        </p:nvGraphicFramePr>
        <p:xfrm>
          <a:off x="3250433" y="3450492"/>
          <a:ext cx="452437" cy="279400"/>
        </p:xfrm>
        <a:graphic>
          <a:graphicData uri="http://schemas.openxmlformats.org/presentationml/2006/ole">
            <p:oleObj spid="_x0000_s182287" name="Equation" r:id="rId10" imgW="330120" imgH="203040" progId="Equation.DSMT4">
              <p:embed/>
            </p:oleObj>
          </a:graphicData>
        </a:graphic>
      </p:graphicFrame>
      <p:sp>
        <p:nvSpPr>
          <p:cNvPr id="25" name="矩形 23"/>
          <p:cNvSpPr>
            <a:spLocks noChangeAspect="1" noChangeArrowheads="1"/>
          </p:cNvSpPr>
          <p:nvPr/>
        </p:nvSpPr>
        <p:spPr bwMode="auto">
          <a:xfrm>
            <a:off x="545792" y="2970031"/>
            <a:ext cx="7811396" cy="836433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pic>
        <p:nvPicPr>
          <p:cNvPr id="182288" name="Picture 1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3514" y="3973995"/>
            <a:ext cx="1854161" cy="105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421973" y="2371650"/>
            <a:ext cx="311444" cy="299300"/>
            <a:chOff x="0" y="0"/>
            <a:chExt cx="1219200" cy="586868"/>
          </a:xfrm>
        </p:grpSpPr>
        <p:sp>
          <p:nvSpPr>
            <p:cNvPr id="19" name="圆角矩形 44"/>
            <p:cNvSpPr>
              <a:spLocks noChangeArrowheads="1"/>
            </p:cNvSpPr>
            <p:nvPr/>
          </p:nvSpPr>
          <p:spPr bwMode="auto">
            <a:xfrm>
              <a:off x="0" y="0"/>
              <a:ext cx="1219200" cy="5868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BFBF"/>
                </a:gs>
                <a:gs pos="51000">
                  <a:srgbClr val="FF3F40"/>
                </a:gs>
                <a:gs pos="100000">
                  <a:srgbClr val="FFBFBF"/>
                </a:gs>
              </a:gsLst>
              <a:lin ang="5400000" scaled="1"/>
            </a:gradFill>
            <a:ln w="9525">
              <a:solidFill>
                <a:srgbClr val="FF3F4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圆角矩形 45"/>
            <p:cNvSpPr>
              <a:spLocks noChangeArrowheads="1"/>
            </p:cNvSpPr>
            <p:nvPr/>
          </p:nvSpPr>
          <p:spPr bwMode="auto">
            <a:xfrm>
              <a:off x="34925" y="28575"/>
              <a:ext cx="1168400" cy="548768"/>
            </a:xfrm>
            <a:prstGeom prst="roundRect">
              <a:avLst>
                <a:gd name="adj" fmla="val 10000"/>
              </a:avLst>
            </a:prstGeom>
            <a:gradFill rotWithShape="1">
              <a:gsLst>
                <a:gs pos="0">
                  <a:srgbClr val="FF3F40"/>
                </a:gs>
                <a:gs pos="7999">
                  <a:srgbClr val="FF3F40"/>
                </a:gs>
                <a:gs pos="50000">
                  <a:srgbClr val="C00000"/>
                </a:gs>
                <a:gs pos="51656">
                  <a:srgbClr val="C00000"/>
                </a:gs>
                <a:gs pos="98000">
                  <a:srgbClr val="FF3F40"/>
                </a:gs>
                <a:gs pos="100000">
                  <a:srgbClr val="FF7F7F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1600" b="1" i="1" dirty="0" smtClean="0">
                  <a:solidFill>
                    <a:srgbClr val="FFFFFF"/>
                  </a:solidFill>
                  <a:latin typeface="Impact" pitchFamily="34" charset="0"/>
                  <a:ea typeface="微软雅黑" pitchFamily="34" charset="-122"/>
                  <a:sym typeface="Arial" pitchFamily="34" charset="0"/>
                </a:rPr>
                <a:t>1</a:t>
              </a:r>
              <a:endParaRPr lang="zh-CN" altLang="en-US" sz="1600" dirty="0"/>
            </a:p>
          </p:txBody>
        </p:sp>
      </p:grpSp>
      <p:sp>
        <p:nvSpPr>
          <p:cNvPr id="22" name="TextBox 9"/>
          <p:cNvSpPr txBox="1"/>
          <p:nvPr/>
        </p:nvSpPr>
        <p:spPr>
          <a:xfrm>
            <a:off x="758384" y="2352068"/>
            <a:ext cx="117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理想抽样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0686" y="696768"/>
            <a:ext cx="1577700" cy="896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3297" name="Picture 1" descr="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4546" y="2080424"/>
            <a:ext cx="4104168" cy="301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2027325" y="1796455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4398963" y="700088"/>
          <a:ext cx="4618037" cy="1800225"/>
        </p:xfrm>
        <a:graphic>
          <a:graphicData uri="http://schemas.openxmlformats.org/presentationml/2006/ole">
            <p:oleObj spid="_x0000_s183298" name="Equation" r:id="rId7" imgW="3454200" imgH="1346040" progId="Equation.DSMT4">
              <p:embed/>
            </p:oleObj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5911749" y="2650546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3299" name="Object 3"/>
          <p:cNvGraphicFramePr>
            <a:graphicFrameLocks noChangeAspect="1"/>
          </p:cNvGraphicFramePr>
          <p:nvPr/>
        </p:nvGraphicFramePr>
        <p:xfrm>
          <a:off x="5621810" y="3008271"/>
          <a:ext cx="917206" cy="336933"/>
        </p:xfrm>
        <a:graphic>
          <a:graphicData uri="http://schemas.openxmlformats.org/presentationml/2006/ole">
            <p:oleObj spid="_x0000_s183299" name="Equation" r:id="rId8" imgW="622080" imgH="228600" progId="Equation.DSMT4">
              <p:embed/>
            </p:oleObj>
          </a:graphicData>
        </a:graphic>
      </p:graphicFrame>
      <p:sp>
        <p:nvSpPr>
          <p:cNvPr id="11" name="矩形 23"/>
          <p:cNvSpPr>
            <a:spLocks noChangeAspect="1" noChangeArrowheads="1"/>
          </p:cNvSpPr>
          <p:nvPr/>
        </p:nvSpPr>
        <p:spPr bwMode="auto">
          <a:xfrm>
            <a:off x="5596882" y="3008932"/>
            <a:ext cx="963402" cy="37216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4892743" y="3678865"/>
          <a:ext cx="1227173" cy="368152"/>
        </p:xfrm>
        <a:graphic>
          <a:graphicData uri="http://schemas.openxmlformats.org/presentationml/2006/ole">
            <p:oleObj spid="_x0000_s183300" name="Equation" r:id="rId9" imgW="761760" imgH="228600" progId="Equation.DSMT4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6100675" y="3704401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奈奎斯特抽样速率</a:t>
            </a:r>
            <a:endParaRPr lang="zh-CN" altLang="en-US" sz="16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4986371" y="4141249"/>
          <a:ext cx="1116715" cy="630404"/>
        </p:xfrm>
        <a:graphic>
          <a:graphicData uri="http://schemas.openxmlformats.org/presentationml/2006/ole">
            <p:oleObj spid="_x0000_s183301" name="Equation" r:id="rId10" imgW="787320" imgH="44424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6093591" y="4292733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奈奎斯特抽样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</a:t>
            </a: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22265" name="Object 25"/>
          <p:cNvGraphicFramePr>
            <a:graphicFrameLocks noChangeAspect="1"/>
          </p:cNvGraphicFramePr>
          <p:nvPr/>
        </p:nvGraphicFramePr>
        <p:xfrm>
          <a:off x="2271971" y="824371"/>
          <a:ext cx="4181992" cy="2008612"/>
        </p:xfrm>
        <a:graphic>
          <a:graphicData uri="http://schemas.openxmlformats.org/presentationml/2006/ole">
            <p:oleObj spid="_x0000_s201729" name="VISIO" r:id="rId4" imgW="6089760" imgH="2924280" progId="Visio.Drawing.11">
              <p:embed/>
            </p:oleObj>
          </a:graphicData>
        </a:graphic>
      </p:graphicFrame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4734" y="3205493"/>
            <a:ext cx="50958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7"/>
          <p:cNvSpPr txBox="1"/>
          <p:nvPr/>
        </p:nvSpPr>
        <p:spPr>
          <a:xfrm>
            <a:off x="5678740" y="3811419"/>
            <a:ext cx="2848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带通信号的抽样速率如何取值？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3"/>
          <p:cNvSpPr>
            <a:spLocks noChangeAspect="1" noChangeArrowheads="1"/>
          </p:cNvSpPr>
          <p:nvPr/>
        </p:nvSpPr>
        <p:spPr bwMode="auto">
          <a:xfrm>
            <a:off x="5656495" y="3774561"/>
            <a:ext cx="3030286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jsj\Desktop\素材cnn sccnn.com_2014111795930119rx61_04 [转换].pn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0"/>
            <a:ext cx="5004048" cy="35711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" name="矩形 5"/>
          <p:cNvSpPr/>
          <p:nvPr/>
        </p:nvSpPr>
        <p:spPr>
          <a:xfrm>
            <a:off x="0" y="413177"/>
            <a:ext cx="9144000" cy="43270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6972"/>
            <a:ext cx="9144000" cy="78554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9"/>
          <p:cNvSpPr txBox="1"/>
          <p:nvPr/>
        </p:nvSpPr>
        <p:spPr>
          <a:xfrm>
            <a:off x="620202" y="1056169"/>
            <a:ext cx="2027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带通抽样定理</a:t>
            </a:r>
            <a:r>
              <a:rPr lang="zh-CN" altLang="en-US" sz="1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3"/>
          <p:cNvSpPr>
            <a:spLocks noChangeAspect="1" noChangeArrowheads="1"/>
          </p:cNvSpPr>
          <p:nvPr/>
        </p:nvSpPr>
        <p:spPr bwMode="auto">
          <a:xfrm>
            <a:off x="598955" y="896672"/>
            <a:ext cx="3292561" cy="71947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200709" name="Object 5"/>
          <p:cNvGraphicFramePr>
            <a:graphicFrameLocks noChangeAspect="1"/>
          </p:cNvGraphicFramePr>
          <p:nvPr/>
        </p:nvGraphicFramePr>
        <p:xfrm>
          <a:off x="2341522" y="939654"/>
          <a:ext cx="1443665" cy="631603"/>
        </p:xfrm>
        <a:graphic>
          <a:graphicData uri="http://schemas.openxmlformats.org/presentationml/2006/ole">
            <p:oleObj spid="_x0000_s200709" name="Equation" r:id="rId4" imgW="1015920" imgH="444240" progId="Equation.DSMT4">
              <p:embed/>
            </p:oleObj>
          </a:graphicData>
        </a:graphic>
      </p:graphicFrame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630" y="2065986"/>
            <a:ext cx="3855762" cy="1052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00710" name="Object 6"/>
          <p:cNvGraphicFramePr>
            <a:graphicFrameLocks noChangeAspect="1"/>
          </p:cNvGraphicFramePr>
          <p:nvPr/>
        </p:nvGraphicFramePr>
        <p:xfrm>
          <a:off x="1524267" y="3699548"/>
          <a:ext cx="1176374" cy="649034"/>
        </p:xfrm>
        <a:graphic>
          <a:graphicData uri="http://schemas.openxmlformats.org/presentationml/2006/ole">
            <p:oleObj spid="_x0000_s200710" name="Equation" r:id="rId6" imgW="736560" imgH="406080" progId="Equation.DSMT4">
              <p:embed/>
            </p:oleObj>
          </a:graphicData>
        </a:graphic>
      </p:graphicFrame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1903275" y="3331029"/>
            <a:ext cx="323606" cy="18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23"/>
          <p:cNvSpPr>
            <a:spLocks noChangeAspect="1" noChangeArrowheads="1"/>
          </p:cNvSpPr>
          <p:nvPr/>
        </p:nvSpPr>
        <p:spPr bwMode="auto">
          <a:xfrm>
            <a:off x="1442461" y="3685946"/>
            <a:ext cx="1311343" cy="719479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902147" name="Object 3"/>
          <p:cNvGraphicFramePr>
            <a:graphicFrameLocks noChangeAspect="1"/>
          </p:cNvGraphicFramePr>
          <p:nvPr/>
        </p:nvGraphicFramePr>
        <p:xfrm>
          <a:off x="4539697" y="1626782"/>
          <a:ext cx="4366336" cy="2261106"/>
        </p:xfrm>
        <a:graphic>
          <a:graphicData uri="http://schemas.openxmlformats.org/presentationml/2006/ole">
            <p:oleObj spid="_x0000_s200711" name="VISIO" r:id="rId8" imgW="6394320" imgH="3317400" progId="Visio.Drawing.11">
              <p:embed/>
            </p:oleObj>
          </a:graphicData>
        </a:graphic>
      </p:graphicFrame>
      <p:sp>
        <p:nvSpPr>
          <p:cNvPr id="17" name="TextBox 27"/>
          <p:cNvSpPr txBox="1"/>
          <p:nvPr/>
        </p:nvSpPr>
        <p:spPr>
          <a:xfrm>
            <a:off x="5242787" y="4066611"/>
            <a:ext cx="2848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从上图可推出哪两点结论？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3"/>
          <p:cNvSpPr>
            <a:spLocks noChangeAspect="1" noChangeArrowheads="1"/>
          </p:cNvSpPr>
          <p:nvPr/>
        </p:nvSpPr>
        <p:spPr bwMode="auto">
          <a:xfrm>
            <a:off x="5220542" y="4029753"/>
            <a:ext cx="2615653" cy="414671"/>
          </a:xfrm>
          <a:prstGeom prst="rect">
            <a:avLst/>
          </a:prstGeom>
          <a:noFill/>
          <a:ln w="9525">
            <a:solidFill>
              <a:srgbClr val="0883C8"/>
            </a:solidFill>
            <a:prstDash val="dash"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767731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 advTm="0">
        <p14:switch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2395</TotalTime>
  <Words>1160</Words>
  <Application>Microsoft Office PowerPoint</Application>
  <PresentationFormat>全屏显示(16:9)</PresentationFormat>
  <Paragraphs>137</Paragraphs>
  <Slides>37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第一PPT，www.1ppt.com</vt:lpstr>
      <vt:lpstr>Visio</vt:lpstr>
      <vt:lpstr>Equation</vt:lpstr>
      <vt:lpstr>VISIO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彩色方形</dc:title>
  <dc:creator>第一PPT</dc:creator>
  <cp:keywords>www.1ppt.com</cp:keywords>
  <cp:lastModifiedBy>lenovo</cp:lastModifiedBy>
  <cp:revision>271</cp:revision>
  <dcterms:created xsi:type="dcterms:W3CDTF">2017-03-07T08:15:39Z</dcterms:created>
  <dcterms:modified xsi:type="dcterms:W3CDTF">2024-02-16T00:39:22Z</dcterms:modified>
</cp:coreProperties>
</file>