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7" r:id="rId4"/>
    <p:sldId id="325" r:id="rId5"/>
    <p:sldId id="294" r:id="rId6"/>
    <p:sldId id="301" r:id="rId7"/>
    <p:sldId id="304" r:id="rId8"/>
    <p:sldId id="305" r:id="rId9"/>
    <p:sldId id="306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E46C0A"/>
    <a:srgbClr val="007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840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e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03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152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499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130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444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529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0542" y="47601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427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80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53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60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28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8332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png"/><Relationship Id="rId9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.pn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2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2.png"/><Relationship Id="rId4" Type="http://schemas.openxmlformats.org/officeDocument/2006/relationships/image" Target="../media/image2.png"/><Relationship Id="rId9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png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jpeg"/><Relationship Id="rId5" Type="http://schemas.openxmlformats.org/officeDocument/2006/relationships/oleObject" Target="../embeddings/oleObject51.bin"/><Relationship Id="rId4" Type="http://schemas.openxmlformats.org/officeDocument/2006/relationships/image" Target="../media/image8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53.bin"/><Relationship Id="rId4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86.png"/><Relationship Id="rId4" Type="http://schemas.openxmlformats.org/officeDocument/2006/relationships/oleObject" Target="../embeddings/oleObject5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0.jpeg"/><Relationship Id="rId5" Type="http://schemas.openxmlformats.org/officeDocument/2006/relationships/image" Target="../media/image89.png"/><Relationship Id="rId4" Type="http://schemas.openxmlformats.org/officeDocument/2006/relationships/oleObject" Target="../embeddings/oleObject5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9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5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2.jpeg"/><Relationship Id="rId5" Type="http://schemas.openxmlformats.org/officeDocument/2006/relationships/image" Target="../media/image121.jpeg"/><Relationship Id="rId4" Type="http://schemas.openxmlformats.org/officeDocument/2006/relationships/oleObject" Target="../embeddings/oleObject70.bin"/><Relationship Id="rId9" Type="http://schemas.openxmlformats.org/officeDocument/2006/relationships/image" Target="../media/image123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2.png"/><Relationship Id="rId5" Type="http://schemas.openxmlformats.org/officeDocument/2006/relationships/image" Target="../media/image127.jpeg"/><Relationship Id="rId4" Type="http://schemas.openxmlformats.org/officeDocument/2006/relationships/image" Target="../media/image1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2.png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81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3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792088" y="2067694"/>
            <a:ext cx="565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绪    论</a:t>
            </a:r>
            <a:endParaRPr lang="zh-CN" altLang="en-US" sz="4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8675" y="2953276"/>
            <a:ext cx="4544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计算机与通信工程学院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物联网工程专业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李志华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71600" y="2828424"/>
            <a:ext cx="54468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076807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2030338" y="2067694"/>
            <a:ext cx="183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  道</a:t>
            </a:r>
            <a:endParaRPr lang="zh-CN" altLang="en-US" sz="4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8678" y="2953276"/>
            <a:ext cx="454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计算机与通信工程学院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物联网工程专业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李志华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71600" y="2828424"/>
            <a:ext cx="54468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076807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0110" y="903766"/>
            <a:ext cx="5360719" cy="46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27"/>
          <p:cNvSpPr txBox="1"/>
          <p:nvPr/>
        </p:nvSpPr>
        <p:spPr>
          <a:xfrm>
            <a:off x="3031832" y="1485542"/>
            <a:ext cx="31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信道：信号传输的媒质。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7544" y="2076049"/>
            <a:ext cx="3503880" cy="2583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69606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3444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1976323" y="3159795"/>
            <a:ext cx="1098075" cy="1098075"/>
            <a:chOff x="2035197" y="1124394"/>
            <a:chExt cx="1152000" cy="1152000"/>
          </a:xfrm>
        </p:grpSpPr>
        <p:sp>
          <p:nvSpPr>
            <p:cNvPr id="33" name="灰色圆形背景"/>
            <p:cNvSpPr/>
            <p:nvPr/>
          </p:nvSpPr>
          <p:spPr>
            <a:xfrm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弦形 34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100663" y="1316863"/>
              <a:ext cx="986691" cy="742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</a:rPr>
                <a:t>广义信道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36"/>
          <p:cNvGrpSpPr/>
          <p:nvPr/>
        </p:nvGrpSpPr>
        <p:grpSpPr>
          <a:xfrm>
            <a:off x="1219008" y="1225112"/>
            <a:ext cx="1855390" cy="1855390"/>
            <a:chOff x="968141" y="2974095"/>
            <a:chExt cx="1152000" cy="1152000"/>
          </a:xfrm>
        </p:grpSpPr>
        <p:sp>
          <p:nvSpPr>
            <p:cNvPr id="38" name="灰色圆形背景"/>
            <p:cNvSpPr/>
            <p:nvPr/>
          </p:nvSpPr>
          <p:spPr>
            <a:xfrm rot="5400000">
              <a:off x="968141" y="2974095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36733" y="3043220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弦形 39"/>
            <p:cNvSpPr/>
            <p:nvPr/>
          </p:nvSpPr>
          <p:spPr>
            <a:xfrm rot="10800000">
              <a:off x="1036733" y="3043221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22423" y="3275501"/>
              <a:ext cx="843435" cy="515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</a:t>
              </a:r>
              <a:endPara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41"/>
          <p:cNvGrpSpPr/>
          <p:nvPr/>
        </p:nvGrpSpPr>
        <p:grpSpPr>
          <a:xfrm>
            <a:off x="3173838" y="3159795"/>
            <a:ext cx="1425756" cy="1425756"/>
            <a:chOff x="2035197" y="1124394"/>
            <a:chExt cx="1152000" cy="1152000"/>
          </a:xfrm>
        </p:grpSpPr>
        <p:sp>
          <p:nvSpPr>
            <p:cNvPr id="43" name="灰色圆形背景"/>
            <p:cNvSpPr/>
            <p:nvPr/>
          </p:nvSpPr>
          <p:spPr>
            <a:xfrm rot="16200000"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弦形 44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122974" y="1339648"/>
              <a:ext cx="986691" cy="671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  <a:endPara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516584" y="1851294"/>
          <a:ext cx="2395132" cy="356300"/>
        </p:xfrm>
        <a:graphic>
          <a:graphicData uri="http://schemas.openxmlformats.org/presentationml/2006/ole">
            <p:oleObj spid="_x0000_s22530" name="Equation" r:id="rId5" imgW="1536480" imgH="228600" progId="Equation.DSMT4">
              <p:embed/>
            </p:oleObj>
          </a:graphicData>
        </a:graphic>
      </p:graphicFrame>
      <p:sp>
        <p:nvSpPr>
          <p:cNvPr id="42" name="TextBox 27"/>
          <p:cNvSpPr txBox="1"/>
          <p:nvPr/>
        </p:nvSpPr>
        <p:spPr>
          <a:xfrm>
            <a:off x="3892554" y="2301579"/>
            <a:ext cx="101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乘性干扰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27"/>
          <p:cNvSpPr txBox="1"/>
          <p:nvPr/>
        </p:nvSpPr>
        <p:spPr>
          <a:xfrm>
            <a:off x="5118882" y="2294482"/>
            <a:ext cx="111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加性干扰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79981" y="1216194"/>
            <a:ext cx="2484917" cy="49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矩形 23"/>
          <p:cNvSpPr>
            <a:spLocks noChangeAspect="1" noChangeArrowheads="1"/>
          </p:cNvSpPr>
          <p:nvPr/>
        </p:nvSpPr>
        <p:spPr bwMode="auto">
          <a:xfrm>
            <a:off x="3438965" y="1839430"/>
            <a:ext cx="2504671" cy="40403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6338151" y="1469309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6518893" y="1365939"/>
            <a:ext cx="1083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恒参信道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6522436" y="1996803"/>
            <a:ext cx="10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随参信道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6352322" y="2068295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1979" y="3427395"/>
            <a:ext cx="1617038" cy="13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Box 27"/>
          <p:cNvSpPr txBox="1"/>
          <p:nvPr/>
        </p:nvSpPr>
        <p:spPr>
          <a:xfrm>
            <a:off x="5218113" y="3052944"/>
            <a:ext cx="107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转移概率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8242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66339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659153" y="2474029"/>
            <a:ext cx="118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626011" y="1252054"/>
            <a:ext cx="1620000" cy="132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128"/>
          <p:cNvSpPr>
            <a:spLocks noChangeShapeType="1"/>
          </p:cNvSpPr>
          <p:nvPr/>
        </p:nvSpPr>
        <p:spPr bwMode="auto">
          <a:xfrm rot="16200000">
            <a:off x="2530228" y="1483675"/>
            <a:ext cx="0" cy="621507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129"/>
          <p:cNvSpPr>
            <a:spLocks noChangeShapeType="1"/>
          </p:cNvSpPr>
          <p:nvPr/>
        </p:nvSpPr>
        <p:spPr bwMode="auto">
          <a:xfrm rot="16200000" flipH="1">
            <a:off x="2235784" y="1828346"/>
            <a:ext cx="1237613" cy="48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130"/>
          <p:cNvSpPr>
            <a:spLocks noChangeShapeType="1"/>
          </p:cNvSpPr>
          <p:nvPr/>
        </p:nvSpPr>
        <p:spPr bwMode="auto">
          <a:xfrm rot="16200000">
            <a:off x="2964908" y="2355288"/>
            <a:ext cx="0" cy="230639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131"/>
          <p:cNvSpPr>
            <a:spLocks noChangeShapeType="1"/>
          </p:cNvSpPr>
          <p:nvPr/>
        </p:nvSpPr>
        <p:spPr bwMode="auto">
          <a:xfrm rot="16200000">
            <a:off x="2964908" y="1103486"/>
            <a:ext cx="0" cy="230639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1962215" y="1637280"/>
            <a:ext cx="191488" cy="358307"/>
            <a:chOff x="8032306" y="5624901"/>
            <a:chExt cx="429201" cy="596039"/>
          </a:xfrm>
          <a:solidFill>
            <a:schemeClr val="bg1"/>
          </a:solidFill>
        </p:grpSpPr>
        <p:sp>
          <p:nvSpPr>
            <p:cNvPr id="28" name="Freeform 276"/>
            <p:cNvSpPr/>
            <p:nvPr/>
          </p:nvSpPr>
          <p:spPr bwMode="auto">
            <a:xfrm>
              <a:off x="8032306" y="5715047"/>
              <a:ext cx="429201" cy="505893"/>
            </a:xfrm>
            <a:custGeom>
              <a:avLst/>
              <a:gdLst>
                <a:gd name="T0" fmla="*/ 166 w 203"/>
                <a:gd name="T1" fmla="*/ 0 h 239"/>
                <a:gd name="T2" fmla="*/ 166 w 203"/>
                <a:gd name="T3" fmla="*/ 22 h 239"/>
                <a:gd name="T4" fmla="*/ 181 w 203"/>
                <a:gd name="T5" fmla="*/ 37 h 239"/>
                <a:gd name="T6" fmla="*/ 181 w 203"/>
                <a:gd name="T7" fmla="*/ 203 h 239"/>
                <a:gd name="T8" fmla="*/ 166 w 203"/>
                <a:gd name="T9" fmla="*/ 218 h 239"/>
                <a:gd name="T10" fmla="*/ 36 w 203"/>
                <a:gd name="T11" fmla="*/ 218 h 239"/>
                <a:gd name="T12" fmla="*/ 22 w 203"/>
                <a:gd name="T13" fmla="*/ 203 h 239"/>
                <a:gd name="T14" fmla="*/ 22 w 203"/>
                <a:gd name="T15" fmla="*/ 37 h 239"/>
                <a:gd name="T16" fmla="*/ 36 w 203"/>
                <a:gd name="T17" fmla="*/ 22 h 239"/>
                <a:gd name="T18" fmla="*/ 36 w 203"/>
                <a:gd name="T19" fmla="*/ 0 h 239"/>
                <a:gd name="T20" fmla="*/ 0 w 203"/>
                <a:gd name="T21" fmla="*/ 37 h 239"/>
                <a:gd name="T22" fmla="*/ 0 w 203"/>
                <a:gd name="T23" fmla="*/ 203 h 239"/>
                <a:gd name="T24" fmla="*/ 36 w 203"/>
                <a:gd name="T25" fmla="*/ 239 h 239"/>
                <a:gd name="T26" fmla="*/ 166 w 203"/>
                <a:gd name="T27" fmla="*/ 239 h 239"/>
                <a:gd name="T28" fmla="*/ 203 w 203"/>
                <a:gd name="T29" fmla="*/ 203 h 239"/>
                <a:gd name="T30" fmla="*/ 203 w 203"/>
                <a:gd name="T31" fmla="*/ 37 h 239"/>
                <a:gd name="T32" fmla="*/ 166 w 203"/>
                <a:gd name="T3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239">
                  <a:moveTo>
                    <a:pt x="166" y="0"/>
                  </a:moveTo>
                  <a:cubicBezTo>
                    <a:pt x="166" y="22"/>
                    <a:pt x="166" y="22"/>
                    <a:pt x="166" y="22"/>
                  </a:cubicBezTo>
                  <a:cubicBezTo>
                    <a:pt x="174" y="22"/>
                    <a:pt x="181" y="29"/>
                    <a:pt x="181" y="37"/>
                  </a:cubicBezTo>
                  <a:cubicBezTo>
                    <a:pt x="181" y="203"/>
                    <a:pt x="181" y="203"/>
                    <a:pt x="181" y="203"/>
                  </a:cubicBezTo>
                  <a:cubicBezTo>
                    <a:pt x="181" y="211"/>
                    <a:pt x="174" y="218"/>
                    <a:pt x="16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28" y="218"/>
                    <a:pt x="22" y="211"/>
                    <a:pt x="22" y="20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29"/>
                    <a:pt x="28" y="22"/>
                    <a:pt x="36" y="2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186" y="239"/>
                    <a:pt x="203" y="223"/>
                    <a:pt x="203" y="203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17"/>
                    <a:pt x="186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7"/>
            <p:cNvSpPr/>
            <p:nvPr/>
          </p:nvSpPr>
          <p:spPr bwMode="auto">
            <a:xfrm>
              <a:off x="8139943" y="5624901"/>
              <a:ext cx="213928" cy="137237"/>
            </a:xfrm>
            <a:custGeom>
              <a:avLst/>
              <a:gdLst>
                <a:gd name="T0" fmla="*/ 101 w 101"/>
                <a:gd name="T1" fmla="*/ 29 h 65"/>
                <a:gd name="T2" fmla="*/ 79 w 101"/>
                <a:gd name="T3" fmla="*/ 29 h 65"/>
                <a:gd name="T4" fmla="*/ 50 w 101"/>
                <a:gd name="T5" fmla="*/ 0 h 65"/>
                <a:gd name="T6" fmla="*/ 21 w 101"/>
                <a:gd name="T7" fmla="*/ 29 h 65"/>
                <a:gd name="T8" fmla="*/ 0 w 101"/>
                <a:gd name="T9" fmla="*/ 29 h 65"/>
                <a:gd name="T10" fmla="*/ 0 w 101"/>
                <a:gd name="T11" fmla="*/ 65 h 65"/>
                <a:gd name="T12" fmla="*/ 101 w 101"/>
                <a:gd name="T13" fmla="*/ 65 h 65"/>
                <a:gd name="T14" fmla="*/ 101 w 101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5">
                  <a:moveTo>
                    <a:pt x="101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13"/>
                    <a:pt x="66" y="0"/>
                    <a:pt x="50" y="0"/>
                  </a:cubicBezTo>
                  <a:cubicBezTo>
                    <a:pt x="34" y="0"/>
                    <a:pt x="21" y="13"/>
                    <a:pt x="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1" y="65"/>
                    <a:pt x="101" y="65"/>
                    <a:pt x="101" y="65"/>
                  </a:cubicBezTo>
                  <a:lnTo>
                    <a:pt x="10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Rectangle 278"/>
            <p:cNvSpPr>
              <a:spLocks noChangeArrowheads="1"/>
            </p:cNvSpPr>
            <p:nvPr/>
          </p:nvSpPr>
          <p:spPr bwMode="auto">
            <a:xfrm>
              <a:off x="8123797" y="5837484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Rectangle 279"/>
            <p:cNvSpPr>
              <a:spLocks noChangeArrowheads="1"/>
            </p:cNvSpPr>
            <p:nvPr/>
          </p:nvSpPr>
          <p:spPr bwMode="auto">
            <a:xfrm>
              <a:off x="8123797" y="5914175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Rectangle 280"/>
            <p:cNvSpPr>
              <a:spLocks noChangeArrowheads="1"/>
            </p:cNvSpPr>
            <p:nvPr/>
          </p:nvSpPr>
          <p:spPr bwMode="auto">
            <a:xfrm>
              <a:off x="8123797" y="5992211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Rectangle 281"/>
            <p:cNvSpPr>
              <a:spLocks noChangeArrowheads="1"/>
            </p:cNvSpPr>
            <p:nvPr/>
          </p:nvSpPr>
          <p:spPr bwMode="auto">
            <a:xfrm>
              <a:off x="8123797" y="6068903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27"/>
          <p:cNvGrpSpPr/>
          <p:nvPr/>
        </p:nvGrpSpPr>
        <p:grpSpPr>
          <a:xfrm>
            <a:off x="3085398" y="804058"/>
            <a:ext cx="637094" cy="646297"/>
            <a:chOff x="1677608" y="2996952"/>
            <a:chExt cx="1395643" cy="1395643"/>
          </a:xfrm>
        </p:grpSpPr>
        <p:sp>
          <p:nvSpPr>
            <p:cNvPr id="3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3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grpSp>
        <p:nvGrpSpPr>
          <p:cNvPr id="5" name="组合 37"/>
          <p:cNvGrpSpPr/>
          <p:nvPr/>
        </p:nvGrpSpPr>
        <p:grpSpPr>
          <a:xfrm>
            <a:off x="3096031" y="2055397"/>
            <a:ext cx="637094" cy="646297"/>
            <a:chOff x="1677608" y="2996952"/>
            <a:chExt cx="1395643" cy="1395643"/>
          </a:xfrm>
        </p:grpSpPr>
        <p:sp>
          <p:nvSpPr>
            <p:cNvPr id="3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39" name="Oval 29"/>
            <p:cNvSpPr>
              <a:spLocks noChangeAspect="1"/>
            </p:cNvSpPr>
            <p:nvPr/>
          </p:nvSpPr>
          <p:spPr>
            <a:xfrm>
              <a:off x="1850114" y="3169457"/>
              <a:ext cx="1050630" cy="1050631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40" name="KSO_Shape"/>
          <p:cNvSpPr/>
          <p:nvPr/>
        </p:nvSpPr>
        <p:spPr bwMode="auto">
          <a:xfrm>
            <a:off x="3280314" y="962653"/>
            <a:ext cx="256676" cy="302773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" name="KSO_Shape"/>
          <p:cNvSpPr/>
          <p:nvPr/>
        </p:nvSpPr>
        <p:spPr bwMode="auto">
          <a:xfrm>
            <a:off x="3252625" y="2260834"/>
            <a:ext cx="320063" cy="24297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26992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26578" y="886698"/>
            <a:ext cx="1642842" cy="31544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信道本身不理想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93913" y="2134251"/>
            <a:ext cx="1107678" cy="31544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加性噪声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7816" y="1634523"/>
            <a:ext cx="1873215" cy="31544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信道对信号的影响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31"/>
          <p:cNvGrpSpPr/>
          <p:nvPr/>
        </p:nvGrpSpPr>
        <p:grpSpPr>
          <a:xfrm>
            <a:off x="6218890" y="3595748"/>
            <a:ext cx="1098075" cy="1098075"/>
            <a:chOff x="2035197" y="1124394"/>
            <a:chExt cx="1152000" cy="1152000"/>
          </a:xfrm>
        </p:grpSpPr>
        <p:sp>
          <p:nvSpPr>
            <p:cNvPr id="45" name="灰色圆形背景"/>
            <p:cNvSpPr/>
            <p:nvPr/>
          </p:nvSpPr>
          <p:spPr>
            <a:xfrm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弦形 46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122974" y="1417260"/>
              <a:ext cx="986691" cy="419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</a:rPr>
                <a:t>来源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36"/>
          <p:cNvGrpSpPr/>
          <p:nvPr/>
        </p:nvGrpSpPr>
        <p:grpSpPr>
          <a:xfrm>
            <a:off x="5461575" y="1661065"/>
            <a:ext cx="1855390" cy="1855390"/>
            <a:chOff x="968141" y="2974095"/>
            <a:chExt cx="1152000" cy="1152000"/>
          </a:xfrm>
        </p:grpSpPr>
        <p:sp>
          <p:nvSpPr>
            <p:cNvPr id="50" name="灰色圆形背景"/>
            <p:cNvSpPr/>
            <p:nvPr/>
          </p:nvSpPr>
          <p:spPr>
            <a:xfrm rot="5400000">
              <a:off x="968141" y="2974095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036733" y="3043220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弦形 53"/>
            <p:cNvSpPr/>
            <p:nvPr/>
          </p:nvSpPr>
          <p:spPr>
            <a:xfrm rot="10800000">
              <a:off x="1036733" y="3043221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122423" y="3275501"/>
              <a:ext cx="843435" cy="439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 为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噪 声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41"/>
          <p:cNvGrpSpPr/>
          <p:nvPr/>
        </p:nvGrpSpPr>
        <p:grpSpPr>
          <a:xfrm>
            <a:off x="7416405" y="3595748"/>
            <a:ext cx="1425756" cy="1425756"/>
            <a:chOff x="2035197" y="1124394"/>
            <a:chExt cx="1152000" cy="1152000"/>
          </a:xfrm>
        </p:grpSpPr>
        <p:sp>
          <p:nvSpPr>
            <p:cNvPr id="57" name="灰色圆形背景"/>
            <p:cNvSpPr/>
            <p:nvPr/>
          </p:nvSpPr>
          <p:spPr>
            <a:xfrm rot="16200000"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弦形 58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122974" y="1425562"/>
              <a:ext cx="986691" cy="571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 然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噪 声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说明文字2"/>
          <p:cNvGrpSpPr/>
          <p:nvPr/>
        </p:nvGrpSpPr>
        <p:grpSpPr>
          <a:xfrm>
            <a:off x="383695" y="3014606"/>
            <a:ext cx="4985739" cy="369332"/>
            <a:chOff x="729042" y="1345827"/>
            <a:chExt cx="4985739" cy="369332"/>
          </a:xfrm>
        </p:grpSpPr>
        <p:sp>
          <p:nvSpPr>
            <p:cNvPr id="62" name="椭圆 61"/>
            <p:cNvSpPr/>
            <p:nvPr/>
          </p:nvSpPr>
          <p:spPr bwMode="auto">
            <a:xfrm>
              <a:off x="729042" y="1442100"/>
              <a:ext cx="180000" cy="180000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927843" y="1345827"/>
              <a:ext cx="478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按性质分类：脉冲噪声、窄带噪声和起伏噪声</a:t>
              </a:r>
              <a:endPara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说明文字2"/>
          <p:cNvGrpSpPr/>
          <p:nvPr/>
        </p:nvGrpSpPr>
        <p:grpSpPr>
          <a:xfrm>
            <a:off x="387233" y="3528528"/>
            <a:ext cx="4985739" cy="369332"/>
            <a:chOff x="729042" y="1345827"/>
            <a:chExt cx="4985739" cy="369332"/>
          </a:xfrm>
        </p:grpSpPr>
        <p:sp>
          <p:nvSpPr>
            <p:cNvPr id="65" name="椭圆 64"/>
            <p:cNvSpPr/>
            <p:nvPr/>
          </p:nvSpPr>
          <p:spPr bwMode="auto">
            <a:xfrm>
              <a:off x="729042" y="1442100"/>
              <a:ext cx="180000" cy="180000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23"/>
            <p:cNvSpPr txBox="1"/>
            <p:nvPr/>
          </p:nvSpPr>
          <p:spPr>
            <a:xfrm>
              <a:off x="927843" y="1345827"/>
              <a:ext cx="478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白噪声</a:t>
              </a:r>
              <a:endPara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48242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10318" y="1133125"/>
            <a:ext cx="1252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"/>
          <p:cNvSpPr txBox="1"/>
          <p:nvPr/>
        </p:nvSpPr>
        <p:spPr>
          <a:xfrm>
            <a:off x="510318" y="796299"/>
            <a:ext cx="244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信道容量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510317" y="1161700"/>
            <a:ext cx="685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信道在单位时间内能够传输的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平均信息量，单位是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bit/s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709724" y="1818135"/>
            <a:ext cx="2809665" cy="1467306"/>
            <a:chOff x="7127272" y="2681303"/>
            <a:chExt cx="4112228" cy="853819"/>
          </a:xfrm>
        </p:grpSpPr>
        <p:sp>
          <p:nvSpPr>
            <p:cNvPr id="23" name="矩形 22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4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781217" y="1902145"/>
          <a:ext cx="2655888" cy="1358900"/>
        </p:xfrm>
        <a:graphic>
          <a:graphicData uri="http://schemas.openxmlformats.org/presentationml/2006/ole">
            <p:oleObj spid="_x0000_s23554" name="Equation" r:id="rId5" imgW="1841400" imgH="939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224167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1285564" y="2067694"/>
            <a:ext cx="565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 拟 </a:t>
            </a:r>
            <a:r>
              <a:rPr lang="zh-CN" altLang="en-US" sz="40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 制</a:t>
            </a:r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 统</a:t>
            </a:r>
            <a:endParaRPr lang="zh-CN" altLang="en-US" sz="4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8678" y="2953276"/>
            <a:ext cx="454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计算机与通信工程学院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物联网工程专业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李志华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71600" y="2828424"/>
            <a:ext cx="54468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768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574111" y="1069214"/>
            <a:ext cx="892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"/>
          <p:cNvSpPr txBox="1"/>
          <p:nvPr/>
        </p:nvSpPr>
        <p:spPr>
          <a:xfrm>
            <a:off x="574111" y="732388"/>
            <a:ext cx="244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  制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0"/>
          <p:cNvSpPr txBox="1"/>
          <p:nvPr/>
        </p:nvSpPr>
        <p:spPr>
          <a:xfrm>
            <a:off x="542210" y="1129688"/>
            <a:ext cx="68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用调制信号控制载波的参数，使其按照调制信号的规律变化的过程。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171825" y="1628317"/>
          <a:ext cx="2032000" cy="338138"/>
        </p:xfrm>
        <a:graphic>
          <a:graphicData uri="http://schemas.openxmlformats.org/presentationml/2006/ole">
            <p:oleObj spid="_x0000_s24578" name="Equation" r:id="rId5" imgW="1371600" imgH="228600" progId="Equation.DSMT4">
              <p:embed/>
            </p:oleObj>
          </a:graphicData>
        </a:graphic>
      </p:graphicFrame>
      <p:sp>
        <p:nvSpPr>
          <p:cNvPr id="68" name="矩形 23"/>
          <p:cNvSpPr>
            <a:spLocks noChangeAspect="1" noChangeArrowheads="1"/>
          </p:cNvSpPr>
          <p:nvPr/>
        </p:nvSpPr>
        <p:spPr bwMode="auto">
          <a:xfrm>
            <a:off x="2651766" y="2190218"/>
            <a:ext cx="750663" cy="425293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672348" y="2142042"/>
            <a:ext cx="76199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 幅</a:t>
            </a:r>
            <a:endParaRPr lang="zh-CN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30537" y="2145583"/>
            <a:ext cx="76199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 频</a:t>
            </a:r>
            <a:endParaRPr lang="zh-CN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142645" y="2113683"/>
            <a:ext cx="76199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 相</a:t>
            </a:r>
            <a:endParaRPr lang="zh-CN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>
            <a:spLocks noChangeAspect="1" noChangeArrowheads="1"/>
          </p:cNvSpPr>
          <p:nvPr/>
        </p:nvSpPr>
        <p:spPr bwMode="auto">
          <a:xfrm>
            <a:off x="3899365" y="2193756"/>
            <a:ext cx="750663" cy="425293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3" name="矩形 23"/>
          <p:cNvSpPr>
            <a:spLocks noChangeAspect="1" noChangeArrowheads="1"/>
          </p:cNvSpPr>
          <p:nvPr/>
        </p:nvSpPr>
        <p:spPr bwMode="auto">
          <a:xfrm>
            <a:off x="5122160" y="2183123"/>
            <a:ext cx="750663" cy="425293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96500" y="1585730"/>
            <a:ext cx="1201469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调制信号</a:t>
            </a:r>
            <a:endParaRPr lang="zh-CN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1311" y="1982670"/>
            <a:ext cx="81513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  波</a:t>
            </a:r>
            <a:endParaRPr lang="zh-CN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00055" y="2386703"/>
            <a:ext cx="1201469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已调信号</a:t>
            </a:r>
            <a:endParaRPr lang="zh-CN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251520" y="628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幅度调制原理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9541" y="1143647"/>
            <a:ext cx="892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"/>
          <p:cNvSpPr txBox="1"/>
          <p:nvPr/>
        </p:nvSpPr>
        <p:spPr>
          <a:xfrm>
            <a:off x="329541" y="806821"/>
            <a:ext cx="244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  幅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308274" y="1172222"/>
            <a:ext cx="629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用调制信号控制载波的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振幅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，使其按照调制信号线性变化的过程。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21968" y="1818824"/>
            <a:ext cx="311444" cy="299300"/>
            <a:chOff x="0" y="0"/>
            <a:chExt cx="1219200" cy="586868"/>
          </a:xfrm>
        </p:grpSpPr>
        <p:sp>
          <p:nvSpPr>
            <p:cNvPr id="22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755000" y="1703540"/>
            <a:ext cx="190313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标准调幅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(AM)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841004" y="2468773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1034996" y="2291893"/>
            <a:ext cx="190313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时域表达式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855175" y="3365483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1049167" y="3188603"/>
            <a:ext cx="190313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调制模型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26"/>
          <p:cNvGrpSpPr/>
          <p:nvPr/>
        </p:nvGrpSpPr>
        <p:grpSpPr>
          <a:xfrm>
            <a:off x="2325843" y="2424200"/>
            <a:ext cx="3320028" cy="414679"/>
            <a:chOff x="7127272" y="2681303"/>
            <a:chExt cx="4112228" cy="853819"/>
          </a:xfrm>
        </p:grpSpPr>
        <p:sp>
          <p:nvSpPr>
            <p:cNvPr id="29" name="矩形 28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2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363373" y="2423517"/>
          <a:ext cx="3200400" cy="392112"/>
        </p:xfrm>
        <a:graphic>
          <a:graphicData uri="http://schemas.openxmlformats.org/presentationml/2006/ole">
            <p:oleObj spid="_x0000_s25602" name="Equation" r:id="rId5" imgW="2070000" imgH="25380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6296025" y="1171575"/>
          <a:ext cx="2033588" cy="338138"/>
        </p:xfrm>
        <a:graphic>
          <a:graphicData uri="http://schemas.openxmlformats.org/presentationml/2006/ole">
            <p:oleObj spid="_x0000_s25603" name="Equation" r:id="rId6" imgW="1371600" imgH="228600" progId="Equation.DSMT4">
              <p:embed/>
            </p:oleObj>
          </a:graphicData>
        </a:graphic>
      </p:graphicFrame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10001" y="3240929"/>
            <a:ext cx="36480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96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251520" y="628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幅度调制原理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22013" y="905724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" name="Object 16"/>
          <p:cNvGraphicFramePr>
            <a:graphicFrameLocks noChangeAspect="1"/>
          </p:cNvGraphicFramePr>
          <p:nvPr/>
        </p:nvGraphicFramePr>
        <p:xfrm>
          <a:off x="358296" y="1317411"/>
          <a:ext cx="2788947" cy="3730407"/>
        </p:xfrm>
        <a:graphic>
          <a:graphicData uri="http://schemas.openxmlformats.org/presentationml/2006/ole">
            <p:oleObj spid="_x0000_s26626" name="Visio" r:id="rId4" imgW="3568903" imgH="4696968" progId="Visio.Drawing.11">
              <p:embed/>
            </p:oleObj>
          </a:graphicData>
        </a:graphic>
      </p:graphicFrame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747895" y="750107"/>
            <a:ext cx="1038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时域波形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289457" y="941201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4483449" y="785587"/>
            <a:ext cx="694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 谱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4289832" y="944949"/>
          <a:ext cx="3429369" cy="2369726"/>
        </p:xfrm>
        <a:graphic>
          <a:graphicData uri="http://schemas.openxmlformats.org/presentationml/2006/ole">
            <p:oleObj spid="_x0000_s26627" name="Visio" r:id="rId5" imgW="3654247" imgH="2350922" progId="Visio.Drawing.11">
              <p:embed/>
            </p:oleObj>
          </a:graphicData>
        </a:graphic>
      </p:graphicFrame>
      <p:sp>
        <p:nvSpPr>
          <p:cNvPr id="17" name="椭圆 16"/>
          <p:cNvSpPr/>
          <p:nvPr/>
        </p:nvSpPr>
        <p:spPr bwMode="auto">
          <a:xfrm>
            <a:off x="4094609" y="3752593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4288601" y="3596979"/>
            <a:ext cx="190313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 宽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458501" y="3734916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6652493" y="3589935"/>
            <a:ext cx="190313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功率和效率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355617" y="4154646"/>
            <a:ext cx="1735759" cy="691130"/>
            <a:chOff x="7127272" y="2681303"/>
            <a:chExt cx="4112228" cy="853819"/>
          </a:xfrm>
        </p:grpSpPr>
        <p:sp>
          <p:nvSpPr>
            <p:cNvPr id="22" name="矩形 2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6414458" y="4205076"/>
          <a:ext cx="1636713" cy="615950"/>
        </p:xfrm>
        <a:graphic>
          <a:graphicData uri="http://schemas.openxmlformats.org/presentationml/2006/ole">
            <p:oleObj spid="_x0000_s26628" name="Equation" r:id="rId6" imgW="1180800" imgH="444240" progId="Equation.DSMT4">
              <p:embed/>
            </p:oleObj>
          </a:graphicData>
        </a:graphic>
      </p:graphicFrame>
      <p:grpSp>
        <p:nvGrpSpPr>
          <p:cNvPr id="3" name="组合 24"/>
          <p:cNvGrpSpPr/>
          <p:nvPr/>
        </p:nvGrpSpPr>
        <p:grpSpPr>
          <a:xfrm>
            <a:off x="4112195" y="4154665"/>
            <a:ext cx="1555016" cy="457211"/>
            <a:chOff x="7127272" y="2681303"/>
            <a:chExt cx="4112228" cy="853819"/>
          </a:xfrm>
        </p:grpSpPr>
        <p:sp>
          <p:nvSpPr>
            <p:cNvPr id="28" name="矩形 27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9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4161965" y="4218465"/>
          <a:ext cx="1501479" cy="325622"/>
        </p:xfrm>
        <a:graphic>
          <a:graphicData uri="http://schemas.openxmlformats.org/presentationml/2006/ole">
            <p:oleObj spid="_x0000_s26629" name="Equation" r:id="rId7" imgW="105408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696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21968" y="893753"/>
            <a:ext cx="311444" cy="299300"/>
            <a:chOff x="0" y="0"/>
            <a:chExt cx="1219200" cy="586868"/>
          </a:xfrm>
        </p:grpSpPr>
        <p:sp>
          <p:nvSpPr>
            <p:cNvPr id="22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755000" y="778469"/>
            <a:ext cx="376383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抑制载波的双边带调幅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(DSB)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841004" y="1660665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1034996" y="1483785"/>
            <a:ext cx="190313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时域表达式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855175" y="2419146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1049167" y="2242266"/>
            <a:ext cx="190313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调制模型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8942" y="2358991"/>
            <a:ext cx="2445710" cy="102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17"/>
          <p:cNvGrpSpPr/>
          <p:nvPr/>
        </p:nvGrpSpPr>
        <p:grpSpPr>
          <a:xfrm>
            <a:off x="2293953" y="1541688"/>
            <a:ext cx="2235507" cy="361522"/>
            <a:chOff x="7127272" y="2681303"/>
            <a:chExt cx="4112228" cy="853819"/>
          </a:xfrm>
        </p:grpSpPr>
        <p:sp>
          <p:nvSpPr>
            <p:cNvPr id="19" name="矩形 18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0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331385" y="1540899"/>
          <a:ext cx="2198687" cy="352425"/>
        </p:xfrm>
        <a:graphic>
          <a:graphicData uri="http://schemas.openxmlformats.org/presentationml/2006/ole">
            <p:oleObj spid="_x0000_s27650" name="Equation" r:id="rId6" imgW="1422360" imgH="228600" progId="Equation.DSMT4">
              <p:embed/>
            </p:oleObj>
          </a:graphicData>
        </a:graphic>
      </p:graphicFrame>
      <p:sp>
        <p:nvSpPr>
          <p:cNvPr id="21" name="椭圆 20"/>
          <p:cNvSpPr/>
          <p:nvPr/>
        </p:nvSpPr>
        <p:spPr bwMode="auto">
          <a:xfrm>
            <a:off x="5455532" y="1299136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5649524" y="1132889"/>
            <a:ext cx="190313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时域波形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5279743" y="1722478"/>
          <a:ext cx="3026447" cy="3149453"/>
        </p:xfrm>
        <a:graphic>
          <a:graphicData uri="http://schemas.openxmlformats.org/presentationml/2006/ole">
            <p:oleObj spid="_x0000_s27651" name="Visio" r:id="rId7" imgW="3369132" imgH="3385237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696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251520" y="6285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通信的定义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8805" y="1122373"/>
            <a:ext cx="1612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"/>
          <p:cNvSpPr txBox="1"/>
          <p:nvPr/>
        </p:nvSpPr>
        <p:spPr>
          <a:xfrm>
            <a:off x="318805" y="785547"/>
            <a:ext cx="244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通信的定义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200767" y="821341"/>
            <a:ext cx="47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的传输即将信息从一个地方传送到另一个地方。</a:t>
            </a:r>
          </a:p>
        </p:txBody>
      </p:sp>
      <p:sp>
        <p:nvSpPr>
          <p:cNvPr id="90" name="Rectangle 134"/>
          <p:cNvSpPr>
            <a:spLocks noChangeArrowheads="1"/>
          </p:cNvSpPr>
          <p:nvPr/>
        </p:nvSpPr>
        <p:spPr bwMode="auto">
          <a:xfrm>
            <a:off x="1203621" y="1500454"/>
            <a:ext cx="4718050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kx="-3284103" algn="br" rotWithShape="0">
                    <a:srgbClr val="405D1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消息是信息的载体，是信息的物理表现形式。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23"/>
          <p:cNvSpPr>
            <a:spLocks noChangeAspect="1" noChangeArrowheads="1"/>
          </p:cNvSpPr>
          <p:nvPr/>
        </p:nvSpPr>
        <p:spPr bwMode="auto">
          <a:xfrm>
            <a:off x="1196832" y="1435395"/>
            <a:ext cx="4810564" cy="49783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" name="Rectangle 134"/>
          <p:cNvSpPr>
            <a:spLocks noChangeArrowheads="1"/>
          </p:cNvSpPr>
          <p:nvPr/>
        </p:nvSpPr>
        <p:spPr bwMode="auto">
          <a:xfrm>
            <a:off x="1205573" y="2162168"/>
            <a:ext cx="5301551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kx="-3284103" algn="br" rotWithShape="0">
                    <a:srgbClr val="405D1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defRPr/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信息是消息中所包含的有效内容，不能独立存在。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23"/>
          <p:cNvSpPr>
            <a:spLocks noChangeAspect="1" noChangeArrowheads="1"/>
          </p:cNvSpPr>
          <p:nvPr/>
        </p:nvSpPr>
        <p:spPr bwMode="auto">
          <a:xfrm>
            <a:off x="1211009" y="2204494"/>
            <a:ext cx="5104729" cy="46427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3" name="Rectangle 134"/>
          <p:cNvSpPr>
            <a:spLocks noChangeArrowheads="1"/>
          </p:cNvSpPr>
          <p:nvPr/>
        </p:nvSpPr>
        <p:spPr bwMode="auto">
          <a:xfrm>
            <a:off x="1228656" y="2963012"/>
            <a:ext cx="2609702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kx="-3284103" algn="br" rotWithShape="0">
                    <a:srgbClr val="405D1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信号是消息的传输载体。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spect="1" noChangeArrowheads="1"/>
          </p:cNvSpPr>
          <p:nvPr/>
        </p:nvSpPr>
        <p:spPr bwMode="auto">
          <a:xfrm>
            <a:off x="1207468" y="2913348"/>
            <a:ext cx="2726583" cy="49783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131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66339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408561" y="983742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602553" y="828128"/>
            <a:ext cx="76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 谱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846" name="Object 3"/>
          <p:cNvGraphicFramePr>
            <a:graphicFrameLocks noChangeAspect="1"/>
          </p:cNvGraphicFramePr>
          <p:nvPr/>
        </p:nvGraphicFramePr>
        <p:xfrm>
          <a:off x="253025" y="487279"/>
          <a:ext cx="2947385" cy="2827420"/>
        </p:xfrm>
        <a:graphic>
          <a:graphicData uri="http://schemas.openxmlformats.org/presentationml/2006/ole">
            <p:oleObj spid="_x0000_s28674" name="Visio" r:id="rId4" imgW="3519759" imgH="3288331" progId="Visio.Drawing.11">
              <p:embed/>
            </p:oleObj>
          </a:graphicData>
        </a:graphic>
      </p:graphicFrame>
      <p:sp>
        <p:nvSpPr>
          <p:cNvPr id="20" name="椭圆 19"/>
          <p:cNvSpPr/>
          <p:nvPr/>
        </p:nvSpPr>
        <p:spPr bwMode="auto">
          <a:xfrm>
            <a:off x="490109" y="3850945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684101" y="3695331"/>
            <a:ext cx="190313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 宽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486420" y="4284910"/>
            <a:ext cx="1544393" cy="425315"/>
            <a:chOff x="7127272" y="2681303"/>
            <a:chExt cx="4112228" cy="853819"/>
          </a:xfrm>
        </p:grpSpPr>
        <p:sp>
          <p:nvSpPr>
            <p:cNvPr id="23" name="矩形 22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4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525556" y="4338071"/>
          <a:ext cx="1501479" cy="325622"/>
        </p:xfrm>
        <a:graphic>
          <a:graphicData uri="http://schemas.openxmlformats.org/presentationml/2006/ole">
            <p:oleObj spid="_x0000_s28675" name="Equation" r:id="rId5" imgW="1054080" imgH="228600" progId="Equation.DSMT4">
              <p:embed/>
            </p:oleObj>
          </a:graphicData>
        </a:graphic>
      </p:graphicFrame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100833" y="1106405"/>
            <a:ext cx="311444" cy="299300"/>
            <a:chOff x="0" y="0"/>
            <a:chExt cx="1219200" cy="586868"/>
          </a:xfrm>
        </p:grpSpPr>
        <p:sp>
          <p:nvSpPr>
            <p:cNvPr id="29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3</a:t>
              </a:r>
              <a:endParaRPr lang="zh-CN" altLang="en-US" sz="1600" dirty="0"/>
            </a:p>
          </p:txBody>
        </p:sp>
      </p:grp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4433865" y="991121"/>
            <a:ext cx="376383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抑制载波的单边带调幅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(SSB)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519869" y="1798886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4713861" y="1622006"/>
            <a:ext cx="190313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滤波法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4530502" y="2266738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4724494" y="2089858"/>
            <a:ext cx="190313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相移法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1200114" y="3042832"/>
            <a:ext cx="1098075" cy="1098075"/>
            <a:chOff x="2035197" y="1124394"/>
            <a:chExt cx="1152000" cy="1152000"/>
          </a:xfrm>
        </p:grpSpPr>
        <p:sp>
          <p:nvSpPr>
            <p:cNvPr id="33" name="灰色圆形背景"/>
            <p:cNvSpPr/>
            <p:nvPr/>
          </p:nvSpPr>
          <p:spPr>
            <a:xfrm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弦形 34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122974" y="1417260"/>
              <a:ext cx="986691" cy="484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</a:rPr>
                <a:t>解调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36"/>
          <p:cNvGrpSpPr/>
          <p:nvPr/>
        </p:nvGrpSpPr>
        <p:grpSpPr>
          <a:xfrm>
            <a:off x="442799" y="1108149"/>
            <a:ext cx="1855390" cy="1855390"/>
            <a:chOff x="968141" y="2974095"/>
            <a:chExt cx="1152000" cy="1152000"/>
          </a:xfrm>
        </p:grpSpPr>
        <p:sp>
          <p:nvSpPr>
            <p:cNvPr id="38" name="灰色圆形背景"/>
            <p:cNvSpPr/>
            <p:nvPr/>
          </p:nvSpPr>
          <p:spPr>
            <a:xfrm rot="5400000">
              <a:off x="968141" y="2974095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36733" y="3043220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弦形 39"/>
            <p:cNvSpPr/>
            <p:nvPr/>
          </p:nvSpPr>
          <p:spPr>
            <a:xfrm rot="10800000">
              <a:off x="1036733" y="3043221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02617" y="3136860"/>
              <a:ext cx="843435" cy="708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相干</a:t>
              </a:r>
              <a:endPara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解调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41"/>
          <p:cNvGrpSpPr/>
          <p:nvPr/>
        </p:nvGrpSpPr>
        <p:grpSpPr>
          <a:xfrm>
            <a:off x="2397629" y="3042832"/>
            <a:ext cx="1425756" cy="1425756"/>
            <a:chOff x="2035197" y="1124394"/>
            <a:chExt cx="1152000" cy="1152000"/>
          </a:xfrm>
        </p:grpSpPr>
        <p:sp>
          <p:nvSpPr>
            <p:cNvPr id="43" name="灰色圆形背景"/>
            <p:cNvSpPr/>
            <p:nvPr/>
          </p:nvSpPr>
          <p:spPr>
            <a:xfrm rot="16200000"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弦形 44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122974" y="1425562"/>
              <a:ext cx="986691" cy="571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非相干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解调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7" name="TextBox 10"/>
          <p:cNvSpPr txBox="1"/>
          <p:nvPr/>
        </p:nvSpPr>
        <p:spPr>
          <a:xfrm>
            <a:off x="251520" y="6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解调原理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377643" y="1458148"/>
            <a:ext cx="269271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9"/>
          <p:cNvSpPr txBox="1"/>
          <p:nvPr/>
        </p:nvSpPr>
        <p:spPr>
          <a:xfrm>
            <a:off x="3377643" y="1121322"/>
            <a:ext cx="244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相干解调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3377641" y="1486723"/>
            <a:ext cx="4362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解调需要一个和调制载波同频同相的本地载波。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3359915" y="2269794"/>
            <a:ext cx="269271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9"/>
          <p:cNvSpPr txBox="1"/>
          <p:nvPr/>
        </p:nvSpPr>
        <p:spPr>
          <a:xfrm>
            <a:off x="3359915" y="1932968"/>
            <a:ext cx="244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非相干解调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3359914" y="2298369"/>
            <a:ext cx="273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解调过程中不需要本地载波。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824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14605" y="1154280"/>
            <a:ext cx="892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/>
          <p:nvPr/>
        </p:nvSpPr>
        <p:spPr>
          <a:xfrm>
            <a:off x="382706" y="785555"/>
            <a:ext cx="1084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  频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361439" y="1182855"/>
            <a:ext cx="629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用调制信号控制载波的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，使其按照调制信号线性变化的过程。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28298" y="1829457"/>
            <a:ext cx="311444" cy="299300"/>
            <a:chOff x="0" y="0"/>
            <a:chExt cx="1219200" cy="586868"/>
          </a:xfrm>
        </p:grpSpPr>
        <p:sp>
          <p:nvSpPr>
            <p:cNvPr id="17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850697" y="1714173"/>
            <a:ext cx="142466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时域表达式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13866" y="1831581"/>
            <a:ext cx="152056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调频灵敏度：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6921921" y="1911676"/>
          <a:ext cx="1392718" cy="361744"/>
        </p:xfrm>
        <a:graphic>
          <a:graphicData uri="http://schemas.openxmlformats.org/presentationml/2006/ole">
            <p:oleObj spid="_x0000_s29699" name="Equation" r:id="rId4" imgW="977760" imgH="253800" progId="Equation.DSMT4">
              <p:embed/>
            </p:oleObj>
          </a:graphicData>
        </a:graphic>
      </p:graphicFrame>
      <p:grpSp>
        <p:nvGrpSpPr>
          <p:cNvPr id="3" name="组合 28"/>
          <p:cNvGrpSpPr/>
          <p:nvPr/>
        </p:nvGrpSpPr>
        <p:grpSpPr>
          <a:xfrm>
            <a:off x="2230154" y="1786219"/>
            <a:ext cx="3203069" cy="542277"/>
            <a:chOff x="7127272" y="2681303"/>
            <a:chExt cx="4112228" cy="853819"/>
          </a:xfrm>
        </p:grpSpPr>
        <p:sp>
          <p:nvSpPr>
            <p:cNvPr id="30" name="矩形 2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2246429" y="1825003"/>
          <a:ext cx="3140075" cy="455612"/>
        </p:xfrm>
        <a:graphic>
          <a:graphicData uri="http://schemas.openxmlformats.org/presentationml/2006/ole">
            <p:oleObj spid="_x0000_s29698" name="Equation" r:id="rId5" imgW="2184120" imgH="317160" progId="Equation.DSMT4">
              <p:embed/>
            </p:oleObj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293030" y="2466366"/>
          <a:ext cx="5387975" cy="444500"/>
        </p:xfrm>
        <a:graphic>
          <a:graphicData uri="http://schemas.openxmlformats.org/presentationml/2006/ole">
            <p:oleObj spid="_x0000_s29700" name="Equation" r:id="rId6" imgW="3530520" imgH="291960" progId="Equation.DSMT4">
              <p:embed/>
            </p:oleObj>
          </a:graphicData>
        </a:graphic>
      </p:graphicFrame>
      <p:sp>
        <p:nvSpPr>
          <p:cNvPr id="24" name="TextBox 10"/>
          <p:cNvSpPr txBox="1"/>
          <p:nvPr/>
        </p:nvSpPr>
        <p:spPr>
          <a:xfrm>
            <a:off x="1375062" y="3217331"/>
            <a:ext cx="145321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最大频偏：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202538" y="3372613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TextBox 10"/>
          <p:cNvSpPr txBox="1"/>
          <p:nvPr/>
        </p:nvSpPr>
        <p:spPr>
          <a:xfrm>
            <a:off x="4802263" y="3210242"/>
            <a:ext cx="145321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最大相偏：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4629739" y="3365524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27"/>
          <p:cNvGrpSpPr/>
          <p:nvPr/>
        </p:nvGrpSpPr>
        <p:grpSpPr>
          <a:xfrm>
            <a:off x="2485368" y="3242984"/>
            <a:ext cx="1650716" cy="446582"/>
            <a:chOff x="7127272" y="2681303"/>
            <a:chExt cx="4112228" cy="853819"/>
          </a:xfrm>
        </p:grpSpPr>
        <p:sp>
          <p:nvSpPr>
            <p:cNvPr id="32" name="矩形 3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2496666" y="3320590"/>
          <a:ext cx="1620838" cy="373062"/>
        </p:xfrm>
        <a:graphic>
          <a:graphicData uri="http://schemas.openxmlformats.org/presentationml/2006/ole">
            <p:oleObj spid="_x0000_s29701" name="Equation" r:id="rId7" imgW="1054080" imgH="241200" progId="Equation.DSMT4">
              <p:embed/>
            </p:oleObj>
          </a:graphicData>
        </a:graphic>
      </p:graphicFrame>
      <p:grpSp>
        <p:nvGrpSpPr>
          <p:cNvPr id="8" name="组合 36"/>
          <p:cNvGrpSpPr/>
          <p:nvPr/>
        </p:nvGrpSpPr>
        <p:grpSpPr>
          <a:xfrm>
            <a:off x="5940957" y="3115378"/>
            <a:ext cx="2065381" cy="691130"/>
            <a:chOff x="7127272" y="2681303"/>
            <a:chExt cx="4112228" cy="853819"/>
          </a:xfrm>
        </p:grpSpPr>
        <p:sp>
          <p:nvSpPr>
            <p:cNvPr id="38" name="矩形 37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9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40" name="Object 4"/>
          <p:cNvGraphicFramePr>
            <a:graphicFrameLocks noChangeAspect="1"/>
          </p:cNvGraphicFramePr>
          <p:nvPr/>
        </p:nvGraphicFramePr>
        <p:xfrm>
          <a:off x="5997178" y="3148254"/>
          <a:ext cx="1985962" cy="661987"/>
        </p:xfrm>
        <a:graphic>
          <a:graphicData uri="http://schemas.openxmlformats.org/presentationml/2006/ole">
            <p:oleObj spid="_x0000_s29702" name="Equation" r:id="rId8" imgW="1371600" imgH="457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519504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43239" y="830027"/>
            <a:ext cx="311444" cy="299300"/>
            <a:chOff x="0" y="0"/>
            <a:chExt cx="1219200" cy="586868"/>
          </a:xfrm>
        </p:grpSpPr>
        <p:sp>
          <p:nvSpPr>
            <p:cNvPr id="19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55005" y="714743"/>
            <a:ext cx="79734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  形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930687" y="883181"/>
            <a:ext cx="311444" cy="299300"/>
            <a:chOff x="0" y="0"/>
            <a:chExt cx="1219200" cy="586868"/>
          </a:xfrm>
        </p:grpSpPr>
        <p:sp>
          <p:nvSpPr>
            <p:cNvPr id="23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3</a:t>
              </a:r>
              <a:endParaRPr lang="zh-CN" altLang="en-US" sz="1600" dirty="0"/>
            </a:p>
          </p:txBody>
        </p:sp>
      </p:grp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4253086" y="767897"/>
            <a:ext cx="1424664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  谱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207" y="1435396"/>
            <a:ext cx="2415776" cy="346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17"/>
          <p:cNvGrpSpPr/>
          <p:nvPr/>
        </p:nvGrpSpPr>
        <p:grpSpPr>
          <a:xfrm>
            <a:off x="5122227" y="754896"/>
            <a:ext cx="3862284" cy="691130"/>
            <a:chOff x="7127272" y="2681303"/>
            <a:chExt cx="4112228" cy="853819"/>
          </a:xfrm>
        </p:grpSpPr>
        <p:sp>
          <p:nvSpPr>
            <p:cNvPr id="22" name="矩形 2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8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29" name="Object 2"/>
          <p:cNvGraphicFramePr>
            <a:graphicFrameLocks noChangeAspect="1"/>
          </p:cNvGraphicFramePr>
          <p:nvPr/>
        </p:nvGraphicFramePr>
        <p:xfrm>
          <a:off x="5196637" y="779766"/>
          <a:ext cx="3692168" cy="644568"/>
        </p:xfrm>
        <a:graphic>
          <a:graphicData uri="http://schemas.openxmlformats.org/presentationml/2006/ole">
            <p:oleObj spid="_x0000_s30722" name="Equation" r:id="rId5" imgW="2476440" imgH="431640" progId="Equation.DSMT4">
              <p:embed/>
            </p:oleObj>
          </a:graphicData>
        </a:graphic>
      </p:graphicFrame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3242056" y="1645571"/>
            <a:ext cx="5657053" cy="2084086"/>
            <a:chOff x="2922" y="-1985"/>
            <a:chExt cx="5315" cy="2313"/>
          </a:xfrm>
        </p:grpSpPr>
        <p:graphicFrame>
          <p:nvGraphicFramePr>
            <p:cNvPr id="35" name="Object 17"/>
            <p:cNvGraphicFramePr>
              <a:graphicFrameLocks noChangeAspect="1"/>
            </p:cNvGraphicFramePr>
            <p:nvPr/>
          </p:nvGraphicFramePr>
          <p:xfrm>
            <a:off x="3338" y="-1985"/>
            <a:ext cx="4899" cy="2313"/>
          </p:xfrm>
          <a:graphic>
            <a:graphicData uri="http://schemas.openxmlformats.org/presentationml/2006/ole">
              <p:oleObj spid="_x0000_s30723" name="Visio" r:id="rId6" imgW="6875664" imgH="3582019" progId="Visio.Drawing.11">
                <p:embed/>
              </p:oleObj>
            </a:graphicData>
          </a:graphic>
        </p:graphicFrame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2922" y="236"/>
              <a:ext cx="91" cy="91"/>
            </a:xfrm>
            <a:prstGeom prst="ellipse">
              <a:avLst/>
            </a:prstGeom>
            <a:solidFill>
              <a:srgbClr val="FFFF66"/>
            </a:solidFill>
            <a:ln w="38100" algn="ctr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TextBox 10"/>
          <p:cNvSpPr txBox="1"/>
          <p:nvPr/>
        </p:nvSpPr>
        <p:spPr>
          <a:xfrm>
            <a:off x="3576093" y="3748981"/>
            <a:ext cx="528094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调频信号的频谱由载波分量和无数对边频分量组成；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3403569" y="3904263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Box 10"/>
          <p:cNvSpPr txBox="1"/>
          <p:nvPr/>
        </p:nvSpPr>
        <p:spPr>
          <a:xfrm>
            <a:off x="3568998" y="4220371"/>
            <a:ext cx="584092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相邻边频分量的间隔为     ，分量的大小由            加权决定；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3396474" y="4375653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" name="Object 3"/>
          <p:cNvGraphicFramePr>
            <a:graphicFrameLocks noChangeAspect="1"/>
          </p:cNvGraphicFramePr>
          <p:nvPr/>
        </p:nvGraphicFramePr>
        <p:xfrm>
          <a:off x="5691182" y="4315554"/>
          <a:ext cx="316319" cy="316319"/>
        </p:xfrm>
        <a:graphic>
          <a:graphicData uri="http://schemas.openxmlformats.org/presentationml/2006/ole">
            <p:oleObj spid="_x0000_s30724" name="Equation" r:id="rId7" imgW="228600" imgH="228600" progId="Equation.DSMT4">
              <p:embed/>
            </p:oleObj>
          </a:graphicData>
        </a:graphic>
      </p:graphicFrame>
      <p:graphicFrame>
        <p:nvGraphicFramePr>
          <p:cNvPr id="42" name="Object 4"/>
          <p:cNvGraphicFramePr>
            <a:graphicFrameLocks noChangeAspect="1"/>
          </p:cNvGraphicFramePr>
          <p:nvPr/>
        </p:nvGraphicFramePr>
        <p:xfrm>
          <a:off x="7405831" y="4338150"/>
          <a:ext cx="693415" cy="321339"/>
        </p:xfrm>
        <a:graphic>
          <a:graphicData uri="http://schemas.openxmlformats.org/presentationml/2006/ole">
            <p:oleObj spid="_x0000_s30725" name="Equation" r:id="rId8" imgW="520560" imgH="241200" progId="Equation.DSMT4">
              <p:embed/>
            </p:oleObj>
          </a:graphicData>
        </a:graphic>
      </p:graphicFrame>
      <p:sp>
        <p:nvSpPr>
          <p:cNvPr id="43" name="TextBox 10"/>
          <p:cNvSpPr txBox="1"/>
          <p:nvPr/>
        </p:nvSpPr>
        <p:spPr>
          <a:xfrm>
            <a:off x="3568999" y="4677590"/>
            <a:ext cx="436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    的增加，边频分量总体趋势逐渐减小。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3396474" y="4832872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062041" y="4816616"/>
          <a:ext cx="218208" cy="240029"/>
        </p:xfrm>
        <a:graphic>
          <a:graphicData uri="http://schemas.openxmlformats.org/presentationml/2006/ole">
            <p:oleObj spid="_x0000_s30726" name="Equation" r:id="rId9" imgW="126720" imgH="1396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83488" y="1170305"/>
            <a:ext cx="311444" cy="299300"/>
            <a:chOff x="0" y="0"/>
            <a:chExt cx="1219200" cy="586868"/>
          </a:xfrm>
        </p:grpSpPr>
        <p:sp>
          <p:nvSpPr>
            <p:cNvPr id="11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4</a:t>
              </a:r>
              <a:endParaRPr lang="zh-CN" altLang="en-US" sz="1600" dirty="0"/>
            </a:p>
          </p:txBody>
        </p:sp>
      </p:grp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137786" y="1065654"/>
            <a:ext cx="1424664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  宽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3"/>
          <p:cNvGrpSpPr/>
          <p:nvPr/>
        </p:nvGrpSpPr>
        <p:grpSpPr>
          <a:xfrm>
            <a:off x="1028702" y="1871316"/>
            <a:ext cx="3064845" cy="531642"/>
            <a:chOff x="7127272" y="2681303"/>
            <a:chExt cx="4112228" cy="853819"/>
          </a:xfrm>
        </p:grpSpPr>
        <p:sp>
          <p:nvSpPr>
            <p:cNvPr id="25" name="矩形 24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6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069577" y="1945765"/>
          <a:ext cx="2979171" cy="395834"/>
        </p:xfrm>
        <a:graphic>
          <a:graphicData uri="http://schemas.openxmlformats.org/presentationml/2006/ole">
            <p:oleObj spid="_x0000_s31746" name="Equation" r:id="rId4" imgW="1815840" imgH="241200" progId="Equation.DSMT4">
              <p:embed/>
            </p:oleObj>
          </a:graphicData>
        </a:graphic>
      </p:graphicFrame>
      <p:grpSp>
        <p:nvGrpSpPr>
          <p:cNvPr id="5" name="组合 26"/>
          <p:cNvGrpSpPr/>
          <p:nvPr/>
        </p:nvGrpSpPr>
        <p:grpSpPr>
          <a:xfrm>
            <a:off x="1000341" y="2778659"/>
            <a:ext cx="3178267" cy="531642"/>
            <a:chOff x="7127272" y="2681303"/>
            <a:chExt cx="4112228" cy="853819"/>
          </a:xfrm>
        </p:grpSpPr>
        <p:sp>
          <p:nvSpPr>
            <p:cNvPr id="28" name="矩形 27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9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30" name="Object 6"/>
          <p:cNvGraphicFramePr>
            <a:graphicFrameLocks noChangeAspect="1"/>
          </p:cNvGraphicFramePr>
          <p:nvPr/>
        </p:nvGraphicFramePr>
        <p:xfrm>
          <a:off x="1065081" y="2862688"/>
          <a:ext cx="3081337" cy="374650"/>
        </p:xfrm>
        <a:graphic>
          <a:graphicData uri="http://schemas.openxmlformats.org/presentationml/2006/ole">
            <p:oleObj spid="_x0000_s31747" name="Equation" r:id="rId5" imgW="1879560" imgH="228600" progId="Equation.DSMT4">
              <p:embed/>
            </p:oleObj>
          </a:graphicData>
        </a:graphic>
      </p:graphicFrame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132214" y="1212834"/>
            <a:ext cx="311444" cy="299300"/>
            <a:chOff x="0" y="0"/>
            <a:chExt cx="1219200" cy="586868"/>
          </a:xfrm>
        </p:grpSpPr>
        <p:sp>
          <p:nvSpPr>
            <p:cNvPr id="34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5</a:t>
              </a:r>
              <a:endParaRPr lang="zh-CN" altLang="en-US" sz="1600" dirty="0"/>
            </a:p>
          </p:txBody>
        </p:sp>
      </p:grp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454613" y="1097550"/>
            <a:ext cx="1424664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  率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5324327" y="1903212"/>
            <a:ext cx="1034020" cy="680498"/>
            <a:chOff x="7127272" y="2681303"/>
            <a:chExt cx="4112228" cy="853819"/>
          </a:xfrm>
        </p:grpSpPr>
        <p:sp>
          <p:nvSpPr>
            <p:cNvPr id="38" name="矩形 37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9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40" name="Object 2"/>
          <p:cNvGraphicFramePr>
            <a:graphicFrameLocks noChangeAspect="1"/>
          </p:cNvGraphicFramePr>
          <p:nvPr/>
        </p:nvGraphicFramePr>
        <p:xfrm>
          <a:off x="5339338" y="1932805"/>
          <a:ext cx="982663" cy="623887"/>
        </p:xfrm>
        <a:graphic>
          <a:graphicData uri="http://schemas.openxmlformats.org/presentationml/2006/ole">
            <p:oleObj spid="_x0000_s31748" name="Equation" r:id="rId6" imgW="660240" imgH="419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46504" y="1228711"/>
            <a:ext cx="892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/>
          <p:nvPr/>
        </p:nvSpPr>
        <p:spPr>
          <a:xfrm>
            <a:off x="414605" y="859986"/>
            <a:ext cx="1084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  相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393339" y="1321084"/>
            <a:ext cx="5933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用调制信号控制载波的相位，使其按照调制信号线性变化的过程。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64500" y="1935787"/>
            <a:ext cx="311444" cy="299300"/>
            <a:chOff x="0" y="0"/>
            <a:chExt cx="1219200" cy="586868"/>
          </a:xfrm>
        </p:grpSpPr>
        <p:sp>
          <p:nvSpPr>
            <p:cNvPr id="17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786899" y="1820503"/>
            <a:ext cx="142466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时域表达式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5656" y="1852863"/>
            <a:ext cx="152056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调相灵敏度：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6731318" y="1932773"/>
          <a:ext cx="1155700" cy="361950"/>
        </p:xfrm>
        <a:graphic>
          <a:graphicData uri="http://schemas.openxmlformats.org/presentationml/2006/ole">
            <p:oleObj spid="_x0000_s32770" name="Equation" r:id="rId5" imgW="812520" imgH="253800" progId="Equation.DSMT4">
              <p:embed/>
            </p:oleObj>
          </a:graphicData>
        </a:graphic>
      </p:graphicFrame>
      <p:grpSp>
        <p:nvGrpSpPr>
          <p:cNvPr id="3" name="组合 28"/>
          <p:cNvGrpSpPr/>
          <p:nvPr/>
        </p:nvGrpSpPr>
        <p:grpSpPr>
          <a:xfrm>
            <a:off x="2368375" y="1892546"/>
            <a:ext cx="3011708" cy="521007"/>
            <a:chOff x="7127272" y="2681303"/>
            <a:chExt cx="4112228" cy="853819"/>
          </a:xfrm>
        </p:grpSpPr>
        <p:sp>
          <p:nvSpPr>
            <p:cNvPr id="30" name="矩形 2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2397724" y="1947899"/>
          <a:ext cx="2921000" cy="419100"/>
        </p:xfrm>
        <a:graphic>
          <a:graphicData uri="http://schemas.openxmlformats.org/presentationml/2006/ole">
            <p:oleObj spid="_x0000_s32771" name="Equation" r:id="rId6" imgW="2031840" imgH="291960" progId="Equation.DSMT4">
              <p:embed/>
            </p:oleObj>
          </a:graphicData>
        </a:graphic>
      </p:graphicFrame>
      <p:sp>
        <p:nvSpPr>
          <p:cNvPr id="38" name="TextBox 10"/>
          <p:cNvSpPr txBox="1"/>
          <p:nvPr/>
        </p:nvSpPr>
        <p:spPr>
          <a:xfrm>
            <a:off x="166456" y="73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调相原理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2417898" y="2600098"/>
          <a:ext cx="5308600" cy="368300"/>
        </p:xfrm>
        <a:graphic>
          <a:graphicData uri="http://schemas.openxmlformats.org/presentationml/2006/ole">
            <p:oleObj spid="_x0000_s32772" name="Equation" r:id="rId7" imgW="3479760" imgH="241200" progId="Equation.DSMT4">
              <p:embed/>
            </p:oleObj>
          </a:graphicData>
        </a:graphic>
      </p:graphicFrame>
      <p:sp>
        <p:nvSpPr>
          <p:cNvPr id="23" name="TextBox 10"/>
          <p:cNvSpPr txBox="1"/>
          <p:nvPr/>
        </p:nvSpPr>
        <p:spPr>
          <a:xfrm>
            <a:off x="1970510" y="3227964"/>
            <a:ext cx="145321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最大频偏：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797986" y="3383246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Box 10"/>
          <p:cNvSpPr txBox="1"/>
          <p:nvPr/>
        </p:nvSpPr>
        <p:spPr>
          <a:xfrm>
            <a:off x="5397711" y="3220875"/>
            <a:ext cx="145321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最大相偏：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5225187" y="3376157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组合 27"/>
          <p:cNvGrpSpPr/>
          <p:nvPr/>
        </p:nvGrpSpPr>
        <p:grpSpPr>
          <a:xfrm>
            <a:off x="3059550" y="3285516"/>
            <a:ext cx="1884612" cy="446582"/>
            <a:chOff x="7127272" y="2681303"/>
            <a:chExt cx="4112228" cy="853819"/>
          </a:xfrm>
        </p:grpSpPr>
        <p:sp>
          <p:nvSpPr>
            <p:cNvPr id="28" name="矩形 27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2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33" name="Object 2"/>
          <p:cNvGraphicFramePr>
            <a:graphicFrameLocks noChangeAspect="1"/>
          </p:cNvGraphicFramePr>
          <p:nvPr/>
        </p:nvGraphicFramePr>
        <p:xfrm>
          <a:off x="3118763" y="3331605"/>
          <a:ext cx="1738313" cy="373062"/>
        </p:xfrm>
        <a:graphic>
          <a:graphicData uri="http://schemas.openxmlformats.org/presentationml/2006/ole">
            <p:oleObj spid="_x0000_s32773" name="Equation" r:id="rId8" imgW="1130040" imgH="241200" progId="Equation.DSMT4">
              <p:embed/>
            </p:oleObj>
          </a:graphicData>
        </a:graphic>
      </p:graphicFrame>
      <p:grpSp>
        <p:nvGrpSpPr>
          <p:cNvPr id="9" name="组合 30"/>
          <p:cNvGrpSpPr/>
          <p:nvPr/>
        </p:nvGrpSpPr>
        <p:grpSpPr>
          <a:xfrm>
            <a:off x="6536405" y="3264227"/>
            <a:ext cx="1927135" cy="446583"/>
            <a:chOff x="7127272" y="2681303"/>
            <a:chExt cx="4112228" cy="853819"/>
          </a:xfrm>
        </p:grpSpPr>
        <p:sp>
          <p:nvSpPr>
            <p:cNvPr id="35" name="矩形 34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6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39" name="Object 4"/>
          <p:cNvGraphicFramePr>
            <a:graphicFrameLocks noChangeAspect="1"/>
          </p:cNvGraphicFramePr>
          <p:nvPr/>
        </p:nvGraphicFramePr>
        <p:xfrm>
          <a:off x="6597190" y="3314142"/>
          <a:ext cx="1784350" cy="349250"/>
        </p:xfrm>
        <a:graphic>
          <a:graphicData uri="http://schemas.openxmlformats.org/presentationml/2006/ole">
            <p:oleObj spid="_x0000_s32774" name="Equation" r:id="rId9" imgW="1231560" imgH="241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9823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64504" y="925724"/>
            <a:ext cx="311444" cy="299300"/>
            <a:chOff x="0" y="0"/>
            <a:chExt cx="1219200" cy="586868"/>
          </a:xfrm>
        </p:grpSpPr>
        <p:sp>
          <p:nvSpPr>
            <p:cNvPr id="19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86903" y="810440"/>
            <a:ext cx="1424664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  形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015746" y="968173"/>
            <a:ext cx="311444" cy="299300"/>
            <a:chOff x="0" y="0"/>
            <a:chExt cx="1219200" cy="586868"/>
          </a:xfrm>
        </p:grpSpPr>
        <p:sp>
          <p:nvSpPr>
            <p:cNvPr id="23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3</a:t>
              </a:r>
              <a:endParaRPr lang="zh-CN" altLang="en-US" sz="1600" dirty="0"/>
            </a:p>
          </p:txBody>
        </p:sp>
      </p:grp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4316879" y="852889"/>
            <a:ext cx="76548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78" y="1445675"/>
            <a:ext cx="2508055" cy="355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6091238" y="3757380"/>
          <a:ext cx="160337" cy="250825"/>
        </p:xfrm>
        <a:graphic>
          <a:graphicData uri="http://schemas.openxmlformats.org/presentationml/2006/ole">
            <p:oleObj spid="_x0000_s33794" name="Equation" r:id="rId5" imgW="114120" imgH="177480" progId="Equation.DSMT4">
              <p:embed/>
            </p:oleObj>
          </a:graphicData>
        </a:graphic>
      </p:graphicFrame>
      <p:grpSp>
        <p:nvGrpSpPr>
          <p:cNvPr id="5" name="组合 33"/>
          <p:cNvGrpSpPr/>
          <p:nvPr/>
        </p:nvGrpSpPr>
        <p:grpSpPr>
          <a:xfrm>
            <a:off x="5122239" y="850545"/>
            <a:ext cx="3064845" cy="531642"/>
            <a:chOff x="7127272" y="2681303"/>
            <a:chExt cx="4112228" cy="853819"/>
          </a:xfrm>
        </p:grpSpPr>
        <p:sp>
          <p:nvSpPr>
            <p:cNvPr id="39" name="矩形 38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0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41" name="Object 6"/>
          <p:cNvGraphicFramePr>
            <a:graphicFrameLocks noChangeAspect="1"/>
          </p:cNvGraphicFramePr>
          <p:nvPr/>
        </p:nvGraphicFramePr>
        <p:xfrm>
          <a:off x="5163114" y="924994"/>
          <a:ext cx="2979171" cy="395834"/>
        </p:xfrm>
        <a:graphic>
          <a:graphicData uri="http://schemas.openxmlformats.org/presentationml/2006/ole">
            <p:oleObj spid="_x0000_s33795" name="Equation" r:id="rId6" imgW="1815840" imgH="241200" progId="Equation.DSMT4">
              <p:embed/>
            </p:oleObj>
          </a:graphicData>
        </a:graphic>
      </p:graphicFrame>
      <p:grpSp>
        <p:nvGrpSpPr>
          <p:cNvPr id="8" name="组合 21"/>
          <p:cNvGrpSpPr/>
          <p:nvPr/>
        </p:nvGrpSpPr>
        <p:grpSpPr>
          <a:xfrm>
            <a:off x="5251135" y="3636187"/>
            <a:ext cx="943029" cy="898109"/>
            <a:chOff x="2035197" y="1124394"/>
            <a:chExt cx="1163709" cy="1152000"/>
          </a:xfrm>
        </p:grpSpPr>
        <p:sp>
          <p:nvSpPr>
            <p:cNvPr id="26" name="灰色圆形背景"/>
            <p:cNvSpPr/>
            <p:nvPr/>
          </p:nvSpPr>
          <p:spPr>
            <a:xfrm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121772" y="1191699"/>
              <a:ext cx="1008000" cy="1008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弦形 27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2215" y="1328019"/>
              <a:ext cx="986691" cy="742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 频方 法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9"/>
          <p:cNvGrpSpPr/>
          <p:nvPr/>
        </p:nvGrpSpPr>
        <p:grpSpPr>
          <a:xfrm>
            <a:off x="4493821" y="1839414"/>
            <a:ext cx="1577380" cy="1517513"/>
            <a:chOff x="968141" y="2974095"/>
            <a:chExt cx="1152000" cy="1152000"/>
          </a:xfrm>
        </p:grpSpPr>
        <p:sp>
          <p:nvSpPr>
            <p:cNvPr id="31" name="灰色圆形背景"/>
            <p:cNvSpPr/>
            <p:nvPr/>
          </p:nvSpPr>
          <p:spPr>
            <a:xfrm rot="5400000">
              <a:off x="968141" y="2974095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36733" y="3043220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弦形 32"/>
            <p:cNvSpPr/>
            <p:nvPr/>
          </p:nvSpPr>
          <p:spPr>
            <a:xfrm rot="10800000">
              <a:off x="1036733" y="3043221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122423" y="3275501"/>
              <a:ext cx="843435" cy="515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直 接</a:t>
              </a:r>
              <a:endPara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调 频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35"/>
          <p:cNvGrpSpPr/>
          <p:nvPr/>
        </p:nvGrpSpPr>
        <p:grpSpPr>
          <a:xfrm>
            <a:off x="6448650" y="3695859"/>
            <a:ext cx="1212122" cy="1166118"/>
            <a:chOff x="2035197" y="1124394"/>
            <a:chExt cx="1152000" cy="1152000"/>
          </a:xfrm>
        </p:grpSpPr>
        <p:sp>
          <p:nvSpPr>
            <p:cNvPr id="37" name="灰色圆形背景"/>
            <p:cNvSpPr/>
            <p:nvPr/>
          </p:nvSpPr>
          <p:spPr>
            <a:xfrm rot="16200000"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弦形 41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122974" y="1425562"/>
              <a:ext cx="986691" cy="571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间 接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 频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251520" y="6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解调原理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1593535" y="2925869"/>
            <a:ext cx="1109236" cy="1098075"/>
            <a:chOff x="2035197" y="1124394"/>
            <a:chExt cx="1163709" cy="1152000"/>
          </a:xfrm>
        </p:grpSpPr>
        <p:sp>
          <p:nvSpPr>
            <p:cNvPr id="10" name="灰色圆形背景"/>
            <p:cNvSpPr/>
            <p:nvPr/>
          </p:nvSpPr>
          <p:spPr>
            <a:xfrm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121772" y="1191699"/>
              <a:ext cx="1008000" cy="1008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弦形 11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12215" y="1328019"/>
              <a:ext cx="986691" cy="742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 调方 法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836220" y="991186"/>
            <a:ext cx="1855390" cy="1855390"/>
            <a:chOff x="968141" y="2974095"/>
            <a:chExt cx="1152000" cy="1152000"/>
          </a:xfrm>
        </p:grpSpPr>
        <p:sp>
          <p:nvSpPr>
            <p:cNvPr id="16" name="灰色圆形背景"/>
            <p:cNvSpPr/>
            <p:nvPr/>
          </p:nvSpPr>
          <p:spPr>
            <a:xfrm rot="5400000">
              <a:off x="968141" y="2974095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36733" y="3043220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弦形 17"/>
            <p:cNvSpPr/>
            <p:nvPr/>
          </p:nvSpPr>
          <p:spPr>
            <a:xfrm rot="10800000">
              <a:off x="1036733" y="3043221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22423" y="3275501"/>
              <a:ext cx="843435" cy="515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非相干解   调</a:t>
              </a:r>
              <a:endPara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19"/>
          <p:cNvGrpSpPr/>
          <p:nvPr/>
        </p:nvGrpSpPr>
        <p:grpSpPr>
          <a:xfrm>
            <a:off x="2791050" y="2925869"/>
            <a:ext cx="1425756" cy="1425756"/>
            <a:chOff x="2035197" y="1124394"/>
            <a:chExt cx="1152000" cy="1152000"/>
          </a:xfrm>
        </p:grpSpPr>
        <p:sp>
          <p:nvSpPr>
            <p:cNvPr id="21" name="灰色圆形背景"/>
            <p:cNvSpPr/>
            <p:nvPr/>
          </p:nvSpPr>
          <p:spPr>
            <a:xfrm rot="16200000"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弦形 22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122974" y="1425562"/>
              <a:ext cx="986691" cy="571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相  干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解  调</a:t>
              </a:r>
              <a:endPara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2704377" y="4365256"/>
            <a:ext cx="1857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只适用于窄带调频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902776" y="2067694"/>
            <a:ext cx="565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40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</a:t>
            </a:r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传输系统</a:t>
            </a:r>
            <a:endParaRPr lang="zh-CN" altLang="en-US" sz="4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8678" y="2953276"/>
            <a:ext cx="454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计算机与通信工程学院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物联网工程专业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李志华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71600" y="2828424"/>
            <a:ext cx="54468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076807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251520" y="6285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数字基带信号及其频谱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105754" y="1473270"/>
            <a:ext cx="1468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9"/>
          <p:cNvSpPr txBox="1"/>
          <p:nvPr/>
        </p:nvSpPr>
        <p:spPr>
          <a:xfrm>
            <a:off x="1063222" y="1136444"/>
            <a:ext cx="244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数字基带信号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10"/>
          <p:cNvSpPr txBox="1"/>
          <p:nvPr/>
        </p:nvSpPr>
        <p:spPr>
          <a:xfrm>
            <a:off x="1063221" y="1501845"/>
            <a:ext cx="491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频谱从零或很低的频率开始，占据一定宽度的信号。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1141193" y="2731569"/>
            <a:ext cx="1828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"/>
          <p:cNvSpPr txBox="1"/>
          <p:nvPr/>
        </p:nvSpPr>
        <p:spPr>
          <a:xfrm>
            <a:off x="1066762" y="2384110"/>
            <a:ext cx="244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数字基带传输系统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10"/>
          <p:cNvSpPr txBox="1"/>
          <p:nvPr/>
        </p:nvSpPr>
        <p:spPr>
          <a:xfrm>
            <a:off x="1056129" y="2749526"/>
            <a:ext cx="4228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直接在信道中传输数字基带信号的通信系统。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830387" y="1224750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819755" y="2479470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6668" y="934603"/>
            <a:ext cx="1850176" cy="137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251520" y="6285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通信系统的一般模型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32328" y="1085927"/>
            <a:ext cx="269271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9"/>
          <p:cNvSpPr txBox="1"/>
          <p:nvPr/>
        </p:nvSpPr>
        <p:spPr>
          <a:xfrm>
            <a:off x="432328" y="749101"/>
            <a:ext cx="244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通信系统的定义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3249955" y="742362"/>
            <a:ext cx="4543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完成信息传输所需的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全部设备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传输媒介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的总称。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4256" y="1448141"/>
            <a:ext cx="55626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330065" y="3225225"/>
            <a:ext cx="311444" cy="299300"/>
            <a:chOff x="0" y="0"/>
            <a:chExt cx="1219200" cy="586868"/>
          </a:xfrm>
        </p:grpSpPr>
        <p:sp>
          <p:nvSpPr>
            <p:cNvPr id="13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69855" y="3065199"/>
            <a:ext cx="7017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信源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19201" y="319880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各种消息转换成原始电信号</a:t>
            </a:r>
          </a:p>
        </p:txBody>
      </p:sp>
      <p:sp>
        <p:nvSpPr>
          <p:cNvPr id="17" name="矩形 23"/>
          <p:cNvSpPr>
            <a:spLocks noChangeAspect="1" noChangeArrowheads="1"/>
          </p:cNvSpPr>
          <p:nvPr/>
        </p:nvSpPr>
        <p:spPr bwMode="auto">
          <a:xfrm>
            <a:off x="1455743" y="3179150"/>
            <a:ext cx="2924874" cy="404035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14148" y="37126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模拟信源</a:t>
            </a:r>
          </a:p>
        </p:txBody>
      </p:sp>
      <p:sp>
        <p:nvSpPr>
          <p:cNvPr id="20" name="矩形 23"/>
          <p:cNvSpPr>
            <a:spLocks noChangeAspect="1" noChangeArrowheads="1"/>
          </p:cNvSpPr>
          <p:nvPr/>
        </p:nvSpPr>
        <p:spPr bwMode="auto">
          <a:xfrm>
            <a:off x="1650690" y="3693036"/>
            <a:ext cx="1071265" cy="404035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8205" y="37162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数字信源</a:t>
            </a:r>
          </a:p>
        </p:txBody>
      </p:sp>
      <p:sp>
        <p:nvSpPr>
          <p:cNvPr id="22" name="矩形 23"/>
          <p:cNvSpPr>
            <a:spLocks noChangeAspect="1" noChangeArrowheads="1"/>
          </p:cNvSpPr>
          <p:nvPr/>
        </p:nvSpPr>
        <p:spPr bwMode="auto">
          <a:xfrm>
            <a:off x="3174747" y="3696574"/>
            <a:ext cx="1071265" cy="404035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4785093" y="3203974"/>
            <a:ext cx="311444" cy="299300"/>
            <a:chOff x="0" y="0"/>
            <a:chExt cx="1219200" cy="586868"/>
          </a:xfrm>
        </p:grpSpPr>
        <p:sp>
          <p:nvSpPr>
            <p:cNvPr id="24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5029186" y="3054581"/>
            <a:ext cx="13078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发送设备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3"/>
          <p:cNvSpPr>
            <a:spLocks noChangeAspect="1" noChangeArrowheads="1"/>
          </p:cNvSpPr>
          <p:nvPr/>
        </p:nvSpPr>
        <p:spPr bwMode="auto">
          <a:xfrm>
            <a:off x="6421152" y="3168012"/>
            <a:ext cx="2573986" cy="404035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43348" y="3182030"/>
            <a:ext cx="2519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完成信源和信道的匹配</a:t>
            </a:r>
            <a:endParaRPr lang="en-US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52"/>
          <p:cNvGrpSpPr>
            <a:grpSpLocks/>
          </p:cNvGrpSpPr>
          <p:nvPr/>
        </p:nvGrpSpPr>
        <p:grpSpPr bwMode="auto">
          <a:xfrm>
            <a:off x="361952" y="4490500"/>
            <a:ext cx="311444" cy="299300"/>
            <a:chOff x="0" y="0"/>
            <a:chExt cx="1219200" cy="586868"/>
          </a:xfrm>
        </p:grpSpPr>
        <p:sp>
          <p:nvSpPr>
            <p:cNvPr id="33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3</a:t>
              </a:r>
              <a:endParaRPr lang="zh-CN" altLang="en-US" sz="1600" dirty="0"/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627291" y="4341107"/>
            <a:ext cx="861238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  道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3"/>
          <p:cNvSpPr>
            <a:spLocks noChangeAspect="1" noChangeArrowheads="1"/>
          </p:cNvSpPr>
          <p:nvPr/>
        </p:nvSpPr>
        <p:spPr bwMode="auto">
          <a:xfrm>
            <a:off x="1530177" y="4443917"/>
            <a:ext cx="1850974" cy="404035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23934" y="447380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传输信号的通道</a:t>
            </a:r>
          </a:p>
        </p:txBody>
      </p:sp>
      <p:sp>
        <p:nvSpPr>
          <p:cNvPr id="38" name="矩形 37"/>
          <p:cNvSpPr/>
          <p:nvPr/>
        </p:nvSpPr>
        <p:spPr>
          <a:xfrm>
            <a:off x="3451542" y="447378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直接决定了通信质量的好坏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131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0"/>
          <p:cNvSpPr txBox="1"/>
          <p:nvPr/>
        </p:nvSpPr>
        <p:spPr>
          <a:xfrm>
            <a:off x="616635" y="885131"/>
            <a:ext cx="550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基带信号是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随机信号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，需用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功率谱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描述其频谱特性：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426333" y="980191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5287866" y="2185820"/>
            <a:ext cx="200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离散谱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可能不存在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9508" y="2210630"/>
            <a:ext cx="85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连续谱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808064" y="1509773"/>
            <a:ext cx="7517218" cy="691130"/>
            <a:chOff x="7127272" y="2681303"/>
            <a:chExt cx="4112228" cy="853819"/>
          </a:xfrm>
        </p:grpSpPr>
        <p:sp>
          <p:nvSpPr>
            <p:cNvPr id="33" name="矩形 32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4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880648" y="1579953"/>
          <a:ext cx="7369175" cy="563562"/>
        </p:xfrm>
        <a:graphic>
          <a:graphicData uri="http://schemas.openxmlformats.org/presentationml/2006/ole">
            <p:oleObj spid="_x0000_s34818" name="Equation" r:id="rId5" imgW="5638680" imgH="43164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98652" y="3171177"/>
            <a:ext cx="170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直流分量：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3596664" y="3104753"/>
          <a:ext cx="2969263" cy="444500"/>
        </p:xfrm>
        <a:graphic>
          <a:graphicData uri="http://schemas.openxmlformats.org/presentationml/2006/ole">
            <p:oleObj spid="_x0000_s34819" name="Equation" r:id="rId6" imgW="2120760" imgH="31716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91557" y="3674466"/>
            <a:ext cx="170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定时分量：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3593408" y="3641614"/>
          <a:ext cx="3275271" cy="407372"/>
        </p:xfrm>
        <a:graphic>
          <a:graphicData uri="http://schemas.openxmlformats.org/presentationml/2006/ole">
            <p:oleObj spid="_x0000_s34820" name="Equation" r:id="rId7" imgW="2552400" imgH="317160" progId="Equation.DSMT4">
              <p:embed/>
            </p:oleObj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3562097" y="4152021"/>
          <a:ext cx="2466627" cy="364200"/>
        </p:xfrm>
        <a:graphic>
          <a:graphicData uri="http://schemas.openxmlformats.org/presentationml/2006/ole">
            <p:oleObj spid="_x0000_s34821" name="Equation" r:id="rId8" imgW="1892160" imgH="27936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495095" y="4167122"/>
            <a:ext cx="170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       宽：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3"/>
          <p:cNvSpPr>
            <a:spLocks noChangeAspect="1" noChangeArrowheads="1"/>
          </p:cNvSpPr>
          <p:nvPr/>
        </p:nvSpPr>
        <p:spPr bwMode="auto">
          <a:xfrm>
            <a:off x="2482027" y="3115390"/>
            <a:ext cx="4482297" cy="1435394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>
            <a:off x="4386089" y="2761412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113" y="1229082"/>
            <a:ext cx="5723418" cy="30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9765" y="1273666"/>
            <a:ext cx="3039811" cy="140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204" y="2892063"/>
            <a:ext cx="3019940" cy="168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349" y="948619"/>
            <a:ext cx="3090188" cy="16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541808" y="905956"/>
            <a:ext cx="1339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曼彻斯特码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8538" y="960850"/>
            <a:ext cx="3755507" cy="216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5273859" y="852869"/>
            <a:ext cx="1733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传号交替反转码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061953" y="1926710"/>
            <a:ext cx="7056000" cy="216024"/>
          </a:xfrm>
          <a:prstGeom prst="rightArrow">
            <a:avLst>
              <a:gd name="adj1" fmla="val 45974"/>
              <a:gd name="adj2" fmla="val 69815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9"/>
          <p:cNvGrpSpPr/>
          <p:nvPr/>
        </p:nvGrpSpPr>
        <p:grpSpPr>
          <a:xfrm>
            <a:off x="2152227" y="665613"/>
            <a:ext cx="1761509" cy="1320969"/>
            <a:chOff x="1298163" y="1322669"/>
            <a:chExt cx="1761509" cy="1320969"/>
          </a:xfrm>
        </p:grpSpPr>
        <p:grpSp>
          <p:nvGrpSpPr>
            <p:cNvPr id="3" name="组合 10"/>
            <p:cNvGrpSpPr/>
            <p:nvPr/>
          </p:nvGrpSpPr>
          <p:grpSpPr>
            <a:xfrm>
              <a:off x="1298163" y="1322669"/>
              <a:ext cx="1761509" cy="1320969"/>
              <a:chOff x="1298163" y="1322669"/>
              <a:chExt cx="1761509" cy="1320969"/>
            </a:xfrm>
          </p:grpSpPr>
          <p:grpSp>
            <p:nvGrpSpPr>
              <p:cNvPr id="5" name="组合 12"/>
              <p:cNvGrpSpPr/>
              <p:nvPr/>
            </p:nvGrpSpPr>
            <p:grpSpPr>
              <a:xfrm>
                <a:off x="1298163" y="1322669"/>
                <a:ext cx="1761509" cy="1320969"/>
                <a:chOff x="1298163" y="1322669"/>
                <a:chExt cx="1761509" cy="1320969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619672" y="1563638"/>
                  <a:ext cx="1440000" cy="1080000"/>
                </a:xfrm>
                <a:prstGeom prst="rect">
                  <a:avLst/>
                </a:pr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619672" y="1563638"/>
                  <a:ext cx="1440000" cy="18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  <a:alpha val="1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298163" y="1322669"/>
                  <a:ext cx="648000" cy="648000"/>
                </a:xfrm>
                <a:prstGeom prst="ellipse">
                  <a:avLst/>
                </a:prstGeom>
                <a:solidFill>
                  <a:srgbClr val="E46C0A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TextBox 23"/>
              <p:cNvSpPr txBox="1"/>
              <p:nvPr/>
            </p:nvSpPr>
            <p:spPr>
              <a:xfrm>
                <a:off x="1487350" y="1385059"/>
                <a:ext cx="2696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667139" y="1993777"/>
              <a:ext cx="12958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0000</a:t>
              </a:r>
              <a:r>
                <a:rPr lang="en-US" altLang="zh-CN" sz="1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000V</a:t>
              </a: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17"/>
          <p:cNvGrpSpPr/>
          <p:nvPr/>
        </p:nvGrpSpPr>
        <p:grpSpPr>
          <a:xfrm>
            <a:off x="6799430" y="665613"/>
            <a:ext cx="1761509" cy="1320969"/>
            <a:chOff x="1298163" y="1322669"/>
            <a:chExt cx="1761509" cy="1320969"/>
          </a:xfrm>
        </p:grpSpPr>
        <p:grpSp>
          <p:nvGrpSpPr>
            <p:cNvPr id="10" name="组合 18"/>
            <p:cNvGrpSpPr/>
            <p:nvPr/>
          </p:nvGrpSpPr>
          <p:grpSpPr>
            <a:xfrm>
              <a:off x="1298163" y="1322669"/>
              <a:ext cx="1761509" cy="1320969"/>
              <a:chOff x="1298163" y="1322669"/>
              <a:chExt cx="1761509" cy="1320969"/>
            </a:xfrm>
          </p:grpSpPr>
          <p:grpSp>
            <p:nvGrpSpPr>
              <p:cNvPr id="11" name="组合 20"/>
              <p:cNvGrpSpPr/>
              <p:nvPr/>
            </p:nvGrpSpPr>
            <p:grpSpPr>
              <a:xfrm>
                <a:off x="1298163" y="1322669"/>
                <a:ext cx="1761509" cy="1320969"/>
                <a:chOff x="1298163" y="1322669"/>
                <a:chExt cx="1761509" cy="1320969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619672" y="1563638"/>
                  <a:ext cx="1440000" cy="108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619672" y="1563638"/>
                  <a:ext cx="1440000" cy="180000"/>
                </a:xfrm>
                <a:prstGeom prst="rect">
                  <a:avLst/>
                </a:prstGeom>
                <a:solidFill>
                  <a:schemeClr val="tx1">
                    <a:alpha val="1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298163" y="1322669"/>
                  <a:ext cx="648000" cy="648000"/>
                </a:xfrm>
                <a:prstGeom prst="ellipse">
                  <a:avLst/>
                </a:prstGeom>
                <a:solidFill>
                  <a:srgbClr val="0070C0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" name="TextBox 16"/>
              <p:cNvSpPr txBox="1"/>
              <p:nvPr/>
            </p:nvSpPr>
            <p:spPr>
              <a:xfrm>
                <a:off x="1447275" y="1385059"/>
                <a:ext cx="3497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709672" y="1940612"/>
              <a:ext cx="1260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FFFFFF"/>
                  </a:solidFill>
                </a:rPr>
                <a:t>B</a:t>
              </a:r>
              <a:r>
                <a:rPr lang="zh-CN" altLang="en-US" sz="1400" b="1" dirty="0" smtClean="0">
                  <a:solidFill>
                    <a:srgbClr val="FFFFFF"/>
                  </a:solidFill>
                </a:rPr>
                <a:t>的极性</a:t>
              </a:r>
              <a:endParaRPr lang="en-US" altLang="zh-CN" sz="1400" b="1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FFFFFF"/>
                  </a:solidFill>
                </a:rPr>
                <a:t>也要交替</a:t>
              </a: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组合 25"/>
          <p:cNvGrpSpPr/>
          <p:nvPr/>
        </p:nvGrpSpPr>
        <p:grpSpPr>
          <a:xfrm>
            <a:off x="4475829" y="665613"/>
            <a:ext cx="1761509" cy="1320969"/>
            <a:chOff x="1298163" y="1322669"/>
            <a:chExt cx="1761509" cy="1320969"/>
          </a:xfrm>
        </p:grpSpPr>
        <p:grpSp>
          <p:nvGrpSpPr>
            <p:cNvPr id="18" name="组合 26"/>
            <p:cNvGrpSpPr/>
            <p:nvPr/>
          </p:nvGrpSpPr>
          <p:grpSpPr>
            <a:xfrm>
              <a:off x="1298163" y="1322669"/>
              <a:ext cx="1761509" cy="1320969"/>
              <a:chOff x="1298163" y="1322669"/>
              <a:chExt cx="1761509" cy="1320969"/>
            </a:xfrm>
          </p:grpSpPr>
          <p:grpSp>
            <p:nvGrpSpPr>
              <p:cNvPr id="19" name="组合 28"/>
              <p:cNvGrpSpPr/>
              <p:nvPr/>
            </p:nvGrpSpPr>
            <p:grpSpPr>
              <a:xfrm>
                <a:off x="1298163" y="1322669"/>
                <a:ext cx="1761509" cy="1320969"/>
                <a:chOff x="1298163" y="1322669"/>
                <a:chExt cx="1761509" cy="1320969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619672" y="1563638"/>
                  <a:ext cx="1440000" cy="108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1619672" y="1563638"/>
                  <a:ext cx="1440000" cy="180000"/>
                </a:xfrm>
                <a:prstGeom prst="rect">
                  <a:avLst/>
                </a:prstGeom>
                <a:solidFill>
                  <a:schemeClr val="tx1">
                    <a:alpha val="1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298163" y="1322669"/>
                  <a:ext cx="648000" cy="648000"/>
                </a:xfrm>
                <a:prstGeom prst="ellipse">
                  <a:avLst/>
                </a:prstGeom>
                <a:solidFill>
                  <a:srgbClr val="0070C0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TextBox 9"/>
              <p:cNvSpPr txBox="1"/>
              <p:nvPr/>
            </p:nvSpPr>
            <p:spPr>
              <a:xfrm>
                <a:off x="1450481" y="1385059"/>
                <a:ext cx="3433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1656506" y="1972511"/>
              <a:ext cx="13327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000V</a:t>
              </a:r>
              <a:r>
                <a:rPr lang="en-US" altLang="zh-CN" sz="1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B00V</a:t>
              </a: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5" name="TextBox 28"/>
          <p:cNvSpPr txBox="1"/>
          <p:nvPr/>
        </p:nvSpPr>
        <p:spPr>
          <a:xfrm>
            <a:off x="1935126" y="2201325"/>
            <a:ext cx="2530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数小于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时按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AMI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规则编码，大于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时分组且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与前一个非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码极性相同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1"/>
          <p:cNvSpPr txBox="1"/>
          <p:nvPr/>
        </p:nvSpPr>
        <p:spPr>
          <a:xfrm>
            <a:off x="4693127" y="2203468"/>
            <a:ext cx="24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码极性交替，条件不符用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代替且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极性一致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574240" y="852900"/>
            <a:ext cx="12332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HDB3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318" y="3285460"/>
            <a:ext cx="7529539" cy="131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矩形 23"/>
          <p:cNvSpPr>
            <a:spLocks noChangeAspect="1" noChangeArrowheads="1"/>
          </p:cNvSpPr>
          <p:nvPr/>
        </p:nvSpPr>
        <p:spPr bwMode="auto">
          <a:xfrm>
            <a:off x="2832811" y="3189762"/>
            <a:ext cx="399485" cy="1509824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7" name="矩形 23"/>
          <p:cNvSpPr>
            <a:spLocks noChangeAspect="1" noChangeArrowheads="1"/>
          </p:cNvSpPr>
          <p:nvPr/>
        </p:nvSpPr>
        <p:spPr bwMode="auto">
          <a:xfrm>
            <a:off x="4973582" y="3193300"/>
            <a:ext cx="399485" cy="1509824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8" name="矩形 23"/>
          <p:cNvSpPr>
            <a:spLocks noChangeAspect="1" noChangeArrowheads="1"/>
          </p:cNvSpPr>
          <p:nvPr/>
        </p:nvSpPr>
        <p:spPr bwMode="auto">
          <a:xfrm>
            <a:off x="6387771" y="3193300"/>
            <a:ext cx="399485" cy="1509824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9" name="矩形 23"/>
          <p:cNvSpPr>
            <a:spLocks noChangeAspect="1" noChangeArrowheads="1"/>
          </p:cNvSpPr>
          <p:nvPr/>
        </p:nvSpPr>
        <p:spPr bwMode="auto">
          <a:xfrm>
            <a:off x="7603471" y="3196838"/>
            <a:ext cx="399485" cy="1509824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008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34657" y="3513453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数字基带系统的码间串扰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268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923656" y="3053465"/>
            <a:ext cx="1098075" cy="1098075"/>
            <a:chOff x="2035197" y="1124394"/>
            <a:chExt cx="1152000" cy="1152000"/>
          </a:xfrm>
        </p:grpSpPr>
        <p:sp>
          <p:nvSpPr>
            <p:cNvPr id="33" name="灰色圆形背景"/>
            <p:cNvSpPr/>
            <p:nvPr/>
          </p:nvSpPr>
          <p:spPr>
            <a:xfrm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弦形 34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122974" y="1417260"/>
              <a:ext cx="986691" cy="678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误码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8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原因</a:t>
              </a:r>
              <a:endParaRPr lang="zh-CN" altLang="en-US" sz="1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36"/>
          <p:cNvGrpSpPr/>
          <p:nvPr/>
        </p:nvGrpSpPr>
        <p:grpSpPr>
          <a:xfrm>
            <a:off x="166341" y="1118782"/>
            <a:ext cx="1855390" cy="1855390"/>
            <a:chOff x="968141" y="2974095"/>
            <a:chExt cx="1152000" cy="1152000"/>
          </a:xfrm>
        </p:grpSpPr>
        <p:sp>
          <p:nvSpPr>
            <p:cNvPr id="38" name="灰色圆形背景"/>
            <p:cNvSpPr/>
            <p:nvPr/>
          </p:nvSpPr>
          <p:spPr>
            <a:xfrm rot="5400000">
              <a:off x="968141" y="2974095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36733" y="3043220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弦形 39"/>
            <p:cNvSpPr/>
            <p:nvPr/>
          </p:nvSpPr>
          <p:spPr>
            <a:xfrm rot="10800000">
              <a:off x="1036733" y="3043221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22423" y="3374530"/>
              <a:ext cx="843435" cy="439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码间串扰</a:t>
              </a:r>
            </a:p>
            <a:p>
              <a:pPr algn="ctr"/>
              <a:endPara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41"/>
          <p:cNvGrpSpPr/>
          <p:nvPr/>
        </p:nvGrpSpPr>
        <p:grpSpPr>
          <a:xfrm>
            <a:off x="2121171" y="3053465"/>
            <a:ext cx="1425756" cy="1425756"/>
            <a:chOff x="2035197" y="1124394"/>
            <a:chExt cx="1152000" cy="1152000"/>
          </a:xfrm>
        </p:grpSpPr>
        <p:sp>
          <p:nvSpPr>
            <p:cNvPr id="43" name="灰色圆形背景"/>
            <p:cNvSpPr/>
            <p:nvPr/>
          </p:nvSpPr>
          <p:spPr>
            <a:xfrm rot="16200000"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弦形 44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105791" y="1494293"/>
              <a:ext cx="986691" cy="323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噪  声</a:t>
              </a:r>
              <a:endPara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" name="TextBox 27"/>
          <p:cNvSpPr txBox="1"/>
          <p:nvPr/>
        </p:nvSpPr>
        <p:spPr>
          <a:xfrm>
            <a:off x="4548244" y="2670180"/>
            <a:ext cx="380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数字基带系统的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总传输特性不理想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使得码元变形、展宽而导致相互影响的现象。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0"/>
          <p:cNvSpPr txBox="1"/>
          <p:nvPr/>
        </p:nvSpPr>
        <p:spPr>
          <a:xfrm>
            <a:off x="251520" y="6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码间串扰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7113" y="1115321"/>
            <a:ext cx="5105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9073" y="1580146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28500" y="3717653"/>
            <a:ext cx="5234745" cy="118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48242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7838" y="1757285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712579" y="757283"/>
            <a:ext cx="3444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消除码间串扰的频域条件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常数即可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475298" y="1520466"/>
            <a:ext cx="2161052" cy="733650"/>
            <a:chOff x="7127272" y="2681303"/>
            <a:chExt cx="4112228" cy="853819"/>
          </a:xfrm>
        </p:grpSpPr>
        <p:sp>
          <p:nvSpPr>
            <p:cNvPr id="15" name="矩形 14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553257" y="1519346"/>
          <a:ext cx="2072463" cy="711139"/>
        </p:xfrm>
        <a:graphic>
          <a:graphicData uri="http://schemas.openxmlformats.org/presentationml/2006/ole">
            <p:oleObj spid="_x0000_s35842" name="Equation" r:id="rId6" imgW="1295280" imgH="444240" progId="Equation.DSMT4">
              <p:embed/>
            </p:oleObj>
          </a:graphicData>
        </a:graphic>
      </p:graphicFrame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630540" y="2270657"/>
            <a:ext cx="1856968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奈奎斯特第一准则</a:t>
            </a:r>
            <a:endParaRPr lang="zh-CN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2310837" y="2834716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120170" y="3163784"/>
            <a:ext cx="30690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基带传输系统的总传输特性等效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为一个带宽为       的低通滤波器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455430" y="3592326"/>
          <a:ext cx="383509" cy="383509"/>
        </p:xfrm>
        <a:graphic>
          <a:graphicData uri="http://schemas.openxmlformats.org/presentationml/2006/ole">
            <p:oleObj spid="_x0000_s35843" name="Equation" r:id="rId7" imgW="342720" imgH="342720" progId="Equation.DSMT4">
              <p:embed/>
            </p:oleObj>
          </a:graphicData>
        </a:graphic>
      </p:graphicFrame>
      <p:sp>
        <p:nvSpPr>
          <p:cNvPr id="20" name="矩形 23"/>
          <p:cNvSpPr>
            <a:spLocks noChangeAspect="1" noChangeArrowheads="1"/>
          </p:cNvSpPr>
          <p:nvPr/>
        </p:nvSpPr>
        <p:spPr bwMode="auto">
          <a:xfrm>
            <a:off x="1103346" y="3211031"/>
            <a:ext cx="3022104" cy="839974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4703489" y="3098367"/>
          <a:ext cx="3894138" cy="1290637"/>
        </p:xfrm>
        <a:graphic>
          <a:graphicData uri="http://schemas.openxmlformats.org/presentationml/2006/ole">
            <p:oleObj spid="_x0000_s35844" name="Equation" r:id="rId8" imgW="3136680" imgH="1041120" progId="Equation.DSMT4">
              <p:embed/>
            </p:oleObj>
          </a:graphicData>
        </a:graphic>
      </p:graphicFrame>
      <p:sp>
        <p:nvSpPr>
          <p:cNvPr id="22" name="TextBox 27"/>
          <p:cNvSpPr txBox="1"/>
          <p:nvPr/>
        </p:nvSpPr>
        <p:spPr>
          <a:xfrm>
            <a:off x="6486915" y="3194763"/>
            <a:ext cx="158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奈奎斯特速率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7"/>
          <p:cNvSpPr txBox="1"/>
          <p:nvPr/>
        </p:nvSpPr>
        <p:spPr>
          <a:xfrm>
            <a:off x="6554256" y="3931951"/>
            <a:ext cx="144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奈奎斯特带宽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91366" y="956924"/>
            <a:ext cx="1583691" cy="180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9"/>
          <p:cNvSpPr txBox="1"/>
          <p:nvPr/>
        </p:nvSpPr>
        <p:spPr>
          <a:xfrm>
            <a:off x="630799" y="1225035"/>
            <a:ext cx="194585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实际可行的滤波器：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滚降特性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6439713" y="1536932"/>
            <a:ext cx="1928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可以消除码间串扰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3131434" y="2541098"/>
          <a:ext cx="681925" cy="582131"/>
        </p:xfrm>
        <a:graphic>
          <a:graphicData uri="http://schemas.openxmlformats.org/presentationml/2006/ole">
            <p:oleObj spid="_x0000_s36866" name="Equation" r:id="rId4" imgW="520560" imgH="444240" progId="Equation.DSMT4">
              <p:embed/>
            </p:oleObj>
          </a:graphicData>
        </a:graphic>
      </p:graphicFrame>
      <p:sp>
        <p:nvSpPr>
          <p:cNvPr id="19" name="TextBox 27"/>
          <p:cNvSpPr txBox="1"/>
          <p:nvPr/>
        </p:nvSpPr>
        <p:spPr>
          <a:xfrm>
            <a:off x="3764923" y="2673728"/>
            <a:ext cx="934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滚降系数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4854776" y="2483072"/>
          <a:ext cx="2087562" cy="846138"/>
        </p:xfrm>
        <a:graphic>
          <a:graphicData uri="http://schemas.openxmlformats.org/presentationml/2006/ole">
            <p:oleObj spid="_x0000_s36867" name="Equation" r:id="rId5" imgW="1562040" imgH="634680" progId="Equation.DSMT4">
              <p:embed/>
            </p:oleObj>
          </a:graphicData>
        </a:graphic>
      </p:graphicFrame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1811" y="904786"/>
            <a:ext cx="3476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7548" y="1555176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>
            <a:spLocks noChangeAspect="1" noChangeArrowheads="1"/>
          </p:cNvSpPr>
          <p:nvPr/>
        </p:nvSpPr>
        <p:spPr bwMode="auto">
          <a:xfrm>
            <a:off x="3073941" y="2534882"/>
            <a:ext cx="1604399" cy="612280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3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34657" y="3513453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眼图、部分响应和时域均衡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268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15.眼图模型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1643" y="1192220"/>
            <a:ext cx="5107176" cy="2858790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4997296" y="4408075"/>
            <a:ext cx="344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对数字基带传输系统性能的定性分析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31465" y="1154272"/>
            <a:ext cx="892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/>
          <p:nvPr/>
        </p:nvSpPr>
        <p:spPr>
          <a:xfrm>
            <a:off x="467667" y="817446"/>
            <a:ext cx="9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  图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467666" y="1193480"/>
            <a:ext cx="398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利用示波器直观反映基带系统性能的方法。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63974" y="949856"/>
            <a:ext cx="311444" cy="299300"/>
            <a:chOff x="0" y="0"/>
            <a:chExt cx="1219200" cy="586868"/>
          </a:xfrm>
        </p:grpSpPr>
        <p:sp>
          <p:nvSpPr>
            <p:cNvPr id="40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4</a:t>
              </a:r>
              <a:endParaRPr lang="zh-CN" altLang="en-US" sz="1600" dirty="0"/>
            </a:p>
          </p:txBody>
        </p:sp>
      </p:grp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808067" y="800463"/>
            <a:ext cx="1307808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接收设备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86292" y="1533942"/>
            <a:ext cx="2519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将电信号还原为消息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8015" y="922515"/>
            <a:ext cx="6189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完成发送设备的反变换并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尽可能减小干扰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噪声带来的影响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21" name="Group 52"/>
          <p:cNvGrpSpPr>
            <a:grpSpLocks/>
          </p:cNvGrpSpPr>
          <p:nvPr/>
        </p:nvGrpSpPr>
        <p:grpSpPr bwMode="auto">
          <a:xfrm>
            <a:off x="578145" y="1559475"/>
            <a:ext cx="311444" cy="299300"/>
            <a:chOff x="0" y="0"/>
            <a:chExt cx="1219200" cy="586868"/>
          </a:xfrm>
        </p:grpSpPr>
        <p:sp>
          <p:nvSpPr>
            <p:cNvPr id="22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5</a:t>
              </a:r>
              <a:endParaRPr lang="zh-CN" altLang="en-US" sz="1600" dirty="0"/>
            </a:p>
          </p:txBody>
        </p:sp>
      </p:grp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882487" y="1420715"/>
            <a:ext cx="8754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  宿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7545" y="2131274"/>
            <a:ext cx="5503241" cy="123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6925" y="3516494"/>
            <a:ext cx="74390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510387" y="4596290"/>
            <a:ext cx="349810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信源编码：模数转换、数据压缩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5401372" y="4578262"/>
            <a:ext cx="3498101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信道编码：提高通信的可靠性</a:t>
            </a:r>
            <a:endParaRPr lang="zh-CN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40850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902776" y="2067694"/>
            <a:ext cx="565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40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带通</a:t>
            </a:r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传输系统</a:t>
            </a:r>
            <a:endParaRPr lang="zh-CN" altLang="en-US" sz="4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8678" y="2953276"/>
            <a:ext cx="454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计算机与通信工程学院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物联网工程专业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李志华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71600" y="2828424"/>
            <a:ext cx="54468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768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97669" y="63798"/>
            <a:ext cx="289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二进制振幅调制：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2ASK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09" name="Picture 1" descr="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835" y="2591506"/>
            <a:ext cx="3987210" cy="220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9"/>
          <p:cNvSpPr txBox="1"/>
          <p:nvPr/>
        </p:nvSpPr>
        <p:spPr>
          <a:xfrm>
            <a:off x="712346" y="2018976"/>
            <a:ext cx="8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  形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490127" y="2107282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716074" y="797112"/>
            <a:ext cx="103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15136" y="885418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688486" y="1273225"/>
            <a:ext cx="2065357" cy="404041"/>
            <a:chOff x="7127272" y="2681303"/>
            <a:chExt cx="4112228" cy="853819"/>
          </a:xfrm>
        </p:grpSpPr>
        <p:sp>
          <p:nvSpPr>
            <p:cNvPr id="23" name="矩形 22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4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724602" y="1308434"/>
          <a:ext cx="1966912" cy="315912"/>
        </p:xfrm>
        <a:graphic>
          <a:graphicData uri="http://schemas.openxmlformats.org/presentationml/2006/ole">
            <p:oleObj spid="_x0000_s37890" name="Equation" r:id="rId5" imgW="1422360" imgH="228600" progId="Equation.DSMT4">
              <p:embed/>
            </p:oleObj>
          </a:graphicData>
        </a:graphic>
      </p:graphicFrame>
      <p:sp>
        <p:nvSpPr>
          <p:cNvPr id="41" name="TextBox 9"/>
          <p:cNvSpPr txBox="1"/>
          <p:nvPr/>
        </p:nvSpPr>
        <p:spPr>
          <a:xfrm>
            <a:off x="5043503" y="863524"/>
            <a:ext cx="12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  调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842566" y="951830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9"/>
          <p:cNvSpPr txBox="1"/>
          <p:nvPr/>
        </p:nvSpPr>
        <p:spPr>
          <a:xfrm>
            <a:off x="5057681" y="1388069"/>
            <a:ext cx="1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非相干解调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9"/>
          <p:cNvSpPr txBox="1"/>
          <p:nvPr/>
        </p:nvSpPr>
        <p:spPr>
          <a:xfrm>
            <a:off x="5057685" y="1792105"/>
            <a:ext cx="1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相干解调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7874" y="2369870"/>
            <a:ext cx="216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功率谱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随机信号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806937" y="2458176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7" name="Picture 3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0217" y="2986422"/>
            <a:ext cx="4284921" cy="131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47"/>
          <p:cNvGrpSpPr/>
          <p:nvPr/>
        </p:nvGrpSpPr>
        <p:grpSpPr>
          <a:xfrm>
            <a:off x="5940979" y="4550763"/>
            <a:ext cx="1969655" cy="435924"/>
            <a:chOff x="7127272" y="2681303"/>
            <a:chExt cx="4112228" cy="853819"/>
          </a:xfrm>
        </p:grpSpPr>
        <p:sp>
          <p:nvSpPr>
            <p:cNvPr id="49" name="矩形 48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0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51" name="Object 5"/>
          <p:cNvGraphicFramePr>
            <a:graphicFrameLocks noChangeAspect="1"/>
          </p:cNvGraphicFramePr>
          <p:nvPr/>
        </p:nvGraphicFramePr>
        <p:xfrm>
          <a:off x="6048455" y="4593311"/>
          <a:ext cx="1755849" cy="336226"/>
        </p:xfrm>
        <a:graphic>
          <a:graphicData uri="http://schemas.openxmlformats.org/presentationml/2006/ole">
            <p:oleObj spid="_x0000_s37891" name="Equation" r:id="rId7" imgW="119376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9"/>
          <p:cNvSpPr txBox="1"/>
          <p:nvPr/>
        </p:nvSpPr>
        <p:spPr>
          <a:xfrm>
            <a:off x="372104" y="63798"/>
            <a:ext cx="18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二进制频率调制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3657" y="1541708"/>
            <a:ext cx="3702222" cy="190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9"/>
          <p:cNvSpPr txBox="1"/>
          <p:nvPr/>
        </p:nvSpPr>
        <p:spPr>
          <a:xfrm>
            <a:off x="4720816" y="987604"/>
            <a:ext cx="8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  形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530514" y="1075909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5388076" y="3700128"/>
            <a:ext cx="2767096" cy="489097"/>
            <a:chOff x="7127272" y="2681303"/>
            <a:chExt cx="4112228" cy="853819"/>
          </a:xfrm>
        </p:grpSpPr>
        <p:sp>
          <p:nvSpPr>
            <p:cNvPr id="18" name="矩形 17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9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6" name="TextBox 9"/>
          <p:cNvSpPr txBox="1"/>
          <p:nvPr/>
        </p:nvSpPr>
        <p:spPr>
          <a:xfrm>
            <a:off x="5394222" y="3755614"/>
            <a:ext cx="295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2FSK=2ASK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+ 2ASK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9"/>
          <p:cNvSpPr txBox="1"/>
          <p:nvPr/>
        </p:nvSpPr>
        <p:spPr>
          <a:xfrm>
            <a:off x="726690" y="969864"/>
            <a:ext cx="103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525752" y="1058170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2"/>
          <p:cNvGrpSpPr/>
          <p:nvPr/>
        </p:nvGrpSpPr>
        <p:grpSpPr>
          <a:xfrm>
            <a:off x="585689" y="1502686"/>
            <a:ext cx="3560999" cy="517447"/>
            <a:chOff x="7127272" y="2681303"/>
            <a:chExt cx="4112228" cy="853819"/>
          </a:xfrm>
        </p:grpSpPr>
        <p:sp>
          <p:nvSpPr>
            <p:cNvPr id="24" name="矩形 23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5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67560" y="1569423"/>
          <a:ext cx="3406775" cy="327025"/>
        </p:xfrm>
        <a:graphic>
          <a:graphicData uri="http://schemas.openxmlformats.org/presentationml/2006/ole">
            <p:oleObj spid="_x0000_s38914" name="Equation" r:id="rId5" imgW="237456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3600" y="891888"/>
            <a:ext cx="216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功率谱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32663" y="980194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20"/>
          <p:cNvGrpSpPr/>
          <p:nvPr/>
        </p:nvGrpSpPr>
        <p:grpSpPr>
          <a:xfrm>
            <a:off x="2424304" y="3155204"/>
            <a:ext cx="3911926" cy="502390"/>
            <a:chOff x="7127272" y="2681303"/>
            <a:chExt cx="4112228" cy="853819"/>
          </a:xfrm>
        </p:grpSpPr>
        <p:sp>
          <p:nvSpPr>
            <p:cNvPr id="22" name="矩形 2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527808" y="3211024"/>
          <a:ext cx="3675222" cy="380852"/>
        </p:xfrm>
        <a:graphic>
          <a:graphicData uri="http://schemas.openxmlformats.org/presentationml/2006/ole">
            <p:oleObj spid="_x0000_s39938" name="Equation" r:id="rId4" imgW="2450880" imgH="253800" progId="Equation.DSMT4">
              <p:embed/>
            </p:oleObj>
          </a:graphicData>
        </a:graphic>
      </p:graphicFrame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6866" y="1277084"/>
            <a:ext cx="3431087" cy="164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79442" y="829928"/>
            <a:ext cx="311444" cy="299300"/>
            <a:chOff x="0" y="0"/>
            <a:chExt cx="1219200" cy="586868"/>
          </a:xfrm>
        </p:grpSpPr>
        <p:sp>
          <p:nvSpPr>
            <p:cNvPr id="11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3" name="TextBox 9"/>
          <p:cNvSpPr txBox="1"/>
          <p:nvPr/>
        </p:nvSpPr>
        <p:spPr>
          <a:xfrm>
            <a:off x="350813" y="83777"/>
            <a:ext cx="186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二进制相位调制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1035029" y="1352643"/>
            <a:ext cx="103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834091" y="1440949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744278" y="1903238"/>
            <a:ext cx="1956390" cy="425288"/>
            <a:chOff x="7127272" y="2681303"/>
            <a:chExt cx="4112228" cy="853819"/>
          </a:xfrm>
        </p:grpSpPr>
        <p:sp>
          <p:nvSpPr>
            <p:cNvPr id="20" name="矩形 1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772707" y="1949194"/>
          <a:ext cx="1833563" cy="298450"/>
        </p:xfrm>
        <a:graphic>
          <a:graphicData uri="http://schemas.openxmlformats.org/presentationml/2006/ole">
            <p:oleObj spid="_x0000_s40962" name="Equation" r:id="rId4" imgW="1409400" imgH="228600" progId="Equation.DSMT4">
              <p:embed/>
            </p:oleObj>
          </a:graphicData>
        </a:graphic>
      </p:graphicFrame>
      <p:sp>
        <p:nvSpPr>
          <p:cNvPr id="23" name="TextBox 9"/>
          <p:cNvSpPr txBox="1"/>
          <p:nvPr/>
        </p:nvSpPr>
        <p:spPr>
          <a:xfrm>
            <a:off x="2803611" y="1919713"/>
            <a:ext cx="103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双极性码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715853" y="820979"/>
            <a:ext cx="8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2PSK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988767" y="2600489"/>
            <a:ext cx="8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  形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787829" y="2688795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360" y="3229034"/>
            <a:ext cx="36099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9"/>
          <p:cNvSpPr txBox="1"/>
          <p:nvPr/>
        </p:nvSpPr>
        <p:spPr>
          <a:xfrm>
            <a:off x="1630260" y="4804946"/>
            <a:ext cx="117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绝对调相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8769" y="1423542"/>
            <a:ext cx="216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功率谱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4317832" y="1511848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3" name="Picture 2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9331" y="2069782"/>
            <a:ext cx="4550734" cy="157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33"/>
          <p:cNvGrpSpPr/>
          <p:nvPr/>
        </p:nvGrpSpPr>
        <p:grpSpPr>
          <a:xfrm>
            <a:off x="5632620" y="3891555"/>
            <a:ext cx="1969655" cy="435925"/>
            <a:chOff x="7127272" y="2681303"/>
            <a:chExt cx="4112228" cy="853819"/>
          </a:xfrm>
        </p:grpSpPr>
        <p:sp>
          <p:nvSpPr>
            <p:cNvPr id="35" name="矩形 34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6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37" name="Object 5"/>
          <p:cNvGraphicFramePr>
            <a:graphicFrameLocks noChangeAspect="1"/>
          </p:cNvGraphicFramePr>
          <p:nvPr/>
        </p:nvGraphicFramePr>
        <p:xfrm>
          <a:off x="5750346" y="3944671"/>
          <a:ext cx="1736725" cy="336550"/>
        </p:xfrm>
        <a:graphic>
          <a:graphicData uri="http://schemas.openxmlformats.org/presentationml/2006/ole">
            <p:oleObj spid="_x0000_s40963" name="Equation" r:id="rId7" imgW="11808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02545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32607" y="829928"/>
            <a:ext cx="311444" cy="299300"/>
            <a:chOff x="0" y="0"/>
            <a:chExt cx="1219200" cy="586868"/>
          </a:xfrm>
        </p:grpSpPr>
        <p:sp>
          <p:nvSpPr>
            <p:cNvPr id="10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765500" y="817454"/>
            <a:ext cx="99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2DPSK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86294" y="3593740"/>
            <a:ext cx="27113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相邻码元载波的相位变化传递信息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967527" y="1455434"/>
            <a:ext cx="8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  形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766589" y="1543740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872" y="2030789"/>
            <a:ext cx="3813988" cy="150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497088" y="3684769"/>
          <a:ext cx="1208088" cy="620713"/>
        </p:xfrm>
        <a:graphic>
          <a:graphicData uri="http://schemas.openxmlformats.org/presentationml/2006/ole">
            <p:oleObj spid="_x0000_s41986" name="Equation" r:id="rId5" imgW="914400" imgH="469800" progId="Equation.DSMT4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007897" y="1508585"/>
            <a:ext cx="216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功率谱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806960" y="1596891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42"/>
          <p:cNvGrpSpPr/>
          <p:nvPr/>
        </p:nvGrpSpPr>
        <p:grpSpPr>
          <a:xfrm>
            <a:off x="5749609" y="3689516"/>
            <a:ext cx="1969655" cy="435925"/>
            <a:chOff x="7127272" y="2681303"/>
            <a:chExt cx="4112228" cy="853819"/>
          </a:xfrm>
        </p:grpSpPr>
        <p:sp>
          <p:nvSpPr>
            <p:cNvPr id="44" name="矩形 43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5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46" name="Object 5"/>
          <p:cNvGraphicFramePr>
            <a:graphicFrameLocks noChangeAspect="1"/>
          </p:cNvGraphicFramePr>
          <p:nvPr/>
        </p:nvGraphicFramePr>
        <p:xfrm>
          <a:off x="5821298" y="3742930"/>
          <a:ext cx="1830387" cy="336550"/>
        </p:xfrm>
        <a:graphic>
          <a:graphicData uri="http://schemas.openxmlformats.org/presentationml/2006/ole">
            <p:oleObj spid="_x0000_s41987" name="Equation" r:id="rId6" imgW="1244520" imgH="228600" progId="Equation.DSMT4">
              <p:embed/>
            </p:oleObj>
          </a:graphicData>
        </a:graphic>
      </p:graphicFrame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7029" y="2105257"/>
            <a:ext cx="3820838" cy="134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559977" y="351345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多进制数字调制原理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26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0366" y="79492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相同码元速率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时多进制调制系统的传信率大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00764" y="873864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842" name="Object 11"/>
          <p:cNvGraphicFramePr>
            <a:graphicFrameLocks noChangeAspect="1"/>
          </p:cNvGraphicFramePr>
          <p:nvPr/>
        </p:nvGraphicFramePr>
        <p:xfrm>
          <a:off x="5377113" y="825567"/>
          <a:ext cx="2363389" cy="348956"/>
        </p:xfrm>
        <a:graphic>
          <a:graphicData uri="http://schemas.openxmlformats.org/presentationml/2006/ole">
            <p:oleObj spid="_x0000_s43010" name="Equation" r:id="rId4" imgW="1549080" imgH="228600" progId="Equation.DSMT4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733633" y="1499047"/>
            <a:ext cx="4391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相同传信率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时多进制调制系统码元宽度大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04306" y="1557813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1752" y="2052072"/>
            <a:ext cx="805947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相同噪声环境下多进制调制系统的抗噪声性能差，想要获取相同的误码率必须</a:t>
            </a:r>
            <a:endParaRPr lang="en-US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提高多进制信号的发送能量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00764" y="2192356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1030372" y="2067694"/>
            <a:ext cx="5306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模拟信号的数字传输</a:t>
            </a:r>
            <a:endParaRPr lang="zh-CN" altLang="en-US" sz="4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8678" y="2953276"/>
            <a:ext cx="454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计算机与通信工程学院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物联网工程专业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李志华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71600" y="2828424"/>
            <a:ext cx="54468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768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37064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8177" name="Object 1"/>
          <p:cNvGraphicFramePr>
            <a:graphicFrameLocks noChangeAspect="1"/>
          </p:cNvGraphicFramePr>
          <p:nvPr/>
        </p:nvGraphicFramePr>
        <p:xfrm>
          <a:off x="1073891" y="627300"/>
          <a:ext cx="7031266" cy="1144329"/>
        </p:xfrm>
        <a:graphic>
          <a:graphicData uri="http://schemas.openxmlformats.org/presentationml/2006/ole">
            <p:oleObj spid="_x0000_s44034" name="Visio" r:id="rId4" imgW="5943018" imgH="970951" progId="Visio.Drawing.11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690571" y="797430"/>
            <a:ext cx="2870791" cy="1073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9"/>
          <p:cNvSpPr txBox="1"/>
          <p:nvPr/>
        </p:nvSpPr>
        <p:spPr>
          <a:xfrm>
            <a:off x="758433" y="2980666"/>
            <a:ext cx="78220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低通抽样定理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如果模拟信号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的最高频率为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，则使用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的周期</a:t>
            </a:r>
            <a:endParaRPr lang="en-US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性冲激脉冲对其抽样后，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能被这些抽样值完全确定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3885917" y="3022411"/>
          <a:ext cx="452179" cy="278264"/>
        </p:xfrm>
        <a:graphic>
          <a:graphicData uri="http://schemas.openxmlformats.org/presentationml/2006/ole">
            <p:oleObj spid="_x0000_s44035" name="Equation" r:id="rId5" imgW="330120" imgH="203040" progId="Equation.DSMT4">
              <p:embed/>
            </p:oleObj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5722989" y="2997053"/>
          <a:ext cx="337584" cy="337584"/>
        </p:xfrm>
        <a:graphic>
          <a:graphicData uri="http://schemas.openxmlformats.org/presentationml/2006/ole">
            <p:oleObj spid="_x0000_s44036" name="Equation" r:id="rId6" imgW="228600" imgH="228600" progId="Equation.DSMT4">
              <p:embed/>
            </p:oleObj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6861706" y="3004956"/>
          <a:ext cx="887413" cy="339725"/>
        </p:xfrm>
        <a:graphic>
          <a:graphicData uri="http://schemas.openxmlformats.org/presentationml/2006/ole">
            <p:oleObj spid="_x0000_s44037" name="Equation" r:id="rId7" imgW="596880" imgH="228600" progId="Equation.DSMT4">
              <p:embed/>
            </p:oleObj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3431194" y="3397327"/>
          <a:ext cx="452437" cy="279400"/>
        </p:xfrm>
        <a:graphic>
          <a:graphicData uri="http://schemas.openxmlformats.org/presentationml/2006/ole">
            <p:oleObj spid="_x0000_s44038" name="Equation" r:id="rId8" imgW="330120" imgH="203040" progId="Equation.DSMT4">
              <p:embed/>
            </p:oleObj>
          </a:graphicData>
        </a:graphic>
      </p:graphicFrame>
      <p:sp>
        <p:nvSpPr>
          <p:cNvPr id="21" name="矩形 23"/>
          <p:cNvSpPr>
            <a:spLocks noChangeAspect="1" noChangeArrowheads="1"/>
          </p:cNvSpPr>
          <p:nvPr/>
        </p:nvSpPr>
        <p:spPr bwMode="auto">
          <a:xfrm>
            <a:off x="726553" y="2916866"/>
            <a:ext cx="7811396" cy="836433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02734" y="2318485"/>
            <a:ext cx="311444" cy="299300"/>
            <a:chOff x="0" y="0"/>
            <a:chExt cx="1219200" cy="586868"/>
          </a:xfrm>
        </p:grpSpPr>
        <p:sp>
          <p:nvSpPr>
            <p:cNvPr id="23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25" name="TextBox 9"/>
          <p:cNvSpPr txBox="1"/>
          <p:nvPr/>
        </p:nvSpPr>
        <p:spPr>
          <a:xfrm>
            <a:off x="939145" y="2298903"/>
            <a:ext cx="117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理想抽样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714139" y="3880897"/>
          <a:ext cx="1227173" cy="368152"/>
        </p:xfrm>
        <a:graphic>
          <a:graphicData uri="http://schemas.openxmlformats.org/presentationml/2006/ole">
            <p:oleObj spid="_x0000_s44039" name="Equation" r:id="rId9" imgW="761760" imgH="228600" progId="Equation.DSMT4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1922071" y="3906433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奈奎斯特抽样速率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807767" y="4343281"/>
          <a:ext cx="1116715" cy="630404"/>
        </p:xfrm>
        <a:graphic>
          <a:graphicData uri="http://schemas.openxmlformats.org/presentationml/2006/ole">
            <p:oleObj spid="_x0000_s44040" name="Equation" r:id="rId10" imgW="787320" imgH="444240" progId="Equation.DSMT4">
              <p:embed/>
            </p:oleObj>
          </a:graphicData>
        </a:graphic>
      </p:graphicFrame>
      <p:sp>
        <p:nvSpPr>
          <p:cNvPr id="29" name="矩形 28"/>
          <p:cNvSpPr/>
          <p:nvPr/>
        </p:nvSpPr>
        <p:spPr>
          <a:xfrm>
            <a:off x="1914987" y="4494765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奈奎斯特抽样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</a:t>
            </a:r>
          </a:p>
        </p:txBody>
      </p:sp>
      <p:sp>
        <p:nvSpPr>
          <p:cNvPr id="33" name="TextBox 9"/>
          <p:cNvSpPr txBox="1"/>
          <p:nvPr/>
        </p:nvSpPr>
        <p:spPr>
          <a:xfrm>
            <a:off x="4139579" y="4203406"/>
            <a:ext cx="202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带通抽样定理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23"/>
          <p:cNvSpPr>
            <a:spLocks noChangeAspect="1" noChangeArrowheads="1"/>
          </p:cNvSpPr>
          <p:nvPr/>
        </p:nvSpPr>
        <p:spPr bwMode="auto">
          <a:xfrm>
            <a:off x="4118332" y="4043909"/>
            <a:ext cx="3292561" cy="71947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5860899" y="4086891"/>
          <a:ext cx="1443665" cy="631603"/>
        </p:xfrm>
        <a:graphic>
          <a:graphicData uri="http://schemas.openxmlformats.org/presentationml/2006/ole">
            <p:oleObj spid="_x0000_s44041" name="Equation" r:id="rId11" imgW="1015920" imgH="4442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37064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9"/>
          <p:cNvGrpSpPr/>
          <p:nvPr/>
        </p:nvGrpSpPr>
        <p:grpSpPr>
          <a:xfrm>
            <a:off x="2932931" y="3092363"/>
            <a:ext cx="2396738" cy="2396738"/>
            <a:chOff x="3298071" y="2815905"/>
            <a:chExt cx="2396738" cy="2396738"/>
          </a:xfrm>
        </p:grpSpPr>
        <p:sp>
          <p:nvSpPr>
            <p:cNvPr id="31" name="空心弧 30"/>
            <p:cNvSpPr/>
            <p:nvPr/>
          </p:nvSpPr>
          <p:spPr>
            <a:xfrm flipH="1">
              <a:off x="3298071" y="2815905"/>
              <a:ext cx="2396738" cy="2396738"/>
            </a:xfrm>
            <a:prstGeom prst="blockArc">
              <a:avLst>
                <a:gd name="adj1" fmla="val 10757526"/>
                <a:gd name="adj2" fmla="val 64055"/>
                <a:gd name="adj3" fmla="val 12094"/>
              </a:avLst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空心弧 31"/>
            <p:cNvSpPr/>
            <p:nvPr/>
          </p:nvSpPr>
          <p:spPr>
            <a:xfrm flipH="1">
              <a:off x="3298071" y="2815905"/>
              <a:ext cx="2396738" cy="2396738"/>
            </a:xfrm>
            <a:prstGeom prst="blockArc">
              <a:avLst>
                <a:gd name="adj1" fmla="val 12607873"/>
                <a:gd name="adj2" fmla="val 64055"/>
                <a:gd name="adj3" fmla="val 1209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301063" y="4014878"/>
              <a:ext cx="288032" cy="79741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406777" y="4014878"/>
              <a:ext cx="288032" cy="79741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4"/>
          <p:cNvGrpSpPr/>
          <p:nvPr/>
        </p:nvGrpSpPr>
        <p:grpSpPr>
          <a:xfrm>
            <a:off x="2549940" y="2707172"/>
            <a:ext cx="3167118" cy="3167119"/>
            <a:chOff x="2943361" y="2430714"/>
            <a:chExt cx="3167118" cy="3167119"/>
          </a:xfrm>
        </p:grpSpPr>
        <p:sp>
          <p:nvSpPr>
            <p:cNvPr id="36" name="空心弧 35"/>
            <p:cNvSpPr/>
            <p:nvPr/>
          </p:nvSpPr>
          <p:spPr>
            <a:xfrm flipH="1">
              <a:off x="2943361" y="2430715"/>
              <a:ext cx="3167118" cy="3167118"/>
            </a:xfrm>
            <a:prstGeom prst="blockArc">
              <a:avLst>
                <a:gd name="adj1" fmla="val 10757526"/>
                <a:gd name="adj2" fmla="val 22358"/>
                <a:gd name="adj3" fmla="val 9233"/>
              </a:avLst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/>
            <p:cNvSpPr/>
            <p:nvPr/>
          </p:nvSpPr>
          <p:spPr>
            <a:xfrm flipH="1">
              <a:off x="2943361" y="2430714"/>
              <a:ext cx="3167118" cy="3167118"/>
            </a:xfrm>
            <a:prstGeom prst="blockArc">
              <a:avLst>
                <a:gd name="adj1" fmla="val 15175853"/>
                <a:gd name="adj2" fmla="val 22358"/>
                <a:gd name="adj3" fmla="val 92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943972" y="4014878"/>
              <a:ext cx="288032" cy="79741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822447" y="4014878"/>
              <a:ext cx="288032" cy="79741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39"/>
          <p:cNvGrpSpPr/>
          <p:nvPr/>
        </p:nvGrpSpPr>
        <p:grpSpPr>
          <a:xfrm>
            <a:off x="2181550" y="2338783"/>
            <a:ext cx="3903898" cy="3903898"/>
            <a:chOff x="2574971" y="2062325"/>
            <a:chExt cx="3903898" cy="3903898"/>
          </a:xfrm>
        </p:grpSpPr>
        <p:sp>
          <p:nvSpPr>
            <p:cNvPr id="41" name="空心弧 40"/>
            <p:cNvSpPr/>
            <p:nvPr/>
          </p:nvSpPr>
          <p:spPr>
            <a:xfrm flipH="1">
              <a:off x="2574971" y="2062325"/>
              <a:ext cx="3903898" cy="3903898"/>
            </a:xfrm>
            <a:prstGeom prst="blockArc">
              <a:avLst>
                <a:gd name="adj1" fmla="val 10757526"/>
                <a:gd name="adj2" fmla="val 18715"/>
                <a:gd name="adj3" fmla="val 7362"/>
              </a:avLst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/>
            <p:cNvSpPr/>
            <p:nvPr/>
          </p:nvSpPr>
          <p:spPr>
            <a:xfrm flipH="1">
              <a:off x="2574971" y="2062325"/>
              <a:ext cx="3903898" cy="3903898"/>
            </a:xfrm>
            <a:prstGeom prst="blockArc">
              <a:avLst>
                <a:gd name="adj1" fmla="val 17777439"/>
                <a:gd name="adj2" fmla="val 18715"/>
                <a:gd name="adj3" fmla="val 736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574971" y="4014878"/>
              <a:ext cx="288032" cy="79741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190837" y="4014878"/>
              <a:ext cx="288032" cy="79741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44"/>
          <p:cNvGrpSpPr/>
          <p:nvPr/>
        </p:nvGrpSpPr>
        <p:grpSpPr>
          <a:xfrm>
            <a:off x="3356468" y="3524336"/>
            <a:ext cx="1554058" cy="1554057"/>
            <a:chOff x="3749889" y="3237245"/>
            <a:chExt cx="1554058" cy="1554057"/>
          </a:xfrm>
        </p:grpSpPr>
        <p:sp>
          <p:nvSpPr>
            <p:cNvPr id="46" name="饼形 45"/>
            <p:cNvSpPr/>
            <p:nvPr/>
          </p:nvSpPr>
          <p:spPr>
            <a:xfrm rot="5400000">
              <a:off x="3749890" y="3237245"/>
              <a:ext cx="1554057" cy="1554057"/>
            </a:xfrm>
            <a:prstGeom prst="pie">
              <a:avLst>
                <a:gd name="adj1" fmla="val 5376100"/>
                <a:gd name="adj2" fmla="val 16263200"/>
              </a:avLst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749889" y="4014878"/>
              <a:ext cx="1554057" cy="79741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004420" y="3392413"/>
              <a:ext cx="10450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说明文字1"/>
          <p:cNvGrpSpPr/>
          <p:nvPr/>
        </p:nvGrpSpPr>
        <p:grpSpPr>
          <a:xfrm>
            <a:off x="4534135" y="1294851"/>
            <a:ext cx="2514361" cy="307777"/>
            <a:chOff x="729042" y="1398992"/>
            <a:chExt cx="2514361" cy="307777"/>
          </a:xfrm>
        </p:grpSpPr>
        <p:sp>
          <p:nvSpPr>
            <p:cNvPr id="50" name="椭圆 49"/>
            <p:cNvSpPr/>
            <p:nvPr/>
          </p:nvSpPr>
          <p:spPr bwMode="auto">
            <a:xfrm>
              <a:off x="729042" y="1442100"/>
              <a:ext cx="180000" cy="180000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883394" y="1398992"/>
              <a:ext cx="2360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说明文字1"/>
          <p:cNvGrpSpPr/>
          <p:nvPr/>
        </p:nvGrpSpPr>
        <p:grpSpPr>
          <a:xfrm>
            <a:off x="5797419" y="2475879"/>
            <a:ext cx="2514361" cy="307777"/>
            <a:chOff x="729042" y="1398992"/>
            <a:chExt cx="2514361" cy="307777"/>
          </a:xfrm>
        </p:grpSpPr>
        <p:sp>
          <p:nvSpPr>
            <p:cNvPr id="54" name="椭圆 53"/>
            <p:cNvSpPr/>
            <p:nvPr/>
          </p:nvSpPr>
          <p:spPr bwMode="auto">
            <a:xfrm>
              <a:off x="729042" y="1442100"/>
              <a:ext cx="180000" cy="180000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TextBox 41"/>
            <p:cNvSpPr txBox="1"/>
            <p:nvPr/>
          </p:nvSpPr>
          <p:spPr>
            <a:xfrm>
              <a:off x="883394" y="1398992"/>
              <a:ext cx="2360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说明文字1"/>
          <p:cNvGrpSpPr/>
          <p:nvPr/>
        </p:nvGrpSpPr>
        <p:grpSpPr>
          <a:xfrm>
            <a:off x="34884" y="1757357"/>
            <a:ext cx="2535138" cy="307777"/>
            <a:chOff x="808599" y="1398992"/>
            <a:chExt cx="2535138" cy="307777"/>
          </a:xfrm>
        </p:grpSpPr>
        <p:sp>
          <p:nvSpPr>
            <p:cNvPr id="58" name="椭圆 57"/>
            <p:cNvSpPr/>
            <p:nvPr/>
          </p:nvSpPr>
          <p:spPr bwMode="auto">
            <a:xfrm>
              <a:off x="3163737" y="1442100"/>
              <a:ext cx="180000" cy="180000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45"/>
            <p:cNvSpPr txBox="1"/>
            <p:nvPr/>
          </p:nvSpPr>
          <p:spPr>
            <a:xfrm>
              <a:off x="808599" y="1398992"/>
              <a:ext cx="2360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1" name="直接连接符 60"/>
          <p:cNvCxnSpPr/>
          <p:nvPr/>
        </p:nvCxnSpPr>
        <p:spPr>
          <a:xfrm>
            <a:off x="2543662" y="1954105"/>
            <a:ext cx="788920" cy="7260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3916274" y="1559520"/>
            <a:ext cx="617861" cy="14524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5042396" y="2672627"/>
            <a:ext cx="781383" cy="10999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0"/>
          <p:cNvSpPr txBox="1"/>
          <p:nvPr/>
        </p:nvSpPr>
        <p:spPr>
          <a:xfrm>
            <a:off x="251520" y="6285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数字通信系统的特点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952830" y="1402967"/>
            <a:ext cx="15352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抗干扰能力强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噪声不累积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1"/>
          <p:cNvSpPr>
            <a:spLocks noChangeArrowheads="1"/>
          </p:cNvSpPr>
          <p:nvPr/>
        </p:nvSpPr>
        <p:spPr bwMode="auto">
          <a:xfrm>
            <a:off x="4745077" y="1176200"/>
            <a:ext cx="258557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传输差错可控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1"/>
          <p:cNvSpPr>
            <a:spLocks noChangeArrowheads="1"/>
          </p:cNvSpPr>
          <p:nvPr/>
        </p:nvSpPr>
        <p:spPr bwMode="auto">
          <a:xfrm>
            <a:off x="6009638" y="2200470"/>
            <a:ext cx="29110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易于集成而使得设备微型化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易于加密处理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1"/>
          <p:cNvSpPr>
            <a:spLocks noChangeArrowheads="1"/>
          </p:cNvSpPr>
          <p:nvPr/>
        </p:nvSpPr>
        <p:spPr bwMode="auto">
          <a:xfrm>
            <a:off x="2154221" y="4433352"/>
            <a:ext cx="4331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所需传输带宽较大、</a:t>
            </a:r>
            <a:r>
              <a:rPr lang="zh-CN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同步要求高且设备复杂</a:t>
            </a:r>
            <a:endParaRPr lang="zh-CN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086" y="2294762"/>
            <a:ext cx="18954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36611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60202" y="1117019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96613" y="1086804"/>
            <a:ext cx="121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均匀量化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29" y="1660431"/>
            <a:ext cx="3913556" cy="231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995854" y="4056834"/>
            <a:ext cx="3374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信号量噪比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刻画量化误差的大小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121590" y="1159548"/>
            <a:ext cx="311444" cy="299300"/>
            <a:chOff x="0" y="0"/>
            <a:chExt cx="1219200" cy="586868"/>
          </a:xfrm>
        </p:grpSpPr>
        <p:sp>
          <p:nvSpPr>
            <p:cNvPr id="21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58001" y="1129333"/>
            <a:ext cx="148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非均匀量化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5594" y="1935137"/>
            <a:ext cx="3292619" cy="227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698206" y="3513453"/>
            <a:ext cx="3934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脉冲编码调制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(PCM)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26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313" y="1414148"/>
            <a:ext cx="3930928" cy="28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299349" y="4331737"/>
            <a:ext cx="323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将横轴的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每个段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平均分为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</a:p>
        </p:txBody>
      </p:sp>
      <p:sp>
        <p:nvSpPr>
          <p:cNvPr id="11" name="矩形 23"/>
          <p:cNvSpPr>
            <a:spLocks noChangeAspect="1" noChangeArrowheads="1"/>
          </p:cNvSpPr>
          <p:nvPr/>
        </p:nvSpPr>
        <p:spPr bwMode="auto">
          <a:xfrm>
            <a:off x="5302061" y="4270901"/>
            <a:ext cx="3235884" cy="513766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8720" y="1440624"/>
            <a:ext cx="41433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4334" y="1075027"/>
            <a:ext cx="4853208" cy="272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909" y="1149870"/>
            <a:ext cx="35623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332863" y="351300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抽样值</a:t>
            </a: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37064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75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872" y="3474958"/>
            <a:ext cx="3705557" cy="7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16" y="988828"/>
            <a:ext cx="3056514" cy="223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4366704" y="939937"/>
            <a:ext cx="39585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１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称为极性码：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表示信号为正而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</a:t>
            </a:r>
          </a:p>
        </p:txBody>
      </p:sp>
      <p:sp>
        <p:nvSpPr>
          <p:cNvPr id="14" name="矩形 23"/>
          <p:cNvSpPr>
            <a:spLocks noChangeAspect="1" noChangeArrowheads="1"/>
          </p:cNvSpPr>
          <p:nvPr/>
        </p:nvSpPr>
        <p:spPr bwMode="auto">
          <a:xfrm>
            <a:off x="4348695" y="914399"/>
            <a:ext cx="3955334" cy="40403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3571" y="1733107"/>
            <a:ext cx="1529647" cy="208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75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48419" y="1871330"/>
            <a:ext cx="2599126" cy="17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98275" y="3899269"/>
            <a:ext cx="10572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757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0713" y="3824844"/>
            <a:ext cx="1409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3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836435" y="3513453"/>
            <a:ext cx="3276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增量调制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(∆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26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26" y="1008285"/>
            <a:ext cx="5264334" cy="354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93493" y="4622523"/>
            <a:ext cx="6083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当前抽样值与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前一个量化电平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比较：大于则量化电平升高且输出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8049" name="Object 11"/>
          <p:cNvGraphicFramePr>
            <a:graphicFrameLocks noChangeAspect="1"/>
          </p:cNvGraphicFramePr>
          <p:nvPr/>
        </p:nvGraphicFramePr>
        <p:xfrm>
          <a:off x="1339681" y="922467"/>
          <a:ext cx="6060558" cy="2231674"/>
        </p:xfrm>
        <a:graphic>
          <a:graphicData uri="http://schemas.openxmlformats.org/presentationml/2006/ole">
            <p:oleObj spid="_x0000_s45058" name="Visio" r:id="rId4" imgW="6925640" imgH="2566313" progId="Visio.Drawing.11">
              <p:embed/>
            </p:oleObj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63618" y="3211145"/>
            <a:ext cx="14600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量化噪声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68720" y="3200511"/>
            <a:ext cx="1408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过载量化噪声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8050" name="Object 2"/>
          <p:cNvGraphicFramePr>
            <a:graphicFrameLocks noChangeAspect="1"/>
          </p:cNvGraphicFramePr>
          <p:nvPr/>
        </p:nvGraphicFramePr>
        <p:xfrm>
          <a:off x="4614800" y="3596764"/>
          <a:ext cx="2998087" cy="1382235"/>
        </p:xfrm>
        <a:graphic>
          <a:graphicData uri="http://schemas.openxmlformats.org/presentationml/2006/ole">
            <p:oleObj spid="_x0000_s45059" name="Equation" r:id="rId5" imgW="1955520" imgH="901440" progId="Equation.DSMT4">
              <p:embed/>
            </p:oleObj>
          </a:graphicData>
        </a:graphic>
      </p:graphicFrame>
      <p:sp>
        <p:nvSpPr>
          <p:cNvPr id="12" name="矩形 23"/>
          <p:cNvSpPr>
            <a:spLocks noChangeAspect="1" noChangeArrowheads="1"/>
          </p:cNvSpPr>
          <p:nvPr/>
        </p:nvSpPr>
        <p:spPr bwMode="auto">
          <a:xfrm>
            <a:off x="4873220" y="4253023"/>
            <a:ext cx="1835916" cy="76923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1976709" y="2067694"/>
            <a:ext cx="3722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差错控制编码</a:t>
            </a:r>
            <a:endParaRPr lang="zh-CN" altLang="en-US" sz="4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8678" y="2953276"/>
            <a:ext cx="454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计算机与通信工程学院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物联网工程专业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李志华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886038" y="2828424"/>
            <a:ext cx="436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076807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37064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9"/>
          <p:cNvSpPr txBox="1"/>
          <p:nvPr/>
        </p:nvSpPr>
        <p:spPr>
          <a:xfrm>
            <a:off x="2555581" y="2579173"/>
            <a:ext cx="3855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随机信道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错码随机出现，彼此统计独立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386543" y="2656846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9"/>
          <p:cNvSpPr txBox="1"/>
          <p:nvPr/>
        </p:nvSpPr>
        <p:spPr>
          <a:xfrm>
            <a:off x="2548486" y="3305752"/>
            <a:ext cx="3437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突发信道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错码在短时间内集中出现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379448" y="3372792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2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6272" y="1132047"/>
            <a:ext cx="5562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9"/>
          <p:cNvSpPr txBox="1"/>
          <p:nvPr/>
        </p:nvSpPr>
        <p:spPr>
          <a:xfrm>
            <a:off x="2552041" y="3947252"/>
            <a:ext cx="1052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383002" y="4035558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7630" y="1841920"/>
            <a:ext cx="105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加性噪声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87605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633130" y="1509826"/>
            <a:ext cx="3032949" cy="691130"/>
            <a:chOff x="7127272" y="2681303"/>
            <a:chExt cx="4112228" cy="853819"/>
          </a:xfrm>
        </p:grpSpPr>
        <p:sp>
          <p:nvSpPr>
            <p:cNvPr id="59" name="矩形 58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0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1026" name="Object 25"/>
          <p:cNvGraphicFramePr>
            <a:graphicFrameLocks noChangeAspect="1"/>
          </p:cNvGraphicFramePr>
          <p:nvPr/>
        </p:nvGraphicFramePr>
        <p:xfrm>
          <a:off x="4666703" y="1496739"/>
          <a:ext cx="2998787" cy="730250"/>
        </p:xfrm>
        <a:graphic>
          <a:graphicData uri="http://schemas.openxmlformats.org/presentationml/2006/ole">
            <p:oleObj spid="_x0000_s1026" name="Equation" r:id="rId5" imgW="1777680" imgH="431640" progId="Equation.DSMT4">
              <p:embed/>
            </p:oleObj>
          </a:graphicData>
        </a:graphic>
      </p:graphicFrame>
      <p:sp>
        <p:nvSpPr>
          <p:cNvPr id="61" name="Rectangle 134"/>
          <p:cNvSpPr>
            <a:spLocks noChangeArrowheads="1"/>
          </p:cNvSpPr>
          <p:nvPr/>
        </p:nvSpPr>
        <p:spPr bwMode="auto">
          <a:xfrm>
            <a:off x="983887" y="1640218"/>
            <a:ext cx="368381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kx="-3284103" algn="br" rotWithShape="0">
                    <a:srgbClr val="405D1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信息量与消息发生的概率成反比：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52"/>
          <p:cNvGrpSpPr>
            <a:grpSpLocks/>
          </p:cNvGrpSpPr>
          <p:nvPr/>
        </p:nvGrpSpPr>
        <p:grpSpPr bwMode="auto">
          <a:xfrm>
            <a:off x="436378" y="811627"/>
            <a:ext cx="311444" cy="299300"/>
            <a:chOff x="0" y="0"/>
            <a:chExt cx="1219200" cy="586868"/>
          </a:xfrm>
        </p:grpSpPr>
        <p:sp>
          <p:nvSpPr>
            <p:cNvPr id="65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67" name="矩形 1"/>
          <p:cNvSpPr>
            <a:spLocks noChangeArrowheads="1"/>
          </p:cNvSpPr>
          <p:nvPr/>
        </p:nvSpPr>
        <p:spPr bwMode="auto">
          <a:xfrm>
            <a:off x="776167" y="651601"/>
            <a:ext cx="22222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离散消息的信息量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34"/>
          <p:cNvSpPr>
            <a:spLocks noChangeArrowheads="1"/>
          </p:cNvSpPr>
          <p:nvPr/>
        </p:nvSpPr>
        <p:spPr bwMode="auto">
          <a:xfrm>
            <a:off x="3372682" y="752692"/>
            <a:ext cx="4623014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kx="-3284103" algn="br" rotWithShape="0">
                    <a:srgbClr val="405D1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信息量的大小应与消息的形式和重要性无关。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34"/>
          <p:cNvSpPr>
            <a:spLocks noChangeArrowheads="1"/>
          </p:cNvSpPr>
          <p:nvPr/>
        </p:nvSpPr>
        <p:spPr bwMode="auto">
          <a:xfrm>
            <a:off x="1033246" y="2581289"/>
            <a:ext cx="424053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kx="-3284103" algn="br" rotWithShape="0">
                    <a:srgbClr val="405D1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熵：每个符号所含信息量的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平均值。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3"/>
          <p:cNvSpPr>
            <a:spLocks noChangeAspect="1" noChangeArrowheads="1"/>
          </p:cNvSpPr>
          <p:nvPr/>
        </p:nvSpPr>
        <p:spPr bwMode="auto">
          <a:xfrm>
            <a:off x="1051745" y="2572564"/>
            <a:ext cx="4307093" cy="404035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74505" y="3306821"/>
            <a:ext cx="4106837" cy="691130"/>
            <a:chOff x="7127272" y="2681303"/>
            <a:chExt cx="4112228" cy="853819"/>
          </a:xfrm>
        </p:grpSpPr>
        <p:sp>
          <p:nvSpPr>
            <p:cNvPr id="24" name="矩形 23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5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3110481" y="3317455"/>
          <a:ext cx="3852804" cy="671771"/>
        </p:xfrm>
        <a:graphic>
          <a:graphicData uri="http://schemas.openxmlformats.org/presentationml/2006/ole">
            <p:oleObj spid="_x0000_s1028" name="Equation" r:id="rId6" imgW="2476440" imgH="431640" progId="Equation.DSMT4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1689551" y="3427780"/>
            <a:ext cx="1107996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统计独立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4427633" y="4295580"/>
          <a:ext cx="2309812" cy="355600"/>
        </p:xfrm>
        <a:graphic>
          <a:graphicData uri="http://schemas.openxmlformats.org/presentationml/2006/ole">
            <p:oleObj spid="_x0000_s1029" name="Equation" r:id="rId7" imgW="1485720" imgH="228600" progId="Equation.DSMT4">
              <p:embed/>
            </p:oleObj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3269952" y="4246476"/>
            <a:ext cx="117459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kx="-3284103" algn="br" rotWithShape="0">
                    <a:srgbClr val="405D1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等概分布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3"/>
          <p:cNvSpPr>
            <a:spLocks noChangeAspect="1" noChangeArrowheads="1"/>
          </p:cNvSpPr>
          <p:nvPr/>
        </p:nvSpPr>
        <p:spPr bwMode="auto">
          <a:xfrm>
            <a:off x="3296188" y="4238355"/>
            <a:ext cx="3512305" cy="42226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6965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37064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9"/>
          <p:cNvSpPr txBox="1"/>
          <p:nvPr/>
        </p:nvSpPr>
        <p:spPr>
          <a:xfrm>
            <a:off x="1024434" y="1105468"/>
            <a:ext cx="39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合理的调制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解调方式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优于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AM)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55396" y="1215040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9"/>
          <p:cNvSpPr txBox="1"/>
          <p:nvPr/>
        </p:nvSpPr>
        <p:spPr>
          <a:xfrm>
            <a:off x="1059870" y="1746948"/>
            <a:ext cx="238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增大信号的发射功率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890831" y="1824621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1063578" y="2388495"/>
            <a:ext cx="213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采用差错控制措施</a:t>
            </a:r>
            <a:endPara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894539" y="2487434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73275" y="303840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检错重发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12964" y="303840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前向纠错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73275" y="350623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反馈校验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91700" y="348496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检错删除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02543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11340" y="893725"/>
            <a:ext cx="311444" cy="299300"/>
            <a:chOff x="0" y="0"/>
            <a:chExt cx="1219200" cy="586868"/>
          </a:xfrm>
        </p:grpSpPr>
        <p:sp>
          <p:nvSpPr>
            <p:cNvPr id="9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747751" y="863510"/>
            <a:ext cx="281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差错控制编码的基本原理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1300881" y="1562659"/>
            <a:ext cx="3441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码重：一个分组码的码字中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099944" y="1640332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1283153" y="2246709"/>
            <a:ext cx="4724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码距：两个分组码的码字中对应位上值不同的位数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082216" y="2324382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Box 9"/>
          <p:cNvSpPr txBox="1"/>
          <p:nvPr/>
        </p:nvSpPr>
        <p:spPr>
          <a:xfrm>
            <a:off x="1276058" y="2888227"/>
            <a:ext cx="3497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最小码距：各个码字中码距的最小值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1075121" y="2965900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577849" y="1062933"/>
            <a:ext cx="343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为检测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个错码要求最小码距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76912" y="1172505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8705" name="Object 1"/>
          <p:cNvGraphicFramePr>
            <a:graphicFrameLocks noChangeAspect="1"/>
          </p:cNvGraphicFramePr>
          <p:nvPr/>
        </p:nvGraphicFramePr>
        <p:xfrm>
          <a:off x="6553192" y="1148312"/>
          <a:ext cx="1053579" cy="417042"/>
        </p:xfrm>
        <a:graphic>
          <a:graphicData uri="http://schemas.openxmlformats.org/presentationml/2006/ole">
            <p:oleObj spid="_x0000_s46082" name="Equation" r:id="rId4" imgW="609480" imgH="241200" progId="Equation.DSMT4">
              <p:embed/>
            </p:oleObj>
          </a:graphicData>
        </a:graphic>
      </p:graphicFrame>
      <p:pic>
        <p:nvPicPr>
          <p:cNvPr id="328706" name="Picture 2" descr="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7081" y="729713"/>
            <a:ext cx="2530556" cy="131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54892" y="2602451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为了纠正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个错码要求最小码距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369823" y="2707129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28707" name="Picture 3" descr="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0894" y="2210231"/>
            <a:ext cx="3625702" cy="135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8708" name="Object 4"/>
          <p:cNvGraphicFramePr>
            <a:graphicFrameLocks noChangeAspect="1"/>
          </p:cNvGraphicFramePr>
          <p:nvPr/>
        </p:nvGraphicFramePr>
        <p:xfrm>
          <a:off x="7627225" y="2658126"/>
          <a:ext cx="1192965" cy="427667"/>
        </p:xfrm>
        <a:graphic>
          <a:graphicData uri="http://schemas.openxmlformats.org/presentationml/2006/ole">
            <p:oleObj spid="_x0000_s46083" name="Equation" r:id="rId7" imgW="672840" imgH="24120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518509" y="3633810"/>
            <a:ext cx="493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为纠正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个错码同时检测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个错码要求最小码距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373361" y="3720802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8709" name="Object 5"/>
          <p:cNvGraphicFramePr>
            <a:graphicFrameLocks noChangeAspect="1"/>
          </p:cNvGraphicFramePr>
          <p:nvPr/>
        </p:nvGraphicFramePr>
        <p:xfrm>
          <a:off x="6940696" y="4369649"/>
          <a:ext cx="1405861" cy="417365"/>
        </p:xfrm>
        <a:graphic>
          <a:graphicData uri="http://schemas.openxmlformats.org/presentationml/2006/ole">
            <p:oleObj spid="_x0000_s46084" name="Equation" r:id="rId8" imgW="812520" imgH="241200" progId="Equation.DSMT4">
              <p:embed/>
            </p:oleObj>
          </a:graphicData>
        </a:graphic>
      </p:graphicFrame>
      <p:pic>
        <p:nvPicPr>
          <p:cNvPr id="328710" name="Picture 6" descr="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7024" y="4104169"/>
            <a:ext cx="4791228" cy="9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836435" y="351345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线性分组码和循环码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268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14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2330" y="798327"/>
            <a:ext cx="4267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32604" y="893724"/>
            <a:ext cx="311444" cy="299300"/>
            <a:chOff x="0" y="0"/>
            <a:chExt cx="1219200" cy="586868"/>
          </a:xfrm>
        </p:grpSpPr>
        <p:sp>
          <p:nvSpPr>
            <p:cNvPr id="9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1" name="TextBox 9"/>
          <p:cNvSpPr txBox="1"/>
          <p:nvPr/>
        </p:nvSpPr>
        <p:spPr>
          <a:xfrm>
            <a:off x="769014" y="863509"/>
            <a:ext cx="14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线性分组码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949990" y="1456331"/>
            <a:ext cx="84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  念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49052" y="1544637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1474" name="Picture 2" descr="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7566" y="3221086"/>
            <a:ext cx="6858000" cy="127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4430271" y="2870342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1475" name="Object 3"/>
          <p:cNvGraphicFramePr>
            <a:graphicFrameLocks noChangeAspect="1"/>
          </p:cNvGraphicFramePr>
          <p:nvPr/>
        </p:nvGraphicFramePr>
        <p:xfrm>
          <a:off x="7868979" y="1934501"/>
          <a:ext cx="647700" cy="345440"/>
        </p:xfrm>
        <a:graphic>
          <a:graphicData uri="http://schemas.openxmlformats.org/presentationml/2006/ole">
            <p:oleObj spid="_x0000_s47106" name="Equation" r:id="rId7" imgW="380880" imgH="203040" progId="Equation.DSMT4">
              <p:embed/>
            </p:oleObj>
          </a:graphicData>
        </a:graphic>
      </p:graphicFrame>
      <p:sp>
        <p:nvSpPr>
          <p:cNvPr id="16" name="TextBox 9"/>
          <p:cNvSpPr txBox="1"/>
          <p:nvPr/>
        </p:nvSpPr>
        <p:spPr>
          <a:xfrm>
            <a:off x="7184218" y="1917067"/>
            <a:ext cx="708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记作：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3"/>
          <p:cNvSpPr>
            <a:spLocks noChangeAspect="1" noChangeArrowheads="1"/>
          </p:cNvSpPr>
          <p:nvPr/>
        </p:nvSpPr>
        <p:spPr bwMode="auto">
          <a:xfrm>
            <a:off x="7166343" y="1903225"/>
            <a:ext cx="1403500" cy="40403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428998" y="3339913"/>
          <a:ext cx="1112727" cy="1154717"/>
        </p:xfrm>
        <a:graphic>
          <a:graphicData uri="http://schemas.openxmlformats.org/presentationml/2006/ole">
            <p:oleObj spid="_x0000_s47107" name="Equation" r:id="rId8" imgW="672840" imgH="6984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5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31012" y="818378"/>
            <a:ext cx="280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构造原理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(7,4)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码为例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30075" y="906684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0449" name="Object 1"/>
          <p:cNvGraphicFramePr>
            <a:graphicFrameLocks noChangeAspect="1"/>
          </p:cNvGraphicFramePr>
          <p:nvPr/>
        </p:nvGraphicFramePr>
        <p:xfrm>
          <a:off x="3544923" y="808075"/>
          <a:ext cx="1579307" cy="389418"/>
        </p:xfrm>
        <a:graphic>
          <a:graphicData uri="http://schemas.openxmlformats.org/presentationml/2006/ole">
            <p:oleObj spid="_x0000_s48130" name="Equation" r:id="rId4" imgW="927000" imgH="228600" progId="Equation.DSMT4">
              <p:embed/>
            </p:oleObj>
          </a:graphicData>
        </a:graphic>
      </p:graphicFrame>
      <p:graphicFrame>
        <p:nvGraphicFramePr>
          <p:cNvPr id="360450" name="Object 2"/>
          <p:cNvGraphicFramePr>
            <a:graphicFrameLocks noChangeAspect="1"/>
          </p:cNvGraphicFramePr>
          <p:nvPr/>
        </p:nvGraphicFramePr>
        <p:xfrm>
          <a:off x="582427" y="1446161"/>
          <a:ext cx="6849731" cy="3580541"/>
        </p:xfrm>
        <a:graphic>
          <a:graphicData uri="http://schemas.openxmlformats.org/presentationml/2006/ole">
            <p:oleObj spid="_x0000_s48131" name="Equation" r:id="rId5" imgW="4470120" imgH="2336760" progId="Equation.DSMT4">
              <p:embed/>
            </p:oleObj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1027989" y="2597559"/>
            <a:ext cx="10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线性方程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 noChangeArrowheads="1"/>
          </p:cNvSpPr>
          <p:nvPr/>
        </p:nvSpPr>
        <p:spPr bwMode="auto">
          <a:xfrm>
            <a:off x="1045532" y="2583711"/>
            <a:ext cx="985288" cy="37301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978370" y="4472433"/>
            <a:ext cx="10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监督矩阵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 noChangeArrowheads="1"/>
          </p:cNvSpPr>
          <p:nvPr/>
        </p:nvSpPr>
        <p:spPr bwMode="auto">
          <a:xfrm>
            <a:off x="995913" y="4458585"/>
            <a:ext cx="985288" cy="37301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360451" name="Object 3"/>
          <p:cNvGraphicFramePr>
            <a:graphicFrameLocks noChangeAspect="1"/>
          </p:cNvGraphicFramePr>
          <p:nvPr/>
        </p:nvGraphicFramePr>
        <p:xfrm>
          <a:off x="2043233" y="4485611"/>
          <a:ext cx="1125279" cy="337584"/>
        </p:xfrm>
        <a:graphic>
          <a:graphicData uri="http://schemas.openxmlformats.org/presentationml/2006/ole">
            <p:oleObj spid="_x0000_s48132" name="Equation" r:id="rId6" imgW="76176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9425" name="Object 1"/>
          <p:cNvGraphicFramePr>
            <a:graphicFrameLocks noChangeAspect="1"/>
          </p:cNvGraphicFramePr>
          <p:nvPr/>
        </p:nvGraphicFramePr>
        <p:xfrm>
          <a:off x="4462547" y="798033"/>
          <a:ext cx="4100512" cy="1503363"/>
        </p:xfrm>
        <a:graphic>
          <a:graphicData uri="http://schemas.openxmlformats.org/presentationml/2006/ole">
            <p:oleObj spid="_x0000_s49154" name="Equation" r:id="rId4" imgW="2527200" imgH="927000" progId="Equation.DSMT4">
              <p:embed/>
            </p:oleObj>
          </a:graphicData>
        </a:graphic>
      </p:graphicFrame>
      <p:graphicFrame>
        <p:nvGraphicFramePr>
          <p:cNvPr id="359426" name="Object 2"/>
          <p:cNvGraphicFramePr>
            <a:graphicFrameLocks noChangeAspect="1"/>
          </p:cNvGraphicFramePr>
          <p:nvPr/>
        </p:nvGraphicFramePr>
        <p:xfrm>
          <a:off x="657145" y="1001117"/>
          <a:ext cx="3064245" cy="1154338"/>
        </p:xfrm>
        <a:graphic>
          <a:graphicData uri="http://schemas.openxmlformats.org/presentationml/2006/ole">
            <p:oleObj spid="_x0000_s49155" name="Equation" r:id="rId5" imgW="1854000" imgH="698400" progId="Equation.DSMT4">
              <p:embed/>
            </p:oleObj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47498" y="1434833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9"/>
          <p:cNvSpPr txBox="1"/>
          <p:nvPr/>
        </p:nvSpPr>
        <p:spPr>
          <a:xfrm>
            <a:off x="4398534" y="1778851"/>
            <a:ext cx="428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 noChangeArrowheads="1"/>
          </p:cNvSpPr>
          <p:nvPr/>
        </p:nvSpPr>
        <p:spPr bwMode="auto">
          <a:xfrm>
            <a:off x="4416076" y="1765003"/>
            <a:ext cx="368599" cy="1095154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02732" y="3073489"/>
            <a:ext cx="311444" cy="299300"/>
            <a:chOff x="0" y="0"/>
            <a:chExt cx="1219200" cy="586868"/>
          </a:xfrm>
        </p:grpSpPr>
        <p:sp>
          <p:nvSpPr>
            <p:cNvPr id="19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39142" y="3043274"/>
            <a:ext cx="92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汉明码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9"/>
          <p:cNvSpPr txBox="1"/>
          <p:nvPr/>
        </p:nvSpPr>
        <p:spPr>
          <a:xfrm>
            <a:off x="1120121" y="3476553"/>
            <a:ext cx="534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汉明码是能纠正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误码的线性分组码即满足：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5916592" y="3472859"/>
          <a:ext cx="1813294" cy="350960"/>
        </p:xfrm>
        <a:graphic>
          <a:graphicData uri="http://schemas.openxmlformats.org/presentationml/2006/ole">
            <p:oleObj spid="_x0000_s49156" name="Equation" r:id="rId7" imgW="11808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32604" y="936256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3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9014" y="906041"/>
            <a:ext cx="92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循环码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73093" y="1254591"/>
            <a:ext cx="2658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线性分组码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任一码组循环移位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后仍为有效码组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3"/>
          <p:cNvSpPr>
            <a:spLocks noChangeAspect="1" noChangeArrowheads="1"/>
          </p:cNvSpPr>
          <p:nvPr/>
        </p:nvSpPr>
        <p:spPr bwMode="auto">
          <a:xfrm>
            <a:off x="2587272" y="1298022"/>
            <a:ext cx="2622682" cy="77532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875563" y="1456283"/>
            <a:ext cx="169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循环码的概念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74625" y="1544589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6385" y="2400504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许用码组可表示为多项式的形式称为</a:t>
            </a:r>
            <a:r>
              <a:rPr lang="zh-CN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码多项式</a:t>
            </a:r>
            <a:endPara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Object 1"/>
          <p:cNvGraphicFramePr>
            <a:graphicFrameLocks noChangeAspect="1"/>
          </p:cNvGraphicFramePr>
          <p:nvPr/>
        </p:nvGraphicFramePr>
        <p:xfrm>
          <a:off x="1929217" y="3009077"/>
          <a:ext cx="6332288" cy="395768"/>
        </p:xfrm>
        <a:graphic>
          <a:graphicData uri="http://schemas.openxmlformats.org/presentationml/2006/ole">
            <p:oleObj spid="_x0000_s50178" name="Equation" r:id="rId4" imgW="3860640" imgH="2412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5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73545" y="839643"/>
            <a:ext cx="120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构造原理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72608" y="927949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3762" name="Object 2"/>
          <p:cNvGraphicFramePr>
            <a:graphicFrameLocks noChangeAspect="1"/>
          </p:cNvGraphicFramePr>
          <p:nvPr/>
        </p:nvGraphicFramePr>
        <p:xfrm>
          <a:off x="5247591" y="1759009"/>
          <a:ext cx="2344036" cy="1410233"/>
        </p:xfrm>
        <a:graphic>
          <a:graphicData uri="http://schemas.openxmlformats.org/presentationml/2006/ole">
            <p:oleObj spid="_x0000_s51202" name="Equation" r:id="rId4" imgW="1562040" imgH="939600" progId="Equation.DSMT4">
              <p:embed/>
            </p:oleObj>
          </a:graphicData>
        </a:graphic>
      </p:graphicFrame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2975784" y="1600270"/>
          <a:ext cx="501059" cy="296924"/>
        </p:xfrm>
        <a:graphic>
          <a:graphicData uri="http://schemas.openxmlformats.org/presentationml/2006/ole">
            <p:oleObj spid="_x0000_s51203" name="Equation" r:id="rId5" imgW="342720" imgH="203040" progId="Equation.DSMT4">
              <p:embed/>
            </p:oleObj>
          </a:graphicData>
        </a:graphic>
      </p:graphicFrame>
      <p:sp>
        <p:nvSpPr>
          <p:cNvPr id="15" name="TextBox 9"/>
          <p:cNvSpPr txBox="1"/>
          <p:nvPr/>
        </p:nvSpPr>
        <p:spPr>
          <a:xfrm>
            <a:off x="698343" y="1587488"/>
            <a:ext cx="405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构造生成多项式的关键：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生成多项式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3"/>
          <p:cNvSpPr>
            <a:spLocks noChangeAspect="1" noChangeArrowheads="1"/>
          </p:cNvSpPr>
          <p:nvPr/>
        </p:nvSpPr>
        <p:spPr bwMode="auto">
          <a:xfrm>
            <a:off x="1428339" y="2148661"/>
            <a:ext cx="2537618" cy="1211237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1449715" y="2147441"/>
            <a:ext cx="251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最高次数为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(n-k)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次；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            的一个因子；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常数项为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3764" name="Object 4"/>
          <p:cNvGraphicFramePr>
            <a:graphicFrameLocks noChangeAspect="1"/>
          </p:cNvGraphicFramePr>
          <p:nvPr/>
        </p:nvGraphicFramePr>
        <p:xfrm>
          <a:off x="1929966" y="2598996"/>
          <a:ext cx="706918" cy="310354"/>
        </p:xfrm>
        <a:graphic>
          <a:graphicData uri="http://schemas.openxmlformats.org/presentationml/2006/ole">
            <p:oleObj spid="_x0000_s51204" name="Equation" r:id="rId6" imgW="52056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4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44792" y="3513453"/>
            <a:ext cx="1659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 积 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268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5674861" y="3192074"/>
            <a:ext cx="2605751" cy="1548832"/>
            <a:chOff x="5638658" y="3181441"/>
            <a:chExt cx="2605751" cy="1548832"/>
          </a:xfrm>
        </p:grpSpPr>
        <p:sp>
          <p:nvSpPr>
            <p:cNvPr id="10" name="梯形 19"/>
            <p:cNvSpPr/>
            <p:nvPr/>
          </p:nvSpPr>
          <p:spPr>
            <a:xfrm rot="5400000">
              <a:off x="7023956" y="3509820"/>
              <a:ext cx="1548832" cy="892074"/>
            </a:xfrm>
            <a:custGeom>
              <a:avLst/>
              <a:gdLst>
                <a:gd name="connsiteX0" fmla="*/ 0 w 1651961"/>
                <a:gd name="connsiteY0" fmla="*/ 1008112 h 1008112"/>
                <a:gd name="connsiteX1" fmla="*/ 384444 w 1651961"/>
                <a:gd name="connsiteY1" fmla="*/ 0 h 1008112"/>
                <a:gd name="connsiteX2" fmla="*/ 1267517 w 1651961"/>
                <a:gd name="connsiteY2" fmla="*/ 0 h 1008112"/>
                <a:gd name="connsiteX3" fmla="*/ 1651961 w 1651961"/>
                <a:gd name="connsiteY3" fmla="*/ 1008112 h 1008112"/>
                <a:gd name="connsiteX4" fmla="*/ 0 w 1651961"/>
                <a:gd name="connsiteY4" fmla="*/ 1008112 h 1008112"/>
                <a:gd name="connsiteX0-1" fmla="*/ 0 w 1651961"/>
                <a:gd name="connsiteY0-2" fmla="*/ 1317828 h 1317828"/>
                <a:gd name="connsiteX1-3" fmla="*/ 163222 w 1651961"/>
                <a:gd name="connsiteY1-4" fmla="*/ 0 h 1317828"/>
                <a:gd name="connsiteX2-5" fmla="*/ 1267517 w 1651961"/>
                <a:gd name="connsiteY2-6" fmla="*/ 309716 h 1317828"/>
                <a:gd name="connsiteX3-7" fmla="*/ 1651961 w 1651961"/>
                <a:gd name="connsiteY3-8" fmla="*/ 1317828 h 1317828"/>
                <a:gd name="connsiteX4-9" fmla="*/ 0 w 1651961"/>
                <a:gd name="connsiteY4-10" fmla="*/ 1317828 h 1317828"/>
                <a:gd name="connsiteX0-11" fmla="*/ 0 w 1651961"/>
                <a:gd name="connsiteY0-12" fmla="*/ 1022860 h 1022860"/>
                <a:gd name="connsiteX1-13" fmla="*/ 222217 w 1651961"/>
                <a:gd name="connsiteY1-14" fmla="*/ 0 h 1022860"/>
                <a:gd name="connsiteX2-15" fmla="*/ 1267517 w 1651961"/>
                <a:gd name="connsiteY2-16" fmla="*/ 14748 h 1022860"/>
                <a:gd name="connsiteX3-17" fmla="*/ 1651961 w 1651961"/>
                <a:gd name="connsiteY3-18" fmla="*/ 1022860 h 1022860"/>
                <a:gd name="connsiteX4-19" fmla="*/ 0 w 1651961"/>
                <a:gd name="connsiteY4-20" fmla="*/ 1022860 h 1022860"/>
                <a:gd name="connsiteX0-21" fmla="*/ 0 w 1651961"/>
                <a:gd name="connsiteY0-22" fmla="*/ 1022860 h 1022860"/>
                <a:gd name="connsiteX1-23" fmla="*/ 222217 w 1651961"/>
                <a:gd name="connsiteY1-24" fmla="*/ 0 h 1022860"/>
                <a:gd name="connsiteX2-25" fmla="*/ 1429753 w 1651961"/>
                <a:gd name="connsiteY2-26" fmla="*/ 0 h 1022860"/>
                <a:gd name="connsiteX3-27" fmla="*/ 1651961 w 1651961"/>
                <a:gd name="connsiteY3-28" fmla="*/ 1022860 h 1022860"/>
                <a:gd name="connsiteX4-29" fmla="*/ 0 w 1651961"/>
                <a:gd name="connsiteY4-30" fmla="*/ 1022860 h 1022860"/>
                <a:gd name="connsiteX0-31" fmla="*/ 0 w 1651961"/>
                <a:gd name="connsiteY0-32" fmla="*/ 1022860 h 1022860"/>
                <a:gd name="connsiteX1-33" fmla="*/ 222217 w 1651961"/>
                <a:gd name="connsiteY1-34" fmla="*/ 0 h 1022860"/>
                <a:gd name="connsiteX2-35" fmla="*/ 1577239 w 1651961"/>
                <a:gd name="connsiteY2-36" fmla="*/ 0 h 1022860"/>
                <a:gd name="connsiteX3-37" fmla="*/ 1651961 w 1651961"/>
                <a:gd name="connsiteY3-38" fmla="*/ 1022860 h 1022860"/>
                <a:gd name="connsiteX4-39" fmla="*/ 0 w 1651961"/>
                <a:gd name="connsiteY4-40" fmla="*/ 1022860 h 1022860"/>
                <a:gd name="connsiteX0-41" fmla="*/ 0 w 1858442"/>
                <a:gd name="connsiteY0-42" fmla="*/ 1022860 h 1052357"/>
                <a:gd name="connsiteX1-43" fmla="*/ 222217 w 1858442"/>
                <a:gd name="connsiteY1-44" fmla="*/ 0 h 1052357"/>
                <a:gd name="connsiteX2-45" fmla="*/ 1577239 w 1858442"/>
                <a:gd name="connsiteY2-46" fmla="*/ 0 h 1052357"/>
                <a:gd name="connsiteX3-47" fmla="*/ 1858442 w 1858442"/>
                <a:gd name="connsiteY3-48" fmla="*/ 1052357 h 1052357"/>
                <a:gd name="connsiteX4-49" fmla="*/ 0 w 1858442"/>
                <a:gd name="connsiteY4-50" fmla="*/ 1022860 h 1052357"/>
                <a:gd name="connsiteX0-51" fmla="*/ 0 w 1740458"/>
                <a:gd name="connsiteY0-52" fmla="*/ 1022860 h 1067105"/>
                <a:gd name="connsiteX1-53" fmla="*/ 222217 w 1740458"/>
                <a:gd name="connsiteY1-54" fmla="*/ 0 h 1067105"/>
                <a:gd name="connsiteX2-55" fmla="*/ 1577239 w 1740458"/>
                <a:gd name="connsiteY2-56" fmla="*/ 0 h 1067105"/>
                <a:gd name="connsiteX3-57" fmla="*/ 1740458 w 1740458"/>
                <a:gd name="connsiteY3-58" fmla="*/ 1067105 h 1067105"/>
                <a:gd name="connsiteX4-59" fmla="*/ 0 w 1740458"/>
                <a:gd name="connsiteY4-60" fmla="*/ 1022860 h 1067105"/>
                <a:gd name="connsiteX0-61" fmla="*/ 0 w 1799455"/>
                <a:gd name="connsiteY0-62" fmla="*/ 1022860 h 1067105"/>
                <a:gd name="connsiteX1-63" fmla="*/ 222217 w 1799455"/>
                <a:gd name="connsiteY1-64" fmla="*/ 0 h 1067105"/>
                <a:gd name="connsiteX2-65" fmla="*/ 1577239 w 1799455"/>
                <a:gd name="connsiteY2-66" fmla="*/ 0 h 1067105"/>
                <a:gd name="connsiteX3-67" fmla="*/ 1799455 w 1799455"/>
                <a:gd name="connsiteY3-68" fmla="*/ 1067105 h 1067105"/>
                <a:gd name="connsiteX4-69" fmla="*/ 0 w 1799455"/>
                <a:gd name="connsiteY4-70" fmla="*/ 1022860 h 1067105"/>
                <a:gd name="connsiteX0-71" fmla="*/ 0 w 1696217"/>
                <a:gd name="connsiteY0-72" fmla="*/ 1022860 h 1067105"/>
                <a:gd name="connsiteX1-73" fmla="*/ 118979 w 1696217"/>
                <a:gd name="connsiteY1-74" fmla="*/ 0 h 1067105"/>
                <a:gd name="connsiteX2-75" fmla="*/ 1474001 w 1696217"/>
                <a:gd name="connsiteY2-76" fmla="*/ 0 h 1067105"/>
                <a:gd name="connsiteX3-77" fmla="*/ 1696217 w 1696217"/>
                <a:gd name="connsiteY3-78" fmla="*/ 1067105 h 1067105"/>
                <a:gd name="connsiteX4-79" fmla="*/ 0 w 1696217"/>
                <a:gd name="connsiteY4-80" fmla="*/ 1022860 h 1067105"/>
                <a:gd name="connsiteX0-81" fmla="*/ 0 w 1519237"/>
                <a:gd name="connsiteY0-82" fmla="*/ 1022860 h 1052357"/>
                <a:gd name="connsiteX1-83" fmla="*/ 118979 w 1519237"/>
                <a:gd name="connsiteY1-84" fmla="*/ 0 h 1052357"/>
                <a:gd name="connsiteX2-85" fmla="*/ 1474001 w 1519237"/>
                <a:gd name="connsiteY2-86" fmla="*/ 0 h 1052357"/>
                <a:gd name="connsiteX3-87" fmla="*/ 1519237 w 1519237"/>
                <a:gd name="connsiteY3-88" fmla="*/ 1052357 h 1052357"/>
                <a:gd name="connsiteX4-89" fmla="*/ 0 w 1519237"/>
                <a:gd name="connsiteY4-90" fmla="*/ 1022860 h 1052357"/>
                <a:gd name="connsiteX0-91" fmla="*/ 0 w 1592978"/>
                <a:gd name="connsiteY0-92" fmla="*/ 1022860 h 1067105"/>
                <a:gd name="connsiteX1-93" fmla="*/ 118979 w 1592978"/>
                <a:gd name="connsiteY1-94" fmla="*/ 0 h 1067105"/>
                <a:gd name="connsiteX2-95" fmla="*/ 1474001 w 1592978"/>
                <a:gd name="connsiteY2-96" fmla="*/ 0 h 1067105"/>
                <a:gd name="connsiteX3-97" fmla="*/ 1592978 w 1592978"/>
                <a:gd name="connsiteY3-98" fmla="*/ 1067105 h 1067105"/>
                <a:gd name="connsiteX4-99" fmla="*/ 0 w 1592978"/>
                <a:gd name="connsiteY4-100" fmla="*/ 1022860 h 1067105"/>
                <a:gd name="connsiteX0-101" fmla="*/ 0 w 1592978"/>
                <a:gd name="connsiteY0-102" fmla="*/ 1081853 h 1126098"/>
                <a:gd name="connsiteX1-103" fmla="*/ 118979 w 1592978"/>
                <a:gd name="connsiteY1-104" fmla="*/ 58993 h 1126098"/>
                <a:gd name="connsiteX2-105" fmla="*/ 1311771 w 1592978"/>
                <a:gd name="connsiteY2-106" fmla="*/ 0 h 1126098"/>
                <a:gd name="connsiteX3-107" fmla="*/ 1592978 w 1592978"/>
                <a:gd name="connsiteY3-108" fmla="*/ 1126098 h 1126098"/>
                <a:gd name="connsiteX4-109" fmla="*/ 0 w 1592978"/>
                <a:gd name="connsiteY4-110" fmla="*/ 1081853 h 1126098"/>
                <a:gd name="connsiteX0-111" fmla="*/ 0 w 1592978"/>
                <a:gd name="connsiteY0-112" fmla="*/ 1081853 h 1126098"/>
                <a:gd name="connsiteX1-113" fmla="*/ 236966 w 1592978"/>
                <a:gd name="connsiteY1-114" fmla="*/ 73741 h 1126098"/>
                <a:gd name="connsiteX2-115" fmla="*/ 1311771 w 1592978"/>
                <a:gd name="connsiteY2-116" fmla="*/ 0 h 1126098"/>
                <a:gd name="connsiteX3-117" fmla="*/ 1592978 w 1592978"/>
                <a:gd name="connsiteY3-118" fmla="*/ 1126098 h 1126098"/>
                <a:gd name="connsiteX4-119" fmla="*/ 0 w 1592978"/>
                <a:gd name="connsiteY4-120" fmla="*/ 1081853 h 1126098"/>
                <a:gd name="connsiteX0-121" fmla="*/ 0 w 1592978"/>
                <a:gd name="connsiteY0-122" fmla="*/ 1008112 h 1052357"/>
                <a:gd name="connsiteX1-123" fmla="*/ 236966 w 1592978"/>
                <a:gd name="connsiteY1-124" fmla="*/ 0 h 1052357"/>
                <a:gd name="connsiteX2-125" fmla="*/ 1311771 w 1592978"/>
                <a:gd name="connsiteY2-126" fmla="*/ 1 h 1052357"/>
                <a:gd name="connsiteX3-127" fmla="*/ 1592978 w 1592978"/>
                <a:gd name="connsiteY3-128" fmla="*/ 1052357 h 1052357"/>
                <a:gd name="connsiteX4-129" fmla="*/ 0 w 1592978"/>
                <a:gd name="connsiteY4-130" fmla="*/ 1008112 h 10523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92978" h="1052357">
                  <a:moveTo>
                    <a:pt x="0" y="1008112"/>
                  </a:moveTo>
                  <a:lnTo>
                    <a:pt x="236966" y="0"/>
                  </a:lnTo>
                  <a:lnTo>
                    <a:pt x="1311771" y="1"/>
                  </a:lnTo>
                  <a:lnTo>
                    <a:pt x="1592978" y="1052357"/>
                  </a:lnTo>
                  <a:lnTo>
                    <a:pt x="0" y="100811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Text" lastClr="000000">
                    <a:lumMod val="85000"/>
                    <a:lumOff val="15000"/>
                  </a:sysClr>
                </a:gs>
                <a:gs pos="60000">
                  <a:sysClr val="windowText" lastClr="000000">
                    <a:lumMod val="75000"/>
                    <a:lumOff val="25000"/>
                  </a:sysClr>
                </a:gs>
                <a:gs pos="100000">
                  <a:sysClr val="windowText" lastClr="000000">
                    <a:lumMod val="65000"/>
                    <a:lumOff val="35000"/>
                    <a:alpha val="0"/>
                  </a:sys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 rot="5400000">
              <a:off x="7007804" y="3635913"/>
              <a:ext cx="1400353" cy="587966"/>
            </a:xfrm>
            <a:prstGeom prst="trapezoid">
              <a:avLst>
                <a:gd name="adj" fmla="val 49839"/>
              </a:avLst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38658" y="3229720"/>
              <a:ext cx="1775340" cy="1394616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 rot="5400000" flipH="1">
              <a:off x="7144567" y="3802132"/>
              <a:ext cx="103769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Times New Roman" panose="02020603050405020304" pitchFamily="18" charset="0"/>
                </a:rPr>
                <a:t>STEP 05</a:t>
              </a:r>
              <a:endParaRPr kumimoji="0" lang="zh-CN" altLang="en-US" sz="1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14" name="TextBox 23"/>
            <p:cNvSpPr txBox="1"/>
            <p:nvPr/>
          </p:nvSpPr>
          <p:spPr>
            <a:xfrm flipH="1">
              <a:off x="6612086" y="3466436"/>
              <a:ext cx="1099637" cy="322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endParaRPr lang="zh-CN" altLang="en-US" sz="2800" b="1" dirty="0" smtClean="0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3975721" y="3192073"/>
            <a:ext cx="2871642" cy="1548832"/>
            <a:chOff x="3939518" y="3181440"/>
            <a:chExt cx="2871642" cy="1548832"/>
          </a:xfrm>
        </p:grpSpPr>
        <p:sp>
          <p:nvSpPr>
            <p:cNvPr id="16" name="梯形 19"/>
            <p:cNvSpPr/>
            <p:nvPr/>
          </p:nvSpPr>
          <p:spPr>
            <a:xfrm rot="5400000">
              <a:off x="5324815" y="3509819"/>
              <a:ext cx="1548832" cy="892074"/>
            </a:xfrm>
            <a:custGeom>
              <a:avLst/>
              <a:gdLst>
                <a:gd name="connsiteX0" fmla="*/ 0 w 1651961"/>
                <a:gd name="connsiteY0" fmla="*/ 1008112 h 1008112"/>
                <a:gd name="connsiteX1" fmla="*/ 384444 w 1651961"/>
                <a:gd name="connsiteY1" fmla="*/ 0 h 1008112"/>
                <a:gd name="connsiteX2" fmla="*/ 1267517 w 1651961"/>
                <a:gd name="connsiteY2" fmla="*/ 0 h 1008112"/>
                <a:gd name="connsiteX3" fmla="*/ 1651961 w 1651961"/>
                <a:gd name="connsiteY3" fmla="*/ 1008112 h 1008112"/>
                <a:gd name="connsiteX4" fmla="*/ 0 w 1651961"/>
                <a:gd name="connsiteY4" fmla="*/ 1008112 h 1008112"/>
                <a:gd name="connsiteX0-1" fmla="*/ 0 w 1651961"/>
                <a:gd name="connsiteY0-2" fmla="*/ 1317828 h 1317828"/>
                <a:gd name="connsiteX1-3" fmla="*/ 163222 w 1651961"/>
                <a:gd name="connsiteY1-4" fmla="*/ 0 h 1317828"/>
                <a:gd name="connsiteX2-5" fmla="*/ 1267517 w 1651961"/>
                <a:gd name="connsiteY2-6" fmla="*/ 309716 h 1317828"/>
                <a:gd name="connsiteX3-7" fmla="*/ 1651961 w 1651961"/>
                <a:gd name="connsiteY3-8" fmla="*/ 1317828 h 1317828"/>
                <a:gd name="connsiteX4-9" fmla="*/ 0 w 1651961"/>
                <a:gd name="connsiteY4-10" fmla="*/ 1317828 h 1317828"/>
                <a:gd name="connsiteX0-11" fmla="*/ 0 w 1651961"/>
                <a:gd name="connsiteY0-12" fmla="*/ 1022860 h 1022860"/>
                <a:gd name="connsiteX1-13" fmla="*/ 222217 w 1651961"/>
                <a:gd name="connsiteY1-14" fmla="*/ 0 h 1022860"/>
                <a:gd name="connsiteX2-15" fmla="*/ 1267517 w 1651961"/>
                <a:gd name="connsiteY2-16" fmla="*/ 14748 h 1022860"/>
                <a:gd name="connsiteX3-17" fmla="*/ 1651961 w 1651961"/>
                <a:gd name="connsiteY3-18" fmla="*/ 1022860 h 1022860"/>
                <a:gd name="connsiteX4-19" fmla="*/ 0 w 1651961"/>
                <a:gd name="connsiteY4-20" fmla="*/ 1022860 h 1022860"/>
                <a:gd name="connsiteX0-21" fmla="*/ 0 w 1651961"/>
                <a:gd name="connsiteY0-22" fmla="*/ 1022860 h 1022860"/>
                <a:gd name="connsiteX1-23" fmla="*/ 222217 w 1651961"/>
                <a:gd name="connsiteY1-24" fmla="*/ 0 h 1022860"/>
                <a:gd name="connsiteX2-25" fmla="*/ 1429753 w 1651961"/>
                <a:gd name="connsiteY2-26" fmla="*/ 0 h 1022860"/>
                <a:gd name="connsiteX3-27" fmla="*/ 1651961 w 1651961"/>
                <a:gd name="connsiteY3-28" fmla="*/ 1022860 h 1022860"/>
                <a:gd name="connsiteX4-29" fmla="*/ 0 w 1651961"/>
                <a:gd name="connsiteY4-30" fmla="*/ 1022860 h 1022860"/>
                <a:gd name="connsiteX0-31" fmla="*/ 0 w 1651961"/>
                <a:gd name="connsiteY0-32" fmla="*/ 1022860 h 1022860"/>
                <a:gd name="connsiteX1-33" fmla="*/ 222217 w 1651961"/>
                <a:gd name="connsiteY1-34" fmla="*/ 0 h 1022860"/>
                <a:gd name="connsiteX2-35" fmla="*/ 1577239 w 1651961"/>
                <a:gd name="connsiteY2-36" fmla="*/ 0 h 1022860"/>
                <a:gd name="connsiteX3-37" fmla="*/ 1651961 w 1651961"/>
                <a:gd name="connsiteY3-38" fmla="*/ 1022860 h 1022860"/>
                <a:gd name="connsiteX4-39" fmla="*/ 0 w 1651961"/>
                <a:gd name="connsiteY4-40" fmla="*/ 1022860 h 1022860"/>
                <a:gd name="connsiteX0-41" fmla="*/ 0 w 1858442"/>
                <a:gd name="connsiteY0-42" fmla="*/ 1022860 h 1052357"/>
                <a:gd name="connsiteX1-43" fmla="*/ 222217 w 1858442"/>
                <a:gd name="connsiteY1-44" fmla="*/ 0 h 1052357"/>
                <a:gd name="connsiteX2-45" fmla="*/ 1577239 w 1858442"/>
                <a:gd name="connsiteY2-46" fmla="*/ 0 h 1052357"/>
                <a:gd name="connsiteX3-47" fmla="*/ 1858442 w 1858442"/>
                <a:gd name="connsiteY3-48" fmla="*/ 1052357 h 1052357"/>
                <a:gd name="connsiteX4-49" fmla="*/ 0 w 1858442"/>
                <a:gd name="connsiteY4-50" fmla="*/ 1022860 h 1052357"/>
                <a:gd name="connsiteX0-51" fmla="*/ 0 w 1740458"/>
                <a:gd name="connsiteY0-52" fmla="*/ 1022860 h 1067105"/>
                <a:gd name="connsiteX1-53" fmla="*/ 222217 w 1740458"/>
                <a:gd name="connsiteY1-54" fmla="*/ 0 h 1067105"/>
                <a:gd name="connsiteX2-55" fmla="*/ 1577239 w 1740458"/>
                <a:gd name="connsiteY2-56" fmla="*/ 0 h 1067105"/>
                <a:gd name="connsiteX3-57" fmla="*/ 1740458 w 1740458"/>
                <a:gd name="connsiteY3-58" fmla="*/ 1067105 h 1067105"/>
                <a:gd name="connsiteX4-59" fmla="*/ 0 w 1740458"/>
                <a:gd name="connsiteY4-60" fmla="*/ 1022860 h 1067105"/>
                <a:gd name="connsiteX0-61" fmla="*/ 0 w 1799455"/>
                <a:gd name="connsiteY0-62" fmla="*/ 1022860 h 1067105"/>
                <a:gd name="connsiteX1-63" fmla="*/ 222217 w 1799455"/>
                <a:gd name="connsiteY1-64" fmla="*/ 0 h 1067105"/>
                <a:gd name="connsiteX2-65" fmla="*/ 1577239 w 1799455"/>
                <a:gd name="connsiteY2-66" fmla="*/ 0 h 1067105"/>
                <a:gd name="connsiteX3-67" fmla="*/ 1799455 w 1799455"/>
                <a:gd name="connsiteY3-68" fmla="*/ 1067105 h 1067105"/>
                <a:gd name="connsiteX4-69" fmla="*/ 0 w 1799455"/>
                <a:gd name="connsiteY4-70" fmla="*/ 1022860 h 1067105"/>
                <a:gd name="connsiteX0-71" fmla="*/ 0 w 1696217"/>
                <a:gd name="connsiteY0-72" fmla="*/ 1022860 h 1067105"/>
                <a:gd name="connsiteX1-73" fmla="*/ 118979 w 1696217"/>
                <a:gd name="connsiteY1-74" fmla="*/ 0 h 1067105"/>
                <a:gd name="connsiteX2-75" fmla="*/ 1474001 w 1696217"/>
                <a:gd name="connsiteY2-76" fmla="*/ 0 h 1067105"/>
                <a:gd name="connsiteX3-77" fmla="*/ 1696217 w 1696217"/>
                <a:gd name="connsiteY3-78" fmla="*/ 1067105 h 1067105"/>
                <a:gd name="connsiteX4-79" fmla="*/ 0 w 1696217"/>
                <a:gd name="connsiteY4-80" fmla="*/ 1022860 h 1067105"/>
                <a:gd name="connsiteX0-81" fmla="*/ 0 w 1519237"/>
                <a:gd name="connsiteY0-82" fmla="*/ 1022860 h 1052357"/>
                <a:gd name="connsiteX1-83" fmla="*/ 118979 w 1519237"/>
                <a:gd name="connsiteY1-84" fmla="*/ 0 h 1052357"/>
                <a:gd name="connsiteX2-85" fmla="*/ 1474001 w 1519237"/>
                <a:gd name="connsiteY2-86" fmla="*/ 0 h 1052357"/>
                <a:gd name="connsiteX3-87" fmla="*/ 1519237 w 1519237"/>
                <a:gd name="connsiteY3-88" fmla="*/ 1052357 h 1052357"/>
                <a:gd name="connsiteX4-89" fmla="*/ 0 w 1519237"/>
                <a:gd name="connsiteY4-90" fmla="*/ 1022860 h 1052357"/>
                <a:gd name="connsiteX0-91" fmla="*/ 0 w 1592978"/>
                <a:gd name="connsiteY0-92" fmla="*/ 1022860 h 1067105"/>
                <a:gd name="connsiteX1-93" fmla="*/ 118979 w 1592978"/>
                <a:gd name="connsiteY1-94" fmla="*/ 0 h 1067105"/>
                <a:gd name="connsiteX2-95" fmla="*/ 1474001 w 1592978"/>
                <a:gd name="connsiteY2-96" fmla="*/ 0 h 1067105"/>
                <a:gd name="connsiteX3-97" fmla="*/ 1592978 w 1592978"/>
                <a:gd name="connsiteY3-98" fmla="*/ 1067105 h 1067105"/>
                <a:gd name="connsiteX4-99" fmla="*/ 0 w 1592978"/>
                <a:gd name="connsiteY4-100" fmla="*/ 1022860 h 1067105"/>
                <a:gd name="connsiteX0-101" fmla="*/ 0 w 1592978"/>
                <a:gd name="connsiteY0-102" fmla="*/ 1081853 h 1126098"/>
                <a:gd name="connsiteX1-103" fmla="*/ 118979 w 1592978"/>
                <a:gd name="connsiteY1-104" fmla="*/ 58993 h 1126098"/>
                <a:gd name="connsiteX2-105" fmla="*/ 1311771 w 1592978"/>
                <a:gd name="connsiteY2-106" fmla="*/ 0 h 1126098"/>
                <a:gd name="connsiteX3-107" fmla="*/ 1592978 w 1592978"/>
                <a:gd name="connsiteY3-108" fmla="*/ 1126098 h 1126098"/>
                <a:gd name="connsiteX4-109" fmla="*/ 0 w 1592978"/>
                <a:gd name="connsiteY4-110" fmla="*/ 1081853 h 1126098"/>
                <a:gd name="connsiteX0-111" fmla="*/ 0 w 1592978"/>
                <a:gd name="connsiteY0-112" fmla="*/ 1081853 h 1126098"/>
                <a:gd name="connsiteX1-113" fmla="*/ 236966 w 1592978"/>
                <a:gd name="connsiteY1-114" fmla="*/ 73741 h 1126098"/>
                <a:gd name="connsiteX2-115" fmla="*/ 1311771 w 1592978"/>
                <a:gd name="connsiteY2-116" fmla="*/ 0 h 1126098"/>
                <a:gd name="connsiteX3-117" fmla="*/ 1592978 w 1592978"/>
                <a:gd name="connsiteY3-118" fmla="*/ 1126098 h 1126098"/>
                <a:gd name="connsiteX4-119" fmla="*/ 0 w 1592978"/>
                <a:gd name="connsiteY4-120" fmla="*/ 1081853 h 1126098"/>
                <a:gd name="connsiteX0-121" fmla="*/ 0 w 1592978"/>
                <a:gd name="connsiteY0-122" fmla="*/ 1008112 h 1052357"/>
                <a:gd name="connsiteX1-123" fmla="*/ 236966 w 1592978"/>
                <a:gd name="connsiteY1-124" fmla="*/ 0 h 1052357"/>
                <a:gd name="connsiteX2-125" fmla="*/ 1311771 w 1592978"/>
                <a:gd name="connsiteY2-126" fmla="*/ 1 h 1052357"/>
                <a:gd name="connsiteX3-127" fmla="*/ 1592978 w 1592978"/>
                <a:gd name="connsiteY3-128" fmla="*/ 1052357 h 1052357"/>
                <a:gd name="connsiteX4-129" fmla="*/ 0 w 1592978"/>
                <a:gd name="connsiteY4-130" fmla="*/ 1008112 h 10523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92978" h="1052357">
                  <a:moveTo>
                    <a:pt x="0" y="1008112"/>
                  </a:moveTo>
                  <a:lnTo>
                    <a:pt x="236966" y="0"/>
                  </a:lnTo>
                  <a:lnTo>
                    <a:pt x="1311771" y="1"/>
                  </a:lnTo>
                  <a:lnTo>
                    <a:pt x="1592978" y="1052357"/>
                  </a:lnTo>
                  <a:lnTo>
                    <a:pt x="0" y="100811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Text" lastClr="000000">
                    <a:lumMod val="85000"/>
                    <a:lumOff val="15000"/>
                  </a:sysClr>
                </a:gs>
                <a:gs pos="60000">
                  <a:sysClr val="windowText" lastClr="000000">
                    <a:lumMod val="75000"/>
                    <a:lumOff val="25000"/>
                  </a:sysClr>
                </a:gs>
                <a:gs pos="100000">
                  <a:sysClr val="windowText" lastClr="000000">
                    <a:lumMod val="65000"/>
                    <a:lumOff val="35000"/>
                    <a:alpha val="0"/>
                  </a:sys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16"/>
            <p:cNvGrpSpPr/>
            <p:nvPr/>
          </p:nvGrpSpPr>
          <p:grpSpPr>
            <a:xfrm>
              <a:off x="3939518" y="3229718"/>
              <a:ext cx="2871642" cy="1400353"/>
              <a:chOff x="3939518" y="3229718"/>
              <a:chExt cx="2871642" cy="1400353"/>
            </a:xfrm>
          </p:grpSpPr>
          <p:sp>
            <p:nvSpPr>
              <p:cNvPr id="18" name="梯形 17"/>
              <p:cNvSpPr/>
              <p:nvPr/>
            </p:nvSpPr>
            <p:spPr>
              <a:xfrm rot="5400000">
                <a:off x="5308664" y="3635912"/>
                <a:ext cx="1400353" cy="587966"/>
              </a:xfrm>
              <a:prstGeom prst="trapezoid">
                <a:avLst>
                  <a:gd name="adj" fmla="val 49839"/>
                </a:avLst>
              </a:prstGeom>
              <a:solidFill>
                <a:srgbClr val="E46C0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39518" y="3229719"/>
                <a:ext cx="1775340" cy="1394616"/>
              </a:xfrm>
              <a:prstGeom prst="rect">
                <a:avLst/>
              </a:prstGeom>
              <a:solidFill>
                <a:srgbClr val="E46C0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TextBox 17"/>
              <p:cNvSpPr txBox="1"/>
              <p:nvPr/>
            </p:nvSpPr>
            <p:spPr>
              <a:xfrm rot="5400000" flipH="1">
                <a:off x="5436891" y="3802131"/>
                <a:ext cx="1037690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cs typeface="Times New Roman" panose="02020603050405020304" pitchFamily="18" charset="0"/>
                  </a:rPr>
                  <a:t>STEP 04</a:t>
                </a:r>
                <a:endParaRPr kumimoji="0" lang="zh-CN" altLang="en-US" sz="18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 flipH="1">
                <a:off x="4915199" y="3472640"/>
                <a:ext cx="1895961" cy="322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500"/>
                  </a:lnSpc>
                  <a:defRPr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endParaRPr lang="zh-CN" altLang="en-US" sz="2800" b="1" dirty="0" smtClean="0"/>
              </a:p>
            </p:txBody>
          </p:sp>
        </p:grpSp>
      </p:grpSp>
      <p:grpSp>
        <p:nvGrpSpPr>
          <p:cNvPr id="15" name="组合 21"/>
          <p:cNvGrpSpPr/>
          <p:nvPr/>
        </p:nvGrpSpPr>
        <p:grpSpPr>
          <a:xfrm>
            <a:off x="2200381" y="3234613"/>
            <a:ext cx="2363307" cy="1400353"/>
            <a:chOff x="2164178" y="3223980"/>
            <a:chExt cx="2363307" cy="1400353"/>
          </a:xfrm>
        </p:grpSpPr>
        <p:sp>
          <p:nvSpPr>
            <p:cNvPr id="23" name="梯形 22"/>
            <p:cNvSpPr/>
            <p:nvPr/>
          </p:nvSpPr>
          <p:spPr>
            <a:xfrm rot="5400000">
              <a:off x="3533325" y="3630174"/>
              <a:ext cx="1400353" cy="587966"/>
            </a:xfrm>
            <a:prstGeom prst="trapezoid">
              <a:avLst>
                <a:gd name="adj" fmla="val 49839"/>
              </a:avLst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304800" dist="38100" dir="2700000" algn="tl" rotWithShape="0">
                <a:prstClr val="black">
                  <a:alpha val="64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64178" y="3228988"/>
              <a:ext cx="1775340" cy="1394616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 rot="5400000" flipH="1">
              <a:off x="3701784" y="3806214"/>
              <a:ext cx="102952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Times New Roman" panose="02020603050405020304" pitchFamily="18" charset="0"/>
                </a:rPr>
                <a:t>STEP 03</a:t>
              </a:r>
              <a:endParaRPr kumimoji="0" lang="zh-CN" altLang="en-US" sz="1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1"/>
            <p:cNvSpPr txBox="1"/>
            <p:nvPr/>
          </p:nvSpPr>
          <p:spPr>
            <a:xfrm flipH="1">
              <a:off x="2501241" y="3993229"/>
              <a:ext cx="1725366" cy="322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endParaRPr lang="en-US" altLang="zh-CN" sz="2800" b="1" dirty="0"/>
            </a:p>
          </p:txBody>
        </p:sp>
      </p:grpSp>
      <p:sp>
        <p:nvSpPr>
          <p:cNvPr id="28" name="梯形 27"/>
          <p:cNvSpPr/>
          <p:nvPr/>
        </p:nvSpPr>
        <p:spPr>
          <a:xfrm rot="10800000">
            <a:off x="2204216" y="3198453"/>
            <a:ext cx="1771504" cy="468723"/>
          </a:xfrm>
          <a:prstGeom prst="trapezoid">
            <a:avLst>
              <a:gd name="adj" fmla="val 49839"/>
            </a:avLst>
          </a:prstGeom>
          <a:solidFill>
            <a:srgbClr val="E46C0A"/>
          </a:solidFill>
          <a:ln w="25400" cap="flat" cmpd="sng" algn="ctr">
            <a:noFill/>
            <a:prstDash val="solid"/>
          </a:ln>
          <a:effectLst>
            <a:outerShdw blurRad="304800" dist="38100" dir="2700000" algn="tl" rotWithShape="0">
              <a:prstClr val="black">
                <a:alpha val="6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00381" y="1803838"/>
            <a:ext cx="1775340" cy="1394616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TextBox 15"/>
          <p:cNvSpPr txBox="1"/>
          <p:nvPr/>
        </p:nvSpPr>
        <p:spPr>
          <a:xfrm flipH="1">
            <a:off x="2529259" y="3205459"/>
            <a:ext cx="10975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Times New Roman" panose="02020603050405020304" pitchFamily="18" charset="0"/>
              </a:rPr>
              <a:t>STEP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Times New Roman" panose="02020603050405020304" pitchFamily="18" charset="0"/>
              </a:rPr>
              <a:t>02</a:t>
            </a:r>
            <a:endParaRPr kumimoji="0" lang="zh-CN" altLang="en-US" sz="1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 flipH="1">
            <a:off x="3227728" y="2073353"/>
            <a:ext cx="770104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chemeClr val="bg1"/>
                </a:solidFill>
              </a:rPr>
              <a:t>可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</a:rPr>
              <a:t>靠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chemeClr val="bg1"/>
              </a:solidFill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</a:rPr>
              <a:t>性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grpSp>
        <p:nvGrpSpPr>
          <p:cNvPr id="22" name="组合 31"/>
          <p:cNvGrpSpPr/>
          <p:nvPr/>
        </p:nvGrpSpPr>
        <p:grpSpPr>
          <a:xfrm>
            <a:off x="694702" y="1803839"/>
            <a:ext cx="2568798" cy="1435428"/>
            <a:chOff x="392674" y="1793206"/>
            <a:chExt cx="2568798" cy="1435428"/>
          </a:xfrm>
        </p:grpSpPr>
        <p:sp>
          <p:nvSpPr>
            <p:cNvPr id="33" name="梯形 19"/>
            <p:cNvSpPr/>
            <p:nvPr/>
          </p:nvSpPr>
          <p:spPr>
            <a:xfrm rot="5400000">
              <a:off x="1797721" y="2064883"/>
              <a:ext cx="1435428" cy="892074"/>
            </a:xfrm>
            <a:custGeom>
              <a:avLst/>
              <a:gdLst>
                <a:gd name="connsiteX0" fmla="*/ 0 w 1651961"/>
                <a:gd name="connsiteY0" fmla="*/ 1008112 h 1008112"/>
                <a:gd name="connsiteX1" fmla="*/ 384444 w 1651961"/>
                <a:gd name="connsiteY1" fmla="*/ 0 h 1008112"/>
                <a:gd name="connsiteX2" fmla="*/ 1267517 w 1651961"/>
                <a:gd name="connsiteY2" fmla="*/ 0 h 1008112"/>
                <a:gd name="connsiteX3" fmla="*/ 1651961 w 1651961"/>
                <a:gd name="connsiteY3" fmla="*/ 1008112 h 1008112"/>
                <a:gd name="connsiteX4" fmla="*/ 0 w 1651961"/>
                <a:gd name="connsiteY4" fmla="*/ 1008112 h 1008112"/>
                <a:gd name="connsiteX0-1" fmla="*/ 0 w 1651961"/>
                <a:gd name="connsiteY0-2" fmla="*/ 1317828 h 1317828"/>
                <a:gd name="connsiteX1-3" fmla="*/ 163222 w 1651961"/>
                <a:gd name="connsiteY1-4" fmla="*/ 0 h 1317828"/>
                <a:gd name="connsiteX2-5" fmla="*/ 1267517 w 1651961"/>
                <a:gd name="connsiteY2-6" fmla="*/ 309716 h 1317828"/>
                <a:gd name="connsiteX3-7" fmla="*/ 1651961 w 1651961"/>
                <a:gd name="connsiteY3-8" fmla="*/ 1317828 h 1317828"/>
                <a:gd name="connsiteX4-9" fmla="*/ 0 w 1651961"/>
                <a:gd name="connsiteY4-10" fmla="*/ 1317828 h 1317828"/>
                <a:gd name="connsiteX0-11" fmla="*/ 0 w 1651961"/>
                <a:gd name="connsiteY0-12" fmla="*/ 1022860 h 1022860"/>
                <a:gd name="connsiteX1-13" fmla="*/ 222217 w 1651961"/>
                <a:gd name="connsiteY1-14" fmla="*/ 0 h 1022860"/>
                <a:gd name="connsiteX2-15" fmla="*/ 1267517 w 1651961"/>
                <a:gd name="connsiteY2-16" fmla="*/ 14748 h 1022860"/>
                <a:gd name="connsiteX3-17" fmla="*/ 1651961 w 1651961"/>
                <a:gd name="connsiteY3-18" fmla="*/ 1022860 h 1022860"/>
                <a:gd name="connsiteX4-19" fmla="*/ 0 w 1651961"/>
                <a:gd name="connsiteY4-20" fmla="*/ 1022860 h 1022860"/>
                <a:gd name="connsiteX0-21" fmla="*/ 0 w 1651961"/>
                <a:gd name="connsiteY0-22" fmla="*/ 1022860 h 1022860"/>
                <a:gd name="connsiteX1-23" fmla="*/ 222217 w 1651961"/>
                <a:gd name="connsiteY1-24" fmla="*/ 0 h 1022860"/>
                <a:gd name="connsiteX2-25" fmla="*/ 1429753 w 1651961"/>
                <a:gd name="connsiteY2-26" fmla="*/ 0 h 1022860"/>
                <a:gd name="connsiteX3-27" fmla="*/ 1651961 w 1651961"/>
                <a:gd name="connsiteY3-28" fmla="*/ 1022860 h 1022860"/>
                <a:gd name="connsiteX4-29" fmla="*/ 0 w 1651961"/>
                <a:gd name="connsiteY4-30" fmla="*/ 1022860 h 1022860"/>
                <a:gd name="connsiteX0-31" fmla="*/ 0 w 1651961"/>
                <a:gd name="connsiteY0-32" fmla="*/ 1022860 h 1022860"/>
                <a:gd name="connsiteX1-33" fmla="*/ 222217 w 1651961"/>
                <a:gd name="connsiteY1-34" fmla="*/ 0 h 1022860"/>
                <a:gd name="connsiteX2-35" fmla="*/ 1577239 w 1651961"/>
                <a:gd name="connsiteY2-36" fmla="*/ 0 h 1022860"/>
                <a:gd name="connsiteX3-37" fmla="*/ 1651961 w 1651961"/>
                <a:gd name="connsiteY3-38" fmla="*/ 1022860 h 1022860"/>
                <a:gd name="connsiteX4-39" fmla="*/ 0 w 1651961"/>
                <a:gd name="connsiteY4-40" fmla="*/ 1022860 h 1022860"/>
                <a:gd name="connsiteX0-41" fmla="*/ 0 w 1858442"/>
                <a:gd name="connsiteY0-42" fmla="*/ 1022860 h 1052357"/>
                <a:gd name="connsiteX1-43" fmla="*/ 222217 w 1858442"/>
                <a:gd name="connsiteY1-44" fmla="*/ 0 h 1052357"/>
                <a:gd name="connsiteX2-45" fmla="*/ 1577239 w 1858442"/>
                <a:gd name="connsiteY2-46" fmla="*/ 0 h 1052357"/>
                <a:gd name="connsiteX3-47" fmla="*/ 1858442 w 1858442"/>
                <a:gd name="connsiteY3-48" fmla="*/ 1052357 h 1052357"/>
                <a:gd name="connsiteX4-49" fmla="*/ 0 w 1858442"/>
                <a:gd name="connsiteY4-50" fmla="*/ 1022860 h 1052357"/>
                <a:gd name="connsiteX0-51" fmla="*/ 0 w 1740458"/>
                <a:gd name="connsiteY0-52" fmla="*/ 1022860 h 1067105"/>
                <a:gd name="connsiteX1-53" fmla="*/ 222217 w 1740458"/>
                <a:gd name="connsiteY1-54" fmla="*/ 0 h 1067105"/>
                <a:gd name="connsiteX2-55" fmla="*/ 1577239 w 1740458"/>
                <a:gd name="connsiteY2-56" fmla="*/ 0 h 1067105"/>
                <a:gd name="connsiteX3-57" fmla="*/ 1740458 w 1740458"/>
                <a:gd name="connsiteY3-58" fmla="*/ 1067105 h 1067105"/>
                <a:gd name="connsiteX4-59" fmla="*/ 0 w 1740458"/>
                <a:gd name="connsiteY4-60" fmla="*/ 1022860 h 1067105"/>
                <a:gd name="connsiteX0-61" fmla="*/ 0 w 1799455"/>
                <a:gd name="connsiteY0-62" fmla="*/ 1022860 h 1067105"/>
                <a:gd name="connsiteX1-63" fmla="*/ 222217 w 1799455"/>
                <a:gd name="connsiteY1-64" fmla="*/ 0 h 1067105"/>
                <a:gd name="connsiteX2-65" fmla="*/ 1577239 w 1799455"/>
                <a:gd name="connsiteY2-66" fmla="*/ 0 h 1067105"/>
                <a:gd name="connsiteX3-67" fmla="*/ 1799455 w 1799455"/>
                <a:gd name="connsiteY3-68" fmla="*/ 1067105 h 1067105"/>
                <a:gd name="connsiteX4-69" fmla="*/ 0 w 1799455"/>
                <a:gd name="connsiteY4-70" fmla="*/ 1022860 h 1067105"/>
                <a:gd name="connsiteX0-71" fmla="*/ 0 w 1696217"/>
                <a:gd name="connsiteY0-72" fmla="*/ 1022860 h 1067105"/>
                <a:gd name="connsiteX1-73" fmla="*/ 118979 w 1696217"/>
                <a:gd name="connsiteY1-74" fmla="*/ 0 h 1067105"/>
                <a:gd name="connsiteX2-75" fmla="*/ 1474001 w 1696217"/>
                <a:gd name="connsiteY2-76" fmla="*/ 0 h 1067105"/>
                <a:gd name="connsiteX3-77" fmla="*/ 1696217 w 1696217"/>
                <a:gd name="connsiteY3-78" fmla="*/ 1067105 h 1067105"/>
                <a:gd name="connsiteX4-79" fmla="*/ 0 w 1696217"/>
                <a:gd name="connsiteY4-80" fmla="*/ 1022860 h 1067105"/>
                <a:gd name="connsiteX0-81" fmla="*/ 0 w 1519237"/>
                <a:gd name="connsiteY0-82" fmla="*/ 1022860 h 1052357"/>
                <a:gd name="connsiteX1-83" fmla="*/ 118979 w 1519237"/>
                <a:gd name="connsiteY1-84" fmla="*/ 0 h 1052357"/>
                <a:gd name="connsiteX2-85" fmla="*/ 1474001 w 1519237"/>
                <a:gd name="connsiteY2-86" fmla="*/ 0 h 1052357"/>
                <a:gd name="connsiteX3-87" fmla="*/ 1519237 w 1519237"/>
                <a:gd name="connsiteY3-88" fmla="*/ 1052357 h 1052357"/>
                <a:gd name="connsiteX4-89" fmla="*/ 0 w 1519237"/>
                <a:gd name="connsiteY4-90" fmla="*/ 1022860 h 1052357"/>
                <a:gd name="connsiteX0-91" fmla="*/ 0 w 1592978"/>
                <a:gd name="connsiteY0-92" fmla="*/ 1022860 h 1067105"/>
                <a:gd name="connsiteX1-93" fmla="*/ 118979 w 1592978"/>
                <a:gd name="connsiteY1-94" fmla="*/ 0 h 1067105"/>
                <a:gd name="connsiteX2-95" fmla="*/ 1474001 w 1592978"/>
                <a:gd name="connsiteY2-96" fmla="*/ 0 h 1067105"/>
                <a:gd name="connsiteX3-97" fmla="*/ 1592978 w 1592978"/>
                <a:gd name="connsiteY3-98" fmla="*/ 1067105 h 1067105"/>
                <a:gd name="connsiteX4-99" fmla="*/ 0 w 1592978"/>
                <a:gd name="connsiteY4-100" fmla="*/ 1022860 h 1067105"/>
                <a:gd name="connsiteX0-101" fmla="*/ 0 w 1592978"/>
                <a:gd name="connsiteY0-102" fmla="*/ 1081853 h 1126098"/>
                <a:gd name="connsiteX1-103" fmla="*/ 118979 w 1592978"/>
                <a:gd name="connsiteY1-104" fmla="*/ 58993 h 1126098"/>
                <a:gd name="connsiteX2-105" fmla="*/ 1311771 w 1592978"/>
                <a:gd name="connsiteY2-106" fmla="*/ 0 h 1126098"/>
                <a:gd name="connsiteX3-107" fmla="*/ 1592978 w 1592978"/>
                <a:gd name="connsiteY3-108" fmla="*/ 1126098 h 1126098"/>
                <a:gd name="connsiteX4-109" fmla="*/ 0 w 1592978"/>
                <a:gd name="connsiteY4-110" fmla="*/ 1081853 h 1126098"/>
                <a:gd name="connsiteX0-111" fmla="*/ 0 w 1592978"/>
                <a:gd name="connsiteY0-112" fmla="*/ 1081853 h 1126098"/>
                <a:gd name="connsiteX1-113" fmla="*/ 236966 w 1592978"/>
                <a:gd name="connsiteY1-114" fmla="*/ 73741 h 1126098"/>
                <a:gd name="connsiteX2-115" fmla="*/ 1311771 w 1592978"/>
                <a:gd name="connsiteY2-116" fmla="*/ 0 h 1126098"/>
                <a:gd name="connsiteX3-117" fmla="*/ 1592978 w 1592978"/>
                <a:gd name="connsiteY3-118" fmla="*/ 1126098 h 1126098"/>
                <a:gd name="connsiteX4-119" fmla="*/ 0 w 1592978"/>
                <a:gd name="connsiteY4-120" fmla="*/ 1081853 h 1126098"/>
                <a:gd name="connsiteX0-121" fmla="*/ 0 w 1592978"/>
                <a:gd name="connsiteY0-122" fmla="*/ 1008112 h 1052357"/>
                <a:gd name="connsiteX1-123" fmla="*/ 236966 w 1592978"/>
                <a:gd name="connsiteY1-124" fmla="*/ 0 h 1052357"/>
                <a:gd name="connsiteX2-125" fmla="*/ 1311771 w 1592978"/>
                <a:gd name="connsiteY2-126" fmla="*/ 1 h 1052357"/>
                <a:gd name="connsiteX3-127" fmla="*/ 1592978 w 1592978"/>
                <a:gd name="connsiteY3-128" fmla="*/ 1052357 h 1052357"/>
                <a:gd name="connsiteX4-129" fmla="*/ 0 w 1592978"/>
                <a:gd name="connsiteY4-130" fmla="*/ 1008112 h 10523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92978" h="1052357">
                  <a:moveTo>
                    <a:pt x="0" y="1008112"/>
                  </a:moveTo>
                  <a:lnTo>
                    <a:pt x="236966" y="0"/>
                  </a:lnTo>
                  <a:lnTo>
                    <a:pt x="1311771" y="1"/>
                  </a:lnTo>
                  <a:lnTo>
                    <a:pt x="1592978" y="1052357"/>
                  </a:lnTo>
                  <a:lnTo>
                    <a:pt x="0" y="100811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504D">
                    <a:lumMod val="50000"/>
                    <a:shade val="30000"/>
                    <a:satMod val="115000"/>
                  </a:srgbClr>
                </a:gs>
                <a:gs pos="50000">
                  <a:srgbClr val="C0504D">
                    <a:lumMod val="50000"/>
                    <a:shade val="67500"/>
                    <a:satMod val="115000"/>
                  </a:srgbClr>
                </a:gs>
                <a:gs pos="100000">
                  <a:srgbClr val="C0504D">
                    <a:lumMod val="50000"/>
                    <a:shade val="100000"/>
                    <a:satMod val="115000"/>
                    <a:alpha val="0"/>
                  </a:srgb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" name="组合 33"/>
            <p:cNvGrpSpPr/>
            <p:nvPr/>
          </p:nvGrpSpPr>
          <p:grpSpPr>
            <a:xfrm>
              <a:off x="392674" y="1793206"/>
              <a:ext cx="2319541" cy="1402439"/>
              <a:chOff x="392674" y="1793206"/>
              <a:chExt cx="2319541" cy="1402439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92674" y="1801029"/>
                <a:ext cx="1775340" cy="1394616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梯形 35"/>
              <p:cNvSpPr/>
              <p:nvPr/>
            </p:nvSpPr>
            <p:spPr>
              <a:xfrm rot="5400000">
                <a:off x="1738019" y="2219364"/>
                <a:ext cx="1400353" cy="548038"/>
              </a:xfrm>
              <a:prstGeom prst="trapezoid">
                <a:avLst>
                  <a:gd name="adj" fmla="val 49839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TextBox 14"/>
              <p:cNvSpPr txBox="1"/>
              <p:nvPr/>
            </p:nvSpPr>
            <p:spPr>
              <a:xfrm rot="5400000" flipH="1">
                <a:off x="1851124" y="2268582"/>
                <a:ext cx="1091663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cs typeface="Times New Roman" panose="02020603050405020304" pitchFamily="18" charset="0"/>
                  </a:rPr>
                  <a:t>STEP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cs typeface="Times New Roman" panose="02020603050405020304" pitchFamily="18" charset="0"/>
                  </a:rPr>
                  <a:t>01</a:t>
                </a:r>
                <a:endParaRPr kumimoji="0" lang="zh-CN" altLang="en-US" sz="18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19"/>
              <p:cNvSpPr txBox="1"/>
              <p:nvPr/>
            </p:nvSpPr>
            <p:spPr>
              <a:xfrm flipH="1">
                <a:off x="545160" y="2048328"/>
                <a:ext cx="1517312" cy="322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500"/>
                  </a:lnSpc>
                  <a:defRPr sz="12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800" b="1" dirty="0" smtClean="0">
                    <a:solidFill>
                      <a:schemeClr val="bg1"/>
                    </a:solidFill>
                  </a:rPr>
                  <a:t>有效性</a:t>
                </a:r>
                <a:endParaRPr lang="en-US" altLang="zh-CN" sz="2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0" name="TextBox 24"/>
          <p:cNvSpPr txBox="1"/>
          <p:nvPr/>
        </p:nvSpPr>
        <p:spPr>
          <a:xfrm flipH="1">
            <a:off x="759875" y="1359376"/>
            <a:ext cx="235545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zh-CN" altLang="en-US" sz="1800" kern="12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信息传输的是否快速</a:t>
            </a:r>
            <a:endParaRPr lang="zh-CN" altLang="en-US" sz="1800" kern="12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TextBox 24"/>
          <p:cNvSpPr txBox="1"/>
          <p:nvPr/>
        </p:nvSpPr>
        <p:spPr>
          <a:xfrm flipH="1">
            <a:off x="4091477" y="2287957"/>
            <a:ext cx="22455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zh-CN" altLang="en-US" sz="1800" kern="12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信息传输的是否准确</a:t>
            </a:r>
            <a:endParaRPr lang="zh-CN" altLang="en-US" sz="1800" kern="12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TextBox 10"/>
          <p:cNvSpPr txBox="1"/>
          <p:nvPr/>
        </p:nvSpPr>
        <p:spPr>
          <a:xfrm>
            <a:off x="4419482" y="1179277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通信系统是用来传输信息的。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3719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68810" y="872459"/>
            <a:ext cx="311444" cy="299300"/>
            <a:chOff x="0" y="0"/>
            <a:chExt cx="1219200" cy="586868"/>
          </a:xfrm>
        </p:grpSpPr>
        <p:sp>
          <p:nvSpPr>
            <p:cNvPr id="25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27" name="TextBox 9"/>
          <p:cNvSpPr txBox="1"/>
          <p:nvPr/>
        </p:nvSpPr>
        <p:spPr>
          <a:xfrm>
            <a:off x="705220" y="863510"/>
            <a:ext cx="180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卷积码的概念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99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446" y="1511548"/>
            <a:ext cx="4889422" cy="253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9"/>
          <p:cNvSpPr txBox="1"/>
          <p:nvPr/>
        </p:nvSpPr>
        <p:spPr>
          <a:xfrm>
            <a:off x="2239895" y="4258832"/>
            <a:ext cx="180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卷积码记作：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9909" name="Object 5"/>
          <p:cNvGraphicFramePr>
            <a:graphicFrameLocks noChangeAspect="1"/>
          </p:cNvGraphicFramePr>
          <p:nvPr/>
        </p:nvGraphicFramePr>
        <p:xfrm>
          <a:off x="3514375" y="4292829"/>
          <a:ext cx="876891" cy="305006"/>
        </p:xfrm>
        <a:graphic>
          <a:graphicData uri="http://schemas.openxmlformats.org/presentationml/2006/ole">
            <p:oleObj spid="_x0000_s52226" name="Equation" r:id="rId5" imgW="583920" imgH="203040" progId="Equation.DSMT4">
              <p:embed/>
            </p:oleObj>
          </a:graphicData>
        </a:graphic>
      </p:graphicFrame>
      <p:sp>
        <p:nvSpPr>
          <p:cNvPr id="36" name="矩形 35"/>
          <p:cNvSpPr/>
          <p:nvPr/>
        </p:nvSpPr>
        <p:spPr>
          <a:xfrm>
            <a:off x="4565841" y="4271774"/>
            <a:ext cx="15905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称为编码约束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5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1013786" y="1233048"/>
            <a:ext cx="276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讲义上的例题！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133749" y="2225420"/>
            <a:ext cx="276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讲义上的例题！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4526074" y="3235514"/>
            <a:ext cx="276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讲义上的例题！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1444673" y="3234226"/>
            <a:ext cx="1098075" cy="1098075"/>
            <a:chOff x="2035197" y="1124394"/>
            <a:chExt cx="1152000" cy="1152000"/>
          </a:xfrm>
        </p:grpSpPr>
        <p:sp>
          <p:nvSpPr>
            <p:cNvPr id="33" name="灰色圆形背景"/>
            <p:cNvSpPr/>
            <p:nvPr/>
          </p:nvSpPr>
          <p:spPr>
            <a:xfrm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弦形 34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122974" y="1417260"/>
              <a:ext cx="986691" cy="613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模拟通信系统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36"/>
          <p:cNvGrpSpPr/>
          <p:nvPr/>
        </p:nvGrpSpPr>
        <p:grpSpPr>
          <a:xfrm>
            <a:off x="687358" y="1299543"/>
            <a:ext cx="1855390" cy="1855390"/>
            <a:chOff x="968141" y="2974095"/>
            <a:chExt cx="1152000" cy="1152000"/>
          </a:xfrm>
        </p:grpSpPr>
        <p:sp>
          <p:nvSpPr>
            <p:cNvPr id="38" name="灰色圆形背景"/>
            <p:cNvSpPr/>
            <p:nvPr/>
          </p:nvSpPr>
          <p:spPr>
            <a:xfrm rot="5400000">
              <a:off x="968141" y="2974095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36733" y="3043220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弦形 39"/>
            <p:cNvSpPr/>
            <p:nvPr/>
          </p:nvSpPr>
          <p:spPr>
            <a:xfrm rot="10800000">
              <a:off x="1036733" y="3043221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02617" y="3216083"/>
              <a:ext cx="843435" cy="545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有效性：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传输带宽</a:t>
              </a:r>
              <a:endParaRPr lang="zh-CN" altLang="en-US" sz="1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41"/>
          <p:cNvGrpSpPr/>
          <p:nvPr/>
        </p:nvGrpSpPr>
        <p:grpSpPr>
          <a:xfrm>
            <a:off x="2642188" y="3234226"/>
            <a:ext cx="1425756" cy="1425755"/>
            <a:chOff x="2035197" y="1124394"/>
            <a:chExt cx="1152000" cy="1152000"/>
          </a:xfrm>
        </p:grpSpPr>
        <p:sp>
          <p:nvSpPr>
            <p:cNvPr id="43" name="灰色圆形背景"/>
            <p:cNvSpPr/>
            <p:nvPr/>
          </p:nvSpPr>
          <p:spPr>
            <a:xfrm rot="16200000"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弦形 44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131565" y="1167820"/>
              <a:ext cx="986691" cy="9698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可靠性：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接收端输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出信噪比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48242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93016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66340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870491" y="3138529"/>
            <a:ext cx="1098075" cy="1098075"/>
            <a:chOff x="2035197" y="1124394"/>
            <a:chExt cx="1152000" cy="1152000"/>
          </a:xfrm>
        </p:grpSpPr>
        <p:sp>
          <p:nvSpPr>
            <p:cNvPr id="33" name="灰色圆形背景"/>
            <p:cNvSpPr/>
            <p:nvPr/>
          </p:nvSpPr>
          <p:spPr>
            <a:xfrm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弦形 34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122974" y="1417260"/>
              <a:ext cx="986691" cy="613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数字通信系统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36"/>
          <p:cNvGrpSpPr/>
          <p:nvPr/>
        </p:nvGrpSpPr>
        <p:grpSpPr>
          <a:xfrm>
            <a:off x="113176" y="1203846"/>
            <a:ext cx="1855390" cy="1855390"/>
            <a:chOff x="968141" y="2974095"/>
            <a:chExt cx="1152000" cy="1152000"/>
          </a:xfrm>
        </p:grpSpPr>
        <p:sp>
          <p:nvSpPr>
            <p:cNvPr id="38" name="灰色圆形背景"/>
            <p:cNvSpPr/>
            <p:nvPr/>
          </p:nvSpPr>
          <p:spPr>
            <a:xfrm rot="5400000">
              <a:off x="968141" y="2974095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36733" y="3043220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弦形 39"/>
            <p:cNvSpPr/>
            <p:nvPr/>
          </p:nvSpPr>
          <p:spPr>
            <a:xfrm rot="10800000">
              <a:off x="1036733" y="3043221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02617" y="3216083"/>
              <a:ext cx="843435" cy="573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有效性：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频带利用率</a:t>
              </a:r>
              <a:endParaRPr lang="zh-CN" altLang="en-US" sz="1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41"/>
          <p:cNvGrpSpPr/>
          <p:nvPr/>
        </p:nvGrpSpPr>
        <p:grpSpPr>
          <a:xfrm>
            <a:off x="2068006" y="3138529"/>
            <a:ext cx="1425756" cy="1425755"/>
            <a:chOff x="2035197" y="1124394"/>
            <a:chExt cx="1152000" cy="1152000"/>
          </a:xfrm>
        </p:grpSpPr>
        <p:sp>
          <p:nvSpPr>
            <p:cNvPr id="43" name="灰色圆形背景"/>
            <p:cNvSpPr/>
            <p:nvPr/>
          </p:nvSpPr>
          <p:spPr>
            <a:xfrm rot="16200000"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弦形 44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122973" y="1313874"/>
              <a:ext cx="986691" cy="706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可靠性：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差错率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28727" y="702363"/>
            <a:ext cx="32956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接连接符 27"/>
          <p:cNvCxnSpPr/>
          <p:nvPr/>
        </p:nvCxnSpPr>
        <p:spPr>
          <a:xfrm>
            <a:off x="2392240" y="2451498"/>
            <a:ext cx="3412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9"/>
          <p:cNvSpPr txBox="1"/>
          <p:nvPr/>
        </p:nvSpPr>
        <p:spPr>
          <a:xfrm>
            <a:off x="2285909" y="2082773"/>
            <a:ext cx="372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传码率：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单位时间内传输码元的数目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波特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395778" y="2965420"/>
            <a:ext cx="34128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2289447" y="2596695"/>
            <a:ext cx="372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传信率：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单位时间内传输的比特数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930267" y="786792"/>
            <a:ext cx="1937803" cy="1286559"/>
            <a:chOff x="7127272" y="2681303"/>
            <a:chExt cx="4112228" cy="853819"/>
          </a:xfrm>
        </p:grpSpPr>
        <p:sp>
          <p:nvSpPr>
            <p:cNvPr id="50" name="矩形 4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3077" name="Object 3"/>
          <p:cNvGraphicFramePr>
            <a:graphicFrameLocks noChangeAspect="1"/>
          </p:cNvGraphicFramePr>
          <p:nvPr/>
        </p:nvGraphicFramePr>
        <p:xfrm>
          <a:off x="6011792" y="782191"/>
          <a:ext cx="1625600" cy="609600"/>
        </p:xfrm>
        <a:graphic>
          <a:graphicData uri="http://schemas.openxmlformats.org/presentationml/2006/ole">
            <p:oleObj spid="_x0000_s3077" name="Equation" r:id="rId6" imgW="761760" imgH="291960" progId="Equation.DSMT4">
              <p:embed/>
            </p:oleObj>
          </a:graphicData>
        </a:graphic>
      </p:graphicFrame>
      <p:graphicFrame>
        <p:nvGraphicFramePr>
          <p:cNvPr id="3078" name="Object 5"/>
          <p:cNvGraphicFramePr>
            <a:graphicFrameLocks noChangeAspect="1"/>
          </p:cNvGraphicFramePr>
          <p:nvPr/>
        </p:nvGraphicFramePr>
        <p:xfrm>
          <a:off x="5992345" y="1446943"/>
          <a:ext cx="1886354" cy="592437"/>
        </p:xfrm>
        <a:graphic>
          <a:graphicData uri="http://schemas.openxmlformats.org/presentationml/2006/ole">
            <p:oleObj spid="_x0000_s3078" name="Equation" r:id="rId7" imgW="812520" imgH="291960" progId="Equation.DSMT4">
              <p:embed/>
            </p:oleObj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6036599" y="2264727"/>
            <a:ext cx="2288680" cy="797449"/>
            <a:chOff x="7127272" y="2681303"/>
            <a:chExt cx="4112228" cy="853819"/>
          </a:xfrm>
        </p:grpSpPr>
        <p:sp>
          <p:nvSpPr>
            <p:cNvPr id="53" name="矩形 52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4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6121648" y="2350604"/>
          <a:ext cx="2129205" cy="629580"/>
        </p:xfrm>
        <a:graphic>
          <a:graphicData uri="http://schemas.openxmlformats.org/presentationml/2006/ole">
            <p:oleObj spid="_x0000_s3076" name="Equation" r:id="rId8" imgW="1549080" imgH="457200" progId="Equation.DSMT4">
              <p:embed/>
            </p:oleObj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3739967" y="3391780"/>
            <a:ext cx="2214242" cy="1446043"/>
            <a:chOff x="7127272" y="2681303"/>
            <a:chExt cx="4112228" cy="853819"/>
          </a:xfrm>
        </p:grpSpPr>
        <p:sp>
          <p:nvSpPr>
            <p:cNvPr id="56" name="矩形 55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7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aphicFrame>
        <p:nvGraphicFramePr>
          <p:cNvPr id="3079" name="Object 3"/>
          <p:cNvGraphicFramePr>
            <a:graphicFrameLocks noChangeAspect="1"/>
          </p:cNvGraphicFramePr>
          <p:nvPr/>
        </p:nvGraphicFramePr>
        <p:xfrm>
          <a:off x="3852123" y="3453523"/>
          <a:ext cx="1910686" cy="604914"/>
        </p:xfrm>
        <a:graphic>
          <a:graphicData uri="http://schemas.openxmlformats.org/presentationml/2006/ole">
            <p:oleObj spid="_x0000_s3079" name="Equation" r:id="rId9" imgW="1282680" imgH="406080" progId="Equation.DSMT4">
              <p:embed/>
            </p:oleObj>
          </a:graphicData>
        </a:graphic>
      </p:graphicFrame>
      <p:graphicFrame>
        <p:nvGraphicFramePr>
          <p:cNvPr id="3080" name="Object 13"/>
          <p:cNvGraphicFramePr>
            <a:graphicFrameLocks noChangeAspect="1"/>
          </p:cNvGraphicFramePr>
          <p:nvPr/>
        </p:nvGraphicFramePr>
        <p:xfrm>
          <a:off x="3908524" y="4200025"/>
          <a:ext cx="1769213" cy="581978"/>
        </p:xfrm>
        <a:graphic>
          <a:graphicData uri="http://schemas.openxmlformats.org/presentationml/2006/ole">
            <p:oleObj spid="_x0000_s3080" name="Equation" r:id="rId10" imgW="1079280" imgH="355320" progId="Equation.DSMT4">
              <p:embed/>
            </p:oleObj>
          </a:graphicData>
        </a:graphic>
      </p:graphicFrame>
      <p:sp>
        <p:nvSpPr>
          <p:cNvPr id="60" name="矩形 59"/>
          <p:cNvSpPr/>
          <p:nvPr/>
        </p:nvSpPr>
        <p:spPr>
          <a:xfrm>
            <a:off x="7800666" y="912796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比较相同进制</a:t>
            </a:r>
            <a:endParaRPr lang="zh-CN" altLang="en-US" sz="1600" dirty="0"/>
          </a:p>
        </p:txBody>
      </p:sp>
      <p:sp>
        <p:nvSpPr>
          <p:cNvPr id="61" name="矩形 60"/>
          <p:cNvSpPr/>
          <p:nvPr/>
        </p:nvSpPr>
        <p:spPr>
          <a:xfrm>
            <a:off x="7793571" y="157558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比较不同进制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448242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1759</TotalTime>
  <Words>1577</Words>
  <Application>Microsoft Office PowerPoint</Application>
  <PresentationFormat>全屏显示(16:9)</PresentationFormat>
  <Paragraphs>348</Paragraphs>
  <Slides>71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74" baseType="lpstr">
      <vt:lpstr>第一PPT，www.1ppt.com</vt:lpstr>
      <vt:lpstr>Equation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彩色方形</dc:title>
  <dc:creator>第一PPT</dc:creator>
  <cp:keywords>www.1ppt.com</cp:keywords>
  <cp:lastModifiedBy>Administrator</cp:lastModifiedBy>
  <cp:revision>204</cp:revision>
  <dcterms:created xsi:type="dcterms:W3CDTF">2017-03-07T08:15:39Z</dcterms:created>
  <dcterms:modified xsi:type="dcterms:W3CDTF">2024-06-18T01:17:02Z</dcterms:modified>
</cp:coreProperties>
</file>