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0" r:id="rId3"/>
    <p:sldId id="261" r:id="rId4"/>
    <p:sldId id="257" r:id="rId5"/>
    <p:sldId id="258" r:id="rId6"/>
    <p:sldId id="259" r:id="rId7"/>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94662"/>
  </p:normalViewPr>
  <p:slideViewPr>
    <p:cSldViewPr snapToGrid="0" snapToObjects="1">
      <p:cViewPr varScale="1">
        <p:scale>
          <a:sx n="113" d="100"/>
          <a:sy n="113"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D83D3-49AC-7741-9CEF-40BFCCFA1796}" type="datetimeFigureOut">
              <a:rPr lang="en-CN" smtClean="0"/>
              <a:t>05/09/2020</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9BBB3-82CF-A348-8491-567F5FBEF050}" type="slidenum">
              <a:rPr lang="en-CN" smtClean="0"/>
              <a:t>‹#›</a:t>
            </a:fld>
            <a:endParaRPr lang="en-CN"/>
          </a:p>
        </p:txBody>
      </p:sp>
    </p:spTree>
    <p:extLst>
      <p:ext uri="{BB962C8B-B14F-4D97-AF65-F5344CB8AC3E}">
        <p14:creationId xmlns:p14="http://schemas.microsoft.com/office/powerpoint/2010/main" val="167936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研究基于群智推理决策和区块链技术的自主无人多智体系统可信构造理论与方法，构建开放环境下自学习、自适应、自演化的多智体系统协同决策模型，支持敏感数据不共享条件下的可信任协同训练，构建虚拟共有模型，完成宏观任务目标。</a:t>
            </a:r>
          </a:p>
          <a:p>
            <a:endParaRPr lang="en-CN" dirty="0"/>
          </a:p>
        </p:txBody>
      </p:sp>
      <p:sp>
        <p:nvSpPr>
          <p:cNvPr id="4" name="Slide Number Placeholder 3"/>
          <p:cNvSpPr>
            <a:spLocks noGrp="1"/>
          </p:cNvSpPr>
          <p:nvPr>
            <p:ph type="sldNum" sz="quarter" idx="5"/>
          </p:nvPr>
        </p:nvSpPr>
        <p:spPr/>
        <p:txBody>
          <a:bodyPr/>
          <a:lstStyle/>
          <a:p>
            <a:fld id="{F269BBB3-82CF-A348-8491-567F5FBEF050}" type="slidenum">
              <a:rPr lang="en-CN" smtClean="0"/>
              <a:t>1</a:t>
            </a:fld>
            <a:endParaRPr lang="en-CN"/>
          </a:p>
        </p:txBody>
      </p:sp>
    </p:spTree>
    <p:extLst>
      <p:ext uri="{BB962C8B-B14F-4D97-AF65-F5344CB8AC3E}">
        <p14:creationId xmlns:p14="http://schemas.microsoft.com/office/powerpoint/2010/main" val="281080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研究基于群智推理决策和区块链技术的自主无人多智体系统可信构造理论与方法，构建开放环境下自学习、自适应、自演化的多智体系统协同决策模型，支持敏感数据不共享条件下的可信任协同训练，构建虚拟共有模型，完成宏观任务目标。</a:t>
            </a:r>
          </a:p>
          <a:p>
            <a:endParaRPr lang="en-CN" dirty="0"/>
          </a:p>
        </p:txBody>
      </p:sp>
      <p:sp>
        <p:nvSpPr>
          <p:cNvPr id="4" name="Slide Number Placeholder 3"/>
          <p:cNvSpPr>
            <a:spLocks noGrp="1"/>
          </p:cNvSpPr>
          <p:nvPr>
            <p:ph type="sldNum" sz="quarter" idx="5"/>
          </p:nvPr>
        </p:nvSpPr>
        <p:spPr/>
        <p:txBody>
          <a:bodyPr/>
          <a:lstStyle/>
          <a:p>
            <a:fld id="{F269BBB3-82CF-A348-8491-567F5FBEF050}" type="slidenum">
              <a:rPr lang="en-CN" smtClean="0"/>
              <a:t>2</a:t>
            </a:fld>
            <a:endParaRPr lang="en-CN"/>
          </a:p>
        </p:txBody>
      </p:sp>
    </p:spTree>
    <p:extLst>
      <p:ext uri="{BB962C8B-B14F-4D97-AF65-F5344CB8AC3E}">
        <p14:creationId xmlns:p14="http://schemas.microsoft.com/office/powerpoint/2010/main" val="17237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研究基于群智推理决策和区块链技术的自主无人多智体系统可信构造理论与方法，构建开放环境下自学习、自适应、自演化的多智体系统协同决策模型，支持敏感数据不共享条件下的可信任协同训练，构建虚拟共有模型，完成宏观任务目标。</a:t>
            </a:r>
          </a:p>
          <a:p>
            <a:endParaRPr lang="en-CN" dirty="0"/>
          </a:p>
        </p:txBody>
      </p:sp>
      <p:sp>
        <p:nvSpPr>
          <p:cNvPr id="4" name="Slide Number Placeholder 3"/>
          <p:cNvSpPr>
            <a:spLocks noGrp="1"/>
          </p:cNvSpPr>
          <p:nvPr>
            <p:ph type="sldNum" sz="quarter" idx="5"/>
          </p:nvPr>
        </p:nvSpPr>
        <p:spPr/>
        <p:txBody>
          <a:bodyPr/>
          <a:lstStyle/>
          <a:p>
            <a:fld id="{F269BBB3-82CF-A348-8491-567F5FBEF050}" type="slidenum">
              <a:rPr lang="en-CN" smtClean="0"/>
              <a:t>3</a:t>
            </a:fld>
            <a:endParaRPr lang="en-CN"/>
          </a:p>
        </p:txBody>
      </p:sp>
    </p:spTree>
    <p:extLst>
      <p:ext uri="{BB962C8B-B14F-4D97-AF65-F5344CB8AC3E}">
        <p14:creationId xmlns:p14="http://schemas.microsoft.com/office/powerpoint/2010/main" val="299211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0C18-98D6-F442-9FA1-5CCD90C82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8E9754EF-8832-1740-BD07-AA7E69B83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66BD189-5611-9F4F-BB2D-12939C1BDDC1}"/>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C8986211-89B0-7D4F-9638-9D08D888357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A081DAC-C07E-324B-9AFC-564A90D418AA}"/>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52196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37DC-474A-0346-9117-B05CC417E388}"/>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7242A7E1-975F-FD4B-8F8F-0F4359F98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2E33977-CFDC-6642-995D-AB4ABF2727D7}"/>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7F93D77A-8032-DF43-ACE0-665DEA60ED1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4A84276-78F8-5B4F-8D1C-BEADD83BE048}"/>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30816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C3FF0-3730-F847-9B38-1091E9B88D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15555D6-1BA6-174E-89F9-7773C538D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8D0091D-26F8-0044-AE98-23558AF66FAF}"/>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92984204-CC04-FB42-BE85-456240558CA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9B7FD63-2276-7341-A98E-5F85C0AC5BE6}"/>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172488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FDE9-4CF7-A649-81B1-F2C8E778CD2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AFE50A2-58A2-4742-8BDF-3B2DEF45C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B7265DE-D47A-0B4A-9779-39D092309BC8}"/>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FFBFE6E7-A36E-2240-BAFE-E91C0850162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7BB339C-A5D8-074A-AAEE-5A0484988304}"/>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383903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3F5F-B28F-6345-9F21-DD57BDF3BE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B883A00E-C288-934C-A494-37ECB9C50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52F4B-E88A-FB49-822B-3BD441167826}"/>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0EA49BE8-466F-5044-9492-E884F8D41B9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B77E7B4-DA92-3B45-BD0C-D0DC4201D634}"/>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168707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2BC2-DA5B-8F44-9934-50167459585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F17B652-BEFE-E443-908A-3BCAD9E316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D8EBF76-D084-2444-A529-7800C9EC8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8911CA31-B79F-E24E-A5E6-9D8FE51C6A95}"/>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6" name="Footer Placeholder 5">
            <a:extLst>
              <a:ext uri="{FF2B5EF4-FFF2-40B4-BE49-F238E27FC236}">
                <a16:creationId xmlns:a16="http://schemas.microsoft.com/office/drawing/2014/main" id="{BCC34100-8758-7B46-AB20-AE8E1DBCC30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D410D12-2626-D044-BC3D-D3B929D68214}"/>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327990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5BA4-EB16-0549-BBCD-BCC3CEF47523}"/>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3BA689C8-EC38-E749-BD12-2E97B1387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29826-3DA5-2940-8E0A-A8792DC8BE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05391D7-6183-474E-A2CE-537E9E34A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DE1E6-8BB0-3247-B889-78B4350E2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D0DD4B9F-6352-614B-8F54-04C60B918E78}"/>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8" name="Footer Placeholder 7">
            <a:extLst>
              <a:ext uri="{FF2B5EF4-FFF2-40B4-BE49-F238E27FC236}">
                <a16:creationId xmlns:a16="http://schemas.microsoft.com/office/drawing/2014/main" id="{A792D017-69C9-0B43-8212-AF215C7D9AF9}"/>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B13DCF9E-8710-124B-BCAA-12FCC1C946E5}"/>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100075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6A3C-2257-C64E-9AF7-0011A9F463CE}"/>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F5FBCFAE-1BA4-1941-8C95-E5495D075576}"/>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4" name="Footer Placeholder 3">
            <a:extLst>
              <a:ext uri="{FF2B5EF4-FFF2-40B4-BE49-F238E27FC236}">
                <a16:creationId xmlns:a16="http://schemas.microsoft.com/office/drawing/2014/main" id="{6CC098D9-6C44-EF4D-941B-4D6B74CF7F72}"/>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8FEC503C-AE1B-2541-9886-FCB12DAF7D00}"/>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295830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4FB7C-E029-BD49-8B04-0DE61ED7275E}"/>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3" name="Footer Placeholder 2">
            <a:extLst>
              <a:ext uri="{FF2B5EF4-FFF2-40B4-BE49-F238E27FC236}">
                <a16:creationId xmlns:a16="http://schemas.microsoft.com/office/drawing/2014/main" id="{955A031B-B0A8-244B-80BC-2F6BDDED89F1}"/>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D162248C-D5D6-7B48-ABD8-9CA5130213AB}"/>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309925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D74D-C4E4-A545-AE30-D5BCCD209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2F0D1BDC-563E-3A45-A554-60BA6827D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78FAA443-4C8C-C649-BCF1-66389E9E4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C6B0A-7C7C-C84F-A12D-4B9E1A7E49F4}"/>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6" name="Footer Placeholder 5">
            <a:extLst>
              <a:ext uri="{FF2B5EF4-FFF2-40B4-BE49-F238E27FC236}">
                <a16:creationId xmlns:a16="http://schemas.microsoft.com/office/drawing/2014/main" id="{6353E66F-1A93-D843-A328-4CD7E826A7E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A0B5EFD-9581-0B4B-8D24-5691711351A2}"/>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195596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E3A3-72F1-E244-AE69-EA3B216D6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66006A3A-F2C1-E843-BEB1-BFCD9D319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53F6F609-B78B-2F4C-B4DE-2D4BADAAE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E0FD5-3A20-D54D-8EB7-3EECAE1CCCA9}"/>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6" name="Footer Placeholder 5">
            <a:extLst>
              <a:ext uri="{FF2B5EF4-FFF2-40B4-BE49-F238E27FC236}">
                <a16:creationId xmlns:a16="http://schemas.microsoft.com/office/drawing/2014/main" id="{3350C5C6-3432-964D-9CD5-AEEB26678ED0}"/>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31036079-1A68-8A42-A077-00A762D60EFF}"/>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400604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C8B2E-9C67-404A-963D-FC3906444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2D352F8-5CEE-AF41-AAF0-569110195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26F110F-3130-1247-A9A4-F781312DE2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16E23A03-233D-D649-8524-376E6665E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10BC20F7-FAE0-CC4B-B9F2-3479B7CC9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74866-324D-8A4C-8696-7BE4C226F25B}" type="slidenum">
              <a:rPr lang="en-CN" smtClean="0"/>
              <a:t>‹#›</a:t>
            </a:fld>
            <a:endParaRPr lang="en-CN"/>
          </a:p>
        </p:txBody>
      </p:sp>
    </p:spTree>
    <p:extLst>
      <p:ext uri="{BB962C8B-B14F-4D97-AF65-F5344CB8AC3E}">
        <p14:creationId xmlns:p14="http://schemas.microsoft.com/office/powerpoint/2010/main" val="222627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1FF4CC-3D40-E141-9BC5-EC73BCAB4C78}"/>
              </a:ext>
            </a:extLst>
          </p:cNvPr>
          <p:cNvSpPr/>
          <p:nvPr/>
        </p:nvSpPr>
        <p:spPr>
          <a:xfrm>
            <a:off x="3592688" y="1282103"/>
            <a:ext cx="6010098" cy="410811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cxnSp>
        <p:nvCxnSpPr>
          <p:cNvPr id="6" name="Straight Arrow Connector 5">
            <a:extLst>
              <a:ext uri="{FF2B5EF4-FFF2-40B4-BE49-F238E27FC236}">
                <a16:creationId xmlns:a16="http://schemas.microsoft.com/office/drawing/2014/main" id="{805B1302-3976-0F45-8247-A2441C4074CE}"/>
              </a:ext>
            </a:extLst>
          </p:cNvPr>
          <p:cNvCxnSpPr>
            <a:cxnSpLocks/>
          </p:cNvCxnSpPr>
          <p:nvPr/>
        </p:nvCxnSpPr>
        <p:spPr>
          <a:xfrm>
            <a:off x="3199477" y="110836"/>
            <a:ext cx="0" cy="6272153"/>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542F8A-83C2-EA44-9942-70A2E5BB4242}"/>
              </a:ext>
            </a:extLst>
          </p:cNvPr>
          <p:cNvCxnSpPr>
            <a:cxnSpLocks/>
          </p:cNvCxnSpPr>
          <p:nvPr/>
        </p:nvCxnSpPr>
        <p:spPr>
          <a:xfrm flipV="1">
            <a:off x="10003440" y="110836"/>
            <a:ext cx="0" cy="6272153"/>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B85803-EFF4-FD4F-8110-CF94876315C2}"/>
              </a:ext>
            </a:extLst>
          </p:cNvPr>
          <p:cNvSpPr txBox="1"/>
          <p:nvPr/>
        </p:nvSpPr>
        <p:spPr>
          <a:xfrm>
            <a:off x="5919825" y="4965468"/>
            <a:ext cx="1107996" cy="369332"/>
          </a:xfrm>
          <a:prstGeom prst="rect">
            <a:avLst/>
          </a:prstGeom>
          <a:noFill/>
        </p:spPr>
        <p:txBody>
          <a:bodyPr wrap="none" rtlCol="0">
            <a:spAutoFit/>
          </a:bodyPr>
          <a:lstStyle/>
          <a:p>
            <a:r>
              <a:rPr lang="zh-CN" altLang="en-US" dirty="0"/>
              <a:t>研究内容</a:t>
            </a:r>
            <a:endParaRPr lang="en-CN" dirty="0"/>
          </a:p>
        </p:txBody>
      </p:sp>
      <p:sp>
        <p:nvSpPr>
          <p:cNvPr id="16" name="TextBox 15">
            <a:extLst>
              <a:ext uri="{FF2B5EF4-FFF2-40B4-BE49-F238E27FC236}">
                <a16:creationId xmlns:a16="http://schemas.microsoft.com/office/drawing/2014/main" id="{34E7823C-A7EC-AC48-B503-556F99CFD2F5}"/>
              </a:ext>
            </a:extLst>
          </p:cNvPr>
          <p:cNvSpPr txBox="1"/>
          <p:nvPr/>
        </p:nvSpPr>
        <p:spPr>
          <a:xfrm>
            <a:off x="2589214" y="2682165"/>
            <a:ext cx="513282" cy="1214435"/>
          </a:xfrm>
          <a:prstGeom prst="rect">
            <a:avLst/>
          </a:prstGeom>
          <a:noFill/>
        </p:spPr>
        <p:txBody>
          <a:bodyPr vert="wordArtVert" wrap="none" rtlCol="0">
            <a:spAutoFit/>
          </a:bodyPr>
          <a:lstStyle/>
          <a:p>
            <a:r>
              <a:rPr lang="zh-CN" altLang="en-CN" dirty="0"/>
              <a:t>问题</a:t>
            </a:r>
            <a:r>
              <a:rPr lang="zh-CN" altLang="en-US" dirty="0"/>
              <a:t>驱动</a:t>
            </a:r>
            <a:endParaRPr lang="en-CN" dirty="0"/>
          </a:p>
        </p:txBody>
      </p:sp>
      <p:sp>
        <p:nvSpPr>
          <p:cNvPr id="19" name="TextBox 18">
            <a:extLst>
              <a:ext uri="{FF2B5EF4-FFF2-40B4-BE49-F238E27FC236}">
                <a16:creationId xmlns:a16="http://schemas.microsoft.com/office/drawing/2014/main" id="{5519B10A-04DE-A846-A89D-C6152FA9751D}"/>
              </a:ext>
            </a:extLst>
          </p:cNvPr>
          <p:cNvSpPr txBox="1"/>
          <p:nvPr/>
        </p:nvSpPr>
        <p:spPr>
          <a:xfrm>
            <a:off x="10162767" y="2682165"/>
            <a:ext cx="513282" cy="1214435"/>
          </a:xfrm>
          <a:prstGeom prst="rect">
            <a:avLst/>
          </a:prstGeom>
          <a:noFill/>
        </p:spPr>
        <p:txBody>
          <a:bodyPr vert="wordArtVert" wrap="none" rtlCol="0">
            <a:spAutoFit/>
          </a:bodyPr>
          <a:lstStyle/>
          <a:p>
            <a:r>
              <a:rPr lang="zh-CN" altLang="en-CN" dirty="0"/>
              <a:t>理论</a:t>
            </a:r>
            <a:r>
              <a:rPr lang="zh-CN" altLang="en-US" dirty="0"/>
              <a:t>支撑</a:t>
            </a:r>
            <a:endParaRPr lang="en-CN" dirty="0"/>
          </a:p>
        </p:txBody>
      </p:sp>
      <p:sp>
        <p:nvSpPr>
          <p:cNvPr id="20" name="Rectangle 19">
            <a:extLst>
              <a:ext uri="{FF2B5EF4-FFF2-40B4-BE49-F238E27FC236}">
                <a16:creationId xmlns:a16="http://schemas.microsoft.com/office/drawing/2014/main" id="{88689912-208E-D14E-B285-17A250235B18}"/>
              </a:ext>
            </a:extLst>
          </p:cNvPr>
          <p:cNvSpPr/>
          <p:nvPr/>
        </p:nvSpPr>
        <p:spPr>
          <a:xfrm>
            <a:off x="3592687" y="5843463"/>
            <a:ext cx="6139411" cy="53952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
        <p:nvSpPr>
          <p:cNvPr id="21" name="TextBox 20">
            <a:extLst>
              <a:ext uri="{FF2B5EF4-FFF2-40B4-BE49-F238E27FC236}">
                <a16:creationId xmlns:a16="http://schemas.microsoft.com/office/drawing/2014/main" id="{847C7D97-0B5D-6341-A10D-D4ED362BF9DF}"/>
              </a:ext>
            </a:extLst>
          </p:cNvPr>
          <p:cNvSpPr txBox="1"/>
          <p:nvPr/>
        </p:nvSpPr>
        <p:spPr>
          <a:xfrm>
            <a:off x="8245942" y="5957208"/>
            <a:ext cx="902811"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强化学习</a:t>
            </a:r>
            <a:endParaRPr lang="en-CN" dirty="0"/>
          </a:p>
        </p:txBody>
      </p:sp>
      <p:sp>
        <p:nvSpPr>
          <p:cNvPr id="22" name="TextBox 21">
            <a:extLst>
              <a:ext uri="{FF2B5EF4-FFF2-40B4-BE49-F238E27FC236}">
                <a16:creationId xmlns:a16="http://schemas.microsoft.com/office/drawing/2014/main" id="{F3EEB860-E404-1646-93D5-DD010AE525EE}"/>
              </a:ext>
            </a:extLst>
          </p:cNvPr>
          <p:cNvSpPr txBox="1"/>
          <p:nvPr/>
        </p:nvSpPr>
        <p:spPr>
          <a:xfrm>
            <a:off x="4021132" y="5957208"/>
            <a:ext cx="902811"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群智</a:t>
            </a:r>
            <a:r>
              <a:rPr lang="zh-CN" altLang="en-US" dirty="0"/>
              <a:t>系统</a:t>
            </a:r>
            <a:endParaRPr lang="en-CN" dirty="0"/>
          </a:p>
        </p:txBody>
      </p:sp>
      <p:sp>
        <p:nvSpPr>
          <p:cNvPr id="23" name="TextBox 22">
            <a:extLst>
              <a:ext uri="{FF2B5EF4-FFF2-40B4-BE49-F238E27FC236}">
                <a16:creationId xmlns:a16="http://schemas.microsoft.com/office/drawing/2014/main" id="{FC9B8AB7-F292-674B-805A-3A5083A89334}"/>
              </a:ext>
            </a:extLst>
          </p:cNvPr>
          <p:cNvSpPr txBox="1"/>
          <p:nvPr/>
        </p:nvSpPr>
        <p:spPr>
          <a:xfrm>
            <a:off x="5429402" y="5957208"/>
            <a:ext cx="1082348"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US" dirty="0"/>
              <a:t>多智体系统</a:t>
            </a:r>
            <a:endParaRPr lang="en-CN" dirty="0"/>
          </a:p>
        </p:txBody>
      </p:sp>
      <p:sp>
        <p:nvSpPr>
          <p:cNvPr id="24" name="Down Arrow 23">
            <a:extLst>
              <a:ext uri="{FF2B5EF4-FFF2-40B4-BE49-F238E27FC236}">
                <a16:creationId xmlns:a16="http://schemas.microsoft.com/office/drawing/2014/main" id="{D5ADAB54-35D9-DE4A-BA11-88F606ABE7E9}"/>
              </a:ext>
            </a:extLst>
          </p:cNvPr>
          <p:cNvSpPr/>
          <p:nvPr/>
        </p:nvSpPr>
        <p:spPr>
          <a:xfrm rot="10800000">
            <a:off x="4198783" y="5517741"/>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Down Arrow 24">
            <a:extLst>
              <a:ext uri="{FF2B5EF4-FFF2-40B4-BE49-F238E27FC236}">
                <a16:creationId xmlns:a16="http://schemas.microsoft.com/office/drawing/2014/main" id="{00C7B9CB-7724-9A44-B1D3-C4420A057853}"/>
              </a:ext>
            </a:extLst>
          </p:cNvPr>
          <p:cNvSpPr/>
          <p:nvPr/>
        </p:nvSpPr>
        <p:spPr>
          <a:xfrm rot="10800000">
            <a:off x="6363198" y="551035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6" name="Down Arrow 25">
            <a:extLst>
              <a:ext uri="{FF2B5EF4-FFF2-40B4-BE49-F238E27FC236}">
                <a16:creationId xmlns:a16="http://schemas.microsoft.com/office/drawing/2014/main" id="{6C41B2B7-CC9C-6245-B35A-4C6659804F7F}"/>
              </a:ext>
            </a:extLst>
          </p:cNvPr>
          <p:cNvSpPr/>
          <p:nvPr/>
        </p:nvSpPr>
        <p:spPr>
          <a:xfrm rot="10800000">
            <a:off x="8381544" y="5516849"/>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Rectangle 28">
            <a:extLst>
              <a:ext uri="{FF2B5EF4-FFF2-40B4-BE49-F238E27FC236}">
                <a16:creationId xmlns:a16="http://schemas.microsoft.com/office/drawing/2014/main" id="{127732C8-5CD1-DC4C-A199-1BBE96E4B5DE}"/>
              </a:ext>
            </a:extLst>
          </p:cNvPr>
          <p:cNvSpPr/>
          <p:nvPr/>
        </p:nvSpPr>
        <p:spPr>
          <a:xfrm>
            <a:off x="3592687" y="55418"/>
            <a:ext cx="6139406" cy="873033"/>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30" name="TextBox 29">
            <a:extLst>
              <a:ext uri="{FF2B5EF4-FFF2-40B4-BE49-F238E27FC236}">
                <a16:creationId xmlns:a16="http://schemas.microsoft.com/office/drawing/2014/main" id="{358389FA-4C6C-0D40-8CA9-43F63B6D392B}"/>
              </a:ext>
            </a:extLst>
          </p:cNvPr>
          <p:cNvSpPr txBox="1"/>
          <p:nvPr/>
        </p:nvSpPr>
        <p:spPr>
          <a:xfrm>
            <a:off x="3986285" y="517520"/>
            <a:ext cx="902811" cy="307777"/>
          </a:xfrm>
          <a:prstGeom prst="rect">
            <a:avLst/>
          </a:prstGeom>
          <a:solidFill>
            <a:schemeClr val="accent1">
              <a:lumMod val="60000"/>
              <a:lumOff val="40000"/>
            </a:schemeClr>
          </a:solidFill>
        </p:spPr>
        <p:txBody>
          <a:bodyPr wrap="none" rtlCol="0">
            <a:spAutoFit/>
          </a:bodyPr>
          <a:lstStyle/>
          <a:p>
            <a:r>
              <a:rPr lang="zh-CN" altLang="en-CN" sz="1400" dirty="0"/>
              <a:t>任务</a:t>
            </a:r>
            <a:r>
              <a:rPr lang="zh-CN" altLang="en-US" sz="1400" dirty="0"/>
              <a:t>复杂</a:t>
            </a:r>
            <a:endParaRPr lang="en-CN" sz="1400" dirty="0"/>
          </a:p>
        </p:txBody>
      </p:sp>
      <p:sp>
        <p:nvSpPr>
          <p:cNvPr id="31" name="TextBox 30">
            <a:extLst>
              <a:ext uri="{FF2B5EF4-FFF2-40B4-BE49-F238E27FC236}">
                <a16:creationId xmlns:a16="http://schemas.microsoft.com/office/drawing/2014/main" id="{D3ADE67D-CDF8-E14E-8430-17C0F2E4D3B8}"/>
              </a:ext>
            </a:extLst>
          </p:cNvPr>
          <p:cNvSpPr txBox="1"/>
          <p:nvPr/>
        </p:nvSpPr>
        <p:spPr>
          <a:xfrm>
            <a:off x="5368790" y="517520"/>
            <a:ext cx="902811" cy="307777"/>
          </a:xfrm>
          <a:prstGeom prst="rect">
            <a:avLst/>
          </a:prstGeom>
          <a:solidFill>
            <a:schemeClr val="accent1">
              <a:lumMod val="60000"/>
              <a:lumOff val="40000"/>
            </a:schemeClr>
          </a:solidFill>
        </p:spPr>
        <p:txBody>
          <a:bodyPr wrap="none" rtlCol="0">
            <a:spAutoFit/>
          </a:bodyPr>
          <a:lstStyle/>
          <a:p>
            <a:r>
              <a:rPr lang="zh-CN" altLang="en-US" sz="1400" dirty="0"/>
              <a:t>环境变化</a:t>
            </a:r>
            <a:endParaRPr lang="en-CN" sz="1400" dirty="0"/>
          </a:p>
        </p:txBody>
      </p:sp>
      <p:sp>
        <p:nvSpPr>
          <p:cNvPr id="32" name="TextBox 31">
            <a:extLst>
              <a:ext uri="{FF2B5EF4-FFF2-40B4-BE49-F238E27FC236}">
                <a16:creationId xmlns:a16="http://schemas.microsoft.com/office/drawing/2014/main" id="{694844F1-76D6-2F4A-95AE-4F7A37A2FC30}"/>
              </a:ext>
            </a:extLst>
          </p:cNvPr>
          <p:cNvSpPr txBox="1"/>
          <p:nvPr/>
        </p:nvSpPr>
        <p:spPr>
          <a:xfrm>
            <a:off x="6823211" y="517520"/>
            <a:ext cx="930063" cy="307777"/>
          </a:xfrm>
          <a:prstGeom prst="rect">
            <a:avLst/>
          </a:prstGeom>
          <a:solidFill>
            <a:schemeClr val="accent1">
              <a:lumMod val="60000"/>
              <a:lumOff val="40000"/>
            </a:schemeClr>
          </a:solidFill>
        </p:spPr>
        <p:txBody>
          <a:bodyPr wrap="none" rtlCol="0">
            <a:spAutoFit/>
          </a:bodyPr>
          <a:lstStyle/>
          <a:p>
            <a:r>
              <a:rPr lang="zh-CN" altLang="en-CN" sz="1400" dirty="0"/>
              <a:t>隐私</a:t>
            </a:r>
            <a:r>
              <a:rPr lang="zh-CN" altLang="en-US" sz="1400" dirty="0"/>
              <a:t>泄露</a:t>
            </a:r>
            <a:endParaRPr lang="en-CN" sz="1400" dirty="0"/>
          </a:p>
        </p:txBody>
      </p:sp>
      <p:sp>
        <p:nvSpPr>
          <p:cNvPr id="33" name="TextBox 32">
            <a:extLst>
              <a:ext uri="{FF2B5EF4-FFF2-40B4-BE49-F238E27FC236}">
                <a16:creationId xmlns:a16="http://schemas.microsoft.com/office/drawing/2014/main" id="{FBDCCBE4-6447-E043-84FD-BA17F29AA0DE}"/>
              </a:ext>
            </a:extLst>
          </p:cNvPr>
          <p:cNvSpPr txBox="1"/>
          <p:nvPr/>
        </p:nvSpPr>
        <p:spPr>
          <a:xfrm>
            <a:off x="8205716" y="517520"/>
            <a:ext cx="915635" cy="307777"/>
          </a:xfrm>
          <a:prstGeom prst="rect">
            <a:avLst/>
          </a:prstGeom>
          <a:solidFill>
            <a:schemeClr val="accent1">
              <a:lumMod val="60000"/>
              <a:lumOff val="40000"/>
            </a:schemeClr>
          </a:solidFill>
        </p:spPr>
        <p:txBody>
          <a:bodyPr wrap="none" rtlCol="0">
            <a:spAutoFit/>
          </a:bodyPr>
          <a:lstStyle/>
          <a:p>
            <a:r>
              <a:rPr lang="zh-CN" altLang="en-US" sz="1400" dirty="0"/>
              <a:t>人工介入</a:t>
            </a:r>
            <a:endParaRPr lang="en-CN" sz="1400" dirty="0"/>
          </a:p>
        </p:txBody>
      </p:sp>
      <p:sp>
        <p:nvSpPr>
          <p:cNvPr id="39" name="TextBox 38">
            <a:extLst>
              <a:ext uri="{FF2B5EF4-FFF2-40B4-BE49-F238E27FC236}">
                <a16:creationId xmlns:a16="http://schemas.microsoft.com/office/drawing/2014/main" id="{CB3E774B-772A-AC45-B05E-4F1FB2C81BBF}"/>
              </a:ext>
            </a:extLst>
          </p:cNvPr>
          <p:cNvSpPr txBox="1"/>
          <p:nvPr/>
        </p:nvSpPr>
        <p:spPr>
          <a:xfrm>
            <a:off x="7017209" y="5957208"/>
            <a:ext cx="723275"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区块链</a:t>
            </a:r>
            <a:endParaRPr lang="en-CN" dirty="0"/>
          </a:p>
        </p:txBody>
      </p:sp>
      <p:sp>
        <p:nvSpPr>
          <p:cNvPr id="40" name="Rectangle 39">
            <a:extLst>
              <a:ext uri="{FF2B5EF4-FFF2-40B4-BE49-F238E27FC236}">
                <a16:creationId xmlns:a16="http://schemas.microsoft.com/office/drawing/2014/main" id="{8E967CCC-C118-AC49-B749-2D55E5A7AA68}"/>
              </a:ext>
            </a:extLst>
          </p:cNvPr>
          <p:cNvSpPr/>
          <p:nvPr/>
        </p:nvSpPr>
        <p:spPr>
          <a:xfrm>
            <a:off x="3685063" y="3943067"/>
            <a:ext cx="5837382" cy="97669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41" name="Rectangle 40">
            <a:extLst>
              <a:ext uri="{FF2B5EF4-FFF2-40B4-BE49-F238E27FC236}">
                <a16:creationId xmlns:a16="http://schemas.microsoft.com/office/drawing/2014/main" id="{BE7C9742-1CA7-2449-A0CE-E331BBD47FDA}"/>
              </a:ext>
            </a:extLst>
          </p:cNvPr>
          <p:cNvSpPr/>
          <p:nvPr/>
        </p:nvSpPr>
        <p:spPr>
          <a:xfrm>
            <a:off x="3682767" y="2785809"/>
            <a:ext cx="5837382" cy="84387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43" name="Rectangle 42">
            <a:extLst>
              <a:ext uri="{FF2B5EF4-FFF2-40B4-BE49-F238E27FC236}">
                <a16:creationId xmlns:a16="http://schemas.microsoft.com/office/drawing/2014/main" id="{23E4D1A5-E174-8D4D-98DC-D090D59E5FD4}"/>
              </a:ext>
            </a:extLst>
          </p:cNvPr>
          <p:cNvSpPr/>
          <p:nvPr/>
        </p:nvSpPr>
        <p:spPr>
          <a:xfrm>
            <a:off x="3687486" y="1603101"/>
            <a:ext cx="5837382" cy="87736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44" name="Rectangle 43">
            <a:extLst>
              <a:ext uri="{FF2B5EF4-FFF2-40B4-BE49-F238E27FC236}">
                <a16:creationId xmlns:a16="http://schemas.microsoft.com/office/drawing/2014/main" id="{9A1D1E47-06AA-3145-A91C-16B8DE7D1A49}"/>
              </a:ext>
            </a:extLst>
          </p:cNvPr>
          <p:cNvSpPr/>
          <p:nvPr/>
        </p:nvSpPr>
        <p:spPr>
          <a:xfrm>
            <a:off x="5118801" y="68585"/>
            <a:ext cx="3151825" cy="307777"/>
          </a:xfrm>
          <a:prstGeom prst="rect">
            <a:avLst/>
          </a:prstGeom>
        </p:spPr>
        <p:txBody>
          <a:bodyPr wrap="none">
            <a:spAutoFit/>
          </a:bodyPr>
          <a:lstStyle/>
          <a:p>
            <a:r>
              <a:rPr lang="zh-CN" altLang="en-US" sz="1400" dirty="0"/>
              <a:t>研究智能城市系统中决策面临的问题</a:t>
            </a:r>
            <a:endParaRPr lang="en-CN" sz="1400" dirty="0"/>
          </a:p>
        </p:txBody>
      </p:sp>
      <p:sp>
        <p:nvSpPr>
          <p:cNvPr id="45" name="Rectangle 44">
            <a:extLst>
              <a:ext uri="{FF2B5EF4-FFF2-40B4-BE49-F238E27FC236}">
                <a16:creationId xmlns:a16="http://schemas.microsoft.com/office/drawing/2014/main" id="{BE1E7E0E-7620-8148-BAF3-4A61C8890EB5}"/>
              </a:ext>
            </a:extLst>
          </p:cNvPr>
          <p:cNvSpPr/>
          <p:nvPr/>
        </p:nvSpPr>
        <p:spPr>
          <a:xfrm>
            <a:off x="3936523" y="1828926"/>
            <a:ext cx="1182859" cy="461665"/>
          </a:xfrm>
          <a:prstGeom prst="rect">
            <a:avLst/>
          </a:prstGeom>
        </p:spPr>
        <p:txBody>
          <a:bodyPr wrap="square">
            <a:spAutoFit/>
          </a:bodyPr>
          <a:lstStyle/>
          <a:p>
            <a:r>
              <a:rPr lang="en-CN" sz="1200" dirty="0"/>
              <a:t>自主无人</a:t>
            </a:r>
            <a:r>
              <a:rPr lang="zh-CN" altLang="en-CN" sz="1200" dirty="0"/>
              <a:t>可信</a:t>
            </a:r>
            <a:r>
              <a:rPr lang="en-CN" sz="1200" dirty="0"/>
              <a:t>多智体系统</a:t>
            </a:r>
          </a:p>
        </p:txBody>
      </p:sp>
      <p:sp>
        <p:nvSpPr>
          <p:cNvPr id="46" name="Rectangle 45">
            <a:extLst>
              <a:ext uri="{FF2B5EF4-FFF2-40B4-BE49-F238E27FC236}">
                <a16:creationId xmlns:a16="http://schemas.microsoft.com/office/drawing/2014/main" id="{5855FF02-5061-714B-91D2-D69F6B13A6A3}"/>
              </a:ext>
            </a:extLst>
          </p:cNvPr>
          <p:cNvSpPr/>
          <p:nvPr/>
        </p:nvSpPr>
        <p:spPr>
          <a:xfrm>
            <a:off x="3797729" y="4251137"/>
            <a:ext cx="1435933" cy="461665"/>
          </a:xfrm>
          <a:prstGeom prst="rect">
            <a:avLst/>
          </a:prstGeom>
        </p:spPr>
        <p:txBody>
          <a:bodyPr wrap="square">
            <a:spAutoFit/>
          </a:bodyPr>
          <a:lstStyle/>
          <a:p>
            <a:r>
              <a:rPr lang="zh-CN" altLang="en-US" sz="1200" dirty="0"/>
              <a:t>基于</a:t>
            </a:r>
            <a:r>
              <a:rPr lang="zh-CN" altLang="en-CN" sz="1200" dirty="0"/>
              <a:t>群智</a:t>
            </a:r>
            <a:r>
              <a:rPr lang="zh-CN" altLang="en-US" sz="1200" dirty="0"/>
              <a:t>方法的数据采集，分析系统</a:t>
            </a:r>
            <a:endParaRPr lang="en-CN" sz="1200" dirty="0"/>
          </a:p>
        </p:txBody>
      </p:sp>
      <p:sp>
        <p:nvSpPr>
          <p:cNvPr id="48" name="Rectangle 47">
            <a:extLst>
              <a:ext uri="{FF2B5EF4-FFF2-40B4-BE49-F238E27FC236}">
                <a16:creationId xmlns:a16="http://schemas.microsoft.com/office/drawing/2014/main" id="{618D3E00-F407-BE42-B5B5-F02B1E940175}"/>
              </a:ext>
            </a:extLst>
          </p:cNvPr>
          <p:cNvSpPr/>
          <p:nvPr/>
        </p:nvSpPr>
        <p:spPr>
          <a:xfrm>
            <a:off x="6630743" y="4588488"/>
            <a:ext cx="1314560" cy="276999"/>
          </a:xfrm>
          <a:prstGeom prst="rect">
            <a:avLst/>
          </a:prstGeom>
        </p:spPr>
        <p:txBody>
          <a:bodyPr wrap="square">
            <a:spAutoFit/>
          </a:bodyPr>
          <a:lstStyle/>
          <a:p>
            <a:r>
              <a:rPr lang="zh-CN" altLang="en-CN" sz="1200" dirty="0"/>
              <a:t>数据</a:t>
            </a:r>
            <a:r>
              <a:rPr lang="zh-CN" altLang="en-US" sz="1200" dirty="0"/>
              <a:t>采集与分析</a:t>
            </a:r>
            <a:endParaRPr lang="en-CN" sz="1200" dirty="0"/>
          </a:p>
        </p:txBody>
      </p:sp>
      <p:sp>
        <p:nvSpPr>
          <p:cNvPr id="49" name="Rectangle 48">
            <a:extLst>
              <a:ext uri="{FF2B5EF4-FFF2-40B4-BE49-F238E27FC236}">
                <a16:creationId xmlns:a16="http://schemas.microsoft.com/office/drawing/2014/main" id="{4E89BAA3-A996-9045-9214-3C98DC43DB00}"/>
              </a:ext>
            </a:extLst>
          </p:cNvPr>
          <p:cNvSpPr/>
          <p:nvPr/>
        </p:nvSpPr>
        <p:spPr>
          <a:xfrm>
            <a:off x="5672696" y="4568336"/>
            <a:ext cx="878065" cy="276999"/>
          </a:xfrm>
          <a:prstGeom prst="rect">
            <a:avLst/>
          </a:prstGeom>
        </p:spPr>
        <p:txBody>
          <a:bodyPr wrap="square">
            <a:spAutoFit/>
          </a:bodyPr>
          <a:lstStyle/>
          <a:p>
            <a:r>
              <a:rPr lang="zh-CN" altLang="en-CN" sz="1200" dirty="0"/>
              <a:t>人机协作</a:t>
            </a:r>
            <a:endParaRPr lang="en-CN" sz="1200" dirty="0"/>
          </a:p>
        </p:txBody>
      </p:sp>
      <p:cxnSp>
        <p:nvCxnSpPr>
          <p:cNvPr id="53" name="Elbow Connector 52">
            <a:extLst>
              <a:ext uri="{FF2B5EF4-FFF2-40B4-BE49-F238E27FC236}">
                <a16:creationId xmlns:a16="http://schemas.microsoft.com/office/drawing/2014/main" id="{9527072D-6589-0F4C-B2FD-2669B858B84B}"/>
              </a:ext>
            </a:extLst>
          </p:cNvPr>
          <p:cNvCxnSpPr>
            <a:cxnSpLocks/>
          </p:cNvCxnSpPr>
          <p:nvPr/>
        </p:nvCxnSpPr>
        <p:spPr>
          <a:xfrm rot="5400000" flipH="1" flipV="1">
            <a:off x="6657640" y="3956552"/>
            <a:ext cx="120133" cy="113459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4F25060A-CA89-9C4E-8AD8-AA3FAD3B42B0}"/>
              </a:ext>
            </a:extLst>
          </p:cNvPr>
          <p:cNvCxnSpPr>
            <a:cxnSpLocks/>
            <a:endCxn id="95" idx="0"/>
          </p:cNvCxnSpPr>
          <p:nvPr/>
        </p:nvCxnSpPr>
        <p:spPr>
          <a:xfrm>
            <a:off x="7290988" y="4465200"/>
            <a:ext cx="1199596" cy="1250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92ACC69-6607-6849-95D8-2F82B69F8B74}"/>
              </a:ext>
            </a:extLst>
          </p:cNvPr>
          <p:cNvCxnSpPr>
            <a:cxnSpLocks/>
          </p:cNvCxnSpPr>
          <p:nvPr/>
        </p:nvCxnSpPr>
        <p:spPr>
          <a:xfrm flipV="1">
            <a:off x="7286669" y="4240734"/>
            <a:ext cx="0" cy="20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94BE4DC-552B-D74C-857D-B1CEC4BDEE4E}"/>
              </a:ext>
            </a:extLst>
          </p:cNvPr>
          <p:cNvSpPr/>
          <p:nvPr/>
        </p:nvSpPr>
        <p:spPr>
          <a:xfrm>
            <a:off x="6832508" y="3991514"/>
            <a:ext cx="920766" cy="276999"/>
          </a:xfrm>
          <a:prstGeom prst="rect">
            <a:avLst/>
          </a:prstGeom>
        </p:spPr>
        <p:txBody>
          <a:bodyPr wrap="square">
            <a:spAutoFit/>
          </a:bodyPr>
          <a:lstStyle/>
          <a:p>
            <a:r>
              <a:rPr lang="zh-CN" altLang="en-CN" sz="1200" dirty="0"/>
              <a:t>群智</a:t>
            </a:r>
            <a:r>
              <a:rPr lang="zh-CN" altLang="en-US" sz="1200" dirty="0"/>
              <a:t>系统</a:t>
            </a:r>
            <a:endParaRPr lang="en-CN" sz="1200" dirty="0"/>
          </a:p>
        </p:txBody>
      </p:sp>
      <p:sp>
        <p:nvSpPr>
          <p:cNvPr id="65" name="Rectangle 64">
            <a:extLst>
              <a:ext uri="{FF2B5EF4-FFF2-40B4-BE49-F238E27FC236}">
                <a16:creationId xmlns:a16="http://schemas.microsoft.com/office/drawing/2014/main" id="{4150CD75-DEFF-2341-AB3B-0DD3DEEC5C9D}"/>
              </a:ext>
            </a:extLst>
          </p:cNvPr>
          <p:cNvSpPr/>
          <p:nvPr/>
        </p:nvSpPr>
        <p:spPr>
          <a:xfrm>
            <a:off x="3825797" y="3012995"/>
            <a:ext cx="1238169" cy="461665"/>
          </a:xfrm>
          <a:prstGeom prst="rect">
            <a:avLst/>
          </a:prstGeom>
        </p:spPr>
        <p:txBody>
          <a:bodyPr wrap="square">
            <a:spAutoFit/>
          </a:bodyPr>
          <a:lstStyle/>
          <a:p>
            <a:r>
              <a:rPr lang="zh-CN" altLang="en-US" sz="1200" dirty="0"/>
              <a:t>基于</a:t>
            </a:r>
            <a:r>
              <a:rPr lang="zh-CN" altLang="en-CN" sz="1200" dirty="0"/>
              <a:t>区块链</a:t>
            </a:r>
            <a:r>
              <a:rPr lang="zh-CN" altLang="en-US" sz="1200" dirty="0"/>
              <a:t>的可信交互机制</a:t>
            </a:r>
            <a:endParaRPr lang="en-CN" sz="1200" dirty="0"/>
          </a:p>
        </p:txBody>
      </p:sp>
      <p:sp>
        <p:nvSpPr>
          <p:cNvPr id="66" name="Rectangle 65">
            <a:extLst>
              <a:ext uri="{FF2B5EF4-FFF2-40B4-BE49-F238E27FC236}">
                <a16:creationId xmlns:a16="http://schemas.microsoft.com/office/drawing/2014/main" id="{7BA32A98-510A-654B-9C19-6033A06B4173}"/>
              </a:ext>
            </a:extLst>
          </p:cNvPr>
          <p:cNvSpPr/>
          <p:nvPr/>
        </p:nvSpPr>
        <p:spPr>
          <a:xfrm>
            <a:off x="5282852" y="1912096"/>
            <a:ext cx="1135761" cy="276999"/>
          </a:xfrm>
          <a:prstGeom prst="rect">
            <a:avLst/>
          </a:prstGeom>
          <a:solidFill>
            <a:schemeClr val="accent4">
              <a:lumMod val="60000"/>
              <a:lumOff val="40000"/>
            </a:schemeClr>
          </a:solidFill>
        </p:spPr>
        <p:txBody>
          <a:bodyPr wrap="square">
            <a:spAutoFit/>
          </a:bodyPr>
          <a:lstStyle/>
          <a:p>
            <a:r>
              <a:rPr lang="zh-CN" altLang="en-US" sz="1200" dirty="0"/>
              <a:t>环境交互机制</a:t>
            </a:r>
            <a:endParaRPr lang="en-CN" sz="1200" dirty="0"/>
          </a:p>
        </p:txBody>
      </p:sp>
      <p:sp>
        <p:nvSpPr>
          <p:cNvPr id="67" name="Rectangle 66">
            <a:extLst>
              <a:ext uri="{FF2B5EF4-FFF2-40B4-BE49-F238E27FC236}">
                <a16:creationId xmlns:a16="http://schemas.microsoft.com/office/drawing/2014/main" id="{259A9044-EDF9-2445-912C-0F62D4995164}"/>
              </a:ext>
            </a:extLst>
          </p:cNvPr>
          <p:cNvSpPr/>
          <p:nvPr/>
        </p:nvSpPr>
        <p:spPr>
          <a:xfrm>
            <a:off x="6750129" y="1912095"/>
            <a:ext cx="1406947" cy="276999"/>
          </a:xfrm>
          <a:prstGeom prst="rect">
            <a:avLst/>
          </a:prstGeom>
        </p:spPr>
        <p:txBody>
          <a:bodyPr wrap="square">
            <a:spAutoFit/>
          </a:bodyPr>
          <a:lstStyle/>
          <a:p>
            <a:r>
              <a:rPr lang="zh-CN" altLang="en-US" sz="1200" dirty="0"/>
              <a:t>智能体协作机制</a:t>
            </a:r>
            <a:endParaRPr lang="en-CN" sz="1200" dirty="0"/>
          </a:p>
        </p:txBody>
      </p:sp>
      <p:sp>
        <p:nvSpPr>
          <p:cNvPr id="68" name="Down Arrow 67">
            <a:extLst>
              <a:ext uri="{FF2B5EF4-FFF2-40B4-BE49-F238E27FC236}">
                <a16:creationId xmlns:a16="http://schemas.microsoft.com/office/drawing/2014/main" id="{4F20FB30-666B-5C46-85F0-86180A20D38D}"/>
              </a:ext>
            </a:extLst>
          </p:cNvPr>
          <p:cNvSpPr/>
          <p:nvPr/>
        </p:nvSpPr>
        <p:spPr>
          <a:xfrm rot="10800000">
            <a:off x="4227456" y="3640293"/>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0" name="Down Arrow 69">
            <a:extLst>
              <a:ext uri="{FF2B5EF4-FFF2-40B4-BE49-F238E27FC236}">
                <a16:creationId xmlns:a16="http://schemas.microsoft.com/office/drawing/2014/main" id="{D198E905-AFE2-524B-A850-AED840E1AD3C}"/>
              </a:ext>
            </a:extLst>
          </p:cNvPr>
          <p:cNvSpPr/>
          <p:nvPr/>
        </p:nvSpPr>
        <p:spPr>
          <a:xfrm rot="10800000">
            <a:off x="6383457" y="3640294"/>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1" name="Down Arrow 70">
            <a:extLst>
              <a:ext uri="{FF2B5EF4-FFF2-40B4-BE49-F238E27FC236}">
                <a16:creationId xmlns:a16="http://schemas.microsoft.com/office/drawing/2014/main" id="{10CC4051-440F-D848-8645-F039BECE1712}"/>
              </a:ext>
            </a:extLst>
          </p:cNvPr>
          <p:cNvSpPr/>
          <p:nvPr/>
        </p:nvSpPr>
        <p:spPr>
          <a:xfrm rot="10800000">
            <a:off x="8397157" y="3640294"/>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2" name="Rectangle 71">
            <a:extLst>
              <a:ext uri="{FF2B5EF4-FFF2-40B4-BE49-F238E27FC236}">
                <a16:creationId xmlns:a16="http://schemas.microsoft.com/office/drawing/2014/main" id="{95A33B3C-E806-6941-8A20-34458BBAC903}"/>
              </a:ext>
            </a:extLst>
          </p:cNvPr>
          <p:cNvSpPr/>
          <p:nvPr/>
        </p:nvSpPr>
        <p:spPr>
          <a:xfrm>
            <a:off x="8312053" y="1912094"/>
            <a:ext cx="1292478" cy="276999"/>
          </a:xfrm>
          <a:prstGeom prst="rect">
            <a:avLst/>
          </a:prstGeom>
        </p:spPr>
        <p:txBody>
          <a:bodyPr wrap="square">
            <a:spAutoFit/>
          </a:bodyPr>
          <a:lstStyle/>
          <a:p>
            <a:r>
              <a:rPr lang="zh-CN" altLang="en-CN" sz="1200" dirty="0"/>
              <a:t>目标</a:t>
            </a:r>
            <a:r>
              <a:rPr lang="zh-CN" altLang="en-US" sz="1200" dirty="0"/>
              <a:t>融合</a:t>
            </a:r>
            <a:endParaRPr lang="en-CN" sz="1200" dirty="0"/>
          </a:p>
        </p:txBody>
      </p:sp>
      <p:sp>
        <p:nvSpPr>
          <p:cNvPr id="73" name="Down Arrow 72">
            <a:extLst>
              <a:ext uri="{FF2B5EF4-FFF2-40B4-BE49-F238E27FC236}">
                <a16:creationId xmlns:a16="http://schemas.microsoft.com/office/drawing/2014/main" id="{D09EB5EC-0467-1C44-886E-57EB33C6853E}"/>
              </a:ext>
            </a:extLst>
          </p:cNvPr>
          <p:cNvSpPr/>
          <p:nvPr/>
        </p:nvSpPr>
        <p:spPr>
          <a:xfrm rot="10800000">
            <a:off x="4227455" y="2481110"/>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4" name="Down Arrow 73">
            <a:extLst>
              <a:ext uri="{FF2B5EF4-FFF2-40B4-BE49-F238E27FC236}">
                <a16:creationId xmlns:a16="http://schemas.microsoft.com/office/drawing/2014/main" id="{42BDEA67-35A2-3548-BA34-A39837EB7EC0}"/>
              </a:ext>
            </a:extLst>
          </p:cNvPr>
          <p:cNvSpPr/>
          <p:nvPr/>
        </p:nvSpPr>
        <p:spPr>
          <a:xfrm rot="10800000">
            <a:off x="6383456" y="2478799"/>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5" name="Down Arrow 74">
            <a:extLst>
              <a:ext uri="{FF2B5EF4-FFF2-40B4-BE49-F238E27FC236}">
                <a16:creationId xmlns:a16="http://schemas.microsoft.com/office/drawing/2014/main" id="{0A52D2A8-9D39-7643-9605-F777FB60B9E7}"/>
              </a:ext>
            </a:extLst>
          </p:cNvPr>
          <p:cNvSpPr/>
          <p:nvPr/>
        </p:nvSpPr>
        <p:spPr>
          <a:xfrm rot="10800000">
            <a:off x="8397157" y="2481110"/>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6" name="Rectangle 75">
            <a:extLst>
              <a:ext uri="{FF2B5EF4-FFF2-40B4-BE49-F238E27FC236}">
                <a16:creationId xmlns:a16="http://schemas.microsoft.com/office/drawing/2014/main" id="{5EFB4966-AB82-3F4C-9FB2-8CD4D9F97CD3}"/>
              </a:ext>
            </a:extLst>
          </p:cNvPr>
          <p:cNvSpPr/>
          <p:nvPr/>
        </p:nvSpPr>
        <p:spPr>
          <a:xfrm>
            <a:off x="5109362" y="3073090"/>
            <a:ext cx="1453294" cy="276999"/>
          </a:xfrm>
          <a:prstGeom prst="rect">
            <a:avLst/>
          </a:prstGeom>
        </p:spPr>
        <p:txBody>
          <a:bodyPr wrap="square">
            <a:spAutoFit/>
          </a:bodyPr>
          <a:lstStyle/>
          <a:p>
            <a:r>
              <a:rPr lang="zh-CN" altLang="en-US" sz="1200" dirty="0"/>
              <a:t>敏感数据</a:t>
            </a:r>
            <a:r>
              <a:rPr lang="zh-CN" altLang="en-CN" sz="1200" dirty="0"/>
              <a:t>访问</a:t>
            </a:r>
            <a:r>
              <a:rPr lang="zh-CN" altLang="en-US" sz="1200" dirty="0"/>
              <a:t>控制</a:t>
            </a:r>
            <a:endParaRPr lang="en-CN" sz="1200" dirty="0"/>
          </a:p>
        </p:txBody>
      </p:sp>
      <p:sp>
        <p:nvSpPr>
          <p:cNvPr id="77" name="Rectangle 76">
            <a:extLst>
              <a:ext uri="{FF2B5EF4-FFF2-40B4-BE49-F238E27FC236}">
                <a16:creationId xmlns:a16="http://schemas.microsoft.com/office/drawing/2014/main" id="{FE3B0D96-2F1C-974D-B677-BD37760BD1F5}"/>
              </a:ext>
            </a:extLst>
          </p:cNvPr>
          <p:cNvSpPr/>
          <p:nvPr/>
        </p:nvSpPr>
        <p:spPr>
          <a:xfrm>
            <a:off x="6980514" y="3075906"/>
            <a:ext cx="951533" cy="276999"/>
          </a:xfrm>
          <a:prstGeom prst="rect">
            <a:avLst/>
          </a:prstGeom>
        </p:spPr>
        <p:txBody>
          <a:bodyPr wrap="square">
            <a:spAutoFit/>
          </a:bodyPr>
          <a:lstStyle/>
          <a:p>
            <a:r>
              <a:rPr lang="zh-CN" altLang="en-CN" sz="1200" dirty="0"/>
              <a:t>通信</a:t>
            </a:r>
            <a:r>
              <a:rPr lang="zh-CN" altLang="en-US" sz="1200" dirty="0"/>
              <a:t>协议</a:t>
            </a:r>
            <a:endParaRPr lang="en-CN" sz="1200" dirty="0"/>
          </a:p>
        </p:txBody>
      </p:sp>
      <p:sp>
        <p:nvSpPr>
          <p:cNvPr id="78" name="Rectangle 77">
            <a:extLst>
              <a:ext uri="{FF2B5EF4-FFF2-40B4-BE49-F238E27FC236}">
                <a16:creationId xmlns:a16="http://schemas.microsoft.com/office/drawing/2014/main" id="{A6B6371F-908F-204D-A7B9-2FC597CA0354}"/>
              </a:ext>
            </a:extLst>
          </p:cNvPr>
          <p:cNvSpPr/>
          <p:nvPr/>
        </p:nvSpPr>
        <p:spPr>
          <a:xfrm>
            <a:off x="8109887" y="3092816"/>
            <a:ext cx="951533" cy="276999"/>
          </a:xfrm>
          <a:prstGeom prst="rect">
            <a:avLst/>
          </a:prstGeom>
        </p:spPr>
        <p:txBody>
          <a:bodyPr wrap="square">
            <a:spAutoFit/>
          </a:bodyPr>
          <a:lstStyle/>
          <a:p>
            <a:r>
              <a:rPr lang="zh-CN" altLang="en-CN" sz="1200" dirty="0"/>
              <a:t>共识</a:t>
            </a:r>
            <a:r>
              <a:rPr lang="zh-CN" altLang="en-US" sz="1200" dirty="0"/>
              <a:t>机制</a:t>
            </a:r>
            <a:endParaRPr lang="en-CN" sz="1200" dirty="0"/>
          </a:p>
        </p:txBody>
      </p:sp>
      <p:cxnSp>
        <p:nvCxnSpPr>
          <p:cNvPr id="87" name="Straight Connector 86">
            <a:extLst>
              <a:ext uri="{FF2B5EF4-FFF2-40B4-BE49-F238E27FC236}">
                <a16:creationId xmlns:a16="http://schemas.microsoft.com/office/drawing/2014/main" id="{4105C85F-161A-F84D-B0AE-3801F835D84C}"/>
              </a:ext>
            </a:extLst>
          </p:cNvPr>
          <p:cNvCxnSpPr>
            <a:cxnSpLocks/>
          </p:cNvCxnSpPr>
          <p:nvPr/>
        </p:nvCxnSpPr>
        <p:spPr>
          <a:xfrm>
            <a:off x="7287994" y="4366520"/>
            <a:ext cx="1" cy="210421"/>
          </a:xfrm>
          <a:prstGeom prst="line">
            <a:avLst/>
          </a:prstGeom>
        </p:spPr>
        <p:style>
          <a:lnRef idx="1">
            <a:schemeClr val="accent1"/>
          </a:lnRef>
          <a:fillRef idx="0">
            <a:schemeClr val="accent1"/>
          </a:fillRef>
          <a:effectRef idx="0">
            <a:schemeClr val="accent1"/>
          </a:effectRef>
          <a:fontRef idx="minor">
            <a:schemeClr val="tx1"/>
          </a:fontRef>
        </p:style>
      </p:cxnSp>
      <p:sp>
        <p:nvSpPr>
          <p:cNvPr id="91" name="Down Arrow 90">
            <a:extLst>
              <a:ext uri="{FF2B5EF4-FFF2-40B4-BE49-F238E27FC236}">
                <a16:creationId xmlns:a16="http://schemas.microsoft.com/office/drawing/2014/main" id="{5B8A8E62-ECFE-CC43-BEB0-1F6BA460DE4E}"/>
              </a:ext>
            </a:extLst>
          </p:cNvPr>
          <p:cNvSpPr/>
          <p:nvPr/>
        </p:nvSpPr>
        <p:spPr>
          <a:xfrm>
            <a:off x="4227455"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2" name="Down Arrow 91">
            <a:extLst>
              <a:ext uri="{FF2B5EF4-FFF2-40B4-BE49-F238E27FC236}">
                <a16:creationId xmlns:a16="http://schemas.microsoft.com/office/drawing/2014/main" id="{FD4B040C-CD70-4842-AD5D-BCC1AD25EEEE}"/>
              </a:ext>
            </a:extLst>
          </p:cNvPr>
          <p:cNvSpPr/>
          <p:nvPr/>
        </p:nvSpPr>
        <p:spPr>
          <a:xfrm>
            <a:off x="6383456"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3" name="Down Arrow 92">
            <a:extLst>
              <a:ext uri="{FF2B5EF4-FFF2-40B4-BE49-F238E27FC236}">
                <a16:creationId xmlns:a16="http://schemas.microsoft.com/office/drawing/2014/main" id="{094736F0-0B7F-104B-B67F-9C9DE1BF258C}"/>
              </a:ext>
            </a:extLst>
          </p:cNvPr>
          <p:cNvSpPr/>
          <p:nvPr/>
        </p:nvSpPr>
        <p:spPr>
          <a:xfrm>
            <a:off x="8397157"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5" name="Rectangle 94">
            <a:extLst>
              <a:ext uri="{FF2B5EF4-FFF2-40B4-BE49-F238E27FC236}">
                <a16:creationId xmlns:a16="http://schemas.microsoft.com/office/drawing/2014/main" id="{FFAEB87A-056E-6E4D-95C1-D6566A53E5FA}"/>
              </a:ext>
            </a:extLst>
          </p:cNvPr>
          <p:cNvSpPr/>
          <p:nvPr/>
        </p:nvSpPr>
        <p:spPr>
          <a:xfrm>
            <a:off x="8051551" y="4590214"/>
            <a:ext cx="878065" cy="276999"/>
          </a:xfrm>
          <a:prstGeom prst="rect">
            <a:avLst/>
          </a:prstGeom>
        </p:spPr>
        <p:txBody>
          <a:bodyPr wrap="square">
            <a:spAutoFit/>
          </a:bodyPr>
          <a:lstStyle/>
          <a:p>
            <a:r>
              <a:rPr lang="zh-CN" altLang="en-US" sz="1200" dirty="0"/>
              <a:t>任务组织</a:t>
            </a:r>
            <a:endParaRPr lang="en-CN" sz="1200" dirty="0"/>
          </a:p>
        </p:txBody>
      </p:sp>
    </p:spTree>
    <p:extLst>
      <p:ext uri="{BB962C8B-B14F-4D97-AF65-F5344CB8AC3E}">
        <p14:creationId xmlns:p14="http://schemas.microsoft.com/office/powerpoint/2010/main" val="148404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1FF4CC-3D40-E141-9BC5-EC73BCAB4C78}"/>
              </a:ext>
            </a:extLst>
          </p:cNvPr>
          <p:cNvSpPr/>
          <p:nvPr/>
        </p:nvSpPr>
        <p:spPr>
          <a:xfrm>
            <a:off x="3592688" y="1282103"/>
            <a:ext cx="6010098" cy="410811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cxnSp>
        <p:nvCxnSpPr>
          <p:cNvPr id="6" name="Straight Arrow Connector 5">
            <a:extLst>
              <a:ext uri="{FF2B5EF4-FFF2-40B4-BE49-F238E27FC236}">
                <a16:creationId xmlns:a16="http://schemas.microsoft.com/office/drawing/2014/main" id="{805B1302-3976-0F45-8247-A2441C4074CE}"/>
              </a:ext>
            </a:extLst>
          </p:cNvPr>
          <p:cNvCxnSpPr>
            <a:cxnSpLocks/>
          </p:cNvCxnSpPr>
          <p:nvPr/>
        </p:nvCxnSpPr>
        <p:spPr>
          <a:xfrm>
            <a:off x="3199477" y="179417"/>
            <a:ext cx="0" cy="6203572"/>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542F8A-83C2-EA44-9942-70A2E5BB4242}"/>
              </a:ext>
            </a:extLst>
          </p:cNvPr>
          <p:cNvCxnSpPr>
            <a:cxnSpLocks/>
          </p:cNvCxnSpPr>
          <p:nvPr/>
        </p:nvCxnSpPr>
        <p:spPr>
          <a:xfrm flipV="1">
            <a:off x="10003440" y="179417"/>
            <a:ext cx="0" cy="6203573"/>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B85803-EFF4-FD4F-8110-CF94876315C2}"/>
              </a:ext>
            </a:extLst>
          </p:cNvPr>
          <p:cNvSpPr txBox="1"/>
          <p:nvPr/>
        </p:nvSpPr>
        <p:spPr>
          <a:xfrm>
            <a:off x="5919825" y="4965468"/>
            <a:ext cx="1107996" cy="369332"/>
          </a:xfrm>
          <a:prstGeom prst="rect">
            <a:avLst/>
          </a:prstGeom>
          <a:noFill/>
        </p:spPr>
        <p:txBody>
          <a:bodyPr wrap="none" rtlCol="0">
            <a:spAutoFit/>
          </a:bodyPr>
          <a:lstStyle/>
          <a:p>
            <a:r>
              <a:rPr lang="zh-CN" altLang="en-US" dirty="0"/>
              <a:t>研究内容</a:t>
            </a:r>
            <a:endParaRPr lang="en-CN" dirty="0"/>
          </a:p>
        </p:txBody>
      </p:sp>
      <p:sp>
        <p:nvSpPr>
          <p:cNvPr id="16" name="TextBox 15">
            <a:extLst>
              <a:ext uri="{FF2B5EF4-FFF2-40B4-BE49-F238E27FC236}">
                <a16:creationId xmlns:a16="http://schemas.microsoft.com/office/drawing/2014/main" id="{34E7823C-A7EC-AC48-B503-556F99CFD2F5}"/>
              </a:ext>
            </a:extLst>
          </p:cNvPr>
          <p:cNvSpPr txBox="1"/>
          <p:nvPr/>
        </p:nvSpPr>
        <p:spPr>
          <a:xfrm>
            <a:off x="2672338" y="2682165"/>
            <a:ext cx="513282" cy="1214435"/>
          </a:xfrm>
          <a:prstGeom prst="rect">
            <a:avLst/>
          </a:prstGeom>
          <a:noFill/>
        </p:spPr>
        <p:txBody>
          <a:bodyPr vert="wordArtVert" wrap="none" rtlCol="0">
            <a:spAutoFit/>
          </a:bodyPr>
          <a:lstStyle/>
          <a:p>
            <a:r>
              <a:rPr lang="zh-CN" altLang="en-CN" dirty="0"/>
              <a:t>问题</a:t>
            </a:r>
            <a:r>
              <a:rPr lang="zh-CN" altLang="en-US" dirty="0"/>
              <a:t>驱动</a:t>
            </a:r>
            <a:endParaRPr lang="en-CN" dirty="0"/>
          </a:p>
        </p:txBody>
      </p:sp>
      <p:sp>
        <p:nvSpPr>
          <p:cNvPr id="19" name="TextBox 18">
            <a:extLst>
              <a:ext uri="{FF2B5EF4-FFF2-40B4-BE49-F238E27FC236}">
                <a16:creationId xmlns:a16="http://schemas.microsoft.com/office/drawing/2014/main" id="{5519B10A-04DE-A846-A89D-C6152FA9751D}"/>
              </a:ext>
            </a:extLst>
          </p:cNvPr>
          <p:cNvSpPr txBox="1"/>
          <p:nvPr/>
        </p:nvSpPr>
        <p:spPr>
          <a:xfrm>
            <a:off x="10014989" y="2682165"/>
            <a:ext cx="513282" cy="1214435"/>
          </a:xfrm>
          <a:prstGeom prst="rect">
            <a:avLst/>
          </a:prstGeom>
          <a:noFill/>
        </p:spPr>
        <p:txBody>
          <a:bodyPr vert="wordArtVert" wrap="none" rtlCol="0">
            <a:spAutoFit/>
          </a:bodyPr>
          <a:lstStyle/>
          <a:p>
            <a:r>
              <a:rPr lang="zh-CN" altLang="en-CN" dirty="0"/>
              <a:t>理论</a:t>
            </a:r>
            <a:r>
              <a:rPr lang="zh-CN" altLang="en-US" dirty="0"/>
              <a:t>支撑</a:t>
            </a:r>
            <a:endParaRPr lang="en-CN" dirty="0"/>
          </a:p>
        </p:txBody>
      </p:sp>
      <p:sp>
        <p:nvSpPr>
          <p:cNvPr id="20" name="Rectangle 19">
            <a:extLst>
              <a:ext uri="{FF2B5EF4-FFF2-40B4-BE49-F238E27FC236}">
                <a16:creationId xmlns:a16="http://schemas.microsoft.com/office/drawing/2014/main" id="{88689912-208E-D14E-B285-17A250235B18}"/>
              </a:ext>
            </a:extLst>
          </p:cNvPr>
          <p:cNvSpPr/>
          <p:nvPr/>
        </p:nvSpPr>
        <p:spPr>
          <a:xfrm>
            <a:off x="3605918" y="5800563"/>
            <a:ext cx="6010099" cy="53952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
        <p:nvSpPr>
          <p:cNvPr id="21" name="TextBox 20">
            <a:extLst>
              <a:ext uri="{FF2B5EF4-FFF2-40B4-BE49-F238E27FC236}">
                <a16:creationId xmlns:a16="http://schemas.microsoft.com/office/drawing/2014/main" id="{847C7D97-0B5D-6341-A10D-D4ED362BF9DF}"/>
              </a:ext>
            </a:extLst>
          </p:cNvPr>
          <p:cNvSpPr txBox="1"/>
          <p:nvPr/>
        </p:nvSpPr>
        <p:spPr>
          <a:xfrm>
            <a:off x="8245942" y="5901792"/>
            <a:ext cx="902811"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US" dirty="0"/>
              <a:t>机器学习</a:t>
            </a:r>
            <a:endParaRPr lang="en-CN" dirty="0"/>
          </a:p>
        </p:txBody>
      </p:sp>
      <p:sp>
        <p:nvSpPr>
          <p:cNvPr id="22" name="TextBox 21">
            <a:extLst>
              <a:ext uri="{FF2B5EF4-FFF2-40B4-BE49-F238E27FC236}">
                <a16:creationId xmlns:a16="http://schemas.microsoft.com/office/drawing/2014/main" id="{F3EEB860-E404-1646-93D5-DD010AE525EE}"/>
              </a:ext>
            </a:extLst>
          </p:cNvPr>
          <p:cNvSpPr txBox="1"/>
          <p:nvPr/>
        </p:nvSpPr>
        <p:spPr>
          <a:xfrm>
            <a:off x="4021132" y="5901792"/>
            <a:ext cx="902811"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群</a:t>
            </a:r>
            <a:r>
              <a:rPr lang="zh-CN" altLang="en-CN" dirty="0" smtClean="0"/>
              <a:t>智</a:t>
            </a:r>
            <a:r>
              <a:rPr lang="zh-CN" altLang="en-US" dirty="0"/>
              <a:t>理论</a:t>
            </a:r>
            <a:endParaRPr lang="en-CN" dirty="0"/>
          </a:p>
        </p:txBody>
      </p:sp>
      <p:sp>
        <p:nvSpPr>
          <p:cNvPr id="23" name="TextBox 22">
            <a:extLst>
              <a:ext uri="{FF2B5EF4-FFF2-40B4-BE49-F238E27FC236}">
                <a16:creationId xmlns:a16="http://schemas.microsoft.com/office/drawing/2014/main" id="{FC9B8AB7-F292-674B-805A-3A5083A89334}"/>
              </a:ext>
            </a:extLst>
          </p:cNvPr>
          <p:cNvSpPr txBox="1"/>
          <p:nvPr/>
        </p:nvSpPr>
        <p:spPr>
          <a:xfrm>
            <a:off x="5429402" y="5901792"/>
            <a:ext cx="1082348"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US" dirty="0"/>
              <a:t>多智</a:t>
            </a:r>
            <a:r>
              <a:rPr lang="zh-CN" altLang="en-US" dirty="0" smtClean="0"/>
              <a:t>体技术</a:t>
            </a:r>
            <a:endParaRPr lang="en-CN" dirty="0"/>
          </a:p>
        </p:txBody>
      </p:sp>
      <p:sp>
        <p:nvSpPr>
          <p:cNvPr id="24" name="Down Arrow 23">
            <a:extLst>
              <a:ext uri="{FF2B5EF4-FFF2-40B4-BE49-F238E27FC236}">
                <a16:creationId xmlns:a16="http://schemas.microsoft.com/office/drawing/2014/main" id="{D5ADAB54-35D9-DE4A-BA11-88F606ABE7E9}"/>
              </a:ext>
            </a:extLst>
          </p:cNvPr>
          <p:cNvSpPr/>
          <p:nvPr/>
        </p:nvSpPr>
        <p:spPr>
          <a:xfrm rot="10800000">
            <a:off x="4291078" y="5454937"/>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Down Arrow 24">
            <a:extLst>
              <a:ext uri="{FF2B5EF4-FFF2-40B4-BE49-F238E27FC236}">
                <a16:creationId xmlns:a16="http://schemas.microsoft.com/office/drawing/2014/main" id="{00C7B9CB-7724-9A44-B1D3-C4420A057853}"/>
              </a:ext>
            </a:extLst>
          </p:cNvPr>
          <p:cNvSpPr/>
          <p:nvPr/>
        </p:nvSpPr>
        <p:spPr>
          <a:xfrm rot="10800000">
            <a:off x="6598760" y="5454936"/>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6" name="Down Arrow 25">
            <a:extLst>
              <a:ext uri="{FF2B5EF4-FFF2-40B4-BE49-F238E27FC236}">
                <a16:creationId xmlns:a16="http://schemas.microsoft.com/office/drawing/2014/main" id="{6C41B2B7-CC9C-6245-B35A-4C6659804F7F}"/>
              </a:ext>
            </a:extLst>
          </p:cNvPr>
          <p:cNvSpPr/>
          <p:nvPr/>
        </p:nvSpPr>
        <p:spPr>
          <a:xfrm rot="10800000">
            <a:off x="8906442" y="5481037"/>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Rectangle 28">
            <a:extLst>
              <a:ext uri="{FF2B5EF4-FFF2-40B4-BE49-F238E27FC236}">
                <a16:creationId xmlns:a16="http://schemas.microsoft.com/office/drawing/2014/main" id="{127732C8-5CD1-DC4C-A199-1BBE96E4B5DE}"/>
              </a:ext>
            </a:extLst>
          </p:cNvPr>
          <p:cNvSpPr/>
          <p:nvPr/>
        </p:nvSpPr>
        <p:spPr>
          <a:xfrm>
            <a:off x="3592687" y="179417"/>
            <a:ext cx="6010094" cy="749034"/>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30" name="TextBox 29">
            <a:extLst>
              <a:ext uri="{FF2B5EF4-FFF2-40B4-BE49-F238E27FC236}">
                <a16:creationId xmlns:a16="http://schemas.microsoft.com/office/drawing/2014/main" id="{358389FA-4C6C-0D40-8CA9-43F63B6D392B}"/>
              </a:ext>
            </a:extLst>
          </p:cNvPr>
          <p:cNvSpPr txBox="1"/>
          <p:nvPr/>
        </p:nvSpPr>
        <p:spPr>
          <a:xfrm>
            <a:off x="3986285" y="517520"/>
            <a:ext cx="902811" cy="307777"/>
          </a:xfrm>
          <a:prstGeom prst="rect">
            <a:avLst/>
          </a:prstGeom>
          <a:solidFill>
            <a:schemeClr val="accent1">
              <a:lumMod val="60000"/>
              <a:lumOff val="40000"/>
            </a:schemeClr>
          </a:solidFill>
        </p:spPr>
        <p:txBody>
          <a:bodyPr wrap="none" rtlCol="0">
            <a:spAutoFit/>
          </a:bodyPr>
          <a:lstStyle/>
          <a:p>
            <a:r>
              <a:rPr lang="zh-CN" altLang="en-CN" sz="1400" dirty="0"/>
              <a:t>任务</a:t>
            </a:r>
            <a:r>
              <a:rPr lang="zh-CN" altLang="en-US" sz="1400" dirty="0"/>
              <a:t>复杂</a:t>
            </a:r>
            <a:endParaRPr lang="en-CN" sz="1400" dirty="0"/>
          </a:p>
        </p:txBody>
      </p:sp>
      <p:sp>
        <p:nvSpPr>
          <p:cNvPr id="31" name="TextBox 30">
            <a:extLst>
              <a:ext uri="{FF2B5EF4-FFF2-40B4-BE49-F238E27FC236}">
                <a16:creationId xmlns:a16="http://schemas.microsoft.com/office/drawing/2014/main" id="{D3ADE67D-CDF8-E14E-8430-17C0F2E4D3B8}"/>
              </a:ext>
            </a:extLst>
          </p:cNvPr>
          <p:cNvSpPr txBox="1"/>
          <p:nvPr/>
        </p:nvSpPr>
        <p:spPr>
          <a:xfrm>
            <a:off x="5368790" y="517520"/>
            <a:ext cx="902811" cy="307777"/>
          </a:xfrm>
          <a:prstGeom prst="rect">
            <a:avLst/>
          </a:prstGeom>
          <a:solidFill>
            <a:schemeClr val="accent1">
              <a:lumMod val="60000"/>
              <a:lumOff val="40000"/>
            </a:schemeClr>
          </a:solidFill>
        </p:spPr>
        <p:txBody>
          <a:bodyPr wrap="none" rtlCol="0">
            <a:spAutoFit/>
          </a:bodyPr>
          <a:lstStyle/>
          <a:p>
            <a:r>
              <a:rPr lang="zh-CN" altLang="en-US" sz="1400" dirty="0" smtClean="0"/>
              <a:t>环境</a:t>
            </a:r>
            <a:r>
              <a:rPr lang="zh-CN" altLang="en-US" sz="1400" dirty="0"/>
              <a:t>多变</a:t>
            </a:r>
            <a:endParaRPr lang="en-CN" sz="1400" dirty="0"/>
          </a:p>
        </p:txBody>
      </p:sp>
      <p:sp>
        <p:nvSpPr>
          <p:cNvPr id="32" name="TextBox 31">
            <a:extLst>
              <a:ext uri="{FF2B5EF4-FFF2-40B4-BE49-F238E27FC236}">
                <a16:creationId xmlns:a16="http://schemas.microsoft.com/office/drawing/2014/main" id="{694844F1-76D6-2F4A-95AE-4F7A37A2FC30}"/>
              </a:ext>
            </a:extLst>
          </p:cNvPr>
          <p:cNvSpPr txBox="1"/>
          <p:nvPr/>
        </p:nvSpPr>
        <p:spPr>
          <a:xfrm>
            <a:off x="6823211" y="517520"/>
            <a:ext cx="930063" cy="307777"/>
          </a:xfrm>
          <a:prstGeom prst="rect">
            <a:avLst/>
          </a:prstGeom>
          <a:solidFill>
            <a:schemeClr val="accent1">
              <a:lumMod val="60000"/>
              <a:lumOff val="40000"/>
            </a:schemeClr>
          </a:solidFill>
        </p:spPr>
        <p:txBody>
          <a:bodyPr wrap="none" rtlCol="0">
            <a:spAutoFit/>
          </a:bodyPr>
          <a:lstStyle/>
          <a:p>
            <a:r>
              <a:rPr lang="zh-CN" altLang="en-CN" sz="1400" dirty="0"/>
              <a:t>隐私</a:t>
            </a:r>
            <a:r>
              <a:rPr lang="zh-CN" altLang="en-US" sz="1400" dirty="0"/>
              <a:t>泄露</a:t>
            </a:r>
            <a:endParaRPr lang="en-CN" sz="1400" dirty="0"/>
          </a:p>
        </p:txBody>
      </p:sp>
      <p:sp>
        <p:nvSpPr>
          <p:cNvPr id="33" name="TextBox 32">
            <a:extLst>
              <a:ext uri="{FF2B5EF4-FFF2-40B4-BE49-F238E27FC236}">
                <a16:creationId xmlns:a16="http://schemas.microsoft.com/office/drawing/2014/main" id="{FBDCCBE4-6447-E043-84FD-BA17F29AA0DE}"/>
              </a:ext>
            </a:extLst>
          </p:cNvPr>
          <p:cNvSpPr txBox="1"/>
          <p:nvPr/>
        </p:nvSpPr>
        <p:spPr>
          <a:xfrm>
            <a:off x="8205716" y="517520"/>
            <a:ext cx="902811" cy="307777"/>
          </a:xfrm>
          <a:prstGeom prst="rect">
            <a:avLst/>
          </a:prstGeom>
          <a:solidFill>
            <a:schemeClr val="accent1">
              <a:lumMod val="60000"/>
              <a:lumOff val="40000"/>
            </a:schemeClr>
          </a:solidFill>
        </p:spPr>
        <p:txBody>
          <a:bodyPr wrap="none" rtlCol="0">
            <a:spAutoFit/>
          </a:bodyPr>
          <a:lstStyle/>
          <a:p>
            <a:r>
              <a:rPr lang="zh-CN" altLang="en-US" sz="1400" dirty="0"/>
              <a:t>人工干预</a:t>
            </a:r>
            <a:endParaRPr lang="en-CN" sz="1400" dirty="0"/>
          </a:p>
        </p:txBody>
      </p:sp>
      <p:sp>
        <p:nvSpPr>
          <p:cNvPr id="39" name="TextBox 38">
            <a:extLst>
              <a:ext uri="{FF2B5EF4-FFF2-40B4-BE49-F238E27FC236}">
                <a16:creationId xmlns:a16="http://schemas.microsoft.com/office/drawing/2014/main" id="{CB3E774B-772A-AC45-B05E-4F1FB2C81BBF}"/>
              </a:ext>
            </a:extLst>
          </p:cNvPr>
          <p:cNvSpPr txBox="1"/>
          <p:nvPr/>
        </p:nvSpPr>
        <p:spPr>
          <a:xfrm>
            <a:off x="7017209" y="5901792"/>
            <a:ext cx="723275"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区块链</a:t>
            </a:r>
            <a:endParaRPr lang="en-CN" dirty="0"/>
          </a:p>
        </p:txBody>
      </p:sp>
      <p:sp>
        <p:nvSpPr>
          <p:cNvPr id="43" name="Rectangle 42">
            <a:extLst>
              <a:ext uri="{FF2B5EF4-FFF2-40B4-BE49-F238E27FC236}">
                <a16:creationId xmlns:a16="http://schemas.microsoft.com/office/drawing/2014/main" id="{23E4D1A5-E174-8D4D-98DC-D090D59E5FD4}"/>
              </a:ext>
            </a:extLst>
          </p:cNvPr>
          <p:cNvSpPr/>
          <p:nvPr/>
        </p:nvSpPr>
        <p:spPr>
          <a:xfrm>
            <a:off x="3682768" y="2829089"/>
            <a:ext cx="5837382" cy="87736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44" name="Rectangle 43">
            <a:extLst>
              <a:ext uri="{FF2B5EF4-FFF2-40B4-BE49-F238E27FC236}">
                <a16:creationId xmlns:a16="http://schemas.microsoft.com/office/drawing/2014/main" id="{9A1D1E47-06AA-3145-A91C-16B8DE7D1A49}"/>
              </a:ext>
            </a:extLst>
          </p:cNvPr>
          <p:cNvSpPr/>
          <p:nvPr/>
        </p:nvSpPr>
        <p:spPr>
          <a:xfrm>
            <a:off x="5118801" y="179417"/>
            <a:ext cx="2698175" cy="307777"/>
          </a:xfrm>
          <a:prstGeom prst="rect">
            <a:avLst/>
          </a:prstGeom>
        </p:spPr>
        <p:txBody>
          <a:bodyPr wrap="none">
            <a:spAutoFit/>
          </a:bodyPr>
          <a:lstStyle/>
          <a:p>
            <a:r>
              <a:rPr lang="zh-CN" altLang="en-US" sz="1400" dirty="0"/>
              <a:t>智能城市系统中决策面临的问题</a:t>
            </a:r>
            <a:endParaRPr lang="en-CN" sz="1400" dirty="0"/>
          </a:p>
        </p:txBody>
      </p:sp>
      <p:sp>
        <p:nvSpPr>
          <p:cNvPr id="45" name="Rectangle 44">
            <a:extLst>
              <a:ext uri="{FF2B5EF4-FFF2-40B4-BE49-F238E27FC236}">
                <a16:creationId xmlns:a16="http://schemas.microsoft.com/office/drawing/2014/main" id="{BE1E7E0E-7620-8148-BAF3-4A61C8890EB5}"/>
              </a:ext>
            </a:extLst>
          </p:cNvPr>
          <p:cNvSpPr/>
          <p:nvPr/>
        </p:nvSpPr>
        <p:spPr>
          <a:xfrm>
            <a:off x="4042602" y="3096393"/>
            <a:ext cx="5140904" cy="276999"/>
          </a:xfrm>
          <a:prstGeom prst="rect">
            <a:avLst/>
          </a:prstGeom>
          <a:solidFill>
            <a:schemeClr val="accent2">
              <a:lumMod val="75000"/>
            </a:schemeClr>
          </a:solidFill>
        </p:spPr>
        <p:txBody>
          <a:bodyPr wrap="square">
            <a:spAutoFit/>
          </a:bodyPr>
          <a:lstStyle/>
          <a:p>
            <a:r>
              <a:rPr lang="en-CN" sz="1200" dirty="0"/>
              <a:t>自主无人</a:t>
            </a:r>
            <a:r>
              <a:rPr lang="zh-CN" altLang="en-CN" sz="1200" dirty="0"/>
              <a:t>可信</a:t>
            </a:r>
            <a:r>
              <a:rPr lang="en-CN" sz="1200" dirty="0"/>
              <a:t>多智体系统</a:t>
            </a:r>
          </a:p>
        </p:txBody>
      </p:sp>
      <p:sp>
        <p:nvSpPr>
          <p:cNvPr id="73" name="Down Arrow 72">
            <a:extLst>
              <a:ext uri="{FF2B5EF4-FFF2-40B4-BE49-F238E27FC236}">
                <a16:creationId xmlns:a16="http://schemas.microsoft.com/office/drawing/2014/main" id="{D09EB5EC-0467-1C44-886E-57EB33C6853E}"/>
              </a:ext>
            </a:extLst>
          </p:cNvPr>
          <p:cNvSpPr/>
          <p:nvPr/>
        </p:nvSpPr>
        <p:spPr>
          <a:xfrm rot="10800000">
            <a:off x="4304315" y="3754050"/>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4" name="Down Arrow 73">
            <a:extLst>
              <a:ext uri="{FF2B5EF4-FFF2-40B4-BE49-F238E27FC236}">
                <a16:creationId xmlns:a16="http://schemas.microsoft.com/office/drawing/2014/main" id="{42BDEA67-35A2-3548-BA34-A39837EB7EC0}"/>
              </a:ext>
            </a:extLst>
          </p:cNvPr>
          <p:cNvSpPr/>
          <p:nvPr/>
        </p:nvSpPr>
        <p:spPr>
          <a:xfrm rot="10800000">
            <a:off x="6605379" y="3760975"/>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5" name="Down Arrow 74">
            <a:extLst>
              <a:ext uri="{FF2B5EF4-FFF2-40B4-BE49-F238E27FC236}">
                <a16:creationId xmlns:a16="http://schemas.microsoft.com/office/drawing/2014/main" id="{0A52D2A8-9D39-7643-9605-F777FB60B9E7}"/>
              </a:ext>
            </a:extLst>
          </p:cNvPr>
          <p:cNvSpPr/>
          <p:nvPr/>
        </p:nvSpPr>
        <p:spPr>
          <a:xfrm rot="10800000">
            <a:off x="8906442" y="3763286"/>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1" name="Down Arrow 90">
            <a:extLst>
              <a:ext uri="{FF2B5EF4-FFF2-40B4-BE49-F238E27FC236}">
                <a16:creationId xmlns:a16="http://schemas.microsoft.com/office/drawing/2014/main" id="{5B8A8E62-ECFE-CC43-BEB0-1F6BA460DE4E}"/>
              </a:ext>
            </a:extLst>
          </p:cNvPr>
          <p:cNvSpPr/>
          <p:nvPr/>
        </p:nvSpPr>
        <p:spPr>
          <a:xfrm>
            <a:off x="4310577"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2" name="Down Arrow 91">
            <a:extLst>
              <a:ext uri="{FF2B5EF4-FFF2-40B4-BE49-F238E27FC236}">
                <a16:creationId xmlns:a16="http://schemas.microsoft.com/office/drawing/2014/main" id="{FD4B040C-CD70-4842-AD5D-BCC1AD25EEEE}"/>
              </a:ext>
            </a:extLst>
          </p:cNvPr>
          <p:cNvSpPr/>
          <p:nvPr/>
        </p:nvSpPr>
        <p:spPr>
          <a:xfrm>
            <a:off x="6608510"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3" name="Down Arrow 92">
            <a:extLst>
              <a:ext uri="{FF2B5EF4-FFF2-40B4-BE49-F238E27FC236}">
                <a16:creationId xmlns:a16="http://schemas.microsoft.com/office/drawing/2014/main" id="{094736F0-0B7F-104B-B67F-9C9DE1BF258C}"/>
              </a:ext>
            </a:extLst>
          </p:cNvPr>
          <p:cNvSpPr/>
          <p:nvPr/>
        </p:nvSpPr>
        <p:spPr>
          <a:xfrm>
            <a:off x="8906442"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1" name="Rectangle 50">
            <a:extLst>
              <a:ext uri="{FF2B5EF4-FFF2-40B4-BE49-F238E27FC236}">
                <a16:creationId xmlns:a16="http://schemas.microsoft.com/office/drawing/2014/main" id="{BE8EC4B6-2546-E344-8857-E3BEEC885FDF}"/>
              </a:ext>
            </a:extLst>
          </p:cNvPr>
          <p:cNvSpPr/>
          <p:nvPr/>
        </p:nvSpPr>
        <p:spPr>
          <a:xfrm>
            <a:off x="3682768" y="4107307"/>
            <a:ext cx="5837382" cy="84387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52" name="Rectangle 51">
            <a:extLst>
              <a:ext uri="{FF2B5EF4-FFF2-40B4-BE49-F238E27FC236}">
                <a16:creationId xmlns:a16="http://schemas.microsoft.com/office/drawing/2014/main" id="{C0CBD357-5E34-9647-B5F9-12BD4EC7703F}"/>
              </a:ext>
            </a:extLst>
          </p:cNvPr>
          <p:cNvSpPr/>
          <p:nvPr/>
        </p:nvSpPr>
        <p:spPr>
          <a:xfrm>
            <a:off x="3816561" y="4325257"/>
            <a:ext cx="1238169" cy="461665"/>
          </a:xfrm>
          <a:prstGeom prst="rect">
            <a:avLst/>
          </a:prstGeom>
          <a:solidFill>
            <a:schemeClr val="accent2">
              <a:lumMod val="60000"/>
              <a:lumOff val="40000"/>
            </a:schemeClr>
          </a:solidFill>
        </p:spPr>
        <p:txBody>
          <a:bodyPr wrap="square">
            <a:spAutoFit/>
          </a:bodyPr>
          <a:lstStyle/>
          <a:p>
            <a:r>
              <a:rPr lang="zh-CN" altLang="en-US" sz="1200" dirty="0"/>
              <a:t>基于</a:t>
            </a:r>
            <a:r>
              <a:rPr lang="zh-CN" altLang="en-CN" sz="1200" dirty="0"/>
              <a:t>区块链</a:t>
            </a:r>
            <a:r>
              <a:rPr lang="zh-CN" altLang="en-US" sz="1200" dirty="0"/>
              <a:t>的可信交互机制</a:t>
            </a:r>
            <a:endParaRPr lang="en-CN" sz="1200" dirty="0"/>
          </a:p>
        </p:txBody>
      </p:sp>
      <p:sp>
        <p:nvSpPr>
          <p:cNvPr id="55" name="Rectangle 54">
            <a:extLst>
              <a:ext uri="{FF2B5EF4-FFF2-40B4-BE49-F238E27FC236}">
                <a16:creationId xmlns:a16="http://schemas.microsoft.com/office/drawing/2014/main" id="{BF6A3834-A5FE-FB4F-A98B-BC5AC5A6E81D}"/>
              </a:ext>
            </a:extLst>
          </p:cNvPr>
          <p:cNvSpPr/>
          <p:nvPr/>
        </p:nvSpPr>
        <p:spPr>
          <a:xfrm>
            <a:off x="5378305" y="4409217"/>
            <a:ext cx="1438127" cy="276999"/>
          </a:xfrm>
          <a:prstGeom prst="rect">
            <a:avLst/>
          </a:prstGeom>
          <a:solidFill>
            <a:schemeClr val="accent4">
              <a:lumMod val="60000"/>
              <a:lumOff val="40000"/>
            </a:schemeClr>
          </a:solidFill>
        </p:spPr>
        <p:txBody>
          <a:bodyPr wrap="square">
            <a:spAutoFit/>
          </a:bodyPr>
          <a:lstStyle/>
          <a:p>
            <a:r>
              <a:rPr lang="zh-CN" altLang="en-US" sz="1200" dirty="0"/>
              <a:t>敏感数据</a:t>
            </a:r>
            <a:r>
              <a:rPr lang="zh-CN" altLang="en-CN" sz="1200" dirty="0"/>
              <a:t>访问</a:t>
            </a:r>
            <a:r>
              <a:rPr lang="zh-CN" altLang="en-US" sz="1200" dirty="0"/>
              <a:t>控制</a:t>
            </a:r>
            <a:endParaRPr lang="en-CN" sz="1200" dirty="0"/>
          </a:p>
        </p:txBody>
      </p:sp>
      <p:sp>
        <p:nvSpPr>
          <p:cNvPr id="56" name="Rectangle 55">
            <a:extLst>
              <a:ext uri="{FF2B5EF4-FFF2-40B4-BE49-F238E27FC236}">
                <a16:creationId xmlns:a16="http://schemas.microsoft.com/office/drawing/2014/main" id="{CFAC101C-5814-214A-9B98-D85B4BECFF2A}"/>
              </a:ext>
            </a:extLst>
          </p:cNvPr>
          <p:cNvSpPr/>
          <p:nvPr/>
        </p:nvSpPr>
        <p:spPr>
          <a:xfrm>
            <a:off x="7069298" y="4401315"/>
            <a:ext cx="1099435" cy="276999"/>
          </a:xfrm>
          <a:prstGeom prst="rect">
            <a:avLst/>
          </a:prstGeom>
          <a:solidFill>
            <a:schemeClr val="accent4">
              <a:lumMod val="60000"/>
              <a:lumOff val="40000"/>
            </a:schemeClr>
          </a:solidFill>
        </p:spPr>
        <p:txBody>
          <a:bodyPr wrap="square">
            <a:spAutoFit/>
          </a:bodyPr>
          <a:lstStyle/>
          <a:p>
            <a:r>
              <a:rPr lang="zh-CN" altLang="en-US" sz="1200" dirty="0"/>
              <a:t>安全通信机制</a:t>
            </a:r>
            <a:endParaRPr lang="en-CN" sz="1200" dirty="0"/>
          </a:p>
        </p:txBody>
      </p:sp>
      <p:sp>
        <p:nvSpPr>
          <p:cNvPr id="57" name="Rectangle 56">
            <a:extLst>
              <a:ext uri="{FF2B5EF4-FFF2-40B4-BE49-F238E27FC236}">
                <a16:creationId xmlns:a16="http://schemas.microsoft.com/office/drawing/2014/main" id="{8F22739A-412B-B045-B064-754F7D98271A}"/>
              </a:ext>
            </a:extLst>
          </p:cNvPr>
          <p:cNvSpPr/>
          <p:nvPr/>
        </p:nvSpPr>
        <p:spPr>
          <a:xfrm>
            <a:off x="8493460" y="4401316"/>
            <a:ext cx="801666" cy="276999"/>
          </a:xfrm>
          <a:prstGeom prst="rect">
            <a:avLst/>
          </a:prstGeom>
          <a:solidFill>
            <a:schemeClr val="accent4">
              <a:lumMod val="60000"/>
              <a:lumOff val="40000"/>
            </a:schemeClr>
          </a:solidFill>
        </p:spPr>
        <p:txBody>
          <a:bodyPr wrap="square">
            <a:spAutoFit/>
          </a:bodyPr>
          <a:lstStyle/>
          <a:p>
            <a:r>
              <a:rPr lang="zh-CN" altLang="en-CN" sz="1200" dirty="0"/>
              <a:t>共识</a:t>
            </a:r>
            <a:r>
              <a:rPr lang="zh-CN" altLang="en-US" sz="1200" dirty="0"/>
              <a:t>机制</a:t>
            </a:r>
            <a:endParaRPr lang="en-CN" sz="1200" dirty="0"/>
          </a:p>
        </p:txBody>
      </p:sp>
      <p:sp>
        <p:nvSpPr>
          <p:cNvPr id="59" name="Rectangle 58">
            <a:extLst>
              <a:ext uri="{FF2B5EF4-FFF2-40B4-BE49-F238E27FC236}">
                <a16:creationId xmlns:a16="http://schemas.microsoft.com/office/drawing/2014/main" id="{848D97ED-ECCD-6A4D-94C7-513FA93C2CE4}"/>
              </a:ext>
            </a:extLst>
          </p:cNvPr>
          <p:cNvSpPr/>
          <p:nvPr/>
        </p:nvSpPr>
        <p:spPr>
          <a:xfrm>
            <a:off x="3682766" y="1560513"/>
            <a:ext cx="5837383" cy="84387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60" name="Rectangle 59">
            <a:extLst>
              <a:ext uri="{FF2B5EF4-FFF2-40B4-BE49-F238E27FC236}">
                <a16:creationId xmlns:a16="http://schemas.microsoft.com/office/drawing/2014/main" id="{D0591526-6CDB-F94B-8FA2-423309269879}"/>
              </a:ext>
            </a:extLst>
          </p:cNvPr>
          <p:cNvSpPr/>
          <p:nvPr/>
        </p:nvSpPr>
        <p:spPr>
          <a:xfrm>
            <a:off x="3807325" y="1778464"/>
            <a:ext cx="1256641" cy="461665"/>
          </a:xfrm>
          <a:prstGeom prst="rect">
            <a:avLst/>
          </a:prstGeom>
          <a:solidFill>
            <a:schemeClr val="accent2">
              <a:lumMod val="60000"/>
              <a:lumOff val="40000"/>
            </a:schemeClr>
          </a:solidFill>
        </p:spPr>
        <p:txBody>
          <a:bodyPr wrap="square">
            <a:spAutoFit/>
          </a:bodyPr>
          <a:lstStyle/>
          <a:p>
            <a:r>
              <a:rPr lang="zh-CN" altLang="en-US" sz="1200" dirty="0"/>
              <a:t>基于群</a:t>
            </a:r>
            <a:r>
              <a:rPr lang="zh-CN" altLang="en-US" sz="1200" dirty="0" smtClean="0"/>
              <a:t>智</a:t>
            </a:r>
            <a:r>
              <a:rPr lang="zh-CN" altLang="en-US" sz="1200" dirty="0"/>
              <a:t>理论</a:t>
            </a:r>
            <a:r>
              <a:rPr lang="zh-CN" altLang="en-US" sz="1200" dirty="0" smtClean="0"/>
              <a:t>的</a:t>
            </a:r>
            <a:r>
              <a:rPr lang="zh-CN" altLang="en-US" sz="1200" dirty="0"/>
              <a:t>推理决策机制</a:t>
            </a:r>
            <a:endParaRPr lang="en-CN" sz="1200" dirty="0"/>
          </a:p>
        </p:txBody>
      </p:sp>
      <p:sp>
        <p:nvSpPr>
          <p:cNvPr id="63" name="Rectangle 62">
            <a:extLst>
              <a:ext uri="{FF2B5EF4-FFF2-40B4-BE49-F238E27FC236}">
                <a16:creationId xmlns:a16="http://schemas.microsoft.com/office/drawing/2014/main" id="{079B5EDF-7C64-A24E-814B-05C2C0B77226}"/>
              </a:ext>
            </a:extLst>
          </p:cNvPr>
          <p:cNvSpPr/>
          <p:nvPr/>
        </p:nvSpPr>
        <p:spPr>
          <a:xfrm>
            <a:off x="8344247" y="1897595"/>
            <a:ext cx="1100093" cy="276999"/>
          </a:xfrm>
          <a:prstGeom prst="rect">
            <a:avLst/>
          </a:prstGeom>
          <a:solidFill>
            <a:schemeClr val="accent4">
              <a:lumMod val="60000"/>
              <a:lumOff val="40000"/>
            </a:schemeClr>
          </a:solidFill>
        </p:spPr>
        <p:txBody>
          <a:bodyPr wrap="square">
            <a:spAutoFit/>
          </a:bodyPr>
          <a:lstStyle/>
          <a:p>
            <a:r>
              <a:rPr lang="zh-CN" altLang="en-US" sz="1200" dirty="0"/>
              <a:t>效能</a:t>
            </a:r>
            <a:r>
              <a:rPr lang="zh-CN" altLang="en-CN" sz="1200" dirty="0"/>
              <a:t>评估</a:t>
            </a:r>
            <a:r>
              <a:rPr lang="zh-CN" altLang="en-US" sz="1200" dirty="0"/>
              <a:t>机制</a:t>
            </a:r>
            <a:endParaRPr lang="en-CN" sz="1200" dirty="0"/>
          </a:p>
        </p:txBody>
      </p:sp>
      <p:sp>
        <p:nvSpPr>
          <p:cNvPr id="69" name="Down Arrow 68">
            <a:extLst>
              <a:ext uri="{FF2B5EF4-FFF2-40B4-BE49-F238E27FC236}">
                <a16:creationId xmlns:a16="http://schemas.microsoft.com/office/drawing/2014/main" id="{50836F30-D253-974D-99EA-2B1DB75BD6C3}"/>
              </a:ext>
            </a:extLst>
          </p:cNvPr>
          <p:cNvSpPr/>
          <p:nvPr/>
        </p:nvSpPr>
        <p:spPr>
          <a:xfrm>
            <a:off x="4315494" y="2480144"/>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9" name="Down Arrow 78">
            <a:extLst>
              <a:ext uri="{FF2B5EF4-FFF2-40B4-BE49-F238E27FC236}">
                <a16:creationId xmlns:a16="http://schemas.microsoft.com/office/drawing/2014/main" id="{2630C995-6A24-2A4E-A30F-B0866586B485}"/>
              </a:ext>
            </a:extLst>
          </p:cNvPr>
          <p:cNvSpPr/>
          <p:nvPr/>
        </p:nvSpPr>
        <p:spPr>
          <a:xfrm>
            <a:off x="6610968" y="2480144"/>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0" name="Down Arrow 79">
            <a:extLst>
              <a:ext uri="{FF2B5EF4-FFF2-40B4-BE49-F238E27FC236}">
                <a16:creationId xmlns:a16="http://schemas.microsoft.com/office/drawing/2014/main" id="{F9396A70-9052-8A48-9925-3232DDE4CEC0}"/>
              </a:ext>
            </a:extLst>
          </p:cNvPr>
          <p:cNvSpPr/>
          <p:nvPr/>
        </p:nvSpPr>
        <p:spPr>
          <a:xfrm>
            <a:off x="8906442" y="246183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1" name="Rectangle 80">
            <a:extLst>
              <a:ext uri="{FF2B5EF4-FFF2-40B4-BE49-F238E27FC236}">
                <a16:creationId xmlns:a16="http://schemas.microsoft.com/office/drawing/2014/main" id="{CEB10A66-B0A3-1B4A-9129-D5C569029C69}"/>
              </a:ext>
            </a:extLst>
          </p:cNvPr>
          <p:cNvSpPr/>
          <p:nvPr/>
        </p:nvSpPr>
        <p:spPr>
          <a:xfrm>
            <a:off x="7059396" y="1897595"/>
            <a:ext cx="1119239" cy="276999"/>
          </a:xfrm>
          <a:prstGeom prst="rect">
            <a:avLst/>
          </a:prstGeom>
          <a:solidFill>
            <a:schemeClr val="accent4">
              <a:lumMod val="60000"/>
              <a:lumOff val="40000"/>
            </a:schemeClr>
          </a:solidFill>
        </p:spPr>
        <p:txBody>
          <a:bodyPr wrap="square">
            <a:spAutoFit/>
          </a:bodyPr>
          <a:lstStyle/>
          <a:p>
            <a:r>
              <a:rPr lang="zh-CN" altLang="en-CN" sz="1200" dirty="0"/>
              <a:t>环境</a:t>
            </a:r>
            <a:r>
              <a:rPr lang="zh-CN" altLang="en-US" sz="1200" dirty="0"/>
              <a:t>感知机制</a:t>
            </a:r>
            <a:endParaRPr lang="en-CN" sz="1200" dirty="0"/>
          </a:p>
        </p:txBody>
      </p:sp>
      <p:sp>
        <p:nvSpPr>
          <p:cNvPr id="82" name="Rectangle 81">
            <a:extLst>
              <a:ext uri="{FF2B5EF4-FFF2-40B4-BE49-F238E27FC236}">
                <a16:creationId xmlns:a16="http://schemas.microsoft.com/office/drawing/2014/main" id="{9B2CF6B2-DED8-DA41-9717-0F0FBD71997E}"/>
              </a:ext>
            </a:extLst>
          </p:cNvPr>
          <p:cNvSpPr/>
          <p:nvPr/>
        </p:nvSpPr>
        <p:spPr>
          <a:xfrm>
            <a:off x="5229578" y="1887820"/>
            <a:ext cx="1611870" cy="276999"/>
          </a:xfrm>
          <a:prstGeom prst="rect">
            <a:avLst/>
          </a:prstGeom>
          <a:solidFill>
            <a:schemeClr val="accent4">
              <a:lumMod val="60000"/>
              <a:lumOff val="40000"/>
            </a:schemeClr>
          </a:solidFill>
        </p:spPr>
        <p:txBody>
          <a:bodyPr wrap="square">
            <a:spAutoFit/>
          </a:bodyPr>
          <a:lstStyle/>
          <a:p>
            <a:r>
              <a:rPr lang="zh-CN" altLang="en-US" sz="1200" dirty="0" smtClean="0"/>
              <a:t>多智体关联结构构建</a:t>
            </a:r>
            <a:endParaRPr lang="en-CN" sz="1200" dirty="0"/>
          </a:p>
        </p:txBody>
      </p:sp>
    </p:spTree>
    <p:extLst>
      <p:ext uri="{BB962C8B-B14F-4D97-AF65-F5344CB8AC3E}">
        <p14:creationId xmlns:p14="http://schemas.microsoft.com/office/powerpoint/2010/main" val="220356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48D97ED-ECCD-6A4D-94C7-513FA93C2CE4}"/>
              </a:ext>
            </a:extLst>
          </p:cNvPr>
          <p:cNvSpPr/>
          <p:nvPr/>
        </p:nvSpPr>
        <p:spPr>
          <a:xfrm>
            <a:off x="1653539" y="1549400"/>
            <a:ext cx="5341621" cy="3022600"/>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60" name="Rectangle 59">
            <a:extLst>
              <a:ext uri="{FF2B5EF4-FFF2-40B4-BE49-F238E27FC236}">
                <a16:creationId xmlns:a16="http://schemas.microsoft.com/office/drawing/2014/main" id="{D0591526-6CDB-F94B-8FA2-423309269879}"/>
              </a:ext>
            </a:extLst>
          </p:cNvPr>
          <p:cNvSpPr/>
          <p:nvPr/>
        </p:nvSpPr>
        <p:spPr>
          <a:xfrm>
            <a:off x="1770063" y="1630981"/>
            <a:ext cx="2320167" cy="276999"/>
          </a:xfrm>
          <a:prstGeom prst="rect">
            <a:avLst/>
          </a:prstGeom>
          <a:solidFill>
            <a:schemeClr val="accent2">
              <a:lumMod val="60000"/>
              <a:lumOff val="40000"/>
            </a:schemeClr>
          </a:solidFill>
        </p:spPr>
        <p:txBody>
          <a:bodyPr wrap="square">
            <a:spAutoFit/>
          </a:bodyPr>
          <a:lstStyle/>
          <a:p>
            <a:pPr algn="ctr"/>
            <a:r>
              <a:rPr lang="zh-CN" altLang="en-US" sz="1200" dirty="0"/>
              <a:t>基于群</a:t>
            </a:r>
            <a:r>
              <a:rPr lang="zh-CN" altLang="en-US" sz="1200" dirty="0" smtClean="0"/>
              <a:t>智</a:t>
            </a:r>
            <a:r>
              <a:rPr lang="zh-CN" altLang="en-US" sz="1200" dirty="0"/>
              <a:t>理论</a:t>
            </a:r>
            <a:r>
              <a:rPr lang="zh-CN" altLang="en-US" sz="1200" dirty="0" smtClean="0"/>
              <a:t>的</a:t>
            </a:r>
            <a:r>
              <a:rPr lang="zh-CN" altLang="en-US" sz="1200" dirty="0"/>
              <a:t>推理决策机制</a:t>
            </a:r>
            <a:endParaRPr lang="en-CN" sz="1200" dirty="0"/>
          </a:p>
        </p:txBody>
      </p:sp>
      <p:sp>
        <p:nvSpPr>
          <p:cNvPr id="81" name="Rectangle 80">
            <a:extLst>
              <a:ext uri="{FF2B5EF4-FFF2-40B4-BE49-F238E27FC236}">
                <a16:creationId xmlns:a16="http://schemas.microsoft.com/office/drawing/2014/main" id="{CEB10A66-B0A3-1B4A-9129-D5C569029C69}"/>
              </a:ext>
            </a:extLst>
          </p:cNvPr>
          <p:cNvSpPr/>
          <p:nvPr/>
        </p:nvSpPr>
        <p:spPr>
          <a:xfrm>
            <a:off x="4553963" y="3335052"/>
            <a:ext cx="2316198" cy="276999"/>
          </a:xfrm>
          <a:prstGeom prst="rect">
            <a:avLst/>
          </a:prstGeom>
          <a:solidFill>
            <a:schemeClr val="accent4">
              <a:lumMod val="60000"/>
              <a:lumOff val="40000"/>
            </a:schemeClr>
          </a:solidFill>
        </p:spPr>
        <p:txBody>
          <a:bodyPr wrap="square">
            <a:spAutoFit/>
          </a:bodyPr>
          <a:lstStyle/>
          <a:p>
            <a:pPr algn="ctr"/>
            <a:r>
              <a:rPr lang="zh-CN" altLang="en-US" sz="1200" dirty="0" smtClean="0"/>
              <a:t>开放</a:t>
            </a:r>
            <a:r>
              <a:rPr lang="zh-CN" altLang="en-CN" sz="1200" dirty="0" smtClean="0"/>
              <a:t>环境</a:t>
            </a:r>
            <a:r>
              <a:rPr lang="zh-CN" altLang="en-US" sz="1200" dirty="0" smtClean="0"/>
              <a:t>自主感知</a:t>
            </a:r>
            <a:endParaRPr lang="en-CN" sz="1200" dirty="0"/>
          </a:p>
        </p:txBody>
      </p:sp>
      <p:sp>
        <p:nvSpPr>
          <p:cNvPr id="82" name="Rectangle 81">
            <a:extLst>
              <a:ext uri="{FF2B5EF4-FFF2-40B4-BE49-F238E27FC236}">
                <a16:creationId xmlns:a16="http://schemas.microsoft.com/office/drawing/2014/main" id="{9B2CF6B2-DED8-DA41-9717-0F0FBD71997E}"/>
              </a:ext>
            </a:extLst>
          </p:cNvPr>
          <p:cNvSpPr/>
          <p:nvPr/>
        </p:nvSpPr>
        <p:spPr>
          <a:xfrm>
            <a:off x="1770063" y="2428488"/>
            <a:ext cx="2311400" cy="276999"/>
          </a:xfrm>
          <a:prstGeom prst="rect">
            <a:avLst/>
          </a:prstGeom>
          <a:solidFill>
            <a:schemeClr val="accent6">
              <a:lumMod val="40000"/>
              <a:lumOff val="60000"/>
            </a:schemeClr>
          </a:solidFill>
        </p:spPr>
        <p:txBody>
          <a:bodyPr wrap="square">
            <a:spAutoFit/>
          </a:bodyPr>
          <a:lstStyle/>
          <a:p>
            <a:pPr algn="ctr"/>
            <a:r>
              <a:rPr lang="zh-CN" altLang="en-US" sz="1200" dirty="0" smtClean="0"/>
              <a:t>多智体关联</a:t>
            </a:r>
            <a:r>
              <a:rPr lang="zh-CN" altLang="en-US" sz="1200" dirty="0"/>
              <a:t>模型</a:t>
            </a:r>
            <a:r>
              <a:rPr lang="zh-CN" altLang="en-US" sz="1200" dirty="0" smtClean="0"/>
              <a:t>构建</a:t>
            </a:r>
            <a:endParaRPr lang="en-CN" sz="1200" dirty="0"/>
          </a:p>
        </p:txBody>
      </p:sp>
      <p:sp>
        <p:nvSpPr>
          <p:cNvPr id="46" name="Rectangle 80">
            <a:extLst>
              <a:ext uri="{FF2B5EF4-FFF2-40B4-BE49-F238E27FC236}">
                <a16:creationId xmlns:a16="http://schemas.microsoft.com/office/drawing/2014/main" id="{CEB10A66-B0A3-1B4A-9129-D5C569029C69}"/>
              </a:ext>
            </a:extLst>
          </p:cNvPr>
          <p:cNvSpPr/>
          <p:nvPr/>
        </p:nvSpPr>
        <p:spPr>
          <a:xfrm>
            <a:off x="4558761" y="1980377"/>
            <a:ext cx="2311400" cy="276999"/>
          </a:xfrm>
          <a:prstGeom prst="rect">
            <a:avLst/>
          </a:prstGeom>
          <a:solidFill>
            <a:schemeClr val="accent4">
              <a:lumMod val="60000"/>
              <a:lumOff val="40000"/>
            </a:schemeClr>
          </a:solidFill>
        </p:spPr>
        <p:txBody>
          <a:bodyPr wrap="square">
            <a:spAutoFit/>
          </a:bodyPr>
          <a:lstStyle/>
          <a:p>
            <a:pPr algn="ctr"/>
            <a:r>
              <a:rPr lang="zh-CN" altLang="en-US" sz="1200" dirty="0"/>
              <a:t>多智体内</a:t>
            </a:r>
            <a:r>
              <a:rPr lang="zh-CN" altLang="en-US" sz="1200" dirty="0" smtClean="0"/>
              <a:t>自主任务组织</a:t>
            </a:r>
            <a:endParaRPr lang="en-CN" sz="1200" dirty="0"/>
          </a:p>
        </p:txBody>
      </p:sp>
      <p:sp>
        <p:nvSpPr>
          <p:cNvPr id="47" name="Rectangle 80">
            <a:extLst>
              <a:ext uri="{FF2B5EF4-FFF2-40B4-BE49-F238E27FC236}">
                <a16:creationId xmlns:a16="http://schemas.microsoft.com/office/drawing/2014/main" id="{CEB10A66-B0A3-1B4A-9129-D5C569029C69}"/>
              </a:ext>
            </a:extLst>
          </p:cNvPr>
          <p:cNvSpPr/>
          <p:nvPr/>
        </p:nvSpPr>
        <p:spPr>
          <a:xfrm>
            <a:off x="4553963" y="2877714"/>
            <a:ext cx="2316198" cy="276999"/>
          </a:xfrm>
          <a:prstGeom prst="rect">
            <a:avLst/>
          </a:prstGeom>
          <a:solidFill>
            <a:schemeClr val="accent4">
              <a:lumMod val="60000"/>
              <a:lumOff val="40000"/>
            </a:schemeClr>
          </a:solidFill>
        </p:spPr>
        <p:txBody>
          <a:bodyPr wrap="square">
            <a:spAutoFit/>
          </a:bodyPr>
          <a:lstStyle/>
          <a:p>
            <a:pPr algn="ctr"/>
            <a:r>
              <a:rPr lang="zh-CN" altLang="en-US" sz="1200" dirty="0" smtClean="0"/>
              <a:t>单智体间社群网络关系感知</a:t>
            </a:r>
            <a:endParaRPr lang="en-CN" sz="1200" dirty="0"/>
          </a:p>
        </p:txBody>
      </p:sp>
      <p:sp>
        <p:nvSpPr>
          <p:cNvPr id="48" name="Rectangle 81">
            <a:extLst>
              <a:ext uri="{FF2B5EF4-FFF2-40B4-BE49-F238E27FC236}">
                <a16:creationId xmlns:a16="http://schemas.microsoft.com/office/drawing/2014/main" id="{9B2CF6B2-DED8-DA41-9717-0F0FBD71997E}"/>
              </a:ext>
            </a:extLst>
          </p:cNvPr>
          <p:cNvSpPr/>
          <p:nvPr/>
        </p:nvSpPr>
        <p:spPr>
          <a:xfrm>
            <a:off x="1761296" y="3774492"/>
            <a:ext cx="2311400" cy="276999"/>
          </a:xfrm>
          <a:prstGeom prst="rect">
            <a:avLst/>
          </a:prstGeom>
          <a:solidFill>
            <a:schemeClr val="accent6">
              <a:lumMod val="40000"/>
              <a:lumOff val="60000"/>
            </a:schemeClr>
          </a:solidFill>
        </p:spPr>
        <p:txBody>
          <a:bodyPr wrap="square">
            <a:spAutoFit/>
          </a:bodyPr>
          <a:lstStyle/>
          <a:p>
            <a:pPr algn="ctr"/>
            <a:r>
              <a:rPr lang="zh-CN" altLang="en-US" sz="1200" dirty="0" smtClean="0"/>
              <a:t>自适应多智体协同决策模型</a:t>
            </a:r>
            <a:endParaRPr lang="en-CN" sz="1200" dirty="0"/>
          </a:p>
        </p:txBody>
      </p:sp>
      <p:sp>
        <p:nvSpPr>
          <p:cNvPr id="49" name="Rectangle 80">
            <a:extLst>
              <a:ext uri="{FF2B5EF4-FFF2-40B4-BE49-F238E27FC236}">
                <a16:creationId xmlns:a16="http://schemas.microsoft.com/office/drawing/2014/main" id="{CEB10A66-B0A3-1B4A-9129-D5C569029C69}"/>
              </a:ext>
            </a:extLst>
          </p:cNvPr>
          <p:cNvSpPr/>
          <p:nvPr/>
        </p:nvSpPr>
        <p:spPr>
          <a:xfrm>
            <a:off x="4549994" y="4223717"/>
            <a:ext cx="2316198" cy="276999"/>
          </a:xfrm>
          <a:prstGeom prst="rect">
            <a:avLst/>
          </a:prstGeom>
          <a:solidFill>
            <a:schemeClr val="accent4">
              <a:lumMod val="60000"/>
              <a:lumOff val="40000"/>
            </a:schemeClr>
          </a:solidFill>
        </p:spPr>
        <p:txBody>
          <a:bodyPr wrap="square">
            <a:spAutoFit/>
          </a:bodyPr>
          <a:lstStyle/>
          <a:p>
            <a:pPr algn="ctr"/>
            <a:r>
              <a:rPr lang="zh-CN" altLang="en-US" sz="1200" dirty="0"/>
              <a:t>动态</a:t>
            </a:r>
            <a:r>
              <a:rPr lang="zh-CN" altLang="en-US" sz="1200" dirty="0" smtClean="0"/>
              <a:t>单智体参与激励策略</a:t>
            </a:r>
            <a:endParaRPr lang="en-CN" sz="1200" dirty="0"/>
          </a:p>
        </p:txBody>
      </p:sp>
      <p:grpSp>
        <p:nvGrpSpPr>
          <p:cNvPr id="14" name="组合 13"/>
          <p:cNvGrpSpPr/>
          <p:nvPr/>
        </p:nvGrpSpPr>
        <p:grpSpPr>
          <a:xfrm>
            <a:off x="4081463" y="2118876"/>
            <a:ext cx="477298" cy="897338"/>
            <a:chOff x="4081463" y="2118876"/>
            <a:chExt cx="477298" cy="897338"/>
          </a:xfrm>
        </p:grpSpPr>
        <p:cxnSp>
          <p:nvCxnSpPr>
            <p:cNvPr id="5" name="直接连接符 4"/>
            <p:cNvCxnSpPr>
              <a:stCxn id="46" idx="1"/>
            </p:cNvCxnSpPr>
            <p:nvPr/>
          </p:nvCxnSpPr>
          <p:spPr>
            <a:xfrm flipH="1" flipV="1">
              <a:off x="4368800" y="2118876"/>
              <a:ext cx="189961" cy="1"/>
            </a:xfrm>
            <a:prstGeom prst="line">
              <a:avLst/>
            </a:prstGeom>
            <a:ln w="25400" cap="rnd"/>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368800" y="2118876"/>
              <a:ext cx="0" cy="897337"/>
            </a:xfrm>
            <a:prstGeom prst="line">
              <a:avLst/>
            </a:prstGeom>
            <a:ln w="254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47" idx="1"/>
            </p:cNvCxnSpPr>
            <p:nvPr/>
          </p:nvCxnSpPr>
          <p:spPr>
            <a:xfrm>
              <a:off x="4368800" y="3016213"/>
              <a:ext cx="185163" cy="1"/>
            </a:xfrm>
            <a:prstGeom prst="line">
              <a:avLst/>
            </a:prstGeom>
            <a:ln w="25400" cap="rnd"/>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081463" y="2566988"/>
              <a:ext cx="287337" cy="0"/>
            </a:xfrm>
            <a:prstGeom prst="line">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4072696" y="3464880"/>
            <a:ext cx="477298" cy="897338"/>
            <a:chOff x="4081463" y="2118876"/>
            <a:chExt cx="477298" cy="897338"/>
          </a:xfrm>
        </p:grpSpPr>
        <p:cxnSp>
          <p:nvCxnSpPr>
            <p:cNvPr id="61" name="直接连接符 60"/>
            <p:cNvCxnSpPr/>
            <p:nvPr/>
          </p:nvCxnSpPr>
          <p:spPr>
            <a:xfrm flipH="1" flipV="1">
              <a:off x="4368800" y="2118876"/>
              <a:ext cx="189961" cy="1"/>
            </a:xfrm>
            <a:prstGeom prst="line">
              <a:avLst/>
            </a:prstGeom>
            <a:ln w="25400" cap="rnd"/>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368800" y="2118876"/>
              <a:ext cx="0" cy="897337"/>
            </a:xfrm>
            <a:prstGeom prst="line">
              <a:avLst/>
            </a:prstGeom>
            <a:ln w="254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368800" y="3016213"/>
              <a:ext cx="185163" cy="1"/>
            </a:xfrm>
            <a:prstGeom prst="line">
              <a:avLst/>
            </a:prstGeom>
            <a:ln w="25400" cap="rnd"/>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4081463" y="2566988"/>
              <a:ext cx="287337" cy="0"/>
            </a:xfrm>
            <a:prstGeom prst="line">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下箭头 27"/>
          <p:cNvSpPr/>
          <p:nvPr/>
        </p:nvSpPr>
        <p:spPr>
          <a:xfrm>
            <a:off x="2701096" y="2877713"/>
            <a:ext cx="431800" cy="734337"/>
          </a:xfrm>
          <a:prstGeom prst="downArrow">
            <a:avLst>
              <a:gd name="adj1" fmla="val 36765"/>
              <a:gd name="adj2" fmla="val 50000"/>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88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A9ADAE-A21B-8E45-8914-62235986BF73}"/>
              </a:ext>
            </a:extLst>
          </p:cNvPr>
          <p:cNvPicPr>
            <a:picLocks noChangeAspect="1"/>
          </p:cNvPicPr>
          <p:nvPr/>
        </p:nvPicPr>
        <p:blipFill>
          <a:blip r:embed="rId2"/>
          <a:stretch>
            <a:fillRect/>
          </a:stretch>
        </p:blipFill>
        <p:spPr>
          <a:xfrm>
            <a:off x="3352800" y="806450"/>
            <a:ext cx="5486400" cy="5245100"/>
          </a:xfrm>
          <a:prstGeom prst="rect">
            <a:avLst/>
          </a:prstGeom>
        </p:spPr>
      </p:pic>
      <p:sp>
        <p:nvSpPr>
          <p:cNvPr id="5" name="TextBox 4">
            <a:extLst>
              <a:ext uri="{FF2B5EF4-FFF2-40B4-BE49-F238E27FC236}">
                <a16:creationId xmlns:a16="http://schemas.microsoft.com/office/drawing/2014/main" id="{07562C2F-4431-2E43-9236-68723F04DA80}"/>
              </a:ext>
            </a:extLst>
          </p:cNvPr>
          <p:cNvSpPr txBox="1"/>
          <p:nvPr/>
        </p:nvSpPr>
        <p:spPr>
          <a:xfrm>
            <a:off x="1570182" y="621784"/>
            <a:ext cx="1569660" cy="369332"/>
          </a:xfrm>
          <a:prstGeom prst="rect">
            <a:avLst/>
          </a:prstGeom>
          <a:noFill/>
        </p:spPr>
        <p:txBody>
          <a:bodyPr wrap="none" rtlCol="0">
            <a:spAutoFit/>
          </a:bodyPr>
          <a:lstStyle/>
          <a:p>
            <a:r>
              <a:rPr lang="zh-CN" altLang="en-CN" dirty="0"/>
              <a:t>群智</a:t>
            </a:r>
            <a:r>
              <a:rPr lang="zh-CN" altLang="en-US" dirty="0"/>
              <a:t>研究背景</a:t>
            </a:r>
            <a:endParaRPr lang="en-CN" dirty="0"/>
          </a:p>
        </p:txBody>
      </p:sp>
    </p:spTree>
    <p:extLst>
      <p:ext uri="{BB962C8B-B14F-4D97-AF65-F5344CB8AC3E}">
        <p14:creationId xmlns:p14="http://schemas.microsoft.com/office/powerpoint/2010/main" val="231973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171261-1211-0A41-9A06-61C93CE9E6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51382" y="763443"/>
            <a:ext cx="4572000" cy="4222750"/>
          </a:xfrm>
          <a:prstGeom prst="rect">
            <a:avLst/>
          </a:prstGeom>
          <a:noFill/>
          <a:ln>
            <a:noFill/>
          </a:ln>
        </p:spPr>
      </p:pic>
      <p:sp>
        <p:nvSpPr>
          <p:cNvPr id="5" name="TextBox 4">
            <a:extLst>
              <a:ext uri="{FF2B5EF4-FFF2-40B4-BE49-F238E27FC236}">
                <a16:creationId xmlns:a16="http://schemas.microsoft.com/office/drawing/2014/main" id="{B978543D-6C13-FA47-876A-A61D261D48F8}"/>
              </a:ext>
            </a:extLst>
          </p:cNvPr>
          <p:cNvSpPr txBox="1"/>
          <p:nvPr/>
        </p:nvSpPr>
        <p:spPr>
          <a:xfrm>
            <a:off x="1570182" y="621784"/>
            <a:ext cx="1338828" cy="369332"/>
          </a:xfrm>
          <a:prstGeom prst="rect">
            <a:avLst/>
          </a:prstGeom>
          <a:noFill/>
        </p:spPr>
        <p:txBody>
          <a:bodyPr wrap="none" rtlCol="0">
            <a:spAutoFit/>
          </a:bodyPr>
          <a:lstStyle/>
          <a:p>
            <a:r>
              <a:rPr lang="zh-CN" altLang="en-CN" dirty="0"/>
              <a:t>课题一</a:t>
            </a:r>
            <a:r>
              <a:rPr lang="zh-CN" altLang="en-US" dirty="0"/>
              <a:t>参考</a:t>
            </a:r>
            <a:endParaRPr lang="en-US" altLang="zh-CN" dirty="0"/>
          </a:p>
        </p:txBody>
      </p:sp>
    </p:spTree>
    <p:extLst>
      <p:ext uri="{BB962C8B-B14F-4D97-AF65-F5344CB8AC3E}">
        <p14:creationId xmlns:p14="http://schemas.microsoft.com/office/powerpoint/2010/main" val="132522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5FB3484-6576-D841-98CD-8B7294CFAA0C}"/>
              </a:ext>
            </a:extLst>
          </p:cNvPr>
          <p:cNvSpPr/>
          <p:nvPr/>
        </p:nvSpPr>
        <p:spPr>
          <a:xfrm>
            <a:off x="4902536" y="518684"/>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
        <p:nvSpPr>
          <p:cNvPr id="5" name="Oval 4">
            <a:extLst>
              <a:ext uri="{FF2B5EF4-FFF2-40B4-BE49-F238E27FC236}">
                <a16:creationId xmlns:a16="http://schemas.microsoft.com/office/drawing/2014/main" id="{A5B81701-D12F-2546-88DF-87A8F25097C1}"/>
              </a:ext>
            </a:extLst>
          </p:cNvPr>
          <p:cNvSpPr/>
          <p:nvPr/>
        </p:nvSpPr>
        <p:spPr>
          <a:xfrm>
            <a:off x="7966364" y="2200564"/>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dirty="0"/>
          </a:p>
        </p:txBody>
      </p:sp>
      <p:sp>
        <p:nvSpPr>
          <p:cNvPr id="6" name="Oval 5">
            <a:extLst>
              <a:ext uri="{FF2B5EF4-FFF2-40B4-BE49-F238E27FC236}">
                <a16:creationId xmlns:a16="http://schemas.microsoft.com/office/drawing/2014/main" id="{F4366928-59C5-9344-9EFC-8D88EF98BE5F}"/>
              </a:ext>
            </a:extLst>
          </p:cNvPr>
          <p:cNvSpPr/>
          <p:nvPr/>
        </p:nvSpPr>
        <p:spPr>
          <a:xfrm>
            <a:off x="1487055" y="2200564"/>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dirty="0"/>
          </a:p>
        </p:txBody>
      </p:sp>
      <p:sp>
        <p:nvSpPr>
          <p:cNvPr id="7" name="Oval 6">
            <a:extLst>
              <a:ext uri="{FF2B5EF4-FFF2-40B4-BE49-F238E27FC236}">
                <a16:creationId xmlns:a16="http://schemas.microsoft.com/office/drawing/2014/main" id="{9BA890FB-6B5A-A944-BD78-AD186109A3FC}"/>
              </a:ext>
            </a:extLst>
          </p:cNvPr>
          <p:cNvSpPr/>
          <p:nvPr/>
        </p:nvSpPr>
        <p:spPr>
          <a:xfrm>
            <a:off x="2761672" y="4491182"/>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dirty="0"/>
          </a:p>
        </p:txBody>
      </p:sp>
      <p:sp>
        <p:nvSpPr>
          <p:cNvPr id="8" name="Oval 7">
            <a:extLst>
              <a:ext uri="{FF2B5EF4-FFF2-40B4-BE49-F238E27FC236}">
                <a16:creationId xmlns:a16="http://schemas.microsoft.com/office/drawing/2014/main" id="{131A5CCF-E274-BB47-ABC3-E2C806BB8B97}"/>
              </a:ext>
            </a:extLst>
          </p:cNvPr>
          <p:cNvSpPr/>
          <p:nvPr/>
        </p:nvSpPr>
        <p:spPr>
          <a:xfrm>
            <a:off x="6941128" y="4491182"/>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dirty="0"/>
          </a:p>
        </p:txBody>
      </p:sp>
      <p:sp>
        <p:nvSpPr>
          <p:cNvPr id="9" name="Rectangle 8">
            <a:extLst>
              <a:ext uri="{FF2B5EF4-FFF2-40B4-BE49-F238E27FC236}">
                <a16:creationId xmlns:a16="http://schemas.microsoft.com/office/drawing/2014/main" id="{E3EA2BB7-65BF-D44F-8F99-13A0C1CD84BB}"/>
              </a:ext>
            </a:extLst>
          </p:cNvPr>
          <p:cNvSpPr/>
          <p:nvPr/>
        </p:nvSpPr>
        <p:spPr>
          <a:xfrm>
            <a:off x="5297055" y="93749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Rectangle 9">
            <a:extLst>
              <a:ext uri="{FF2B5EF4-FFF2-40B4-BE49-F238E27FC236}">
                <a16:creationId xmlns:a16="http://schemas.microsoft.com/office/drawing/2014/main" id="{B438A0EA-0A24-DA48-8233-033BBE22AD2F}"/>
              </a:ext>
            </a:extLst>
          </p:cNvPr>
          <p:cNvSpPr/>
          <p:nvPr/>
        </p:nvSpPr>
        <p:spPr>
          <a:xfrm>
            <a:off x="5671128" y="93749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Rectangle 10">
            <a:extLst>
              <a:ext uri="{FF2B5EF4-FFF2-40B4-BE49-F238E27FC236}">
                <a16:creationId xmlns:a16="http://schemas.microsoft.com/office/drawing/2014/main" id="{870BFDD9-0973-EE4C-9C03-27F7A05D8190}"/>
              </a:ext>
            </a:extLst>
          </p:cNvPr>
          <p:cNvSpPr/>
          <p:nvPr/>
        </p:nvSpPr>
        <p:spPr>
          <a:xfrm>
            <a:off x="6045201" y="93749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3" name="Straight Arrow Connector 12">
            <a:extLst>
              <a:ext uri="{FF2B5EF4-FFF2-40B4-BE49-F238E27FC236}">
                <a16:creationId xmlns:a16="http://schemas.microsoft.com/office/drawing/2014/main" id="{7B71B288-78DF-BD4A-BB35-D992BFF1786F}"/>
              </a:ext>
            </a:extLst>
          </p:cNvPr>
          <p:cNvCxnSpPr>
            <a:stCxn id="9" idx="3"/>
            <a:endCxn id="10" idx="1"/>
          </p:cNvCxnSpPr>
          <p:nvPr/>
        </p:nvCxnSpPr>
        <p:spPr>
          <a:xfrm flipV="1">
            <a:off x="5500255" y="100676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30734-5F3A-8F44-9B30-C6FC15895022}"/>
              </a:ext>
            </a:extLst>
          </p:cNvPr>
          <p:cNvCxnSpPr/>
          <p:nvPr/>
        </p:nvCxnSpPr>
        <p:spPr>
          <a:xfrm flipV="1">
            <a:off x="5865092" y="100214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337B40-CE4F-744B-8EEB-BBF43234312A}"/>
              </a:ext>
            </a:extLst>
          </p:cNvPr>
          <p:cNvSpPr/>
          <p:nvPr/>
        </p:nvSpPr>
        <p:spPr>
          <a:xfrm>
            <a:off x="6433127" y="9328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9" name="Straight Arrow Connector 18">
            <a:extLst>
              <a:ext uri="{FF2B5EF4-FFF2-40B4-BE49-F238E27FC236}">
                <a16:creationId xmlns:a16="http://schemas.microsoft.com/office/drawing/2014/main" id="{29EE5CDA-F1BC-0545-942D-226740EB67D3}"/>
              </a:ext>
            </a:extLst>
          </p:cNvPr>
          <p:cNvCxnSpPr/>
          <p:nvPr/>
        </p:nvCxnSpPr>
        <p:spPr>
          <a:xfrm flipV="1">
            <a:off x="6253018" y="99752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2A73423-4577-764B-9E50-9488B90FD22A}"/>
              </a:ext>
            </a:extLst>
          </p:cNvPr>
          <p:cNvSpPr/>
          <p:nvPr/>
        </p:nvSpPr>
        <p:spPr>
          <a:xfrm>
            <a:off x="6821053" y="9328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23" name="Straight Arrow Connector 22">
            <a:extLst>
              <a:ext uri="{FF2B5EF4-FFF2-40B4-BE49-F238E27FC236}">
                <a16:creationId xmlns:a16="http://schemas.microsoft.com/office/drawing/2014/main" id="{D310BBDD-4280-9248-A8BF-22CF135D015C}"/>
              </a:ext>
            </a:extLst>
          </p:cNvPr>
          <p:cNvCxnSpPr>
            <a:cxnSpLocks/>
            <a:stCxn id="20" idx="3"/>
          </p:cNvCxnSpPr>
          <p:nvPr/>
        </p:nvCxnSpPr>
        <p:spPr>
          <a:xfrm flipV="1">
            <a:off x="7024253" y="100214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526797-1D34-2446-B1CD-7A4ECD5ADC54}"/>
              </a:ext>
            </a:extLst>
          </p:cNvPr>
          <p:cNvCxnSpPr/>
          <p:nvPr/>
        </p:nvCxnSpPr>
        <p:spPr>
          <a:xfrm flipV="1">
            <a:off x="6634017" y="100214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DC0C46E-A964-DE49-ACB8-E878F128F6BD}"/>
              </a:ext>
            </a:extLst>
          </p:cNvPr>
          <p:cNvSpPr/>
          <p:nvPr/>
        </p:nvSpPr>
        <p:spPr>
          <a:xfrm>
            <a:off x="5301672" y="130926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9" name="Rectangle 38">
            <a:extLst>
              <a:ext uri="{FF2B5EF4-FFF2-40B4-BE49-F238E27FC236}">
                <a16:creationId xmlns:a16="http://schemas.microsoft.com/office/drawing/2014/main" id="{6CEE078F-51B5-6E4A-9A41-F01458B8DF60}"/>
              </a:ext>
            </a:extLst>
          </p:cNvPr>
          <p:cNvSpPr/>
          <p:nvPr/>
        </p:nvSpPr>
        <p:spPr>
          <a:xfrm>
            <a:off x="5675745" y="13092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0" name="Rectangle 39">
            <a:extLst>
              <a:ext uri="{FF2B5EF4-FFF2-40B4-BE49-F238E27FC236}">
                <a16:creationId xmlns:a16="http://schemas.microsoft.com/office/drawing/2014/main" id="{3C0859CA-59C8-9A44-8C1B-31D691F263D7}"/>
              </a:ext>
            </a:extLst>
          </p:cNvPr>
          <p:cNvSpPr/>
          <p:nvPr/>
        </p:nvSpPr>
        <p:spPr>
          <a:xfrm>
            <a:off x="6049818" y="13092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41" name="Straight Arrow Connector 40">
            <a:extLst>
              <a:ext uri="{FF2B5EF4-FFF2-40B4-BE49-F238E27FC236}">
                <a16:creationId xmlns:a16="http://schemas.microsoft.com/office/drawing/2014/main" id="{D3C4154E-BDC5-0A48-9941-EA3C3C015476}"/>
              </a:ext>
            </a:extLst>
          </p:cNvPr>
          <p:cNvCxnSpPr>
            <a:stCxn id="38" idx="3"/>
            <a:endCxn id="39" idx="1"/>
          </p:cNvCxnSpPr>
          <p:nvPr/>
        </p:nvCxnSpPr>
        <p:spPr>
          <a:xfrm flipV="1">
            <a:off x="5504872" y="137853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A3E86ED-0F6E-2940-91EF-31D2FBAD50A8}"/>
              </a:ext>
            </a:extLst>
          </p:cNvPr>
          <p:cNvCxnSpPr/>
          <p:nvPr/>
        </p:nvCxnSpPr>
        <p:spPr>
          <a:xfrm flipV="1">
            <a:off x="5869709" y="137391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B9AD214-6354-6C43-A68E-280CDF05C5C6}"/>
              </a:ext>
            </a:extLst>
          </p:cNvPr>
          <p:cNvSpPr/>
          <p:nvPr/>
        </p:nvSpPr>
        <p:spPr>
          <a:xfrm>
            <a:off x="6437744" y="13046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44" name="Straight Arrow Connector 43">
            <a:extLst>
              <a:ext uri="{FF2B5EF4-FFF2-40B4-BE49-F238E27FC236}">
                <a16:creationId xmlns:a16="http://schemas.microsoft.com/office/drawing/2014/main" id="{38A548CD-AFA5-C84E-A989-04950B91758B}"/>
              </a:ext>
            </a:extLst>
          </p:cNvPr>
          <p:cNvCxnSpPr/>
          <p:nvPr/>
        </p:nvCxnSpPr>
        <p:spPr>
          <a:xfrm flipV="1">
            <a:off x="6257635" y="136929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75FE508-632A-2A47-BBF8-E7E5A358C085}"/>
              </a:ext>
            </a:extLst>
          </p:cNvPr>
          <p:cNvSpPr/>
          <p:nvPr/>
        </p:nvSpPr>
        <p:spPr>
          <a:xfrm>
            <a:off x="6825670" y="13046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46" name="Straight Arrow Connector 45">
            <a:extLst>
              <a:ext uri="{FF2B5EF4-FFF2-40B4-BE49-F238E27FC236}">
                <a16:creationId xmlns:a16="http://schemas.microsoft.com/office/drawing/2014/main" id="{2CE55273-93BD-2047-8238-DB11C20205C3}"/>
              </a:ext>
            </a:extLst>
          </p:cNvPr>
          <p:cNvCxnSpPr>
            <a:cxnSpLocks/>
            <a:stCxn id="45" idx="3"/>
          </p:cNvCxnSpPr>
          <p:nvPr/>
        </p:nvCxnSpPr>
        <p:spPr>
          <a:xfrm flipV="1">
            <a:off x="7028870" y="137391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14B3F1-193C-3E4F-9C13-4110428802D3}"/>
              </a:ext>
            </a:extLst>
          </p:cNvPr>
          <p:cNvCxnSpPr/>
          <p:nvPr/>
        </p:nvCxnSpPr>
        <p:spPr>
          <a:xfrm flipV="1">
            <a:off x="6638634" y="137391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9CA3BB8-B888-8C41-862C-09EED41042A3}"/>
              </a:ext>
            </a:extLst>
          </p:cNvPr>
          <p:cNvSpPr txBox="1"/>
          <p:nvPr/>
        </p:nvSpPr>
        <p:spPr>
          <a:xfrm>
            <a:off x="5433950" y="958398"/>
            <a:ext cx="502061" cy="369332"/>
          </a:xfrm>
          <a:prstGeom prst="rect">
            <a:avLst/>
          </a:prstGeom>
          <a:noFill/>
        </p:spPr>
        <p:txBody>
          <a:bodyPr wrap="none" rtlCol="0">
            <a:spAutoFit/>
          </a:bodyPr>
          <a:lstStyle/>
          <a:p>
            <a:r>
              <a:rPr lang="en-US" altLang="zh-CN" dirty="0"/>
              <a:t>……</a:t>
            </a:r>
            <a:endParaRPr lang="en-CN" dirty="0"/>
          </a:p>
        </p:txBody>
      </p:sp>
      <p:cxnSp>
        <p:nvCxnSpPr>
          <p:cNvPr id="53" name="Straight Arrow Connector 52">
            <a:extLst>
              <a:ext uri="{FF2B5EF4-FFF2-40B4-BE49-F238E27FC236}">
                <a16:creationId xmlns:a16="http://schemas.microsoft.com/office/drawing/2014/main" id="{E27D40B4-C626-C547-A52B-A790650E88C9}"/>
              </a:ext>
            </a:extLst>
          </p:cNvPr>
          <p:cNvCxnSpPr>
            <a:cxnSpLocks/>
            <a:stCxn id="4" idx="4"/>
            <a:endCxn id="6" idx="6"/>
          </p:cNvCxnSpPr>
          <p:nvPr/>
        </p:nvCxnSpPr>
        <p:spPr>
          <a:xfrm flipH="1">
            <a:off x="4387272" y="1747119"/>
            <a:ext cx="1965373" cy="106766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8F64BE-9101-C84B-8739-A5EF02692E55}"/>
              </a:ext>
            </a:extLst>
          </p:cNvPr>
          <p:cNvCxnSpPr>
            <a:cxnSpLocks/>
            <a:stCxn id="4" idx="4"/>
            <a:endCxn id="8" idx="0"/>
          </p:cNvCxnSpPr>
          <p:nvPr/>
        </p:nvCxnSpPr>
        <p:spPr>
          <a:xfrm>
            <a:off x="6352645" y="1747119"/>
            <a:ext cx="2038592" cy="274406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2F16752-4BDF-C744-82DB-678556A11B95}"/>
              </a:ext>
            </a:extLst>
          </p:cNvPr>
          <p:cNvCxnSpPr>
            <a:cxnSpLocks/>
            <a:stCxn id="4" idx="4"/>
            <a:endCxn id="7" idx="6"/>
          </p:cNvCxnSpPr>
          <p:nvPr/>
        </p:nvCxnSpPr>
        <p:spPr>
          <a:xfrm flipH="1">
            <a:off x="5661889" y="1747119"/>
            <a:ext cx="690756" cy="335828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C119BD35-B1AE-D145-A772-85594C49EFA3}"/>
              </a:ext>
            </a:extLst>
          </p:cNvPr>
          <p:cNvSpPr/>
          <p:nvPr/>
        </p:nvSpPr>
        <p:spPr>
          <a:xfrm>
            <a:off x="2094349" y="256077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8" name="Rectangle 67">
            <a:extLst>
              <a:ext uri="{FF2B5EF4-FFF2-40B4-BE49-F238E27FC236}">
                <a16:creationId xmlns:a16="http://schemas.microsoft.com/office/drawing/2014/main" id="{2F5B20C6-35DB-FD4B-8811-CA730EE4E8B9}"/>
              </a:ext>
            </a:extLst>
          </p:cNvPr>
          <p:cNvSpPr/>
          <p:nvPr/>
        </p:nvSpPr>
        <p:spPr>
          <a:xfrm>
            <a:off x="2468422" y="25607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9" name="Rectangle 68">
            <a:extLst>
              <a:ext uri="{FF2B5EF4-FFF2-40B4-BE49-F238E27FC236}">
                <a16:creationId xmlns:a16="http://schemas.microsoft.com/office/drawing/2014/main" id="{495F538C-E56C-7E49-94B3-F129D3D78319}"/>
              </a:ext>
            </a:extLst>
          </p:cNvPr>
          <p:cNvSpPr/>
          <p:nvPr/>
        </p:nvSpPr>
        <p:spPr>
          <a:xfrm>
            <a:off x="2842495" y="25607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70" name="Straight Arrow Connector 69">
            <a:extLst>
              <a:ext uri="{FF2B5EF4-FFF2-40B4-BE49-F238E27FC236}">
                <a16:creationId xmlns:a16="http://schemas.microsoft.com/office/drawing/2014/main" id="{43EF4509-9ECB-394E-8825-B861E9F08437}"/>
              </a:ext>
            </a:extLst>
          </p:cNvPr>
          <p:cNvCxnSpPr>
            <a:stCxn id="67" idx="3"/>
            <a:endCxn id="68" idx="1"/>
          </p:cNvCxnSpPr>
          <p:nvPr/>
        </p:nvCxnSpPr>
        <p:spPr>
          <a:xfrm flipV="1">
            <a:off x="2297549" y="263004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0B44C55-752C-734F-B240-F5B7CDB72194}"/>
              </a:ext>
            </a:extLst>
          </p:cNvPr>
          <p:cNvCxnSpPr/>
          <p:nvPr/>
        </p:nvCxnSpPr>
        <p:spPr>
          <a:xfrm flipV="1">
            <a:off x="2662386" y="262542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49FF8D9-B842-9A43-888E-DB3B5A182B1D}"/>
              </a:ext>
            </a:extLst>
          </p:cNvPr>
          <p:cNvSpPr/>
          <p:nvPr/>
        </p:nvSpPr>
        <p:spPr>
          <a:xfrm>
            <a:off x="3230421" y="2556150"/>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73" name="Straight Arrow Connector 72">
            <a:extLst>
              <a:ext uri="{FF2B5EF4-FFF2-40B4-BE49-F238E27FC236}">
                <a16:creationId xmlns:a16="http://schemas.microsoft.com/office/drawing/2014/main" id="{38BA1E3E-013D-C247-9911-DBE05C42D186}"/>
              </a:ext>
            </a:extLst>
          </p:cNvPr>
          <p:cNvCxnSpPr/>
          <p:nvPr/>
        </p:nvCxnSpPr>
        <p:spPr>
          <a:xfrm flipV="1">
            <a:off x="3050312" y="262080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FA9B5DF1-E293-CE48-996C-F25A24AA6C5D}"/>
              </a:ext>
            </a:extLst>
          </p:cNvPr>
          <p:cNvSpPr/>
          <p:nvPr/>
        </p:nvSpPr>
        <p:spPr>
          <a:xfrm>
            <a:off x="3618347" y="2556150"/>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75" name="Straight Arrow Connector 74">
            <a:extLst>
              <a:ext uri="{FF2B5EF4-FFF2-40B4-BE49-F238E27FC236}">
                <a16:creationId xmlns:a16="http://schemas.microsoft.com/office/drawing/2014/main" id="{8E214D4F-684F-D949-B12C-F3063824242B}"/>
              </a:ext>
            </a:extLst>
          </p:cNvPr>
          <p:cNvCxnSpPr>
            <a:cxnSpLocks/>
            <a:stCxn id="74" idx="3"/>
          </p:cNvCxnSpPr>
          <p:nvPr/>
        </p:nvCxnSpPr>
        <p:spPr>
          <a:xfrm flipV="1">
            <a:off x="3821547" y="262542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43883D6-89B7-D041-B7F2-DD4E5D113AFB}"/>
              </a:ext>
            </a:extLst>
          </p:cNvPr>
          <p:cNvCxnSpPr/>
          <p:nvPr/>
        </p:nvCxnSpPr>
        <p:spPr>
          <a:xfrm flipV="1">
            <a:off x="3431311" y="2625421"/>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0134749-18CD-B247-B8F6-B75C8534849E}"/>
              </a:ext>
            </a:extLst>
          </p:cNvPr>
          <p:cNvSpPr/>
          <p:nvPr/>
        </p:nvSpPr>
        <p:spPr>
          <a:xfrm>
            <a:off x="2098966" y="293254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8" name="Rectangle 77">
            <a:extLst>
              <a:ext uri="{FF2B5EF4-FFF2-40B4-BE49-F238E27FC236}">
                <a16:creationId xmlns:a16="http://schemas.microsoft.com/office/drawing/2014/main" id="{B057C629-18BF-9E42-B91D-A68CC22AB981}"/>
              </a:ext>
            </a:extLst>
          </p:cNvPr>
          <p:cNvSpPr/>
          <p:nvPr/>
        </p:nvSpPr>
        <p:spPr>
          <a:xfrm>
            <a:off x="2473039" y="29325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9" name="Rectangle 78">
            <a:extLst>
              <a:ext uri="{FF2B5EF4-FFF2-40B4-BE49-F238E27FC236}">
                <a16:creationId xmlns:a16="http://schemas.microsoft.com/office/drawing/2014/main" id="{9BE6B244-B0CC-0A49-A783-0C9DBD1D3C91}"/>
              </a:ext>
            </a:extLst>
          </p:cNvPr>
          <p:cNvSpPr/>
          <p:nvPr/>
        </p:nvSpPr>
        <p:spPr>
          <a:xfrm>
            <a:off x="2847112" y="29325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80" name="Straight Arrow Connector 79">
            <a:extLst>
              <a:ext uri="{FF2B5EF4-FFF2-40B4-BE49-F238E27FC236}">
                <a16:creationId xmlns:a16="http://schemas.microsoft.com/office/drawing/2014/main" id="{92AE319E-0F51-B04D-BC1D-82829C6DE8AE}"/>
              </a:ext>
            </a:extLst>
          </p:cNvPr>
          <p:cNvCxnSpPr>
            <a:stCxn id="77" idx="3"/>
            <a:endCxn id="78" idx="1"/>
          </p:cNvCxnSpPr>
          <p:nvPr/>
        </p:nvCxnSpPr>
        <p:spPr>
          <a:xfrm flipV="1">
            <a:off x="2302166" y="300181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A033466-8E66-414B-A712-21A492B24A85}"/>
              </a:ext>
            </a:extLst>
          </p:cNvPr>
          <p:cNvCxnSpPr/>
          <p:nvPr/>
        </p:nvCxnSpPr>
        <p:spPr>
          <a:xfrm flipV="1">
            <a:off x="2667003" y="299719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AD5B897-6C4D-0E43-8CD5-817D9B7A5F13}"/>
              </a:ext>
            </a:extLst>
          </p:cNvPr>
          <p:cNvSpPr/>
          <p:nvPr/>
        </p:nvSpPr>
        <p:spPr>
          <a:xfrm>
            <a:off x="3235038" y="2927920"/>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83" name="Straight Arrow Connector 82">
            <a:extLst>
              <a:ext uri="{FF2B5EF4-FFF2-40B4-BE49-F238E27FC236}">
                <a16:creationId xmlns:a16="http://schemas.microsoft.com/office/drawing/2014/main" id="{AB7A33D5-5754-DC49-B1E5-40B0B8AD5F08}"/>
              </a:ext>
            </a:extLst>
          </p:cNvPr>
          <p:cNvCxnSpPr/>
          <p:nvPr/>
        </p:nvCxnSpPr>
        <p:spPr>
          <a:xfrm flipV="1">
            <a:off x="3054929" y="299257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A57A6BA5-DB91-784C-86A5-38D7C2B464C4}"/>
              </a:ext>
            </a:extLst>
          </p:cNvPr>
          <p:cNvSpPr/>
          <p:nvPr/>
        </p:nvSpPr>
        <p:spPr>
          <a:xfrm>
            <a:off x="3622964" y="2927920"/>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85" name="Straight Arrow Connector 84">
            <a:extLst>
              <a:ext uri="{FF2B5EF4-FFF2-40B4-BE49-F238E27FC236}">
                <a16:creationId xmlns:a16="http://schemas.microsoft.com/office/drawing/2014/main" id="{E760B0F3-82D5-DF45-9438-BFBD0D01E8C0}"/>
              </a:ext>
            </a:extLst>
          </p:cNvPr>
          <p:cNvCxnSpPr>
            <a:cxnSpLocks/>
            <a:stCxn id="84" idx="3"/>
          </p:cNvCxnSpPr>
          <p:nvPr/>
        </p:nvCxnSpPr>
        <p:spPr>
          <a:xfrm flipV="1">
            <a:off x="3826164" y="299719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701834B-D702-C04F-8B50-12EC65C17771}"/>
              </a:ext>
            </a:extLst>
          </p:cNvPr>
          <p:cNvCxnSpPr/>
          <p:nvPr/>
        </p:nvCxnSpPr>
        <p:spPr>
          <a:xfrm flipV="1">
            <a:off x="3435928" y="2997191"/>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EC2201D-F34D-F54E-8CC9-65016DFD120B}"/>
              </a:ext>
            </a:extLst>
          </p:cNvPr>
          <p:cNvSpPr txBox="1"/>
          <p:nvPr/>
        </p:nvSpPr>
        <p:spPr>
          <a:xfrm>
            <a:off x="2231244" y="2581677"/>
            <a:ext cx="502061" cy="369332"/>
          </a:xfrm>
          <a:prstGeom prst="rect">
            <a:avLst/>
          </a:prstGeom>
          <a:noFill/>
        </p:spPr>
        <p:txBody>
          <a:bodyPr wrap="none" rtlCol="0">
            <a:spAutoFit/>
          </a:bodyPr>
          <a:lstStyle/>
          <a:p>
            <a:r>
              <a:rPr lang="en-US" altLang="zh-CN" dirty="0"/>
              <a:t>……</a:t>
            </a:r>
            <a:endParaRPr lang="en-CN" dirty="0"/>
          </a:p>
        </p:txBody>
      </p:sp>
      <p:sp>
        <p:nvSpPr>
          <p:cNvPr id="88" name="TextBox 87">
            <a:extLst>
              <a:ext uri="{FF2B5EF4-FFF2-40B4-BE49-F238E27FC236}">
                <a16:creationId xmlns:a16="http://schemas.microsoft.com/office/drawing/2014/main" id="{DEC56460-A363-5842-88DE-6D94EB690F5A}"/>
              </a:ext>
            </a:extLst>
          </p:cNvPr>
          <p:cNvSpPr txBox="1"/>
          <p:nvPr/>
        </p:nvSpPr>
        <p:spPr>
          <a:xfrm>
            <a:off x="2474135" y="2214632"/>
            <a:ext cx="973343" cy="276999"/>
          </a:xfrm>
          <a:prstGeom prst="rect">
            <a:avLst/>
          </a:prstGeom>
          <a:noFill/>
        </p:spPr>
        <p:txBody>
          <a:bodyPr wrap="none" rtlCol="0">
            <a:spAutoFit/>
          </a:bodyPr>
          <a:lstStyle>
            <a:defPPr>
              <a:defRPr lang="en-CN"/>
            </a:defPPr>
            <a:lvl1pPr>
              <a:defRPr sz="1200"/>
            </a:lvl1pPr>
          </a:lstStyle>
          <a:p>
            <a:r>
              <a:rPr lang="en-US" dirty="0" err="1"/>
              <a:t>Multiqueues</a:t>
            </a:r>
            <a:endParaRPr lang="en-CN" dirty="0"/>
          </a:p>
        </p:txBody>
      </p:sp>
      <p:sp>
        <p:nvSpPr>
          <p:cNvPr id="89" name="TextBox 88">
            <a:extLst>
              <a:ext uri="{FF2B5EF4-FFF2-40B4-BE49-F238E27FC236}">
                <a16:creationId xmlns:a16="http://schemas.microsoft.com/office/drawing/2014/main" id="{DB76FDEF-FB37-E741-B61B-4EEF04E1A0E0}"/>
              </a:ext>
            </a:extLst>
          </p:cNvPr>
          <p:cNvSpPr txBox="1"/>
          <p:nvPr/>
        </p:nvSpPr>
        <p:spPr>
          <a:xfrm>
            <a:off x="5684980" y="623591"/>
            <a:ext cx="973343" cy="276999"/>
          </a:xfrm>
          <a:prstGeom prst="rect">
            <a:avLst/>
          </a:prstGeom>
          <a:noFill/>
        </p:spPr>
        <p:txBody>
          <a:bodyPr wrap="none" rtlCol="0">
            <a:spAutoFit/>
          </a:bodyPr>
          <a:lstStyle>
            <a:defPPr>
              <a:defRPr lang="en-CN"/>
            </a:defPPr>
            <a:lvl1pPr>
              <a:defRPr sz="1200"/>
            </a:lvl1pPr>
          </a:lstStyle>
          <a:p>
            <a:r>
              <a:rPr lang="en-US" dirty="0" err="1"/>
              <a:t>Multiqueues</a:t>
            </a:r>
            <a:endParaRPr lang="en-CN" dirty="0"/>
          </a:p>
        </p:txBody>
      </p:sp>
      <p:sp>
        <p:nvSpPr>
          <p:cNvPr id="90" name="Rectangle 89">
            <a:extLst>
              <a:ext uri="{FF2B5EF4-FFF2-40B4-BE49-F238E27FC236}">
                <a16:creationId xmlns:a16="http://schemas.microsoft.com/office/drawing/2014/main" id="{F8155214-DCB2-D448-BF69-00491CAE1CC5}"/>
              </a:ext>
            </a:extLst>
          </p:cNvPr>
          <p:cNvSpPr/>
          <p:nvPr/>
        </p:nvSpPr>
        <p:spPr>
          <a:xfrm>
            <a:off x="5648114" y="177921"/>
            <a:ext cx="1013611" cy="369332"/>
          </a:xfrm>
          <a:prstGeom prst="rect">
            <a:avLst/>
          </a:prstGeom>
        </p:spPr>
        <p:txBody>
          <a:bodyPr wrap="none">
            <a:spAutoFit/>
          </a:bodyPr>
          <a:lstStyle/>
          <a:p>
            <a:r>
              <a:rPr lang="en-US" altLang="zh-CN" dirty="0"/>
              <a:t>Thread</a:t>
            </a:r>
            <a:r>
              <a:rPr lang="zh-CN" altLang="en-US" dirty="0"/>
              <a:t> </a:t>
            </a:r>
            <a:r>
              <a:rPr lang="en-US" altLang="zh-CN" dirty="0"/>
              <a:t>1</a:t>
            </a:r>
            <a:endParaRPr lang="en-CN" dirty="0"/>
          </a:p>
        </p:txBody>
      </p:sp>
      <p:sp>
        <p:nvSpPr>
          <p:cNvPr id="91" name="Rectangle 90">
            <a:extLst>
              <a:ext uri="{FF2B5EF4-FFF2-40B4-BE49-F238E27FC236}">
                <a16:creationId xmlns:a16="http://schemas.microsoft.com/office/drawing/2014/main" id="{772AE483-AC05-0F4D-B613-F1706F29DD91}"/>
              </a:ext>
            </a:extLst>
          </p:cNvPr>
          <p:cNvSpPr/>
          <p:nvPr/>
        </p:nvSpPr>
        <p:spPr>
          <a:xfrm>
            <a:off x="8998447" y="1734249"/>
            <a:ext cx="1013611" cy="369332"/>
          </a:xfrm>
          <a:prstGeom prst="rect">
            <a:avLst/>
          </a:prstGeom>
        </p:spPr>
        <p:txBody>
          <a:bodyPr wrap="none">
            <a:spAutoFit/>
          </a:bodyPr>
          <a:lstStyle/>
          <a:p>
            <a:r>
              <a:rPr lang="en-US" altLang="zh-CN" dirty="0"/>
              <a:t>Thread</a:t>
            </a:r>
            <a:r>
              <a:rPr lang="zh-CN" altLang="en-US" dirty="0"/>
              <a:t> </a:t>
            </a:r>
            <a:r>
              <a:rPr lang="en-US" altLang="zh-CN" dirty="0"/>
              <a:t>3</a:t>
            </a:r>
            <a:endParaRPr lang="en-CN" dirty="0"/>
          </a:p>
        </p:txBody>
      </p:sp>
      <p:sp>
        <p:nvSpPr>
          <p:cNvPr id="113" name="Rectangle 112">
            <a:extLst>
              <a:ext uri="{FF2B5EF4-FFF2-40B4-BE49-F238E27FC236}">
                <a16:creationId xmlns:a16="http://schemas.microsoft.com/office/drawing/2014/main" id="{719DB252-C49C-0E48-B16B-C872E9DF6FC2}"/>
              </a:ext>
            </a:extLst>
          </p:cNvPr>
          <p:cNvSpPr/>
          <p:nvPr/>
        </p:nvSpPr>
        <p:spPr>
          <a:xfrm>
            <a:off x="3393543" y="4946077"/>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4" name="Rectangle 113">
            <a:extLst>
              <a:ext uri="{FF2B5EF4-FFF2-40B4-BE49-F238E27FC236}">
                <a16:creationId xmlns:a16="http://schemas.microsoft.com/office/drawing/2014/main" id="{7D80DD35-9694-7741-AFAE-987DD50C975E}"/>
              </a:ext>
            </a:extLst>
          </p:cNvPr>
          <p:cNvSpPr/>
          <p:nvPr/>
        </p:nvSpPr>
        <p:spPr>
          <a:xfrm>
            <a:off x="3767616" y="4946076"/>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5" name="Rectangle 114">
            <a:extLst>
              <a:ext uri="{FF2B5EF4-FFF2-40B4-BE49-F238E27FC236}">
                <a16:creationId xmlns:a16="http://schemas.microsoft.com/office/drawing/2014/main" id="{72147129-7986-ED44-A17F-2F401BED0C54}"/>
              </a:ext>
            </a:extLst>
          </p:cNvPr>
          <p:cNvSpPr/>
          <p:nvPr/>
        </p:nvSpPr>
        <p:spPr>
          <a:xfrm>
            <a:off x="4141689" y="4946076"/>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16" name="Straight Arrow Connector 115">
            <a:extLst>
              <a:ext uri="{FF2B5EF4-FFF2-40B4-BE49-F238E27FC236}">
                <a16:creationId xmlns:a16="http://schemas.microsoft.com/office/drawing/2014/main" id="{9B22E2DA-37AD-B74C-A4CC-821DB143C27A}"/>
              </a:ext>
            </a:extLst>
          </p:cNvPr>
          <p:cNvCxnSpPr>
            <a:stCxn id="113" idx="3"/>
            <a:endCxn id="114" idx="1"/>
          </p:cNvCxnSpPr>
          <p:nvPr/>
        </p:nvCxnSpPr>
        <p:spPr>
          <a:xfrm flipV="1">
            <a:off x="3596743" y="5015349"/>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6A83C98-51C5-AE4B-9C6C-77373FB87E29}"/>
              </a:ext>
            </a:extLst>
          </p:cNvPr>
          <p:cNvCxnSpPr/>
          <p:nvPr/>
        </p:nvCxnSpPr>
        <p:spPr>
          <a:xfrm flipV="1">
            <a:off x="3961580" y="5010728"/>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EFB482C7-6DC8-2645-B12E-EBC4CE431EE7}"/>
              </a:ext>
            </a:extLst>
          </p:cNvPr>
          <p:cNvSpPr/>
          <p:nvPr/>
        </p:nvSpPr>
        <p:spPr>
          <a:xfrm>
            <a:off x="4529615" y="4941455"/>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19" name="Straight Arrow Connector 118">
            <a:extLst>
              <a:ext uri="{FF2B5EF4-FFF2-40B4-BE49-F238E27FC236}">
                <a16:creationId xmlns:a16="http://schemas.microsoft.com/office/drawing/2014/main" id="{9371C037-FBFD-9747-843E-393ECDAE3DCD}"/>
              </a:ext>
            </a:extLst>
          </p:cNvPr>
          <p:cNvCxnSpPr/>
          <p:nvPr/>
        </p:nvCxnSpPr>
        <p:spPr>
          <a:xfrm flipV="1">
            <a:off x="4349506" y="5006107"/>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F761203A-773A-194B-80C6-8815386E1A6B}"/>
              </a:ext>
            </a:extLst>
          </p:cNvPr>
          <p:cNvSpPr/>
          <p:nvPr/>
        </p:nvSpPr>
        <p:spPr>
          <a:xfrm>
            <a:off x="4917541" y="4941455"/>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21" name="Straight Arrow Connector 120">
            <a:extLst>
              <a:ext uri="{FF2B5EF4-FFF2-40B4-BE49-F238E27FC236}">
                <a16:creationId xmlns:a16="http://schemas.microsoft.com/office/drawing/2014/main" id="{4DAD2C4B-4F48-B54F-80B6-21614E32191A}"/>
              </a:ext>
            </a:extLst>
          </p:cNvPr>
          <p:cNvCxnSpPr>
            <a:cxnSpLocks/>
            <a:stCxn id="120" idx="3"/>
          </p:cNvCxnSpPr>
          <p:nvPr/>
        </p:nvCxnSpPr>
        <p:spPr>
          <a:xfrm flipV="1">
            <a:off x="5120741" y="5010727"/>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59A69FC-FC70-E14E-93D2-88E16DE5616A}"/>
              </a:ext>
            </a:extLst>
          </p:cNvPr>
          <p:cNvCxnSpPr/>
          <p:nvPr/>
        </p:nvCxnSpPr>
        <p:spPr>
          <a:xfrm flipV="1">
            <a:off x="4730505" y="5010726"/>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9BEBC123-1970-3048-940C-2C57A897BC35}"/>
              </a:ext>
            </a:extLst>
          </p:cNvPr>
          <p:cNvSpPr/>
          <p:nvPr/>
        </p:nvSpPr>
        <p:spPr>
          <a:xfrm>
            <a:off x="3398160" y="5317847"/>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4" name="Rectangle 123">
            <a:extLst>
              <a:ext uri="{FF2B5EF4-FFF2-40B4-BE49-F238E27FC236}">
                <a16:creationId xmlns:a16="http://schemas.microsoft.com/office/drawing/2014/main" id="{7880FA4D-6B3D-204E-85DA-209BBB0EE2F7}"/>
              </a:ext>
            </a:extLst>
          </p:cNvPr>
          <p:cNvSpPr/>
          <p:nvPr/>
        </p:nvSpPr>
        <p:spPr>
          <a:xfrm>
            <a:off x="3772233" y="5317846"/>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5" name="Rectangle 124">
            <a:extLst>
              <a:ext uri="{FF2B5EF4-FFF2-40B4-BE49-F238E27FC236}">
                <a16:creationId xmlns:a16="http://schemas.microsoft.com/office/drawing/2014/main" id="{C0F2E2AE-B3B3-5B46-A8CC-891D4AB9C5E5}"/>
              </a:ext>
            </a:extLst>
          </p:cNvPr>
          <p:cNvSpPr/>
          <p:nvPr/>
        </p:nvSpPr>
        <p:spPr>
          <a:xfrm>
            <a:off x="4146306" y="5317846"/>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26" name="Straight Arrow Connector 125">
            <a:extLst>
              <a:ext uri="{FF2B5EF4-FFF2-40B4-BE49-F238E27FC236}">
                <a16:creationId xmlns:a16="http://schemas.microsoft.com/office/drawing/2014/main" id="{A671C1B8-27D0-BB43-8190-C4810DC5F37D}"/>
              </a:ext>
            </a:extLst>
          </p:cNvPr>
          <p:cNvCxnSpPr>
            <a:stCxn id="123" idx="3"/>
            <a:endCxn id="124" idx="1"/>
          </p:cNvCxnSpPr>
          <p:nvPr/>
        </p:nvCxnSpPr>
        <p:spPr>
          <a:xfrm flipV="1">
            <a:off x="3601360" y="5387119"/>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2A5A950-3630-AC41-A87E-F4E9E740A837}"/>
              </a:ext>
            </a:extLst>
          </p:cNvPr>
          <p:cNvCxnSpPr/>
          <p:nvPr/>
        </p:nvCxnSpPr>
        <p:spPr>
          <a:xfrm flipV="1">
            <a:off x="3966197" y="5382498"/>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B59757EA-8A4B-2449-B904-3AE043168D15}"/>
              </a:ext>
            </a:extLst>
          </p:cNvPr>
          <p:cNvSpPr/>
          <p:nvPr/>
        </p:nvSpPr>
        <p:spPr>
          <a:xfrm>
            <a:off x="4534232" y="5313225"/>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29" name="Straight Arrow Connector 128">
            <a:extLst>
              <a:ext uri="{FF2B5EF4-FFF2-40B4-BE49-F238E27FC236}">
                <a16:creationId xmlns:a16="http://schemas.microsoft.com/office/drawing/2014/main" id="{39D2FEEF-D6FE-B24A-B07B-B3746E02AA60}"/>
              </a:ext>
            </a:extLst>
          </p:cNvPr>
          <p:cNvCxnSpPr/>
          <p:nvPr/>
        </p:nvCxnSpPr>
        <p:spPr>
          <a:xfrm flipV="1">
            <a:off x="4354123" y="5377877"/>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96B678F4-B668-D14D-BDB9-1B2C60B501D9}"/>
              </a:ext>
            </a:extLst>
          </p:cNvPr>
          <p:cNvSpPr/>
          <p:nvPr/>
        </p:nvSpPr>
        <p:spPr>
          <a:xfrm>
            <a:off x="4922158" y="5313225"/>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31" name="Straight Arrow Connector 130">
            <a:extLst>
              <a:ext uri="{FF2B5EF4-FFF2-40B4-BE49-F238E27FC236}">
                <a16:creationId xmlns:a16="http://schemas.microsoft.com/office/drawing/2014/main" id="{4BE2B4F3-B895-7549-ACF9-D6D1577DF5A2}"/>
              </a:ext>
            </a:extLst>
          </p:cNvPr>
          <p:cNvCxnSpPr>
            <a:cxnSpLocks/>
            <a:stCxn id="130" idx="3"/>
          </p:cNvCxnSpPr>
          <p:nvPr/>
        </p:nvCxnSpPr>
        <p:spPr>
          <a:xfrm flipV="1">
            <a:off x="5125358" y="5382497"/>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3815082-8897-B14D-BB1F-BE878309DC6C}"/>
              </a:ext>
            </a:extLst>
          </p:cNvPr>
          <p:cNvCxnSpPr/>
          <p:nvPr/>
        </p:nvCxnSpPr>
        <p:spPr>
          <a:xfrm flipV="1">
            <a:off x="4735122" y="5382496"/>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76B47D64-E312-A44A-AC91-BFC77640D4D4}"/>
              </a:ext>
            </a:extLst>
          </p:cNvPr>
          <p:cNvSpPr txBox="1"/>
          <p:nvPr/>
        </p:nvSpPr>
        <p:spPr>
          <a:xfrm>
            <a:off x="3530438" y="4966982"/>
            <a:ext cx="502061" cy="369332"/>
          </a:xfrm>
          <a:prstGeom prst="rect">
            <a:avLst/>
          </a:prstGeom>
          <a:noFill/>
        </p:spPr>
        <p:txBody>
          <a:bodyPr wrap="none" rtlCol="0">
            <a:spAutoFit/>
          </a:bodyPr>
          <a:lstStyle/>
          <a:p>
            <a:r>
              <a:rPr lang="en-US" altLang="zh-CN" dirty="0"/>
              <a:t>……</a:t>
            </a:r>
            <a:endParaRPr lang="en-CN" dirty="0"/>
          </a:p>
        </p:txBody>
      </p:sp>
      <p:sp>
        <p:nvSpPr>
          <p:cNvPr id="134" name="Rectangle 133">
            <a:extLst>
              <a:ext uri="{FF2B5EF4-FFF2-40B4-BE49-F238E27FC236}">
                <a16:creationId xmlns:a16="http://schemas.microsoft.com/office/drawing/2014/main" id="{E476840C-D272-5E43-9379-DD827DEBEA07}"/>
              </a:ext>
            </a:extLst>
          </p:cNvPr>
          <p:cNvSpPr/>
          <p:nvPr/>
        </p:nvSpPr>
        <p:spPr>
          <a:xfrm>
            <a:off x="7610766" y="4922984"/>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5" name="Rectangle 134">
            <a:extLst>
              <a:ext uri="{FF2B5EF4-FFF2-40B4-BE49-F238E27FC236}">
                <a16:creationId xmlns:a16="http://schemas.microsoft.com/office/drawing/2014/main" id="{5325CA9A-C2B4-3F4E-B7A3-278FD58BC886}"/>
              </a:ext>
            </a:extLst>
          </p:cNvPr>
          <p:cNvSpPr/>
          <p:nvPr/>
        </p:nvSpPr>
        <p:spPr>
          <a:xfrm>
            <a:off x="7984839" y="492298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6" name="Rectangle 135">
            <a:extLst>
              <a:ext uri="{FF2B5EF4-FFF2-40B4-BE49-F238E27FC236}">
                <a16:creationId xmlns:a16="http://schemas.microsoft.com/office/drawing/2014/main" id="{2ECD9152-826D-CA44-9805-8779144BA60F}"/>
              </a:ext>
            </a:extLst>
          </p:cNvPr>
          <p:cNvSpPr/>
          <p:nvPr/>
        </p:nvSpPr>
        <p:spPr>
          <a:xfrm>
            <a:off x="8358912" y="492298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37" name="Straight Arrow Connector 136">
            <a:extLst>
              <a:ext uri="{FF2B5EF4-FFF2-40B4-BE49-F238E27FC236}">
                <a16:creationId xmlns:a16="http://schemas.microsoft.com/office/drawing/2014/main" id="{D6E162A5-EEA5-644B-B07F-72CAF9A8C84C}"/>
              </a:ext>
            </a:extLst>
          </p:cNvPr>
          <p:cNvCxnSpPr>
            <a:stCxn id="134" idx="3"/>
            <a:endCxn id="135" idx="1"/>
          </p:cNvCxnSpPr>
          <p:nvPr/>
        </p:nvCxnSpPr>
        <p:spPr>
          <a:xfrm flipV="1">
            <a:off x="7813966" y="4992256"/>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EB3F40CE-C13C-9E4B-BA88-93E6A9776D80}"/>
              </a:ext>
            </a:extLst>
          </p:cNvPr>
          <p:cNvCxnSpPr/>
          <p:nvPr/>
        </p:nvCxnSpPr>
        <p:spPr>
          <a:xfrm flipV="1">
            <a:off x="8178803" y="498763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17F92092-8753-934D-A34C-E28D44DE6559}"/>
              </a:ext>
            </a:extLst>
          </p:cNvPr>
          <p:cNvSpPr/>
          <p:nvPr/>
        </p:nvSpPr>
        <p:spPr>
          <a:xfrm>
            <a:off x="8746838" y="49183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40" name="Straight Arrow Connector 139">
            <a:extLst>
              <a:ext uri="{FF2B5EF4-FFF2-40B4-BE49-F238E27FC236}">
                <a16:creationId xmlns:a16="http://schemas.microsoft.com/office/drawing/2014/main" id="{0318A794-3292-F149-8B2C-961B551F4C25}"/>
              </a:ext>
            </a:extLst>
          </p:cNvPr>
          <p:cNvCxnSpPr/>
          <p:nvPr/>
        </p:nvCxnSpPr>
        <p:spPr>
          <a:xfrm flipV="1">
            <a:off x="8566729" y="498301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123CF020-932C-DC42-AEBA-8DE57C2C700F}"/>
              </a:ext>
            </a:extLst>
          </p:cNvPr>
          <p:cNvSpPr/>
          <p:nvPr/>
        </p:nvSpPr>
        <p:spPr>
          <a:xfrm>
            <a:off x="9134764" y="49183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42" name="Straight Arrow Connector 141">
            <a:extLst>
              <a:ext uri="{FF2B5EF4-FFF2-40B4-BE49-F238E27FC236}">
                <a16:creationId xmlns:a16="http://schemas.microsoft.com/office/drawing/2014/main" id="{575B8A4E-A4AD-4140-A01D-6187725ADDF4}"/>
              </a:ext>
            </a:extLst>
          </p:cNvPr>
          <p:cNvCxnSpPr>
            <a:cxnSpLocks/>
            <a:stCxn id="141" idx="3"/>
          </p:cNvCxnSpPr>
          <p:nvPr/>
        </p:nvCxnSpPr>
        <p:spPr>
          <a:xfrm flipV="1">
            <a:off x="9337964" y="498763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804B3EFE-9AE8-444B-923E-9197227B0803}"/>
              </a:ext>
            </a:extLst>
          </p:cNvPr>
          <p:cNvCxnSpPr/>
          <p:nvPr/>
        </p:nvCxnSpPr>
        <p:spPr>
          <a:xfrm flipV="1">
            <a:off x="8947728" y="498763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600EFE70-1B24-964F-9348-334D4C6A392F}"/>
              </a:ext>
            </a:extLst>
          </p:cNvPr>
          <p:cNvSpPr/>
          <p:nvPr/>
        </p:nvSpPr>
        <p:spPr>
          <a:xfrm>
            <a:off x="7615383" y="5294754"/>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5" name="Rectangle 144">
            <a:extLst>
              <a:ext uri="{FF2B5EF4-FFF2-40B4-BE49-F238E27FC236}">
                <a16:creationId xmlns:a16="http://schemas.microsoft.com/office/drawing/2014/main" id="{74958DD9-56C7-934A-ABAA-975C53E3BB99}"/>
              </a:ext>
            </a:extLst>
          </p:cNvPr>
          <p:cNvSpPr/>
          <p:nvPr/>
        </p:nvSpPr>
        <p:spPr>
          <a:xfrm>
            <a:off x="7989456" y="529475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6" name="Rectangle 145">
            <a:extLst>
              <a:ext uri="{FF2B5EF4-FFF2-40B4-BE49-F238E27FC236}">
                <a16:creationId xmlns:a16="http://schemas.microsoft.com/office/drawing/2014/main" id="{5D48CCF8-099C-164D-8EEC-7DBE1003CD67}"/>
              </a:ext>
            </a:extLst>
          </p:cNvPr>
          <p:cNvSpPr/>
          <p:nvPr/>
        </p:nvSpPr>
        <p:spPr>
          <a:xfrm>
            <a:off x="8363529" y="529475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47" name="Straight Arrow Connector 146">
            <a:extLst>
              <a:ext uri="{FF2B5EF4-FFF2-40B4-BE49-F238E27FC236}">
                <a16:creationId xmlns:a16="http://schemas.microsoft.com/office/drawing/2014/main" id="{E3BA284A-46D5-D846-90F0-666BB22EE6B0}"/>
              </a:ext>
            </a:extLst>
          </p:cNvPr>
          <p:cNvCxnSpPr>
            <a:stCxn id="144" idx="3"/>
            <a:endCxn id="145" idx="1"/>
          </p:cNvCxnSpPr>
          <p:nvPr/>
        </p:nvCxnSpPr>
        <p:spPr>
          <a:xfrm flipV="1">
            <a:off x="7818583" y="5364026"/>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095A108-3735-5045-ACEF-9932B322139B}"/>
              </a:ext>
            </a:extLst>
          </p:cNvPr>
          <p:cNvCxnSpPr/>
          <p:nvPr/>
        </p:nvCxnSpPr>
        <p:spPr>
          <a:xfrm flipV="1">
            <a:off x="8183420" y="535940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BA2790E2-7318-8045-BA60-228F50105CFA}"/>
              </a:ext>
            </a:extLst>
          </p:cNvPr>
          <p:cNvSpPr/>
          <p:nvPr/>
        </p:nvSpPr>
        <p:spPr>
          <a:xfrm>
            <a:off x="8751455" y="529013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50" name="Straight Arrow Connector 149">
            <a:extLst>
              <a:ext uri="{FF2B5EF4-FFF2-40B4-BE49-F238E27FC236}">
                <a16:creationId xmlns:a16="http://schemas.microsoft.com/office/drawing/2014/main" id="{8709AC2C-D86F-574E-BE33-E77C382CE8E0}"/>
              </a:ext>
            </a:extLst>
          </p:cNvPr>
          <p:cNvCxnSpPr/>
          <p:nvPr/>
        </p:nvCxnSpPr>
        <p:spPr>
          <a:xfrm flipV="1">
            <a:off x="8571346" y="535478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F32261BD-BA4F-DE49-A09E-A08ED34762BB}"/>
              </a:ext>
            </a:extLst>
          </p:cNvPr>
          <p:cNvSpPr/>
          <p:nvPr/>
        </p:nvSpPr>
        <p:spPr>
          <a:xfrm>
            <a:off x="9139381" y="529013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52" name="Straight Arrow Connector 151">
            <a:extLst>
              <a:ext uri="{FF2B5EF4-FFF2-40B4-BE49-F238E27FC236}">
                <a16:creationId xmlns:a16="http://schemas.microsoft.com/office/drawing/2014/main" id="{D375AF65-8F48-4340-8A99-8AAC0B09DF09}"/>
              </a:ext>
            </a:extLst>
          </p:cNvPr>
          <p:cNvCxnSpPr>
            <a:cxnSpLocks/>
            <a:stCxn id="151" idx="3"/>
          </p:cNvCxnSpPr>
          <p:nvPr/>
        </p:nvCxnSpPr>
        <p:spPr>
          <a:xfrm flipV="1">
            <a:off x="9342581" y="535940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3ECAAA3B-D1FF-4049-8EB3-3DA5D54093A1}"/>
              </a:ext>
            </a:extLst>
          </p:cNvPr>
          <p:cNvCxnSpPr/>
          <p:nvPr/>
        </p:nvCxnSpPr>
        <p:spPr>
          <a:xfrm flipV="1">
            <a:off x="8952345" y="535940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E73D3467-A7B6-9A49-B7B6-DB55FF511960}"/>
              </a:ext>
            </a:extLst>
          </p:cNvPr>
          <p:cNvSpPr txBox="1"/>
          <p:nvPr/>
        </p:nvSpPr>
        <p:spPr>
          <a:xfrm>
            <a:off x="7747661" y="4943889"/>
            <a:ext cx="502061" cy="369332"/>
          </a:xfrm>
          <a:prstGeom prst="rect">
            <a:avLst/>
          </a:prstGeom>
          <a:noFill/>
        </p:spPr>
        <p:txBody>
          <a:bodyPr wrap="none" rtlCol="0">
            <a:spAutoFit/>
          </a:bodyPr>
          <a:lstStyle/>
          <a:p>
            <a:r>
              <a:rPr lang="en-US" altLang="zh-CN" dirty="0"/>
              <a:t>……</a:t>
            </a:r>
            <a:endParaRPr lang="en-CN" dirty="0"/>
          </a:p>
        </p:txBody>
      </p:sp>
      <p:sp>
        <p:nvSpPr>
          <p:cNvPr id="155" name="Rectangle 154">
            <a:extLst>
              <a:ext uri="{FF2B5EF4-FFF2-40B4-BE49-F238E27FC236}">
                <a16:creationId xmlns:a16="http://schemas.microsoft.com/office/drawing/2014/main" id="{B0D42C61-C83B-434C-8209-EA66E772F1BB}"/>
              </a:ext>
            </a:extLst>
          </p:cNvPr>
          <p:cNvSpPr/>
          <p:nvPr/>
        </p:nvSpPr>
        <p:spPr>
          <a:xfrm>
            <a:off x="8571350" y="256539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6" name="Rectangle 155">
            <a:extLst>
              <a:ext uri="{FF2B5EF4-FFF2-40B4-BE49-F238E27FC236}">
                <a16:creationId xmlns:a16="http://schemas.microsoft.com/office/drawing/2014/main" id="{3753845B-852F-0D45-8FAD-F50DB80AFD5E}"/>
              </a:ext>
            </a:extLst>
          </p:cNvPr>
          <p:cNvSpPr/>
          <p:nvPr/>
        </p:nvSpPr>
        <p:spPr>
          <a:xfrm>
            <a:off x="8945423" y="256539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7" name="Rectangle 156">
            <a:extLst>
              <a:ext uri="{FF2B5EF4-FFF2-40B4-BE49-F238E27FC236}">
                <a16:creationId xmlns:a16="http://schemas.microsoft.com/office/drawing/2014/main" id="{331B63E3-BCC0-9349-A7A5-9514591D8F7D}"/>
              </a:ext>
            </a:extLst>
          </p:cNvPr>
          <p:cNvSpPr/>
          <p:nvPr/>
        </p:nvSpPr>
        <p:spPr>
          <a:xfrm>
            <a:off x="9319496" y="256539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58" name="Straight Arrow Connector 157">
            <a:extLst>
              <a:ext uri="{FF2B5EF4-FFF2-40B4-BE49-F238E27FC236}">
                <a16:creationId xmlns:a16="http://schemas.microsoft.com/office/drawing/2014/main" id="{7A32073A-DB5B-5747-A6D9-186C5058DC9E}"/>
              </a:ext>
            </a:extLst>
          </p:cNvPr>
          <p:cNvCxnSpPr>
            <a:stCxn id="155" idx="3"/>
            <a:endCxn id="156" idx="1"/>
          </p:cNvCxnSpPr>
          <p:nvPr/>
        </p:nvCxnSpPr>
        <p:spPr>
          <a:xfrm flipV="1">
            <a:off x="8774550" y="263466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36B0D1F-A354-BC4C-8C02-2EA50D9D70DC}"/>
              </a:ext>
            </a:extLst>
          </p:cNvPr>
          <p:cNvCxnSpPr/>
          <p:nvPr/>
        </p:nvCxnSpPr>
        <p:spPr>
          <a:xfrm flipV="1">
            <a:off x="9139387" y="263004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8F88DB7C-4F9C-BC46-BC29-32FB91190F4E}"/>
              </a:ext>
            </a:extLst>
          </p:cNvPr>
          <p:cNvSpPr/>
          <p:nvPr/>
        </p:nvSpPr>
        <p:spPr>
          <a:xfrm>
            <a:off x="9707422" y="25607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1" name="Straight Arrow Connector 160">
            <a:extLst>
              <a:ext uri="{FF2B5EF4-FFF2-40B4-BE49-F238E27FC236}">
                <a16:creationId xmlns:a16="http://schemas.microsoft.com/office/drawing/2014/main" id="{B65C63A4-652D-2745-AADF-42BC840D45FA}"/>
              </a:ext>
            </a:extLst>
          </p:cNvPr>
          <p:cNvCxnSpPr/>
          <p:nvPr/>
        </p:nvCxnSpPr>
        <p:spPr>
          <a:xfrm flipV="1">
            <a:off x="9527313" y="262542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1C6D4A03-B9D5-B94C-92A5-01C829844953}"/>
              </a:ext>
            </a:extLst>
          </p:cNvPr>
          <p:cNvSpPr/>
          <p:nvPr/>
        </p:nvSpPr>
        <p:spPr>
          <a:xfrm>
            <a:off x="10095348" y="25607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3" name="Straight Arrow Connector 162">
            <a:extLst>
              <a:ext uri="{FF2B5EF4-FFF2-40B4-BE49-F238E27FC236}">
                <a16:creationId xmlns:a16="http://schemas.microsoft.com/office/drawing/2014/main" id="{A29949D4-C409-C34C-8BC2-8506705F106F}"/>
              </a:ext>
            </a:extLst>
          </p:cNvPr>
          <p:cNvCxnSpPr>
            <a:cxnSpLocks/>
            <a:stCxn id="162" idx="3"/>
          </p:cNvCxnSpPr>
          <p:nvPr/>
        </p:nvCxnSpPr>
        <p:spPr>
          <a:xfrm flipV="1">
            <a:off x="10298548" y="263004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BD22A949-FB2B-EE4C-9D74-61981A45C685}"/>
              </a:ext>
            </a:extLst>
          </p:cNvPr>
          <p:cNvCxnSpPr/>
          <p:nvPr/>
        </p:nvCxnSpPr>
        <p:spPr>
          <a:xfrm flipV="1">
            <a:off x="9908312" y="263004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EE924DFC-4B15-A847-86A6-9B0AC903F67A}"/>
              </a:ext>
            </a:extLst>
          </p:cNvPr>
          <p:cNvSpPr/>
          <p:nvPr/>
        </p:nvSpPr>
        <p:spPr>
          <a:xfrm>
            <a:off x="8575967" y="293716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6" name="Rectangle 165">
            <a:extLst>
              <a:ext uri="{FF2B5EF4-FFF2-40B4-BE49-F238E27FC236}">
                <a16:creationId xmlns:a16="http://schemas.microsoft.com/office/drawing/2014/main" id="{0D580345-3260-6447-BCD8-6B8BFA33C541}"/>
              </a:ext>
            </a:extLst>
          </p:cNvPr>
          <p:cNvSpPr/>
          <p:nvPr/>
        </p:nvSpPr>
        <p:spPr>
          <a:xfrm>
            <a:off x="8950040" y="29371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7" name="Rectangle 166">
            <a:extLst>
              <a:ext uri="{FF2B5EF4-FFF2-40B4-BE49-F238E27FC236}">
                <a16:creationId xmlns:a16="http://schemas.microsoft.com/office/drawing/2014/main" id="{AC364DF8-A218-1F4D-8560-AAA0DF9EAA32}"/>
              </a:ext>
            </a:extLst>
          </p:cNvPr>
          <p:cNvSpPr/>
          <p:nvPr/>
        </p:nvSpPr>
        <p:spPr>
          <a:xfrm>
            <a:off x="9324113" y="29371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8" name="Straight Arrow Connector 167">
            <a:extLst>
              <a:ext uri="{FF2B5EF4-FFF2-40B4-BE49-F238E27FC236}">
                <a16:creationId xmlns:a16="http://schemas.microsoft.com/office/drawing/2014/main" id="{4EBD3579-696E-EE4F-8057-0C1AE2777CAC}"/>
              </a:ext>
            </a:extLst>
          </p:cNvPr>
          <p:cNvCxnSpPr>
            <a:stCxn id="165" idx="3"/>
            <a:endCxn id="166" idx="1"/>
          </p:cNvCxnSpPr>
          <p:nvPr/>
        </p:nvCxnSpPr>
        <p:spPr>
          <a:xfrm flipV="1">
            <a:off x="8779167" y="300643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B768C0D1-8BB6-9F4C-8159-A5C1C1BB296D}"/>
              </a:ext>
            </a:extLst>
          </p:cNvPr>
          <p:cNvCxnSpPr/>
          <p:nvPr/>
        </p:nvCxnSpPr>
        <p:spPr>
          <a:xfrm flipV="1">
            <a:off x="9144004" y="300181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05B3790C-EB27-8741-BBB4-3FDCCFB07FE9}"/>
              </a:ext>
            </a:extLst>
          </p:cNvPr>
          <p:cNvSpPr/>
          <p:nvPr/>
        </p:nvSpPr>
        <p:spPr>
          <a:xfrm>
            <a:off x="9712039" y="29325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71" name="Straight Arrow Connector 170">
            <a:extLst>
              <a:ext uri="{FF2B5EF4-FFF2-40B4-BE49-F238E27FC236}">
                <a16:creationId xmlns:a16="http://schemas.microsoft.com/office/drawing/2014/main" id="{EBE254EA-11CE-9340-B73F-8537D5903C73}"/>
              </a:ext>
            </a:extLst>
          </p:cNvPr>
          <p:cNvCxnSpPr/>
          <p:nvPr/>
        </p:nvCxnSpPr>
        <p:spPr>
          <a:xfrm flipV="1">
            <a:off x="9531930" y="299719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6C669C5D-246E-4A43-BE7B-44283C0CB383}"/>
              </a:ext>
            </a:extLst>
          </p:cNvPr>
          <p:cNvSpPr/>
          <p:nvPr/>
        </p:nvSpPr>
        <p:spPr>
          <a:xfrm>
            <a:off x="10099965" y="29325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73" name="Straight Arrow Connector 172">
            <a:extLst>
              <a:ext uri="{FF2B5EF4-FFF2-40B4-BE49-F238E27FC236}">
                <a16:creationId xmlns:a16="http://schemas.microsoft.com/office/drawing/2014/main" id="{7022975B-742E-9549-98F8-D9EB4A20024A}"/>
              </a:ext>
            </a:extLst>
          </p:cNvPr>
          <p:cNvCxnSpPr>
            <a:cxnSpLocks/>
            <a:stCxn id="172" idx="3"/>
          </p:cNvCxnSpPr>
          <p:nvPr/>
        </p:nvCxnSpPr>
        <p:spPr>
          <a:xfrm flipV="1">
            <a:off x="10303165" y="300181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6F1D839-D332-7440-8251-755A9DD0C90F}"/>
              </a:ext>
            </a:extLst>
          </p:cNvPr>
          <p:cNvCxnSpPr/>
          <p:nvPr/>
        </p:nvCxnSpPr>
        <p:spPr>
          <a:xfrm flipV="1">
            <a:off x="9912929" y="300181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03A8117C-0B07-7840-AD05-080563EEDF04}"/>
              </a:ext>
            </a:extLst>
          </p:cNvPr>
          <p:cNvSpPr txBox="1"/>
          <p:nvPr/>
        </p:nvSpPr>
        <p:spPr>
          <a:xfrm>
            <a:off x="8708245" y="2586298"/>
            <a:ext cx="502061" cy="369332"/>
          </a:xfrm>
          <a:prstGeom prst="rect">
            <a:avLst/>
          </a:prstGeom>
          <a:noFill/>
        </p:spPr>
        <p:txBody>
          <a:bodyPr wrap="none" rtlCol="0">
            <a:spAutoFit/>
          </a:bodyPr>
          <a:lstStyle/>
          <a:p>
            <a:r>
              <a:rPr lang="en-US" altLang="zh-CN" dirty="0"/>
              <a:t>……</a:t>
            </a:r>
            <a:endParaRPr lang="en-CN" dirty="0"/>
          </a:p>
        </p:txBody>
      </p:sp>
      <p:sp>
        <p:nvSpPr>
          <p:cNvPr id="176" name="TextBox 175">
            <a:extLst>
              <a:ext uri="{FF2B5EF4-FFF2-40B4-BE49-F238E27FC236}">
                <a16:creationId xmlns:a16="http://schemas.microsoft.com/office/drawing/2014/main" id="{5DC89E47-4D85-5342-ADD4-BBB32D4AA698}"/>
              </a:ext>
            </a:extLst>
          </p:cNvPr>
          <p:cNvSpPr txBox="1"/>
          <p:nvPr/>
        </p:nvSpPr>
        <p:spPr>
          <a:xfrm>
            <a:off x="8996217" y="2226062"/>
            <a:ext cx="973343" cy="276999"/>
          </a:xfrm>
          <a:prstGeom prst="rect">
            <a:avLst/>
          </a:prstGeom>
          <a:noFill/>
        </p:spPr>
        <p:txBody>
          <a:bodyPr wrap="none" rtlCol="0">
            <a:spAutoFit/>
          </a:bodyPr>
          <a:lstStyle/>
          <a:p>
            <a:r>
              <a:rPr lang="en-US" sz="1200" dirty="0" err="1"/>
              <a:t>Multiqueues</a:t>
            </a:r>
            <a:endParaRPr lang="en-CN" sz="1200" dirty="0"/>
          </a:p>
        </p:txBody>
      </p:sp>
      <p:sp>
        <p:nvSpPr>
          <p:cNvPr id="177" name="TextBox 176">
            <a:extLst>
              <a:ext uri="{FF2B5EF4-FFF2-40B4-BE49-F238E27FC236}">
                <a16:creationId xmlns:a16="http://schemas.microsoft.com/office/drawing/2014/main" id="{2C095D07-3A9B-CC4A-A0D5-21828B162BB3}"/>
              </a:ext>
            </a:extLst>
          </p:cNvPr>
          <p:cNvSpPr txBox="1"/>
          <p:nvPr/>
        </p:nvSpPr>
        <p:spPr>
          <a:xfrm>
            <a:off x="3798996" y="4603217"/>
            <a:ext cx="973343" cy="276999"/>
          </a:xfrm>
          <a:prstGeom prst="rect">
            <a:avLst/>
          </a:prstGeom>
          <a:noFill/>
        </p:spPr>
        <p:txBody>
          <a:bodyPr wrap="none" rtlCol="0">
            <a:spAutoFit/>
          </a:bodyPr>
          <a:lstStyle>
            <a:defPPr>
              <a:defRPr lang="en-CN"/>
            </a:defPPr>
            <a:lvl1pPr>
              <a:defRPr sz="1200"/>
            </a:lvl1pPr>
          </a:lstStyle>
          <a:p>
            <a:r>
              <a:rPr lang="en-US" dirty="0" err="1"/>
              <a:t>Multiqueues</a:t>
            </a:r>
            <a:endParaRPr lang="en-CN" dirty="0"/>
          </a:p>
        </p:txBody>
      </p:sp>
      <p:sp>
        <p:nvSpPr>
          <p:cNvPr id="178" name="TextBox 177">
            <a:extLst>
              <a:ext uri="{FF2B5EF4-FFF2-40B4-BE49-F238E27FC236}">
                <a16:creationId xmlns:a16="http://schemas.microsoft.com/office/drawing/2014/main" id="{131ADAEB-9B06-674F-8EA8-79BA40E4EE86}"/>
              </a:ext>
            </a:extLst>
          </p:cNvPr>
          <p:cNvSpPr txBox="1"/>
          <p:nvPr/>
        </p:nvSpPr>
        <p:spPr>
          <a:xfrm>
            <a:off x="7956459" y="4546818"/>
            <a:ext cx="973343" cy="276999"/>
          </a:xfrm>
          <a:prstGeom prst="rect">
            <a:avLst/>
          </a:prstGeom>
          <a:noFill/>
        </p:spPr>
        <p:txBody>
          <a:bodyPr wrap="none" rtlCol="0">
            <a:spAutoFit/>
          </a:bodyPr>
          <a:lstStyle>
            <a:defPPr>
              <a:defRPr lang="en-CN"/>
            </a:defPPr>
            <a:lvl1pPr>
              <a:defRPr sz="1200"/>
            </a:lvl1pPr>
          </a:lstStyle>
          <a:p>
            <a:r>
              <a:rPr lang="en-US" dirty="0" err="1"/>
              <a:t>Multiqueues</a:t>
            </a:r>
            <a:endParaRPr lang="en-CN" dirty="0"/>
          </a:p>
        </p:txBody>
      </p:sp>
      <p:sp>
        <p:nvSpPr>
          <p:cNvPr id="179" name="Rectangle 178">
            <a:extLst>
              <a:ext uri="{FF2B5EF4-FFF2-40B4-BE49-F238E27FC236}">
                <a16:creationId xmlns:a16="http://schemas.microsoft.com/office/drawing/2014/main" id="{B439D3C9-5E28-A048-BCEC-FEFF35171EF5}"/>
              </a:ext>
            </a:extLst>
          </p:cNvPr>
          <p:cNvSpPr/>
          <p:nvPr/>
        </p:nvSpPr>
        <p:spPr>
          <a:xfrm rot="19772004">
            <a:off x="4294323" y="2095289"/>
            <a:ext cx="1562383" cy="274412"/>
          </a:xfrm>
          <a:prstGeom prst="rect">
            <a:avLst/>
          </a:prstGeom>
        </p:spPr>
        <p:txBody>
          <a:bodyPr wrap="square">
            <a:spAutoFit/>
          </a:bodyPr>
          <a:lstStyle/>
          <a:p>
            <a:r>
              <a:rPr lang="en-US" altLang="zh-CN" sz="1200" dirty="0"/>
              <a:t>Msg:</a:t>
            </a:r>
            <a:r>
              <a:rPr lang="zh-CN" altLang="en-US" sz="1200" dirty="0"/>
              <a:t> </a:t>
            </a:r>
            <a:r>
              <a:rPr lang="en-US" altLang="zh-CN" sz="1200" dirty="0"/>
              <a:t>Delete,</a:t>
            </a:r>
            <a:r>
              <a:rPr lang="zh-CN" altLang="en-US" sz="1200" dirty="0"/>
              <a:t> </a:t>
            </a:r>
            <a:r>
              <a:rPr lang="en-US" altLang="zh-CN" sz="1200" dirty="0"/>
              <a:t>thread</a:t>
            </a:r>
            <a:r>
              <a:rPr lang="zh-CN" altLang="en-US" sz="1200" dirty="0"/>
              <a:t> </a:t>
            </a:r>
            <a:r>
              <a:rPr lang="en-US" altLang="zh-CN" sz="1200" dirty="0"/>
              <a:t>2</a:t>
            </a:r>
            <a:r>
              <a:rPr lang="zh-CN" altLang="en-US" sz="1200" dirty="0"/>
              <a:t> </a:t>
            </a:r>
            <a:endParaRPr lang="en-CN" sz="1200" dirty="0"/>
          </a:p>
        </p:txBody>
      </p:sp>
      <p:sp>
        <p:nvSpPr>
          <p:cNvPr id="180" name="Rectangle 179">
            <a:extLst>
              <a:ext uri="{FF2B5EF4-FFF2-40B4-BE49-F238E27FC236}">
                <a16:creationId xmlns:a16="http://schemas.microsoft.com/office/drawing/2014/main" id="{1F0D4FCC-3579-734E-A11E-E909FAC1A29D}"/>
              </a:ext>
            </a:extLst>
          </p:cNvPr>
          <p:cNvSpPr/>
          <p:nvPr/>
        </p:nvSpPr>
        <p:spPr>
          <a:xfrm rot="3035529">
            <a:off x="6149413" y="2398738"/>
            <a:ext cx="1562383" cy="274412"/>
          </a:xfrm>
          <a:prstGeom prst="rect">
            <a:avLst/>
          </a:prstGeom>
        </p:spPr>
        <p:txBody>
          <a:bodyPr wrap="square">
            <a:spAutoFit/>
          </a:bodyPr>
          <a:lstStyle/>
          <a:p>
            <a:r>
              <a:rPr lang="en-US" altLang="zh-CN" sz="1200" dirty="0"/>
              <a:t>Msg:</a:t>
            </a:r>
            <a:r>
              <a:rPr lang="zh-CN" altLang="en-US" sz="1200" dirty="0"/>
              <a:t> </a:t>
            </a:r>
            <a:r>
              <a:rPr lang="en-US" altLang="zh-CN" sz="1200" dirty="0"/>
              <a:t>Insert,</a:t>
            </a:r>
            <a:r>
              <a:rPr lang="zh-CN" altLang="en-US" sz="1200" dirty="0"/>
              <a:t> </a:t>
            </a:r>
            <a:r>
              <a:rPr lang="en-US" altLang="zh-CN" sz="1200" dirty="0"/>
              <a:t>thread</a:t>
            </a:r>
            <a:r>
              <a:rPr lang="zh-CN" altLang="en-US" sz="1200" dirty="0"/>
              <a:t> </a:t>
            </a:r>
            <a:r>
              <a:rPr lang="en-US" altLang="zh-CN" sz="1200" dirty="0"/>
              <a:t>3</a:t>
            </a:r>
            <a:r>
              <a:rPr lang="zh-CN" altLang="en-US" sz="1200" dirty="0"/>
              <a:t> </a:t>
            </a:r>
            <a:endParaRPr lang="en-CN" sz="1200" dirty="0"/>
          </a:p>
        </p:txBody>
      </p:sp>
      <p:sp>
        <p:nvSpPr>
          <p:cNvPr id="181" name="Rectangle 180">
            <a:extLst>
              <a:ext uri="{FF2B5EF4-FFF2-40B4-BE49-F238E27FC236}">
                <a16:creationId xmlns:a16="http://schemas.microsoft.com/office/drawing/2014/main" id="{A949B80F-09CC-EA4A-A5A2-5999B06476A1}"/>
              </a:ext>
            </a:extLst>
          </p:cNvPr>
          <p:cNvSpPr/>
          <p:nvPr/>
        </p:nvSpPr>
        <p:spPr>
          <a:xfrm>
            <a:off x="2482274" y="1808140"/>
            <a:ext cx="1013611" cy="369332"/>
          </a:xfrm>
          <a:prstGeom prst="rect">
            <a:avLst/>
          </a:prstGeom>
        </p:spPr>
        <p:txBody>
          <a:bodyPr wrap="none">
            <a:spAutoFit/>
          </a:bodyPr>
          <a:lstStyle/>
          <a:p>
            <a:r>
              <a:rPr lang="en-US" altLang="zh-CN" dirty="0"/>
              <a:t>Thread</a:t>
            </a:r>
            <a:r>
              <a:rPr lang="zh-CN" altLang="en-US" dirty="0"/>
              <a:t> </a:t>
            </a:r>
            <a:r>
              <a:rPr lang="en-US" altLang="zh-CN" dirty="0"/>
              <a:t>2</a:t>
            </a:r>
            <a:endParaRPr lang="en-CN" dirty="0"/>
          </a:p>
        </p:txBody>
      </p:sp>
      <p:sp>
        <p:nvSpPr>
          <p:cNvPr id="183" name="Rectangle 182">
            <a:extLst>
              <a:ext uri="{FF2B5EF4-FFF2-40B4-BE49-F238E27FC236}">
                <a16:creationId xmlns:a16="http://schemas.microsoft.com/office/drawing/2014/main" id="{E1632A76-A463-C24C-B0D0-12465245A9E6}"/>
              </a:ext>
            </a:extLst>
          </p:cNvPr>
          <p:cNvSpPr/>
          <p:nvPr/>
        </p:nvSpPr>
        <p:spPr>
          <a:xfrm>
            <a:off x="4163959" y="4087161"/>
            <a:ext cx="1013611" cy="369332"/>
          </a:xfrm>
          <a:prstGeom prst="rect">
            <a:avLst/>
          </a:prstGeom>
        </p:spPr>
        <p:txBody>
          <a:bodyPr wrap="none">
            <a:spAutoFit/>
          </a:bodyPr>
          <a:lstStyle/>
          <a:p>
            <a:r>
              <a:rPr lang="en-US" altLang="zh-CN" dirty="0"/>
              <a:t>Thread</a:t>
            </a:r>
            <a:r>
              <a:rPr lang="zh-CN" altLang="en-US" dirty="0"/>
              <a:t> </a:t>
            </a:r>
            <a:r>
              <a:rPr lang="en-US" altLang="zh-CN" dirty="0"/>
              <a:t>4</a:t>
            </a:r>
            <a:endParaRPr lang="en-CN" dirty="0"/>
          </a:p>
        </p:txBody>
      </p:sp>
      <p:sp>
        <p:nvSpPr>
          <p:cNvPr id="184" name="Rectangle 183">
            <a:extLst>
              <a:ext uri="{FF2B5EF4-FFF2-40B4-BE49-F238E27FC236}">
                <a16:creationId xmlns:a16="http://schemas.microsoft.com/office/drawing/2014/main" id="{471EF537-AB6A-D848-8E97-DA28A25A343D}"/>
              </a:ext>
            </a:extLst>
          </p:cNvPr>
          <p:cNvSpPr/>
          <p:nvPr/>
        </p:nvSpPr>
        <p:spPr>
          <a:xfrm>
            <a:off x="8324358" y="4080504"/>
            <a:ext cx="1013611" cy="369332"/>
          </a:xfrm>
          <a:prstGeom prst="rect">
            <a:avLst/>
          </a:prstGeom>
        </p:spPr>
        <p:txBody>
          <a:bodyPr wrap="none">
            <a:spAutoFit/>
          </a:bodyPr>
          <a:lstStyle/>
          <a:p>
            <a:r>
              <a:rPr lang="en-US" altLang="zh-CN" dirty="0"/>
              <a:t>Thread</a:t>
            </a:r>
            <a:r>
              <a:rPr lang="zh-CN" altLang="en-US" dirty="0"/>
              <a:t> </a:t>
            </a:r>
            <a:r>
              <a:rPr lang="en-US" altLang="zh-CN" dirty="0"/>
              <a:t>5</a:t>
            </a:r>
            <a:endParaRPr lang="en-CN" dirty="0"/>
          </a:p>
        </p:txBody>
      </p:sp>
      <p:sp>
        <p:nvSpPr>
          <p:cNvPr id="185" name="Rectangle 184">
            <a:extLst>
              <a:ext uri="{FF2B5EF4-FFF2-40B4-BE49-F238E27FC236}">
                <a16:creationId xmlns:a16="http://schemas.microsoft.com/office/drawing/2014/main" id="{908DF1C5-97DD-F645-AB89-E516A6955B1A}"/>
              </a:ext>
            </a:extLst>
          </p:cNvPr>
          <p:cNvSpPr/>
          <p:nvPr/>
        </p:nvSpPr>
        <p:spPr>
          <a:xfrm rot="16625256">
            <a:off x="4859465" y="3402746"/>
            <a:ext cx="1562383" cy="274412"/>
          </a:xfrm>
          <a:prstGeom prst="rect">
            <a:avLst/>
          </a:prstGeom>
        </p:spPr>
        <p:txBody>
          <a:bodyPr wrap="square">
            <a:spAutoFit/>
          </a:bodyPr>
          <a:lstStyle/>
          <a:p>
            <a:r>
              <a:rPr lang="en-US" altLang="zh-CN" sz="1200" dirty="0"/>
              <a:t>Msg:</a:t>
            </a:r>
            <a:r>
              <a:rPr lang="zh-CN" altLang="en-US" sz="1200" dirty="0"/>
              <a:t> </a:t>
            </a:r>
            <a:r>
              <a:rPr lang="en-US" altLang="zh-CN" sz="1200" dirty="0"/>
              <a:t>Search,</a:t>
            </a:r>
            <a:r>
              <a:rPr lang="zh-CN" altLang="en-US" sz="1200" dirty="0"/>
              <a:t> </a:t>
            </a:r>
            <a:r>
              <a:rPr lang="en-US" altLang="zh-CN" sz="1200" dirty="0"/>
              <a:t>thread</a:t>
            </a:r>
            <a:r>
              <a:rPr lang="zh-CN" altLang="en-US" sz="1200" dirty="0"/>
              <a:t> </a:t>
            </a:r>
            <a:r>
              <a:rPr lang="en-US" altLang="zh-CN" sz="1200" dirty="0"/>
              <a:t>4</a:t>
            </a:r>
            <a:r>
              <a:rPr lang="zh-CN" altLang="en-US" sz="1200" dirty="0"/>
              <a:t> </a:t>
            </a:r>
            <a:endParaRPr lang="en-CN" sz="1200" dirty="0"/>
          </a:p>
        </p:txBody>
      </p:sp>
    </p:spTree>
    <p:extLst>
      <p:ext uri="{BB962C8B-B14F-4D97-AF65-F5344CB8AC3E}">
        <p14:creationId xmlns:p14="http://schemas.microsoft.com/office/powerpoint/2010/main" val="2531406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2988</TotalTime>
  <Words>283</Words>
  <Application>Microsoft Office PowerPoint</Application>
  <PresentationFormat>宽屏</PresentationFormat>
  <Paragraphs>79</Paragraphs>
  <Slides>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mn</dc:creator>
  <cp:lastModifiedBy>夏 瑞</cp:lastModifiedBy>
  <cp:revision>180</cp:revision>
  <dcterms:created xsi:type="dcterms:W3CDTF">2020-05-06T08:26:52Z</dcterms:created>
  <dcterms:modified xsi:type="dcterms:W3CDTF">2020-05-09T11:47:15Z</dcterms:modified>
</cp:coreProperties>
</file>