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1" r:id="rId3"/>
    <p:sldId id="301" r:id="rId4"/>
    <p:sldId id="316" r:id="rId5"/>
    <p:sldId id="317" r:id="rId6"/>
    <p:sldId id="318" r:id="rId7"/>
    <p:sldId id="319" r:id="rId8"/>
    <p:sldId id="321" r:id="rId9"/>
    <p:sldId id="305" r:id="rId10"/>
    <p:sldId id="306" r:id="rId11"/>
    <p:sldId id="307" r:id="rId12"/>
    <p:sldId id="304" r:id="rId13"/>
    <p:sldId id="320" r:id="rId14"/>
    <p:sldId id="324" r:id="rId15"/>
    <p:sldId id="325" r:id="rId16"/>
    <p:sldId id="323" r:id="rId17"/>
    <p:sldId id="322" r:id="rId18"/>
    <p:sldId id="268" r:id="rId19"/>
    <p:sldId id="310" r:id="rId20"/>
    <p:sldId id="311" r:id="rId21"/>
    <p:sldId id="312" r:id="rId22"/>
    <p:sldId id="313" r:id="rId23"/>
    <p:sldId id="314" r:id="rId24"/>
    <p:sldId id="315" r:id="rId25"/>
    <p:sldId id="308" r:id="rId26"/>
    <p:sldId id="309" r:id="rId27"/>
    <p:sldId id="280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48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/>
              <a:t>一</a:t>
            </a:r>
            <a:r>
              <a:rPr lang="zh-CN" altLang="en-US" sz="2000" b="1" dirty="0" smtClean="0"/>
              <a:t>、</a:t>
            </a:r>
            <a:r>
              <a:rPr lang="zh-CN" altLang="en-US" sz="2000" b="1" dirty="0"/>
              <a:t>登录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</a:t>
            </a:r>
            <a:r>
              <a:rPr lang="zh-CN" altLang="en-US" dirty="0" smtClean="0"/>
              <a:t>、使用员工</a:t>
            </a:r>
            <a:r>
              <a:rPr lang="en-US" altLang="zh-CN" dirty="0" smtClean="0"/>
              <a:t>portal</a:t>
            </a:r>
            <a:r>
              <a:rPr lang="zh-CN" altLang="en-US" dirty="0" smtClean="0"/>
              <a:t>账号登录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86" y="1129554"/>
            <a:ext cx="9048750" cy="462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2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</a:t>
            </a:r>
            <a:r>
              <a:rPr lang="zh-CN" altLang="en-US" sz="2000" b="1" dirty="0" smtClean="0"/>
              <a:t>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2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56" y="979573"/>
            <a:ext cx="8959256" cy="5284561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/>
        </p:nvSpPr>
        <p:spPr>
          <a:xfrm>
            <a:off x="553720" y="968065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700" dirty="0">
                <a:latin typeface="+mn-ea"/>
              </a:rPr>
              <a:t>1</a:t>
            </a:r>
            <a:r>
              <a:rPr lang="zh-CN" altLang="en-US" sz="1700" dirty="0" smtClean="0">
                <a:latin typeface="+mn-ea"/>
              </a:rPr>
              <a:t>、此页面为标题为“关于用户优惠套餐”只有</a:t>
            </a:r>
            <a:r>
              <a:rPr lang="en-US" altLang="zh-CN" sz="1700" dirty="0" smtClean="0">
                <a:latin typeface="+mn-ea"/>
              </a:rPr>
              <a:t>A</a:t>
            </a:r>
            <a:r>
              <a:rPr lang="zh-CN" altLang="en-US" sz="1700" dirty="0" smtClean="0">
                <a:latin typeface="+mn-ea"/>
              </a:rPr>
              <a:t>、</a:t>
            </a:r>
            <a:r>
              <a:rPr lang="en-US" altLang="zh-CN" sz="1700" dirty="0" smtClean="0">
                <a:latin typeface="+mn-ea"/>
              </a:rPr>
              <a:t>B</a:t>
            </a:r>
            <a:r>
              <a:rPr lang="zh-CN" altLang="en-US" sz="1700" dirty="0" smtClean="0">
                <a:latin typeface="+mn-ea"/>
              </a:rPr>
              <a:t>类文件创建完成时的页面</a:t>
            </a:r>
            <a:endParaRPr lang="en-US" altLang="zh-CN" sz="1700" dirty="0" smtClean="0">
              <a:latin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1700" dirty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700" dirty="0" smtClean="0">
                <a:latin typeface="+mn-ea"/>
                <a:sym typeface="+mn-ea"/>
              </a:rPr>
              <a:t>2</a:t>
            </a:r>
            <a:r>
              <a:rPr lang="zh-CN" altLang="en-US" sz="1700" dirty="0" smtClean="0">
                <a:latin typeface="+mn-ea"/>
                <a:sym typeface="+mn-ea"/>
              </a:rPr>
              <a:t>、一个任务流程中需两个不同人员创建两个</a:t>
            </a:r>
            <a:r>
              <a:rPr lang="en-US" altLang="zh-CN" sz="1700" dirty="0" smtClean="0">
                <a:latin typeface="+mn-ea"/>
                <a:sym typeface="+mn-ea"/>
              </a:rPr>
              <a:t>B</a:t>
            </a:r>
            <a:r>
              <a:rPr lang="zh-CN" altLang="en-US" sz="1700" dirty="0" smtClean="0">
                <a:latin typeface="+mn-ea"/>
                <a:sym typeface="+mn-ea"/>
              </a:rPr>
              <a:t>类</a:t>
            </a:r>
            <a:r>
              <a:rPr lang="zh-CN" altLang="en-US" sz="1700" dirty="0" smtClean="0">
                <a:latin typeface="+mn-ea"/>
                <a:sym typeface="+mn-ea"/>
              </a:rPr>
              <a:t>文件</a:t>
            </a:r>
            <a:endParaRPr lang="en-US" altLang="zh-CN" sz="1700" dirty="0" smtClean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1700" dirty="0"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、</a:t>
            </a:r>
            <a:r>
              <a:rPr lang="zh-CN" altLang="en-US" dirty="0">
                <a:latin typeface="+mn-ea"/>
                <a:sym typeface="+mn-ea"/>
              </a:rPr>
              <a:t>此页面点击</a:t>
            </a:r>
            <a:r>
              <a:rPr lang="en-US" altLang="zh-CN" u="sng" dirty="0">
                <a:latin typeface="+mn-ea"/>
                <a:sym typeface="+mn-ea"/>
              </a:rPr>
              <a:t>XX</a:t>
            </a:r>
            <a:r>
              <a:rPr lang="zh-CN" altLang="en-US" u="sng" dirty="0">
                <a:latin typeface="+mn-ea"/>
                <a:sym typeface="+mn-ea"/>
              </a:rPr>
              <a:t>文件</a:t>
            </a:r>
            <a:r>
              <a:rPr lang="en-US" altLang="zh-CN" u="sng" dirty="0">
                <a:latin typeface="+mn-ea"/>
                <a:sym typeface="+mn-ea"/>
              </a:rPr>
              <a:t>.txt</a:t>
            </a:r>
            <a:r>
              <a:rPr lang="zh-CN" altLang="en-US" dirty="0">
                <a:latin typeface="+mn-ea"/>
                <a:sym typeface="+mn-ea"/>
              </a:rPr>
              <a:t>可直接下载文件至桌面</a:t>
            </a:r>
            <a:endParaRPr lang="zh-CN" altLang="en-US" sz="2000" dirty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90462" y="2743911"/>
            <a:ext cx="688338" cy="6723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26462" y="2744621"/>
            <a:ext cx="1083822" cy="684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014138" y="2586226"/>
            <a:ext cx="670820" cy="7284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4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六、</a:t>
            </a:r>
            <a:r>
              <a:rPr lang="zh-CN" altLang="en-US" sz="2000" b="1" dirty="0" smtClean="0"/>
              <a:t>批量处理</a:t>
            </a:r>
            <a:r>
              <a:rPr lang="zh-CN" altLang="en-US" sz="2000" b="1" dirty="0" smtClean="0"/>
              <a:t>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3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5" y="989101"/>
            <a:ext cx="8941756" cy="5265506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/>
        </p:nvSpPr>
        <p:spPr>
          <a:xfrm>
            <a:off x="553720" y="968065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700" dirty="0">
                <a:latin typeface="+mn-ea"/>
              </a:rPr>
              <a:t>1</a:t>
            </a:r>
            <a:r>
              <a:rPr lang="zh-CN" altLang="en-US" sz="1700" dirty="0" smtClean="0">
                <a:latin typeface="+mn-ea"/>
              </a:rPr>
              <a:t>、此页面为标题为“关于用户优惠套餐”只有</a:t>
            </a:r>
            <a:r>
              <a:rPr lang="en-US" altLang="zh-CN" sz="1700" dirty="0" smtClean="0">
                <a:latin typeface="+mn-ea"/>
              </a:rPr>
              <a:t>A</a:t>
            </a:r>
            <a:r>
              <a:rPr lang="zh-CN" altLang="en-US" sz="1700" dirty="0" smtClean="0">
                <a:latin typeface="+mn-ea"/>
              </a:rPr>
              <a:t>、</a:t>
            </a:r>
            <a:r>
              <a:rPr lang="en-US" altLang="zh-CN" sz="1700" dirty="0" smtClean="0">
                <a:latin typeface="+mn-ea"/>
              </a:rPr>
              <a:t>B</a:t>
            </a:r>
            <a:r>
              <a:rPr lang="zh-CN" altLang="en-US" sz="1700" dirty="0" smtClean="0">
                <a:latin typeface="+mn-ea"/>
              </a:rPr>
              <a:t>、</a:t>
            </a:r>
            <a:r>
              <a:rPr lang="en-US" altLang="zh-CN" sz="1700" dirty="0" smtClean="0">
                <a:latin typeface="+mn-ea"/>
              </a:rPr>
              <a:t>C</a:t>
            </a:r>
            <a:r>
              <a:rPr lang="zh-CN" altLang="en-US" sz="1700" dirty="0" smtClean="0">
                <a:latin typeface="+mn-ea"/>
              </a:rPr>
              <a:t>类文件创建完成时的页面</a:t>
            </a:r>
            <a:endParaRPr lang="en-US" altLang="zh-CN" sz="1700" dirty="0" smtClean="0">
              <a:latin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1700" dirty="0"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+mn-ea"/>
                <a:sym typeface="+mn-ea"/>
              </a:rPr>
              <a:t>2</a:t>
            </a:r>
            <a:r>
              <a:rPr lang="zh-CN" altLang="en-US" dirty="0">
                <a:latin typeface="+mn-ea"/>
                <a:sym typeface="+mn-ea"/>
              </a:rPr>
              <a:t>、一个任务流程中需两个不同人员创建两个</a:t>
            </a:r>
            <a:r>
              <a:rPr lang="en-US" altLang="zh-CN" dirty="0">
                <a:latin typeface="+mn-ea"/>
                <a:sym typeface="+mn-ea"/>
              </a:rPr>
              <a:t>B</a:t>
            </a:r>
            <a:r>
              <a:rPr lang="zh-CN" altLang="en-US" dirty="0">
                <a:latin typeface="+mn-ea"/>
                <a:sym typeface="+mn-ea"/>
              </a:rPr>
              <a:t>类</a:t>
            </a:r>
            <a:r>
              <a:rPr lang="zh-CN" altLang="en-US" dirty="0" smtClean="0">
                <a:latin typeface="+mn-ea"/>
                <a:sym typeface="+mn-ea"/>
              </a:rPr>
              <a:t>文件</a:t>
            </a:r>
            <a:endParaRPr lang="en-US" altLang="zh-CN" dirty="0" smtClean="0"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  <a:sym typeface="+mn-ea"/>
              </a:rPr>
              <a:t>3</a:t>
            </a:r>
            <a:r>
              <a:rPr lang="zh-CN" altLang="en-US" sz="2000" dirty="0" smtClean="0">
                <a:latin typeface="+mn-ea"/>
                <a:sym typeface="+mn-ea"/>
              </a:rPr>
              <a:t>、</a:t>
            </a:r>
            <a:r>
              <a:rPr lang="zh-CN" altLang="en-US" sz="2000" dirty="0">
                <a:latin typeface="+mn-ea"/>
                <a:sym typeface="+mn-ea"/>
              </a:rPr>
              <a:t>此页面点击</a:t>
            </a:r>
            <a:r>
              <a:rPr lang="en-US" altLang="zh-CN" sz="2000" u="sng" dirty="0">
                <a:latin typeface="+mn-ea"/>
                <a:sym typeface="+mn-ea"/>
              </a:rPr>
              <a:t>XX</a:t>
            </a:r>
            <a:r>
              <a:rPr lang="zh-CN" altLang="en-US" sz="2000" u="sng" dirty="0">
                <a:latin typeface="+mn-ea"/>
                <a:sym typeface="+mn-ea"/>
              </a:rPr>
              <a:t>文件</a:t>
            </a:r>
            <a:r>
              <a:rPr lang="en-US" altLang="zh-CN" sz="2000" u="sng" dirty="0">
                <a:latin typeface="+mn-ea"/>
                <a:sym typeface="+mn-ea"/>
              </a:rPr>
              <a:t>.txt</a:t>
            </a:r>
            <a:r>
              <a:rPr lang="zh-CN" altLang="en-US" sz="2000" dirty="0">
                <a:latin typeface="+mn-ea"/>
                <a:sym typeface="+mn-ea"/>
              </a:rPr>
              <a:t>可直接下载文件至桌面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85662" y="2743911"/>
            <a:ext cx="688338" cy="6723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01062" y="2744621"/>
            <a:ext cx="1083822" cy="684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15228" y="2551992"/>
            <a:ext cx="670820" cy="10668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8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</a:t>
            </a:r>
            <a:r>
              <a:rPr lang="zh-CN" altLang="en-US" sz="2000" b="1" dirty="0" smtClean="0"/>
              <a:t>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4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68" y="968228"/>
            <a:ext cx="8968031" cy="5307252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/>
        </p:nvSpPr>
        <p:spPr>
          <a:xfrm>
            <a:off x="553720" y="968065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700" dirty="0">
                <a:latin typeface="+mn-ea"/>
              </a:rPr>
              <a:t>1</a:t>
            </a:r>
            <a:r>
              <a:rPr lang="zh-CN" altLang="en-US" sz="1700" dirty="0" smtClean="0">
                <a:latin typeface="+mn-ea"/>
              </a:rPr>
              <a:t>、此页面为标题为“关于用户优惠套餐”当</a:t>
            </a:r>
            <a:r>
              <a:rPr lang="en-US" altLang="zh-CN" sz="1700" dirty="0" smtClean="0">
                <a:latin typeface="+mn-ea"/>
              </a:rPr>
              <a:t>A</a:t>
            </a:r>
            <a:r>
              <a:rPr lang="zh-CN" altLang="en-US" sz="1700" dirty="0" smtClean="0">
                <a:latin typeface="+mn-ea"/>
              </a:rPr>
              <a:t>、</a:t>
            </a:r>
            <a:r>
              <a:rPr lang="en-US" altLang="zh-CN" sz="1700" dirty="0" smtClean="0">
                <a:latin typeface="+mn-ea"/>
              </a:rPr>
              <a:t>B</a:t>
            </a:r>
            <a:r>
              <a:rPr lang="zh-CN" altLang="en-US" sz="1700" dirty="0" smtClean="0">
                <a:latin typeface="+mn-ea"/>
              </a:rPr>
              <a:t>、</a:t>
            </a:r>
            <a:r>
              <a:rPr lang="en-US" altLang="zh-CN" sz="1700" dirty="0" smtClean="0">
                <a:latin typeface="+mn-ea"/>
              </a:rPr>
              <a:t>C</a:t>
            </a:r>
            <a:r>
              <a:rPr lang="zh-CN" altLang="en-US" sz="1700" dirty="0" smtClean="0">
                <a:latin typeface="+mn-ea"/>
              </a:rPr>
              <a:t>、</a:t>
            </a:r>
            <a:r>
              <a:rPr lang="en-US" altLang="zh-CN" sz="1700" dirty="0" smtClean="0">
                <a:latin typeface="+mn-ea"/>
              </a:rPr>
              <a:t>D</a:t>
            </a:r>
            <a:r>
              <a:rPr lang="zh-CN" altLang="en-US" sz="1700" dirty="0" smtClean="0">
                <a:latin typeface="+mn-ea"/>
              </a:rPr>
              <a:t>、</a:t>
            </a:r>
            <a:r>
              <a:rPr lang="en-US" altLang="zh-CN" sz="1700" dirty="0" smtClean="0">
                <a:latin typeface="+mn-ea"/>
              </a:rPr>
              <a:t>E</a:t>
            </a:r>
            <a:r>
              <a:rPr lang="zh-CN" altLang="en-US" sz="1700" dirty="0" smtClean="0">
                <a:latin typeface="+mn-ea"/>
              </a:rPr>
              <a:t>类文件均创建完成时的页面（</a:t>
            </a:r>
            <a:r>
              <a:rPr lang="en-US" altLang="zh-CN" sz="1700" dirty="0" smtClean="0">
                <a:latin typeface="+mn-ea"/>
              </a:rPr>
              <a:t>D</a:t>
            </a:r>
            <a:r>
              <a:rPr lang="zh-CN" altLang="en-US" sz="1700" dirty="0" smtClean="0">
                <a:latin typeface="+mn-ea"/>
              </a:rPr>
              <a:t>、</a:t>
            </a:r>
            <a:r>
              <a:rPr lang="en-US" altLang="zh-CN" sz="1700" dirty="0" smtClean="0">
                <a:latin typeface="+mn-ea"/>
              </a:rPr>
              <a:t>E</a:t>
            </a:r>
            <a:r>
              <a:rPr lang="zh-CN" altLang="en-US" sz="1700" dirty="0" smtClean="0">
                <a:latin typeface="+mn-ea"/>
              </a:rPr>
              <a:t>类文件同时创建）</a:t>
            </a:r>
            <a:endParaRPr lang="en-US" altLang="zh-CN" sz="1700" dirty="0" smtClean="0">
              <a:latin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1700" dirty="0"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+mn-ea"/>
                <a:sym typeface="+mn-ea"/>
              </a:rPr>
              <a:t>2</a:t>
            </a:r>
            <a:r>
              <a:rPr lang="zh-CN" altLang="en-US" dirty="0">
                <a:latin typeface="+mn-ea"/>
                <a:sym typeface="+mn-ea"/>
              </a:rPr>
              <a:t>、一个任务流程中需两个不同人员创建两个</a:t>
            </a:r>
            <a:r>
              <a:rPr lang="en-US" altLang="zh-CN" dirty="0">
                <a:latin typeface="+mn-ea"/>
                <a:sym typeface="+mn-ea"/>
              </a:rPr>
              <a:t>B</a:t>
            </a:r>
            <a:r>
              <a:rPr lang="zh-CN" altLang="en-US" dirty="0">
                <a:latin typeface="+mn-ea"/>
                <a:sym typeface="+mn-ea"/>
              </a:rPr>
              <a:t>类</a:t>
            </a:r>
            <a:r>
              <a:rPr lang="zh-CN" altLang="en-US" dirty="0" smtClean="0">
                <a:latin typeface="+mn-ea"/>
                <a:sym typeface="+mn-ea"/>
              </a:rPr>
              <a:t>文件</a:t>
            </a:r>
            <a:endParaRPr lang="en-US" altLang="zh-CN" dirty="0" smtClean="0"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  <a:sym typeface="+mn-ea"/>
              </a:rPr>
              <a:t>3</a:t>
            </a:r>
            <a:r>
              <a:rPr lang="zh-CN" altLang="en-US" sz="2000" dirty="0" smtClean="0">
                <a:latin typeface="+mn-ea"/>
                <a:sym typeface="+mn-ea"/>
              </a:rPr>
              <a:t>、</a:t>
            </a:r>
            <a:r>
              <a:rPr lang="zh-CN" altLang="en-US" sz="2000" dirty="0">
                <a:latin typeface="+mn-ea"/>
                <a:sym typeface="+mn-ea"/>
              </a:rPr>
              <a:t>此页面点击</a:t>
            </a:r>
            <a:r>
              <a:rPr lang="en-US" altLang="zh-CN" sz="2000" u="sng" dirty="0">
                <a:latin typeface="+mn-ea"/>
                <a:sym typeface="+mn-ea"/>
              </a:rPr>
              <a:t>XX</a:t>
            </a:r>
            <a:r>
              <a:rPr lang="zh-CN" altLang="en-US" sz="2000" u="sng" dirty="0">
                <a:latin typeface="+mn-ea"/>
                <a:sym typeface="+mn-ea"/>
              </a:rPr>
              <a:t>文件</a:t>
            </a:r>
            <a:r>
              <a:rPr lang="en-US" altLang="zh-CN" sz="2000" u="sng" dirty="0">
                <a:latin typeface="+mn-ea"/>
                <a:sym typeface="+mn-ea"/>
              </a:rPr>
              <a:t>.txt</a:t>
            </a:r>
            <a:r>
              <a:rPr lang="zh-CN" altLang="en-US" sz="2000" dirty="0">
                <a:latin typeface="+mn-ea"/>
                <a:sym typeface="+mn-ea"/>
              </a:rPr>
              <a:t>可直接下载文件至桌面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74562" y="2769311"/>
            <a:ext cx="688338" cy="6469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50262" y="2744621"/>
            <a:ext cx="1083822" cy="6716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615228" y="2551992"/>
            <a:ext cx="670820" cy="1613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0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</a:t>
            </a:r>
            <a:r>
              <a:rPr lang="zh-CN" altLang="en-US" sz="2000" b="1" dirty="0" smtClean="0"/>
              <a:t>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导入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89" y="1052068"/>
            <a:ext cx="8881390" cy="5139573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553720" y="968065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700" dirty="0">
                <a:latin typeface="+mn-ea"/>
              </a:rPr>
              <a:t>1</a:t>
            </a:r>
            <a:r>
              <a:rPr lang="zh-CN" altLang="en-US" sz="1700" dirty="0" smtClean="0">
                <a:latin typeface="+mn-ea"/>
              </a:rPr>
              <a:t>、可导入需补充至本条任务流程的文件</a:t>
            </a:r>
            <a:endParaRPr lang="zh-CN" altLang="en-US" sz="2000" dirty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316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</a:t>
            </a:r>
            <a:r>
              <a:rPr lang="zh-CN" altLang="en-US" sz="2000" b="1" dirty="0" smtClean="0"/>
              <a:t>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/>
              <a:t>分割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15" y="1052068"/>
            <a:ext cx="8771537" cy="5139573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553720" y="968065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700" dirty="0">
                <a:latin typeface="+mn-ea"/>
              </a:rPr>
              <a:t>1</a:t>
            </a:r>
            <a:r>
              <a:rPr lang="zh-CN" altLang="en-US" sz="1700" dirty="0" smtClean="0">
                <a:latin typeface="+mn-ea"/>
              </a:rPr>
              <a:t>、可将</a:t>
            </a:r>
            <a:r>
              <a:rPr lang="en-US" altLang="zh-CN" sz="1700" dirty="0" smtClean="0">
                <a:latin typeface="+mn-ea"/>
              </a:rPr>
              <a:t>B</a:t>
            </a:r>
            <a:r>
              <a:rPr lang="zh-CN" altLang="en-US" sz="1700" dirty="0" smtClean="0">
                <a:latin typeface="+mn-ea"/>
              </a:rPr>
              <a:t>类文件进行分割，</a:t>
            </a:r>
            <a:r>
              <a:rPr lang="zh-CN" altLang="en-US" sz="1700" dirty="0" smtClean="0"/>
              <a:t>分割</a:t>
            </a:r>
            <a:r>
              <a:rPr lang="zh-CN" altLang="en-US" sz="1700" dirty="0"/>
              <a:t>产生的文件以“文件名</a:t>
            </a:r>
            <a:r>
              <a:rPr lang="en-US" altLang="zh-CN" sz="1700" dirty="0"/>
              <a:t>+_001</a:t>
            </a:r>
            <a:r>
              <a:rPr lang="zh-CN" altLang="en-US" sz="1700" dirty="0"/>
              <a:t>”区分。每个文件的行数可以选择，比如，</a:t>
            </a:r>
            <a:r>
              <a:rPr lang="en-US" altLang="zh-CN" sz="1700" dirty="0"/>
              <a:t>1</a:t>
            </a:r>
            <a:r>
              <a:rPr lang="zh-CN" altLang="en-US" sz="1700" dirty="0"/>
              <a:t>个</a:t>
            </a:r>
            <a:r>
              <a:rPr lang="en-US" altLang="zh-CN" sz="1700" dirty="0"/>
              <a:t>26</a:t>
            </a:r>
            <a:r>
              <a:rPr lang="zh-CN" altLang="en-US" sz="1700" dirty="0"/>
              <a:t>万的</a:t>
            </a:r>
            <a:r>
              <a:rPr lang="en-US" altLang="zh-CN" sz="1700" dirty="0"/>
              <a:t>1</a:t>
            </a:r>
            <a:r>
              <a:rPr lang="zh-CN" altLang="en-US" sz="1700" dirty="0"/>
              <a:t>号文件“关于优惠用户套餐”，选择每个子文件</a:t>
            </a:r>
            <a:r>
              <a:rPr lang="en-US" altLang="zh-CN" sz="1700" dirty="0"/>
              <a:t>10</a:t>
            </a:r>
            <a:r>
              <a:rPr lang="zh-CN" altLang="en-US" sz="1700" dirty="0"/>
              <a:t>万行，自动拆分为“关于优惠用户套餐</a:t>
            </a:r>
            <a:r>
              <a:rPr lang="en-US" altLang="zh-CN" sz="1700" dirty="0" smtClean="0"/>
              <a:t>_001</a:t>
            </a:r>
            <a:r>
              <a:rPr lang="zh-CN" altLang="en-US" sz="1700" dirty="0"/>
              <a:t>” “关于优惠用户套餐</a:t>
            </a:r>
            <a:r>
              <a:rPr lang="en-US" altLang="zh-CN" sz="1700" dirty="0" smtClean="0"/>
              <a:t>_002</a:t>
            </a:r>
            <a:r>
              <a:rPr lang="zh-CN" altLang="en-US" sz="1700" dirty="0"/>
              <a:t>”“关于优惠用户套餐</a:t>
            </a:r>
            <a:r>
              <a:rPr lang="en-US" altLang="zh-CN" sz="1700" dirty="0" smtClean="0"/>
              <a:t>_003</a:t>
            </a:r>
            <a:r>
              <a:rPr lang="zh-CN" altLang="en-US" sz="1700" dirty="0"/>
              <a:t>”三个</a:t>
            </a:r>
            <a:r>
              <a:rPr lang="zh-CN" altLang="en-US" sz="1700" dirty="0" smtClean="0"/>
              <a:t>文件</a:t>
            </a:r>
            <a:endParaRPr lang="zh-CN" altLang="en-US" sz="1800" dirty="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9890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</a:t>
            </a:r>
            <a:r>
              <a:rPr lang="zh-CN" altLang="en-US" sz="2000" b="1" dirty="0" smtClean="0"/>
              <a:t>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/>
              <a:t>分割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97" y="1052068"/>
            <a:ext cx="8693172" cy="5139573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553720" y="968065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700" dirty="0" smtClean="0">
                <a:latin typeface="+mn-ea"/>
              </a:rPr>
              <a:t>1</a:t>
            </a:r>
            <a:r>
              <a:rPr lang="zh-CN" altLang="en-US" sz="1700" dirty="0" smtClean="0">
                <a:latin typeface="+mn-ea"/>
              </a:rPr>
              <a:t>、分割完成后二级明细便保留每个分割的小文件</a:t>
            </a:r>
            <a:endParaRPr lang="zh-CN" altLang="en-US" sz="1800" dirty="0"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3928" y="3155221"/>
            <a:ext cx="1683872" cy="7206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</a:t>
            </a:r>
            <a:r>
              <a:rPr lang="zh-CN" altLang="en-US" sz="2000" b="1" dirty="0" smtClean="0"/>
              <a:t>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编辑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58" y="1052068"/>
            <a:ext cx="8710851" cy="51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</a:t>
            </a:r>
            <a:r>
              <a:rPr lang="zh-CN" altLang="en-US" sz="2000" b="1" dirty="0" smtClean="0"/>
              <a:t>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删除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96" y="1057082"/>
            <a:ext cx="8719375" cy="51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5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类文件</a:t>
            </a:r>
            <a:r>
              <a:rPr lang="en-US" altLang="zh-CN" sz="2000" b="1" dirty="0" smtClean="0"/>
              <a:t>——</a:t>
            </a:r>
            <a:r>
              <a:rPr lang="en-US" altLang="zh-CN" sz="2000" b="1" dirty="0"/>
              <a:t>B</a:t>
            </a:r>
            <a:r>
              <a:rPr lang="zh-CN" altLang="en-US" sz="2000" b="1" dirty="0" smtClean="0"/>
              <a:t>类</a:t>
            </a:r>
            <a:r>
              <a:rPr lang="zh-CN" altLang="en-US" sz="2000" b="1" dirty="0"/>
              <a:t>文件第一</a:t>
            </a:r>
            <a:r>
              <a:rPr lang="zh-CN" altLang="en-US" sz="2000" b="1" dirty="0" smtClean="0"/>
              <a:t>种业务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、创建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类型文件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（暂时共七种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类型文件，此页面为第一种、包含业务为：</a:t>
            </a:r>
            <a:r>
              <a:rPr lang="zh-CN" altLang="en-US" b="1" dirty="0"/>
              <a:t>批开停开机、批量密码重置、批量主体产品转换、批量</a:t>
            </a:r>
            <a:r>
              <a:rPr lang="en-US" altLang="zh-CN" b="1" dirty="0"/>
              <a:t>HLR</a:t>
            </a:r>
            <a:r>
              <a:rPr lang="zh-CN" altLang="en-US" b="1" dirty="0"/>
              <a:t>重置</a:t>
            </a:r>
            <a:r>
              <a:rPr lang="zh-CN" altLang="en-US" b="1" dirty="0" smtClean="0"/>
              <a:t>业务</a:t>
            </a:r>
            <a:r>
              <a:rPr lang="zh-CN" altLang="en-US" dirty="0"/>
              <a:t>）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、此页面点击“</a:t>
            </a:r>
            <a:r>
              <a:rPr lang="zh-CN" altLang="en-US" dirty="0">
                <a:latin typeface="+mn-ea"/>
              </a:rPr>
              <a:t>确定</a:t>
            </a:r>
            <a:r>
              <a:rPr lang="zh-CN" altLang="en-US" dirty="0" smtClean="0">
                <a:latin typeface="+mn-ea"/>
              </a:rPr>
              <a:t>” 后生成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类文件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、效率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en-US" dirty="0">
                <a:latin typeface="+mn-ea"/>
              </a:rPr>
              <a:t>编号为不可编辑状态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sym typeface="+mn-ea"/>
              </a:rPr>
              <a:t>4</a:t>
            </a:r>
            <a:r>
              <a:rPr lang="zh-CN" altLang="en-US" dirty="0">
                <a:latin typeface="+mn-ea"/>
                <a:sym typeface="+mn-ea"/>
              </a:rPr>
              <a:t>、需求</a:t>
            </a:r>
            <a:r>
              <a:rPr lang="zh-CN" altLang="en-US" dirty="0" smtClean="0">
                <a:latin typeface="+mn-ea"/>
                <a:sym typeface="+mn-ea"/>
              </a:rPr>
              <a:t>说明书中的</a:t>
            </a:r>
            <a:r>
              <a:rPr lang="en-US" altLang="zh-CN" dirty="0" smtClean="0">
                <a:latin typeface="+mn-ea"/>
                <a:sym typeface="+mn-ea"/>
              </a:rPr>
              <a:t>1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A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2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B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类文件，以此类推</a:t>
            </a:r>
            <a:endParaRPr lang="en-US" altLang="zh-CN" dirty="0" smtClean="0">
              <a:latin typeface="+mn-ea"/>
              <a:sym typeface="+mn-ea"/>
            </a:endParaRPr>
          </a:p>
          <a:p>
            <a:endParaRPr lang="en-US" altLang="zh-CN" dirty="0">
              <a:latin typeface="+mn-ea"/>
              <a:sym typeface="+mn-ea"/>
            </a:endParaRPr>
          </a:p>
          <a:p>
            <a:endParaRPr lang="zh-CN" altLang="en-US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36" y="962787"/>
            <a:ext cx="9472764" cy="54512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13928" y="2901221"/>
            <a:ext cx="1683872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36120" y="2519231"/>
            <a:ext cx="2374727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7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类文件</a:t>
            </a:r>
            <a:r>
              <a:rPr lang="en-US" altLang="zh-CN" sz="2000" b="1" dirty="0" smtClean="0"/>
              <a:t>——</a:t>
            </a:r>
            <a:r>
              <a:rPr lang="en-US" altLang="zh-CN" sz="2000" b="1" dirty="0"/>
              <a:t>B</a:t>
            </a:r>
            <a:r>
              <a:rPr lang="zh-CN" altLang="en-US" sz="2000" b="1" dirty="0" smtClean="0"/>
              <a:t>类</a:t>
            </a:r>
            <a:r>
              <a:rPr lang="zh-CN" altLang="en-US" sz="2000" b="1" dirty="0"/>
              <a:t>文件</a:t>
            </a:r>
            <a:r>
              <a:rPr lang="zh-CN" altLang="en-US" sz="2000" b="1" dirty="0" smtClean="0"/>
              <a:t>第二种业务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、创建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类型文件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（暂时</a:t>
            </a:r>
            <a:r>
              <a:rPr lang="zh-CN" altLang="en-US" dirty="0" smtClean="0">
                <a:latin typeface="+mn-ea"/>
              </a:rPr>
              <a:t>共七种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类型</a:t>
            </a:r>
            <a:r>
              <a:rPr lang="zh-CN" altLang="en-US" dirty="0">
                <a:latin typeface="+mn-ea"/>
              </a:rPr>
              <a:t>文件，此页面为第二种、包含的业务为：</a:t>
            </a:r>
            <a:r>
              <a:rPr lang="zh-CN" altLang="en-US" b="1" dirty="0">
                <a:latin typeface="+mn-ea"/>
              </a:rPr>
              <a:t>批量实名登记、批量更改客户资料</a:t>
            </a:r>
            <a:r>
              <a:rPr lang="zh-CN" altLang="en-US" dirty="0" smtClean="0"/>
              <a:t>）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、此页面点击“</a:t>
            </a:r>
            <a:r>
              <a:rPr lang="zh-CN" altLang="en-US" dirty="0">
                <a:latin typeface="+mn-ea"/>
              </a:rPr>
              <a:t>确定</a:t>
            </a:r>
            <a:r>
              <a:rPr lang="zh-CN" altLang="en-US" dirty="0" smtClean="0">
                <a:latin typeface="+mn-ea"/>
              </a:rPr>
              <a:t>” 后生成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</a:t>
            </a:r>
            <a:r>
              <a:rPr lang="zh-CN" altLang="en-US" dirty="0" smtClean="0">
                <a:latin typeface="+mn-ea"/>
              </a:rPr>
              <a:t>文件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、效率</a:t>
            </a:r>
            <a:r>
              <a:rPr lang="en-US" altLang="zh-CN" dirty="0" smtClean="0">
                <a:latin typeface="+mn-ea"/>
              </a:rPr>
              <a:t>100</a:t>
            </a:r>
            <a:r>
              <a:rPr lang="zh-CN" altLang="en-US" dirty="0" smtClean="0">
                <a:latin typeface="+mn-ea"/>
              </a:rPr>
              <a:t>编号为不可编辑状态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  <a:sym typeface="+mn-ea"/>
              </a:rPr>
              <a:t>4</a:t>
            </a:r>
            <a:r>
              <a:rPr lang="zh-CN" altLang="en-US" dirty="0" smtClean="0">
                <a:latin typeface="+mn-ea"/>
                <a:sym typeface="+mn-ea"/>
              </a:rPr>
              <a:t>、</a:t>
            </a:r>
            <a:r>
              <a:rPr lang="zh-CN" altLang="en-US" dirty="0" smtClean="0">
                <a:latin typeface="+mn-ea"/>
                <a:sym typeface="+mn-ea"/>
              </a:rPr>
              <a:t>需求说明书中的</a:t>
            </a:r>
            <a:r>
              <a:rPr lang="en-US" altLang="zh-CN" dirty="0" smtClean="0">
                <a:latin typeface="+mn-ea"/>
                <a:sym typeface="+mn-ea"/>
              </a:rPr>
              <a:t>1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A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2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B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类文件，以此类推</a:t>
            </a:r>
            <a:endParaRPr lang="en-US" altLang="zh-CN" dirty="0" smtClean="0">
              <a:latin typeface="+mn-ea"/>
              <a:sym typeface="+mn-ea"/>
            </a:endParaRPr>
          </a:p>
          <a:p>
            <a:endParaRPr lang="en-US" altLang="zh-CN" dirty="0">
              <a:latin typeface="+mn-ea"/>
              <a:sym typeface="+mn-ea"/>
            </a:endParaRPr>
          </a:p>
          <a:p>
            <a:endParaRPr lang="zh-CN" altLang="en-US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36" y="962787"/>
            <a:ext cx="9472764" cy="54512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18" y="1638458"/>
            <a:ext cx="6105361" cy="40384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02371" y="2738054"/>
            <a:ext cx="1683872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72" y="2189707"/>
            <a:ext cx="2907497" cy="34444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11387" y="2189708"/>
            <a:ext cx="2798311" cy="3444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2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/>
              <a:t>二、批量处理</a:t>
            </a:r>
            <a:r>
              <a:rPr lang="zh-CN" altLang="en-US" sz="2000" b="1" dirty="0" smtClean="0"/>
              <a:t>业务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、通过三个下拉框</a:t>
            </a:r>
            <a:r>
              <a:rPr lang="zh-CN" sz="1800" dirty="0">
                <a:latin typeface="+mn-ea"/>
              </a:rPr>
              <a:t>选择出目标</a:t>
            </a:r>
            <a:r>
              <a:rPr lang="zh-CN" sz="1800" dirty="0" smtClean="0">
                <a:latin typeface="+mn-ea"/>
              </a:rPr>
              <a:t>的</a:t>
            </a:r>
            <a:r>
              <a:rPr lang="zh-CN" altLang="en-US" sz="1800" dirty="0" smtClean="0">
                <a:latin typeface="+mn-ea"/>
              </a:rPr>
              <a:t>文件</a:t>
            </a:r>
            <a:r>
              <a:rPr lang="zh-CN" sz="1800" dirty="0" smtClean="0">
                <a:latin typeface="+mn-ea"/>
              </a:rPr>
              <a:t>，</a:t>
            </a:r>
            <a:r>
              <a:rPr lang="zh-CN" sz="1800" dirty="0">
                <a:latin typeface="+mn-ea"/>
              </a:rPr>
              <a:t>点击</a:t>
            </a:r>
            <a:r>
              <a:rPr lang="zh-CN" sz="1800" dirty="0" smtClean="0">
                <a:latin typeface="+mn-ea"/>
              </a:rPr>
              <a:t>查询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、输入其他关键字也能搜索出对应的文件</a:t>
            </a:r>
            <a:endParaRPr lang="zh-CN" sz="1800" dirty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、创建任务可创建新任务</a:t>
            </a:r>
            <a:endParaRPr lang="en-US" altLang="zh-CN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latin typeface="+mn-ea"/>
                <a:sym typeface="+mn-ea"/>
              </a:rPr>
              <a:t>4</a:t>
            </a:r>
            <a:r>
              <a:rPr lang="zh-CN" altLang="en-US" dirty="0" smtClean="0">
                <a:latin typeface="+mn-ea"/>
                <a:sym typeface="+mn-ea"/>
              </a:rPr>
              <a:t>、可导出所选任务列表</a:t>
            </a: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32" y="929640"/>
            <a:ext cx="9351906" cy="53844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63462" y="1613611"/>
            <a:ext cx="644552" cy="2913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80362" y="1905001"/>
            <a:ext cx="644552" cy="2913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08128" y="1904292"/>
            <a:ext cx="544772" cy="2913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06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类文件</a:t>
            </a:r>
            <a:r>
              <a:rPr lang="en-US" altLang="zh-CN" sz="2000" b="1" dirty="0" smtClean="0"/>
              <a:t>——</a:t>
            </a:r>
            <a:r>
              <a:rPr lang="en-US" altLang="zh-CN" sz="2000" b="1" dirty="0"/>
              <a:t>B</a:t>
            </a:r>
            <a:r>
              <a:rPr lang="zh-CN" altLang="en-US" sz="2000" b="1" dirty="0" smtClean="0"/>
              <a:t>类</a:t>
            </a:r>
            <a:r>
              <a:rPr lang="zh-CN" altLang="en-US" sz="2000" b="1" dirty="0"/>
              <a:t>文件</a:t>
            </a:r>
            <a:r>
              <a:rPr lang="zh-CN" altLang="en-US" sz="2000" b="1" dirty="0" smtClean="0"/>
              <a:t>第三种业务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、创建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类型文件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暂时</a:t>
            </a:r>
            <a:r>
              <a:rPr lang="zh-CN" altLang="en-US" dirty="0" smtClean="0">
                <a:latin typeface="+mn-ea"/>
              </a:rPr>
              <a:t>共七种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类型</a:t>
            </a:r>
            <a:r>
              <a:rPr lang="zh-CN" altLang="en-US" dirty="0">
                <a:latin typeface="+mn-ea"/>
              </a:rPr>
              <a:t>文件，此页面为第三种、包含的业务为：</a:t>
            </a:r>
            <a:r>
              <a:rPr lang="zh-CN" altLang="en-US" b="1" dirty="0">
                <a:latin typeface="+mn-ea"/>
              </a:rPr>
              <a:t>批量订单回退</a:t>
            </a:r>
            <a:r>
              <a:rPr lang="zh-CN" altLang="en-US" dirty="0" smtClean="0"/>
              <a:t>）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、此页面点击“</a:t>
            </a:r>
            <a:r>
              <a:rPr lang="zh-CN" altLang="en-US" dirty="0">
                <a:latin typeface="+mn-ea"/>
              </a:rPr>
              <a:t>确定</a:t>
            </a:r>
            <a:r>
              <a:rPr lang="zh-CN" altLang="en-US" dirty="0" smtClean="0">
                <a:latin typeface="+mn-ea"/>
              </a:rPr>
              <a:t>” 后生成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</a:t>
            </a:r>
            <a:r>
              <a:rPr lang="zh-CN" altLang="en-US" dirty="0" smtClean="0">
                <a:latin typeface="+mn-ea"/>
              </a:rPr>
              <a:t>文件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、效率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en-US" dirty="0">
                <a:latin typeface="+mn-ea"/>
              </a:rPr>
              <a:t>编号为不可编辑状态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sym typeface="+mn-ea"/>
              </a:rPr>
              <a:t>4</a:t>
            </a:r>
            <a:r>
              <a:rPr lang="zh-CN" altLang="en-US" dirty="0" smtClean="0">
                <a:latin typeface="+mn-ea"/>
                <a:sym typeface="+mn-ea"/>
              </a:rPr>
              <a:t>、</a:t>
            </a:r>
            <a:r>
              <a:rPr lang="zh-CN" altLang="en-US" dirty="0" smtClean="0">
                <a:latin typeface="+mn-ea"/>
                <a:sym typeface="+mn-ea"/>
              </a:rPr>
              <a:t>、</a:t>
            </a:r>
            <a:r>
              <a:rPr lang="zh-CN" altLang="en-US" dirty="0" smtClean="0">
                <a:latin typeface="+mn-ea"/>
                <a:sym typeface="+mn-ea"/>
              </a:rPr>
              <a:t>需求说明书中的</a:t>
            </a:r>
            <a:r>
              <a:rPr lang="en-US" altLang="zh-CN" dirty="0" smtClean="0">
                <a:latin typeface="+mn-ea"/>
                <a:sym typeface="+mn-ea"/>
              </a:rPr>
              <a:t>1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A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2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B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类文件，以此类推</a:t>
            </a:r>
            <a:endParaRPr lang="en-US" altLang="zh-CN" dirty="0" smtClean="0">
              <a:latin typeface="+mn-ea"/>
              <a:sym typeface="+mn-ea"/>
            </a:endParaRPr>
          </a:p>
          <a:p>
            <a:endParaRPr lang="en-US" altLang="zh-CN" dirty="0">
              <a:latin typeface="+mn-ea"/>
              <a:sym typeface="+mn-ea"/>
            </a:endParaRPr>
          </a:p>
          <a:p>
            <a:endParaRPr lang="zh-CN" altLang="en-US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76" y="982606"/>
            <a:ext cx="9403883" cy="5411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98" y="1971303"/>
            <a:ext cx="4271839" cy="313268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13566" y="2864159"/>
            <a:ext cx="2122420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09" y="2443709"/>
            <a:ext cx="2795255" cy="33114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569248" y="2443709"/>
            <a:ext cx="2661915" cy="331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9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类文件</a:t>
            </a:r>
            <a:r>
              <a:rPr lang="en-US" altLang="zh-CN" sz="2000" b="1" dirty="0" smtClean="0"/>
              <a:t>——</a:t>
            </a:r>
            <a:r>
              <a:rPr lang="en-US" altLang="zh-CN" sz="2000" b="1" dirty="0"/>
              <a:t>B</a:t>
            </a:r>
            <a:r>
              <a:rPr lang="zh-CN" altLang="en-US" sz="2000" b="1" dirty="0" smtClean="0"/>
              <a:t>类</a:t>
            </a:r>
            <a:r>
              <a:rPr lang="zh-CN" altLang="en-US" sz="2000" b="1" dirty="0"/>
              <a:t>文件</a:t>
            </a:r>
            <a:r>
              <a:rPr lang="zh-CN" altLang="en-US" sz="2000" b="1" dirty="0" smtClean="0"/>
              <a:t>第四种业务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、创建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类型文件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暂时</a:t>
            </a:r>
            <a:r>
              <a:rPr lang="zh-CN" altLang="en-US" dirty="0" smtClean="0">
                <a:latin typeface="+mn-ea"/>
              </a:rPr>
              <a:t>共七种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类型</a:t>
            </a:r>
            <a:r>
              <a:rPr lang="zh-CN" altLang="en-US" dirty="0">
                <a:latin typeface="+mn-ea"/>
              </a:rPr>
              <a:t>文件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此页面为第四种、包含的业务为：</a:t>
            </a:r>
            <a:r>
              <a:rPr lang="zh-CN" altLang="en-US" b="1" dirty="0">
                <a:latin typeface="+mn-ea"/>
              </a:rPr>
              <a:t>批量产品订购退订与变更</a:t>
            </a:r>
            <a:r>
              <a:rPr lang="zh-CN" altLang="en-US" dirty="0" smtClean="0"/>
              <a:t>）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、此页面点击“</a:t>
            </a:r>
            <a:r>
              <a:rPr lang="zh-CN" altLang="en-US" dirty="0">
                <a:latin typeface="+mn-ea"/>
              </a:rPr>
              <a:t>确定</a:t>
            </a:r>
            <a:r>
              <a:rPr lang="zh-CN" altLang="en-US" dirty="0" smtClean="0">
                <a:latin typeface="+mn-ea"/>
              </a:rPr>
              <a:t>” 后生成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类文件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、效率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en-US" dirty="0">
                <a:latin typeface="+mn-ea"/>
              </a:rPr>
              <a:t>编号为不可编辑状态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sym typeface="+mn-ea"/>
              </a:rPr>
              <a:t>4</a:t>
            </a:r>
            <a:r>
              <a:rPr lang="zh-CN" altLang="en-US" dirty="0">
                <a:latin typeface="+mn-ea"/>
                <a:sym typeface="+mn-ea"/>
              </a:rPr>
              <a:t>、需求</a:t>
            </a:r>
            <a:r>
              <a:rPr lang="zh-CN" altLang="en-US" dirty="0" smtClean="0">
                <a:latin typeface="+mn-ea"/>
                <a:sym typeface="+mn-ea"/>
              </a:rPr>
              <a:t>说明书中的</a:t>
            </a:r>
            <a:r>
              <a:rPr lang="en-US" altLang="zh-CN" dirty="0" smtClean="0">
                <a:latin typeface="+mn-ea"/>
                <a:sym typeface="+mn-ea"/>
              </a:rPr>
              <a:t>1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A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2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B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类文件，以此类推</a:t>
            </a:r>
            <a:endParaRPr lang="en-US" altLang="zh-CN" dirty="0" smtClean="0">
              <a:latin typeface="+mn-ea"/>
              <a:sym typeface="+mn-ea"/>
            </a:endParaRPr>
          </a:p>
          <a:p>
            <a:endParaRPr lang="en-US" altLang="zh-CN" dirty="0">
              <a:latin typeface="+mn-ea"/>
              <a:sym typeface="+mn-ea"/>
            </a:endParaRPr>
          </a:p>
          <a:p>
            <a:endParaRPr lang="zh-CN" altLang="en-US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51" y="983052"/>
            <a:ext cx="9402333" cy="5410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92" y="1650776"/>
            <a:ext cx="4286250" cy="3200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41462" y="2529721"/>
            <a:ext cx="2330854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1" y="2110073"/>
            <a:ext cx="2664218" cy="3063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41462" y="2139957"/>
            <a:ext cx="2491346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87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类文件</a:t>
            </a:r>
            <a:r>
              <a:rPr lang="en-US" altLang="zh-CN" sz="2000" b="1" dirty="0" smtClean="0"/>
              <a:t>——</a:t>
            </a:r>
            <a:r>
              <a:rPr lang="en-US" altLang="zh-CN" sz="2000" b="1" dirty="0"/>
              <a:t>B</a:t>
            </a:r>
            <a:r>
              <a:rPr lang="zh-CN" altLang="en-US" sz="2000" b="1" dirty="0" smtClean="0"/>
              <a:t>类</a:t>
            </a:r>
            <a:r>
              <a:rPr lang="zh-CN" altLang="en-US" sz="2000" b="1" dirty="0"/>
              <a:t>文件</a:t>
            </a:r>
            <a:r>
              <a:rPr lang="zh-CN" altLang="en-US" sz="2000" b="1" dirty="0" smtClean="0"/>
              <a:t>第五种业务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、创建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类型文件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暂时</a:t>
            </a:r>
            <a:r>
              <a:rPr lang="zh-CN" altLang="en-US" dirty="0" smtClean="0">
                <a:latin typeface="+mn-ea"/>
              </a:rPr>
              <a:t>共七种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类型</a:t>
            </a:r>
            <a:r>
              <a:rPr lang="zh-CN" altLang="en-US" dirty="0">
                <a:latin typeface="+mn-ea"/>
              </a:rPr>
              <a:t>文件</a:t>
            </a:r>
            <a:r>
              <a:rPr lang="zh-CN" altLang="en-US" dirty="0" smtClean="0">
                <a:latin typeface="+mn-ea"/>
              </a:rPr>
              <a:t>，此</a:t>
            </a:r>
            <a:r>
              <a:rPr lang="zh-CN" altLang="en-US" dirty="0">
                <a:latin typeface="+mn-ea"/>
              </a:rPr>
              <a:t>页面为第五种、包含的业务为：</a:t>
            </a:r>
            <a:r>
              <a:rPr lang="zh-CN" altLang="en-US" b="1" dirty="0">
                <a:latin typeface="+mn-ea"/>
              </a:rPr>
              <a:t>批量密码重置</a:t>
            </a:r>
            <a:r>
              <a:rPr lang="zh-CN" altLang="en-US" dirty="0" smtClean="0"/>
              <a:t>）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、此页面点击“</a:t>
            </a:r>
            <a:r>
              <a:rPr lang="zh-CN" altLang="en-US" dirty="0">
                <a:latin typeface="+mn-ea"/>
              </a:rPr>
              <a:t>确定</a:t>
            </a:r>
            <a:r>
              <a:rPr lang="zh-CN" altLang="en-US" dirty="0" smtClean="0">
                <a:latin typeface="+mn-ea"/>
              </a:rPr>
              <a:t>” 后生成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类文件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、效率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en-US" dirty="0">
                <a:latin typeface="+mn-ea"/>
              </a:rPr>
              <a:t>编号为不可编辑状态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sym typeface="+mn-ea"/>
              </a:rPr>
              <a:t>4</a:t>
            </a:r>
            <a:r>
              <a:rPr lang="zh-CN" altLang="en-US" dirty="0">
                <a:latin typeface="+mn-ea"/>
                <a:sym typeface="+mn-ea"/>
              </a:rPr>
              <a:t>、需求</a:t>
            </a:r>
            <a:r>
              <a:rPr lang="zh-CN" altLang="en-US" dirty="0" smtClean="0">
                <a:latin typeface="+mn-ea"/>
                <a:sym typeface="+mn-ea"/>
              </a:rPr>
              <a:t>说明书中的</a:t>
            </a:r>
            <a:r>
              <a:rPr lang="en-US" altLang="zh-CN" dirty="0" smtClean="0">
                <a:latin typeface="+mn-ea"/>
                <a:sym typeface="+mn-ea"/>
              </a:rPr>
              <a:t>1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A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2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B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类文件，以此类推</a:t>
            </a:r>
            <a:endParaRPr lang="en-US" altLang="zh-CN" dirty="0" smtClean="0">
              <a:latin typeface="+mn-ea"/>
              <a:sym typeface="+mn-ea"/>
            </a:endParaRPr>
          </a:p>
          <a:p>
            <a:endParaRPr lang="en-US" altLang="zh-CN" dirty="0">
              <a:latin typeface="+mn-ea"/>
              <a:sym typeface="+mn-ea"/>
            </a:endParaRPr>
          </a:p>
          <a:p>
            <a:endParaRPr lang="zh-CN" altLang="en-US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84" y="1000047"/>
            <a:ext cx="9343267" cy="537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69" y="1911463"/>
            <a:ext cx="4120629" cy="29275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27550" y="2800805"/>
            <a:ext cx="2330854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38" y="2379199"/>
            <a:ext cx="2586037" cy="3063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41853" y="2394266"/>
            <a:ext cx="2458446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05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类文件</a:t>
            </a:r>
            <a:r>
              <a:rPr lang="en-US" altLang="zh-CN" sz="2000" b="1" dirty="0" smtClean="0"/>
              <a:t>——</a:t>
            </a:r>
            <a:r>
              <a:rPr lang="en-US" altLang="zh-CN" sz="2000" b="1" dirty="0"/>
              <a:t>B</a:t>
            </a:r>
            <a:r>
              <a:rPr lang="zh-CN" altLang="en-US" sz="2000" b="1" dirty="0" smtClean="0"/>
              <a:t>类</a:t>
            </a:r>
            <a:r>
              <a:rPr lang="zh-CN" altLang="en-US" sz="2000" b="1" dirty="0"/>
              <a:t>文件</a:t>
            </a:r>
            <a:r>
              <a:rPr lang="zh-CN" altLang="en-US" sz="2000" b="1" dirty="0" smtClean="0"/>
              <a:t>第六种业务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、创建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类型文件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暂时</a:t>
            </a:r>
            <a:r>
              <a:rPr lang="zh-CN" altLang="en-US" dirty="0" smtClean="0">
                <a:latin typeface="+mn-ea"/>
              </a:rPr>
              <a:t>共七种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类型</a:t>
            </a:r>
            <a:r>
              <a:rPr lang="zh-CN" altLang="en-US" dirty="0">
                <a:latin typeface="+mn-ea"/>
              </a:rPr>
              <a:t>文件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此页面为第六种、包含的业务为：</a:t>
            </a:r>
            <a:r>
              <a:rPr lang="zh-CN" altLang="en-US" b="1" dirty="0">
                <a:latin typeface="+mn-ea"/>
              </a:rPr>
              <a:t>批量产品订购退订</a:t>
            </a:r>
            <a:r>
              <a:rPr lang="zh-CN" altLang="en-US" dirty="0" smtClean="0"/>
              <a:t>）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、此页面点击“</a:t>
            </a:r>
            <a:r>
              <a:rPr lang="zh-CN" altLang="en-US" dirty="0">
                <a:latin typeface="+mn-ea"/>
              </a:rPr>
              <a:t>确定</a:t>
            </a:r>
            <a:r>
              <a:rPr lang="zh-CN" altLang="en-US" dirty="0" smtClean="0">
                <a:latin typeface="+mn-ea"/>
              </a:rPr>
              <a:t>” 后生成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类文件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、效率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en-US" dirty="0">
                <a:latin typeface="+mn-ea"/>
              </a:rPr>
              <a:t>编号为不可编辑状态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sym typeface="+mn-ea"/>
              </a:rPr>
              <a:t>4</a:t>
            </a:r>
            <a:r>
              <a:rPr lang="zh-CN" altLang="en-US" dirty="0">
                <a:latin typeface="+mn-ea"/>
                <a:sym typeface="+mn-ea"/>
              </a:rPr>
              <a:t>、需求</a:t>
            </a:r>
            <a:r>
              <a:rPr lang="zh-CN" altLang="en-US" dirty="0" smtClean="0">
                <a:latin typeface="+mn-ea"/>
                <a:sym typeface="+mn-ea"/>
              </a:rPr>
              <a:t>说明书中的</a:t>
            </a:r>
            <a:r>
              <a:rPr lang="en-US" altLang="zh-CN" dirty="0" smtClean="0">
                <a:latin typeface="+mn-ea"/>
                <a:sym typeface="+mn-ea"/>
              </a:rPr>
              <a:t>1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A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2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B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类文件，以此类推</a:t>
            </a:r>
            <a:endParaRPr lang="en-US" altLang="zh-CN" dirty="0" smtClean="0">
              <a:latin typeface="+mn-ea"/>
              <a:sym typeface="+mn-ea"/>
            </a:endParaRPr>
          </a:p>
          <a:p>
            <a:endParaRPr lang="en-US" altLang="zh-CN" dirty="0">
              <a:latin typeface="+mn-ea"/>
              <a:sym typeface="+mn-ea"/>
            </a:endParaRPr>
          </a:p>
          <a:p>
            <a:endParaRPr lang="zh-CN" altLang="en-US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56" y="1021438"/>
            <a:ext cx="9268923" cy="53339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55" y="1836893"/>
            <a:ext cx="4448447" cy="39277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78308" y="2592996"/>
            <a:ext cx="2168666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09" y="2211071"/>
            <a:ext cx="2275801" cy="2696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10676" y="2211324"/>
            <a:ext cx="2183502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67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类文件</a:t>
            </a:r>
            <a:r>
              <a:rPr lang="en-US" altLang="zh-CN" sz="2000" b="1" dirty="0" smtClean="0"/>
              <a:t>——</a:t>
            </a:r>
            <a:r>
              <a:rPr lang="en-US" altLang="zh-CN" sz="2000" b="1" dirty="0"/>
              <a:t>B</a:t>
            </a:r>
            <a:r>
              <a:rPr lang="zh-CN" altLang="en-US" sz="2000" b="1" dirty="0" smtClean="0"/>
              <a:t>类</a:t>
            </a:r>
            <a:r>
              <a:rPr lang="zh-CN" altLang="en-US" sz="2000" b="1" dirty="0"/>
              <a:t>文件</a:t>
            </a:r>
            <a:r>
              <a:rPr lang="zh-CN" altLang="en-US" sz="2000" b="1" dirty="0" smtClean="0"/>
              <a:t>第七种业务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、创建</a:t>
            </a:r>
            <a:r>
              <a:rPr lang="en-US" altLang="zh-CN" sz="1800" dirty="0" smtClean="0">
                <a:latin typeface="+mn-ea"/>
              </a:rPr>
              <a:t>B</a:t>
            </a:r>
            <a:r>
              <a:rPr lang="zh-CN" altLang="en-US" sz="1800" dirty="0" smtClean="0">
                <a:latin typeface="+mn-ea"/>
              </a:rPr>
              <a:t>类型文件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暂时</a:t>
            </a:r>
            <a:r>
              <a:rPr lang="zh-CN" altLang="en-US" dirty="0" smtClean="0">
                <a:latin typeface="+mn-ea"/>
              </a:rPr>
              <a:t>共七种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类型</a:t>
            </a:r>
            <a:r>
              <a:rPr lang="zh-CN" altLang="en-US" dirty="0">
                <a:latin typeface="+mn-ea"/>
              </a:rPr>
              <a:t>文件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此页面为第七种、包含的业务为：</a:t>
            </a:r>
            <a:r>
              <a:rPr lang="zh-CN" altLang="en-US" b="1" dirty="0">
                <a:latin typeface="+mn-ea"/>
              </a:rPr>
              <a:t>批量多层产品订购退订</a:t>
            </a:r>
            <a:r>
              <a:rPr lang="zh-CN" altLang="en-US" dirty="0" smtClean="0"/>
              <a:t>）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、此页面点击“</a:t>
            </a:r>
            <a:r>
              <a:rPr lang="zh-CN" altLang="en-US" dirty="0">
                <a:latin typeface="+mn-ea"/>
              </a:rPr>
              <a:t>确定</a:t>
            </a:r>
            <a:r>
              <a:rPr lang="zh-CN" altLang="en-US" dirty="0" smtClean="0">
                <a:latin typeface="+mn-ea"/>
              </a:rPr>
              <a:t>” 后生成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类文件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、效率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en-US" dirty="0">
                <a:latin typeface="+mn-ea"/>
              </a:rPr>
              <a:t>编号为不可编辑状态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sym typeface="+mn-ea"/>
              </a:rPr>
              <a:t>4</a:t>
            </a:r>
            <a:r>
              <a:rPr lang="zh-CN" altLang="en-US" dirty="0">
                <a:latin typeface="+mn-ea"/>
                <a:sym typeface="+mn-ea"/>
              </a:rPr>
              <a:t>、需求</a:t>
            </a:r>
            <a:r>
              <a:rPr lang="zh-CN" altLang="en-US" dirty="0" smtClean="0">
                <a:latin typeface="+mn-ea"/>
                <a:sym typeface="+mn-ea"/>
              </a:rPr>
              <a:t>说明书中的</a:t>
            </a:r>
            <a:r>
              <a:rPr lang="en-US" altLang="zh-CN" dirty="0" smtClean="0">
                <a:latin typeface="+mn-ea"/>
                <a:sym typeface="+mn-ea"/>
              </a:rPr>
              <a:t>1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A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2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B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类文件，以此类推</a:t>
            </a:r>
            <a:endParaRPr lang="en-US" altLang="zh-CN" dirty="0" smtClean="0">
              <a:latin typeface="+mn-ea"/>
              <a:sym typeface="+mn-ea"/>
            </a:endParaRPr>
          </a:p>
          <a:p>
            <a:endParaRPr lang="en-US" altLang="zh-CN" dirty="0">
              <a:latin typeface="+mn-ea"/>
              <a:sym typeface="+mn-ea"/>
            </a:endParaRPr>
          </a:p>
          <a:p>
            <a:endParaRPr lang="zh-CN" altLang="en-US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56" y="1021438"/>
            <a:ext cx="9268923" cy="53339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571589"/>
            <a:ext cx="4164202" cy="38896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59299" y="2332815"/>
            <a:ext cx="2079582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299" y="1956110"/>
            <a:ext cx="2160503" cy="2454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32128" y="1948018"/>
            <a:ext cx="2079582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4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类文件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比对结果一致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、系统自动获取当前任务信息（编号</a:t>
            </a:r>
            <a:r>
              <a:rPr lang="zh-CN" altLang="en-US" dirty="0" smtClean="0">
                <a:latin typeface="+mn-ea"/>
              </a:rPr>
              <a:t>、标题、创建时间、创建人、当前创建完成文件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latin typeface="+mn-ea"/>
                <a:sym typeface="+mn-ea"/>
              </a:rPr>
              <a:t>2</a:t>
            </a:r>
            <a:r>
              <a:rPr lang="zh-CN" altLang="en-US" dirty="0" smtClean="0">
                <a:latin typeface="+mn-ea"/>
                <a:sym typeface="+mn-ea"/>
              </a:rPr>
              <a:t>、选择不同人员生成的两个</a:t>
            </a:r>
            <a:r>
              <a:rPr lang="en-US" altLang="zh-CN" dirty="0" smtClean="0">
                <a:latin typeface="+mn-ea"/>
                <a:sym typeface="+mn-ea"/>
              </a:rPr>
              <a:t>B</a:t>
            </a:r>
            <a:r>
              <a:rPr lang="zh-CN" altLang="en-US" dirty="0" smtClean="0">
                <a:latin typeface="+mn-ea"/>
                <a:sym typeface="+mn-ea"/>
              </a:rPr>
              <a:t>类文件进行比对</a:t>
            </a:r>
            <a:endParaRPr lang="en-US" altLang="zh-CN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  <a:sym typeface="+mn-ea"/>
            </a:endParaRPr>
          </a:p>
          <a:p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、比对结果一致，</a:t>
            </a:r>
            <a:r>
              <a:rPr lang="zh-CN" altLang="en-US" dirty="0">
                <a:latin typeface="+mn-ea"/>
                <a:sym typeface="+mn-ea"/>
              </a:rPr>
              <a:t>则点击“确定”创建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类文件</a:t>
            </a:r>
            <a:endParaRPr lang="en-US" altLang="zh-CN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  <a:sym typeface="+mn-ea"/>
            </a:endParaRPr>
          </a:p>
          <a:p>
            <a:endParaRPr lang="zh-CN" altLang="en-US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99" y="917753"/>
            <a:ext cx="9459837" cy="55412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32828" y="2609121"/>
            <a:ext cx="2331572" cy="4007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601200" y="3681318"/>
            <a:ext cx="274172" cy="4007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32828" y="4641121"/>
            <a:ext cx="2331572" cy="4007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2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六、批量</a:t>
            </a:r>
            <a:r>
              <a:rPr lang="zh-CN" altLang="en-US" sz="2000" b="1" dirty="0" smtClean="0"/>
              <a:t>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类文件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比对结果不一致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、系统自动获取当前任务信息（编号</a:t>
            </a:r>
            <a:r>
              <a:rPr lang="zh-CN" altLang="en-US" dirty="0" smtClean="0">
                <a:latin typeface="+mn-ea"/>
              </a:rPr>
              <a:t>、标题、创建时间、创建人、当前创建完成文件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latin typeface="+mn-ea"/>
                <a:sym typeface="+mn-ea"/>
              </a:rPr>
              <a:t>2</a:t>
            </a:r>
            <a:r>
              <a:rPr lang="zh-CN" altLang="en-US" dirty="0" smtClean="0">
                <a:latin typeface="+mn-ea"/>
                <a:sym typeface="+mn-ea"/>
              </a:rPr>
              <a:t>、选择不同人员生成的两个</a:t>
            </a:r>
            <a:r>
              <a:rPr lang="en-US" altLang="zh-CN" dirty="0" smtClean="0">
                <a:latin typeface="+mn-ea"/>
                <a:sym typeface="+mn-ea"/>
              </a:rPr>
              <a:t>B</a:t>
            </a:r>
            <a:r>
              <a:rPr lang="zh-CN" altLang="en-US" dirty="0" smtClean="0">
                <a:latin typeface="+mn-ea"/>
                <a:sym typeface="+mn-ea"/>
              </a:rPr>
              <a:t>类文件进行比对</a:t>
            </a:r>
            <a:endParaRPr lang="en-US" altLang="zh-CN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  <a:sym typeface="+mn-ea"/>
            </a:endParaRPr>
          </a:p>
          <a:p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、比对结果不一致，则</a:t>
            </a:r>
            <a:r>
              <a:rPr lang="zh-CN" altLang="en-US" dirty="0">
                <a:latin typeface="+mn-ea"/>
                <a:sym typeface="+mn-ea"/>
              </a:rPr>
              <a:t>点击“比对结果另存为</a:t>
            </a:r>
            <a:r>
              <a:rPr lang="zh-CN" altLang="en-US" dirty="0" smtClean="0">
                <a:latin typeface="+mn-ea"/>
                <a:sym typeface="+mn-ea"/>
              </a:rPr>
              <a:t>”导出</a:t>
            </a:r>
            <a:r>
              <a:rPr lang="zh-CN" altLang="en-US" dirty="0">
                <a:latin typeface="+mn-ea"/>
                <a:sym typeface="+mn-ea"/>
              </a:rPr>
              <a:t>不</a:t>
            </a:r>
            <a:r>
              <a:rPr lang="zh-CN" altLang="en-US" dirty="0" smtClean="0">
                <a:latin typeface="+mn-ea"/>
                <a:sym typeface="+mn-ea"/>
              </a:rPr>
              <a:t>一致内容，输出</a:t>
            </a:r>
            <a:r>
              <a:rPr lang="en-US" altLang="zh-CN" dirty="0" smtClean="0">
                <a:latin typeface="+mn-ea"/>
                <a:sym typeface="+mn-ea"/>
              </a:rPr>
              <a:t>txt</a:t>
            </a:r>
            <a:r>
              <a:rPr lang="zh-CN" altLang="en-US" dirty="0" smtClean="0">
                <a:latin typeface="+mn-ea"/>
                <a:sym typeface="+mn-ea"/>
              </a:rPr>
              <a:t>格式文件直至比对一致，点击“确定”创建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类文件</a:t>
            </a:r>
            <a:endParaRPr lang="en-US" altLang="zh-CN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latin typeface="+mn-ea"/>
                <a:sym typeface="+mn-ea"/>
              </a:rPr>
              <a:t>4</a:t>
            </a:r>
            <a:r>
              <a:rPr lang="zh-CN" altLang="en-US" dirty="0" smtClean="0">
                <a:latin typeface="+mn-ea"/>
                <a:sym typeface="+mn-ea"/>
              </a:rPr>
              <a:t>、比对不一致时、“确定”按钮为不可选状态</a:t>
            </a:r>
            <a:endParaRPr lang="en-US" altLang="zh-CN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  <a:sym typeface="+mn-ea"/>
            </a:endParaRPr>
          </a:p>
          <a:p>
            <a:endParaRPr lang="zh-CN" altLang="en-US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09" y="915815"/>
            <a:ext cx="9428616" cy="55451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91528" y="2024921"/>
            <a:ext cx="2331572" cy="4007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27028" y="3104421"/>
            <a:ext cx="274172" cy="4007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91528" y="4145821"/>
            <a:ext cx="2331572" cy="1137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47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六、批量处理业务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类文件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、第一步导入</a:t>
            </a:r>
            <a:r>
              <a:rPr lang="en-US" altLang="zh-CN" sz="1800" dirty="0" smtClean="0">
                <a:latin typeface="+mn-ea"/>
              </a:rPr>
              <a:t>D</a:t>
            </a:r>
            <a:r>
              <a:rPr lang="zh-CN" altLang="en-US" sz="1800" dirty="0" smtClean="0">
                <a:latin typeface="+mn-ea"/>
              </a:rPr>
              <a:t>类型文件</a:t>
            </a:r>
            <a:r>
              <a:rPr lang="zh-CN" altLang="en-US" dirty="0" smtClean="0">
                <a:latin typeface="+mn-ea"/>
              </a:rPr>
              <a:t>（可导入多个</a:t>
            </a:r>
            <a:r>
              <a:rPr lang="en-US" altLang="zh-CN" dirty="0" smtClean="0">
                <a:latin typeface="+mn-ea"/>
              </a:rPr>
              <a:t>D</a:t>
            </a:r>
            <a:r>
              <a:rPr lang="zh-CN" altLang="en-US" dirty="0" smtClean="0">
                <a:latin typeface="+mn-ea"/>
              </a:rPr>
              <a:t>类文件，然后统一输出</a:t>
            </a:r>
            <a:r>
              <a:rPr lang="en-US" altLang="zh-CN" dirty="0" smtClean="0">
                <a:latin typeface="+mn-ea"/>
              </a:rPr>
              <a:t>E</a:t>
            </a:r>
            <a:r>
              <a:rPr lang="zh-CN" altLang="en-US" dirty="0" smtClean="0">
                <a:latin typeface="+mn-ea"/>
              </a:rPr>
              <a:t>类文件）</a:t>
            </a:r>
            <a:endParaRPr lang="en-US" altLang="zh-CN" dirty="0" smtClean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  <a:sym typeface="+mn-ea"/>
              </a:rPr>
              <a:t>2</a:t>
            </a:r>
            <a:r>
              <a:rPr lang="zh-CN" altLang="en-US" dirty="0" smtClean="0">
                <a:latin typeface="+mn-ea"/>
                <a:sym typeface="+mn-ea"/>
              </a:rPr>
              <a:t>、需求说明书中的</a:t>
            </a:r>
            <a:r>
              <a:rPr lang="en-US" altLang="zh-CN" dirty="0" smtClean="0">
                <a:latin typeface="+mn-ea"/>
                <a:sym typeface="+mn-ea"/>
              </a:rPr>
              <a:t>1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A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2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B</a:t>
            </a:r>
            <a:r>
              <a:rPr lang="zh-CN" altLang="en-US" dirty="0" smtClean="0">
                <a:latin typeface="+mn-ea"/>
                <a:sym typeface="+mn-ea"/>
              </a:rPr>
              <a:t>类文件，</a:t>
            </a:r>
            <a:r>
              <a:rPr lang="en-US" altLang="zh-CN" dirty="0" smtClean="0">
                <a:latin typeface="+mn-ea"/>
                <a:sym typeface="+mn-ea"/>
              </a:rPr>
              <a:t>3</a:t>
            </a:r>
            <a:r>
              <a:rPr lang="zh-CN" altLang="en-US" dirty="0" smtClean="0">
                <a:latin typeface="+mn-ea"/>
                <a:sym typeface="+mn-ea"/>
              </a:rPr>
              <a:t>号文件对应为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类文件，以此类推</a:t>
            </a:r>
            <a:endParaRPr lang="en-US" altLang="zh-CN" dirty="0" smtClean="0">
              <a:latin typeface="+mn-ea"/>
              <a:sym typeface="+mn-ea"/>
            </a:endParaRPr>
          </a:p>
          <a:p>
            <a:endParaRPr lang="en-US" altLang="zh-CN" dirty="0">
              <a:latin typeface="+mn-ea"/>
              <a:sym typeface="+mn-ea"/>
            </a:endParaRPr>
          </a:p>
          <a:p>
            <a:endParaRPr lang="zh-CN" altLang="en-US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8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9725" y="1929879"/>
            <a:ext cx="1245480" cy="2819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98" y="1126901"/>
            <a:ext cx="8907924" cy="524046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6984694" y="2070849"/>
            <a:ext cx="991518" cy="3308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292725" y="2057310"/>
            <a:ext cx="1280834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0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/>
              <a:t>三、</a:t>
            </a:r>
            <a:r>
              <a:rPr lang="zh-CN" altLang="en-US" sz="2000" b="1" dirty="0" smtClean="0"/>
              <a:t>批量处理业务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创建任务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32" y="975949"/>
            <a:ext cx="9351906" cy="529181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/>
        </p:nvSpPr>
        <p:spPr>
          <a:xfrm>
            <a:off x="553720" y="968065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700" dirty="0">
                <a:latin typeface="+mn-ea"/>
              </a:rPr>
              <a:t>1</a:t>
            </a:r>
            <a:r>
              <a:rPr lang="zh-CN" altLang="en-US" sz="1700" dirty="0" smtClean="0">
                <a:latin typeface="+mn-ea"/>
              </a:rPr>
              <a:t>、系统自动编号、获取当前时间为创建时间和当前系统登录用户为创建人</a:t>
            </a:r>
            <a:endParaRPr lang="en-US" altLang="zh-CN" sz="1700" dirty="0" smtClean="0">
              <a:latin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1700" dirty="0" smtClean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700" dirty="0" smtClean="0">
                <a:latin typeface="+mn-ea"/>
              </a:rPr>
              <a:t>2</a:t>
            </a:r>
            <a:r>
              <a:rPr lang="zh-CN" altLang="en-US" sz="1700" dirty="0" smtClean="0">
                <a:latin typeface="+mn-ea"/>
              </a:rPr>
              <a:t>、输入效率</a:t>
            </a:r>
            <a:r>
              <a:rPr lang="en-US" altLang="zh-CN" sz="1700" dirty="0" smtClean="0">
                <a:latin typeface="+mn-ea"/>
              </a:rPr>
              <a:t>100</a:t>
            </a:r>
            <a:r>
              <a:rPr lang="zh-CN" altLang="en-US" sz="1700" dirty="0" smtClean="0">
                <a:latin typeface="+mn-ea"/>
              </a:rPr>
              <a:t>编号、标题</a:t>
            </a:r>
            <a:r>
              <a:rPr lang="zh-CN" altLang="en-US" sz="1700" dirty="0">
                <a:latin typeface="+mn-ea"/>
              </a:rPr>
              <a:t>和</a:t>
            </a:r>
            <a:r>
              <a:rPr lang="zh-CN" altLang="en-US" sz="1700" dirty="0" smtClean="0">
                <a:latin typeface="+mn-ea"/>
                <a:sym typeface="+mn-ea"/>
              </a:rPr>
              <a:t>导入</a:t>
            </a:r>
            <a:r>
              <a:rPr lang="en-US" altLang="zh-CN" sz="1700" dirty="0" smtClean="0">
                <a:latin typeface="+mn-ea"/>
                <a:sym typeface="+mn-ea"/>
              </a:rPr>
              <a:t>A</a:t>
            </a:r>
            <a:r>
              <a:rPr lang="zh-CN" altLang="en-US" sz="1700" dirty="0" smtClean="0">
                <a:latin typeface="+mn-ea"/>
                <a:sym typeface="+mn-ea"/>
              </a:rPr>
              <a:t>类文件才可完成创建新任务操作</a:t>
            </a:r>
            <a:endParaRPr lang="en-US" altLang="zh-CN" sz="1700" dirty="0" smtClean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1700" dirty="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551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/>
              <a:t>三、</a:t>
            </a:r>
            <a:r>
              <a:rPr lang="zh-CN" altLang="en-US" sz="2000" b="1" dirty="0" smtClean="0"/>
              <a:t>批量处理业务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创建任务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/>
              <a:t>保存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58" y="965631"/>
            <a:ext cx="9036454" cy="5312446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/>
        </p:nvSpPr>
        <p:spPr>
          <a:xfrm>
            <a:off x="553720" y="968065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700" dirty="0">
                <a:latin typeface="+mn-ea"/>
              </a:rPr>
              <a:t>1</a:t>
            </a:r>
            <a:r>
              <a:rPr lang="zh-CN" altLang="en-US" sz="1700" dirty="0" smtClean="0">
                <a:latin typeface="+mn-ea"/>
              </a:rPr>
              <a:t>、直接点击“保存”按钮，则跳转至此页面（只创建完成</a:t>
            </a:r>
            <a:r>
              <a:rPr lang="en-US" altLang="zh-CN" sz="1700" dirty="0" smtClean="0">
                <a:latin typeface="+mn-ea"/>
              </a:rPr>
              <a:t>A</a:t>
            </a:r>
            <a:r>
              <a:rPr lang="zh-CN" altLang="en-US" sz="1700" dirty="0" smtClean="0">
                <a:latin typeface="+mn-ea"/>
              </a:rPr>
              <a:t>类文件）</a:t>
            </a:r>
            <a:endParaRPr lang="zh-CN" altLang="en-US" sz="1800" dirty="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30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/>
              <a:t>三、批量处理业务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创建任务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类文件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553720" y="968065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700" dirty="0">
                <a:latin typeface="+mn-ea"/>
              </a:rPr>
              <a:t>1</a:t>
            </a:r>
            <a:r>
              <a:rPr lang="zh-CN" altLang="en-US" sz="1700" dirty="0" smtClean="0">
                <a:latin typeface="+mn-ea"/>
              </a:rPr>
              <a:t>、直接点击“创建</a:t>
            </a:r>
            <a:r>
              <a:rPr lang="en-US" altLang="zh-CN" sz="1700" dirty="0" smtClean="0">
                <a:latin typeface="+mn-ea"/>
              </a:rPr>
              <a:t>B</a:t>
            </a:r>
            <a:r>
              <a:rPr lang="zh-CN" altLang="en-US" sz="1700" dirty="0" smtClean="0">
                <a:latin typeface="+mn-ea"/>
              </a:rPr>
              <a:t>类文件”按钮，则跳转至此页面（系统自动保存导入的</a:t>
            </a:r>
            <a:r>
              <a:rPr lang="en-US" altLang="zh-CN" sz="1700" dirty="0" smtClean="0">
                <a:latin typeface="+mn-ea"/>
              </a:rPr>
              <a:t>A</a:t>
            </a:r>
            <a:r>
              <a:rPr lang="zh-CN" altLang="en-US" sz="1700" dirty="0" smtClean="0">
                <a:latin typeface="+mn-ea"/>
              </a:rPr>
              <a:t>类文件）</a:t>
            </a: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44" y="975451"/>
            <a:ext cx="9363655" cy="53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2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/>
              <a:t>三、批量处理业务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创建任务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创建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类文件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58" y="956806"/>
            <a:ext cx="9036454" cy="5330095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/>
        </p:nvSpPr>
        <p:spPr>
          <a:xfrm>
            <a:off x="553720" y="968065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700" dirty="0">
                <a:latin typeface="+mn-ea"/>
              </a:rPr>
              <a:t>1</a:t>
            </a:r>
            <a:r>
              <a:rPr lang="zh-CN" altLang="en-US" sz="1700" dirty="0" smtClean="0">
                <a:latin typeface="+mn-ea"/>
              </a:rPr>
              <a:t>、创建完成后则显示创建完成的</a:t>
            </a:r>
            <a:r>
              <a:rPr lang="en-US" altLang="zh-CN" sz="1700" dirty="0" smtClean="0">
                <a:latin typeface="+mn-ea"/>
              </a:rPr>
              <a:t>B</a:t>
            </a:r>
            <a:r>
              <a:rPr lang="zh-CN" altLang="en-US" sz="1700" dirty="0" smtClean="0">
                <a:latin typeface="+mn-ea"/>
              </a:rPr>
              <a:t>类文件</a:t>
            </a:r>
            <a:endParaRPr lang="zh-CN" altLang="en-US" sz="1800" dirty="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943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/>
              <a:t>四、</a:t>
            </a:r>
            <a:r>
              <a:rPr lang="zh-CN" altLang="en-US" sz="2000" b="1" dirty="0" smtClean="0"/>
              <a:t>批量处理</a:t>
            </a:r>
            <a:r>
              <a:rPr lang="zh-CN" altLang="en-US" sz="2000" b="1" dirty="0" smtClean="0"/>
              <a:t>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编辑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33" y="929640"/>
            <a:ext cx="9322703" cy="538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/>
              <a:t>五、</a:t>
            </a:r>
            <a:r>
              <a:rPr lang="zh-CN" altLang="en-US" sz="2000" b="1" dirty="0" smtClean="0"/>
              <a:t>批量处理</a:t>
            </a:r>
            <a:r>
              <a:rPr lang="zh-CN" altLang="en-US" sz="2000" b="1" dirty="0" smtClean="0"/>
              <a:t>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删除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33" y="933490"/>
            <a:ext cx="9322703" cy="53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5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53403" y="416878"/>
            <a:ext cx="9732645" cy="4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/>
              <a:t>六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/>
              <a:t>批量处理</a:t>
            </a:r>
            <a:r>
              <a:rPr lang="zh-CN" altLang="en-US" sz="2000" b="1" dirty="0" smtClean="0"/>
              <a:t>业务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查看详情</a:t>
            </a:r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53720" y="955040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zh-CN" sz="1800" dirty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800" dirty="0"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56" y="988323"/>
            <a:ext cx="8959256" cy="5267062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/>
        </p:nvSpPr>
        <p:spPr>
          <a:xfrm>
            <a:off x="553720" y="968065"/>
            <a:ext cx="2214245" cy="53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700" dirty="0">
                <a:latin typeface="+mn-ea"/>
              </a:rPr>
              <a:t>1</a:t>
            </a:r>
            <a:r>
              <a:rPr lang="zh-CN" altLang="en-US" sz="1700" dirty="0" smtClean="0">
                <a:latin typeface="+mn-ea"/>
              </a:rPr>
              <a:t>、此页面为标题为“关于用户优惠套餐”只有</a:t>
            </a:r>
            <a:r>
              <a:rPr lang="en-US" altLang="zh-CN" sz="1700" dirty="0" smtClean="0">
                <a:latin typeface="+mn-ea"/>
              </a:rPr>
              <a:t>A</a:t>
            </a:r>
            <a:r>
              <a:rPr lang="zh-CN" altLang="en-US" sz="1700" dirty="0" smtClean="0">
                <a:latin typeface="+mn-ea"/>
              </a:rPr>
              <a:t>类文件创建完成时的</a:t>
            </a:r>
            <a:r>
              <a:rPr lang="zh-CN" altLang="en-US" sz="1700" dirty="0" smtClean="0">
                <a:latin typeface="+mn-ea"/>
              </a:rPr>
              <a:t>页面</a:t>
            </a:r>
            <a:endParaRPr lang="en-US" altLang="zh-CN" sz="1700" dirty="0" smtClean="0">
              <a:latin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1700" dirty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700" dirty="0" smtClean="0">
                <a:latin typeface="+mn-ea"/>
                <a:sym typeface="+mn-ea"/>
              </a:rPr>
              <a:t>2</a:t>
            </a:r>
            <a:r>
              <a:rPr lang="zh-CN" altLang="en-US" sz="1700" dirty="0" smtClean="0">
                <a:latin typeface="+mn-ea"/>
                <a:sym typeface="+mn-ea"/>
              </a:rPr>
              <a:t>、此页面点击</a:t>
            </a:r>
            <a:r>
              <a:rPr lang="en-US" altLang="zh-CN" sz="1700" u="sng" dirty="0" smtClean="0">
                <a:latin typeface="+mn-ea"/>
                <a:sym typeface="+mn-ea"/>
              </a:rPr>
              <a:t>XX</a:t>
            </a:r>
            <a:r>
              <a:rPr lang="zh-CN" altLang="en-US" sz="1700" u="sng" dirty="0" smtClean="0">
                <a:latin typeface="+mn-ea"/>
                <a:sym typeface="+mn-ea"/>
              </a:rPr>
              <a:t>文件</a:t>
            </a:r>
            <a:r>
              <a:rPr lang="en-US" altLang="zh-CN" sz="1700" u="sng" dirty="0" smtClean="0">
                <a:latin typeface="+mn-ea"/>
                <a:sym typeface="+mn-ea"/>
              </a:rPr>
              <a:t>.txt</a:t>
            </a:r>
            <a:r>
              <a:rPr lang="zh-CN" altLang="en-US" sz="1700" dirty="0" smtClean="0">
                <a:latin typeface="+mn-ea"/>
                <a:sym typeface="+mn-ea"/>
              </a:rPr>
              <a:t>可直接下载文件至桌面</a:t>
            </a:r>
            <a:endParaRPr lang="zh-CN" altLang="en-US" sz="1800" dirty="0"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15228" y="2551992"/>
            <a:ext cx="670820" cy="2913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1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1657</Words>
  <Application>Microsoft Office PowerPoint</Application>
  <PresentationFormat>自定义</PresentationFormat>
  <Paragraphs>146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xueyi</dc:creator>
  <cp:lastModifiedBy>xueyi liang</cp:lastModifiedBy>
  <cp:revision>44</cp:revision>
  <dcterms:created xsi:type="dcterms:W3CDTF">2018-03-10T11:08:36Z</dcterms:created>
  <dcterms:modified xsi:type="dcterms:W3CDTF">2018-04-18T07:06:19Z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