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61" r:id="rId5"/>
    <p:sldId id="265" r:id="rId6"/>
    <p:sldId id="267" r:id="rId7"/>
    <p:sldId id="268" r:id="rId8"/>
    <p:sldId id="264" r:id="rId9"/>
  </p:sldIdLst>
  <p:sldSz cx="9144000" cy="5143500" type="screen16x9"/>
  <p:notesSz cx="6858000" cy="9144000"/>
  <p:custDataLst>
    <p:tags r:id="rId1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3" userDrawn="1">
          <p15:clr>
            <a:srgbClr val="A4A3A4"/>
          </p15:clr>
        </p15:guide>
        <p15:guide id="2" pos="2880" userDrawn="1">
          <p15:clr>
            <a:srgbClr val="A4A3A4"/>
          </p15:clr>
        </p15:guide>
        <p15:guide id="3" pos="113" userDrawn="1">
          <p15:clr>
            <a:srgbClr val="A4A3A4"/>
          </p15:clr>
        </p15:guide>
        <p15:guide id="4" orient="horz" pos="3140" userDrawn="1">
          <p15:clr>
            <a:srgbClr val="A4A3A4"/>
          </p15:clr>
        </p15:guide>
        <p15:guide id="5" orient="horz" pos="1643" userDrawn="1">
          <p15:clr>
            <a:srgbClr val="A4A3A4"/>
          </p15:clr>
        </p15:guide>
        <p15:guide id="6" pos="567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魁昊 李" initials="魁昊" lastIdx="1" clrIdx="0">
    <p:extLst>
      <p:ext uri="{19B8F6BF-5375-455C-9EA6-DF929625EA0E}">
        <p15:presenceInfo xmlns:p15="http://schemas.microsoft.com/office/powerpoint/2012/main" userId="2b9485857e9a68f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9B9B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70" autoAdjust="0"/>
    <p:restoredTop sz="94660"/>
  </p:normalViewPr>
  <p:slideViewPr>
    <p:cSldViewPr snapToGrid="0" showGuides="1">
      <p:cViewPr varScale="1">
        <p:scale>
          <a:sx n="114" d="100"/>
          <a:sy n="114" d="100"/>
        </p:scale>
        <p:origin x="830" y="331"/>
      </p:cViewPr>
      <p:guideLst>
        <p:guide orient="horz" pos="123"/>
        <p:guide pos="2880"/>
        <p:guide pos="113"/>
        <p:guide orient="horz" pos="3140"/>
        <p:guide orient="horz" pos="1643"/>
        <p:guide pos="567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247DC9-34D9-4FFF-845A-5DE161A14BC3}" type="doc">
      <dgm:prSet loTypeId="urn:microsoft.com/office/officeart/2005/8/layout/hProcess3" loCatId="process" qsTypeId="urn:microsoft.com/office/officeart/2005/8/quickstyle/simple1" qsCatId="simple" csTypeId="urn:microsoft.com/office/officeart/2005/8/colors/accent1_2" csCatId="accent1" phldr="1"/>
      <dgm:spPr/>
    </dgm:pt>
    <dgm:pt modelId="{EC91478B-5B09-4156-920A-E6FC2D5F9E4F}" type="pres">
      <dgm:prSet presAssocID="{A7247DC9-34D9-4FFF-845A-5DE161A14BC3}" presName="Name0" presStyleCnt="0">
        <dgm:presLayoutVars>
          <dgm:dir/>
          <dgm:animLvl val="lvl"/>
          <dgm:resizeHandles val="exact"/>
        </dgm:presLayoutVars>
      </dgm:prSet>
      <dgm:spPr/>
    </dgm:pt>
    <dgm:pt modelId="{0D74097C-92CD-487C-AE3E-A5CFB88C65EF}" type="pres">
      <dgm:prSet presAssocID="{A7247DC9-34D9-4FFF-845A-5DE161A14BC3}" presName="dummy" presStyleCnt="0"/>
      <dgm:spPr/>
    </dgm:pt>
    <dgm:pt modelId="{D4F7F013-3506-4C39-BC8E-51D09F84D307}" type="pres">
      <dgm:prSet presAssocID="{A7247DC9-34D9-4FFF-845A-5DE161A14BC3}" presName="linH" presStyleCnt="0"/>
      <dgm:spPr/>
    </dgm:pt>
    <dgm:pt modelId="{C56646DD-A1F3-4D92-81CB-6749F2EF5371}" type="pres">
      <dgm:prSet presAssocID="{A7247DC9-34D9-4FFF-845A-5DE161A14BC3}" presName="padding1" presStyleCnt="0"/>
      <dgm:spPr/>
    </dgm:pt>
    <dgm:pt modelId="{E720033A-1AC4-4236-84EC-5FED18A1EB05}" type="pres">
      <dgm:prSet presAssocID="{A7247DC9-34D9-4FFF-845A-5DE161A14BC3}" presName="padding2" presStyleCnt="0"/>
      <dgm:spPr/>
    </dgm:pt>
    <dgm:pt modelId="{5DDAF888-5E7A-4A47-9CC8-ACAC8A1F8D8A}" type="pres">
      <dgm:prSet presAssocID="{A7247DC9-34D9-4FFF-845A-5DE161A14BC3}" presName="negArrow" presStyleCnt="0"/>
      <dgm:spPr/>
    </dgm:pt>
    <dgm:pt modelId="{E4E3AB37-20EB-4E0D-B7D0-70FD5B7BCD27}" type="pres">
      <dgm:prSet presAssocID="{A7247DC9-34D9-4FFF-845A-5DE161A14BC3}" presName="backgroundArrow" presStyleLbl="node1" presStyleIdx="0" presStyleCnt="1" custLinFactX="166981" custLinFactY="-222004" custLinFactNeighborX="200000" custLinFactNeighborY="-300000"/>
      <dgm:spPr/>
    </dgm:pt>
  </dgm:ptLst>
  <dgm:cxnLst>
    <dgm:cxn modelId="{95406DAE-2348-4D0A-9C82-ECED3E0BFB9D}" type="presOf" srcId="{A7247DC9-34D9-4FFF-845A-5DE161A14BC3}" destId="{EC91478B-5B09-4156-920A-E6FC2D5F9E4F}" srcOrd="0" destOrd="0" presId="urn:microsoft.com/office/officeart/2005/8/layout/hProcess3"/>
    <dgm:cxn modelId="{AAEDC63F-5A29-4282-9C1C-94F3134823CA}" type="presParOf" srcId="{EC91478B-5B09-4156-920A-E6FC2D5F9E4F}" destId="{0D74097C-92CD-487C-AE3E-A5CFB88C65EF}" srcOrd="0" destOrd="0" presId="urn:microsoft.com/office/officeart/2005/8/layout/hProcess3"/>
    <dgm:cxn modelId="{D6A374D1-2580-49B5-895E-269F2C9187A3}" type="presParOf" srcId="{EC91478B-5B09-4156-920A-E6FC2D5F9E4F}" destId="{D4F7F013-3506-4C39-BC8E-51D09F84D307}" srcOrd="1" destOrd="0" presId="urn:microsoft.com/office/officeart/2005/8/layout/hProcess3"/>
    <dgm:cxn modelId="{E6AFB7B4-AAC2-4B57-B2D5-565D0B300E99}" type="presParOf" srcId="{D4F7F013-3506-4C39-BC8E-51D09F84D307}" destId="{C56646DD-A1F3-4D92-81CB-6749F2EF5371}" srcOrd="0" destOrd="0" presId="urn:microsoft.com/office/officeart/2005/8/layout/hProcess3"/>
    <dgm:cxn modelId="{ECA7B268-3812-4CFA-A987-E5464D39D2E4}" type="presParOf" srcId="{D4F7F013-3506-4C39-BC8E-51D09F84D307}" destId="{E720033A-1AC4-4236-84EC-5FED18A1EB05}" srcOrd="1" destOrd="0" presId="urn:microsoft.com/office/officeart/2005/8/layout/hProcess3"/>
    <dgm:cxn modelId="{96B86969-86B6-4AFA-9CF8-2F93660AFE70}" type="presParOf" srcId="{D4F7F013-3506-4C39-BC8E-51D09F84D307}" destId="{5DDAF888-5E7A-4A47-9CC8-ACAC8A1F8D8A}" srcOrd="2" destOrd="0" presId="urn:microsoft.com/office/officeart/2005/8/layout/hProcess3"/>
    <dgm:cxn modelId="{33F8CAB3-D2C0-4A10-A8F4-6807A92766A4}" type="presParOf" srcId="{D4F7F013-3506-4C39-BC8E-51D09F84D307}" destId="{E4E3AB37-20EB-4E0D-B7D0-70FD5B7BCD27}" srcOrd="3" destOrd="0" presId="urn:microsoft.com/office/officeart/2005/8/layout/h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E3AB37-20EB-4E0D-B7D0-70FD5B7BCD27}">
      <dsp:nvSpPr>
        <dsp:cNvPr id="0" name=""/>
        <dsp:cNvSpPr/>
      </dsp:nvSpPr>
      <dsp:spPr>
        <a:xfrm>
          <a:off x="617" y="0"/>
          <a:ext cx="631484" cy="230312"/>
        </a:xfrm>
        <a:prstGeom prst="right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0536FC-AF37-4161-97DC-81AE8B77C546}" type="datetimeFigureOut">
              <a:rPr lang="zh-CN" altLang="en-US" smtClean="0"/>
              <a:t>2019/5/5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588236-6926-4302-A5B9-3844DA7E6CAA}" type="slidenum">
              <a:rPr lang="zh-CN" altLang="en-US" smtClean="0"/>
              <a:t>‹#›</a:t>
            </a:fld>
            <a:endParaRPr lang="zh-CN" altLang="en-US"/>
          </a:p>
        </p:txBody>
      </p:sp>
    </p:spTree>
    <p:extLst>
      <p:ext uri="{BB962C8B-B14F-4D97-AF65-F5344CB8AC3E}">
        <p14:creationId xmlns:p14="http://schemas.microsoft.com/office/powerpoint/2010/main" val="4037667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588236-6926-4302-A5B9-3844DA7E6CAA}" type="slidenum">
              <a:rPr lang="zh-CN" altLang="en-US" smtClean="0"/>
              <a:t>1</a:t>
            </a:fld>
            <a:endParaRPr lang="zh-CN" altLang="en-US"/>
          </a:p>
        </p:txBody>
      </p:sp>
    </p:spTree>
    <p:extLst>
      <p:ext uri="{BB962C8B-B14F-4D97-AF65-F5344CB8AC3E}">
        <p14:creationId xmlns:p14="http://schemas.microsoft.com/office/powerpoint/2010/main" val="1488234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588236-6926-4302-A5B9-3844DA7E6CAA}" type="slidenum">
              <a:rPr lang="zh-CN" altLang="en-US" smtClean="0"/>
              <a:t>2</a:t>
            </a:fld>
            <a:endParaRPr lang="zh-CN" altLang="en-US"/>
          </a:p>
        </p:txBody>
      </p:sp>
    </p:spTree>
    <p:extLst>
      <p:ext uri="{BB962C8B-B14F-4D97-AF65-F5344CB8AC3E}">
        <p14:creationId xmlns:p14="http://schemas.microsoft.com/office/powerpoint/2010/main" val="3977579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588236-6926-4302-A5B9-3844DA7E6CAA}" type="slidenum">
              <a:rPr lang="zh-CN" altLang="en-US" smtClean="0"/>
              <a:t>3</a:t>
            </a:fld>
            <a:endParaRPr lang="zh-CN" altLang="en-US"/>
          </a:p>
        </p:txBody>
      </p:sp>
    </p:spTree>
    <p:extLst>
      <p:ext uri="{BB962C8B-B14F-4D97-AF65-F5344CB8AC3E}">
        <p14:creationId xmlns:p14="http://schemas.microsoft.com/office/powerpoint/2010/main" val="1264221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588236-6926-4302-A5B9-3844DA7E6CAA}" type="slidenum">
              <a:rPr lang="zh-CN" altLang="en-US" smtClean="0"/>
              <a:t>4</a:t>
            </a:fld>
            <a:endParaRPr lang="zh-CN" altLang="en-US"/>
          </a:p>
        </p:txBody>
      </p:sp>
    </p:spTree>
    <p:extLst>
      <p:ext uri="{BB962C8B-B14F-4D97-AF65-F5344CB8AC3E}">
        <p14:creationId xmlns:p14="http://schemas.microsoft.com/office/powerpoint/2010/main" val="1834180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588236-6926-4302-A5B9-3844DA7E6CAA}" type="slidenum">
              <a:rPr lang="zh-CN" altLang="en-US" smtClean="0"/>
              <a:t>5</a:t>
            </a:fld>
            <a:endParaRPr lang="zh-CN" altLang="en-US"/>
          </a:p>
        </p:txBody>
      </p:sp>
    </p:spTree>
    <p:extLst>
      <p:ext uri="{BB962C8B-B14F-4D97-AF65-F5344CB8AC3E}">
        <p14:creationId xmlns:p14="http://schemas.microsoft.com/office/powerpoint/2010/main" val="3961044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588236-6926-4302-A5B9-3844DA7E6CAA}" type="slidenum">
              <a:rPr lang="zh-CN" altLang="en-US" smtClean="0"/>
              <a:t>6</a:t>
            </a:fld>
            <a:endParaRPr lang="zh-CN" altLang="en-US"/>
          </a:p>
        </p:txBody>
      </p:sp>
    </p:spTree>
    <p:extLst>
      <p:ext uri="{BB962C8B-B14F-4D97-AF65-F5344CB8AC3E}">
        <p14:creationId xmlns:p14="http://schemas.microsoft.com/office/powerpoint/2010/main" val="3220716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588236-6926-4302-A5B9-3844DA7E6CAA}" type="slidenum">
              <a:rPr lang="zh-CN" altLang="en-US" smtClean="0"/>
              <a:t>7</a:t>
            </a:fld>
            <a:endParaRPr lang="zh-CN" altLang="en-US"/>
          </a:p>
        </p:txBody>
      </p:sp>
    </p:spTree>
    <p:extLst>
      <p:ext uri="{BB962C8B-B14F-4D97-AF65-F5344CB8AC3E}">
        <p14:creationId xmlns:p14="http://schemas.microsoft.com/office/powerpoint/2010/main" val="1499037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588236-6926-4302-A5B9-3844DA7E6CAA}" type="slidenum">
              <a:rPr lang="zh-CN" altLang="en-US" smtClean="0"/>
              <a:t>8</a:t>
            </a:fld>
            <a:endParaRPr lang="zh-CN" altLang="en-US"/>
          </a:p>
        </p:txBody>
      </p:sp>
    </p:spTree>
    <p:extLst>
      <p:ext uri="{BB962C8B-B14F-4D97-AF65-F5344CB8AC3E}">
        <p14:creationId xmlns:p14="http://schemas.microsoft.com/office/powerpoint/2010/main" val="540060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D326347-3CB7-4846-A099-8384740BFAC1}" type="datetimeFigureOut">
              <a:rPr lang="zh-CN" altLang="en-US" smtClean="0"/>
              <a:t>2019/5/5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DCD1B5-C11E-432C-8633-B0D489E5901B}" type="slidenum">
              <a:rPr lang="zh-CN" altLang="en-US" smtClean="0"/>
              <a:t>‹#›</a:t>
            </a:fld>
            <a:endParaRPr lang="zh-CN" altLang="en-US"/>
          </a:p>
        </p:txBody>
      </p:sp>
    </p:spTree>
    <p:extLst>
      <p:ext uri="{BB962C8B-B14F-4D97-AF65-F5344CB8AC3E}">
        <p14:creationId xmlns:p14="http://schemas.microsoft.com/office/powerpoint/2010/main" val="321562966"/>
      </p:ext>
    </p:extLst>
  </p:cSld>
  <p:clrMapOvr>
    <a:masterClrMapping/>
  </p:clrMapOvr>
  <mc:AlternateContent xmlns:mc="http://schemas.openxmlformats.org/markup-compatibility/2006" xmlns:p14="http://schemas.microsoft.com/office/powerpoint/2010/main">
    <mc:Choice Requires="p14">
      <p:transition spd="slow" p14:dur="2000" advTm="3000">
        <p:push dir="u"/>
      </p:transition>
    </mc:Choice>
    <mc:Fallback xmlns="">
      <p:transition spd="slow" advTm="3000">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D326347-3CB7-4846-A099-8384740BFAC1}" type="datetimeFigureOut">
              <a:rPr lang="zh-CN" altLang="en-US" smtClean="0"/>
              <a:t>2019/5/5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DCD1B5-C11E-432C-8633-B0D489E5901B}" type="slidenum">
              <a:rPr lang="zh-CN" altLang="en-US" smtClean="0"/>
              <a:t>‹#›</a:t>
            </a:fld>
            <a:endParaRPr lang="zh-CN" altLang="en-US"/>
          </a:p>
        </p:txBody>
      </p:sp>
    </p:spTree>
    <p:extLst>
      <p:ext uri="{BB962C8B-B14F-4D97-AF65-F5344CB8AC3E}">
        <p14:creationId xmlns:p14="http://schemas.microsoft.com/office/powerpoint/2010/main" val="3682115380"/>
      </p:ext>
    </p:extLst>
  </p:cSld>
  <p:clrMapOvr>
    <a:masterClrMapping/>
  </p:clrMapOvr>
  <mc:AlternateContent xmlns:mc="http://schemas.openxmlformats.org/markup-compatibility/2006" xmlns:p14="http://schemas.microsoft.com/office/powerpoint/2010/main">
    <mc:Choice Requires="p14">
      <p:transition spd="slow" p14:dur="2000" advTm="3000">
        <p:push dir="u"/>
      </p:transition>
    </mc:Choice>
    <mc:Fallback xmlns="">
      <p:transition spd="slow" advTm="3000">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D326347-3CB7-4846-A099-8384740BFAC1}" type="datetimeFigureOut">
              <a:rPr lang="zh-CN" altLang="en-US" smtClean="0"/>
              <a:t>2019/5/5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DCD1B5-C11E-432C-8633-B0D489E5901B}" type="slidenum">
              <a:rPr lang="zh-CN" altLang="en-US" smtClean="0"/>
              <a:t>‹#›</a:t>
            </a:fld>
            <a:endParaRPr lang="zh-CN" altLang="en-US"/>
          </a:p>
        </p:txBody>
      </p:sp>
    </p:spTree>
    <p:extLst>
      <p:ext uri="{BB962C8B-B14F-4D97-AF65-F5344CB8AC3E}">
        <p14:creationId xmlns:p14="http://schemas.microsoft.com/office/powerpoint/2010/main" val="3013417434"/>
      </p:ext>
    </p:extLst>
  </p:cSld>
  <p:clrMapOvr>
    <a:masterClrMapping/>
  </p:clrMapOvr>
  <mc:AlternateContent xmlns:mc="http://schemas.openxmlformats.org/markup-compatibility/2006" xmlns:p14="http://schemas.microsoft.com/office/powerpoint/2010/main">
    <mc:Choice Requires="p14">
      <p:transition spd="slow" p14:dur="2000" advTm="3000">
        <p:push dir="u"/>
      </p:transition>
    </mc:Choice>
    <mc:Fallback xmlns="">
      <p:transition spd="slow" advTm="3000">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D326347-3CB7-4846-A099-8384740BFAC1}" type="datetimeFigureOut">
              <a:rPr lang="zh-CN" altLang="en-US" smtClean="0"/>
              <a:t>2019/5/5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DCD1B5-C11E-432C-8633-B0D489E5901B}" type="slidenum">
              <a:rPr lang="zh-CN" altLang="en-US" smtClean="0"/>
              <a:t>‹#›</a:t>
            </a:fld>
            <a:endParaRPr lang="zh-CN" altLang="en-US"/>
          </a:p>
        </p:txBody>
      </p:sp>
    </p:spTree>
    <p:extLst>
      <p:ext uri="{BB962C8B-B14F-4D97-AF65-F5344CB8AC3E}">
        <p14:creationId xmlns:p14="http://schemas.microsoft.com/office/powerpoint/2010/main" val="3357696411"/>
      </p:ext>
    </p:extLst>
  </p:cSld>
  <p:clrMapOvr>
    <a:masterClrMapping/>
  </p:clrMapOvr>
  <mc:AlternateContent xmlns:mc="http://schemas.openxmlformats.org/markup-compatibility/2006" xmlns:p14="http://schemas.microsoft.com/office/powerpoint/2010/main">
    <mc:Choice Requires="p14">
      <p:transition spd="slow" p14:dur="2000" advTm="3000">
        <p:push dir="u"/>
      </p:transition>
    </mc:Choice>
    <mc:Fallback xmlns="">
      <p:transition spd="slow" advTm="3000">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D461C5A3-75CF-4363-BAD5-982D8A31458A}"/>
              </a:ext>
            </a:extLst>
          </p:cNvPr>
          <p:cNvSpPr>
            <a:spLocks noGrp="1"/>
          </p:cNvSpPr>
          <p:nvPr>
            <p:ph type="pic" sz="quarter" idx="15"/>
          </p:nvPr>
        </p:nvSpPr>
        <p:spPr>
          <a:xfrm>
            <a:off x="266720" y="1262842"/>
            <a:ext cx="2014841" cy="335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8" name="Picture Placeholder 7">
            <a:extLst>
              <a:ext uri="{FF2B5EF4-FFF2-40B4-BE49-F238E27FC236}">
                <a16:creationId xmlns:a16="http://schemas.microsoft.com/office/drawing/2014/main" id="{A2D28993-4871-418E-A590-935DAF46A90C}"/>
              </a:ext>
            </a:extLst>
          </p:cNvPr>
          <p:cNvSpPr>
            <a:spLocks noGrp="1"/>
          </p:cNvSpPr>
          <p:nvPr>
            <p:ph type="pic" sz="quarter" idx="16"/>
          </p:nvPr>
        </p:nvSpPr>
        <p:spPr>
          <a:xfrm>
            <a:off x="2465293" y="1262842"/>
            <a:ext cx="2014841" cy="335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9" name="Picture Placeholder 7">
            <a:extLst>
              <a:ext uri="{FF2B5EF4-FFF2-40B4-BE49-F238E27FC236}">
                <a16:creationId xmlns:a16="http://schemas.microsoft.com/office/drawing/2014/main" id="{319868CB-1B3C-4327-9C2D-6AE927F0D347}"/>
              </a:ext>
            </a:extLst>
          </p:cNvPr>
          <p:cNvSpPr>
            <a:spLocks noGrp="1"/>
          </p:cNvSpPr>
          <p:nvPr>
            <p:ph type="pic" sz="quarter" idx="17"/>
          </p:nvPr>
        </p:nvSpPr>
        <p:spPr>
          <a:xfrm>
            <a:off x="4663866" y="1262842"/>
            <a:ext cx="2014841" cy="335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0" name="Picture Placeholder 7">
            <a:extLst>
              <a:ext uri="{FF2B5EF4-FFF2-40B4-BE49-F238E27FC236}">
                <a16:creationId xmlns:a16="http://schemas.microsoft.com/office/drawing/2014/main" id="{0450A347-120C-4A69-8CFE-0B030926D527}"/>
              </a:ext>
            </a:extLst>
          </p:cNvPr>
          <p:cNvSpPr>
            <a:spLocks noGrp="1"/>
          </p:cNvSpPr>
          <p:nvPr>
            <p:ph type="pic" sz="quarter" idx="18"/>
          </p:nvPr>
        </p:nvSpPr>
        <p:spPr>
          <a:xfrm>
            <a:off x="6862439" y="1262842"/>
            <a:ext cx="2014841" cy="335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extLst>
      <p:ext uri="{BB962C8B-B14F-4D97-AF65-F5344CB8AC3E}">
        <p14:creationId xmlns:p14="http://schemas.microsoft.com/office/powerpoint/2010/main" val="500480928"/>
      </p:ext>
    </p:extLst>
  </p:cSld>
  <p:clrMapOvr>
    <a:masterClrMapping/>
  </p:clrMapOvr>
  <mc:AlternateContent xmlns:mc="http://schemas.openxmlformats.org/markup-compatibility/2006" xmlns:p14="http://schemas.microsoft.com/office/powerpoint/2010/main">
    <mc:Choice Requires="p14">
      <p:transition spd="slow" p14:dur="2000" advTm="3000">
        <p:push dir="u"/>
      </p:transition>
    </mc:Choice>
    <mc:Fallback xmlns="">
      <p:transition spd="slow" advTm="3000">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8951452"/>
      </p:ext>
    </p:extLst>
  </p:cSld>
  <p:clrMapOvr>
    <a:masterClrMapping/>
  </p:clrMapOvr>
  <mc:AlternateContent xmlns:mc="http://schemas.openxmlformats.org/markup-compatibility/2006" xmlns:p14="http://schemas.microsoft.com/office/powerpoint/2010/main">
    <mc:Choice Requires="p14">
      <p:transition spd="slow" p14:dur="2000" advTm="3000">
        <p:push dir="u"/>
      </p:transition>
    </mc:Choice>
    <mc:Fallback xmlns="">
      <p:transition spd="slow" advTm="3000">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D326347-3CB7-4846-A099-8384740BFAC1}" type="datetimeFigureOut">
              <a:rPr lang="zh-CN" altLang="en-US" smtClean="0"/>
              <a:t>2019/5/5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8DCD1B5-C11E-432C-8633-B0D489E5901B}" type="slidenum">
              <a:rPr lang="zh-CN" altLang="en-US" smtClean="0"/>
              <a:t>‹#›</a:t>
            </a:fld>
            <a:endParaRPr lang="zh-CN" altLang="en-US"/>
          </a:p>
        </p:txBody>
      </p:sp>
    </p:spTree>
    <p:extLst>
      <p:ext uri="{BB962C8B-B14F-4D97-AF65-F5344CB8AC3E}">
        <p14:creationId xmlns:p14="http://schemas.microsoft.com/office/powerpoint/2010/main" val="1830096980"/>
      </p:ext>
    </p:extLst>
  </p:cSld>
  <p:clrMapOvr>
    <a:masterClrMapping/>
  </p:clrMapOvr>
  <mc:AlternateContent xmlns:mc="http://schemas.openxmlformats.org/markup-compatibility/2006" xmlns:p14="http://schemas.microsoft.com/office/powerpoint/2010/main">
    <mc:Choice Requires="p14">
      <p:transition spd="slow" p14:dur="2000" advTm="3000">
        <p:push dir="u"/>
      </p:transition>
    </mc:Choice>
    <mc:Fallback xmlns="">
      <p:transition spd="slow" advTm="3000">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D326347-3CB7-4846-A099-8384740BFAC1}" type="datetimeFigureOut">
              <a:rPr lang="zh-CN" altLang="en-US" smtClean="0"/>
              <a:t>2019/5/5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8DCD1B5-C11E-432C-8633-B0D489E5901B}" type="slidenum">
              <a:rPr lang="zh-CN" altLang="en-US" smtClean="0"/>
              <a:t>‹#›</a:t>
            </a:fld>
            <a:endParaRPr lang="zh-CN" altLang="en-US"/>
          </a:p>
        </p:txBody>
      </p:sp>
    </p:spTree>
    <p:extLst>
      <p:ext uri="{BB962C8B-B14F-4D97-AF65-F5344CB8AC3E}">
        <p14:creationId xmlns:p14="http://schemas.microsoft.com/office/powerpoint/2010/main" val="1954500770"/>
      </p:ext>
    </p:extLst>
  </p:cSld>
  <p:clrMapOvr>
    <a:masterClrMapping/>
  </p:clrMapOvr>
  <mc:AlternateContent xmlns:mc="http://schemas.openxmlformats.org/markup-compatibility/2006" xmlns:p14="http://schemas.microsoft.com/office/powerpoint/2010/main">
    <mc:Choice Requires="p14">
      <p:transition spd="slow" p14:dur="2000" advTm="3000">
        <p:push dir="u"/>
      </p:transition>
    </mc:Choice>
    <mc:Fallback xmlns="">
      <p:transition spd="slow" advTm="3000">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326347-3CB7-4846-A099-8384740BFAC1}" type="datetimeFigureOut">
              <a:rPr lang="zh-CN" altLang="en-US" smtClean="0"/>
              <a:t>2019/5/5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8DCD1B5-C11E-432C-8633-B0D489E5901B}" type="slidenum">
              <a:rPr lang="zh-CN" altLang="en-US" smtClean="0"/>
              <a:t>‹#›</a:t>
            </a:fld>
            <a:endParaRPr lang="zh-CN" altLang="en-US"/>
          </a:p>
        </p:txBody>
      </p:sp>
    </p:spTree>
    <p:extLst>
      <p:ext uri="{BB962C8B-B14F-4D97-AF65-F5344CB8AC3E}">
        <p14:creationId xmlns:p14="http://schemas.microsoft.com/office/powerpoint/2010/main" val="3617463851"/>
      </p:ext>
    </p:extLst>
  </p:cSld>
  <p:clrMapOvr>
    <a:masterClrMapping/>
  </p:clrMapOvr>
  <mc:AlternateContent xmlns:mc="http://schemas.openxmlformats.org/markup-compatibility/2006" xmlns:p14="http://schemas.microsoft.com/office/powerpoint/2010/main">
    <mc:Choice Requires="p14">
      <p:transition spd="slow" p14:dur="2000" advTm="3000">
        <p:push dir="u"/>
      </p:transition>
    </mc:Choice>
    <mc:Fallback xmlns="">
      <p:transition spd="slow" advTm="3000">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3D326347-3CB7-4846-A099-8384740BFAC1}" type="datetimeFigureOut">
              <a:rPr lang="zh-CN" altLang="en-US" smtClean="0"/>
              <a:t>2019/5/5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DCD1B5-C11E-432C-8633-B0D489E5901B}" type="slidenum">
              <a:rPr lang="zh-CN" altLang="en-US" smtClean="0"/>
              <a:t>‹#›</a:t>
            </a:fld>
            <a:endParaRPr lang="zh-CN" altLang="en-US"/>
          </a:p>
        </p:txBody>
      </p:sp>
    </p:spTree>
    <p:extLst>
      <p:ext uri="{BB962C8B-B14F-4D97-AF65-F5344CB8AC3E}">
        <p14:creationId xmlns:p14="http://schemas.microsoft.com/office/powerpoint/2010/main" val="309363087"/>
      </p:ext>
    </p:extLst>
  </p:cSld>
  <p:clrMapOvr>
    <a:masterClrMapping/>
  </p:clrMapOvr>
  <mc:AlternateContent xmlns:mc="http://schemas.openxmlformats.org/markup-compatibility/2006" xmlns:p14="http://schemas.microsoft.com/office/powerpoint/2010/main">
    <mc:Choice Requires="p14">
      <p:transition spd="slow" p14:dur="2000" advTm="3000">
        <p:push dir="u"/>
      </p:transition>
    </mc:Choice>
    <mc:Fallback xmlns="">
      <p:transition spd="slow" advTm="3000">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3D326347-3CB7-4846-A099-8384740BFAC1}" type="datetimeFigureOut">
              <a:rPr lang="zh-CN" altLang="en-US" smtClean="0"/>
              <a:t>2019/5/5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DCD1B5-C11E-432C-8633-B0D489E5901B}" type="slidenum">
              <a:rPr lang="zh-CN" altLang="en-US" smtClean="0"/>
              <a:t>‹#›</a:t>
            </a:fld>
            <a:endParaRPr lang="zh-CN" altLang="en-US"/>
          </a:p>
        </p:txBody>
      </p:sp>
    </p:spTree>
    <p:extLst>
      <p:ext uri="{BB962C8B-B14F-4D97-AF65-F5344CB8AC3E}">
        <p14:creationId xmlns:p14="http://schemas.microsoft.com/office/powerpoint/2010/main" val="575950693"/>
      </p:ext>
    </p:extLst>
  </p:cSld>
  <p:clrMapOvr>
    <a:masterClrMapping/>
  </p:clrMapOvr>
  <mc:AlternateContent xmlns:mc="http://schemas.openxmlformats.org/markup-compatibility/2006" xmlns:p14="http://schemas.microsoft.com/office/powerpoint/2010/main">
    <mc:Choice Requires="p14">
      <p:transition spd="slow" p14:dur="2000" advTm="3000">
        <p:push dir="u"/>
      </p:transition>
    </mc:Choice>
    <mc:Fallback xmlns="">
      <p:transition spd="slow" advTm="3000">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D326347-3CB7-4846-A099-8384740BFAC1}" type="datetimeFigureOut">
              <a:rPr lang="zh-CN" altLang="en-US" smtClean="0"/>
              <a:t>2019/5/5</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8DCD1B5-C11E-432C-8633-B0D489E5901B}" type="slidenum">
              <a:rPr lang="zh-CN" altLang="en-US" smtClean="0"/>
              <a:t>‹#›</a:t>
            </a:fld>
            <a:endParaRPr lang="zh-CN" altLang="en-US"/>
          </a:p>
        </p:txBody>
      </p:sp>
    </p:spTree>
    <p:extLst>
      <p:ext uri="{BB962C8B-B14F-4D97-AF65-F5344CB8AC3E}">
        <p14:creationId xmlns:p14="http://schemas.microsoft.com/office/powerpoint/2010/main" val="37607365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advTm="3000">
        <p:push dir="u"/>
      </p:transition>
    </mc:Choice>
    <mc:Fallback xmlns="">
      <p:transition spd="slow" advTm="3000">
        <p:push dir="u"/>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tmp"/><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tmp"/><Relationship Id="rId5" Type="http://schemas.openxmlformats.org/officeDocument/2006/relationships/hyperlink" Target="https://baike.baidu.com/item/%E7%AE%80%E6%98%93%E4%BF%A1%E6%81%AF%E8%81%9A%E5%90%88" TargetMode="Externa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qdaily.com/fee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tm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BC31511-CE2B-4EF7-8B0C-AFF8230AA91D}"/>
              </a:ext>
            </a:extLst>
          </p:cNvPr>
          <p:cNvSpPr txBox="1"/>
          <p:nvPr/>
        </p:nvSpPr>
        <p:spPr>
          <a:xfrm>
            <a:off x="4496887" y="595459"/>
            <a:ext cx="1241045" cy="923330"/>
          </a:xfrm>
          <a:prstGeom prst="rect">
            <a:avLst/>
          </a:prstGeom>
          <a:noFill/>
        </p:spPr>
        <p:txBody>
          <a:bodyPr wrap="none" rtlCol="0">
            <a:spAutoFit/>
          </a:bodyPr>
          <a:lstStyle/>
          <a:p>
            <a:r>
              <a:rPr lang="en-US" altLang="zh-CN" sz="5400" dirty="0" err="1"/>
              <a:t>iRss</a:t>
            </a:r>
            <a:endParaRPr lang="en-US" altLang="zh-CN" sz="5400" dirty="0"/>
          </a:p>
        </p:txBody>
      </p:sp>
      <p:pic>
        <p:nvPicPr>
          <p:cNvPr id="14" name="图片 13">
            <a:extLst>
              <a:ext uri="{FF2B5EF4-FFF2-40B4-BE49-F238E27FC236}">
                <a16:creationId xmlns:a16="http://schemas.microsoft.com/office/drawing/2014/main" id="{EAC47F51-0387-4DF1-8F82-CCE5881F8D1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917" r="50000"/>
          <a:stretch/>
        </p:blipFill>
        <p:spPr>
          <a:xfrm>
            <a:off x="7381928" y="2975468"/>
            <a:ext cx="1312491" cy="1395882"/>
          </a:xfrm>
          <a:prstGeom prst="rect">
            <a:avLst/>
          </a:prstGeom>
        </p:spPr>
      </p:pic>
      <p:pic>
        <p:nvPicPr>
          <p:cNvPr id="9" name="图片 8">
            <a:extLst>
              <a:ext uri="{FF2B5EF4-FFF2-40B4-BE49-F238E27FC236}">
                <a16:creationId xmlns:a16="http://schemas.microsoft.com/office/drawing/2014/main" id="{282DA688-5E45-4E92-9189-C0DC198256B1}"/>
              </a:ext>
            </a:extLst>
          </p:cNvPr>
          <p:cNvPicPr>
            <a:picLocks noChangeAspect="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rot="1163406">
            <a:off x="8213047" y="-191072"/>
            <a:ext cx="1270515" cy="1270515"/>
          </a:xfrm>
          <a:prstGeom prst="rect">
            <a:avLst/>
          </a:prstGeom>
        </p:spPr>
      </p:pic>
      <p:pic>
        <p:nvPicPr>
          <p:cNvPr id="19" name="图片 18">
            <a:extLst>
              <a:ext uri="{FF2B5EF4-FFF2-40B4-BE49-F238E27FC236}">
                <a16:creationId xmlns:a16="http://schemas.microsoft.com/office/drawing/2014/main" id="{62F3BD88-FC88-4A8E-9D71-72DC59185362}"/>
              </a:ext>
            </a:extLst>
          </p:cNvPr>
          <p:cNvPicPr>
            <a:picLocks noChangeAspect="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rot="1163406">
            <a:off x="3936742" y="3530642"/>
            <a:ext cx="1270515" cy="1270515"/>
          </a:xfrm>
          <a:prstGeom prst="rect">
            <a:avLst/>
          </a:prstGeom>
        </p:spPr>
      </p:pic>
      <p:sp>
        <p:nvSpPr>
          <p:cNvPr id="12" name="文本框 11">
            <a:extLst>
              <a:ext uri="{FF2B5EF4-FFF2-40B4-BE49-F238E27FC236}">
                <a16:creationId xmlns:a16="http://schemas.microsoft.com/office/drawing/2014/main" id="{36899D68-8287-45CC-BD87-018A28AF5A15}"/>
              </a:ext>
            </a:extLst>
          </p:cNvPr>
          <p:cNvSpPr txBox="1"/>
          <p:nvPr/>
        </p:nvSpPr>
        <p:spPr>
          <a:xfrm>
            <a:off x="5737932" y="1568662"/>
            <a:ext cx="1484702" cy="830997"/>
          </a:xfrm>
          <a:prstGeom prst="rect">
            <a:avLst/>
          </a:prstGeom>
          <a:noFill/>
        </p:spPr>
        <p:txBody>
          <a:bodyPr wrap="none" rtlCol="0">
            <a:spAutoFit/>
          </a:bodyPr>
          <a:lstStyle/>
          <a:p>
            <a:r>
              <a:rPr lang="zh-CN" altLang="en-US" sz="2400" dirty="0"/>
              <a:t>自由订阅 </a:t>
            </a:r>
            <a:endParaRPr lang="en-US" altLang="zh-CN" sz="2400" dirty="0"/>
          </a:p>
          <a:p>
            <a:r>
              <a:rPr lang="en-US" altLang="zh-CN" sz="2400" dirty="0"/>
              <a:t>         </a:t>
            </a:r>
            <a:r>
              <a:rPr lang="zh-CN" altLang="en-US" sz="2400" dirty="0"/>
              <a:t>在此</a:t>
            </a:r>
            <a:endParaRPr lang="en-US" altLang="zh-CN" sz="2400" dirty="0"/>
          </a:p>
        </p:txBody>
      </p:sp>
      <p:pic>
        <p:nvPicPr>
          <p:cNvPr id="8" name="图片 7">
            <a:extLst>
              <a:ext uri="{FF2B5EF4-FFF2-40B4-BE49-F238E27FC236}">
                <a16:creationId xmlns:a16="http://schemas.microsoft.com/office/drawing/2014/main" id="{7FDDDE33-3CEA-406C-8E1B-A03EFF4EE8EA}"/>
              </a:ext>
            </a:extLst>
          </p:cNvPr>
          <p:cNvPicPr>
            <a:picLocks noChangeAspect="1"/>
          </p:cNvPicPr>
          <p:nvPr/>
        </p:nvPicPr>
        <p:blipFill rotWithShape="1">
          <a:blip r:embed="rId6">
            <a:extLst>
              <a:ext uri="{28A0092B-C50C-407E-A947-70E740481C1C}">
                <a14:useLocalDpi xmlns:a14="http://schemas.microsoft.com/office/drawing/2010/main" val="0"/>
              </a:ext>
            </a:extLst>
          </a:blip>
          <a:srcRect t="3170" b="48388"/>
          <a:stretch/>
        </p:blipFill>
        <p:spPr>
          <a:xfrm>
            <a:off x="188142" y="749289"/>
            <a:ext cx="3738516" cy="3622061"/>
          </a:xfrm>
          <a:prstGeom prst="rect">
            <a:avLst/>
          </a:prstGeom>
        </p:spPr>
      </p:pic>
    </p:spTree>
    <p:extLst>
      <p:ext uri="{BB962C8B-B14F-4D97-AF65-F5344CB8AC3E}">
        <p14:creationId xmlns:p14="http://schemas.microsoft.com/office/powerpoint/2010/main" val="2614183927"/>
      </p:ext>
    </p:extLst>
  </p:cSld>
  <p:clrMapOvr>
    <a:masterClrMapping/>
  </p:clrMapOvr>
  <mc:AlternateContent xmlns:mc="http://schemas.openxmlformats.org/markup-compatibility/2006" xmlns:p14="http://schemas.microsoft.com/office/powerpoint/2010/main">
    <mc:Choice Requires="p14">
      <p:transition spd="slow" p14:dur="2000" advTm="3000">
        <p:push dir="u"/>
      </p:transition>
    </mc:Choice>
    <mc:Fallback xmlns="">
      <p:transition spd="slow" advTm="3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FF31C47-D9C0-42E1-9A98-25C0B54BD45B}"/>
              </a:ext>
            </a:extLst>
          </p:cNvPr>
          <p:cNvSpPr txBox="1"/>
          <p:nvPr/>
        </p:nvSpPr>
        <p:spPr>
          <a:xfrm>
            <a:off x="3821115" y="238909"/>
            <a:ext cx="1501769" cy="1107996"/>
          </a:xfrm>
          <a:prstGeom prst="rect">
            <a:avLst/>
          </a:prstGeom>
          <a:noFill/>
        </p:spPr>
        <p:txBody>
          <a:bodyPr wrap="square" rtlCol="0">
            <a:spAutoFit/>
          </a:bodyPr>
          <a:lstStyle/>
          <a:p>
            <a:r>
              <a:rPr lang="en-US" altLang="zh-CN" sz="6600" dirty="0" err="1"/>
              <a:t>iRss</a:t>
            </a:r>
            <a:endParaRPr lang="zh-CN" altLang="en-US" sz="6600" dirty="0"/>
          </a:p>
        </p:txBody>
      </p:sp>
      <p:sp>
        <p:nvSpPr>
          <p:cNvPr id="5" name="矩形 4" descr="e7d195523061f1c09e9d68d7cf438b91ef959ecb14fc25d26BBA7F7DBC18E55DFF4014AF651F0BF2569D4B6C1DA7F1A4683A481403BD872FC687266AD13265C1DE7C373772FD8728ABDD69ADD03BFF5BE2862BC891DBB79E95F02F9FAFF55FFA0BF52C29DC135FF6B91325D94BCA9A6BB3EEB12E3E4885336735066CDD35C447BD3FE26148CC7A31F8599E2EA19A7A6B">
            <a:extLst>
              <a:ext uri="{FF2B5EF4-FFF2-40B4-BE49-F238E27FC236}">
                <a16:creationId xmlns:a16="http://schemas.microsoft.com/office/drawing/2014/main" id="{AE5D2BC1-FFDF-4EFC-9D71-960DF1433A2E}"/>
              </a:ext>
            </a:extLst>
          </p:cNvPr>
          <p:cNvSpPr/>
          <p:nvPr/>
        </p:nvSpPr>
        <p:spPr>
          <a:xfrm>
            <a:off x="814012" y="1169524"/>
            <a:ext cx="7933764" cy="299313"/>
          </a:xfrm>
          <a:prstGeom prst="rect">
            <a:avLst/>
          </a:prstGeom>
        </p:spPr>
        <p:txBody>
          <a:bodyPr wrap="square">
            <a:spAutoFit/>
          </a:bodyPr>
          <a:lstStyle/>
          <a:p>
            <a:pPr>
              <a:lnSpc>
                <a:spcPct val="150000"/>
              </a:lnSpc>
            </a:pPr>
            <a:r>
              <a:rPr lang="en-US" altLang="zh-CN" sz="1000" dirty="0"/>
              <a:t>Night gathers, and now my watch begins. It shall not end until my death. I shall wear no crowns and win no glory. I shall live and die at my post. </a:t>
            </a:r>
            <a:endParaRPr lang="zh-CN" altLang="en-US" sz="1000" dirty="0">
              <a:solidFill>
                <a:schemeClr val="tx1">
                  <a:lumMod val="75000"/>
                  <a:lumOff val="25000"/>
                </a:schemeClr>
              </a:solidFill>
            </a:endParaRPr>
          </a:p>
        </p:txBody>
      </p:sp>
      <p:sp>
        <p:nvSpPr>
          <p:cNvPr id="8" name="文本框 7">
            <a:extLst>
              <a:ext uri="{FF2B5EF4-FFF2-40B4-BE49-F238E27FC236}">
                <a16:creationId xmlns:a16="http://schemas.microsoft.com/office/drawing/2014/main" id="{3CFAAC97-FF1F-48D2-B40E-D2EA08AC3E84}"/>
              </a:ext>
            </a:extLst>
          </p:cNvPr>
          <p:cNvSpPr txBox="1"/>
          <p:nvPr/>
        </p:nvSpPr>
        <p:spPr>
          <a:xfrm>
            <a:off x="171210" y="2182903"/>
            <a:ext cx="2156681" cy="523220"/>
          </a:xfrm>
          <a:prstGeom prst="rect">
            <a:avLst/>
          </a:prstGeom>
          <a:noFill/>
        </p:spPr>
        <p:txBody>
          <a:bodyPr wrap="none" rtlCol="0">
            <a:spAutoFit/>
          </a:bodyPr>
          <a:lstStyle/>
          <a:p>
            <a:r>
              <a:rPr lang="en-US" altLang="zh-CN" sz="2800" dirty="0"/>
              <a:t>01\WHAT RSS</a:t>
            </a:r>
            <a:endParaRPr lang="zh-CN" altLang="en-US" sz="2800" dirty="0"/>
          </a:p>
        </p:txBody>
      </p:sp>
      <p:sp>
        <p:nvSpPr>
          <p:cNvPr id="9" name="文本框 8">
            <a:extLst>
              <a:ext uri="{FF2B5EF4-FFF2-40B4-BE49-F238E27FC236}">
                <a16:creationId xmlns:a16="http://schemas.microsoft.com/office/drawing/2014/main" id="{C442EB17-F9CB-407B-BBDB-CC4D6399AFB3}"/>
              </a:ext>
            </a:extLst>
          </p:cNvPr>
          <p:cNvSpPr txBox="1"/>
          <p:nvPr/>
        </p:nvSpPr>
        <p:spPr>
          <a:xfrm>
            <a:off x="2476052" y="2182903"/>
            <a:ext cx="1977977" cy="523220"/>
          </a:xfrm>
          <a:prstGeom prst="rect">
            <a:avLst/>
          </a:prstGeom>
          <a:noFill/>
        </p:spPr>
        <p:txBody>
          <a:bodyPr wrap="none" rtlCol="0">
            <a:spAutoFit/>
          </a:bodyPr>
          <a:lstStyle/>
          <a:p>
            <a:r>
              <a:rPr lang="en-US" altLang="zh-CN" sz="2800" dirty="0"/>
              <a:t>02\WHY RSS</a:t>
            </a:r>
            <a:endParaRPr lang="zh-CN" altLang="en-US" sz="2800" dirty="0"/>
          </a:p>
        </p:txBody>
      </p:sp>
      <p:sp>
        <p:nvSpPr>
          <p:cNvPr id="10" name="文本框 9">
            <a:extLst>
              <a:ext uri="{FF2B5EF4-FFF2-40B4-BE49-F238E27FC236}">
                <a16:creationId xmlns:a16="http://schemas.microsoft.com/office/drawing/2014/main" id="{A8E63586-B125-4489-8A0C-A21DC7258230}"/>
              </a:ext>
            </a:extLst>
          </p:cNvPr>
          <p:cNvSpPr txBox="1"/>
          <p:nvPr/>
        </p:nvSpPr>
        <p:spPr>
          <a:xfrm>
            <a:off x="4689973" y="2182903"/>
            <a:ext cx="2041777" cy="523220"/>
          </a:xfrm>
          <a:prstGeom prst="rect">
            <a:avLst/>
          </a:prstGeom>
          <a:noFill/>
        </p:spPr>
        <p:txBody>
          <a:bodyPr wrap="none" rtlCol="0">
            <a:spAutoFit/>
          </a:bodyPr>
          <a:lstStyle/>
          <a:p>
            <a:r>
              <a:rPr lang="en-US" altLang="zh-CN" sz="2800" dirty="0"/>
              <a:t>03\HOW RSS</a:t>
            </a:r>
            <a:endParaRPr lang="zh-CN" altLang="en-US" sz="2800" dirty="0"/>
          </a:p>
        </p:txBody>
      </p:sp>
      <p:sp>
        <p:nvSpPr>
          <p:cNvPr id="11" name="文本框 10">
            <a:extLst>
              <a:ext uri="{FF2B5EF4-FFF2-40B4-BE49-F238E27FC236}">
                <a16:creationId xmlns:a16="http://schemas.microsoft.com/office/drawing/2014/main" id="{0A10333C-4561-405F-B0F4-86E4C723E622}"/>
              </a:ext>
            </a:extLst>
          </p:cNvPr>
          <p:cNvSpPr txBox="1"/>
          <p:nvPr/>
        </p:nvSpPr>
        <p:spPr>
          <a:xfrm>
            <a:off x="6877375" y="2182903"/>
            <a:ext cx="2340705" cy="523220"/>
          </a:xfrm>
          <a:prstGeom prst="rect">
            <a:avLst/>
          </a:prstGeom>
          <a:noFill/>
        </p:spPr>
        <p:txBody>
          <a:bodyPr wrap="none" rtlCol="0">
            <a:spAutoFit/>
          </a:bodyPr>
          <a:lstStyle/>
          <a:p>
            <a:r>
              <a:rPr lang="en-US" altLang="zh-CN" sz="2800" dirty="0"/>
              <a:t>04\ABOUT </a:t>
            </a:r>
            <a:r>
              <a:rPr lang="en-US" altLang="zh-CN" sz="2800" dirty="0" err="1"/>
              <a:t>iRss</a:t>
            </a:r>
            <a:endParaRPr lang="zh-CN" altLang="en-US" sz="2800" dirty="0"/>
          </a:p>
        </p:txBody>
      </p:sp>
      <p:sp>
        <p:nvSpPr>
          <p:cNvPr id="6" name="矩形 5">
            <a:extLst>
              <a:ext uri="{FF2B5EF4-FFF2-40B4-BE49-F238E27FC236}">
                <a16:creationId xmlns:a16="http://schemas.microsoft.com/office/drawing/2014/main" id="{880E22B5-DBE7-4354-955B-DC11CE9FFC99}"/>
              </a:ext>
            </a:extLst>
          </p:cNvPr>
          <p:cNvSpPr/>
          <p:nvPr/>
        </p:nvSpPr>
        <p:spPr>
          <a:xfrm>
            <a:off x="3135630" y="1855218"/>
            <a:ext cx="2872740" cy="8382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a:extLst>
              <a:ext uri="{FF2B5EF4-FFF2-40B4-BE49-F238E27FC236}">
                <a16:creationId xmlns:a16="http://schemas.microsoft.com/office/drawing/2014/main" id="{2A46227D-0006-4746-8813-395D0E83C0B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6565" b="36148"/>
          <a:stretch/>
        </p:blipFill>
        <p:spPr>
          <a:xfrm>
            <a:off x="1" y="2711292"/>
            <a:ext cx="9143999" cy="2432208"/>
          </a:xfrm>
          <a:prstGeom prst="rect">
            <a:avLst/>
          </a:prstGeom>
        </p:spPr>
      </p:pic>
    </p:spTree>
    <p:extLst>
      <p:ext uri="{BB962C8B-B14F-4D97-AF65-F5344CB8AC3E}">
        <p14:creationId xmlns:p14="http://schemas.microsoft.com/office/powerpoint/2010/main" val="2334125035"/>
      </p:ext>
    </p:extLst>
  </p:cSld>
  <p:clrMapOvr>
    <a:masterClrMapping/>
  </p:clrMapOvr>
  <mc:AlternateContent xmlns:mc="http://schemas.openxmlformats.org/markup-compatibility/2006" xmlns:p14="http://schemas.microsoft.com/office/powerpoint/2010/main">
    <mc:Choice Requires="p14">
      <p:transition spd="slow" p14:dur="2000" advTm="3000">
        <p:push dir="u"/>
      </p:transition>
    </mc:Choice>
    <mc:Fallback xmlns="">
      <p:transition spd="slow" advTm="3000">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2" presetClass="entr" presetSubtype="4"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par>
                          <p:cTn id="29" fill="hold">
                            <p:stCondLst>
                              <p:cond delay="2000"/>
                            </p:stCondLst>
                            <p:childTnLst>
                              <p:par>
                                <p:cTn id="30" presetID="2" presetClass="entr" presetSubtype="4"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p:bldP spid="10" grpId="0"/>
      <p:bldP spid="11" grpId="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AEB007A9-7458-4419-890B-B34BF8AC80B2}"/>
              </a:ext>
            </a:extLst>
          </p:cNvPr>
          <p:cNvSpPr txBox="1"/>
          <p:nvPr/>
        </p:nvSpPr>
        <p:spPr>
          <a:xfrm>
            <a:off x="129927" y="942734"/>
            <a:ext cx="2468880" cy="769441"/>
          </a:xfrm>
          <a:prstGeom prst="rect">
            <a:avLst/>
          </a:prstGeom>
          <a:noFill/>
        </p:spPr>
        <p:txBody>
          <a:bodyPr wrap="square" rtlCol="0">
            <a:spAutoFit/>
          </a:bodyPr>
          <a:lstStyle/>
          <a:p>
            <a:pPr algn="r"/>
            <a:r>
              <a:rPr lang="en-US" altLang="zh-CN" sz="4400" dirty="0"/>
              <a:t>WHAT</a:t>
            </a:r>
            <a:endParaRPr lang="zh-CN" altLang="en-US" sz="4400" dirty="0"/>
          </a:p>
        </p:txBody>
      </p:sp>
      <p:sp>
        <p:nvSpPr>
          <p:cNvPr id="9" name="矩形 8" descr="e7d195523061f1c09e9d68d7cf438b91ef959ecb14fc25d26BBA7F7DBC18E55DFF4014AF651F0BF2569D4B6C1DA7F1A4683A481403BD872FC687266AD13265C1DE7C373772FD8728ABDD69ADD03BFF5BE2862BC891DBB79E95F02F9FAFF55FFA0BF52C29DC135FF6B91325D94BCA9A6BB3EEB12E3E4885336735066CDD35C447BD3FE26148CC7A31F8599E2EA19A7A6B">
            <a:extLst>
              <a:ext uri="{FF2B5EF4-FFF2-40B4-BE49-F238E27FC236}">
                <a16:creationId xmlns:a16="http://schemas.microsoft.com/office/drawing/2014/main" id="{5FE81EA2-E6DD-4D66-B208-EDE2CE974270}"/>
              </a:ext>
            </a:extLst>
          </p:cNvPr>
          <p:cNvSpPr/>
          <p:nvPr/>
        </p:nvSpPr>
        <p:spPr>
          <a:xfrm>
            <a:off x="189195" y="264972"/>
            <a:ext cx="3245943" cy="694101"/>
          </a:xfrm>
          <a:prstGeom prst="rect">
            <a:avLst/>
          </a:prstGeom>
        </p:spPr>
        <p:txBody>
          <a:bodyPr wrap="square">
            <a:spAutoFit/>
          </a:bodyPr>
          <a:lstStyle/>
          <a:p>
            <a:pPr>
              <a:lnSpc>
                <a:spcPct val="150000"/>
              </a:lnSpc>
            </a:pPr>
            <a:r>
              <a:rPr lang="en-US" altLang="zh-CN" sz="900" dirty="0"/>
              <a:t>I am the sword in the darkness. I am the watcher on the walls. I am the fire that burns against the cold, the light that wakes the sleepers, the shield that guards the realms of men. </a:t>
            </a:r>
            <a:endParaRPr lang="zh-CN" altLang="en-US" sz="900" dirty="0">
              <a:solidFill>
                <a:schemeClr val="tx1">
                  <a:lumMod val="75000"/>
                  <a:lumOff val="25000"/>
                </a:schemeClr>
              </a:solidFill>
            </a:endParaRPr>
          </a:p>
        </p:txBody>
      </p:sp>
      <p:pic>
        <p:nvPicPr>
          <p:cNvPr id="14" name="图片 13">
            <a:extLst>
              <a:ext uri="{FF2B5EF4-FFF2-40B4-BE49-F238E27FC236}">
                <a16:creationId xmlns:a16="http://schemas.microsoft.com/office/drawing/2014/main" id="{15252A2B-A7E8-4465-972C-8535D87DD900}"/>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rot="1163406">
            <a:off x="-21753" y="692198"/>
            <a:ext cx="1270515" cy="1270515"/>
          </a:xfrm>
          <a:prstGeom prst="rect">
            <a:avLst/>
          </a:prstGeom>
        </p:spPr>
      </p:pic>
      <p:sp>
        <p:nvSpPr>
          <p:cNvPr id="6" name="文本框 5">
            <a:extLst>
              <a:ext uri="{FF2B5EF4-FFF2-40B4-BE49-F238E27FC236}">
                <a16:creationId xmlns:a16="http://schemas.microsoft.com/office/drawing/2014/main" id="{0CD68265-A026-40F1-8123-FD5B0BE25DDF}"/>
              </a:ext>
            </a:extLst>
          </p:cNvPr>
          <p:cNvSpPr txBox="1"/>
          <p:nvPr/>
        </p:nvSpPr>
        <p:spPr>
          <a:xfrm>
            <a:off x="189195" y="1712175"/>
            <a:ext cx="4382806" cy="3139321"/>
          </a:xfrm>
          <a:prstGeom prst="rect">
            <a:avLst/>
          </a:prstGeom>
          <a:noFill/>
        </p:spPr>
        <p:txBody>
          <a:bodyPr wrap="square" rtlCol="0">
            <a:spAutoFit/>
          </a:bodyPr>
          <a:lstStyle/>
          <a:p>
            <a:r>
              <a:rPr lang="zh-CN" altLang="en-US" b="1" u="sng" dirty="0">
                <a:hlinkClick r:id="rId5"/>
              </a:rPr>
              <a:t>简易信息聚合</a:t>
            </a:r>
            <a:r>
              <a:rPr lang="zh-CN" altLang="en-US" dirty="0"/>
              <a:t>是一种基于</a:t>
            </a:r>
            <a:r>
              <a:rPr lang="en-US" altLang="zh-CN" dirty="0"/>
              <a:t>XML</a:t>
            </a:r>
            <a:r>
              <a:rPr lang="zh-CN" altLang="en-US" dirty="0"/>
              <a:t>标准，在互联网上被广泛采用的内容包装和投递协议。</a:t>
            </a:r>
            <a:r>
              <a:rPr lang="en-US" altLang="zh-CN" dirty="0"/>
              <a:t>RSS(Really Simple Syndication)</a:t>
            </a:r>
            <a:r>
              <a:rPr lang="zh-CN" altLang="en-US" dirty="0"/>
              <a:t>是一种描述和同步网站内容的格式，是使用最广泛的</a:t>
            </a:r>
            <a:r>
              <a:rPr lang="en-US" altLang="zh-CN" dirty="0"/>
              <a:t>XML</a:t>
            </a:r>
            <a:r>
              <a:rPr lang="zh-CN" altLang="en-US" dirty="0"/>
              <a:t>应用。</a:t>
            </a:r>
            <a:r>
              <a:rPr lang="en-US" altLang="zh-CN" dirty="0"/>
              <a:t>RSS</a:t>
            </a:r>
            <a:r>
              <a:rPr lang="zh-CN" altLang="en-US" dirty="0"/>
              <a:t>搭建了信息迅速传播的一个技术平台，使得每个人都成为潜在的信息提供者。发布一个</a:t>
            </a:r>
            <a:r>
              <a:rPr lang="en-US" altLang="zh-CN" dirty="0"/>
              <a:t>RSS</a:t>
            </a:r>
            <a:r>
              <a:rPr lang="zh-CN" altLang="en-US" dirty="0"/>
              <a:t>文件后，这个</a:t>
            </a:r>
            <a:r>
              <a:rPr lang="en-US" altLang="zh-CN" dirty="0"/>
              <a:t>RSS Feed</a:t>
            </a:r>
            <a:r>
              <a:rPr lang="zh-CN" altLang="en-US" dirty="0"/>
              <a:t>中包含的信息就能直接被其他站点调用，而且由于这些数据都是标准的</a:t>
            </a:r>
            <a:r>
              <a:rPr lang="en-US" altLang="zh-CN" dirty="0"/>
              <a:t>XML</a:t>
            </a:r>
            <a:r>
              <a:rPr lang="zh-CN" altLang="en-US" dirty="0"/>
              <a:t>格式，所以也能在其他的终端和服务中使用，是一种描述和同步网站内容的格式。</a:t>
            </a:r>
          </a:p>
        </p:txBody>
      </p:sp>
      <p:pic>
        <p:nvPicPr>
          <p:cNvPr id="10" name="图片 9">
            <a:extLst>
              <a:ext uri="{FF2B5EF4-FFF2-40B4-BE49-F238E27FC236}">
                <a16:creationId xmlns:a16="http://schemas.microsoft.com/office/drawing/2014/main" id="{B943C4E9-CD8E-41CE-AAF7-A7EC72C074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25841" y="340010"/>
            <a:ext cx="3948144" cy="4463480"/>
          </a:xfrm>
          <a:prstGeom prst="rect">
            <a:avLst/>
          </a:prstGeom>
        </p:spPr>
      </p:pic>
      <p:pic>
        <p:nvPicPr>
          <p:cNvPr id="13" name="图片 12">
            <a:extLst>
              <a:ext uri="{FF2B5EF4-FFF2-40B4-BE49-F238E27FC236}">
                <a16:creationId xmlns:a16="http://schemas.microsoft.com/office/drawing/2014/main" id="{526CDC49-1304-4E0F-B332-B1D96A4610A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58075" y="792075"/>
            <a:ext cx="2012136" cy="968806"/>
          </a:xfrm>
          <a:prstGeom prst="rect">
            <a:avLst/>
          </a:prstGeom>
        </p:spPr>
      </p:pic>
    </p:spTree>
    <p:extLst>
      <p:ext uri="{BB962C8B-B14F-4D97-AF65-F5344CB8AC3E}">
        <p14:creationId xmlns:p14="http://schemas.microsoft.com/office/powerpoint/2010/main" val="1664643152"/>
      </p:ext>
    </p:extLst>
  </p:cSld>
  <p:clrMapOvr>
    <a:masterClrMapping/>
  </p:clrMapOvr>
  <mc:AlternateContent xmlns:mc="http://schemas.openxmlformats.org/markup-compatibility/2006" xmlns:p14="http://schemas.microsoft.com/office/powerpoint/2010/main">
    <mc:Choice Requires="p14">
      <p:transition spd="slow" p14:dur="2000" advTm="3000">
        <p:push dir="u"/>
      </p:transition>
    </mc:Choice>
    <mc:Fallback xmlns="">
      <p:transition spd="slow" advTm="3000">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等腰三角形 26">
            <a:extLst>
              <a:ext uri="{FF2B5EF4-FFF2-40B4-BE49-F238E27FC236}">
                <a16:creationId xmlns:a16="http://schemas.microsoft.com/office/drawing/2014/main" id="{7F0C2E2F-92C8-43F7-9558-1EAF8EAE1F76}"/>
              </a:ext>
            </a:extLst>
          </p:cNvPr>
          <p:cNvSpPr/>
          <p:nvPr/>
        </p:nvSpPr>
        <p:spPr>
          <a:xfrm rot="5400000">
            <a:off x="5314519" y="3612007"/>
            <a:ext cx="703654" cy="593092"/>
          </a:xfrm>
          <a:prstGeom prst="triangle">
            <a:avLst>
              <a:gd name="adj" fmla="val 48870"/>
            </a:avLst>
          </a:prstGeom>
          <a:solidFill>
            <a:schemeClr val="tx2">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a:extLst>
              <a:ext uri="{FF2B5EF4-FFF2-40B4-BE49-F238E27FC236}">
                <a16:creationId xmlns:a16="http://schemas.microsoft.com/office/drawing/2014/main" id="{7F2DCCE4-79E5-4EA7-98F4-488D6F0086C1}"/>
              </a:ext>
            </a:extLst>
          </p:cNvPr>
          <p:cNvSpPr/>
          <p:nvPr/>
        </p:nvSpPr>
        <p:spPr>
          <a:xfrm rot="5400000">
            <a:off x="7985332" y="1788750"/>
            <a:ext cx="703654" cy="593092"/>
          </a:xfrm>
          <a:prstGeom prst="triangle">
            <a:avLst>
              <a:gd name="adj" fmla="val 48870"/>
            </a:avLst>
          </a:prstGeom>
          <a:solidFill>
            <a:schemeClr val="accent3">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a:extLst>
              <a:ext uri="{FF2B5EF4-FFF2-40B4-BE49-F238E27FC236}">
                <a16:creationId xmlns:a16="http://schemas.microsoft.com/office/drawing/2014/main" id="{DC17A5AB-CD72-4A89-8210-F8D4B8F46E90}"/>
              </a:ext>
            </a:extLst>
          </p:cNvPr>
          <p:cNvSpPr/>
          <p:nvPr/>
        </p:nvSpPr>
        <p:spPr>
          <a:xfrm rot="5400000">
            <a:off x="2681567" y="1788751"/>
            <a:ext cx="703654" cy="593092"/>
          </a:xfrm>
          <a:prstGeom prst="triangle">
            <a:avLst>
              <a:gd name="adj" fmla="val 48870"/>
            </a:avLst>
          </a:prstGeom>
          <a:solidFill>
            <a:schemeClr val="accent3">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50C5C7A8-89A9-4441-9326-714AA033D1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3926" b="50340"/>
          <a:stretch/>
        </p:blipFill>
        <p:spPr>
          <a:xfrm>
            <a:off x="0" y="2076985"/>
            <a:ext cx="9144000" cy="1837952"/>
          </a:xfrm>
          <a:prstGeom prst="rect">
            <a:avLst/>
          </a:prstGeom>
        </p:spPr>
      </p:pic>
      <p:sp>
        <p:nvSpPr>
          <p:cNvPr id="7" name="文本框 6">
            <a:extLst>
              <a:ext uri="{FF2B5EF4-FFF2-40B4-BE49-F238E27FC236}">
                <a16:creationId xmlns:a16="http://schemas.microsoft.com/office/drawing/2014/main" id="{61E1A8AC-209F-4BFD-B681-1A096A912AE1}"/>
              </a:ext>
            </a:extLst>
          </p:cNvPr>
          <p:cNvSpPr txBox="1"/>
          <p:nvPr/>
        </p:nvSpPr>
        <p:spPr>
          <a:xfrm>
            <a:off x="3645464" y="327102"/>
            <a:ext cx="1853071" cy="646331"/>
          </a:xfrm>
          <a:prstGeom prst="rect">
            <a:avLst/>
          </a:prstGeom>
          <a:noFill/>
        </p:spPr>
        <p:txBody>
          <a:bodyPr wrap="none" rtlCol="0">
            <a:spAutoFit/>
          </a:bodyPr>
          <a:lstStyle/>
          <a:p>
            <a:r>
              <a:rPr lang="en-US" altLang="zh-CN" sz="3600" dirty="0"/>
              <a:t>WHY RSS</a:t>
            </a:r>
            <a:endParaRPr lang="zh-CN" altLang="en-US" sz="3600" dirty="0"/>
          </a:p>
        </p:txBody>
      </p:sp>
      <p:sp>
        <p:nvSpPr>
          <p:cNvPr id="8" name="矩形 7" descr="e7d195523061f1c09e9d68d7cf438b91ef959ecb14fc25d26BBA7F7DBC18E55DFF4014AF651F0BF2569D4B6C1DA7F1A4683A481403BD872FC687266AD13265C1DE7C373772FD8728ABDD69ADD03BFF5BE2862BC891DBB79E95F02F9FAFF55FFA0BF52C29DC135FF6B91325D94BCA9A6BB3EEB12E3E4885336735066CDD35C447BD3FE26148CC7A31F8599E2EA19A7A6B">
            <a:extLst>
              <a:ext uri="{FF2B5EF4-FFF2-40B4-BE49-F238E27FC236}">
                <a16:creationId xmlns:a16="http://schemas.microsoft.com/office/drawing/2014/main" id="{6B6A26AF-D7C2-415F-83CD-CD1BC0EAEF7B}"/>
              </a:ext>
            </a:extLst>
          </p:cNvPr>
          <p:cNvSpPr/>
          <p:nvPr/>
        </p:nvSpPr>
        <p:spPr>
          <a:xfrm>
            <a:off x="164362" y="48105"/>
            <a:ext cx="5160211" cy="299313"/>
          </a:xfrm>
          <a:prstGeom prst="rect">
            <a:avLst/>
          </a:prstGeom>
        </p:spPr>
        <p:txBody>
          <a:bodyPr wrap="square">
            <a:spAutoFit/>
          </a:bodyPr>
          <a:lstStyle/>
          <a:p>
            <a:pPr>
              <a:lnSpc>
                <a:spcPct val="150000"/>
              </a:lnSpc>
            </a:pPr>
            <a:r>
              <a:rPr lang="en-US" altLang="zh-CN" sz="1000" dirty="0"/>
              <a:t>I pledge my life and honor to the Night's Watch, for this night, and all the nights to come.</a:t>
            </a:r>
            <a:endParaRPr lang="zh-CN" altLang="en-US" sz="1000" dirty="0">
              <a:solidFill>
                <a:schemeClr val="tx1">
                  <a:lumMod val="75000"/>
                  <a:lumOff val="25000"/>
                </a:schemeClr>
              </a:solidFill>
            </a:endParaRPr>
          </a:p>
        </p:txBody>
      </p:sp>
      <p:sp>
        <p:nvSpPr>
          <p:cNvPr id="24" name="矩形 23">
            <a:extLst>
              <a:ext uri="{FF2B5EF4-FFF2-40B4-BE49-F238E27FC236}">
                <a16:creationId xmlns:a16="http://schemas.microsoft.com/office/drawing/2014/main" id="{E1035F7B-B186-4BC7-8092-5E599E71986B}"/>
              </a:ext>
            </a:extLst>
          </p:cNvPr>
          <p:cNvSpPr/>
          <p:nvPr/>
        </p:nvSpPr>
        <p:spPr>
          <a:xfrm>
            <a:off x="2941322" y="960594"/>
            <a:ext cx="2872740" cy="8382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5A98DC15-3525-4889-9115-CF767B32B731}"/>
              </a:ext>
            </a:extLst>
          </p:cNvPr>
          <p:cNvSpPr/>
          <p:nvPr/>
        </p:nvSpPr>
        <p:spPr>
          <a:xfrm>
            <a:off x="219902" y="1379989"/>
            <a:ext cx="2453816" cy="2633068"/>
          </a:xfrm>
          <a:prstGeom prst="rect">
            <a:avLst/>
          </a:prstGeom>
          <a:solidFill>
            <a:schemeClr val="accent3">
              <a:lumMod val="95000"/>
              <a:lumOff val="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矩形 25">
            <a:extLst>
              <a:ext uri="{FF2B5EF4-FFF2-40B4-BE49-F238E27FC236}">
                <a16:creationId xmlns:a16="http://schemas.microsoft.com/office/drawing/2014/main" id="{24240967-45B4-4B21-8F8E-50514DB2C71E}"/>
              </a:ext>
            </a:extLst>
          </p:cNvPr>
          <p:cNvSpPr/>
          <p:nvPr/>
        </p:nvSpPr>
        <p:spPr>
          <a:xfrm>
            <a:off x="5814062" y="1729739"/>
            <a:ext cx="2173491" cy="2633068"/>
          </a:xfrm>
          <a:prstGeom prst="rect">
            <a:avLst/>
          </a:prstGeom>
          <a:solidFill>
            <a:schemeClr val="accent3">
              <a:lumMod val="95000"/>
              <a:lumOff val="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E85E74AF-2FBF-49C1-ACD6-CBDA3782451D}"/>
              </a:ext>
            </a:extLst>
          </p:cNvPr>
          <p:cNvSpPr/>
          <p:nvPr/>
        </p:nvSpPr>
        <p:spPr>
          <a:xfrm>
            <a:off x="2922424" y="2856649"/>
            <a:ext cx="2785133" cy="1755284"/>
          </a:xfrm>
          <a:prstGeom prst="rect">
            <a:avLst/>
          </a:prstGeom>
          <a:solidFill>
            <a:schemeClr val="tx2">
              <a:lumMod val="60000"/>
              <a:lumOff val="4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9" name="组合 18">
            <a:extLst>
              <a:ext uri="{FF2B5EF4-FFF2-40B4-BE49-F238E27FC236}">
                <a16:creationId xmlns:a16="http://schemas.microsoft.com/office/drawing/2014/main" id="{3CB7F57D-CAA1-4C8B-BBC0-B43BBE1D72AE}"/>
              </a:ext>
            </a:extLst>
          </p:cNvPr>
          <p:cNvGrpSpPr/>
          <p:nvPr/>
        </p:nvGrpSpPr>
        <p:grpSpPr>
          <a:xfrm flipH="1">
            <a:off x="1422130" y="1907139"/>
            <a:ext cx="253041" cy="253041"/>
            <a:chOff x="2473104" y="2145028"/>
            <a:chExt cx="359165" cy="359165"/>
          </a:xfrm>
          <a:solidFill>
            <a:schemeClr val="bg1"/>
          </a:solidFill>
        </p:grpSpPr>
        <p:sp>
          <p:nvSpPr>
            <p:cNvPr id="20" name="AutoShape 126">
              <a:extLst>
                <a:ext uri="{FF2B5EF4-FFF2-40B4-BE49-F238E27FC236}">
                  <a16:creationId xmlns:a16="http://schemas.microsoft.com/office/drawing/2014/main" id="{8515A3C5-4E11-473B-B184-46898D76BC6C}"/>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 name="AutoShape 127">
              <a:extLst>
                <a:ext uri="{FF2B5EF4-FFF2-40B4-BE49-F238E27FC236}">
                  <a16:creationId xmlns:a16="http://schemas.microsoft.com/office/drawing/2014/main" id="{D6B87979-E5A0-404D-A1ED-7B503B4124AC}"/>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0" name="矩形 9" descr="e7d195523061f1c09e9d68d7cf438b91ef959ecb14fc25d26BBA7F7DBC18E55DFF4014AF651F0BF2569D4B6C1DA7F1A4683A481403BD872FC687266AD13265C1DE7C373772FD8728ABDD69ADD03BFF5BE2862BC891DBB79E95F02F9FAFF55FFA0BF52C29DC135FF6B91325D94BCA9A6BB3EEB12E3E4885336735066CDD35C447BD3FE26148CC7A31F8599E2EA19A7A6B">
            <a:extLst>
              <a:ext uri="{FF2B5EF4-FFF2-40B4-BE49-F238E27FC236}">
                <a16:creationId xmlns:a16="http://schemas.microsoft.com/office/drawing/2014/main" id="{F2674F2D-8A68-4BAC-9C56-189D19AF7BE8}"/>
              </a:ext>
            </a:extLst>
          </p:cNvPr>
          <p:cNvSpPr/>
          <p:nvPr/>
        </p:nvSpPr>
        <p:spPr>
          <a:xfrm>
            <a:off x="397758" y="1456331"/>
            <a:ext cx="2169455" cy="2556726"/>
          </a:xfrm>
          <a:prstGeom prst="rect">
            <a:avLst/>
          </a:prstGeom>
        </p:spPr>
        <p:txBody>
          <a:bodyPr wrap="square">
            <a:spAutoFit/>
          </a:bodyPr>
          <a:lstStyle/>
          <a:p>
            <a:pPr>
              <a:lnSpc>
                <a:spcPct val="150000"/>
              </a:lnSpc>
            </a:pPr>
            <a:r>
              <a:rPr lang="zh-CN" altLang="en-US" sz="1200" dirty="0">
                <a:solidFill>
                  <a:schemeClr val="accent2"/>
                </a:solidFill>
              </a:rPr>
              <a:t>从儿时的信息匮乏年代到如今的信息爆炸年代，不过十年而已，但切身的感受是对信息认知的深度大大不如从前，各种信息客户端清一色的是标题党，各种美图、爆图吸引眼球，高质量的信息被淹没在其中，我们改如何甄别出优质的信息呢？</a:t>
            </a:r>
          </a:p>
          <a:p>
            <a:pPr>
              <a:lnSpc>
                <a:spcPct val="150000"/>
              </a:lnSpc>
            </a:pPr>
            <a:endParaRPr lang="zh-CN" altLang="en-US" sz="1200" dirty="0">
              <a:solidFill>
                <a:schemeClr val="accent2"/>
              </a:solidFill>
            </a:endParaRPr>
          </a:p>
        </p:txBody>
      </p:sp>
      <p:grpSp>
        <p:nvGrpSpPr>
          <p:cNvPr id="16" name="组合 15">
            <a:extLst>
              <a:ext uri="{FF2B5EF4-FFF2-40B4-BE49-F238E27FC236}">
                <a16:creationId xmlns:a16="http://schemas.microsoft.com/office/drawing/2014/main" id="{62E268FA-FCCD-43C1-BBE8-7012681015F5}"/>
              </a:ext>
            </a:extLst>
          </p:cNvPr>
          <p:cNvGrpSpPr/>
          <p:nvPr/>
        </p:nvGrpSpPr>
        <p:grpSpPr>
          <a:xfrm>
            <a:off x="4078829" y="3103218"/>
            <a:ext cx="173885" cy="253474"/>
            <a:chOff x="2528974" y="2863357"/>
            <a:chExt cx="246811" cy="359779"/>
          </a:xfrm>
          <a:solidFill>
            <a:schemeClr val="bg1"/>
          </a:solidFill>
        </p:grpSpPr>
        <p:sp>
          <p:nvSpPr>
            <p:cNvPr id="17" name="AutoShape 113">
              <a:extLst>
                <a:ext uri="{FF2B5EF4-FFF2-40B4-BE49-F238E27FC236}">
                  <a16:creationId xmlns:a16="http://schemas.microsoft.com/office/drawing/2014/main" id="{92C1E798-D34B-4E02-B4BF-D35757EEEBCD}"/>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 name="AutoShape 114">
              <a:extLst>
                <a:ext uri="{FF2B5EF4-FFF2-40B4-BE49-F238E27FC236}">
                  <a16:creationId xmlns:a16="http://schemas.microsoft.com/office/drawing/2014/main" id="{EE24E5E1-88C9-47D4-9565-2FDE35EBA9BF}"/>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3" name="AutoShape 112">
            <a:extLst>
              <a:ext uri="{FF2B5EF4-FFF2-40B4-BE49-F238E27FC236}">
                <a16:creationId xmlns:a16="http://schemas.microsoft.com/office/drawing/2014/main" id="{347684E0-1F88-434B-ADA3-F8F99B0CA47A}"/>
              </a:ext>
            </a:extLst>
          </p:cNvPr>
          <p:cNvSpPr>
            <a:spLocks/>
          </p:cNvSpPr>
          <p:nvPr/>
        </p:nvSpPr>
        <p:spPr bwMode="auto">
          <a:xfrm>
            <a:off x="6800395" y="1907414"/>
            <a:ext cx="253885" cy="252766"/>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 name="矩形 14" descr="e7d195523061f1c09e9d68d7cf438b91ef959ecb14fc25d26BBA7F7DBC18E55DFF4014AF651F0BF2569D4B6C1DA7F1A4683A481403BD872FC687266AD13265C1DE7C373772FD8728ABDD69ADD03BFF5BE2862BC891DBB79E95F02F9FAFF55FFA0BF52C29DC135FF6B91325D94BCA9A6BB3EEB12E3E4885336735066CDD35C447BD3FE26148CC7A31F8599E2EA19A7A6B">
            <a:extLst>
              <a:ext uri="{FF2B5EF4-FFF2-40B4-BE49-F238E27FC236}">
                <a16:creationId xmlns:a16="http://schemas.microsoft.com/office/drawing/2014/main" id="{3773A44E-52A0-404D-A7FD-06D2218362DE}"/>
              </a:ext>
            </a:extLst>
          </p:cNvPr>
          <p:cNvSpPr/>
          <p:nvPr/>
        </p:nvSpPr>
        <p:spPr>
          <a:xfrm>
            <a:off x="5814062" y="2193057"/>
            <a:ext cx="2234171" cy="1842940"/>
          </a:xfrm>
          <a:prstGeom prst="rect">
            <a:avLst/>
          </a:prstGeom>
        </p:spPr>
        <p:txBody>
          <a:bodyPr wrap="square">
            <a:spAutoFit/>
          </a:bodyPr>
          <a:lstStyle/>
          <a:p>
            <a:pPr>
              <a:lnSpc>
                <a:spcPct val="150000"/>
              </a:lnSpc>
            </a:pPr>
            <a:r>
              <a:rPr lang="en-US" altLang="zh-CN" sz="1100" dirty="0">
                <a:solidFill>
                  <a:schemeClr val="accent2"/>
                </a:solidFill>
              </a:rPr>
              <a:t>RSS</a:t>
            </a:r>
            <a:r>
              <a:rPr lang="zh-CN" altLang="en-US" sz="1100" dirty="0">
                <a:solidFill>
                  <a:schemeClr val="accent2"/>
                </a:solidFill>
              </a:rPr>
              <a:t>的优点是非常明显的，用户可以看到没有广告和图片的标题或文章的概要阅读，这样你不必阅读全文即可知文章讲的一个意思是什么。</a:t>
            </a:r>
            <a:r>
              <a:rPr lang="en-US" altLang="zh-CN" sz="1100" dirty="0">
                <a:solidFill>
                  <a:schemeClr val="accent2"/>
                </a:solidFill>
              </a:rPr>
              <a:t>RSS</a:t>
            </a:r>
            <a:r>
              <a:rPr lang="zh-CN" altLang="en-US" sz="1100" dirty="0">
                <a:solidFill>
                  <a:schemeClr val="accent2"/>
                </a:solidFill>
              </a:rPr>
              <a:t>阅读器会自动更新你定制的网站内容，保证新闻的及时性。</a:t>
            </a:r>
          </a:p>
        </p:txBody>
      </p:sp>
      <p:sp>
        <p:nvSpPr>
          <p:cNvPr id="2" name="文本框 1">
            <a:extLst>
              <a:ext uri="{FF2B5EF4-FFF2-40B4-BE49-F238E27FC236}">
                <a16:creationId xmlns:a16="http://schemas.microsoft.com/office/drawing/2014/main" id="{7C2AB8ED-5D21-4223-9B73-2079C1C9A72A}"/>
              </a:ext>
            </a:extLst>
          </p:cNvPr>
          <p:cNvSpPr txBox="1"/>
          <p:nvPr/>
        </p:nvSpPr>
        <p:spPr>
          <a:xfrm>
            <a:off x="3171455" y="3469695"/>
            <a:ext cx="2227959" cy="1231106"/>
          </a:xfrm>
          <a:prstGeom prst="rect">
            <a:avLst/>
          </a:prstGeom>
          <a:noFill/>
        </p:spPr>
        <p:txBody>
          <a:bodyPr wrap="square" rtlCol="0">
            <a:spAutoFit/>
          </a:bodyPr>
          <a:lstStyle/>
          <a:p>
            <a:r>
              <a:rPr lang="zh-CN" altLang="en-US" sz="1400" kern="0" dirty="0">
                <a:cs typeface="Arial" pitchFamily="34" charset="0"/>
              </a:rPr>
              <a:t>仅需一个</a:t>
            </a:r>
            <a:r>
              <a:rPr lang="en-US" altLang="zh-CN" sz="1400" kern="0" dirty="0">
                <a:cs typeface="Arial" pitchFamily="34" charset="0"/>
              </a:rPr>
              <a:t>RSS</a:t>
            </a:r>
            <a:r>
              <a:rPr lang="zh-CN" altLang="en-US" sz="1400" kern="0" dirty="0">
                <a:cs typeface="Arial" pitchFamily="34" charset="0"/>
              </a:rPr>
              <a:t>订阅工具</a:t>
            </a:r>
            <a:r>
              <a:rPr lang="en-US" altLang="zh-CN" sz="1400" kern="0" dirty="0">
                <a:cs typeface="Arial" pitchFamily="34" charset="0"/>
              </a:rPr>
              <a:t>,</a:t>
            </a:r>
            <a:r>
              <a:rPr lang="zh-CN" altLang="en-US" sz="1400" kern="0" dirty="0">
                <a:cs typeface="Arial" pitchFamily="34" charset="0"/>
              </a:rPr>
              <a:t>就能将你所关心的全部内容收入囊中</a:t>
            </a:r>
            <a:r>
              <a:rPr lang="en-US" altLang="zh-CN" sz="1400" kern="0" dirty="0">
                <a:cs typeface="Arial" pitchFamily="34" charset="0"/>
              </a:rPr>
              <a:t>,</a:t>
            </a:r>
            <a:r>
              <a:rPr lang="zh-CN" altLang="en-US" sz="1400" kern="0" dirty="0">
                <a:cs typeface="Arial" pitchFamily="34" charset="0"/>
              </a:rPr>
              <a:t>免除打开各种博客的麻烦</a:t>
            </a:r>
            <a:r>
              <a:rPr lang="en-US" altLang="zh-CN" sz="1400" kern="0" dirty="0">
                <a:cs typeface="Arial" pitchFamily="34" charset="0"/>
              </a:rPr>
              <a:t>,</a:t>
            </a:r>
            <a:r>
              <a:rPr lang="zh-CN" altLang="en-US" sz="1400" kern="0" dirty="0">
                <a:cs typeface="Arial" pitchFamily="34" charset="0"/>
              </a:rPr>
              <a:t>提高效率</a:t>
            </a:r>
            <a:r>
              <a:rPr lang="en-US" altLang="zh-CN" sz="1400" kern="0" dirty="0">
                <a:cs typeface="Arial" pitchFamily="34" charset="0"/>
              </a:rPr>
              <a:t>.</a:t>
            </a:r>
          </a:p>
          <a:p>
            <a:endParaRPr lang="zh-CN" altLang="en-US" dirty="0"/>
          </a:p>
        </p:txBody>
      </p:sp>
    </p:spTree>
    <p:extLst>
      <p:ext uri="{BB962C8B-B14F-4D97-AF65-F5344CB8AC3E}">
        <p14:creationId xmlns:p14="http://schemas.microsoft.com/office/powerpoint/2010/main" val="670443980"/>
      </p:ext>
    </p:extLst>
  </p:cSld>
  <p:clrMapOvr>
    <a:masterClrMapping/>
  </p:clrMapOvr>
  <mc:AlternateContent xmlns:mc="http://schemas.openxmlformats.org/markup-compatibility/2006" xmlns:p14="http://schemas.microsoft.com/office/powerpoint/2010/main">
    <mc:Choice Requires="p14">
      <p:transition spd="slow" p14:dur="2000" advTm="3000">
        <p:push dir="u"/>
      </p:transition>
    </mc:Choice>
    <mc:Fallback xmlns="">
      <p:transition spd="slow" advTm="3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a:extLst>
              <a:ext uri="{FF2B5EF4-FFF2-40B4-BE49-F238E27FC236}">
                <a16:creationId xmlns:a16="http://schemas.microsoft.com/office/drawing/2014/main" id="{222F3ECE-3829-4EFC-A897-23E493AEECF8}"/>
              </a:ext>
            </a:extLst>
          </p:cNvPr>
          <p:cNvSpPr/>
          <p:nvPr/>
        </p:nvSpPr>
        <p:spPr>
          <a:xfrm>
            <a:off x="424341" y="955414"/>
            <a:ext cx="449547" cy="40920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TextBox 8"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FE2FF4C6-DE87-4377-8526-B1D0E6584E2D}"/>
              </a:ext>
            </a:extLst>
          </p:cNvPr>
          <p:cNvSpPr txBox="1"/>
          <p:nvPr/>
        </p:nvSpPr>
        <p:spPr>
          <a:xfrm>
            <a:off x="934693" y="1513480"/>
            <a:ext cx="1488003" cy="407932"/>
          </a:xfrm>
          <a:prstGeom prst="rect">
            <a:avLst/>
          </a:prstGeom>
          <a:noFill/>
        </p:spPr>
        <p:txBody>
          <a:bodyPr wrap="square" lIns="27000" rIns="27000" rtlCol="0">
            <a:spAutoFit/>
          </a:bodyPr>
          <a:lstStyle/>
          <a:p>
            <a:pPr lvl="0" defTabSz="914400">
              <a:lnSpc>
                <a:spcPct val="125000"/>
              </a:lnSpc>
            </a:pPr>
            <a:r>
              <a:rPr lang="zh-CN" altLang="en-US" b="1" kern="0" dirty="0">
                <a:solidFill>
                  <a:schemeClr val="tx1">
                    <a:lumMod val="85000"/>
                    <a:lumOff val="15000"/>
                  </a:schemeClr>
                </a:solidFill>
                <a:latin typeface="+mj-lt"/>
              </a:rPr>
              <a:t>就行了</a:t>
            </a:r>
            <a:r>
              <a:rPr lang="en-US" altLang="zh-CN" b="1" kern="0" dirty="0">
                <a:solidFill>
                  <a:schemeClr val="tx1">
                    <a:lumMod val="85000"/>
                    <a:lumOff val="15000"/>
                  </a:schemeClr>
                </a:solidFill>
                <a:latin typeface="+mj-lt"/>
              </a:rPr>
              <a:t>!</a:t>
            </a:r>
            <a:endParaRPr lang="zh-CN" altLang="en-US" b="1" kern="0" dirty="0">
              <a:solidFill>
                <a:schemeClr val="tx1">
                  <a:lumMod val="85000"/>
                  <a:lumOff val="15000"/>
                </a:schemeClr>
              </a:solidFill>
              <a:latin typeface="+mj-lt"/>
            </a:endParaRPr>
          </a:p>
        </p:txBody>
      </p:sp>
      <p:cxnSp>
        <p:nvCxnSpPr>
          <p:cNvPr id="47" name="直接连接符 46"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17394147-BBBF-4EA7-BDDC-AAACD846C6CC}"/>
              </a:ext>
            </a:extLst>
          </p:cNvPr>
          <p:cNvCxnSpPr/>
          <p:nvPr/>
        </p:nvCxnSpPr>
        <p:spPr>
          <a:xfrm>
            <a:off x="994942" y="2242163"/>
            <a:ext cx="15788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8"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0EDFDF9A-B3A1-46BC-9E34-C99290559F66}"/>
              </a:ext>
            </a:extLst>
          </p:cNvPr>
          <p:cNvSpPr txBox="1"/>
          <p:nvPr/>
        </p:nvSpPr>
        <p:spPr>
          <a:xfrm>
            <a:off x="934693" y="969348"/>
            <a:ext cx="676920" cy="372859"/>
          </a:xfrm>
          <a:prstGeom prst="rect">
            <a:avLst/>
          </a:prstGeom>
          <a:noFill/>
        </p:spPr>
        <p:txBody>
          <a:bodyPr wrap="square" lIns="27000" rIns="27000" rtlCol="0">
            <a:spAutoFit/>
          </a:bodyPr>
          <a:lstStyle/>
          <a:p>
            <a:pPr lvl="0" defTabSz="914400">
              <a:lnSpc>
                <a:spcPct val="125000"/>
              </a:lnSpc>
            </a:pPr>
            <a:r>
              <a:rPr lang="zh-CN" altLang="en-US" sz="1600" b="1" kern="0" dirty="0">
                <a:solidFill>
                  <a:schemeClr val="tx1">
                    <a:lumMod val="85000"/>
                    <a:lumOff val="15000"/>
                  </a:schemeClr>
                </a:solidFill>
                <a:latin typeface="+mj-lt"/>
              </a:rPr>
              <a:t>第一步</a:t>
            </a:r>
            <a:endParaRPr lang="en-US" sz="1600" b="1" kern="0" dirty="0">
              <a:solidFill>
                <a:schemeClr val="tx1">
                  <a:lumMod val="85000"/>
                  <a:lumOff val="15000"/>
                </a:schemeClr>
              </a:solidFill>
              <a:latin typeface="+mj-lt"/>
            </a:endParaRPr>
          </a:p>
        </p:txBody>
      </p:sp>
      <p:sp>
        <p:nvSpPr>
          <p:cNvPr id="52"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5D3983F5-6696-4F5D-8DC0-A50B2395965F}"/>
              </a:ext>
            </a:extLst>
          </p:cNvPr>
          <p:cNvSpPr txBox="1"/>
          <p:nvPr/>
        </p:nvSpPr>
        <p:spPr>
          <a:xfrm>
            <a:off x="1672418" y="1001216"/>
            <a:ext cx="4284922" cy="340991"/>
          </a:xfrm>
          <a:prstGeom prst="rect">
            <a:avLst/>
          </a:prstGeom>
          <a:noFill/>
        </p:spPr>
        <p:txBody>
          <a:bodyPr wrap="square" lIns="27000" rIns="27000" rtlCol="0">
            <a:spAutoFit/>
          </a:bodyPr>
          <a:lstStyle/>
          <a:p>
            <a:pPr defTabSz="914400">
              <a:lnSpc>
                <a:spcPct val="125000"/>
              </a:lnSpc>
              <a:defRPr/>
            </a:pPr>
            <a:r>
              <a:rPr lang="zh-CN" altLang="en-US" sz="1400" b="1" kern="0" dirty="0">
                <a:solidFill>
                  <a:schemeClr val="tx1">
                    <a:lumMod val="85000"/>
                    <a:lumOff val="15000"/>
                  </a:schemeClr>
                </a:solidFill>
              </a:rPr>
              <a:t>在订阅器中添加如</a:t>
            </a:r>
            <a:r>
              <a:rPr lang="en-US" altLang="zh-CN" sz="1400" b="1" kern="0" dirty="0">
                <a:solidFill>
                  <a:schemeClr val="tx1">
                    <a:lumMod val="85000"/>
                    <a:lumOff val="15000"/>
                  </a:schemeClr>
                </a:solidFill>
                <a:hlinkClick r:id="rId3"/>
              </a:rPr>
              <a:t>h</a:t>
            </a:r>
            <a:r>
              <a:rPr lang="en-US" altLang="zh-CN" sz="1400" b="1" dirty="0">
                <a:hlinkClick r:id="rId3"/>
              </a:rPr>
              <a:t>ttp://www.qdaily.com/feed</a:t>
            </a:r>
            <a:r>
              <a:rPr lang="zh-CN" altLang="en-US" sz="1400" b="1" dirty="0"/>
              <a:t>的</a:t>
            </a:r>
            <a:r>
              <a:rPr lang="en-US" altLang="zh-CN" sz="1400" b="1" dirty="0"/>
              <a:t>RSS</a:t>
            </a:r>
            <a:r>
              <a:rPr lang="zh-CN" altLang="en-US" sz="1400" b="1" dirty="0"/>
              <a:t>源</a:t>
            </a:r>
            <a:endParaRPr lang="en-US" altLang="zh-CN" sz="1400" b="1" kern="0" dirty="0">
              <a:solidFill>
                <a:schemeClr val="tx1">
                  <a:lumMod val="85000"/>
                  <a:lumOff val="15000"/>
                </a:schemeClr>
              </a:solidFill>
            </a:endParaRPr>
          </a:p>
        </p:txBody>
      </p:sp>
      <p:cxnSp>
        <p:nvCxnSpPr>
          <p:cNvPr id="53" name="直接连接符 52"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F5666406-8501-4228-B216-16826AE18ED4}"/>
              </a:ext>
            </a:extLst>
          </p:cNvPr>
          <p:cNvCxnSpPr/>
          <p:nvPr/>
        </p:nvCxnSpPr>
        <p:spPr>
          <a:xfrm>
            <a:off x="4498761" y="1052031"/>
            <a:ext cx="15788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8" name="Group 124">
            <a:extLst>
              <a:ext uri="{FF2B5EF4-FFF2-40B4-BE49-F238E27FC236}">
                <a16:creationId xmlns:a16="http://schemas.microsoft.com/office/drawing/2014/main" id="{EE554194-9071-432B-9DC0-7CE1D7FD65AD}"/>
              </a:ext>
            </a:extLst>
          </p:cNvPr>
          <p:cNvGrpSpPr/>
          <p:nvPr/>
        </p:nvGrpSpPr>
        <p:grpSpPr>
          <a:xfrm>
            <a:off x="3830668" y="2395544"/>
            <a:ext cx="359779" cy="302680"/>
            <a:chOff x="5368132" y="2625725"/>
            <a:chExt cx="465138" cy="391319"/>
          </a:xfrm>
          <a:solidFill>
            <a:schemeClr val="bg1"/>
          </a:solidFill>
        </p:grpSpPr>
        <p:sp>
          <p:nvSpPr>
            <p:cNvPr id="59" name="AutoShape 120">
              <a:extLst>
                <a:ext uri="{FF2B5EF4-FFF2-40B4-BE49-F238E27FC236}">
                  <a16:creationId xmlns:a16="http://schemas.microsoft.com/office/drawing/2014/main" id="{71D87391-FF0E-4673-BACD-7BA2BF688097}"/>
                </a:ext>
              </a:extLst>
            </p:cNvPr>
            <p:cNvSpPr>
              <a:spLocks/>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0" name="AutoShape 121">
              <a:extLst>
                <a:ext uri="{FF2B5EF4-FFF2-40B4-BE49-F238E27FC236}">
                  <a16:creationId xmlns:a16="http://schemas.microsoft.com/office/drawing/2014/main" id="{14FF22CD-4E8F-4FCA-B459-DD97688E3029}"/>
                </a:ext>
              </a:extLst>
            </p:cNvPr>
            <p:cNvSpPr>
              <a:spLocks/>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1" name="AutoShape 122">
              <a:extLst>
                <a:ext uri="{FF2B5EF4-FFF2-40B4-BE49-F238E27FC236}">
                  <a16:creationId xmlns:a16="http://schemas.microsoft.com/office/drawing/2014/main" id="{FABD83FC-0C7B-465F-8224-1B69941584DC}"/>
                </a:ext>
              </a:extLst>
            </p:cNvPr>
            <p:cNvSpPr>
              <a:spLocks/>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62" name="组合 61">
            <a:extLst>
              <a:ext uri="{FF2B5EF4-FFF2-40B4-BE49-F238E27FC236}">
                <a16:creationId xmlns:a16="http://schemas.microsoft.com/office/drawing/2014/main" id="{D4B4C78E-0AF7-4496-B210-C7DBEA9F2B67}"/>
              </a:ext>
            </a:extLst>
          </p:cNvPr>
          <p:cNvGrpSpPr/>
          <p:nvPr/>
        </p:nvGrpSpPr>
        <p:grpSpPr>
          <a:xfrm flipH="1">
            <a:off x="564386" y="1099794"/>
            <a:ext cx="169386" cy="154522"/>
            <a:chOff x="2473104" y="2145028"/>
            <a:chExt cx="359165" cy="359165"/>
          </a:xfrm>
          <a:solidFill>
            <a:schemeClr val="bg1"/>
          </a:solidFill>
        </p:grpSpPr>
        <p:sp>
          <p:nvSpPr>
            <p:cNvPr id="63" name="AutoShape 126">
              <a:extLst>
                <a:ext uri="{FF2B5EF4-FFF2-40B4-BE49-F238E27FC236}">
                  <a16:creationId xmlns:a16="http://schemas.microsoft.com/office/drawing/2014/main" id="{75ECEBF0-93B4-4D18-AB95-38E1E9487725}"/>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4" name="AutoShape 127">
              <a:extLst>
                <a:ext uri="{FF2B5EF4-FFF2-40B4-BE49-F238E27FC236}">
                  <a16:creationId xmlns:a16="http://schemas.microsoft.com/office/drawing/2014/main" id="{E5A8D4EA-391E-47A7-B42B-3F4AB7DE3BAB}"/>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31" name="文本框 30">
            <a:extLst>
              <a:ext uri="{FF2B5EF4-FFF2-40B4-BE49-F238E27FC236}">
                <a16:creationId xmlns:a16="http://schemas.microsoft.com/office/drawing/2014/main" id="{68328C2F-F1A3-48A6-BBFB-1F7AB0B7E6B0}"/>
              </a:ext>
            </a:extLst>
          </p:cNvPr>
          <p:cNvSpPr txBox="1"/>
          <p:nvPr/>
        </p:nvSpPr>
        <p:spPr>
          <a:xfrm>
            <a:off x="3572008" y="29105"/>
            <a:ext cx="1933543" cy="646331"/>
          </a:xfrm>
          <a:prstGeom prst="rect">
            <a:avLst/>
          </a:prstGeom>
          <a:noFill/>
        </p:spPr>
        <p:txBody>
          <a:bodyPr wrap="none" rtlCol="0">
            <a:spAutoFit/>
          </a:bodyPr>
          <a:lstStyle/>
          <a:p>
            <a:r>
              <a:rPr lang="en-US" altLang="zh-CN" sz="3600" dirty="0"/>
              <a:t>HOW RSS</a:t>
            </a:r>
            <a:endParaRPr lang="zh-CN" altLang="en-US" sz="3600" dirty="0"/>
          </a:p>
        </p:txBody>
      </p:sp>
      <p:sp>
        <p:nvSpPr>
          <p:cNvPr id="33" name="矩形 32">
            <a:extLst>
              <a:ext uri="{FF2B5EF4-FFF2-40B4-BE49-F238E27FC236}">
                <a16:creationId xmlns:a16="http://schemas.microsoft.com/office/drawing/2014/main" id="{D2814D65-BA6E-464B-8DB0-7FB57099215F}"/>
              </a:ext>
            </a:extLst>
          </p:cNvPr>
          <p:cNvSpPr/>
          <p:nvPr/>
        </p:nvSpPr>
        <p:spPr>
          <a:xfrm>
            <a:off x="3151947" y="612398"/>
            <a:ext cx="2872740" cy="8382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4" name="图片 33">
            <a:extLst>
              <a:ext uri="{FF2B5EF4-FFF2-40B4-BE49-F238E27FC236}">
                <a16:creationId xmlns:a16="http://schemas.microsoft.com/office/drawing/2014/main" id="{8C8A71F7-E363-4F13-8463-B34EA8597634}"/>
              </a:ext>
            </a:extLst>
          </p:cNvPr>
          <p:cNvPicPr>
            <a:picLocks noChangeAspect="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rot="1163406">
            <a:off x="8213047" y="-191072"/>
            <a:ext cx="1270515" cy="1270515"/>
          </a:xfrm>
          <a:prstGeom prst="rect">
            <a:avLst/>
          </a:prstGeom>
        </p:spPr>
      </p:pic>
      <p:pic>
        <p:nvPicPr>
          <p:cNvPr id="35" name="图片 34">
            <a:extLst>
              <a:ext uri="{FF2B5EF4-FFF2-40B4-BE49-F238E27FC236}">
                <a16:creationId xmlns:a16="http://schemas.microsoft.com/office/drawing/2014/main" id="{DEADB1FE-F9AE-492F-927E-C52F0FFBA3BC}"/>
              </a:ext>
            </a:extLst>
          </p:cNvPr>
          <p:cNvPicPr>
            <a:picLocks noChangeAspect="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rot="1163406">
            <a:off x="-585187" y="3992924"/>
            <a:ext cx="1270515" cy="1270515"/>
          </a:xfrm>
          <a:prstGeom prst="rect">
            <a:avLst/>
          </a:prstGeom>
        </p:spPr>
      </p:pic>
    </p:spTree>
    <p:extLst>
      <p:ext uri="{BB962C8B-B14F-4D97-AF65-F5344CB8AC3E}">
        <p14:creationId xmlns:p14="http://schemas.microsoft.com/office/powerpoint/2010/main" val="4160655620"/>
      </p:ext>
    </p:extLst>
  </p:cSld>
  <p:clrMapOvr>
    <a:masterClrMapping/>
  </p:clrMapOvr>
  <mc:AlternateContent xmlns:mc="http://schemas.openxmlformats.org/markup-compatibility/2006" xmlns:p14="http://schemas.microsoft.com/office/powerpoint/2010/main">
    <mc:Choice Requires="p14">
      <p:transition spd="slow" p14:dur="2000" advTm="3000">
        <p:push dir="u"/>
      </p:transition>
    </mc:Choice>
    <mc:Fallback xmlns="">
      <p:transition spd="slow" advTm="3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51"/>
                                        </p:tgtEl>
                                        <p:attrNameLst>
                                          <p:attrName>style.visibility</p:attrName>
                                        </p:attrNameLst>
                                      </p:cBhvr>
                                      <p:to>
                                        <p:strVal val="visible"/>
                                      </p:to>
                                    </p:set>
                                    <p:anim calcmode="lin" valueType="num">
                                      <p:cBhvr additive="base">
                                        <p:cTn id="15" dur="500" fill="hold"/>
                                        <p:tgtEl>
                                          <p:spTgt spid="51"/>
                                        </p:tgtEl>
                                        <p:attrNameLst>
                                          <p:attrName>ppt_x</p:attrName>
                                        </p:attrNameLst>
                                      </p:cBhvr>
                                      <p:tavLst>
                                        <p:tav tm="0">
                                          <p:val>
                                            <p:strVal val="0-#ppt_w/2"/>
                                          </p:val>
                                        </p:tav>
                                        <p:tav tm="100000">
                                          <p:val>
                                            <p:strVal val="#ppt_x"/>
                                          </p:val>
                                        </p:tav>
                                      </p:tavLst>
                                    </p:anim>
                                    <p:anim calcmode="lin" valueType="num">
                                      <p:cBhvr additive="base">
                                        <p:cTn id="16" dur="500" fill="hold"/>
                                        <p:tgtEl>
                                          <p:spTgt spid="51"/>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8" fill="hold" grpId="0" nodeType="afterEffect">
                                  <p:stCondLst>
                                    <p:cond delay="0"/>
                                  </p:stCondLst>
                                  <p:childTnLst>
                                    <p:set>
                                      <p:cBhvr>
                                        <p:cTn id="19" dur="1" fill="hold">
                                          <p:stCondLst>
                                            <p:cond delay="0"/>
                                          </p:stCondLst>
                                        </p:cTn>
                                        <p:tgtEl>
                                          <p:spTgt spid="52"/>
                                        </p:tgtEl>
                                        <p:attrNameLst>
                                          <p:attrName>style.visibility</p:attrName>
                                        </p:attrNameLst>
                                      </p:cBhvr>
                                      <p:to>
                                        <p:strVal val="visible"/>
                                      </p:to>
                                    </p:set>
                                    <p:anim calcmode="lin" valueType="num">
                                      <p:cBhvr additive="base">
                                        <p:cTn id="20" dur="500" fill="hold"/>
                                        <p:tgtEl>
                                          <p:spTgt spid="52"/>
                                        </p:tgtEl>
                                        <p:attrNameLst>
                                          <p:attrName>ppt_x</p:attrName>
                                        </p:attrNameLst>
                                      </p:cBhvr>
                                      <p:tavLst>
                                        <p:tav tm="0">
                                          <p:val>
                                            <p:strVal val="0-#ppt_w/2"/>
                                          </p:val>
                                        </p:tav>
                                        <p:tav tm="100000">
                                          <p:val>
                                            <p:strVal val="#ppt_x"/>
                                          </p:val>
                                        </p:tav>
                                      </p:tavLst>
                                    </p:anim>
                                    <p:anim calcmode="lin" valueType="num">
                                      <p:cBhvr additive="base">
                                        <p:cTn id="21" dur="500" fill="hold"/>
                                        <p:tgtEl>
                                          <p:spTgt spid="52"/>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8" fill="hold" nodeType="afterEffect">
                                  <p:stCondLst>
                                    <p:cond delay="0"/>
                                  </p:stCondLst>
                                  <p:childTnLst>
                                    <p:set>
                                      <p:cBhvr>
                                        <p:cTn id="24" dur="1" fill="hold">
                                          <p:stCondLst>
                                            <p:cond delay="0"/>
                                          </p:stCondLst>
                                        </p:cTn>
                                        <p:tgtEl>
                                          <p:spTgt spid="53"/>
                                        </p:tgtEl>
                                        <p:attrNameLst>
                                          <p:attrName>style.visibility</p:attrName>
                                        </p:attrNameLst>
                                      </p:cBhvr>
                                      <p:to>
                                        <p:strVal val="visible"/>
                                      </p:to>
                                    </p:set>
                                    <p:anim calcmode="lin" valueType="num">
                                      <p:cBhvr additive="base">
                                        <p:cTn id="25" dur="500" fill="hold"/>
                                        <p:tgtEl>
                                          <p:spTgt spid="53"/>
                                        </p:tgtEl>
                                        <p:attrNameLst>
                                          <p:attrName>ppt_x</p:attrName>
                                        </p:attrNameLst>
                                      </p:cBhvr>
                                      <p:tavLst>
                                        <p:tav tm="0">
                                          <p:val>
                                            <p:strVal val="0-#ppt_w/2"/>
                                          </p:val>
                                        </p:tav>
                                        <p:tav tm="100000">
                                          <p:val>
                                            <p:strVal val="#ppt_x"/>
                                          </p:val>
                                        </p:tav>
                                      </p:tavLst>
                                    </p:anim>
                                    <p:anim calcmode="lin" valueType="num">
                                      <p:cBhvr additive="base">
                                        <p:cTn id="26" dur="500" fill="hold"/>
                                        <p:tgtEl>
                                          <p:spTgt spid="53"/>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8" fill="hold" nodeType="afterEffect">
                                  <p:stCondLst>
                                    <p:cond delay="0"/>
                                  </p:stCondLst>
                                  <p:childTnLst>
                                    <p:set>
                                      <p:cBhvr>
                                        <p:cTn id="29" dur="1" fill="hold">
                                          <p:stCondLst>
                                            <p:cond delay="0"/>
                                          </p:stCondLst>
                                        </p:cTn>
                                        <p:tgtEl>
                                          <p:spTgt spid="58"/>
                                        </p:tgtEl>
                                        <p:attrNameLst>
                                          <p:attrName>style.visibility</p:attrName>
                                        </p:attrNameLst>
                                      </p:cBhvr>
                                      <p:to>
                                        <p:strVal val="visible"/>
                                      </p:to>
                                    </p:set>
                                    <p:anim calcmode="lin" valueType="num">
                                      <p:cBhvr additive="base">
                                        <p:cTn id="30" dur="500" fill="hold"/>
                                        <p:tgtEl>
                                          <p:spTgt spid="58"/>
                                        </p:tgtEl>
                                        <p:attrNameLst>
                                          <p:attrName>ppt_x</p:attrName>
                                        </p:attrNameLst>
                                      </p:cBhvr>
                                      <p:tavLst>
                                        <p:tav tm="0">
                                          <p:val>
                                            <p:strVal val="0-#ppt_w/2"/>
                                          </p:val>
                                        </p:tav>
                                        <p:tav tm="100000">
                                          <p:val>
                                            <p:strVal val="#ppt_x"/>
                                          </p:val>
                                        </p:tav>
                                      </p:tavLst>
                                    </p:anim>
                                    <p:anim calcmode="lin" valueType="num">
                                      <p:cBhvr additive="base">
                                        <p:cTn id="31" dur="500" fill="hold"/>
                                        <p:tgtEl>
                                          <p:spTgt spid="58"/>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 presetClass="entr" presetSubtype="2" fill="hold" grpId="0" nodeType="after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fill="hold"/>
                                        <p:tgtEl>
                                          <p:spTgt spid="42"/>
                                        </p:tgtEl>
                                        <p:attrNameLst>
                                          <p:attrName>ppt_x</p:attrName>
                                        </p:attrNameLst>
                                      </p:cBhvr>
                                      <p:tavLst>
                                        <p:tav tm="0">
                                          <p:val>
                                            <p:strVal val="1+#ppt_w/2"/>
                                          </p:val>
                                        </p:tav>
                                        <p:tav tm="100000">
                                          <p:val>
                                            <p:strVal val="#ppt_x"/>
                                          </p:val>
                                        </p:tav>
                                      </p:tavLst>
                                    </p:anim>
                                    <p:anim calcmode="lin" valueType="num">
                                      <p:cBhvr additive="base">
                                        <p:cTn id="36" dur="500" fill="hold"/>
                                        <p:tgtEl>
                                          <p:spTgt spid="42"/>
                                        </p:tgtEl>
                                        <p:attrNameLst>
                                          <p:attrName>ppt_y</p:attrName>
                                        </p:attrNameLst>
                                      </p:cBhvr>
                                      <p:tavLst>
                                        <p:tav tm="0">
                                          <p:val>
                                            <p:strVal val="#ppt_y"/>
                                          </p:val>
                                        </p:tav>
                                        <p:tav tm="100000">
                                          <p:val>
                                            <p:strVal val="#ppt_y"/>
                                          </p:val>
                                        </p:tav>
                                      </p:tavLst>
                                    </p:anim>
                                  </p:childTnLst>
                                </p:cTn>
                              </p:par>
                            </p:childTnLst>
                          </p:cTn>
                        </p:par>
                        <p:par>
                          <p:cTn id="37" fill="hold">
                            <p:stCondLst>
                              <p:cond delay="3500"/>
                            </p:stCondLst>
                            <p:childTnLst>
                              <p:par>
                                <p:cTn id="38" presetID="2" presetClass="entr" presetSubtype="4" fill="hold" nodeType="afterEffect">
                                  <p:stCondLst>
                                    <p:cond delay="0"/>
                                  </p:stCondLst>
                                  <p:childTnLst>
                                    <p:set>
                                      <p:cBhvr>
                                        <p:cTn id="39" dur="1" fill="hold">
                                          <p:stCondLst>
                                            <p:cond delay="0"/>
                                          </p:stCondLst>
                                        </p:cTn>
                                        <p:tgtEl>
                                          <p:spTgt spid="47"/>
                                        </p:tgtEl>
                                        <p:attrNameLst>
                                          <p:attrName>style.visibility</p:attrName>
                                        </p:attrNameLst>
                                      </p:cBhvr>
                                      <p:to>
                                        <p:strVal val="visible"/>
                                      </p:to>
                                    </p:set>
                                    <p:anim calcmode="lin" valueType="num">
                                      <p:cBhvr additive="base">
                                        <p:cTn id="40" dur="500" fill="hold"/>
                                        <p:tgtEl>
                                          <p:spTgt spid="47"/>
                                        </p:tgtEl>
                                        <p:attrNameLst>
                                          <p:attrName>ppt_x</p:attrName>
                                        </p:attrNameLst>
                                      </p:cBhvr>
                                      <p:tavLst>
                                        <p:tav tm="0">
                                          <p:val>
                                            <p:strVal val="#ppt_x"/>
                                          </p:val>
                                        </p:tav>
                                        <p:tav tm="100000">
                                          <p:val>
                                            <p:strVal val="#ppt_x"/>
                                          </p:val>
                                        </p:tav>
                                      </p:tavLst>
                                    </p:anim>
                                    <p:anim calcmode="lin" valueType="num">
                                      <p:cBhvr additive="base">
                                        <p:cTn id="41" dur="500" fill="hold"/>
                                        <p:tgtEl>
                                          <p:spTgt spid="47"/>
                                        </p:tgtEl>
                                        <p:attrNameLst>
                                          <p:attrName>ppt_y</p:attrName>
                                        </p:attrNameLst>
                                      </p:cBhvr>
                                      <p:tavLst>
                                        <p:tav tm="0">
                                          <p:val>
                                            <p:strVal val="1+#ppt_h/2"/>
                                          </p:val>
                                        </p:tav>
                                        <p:tav tm="100000">
                                          <p:val>
                                            <p:strVal val="#ppt_y"/>
                                          </p:val>
                                        </p:tav>
                                      </p:tavLst>
                                    </p:anim>
                                  </p:childTnLst>
                                </p:cTn>
                              </p:par>
                            </p:childTnLst>
                          </p:cTn>
                        </p:par>
                        <p:par>
                          <p:cTn id="42" fill="hold">
                            <p:stCondLst>
                              <p:cond delay="4000"/>
                            </p:stCondLst>
                            <p:childTnLst>
                              <p:par>
                                <p:cTn id="43" presetID="2" presetClass="entr" presetSubtype="4" fill="hold" grpId="0" nodeType="afterEffect">
                                  <p:stCondLst>
                                    <p:cond delay="0"/>
                                  </p:stCondLst>
                                  <p:childTnLst>
                                    <p:set>
                                      <p:cBhvr>
                                        <p:cTn id="44" dur="1" fill="hold">
                                          <p:stCondLst>
                                            <p:cond delay="0"/>
                                          </p:stCondLst>
                                        </p:cTn>
                                        <p:tgtEl>
                                          <p:spTgt spid="40"/>
                                        </p:tgtEl>
                                        <p:attrNameLst>
                                          <p:attrName>style.visibility</p:attrName>
                                        </p:attrNameLst>
                                      </p:cBhvr>
                                      <p:to>
                                        <p:strVal val="visible"/>
                                      </p:to>
                                    </p:set>
                                    <p:anim calcmode="lin" valueType="num">
                                      <p:cBhvr additive="base">
                                        <p:cTn id="45" dur="500" fill="hold"/>
                                        <p:tgtEl>
                                          <p:spTgt spid="40"/>
                                        </p:tgtEl>
                                        <p:attrNameLst>
                                          <p:attrName>ppt_x</p:attrName>
                                        </p:attrNameLst>
                                      </p:cBhvr>
                                      <p:tavLst>
                                        <p:tav tm="0">
                                          <p:val>
                                            <p:strVal val="#ppt_x"/>
                                          </p:val>
                                        </p:tav>
                                        <p:tav tm="100000">
                                          <p:val>
                                            <p:strVal val="#ppt_x"/>
                                          </p:val>
                                        </p:tav>
                                      </p:tavLst>
                                    </p:anim>
                                    <p:anim calcmode="lin" valueType="num">
                                      <p:cBhvr additive="base">
                                        <p:cTn id="46" dur="500" fill="hold"/>
                                        <p:tgtEl>
                                          <p:spTgt spid="40"/>
                                        </p:tgtEl>
                                        <p:attrNameLst>
                                          <p:attrName>ppt_y</p:attrName>
                                        </p:attrNameLst>
                                      </p:cBhvr>
                                      <p:tavLst>
                                        <p:tav tm="0">
                                          <p:val>
                                            <p:strVal val="1+#ppt_h/2"/>
                                          </p:val>
                                        </p:tav>
                                        <p:tav tm="100000">
                                          <p:val>
                                            <p:strVal val="#ppt_y"/>
                                          </p:val>
                                        </p:tav>
                                      </p:tavLst>
                                    </p:anim>
                                  </p:childTnLst>
                                </p:cTn>
                              </p:par>
                            </p:childTnLst>
                          </p:cTn>
                        </p:par>
                        <p:par>
                          <p:cTn id="47" fill="hold">
                            <p:stCondLst>
                              <p:cond delay="4500"/>
                            </p:stCondLst>
                            <p:childTnLst>
                              <p:par>
                                <p:cTn id="48" presetID="2" presetClass="entr" presetSubtype="4" fill="hold" nodeType="afterEffect">
                                  <p:stCondLst>
                                    <p:cond delay="0"/>
                                  </p:stCondLst>
                                  <p:childTnLst>
                                    <p:set>
                                      <p:cBhvr>
                                        <p:cTn id="49" dur="1" fill="hold">
                                          <p:stCondLst>
                                            <p:cond delay="0"/>
                                          </p:stCondLst>
                                        </p:cTn>
                                        <p:tgtEl>
                                          <p:spTgt spid="62"/>
                                        </p:tgtEl>
                                        <p:attrNameLst>
                                          <p:attrName>style.visibility</p:attrName>
                                        </p:attrNameLst>
                                      </p:cBhvr>
                                      <p:to>
                                        <p:strVal val="visible"/>
                                      </p:to>
                                    </p:set>
                                    <p:anim calcmode="lin" valueType="num">
                                      <p:cBhvr additive="base">
                                        <p:cTn id="50" dur="500" fill="hold"/>
                                        <p:tgtEl>
                                          <p:spTgt spid="62"/>
                                        </p:tgtEl>
                                        <p:attrNameLst>
                                          <p:attrName>ppt_x</p:attrName>
                                        </p:attrNameLst>
                                      </p:cBhvr>
                                      <p:tavLst>
                                        <p:tav tm="0">
                                          <p:val>
                                            <p:strVal val="#ppt_x"/>
                                          </p:val>
                                        </p:tav>
                                        <p:tav tm="100000">
                                          <p:val>
                                            <p:strVal val="#ppt_x"/>
                                          </p:val>
                                        </p:tav>
                                      </p:tavLst>
                                    </p:anim>
                                    <p:anim calcmode="lin" valueType="num">
                                      <p:cBhvr additive="base">
                                        <p:cTn id="51"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2" grpId="0"/>
      <p:bldP spid="51" grpId="0"/>
      <p:bldP spid="52" grpId="0"/>
      <p:bldP spid="31" grpId="0"/>
      <p:bldP spid="3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descr="e7d195523061f1c09e9d68d7cf438b91ef959ecb14fc25d26BBA7F7DBC18E55DFF4014AF651F0BF2569D4B6C1DA7F1A4683A481403BD872FC687266AD13265C1DE7C373772FD8728ABDD69ADD03BFF5BE2862BC891DBB79E95F02F9FAFF55FFA0BF52C29DC135FF6B91325D94BCA9A6BB3EEB12E3E4885336735066CDD35C447BD3FE26148CC7A31F8599E2EA19A7A6B">
            <a:extLst>
              <a:ext uri="{FF2B5EF4-FFF2-40B4-BE49-F238E27FC236}">
                <a16:creationId xmlns:a16="http://schemas.microsoft.com/office/drawing/2014/main" id="{52E61020-A9D7-4D02-98D9-665F42FD8CD3}"/>
              </a:ext>
            </a:extLst>
          </p:cNvPr>
          <p:cNvSpPr/>
          <p:nvPr/>
        </p:nvSpPr>
        <p:spPr>
          <a:xfrm>
            <a:off x="238402" y="880721"/>
            <a:ext cx="4145339" cy="1900007"/>
          </a:xfrm>
          <a:prstGeom prst="rect">
            <a:avLst/>
          </a:prstGeom>
        </p:spPr>
        <p:txBody>
          <a:bodyPr wrap="square">
            <a:spAutoFit/>
          </a:bodyPr>
          <a:lstStyle/>
          <a:p>
            <a:pPr>
              <a:lnSpc>
                <a:spcPct val="150000"/>
              </a:lnSpc>
            </a:pPr>
            <a:r>
              <a:rPr lang="en-US" altLang="zh-CN" sz="1600" kern="0" dirty="0" err="1">
                <a:solidFill>
                  <a:schemeClr val="accent3"/>
                </a:solidFill>
                <a:cs typeface="Arial" pitchFamily="34" charset="0"/>
              </a:rPr>
              <a:t>iRss</a:t>
            </a:r>
            <a:r>
              <a:rPr lang="zh-CN" altLang="en-US" sz="1600" kern="0" dirty="0">
                <a:solidFill>
                  <a:schemeClr val="accent3"/>
                </a:solidFill>
                <a:cs typeface="Arial" pitchFamily="34" charset="0"/>
              </a:rPr>
              <a:t>是我们做的一个</a:t>
            </a:r>
            <a:r>
              <a:rPr lang="en-US" altLang="zh-CN" sz="1600" kern="0" dirty="0">
                <a:solidFill>
                  <a:schemeClr val="accent3"/>
                </a:solidFill>
                <a:cs typeface="Arial" pitchFamily="34" charset="0"/>
              </a:rPr>
              <a:t>RSS</a:t>
            </a:r>
            <a:r>
              <a:rPr lang="zh-CN" altLang="en-US" sz="1600" kern="0" dirty="0">
                <a:solidFill>
                  <a:schemeClr val="accent3"/>
                </a:solidFill>
                <a:cs typeface="Arial" pitchFamily="34" charset="0"/>
              </a:rPr>
              <a:t>阅读器</a:t>
            </a:r>
            <a:endParaRPr lang="en-US" altLang="zh-CN" sz="1600" kern="0" dirty="0">
              <a:solidFill>
                <a:schemeClr val="accent3"/>
              </a:solidFill>
              <a:cs typeface="Arial" pitchFamily="34" charset="0"/>
            </a:endParaRPr>
          </a:p>
          <a:p>
            <a:pPr>
              <a:lnSpc>
                <a:spcPct val="150000"/>
              </a:lnSpc>
            </a:pPr>
            <a:r>
              <a:rPr lang="zh-CN" altLang="en-US" sz="1600" kern="0" dirty="0">
                <a:solidFill>
                  <a:schemeClr val="accent3"/>
                </a:solidFill>
                <a:cs typeface="Arial" pitchFamily="34" charset="0"/>
              </a:rPr>
              <a:t>主要特点为</a:t>
            </a:r>
            <a:endParaRPr lang="en-US" altLang="zh-CN" sz="1600" kern="0" dirty="0">
              <a:solidFill>
                <a:schemeClr val="accent3"/>
              </a:solidFill>
              <a:cs typeface="Arial" pitchFamily="34" charset="0"/>
            </a:endParaRPr>
          </a:p>
          <a:p>
            <a:pPr>
              <a:lnSpc>
                <a:spcPct val="150000"/>
              </a:lnSpc>
            </a:pPr>
            <a:r>
              <a:rPr lang="en-US" altLang="zh-CN" sz="1600" kern="0" dirty="0">
                <a:solidFill>
                  <a:schemeClr val="accent3"/>
                </a:solidFill>
                <a:cs typeface="Arial" pitchFamily="34" charset="0"/>
              </a:rPr>
              <a:t>1.</a:t>
            </a:r>
            <a:r>
              <a:rPr lang="zh-CN" altLang="en-US" sz="1600" kern="0" dirty="0">
                <a:solidFill>
                  <a:schemeClr val="accent3"/>
                </a:solidFill>
                <a:cs typeface="Arial" pitchFamily="34" charset="0"/>
              </a:rPr>
              <a:t>符合工程规范</a:t>
            </a:r>
            <a:endParaRPr lang="en-US" altLang="zh-CN" sz="1600" kern="0" dirty="0">
              <a:solidFill>
                <a:schemeClr val="accent3"/>
              </a:solidFill>
              <a:cs typeface="Arial" pitchFamily="34" charset="0"/>
            </a:endParaRPr>
          </a:p>
          <a:p>
            <a:pPr>
              <a:lnSpc>
                <a:spcPct val="150000"/>
              </a:lnSpc>
            </a:pPr>
            <a:r>
              <a:rPr lang="en-US" altLang="zh-CN" sz="1600" kern="0" dirty="0">
                <a:solidFill>
                  <a:schemeClr val="accent3"/>
                </a:solidFill>
                <a:cs typeface="Arial" pitchFamily="34" charset="0"/>
              </a:rPr>
              <a:t>2</a:t>
            </a:r>
            <a:r>
              <a:rPr lang="zh-CN" altLang="en-US" sz="1600" kern="0" dirty="0">
                <a:solidFill>
                  <a:schemeClr val="accent3"/>
                </a:solidFill>
                <a:cs typeface="Arial" pitchFamily="34" charset="0"/>
              </a:rPr>
              <a:t>符合</a:t>
            </a:r>
            <a:r>
              <a:rPr lang="en-US" altLang="zh-CN" sz="1600" kern="0" dirty="0">
                <a:solidFill>
                  <a:schemeClr val="accent3"/>
                </a:solidFill>
                <a:cs typeface="Arial" pitchFamily="34" charset="0"/>
              </a:rPr>
              <a:t>Google Material Design</a:t>
            </a:r>
          </a:p>
          <a:p>
            <a:pPr>
              <a:lnSpc>
                <a:spcPct val="150000"/>
              </a:lnSpc>
            </a:pPr>
            <a:r>
              <a:rPr lang="en-US" altLang="zh-CN" sz="1600" kern="0" dirty="0">
                <a:solidFill>
                  <a:schemeClr val="accent3"/>
                </a:solidFill>
                <a:cs typeface="Arial" pitchFamily="34" charset="0"/>
              </a:rPr>
              <a:t>3.</a:t>
            </a:r>
            <a:r>
              <a:rPr lang="zh-CN" altLang="en-US" sz="1600" kern="0" dirty="0">
                <a:solidFill>
                  <a:schemeClr val="accent3"/>
                </a:solidFill>
                <a:cs typeface="Arial" pitchFamily="34" charset="0"/>
              </a:rPr>
              <a:t>低耦合</a:t>
            </a:r>
            <a:endParaRPr lang="zh-CN" altLang="en-US" sz="1600" dirty="0">
              <a:solidFill>
                <a:schemeClr val="accent3"/>
              </a:solidFill>
            </a:endParaRPr>
          </a:p>
        </p:txBody>
      </p:sp>
      <p:sp>
        <p:nvSpPr>
          <p:cNvPr id="18" name="文本框 17">
            <a:extLst>
              <a:ext uri="{FF2B5EF4-FFF2-40B4-BE49-F238E27FC236}">
                <a16:creationId xmlns:a16="http://schemas.microsoft.com/office/drawing/2014/main" id="{C66AE83D-6B74-4559-B80D-D0079AD24DFE}"/>
              </a:ext>
            </a:extLst>
          </p:cNvPr>
          <p:cNvSpPr txBox="1"/>
          <p:nvPr/>
        </p:nvSpPr>
        <p:spPr>
          <a:xfrm>
            <a:off x="3413669" y="45962"/>
            <a:ext cx="2316660" cy="646331"/>
          </a:xfrm>
          <a:prstGeom prst="rect">
            <a:avLst/>
          </a:prstGeom>
          <a:noFill/>
        </p:spPr>
        <p:txBody>
          <a:bodyPr wrap="none" rtlCol="0">
            <a:spAutoFit/>
          </a:bodyPr>
          <a:lstStyle/>
          <a:p>
            <a:r>
              <a:rPr lang="en-US" altLang="zh-CN" sz="3600" dirty="0"/>
              <a:t>ABOUT </a:t>
            </a:r>
            <a:r>
              <a:rPr lang="en-US" altLang="zh-CN" sz="3600" dirty="0" err="1"/>
              <a:t>iRss</a:t>
            </a:r>
            <a:endParaRPr lang="zh-CN" altLang="en-US" sz="3600" dirty="0"/>
          </a:p>
        </p:txBody>
      </p:sp>
      <p:sp>
        <p:nvSpPr>
          <p:cNvPr id="20" name="矩形 19">
            <a:extLst>
              <a:ext uri="{FF2B5EF4-FFF2-40B4-BE49-F238E27FC236}">
                <a16:creationId xmlns:a16="http://schemas.microsoft.com/office/drawing/2014/main" id="{B24DFC6F-0740-4B11-A8A2-CE7B59C5601C}"/>
              </a:ext>
            </a:extLst>
          </p:cNvPr>
          <p:cNvSpPr/>
          <p:nvPr/>
        </p:nvSpPr>
        <p:spPr>
          <a:xfrm>
            <a:off x="3135629" y="650383"/>
            <a:ext cx="2872740" cy="8382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416D9796-42CA-4638-B564-8D345EAFDD34}"/>
              </a:ext>
            </a:extLst>
          </p:cNvPr>
          <p:cNvPicPr>
            <a:picLocks noChangeAspect="1"/>
          </p:cNvPicPr>
          <p:nvPr/>
        </p:nvPicPr>
        <p:blipFill rotWithShape="1">
          <a:blip r:embed="rId3">
            <a:extLst>
              <a:ext uri="{28A0092B-C50C-407E-A947-70E740481C1C}">
                <a14:useLocalDpi xmlns:a14="http://schemas.microsoft.com/office/drawing/2010/main" val="0"/>
              </a:ext>
            </a:extLst>
          </a:blip>
          <a:srcRect t="3137" b="9804"/>
          <a:stretch/>
        </p:blipFill>
        <p:spPr>
          <a:xfrm>
            <a:off x="4227419" y="820271"/>
            <a:ext cx="2421376" cy="4216044"/>
          </a:xfrm>
          <a:prstGeom prst="rect">
            <a:avLst/>
          </a:prstGeom>
        </p:spPr>
      </p:pic>
      <p:graphicFrame>
        <p:nvGraphicFramePr>
          <p:cNvPr id="6" name="图示 5">
            <a:extLst>
              <a:ext uri="{FF2B5EF4-FFF2-40B4-BE49-F238E27FC236}">
                <a16:creationId xmlns:a16="http://schemas.microsoft.com/office/drawing/2014/main" id="{22B5A8E1-A871-48F3-B7C1-B41A15C59377}"/>
              </a:ext>
            </a:extLst>
          </p:cNvPr>
          <p:cNvGraphicFramePr/>
          <p:nvPr>
            <p:extLst>
              <p:ext uri="{D42A27DB-BD31-4B8C-83A1-F6EECF244321}">
                <p14:modId xmlns:p14="http://schemas.microsoft.com/office/powerpoint/2010/main" val="636181998"/>
              </p:ext>
            </p:extLst>
          </p:nvPr>
        </p:nvGraphicFramePr>
        <p:xfrm>
          <a:off x="6703270" y="838730"/>
          <a:ext cx="632102" cy="2303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文本框 6">
            <a:extLst>
              <a:ext uri="{FF2B5EF4-FFF2-40B4-BE49-F238E27FC236}">
                <a16:creationId xmlns:a16="http://schemas.microsoft.com/office/drawing/2014/main" id="{A80CFA02-5B11-4642-AA96-7F345FF9BE27}"/>
              </a:ext>
            </a:extLst>
          </p:cNvPr>
          <p:cNvSpPr txBox="1"/>
          <p:nvPr/>
        </p:nvSpPr>
        <p:spPr>
          <a:xfrm>
            <a:off x="7357506" y="734203"/>
            <a:ext cx="1405218" cy="369332"/>
          </a:xfrm>
          <a:prstGeom prst="rect">
            <a:avLst/>
          </a:prstGeom>
          <a:noFill/>
        </p:spPr>
        <p:txBody>
          <a:bodyPr wrap="square" rtlCol="0">
            <a:spAutoFit/>
          </a:bodyPr>
          <a:lstStyle/>
          <a:p>
            <a:r>
              <a:rPr lang="en-US" altLang="zh-CN" dirty="0"/>
              <a:t>Toolbar</a:t>
            </a:r>
            <a:endParaRPr lang="zh-CN" altLang="en-US" dirty="0"/>
          </a:p>
        </p:txBody>
      </p:sp>
      <p:sp>
        <p:nvSpPr>
          <p:cNvPr id="35" name="箭头: 右 34">
            <a:extLst>
              <a:ext uri="{FF2B5EF4-FFF2-40B4-BE49-F238E27FC236}">
                <a16:creationId xmlns:a16="http://schemas.microsoft.com/office/drawing/2014/main" id="{C921055A-2EEA-425A-AD9C-0725CA6FD0EF}"/>
              </a:ext>
            </a:extLst>
          </p:cNvPr>
          <p:cNvSpPr/>
          <p:nvPr/>
        </p:nvSpPr>
        <p:spPr>
          <a:xfrm>
            <a:off x="6726022" y="1676664"/>
            <a:ext cx="631484" cy="230312"/>
          </a:xfrm>
          <a:prstGeom prst="right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文本框 35">
            <a:extLst>
              <a:ext uri="{FF2B5EF4-FFF2-40B4-BE49-F238E27FC236}">
                <a16:creationId xmlns:a16="http://schemas.microsoft.com/office/drawing/2014/main" id="{8094A7CB-B080-4878-8163-B2E690C69D91}"/>
              </a:ext>
            </a:extLst>
          </p:cNvPr>
          <p:cNvSpPr txBox="1"/>
          <p:nvPr/>
        </p:nvSpPr>
        <p:spPr>
          <a:xfrm>
            <a:off x="7342662" y="1542113"/>
            <a:ext cx="1405218" cy="369332"/>
          </a:xfrm>
          <a:prstGeom prst="rect">
            <a:avLst/>
          </a:prstGeom>
          <a:noFill/>
        </p:spPr>
        <p:txBody>
          <a:bodyPr wrap="square" rtlCol="0">
            <a:spAutoFit/>
          </a:bodyPr>
          <a:lstStyle/>
          <a:p>
            <a:r>
              <a:rPr lang="en-US" altLang="zh-CN" dirty="0" err="1"/>
              <a:t>ViewPager</a:t>
            </a:r>
            <a:endParaRPr lang="zh-CN" altLang="en-US" dirty="0"/>
          </a:p>
        </p:txBody>
      </p:sp>
      <p:sp>
        <p:nvSpPr>
          <p:cNvPr id="37" name="箭头: 右 36">
            <a:extLst>
              <a:ext uri="{FF2B5EF4-FFF2-40B4-BE49-F238E27FC236}">
                <a16:creationId xmlns:a16="http://schemas.microsoft.com/office/drawing/2014/main" id="{65FB09AE-95E0-4B97-9687-BF2E664880D8}"/>
              </a:ext>
            </a:extLst>
          </p:cNvPr>
          <p:cNvSpPr/>
          <p:nvPr/>
        </p:nvSpPr>
        <p:spPr>
          <a:xfrm>
            <a:off x="6711178" y="3270808"/>
            <a:ext cx="631484" cy="230312"/>
          </a:xfrm>
          <a:prstGeom prst="right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箭头: 右 37">
            <a:extLst>
              <a:ext uri="{FF2B5EF4-FFF2-40B4-BE49-F238E27FC236}">
                <a16:creationId xmlns:a16="http://schemas.microsoft.com/office/drawing/2014/main" id="{24D5D6EE-73CA-4613-8223-7D8A86BF06B8}"/>
              </a:ext>
            </a:extLst>
          </p:cNvPr>
          <p:cNvSpPr/>
          <p:nvPr/>
        </p:nvSpPr>
        <p:spPr>
          <a:xfrm rot="16200000">
            <a:off x="7701846" y="1974813"/>
            <a:ext cx="369332" cy="175271"/>
          </a:xfrm>
          <a:prstGeom prst="right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9" name="文本框 38">
            <a:extLst>
              <a:ext uri="{FF2B5EF4-FFF2-40B4-BE49-F238E27FC236}">
                <a16:creationId xmlns:a16="http://schemas.microsoft.com/office/drawing/2014/main" id="{45D3CF77-3809-4128-A973-93A94CE2F250}"/>
              </a:ext>
            </a:extLst>
          </p:cNvPr>
          <p:cNvSpPr txBox="1"/>
          <p:nvPr/>
        </p:nvSpPr>
        <p:spPr>
          <a:xfrm>
            <a:off x="7342662" y="3062799"/>
            <a:ext cx="1405218" cy="646331"/>
          </a:xfrm>
          <a:prstGeom prst="rect">
            <a:avLst/>
          </a:prstGeom>
          <a:noFill/>
        </p:spPr>
        <p:txBody>
          <a:bodyPr wrap="square" rtlCol="0">
            <a:spAutoFit/>
          </a:bodyPr>
          <a:lstStyle/>
          <a:p>
            <a:r>
              <a:rPr lang="en-US" altLang="zh-CN" dirty="0"/>
              <a:t>Fragment</a:t>
            </a:r>
          </a:p>
          <a:p>
            <a:r>
              <a:rPr lang="en-US" altLang="zh-CN" dirty="0" err="1"/>
              <a:t>RecyclerView</a:t>
            </a:r>
            <a:endParaRPr lang="zh-CN" altLang="en-US" dirty="0"/>
          </a:p>
        </p:txBody>
      </p:sp>
      <p:sp>
        <p:nvSpPr>
          <p:cNvPr id="40" name="文本框 39">
            <a:extLst>
              <a:ext uri="{FF2B5EF4-FFF2-40B4-BE49-F238E27FC236}">
                <a16:creationId xmlns:a16="http://schemas.microsoft.com/office/drawing/2014/main" id="{AE3006A2-20CE-45A7-8F9F-16AF256528D5}"/>
              </a:ext>
            </a:extLst>
          </p:cNvPr>
          <p:cNvSpPr txBox="1"/>
          <p:nvPr/>
        </p:nvSpPr>
        <p:spPr>
          <a:xfrm>
            <a:off x="6682940" y="2225949"/>
            <a:ext cx="2548306" cy="338554"/>
          </a:xfrm>
          <a:prstGeom prst="rect">
            <a:avLst/>
          </a:prstGeom>
          <a:noFill/>
        </p:spPr>
        <p:txBody>
          <a:bodyPr wrap="square" rtlCol="0">
            <a:spAutoFit/>
          </a:bodyPr>
          <a:lstStyle/>
          <a:p>
            <a:r>
              <a:rPr lang="en-US" altLang="zh-CN" sz="1600" dirty="0" err="1"/>
              <a:t>FragmentStatePagerAdapter</a:t>
            </a:r>
            <a:endParaRPr lang="en-US" altLang="zh-CN" sz="1600" dirty="0"/>
          </a:p>
        </p:txBody>
      </p:sp>
      <p:sp>
        <p:nvSpPr>
          <p:cNvPr id="41" name="箭头: 右 40">
            <a:extLst>
              <a:ext uri="{FF2B5EF4-FFF2-40B4-BE49-F238E27FC236}">
                <a16:creationId xmlns:a16="http://schemas.microsoft.com/office/drawing/2014/main" id="{C166FC28-D5A6-441B-B282-38EE952377F4}"/>
              </a:ext>
            </a:extLst>
          </p:cNvPr>
          <p:cNvSpPr/>
          <p:nvPr/>
        </p:nvSpPr>
        <p:spPr>
          <a:xfrm rot="16200000">
            <a:off x="7674086" y="2689843"/>
            <a:ext cx="430179" cy="169946"/>
          </a:xfrm>
          <a:prstGeom prst="right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4064857518"/>
      </p:ext>
    </p:extLst>
  </p:cSld>
  <p:clrMapOvr>
    <a:masterClrMapping/>
  </p:clrMapOvr>
  <mc:AlternateContent xmlns:mc="http://schemas.openxmlformats.org/markup-compatibility/2006" xmlns:p14="http://schemas.microsoft.com/office/powerpoint/2010/main">
    <mc:Choice Requires="p14">
      <p:transition spd="slow" p14:dur="2000" advTm="3000">
        <p:push dir="u"/>
      </p:transition>
    </mc:Choice>
    <mc:Fallback xmlns="">
      <p:transition spd="slow" advTm="3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8" grpId="0"/>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1AD84C1-C949-4E8E-919A-AAB50D51E5A2}"/>
              </a:ext>
            </a:extLst>
          </p:cNvPr>
          <p:cNvSpPr/>
          <p:nvPr/>
        </p:nvSpPr>
        <p:spPr>
          <a:xfrm>
            <a:off x="368129" y="2841178"/>
            <a:ext cx="3298659" cy="3394218"/>
          </a:xfrm>
          <a:prstGeom prst="rect">
            <a:avLst/>
          </a:prstGeom>
          <a:solidFill>
            <a:schemeClr val="tx2">
              <a:lumMod val="60000"/>
              <a:lumOff val="4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C66AE83D-6B74-4559-B80D-D0079AD24DFE}"/>
              </a:ext>
            </a:extLst>
          </p:cNvPr>
          <p:cNvSpPr txBox="1"/>
          <p:nvPr/>
        </p:nvSpPr>
        <p:spPr>
          <a:xfrm>
            <a:off x="3413669" y="45962"/>
            <a:ext cx="2316660" cy="646331"/>
          </a:xfrm>
          <a:prstGeom prst="rect">
            <a:avLst/>
          </a:prstGeom>
          <a:noFill/>
        </p:spPr>
        <p:txBody>
          <a:bodyPr wrap="none" rtlCol="0">
            <a:spAutoFit/>
          </a:bodyPr>
          <a:lstStyle/>
          <a:p>
            <a:r>
              <a:rPr lang="en-US" altLang="zh-CN" sz="3600" dirty="0"/>
              <a:t>ABOUT </a:t>
            </a:r>
            <a:r>
              <a:rPr lang="en-US" altLang="zh-CN" sz="3600" dirty="0" err="1"/>
              <a:t>iRss</a:t>
            </a:r>
            <a:endParaRPr lang="zh-CN" altLang="en-US" sz="3600" dirty="0"/>
          </a:p>
        </p:txBody>
      </p:sp>
      <p:sp>
        <p:nvSpPr>
          <p:cNvPr id="20" name="矩形 19">
            <a:extLst>
              <a:ext uri="{FF2B5EF4-FFF2-40B4-BE49-F238E27FC236}">
                <a16:creationId xmlns:a16="http://schemas.microsoft.com/office/drawing/2014/main" id="{B24DFC6F-0740-4B11-A8A2-CE7B59C5601C}"/>
              </a:ext>
            </a:extLst>
          </p:cNvPr>
          <p:cNvSpPr/>
          <p:nvPr/>
        </p:nvSpPr>
        <p:spPr>
          <a:xfrm>
            <a:off x="3135629" y="650383"/>
            <a:ext cx="2872740" cy="8382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B6D666C5-28EC-444B-94DC-2976945F3A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129" y="3201374"/>
            <a:ext cx="3326807" cy="1484926"/>
          </a:xfrm>
          <a:prstGeom prst="rect">
            <a:avLst/>
          </a:prstGeom>
        </p:spPr>
      </p:pic>
      <p:pic>
        <p:nvPicPr>
          <p:cNvPr id="10" name="图片 9">
            <a:extLst>
              <a:ext uri="{FF2B5EF4-FFF2-40B4-BE49-F238E27FC236}">
                <a16:creationId xmlns:a16="http://schemas.microsoft.com/office/drawing/2014/main" id="{0C1AC34F-FD83-4184-9994-49A318CF7E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129" y="650196"/>
            <a:ext cx="7826468" cy="2149071"/>
          </a:xfrm>
          <a:prstGeom prst="rect">
            <a:avLst/>
          </a:prstGeom>
        </p:spPr>
      </p:pic>
    </p:spTree>
    <p:extLst>
      <p:ext uri="{BB962C8B-B14F-4D97-AF65-F5344CB8AC3E}">
        <p14:creationId xmlns:p14="http://schemas.microsoft.com/office/powerpoint/2010/main" val="770896911"/>
      </p:ext>
    </p:extLst>
  </p:cSld>
  <p:clrMapOvr>
    <a:masterClrMapping/>
  </p:clrMapOvr>
  <mc:AlternateContent xmlns:mc="http://schemas.openxmlformats.org/markup-compatibility/2006" xmlns:p14="http://schemas.microsoft.com/office/powerpoint/2010/main">
    <mc:Choice Requires="p14">
      <p:transition spd="slow" p14:dur="2000" advTm="3000">
        <p:push dir="u"/>
      </p:transition>
    </mc:Choice>
    <mc:Fallback xmlns="">
      <p:transition spd="slow" advTm="3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菱形 19" descr="e7d195523061f1c09e9d68d7cf438b91ef959ecb14fc25d26BBA7F7DBC18E55DFF4014AF651F0BF2569D4B6C1DA7F1A4683A481403BD872FC687266AD13265C1DE7C373772FD8728ABDD69ADD03BFF5BE2862BC891DBB79E5F1EF3030085988223904DB2B03DE89C7BCCFFB622CF9763AB85DA0A4D4865A90C7017290F72F71CF4EB48B7FA4E96A321722E08A8269740">
            <a:extLst>
              <a:ext uri="{FF2B5EF4-FFF2-40B4-BE49-F238E27FC236}">
                <a16:creationId xmlns:a16="http://schemas.microsoft.com/office/drawing/2014/main" id="{57BA42E6-D694-4A87-9165-F0CD35DDFAE4}"/>
              </a:ext>
            </a:extLst>
          </p:cNvPr>
          <p:cNvSpPr/>
          <p:nvPr/>
        </p:nvSpPr>
        <p:spPr>
          <a:xfrm>
            <a:off x="3081673" y="1127646"/>
            <a:ext cx="2987040" cy="2987040"/>
          </a:xfrm>
          <a:prstGeom prst="diamond">
            <a:avLst/>
          </a:prstGeom>
          <a:noFill/>
          <a:ln w="190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21" name="椭圆 20" descr="e7d195523061f1c09e9d68d7cf438b91ef959ecb14fc25d26BBA7F7DBC18E55DFF4014AF651F0BF2569D4B6C1DA7F1A4683A481403BD872FC687266AD13265C1DE7C373772FD8728ABDD69ADD03BFF5BE2862BC891DBB79E5F1EF3030085988223904DB2B03DE89C7BCCFFB622CF9763AB85DA0A4D4865A90C7017290F72F71CF4EB48B7FA4E96A321722E08A8269740">
            <a:extLst>
              <a:ext uri="{FF2B5EF4-FFF2-40B4-BE49-F238E27FC236}">
                <a16:creationId xmlns:a16="http://schemas.microsoft.com/office/drawing/2014/main" id="{A9863F65-EE3D-4528-9E73-B259B4D24BB8}"/>
              </a:ext>
            </a:extLst>
          </p:cNvPr>
          <p:cNvSpPr/>
          <p:nvPr/>
        </p:nvSpPr>
        <p:spPr>
          <a:xfrm>
            <a:off x="3390871" y="1449114"/>
            <a:ext cx="980613" cy="980613"/>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latin typeface="+mj-lt"/>
            </a:endParaRPr>
          </a:p>
        </p:txBody>
      </p:sp>
      <p:sp>
        <p:nvSpPr>
          <p:cNvPr id="22" name="椭圆 21" descr="e7d195523061f1c09e9d68d7cf438b91ef959ecb14fc25d26BBA7F7DBC18E55DFF4014AF651F0BF2569D4B6C1DA7F1A4683A481403BD872FC687266AD13265C1DE7C373772FD8728ABDD69ADD03BFF5BE2862BC891DBB79E5F1EF3030085988223904DB2B03DE89C7BCCFFB622CF9763AB85DA0A4D4865A90C7017290F72F71CF4EB48B7FA4E96A321722E08A8269740">
            <a:extLst>
              <a:ext uri="{FF2B5EF4-FFF2-40B4-BE49-F238E27FC236}">
                <a16:creationId xmlns:a16="http://schemas.microsoft.com/office/drawing/2014/main" id="{A19E4C63-E45B-463E-A71F-57AD5A7B4049}"/>
              </a:ext>
            </a:extLst>
          </p:cNvPr>
          <p:cNvSpPr/>
          <p:nvPr/>
        </p:nvSpPr>
        <p:spPr>
          <a:xfrm>
            <a:off x="4849936" y="1449114"/>
            <a:ext cx="980613" cy="980613"/>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latin typeface="+mj-lt"/>
            </a:endParaRPr>
          </a:p>
        </p:txBody>
      </p:sp>
      <p:sp>
        <p:nvSpPr>
          <p:cNvPr id="23" name="椭圆 22" descr="e7d195523061f1c09e9d68d7cf438b91ef959ecb14fc25d26BBA7F7DBC18E55DFF4014AF651F0BF2569D4B6C1DA7F1A4683A481403BD872FC687266AD13265C1DE7C373772FD8728ABDD69ADD03BFF5BE2862BC891DBB79E5F1EF3030085988223904DB2B03DE89C7BCCFFB622CF9763AB85DA0A4D4865A90C7017290F72F71CF4EB48B7FA4E96A321722E08A8269740">
            <a:extLst>
              <a:ext uri="{FF2B5EF4-FFF2-40B4-BE49-F238E27FC236}">
                <a16:creationId xmlns:a16="http://schemas.microsoft.com/office/drawing/2014/main" id="{0F0C5A9A-B0EF-4E1A-AFD6-E6E32FEB19DD}"/>
              </a:ext>
            </a:extLst>
          </p:cNvPr>
          <p:cNvSpPr/>
          <p:nvPr/>
        </p:nvSpPr>
        <p:spPr>
          <a:xfrm>
            <a:off x="3346835" y="2813648"/>
            <a:ext cx="980613" cy="98061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latin typeface="+mj-lt"/>
            </a:endParaRPr>
          </a:p>
        </p:txBody>
      </p:sp>
      <p:sp>
        <p:nvSpPr>
          <p:cNvPr id="24" name="椭圆 23" descr="e7d195523061f1c09e9d68d7cf438b91ef959ecb14fc25d26BBA7F7DBC18E55DFF4014AF651F0BF2569D4B6C1DA7F1A4683A481403BD872FC687266AD13265C1DE7C373772FD8728ABDD69ADD03BFF5BE2862BC891DBB79E5F1EF3030085988223904DB2B03DE89C7BCCFFB622CF9763AB85DA0A4D4865A90C7017290F72F71CF4EB48B7FA4E96A321722E08A8269740">
            <a:extLst>
              <a:ext uri="{FF2B5EF4-FFF2-40B4-BE49-F238E27FC236}">
                <a16:creationId xmlns:a16="http://schemas.microsoft.com/office/drawing/2014/main" id="{579E8BFF-A005-4155-903F-5B4C6754B04A}"/>
              </a:ext>
            </a:extLst>
          </p:cNvPr>
          <p:cNvSpPr/>
          <p:nvPr/>
        </p:nvSpPr>
        <p:spPr>
          <a:xfrm>
            <a:off x="4867933" y="2841484"/>
            <a:ext cx="980613" cy="980613"/>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latin typeface="+mj-lt"/>
            </a:endParaRPr>
          </a:p>
        </p:txBody>
      </p:sp>
      <p:cxnSp>
        <p:nvCxnSpPr>
          <p:cNvPr id="33" name="直接连接符 32"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56AF0414-93C2-4AEC-85E7-7B03E6B9C812}"/>
              </a:ext>
            </a:extLst>
          </p:cNvPr>
          <p:cNvCxnSpPr>
            <a:cxnSpLocks/>
          </p:cNvCxnSpPr>
          <p:nvPr/>
        </p:nvCxnSpPr>
        <p:spPr>
          <a:xfrm>
            <a:off x="2981714" y="3219316"/>
            <a:ext cx="15788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645EC8FA-5EBB-4B5A-9756-BD77F62178E1}"/>
              </a:ext>
            </a:extLst>
          </p:cNvPr>
          <p:cNvSpPr txBox="1"/>
          <p:nvPr/>
        </p:nvSpPr>
        <p:spPr>
          <a:xfrm>
            <a:off x="6257021" y="665668"/>
            <a:ext cx="2553316" cy="4111254"/>
          </a:xfrm>
          <a:prstGeom prst="rect">
            <a:avLst/>
          </a:prstGeom>
          <a:noFill/>
        </p:spPr>
        <p:txBody>
          <a:bodyPr wrap="square" lIns="27000" rIns="27000" rtlCol="0">
            <a:spAutoFit/>
          </a:bodyPr>
          <a:lstStyle/>
          <a:p>
            <a:pPr algn="r" defTabSz="914400">
              <a:lnSpc>
                <a:spcPct val="125000"/>
              </a:lnSpc>
              <a:defRPr/>
            </a:pPr>
            <a:r>
              <a:rPr lang="zh-CN" altLang="en-US" sz="1400" dirty="0"/>
              <a:t>从某一方面来说，</a:t>
            </a:r>
            <a:r>
              <a:rPr lang="en-US" altLang="zh-CN" sz="1400" dirty="0"/>
              <a:t>RSS</a:t>
            </a:r>
            <a:r>
              <a:rPr lang="zh-CN" altLang="en-US" sz="1400" dirty="0"/>
              <a:t>是“成也萧何，败也萧何”，</a:t>
            </a:r>
            <a:r>
              <a:rPr lang="en-US" altLang="zh-CN" sz="1400" dirty="0"/>
              <a:t>RSS</a:t>
            </a:r>
            <a:r>
              <a:rPr lang="zh-CN" altLang="en-US" sz="1400" dirty="0"/>
              <a:t>让读者对信息从被动接受到主动筛选，其推送技术提高了阅读效率，减少了阅读额外的时间消耗。但是这对于内容运营方面来说，这等于直接砍掉了网站的前端设计、广告营收，无论网站设计得多么精巧，文章排版多么精良，到了</a:t>
            </a:r>
            <a:r>
              <a:rPr lang="en-US" altLang="zh-CN" sz="1400" dirty="0"/>
              <a:t>RSS</a:t>
            </a:r>
            <a:r>
              <a:rPr lang="zh-CN" altLang="en-US" sz="1400" dirty="0"/>
              <a:t>阅读器里就被完全剥掉，只剩下最原始的文字内容。而网站赖以生存的广告收入在这个时候自然荡然无存。可以说，这种单方面的服务是撑不起</a:t>
            </a:r>
            <a:r>
              <a:rPr lang="en-US" altLang="zh-CN" sz="1400" dirty="0"/>
              <a:t>RSS</a:t>
            </a:r>
            <a:r>
              <a:rPr lang="zh-CN" altLang="en-US" sz="1400" dirty="0"/>
              <a:t>背后发展的主要原因。</a:t>
            </a:r>
            <a:endParaRPr lang="en-US" altLang="zh-CN" sz="1400" kern="0" dirty="0">
              <a:solidFill>
                <a:schemeClr val="tx1">
                  <a:lumMod val="85000"/>
                  <a:lumOff val="15000"/>
                </a:schemeClr>
              </a:solidFill>
            </a:endParaRPr>
          </a:p>
        </p:txBody>
      </p:sp>
      <p:sp>
        <p:nvSpPr>
          <p:cNvPr id="39" name="AutoShape 112">
            <a:extLst>
              <a:ext uri="{FF2B5EF4-FFF2-40B4-BE49-F238E27FC236}">
                <a16:creationId xmlns:a16="http://schemas.microsoft.com/office/drawing/2014/main" id="{284EC4C2-4DAA-4790-9306-6F598E0A7925}"/>
              </a:ext>
            </a:extLst>
          </p:cNvPr>
          <p:cNvSpPr>
            <a:spLocks/>
          </p:cNvSpPr>
          <p:nvPr/>
        </p:nvSpPr>
        <p:spPr bwMode="auto">
          <a:xfrm>
            <a:off x="5160060" y="1760033"/>
            <a:ext cx="360363" cy="35877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40" name="组合 39">
            <a:extLst>
              <a:ext uri="{FF2B5EF4-FFF2-40B4-BE49-F238E27FC236}">
                <a16:creationId xmlns:a16="http://schemas.microsoft.com/office/drawing/2014/main" id="{BDBCFAFA-CDBD-453B-9C78-9CBEDC119E40}"/>
              </a:ext>
            </a:extLst>
          </p:cNvPr>
          <p:cNvGrpSpPr/>
          <p:nvPr/>
        </p:nvGrpSpPr>
        <p:grpSpPr>
          <a:xfrm>
            <a:off x="3697425" y="3124065"/>
            <a:ext cx="246811" cy="359779"/>
            <a:chOff x="2528974" y="2863357"/>
            <a:chExt cx="246811" cy="359779"/>
          </a:xfrm>
          <a:solidFill>
            <a:schemeClr val="bg1"/>
          </a:solidFill>
        </p:grpSpPr>
        <p:sp>
          <p:nvSpPr>
            <p:cNvPr id="41" name="AutoShape 113">
              <a:extLst>
                <a:ext uri="{FF2B5EF4-FFF2-40B4-BE49-F238E27FC236}">
                  <a16:creationId xmlns:a16="http://schemas.microsoft.com/office/drawing/2014/main" id="{D2490155-9EAD-4280-941D-9D370EA68762}"/>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2" name="AutoShape 114">
              <a:extLst>
                <a:ext uri="{FF2B5EF4-FFF2-40B4-BE49-F238E27FC236}">
                  <a16:creationId xmlns:a16="http://schemas.microsoft.com/office/drawing/2014/main" id="{75E2682F-E062-48D5-8EF8-9FD7A5259670}"/>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43" name="Group 124">
            <a:extLst>
              <a:ext uri="{FF2B5EF4-FFF2-40B4-BE49-F238E27FC236}">
                <a16:creationId xmlns:a16="http://schemas.microsoft.com/office/drawing/2014/main" id="{FC576B72-75C1-46A3-9DC2-F14957F68F90}"/>
              </a:ext>
            </a:extLst>
          </p:cNvPr>
          <p:cNvGrpSpPr/>
          <p:nvPr/>
        </p:nvGrpSpPr>
        <p:grpSpPr>
          <a:xfrm>
            <a:off x="3685761" y="1788080"/>
            <a:ext cx="359779" cy="302680"/>
            <a:chOff x="5368132" y="2625725"/>
            <a:chExt cx="465138" cy="391319"/>
          </a:xfrm>
          <a:solidFill>
            <a:schemeClr val="bg1"/>
          </a:solidFill>
        </p:grpSpPr>
        <p:sp>
          <p:nvSpPr>
            <p:cNvPr id="44" name="AutoShape 120">
              <a:extLst>
                <a:ext uri="{FF2B5EF4-FFF2-40B4-BE49-F238E27FC236}">
                  <a16:creationId xmlns:a16="http://schemas.microsoft.com/office/drawing/2014/main" id="{A024D6E9-C5B7-4836-B701-9393830A56CC}"/>
                </a:ext>
              </a:extLst>
            </p:cNvPr>
            <p:cNvSpPr>
              <a:spLocks/>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5" name="AutoShape 121">
              <a:extLst>
                <a:ext uri="{FF2B5EF4-FFF2-40B4-BE49-F238E27FC236}">
                  <a16:creationId xmlns:a16="http://schemas.microsoft.com/office/drawing/2014/main" id="{5E1E7E46-C09E-459E-AAC0-31E0F6EC0EF3}"/>
                </a:ext>
              </a:extLst>
            </p:cNvPr>
            <p:cNvSpPr>
              <a:spLocks/>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6" name="AutoShape 122">
              <a:extLst>
                <a:ext uri="{FF2B5EF4-FFF2-40B4-BE49-F238E27FC236}">
                  <a16:creationId xmlns:a16="http://schemas.microsoft.com/office/drawing/2014/main" id="{F49B4AA7-35C9-4228-972A-048DFB790731}"/>
                </a:ext>
              </a:extLst>
            </p:cNvPr>
            <p:cNvSpPr>
              <a:spLocks/>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47" name="组合 46">
            <a:extLst>
              <a:ext uri="{FF2B5EF4-FFF2-40B4-BE49-F238E27FC236}">
                <a16:creationId xmlns:a16="http://schemas.microsoft.com/office/drawing/2014/main" id="{7162EC61-E417-48FD-99BA-D4CBE73849C4}"/>
              </a:ext>
            </a:extLst>
          </p:cNvPr>
          <p:cNvGrpSpPr/>
          <p:nvPr/>
        </p:nvGrpSpPr>
        <p:grpSpPr>
          <a:xfrm flipH="1">
            <a:off x="5209795" y="3180549"/>
            <a:ext cx="359165" cy="359165"/>
            <a:chOff x="2473104" y="2145028"/>
            <a:chExt cx="359165" cy="359165"/>
          </a:xfrm>
          <a:solidFill>
            <a:schemeClr val="bg1"/>
          </a:solidFill>
        </p:grpSpPr>
        <p:sp>
          <p:nvSpPr>
            <p:cNvPr id="48" name="AutoShape 126">
              <a:extLst>
                <a:ext uri="{FF2B5EF4-FFF2-40B4-BE49-F238E27FC236}">
                  <a16:creationId xmlns:a16="http://schemas.microsoft.com/office/drawing/2014/main" id="{247D5DBB-1409-443C-925F-1B2C2E046C42}"/>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9" name="AutoShape 127">
              <a:extLst>
                <a:ext uri="{FF2B5EF4-FFF2-40B4-BE49-F238E27FC236}">
                  <a16:creationId xmlns:a16="http://schemas.microsoft.com/office/drawing/2014/main" id="{474313B8-27E1-4CC7-B99D-B425BCB4842A}"/>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0" name="文本框 49">
            <a:extLst>
              <a:ext uri="{FF2B5EF4-FFF2-40B4-BE49-F238E27FC236}">
                <a16:creationId xmlns:a16="http://schemas.microsoft.com/office/drawing/2014/main" id="{E045F86C-B247-4973-8D1A-7C95113962C6}"/>
              </a:ext>
            </a:extLst>
          </p:cNvPr>
          <p:cNvSpPr txBox="1"/>
          <p:nvPr/>
        </p:nvSpPr>
        <p:spPr>
          <a:xfrm>
            <a:off x="2545675" y="31260"/>
            <a:ext cx="4052648" cy="646331"/>
          </a:xfrm>
          <a:prstGeom prst="rect">
            <a:avLst/>
          </a:prstGeom>
          <a:noFill/>
        </p:spPr>
        <p:txBody>
          <a:bodyPr wrap="none" rtlCol="0">
            <a:spAutoFit/>
          </a:bodyPr>
          <a:lstStyle/>
          <a:p>
            <a:r>
              <a:rPr lang="en-US" altLang="zh-CN" sz="3600"/>
              <a:t>LAST BUT NOT LEAST</a:t>
            </a:r>
            <a:endParaRPr lang="zh-CN" altLang="en-US" sz="3600" dirty="0"/>
          </a:p>
        </p:txBody>
      </p:sp>
      <p:sp>
        <p:nvSpPr>
          <p:cNvPr id="52" name="矩形 51">
            <a:extLst>
              <a:ext uri="{FF2B5EF4-FFF2-40B4-BE49-F238E27FC236}">
                <a16:creationId xmlns:a16="http://schemas.microsoft.com/office/drawing/2014/main" id="{56A9D71A-E751-4556-8A50-1AEA11C86C16}"/>
              </a:ext>
            </a:extLst>
          </p:cNvPr>
          <p:cNvSpPr/>
          <p:nvPr/>
        </p:nvSpPr>
        <p:spPr>
          <a:xfrm>
            <a:off x="3141470" y="629678"/>
            <a:ext cx="2872740" cy="8382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a:extLst>
              <a:ext uri="{FF2B5EF4-FFF2-40B4-BE49-F238E27FC236}">
                <a16:creationId xmlns:a16="http://schemas.microsoft.com/office/drawing/2014/main" id="{D00B1D1B-C99B-462E-BA0B-BF0261F59F6B}"/>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rot="1163406">
            <a:off x="8213047" y="-191072"/>
            <a:ext cx="1270515" cy="1270515"/>
          </a:xfrm>
          <a:prstGeom prst="rect">
            <a:avLst/>
          </a:prstGeom>
        </p:spPr>
      </p:pic>
      <p:pic>
        <p:nvPicPr>
          <p:cNvPr id="54" name="图片 53">
            <a:extLst>
              <a:ext uri="{FF2B5EF4-FFF2-40B4-BE49-F238E27FC236}">
                <a16:creationId xmlns:a16="http://schemas.microsoft.com/office/drawing/2014/main" id="{60C87038-CDA5-4406-B05B-E5C7DAA20D1E}"/>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rot="1163406">
            <a:off x="-585187" y="3992924"/>
            <a:ext cx="1270515" cy="1270515"/>
          </a:xfrm>
          <a:prstGeom prst="rect">
            <a:avLst/>
          </a:prstGeom>
        </p:spPr>
      </p:pic>
      <p:sp>
        <p:nvSpPr>
          <p:cNvPr id="38" name="文本框 37">
            <a:extLst>
              <a:ext uri="{FF2B5EF4-FFF2-40B4-BE49-F238E27FC236}">
                <a16:creationId xmlns:a16="http://schemas.microsoft.com/office/drawing/2014/main" id="{94D66B85-6A58-472E-A331-9F6E0BE3B9A7}"/>
              </a:ext>
            </a:extLst>
          </p:cNvPr>
          <p:cNvSpPr txBox="1"/>
          <p:nvPr/>
        </p:nvSpPr>
        <p:spPr>
          <a:xfrm>
            <a:off x="2863839" y="4597812"/>
            <a:ext cx="3416320" cy="369332"/>
          </a:xfrm>
          <a:prstGeom prst="rect">
            <a:avLst/>
          </a:prstGeom>
          <a:noFill/>
        </p:spPr>
        <p:txBody>
          <a:bodyPr wrap="none" rtlCol="0">
            <a:spAutoFit/>
          </a:bodyPr>
          <a:lstStyle/>
          <a:p>
            <a:r>
              <a:rPr lang="zh-CN" altLang="en-US" dirty="0"/>
              <a:t>我们不会满足于现在的阅读方式</a:t>
            </a:r>
            <a:endParaRPr lang="zh-CN" altLang="en-US" sz="3600" b="1" dirty="0"/>
          </a:p>
        </p:txBody>
      </p:sp>
      <p:sp>
        <p:nvSpPr>
          <p:cNvPr id="4" name="文本框 3">
            <a:extLst>
              <a:ext uri="{FF2B5EF4-FFF2-40B4-BE49-F238E27FC236}">
                <a16:creationId xmlns:a16="http://schemas.microsoft.com/office/drawing/2014/main" id="{DA3CE438-9057-4381-8C9B-C02BF14BC554}"/>
              </a:ext>
            </a:extLst>
          </p:cNvPr>
          <p:cNvSpPr txBox="1"/>
          <p:nvPr/>
        </p:nvSpPr>
        <p:spPr>
          <a:xfrm>
            <a:off x="565629" y="713498"/>
            <a:ext cx="2213256" cy="3539430"/>
          </a:xfrm>
          <a:prstGeom prst="rect">
            <a:avLst/>
          </a:prstGeom>
          <a:noFill/>
        </p:spPr>
        <p:txBody>
          <a:bodyPr wrap="square" rtlCol="0">
            <a:spAutoFit/>
          </a:bodyPr>
          <a:lstStyle/>
          <a:p>
            <a:r>
              <a:rPr lang="zh-CN" altLang="en-US" sz="1400" dirty="0"/>
              <a:t>开发过程中我们发现有时会陷入一种想要什么搜什么的从低向上思维</a:t>
            </a:r>
            <a:r>
              <a:rPr lang="en-US" altLang="zh-CN" sz="1400" dirty="0"/>
              <a:t>,</a:t>
            </a:r>
            <a:r>
              <a:rPr lang="zh-CN" altLang="en-US" sz="1400" dirty="0"/>
              <a:t>加上学习</a:t>
            </a:r>
            <a:r>
              <a:rPr lang="en-US" altLang="zh-CN" sz="1400" dirty="0"/>
              <a:t>spring</a:t>
            </a:r>
            <a:r>
              <a:rPr lang="zh-CN" altLang="en-US" sz="1400" dirty="0"/>
              <a:t>的经验</a:t>
            </a:r>
            <a:r>
              <a:rPr lang="en-US" altLang="zh-CN" sz="1400" dirty="0"/>
              <a:t>,</a:t>
            </a:r>
            <a:r>
              <a:rPr lang="zh-CN" altLang="en-US" sz="1400" dirty="0"/>
              <a:t>发现其实在架构上总是</a:t>
            </a:r>
            <a:r>
              <a:rPr lang="en-US" altLang="zh-CN" sz="1400" dirty="0"/>
              <a:t>MVC/MVP</a:t>
            </a:r>
            <a:r>
              <a:rPr lang="zh-CN" altLang="en-US" sz="1400" dirty="0"/>
              <a:t>那些</a:t>
            </a:r>
            <a:r>
              <a:rPr lang="en-US" altLang="zh-CN" sz="1400" dirty="0"/>
              <a:t>,</a:t>
            </a:r>
            <a:r>
              <a:rPr lang="zh-CN" altLang="en-US" sz="1400" dirty="0"/>
              <a:t>设计原则凌驾于语言之上</a:t>
            </a:r>
            <a:r>
              <a:rPr lang="en-US" altLang="zh-CN" sz="1400" dirty="0"/>
              <a:t>,</a:t>
            </a:r>
            <a:r>
              <a:rPr lang="zh-CN" altLang="en-US" sz="1400" dirty="0"/>
              <a:t>封装具体变化的，抽象起来就行，去追寻哪些不变的内容。掌握一种设计模式其实也就掌握一种解决方案，这些都是前人总结的知识结晶，基本都是基于特定领域解决特定的问题，我们需要学会在前人肩膀上解决问题。</a:t>
            </a:r>
          </a:p>
          <a:p>
            <a:endParaRPr lang="zh-CN" altLang="en-US" sz="1400" dirty="0"/>
          </a:p>
        </p:txBody>
      </p:sp>
    </p:spTree>
    <p:extLst>
      <p:ext uri="{BB962C8B-B14F-4D97-AF65-F5344CB8AC3E}">
        <p14:creationId xmlns:p14="http://schemas.microsoft.com/office/powerpoint/2010/main" val="4046573780"/>
      </p:ext>
    </p:extLst>
  </p:cSld>
  <p:clrMapOvr>
    <a:masterClrMapping/>
  </p:clrMapOvr>
  <mc:AlternateContent xmlns:mc="http://schemas.openxmlformats.org/markup-compatibility/2006" xmlns:p14="http://schemas.microsoft.com/office/powerpoint/2010/main">
    <mc:Choice Requires="p14">
      <p:transition spd="slow" p14:dur="2000" advTm="3000">
        <p:push dir="u"/>
      </p:transition>
    </mc:Choice>
    <mc:Fallback xmlns="">
      <p:transition spd="slow" advTm="3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fade">
                                      <p:cBhvr>
                                        <p:cTn id="11" dur="500"/>
                                        <p:tgtEl>
                                          <p:spTgt spid="52"/>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0-#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8"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 calcmode="lin" valueType="num">
                                      <p:cBhvr additive="base">
                                        <p:cTn id="20" dur="500" fill="hold"/>
                                        <p:tgtEl>
                                          <p:spTgt spid="35"/>
                                        </p:tgtEl>
                                        <p:attrNameLst>
                                          <p:attrName>ppt_x</p:attrName>
                                        </p:attrNameLst>
                                      </p:cBhvr>
                                      <p:tavLst>
                                        <p:tav tm="0">
                                          <p:val>
                                            <p:strVal val="0-#ppt_w/2"/>
                                          </p:val>
                                        </p:tav>
                                        <p:tav tm="100000">
                                          <p:val>
                                            <p:strVal val="#ppt_x"/>
                                          </p:val>
                                        </p:tav>
                                      </p:tavLst>
                                    </p:anim>
                                    <p:anim calcmode="lin" valueType="num">
                                      <p:cBhvr additive="base">
                                        <p:cTn id="21" dur="500" fill="hold"/>
                                        <p:tgtEl>
                                          <p:spTgt spid="35"/>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8" fill="hold" nodeType="after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0-#ppt_w/2"/>
                                          </p:val>
                                        </p:tav>
                                        <p:tav tm="100000">
                                          <p:val>
                                            <p:strVal val="#ppt_x"/>
                                          </p:val>
                                        </p:tav>
                                      </p:tavLst>
                                    </p:anim>
                                    <p:anim calcmode="lin" valueType="num">
                                      <p:cBhvr additive="base">
                                        <p:cTn id="26" dur="500" fill="hold"/>
                                        <p:tgtEl>
                                          <p:spTgt spid="43"/>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2"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fill="hold"/>
                                        <p:tgtEl>
                                          <p:spTgt spid="22"/>
                                        </p:tgtEl>
                                        <p:attrNameLst>
                                          <p:attrName>ppt_x</p:attrName>
                                        </p:attrNameLst>
                                      </p:cBhvr>
                                      <p:tavLst>
                                        <p:tav tm="0">
                                          <p:val>
                                            <p:strVal val="1+#ppt_w/2"/>
                                          </p:val>
                                        </p:tav>
                                        <p:tav tm="100000">
                                          <p:val>
                                            <p:strVal val="#ppt_x"/>
                                          </p:val>
                                        </p:tav>
                                      </p:tavLst>
                                    </p:anim>
                                    <p:anim calcmode="lin" valueType="num">
                                      <p:cBhvr additive="base">
                                        <p:cTn id="31" dur="500" fill="hold"/>
                                        <p:tgtEl>
                                          <p:spTgt spid="22"/>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 presetClass="entr" presetSubtype="2"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 calcmode="lin" valueType="num">
                                      <p:cBhvr additive="base">
                                        <p:cTn id="35" dur="500" fill="hold"/>
                                        <p:tgtEl>
                                          <p:spTgt spid="39"/>
                                        </p:tgtEl>
                                        <p:attrNameLst>
                                          <p:attrName>ppt_x</p:attrName>
                                        </p:attrNameLst>
                                      </p:cBhvr>
                                      <p:tavLst>
                                        <p:tav tm="0">
                                          <p:val>
                                            <p:strVal val="1+#ppt_w/2"/>
                                          </p:val>
                                        </p:tav>
                                        <p:tav tm="100000">
                                          <p:val>
                                            <p:strVal val="#ppt_x"/>
                                          </p:val>
                                        </p:tav>
                                      </p:tavLst>
                                    </p:anim>
                                    <p:anim calcmode="lin" valueType="num">
                                      <p:cBhvr additive="base">
                                        <p:cTn id="36" dur="500" fill="hold"/>
                                        <p:tgtEl>
                                          <p:spTgt spid="39"/>
                                        </p:tgtEl>
                                        <p:attrNameLst>
                                          <p:attrName>ppt_y</p:attrName>
                                        </p:attrNameLst>
                                      </p:cBhvr>
                                      <p:tavLst>
                                        <p:tav tm="0">
                                          <p:val>
                                            <p:strVal val="#ppt_y"/>
                                          </p:val>
                                        </p:tav>
                                        <p:tav tm="100000">
                                          <p:val>
                                            <p:strVal val="#ppt_y"/>
                                          </p:val>
                                        </p:tav>
                                      </p:tavLst>
                                    </p:anim>
                                  </p:childTnLst>
                                </p:cTn>
                              </p:par>
                            </p:childTnLst>
                          </p:cTn>
                        </p:par>
                        <p:par>
                          <p:cTn id="37" fill="hold">
                            <p:stCondLst>
                              <p:cond delay="3500"/>
                            </p:stCondLst>
                            <p:childTnLst>
                              <p:par>
                                <p:cTn id="38" presetID="2" presetClass="entr" presetSubtype="2" fill="hold" grpId="0" nodeType="afterEffect">
                                  <p:stCondLst>
                                    <p:cond delay="0"/>
                                  </p:stCondLst>
                                  <p:childTnLst>
                                    <p:set>
                                      <p:cBhvr>
                                        <p:cTn id="39" dur="1" fill="hold">
                                          <p:stCondLst>
                                            <p:cond delay="0"/>
                                          </p:stCondLst>
                                        </p:cTn>
                                        <p:tgtEl>
                                          <p:spTgt spid="24"/>
                                        </p:tgtEl>
                                        <p:attrNameLst>
                                          <p:attrName>style.visibility</p:attrName>
                                        </p:attrNameLst>
                                      </p:cBhvr>
                                      <p:to>
                                        <p:strVal val="visible"/>
                                      </p:to>
                                    </p:set>
                                    <p:anim calcmode="lin" valueType="num">
                                      <p:cBhvr additive="base">
                                        <p:cTn id="40" dur="500" fill="hold"/>
                                        <p:tgtEl>
                                          <p:spTgt spid="24"/>
                                        </p:tgtEl>
                                        <p:attrNameLst>
                                          <p:attrName>ppt_x</p:attrName>
                                        </p:attrNameLst>
                                      </p:cBhvr>
                                      <p:tavLst>
                                        <p:tav tm="0">
                                          <p:val>
                                            <p:strVal val="1+#ppt_w/2"/>
                                          </p:val>
                                        </p:tav>
                                        <p:tav tm="100000">
                                          <p:val>
                                            <p:strVal val="#ppt_x"/>
                                          </p:val>
                                        </p:tav>
                                      </p:tavLst>
                                    </p:anim>
                                    <p:anim calcmode="lin" valueType="num">
                                      <p:cBhvr additive="base">
                                        <p:cTn id="41" dur="500" fill="hold"/>
                                        <p:tgtEl>
                                          <p:spTgt spid="24"/>
                                        </p:tgtEl>
                                        <p:attrNameLst>
                                          <p:attrName>ppt_y</p:attrName>
                                        </p:attrNameLst>
                                      </p:cBhvr>
                                      <p:tavLst>
                                        <p:tav tm="0">
                                          <p:val>
                                            <p:strVal val="#ppt_y"/>
                                          </p:val>
                                        </p:tav>
                                        <p:tav tm="100000">
                                          <p:val>
                                            <p:strVal val="#ppt_y"/>
                                          </p:val>
                                        </p:tav>
                                      </p:tavLst>
                                    </p:anim>
                                  </p:childTnLst>
                                </p:cTn>
                              </p:par>
                            </p:childTnLst>
                          </p:cTn>
                        </p:par>
                        <p:par>
                          <p:cTn id="42" fill="hold">
                            <p:stCondLst>
                              <p:cond delay="4000"/>
                            </p:stCondLst>
                            <p:childTnLst>
                              <p:par>
                                <p:cTn id="43" presetID="2" presetClass="entr" presetSubtype="2" fill="hold" nodeType="afterEffect">
                                  <p:stCondLst>
                                    <p:cond delay="0"/>
                                  </p:stCondLst>
                                  <p:childTnLst>
                                    <p:set>
                                      <p:cBhvr>
                                        <p:cTn id="44" dur="1" fill="hold">
                                          <p:stCondLst>
                                            <p:cond delay="0"/>
                                          </p:stCondLst>
                                        </p:cTn>
                                        <p:tgtEl>
                                          <p:spTgt spid="47"/>
                                        </p:tgtEl>
                                        <p:attrNameLst>
                                          <p:attrName>style.visibility</p:attrName>
                                        </p:attrNameLst>
                                      </p:cBhvr>
                                      <p:to>
                                        <p:strVal val="visible"/>
                                      </p:to>
                                    </p:set>
                                    <p:anim calcmode="lin" valueType="num">
                                      <p:cBhvr additive="base">
                                        <p:cTn id="45" dur="500" fill="hold"/>
                                        <p:tgtEl>
                                          <p:spTgt spid="47"/>
                                        </p:tgtEl>
                                        <p:attrNameLst>
                                          <p:attrName>ppt_x</p:attrName>
                                        </p:attrNameLst>
                                      </p:cBhvr>
                                      <p:tavLst>
                                        <p:tav tm="0">
                                          <p:val>
                                            <p:strVal val="1+#ppt_w/2"/>
                                          </p:val>
                                        </p:tav>
                                        <p:tav tm="100000">
                                          <p:val>
                                            <p:strVal val="#ppt_x"/>
                                          </p:val>
                                        </p:tav>
                                      </p:tavLst>
                                    </p:anim>
                                    <p:anim calcmode="lin" valueType="num">
                                      <p:cBhvr additive="base">
                                        <p:cTn id="46" dur="500" fill="hold"/>
                                        <p:tgtEl>
                                          <p:spTgt spid="47"/>
                                        </p:tgtEl>
                                        <p:attrNameLst>
                                          <p:attrName>ppt_y</p:attrName>
                                        </p:attrNameLst>
                                      </p:cBhvr>
                                      <p:tavLst>
                                        <p:tav tm="0">
                                          <p:val>
                                            <p:strVal val="#ppt_y"/>
                                          </p:val>
                                        </p:tav>
                                        <p:tav tm="100000">
                                          <p:val>
                                            <p:strVal val="#ppt_y"/>
                                          </p:val>
                                        </p:tav>
                                      </p:tavLst>
                                    </p:anim>
                                  </p:childTnLst>
                                </p:cTn>
                              </p:par>
                            </p:childTnLst>
                          </p:cTn>
                        </p:par>
                        <p:par>
                          <p:cTn id="47" fill="hold">
                            <p:stCondLst>
                              <p:cond delay="4500"/>
                            </p:stCondLst>
                            <p:childTnLst>
                              <p:par>
                                <p:cTn id="48" presetID="2" presetClass="entr" presetSubtype="4"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additive="base">
                                        <p:cTn id="50" dur="500" fill="hold"/>
                                        <p:tgtEl>
                                          <p:spTgt spid="23"/>
                                        </p:tgtEl>
                                        <p:attrNameLst>
                                          <p:attrName>ppt_x</p:attrName>
                                        </p:attrNameLst>
                                      </p:cBhvr>
                                      <p:tavLst>
                                        <p:tav tm="0">
                                          <p:val>
                                            <p:strVal val="#ppt_x"/>
                                          </p:val>
                                        </p:tav>
                                        <p:tav tm="100000">
                                          <p:val>
                                            <p:strVal val="#ppt_x"/>
                                          </p:val>
                                        </p:tav>
                                      </p:tavLst>
                                    </p:anim>
                                    <p:anim calcmode="lin" valueType="num">
                                      <p:cBhvr additive="base">
                                        <p:cTn id="51" dur="500" fill="hold"/>
                                        <p:tgtEl>
                                          <p:spTgt spid="23"/>
                                        </p:tgtEl>
                                        <p:attrNameLst>
                                          <p:attrName>ppt_y</p:attrName>
                                        </p:attrNameLst>
                                      </p:cBhvr>
                                      <p:tavLst>
                                        <p:tav tm="0">
                                          <p:val>
                                            <p:strVal val="1+#ppt_h/2"/>
                                          </p:val>
                                        </p:tav>
                                        <p:tav tm="100000">
                                          <p:val>
                                            <p:strVal val="#ppt_y"/>
                                          </p:val>
                                        </p:tav>
                                      </p:tavLst>
                                    </p:anim>
                                  </p:childTnLst>
                                </p:cTn>
                              </p:par>
                            </p:childTnLst>
                          </p:cTn>
                        </p:par>
                        <p:par>
                          <p:cTn id="52" fill="hold">
                            <p:stCondLst>
                              <p:cond delay="5000"/>
                            </p:stCondLst>
                            <p:childTnLst>
                              <p:par>
                                <p:cTn id="53" presetID="2" presetClass="entr" presetSubtype="4" fill="hold" nodeType="after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additive="base">
                                        <p:cTn id="55" dur="500" fill="hold"/>
                                        <p:tgtEl>
                                          <p:spTgt spid="33"/>
                                        </p:tgtEl>
                                        <p:attrNameLst>
                                          <p:attrName>ppt_x</p:attrName>
                                        </p:attrNameLst>
                                      </p:cBhvr>
                                      <p:tavLst>
                                        <p:tav tm="0">
                                          <p:val>
                                            <p:strVal val="#ppt_x"/>
                                          </p:val>
                                        </p:tav>
                                        <p:tav tm="100000">
                                          <p:val>
                                            <p:strVal val="#ppt_x"/>
                                          </p:val>
                                        </p:tav>
                                      </p:tavLst>
                                    </p:anim>
                                    <p:anim calcmode="lin" valueType="num">
                                      <p:cBhvr additive="base">
                                        <p:cTn id="56" dur="500" fill="hold"/>
                                        <p:tgtEl>
                                          <p:spTgt spid="33"/>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2" presetClass="entr" presetSubtype="4" fill="hold" nodeType="afterEffect">
                                  <p:stCondLst>
                                    <p:cond delay="0"/>
                                  </p:stCondLst>
                                  <p:childTnLst>
                                    <p:set>
                                      <p:cBhvr>
                                        <p:cTn id="59" dur="1" fill="hold">
                                          <p:stCondLst>
                                            <p:cond delay="0"/>
                                          </p:stCondLst>
                                        </p:cTn>
                                        <p:tgtEl>
                                          <p:spTgt spid="40"/>
                                        </p:tgtEl>
                                        <p:attrNameLst>
                                          <p:attrName>style.visibility</p:attrName>
                                        </p:attrNameLst>
                                      </p:cBhvr>
                                      <p:to>
                                        <p:strVal val="visible"/>
                                      </p:to>
                                    </p:set>
                                    <p:anim calcmode="lin" valueType="num">
                                      <p:cBhvr additive="base">
                                        <p:cTn id="60" dur="500" fill="hold"/>
                                        <p:tgtEl>
                                          <p:spTgt spid="40"/>
                                        </p:tgtEl>
                                        <p:attrNameLst>
                                          <p:attrName>ppt_x</p:attrName>
                                        </p:attrNameLst>
                                      </p:cBhvr>
                                      <p:tavLst>
                                        <p:tav tm="0">
                                          <p:val>
                                            <p:strVal val="#ppt_x"/>
                                          </p:val>
                                        </p:tav>
                                        <p:tav tm="100000">
                                          <p:val>
                                            <p:strVal val="#ppt_x"/>
                                          </p:val>
                                        </p:tav>
                                      </p:tavLst>
                                    </p:anim>
                                    <p:anim calcmode="lin" valueType="num">
                                      <p:cBhvr additive="base">
                                        <p:cTn id="61" dur="500" fill="hold"/>
                                        <p:tgtEl>
                                          <p:spTgt spid="40"/>
                                        </p:tgtEl>
                                        <p:attrNameLst>
                                          <p:attrName>ppt_y</p:attrName>
                                        </p:attrNameLst>
                                      </p:cBhvr>
                                      <p:tavLst>
                                        <p:tav tm="0">
                                          <p:val>
                                            <p:strVal val="1+#ppt_h/2"/>
                                          </p:val>
                                        </p:tav>
                                        <p:tav tm="100000">
                                          <p:val>
                                            <p:strVal val="#ppt_y"/>
                                          </p:val>
                                        </p:tav>
                                      </p:tavLst>
                                    </p:anim>
                                  </p:childTnLst>
                                </p:cTn>
                              </p:par>
                            </p:childTnLst>
                          </p:cTn>
                        </p:par>
                        <p:par>
                          <p:cTn id="62" fill="hold">
                            <p:stCondLst>
                              <p:cond delay="6000"/>
                            </p:stCondLst>
                            <p:childTnLst>
                              <p:par>
                                <p:cTn id="63" presetID="10" presetClass="entr" presetSubtype="0" fill="hold" grpId="0" nodeType="afterEffect">
                                  <p:stCondLst>
                                    <p:cond delay="0"/>
                                  </p:stCondLst>
                                  <p:childTnLst>
                                    <p:set>
                                      <p:cBhvr>
                                        <p:cTn id="64" dur="1" fill="hold">
                                          <p:stCondLst>
                                            <p:cond delay="0"/>
                                          </p:stCondLst>
                                        </p:cTn>
                                        <p:tgtEl>
                                          <p:spTgt spid="38"/>
                                        </p:tgtEl>
                                        <p:attrNameLst>
                                          <p:attrName>style.visibility</p:attrName>
                                        </p:attrNameLst>
                                      </p:cBhvr>
                                      <p:to>
                                        <p:strVal val="visible"/>
                                      </p:to>
                                    </p:set>
                                    <p:animEffect transition="in" filter="fade">
                                      <p:cBhvr>
                                        <p:cTn id="6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35" grpId="0"/>
      <p:bldP spid="39" grpId="0" animBg="1"/>
      <p:bldP spid="50" grpId="0"/>
      <p:bldP spid="52" grpId="0" animBg="1"/>
      <p:bldP spid="3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白色小清新旅游活动策划ppt模板"/>
</p:tagLst>
</file>

<file path=ppt/theme/theme1.xml><?xml version="1.0" encoding="utf-8"?>
<a:theme xmlns:a="http://schemas.openxmlformats.org/drawingml/2006/main" name="Office 主题​​">
  <a:themeElements>
    <a:clrScheme name="自定义 3">
      <a:dk1>
        <a:sysClr val="windowText" lastClr="000000"/>
      </a:dk1>
      <a:lt1>
        <a:sysClr val="window" lastClr="FFFFFF"/>
      </a:lt1>
      <a:dk2>
        <a:srgbClr val="44546A"/>
      </a:dk2>
      <a:lt2>
        <a:srgbClr val="E7E6E6"/>
      </a:lt2>
      <a:accent1>
        <a:srgbClr val="000000"/>
      </a:accent1>
      <a:accent2>
        <a:srgbClr val="FFFFFF"/>
      </a:accent2>
      <a:accent3>
        <a:srgbClr val="000000"/>
      </a:accent3>
      <a:accent4>
        <a:srgbClr val="FFFFFF"/>
      </a:accent4>
      <a:accent5>
        <a:srgbClr val="000000"/>
      </a:accent5>
      <a:accent6>
        <a:srgbClr val="FFFFFF"/>
      </a:accent6>
      <a:hlink>
        <a:srgbClr val="000000"/>
      </a:hlink>
      <a:folHlink>
        <a:srgbClr val="954F72"/>
      </a:folHlink>
    </a:clrScheme>
    <a:fontScheme name="标准1">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383</TotalTime>
  <Words>645</Words>
  <Application>Microsoft Office PowerPoint</Application>
  <PresentationFormat>全屏显示(16:9)</PresentationFormat>
  <Paragraphs>45</Paragraphs>
  <Slides>8</Slides>
  <Notes>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Gill Sans</vt:lpstr>
      <vt:lpstr>等线</vt:lpstr>
      <vt:lpstr>Arial</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白色小清新旅游活动策划ppt模板</dc:title>
  <dc:creator>熊猫哒哒</dc:creator>
  <cp:lastModifiedBy>魁昊 李</cp:lastModifiedBy>
  <cp:revision>237</cp:revision>
  <dcterms:created xsi:type="dcterms:W3CDTF">2018-04-07T13:15:34Z</dcterms:created>
  <dcterms:modified xsi:type="dcterms:W3CDTF">2019-05-05T04:29:44Z</dcterms:modified>
</cp:coreProperties>
</file>