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60"/>
  </p:notesMasterIdLst>
  <p:sldIdLst>
    <p:sldId id="315" r:id="rId2"/>
    <p:sldId id="258" r:id="rId3"/>
    <p:sldId id="319" r:id="rId4"/>
    <p:sldId id="366" r:id="rId5"/>
    <p:sldId id="318" r:id="rId6"/>
    <p:sldId id="357" r:id="rId7"/>
    <p:sldId id="320" r:id="rId8"/>
    <p:sldId id="321" r:id="rId9"/>
    <p:sldId id="322" r:id="rId10"/>
    <p:sldId id="402" r:id="rId11"/>
    <p:sldId id="323" r:id="rId12"/>
    <p:sldId id="324" r:id="rId13"/>
    <p:sldId id="403" r:id="rId14"/>
    <p:sldId id="411" r:id="rId15"/>
    <p:sldId id="325" r:id="rId16"/>
    <p:sldId id="326" r:id="rId17"/>
    <p:sldId id="327" r:id="rId18"/>
    <p:sldId id="328" r:id="rId19"/>
    <p:sldId id="329" r:id="rId20"/>
    <p:sldId id="330" r:id="rId21"/>
    <p:sldId id="331" r:id="rId22"/>
    <p:sldId id="332" r:id="rId23"/>
    <p:sldId id="333" r:id="rId24"/>
    <p:sldId id="386" r:id="rId25"/>
    <p:sldId id="387" r:id="rId26"/>
    <p:sldId id="388" r:id="rId27"/>
    <p:sldId id="389" r:id="rId28"/>
    <p:sldId id="390" r:id="rId29"/>
    <p:sldId id="391" r:id="rId30"/>
    <p:sldId id="392" r:id="rId31"/>
    <p:sldId id="393" r:id="rId32"/>
    <p:sldId id="394" r:id="rId33"/>
    <p:sldId id="334" r:id="rId34"/>
    <p:sldId id="335" r:id="rId35"/>
    <p:sldId id="336" r:id="rId36"/>
    <p:sldId id="337" r:id="rId37"/>
    <p:sldId id="338" r:id="rId38"/>
    <p:sldId id="339" r:id="rId39"/>
    <p:sldId id="340" r:id="rId40"/>
    <p:sldId id="341" r:id="rId41"/>
    <p:sldId id="342" r:id="rId42"/>
    <p:sldId id="343" r:id="rId43"/>
    <p:sldId id="344" r:id="rId44"/>
    <p:sldId id="404" r:id="rId45"/>
    <p:sldId id="405" r:id="rId46"/>
    <p:sldId id="345" r:id="rId47"/>
    <p:sldId id="346" r:id="rId48"/>
    <p:sldId id="347" r:id="rId49"/>
    <p:sldId id="348" r:id="rId50"/>
    <p:sldId id="349" r:id="rId51"/>
    <p:sldId id="406" r:id="rId52"/>
    <p:sldId id="350" r:id="rId53"/>
    <p:sldId id="351" r:id="rId54"/>
    <p:sldId id="352" r:id="rId55"/>
    <p:sldId id="353" r:id="rId56"/>
    <p:sldId id="354" r:id="rId57"/>
    <p:sldId id="410" r:id="rId58"/>
    <p:sldId id="355"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A355"/>
    <a:srgbClr val="F72401"/>
    <a:srgbClr val="3907F1"/>
    <a:srgbClr val="2605A1"/>
    <a:srgbClr val="562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6" autoAdjust="0"/>
    <p:restoredTop sz="94643" autoAdjust="0"/>
  </p:normalViewPr>
  <p:slideViewPr>
    <p:cSldViewPr>
      <p:cViewPr varScale="1">
        <p:scale>
          <a:sx n="85" d="100"/>
          <a:sy n="85" d="100"/>
        </p:scale>
        <p:origin x="933"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1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E3604BC2-99EF-487B-976B-5D3D2D6CFE62}" type="slidenum">
              <a:rPr lang="en-US" altLang="zh-CN"/>
              <a:pPr>
                <a:defRPr/>
              </a:pPr>
              <a:t>‹#›</a:t>
            </a:fld>
            <a:endParaRPr lang="en-US" altLang="zh-CN"/>
          </a:p>
        </p:txBody>
      </p:sp>
    </p:spTree>
    <p:extLst>
      <p:ext uri="{BB962C8B-B14F-4D97-AF65-F5344CB8AC3E}">
        <p14:creationId xmlns:p14="http://schemas.microsoft.com/office/powerpoint/2010/main" val="875689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3604BC2-99EF-487B-976B-5D3D2D6CFE62}" type="slidenum">
              <a:rPr lang="en-US" altLang="zh-CN" smtClean="0"/>
              <a:pPr>
                <a:defRPr/>
              </a:pPr>
              <a:t>56</a:t>
            </a:fld>
            <a:endParaRPr lang="en-US" altLang="zh-CN"/>
          </a:p>
        </p:txBody>
      </p:sp>
    </p:spTree>
    <p:extLst>
      <p:ext uri="{BB962C8B-B14F-4D97-AF65-F5344CB8AC3E}">
        <p14:creationId xmlns:p14="http://schemas.microsoft.com/office/powerpoint/2010/main" val="78712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3604BC2-99EF-487B-976B-5D3D2D6CFE62}" type="slidenum">
              <a:rPr lang="en-US" altLang="zh-CN" smtClean="0"/>
              <a:pPr>
                <a:defRPr/>
              </a:pPr>
              <a:t>57</a:t>
            </a:fld>
            <a:endParaRPr lang="en-US" altLang="zh-CN"/>
          </a:p>
        </p:txBody>
      </p:sp>
    </p:spTree>
    <p:extLst>
      <p:ext uri="{BB962C8B-B14F-4D97-AF65-F5344CB8AC3E}">
        <p14:creationId xmlns:p14="http://schemas.microsoft.com/office/powerpoint/2010/main" val="787120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lang="zh-CN" altLang="en-US"/>
              <a:t>单击此处编辑母版标题样式</a:t>
            </a:r>
            <a:endParaRPr lang="en-US"/>
          </a:p>
        </p:txBody>
      </p:sp>
      <p:sp>
        <p:nvSpPr>
          <p:cNvPr id="3" name="副标题 2"/>
          <p:cNvSpPr>
            <a:spLocks noGrp="1"/>
          </p:cNvSpPr>
          <p:nvPr>
            <p:ph type="subTitle" idx="1"/>
          </p:nvPr>
        </p:nvSpPr>
        <p:spPr>
          <a:xfrm>
            <a:off x="1521733" y="2759581"/>
            <a:ext cx="6100534" cy="1740989"/>
          </a:xfrm>
        </p:spPr>
        <p:txBody>
          <a:bodyPr/>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8AB861D-728E-4C05-A4E6-3A45EAD2DCE8}" type="slidenum">
              <a:rPr lang="en-US" altLang="zh-CN"/>
              <a:pPr>
                <a:defRPr/>
              </a:pPr>
              <a:t>‹#›</a:t>
            </a:fld>
            <a:endParaRPr lang="en-US" altLang="zh-CN"/>
          </a:p>
        </p:txBody>
      </p:sp>
    </p:spTree>
    <p:extLst>
      <p:ext uri="{BB962C8B-B14F-4D97-AF65-F5344CB8AC3E}">
        <p14:creationId xmlns:p14="http://schemas.microsoft.com/office/powerpoint/2010/main" val="17244581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 name="图片 4"/>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lgn="r">
              <a:defRPr/>
            </a:lvl1p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0ECE5E4F-C3CB-426E-A63C-2BCCF600D0BF}" type="slidenum">
              <a:rPr lang="en-US" altLang="zh-CN"/>
              <a:pPr>
                <a:defRPr/>
              </a:pPr>
              <a:t>‹#›</a:t>
            </a:fld>
            <a:endParaRPr lang="en-US" altLang="zh-CN"/>
          </a:p>
        </p:txBody>
      </p:sp>
    </p:spTree>
    <p:extLst>
      <p:ext uri="{BB962C8B-B14F-4D97-AF65-F5344CB8AC3E}">
        <p14:creationId xmlns:p14="http://schemas.microsoft.com/office/powerpoint/2010/main" val="358464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 name="图片 4"/>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758006" cy="59404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DC8CB2B7-91C7-4219-BB85-D66AAC78B7A6}" type="slidenum">
              <a:rPr lang="en-US" altLang="zh-CN"/>
              <a:pPr>
                <a:defRPr/>
              </a:pPr>
              <a:t>‹#›</a:t>
            </a:fld>
            <a:endParaRPr lang="en-US" altLang="zh-CN"/>
          </a:p>
        </p:txBody>
      </p:sp>
    </p:spTree>
    <p:extLst>
      <p:ext uri="{BB962C8B-B14F-4D97-AF65-F5344CB8AC3E}">
        <p14:creationId xmlns:p14="http://schemas.microsoft.com/office/powerpoint/2010/main" val="289609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 name="图片 4"/>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lgn="l">
              <a:defRPr/>
            </a:lvl1p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74D413DA-9508-457A-B011-4924E9E7FDF0}" type="slidenum">
              <a:rPr lang="en-US" altLang="zh-CN"/>
              <a:pPr>
                <a:defRPr/>
              </a:pPr>
              <a:t>‹#›</a:t>
            </a:fld>
            <a:endParaRPr lang="en-US" altLang="zh-CN"/>
          </a:p>
        </p:txBody>
      </p:sp>
    </p:spTree>
    <p:extLst>
      <p:ext uri="{BB962C8B-B14F-4D97-AF65-F5344CB8AC3E}">
        <p14:creationId xmlns:p14="http://schemas.microsoft.com/office/powerpoint/2010/main" val="250028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duotone>
              <a:schemeClr val="bg2"/>
              <a:srgbClr val="FFF1C1"/>
            </a:duotone>
            <a:lum bright="-10000" contrast="-30000"/>
          </a:blip>
          <a:stretch>
            <a:fillRect/>
          </a:stretch>
        </p:blipFill>
        <p:spPr>
          <a:xfrm>
            <a:off x="7480636" y="0"/>
            <a:ext cx="1663364" cy="2357430"/>
          </a:xfrm>
          <a:prstGeom prst="rect">
            <a:avLst/>
          </a:prstGeom>
          <a:noFill/>
          <a:ln>
            <a:noFill/>
          </a:ln>
        </p:spPr>
      </p:pic>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F8D7D5D-40A1-400B-9E95-2DA2517B005F}" type="slidenum">
              <a:rPr lang="en-US" altLang="zh-CN"/>
              <a:pPr>
                <a:defRPr/>
              </a:pPr>
              <a:t>‹#›</a:t>
            </a:fld>
            <a:endParaRPr lang="en-US" altLang="zh-CN"/>
          </a:p>
        </p:txBody>
      </p:sp>
    </p:spTree>
    <p:extLst>
      <p:ext uri="{BB962C8B-B14F-4D97-AF65-F5344CB8AC3E}">
        <p14:creationId xmlns:p14="http://schemas.microsoft.com/office/powerpoint/2010/main" val="12181814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782A2892-A215-489A-8150-E3FE3912A2B3}" type="slidenum">
              <a:rPr lang="en-US" altLang="zh-CN"/>
              <a:pPr>
                <a:defRPr/>
              </a:pPr>
              <a:t>‹#›</a:t>
            </a:fld>
            <a:endParaRPr lang="en-US" altLang="zh-CN"/>
          </a:p>
        </p:txBody>
      </p:sp>
    </p:spTree>
    <p:extLst>
      <p:ext uri="{BB962C8B-B14F-4D97-AF65-F5344CB8AC3E}">
        <p14:creationId xmlns:p14="http://schemas.microsoft.com/office/powerpoint/2010/main" val="376278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日期占位符 6"/>
          <p:cNvSpPr>
            <a:spLocks noGrp="1"/>
          </p:cNvSpPr>
          <p:nvPr>
            <p:ph type="dt" sz="half" idx="10"/>
          </p:nvPr>
        </p:nvSpPr>
        <p:spPr/>
        <p:txBody>
          <a:bodyPr/>
          <a:lstStyle>
            <a:lvl1pPr>
              <a:defRPr/>
            </a:lvl1pPr>
          </a:lstStyle>
          <a:p>
            <a:pPr>
              <a:defRPr/>
            </a:pPr>
            <a:endParaRPr lang="en-US" altLang="zh-CN"/>
          </a:p>
        </p:txBody>
      </p:sp>
      <p:sp>
        <p:nvSpPr>
          <p:cNvPr id="10" name="页脚占位符 7"/>
          <p:cNvSpPr>
            <a:spLocks noGrp="1"/>
          </p:cNvSpPr>
          <p:nvPr>
            <p:ph type="ftr" sz="quarter" idx="11"/>
          </p:nvPr>
        </p:nvSpPr>
        <p:spPr/>
        <p:txBody>
          <a:bodyPr/>
          <a:lstStyle>
            <a:lvl1pPr>
              <a:defRPr/>
            </a:lvl1pPr>
          </a:lstStyle>
          <a:p>
            <a:pPr>
              <a:defRPr/>
            </a:pPr>
            <a:endParaRPr lang="en-US" altLang="zh-CN"/>
          </a:p>
        </p:txBody>
      </p:sp>
      <p:sp>
        <p:nvSpPr>
          <p:cNvPr id="11" name="灯片编号占位符 8"/>
          <p:cNvSpPr>
            <a:spLocks noGrp="1"/>
          </p:cNvSpPr>
          <p:nvPr>
            <p:ph type="sldNum" sz="quarter" idx="12"/>
          </p:nvPr>
        </p:nvSpPr>
        <p:spPr/>
        <p:txBody>
          <a:bodyPr/>
          <a:lstStyle>
            <a:lvl1pPr>
              <a:defRPr/>
            </a:lvl1pPr>
          </a:lstStyle>
          <a:p>
            <a:pPr>
              <a:defRPr/>
            </a:pPr>
            <a:fld id="{66F11049-1966-443A-807B-EECCA410554C}" type="slidenum">
              <a:rPr lang="en-US" altLang="zh-CN"/>
              <a:pPr>
                <a:defRPr/>
              </a:pPr>
              <a:t>‹#›</a:t>
            </a:fld>
            <a:endParaRPr lang="en-US" altLang="zh-CN"/>
          </a:p>
        </p:txBody>
      </p:sp>
    </p:spTree>
    <p:extLst>
      <p:ext uri="{BB962C8B-B14F-4D97-AF65-F5344CB8AC3E}">
        <p14:creationId xmlns:p14="http://schemas.microsoft.com/office/powerpoint/2010/main" val="307378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5" name="日期占位符 2"/>
          <p:cNvSpPr>
            <a:spLocks noGrp="1"/>
          </p:cNvSpPr>
          <p:nvPr>
            <p:ph type="dt" sz="half" idx="10"/>
          </p:nvPr>
        </p:nvSpPr>
        <p:spPr/>
        <p:txBody>
          <a:bodyPr/>
          <a:lstStyle>
            <a:lvl1pPr>
              <a:defRPr/>
            </a:lvl1pPr>
          </a:lstStyle>
          <a:p>
            <a:pPr>
              <a:defRPr/>
            </a:pPr>
            <a:endParaRPr lang="en-US" altLang="zh-CN"/>
          </a:p>
        </p:txBody>
      </p:sp>
      <p:sp>
        <p:nvSpPr>
          <p:cNvPr id="6" name="页脚占位符 3"/>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4BD8251A-ED12-4CF4-B79D-12D17B11BFAC}" type="slidenum">
              <a:rPr lang="en-US" altLang="zh-CN"/>
              <a:pPr>
                <a:defRPr/>
              </a:pPr>
              <a:t>‹#›</a:t>
            </a:fld>
            <a:endParaRPr lang="en-US" altLang="zh-CN"/>
          </a:p>
        </p:txBody>
      </p:sp>
    </p:spTree>
    <p:extLst>
      <p:ext uri="{BB962C8B-B14F-4D97-AF65-F5344CB8AC3E}">
        <p14:creationId xmlns:p14="http://schemas.microsoft.com/office/powerpoint/2010/main" val="56672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4" name="日期占位符 1"/>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pPr>
              <a:defRPr/>
            </a:pPr>
            <a:fld id="{4508C7A0-A5E8-4B13-9EA9-10B77A6A078F}" type="slidenum">
              <a:rPr lang="en-US" altLang="zh-CN"/>
              <a:pPr>
                <a:defRPr/>
              </a:pPr>
              <a:t>‹#›</a:t>
            </a:fld>
            <a:endParaRPr lang="en-US" altLang="zh-CN"/>
          </a:p>
        </p:txBody>
      </p:sp>
    </p:spTree>
    <p:extLst>
      <p:ext uri="{BB962C8B-B14F-4D97-AF65-F5344CB8AC3E}">
        <p14:creationId xmlns:p14="http://schemas.microsoft.com/office/powerpoint/2010/main" val="166831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a:xfrm>
            <a:off x="461175" y="5357826"/>
            <a:ext cx="8226225" cy="768028"/>
          </a:xfrm>
        </p:spPr>
        <p:txBody>
          <a:bodyP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a:t>单击此处编辑母版标题样式</a:t>
            </a:r>
            <a:endParaRPr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89073248-A549-42C4-9DAA-7FC1D98DDE4F}" type="slidenum">
              <a:rPr lang="en-US" altLang="zh-CN"/>
              <a:pPr>
                <a:defRPr/>
              </a:pPr>
              <a:t>‹#›</a:t>
            </a:fld>
            <a:endParaRPr lang="en-US" altLang="zh-CN"/>
          </a:p>
        </p:txBody>
      </p:sp>
    </p:spTree>
    <p:extLst>
      <p:ext uri="{BB962C8B-B14F-4D97-AF65-F5344CB8AC3E}">
        <p14:creationId xmlns:p14="http://schemas.microsoft.com/office/powerpoint/2010/main" val="160797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a:xfrm>
            <a:off x="695298" y="214290"/>
            <a:ext cx="7448602" cy="781052"/>
          </a:xfrm>
        </p:spPr>
        <p:txBody>
          <a:bodyP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a:t>单击此处编辑母版标题样式</a:t>
            </a:r>
            <a:endParaRPr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4953000" y="6243633"/>
            <a:ext cx="3180375" cy="614367"/>
          </a:xfrm>
        </p:spPr>
        <p:txBody>
          <a:bodyPr/>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日期占位符 4"/>
          <p:cNvSpPr>
            <a:spLocks noGrp="1"/>
          </p:cNvSpPr>
          <p:nvPr>
            <p:ph type="dt" sz="half" idx="10"/>
          </p:nvPr>
        </p:nvSpPr>
        <p:spPr>
          <a:xfrm>
            <a:off x="609600" y="6492875"/>
            <a:ext cx="1676400" cy="365125"/>
          </a:xfrm>
        </p:spPr>
        <p:txBody>
          <a:bodyPr/>
          <a:lstStyle>
            <a:lvl1pPr>
              <a:defRPr/>
            </a:lvl1pPr>
          </a:lstStyle>
          <a:p>
            <a:pPr>
              <a:defRPr/>
            </a:pPr>
            <a:endParaRPr lang="en-US" altLang="zh-CN"/>
          </a:p>
        </p:txBody>
      </p:sp>
      <p:sp>
        <p:nvSpPr>
          <p:cNvPr id="8" name="页脚占位符 5"/>
          <p:cNvSpPr>
            <a:spLocks noGrp="1"/>
          </p:cNvSpPr>
          <p:nvPr>
            <p:ph type="ftr" sz="quarter" idx="11"/>
          </p:nvPr>
        </p:nvSpPr>
        <p:spPr>
          <a:xfrm>
            <a:off x="2286000" y="6492875"/>
            <a:ext cx="2643188" cy="365125"/>
          </a:xfrm>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xfrm>
            <a:off x="682625" y="5346700"/>
            <a:ext cx="871538" cy="871538"/>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lvl1pPr>
              <a:defRPr>
                <a:ea typeface="+mn-ea"/>
              </a:defRPr>
            </a:lvl1pPr>
          </a:lstStyle>
          <a:p>
            <a:pPr>
              <a:defRPr/>
            </a:pPr>
            <a:fld id="{0231D177-7095-470C-81F6-52A2837E832B}" type="slidenum">
              <a:rPr lang="en-US" altLang="zh-CN"/>
              <a:pPr>
                <a:defRPr/>
              </a:pPr>
              <a:t>‹#›</a:t>
            </a:fld>
            <a:endParaRPr lang="en-US" altLang="zh-CN"/>
          </a:p>
        </p:txBody>
      </p:sp>
    </p:spTree>
    <p:extLst>
      <p:ext uri="{BB962C8B-B14F-4D97-AF65-F5344CB8AC3E}">
        <p14:creationId xmlns:p14="http://schemas.microsoft.com/office/powerpoint/2010/main" val="178204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464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5575" cy="1143000"/>
          </a:xfrm>
          <a:prstGeom prst="rect">
            <a:avLst/>
          </a:prstGeom>
        </p:spPr>
        <p:txBody>
          <a:bodyPr vert="horz" rtlCol="0" anchor="ctr">
            <a:normAutofit/>
            <a:scene3d>
              <a:camera prst="orthographicFront"/>
              <a:lightRig rig="soft" dir="t"/>
            </a:scene3d>
            <a:sp3d prstMaterial="matte">
              <a:bevelT w="12700" h="12700"/>
            </a:sp3d>
          </a:bodyPr>
          <a:lstStyle/>
          <a:p>
            <a:r>
              <a:rPr lang="zh-CN" altLang="en-US"/>
              <a:t>单击此处编辑母版标题样式</a:t>
            </a:r>
            <a:endParaRPr 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ea typeface="宋体"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ea typeface="宋体" pitchFamily="2" charset="-122"/>
              </a:defRPr>
            </a:lvl1pPr>
          </a:lstStyle>
          <a:p>
            <a:pPr>
              <a:defRPr/>
            </a:pPr>
            <a:fld id="{FB7DA3B1-D37F-4DB5-A133-A76E040F9629}"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l" rtl="0" eaLnBrk="0" fontAlgn="base" hangingPunct="0">
        <a:spcBef>
          <a:spcPct val="0"/>
        </a:spcBef>
        <a:spcAft>
          <a:spcPct val="0"/>
        </a:spcAft>
        <a:defRPr lang="zh-CN" altLang="en-US" sz="4400" kern="1200" spc="50" dirty="0">
          <a:ln w="12700">
            <a:noFill/>
            <a:prstDash val="solid"/>
          </a:ln>
          <a:solidFill>
            <a:srgbClr val="4BC5B9"/>
          </a:solidFill>
          <a:effectLst>
            <a:outerShdw blurRad="38100" dist="20320" dir="2700000" algn="tl" rotWithShape="0">
              <a:srgbClr val="000000">
                <a:alpha val="70000"/>
              </a:srgbClr>
            </a:outerShdw>
          </a:effectLst>
          <a:latin typeface="+mj-lt"/>
          <a:ea typeface="+mj-ea"/>
          <a:cs typeface="+mj-cs"/>
        </a:defRPr>
      </a:lvl1pPr>
      <a:lvl2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2pPr>
      <a:lvl3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3pPr>
      <a:lvl4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4pPr>
      <a:lvl5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60000"/>
        <a:buFont typeface="Wingdings 2"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2"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6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7.bin"/><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3.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7504" y="-171400"/>
            <a:ext cx="7776000" cy="1498178"/>
          </a:xfrm>
        </p:spPr>
        <p:txBody>
          <a:bodyPr/>
          <a:lstStyle/>
          <a:p>
            <a:pPr eaLnBrk="1" fontAlgn="auto" hangingPunct="1">
              <a:spcAft>
                <a:spcPts val="0"/>
              </a:spcAft>
              <a:defRPr/>
            </a:pPr>
            <a:r>
              <a:rPr dirty="0">
                <a:solidFill>
                  <a:schemeClr val="accent4"/>
                </a:solidFill>
              </a:rPr>
              <a:t>程序设计竞赛集训之二</a:t>
            </a:r>
            <a:r>
              <a:rPr lang="en-US" dirty="0">
                <a:solidFill>
                  <a:schemeClr val="accent4"/>
                </a:solidFill>
              </a:rPr>
              <a:t>          </a:t>
            </a:r>
            <a:endParaRPr dirty="0">
              <a:solidFill>
                <a:schemeClr val="accent4"/>
              </a:solidFill>
            </a:endParaRPr>
          </a:p>
        </p:txBody>
      </p:sp>
      <p:sp>
        <p:nvSpPr>
          <p:cNvPr id="7" name="Rectangle 2"/>
          <p:cNvSpPr txBox="1">
            <a:spLocks noChangeArrowheads="1"/>
          </p:cNvSpPr>
          <p:nvPr/>
        </p:nvSpPr>
        <p:spPr>
          <a:xfrm>
            <a:off x="395536" y="2276872"/>
            <a:ext cx="7776000" cy="1498178"/>
          </a:xfrm>
          <a:prstGeom prst="rect">
            <a:avLst/>
          </a:prstGeom>
        </p:spPr>
        <p:txBody>
          <a:bodyPr anchor="ctr">
            <a:normAutofit/>
            <a:scene3d>
              <a:camera prst="orthographicFront"/>
              <a:lightRig rig="soft" dir="t"/>
            </a:scene3d>
            <a:sp3d prstMaterial="matte">
              <a:bevelT w="12700" h="12700"/>
            </a:sp3d>
          </a:bodyPr>
          <a:lstStyle>
            <a:lvl1pPr algn="l" rtl="0" eaLnBrk="0" fontAlgn="base" hangingPunct="0">
              <a:spcBef>
                <a:spcPct val="0"/>
              </a:spcBef>
              <a:spcAft>
                <a:spcPct val="0"/>
              </a:spcAft>
              <a:defRPr lang="zh-CN" altLang="en-US" sz="4400" kern="1200" spc="50">
                <a:ln w="12700">
                  <a:noFill/>
                  <a:prstDash val="solid"/>
                </a:ln>
                <a:solidFill>
                  <a:srgbClr val="4BC5B9"/>
                </a:solidFill>
                <a:effectLst>
                  <a:outerShdw blurRad="38100" dist="20320" dir="2700000" algn="tl" rotWithShape="0">
                    <a:srgbClr val="000000">
                      <a:alpha val="70000"/>
                    </a:srgbClr>
                  </a:outerShdw>
                </a:effectLst>
                <a:latin typeface="+mj-lt"/>
                <a:ea typeface="+mj-ea"/>
                <a:cs typeface="+mj-cs"/>
              </a:defRPr>
            </a:lvl1pPr>
            <a:lvl2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2pPr>
            <a:lvl3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3pPr>
            <a:lvl4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4pPr>
            <a:lvl5pPr algn="l" rtl="0" eaLnBrk="0" fontAlgn="base" hangingPunct="0">
              <a:spcBef>
                <a:spcPct val="0"/>
              </a:spcBef>
              <a:spcAft>
                <a:spcPct val="0"/>
              </a:spcAft>
              <a:defRPr sz="4400">
                <a:solidFill>
                  <a:srgbClr val="4BC5B9"/>
                </a:solidFill>
                <a:latin typeface="Footlight MT Light" pitchFamily="18" charset="0"/>
                <a:ea typeface="华文新魏" pitchFamily="2"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ctr" eaLnBrk="1" fontAlgn="auto" hangingPunct="1">
              <a:spcAft>
                <a:spcPts val="0"/>
              </a:spcAft>
              <a:defRPr/>
            </a:pPr>
            <a:r>
              <a:rPr sz="8000" dirty="0">
                <a:solidFill>
                  <a:schemeClr val="accent4"/>
                </a:solidFill>
              </a:rPr>
              <a:t>组合数学</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三、组合</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329238"/>
          </a:xfrm>
        </p:spPr>
        <p:txBody>
          <a:bodyPr/>
          <a:lstStyle/>
          <a:p>
            <a:pPr marL="0" indent="0">
              <a:buFontTx/>
              <a:buNone/>
            </a:pPr>
            <a:r>
              <a:rPr lang="zh-CN" altLang="en-US" sz="2400" b="1" dirty="0">
                <a:latin typeface="宋体" charset="-122"/>
                <a:ea typeface="Arial Unicode MS" charset="-122"/>
                <a:cs typeface="Arial Unicode MS" charset="-122"/>
              </a:rPr>
              <a:t>  </a:t>
            </a:r>
            <a:r>
              <a:rPr lang="en-US" altLang="zh-CN" sz="2400" dirty="0">
                <a:latin typeface="宋体" charset="-122"/>
                <a:ea typeface="Arial Unicode MS" charset="-122"/>
                <a:cs typeface="Arial Unicode MS" charset="-122"/>
              </a:rPr>
              <a:t>1</a:t>
            </a:r>
            <a:r>
              <a:rPr lang="zh-CN" altLang="en-US" sz="2400" dirty="0">
                <a:latin typeface="宋体" charset="-122"/>
                <a:ea typeface="Arial Unicode MS" charset="-122"/>
                <a:cs typeface="Arial Unicode MS" charset="-122"/>
              </a:rPr>
              <a:t>、非重组合</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求组合数的递推公式：</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C(n, m) = C(n-1, m) + C(n-1, m-1)</a:t>
            </a:r>
          </a:p>
          <a:p>
            <a:pPr marL="0" indent="0">
              <a:buFontTx/>
              <a:buNone/>
            </a:pPr>
            <a:r>
              <a:rPr lang="en-US" altLang="zh-CN" sz="2400" dirty="0">
                <a:latin typeface="宋体" charset="-122"/>
                <a:ea typeface="Arial Unicode MS" charset="-122"/>
                <a:cs typeface="Arial Unicode MS" charset="-122"/>
              </a:rPr>
              <a:t>  C(n, 0) = 1</a:t>
            </a:r>
          </a:p>
          <a:p>
            <a:pPr marL="0" indent="0">
              <a:buFontTx/>
              <a:buNone/>
            </a:pPr>
            <a:r>
              <a:rPr lang="en-US" altLang="zh-CN" sz="2400" dirty="0">
                <a:latin typeface="宋体" charset="-122"/>
                <a:ea typeface="Arial Unicode MS" charset="-122"/>
                <a:cs typeface="Arial Unicode MS" charset="-122"/>
              </a:rPr>
              <a:t>  C(n, 1) = n</a:t>
            </a:r>
          </a:p>
          <a:p>
            <a:pPr marL="0" indent="0">
              <a:buFontTx/>
              <a:buNone/>
            </a:pPr>
            <a:r>
              <a:rPr lang="en-US" altLang="zh-CN" sz="2400" dirty="0">
                <a:latin typeface="宋体" charset="-122"/>
                <a:ea typeface="Arial Unicode MS" charset="-122"/>
                <a:cs typeface="Arial Unicode MS" charset="-122"/>
              </a:rPr>
              <a:t>  C(n, n) = 1</a:t>
            </a: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卢卡斯定理：</a:t>
            </a:r>
            <a:r>
              <a:rPr lang="en-US" altLang="zh-CN" sz="2400" dirty="0">
                <a:latin typeface="宋体" charset="-122"/>
                <a:ea typeface="Arial Unicode MS" charset="-122"/>
                <a:cs typeface="Arial Unicode MS" charset="-122"/>
              </a:rPr>
              <a:t>C(</a:t>
            </a:r>
            <a:r>
              <a:rPr lang="en-US" altLang="zh-CN" sz="2400" dirty="0" err="1">
                <a:latin typeface="宋体" charset="-122"/>
                <a:ea typeface="Arial Unicode MS" charset="-122"/>
                <a:cs typeface="Arial Unicode MS" charset="-122"/>
              </a:rPr>
              <a:t>n,m</a:t>
            </a:r>
            <a:r>
              <a:rPr lang="en-US" altLang="zh-CN" sz="2400" dirty="0">
                <a:latin typeface="宋体" charset="-122"/>
                <a:ea typeface="Arial Unicode MS" charset="-122"/>
                <a:cs typeface="Arial Unicode MS" charset="-122"/>
              </a:rPr>
              <a:t>)%p=C(n/</a:t>
            </a:r>
            <a:r>
              <a:rPr lang="en-US" altLang="zh-CN" sz="2400" dirty="0" err="1">
                <a:latin typeface="宋体" charset="-122"/>
                <a:ea typeface="Arial Unicode MS" charset="-122"/>
                <a:cs typeface="Arial Unicode MS" charset="-122"/>
              </a:rPr>
              <a:t>p,m</a:t>
            </a:r>
            <a:r>
              <a:rPr lang="en-US" altLang="zh-CN" sz="2400" dirty="0">
                <a:latin typeface="宋体" charset="-122"/>
                <a:ea typeface="Arial Unicode MS" charset="-122"/>
                <a:cs typeface="Arial Unicode MS" charset="-122"/>
              </a:rPr>
              <a:t>/p)*C(</a:t>
            </a:r>
            <a:r>
              <a:rPr lang="en-US" altLang="zh-CN" sz="2400" dirty="0" err="1">
                <a:latin typeface="宋体" charset="-122"/>
                <a:ea typeface="Arial Unicode MS" charset="-122"/>
                <a:cs typeface="Arial Unicode MS" charset="-122"/>
              </a:rPr>
              <a:t>n%p,m%p</a:t>
            </a:r>
            <a:r>
              <a:rPr lang="en-US" altLang="zh-CN" sz="2400" dirty="0">
                <a:latin typeface="宋体" charset="-122"/>
                <a:ea typeface="Arial Unicode MS" charset="-122"/>
                <a:cs typeface="Arial Unicode MS" charset="-122"/>
              </a:rPr>
              <a:t>)%p</a:t>
            </a:r>
            <a:r>
              <a:rPr lang="zh-CN" altLang="en-US" sz="2400" dirty="0">
                <a:latin typeface="宋体" charset="-122"/>
                <a:ea typeface="Arial Unicode MS" charset="-122"/>
                <a:cs typeface="Arial Unicode MS" charset="-122"/>
              </a:rPr>
              <a:t>，</a:t>
            </a:r>
            <a:r>
              <a:rPr lang="en-US" altLang="zh-CN" sz="2400" dirty="0">
                <a:latin typeface="宋体" charset="-122"/>
                <a:ea typeface="Arial Unicode MS" charset="-122"/>
                <a:cs typeface="Arial Unicode MS" charset="-122"/>
              </a:rPr>
              <a:t>Lucas</a:t>
            </a:r>
            <a:r>
              <a:rPr lang="zh-CN" altLang="en-US" sz="2400" dirty="0">
                <a:latin typeface="宋体" charset="-122"/>
                <a:ea typeface="Arial Unicode MS" charset="-122"/>
                <a:cs typeface="Arial Unicode MS" charset="-122"/>
              </a:rPr>
              <a:t>定理用来解决大组合数求模是很有用的。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三、组合</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4895850"/>
          </a:xfrm>
        </p:spPr>
        <p:txBody>
          <a:bodyPr/>
          <a:lstStyle/>
          <a:p>
            <a:pPr marL="0" indent="0">
              <a:buFontTx/>
              <a:buNone/>
            </a:pPr>
            <a:r>
              <a:rPr lang="zh-CN" altLang="en-US" sz="2400" b="1">
                <a:latin typeface="宋体" charset="-122"/>
                <a:ea typeface="Arial Unicode MS" charset="-122"/>
                <a:cs typeface="Arial Unicode MS" charset="-122"/>
              </a:rPr>
              <a:t>  </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、重组合</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从不同元素中允许重复选取的组合。</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典型模型</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：将</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只相同颜色的球放到</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个编号不同的盒子中去，而且每个盒子的放球数不加限制，求放法总数。</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典型模型</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：从</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中可重复选取</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个元素，求不同的选择方法。</a:t>
            </a:r>
            <a:endParaRPr lang="en-US" altLang="zh-CN" sz="2400">
              <a:latin typeface="宋体" charset="-122"/>
              <a:ea typeface="Arial Unicode MS" charset="-122"/>
              <a:cs typeface="Arial Unicode MS" charset="-122"/>
            </a:endParaRPr>
          </a:p>
          <a:p>
            <a:pPr marL="0" indent="0">
              <a:buFont typeface="Wingdings 2" pitchFamily="18" charset="2"/>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思路：问题可转化为</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个相同的球与</a:t>
            </a:r>
            <a:r>
              <a:rPr lang="en-US" altLang="zh-CN" sz="2400">
                <a:latin typeface="宋体" charset="-122"/>
                <a:ea typeface="Arial Unicode MS" charset="-122"/>
                <a:cs typeface="Arial Unicode MS" charset="-122"/>
              </a:rPr>
              <a:t>n-1</a:t>
            </a:r>
            <a:r>
              <a:rPr lang="zh-CN" altLang="en-US" sz="2400">
                <a:latin typeface="宋体" charset="-122"/>
                <a:ea typeface="Arial Unicode MS" charset="-122"/>
                <a:cs typeface="Arial Unicode MS" charset="-122"/>
              </a:rPr>
              <a:t>个盒壁进行可重全排列问题，排列法为</a:t>
            </a:r>
            <a:r>
              <a:rPr lang="en-US" altLang="zh-CN" sz="2400">
                <a:latin typeface="宋体" charset="-122"/>
                <a:ea typeface="Arial Unicode MS" charset="-122"/>
                <a:cs typeface="Arial Unicode MS" charset="-122"/>
              </a:rPr>
              <a:t>(n+r-1)!/(r!*(n-1)!)</a:t>
            </a:r>
          </a:p>
          <a:p>
            <a:pPr marL="0" indent="0">
              <a:buFontTx/>
              <a:buNone/>
            </a:pPr>
            <a:r>
              <a:rPr lang="zh-CN" altLang="en-US" sz="2400">
                <a:latin typeface="宋体" charset="-122"/>
                <a:ea typeface="Arial Unicode MS" charset="-122"/>
                <a:cs typeface="Arial Unicode MS" charset="-122"/>
              </a:rPr>
              <a:t>  因此方法种数为：</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C(n+r-1, r)=(n+r-1)!/(r!*(n-1)!)</a:t>
            </a:r>
          </a:p>
          <a:p>
            <a:pPr marL="0" indent="0">
              <a:buFontTx/>
              <a:buNone/>
            </a:pPr>
            <a:r>
              <a:rPr lang="en-US" altLang="zh-CN" sz="2400">
                <a:latin typeface="宋体" charset="-122"/>
                <a:ea typeface="Arial Unicode MS" charset="-122"/>
                <a:cs typeface="Arial Unicode MS" charset="-122"/>
              </a:rPr>
              <a:t>      </a:t>
            </a: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三、组合</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445125"/>
          </a:xfrm>
        </p:spPr>
        <p:txBody>
          <a:bodyPr/>
          <a:lstStyle/>
          <a:p>
            <a:pPr marL="0" indent="0">
              <a:buFontTx/>
              <a:buNone/>
            </a:pPr>
            <a:r>
              <a:rPr lang="zh-CN" altLang="en-US" sz="2400" b="1">
                <a:latin typeface="宋体" charset="-122"/>
                <a:ea typeface="Arial Unicode MS" charset="-122"/>
                <a:cs typeface="Arial Unicode MS" charset="-122"/>
              </a:rPr>
              <a:t>  </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、重组合</a:t>
            </a:r>
            <a:endParaRPr lang="en-US" altLang="zh-CN" sz="2400">
              <a:latin typeface="宋体" charset="-122"/>
              <a:ea typeface="Arial Unicode MS" charset="-122"/>
              <a:cs typeface="Arial Unicode MS" charset="-122"/>
            </a:endParaRPr>
          </a:p>
          <a:p>
            <a:pPr marL="0" indent="0">
              <a:buFontTx/>
              <a:buNone/>
            </a:pPr>
            <a:r>
              <a:rPr lang="zh-CN" altLang="en-US" sz="2400">
                <a:latin typeface="宋体" charset="-122"/>
                <a:ea typeface="Arial Unicode MS" charset="-122"/>
                <a:cs typeface="Arial Unicode MS" charset="-122"/>
              </a:rPr>
              <a:t>  例</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(X+Y+Z)</a:t>
            </a:r>
            <a:r>
              <a:rPr lang="en-US" altLang="zh-CN" sz="2400" baseline="30000">
                <a:latin typeface="宋体" charset="-122"/>
                <a:ea typeface="Arial Unicode MS" charset="-122"/>
                <a:cs typeface="Arial Unicode MS" charset="-122"/>
              </a:rPr>
              <a:t>2015</a:t>
            </a:r>
            <a:r>
              <a:rPr lang="zh-CN" altLang="en-US" sz="2400">
                <a:latin typeface="宋体" charset="-122"/>
                <a:ea typeface="Arial Unicode MS" charset="-122"/>
                <a:cs typeface="Arial Unicode MS" charset="-122"/>
              </a:rPr>
              <a:t>共有多少项？</a:t>
            </a:r>
            <a:endParaRPr lang="en-US" altLang="zh-CN" sz="2400">
              <a:latin typeface="宋体" charset="-122"/>
              <a:ea typeface="Arial Unicode MS" charset="-122"/>
              <a:cs typeface="Arial Unicode MS" charset="-122"/>
            </a:endParaRPr>
          </a:p>
          <a:p>
            <a:pPr marL="0" indent="0">
              <a:spcBef>
                <a:spcPct val="0"/>
              </a:spcBef>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提示：相当于在</a:t>
            </a:r>
            <a:r>
              <a:rPr lang="en-US" altLang="zh-CN" sz="2400">
                <a:latin typeface="宋体" charset="-122"/>
                <a:ea typeface="Arial Unicode MS" charset="-122"/>
                <a:cs typeface="Arial Unicode MS" charset="-122"/>
              </a:rPr>
              <a:t>X,Y,Z</a:t>
            </a:r>
            <a:r>
              <a:rPr lang="zh-CN" altLang="en-US" sz="2400">
                <a:latin typeface="宋体" charset="-122"/>
                <a:ea typeface="Arial Unicode MS" charset="-122"/>
                <a:cs typeface="Arial Unicode MS" charset="-122"/>
              </a:rPr>
              <a:t>这三个元素中可重复选取</a:t>
            </a:r>
            <a:r>
              <a:rPr lang="en-US" altLang="zh-CN" sz="2400">
                <a:latin typeface="宋体" charset="-122"/>
                <a:ea typeface="Arial Unicode MS" charset="-122"/>
                <a:cs typeface="Arial Unicode MS" charset="-122"/>
              </a:rPr>
              <a:t>2015</a:t>
            </a:r>
            <a:r>
              <a:rPr lang="zh-CN" altLang="en-US" sz="2400">
                <a:latin typeface="宋体" charset="-122"/>
                <a:ea typeface="Arial Unicode MS" charset="-122"/>
                <a:cs typeface="Arial Unicode MS" charset="-122"/>
              </a:rPr>
              <a:t>个元素的不同取法。</a:t>
            </a:r>
            <a:r>
              <a:rPr lang="en-US" altLang="zh-CN" sz="2400">
                <a:latin typeface="宋体" charset="-122"/>
                <a:ea typeface="Arial Unicode MS" charset="-122"/>
                <a:cs typeface="Arial Unicode MS" charset="-122"/>
              </a:rPr>
              <a:t>C(2015+3-1, 2015)</a:t>
            </a:r>
            <a:r>
              <a:rPr lang="zh-CN" altLang="en-US" sz="2400">
                <a:latin typeface="宋体" charset="-122"/>
                <a:ea typeface="Arial Unicode MS" charset="-122"/>
                <a:cs typeface="Arial Unicode MS" charset="-122"/>
              </a:rPr>
              <a:t>  </a:t>
            </a:r>
            <a:endParaRPr lang="en-US" altLang="zh-CN" sz="2400">
              <a:latin typeface="宋体" charset="-122"/>
              <a:ea typeface="Arial Unicode MS" charset="-122"/>
              <a:cs typeface="Arial Unicode MS" charset="-122"/>
            </a:endParaRPr>
          </a:p>
          <a:p>
            <a:pPr marL="0" indent="0">
              <a:spcBef>
                <a:spcPct val="0"/>
              </a:spcBef>
              <a:buFontTx/>
              <a:buNone/>
            </a:pPr>
            <a:r>
              <a:rPr lang="zh-CN" altLang="en-US" sz="2400">
                <a:latin typeface="宋体" charset="-122"/>
                <a:ea typeface="Arial Unicode MS" charset="-122"/>
                <a:cs typeface="Arial Unicode MS" charset="-122"/>
              </a:rPr>
              <a:t>  例</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：不定方程</a:t>
            </a:r>
            <a:r>
              <a:rPr lang="en-US" altLang="zh-CN" sz="2400">
                <a:latin typeface="宋体" charset="-122"/>
                <a:ea typeface="Arial Unicode MS" charset="-122"/>
                <a:cs typeface="Arial Unicode MS" charset="-122"/>
              </a:rPr>
              <a:t>x1+x2+…+xn=r</a:t>
            </a:r>
            <a:r>
              <a:rPr lang="zh-CN" altLang="en-US" sz="2400">
                <a:latin typeface="宋体" charset="-122"/>
                <a:ea typeface="Arial Unicode MS" charset="-122"/>
                <a:cs typeface="Arial Unicode MS" charset="-122"/>
              </a:rPr>
              <a:t>的非负整数解的个数。</a:t>
            </a:r>
            <a:endParaRPr lang="en-US" altLang="zh-CN" sz="2400">
              <a:latin typeface="宋体" charset="-122"/>
              <a:ea typeface="Arial Unicode MS" charset="-122"/>
              <a:cs typeface="Arial Unicode MS" charset="-122"/>
            </a:endParaRPr>
          </a:p>
          <a:p>
            <a:pPr marL="0" indent="0">
              <a:spcBef>
                <a:spcPct val="0"/>
              </a:spcBef>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提示：</a:t>
            </a:r>
            <a:r>
              <a:rPr lang="en-US" altLang="zh-CN" sz="2400">
                <a:latin typeface="宋体" charset="-122"/>
                <a:ea typeface="Arial Unicode MS" charset="-122"/>
                <a:cs typeface="Arial Unicode MS" charset="-122"/>
              </a:rPr>
              <a:t>xi</a:t>
            </a:r>
            <a:r>
              <a:rPr lang="zh-CN" altLang="en-US" sz="2400">
                <a:latin typeface="宋体" charset="-122"/>
                <a:ea typeface="Arial Unicode MS" charset="-122"/>
                <a:cs typeface="Arial Unicode MS" charset="-122"/>
              </a:rPr>
              <a:t>代表第</a:t>
            </a:r>
            <a:r>
              <a:rPr lang="en-US" altLang="zh-CN" sz="2400">
                <a:latin typeface="宋体" charset="-122"/>
                <a:ea typeface="Arial Unicode MS" charset="-122"/>
                <a:cs typeface="Arial Unicode MS" charset="-122"/>
              </a:rPr>
              <a:t>i</a:t>
            </a:r>
            <a:r>
              <a:rPr lang="zh-CN" altLang="en-US" sz="2400">
                <a:latin typeface="宋体" charset="-122"/>
                <a:ea typeface="Arial Unicode MS" charset="-122"/>
                <a:cs typeface="Arial Unicode MS" charset="-122"/>
              </a:rPr>
              <a:t>个盒子所放的球的个数，</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代表相同颜色的球数，那么这</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只球放入</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个编号不同的</a:t>
            </a:r>
            <a:r>
              <a:rPr lang="en-US" altLang="zh-CN" sz="2400">
                <a:latin typeface="宋体" charset="-122"/>
                <a:ea typeface="Arial Unicode MS" charset="-122"/>
                <a:cs typeface="Arial Unicode MS" charset="-122"/>
              </a:rPr>
              <a:t>x1,x2,…,xn</a:t>
            </a:r>
            <a:r>
              <a:rPr lang="zh-CN" altLang="en-US" sz="2400">
                <a:latin typeface="宋体" charset="-122"/>
                <a:ea typeface="Arial Unicode MS" charset="-122"/>
                <a:cs typeface="Arial Unicode MS" charset="-122"/>
              </a:rPr>
              <a:t>盒子中，每盒放球只数不限的一种放法就是上述不定方程的一个解。</a:t>
            </a:r>
            <a:endParaRPr lang="en-US" altLang="zh-CN" sz="2400">
              <a:latin typeface="宋体" charset="-122"/>
              <a:ea typeface="Arial Unicode MS" charset="-122"/>
              <a:cs typeface="Arial Unicode MS" charset="-122"/>
            </a:endParaRPr>
          </a:p>
          <a:p>
            <a:pPr marL="0" indent="0">
              <a:spcBef>
                <a:spcPct val="0"/>
              </a:spcBef>
              <a:buFontTx/>
              <a:buNone/>
            </a:pPr>
            <a:r>
              <a:rPr lang="zh-CN" altLang="en-US" sz="2400">
                <a:latin typeface="宋体" charset="-122"/>
                <a:ea typeface="Arial Unicode MS" charset="-122"/>
                <a:cs typeface="Arial Unicode MS" charset="-122"/>
              </a:rPr>
              <a:t> 另外一种证法：令</a:t>
            </a:r>
            <a:r>
              <a:rPr lang="en-US" altLang="zh-CN" sz="2400">
                <a:latin typeface="宋体" charset="-122"/>
                <a:ea typeface="Arial Unicode MS" charset="-122"/>
                <a:cs typeface="Arial Unicode MS" charset="-122"/>
              </a:rPr>
              <a:t>yi=xi+1</a:t>
            </a:r>
            <a:r>
              <a:rPr lang="zh-CN" altLang="en-US" sz="2400">
                <a:latin typeface="宋体" charset="-122"/>
                <a:ea typeface="Arial Unicode MS" charset="-122"/>
                <a:cs typeface="Arial Unicode MS" charset="-122"/>
              </a:rPr>
              <a:t>，则</a:t>
            </a:r>
            <a:r>
              <a:rPr lang="en-US" altLang="zh-CN" sz="2400">
                <a:latin typeface="宋体" charset="-122"/>
                <a:ea typeface="Arial Unicode MS" charset="-122"/>
                <a:cs typeface="Arial Unicode MS" charset="-122"/>
              </a:rPr>
              <a:t>yi</a:t>
            </a:r>
            <a:r>
              <a:rPr lang="zh-CN" altLang="en-US" sz="2400">
                <a:latin typeface="宋体" charset="-122"/>
                <a:ea typeface="Arial Unicode MS" charset="-122"/>
                <a:cs typeface="Arial Unicode MS" charset="-122"/>
              </a:rPr>
              <a:t>为正整数，</a:t>
            </a:r>
          </a:p>
          <a:p>
            <a:pPr marL="0" indent="0">
              <a:spcBef>
                <a:spcPct val="0"/>
              </a:spcBef>
              <a:buFontTx/>
              <a:buNone/>
            </a:pPr>
            <a:r>
              <a:rPr lang="zh-CN" altLang="en-US" sz="2400">
                <a:latin typeface="宋体" charset="-122"/>
                <a:ea typeface="Arial Unicode MS" charset="-122"/>
                <a:cs typeface="Arial Unicode MS" charset="-122"/>
              </a:rPr>
              <a:t>方程变为</a:t>
            </a:r>
            <a:r>
              <a:rPr lang="en-US" altLang="zh-CN" sz="2400">
                <a:latin typeface="宋体" charset="-122"/>
                <a:ea typeface="Arial Unicode MS" charset="-122"/>
                <a:cs typeface="Arial Unicode MS" charset="-122"/>
              </a:rPr>
              <a:t>y1+y2+……+yn=n+m</a:t>
            </a:r>
            <a:r>
              <a:rPr lang="zh-CN" altLang="en-US" sz="2400">
                <a:latin typeface="宋体" charset="-122"/>
                <a:ea typeface="Arial Unicode MS" charset="-122"/>
                <a:cs typeface="Arial Unicode MS" charset="-122"/>
              </a:rPr>
              <a:t>，</a:t>
            </a:r>
          </a:p>
          <a:p>
            <a:pPr marL="0" indent="0">
              <a:spcBef>
                <a:spcPct val="0"/>
              </a:spcBef>
              <a:buFontTx/>
              <a:buNone/>
            </a:pPr>
            <a:r>
              <a:rPr lang="en-US" altLang="zh-CN" sz="2400">
                <a:latin typeface="宋体" charset="-122"/>
                <a:ea typeface="Arial Unicode MS" charset="-122"/>
                <a:cs typeface="Arial Unicode MS" charset="-122"/>
              </a:rPr>
              <a:t>1&lt;=y1&lt;y1+y2&lt;……&lt;y1+y2+……+yn=n+m</a:t>
            </a:r>
            <a:r>
              <a:rPr lang="zh-CN" altLang="en-US" sz="2400">
                <a:latin typeface="宋体" charset="-122"/>
                <a:ea typeface="Arial Unicode MS" charset="-122"/>
                <a:cs typeface="Arial Unicode MS" charset="-122"/>
              </a:rPr>
              <a:t>，最后一个是确定的数，但前</a:t>
            </a:r>
            <a:r>
              <a:rPr lang="en-US" altLang="zh-CN" sz="2400">
                <a:latin typeface="宋体" charset="-122"/>
                <a:ea typeface="Arial Unicode MS" charset="-122"/>
                <a:cs typeface="Arial Unicode MS" charset="-122"/>
              </a:rPr>
              <a:t>n-1</a:t>
            </a:r>
            <a:r>
              <a:rPr lang="zh-CN" altLang="en-US" sz="2400">
                <a:latin typeface="宋体" charset="-122"/>
                <a:ea typeface="Arial Unicode MS" charset="-122"/>
                <a:cs typeface="Arial Unicode MS" charset="-122"/>
              </a:rPr>
              <a:t>个为</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至</a:t>
            </a:r>
            <a:r>
              <a:rPr lang="en-US" altLang="zh-CN" sz="2400">
                <a:latin typeface="宋体" charset="-122"/>
                <a:ea typeface="Arial Unicode MS" charset="-122"/>
                <a:cs typeface="Arial Unicode MS" charset="-122"/>
              </a:rPr>
              <a:t>n+m-1</a:t>
            </a:r>
            <a:r>
              <a:rPr lang="zh-CN" altLang="en-US" sz="2400">
                <a:latin typeface="宋体" charset="-122"/>
                <a:ea typeface="Arial Unicode MS" charset="-122"/>
                <a:cs typeface="Arial Unicode MS" charset="-122"/>
              </a:rPr>
              <a:t>中取</a:t>
            </a:r>
            <a:r>
              <a:rPr lang="en-US" altLang="zh-CN" sz="2400">
                <a:latin typeface="宋体" charset="-122"/>
                <a:ea typeface="Arial Unicode MS" charset="-122"/>
                <a:cs typeface="Arial Unicode MS" charset="-122"/>
              </a:rPr>
              <a:t>n-1</a:t>
            </a:r>
            <a:r>
              <a:rPr lang="zh-CN" altLang="en-US" sz="2400">
                <a:latin typeface="宋体" charset="-122"/>
                <a:ea typeface="Arial Unicode MS" charset="-122"/>
                <a:cs typeface="Arial Unicode MS" charset="-122"/>
              </a:rPr>
              <a:t>的从小到大排列，只需从中无重取出</a:t>
            </a:r>
            <a:r>
              <a:rPr lang="en-US" altLang="zh-CN" sz="2400">
                <a:latin typeface="宋体" charset="-122"/>
                <a:ea typeface="Arial Unicode MS" charset="-122"/>
                <a:cs typeface="Arial Unicode MS" charset="-122"/>
              </a:rPr>
              <a:t>n-1</a:t>
            </a:r>
            <a:r>
              <a:rPr lang="zh-CN" altLang="en-US" sz="2400">
                <a:latin typeface="宋体" charset="-122"/>
                <a:ea typeface="Arial Unicode MS" charset="-122"/>
                <a:cs typeface="Arial Unicode MS" charset="-122"/>
              </a:rPr>
              <a:t>个不同元素，然后按照大小顺序排列即可，故取法数为</a:t>
            </a:r>
            <a:r>
              <a:rPr lang="en-US" altLang="zh-CN" sz="2400">
                <a:latin typeface="宋体" charset="-122"/>
                <a:ea typeface="Arial Unicode MS" charset="-122"/>
                <a:cs typeface="Arial Unicode MS" charset="-122"/>
              </a:rPr>
              <a:t>C</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n+m-1</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n-1</a:t>
            </a:r>
            <a:r>
              <a:rPr lang="zh-CN" altLang="en-US" sz="2400">
                <a:latin typeface="宋体" charset="-122"/>
                <a:ea typeface="Arial Unicode MS" charset="-122"/>
                <a:cs typeface="Arial Unicode MS"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三、组合</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4895850"/>
          </a:xfrm>
        </p:spPr>
        <p:txBody>
          <a:bodyPr/>
          <a:lstStyle/>
          <a:p>
            <a:pPr marL="0" indent="0">
              <a:buFontTx/>
              <a:buNone/>
            </a:pPr>
            <a:r>
              <a:rPr lang="zh-CN" altLang="en-US" sz="2400" b="1">
                <a:latin typeface="宋体" charset="-122"/>
                <a:ea typeface="Arial Unicode MS" charset="-122"/>
                <a:cs typeface="Arial Unicode MS" charset="-122"/>
              </a:rPr>
              <a:t>  </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、重组合</a:t>
            </a:r>
            <a:endParaRPr lang="en-US" altLang="zh-CN" sz="2400">
              <a:latin typeface="宋体" charset="-122"/>
              <a:ea typeface="Arial Unicode MS" charset="-122"/>
              <a:cs typeface="Arial Unicode MS" charset="-122"/>
            </a:endParaRPr>
          </a:p>
          <a:p>
            <a:pPr marL="0" indent="0">
              <a:buFontTx/>
              <a:buNone/>
            </a:pPr>
            <a:r>
              <a:rPr lang="zh-CN" altLang="en-US" sz="2400">
                <a:latin typeface="宋体" charset="-122"/>
                <a:ea typeface="Arial Unicode MS" charset="-122"/>
                <a:cs typeface="Arial Unicode MS" charset="-122"/>
              </a:rPr>
              <a:t>  例</a:t>
            </a:r>
            <a:r>
              <a:rPr lang="en-US" altLang="zh-CN" sz="2400">
                <a:latin typeface="宋体" charset="-122"/>
                <a:ea typeface="Arial Unicode MS" charset="-122"/>
                <a:cs typeface="Arial Unicode MS" charset="-122"/>
              </a:rPr>
              <a:t>3</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2x1+x2+…+x10=3</a:t>
            </a:r>
            <a:r>
              <a:rPr lang="zh-CN" altLang="en-US" sz="2400">
                <a:latin typeface="宋体" charset="-122"/>
                <a:ea typeface="Arial Unicode MS" charset="-122"/>
                <a:cs typeface="Arial Unicode MS" charset="-122"/>
              </a:rPr>
              <a:t>的非负整数解的个数是多少？</a:t>
            </a:r>
            <a:endParaRPr lang="en-US" altLang="zh-CN" sz="2400">
              <a:latin typeface="宋体" charset="-122"/>
              <a:ea typeface="Arial Unicode MS" charset="-122"/>
              <a:cs typeface="Arial Unicode MS" charset="-122"/>
            </a:endParaRPr>
          </a:p>
          <a:p>
            <a:pPr marL="0" indent="0">
              <a:buFontTx/>
              <a:buNone/>
            </a:pPr>
            <a:r>
              <a:rPr lang="zh-CN" altLang="en-US" sz="2400">
                <a:latin typeface="宋体" charset="-122"/>
                <a:ea typeface="Arial Unicode MS" charset="-122"/>
                <a:cs typeface="Arial Unicode MS" charset="-122"/>
              </a:rPr>
              <a:t>  提示：如果</a:t>
            </a:r>
            <a:r>
              <a:rPr lang="en-US" altLang="zh-CN" sz="2400">
                <a:latin typeface="宋体" charset="-122"/>
                <a:ea typeface="Arial Unicode MS" charset="-122"/>
                <a:cs typeface="Arial Unicode MS" charset="-122"/>
              </a:rPr>
              <a:t>x1</a:t>
            </a:r>
            <a:r>
              <a:rPr lang="zh-CN" altLang="en-US" sz="2400">
                <a:latin typeface="宋体" charset="-122"/>
                <a:ea typeface="Arial Unicode MS" charset="-122"/>
                <a:cs typeface="Arial Unicode MS" charset="-122"/>
              </a:rPr>
              <a:t>为</a:t>
            </a:r>
            <a:r>
              <a:rPr lang="en-US" altLang="zh-CN" sz="2400">
                <a:latin typeface="宋体" charset="-122"/>
                <a:ea typeface="Arial Unicode MS" charset="-122"/>
                <a:cs typeface="Arial Unicode MS" charset="-122"/>
              </a:rPr>
              <a:t>0</a:t>
            </a:r>
            <a:r>
              <a:rPr lang="zh-CN" altLang="en-US" sz="2400">
                <a:latin typeface="宋体" charset="-122"/>
                <a:ea typeface="Arial Unicode MS" charset="-122"/>
                <a:cs typeface="Arial Unicode MS" charset="-122"/>
              </a:rPr>
              <a:t>，则解的个数为</a:t>
            </a:r>
            <a:r>
              <a:rPr lang="en-US" altLang="zh-CN" sz="2400">
                <a:latin typeface="宋体" charset="-122"/>
                <a:ea typeface="Arial Unicode MS" charset="-122"/>
                <a:cs typeface="Arial Unicode MS" charset="-122"/>
              </a:rPr>
              <a:t>C(11,3)</a:t>
            </a:r>
            <a:r>
              <a:rPr lang="zh-CN" altLang="en-US" sz="2400">
                <a:latin typeface="宋体" charset="-122"/>
                <a:ea typeface="Arial Unicode MS" charset="-122"/>
                <a:cs typeface="Arial Unicode MS" charset="-122"/>
              </a:rPr>
              <a:t>，如果</a:t>
            </a:r>
            <a:r>
              <a:rPr lang="en-US" altLang="zh-CN" sz="2400">
                <a:latin typeface="宋体" charset="-122"/>
                <a:ea typeface="Arial Unicode MS" charset="-122"/>
                <a:cs typeface="Arial Unicode MS" charset="-122"/>
              </a:rPr>
              <a:t>x1</a:t>
            </a:r>
            <a:r>
              <a:rPr lang="zh-CN" altLang="en-US" sz="2400">
                <a:latin typeface="宋体" charset="-122"/>
                <a:ea typeface="Arial Unicode MS" charset="-122"/>
                <a:cs typeface="Arial Unicode MS" charset="-122"/>
              </a:rPr>
              <a:t>为</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，则解的个数为</a:t>
            </a:r>
            <a:r>
              <a:rPr lang="en-US" altLang="zh-CN" sz="2400">
                <a:latin typeface="宋体" charset="-122"/>
                <a:ea typeface="Arial Unicode MS" charset="-122"/>
                <a:cs typeface="Arial Unicode MS" charset="-122"/>
              </a:rPr>
              <a:t>C(9,1)</a:t>
            </a:r>
            <a:r>
              <a:rPr lang="zh-CN" altLang="en-US" sz="2400">
                <a:latin typeface="宋体" charset="-122"/>
                <a:ea typeface="Arial Unicode MS" charset="-122"/>
                <a:cs typeface="Arial Unicode MS" charset="-122"/>
              </a:rPr>
              <a:t>，因此总数为：</a:t>
            </a:r>
            <a:r>
              <a:rPr lang="en-US" altLang="zh-CN" sz="2400">
                <a:latin typeface="宋体" charset="-122"/>
                <a:ea typeface="Arial Unicode MS" charset="-122"/>
                <a:cs typeface="Arial Unicode MS" charset="-122"/>
              </a:rPr>
              <a:t>C(11,3)+C(9,1)</a:t>
            </a:r>
          </a:p>
          <a:p>
            <a:pPr marL="0" indent="0">
              <a:buFontTx/>
              <a:buNone/>
            </a:pPr>
            <a:r>
              <a:rPr lang="zh-CN" altLang="en-US" sz="2400">
                <a:latin typeface="宋体" charset="-122"/>
                <a:ea typeface="Arial Unicode MS" charset="-122"/>
                <a:cs typeface="Arial Unicode MS" charset="-122"/>
              </a:rPr>
              <a:t>  例</a:t>
            </a:r>
            <a:r>
              <a:rPr lang="en-US" altLang="zh-CN" sz="2400">
                <a:latin typeface="宋体" charset="-122"/>
                <a:ea typeface="Arial Unicode MS" charset="-122"/>
                <a:cs typeface="Arial Unicode MS" charset="-122"/>
              </a:rPr>
              <a:t>4</a:t>
            </a:r>
            <a:r>
              <a:rPr lang="zh-CN" altLang="en-US" sz="2400">
                <a:latin typeface="宋体" charset="-122"/>
                <a:ea typeface="Arial Unicode MS" charset="-122"/>
                <a:cs typeface="Arial Unicode MS" charset="-122"/>
              </a:rPr>
              <a:t>：求给定集合中元素的全排列、圆排列以及组合数，并枚举出所有可能的方案。</a:t>
            </a:r>
            <a:r>
              <a:rPr lang="en-US" altLang="zh-CN" sz="2400">
                <a:latin typeface="宋体" charset="-122"/>
                <a:ea typeface="Arial Unicode MS" charset="-122"/>
                <a:cs typeface="Arial Unicode MS" charset="-122"/>
              </a:rPr>
              <a:t>(all.cpp)</a:t>
            </a:r>
          </a:p>
          <a:p>
            <a:pPr marL="0" indent="0">
              <a:buFontTx/>
              <a:buNone/>
            </a:pP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三、组合</a:t>
            </a:r>
            <a:endParaRPr sz="3200" b="1" dirty="0">
              <a:solidFill>
                <a:srgbClr val="FFFF00"/>
              </a:solidFill>
            </a:endParaRPr>
          </a:p>
        </p:txBody>
      </p:sp>
      <p:sp>
        <p:nvSpPr>
          <p:cNvPr id="27651" name="Rectangle 3"/>
          <p:cNvSpPr>
            <a:spLocks noGrp="1" noChangeArrowheads="1"/>
          </p:cNvSpPr>
          <p:nvPr>
            <p:ph idx="1"/>
          </p:nvPr>
        </p:nvSpPr>
        <p:spPr>
          <a:xfrm>
            <a:off x="323851" y="1412875"/>
            <a:ext cx="2159918" cy="431949"/>
          </a:xfrm>
        </p:spPr>
        <p:txBody>
          <a:bodyPr/>
          <a:lstStyle/>
          <a:p>
            <a:pPr marL="0" indent="0">
              <a:buFontTx/>
              <a:buNone/>
            </a:pPr>
            <a:r>
              <a:rPr lang="zh-CN" altLang="en-US" sz="2400" b="1"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组合数求法</a:t>
            </a:r>
            <a:endParaRPr lang="en-US" altLang="zh-CN" sz="2400" dirty="0">
              <a:latin typeface="宋体" charset="-122"/>
              <a:ea typeface="Arial Unicode MS" charset="-122"/>
              <a:cs typeface="Arial Unicode MS" charset="-122"/>
            </a:endParaRPr>
          </a:p>
          <a:p>
            <a:pPr marL="0" indent="0">
              <a:buNone/>
            </a:pPr>
            <a:r>
              <a:rPr lang="en-US" altLang="zh-CN" sz="2400" dirty="0">
                <a:latin typeface="宋体" charset="-122"/>
                <a:ea typeface="Arial Unicode MS" charset="-122"/>
                <a:cs typeface="Arial Unicode MS" charset="-122"/>
              </a:rPr>
              <a:t>	</a:t>
            </a:r>
          </a:p>
          <a:p>
            <a:pPr marL="0" indent="0">
              <a:buFontTx/>
              <a:buNone/>
            </a:pPr>
            <a:endParaRPr lang="en-US" altLang="zh-CN" sz="2400" dirty="0">
              <a:latin typeface="宋体" charset="-122"/>
              <a:ea typeface="Arial Unicode MS" charset="-122"/>
              <a:cs typeface="Arial Unicode MS" charset="-122"/>
            </a:endParaRPr>
          </a:p>
          <a:p>
            <a:pPr marL="0" indent="0">
              <a:buFontTx/>
              <a:buNone/>
            </a:pPr>
            <a:endParaRPr lang="en-US" altLang="zh-CN" sz="2400" dirty="0">
              <a:latin typeface="宋体" charset="-122"/>
              <a:ea typeface="Arial Unicode MS" charset="-122"/>
              <a:cs typeface="Arial Unicode MS" charset="-122"/>
            </a:endParaRPr>
          </a:p>
          <a:p>
            <a:pPr marL="0" indent="0">
              <a:buFontTx/>
              <a:buNone/>
            </a:pPr>
            <a:endParaRPr lang="en-US" altLang="zh-CN" sz="2400" dirty="0">
              <a:latin typeface="宋体" charset="-122"/>
              <a:ea typeface="Arial Unicode MS" charset="-122"/>
              <a:cs typeface="Arial Unicode MS" charset="-122"/>
            </a:endParaRPr>
          </a:p>
          <a:p>
            <a:pPr marL="0" indent="0">
              <a:buFontTx/>
              <a:buNone/>
            </a:pPr>
            <a:endParaRPr lang="en-US" altLang="zh-CN" sz="2400" dirty="0">
              <a:latin typeface="宋体" charset="-122"/>
              <a:ea typeface="Arial Unicode MS" charset="-122"/>
              <a:cs typeface="Arial Unicode MS" charset="-122"/>
            </a:endParaRPr>
          </a:p>
          <a:p>
            <a:pPr marL="0" indent="0">
              <a:buFontTx/>
              <a:buNone/>
            </a:pPr>
            <a:endParaRPr lang="zh-CN" altLang="en-US" sz="2400" dirty="0">
              <a:latin typeface="宋体" charset="-122"/>
              <a:ea typeface="Arial Unicode MS" charset="-122"/>
              <a:cs typeface="Arial Unicode MS" charset="-122"/>
            </a:endParaRPr>
          </a:p>
        </p:txBody>
      </p:sp>
      <p:sp>
        <p:nvSpPr>
          <p:cNvPr id="7" name="文本框 6">
            <a:extLst>
              <a:ext uri="{FF2B5EF4-FFF2-40B4-BE49-F238E27FC236}">
                <a16:creationId xmlns:a16="http://schemas.microsoft.com/office/drawing/2014/main" id="{33F2079C-BF2F-4C5A-8BFA-50AAC18966FD}"/>
              </a:ext>
            </a:extLst>
          </p:cNvPr>
          <p:cNvSpPr txBox="1"/>
          <p:nvPr/>
        </p:nvSpPr>
        <p:spPr>
          <a:xfrm>
            <a:off x="766428" y="2060848"/>
            <a:ext cx="6696744" cy="3231654"/>
          </a:xfrm>
          <a:prstGeom prst="rect">
            <a:avLst/>
          </a:prstGeom>
          <a:noFill/>
        </p:spPr>
        <p:txBody>
          <a:bodyPr wrap="square" rtlCol="0">
            <a:spAutoFit/>
          </a:bodyPr>
          <a:lstStyle/>
          <a:p>
            <a:r>
              <a:rPr lang="en-US" altLang="zh-CN" sz="2800" dirty="0"/>
              <a:t>    fac[0] = fac[1] = 1;</a:t>
            </a:r>
          </a:p>
          <a:p>
            <a:r>
              <a:rPr lang="en-US" altLang="zh-CN" sz="2800" dirty="0"/>
              <a:t>    for(int </a:t>
            </a:r>
            <a:r>
              <a:rPr lang="en-US" altLang="zh-CN" sz="2800" dirty="0" err="1"/>
              <a:t>i</a:t>
            </a:r>
            <a:r>
              <a:rPr lang="en-US" altLang="zh-CN" sz="2800" dirty="0"/>
              <a:t> = 1; </a:t>
            </a:r>
            <a:r>
              <a:rPr lang="en-US" altLang="zh-CN" sz="2800" dirty="0" err="1"/>
              <a:t>i</a:t>
            </a:r>
            <a:r>
              <a:rPr lang="en-US" altLang="zh-CN" sz="2800" dirty="0"/>
              <a:t> &lt;= N; ++</a:t>
            </a:r>
            <a:r>
              <a:rPr lang="en-US" altLang="zh-CN" sz="2800" dirty="0" err="1"/>
              <a:t>i</a:t>
            </a:r>
            <a:r>
              <a:rPr lang="en-US" altLang="zh-CN" sz="2800" dirty="0"/>
              <a:t>)</a:t>
            </a:r>
          </a:p>
          <a:p>
            <a:r>
              <a:rPr lang="en-US" altLang="zh-CN" sz="2800" dirty="0"/>
              <a:t>           fac[</a:t>
            </a:r>
            <a:r>
              <a:rPr lang="en-US" altLang="zh-CN" sz="2800" dirty="0" err="1"/>
              <a:t>i</a:t>
            </a:r>
            <a:r>
              <a:rPr lang="en-US" altLang="zh-CN" sz="2800" dirty="0"/>
              <a:t>] = fac[i-1] * </a:t>
            </a:r>
            <a:r>
              <a:rPr lang="en-US" altLang="zh-CN" sz="2800" dirty="0" err="1"/>
              <a:t>i</a:t>
            </a:r>
            <a:r>
              <a:rPr lang="en-US" altLang="zh-CN" sz="2800" dirty="0"/>
              <a:t> % mod;</a:t>
            </a:r>
          </a:p>
          <a:p>
            <a:r>
              <a:rPr lang="en-US" altLang="zh-CN" sz="2800" dirty="0"/>
              <a:t>    </a:t>
            </a:r>
            <a:r>
              <a:rPr lang="en-US" altLang="zh-CN" sz="2800" dirty="0" err="1"/>
              <a:t>ifac</a:t>
            </a:r>
            <a:r>
              <a:rPr lang="en-US" altLang="zh-CN" sz="2800" dirty="0"/>
              <a:t>[N] = </a:t>
            </a:r>
            <a:r>
              <a:rPr lang="en-US" altLang="zh-CN" sz="2800" dirty="0" err="1"/>
              <a:t>quick_pow</a:t>
            </a:r>
            <a:r>
              <a:rPr lang="en-US" altLang="zh-CN" sz="2800" dirty="0"/>
              <a:t>(fac[N], mod-2);</a:t>
            </a:r>
          </a:p>
          <a:p>
            <a:r>
              <a:rPr lang="en-US" altLang="zh-CN" sz="2800" dirty="0"/>
              <a:t>    for(int </a:t>
            </a:r>
            <a:r>
              <a:rPr lang="en-US" altLang="zh-CN" sz="2800" dirty="0" err="1"/>
              <a:t>i</a:t>
            </a:r>
            <a:r>
              <a:rPr lang="en-US" altLang="zh-CN" sz="2800" dirty="0"/>
              <a:t> = N-1; </a:t>
            </a:r>
            <a:r>
              <a:rPr lang="en-US" altLang="zh-CN" sz="2800" dirty="0" err="1"/>
              <a:t>i</a:t>
            </a:r>
            <a:r>
              <a:rPr lang="en-US" altLang="zh-CN" sz="2800" dirty="0"/>
              <a:t> &gt;=0; ++</a:t>
            </a:r>
            <a:r>
              <a:rPr lang="en-US" altLang="zh-CN" sz="2800" dirty="0" err="1"/>
              <a:t>i</a:t>
            </a:r>
            <a:r>
              <a:rPr lang="en-US" altLang="zh-CN" sz="2800" dirty="0"/>
              <a:t>)</a:t>
            </a:r>
          </a:p>
          <a:p>
            <a:r>
              <a:rPr lang="en-US" altLang="zh-CN" sz="2800" dirty="0"/>
              <a:t>           </a:t>
            </a:r>
            <a:r>
              <a:rPr lang="en-US" altLang="zh-CN" sz="2800" dirty="0" err="1"/>
              <a:t>ifac</a:t>
            </a:r>
            <a:r>
              <a:rPr lang="en-US" altLang="zh-CN" sz="2800" dirty="0"/>
              <a:t>[</a:t>
            </a:r>
            <a:r>
              <a:rPr lang="en-US" altLang="zh-CN" sz="2800" dirty="0" err="1"/>
              <a:t>i</a:t>
            </a:r>
            <a:r>
              <a:rPr lang="en-US" altLang="zh-CN" sz="2800" dirty="0"/>
              <a:t>] = </a:t>
            </a:r>
            <a:r>
              <a:rPr lang="en-US" altLang="zh-CN" sz="2800" dirty="0" err="1"/>
              <a:t>ifac</a:t>
            </a:r>
            <a:r>
              <a:rPr lang="en-US" altLang="zh-CN" sz="2800" dirty="0"/>
              <a:t>[i+1]  * (</a:t>
            </a:r>
            <a:r>
              <a:rPr lang="en-US" altLang="zh-CN" sz="2800" dirty="0" err="1"/>
              <a:t>i</a:t>
            </a:r>
            <a:r>
              <a:rPr lang="en-US" altLang="zh-CN" sz="2800" dirty="0"/>
              <a:t> + 1) % mod;</a:t>
            </a:r>
          </a:p>
          <a:p>
            <a:endParaRPr lang="en-US" altLang="zh-CN" dirty="0"/>
          </a:p>
          <a:p>
            <a:endParaRPr lang="zh-CN" altLang="en-US" dirty="0"/>
          </a:p>
        </p:txBody>
      </p:sp>
    </p:spTree>
    <p:extLst>
      <p:ext uri="{BB962C8B-B14F-4D97-AF65-F5344CB8AC3E}">
        <p14:creationId xmlns:p14="http://schemas.microsoft.com/office/powerpoint/2010/main" val="2451927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四、容斥原理</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pPr>
            <a:r>
              <a:rPr lang="zh-CN" altLang="en-US" sz="2400" b="1">
                <a:latin typeface="宋体" charset="-122"/>
                <a:ea typeface="Arial Unicode MS" charset="-122"/>
                <a:cs typeface="Arial Unicode MS" charset="-122"/>
              </a:rPr>
              <a:t>  </a:t>
            </a:r>
            <a:r>
              <a:rPr lang="en-US" altLang="zh-CN" sz="2400">
                <a:latin typeface="宋体" charset="-122"/>
                <a:ea typeface="Arial Unicode MS" charset="-122"/>
                <a:cs typeface="Arial Unicode MS" charset="-122"/>
              </a:rPr>
              <a:t>3</a:t>
            </a:r>
            <a:r>
              <a:rPr lang="zh-CN" altLang="en-US" sz="2400">
                <a:latin typeface="宋体" charset="-122"/>
                <a:ea typeface="Arial Unicode MS" charset="-122"/>
                <a:cs typeface="Arial Unicode MS" charset="-122"/>
              </a:rPr>
              <a:t>个集合的情形：</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B</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C|=|A|+|B|+|C|-|A</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B|-|B</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C|-|C</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A|+|A</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B</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C|</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例</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：分别计算不超过</a:t>
            </a:r>
            <a:r>
              <a:rPr lang="en-US" altLang="zh-CN" sz="2400">
                <a:latin typeface="宋体" charset="-122"/>
                <a:ea typeface="Arial Unicode MS" charset="-122"/>
                <a:cs typeface="Arial Unicode MS" charset="-122"/>
              </a:rPr>
              <a:t>120</a:t>
            </a:r>
            <a:r>
              <a:rPr lang="zh-CN" altLang="en-US" sz="2400">
                <a:latin typeface="宋体" charset="-122"/>
                <a:ea typeface="Arial Unicode MS" charset="-122"/>
                <a:cs typeface="Arial Unicode MS" charset="-122"/>
              </a:rPr>
              <a:t>的合数和素数的个数。</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11</a:t>
            </a:r>
            <a:r>
              <a:rPr lang="en-US" altLang="zh-CN" sz="2400" baseline="30000">
                <a:latin typeface="宋体" charset="-122"/>
                <a:ea typeface="Arial Unicode MS" charset="-122"/>
                <a:cs typeface="Arial Unicode MS" charset="-122"/>
              </a:rPr>
              <a:t>2</a:t>
            </a:r>
            <a:r>
              <a:rPr lang="en-US" altLang="zh-CN" sz="2400">
                <a:latin typeface="宋体" charset="-122"/>
                <a:ea typeface="Arial Unicode MS" charset="-122"/>
                <a:cs typeface="Arial Unicode MS" charset="-122"/>
              </a:rPr>
              <a:t>=121&gt;120</a:t>
            </a:r>
            <a:r>
              <a:rPr lang="zh-CN" altLang="en-US" sz="2400">
                <a:latin typeface="宋体" charset="-122"/>
                <a:ea typeface="Arial Unicode MS" charset="-122"/>
                <a:cs typeface="Arial Unicode MS" charset="-122"/>
              </a:rPr>
              <a:t>，所以不超过</a:t>
            </a:r>
            <a:r>
              <a:rPr lang="en-US" altLang="zh-CN" sz="2400">
                <a:latin typeface="宋体" charset="-122"/>
                <a:ea typeface="Arial Unicode MS" charset="-122"/>
                <a:cs typeface="Arial Unicode MS" charset="-122"/>
              </a:rPr>
              <a:t>120</a:t>
            </a:r>
            <a:r>
              <a:rPr lang="zh-CN" altLang="en-US" sz="2400">
                <a:latin typeface="宋体" charset="-122"/>
                <a:ea typeface="Arial Unicode MS" charset="-122"/>
                <a:cs typeface="Arial Unicode MS" charset="-122"/>
              </a:rPr>
              <a:t>合数必定是</a:t>
            </a:r>
            <a:r>
              <a:rPr lang="en-US" altLang="zh-CN" sz="2400">
                <a:latin typeface="宋体" charset="-122"/>
                <a:ea typeface="Arial Unicode MS" charset="-122"/>
                <a:cs typeface="Arial Unicode MS" charset="-122"/>
              </a:rPr>
              <a:t>2,3,5,7</a:t>
            </a:r>
            <a:r>
              <a:rPr lang="zh-CN" altLang="en-US" sz="2400">
                <a:latin typeface="宋体" charset="-122"/>
                <a:ea typeface="Arial Unicode MS" charset="-122"/>
                <a:cs typeface="Arial Unicode MS" charset="-122"/>
              </a:rPr>
              <a:t>的倍数。</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设</a:t>
            </a:r>
            <a:r>
              <a:rPr lang="en-US" altLang="zh-CN" sz="2400">
                <a:latin typeface="宋体" charset="-122"/>
                <a:ea typeface="Arial Unicode MS" charset="-122"/>
                <a:cs typeface="Arial Unicode MS" charset="-122"/>
              </a:rPr>
              <a:t>Si</a:t>
            </a:r>
            <a:r>
              <a:rPr lang="zh-CN" altLang="en-US" sz="2400">
                <a:latin typeface="宋体" charset="-122"/>
                <a:ea typeface="Arial Unicode MS" charset="-122"/>
                <a:cs typeface="Arial Unicode MS" charset="-122"/>
              </a:rPr>
              <a:t>为不超过</a:t>
            </a:r>
            <a:r>
              <a:rPr lang="en-US" altLang="zh-CN" sz="2400">
                <a:latin typeface="宋体" charset="-122"/>
                <a:ea typeface="Arial Unicode MS" charset="-122"/>
                <a:cs typeface="Arial Unicode MS" charset="-122"/>
              </a:rPr>
              <a:t>120</a:t>
            </a:r>
            <a:r>
              <a:rPr lang="zh-CN" altLang="en-US" sz="2400">
                <a:latin typeface="宋体" charset="-122"/>
                <a:ea typeface="Arial Unicode MS" charset="-122"/>
                <a:cs typeface="Arial Unicode MS" charset="-122"/>
              </a:rPr>
              <a:t>的数</a:t>
            </a:r>
            <a:r>
              <a:rPr lang="en-US" altLang="zh-CN" sz="2400">
                <a:latin typeface="宋体" charset="-122"/>
                <a:ea typeface="Arial Unicode MS" charset="-122"/>
                <a:cs typeface="Arial Unicode MS" charset="-122"/>
              </a:rPr>
              <a:t>i</a:t>
            </a:r>
            <a:r>
              <a:rPr lang="zh-CN" altLang="en-US" sz="2400">
                <a:latin typeface="宋体" charset="-122"/>
                <a:ea typeface="Arial Unicode MS" charset="-122"/>
                <a:cs typeface="Arial Unicode MS" charset="-122"/>
              </a:rPr>
              <a:t>的倍数集，则</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|S2|=[120/2]=60, |S3|=40, |S5|=24, |S7|=17</a:t>
            </a:r>
          </a:p>
          <a:p>
            <a:pPr marL="0" indent="0">
              <a:buFontTx/>
              <a:buNone/>
            </a:pPr>
            <a:r>
              <a:rPr lang="en-US" altLang="zh-CN" sz="2400">
                <a:latin typeface="宋体" charset="-122"/>
                <a:ea typeface="Arial Unicode MS" charset="-122"/>
                <a:cs typeface="Arial Unicode MS" charset="-122"/>
              </a:rPr>
              <a:t>  S2,S3,S5,S7</a:t>
            </a:r>
            <a:r>
              <a:rPr lang="zh-CN" altLang="en-US" sz="2400">
                <a:latin typeface="宋体" charset="-122"/>
                <a:ea typeface="Arial Unicode MS" charset="-122"/>
                <a:cs typeface="Arial Unicode MS" charset="-122"/>
              </a:rPr>
              <a:t>中任取</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个集合，进行交运算，得到：</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|S2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S3|=[120/2/3]=20,……</a:t>
            </a:r>
          </a:p>
          <a:p>
            <a:pPr marL="0" indent="0">
              <a:buFontTx/>
              <a:buNone/>
            </a:pPr>
            <a:r>
              <a:rPr lang="en-US" altLang="zh-CN" sz="2400">
                <a:latin typeface="宋体" charset="-122"/>
                <a:ea typeface="Arial Unicode MS" charset="-122"/>
                <a:cs typeface="Arial Unicode MS" charset="-122"/>
              </a:rPr>
              <a:t>  S2,S3,S5,S7</a:t>
            </a:r>
            <a:r>
              <a:rPr lang="zh-CN" altLang="en-US" sz="2400">
                <a:latin typeface="宋体" charset="-122"/>
                <a:ea typeface="Arial Unicode MS" charset="-122"/>
                <a:cs typeface="Arial Unicode MS" charset="-122"/>
              </a:rPr>
              <a:t>中任取</a:t>
            </a:r>
            <a:r>
              <a:rPr lang="en-US" altLang="zh-CN" sz="2400">
                <a:latin typeface="宋体" charset="-122"/>
                <a:ea typeface="Arial Unicode MS" charset="-122"/>
                <a:cs typeface="Arial Unicode MS" charset="-122"/>
              </a:rPr>
              <a:t>3</a:t>
            </a:r>
            <a:r>
              <a:rPr lang="zh-CN" altLang="en-US" sz="2400">
                <a:latin typeface="宋体" charset="-122"/>
                <a:ea typeface="Arial Unicode MS" charset="-122"/>
                <a:cs typeface="Arial Unicode MS" charset="-122"/>
              </a:rPr>
              <a:t>个集合，进行交运算，得到：</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|S2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S3</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S5|=4, ……</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根据容斥原理，</a:t>
            </a:r>
            <a:r>
              <a:rPr lang="en-US" altLang="zh-CN" sz="2400">
                <a:latin typeface="宋体" charset="-122"/>
                <a:ea typeface="Arial Unicode MS" charset="-122"/>
                <a:cs typeface="Arial Unicode MS" charset="-122"/>
              </a:rPr>
              <a:t>|S2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S3</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S5</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S7|=93</a:t>
            </a:r>
            <a:r>
              <a:rPr lang="zh-CN" altLang="en-US" sz="2400">
                <a:latin typeface="宋体" charset="-122"/>
                <a:ea typeface="Arial Unicode MS" charset="-122"/>
                <a:cs typeface="Arial Unicode MS" charset="-122"/>
              </a:rPr>
              <a:t>，舍去</a:t>
            </a:r>
            <a:r>
              <a:rPr lang="en-US" altLang="zh-CN" sz="2400">
                <a:latin typeface="宋体" charset="-122"/>
                <a:ea typeface="Arial Unicode MS" charset="-122"/>
                <a:cs typeface="Arial Unicode MS" charset="-122"/>
              </a:rPr>
              <a:t>2,3,5,7</a:t>
            </a:r>
            <a:r>
              <a:rPr lang="zh-CN" altLang="en-US" sz="2400">
                <a:latin typeface="宋体" charset="-122"/>
                <a:ea typeface="Arial Unicode MS" charset="-122"/>
                <a:cs typeface="Arial Unicode MS" charset="-122"/>
              </a:rPr>
              <a:t>，得到结果为</a:t>
            </a:r>
            <a:r>
              <a:rPr lang="en-US" altLang="zh-CN" sz="2400">
                <a:latin typeface="宋体" charset="-122"/>
                <a:ea typeface="Arial Unicode MS" charset="-122"/>
                <a:cs typeface="Arial Unicode MS" charset="-122"/>
              </a:rPr>
              <a:t>89.</a:t>
            </a: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四、容斥原理</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pPr>
            <a:r>
              <a:rPr lang="zh-CN" altLang="en-US" sz="2400" b="1">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例</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A,B,C,D,E,F</a:t>
            </a:r>
            <a:r>
              <a:rPr lang="zh-CN" altLang="en-US" sz="2400">
                <a:latin typeface="宋体" charset="-122"/>
                <a:ea typeface="Arial Unicode MS" charset="-122"/>
                <a:cs typeface="Arial Unicode MS" charset="-122"/>
              </a:rPr>
              <a:t>六个字母全排列不允许出现</a:t>
            </a:r>
            <a:r>
              <a:rPr lang="en-US" altLang="zh-CN" sz="2400">
                <a:latin typeface="宋体" charset="-122"/>
                <a:ea typeface="Arial Unicode MS" charset="-122"/>
                <a:cs typeface="Arial Unicode MS" charset="-122"/>
              </a:rPr>
              <a:t>ACE</a:t>
            </a:r>
            <a:r>
              <a:rPr lang="zh-CN" altLang="en-US" sz="2400">
                <a:latin typeface="宋体" charset="-122"/>
                <a:ea typeface="Arial Unicode MS" charset="-122"/>
                <a:cs typeface="Arial Unicode MS" charset="-122"/>
              </a:rPr>
              <a:t>和</a:t>
            </a:r>
            <a:r>
              <a:rPr lang="en-US" altLang="zh-CN" sz="2400">
                <a:latin typeface="宋体" charset="-122"/>
                <a:ea typeface="Arial Unicode MS" charset="-122"/>
                <a:cs typeface="Arial Unicode MS" charset="-122"/>
              </a:rPr>
              <a:t>DF</a:t>
            </a:r>
            <a:r>
              <a:rPr lang="zh-CN" altLang="en-US" sz="2400">
                <a:latin typeface="宋体" charset="-122"/>
                <a:ea typeface="Arial Unicode MS" charset="-122"/>
                <a:cs typeface="Arial Unicode MS" charset="-122"/>
              </a:rPr>
              <a:t>子串的排列数是多少？</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包含</a:t>
            </a:r>
            <a:r>
              <a:rPr lang="en-US" altLang="zh-CN" sz="2400">
                <a:latin typeface="宋体" charset="-122"/>
                <a:ea typeface="Arial Unicode MS" charset="-122"/>
                <a:cs typeface="Arial Unicode MS" charset="-122"/>
              </a:rPr>
              <a:t>ACE</a:t>
            </a:r>
            <a:r>
              <a:rPr lang="zh-CN" altLang="en-US" sz="2400">
                <a:latin typeface="宋体" charset="-122"/>
                <a:ea typeface="Arial Unicode MS" charset="-122"/>
                <a:cs typeface="Arial Unicode MS" charset="-122"/>
              </a:rPr>
              <a:t>的排列数为：</a:t>
            </a:r>
            <a:r>
              <a:rPr lang="en-US" altLang="zh-CN" sz="2400">
                <a:latin typeface="宋体" charset="-122"/>
                <a:ea typeface="Arial Unicode MS" charset="-122"/>
                <a:cs typeface="Arial Unicode MS" charset="-122"/>
              </a:rPr>
              <a:t>|A1|=4!</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包含</a:t>
            </a:r>
            <a:r>
              <a:rPr lang="en-US" altLang="zh-CN" sz="2400">
                <a:latin typeface="宋体" charset="-122"/>
                <a:ea typeface="Arial Unicode MS" charset="-122"/>
                <a:cs typeface="Arial Unicode MS" charset="-122"/>
              </a:rPr>
              <a:t>DF</a:t>
            </a:r>
            <a:r>
              <a:rPr lang="zh-CN" altLang="en-US" sz="2400">
                <a:latin typeface="宋体" charset="-122"/>
                <a:ea typeface="Arial Unicode MS" charset="-122"/>
                <a:cs typeface="Arial Unicode MS" charset="-122"/>
              </a:rPr>
              <a:t>的排列数为</a:t>
            </a:r>
            <a:r>
              <a:rPr lang="zh-CN" altLang="en-US" sz="2400">
                <a:latin typeface="宋体" charset="-122"/>
                <a:ea typeface="Arial Unicode MS" charset="-122"/>
                <a:cs typeface="Arial Unicode MS" charset="-122"/>
                <a:sym typeface="Wingdings" pitchFamily="2" charset="2"/>
              </a:rPr>
              <a:t>：</a:t>
            </a:r>
            <a:r>
              <a:rPr lang="en-US" altLang="zh-CN" sz="2400">
                <a:latin typeface="宋体" charset="-122"/>
                <a:ea typeface="Arial Unicode MS" charset="-122"/>
                <a:cs typeface="Arial Unicode MS" charset="-122"/>
                <a:sym typeface="Wingdings" pitchFamily="2" charset="2"/>
              </a:rPr>
              <a:t>|A2|=5!</a:t>
            </a:r>
          </a:p>
          <a:p>
            <a:pPr marL="0" indent="0">
              <a:buFontTx/>
              <a:buNone/>
            </a:pPr>
            <a:r>
              <a:rPr lang="en-US" altLang="zh-CN" sz="2400">
                <a:latin typeface="宋体" charset="-122"/>
                <a:ea typeface="Arial Unicode MS" charset="-122"/>
                <a:cs typeface="Arial Unicode MS" charset="-122"/>
                <a:sym typeface="Wingdings" pitchFamily="2" charset="2"/>
              </a:rPr>
              <a:t>  </a:t>
            </a:r>
            <a:r>
              <a:rPr lang="zh-CN" altLang="en-US" sz="2400">
                <a:latin typeface="宋体" charset="-122"/>
                <a:ea typeface="Arial Unicode MS" charset="-122"/>
                <a:cs typeface="Arial Unicode MS" charset="-122"/>
                <a:sym typeface="Wingdings" pitchFamily="2" charset="2"/>
              </a:rPr>
              <a:t>包含</a:t>
            </a:r>
            <a:r>
              <a:rPr lang="en-US" altLang="zh-CN" sz="2400">
                <a:latin typeface="宋体" charset="-122"/>
                <a:ea typeface="Arial Unicode MS" charset="-122"/>
                <a:cs typeface="Arial Unicode MS" charset="-122"/>
                <a:sym typeface="Wingdings" pitchFamily="2" charset="2"/>
              </a:rPr>
              <a:t>ACE</a:t>
            </a:r>
            <a:r>
              <a:rPr lang="zh-CN" altLang="en-US" sz="2400">
                <a:latin typeface="宋体" charset="-122"/>
                <a:ea typeface="Arial Unicode MS" charset="-122"/>
                <a:cs typeface="Arial Unicode MS" charset="-122"/>
                <a:sym typeface="Wingdings" pitchFamily="2" charset="2"/>
              </a:rPr>
              <a:t>和</a:t>
            </a:r>
            <a:r>
              <a:rPr lang="en-US" altLang="zh-CN" sz="2400">
                <a:latin typeface="宋体" charset="-122"/>
                <a:ea typeface="Arial Unicode MS" charset="-122"/>
                <a:cs typeface="Arial Unicode MS" charset="-122"/>
                <a:sym typeface="Wingdings" pitchFamily="2" charset="2"/>
              </a:rPr>
              <a:t>DF</a:t>
            </a:r>
            <a:r>
              <a:rPr lang="zh-CN" altLang="en-US" sz="2400">
                <a:latin typeface="宋体" charset="-122"/>
                <a:ea typeface="Arial Unicode MS" charset="-122"/>
                <a:cs typeface="Arial Unicode MS" charset="-122"/>
                <a:sym typeface="Wingdings" pitchFamily="2" charset="2"/>
              </a:rPr>
              <a:t>的排列数为：</a:t>
            </a:r>
            <a:r>
              <a:rPr lang="en-US" altLang="zh-CN" sz="2400">
                <a:latin typeface="宋体" charset="-122"/>
                <a:ea typeface="Arial Unicode MS" charset="-122"/>
                <a:cs typeface="Arial Unicode MS" charset="-122"/>
                <a:sym typeface="Wingdings" pitchFamily="2" charset="2"/>
              </a:rPr>
              <a:t>|A1</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A1|=3!</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因此满足条件的排列数为</a:t>
            </a:r>
            <a:r>
              <a:rPr lang="en-US" altLang="zh-CN" sz="2400">
                <a:latin typeface="宋体" charset="-122"/>
                <a:ea typeface="Arial Unicode MS" charset="-122"/>
                <a:cs typeface="Arial Unicode MS" charset="-122"/>
              </a:rPr>
              <a:t>6!-(4!+5!)+3!=582</a:t>
            </a:r>
          </a:p>
          <a:p>
            <a:pPr marL="0" indent="0">
              <a:buFontTx/>
              <a:buNone/>
            </a:pPr>
            <a:r>
              <a:rPr lang="en-US" altLang="zh-CN" sz="2400">
                <a:latin typeface="宋体" charset="-122"/>
                <a:ea typeface="Arial Unicode MS" charset="-122"/>
                <a:cs typeface="Arial Unicode MS" charset="-122"/>
              </a:rPr>
              <a:t>    </a:t>
            </a: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四、容斥原理</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pPr>
            <a:r>
              <a:rPr lang="zh-CN" altLang="en-US" sz="2400">
                <a:latin typeface="宋体" charset="-122"/>
                <a:ea typeface="Arial Unicode MS" charset="-122"/>
                <a:cs typeface="Arial Unicode MS" charset="-122"/>
              </a:rPr>
              <a:t>  例</a:t>
            </a:r>
            <a:r>
              <a:rPr lang="en-US" altLang="zh-CN" sz="2400">
                <a:latin typeface="宋体" charset="-122"/>
                <a:ea typeface="Arial Unicode MS" charset="-122"/>
                <a:cs typeface="Arial Unicode MS" charset="-122"/>
              </a:rPr>
              <a:t>3</a:t>
            </a:r>
            <a:r>
              <a:rPr lang="zh-CN" altLang="en-US" sz="2400">
                <a:latin typeface="宋体" charset="-122"/>
                <a:ea typeface="Arial Unicode MS" charset="-122"/>
                <a:cs typeface="Arial Unicode MS" charset="-122"/>
              </a:rPr>
              <a:t>：（错排问题）</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个有序的元素应有</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中不同的排列，若一个排列使得所有的元素都不在原来的位置上，则称这个排列为错排。任给一个</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，求出</a:t>
            </a:r>
            <a:r>
              <a:rPr lang="en-US" altLang="zh-CN" sz="2400">
                <a:latin typeface="宋体" charset="-122"/>
                <a:ea typeface="Arial Unicode MS" charset="-122"/>
                <a:cs typeface="Arial Unicode MS" charset="-122"/>
              </a:rPr>
              <a:t>1,2,…,n</a:t>
            </a:r>
            <a:r>
              <a:rPr lang="zh-CN" altLang="en-US" sz="2400">
                <a:latin typeface="宋体" charset="-122"/>
                <a:ea typeface="Arial Unicode MS" charset="-122"/>
                <a:cs typeface="Arial Unicode MS" charset="-122"/>
              </a:rPr>
              <a:t>的错排个数</a:t>
            </a:r>
            <a:r>
              <a:rPr lang="en-US" altLang="zh-CN" sz="2400">
                <a:latin typeface="宋体" charset="-122"/>
                <a:ea typeface="Arial Unicode MS" charset="-122"/>
                <a:cs typeface="Arial Unicode MS" charset="-122"/>
              </a:rPr>
              <a:t>D(n)</a:t>
            </a:r>
            <a:r>
              <a:rPr lang="zh-CN" altLang="en-US" sz="2400">
                <a:latin typeface="宋体" charset="-122"/>
                <a:ea typeface="Arial Unicode MS" charset="-122"/>
                <a:cs typeface="Arial Unicode MS" charset="-122"/>
              </a:rPr>
              <a:t>，并给出所有的错排方案。</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方法</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：另</a:t>
            </a:r>
            <a:r>
              <a:rPr lang="en-US" altLang="zh-CN" sz="2400">
                <a:latin typeface="宋体" charset="-122"/>
                <a:ea typeface="Arial Unicode MS" charset="-122"/>
                <a:cs typeface="Arial Unicode MS" charset="-122"/>
              </a:rPr>
              <a:t>Si={</a:t>
            </a:r>
            <a:r>
              <a:rPr lang="zh-CN" altLang="en-US" sz="2400">
                <a:latin typeface="宋体" charset="-122"/>
                <a:ea typeface="Arial Unicode MS" charset="-122"/>
                <a:cs typeface="Arial Unicode MS" charset="-122"/>
              </a:rPr>
              <a:t>数</a:t>
            </a:r>
            <a:r>
              <a:rPr lang="en-US" altLang="zh-CN" sz="2400">
                <a:latin typeface="宋体" charset="-122"/>
                <a:ea typeface="Arial Unicode MS" charset="-122"/>
                <a:cs typeface="Arial Unicode MS" charset="-122"/>
              </a:rPr>
              <a:t>i</a:t>
            </a:r>
            <a:r>
              <a:rPr lang="zh-CN" altLang="en-US" sz="2400">
                <a:latin typeface="宋体" charset="-122"/>
                <a:ea typeface="Arial Unicode MS" charset="-122"/>
                <a:cs typeface="Arial Unicode MS" charset="-122"/>
              </a:rPr>
              <a:t>排在</a:t>
            </a:r>
            <a:r>
              <a:rPr lang="en-US" altLang="zh-CN" sz="2400">
                <a:latin typeface="宋体" charset="-122"/>
                <a:ea typeface="Arial Unicode MS" charset="-122"/>
                <a:cs typeface="Arial Unicode MS" charset="-122"/>
              </a:rPr>
              <a:t>i</a:t>
            </a:r>
            <a:r>
              <a:rPr lang="zh-CN" altLang="en-US" sz="2400">
                <a:latin typeface="宋体" charset="-122"/>
                <a:ea typeface="Arial Unicode MS" charset="-122"/>
                <a:cs typeface="Arial Unicode MS" charset="-122"/>
              </a:rPr>
              <a:t>位置上的全排列</a:t>
            </a:r>
            <a:r>
              <a:rPr lang="en-US" altLang="zh-CN" sz="2400">
                <a:latin typeface="宋体" charset="-122"/>
                <a:ea typeface="Arial Unicode MS" charset="-122"/>
                <a:cs typeface="Arial Unicode MS" charset="-122"/>
              </a:rPr>
              <a:t>}</a:t>
            </a:r>
            <a:r>
              <a:rPr lang="zh-CN" altLang="en-US" sz="2400">
                <a:latin typeface="宋体" charset="-122"/>
                <a:ea typeface="Arial Unicode MS" charset="-122"/>
                <a:cs typeface="Arial Unicode MS" charset="-122"/>
              </a:rPr>
              <a:t>，则</a:t>
            </a:r>
            <a:r>
              <a:rPr lang="en-US" altLang="zh-CN" sz="2400">
                <a:latin typeface="宋体" charset="-122"/>
                <a:ea typeface="Arial Unicode MS" charset="-122"/>
                <a:cs typeface="Arial Unicode MS" charset="-122"/>
              </a:rPr>
              <a:t>|Si|=(n-1)!</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而</a:t>
            </a:r>
            <a:r>
              <a:rPr lang="en-US" altLang="zh-CN" sz="2400">
                <a:latin typeface="宋体" charset="-122"/>
                <a:ea typeface="Arial Unicode MS" charset="-122"/>
                <a:cs typeface="Arial Unicode MS" charset="-122"/>
              </a:rPr>
              <a:t>|Si1</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Si2…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Sik|=(n-k)!</a:t>
            </a:r>
          </a:p>
          <a:p>
            <a:pPr marL="0" indent="0">
              <a:buFontTx/>
              <a:buNone/>
            </a:pPr>
            <a:r>
              <a:rPr lang="zh-CN" altLang="en-US" sz="2400">
                <a:latin typeface="宋体" charset="-122"/>
                <a:ea typeface="Arial Unicode MS" charset="-122"/>
                <a:cs typeface="Arial Unicode MS" charset="-122"/>
              </a:rPr>
              <a:t>  利用容斥原理得到：</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D(n)=n!*(1-1/1!+1/2!+……+(-1)</a:t>
            </a:r>
            <a:r>
              <a:rPr lang="en-US" altLang="zh-CN" sz="2400" baseline="30000">
                <a:latin typeface="宋体" charset="-122"/>
                <a:ea typeface="Arial Unicode MS" charset="-122"/>
                <a:cs typeface="Arial Unicode MS" charset="-122"/>
              </a:rPr>
              <a:t>n</a:t>
            </a:r>
            <a:r>
              <a:rPr lang="en-US" altLang="zh-CN" sz="2400">
                <a:latin typeface="宋体" charset="-122"/>
                <a:ea typeface="Arial Unicode MS" charset="-122"/>
                <a:cs typeface="Arial Unicode MS" charset="-122"/>
              </a:rPr>
              <a:t>*1/n!)</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方法</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：得到如下递推关系：</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D(n)=(n-1)*(D(n-1)+D(n-2))</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错排方案根据方法</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的基本思想进行编程得到。</a:t>
            </a:r>
            <a:r>
              <a:rPr lang="en-US" altLang="zh-CN" sz="2400">
                <a:latin typeface="宋体" charset="-122"/>
                <a:ea typeface="Arial Unicode MS" charset="-122"/>
                <a:cs typeface="Arial Unicode MS" charset="-122"/>
              </a:rPr>
              <a:t>(rongArrange.cpp)</a:t>
            </a:r>
          </a:p>
          <a:p>
            <a:pPr marL="0" indent="0">
              <a:buFontTx/>
              <a:buNone/>
            </a:pP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pPr>
            <a:r>
              <a:rPr lang="zh-CN" altLang="en-US" sz="2400" b="1">
                <a:latin typeface="仿宋_GB2312" pitchFamily="49" charset="-122"/>
                <a:ea typeface="仿宋_GB2312" pitchFamily="49" charset="-122"/>
              </a:rPr>
              <a:t>  </a:t>
            </a:r>
            <a:r>
              <a:rPr lang="en-US" altLang="zh-CN" sz="2400" b="1">
                <a:solidFill>
                  <a:srgbClr val="FFFF00"/>
                </a:solidFill>
                <a:latin typeface="仿宋_GB2312" pitchFamily="49" charset="-122"/>
                <a:ea typeface="仿宋_GB2312" pitchFamily="49" charset="-122"/>
              </a:rPr>
              <a:t>1</a:t>
            </a:r>
            <a:r>
              <a:rPr lang="zh-CN" altLang="en-US" sz="2400" b="1">
                <a:solidFill>
                  <a:srgbClr val="FFFF00"/>
                </a:solidFill>
                <a:latin typeface="仿宋_GB2312" pitchFamily="49" charset="-122"/>
                <a:ea typeface="仿宋_GB2312" pitchFamily="49" charset="-122"/>
              </a:rPr>
              <a:t>、普通母函数</a:t>
            </a:r>
            <a:endParaRPr lang="en-US" altLang="zh-CN" sz="2400" b="1">
              <a:solidFill>
                <a:srgbClr val="FFFF00"/>
              </a:solidFill>
              <a:latin typeface="仿宋_GB2312" pitchFamily="49" charset="-122"/>
              <a:ea typeface="仿宋_GB2312" pitchFamily="49" charset="-122"/>
            </a:endParaRPr>
          </a:p>
          <a:p>
            <a:pPr marL="0" indent="0">
              <a:buFontTx/>
              <a:buNone/>
            </a:pPr>
            <a:r>
              <a:rPr lang="zh-CN" altLang="en-US" sz="2400" b="1">
                <a:latin typeface="仿宋_GB2312" pitchFamily="49" charset="-122"/>
                <a:ea typeface="仿宋_GB2312" pitchFamily="49" charset="-122"/>
              </a:rPr>
              <a:t>  对于序列</a:t>
            </a:r>
            <a:r>
              <a:rPr lang="en-US" altLang="zh-CN" sz="2400" b="1">
                <a:latin typeface="仿宋_GB2312" pitchFamily="49" charset="-122"/>
                <a:ea typeface="仿宋_GB2312" pitchFamily="49" charset="-122"/>
              </a:rPr>
              <a:t>a</a:t>
            </a:r>
            <a:r>
              <a:rPr lang="en-US" altLang="zh-CN" sz="2400" b="1" baseline="-25000">
                <a:latin typeface="仿宋_GB2312" pitchFamily="49" charset="-122"/>
                <a:ea typeface="仿宋_GB2312" pitchFamily="49" charset="-122"/>
              </a:rPr>
              <a:t>0</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a</a:t>
            </a:r>
            <a:r>
              <a:rPr lang="en-US" altLang="zh-CN" sz="2400" b="1" baseline="-25000">
                <a:latin typeface="仿宋_GB2312" pitchFamily="49" charset="-122"/>
                <a:ea typeface="仿宋_GB2312" pitchFamily="49" charset="-122"/>
              </a:rPr>
              <a:t>1</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a</a:t>
            </a:r>
            <a:r>
              <a:rPr lang="en-US" altLang="zh-CN" sz="2400" b="1" baseline="-25000">
                <a:latin typeface="仿宋_GB2312" pitchFamily="49" charset="-122"/>
                <a:ea typeface="仿宋_GB2312" pitchFamily="49" charset="-122"/>
              </a:rPr>
              <a:t>2</a:t>
            </a:r>
            <a:r>
              <a:rPr lang="zh-CN" altLang="en-US" sz="2400" b="1">
                <a:latin typeface="仿宋_GB2312" pitchFamily="49" charset="-122"/>
                <a:ea typeface="仿宋_GB2312" pitchFamily="49" charset="-122"/>
              </a:rPr>
              <a:t>，</a:t>
            </a:r>
            <a:r>
              <a:rPr lang="en-US" altLang="zh-CN" sz="2400" b="1">
                <a:latin typeface="Arial" charset="0"/>
                <a:ea typeface="仿宋_GB2312" pitchFamily="49" charset="-122"/>
              </a:rPr>
              <a:t>…</a:t>
            </a:r>
            <a:r>
              <a:rPr lang="zh-CN" altLang="en-US" sz="2400" b="1">
                <a:latin typeface="仿宋_GB2312" pitchFamily="49" charset="-122"/>
                <a:ea typeface="仿宋_GB2312" pitchFamily="49" charset="-122"/>
              </a:rPr>
              <a:t>构造一函数：</a:t>
            </a:r>
            <a:endParaRPr lang="en-US" altLang="zh-CN" sz="2400" b="1">
              <a:latin typeface="仿宋_GB2312" pitchFamily="49" charset="-122"/>
              <a:ea typeface="仿宋_GB2312" pitchFamily="49" charset="-122"/>
            </a:endParaRPr>
          </a:p>
          <a:p>
            <a:pPr marL="0" indent="0">
              <a:buFontTx/>
              <a:buNone/>
            </a:pPr>
            <a:endParaRPr lang="en-US" altLang="zh-CN" sz="2400" b="1">
              <a:latin typeface="宋体" charset="-122"/>
              <a:ea typeface="仿宋_GB2312" pitchFamily="49" charset="-122"/>
              <a:cs typeface="Arial Unicode MS" charset="-122"/>
            </a:endParaRPr>
          </a:p>
          <a:p>
            <a:pPr marL="0" indent="0">
              <a:buFontTx/>
              <a:buNone/>
            </a:pPr>
            <a:endParaRPr lang="en-US" altLang="zh-CN" sz="2400" b="1">
              <a:latin typeface="宋体" charset="-122"/>
              <a:ea typeface="仿宋_GB2312" pitchFamily="49" charset="-122"/>
              <a:cs typeface="Arial Unicode MS" charset="-122"/>
            </a:endParaRPr>
          </a:p>
          <a:p>
            <a:pPr marL="0" indent="0">
              <a:buFont typeface="Wingdings 2" pitchFamily="18" charset="2"/>
              <a:buNone/>
            </a:pPr>
            <a:r>
              <a:rPr lang="zh-CN" altLang="en-US" sz="2400" b="1">
                <a:latin typeface="仿宋_GB2312" pitchFamily="49" charset="-122"/>
                <a:ea typeface="仿宋_GB2312" pitchFamily="49" charset="-122"/>
              </a:rPr>
              <a:t>  称函数</a:t>
            </a:r>
            <a:r>
              <a:rPr lang="en-US" altLang="zh-CN" sz="2400" b="1">
                <a:latin typeface="仿宋_GB2312" pitchFamily="49" charset="-122"/>
                <a:ea typeface="仿宋_GB2312" pitchFamily="49" charset="-122"/>
              </a:rPr>
              <a:t>G(x)</a:t>
            </a:r>
            <a:r>
              <a:rPr lang="zh-CN" altLang="en-US" sz="2400" b="1">
                <a:latin typeface="仿宋_GB2312" pitchFamily="49" charset="-122"/>
                <a:ea typeface="仿宋_GB2312" pitchFamily="49" charset="-122"/>
              </a:rPr>
              <a:t>是序列</a:t>
            </a:r>
            <a:r>
              <a:rPr lang="en-US" altLang="zh-CN" sz="2400" b="1">
                <a:latin typeface="仿宋_GB2312" pitchFamily="49" charset="-122"/>
                <a:ea typeface="仿宋_GB2312" pitchFamily="49" charset="-122"/>
              </a:rPr>
              <a:t>a</a:t>
            </a:r>
            <a:r>
              <a:rPr lang="en-US" altLang="zh-CN" sz="2400" b="1" baseline="-25000">
                <a:latin typeface="仿宋_GB2312" pitchFamily="49" charset="-122"/>
                <a:ea typeface="仿宋_GB2312" pitchFamily="49" charset="-122"/>
              </a:rPr>
              <a:t>0</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a</a:t>
            </a:r>
            <a:r>
              <a:rPr lang="en-US" altLang="zh-CN" sz="2400" b="1" baseline="-25000">
                <a:latin typeface="仿宋_GB2312" pitchFamily="49" charset="-122"/>
                <a:ea typeface="仿宋_GB2312" pitchFamily="49" charset="-122"/>
              </a:rPr>
              <a:t>1</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a</a:t>
            </a:r>
            <a:r>
              <a:rPr lang="en-US" altLang="zh-CN" sz="2400" b="1" baseline="-25000">
                <a:latin typeface="仿宋_GB2312" pitchFamily="49" charset="-122"/>
                <a:ea typeface="仿宋_GB2312" pitchFamily="49" charset="-122"/>
              </a:rPr>
              <a:t>2</a:t>
            </a:r>
            <a:r>
              <a:rPr lang="zh-CN" altLang="en-US" sz="2400" b="1">
                <a:latin typeface="仿宋_GB2312" pitchFamily="49" charset="-122"/>
                <a:ea typeface="仿宋_GB2312" pitchFamily="49" charset="-122"/>
              </a:rPr>
              <a:t>，</a:t>
            </a:r>
            <a:r>
              <a:rPr lang="en-US" altLang="zh-CN" sz="2400" b="1">
                <a:latin typeface="Arial" charset="0"/>
                <a:ea typeface="仿宋_GB2312" pitchFamily="49" charset="-122"/>
              </a:rPr>
              <a:t>…</a:t>
            </a:r>
            <a:r>
              <a:rPr lang="zh-CN" altLang="en-US" sz="2400" b="1">
                <a:latin typeface="仿宋_GB2312" pitchFamily="49" charset="-122"/>
                <a:ea typeface="仿宋_GB2312" pitchFamily="49" charset="-122"/>
              </a:rPr>
              <a:t>的母函数</a:t>
            </a:r>
            <a:endParaRPr lang="en-US" altLang="zh-CN" sz="2400" b="1">
              <a:latin typeface="仿宋_GB2312" pitchFamily="49" charset="-122"/>
              <a:ea typeface="仿宋_GB2312" pitchFamily="49" charset="-122"/>
            </a:endParaRPr>
          </a:p>
          <a:p>
            <a:pPr marL="0" indent="0" eaLnBrk="1" hangingPunct="1">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例如：</a:t>
            </a:r>
            <a:r>
              <a:rPr lang="en-US" altLang="zh-CN" sz="2400">
                <a:latin typeface="楷体_GB2312" pitchFamily="49" charset="-122"/>
                <a:ea typeface="楷体_GB2312" pitchFamily="49" charset="-122"/>
              </a:rPr>
              <a:t>(1+x)</a:t>
            </a:r>
            <a:r>
              <a:rPr lang="en-US" altLang="zh-CN" sz="3600" baseline="30000">
                <a:latin typeface="楷体_GB2312" pitchFamily="49" charset="-122"/>
                <a:ea typeface="楷体_GB2312" pitchFamily="49" charset="-122"/>
              </a:rPr>
              <a:t>n</a:t>
            </a:r>
            <a:r>
              <a:rPr lang="zh-CN" altLang="en-US" sz="2400">
                <a:latin typeface="楷体_GB2312" pitchFamily="49" charset="-122"/>
                <a:ea typeface="楷体_GB2312" pitchFamily="49" charset="-122"/>
              </a:rPr>
              <a:t>是序列</a:t>
            </a:r>
            <a:r>
              <a:rPr lang="en-US" altLang="zh-CN" sz="2400">
                <a:latin typeface="楷体_GB2312" pitchFamily="49" charset="-122"/>
                <a:ea typeface="楷体_GB2312" pitchFamily="49" charset="-122"/>
              </a:rPr>
              <a:t>C(n,0),C(n,1),...,C(n,n)</a:t>
            </a:r>
            <a:r>
              <a:rPr lang="zh-CN" altLang="en-US" sz="2400">
                <a:latin typeface="楷体_GB2312" pitchFamily="49" charset="-122"/>
                <a:ea typeface="楷体_GB2312" pitchFamily="49" charset="-122"/>
              </a:rPr>
              <a:t>的母函数。</a:t>
            </a:r>
            <a:r>
              <a:rPr lang="zh-CN" altLang="en-US" sz="2400">
                <a:latin typeface="Arial" charset="0"/>
                <a:ea typeface="楷体_GB2312" pitchFamily="49" charset="-122"/>
              </a:rPr>
              <a:t> </a:t>
            </a:r>
            <a:br>
              <a:rPr lang="zh-CN" altLang="en-US" sz="2400">
                <a:latin typeface="楷体_GB2312" pitchFamily="49" charset="-122"/>
                <a:ea typeface="楷体_GB2312" pitchFamily="49" charset="-122"/>
              </a:rPr>
            </a:br>
            <a:r>
              <a:rPr lang="zh-CN" altLang="en-US" sz="2400">
                <a:latin typeface="Arial" charset="0"/>
                <a:ea typeface="楷体_GB2312" pitchFamily="49" charset="-122"/>
              </a:rPr>
              <a:t>    </a:t>
            </a:r>
            <a:r>
              <a:rPr lang="zh-CN" altLang="en-US" sz="2400">
                <a:latin typeface="楷体_GB2312" pitchFamily="49" charset="-122"/>
                <a:ea typeface="楷体_GB2312" pitchFamily="49" charset="-122"/>
              </a:rPr>
              <a:t>如若已知序列</a:t>
            </a:r>
            <a:r>
              <a:rPr lang="en-US" altLang="zh-CN" sz="2400">
                <a:latin typeface="楷体_GB2312" pitchFamily="49" charset="-122"/>
                <a:ea typeface="楷体_GB2312" pitchFamily="49" charset="-122"/>
              </a:rPr>
              <a:t>a</a:t>
            </a:r>
            <a:r>
              <a:rPr lang="en-US" altLang="zh-CN" sz="2400" baseline="-25000">
                <a:latin typeface="楷体_GB2312" pitchFamily="49" charset="-122"/>
                <a:ea typeface="楷体_GB2312" pitchFamily="49" charset="-122"/>
              </a:rPr>
              <a:t>0</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en-US" altLang="zh-CN" sz="2400" baseline="-25000">
                <a:latin typeface="楷体_GB2312" pitchFamily="49" charset="-122"/>
                <a:ea typeface="楷体_GB2312" pitchFamily="49" charset="-122"/>
              </a:rPr>
              <a:t>1</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en-US" altLang="zh-CN" sz="2400" baseline="-25000">
                <a:latin typeface="楷体_GB2312" pitchFamily="49" charset="-122"/>
                <a:ea typeface="楷体_GB2312" pitchFamily="49" charset="-122"/>
              </a:rPr>
              <a:t>2</a:t>
            </a:r>
            <a:r>
              <a:rPr lang="zh-CN" altLang="en-US" sz="2400">
                <a:latin typeface="楷体_GB2312" pitchFamily="49" charset="-122"/>
                <a:ea typeface="楷体_GB2312" pitchFamily="49" charset="-122"/>
              </a:rPr>
              <a:t>，</a:t>
            </a:r>
            <a:r>
              <a:rPr lang="en-US" altLang="zh-CN" sz="2400">
                <a:latin typeface="Arial" charset="0"/>
                <a:ea typeface="楷体_GB2312" pitchFamily="49" charset="-122"/>
              </a:rPr>
              <a:t>…</a:t>
            </a:r>
            <a:r>
              <a:rPr lang="zh-CN" altLang="en-US" sz="2400">
                <a:latin typeface="楷体_GB2312" pitchFamily="49" charset="-122"/>
                <a:ea typeface="楷体_GB2312" pitchFamily="49" charset="-122"/>
              </a:rPr>
              <a:t>则对应的母函数</a:t>
            </a:r>
            <a:r>
              <a:rPr lang="en-US" altLang="zh-CN" sz="2400">
                <a:latin typeface="楷体_GB2312" pitchFamily="49" charset="-122"/>
                <a:ea typeface="楷体_GB2312" pitchFamily="49" charset="-122"/>
              </a:rPr>
              <a:t>G(x)</a:t>
            </a:r>
            <a:r>
              <a:rPr lang="zh-CN" altLang="en-US" sz="2400">
                <a:latin typeface="楷体_GB2312" pitchFamily="49" charset="-122"/>
                <a:ea typeface="楷体_GB2312" pitchFamily="49" charset="-122"/>
              </a:rPr>
              <a:t>便可根据定义给出。</a:t>
            </a:r>
          </a:p>
          <a:p>
            <a:pPr marL="0" indent="0" eaLnBrk="1" hangingPunct="1">
              <a:buFont typeface="Wingdings" pitchFamily="2" charset="2"/>
              <a:buNone/>
            </a:pPr>
            <a:r>
              <a:rPr lang="zh-CN" altLang="en-US" sz="2400">
                <a:latin typeface="楷体_GB2312" pitchFamily="49" charset="-122"/>
                <a:ea typeface="楷体_GB2312" pitchFamily="49" charset="-122"/>
              </a:rPr>
              <a:t>  反之，如若已经求得序列的母函数</a:t>
            </a:r>
            <a:r>
              <a:rPr lang="en-US" altLang="zh-CN" sz="2400">
                <a:latin typeface="楷体_GB2312" pitchFamily="49" charset="-122"/>
                <a:ea typeface="楷体_GB2312" pitchFamily="49" charset="-122"/>
              </a:rPr>
              <a:t>G(x)</a:t>
            </a:r>
            <a:r>
              <a:rPr lang="zh-CN" altLang="en-US" sz="2400">
                <a:latin typeface="楷体_GB2312" pitchFamily="49" charset="-122"/>
                <a:ea typeface="楷体_GB2312" pitchFamily="49" charset="-122"/>
              </a:rPr>
              <a:t>，则该序列也随之确定。</a:t>
            </a:r>
            <a:r>
              <a:rPr lang="zh-CN" altLang="en-US" sz="2400">
                <a:latin typeface="Arial" charset="0"/>
                <a:ea typeface="楷体_GB2312" pitchFamily="49" charset="-122"/>
              </a:rPr>
              <a:t> </a:t>
            </a:r>
            <a:br>
              <a:rPr lang="zh-CN" altLang="en-US" sz="2400">
                <a:latin typeface="楷体_GB2312" pitchFamily="49" charset="-122"/>
                <a:ea typeface="楷体_GB2312" pitchFamily="49" charset="-122"/>
              </a:rPr>
            </a:br>
            <a:r>
              <a:rPr lang="zh-CN" altLang="en-US" sz="2400">
                <a:latin typeface="Arial" charset="0"/>
                <a:ea typeface="楷体_GB2312" pitchFamily="49" charset="-122"/>
              </a:rPr>
              <a:t>    </a:t>
            </a:r>
            <a:r>
              <a:rPr lang="zh-CN" altLang="en-US" sz="2400">
                <a:latin typeface="楷体_GB2312" pitchFamily="49" charset="-122"/>
                <a:ea typeface="楷体_GB2312" pitchFamily="49" charset="-122"/>
              </a:rPr>
              <a:t>序列</a:t>
            </a:r>
            <a:r>
              <a:rPr lang="en-US" altLang="zh-CN" sz="2400">
                <a:latin typeface="楷体_GB2312" pitchFamily="49" charset="-122"/>
                <a:ea typeface="楷体_GB2312" pitchFamily="49" charset="-122"/>
              </a:rPr>
              <a:t>a</a:t>
            </a:r>
            <a:r>
              <a:rPr lang="en-US" altLang="zh-CN" sz="2400" baseline="-25000">
                <a:latin typeface="楷体_GB2312" pitchFamily="49" charset="-122"/>
                <a:ea typeface="楷体_GB2312" pitchFamily="49" charset="-122"/>
              </a:rPr>
              <a:t>0</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en-US" altLang="zh-CN" sz="2400" baseline="-25000">
                <a:latin typeface="楷体_GB2312" pitchFamily="49" charset="-122"/>
                <a:ea typeface="楷体_GB2312" pitchFamily="49" charset="-122"/>
              </a:rPr>
              <a:t>1</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en-US" altLang="zh-CN" sz="2400" baseline="-25000">
                <a:latin typeface="楷体_GB2312" pitchFamily="49" charset="-122"/>
                <a:ea typeface="楷体_GB2312" pitchFamily="49" charset="-122"/>
              </a:rPr>
              <a:t>2</a:t>
            </a:r>
            <a:r>
              <a:rPr lang="zh-CN" altLang="en-US" sz="2400">
                <a:latin typeface="楷体_GB2312" pitchFamily="49" charset="-122"/>
                <a:ea typeface="楷体_GB2312" pitchFamily="49" charset="-122"/>
              </a:rPr>
              <a:t>，</a:t>
            </a:r>
            <a:r>
              <a:rPr lang="en-US" altLang="zh-CN" sz="2400">
                <a:latin typeface="Arial" charset="0"/>
                <a:ea typeface="楷体_GB2312" pitchFamily="49" charset="-122"/>
              </a:rPr>
              <a:t>…</a:t>
            </a:r>
            <a:r>
              <a:rPr lang="zh-CN" altLang="en-US" sz="2400">
                <a:latin typeface="楷体_GB2312" pitchFamily="49" charset="-122"/>
                <a:ea typeface="楷体_GB2312" pitchFamily="49" charset="-122"/>
              </a:rPr>
              <a:t>可记为</a:t>
            </a:r>
            <a:r>
              <a:rPr lang="en-US" altLang="zh-CN" sz="2400">
                <a:latin typeface="楷体_GB2312" pitchFamily="49" charset="-122"/>
                <a:ea typeface="楷体_GB2312" pitchFamily="49" charset="-122"/>
              </a:rPr>
              <a:t>{a</a:t>
            </a:r>
            <a:r>
              <a:rPr lang="en-US" altLang="zh-CN" sz="2400" baseline="-25000">
                <a:latin typeface="楷体_GB2312" pitchFamily="49" charset="-122"/>
                <a:ea typeface="楷体_GB2312" pitchFamily="49" charset="-122"/>
              </a:rPr>
              <a:t>n</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a:t>
            </a:r>
            <a:r>
              <a:rPr lang="zh-CN" altLang="en-US" sz="2400"/>
              <a:t> </a:t>
            </a:r>
          </a:p>
          <a:p>
            <a:pPr marL="0" indent="0">
              <a:buFont typeface="Wingdings 2" pitchFamily="18" charset="2"/>
              <a:buNone/>
            </a:pPr>
            <a:endParaRPr lang="zh-CN" altLang="en-US" sz="2400" b="1">
              <a:latin typeface="仿宋_GB2312" pitchFamily="49" charset="-122"/>
              <a:ea typeface="仿宋_GB2312" pitchFamily="49" charset="-122"/>
            </a:endParaRPr>
          </a:p>
          <a:p>
            <a:pPr marL="0" indent="0">
              <a:buFontTx/>
              <a:buNone/>
            </a:pPr>
            <a:endParaRPr lang="zh-CN" altLang="en-US" sz="2400">
              <a:latin typeface="宋体" charset="-122"/>
              <a:ea typeface="Arial Unicode MS" charset="-122"/>
              <a:cs typeface="Arial Unicode MS" charset="-122"/>
            </a:endParaRPr>
          </a:p>
        </p:txBody>
      </p:sp>
      <p:pic>
        <p:nvPicPr>
          <p:cNvPr id="4" name="Picture 5" descr="image0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05050"/>
            <a:ext cx="5111750" cy="692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defRPr/>
            </a:pPr>
            <a:r>
              <a:rPr lang="zh-CN" altLang="en-US" sz="2400" b="1" dirty="0">
                <a:latin typeface="仿宋_GB2312" pitchFamily="49" charset="-122"/>
                <a:ea typeface="仿宋_GB2312" pitchFamily="49" charset="-122"/>
              </a:rPr>
              <a:t>  例</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：若有</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克、</a:t>
            </a:r>
            <a:r>
              <a:rPr lang="en-US" altLang="zh-CN" sz="2400" b="1" dirty="0">
                <a:latin typeface="仿宋_GB2312" pitchFamily="49" charset="-122"/>
                <a:ea typeface="仿宋_GB2312" pitchFamily="49" charset="-122"/>
              </a:rPr>
              <a:t>2</a:t>
            </a:r>
            <a:r>
              <a:rPr lang="zh-CN" altLang="en-US" sz="2400" b="1" dirty="0">
                <a:latin typeface="仿宋_GB2312" pitchFamily="49" charset="-122"/>
                <a:ea typeface="仿宋_GB2312" pitchFamily="49" charset="-122"/>
              </a:rPr>
              <a:t>克、</a:t>
            </a:r>
            <a:r>
              <a:rPr lang="en-US" altLang="zh-CN" sz="2400" b="1" dirty="0">
                <a:latin typeface="仿宋_GB2312" pitchFamily="49" charset="-122"/>
                <a:ea typeface="仿宋_GB2312" pitchFamily="49" charset="-122"/>
              </a:rPr>
              <a:t>3</a:t>
            </a:r>
            <a:r>
              <a:rPr lang="zh-CN" altLang="en-US" sz="2400" b="1" dirty="0">
                <a:latin typeface="仿宋_GB2312" pitchFamily="49" charset="-122"/>
                <a:ea typeface="仿宋_GB2312" pitchFamily="49" charset="-122"/>
              </a:rPr>
              <a:t>克、</a:t>
            </a:r>
            <a:r>
              <a:rPr lang="en-US" altLang="zh-CN" sz="2400" b="1" dirty="0">
                <a:latin typeface="仿宋_GB2312" pitchFamily="49" charset="-122"/>
                <a:ea typeface="仿宋_GB2312" pitchFamily="49" charset="-122"/>
              </a:rPr>
              <a:t>4</a:t>
            </a:r>
            <a:r>
              <a:rPr lang="zh-CN" altLang="en-US" sz="2400" b="1" dirty="0">
                <a:latin typeface="仿宋_GB2312" pitchFamily="49" charset="-122"/>
                <a:ea typeface="仿宋_GB2312" pitchFamily="49" charset="-122"/>
              </a:rPr>
              <a:t>克的砝码各一枚，能称出哪几种重量？各有几种可能方案？</a:t>
            </a:r>
            <a:endParaRPr lang="en-US" altLang="zh-CN" sz="2400" b="1" dirty="0">
              <a:latin typeface="仿宋_GB2312" pitchFamily="49" charset="-122"/>
              <a:ea typeface="仿宋_GB2312" pitchFamily="49" charset="-122"/>
            </a:endParaRPr>
          </a:p>
          <a:p>
            <a:pPr eaLnBrk="1" hangingPunct="1">
              <a:lnSpc>
                <a:spcPct val="80000"/>
              </a:lnSpc>
              <a:buFont typeface="Wingdings" pitchFamily="2" charset="2"/>
              <a:buNone/>
              <a:defRPr/>
            </a:pPr>
            <a:r>
              <a:rPr lang="zh-CN" altLang="en-US" sz="2400" dirty="0">
                <a:latin typeface="仿宋_GB2312" pitchFamily="49" charset="-122"/>
                <a:ea typeface="仿宋_GB2312" pitchFamily="49" charset="-122"/>
              </a:rPr>
              <a:t>  如果用</a:t>
            </a:r>
            <a:r>
              <a:rPr lang="en-US" altLang="zh-CN" sz="2400" dirty="0">
                <a:latin typeface="仿宋_GB2312" pitchFamily="49" charset="-122"/>
                <a:ea typeface="仿宋_GB2312" pitchFamily="49" charset="-122"/>
              </a:rPr>
              <a:t>x</a:t>
            </a:r>
            <a:r>
              <a:rPr lang="zh-CN" altLang="en-US" sz="2400" dirty="0">
                <a:latin typeface="仿宋_GB2312" pitchFamily="49" charset="-122"/>
                <a:ea typeface="仿宋_GB2312" pitchFamily="49" charset="-122"/>
              </a:rPr>
              <a:t>的指数表示称出的重量，则：</a:t>
            </a:r>
          </a:p>
          <a:p>
            <a:pPr eaLnBrk="1" hangingPunct="1">
              <a:lnSpc>
                <a:spcPct val="80000"/>
              </a:lnSpc>
              <a:buFont typeface="Wingdings" pitchFamily="2" charset="2"/>
              <a:buNone/>
              <a:defRPr/>
            </a:pPr>
            <a:r>
              <a:rPr lang="zh-CN" altLang="en-US" sz="2400" dirty="0">
                <a:latin typeface="仿宋_GB2312" pitchFamily="49" charset="-122"/>
                <a:ea typeface="仿宋_GB2312" pitchFamily="49" charset="-122"/>
              </a:rPr>
              <a:t>	</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个</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克的砝码可以用函数</a:t>
            </a:r>
            <a:r>
              <a:rPr lang="en-US" altLang="zh-CN" sz="2400" dirty="0">
                <a:latin typeface="仿宋_GB2312" pitchFamily="49" charset="-122"/>
                <a:ea typeface="仿宋_GB2312" pitchFamily="49" charset="-122"/>
              </a:rPr>
              <a:t>1+x</a:t>
            </a:r>
            <a:r>
              <a:rPr lang="zh-CN" altLang="en-US" sz="2400" dirty="0">
                <a:latin typeface="仿宋_GB2312" pitchFamily="49" charset="-122"/>
                <a:ea typeface="仿宋_GB2312" pitchFamily="49" charset="-122"/>
              </a:rPr>
              <a:t>表示，</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个</a:t>
            </a: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克的砝码可以用函数</a:t>
            </a:r>
            <a:r>
              <a:rPr lang="en-US" altLang="zh-CN" sz="2400" dirty="0">
                <a:latin typeface="仿宋_GB2312" pitchFamily="49" charset="-122"/>
                <a:ea typeface="仿宋_GB2312" pitchFamily="49" charset="-122"/>
              </a:rPr>
              <a:t>1+x</a:t>
            </a:r>
            <a:r>
              <a:rPr lang="en-US" altLang="zh-CN" sz="2400" baseline="300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表示，</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个</a:t>
            </a:r>
            <a:r>
              <a:rPr lang="en-US" altLang="zh-CN" sz="2400" dirty="0">
                <a:latin typeface="仿宋_GB2312" pitchFamily="49" charset="-122"/>
                <a:ea typeface="仿宋_GB2312" pitchFamily="49" charset="-122"/>
              </a:rPr>
              <a:t>3</a:t>
            </a:r>
            <a:r>
              <a:rPr lang="zh-CN" altLang="en-US" sz="2400" dirty="0">
                <a:latin typeface="仿宋_GB2312" pitchFamily="49" charset="-122"/>
                <a:ea typeface="仿宋_GB2312" pitchFamily="49" charset="-122"/>
              </a:rPr>
              <a:t>克的砝码可以用函数</a:t>
            </a:r>
            <a:r>
              <a:rPr lang="en-US" altLang="zh-CN" sz="2400" dirty="0">
                <a:latin typeface="仿宋_GB2312" pitchFamily="49" charset="-122"/>
                <a:ea typeface="仿宋_GB2312" pitchFamily="49" charset="-122"/>
              </a:rPr>
              <a:t>1+x</a:t>
            </a:r>
            <a:r>
              <a:rPr lang="en-US" altLang="zh-CN" sz="2400" baseline="30000" dirty="0">
                <a:latin typeface="仿宋_GB2312" pitchFamily="49" charset="-122"/>
                <a:ea typeface="仿宋_GB2312" pitchFamily="49" charset="-122"/>
              </a:rPr>
              <a:t>3</a:t>
            </a:r>
            <a:r>
              <a:rPr lang="zh-CN" altLang="en-US" sz="2400" dirty="0">
                <a:latin typeface="仿宋_GB2312" pitchFamily="49" charset="-122"/>
                <a:ea typeface="仿宋_GB2312" pitchFamily="49" charset="-122"/>
              </a:rPr>
              <a:t>表示，</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个</a:t>
            </a:r>
            <a:r>
              <a:rPr lang="en-US" altLang="zh-CN" sz="2400" dirty="0">
                <a:latin typeface="仿宋_GB2312" pitchFamily="49" charset="-122"/>
                <a:ea typeface="仿宋_GB2312" pitchFamily="49" charset="-122"/>
              </a:rPr>
              <a:t>4</a:t>
            </a:r>
            <a:r>
              <a:rPr lang="zh-CN" altLang="en-US" sz="2400" dirty="0">
                <a:latin typeface="仿宋_GB2312" pitchFamily="49" charset="-122"/>
                <a:ea typeface="仿宋_GB2312" pitchFamily="49" charset="-122"/>
              </a:rPr>
              <a:t>克的砝码可以用函数</a:t>
            </a:r>
            <a:r>
              <a:rPr lang="en-US" altLang="zh-CN" sz="2400" dirty="0">
                <a:latin typeface="仿宋_GB2312" pitchFamily="49" charset="-122"/>
                <a:ea typeface="仿宋_GB2312" pitchFamily="49" charset="-122"/>
              </a:rPr>
              <a:t>1+x</a:t>
            </a:r>
            <a:r>
              <a:rPr lang="en-US" altLang="zh-CN" sz="2400" baseline="30000" dirty="0">
                <a:latin typeface="仿宋_GB2312" pitchFamily="49" charset="-122"/>
                <a:ea typeface="仿宋_GB2312" pitchFamily="49" charset="-122"/>
              </a:rPr>
              <a:t>4</a:t>
            </a:r>
            <a:r>
              <a:rPr lang="zh-CN" altLang="en-US" sz="2400" dirty="0">
                <a:latin typeface="仿宋_GB2312" pitchFamily="49" charset="-122"/>
                <a:ea typeface="仿宋_GB2312" pitchFamily="49" charset="-122"/>
              </a:rPr>
              <a:t>表示。母函数：</a:t>
            </a:r>
            <a:endParaRPr lang="en-US" altLang="zh-CN" sz="2400" dirty="0">
              <a:latin typeface="仿宋_GB2312" pitchFamily="49" charset="-122"/>
              <a:ea typeface="仿宋_GB2312" pitchFamily="49" charset="-122"/>
            </a:endParaRPr>
          </a:p>
          <a:p>
            <a:pPr eaLnBrk="1" hangingPunct="1">
              <a:buFont typeface="Wingdings" pitchFamily="2" charset="2"/>
              <a:buNone/>
              <a:defRPr/>
            </a:pPr>
            <a:r>
              <a:rPr lang="en-US" altLang="zh-CN" sz="2400" b="1" dirty="0">
                <a:latin typeface="仿宋_GB2312" pitchFamily="49" charset="-122"/>
                <a:ea typeface="仿宋_GB2312" pitchFamily="49" charset="-122"/>
              </a:rPr>
              <a:t>  </a:t>
            </a:r>
            <a:r>
              <a:rPr lang="en-US" altLang="zh-CN" sz="2400" dirty="0">
                <a:latin typeface="仿宋_GB2312" pitchFamily="49" charset="-122"/>
                <a:ea typeface="仿宋_GB2312" pitchFamily="49" charset="-122"/>
              </a:rPr>
              <a:t>(1+x)(1+x</a:t>
            </a:r>
            <a:r>
              <a:rPr lang="en-US" altLang="zh-CN" sz="2400" baseline="30000" dirty="0">
                <a:latin typeface="仿宋_GB2312" pitchFamily="49" charset="-122"/>
                <a:ea typeface="仿宋_GB2312" pitchFamily="49" charset="-122"/>
              </a:rPr>
              <a:t>2</a:t>
            </a:r>
            <a:r>
              <a:rPr lang="en-US" altLang="zh-CN" sz="2400" dirty="0">
                <a:latin typeface="仿宋_GB2312" pitchFamily="49" charset="-122"/>
                <a:ea typeface="仿宋_GB2312" pitchFamily="49" charset="-122"/>
              </a:rPr>
              <a:t>)(1+x</a:t>
            </a:r>
            <a:r>
              <a:rPr lang="en-US" altLang="zh-CN" sz="2400" baseline="30000" dirty="0">
                <a:latin typeface="仿宋_GB2312" pitchFamily="49" charset="-122"/>
                <a:ea typeface="仿宋_GB2312" pitchFamily="49" charset="-122"/>
              </a:rPr>
              <a:t>3</a:t>
            </a:r>
            <a:r>
              <a:rPr lang="en-US" altLang="zh-CN" sz="2400" dirty="0">
                <a:latin typeface="仿宋_GB2312" pitchFamily="49" charset="-122"/>
                <a:ea typeface="仿宋_GB2312" pitchFamily="49" charset="-122"/>
              </a:rPr>
              <a:t>)(1+x</a:t>
            </a:r>
            <a:r>
              <a:rPr lang="en-US" altLang="zh-CN" sz="2400" baseline="30000" dirty="0">
                <a:latin typeface="仿宋_GB2312" pitchFamily="49" charset="-122"/>
                <a:ea typeface="仿宋_GB2312" pitchFamily="49" charset="-122"/>
              </a:rPr>
              <a:t>4</a:t>
            </a:r>
            <a:r>
              <a:rPr lang="en-US" altLang="zh-CN" sz="2400" dirty="0">
                <a:latin typeface="仿宋_GB2312" pitchFamily="49" charset="-122"/>
                <a:ea typeface="仿宋_GB2312" pitchFamily="49" charset="-122"/>
              </a:rPr>
              <a:t>)=(1+x+x</a:t>
            </a:r>
            <a:r>
              <a:rPr lang="en-US" altLang="zh-CN" sz="2400" baseline="30000" dirty="0">
                <a:latin typeface="仿宋_GB2312" pitchFamily="49" charset="-122"/>
                <a:ea typeface="仿宋_GB2312" pitchFamily="49" charset="-122"/>
              </a:rPr>
              <a:t>2</a:t>
            </a:r>
            <a:r>
              <a:rPr lang="en-US" altLang="zh-CN" sz="2400" dirty="0">
                <a:latin typeface="仿宋_GB2312" pitchFamily="49" charset="-122"/>
                <a:ea typeface="仿宋_GB2312" pitchFamily="49" charset="-122"/>
              </a:rPr>
              <a:t>+x</a:t>
            </a:r>
            <a:r>
              <a:rPr lang="en-US" altLang="zh-CN" sz="2400" baseline="30000" dirty="0">
                <a:latin typeface="仿宋_GB2312" pitchFamily="49" charset="-122"/>
                <a:ea typeface="仿宋_GB2312" pitchFamily="49" charset="-122"/>
              </a:rPr>
              <a:t>3</a:t>
            </a:r>
            <a:r>
              <a:rPr lang="en-US" altLang="zh-CN" sz="2400" dirty="0">
                <a:latin typeface="仿宋_GB2312" pitchFamily="49" charset="-122"/>
                <a:ea typeface="仿宋_GB2312" pitchFamily="49" charset="-122"/>
              </a:rPr>
              <a:t>)(1+x</a:t>
            </a:r>
            <a:r>
              <a:rPr lang="en-US" altLang="zh-CN" sz="2400" baseline="30000" dirty="0">
                <a:latin typeface="仿宋_GB2312" pitchFamily="49" charset="-122"/>
                <a:ea typeface="仿宋_GB2312" pitchFamily="49" charset="-122"/>
              </a:rPr>
              <a:t>3</a:t>
            </a:r>
            <a:r>
              <a:rPr lang="en-US" altLang="zh-CN" sz="2400" dirty="0">
                <a:latin typeface="仿宋_GB2312" pitchFamily="49" charset="-122"/>
                <a:ea typeface="仿宋_GB2312" pitchFamily="49" charset="-122"/>
              </a:rPr>
              <a:t>+x</a:t>
            </a:r>
            <a:r>
              <a:rPr lang="en-US" altLang="zh-CN" sz="2400" baseline="30000" dirty="0">
                <a:latin typeface="仿宋_GB2312" pitchFamily="49" charset="-122"/>
                <a:ea typeface="仿宋_GB2312" pitchFamily="49" charset="-122"/>
              </a:rPr>
              <a:t>4</a:t>
            </a:r>
            <a:r>
              <a:rPr lang="en-US" altLang="zh-CN" sz="2400" dirty="0">
                <a:latin typeface="仿宋_GB2312" pitchFamily="49" charset="-122"/>
                <a:ea typeface="仿宋_GB2312" pitchFamily="49" charset="-122"/>
              </a:rPr>
              <a:t>+x</a:t>
            </a:r>
            <a:r>
              <a:rPr lang="en-US" altLang="zh-CN" sz="2400" baseline="30000" dirty="0">
                <a:latin typeface="仿宋_GB2312" pitchFamily="49" charset="-122"/>
                <a:ea typeface="仿宋_GB2312" pitchFamily="49" charset="-122"/>
              </a:rPr>
              <a:t>7</a:t>
            </a:r>
            <a:r>
              <a:rPr lang="en-US" altLang="zh-CN" sz="2400" dirty="0">
                <a:latin typeface="仿宋_GB2312" pitchFamily="49" charset="-122"/>
                <a:ea typeface="仿宋_GB2312" pitchFamily="49" charset="-122"/>
              </a:rPr>
              <a:t>)</a:t>
            </a:r>
          </a:p>
          <a:p>
            <a:pPr eaLnBrk="1" hangingPunct="1">
              <a:buFont typeface="Wingdings" pitchFamily="2" charset="2"/>
              <a:buNone/>
              <a:defRPr/>
            </a:pPr>
            <a:r>
              <a:rPr lang="en-US" altLang="zh-CN" sz="2400" dirty="0">
                <a:latin typeface="仿宋_GB2312" pitchFamily="49" charset="-122"/>
                <a:ea typeface="仿宋_GB2312" pitchFamily="49" charset="-122"/>
              </a:rPr>
              <a:t>  =1+x+x</a:t>
            </a:r>
            <a:r>
              <a:rPr lang="en-US" altLang="zh-CN" sz="2400" baseline="30000" dirty="0">
                <a:latin typeface="仿宋_GB2312" pitchFamily="49" charset="-122"/>
                <a:ea typeface="仿宋_GB2312" pitchFamily="49" charset="-122"/>
              </a:rPr>
              <a:t>2</a:t>
            </a:r>
            <a:r>
              <a:rPr lang="en-US" altLang="zh-CN" sz="2400" dirty="0">
                <a:latin typeface="仿宋_GB2312" pitchFamily="49" charset="-122"/>
                <a:ea typeface="仿宋_GB2312" pitchFamily="49" charset="-122"/>
              </a:rPr>
              <a:t>+2x</a:t>
            </a:r>
            <a:r>
              <a:rPr lang="en-US" altLang="zh-CN" sz="2400" baseline="30000" dirty="0">
                <a:latin typeface="仿宋_GB2312" pitchFamily="49" charset="-122"/>
                <a:ea typeface="仿宋_GB2312" pitchFamily="49" charset="-122"/>
              </a:rPr>
              <a:t>3</a:t>
            </a:r>
            <a:r>
              <a:rPr lang="en-US" altLang="zh-CN" sz="2400" dirty="0">
                <a:latin typeface="仿宋_GB2312" pitchFamily="49" charset="-122"/>
                <a:ea typeface="仿宋_GB2312" pitchFamily="49" charset="-122"/>
              </a:rPr>
              <a:t>+2x</a:t>
            </a:r>
            <a:r>
              <a:rPr lang="en-US" altLang="zh-CN" sz="2400" baseline="30000" dirty="0">
                <a:latin typeface="仿宋_GB2312" pitchFamily="49" charset="-122"/>
                <a:ea typeface="仿宋_GB2312" pitchFamily="49" charset="-122"/>
              </a:rPr>
              <a:t>4</a:t>
            </a:r>
            <a:r>
              <a:rPr lang="en-US" altLang="zh-CN" sz="2400" dirty="0">
                <a:latin typeface="仿宋_GB2312" pitchFamily="49" charset="-122"/>
                <a:ea typeface="仿宋_GB2312" pitchFamily="49" charset="-122"/>
              </a:rPr>
              <a:t>+2x</a:t>
            </a:r>
            <a:r>
              <a:rPr lang="en-US" altLang="zh-CN" sz="2400" baseline="30000" dirty="0">
                <a:latin typeface="仿宋_GB2312" pitchFamily="49" charset="-122"/>
                <a:ea typeface="仿宋_GB2312" pitchFamily="49" charset="-122"/>
              </a:rPr>
              <a:t>5</a:t>
            </a:r>
            <a:r>
              <a:rPr lang="en-US" altLang="zh-CN" sz="2400" dirty="0">
                <a:latin typeface="仿宋_GB2312" pitchFamily="49" charset="-122"/>
                <a:ea typeface="仿宋_GB2312" pitchFamily="49" charset="-122"/>
              </a:rPr>
              <a:t>+2x</a:t>
            </a:r>
            <a:r>
              <a:rPr lang="en-US" altLang="zh-CN" sz="2400" baseline="30000" dirty="0">
                <a:latin typeface="仿宋_GB2312" pitchFamily="49" charset="-122"/>
                <a:ea typeface="仿宋_GB2312" pitchFamily="49" charset="-122"/>
              </a:rPr>
              <a:t>6</a:t>
            </a:r>
            <a:r>
              <a:rPr lang="en-US" altLang="zh-CN" sz="2400" dirty="0">
                <a:latin typeface="仿宋_GB2312" pitchFamily="49" charset="-122"/>
                <a:ea typeface="仿宋_GB2312" pitchFamily="49" charset="-122"/>
              </a:rPr>
              <a:t>+2x</a:t>
            </a:r>
            <a:r>
              <a:rPr lang="en-US" altLang="zh-CN" sz="2400" baseline="30000" dirty="0">
                <a:latin typeface="仿宋_GB2312" pitchFamily="49" charset="-122"/>
                <a:ea typeface="仿宋_GB2312" pitchFamily="49" charset="-122"/>
              </a:rPr>
              <a:t>7</a:t>
            </a:r>
            <a:r>
              <a:rPr lang="en-US" altLang="zh-CN" sz="2400" dirty="0">
                <a:latin typeface="仿宋_GB2312" pitchFamily="49" charset="-122"/>
                <a:ea typeface="仿宋_GB2312" pitchFamily="49" charset="-122"/>
              </a:rPr>
              <a:t>+x</a:t>
            </a:r>
            <a:r>
              <a:rPr lang="en-US" altLang="zh-CN" sz="2400" baseline="30000" dirty="0">
                <a:latin typeface="仿宋_GB2312" pitchFamily="49" charset="-122"/>
                <a:ea typeface="仿宋_GB2312" pitchFamily="49" charset="-122"/>
              </a:rPr>
              <a:t>8</a:t>
            </a:r>
            <a:r>
              <a:rPr lang="en-US" altLang="zh-CN" sz="2400" dirty="0">
                <a:latin typeface="仿宋_GB2312" pitchFamily="49" charset="-122"/>
                <a:ea typeface="仿宋_GB2312" pitchFamily="49" charset="-122"/>
              </a:rPr>
              <a:t>+x</a:t>
            </a:r>
            <a:r>
              <a:rPr lang="en-US" altLang="zh-CN" sz="2400" baseline="30000" dirty="0">
                <a:latin typeface="仿宋_GB2312" pitchFamily="49" charset="-122"/>
                <a:ea typeface="仿宋_GB2312" pitchFamily="49" charset="-122"/>
              </a:rPr>
              <a:t>9</a:t>
            </a:r>
            <a:r>
              <a:rPr lang="en-US" altLang="zh-CN" sz="2400" dirty="0">
                <a:latin typeface="仿宋_GB2312" pitchFamily="49" charset="-122"/>
                <a:ea typeface="仿宋_GB2312" pitchFamily="49" charset="-122"/>
              </a:rPr>
              <a:t>+x</a:t>
            </a:r>
            <a:r>
              <a:rPr lang="en-US" altLang="zh-CN" sz="2400" baseline="30000" dirty="0">
                <a:latin typeface="仿宋_GB2312" pitchFamily="49" charset="-122"/>
                <a:ea typeface="仿宋_GB2312" pitchFamily="49" charset="-122"/>
              </a:rPr>
              <a:t>10</a:t>
            </a:r>
            <a:r>
              <a:rPr lang="en-US" altLang="zh-CN" sz="2000" dirty="0">
                <a:latin typeface="仿宋_GB2312" pitchFamily="49" charset="-122"/>
                <a:ea typeface="仿宋_GB2312" pitchFamily="49" charset="-122"/>
              </a:rPr>
              <a:t>  </a:t>
            </a:r>
          </a:p>
          <a:p>
            <a:pPr marL="0" indent="0" eaLnBrk="1" hangingPunct="1">
              <a:buClr>
                <a:schemeClr val="folHlink"/>
              </a:buClr>
              <a:buFont typeface="Wingdings 2" pitchFamily="18" charset="2"/>
              <a:buNone/>
              <a:defRPr/>
            </a:pPr>
            <a:r>
              <a:rPr lang="zh-CN" altLang="en-US" sz="2400" dirty="0">
                <a:latin typeface="仿宋_GB2312" pitchFamily="49" charset="-122"/>
                <a:ea typeface="仿宋_GB2312" pitchFamily="49" charset="-122"/>
              </a:rPr>
              <a:t>  </a:t>
            </a:r>
            <a:r>
              <a:rPr lang="zh-CN" altLang="en-US" sz="2400" dirty="0">
                <a:solidFill>
                  <a:schemeClr val="hlink"/>
                </a:solidFill>
                <a:latin typeface="仿宋_GB2312" pitchFamily="49" charset="-122"/>
                <a:ea typeface="仿宋_GB2312" pitchFamily="49" charset="-122"/>
              </a:rPr>
              <a:t>可称出从</a:t>
            </a:r>
            <a:r>
              <a:rPr lang="en-US" altLang="zh-CN" sz="2400" dirty="0">
                <a:solidFill>
                  <a:schemeClr val="hlink"/>
                </a:solidFill>
                <a:latin typeface="仿宋_GB2312" pitchFamily="49" charset="-122"/>
                <a:ea typeface="仿宋_GB2312" pitchFamily="49" charset="-122"/>
              </a:rPr>
              <a:t>1</a:t>
            </a:r>
            <a:r>
              <a:rPr lang="zh-CN" altLang="en-US" sz="2400" dirty="0">
                <a:solidFill>
                  <a:schemeClr val="hlink"/>
                </a:solidFill>
                <a:latin typeface="仿宋_GB2312" pitchFamily="49" charset="-122"/>
                <a:ea typeface="仿宋_GB2312" pitchFamily="49" charset="-122"/>
              </a:rPr>
              <a:t>克到</a:t>
            </a:r>
            <a:r>
              <a:rPr lang="en-US" altLang="zh-CN" sz="2400" dirty="0">
                <a:solidFill>
                  <a:schemeClr val="hlink"/>
                </a:solidFill>
                <a:latin typeface="仿宋_GB2312" pitchFamily="49" charset="-122"/>
                <a:ea typeface="仿宋_GB2312" pitchFamily="49" charset="-122"/>
              </a:rPr>
              <a:t>10</a:t>
            </a:r>
            <a:r>
              <a:rPr lang="zh-CN" altLang="en-US" sz="2400" dirty="0">
                <a:solidFill>
                  <a:schemeClr val="hlink"/>
                </a:solidFill>
                <a:latin typeface="仿宋_GB2312" pitchFamily="49" charset="-122"/>
                <a:ea typeface="仿宋_GB2312" pitchFamily="49" charset="-122"/>
              </a:rPr>
              <a:t>克，系数便是方案数。</a:t>
            </a:r>
            <a:r>
              <a:rPr lang="zh-CN" altLang="en-US" sz="2400" dirty="0">
                <a:latin typeface="仿宋_GB2312" pitchFamily="49" charset="-122"/>
                <a:ea typeface="仿宋_GB2312" pitchFamily="49" charset="-122"/>
              </a:rPr>
              <a:t>例如右端有</a:t>
            </a:r>
            <a:r>
              <a:rPr lang="en-US" altLang="zh-CN" sz="2400" dirty="0">
                <a:latin typeface="仿宋_GB2312" pitchFamily="49" charset="-122"/>
                <a:ea typeface="仿宋_GB2312" pitchFamily="49" charset="-122"/>
              </a:rPr>
              <a:t>2x</a:t>
            </a:r>
            <a:r>
              <a:rPr lang="en-US" altLang="zh-CN" sz="2800" baseline="30000" dirty="0">
                <a:latin typeface="仿宋_GB2312" pitchFamily="49" charset="-122"/>
                <a:ea typeface="仿宋_GB2312" pitchFamily="49" charset="-122"/>
              </a:rPr>
              <a:t>5</a:t>
            </a: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项，即称出</a:t>
            </a:r>
            <a:r>
              <a:rPr lang="en-US" altLang="zh-CN" sz="2400" dirty="0">
                <a:latin typeface="仿宋_GB2312" pitchFamily="49" charset="-122"/>
                <a:ea typeface="仿宋_GB2312" pitchFamily="49" charset="-122"/>
              </a:rPr>
              <a:t>5</a:t>
            </a:r>
            <a:r>
              <a:rPr lang="zh-CN" altLang="en-US" sz="2400" dirty="0">
                <a:latin typeface="仿宋_GB2312" pitchFamily="49" charset="-122"/>
                <a:ea typeface="仿宋_GB2312" pitchFamily="49" charset="-122"/>
              </a:rPr>
              <a:t>克的方案有</a:t>
            </a: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5=3+2=4+1</a:t>
            </a:r>
            <a:r>
              <a:rPr lang="zh-CN" altLang="en-US" sz="2400" dirty="0">
                <a:latin typeface="仿宋_GB2312" pitchFamily="49" charset="-122"/>
                <a:ea typeface="仿宋_GB2312" pitchFamily="49" charset="-122"/>
              </a:rPr>
              <a:t>；同样，</a:t>
            </a:r>
            <a:r>
              <a:rPr lang="en-US" altLang="zh-CN" sz="2400" dirty="0">
                <a:latin typeface="仿宋_GB2312" pitchFamily="49" charset="-122"/>
                <a:ea typeface="仿宋_GB2312" pitchFamily="49" charset="-122"/>
              </a:rPr>
              <a:t>6=1+2+3=4+2</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10=1+2+3+4</a:t>
            </a:r>
            <a:r>
              <a:rPr lang="zh-CN" altLang="en-US" sz="2400" dirty="0">
                <a:latin typeface="仿宋_GB2312" pitchFamily="49" charset="-122"/>
                <a:ea typeface="仿宋_GB2312" pitchFamily="49" charset="-122"/>
              </a:rPr>
              <a:t>。故称出</a:t>
            </a:r>
            <a:r>
              <a:rPr lang="en-US" altLang="zh-CN" sz="2400" dirty="0">
                <a:latin typeface="仿宋_GB2312" pitchFamily="49" charset="-122"/>
                <a:ea typeface="仿宋_GB2312" pitchFamily="49" charset="-122"/>
              </a:rPr>
              <a:t>6</a:t>
            </a:r>
            <a:r>
              <a:rPr lang="zh-CN" altLang="en-US" sz="2400" dirty="0">
                <a:latin typeface="仿宋_GB2312" pitchFamily="49" charset="-122"/>
                <a:ea typeface="仿宋_GB2312" pitchFamily="49" charset="-122"/>
              </a:rPr>
              <a:t>克的方案有</a:t>
            </a: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种，称出</a:t>
            </a:r>
            <a:r>
              <a:rPr lang="en-US" altLang="zh-CN" sz="2400" dirty="0">
                <a:latin typeface="仿宋_GB2312" pitchFamily="49" charset="-122"/>
                <a:ea typeface="仿宋_GB2312" pitchFamily="49" charset="-122"/>
              </a:rPr>
              <a:t>10</a:t>
            </a:r>
            <a:r>
              <a:rPr lang="zh-CN" altLang="en-US" sz="2400" dirty="0">
                <a:latin typeface="仿宋_GB2312" pitchFamily="49" charset="-122"/>
                <a:ea typeface="仿宋_GB2312" pitchFamily="49" charset="-122"/>
              </a:rPr>
              <a:t>克的方案有</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种</a:t>
            </a:r>
          </a:p>
          <a:p>
            <a:pPr marL="0" indent="0">
              <a:buFontTx/>
              <a:buNone/>
              <a:defRPr/>
            </a:pPr>
            <a:r>
              <a:rPr lang="en-US" altLang="zh-CN" sz="2400" dirty="0">
                <a:latin typeface="宋体" pitchFamily="2" charset="-122"/>
                <a:ea typeface="Arial Unicode MS" charset="-122"/>
                <a:cs typeface="Arial Unicode MS" charset="-122"/>
              </a:rPr>
              <a:t>  </a:t>
            </a:r>
            <a:r>
              <a:rPr lang="zh-CN" altLang="en-US" sz="2400" dirty="0">
                <a:latin typeface="宋体" pitchFamily="2" charset="-122"/>
                <a:ea typeface="Arial Unicode MS" charset="-122"/>
                <a:cs typeface="Arial Unicode MS" charset="-122"/>
              </a:rPr>
              <a:t>扩展：若题目改为</a:t>
            </a:r>
            <a:r>
              <a:rPr lang="en-US" altLang="zh-CN" sz="2400" dirty="0">
                <a:latin typeface="宋体" pitchFamily="2" charset="-122"/>
                <a:ea typeface="Arial Unicode MS" charset="-122"/>
                <a:cs typeface="Arial Unicode MS" charset="-122"/>
              </a:rPr>
              <a:t>1</a:t>
            </a:r>
            <a:r>
              <a:rPr lang="zh-CN" altLang="en-US" sz="2400" dirty="0">
                <a:latin typeface="宋体" pitchFamily="2" charset="-122"/>
                <a:ea typeface="Arial Unicode MS" charset="-122"/>
                <a:cs typeface="Arial Unicode MS" charset="-122"/>
              </a:rPr>
              <a:t>克砝码</a:t>
            </a:r>
            <a:r>
              <a:rPr lang="en-US" altLang="zh-CN" sz="2400" dirty="0">
                <a:latin typeface="宋体" pitchFamily="2" charset="-122"/>
                <a:ea typeface="Arial Unicode MS" charset="-122"/>
                <a:cs typeface="Arial Unicode MS" charset="-122"/>
              </a:rPr>
              <a:t>3</a:t>
            </a:r>
            <a:r>
              <a:rPr lang="zh-CN" altLang="en-US" sz="2400" dirty="0">
                <a:latin typeface="宋体" pitchFamily="2" charset="-122"/>
                <a:ea typeface="Arial Unicode MS" charset="-122"/>
                <a:cs typeface="Arial Unicode MS" charset="-122"/>
              </a:rPr>
              <a:t>枚、</a:t>
            </a:r>
            <a:r>
              <a:rPr lang="en-US" altLang="zh-CN" sz="2400" dirty="0">
                <a:latin typeface="宋体" pitchFamily="2" charset="-122"/>
                <a:ea typeface="Arial Unicode MS" charset="-122"/>
                <a:cs typeface="Arial Unicode MS" charset="-122"/>
              </a:rPr>
              <a:t>2</a:t>
            </a:r>
            <a:r>
              <a:rPr lang="zh-CN" altLang="en-US" sz="2400" dirty="0">
                <a:latin typeface="宋体" pitchFamily="2" charset="-122"/>
                <a:ea typeface="Arial Unicode MS" charset="-122"/>
                <a:cs typeface="Arial Unicode MS" charset="-122"/>
              </a:rPr>
              <a:t>克砝码</a:t>
            </a:r>
            <a:r>
              <a:rPr lang="en-US" altLang="zh-CN" sz="2400" dirty="0">
                <a:latin typeface="宋体" pitchFamily="2" charset="-122"/>
                <a:ea typeface="Arial Unicode MS" charset="-122"/>
                <a:cs typeface="Arial Unicode MS" charset="-122"/>
              </a:rPr>
              <a:t>4</a:t>
            </a:r>
            <a:r>
              <a:rPr lang="zh-CN" altLang="en-US" sz="2400" dirty="0">
                <a:latin typeface="宋体" pitchFamily="2" charset="-122"/>
                <a:ea typeface="Arial Unicode MS" charset="-122"/>
                <a:cs typeface="Arial Unicode MS" charset="-122"/>
              </a:rPr>
              <a:t>枚、</a:t>
            </a:r>
            <a:r>
              <a:rPr lang="en-US" altLang="zh-CN" sz="2400" dirty="0">
                <a:latin typeface="宋体" pitchFamily="2" charset="-122"/>
                <a:ea typeface="Arial Unicode MS" charset="-122"/>
                <a:cs typeface="Arial Unicode MS" charset="-122"/>
              </a:rPr>
              <a:t>3</a:t>
            </a:r>
            <a:r>
              <a:rPr lang="zh-CN" altLang="en-US" sz="2400" dirty="0">
                <a:latin typeface="宋体" pitchFamily="2" charset="-122"/>
                <a:ea typeface="Arial Unicode MS" charset="-122"/>
                <a:cs typeface="Arial Unicode MS" charset="-122"/>
              </a:rPr>
              <a:t>克砝码</a:t>
            </a:r>
            <a:r>
              <a:rPr lang="en-US" altLang="zh-CN" sz="2400" dirty="0">
                <a:latin typeface="宋体" pitchFamily="2" charset="-122"/>
                <a:ea typeface="Arial Unicode MS" charset="-122"/>
                <a:cs typeface="Arial Unicode MS" charset="-122"/>
              </a:rPr>
              <a:t>2</a:t>
            </a:r>
            <a:r>
              <a:rPr lang="zh-CN" altLang="en-US" sz="2400" dirty="0">
                <a:latin typeface="宋体" pitchFamily="2" charset="-122"/>
                <a:ea typeface="Arial Unicode MS" charset="-122"/>
                <a:cs typeface="Arial Unicode MS" charset="-122"/>
              </a:rPr>
              <a:t>枚、</a:t>
            </a:r>
            <a:r>
              <a:rPr lang="en-US" altLang="zh-CN" sz="2400" dirty="0">
                <a:latin typeface="宋体" pitchFamily="2" charset="-122"/>
                <a:ea typeface="Arial Unicode MS" charset="-122"/>
                <a:cs typeface="Arial Unicode MS" charset="-122"/>
              </a:rPr>
              <a:t>4</a:t>
            </a:r>
            <a:r>
              <a:rPr lang="zh-CN" altLang="en-US" sz="2400" dirty="0">
                <a:latin typeface="宋体" pitchFamily="2" charset="-122"/>
                <a:ea typeface="Arial Unicode MS" charset="-122"/>
                <a:cs typeface="Arial Unicode MS" charset="-122"/>
              </a:rPr>
              <a:t>克砝码</a:t>
            </a:r>
            <a:r>
              <a:rPr lang="en-US" altLang="zh-CN" sz="2400" dirty="0">
                <a:latin typeface="宋体" pitchFamily="2" charset="-122"/>
                <a:ea typeface="Arial Unicode MS" charset="-122"/>
                <a:cs typeface="Arial Unicode MS" charset="-122"/>
              </a:rPr>
              <a:t>3</a:t>
            </a:r>
            <a:r>
              <a:rPr lang="zh-CN" altLang="en-US" sz="2400" dirty="0">
                <a:latin typeface="宋体" pitchFamily="2" charset="-122"/>
                <a:ea typeface="Arial Unicode MS" charset="-122"/>
                <a:cs typeface="Arial Unicode MS" charset="-122"/>
              </a:rPr>
              <a:t>枚，则母函数是什么？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一、鸽笼原理</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329238"/>
          </a:xfrm>
        </p:spPr>
        <p:txBody>
          <a:bodyPr/>
          <a:lstStyle/>
          <a:p>
            <a:pPr marL="0" indent="0">
              <a:buFontTx/>
              <a:buNone/>
            </a:pPr>
            <a:r>
              <a:rPr lang="zh-CN" altLang="en-US" sz="2400" b="1" dirty="0">
                <a:latin typeface="宋体" charset="-122"/>
                <a:ea typeface="Arial Unicode MS" charset="-122"/>
                <a:cs typeface="Arial Unicode MS" charset="-122"/>
              </a:rPr>
              <a:t>  </a:t>
            </a:r>
            <a:r>
              <a:rPr lang="en-US" altLang="zh-CN" sz="2400" b="1" dirty="0">
                <a:latin typeface="宋体" charset="-122"/>
                <a:ea typeface="Arial Unicode MS" charset="-122"/>
                <a:cs typeface="Arial Unicode MS" charset="-122"/>
              </a:rPr>
              <a:t>1</a:t>
            </a:r>
            <a:r>
              <a:rPr lang="zh-CN" altLang="en-US" sz="2400" b="1" dirty="0">
                <a:latin typeface="宋体" charset="-122"/>
                <a:ea typeface="Arial Unicode MS" charset="-122"/>
                <a:cs typeface="Arial Unicode MS" charset="-122"/>
              </a:rPr>
              <a:t>、</a:t>
            </a:r>
            <a:r>
              <a:rPr lang="zh-CN" altLang="en-US" sz="2400" dirty="0">
                <a:latin typeface="宋体" charset="-122"/>
                <a:ea typeface="Arial Unicode MS" charset="-122"/>
                <a:cs typeface="Arial Unicode MS" charset="-122"/>
              </a:rPr>
              <a:t>鸽笼原理（抽屉原理）</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n+1</a:t>
            </a:r>
            <a:r>
              <a:rPr lang="zh-CN" altLang="en-US" sz="2400" dirty="0">
                <a:latin typeface="宋体" charset="-122"/>
                <a:ea typeface="Arial Unicode MS" charset="-122"/>
                <a:cs typeface="Arial Unicode MS" charset="-122"/>
              </a:rPr>
              <a:t>个格子飞回</a:t>
            </a:r>
            <a:r>
              <a:rPr lang="en-US" altLang="zh-CN" sz="2400" dirty="0">
                <a:latin typeface="宋体" charset="-122"/>
                <a:ea typeface="Arial Unicode MS" charset="-122"/>
                <a:cs typeface="Arial Unicode MS" charset="-122"/>
              </a:rPr>
              <a:t>n</a:t>
            </a:r>
            <a:r>
              <a:rPr lang="zh-CN" altLang="en-US" sz="2400" dirty="0">
                <a:latin typeface="宋体" charset="-122"/>
                <a:ea typeface="Arial Unicode MS" charset="-122"/>
                <a:cs typeface="Arial Unicode MS" charset="-122"/>
              </a:rPr>
              <a:t>个鸽笼至少有一个鸽笼含有不少于</a:t>
            </a:r>
            <a:r>
              <a:rPr lang="en-US" altLang="zh-CN" sz="2400" dirty="0">
                <a:latin typeface="宋体" charset="-122"/>
                <a:ea typeface="Arial Unicode MS" charset="-122"/>
                <a:cs typeface="Arial Unicode MS" charset="-122"/>
              </a:rPr>
              <a:t>2</a:t>
            </a:r>
            <a:r>
              <a:rPr lang="zh-CN" altLang="en-US" sz="2400" dirty="0">
                <a:latin typeface="宋体" charset="-122"/>
                <a:ea typeface="Arial Unicode MS" charset="-122"/>
                <a:cs typeface="Arial Unicode MS" charset="-122"/>
              </a:rPr>
              <a:t>只鸽子。</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基本描述：</a:t>
            </a:r>
            <a:r>
              <a:rPr lang="en-US" altLang="zh-CN" sz="2400" dirty="0">
                <a:latin typeface="宋体" charset="-122"/>
                <a:ea typeface="Arial Unicode MS" charset="-122"/>
                <a:cs typeface="Arial Unicode MS" charset="-122"/>
              </a:rPr>
              <a:t>m(m&gt;=1)</a:t>
            </a:r>
            <a:r>
              <a:rPr lang="zh-CN" altLang="en-US" sz="2400" dirty="0">
                <a:latin typeface="宋体" charset="-122"/>
                <a:ea typeface="Arial Unicode MS" charset="-122"/>
                <a:cs typeface="Arial Unicode MS" charset="-122"/>
              </a:rPr>
              <a:t>个元素分成</a:t>
            </a:r>
            <a:r>
              <a:rPr lang="en-US" altLang="zh-CN" sz="2400" dirty="0">
                <a:latin typeface="宋体" charset="-122"/>
                <a:ea typeface="Arial Unicode MS" charset="-122"/>
                <a:cs typeface="Arial Unicode MS" charset="-122"/>
              </a:rPr>
              <a:t>n</a:t>
            </a:r>
            <a:r>
              <a:rPr lang="zh-CN" altLang="en-US" sz="2400" dirty="0">
                <a:latin typeface="宋体" charset="-122"/>
                <a:ea typeface="Arial Unicode MS" charset="-122"/>
                <a:cs typeface="Arial Unicode MS" charset="-122"/>
              </a:rPr>
              <a:t>组，那么总有一个组至少含有</a:t>
            </a:r>
            <a:r>
              <a:rPr lang="en-US" altLang="zh-CN" sz="2400" dirty="0">
                <a:latin typeface="宋体" charset="-122"/>
                <a:ea typeface="Arial Unicode MS" charset="-122"/>
                <a:cs typeface="Arial Unicode MS" charset="-122"/>
              </a:rPr>
              <a:t>[m/n]</a:t>
            </a:r>
            <a:r>
              <a:rPr lang="zh-CN" altLang="en-US" sz="2400" dirty="0">
                <a:latin typeface="宋体" charset="-122"/>
                <a:ea typeface="Arial Unicode MS" charset="-122"/>
                <a:cs typeface="Arial Unicode MS" charset="-122"/>
              </a:rPr>
              <a:t>个元素。这里</a:t>
            </a:r>
            <a:r>
              <a:rPr lang="en-US" altLang="zh-CN" sz="2400" dirty="0">
                <a:latin typeface="宋体" charset="-122"/>
                <a:ea typeface="Arial Unicode MS" charset="-122"/>
                <a:cs typeface="Arial Unicode MS" charset="-122"/>
              </a:rPr>
              <a:t>[]</a:t>
            </a:r>
            <a:r>
              <a:rPr lang="zh-CN" altLang="en-US" sz="2400" dirty="0">
                <a:latin typeface="宋体" charset="-122"/>
                <a:ea typeface="Arial Unicode MS" charset="-122"/>
                <a:cs typeface="Arial Unicode MS" charset="-122"/>
              </a:rPr>
              <a:t>为“上整数”记号。</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应用：</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(1) </a:t>
            </a:r>
            <a:r>
              <a:rPr lang="zh-CN" altLang="en-US" sz="2400" dirty="0">
                <a:latin typeface="宋体" charset="-122"/>
                <a:ea typeface="Arial Unicode MS" charset="-122"/>
                <a:cs typeface="Arial Unicode MS" charset="-122"/>
              </a:rPr>
              <a:t>对于给定的自然数</a:t>
            </a:r>
            <a:r>
              <a:rPr lang="en-US" altLang="zh-CN" sz="2400" dirty="0">
                <a:latin typeface="宋体" charset="-122"/>
                <a:ea typeface="Arial Unicode MS" charset="-122"/>
                <a:cs typeface="Arial Unicode MS" charset="-122"/>
              </a:rPr>
              <a:t>m</a:t>
            </a:r>
            <a:r>
              <a:rPr lang="zh-CN" altLang="en-US" sz="2400" dirty="0">
                <a:latin typeface="宋体" charset="-122"/>
                <a:ea typeface="Arial Unicode MS" charset="-122"/>
                <a:cs typeface="Arial Unicode MS" charset="-122"/>
              </a:rPr>
              <a:t>，任取</a:t>
            </a:r>
            <a:r>
              <a:rPr lang="en-US" altLang="zh-CN" sz="2400" dirty="0">
                <a:latin typeface="宋体" charset="-122"/>
                <a:ea typeface="Arial Unicode MS" charset="-122"/>
                <a:cs typeface="Arial Unicode MS" charset="-122"/>
              </a:rPr>
              <a:t>m+1</a:t>
            </a:r>
            <a:r>
              <a:rPr lang="zh-CN" altLang="en-US" sz="2400" dirty="0">
                <a:latin typeface="宋体" charset="-122"/>
                <a:ea typeface="Arial Unicode MS" charset="-122"/>
                <a:cs typeface="Arial Unicode MS" charset="-122"/>
              </a:rPr>
              <a:t>个数，则其中至少有</a:t>
            </a:r>
            <a:r>
              <a:rPr lang="en-US" altLang="zh-CN" sz="2400" dirty="0">
                <a:latin typeface="宋体" charset="-122"/>
                <a:ea typeface="Arial Unicode MS" charset="-122"/>
                <a:cs typeface="Arial Unicode MS" charset="-122"/>
              </a:rPr>
              <a:t>2</a:t>
            </a:r>
            <a:r>
              <a:rPr lang="zh-CN" altLang="en-US" sz="2400" dirty="0">
                <a:latin typeface="宋体" charset="-122"/>
                <a:ea typeface="Arial Unicode MS" charset="-122"/>
                <a:cs typeface="Arial Unicode MS" charset="-122"/>
              </a:rPr>
              <a:t>个整数，它们的差是</a:t>
            </a:r>
            <a:r>
              <a:rPr lang="en-US" altLang="zh-CN" sz="2400" dirty="0">
                <a:latin typeface="宋体" charset="-122"/>
                <a:ea typeface="Arial Unicode MS" charset="-122"/>
                <a:cs typeface="Arial Unicode MS" charset="-122"/>
              </a:rPr>
              <a:t>m</a:t>
            </a:r>
            <a:r>
              <a:rPr lang="zh-CN" altLang="en-US" sz="2400" dirty="0">
                <a:latin typeface="宋体" charset="-122"/>
                <a:ea typeface="Arial Unicode MS" charset="-122"/>
                <a:cs typeface="Arial Unicode MS" charset="-122"/>
              </a:rPr>
              <a:t>的倍数。提示：对</a:t>
            </a:r>
            <a:r>
              <a:rPr lang="en-US" altLang="zh-CN" sz="2400" dirty="0">
                <a:latin typeface="宋体" charset="-122"/>
                <a:ea typeface="Arial Unicode MS" charset="-122"/>
                <a:cs typeface="Arial Unicode MS" charset="-122"/>
              </a:rPr>
              <a:t>m</a:t>
            </a:r>
            <a:r>
              <a:rPr lang="zh-CN" altLang="en-US" sz="2400" dirty="0">
                <a:latin typeface="宋体" charset="-122"/>
                <a:ea typeface="Arial Unicode MS" charset="-122"/>
                <a:cs typeface="Arial Unicode MS" charset="-122"/>
              </a:rPr>
              <a:t>的余数用鸽笼原理</a:t>
            </a:r>
            <a:endParaRPr lang="en-US" altLang="zh-CN" sz="2400" dirty="0">
              <a:latin typeface="宋体" charset="-122"/>
              <a:ea typeface="Arial Unicode MS" charset="-122"/>
              <a:cs typeface="Arial Unicode MS" charset="-122"/>
            </a:endParaRPr>
          </a:p>
          <a:p>
            <a:pPr marL="0" indent="0">
              <a:buNone/>
            </a:pPr>
            <a:r>
              <a:rPr lang="en-US" altLang="zh-CN" sz="2400" dirty="0">
                <a:latin typeface="宋体" charset="-122"/>
                <a:ea typeface="Arial Unicode MS" charset="-122"/>
                <a:cs typeface="Arial Unicode MS" charset="-122"/>
              </a:rPr>
              <a:t>  (2) </a:t>
            </a:r>
            <a:r>
              <a:rPr lang="zh-CN" altLang="zh-CN" sz="2400" dirty="0">
                <a:latin typeface="宋体" charset="-122"/>
                <a:ea typeface="Arial Unicode MS" charset="-122"/>
                <a:cs typeface="Arial Unicode MS" charset="-122"/>
              </a:rPr>
              <a:t>在１～２ｎ中任取</a:t>
            </a:r>
            <a:r>
              <a:rPr lang="en-US" altLang="zh-CN" sz="2400" dirty="0">
                <a:latin typeface="宋体" charset="-122"/>
                <a:ea typeface="Arial Unicode MS" charset="-122"/>
                <a:cs typeface="Arial Unicode MS" charset="-122"/>
              </a:rPr>
              <a:t>n</a:t>
            </a:r>
            <a:r>
              <a:rPr lang="zh-CN" altLang="zh-CN" sz="2400" dirty="0">
                <a:latin typeface="宋体" charset="-122"/>
                <a:ea typeface="Arial Unicode MS" charset="-122"/>
                <a:cs typeface="Arial Unicode MS" charset="-122"/>
              </a:rPr>
              <a:t>＋</a:t>
            </a:r>
            <a:r>
              <a:rPr lang="en-US" altLang="zh-CN" sz="2400" dirty="0">
                <a:latin typeface="宋体" charset="-122"/>
                <a:ea typeface="Arial Unicode MS" charset="-122"/>
                <a:cs typeface="Arial Unicode MS" charset="-122"/>
              </a:rPr>
              <a:t>1</a:t>
            </a:r>
            <a:r>
              <a:rPr lang="zh-CN" altLang="zh-CN" sz="2400" dirty="0">
                <a:latin typeface="宋体" charset="-122"/>
                <a:ea typeface="Arial Unicode MS" charset="-122"/>
                <a:cs typeface="Arial Unicode MS" charset="-122"/>
              </a:rPr>
              <a:t>个正整数，</a:t>
            </a:r>
            <a:r>
              <a:rPr lang="zh-CN" altLang="en-US" sz="2400" dirty="0">
                <a:latin typeface="宋体" charset="-122"/>
                <a:ea typeface="Arial Unicode MS" charset="-122"/>
                <a:cs typeface="Arial Unicode MS" charset="-122"/>
              </a:rPr>
              <a:t>则必有</a:t>
            </a:r>
            <a:r>
              <a:rPr lang="zh-CN" altLang="zh-CN" sz="2400" dirty="0">
                <a:latin typeface="宋体" charset="-122"/>
                <a:ea typeface="Arial Unicode MS" charset="-122"/>
                <a:cs typeface="Arial Unicode MS" charset="-122"/>
              </a:rPr>
              <a:t>必有二个正整数互素。</a:t>
            </a:r>
            <a:r>
              <a:rPr lang="zh-CN" altLang="en-US" sz="2400" dirty="0">
                <a:latin typeface="宋体" charset="-122"/>
                <a:ea typeface="Arial Unicode MS" charset="-122"/>
                <a:cs typeface="Arial Unicode MS" charset="-122"/>
              </a:rPr>
              <a:t>提示：两个相邻的整数比互素。</a:t>
            </a:r>
            <a:endParaRPr lang="en-US" altLang="zh-CN" sz="2400" dirty="0">
              <a:latin typeface="宋体" charset="-122"/>
              <a:ea typeface="Arial Unicode MS" charset="-122"/>
              <a:cs typeface="Arial Unicode MS" charset="-122"/>
            </a:endParaRPr>
          </a:p>
          <a:p>
            <a:pPr marL="0" indent="0">
              <a:buNone/>
            </a:pPr>
            <a:r>
              <a:rPr lang="en-US" altLang="zh-CN" sz="2400" dirty="0">
                <a:latin typeface="宋体" charset="-122"/>
                <a:ea typeface="Arial Unicode MS" charset="-122"/>
                <a:cs typeface="Arial Unicode MS" charset="-122"/>
              </a:rPr>
              <a:t>  (3) 6</a:t>
            </a:r>
            <a:r>
              <a:rPr lang="zh-CN" altLang="en-US" sz="2400" dirty="0">
                <a:latin typeface="宋体" charset="-122"/>
                <a:ea typeface="Arial Unicode MS" charset="-122"/>
                <a:cs typeface="Arial Unicode MS" charset="-122"/>
              </a:rPr>
              <a:t>个人中至少存在</a:t>
            </a:r>
            <a:r>
              <a:rPr lang="en-US" altLang="zh-CN" sz="2400" dirty="0">
                <a:latin typeface="宋体" charset="-122"/>
                <a:ea typeface="Arial Unicode MS" charset="-122"/>
                <a:cs typeface="Arial Unicode MS" charset="-122"/>
              </a:rPr>
              <a:t>3</a:t>
            </a:r>
            <a:r>
              <a:rPr lang="zh-CN" altLang="en-US" sz="2400">
                <a:latin typeface="宋体" charset="-122"/>
                <a:ea typeface="Arial Unicode MS" charset="-122"/>
                <a:cs typeface="Arial Unicode MS" charset="-122"/>
              </a:rPr>
              <a:t>人相互认识或者相互不认识</a:t>
            </a:r>
            <a:endParaRPr lang="zh-CN" altLang="en-US" sz="2400" dirty="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pPr>
            <a:r>
              <a:rPr lang="zh-CN" altLang="en-US" sz="2400" b="1">
                <a:ea typeface="仿宋_GB2312" pitchFamily="49" charset="-122"/>
              </a:rPr>
              <a:t>  </a:t>
            </a:r>
            <a:r>
              <a:rPr lang="zh-CN" altLang="en-US" sz="2400">
                <a:ea typeface="仿宋_GB2312" pitchFamily="49" charset="-122"/>
              </a:rPr>
              <a:t>例</a:t>
            </a:r>
            <a:r>
              <a:rPr lang="en-US" altLang="zh-CN" sz="2400">
                <a:latin typeface="Gungsuh" pitchFamily="18" charset="-127"/>
                <a:ea typeface="Gungsuh" pitchFamily="18" charset="-127"/>
              </a:rPr>
              <a:t>2</a:t>
            </a:r>
            <a:r>
              <a:rPr lang="zh-CN" altLang="en-US" sz="2400">
                <a:latin typeface="Gungsuh" pitchFamily="18" charset="-127"/>
                <a:ea typeface="Gungsuh" pitchFamily="18" charset="-127"/>
              </a:rPr>
              <a:t>：</a:t>
            </a:r>
            <a:r>
              <a:rPr lang="zh-CN" altLang="en-US" sz="2400">
                <a:ea typeface="仿宋_GB2312" pitchFamily="49" charset="-122"/>
              </a:rPr>
              <a:t>求用</a:t>
            </a:r>
            <a:r>
              <a:rPr lang="en-US" altLang="zh-CN" sz="2400">
                <a:latin typeface="Gungsuh" pitchFamily="18" charset="-127"/>
                <a:ea typeface="Gungsuh" pitchFamily="18" charset="-127"/>
              </a:rPr>
              <a:t>1</a:t>
            </a:r>
            <a:r>
              <a:rPr lang="zh-CN" altLang="en-US" sz="2400">
                <a:ea typeface="仿宋_GB2312" pitchFamily="49" charset="-122"/>
              </a:rPr>
              <a:t>分、</a:t>
            </a:r>
            <a:r>
              <a:rPr lang="en-US" altLang="zh-CN" sz="2400">
                <a:latin typeface="Gungsuh" pitchFamily="18" charset="-127"/>
                <a:ea typeface="Gungsuh" pitchFamily="18" charset="-127"/>
              </a:rPr>
              <a:t>2</a:t>
            </a:r>
            <a:r>
              <a:rPr lang="zh-CN" altLang="en-US" sz="2400">
                <a:ea typeface="仿宋_GB2312" pitchFamily="49" charset="-122"/>
              </a:rPr>
              <a:t>分、</a:t>
            </a:r>
            <a:r>
              <a:rPr lang="en-US" altLang="zh-CN" sz="2400">
                <a:latin typeface="Gungsuh" pitchFamily="18" charset="-127"/>
                <a:ea typeface="Gungsuh" pitchFamily="18" charset="-127"/>
              </a:rPr>
              <a:t>3</a:t>
            </a:r>
            <a:r>
              <a:rPr lang="zh-CN" altLang="en-US" sz="2400">
                <a:ea typeface="仿宋_GB2312" pitchFamily="49" charset="-122"/>
              </a:rPr>
              <a:t>分的邮票贴出不同数值的方案数。</a:t>
            </a:r>
            <a:endParaRPr lang="en-US" altLang="zh-CN" sz="2400">
              <a:ea typeface="仿宋_GB2312" pitchFamily="49" charset="-122"/>
            </a:endParaRPr>
          </a:p>
          <a:p>
            <a:pPr marL="0" indent="0">
              <a:buFont typeface="Wingdings 2" pitchFamily="18" charset="2"/>
              <a:buNone/>
            </a:pPr>
            <a:r>
              <a:rPr lang="zh-CN" altLang="en-US" sz="2400">
                <a:latin typeface="仿宋_GB2312" pitchFamily="49" charset="-122"/>
                <a:ea typeface="仿宋_GB2312" pitchFamily="49" charset="-122"/>
              </a:rPr>
              <a:t> 因邮票允许重复，故母函数为：</a:t>
            </a:r>
            <a:endParaRPr lang="en-US" altLang="zh-CN" sz="2400">
              <a:latin typeface="仿宋_GB2312" pitchFamily="49" charset="-122"/>
              <a:ea typeface="仿宋_GB2312" pitchFamily="49" charset="-122"/>
            </a:endParaRPr>
          </a:p>
          <a:p>
            <a:pPr marL="0" indent="0">
              <a:buFont typeface="Wingdings 2" pitchFamily="18" charset="2"/>
              <a:buNone/>
            </a:pPr>
            <a:endParaRPr lang="en-US" altLang="zh-CN" sz="2400" b="1">
              <a:latin typeface="仿宋_GB2312" pitchFamily="49" charset="-122"/>
              <a:ea typeface="仿宋_GB2312" pitchFamily="49" charset="-122"/>
            </a:endParaRPr>
          </a:p>
          <a:p>
            <a:pPr marL="0" indent="0">
              <a:buFont typeface="Wingdings 2" pitchFamily="18" charset="2"/>
              <a:buNone/>
            </a:pPr>
            <a:endParaRPr lang="en-US" altLang="zh-CN" sz="2400" b="1">
              <a:latin typeface="仿宋_GB2312" pitchFamily="49" charset="-122"/>
              <a:ea typeface="仿宋_GB2312" pitchFamily="49" charset="-122"/>
            </a:endParaRPr>
          </a:p>
          <a:p>
            <a:pPr marL="0" indent="0">
              <a:buFont typeface="Wingdings 2" pitchFamily="18" charset="2"/>
              <a:buNone/>
            </a:pPr>
            <a:endParaRPr lang="en-US" altLang="zh-CN" sz="2400" b="1">
              <a:latin typeface="仿宋_GB2312" pitchFamily="49" charset="-122"/>
              <a:ea typeface="仿宋_GB2312" pitchFamily="49" charset="-122"/>
            </a:endParaRPr>
          </a:p>
          <a:p>
            <a:pPr marL="0" indent="0" eaLnBrk="1" hangingPunct="1">
              <a:lnSpc>
                <a:spcPct val="80000"/>
              </a:lnSpc>
              <a:buClr>
                <a:schemeClr val="folHlink"/>
              </a:buClr>
              <a:buFont typeface="Wingdings 2" pitchFamily="18" charset="2"/>
              <a:buNone/>
            </a:pPr>
            <a:r>
              <a:rPr lang="zh-CN" altLang="en-US" sz="2400">
                <a:latin typeface="仿宋_GB2312" pitchFamily="49" charset="-122"/>
                <a:ea typeface="仿宋_GB2312" pitchFamily="49" charset="-122"/>
              </a:rPr>
              <a:t>  以展开后的</a:t>
            </a:r>
            <a:r>
              <a:rPr lang="en-US" altLang="zh-CN" sz="2400">
                <a:latin typeface="仿宋_GB2312" pitchFamily="49" charset="-122"/>
                <a:ea typeface="仿宋_GB2312" pitchFamily="49" charset="-122"/>
              </a:rPr>
              <a:t>x</a:t>
            </a:r>
            <a:r>
              <a:rPr lang="en-US" altLang="zh-CN" sz="2400" baseline="30000">
                <a:latin typeface="仿宋_GB2312" pitchFamily="49" charset="-122"/>
                <a:ea typeface="仿宋_GB2312" pitchFamily="49" charset="-122"/>
              </a:rPr>
              <a:t>4</a:t>
            </a:r>
            <a:r>
              <a:rPr lang="zh-CN" altLang="en-US" sz="2400">
                <a:latin typeface="仿宋_GB2312" pitchFamily="49" charset="-122"/>
                <a:ea typeface="仿宋_GB2312" pitchFamily="49" charset="-122"/>
              </a:rPr>
              <a:t>为例，其系数为</a:t>
            </a:r>
            <a:r>
              <a:rPr lang="en-US" altLang="zh-CN" sz="2400">
                <a:latin typeface="仿宋_GB2312" pitchFamily="49" charset="-122"/>
                <a:ea typeface="仿宋_GB2312" pitchFamily="49" charset="-122"/>
              </a:rPr>
              <a:t>4</a:t>
            </a:r>
            <a:r>
              <a:rPr lang="zh-CN" altLang="en-US" sz="2400">
                <a:latin typeface="仿宋_GB2312" pitchFamily="49" charset="-122"/>
                <a:ea typeface="仿宋_GB2312" pitchFamily="49" charset="-122"/>
              </a:rPr>
              <a:t>，即</a:t>
            </a:r>
            <a:r>
              <a:rPr lang="en-US" altLang="zh-CN" sz="2400">
                <a:latin typeface="仿宋_GB2312" pitchFamily="49" charset="-122"/>
                <a:ea typeface="仿宋_GB2312" pitchFamily="49" charset="-122"/>
              </a:rPr>
              <a:t>4</a:t>
            </a:r>
            <a:r>
              <a:rPr lang="zh-CN" altLang="en-US" sz="2400">
                <a:latin typeface="仿宋_GB2312" pitchFamily="49" charset="-122"/>
                <a:ea typeface="仿宋_GB2312" pitchFamily="49" charset="-122"/>
              </a:rPr>
              <a:t>拆分成</a:t>
            </a:r>
            <a:r>
              <a:rPr lang="en-US" altLang="zh-CN" sz="2400">
                <a:latin typeface="仿宋_GB2312" pitchFamily="49" charset="-122"/>
                <a:ea typeface="仿宋_GB2312" pitchFamily="49" charset="-122"/>
              </a:rPr>
              <a:t>1</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2</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3</a:t>
            </a:r>
            <a:r>
              <a:rPr lang="zh-CN" altLang="en-US" sz="2400">
                <a:latin typeface="仿宋_GB2312" pitchFamily="49" charset="-122"/>
                <a:ea typeface="仿宋_GB2312" pitchFamily="49" charset="-122"/>
              </a:rPr>
              <a:t>之和的拆分数为</a:t>
            </a:r>
            <a:r>
              <a:rPr lang="en-US" altLang="zh-CN" sz="2400">
                <a:latin typeface="仿宋_GB2312" pitchFamily="49" charset="-122"/>
                <a:ea typeface="仿宋_GB2312" pitchFamily="49" charset="-122"/>
              </a:rPr>
              <a:t>4</a:t>
            </a:r>
            <a:r>
              <a:rPr lang="zh-CN" altLang="en-US" sz="2400">
                <a:latin typeface="仿宋_GB2312" pitchFamily="49" charset="-122"/>
                <a:ea typeface="仿宋_GB2312" pitchFamily="49" charset="-122"/>
              </a:rPr>
              <a:t>；</a:t>
            </a:r>
          </a:p>
          <a:p>
            <a:pPr marL="0" indent="0" eaLnBrk="1" hangingPunct="1">
              <a:lnSpc>
                <a:spcPct val="80000"/>
              </a:lnSpc>
              <a:buClr>
                <a:schemeClr val="folHlink"/>
              </a:buClr>
              <a:buFont typeface="Wingdings 2" pitchFamily="18" charset="2"/>
              <a:buNone/>
            </a:pPr>
            <a:r>
              <a:rPr lang="zh-CN" altLang="en-US" sz="2400">
                <a:latin typeface="仿宋_GB2312" pitchFamily="49" charset="-122"/>
                <a:ea typeface="仿宋_GB2312" pitchFamily="49" charset="-122"/>
              </a:rPr>
              <a:t>  即</a:t>
            </a:r>
            <a:r>
              <a:rPr lang="zh-CN" altLang="en-US" sz="2400">
                <a:latin typeface="Arial" charset="0"/>
                <a:ea typeface="仿宋_GB2312" pitchFamily="49" charset="-122"/>
              </a:rPr>
              <a:t> </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4=1+1+1+1=1+1+2=1+3=2+2</a:t>
            </a:r>
          </a:p>
          <a:p>
            <a:pPr marL="0" indent="0">
              <a:buFont typeface="Wingdings 2" pitchFamily="18" charset="2"/>
              <a:buNone/>
            </a:pPr>
            <a:endParaRPr lang="zh-CN" altLang="en-US" sz="2400" b="1">
              <a:latin typeface="仿宋_GB2312" pitchFamily="49" charset="-122"/>
              <a:ea typeface="仿宋_GB2312" pitchFamily="49" charset="-122"/>
            </a:endParaRPr>
          </a:p>
          <a:p>
            <a:pPr marL="0" indent="0">
              <a:buFontTx/>
              <a:buNone/>
            </a:pPr>
            <a:endParaRPr lang="zh-CN" altLang="en-US" sz="2400">
              <a:latin typeface="宋体" charset="-122"/>
              <a:ea typeface="Arial Unicode MS" charset="-122"/>
              <a:cs typeface="Arial Unicode MS" charset="-122"/>
            </a:endParaRPr>
          </a:p>
        </p:txBody>
      </p:sp>
      <p:pic>
        <p:nvPicPr>
          <p:cNvPr id="4" name="Picture 7"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76475"/>
            <a:ext cx="5976937" cy="11715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defRPr/>
            </a:pPr>
            <a:r>
              <a:rPr lang="zh-CN" altLang="en-US" sz="2400" b="1" dirty="0">
                <a:ea typeface="仿宋_GB2312" pitchFamily="49" charset="-122"/>
              </a:rPr>
              <a:t>  </a:t>
            </a:r>
            <a:r>
              <a:rPr lang="zh-CN" altLang="en-US" sz="2400" dirty="0">
                <a:latin typeface="+mn-ea"/>
              </a:rPr>
              <a:t>例</a:t>
            </a:r>
            <a:r>
              <a:rPr lang="en-US" altLang="zh-CN" sz="2400" dirty="0">
                <a:latin typeface="+mn-ea"/>
              </a:rPr>
              <a:t>3</a:t>
            </a:r>
            <a:r>
              <a:rPr lang="zh-CN" altLang="en-US" sz="2400" dirty="0">
                <a:latin typeface="+mn-ea"/>
              </a:rPr>
              <a:t>：现有</a:t>
            </a:r>
            <a:r>
              <a:rPr lang="en-US" altLang="zh-CN" sz="2400" dirty="0">
                <a:latin typeface="+mn-ea"/>
              </a:rPr>
              <a:t>10</a:t>
            </a:r>
            <a:r>
              <a:rPr lang="zh-CN" altLang="en-US" sz="2400" dirty="0">
                <a:latin typeface="+mn-ea"/>
              </a:rPr>
              <a:t>只球，分给</a:t>
            </a:r>
            <a:r>
              <a:rPr lang="en-US" altLang="zh-CN" sz="2400" dirty="0">
                <a:latin typeface="+mn-ea"/>
              </a:rPr>
              <a:t>A,B,C,D</a:t>
            </a:r>
            <a:r>
              <a:rPr lang="zh-CN" altLang="en-US" sz="2400" dirty="0">
                <a:latin typeface="+mn-ea"/>
              </a:rPr>
              <a:t>四个盒子，</a:t>
            </a:r>
            <a:r>
              <a:rPr lang="en-US" altLang="zh-CN" sz="2400" dirty="0">
                <a:latin typeface="+mn-ea"/>
              </a:rPr>
              <a:t>A</a:t>
            </a:r>
            <a:r>
              <a:rPr lang="zh-CN" altLang="en-US" sz="2400" dirty="0">
                <a:latin typeface="+mn-ea"/>
              </a:rPr>
              <a:t>盒不得少于</a:t>
            </a:r>
            <a:r>
              <a:rPr lang="en-US" altLang="zh-CN" sz="2400" dirty="0">
                <a:latin typeface="+mn-ea"/>
              </a:rPr>
              <a:t>4</a:t>
            </a:r>
            <a:r>
              <a:rPr lang="zh-CN" altLang="en-US" sz="2400" dirty="0">
                <a:latin typeface="+mn-ea"/>
              </a:rPr>
              <a:t>个，</a:t>
            </a:r>
            <a:r>
              <a:rPr lang="en-US" altLang="zh-CN" sz="2400" dirty="0">
                <a:latin typeface="+mn-ea"/>
              </a:rPr>
              <a:t>B</a:t>
            </a:r>
            <a:r>
              <a:rPr lang="zh-CN" altLang="en-US" sz="2400" dirty="0">
                <a:latin typeface="+mn-ea"/>
              </a:rPr>
              <a:t>盒不得多于</a:t>
            </a:r>
            <a:r>
              <a:rPr lang="en-US" altLang="zh-CN" sz="2400" dirty="0">
                <a:latin typeface="+mn-ea"/>
              </a:rPr>
              <a:t>5</a:t>
            </a:r>
            <a:r>
              <a:rPr lang="zh-CN" altLang="en-US" sz="2400" dirty="0">
                <a:latin typeface="+mn-ea"/>
              </a:rPr>
              <a:t>个，</a:t>
            </a:r>
            <a:r>
              <a:rPr lang="en-US" altLang="zh-CN" sz="2400" dirty="0">
                <a:latin typeface="+mn-ea"/>
              </a:rPr>
              <a:t>C</a:t>
            </a:r>
            <a:r>
              <a:rPr lang="zh-CN" altLang="en-US" sz="2400" dirty="0">
                <a:latin typeface="+mn-ea"/>
              </a:rPr>
              <a:t>盒只准放偶数</a:t>
            </a:r>
            <a:r>
              <a:rPr lang="en-US" altLang="zh-CN" sz="2400" dirty="0">
                <a:latin typeface="+mn-ea"/>
              </a:rPr>
              <a:t>(</a:t>
            </a:r>
            <a:r>
              <a:rPr lang="zh-CN" altLang="en-US" sz="2400" dirty="0">
                <a:latin typeface="+mn-ea"/>
              </a:rPr>
              <a:t>包括</a:t>
            </a:r>
            <a:r>
              <a:rPr lang="en-US" altLang="zh-CN" sz="2400" dirty="0">
                <a:latin typeface="+mn-ea"/>
              </a:rPr>
              <a:t>0)</a:t>
            </a:r>
            <a:r>
              <a:rPr lang="zh-CN" altLang="en-US" sz="2400" dirty="0">
                <a:latin typeface="+mn-ea"/>
              </a:rPr>
              <a:t>，</a:t>
            </a:r>
            <a:r>
              <a:rPr lang="en-US" altLang="zh-CN" sz="2400" dirty="0">
                <a:latin typeface="+mn-ea"/>
              </a:rPr>
              <a:t>D</a:t>
            </a:r>
            <a:r>
              <a:rPr lang="zh-CN" altLang="en-US" sz="2400" dirty="0">
                <a:latin typeface="+mn-ea"/>
              </a:rPr>
              <a:t>盒无限制，问有几种分法？</a:t>
            </a:r>
            <a:endParaRPr lang="en-US" altLang="zh-CN" sz="2400" dirty="0">
              <a:latin typeface="+mn-ea"/>
            </a:endParaRPr>
          </a:p>
          <a:p>
            <a:pPr marL="0" indent="0">
              <a:buFontTx/>
              <a:buNone/>
              <a:defRPr/>
            </a:pPr>
            <a:r>
              <a:rPr lang="en-US" altLang="zh-CN" sz="2400" b="1" dirty="0">
                <a:latin typeface="+mn-ea"/>
              </a:rPr>
              <a:t>  </a:t>
            </a:r>
            <a:r>
              <a:rPr lang="zh-CN" altLang="en-US" sz="2400" b="1" dirty="0">
                <a:latin typeface="+mn-ea"/>
              </a:rPr>
              <a:t>母函数：</a:t>
            </a:r>
            <a:endParaRPr lang="en-US" altLang="zh-CN" sz="2400" b="1" dirty="0">
              <a:latin typeface="+mn-ea"/>
            </a:endParaRPr>
          </a:p>
          <a:p>
            <a:pPr marL="0" indent="0">
              <a:buFont typeface="Wingdings 2" pitchFamily="18" charset="2"/>
              <a:buNone/>
              <a:defRPr/>
            </a:pPr>
            <a:r>
              <a:rPr lang="en-US" altLang="zh-CN" sz="2400" b="1" dirty="0">
                <a:latin typeface="+mn-ea"/>
              </a:rPr>
              <a:t>  (x</a:t>
            </a:r>
            <a:r>
              <a:rPr lang="en-US" altLang="zh-CN" sz="2400" b="1" baseline="30000" dirty="0">
                <a:latin typeface="+mn-ea"/>
              </a:rPr>
              <a:t>4</a:t>
            </a:r>
            <a:r>
              <a:rPr lang="en-US" altLang="zh-CN" sz="2400" b="1" dirty="0">
                <a:latin typeface="+mn-ea"/>
              </a:rPr>
              <a:t>+x</a:t>
            </a:r>
            <a:r>
              <a:rPr lang="en-US" altLang="zh-CN" sz="2400" b="1" baseline="30000" dirty="0">
                <a:latin typeface="+mn-ea"/>
              </a:rPr>
              <a:t>5</a:t>
            </a:r>
            <a:r>
              <a:rPr lang="en-US" altLang="zh-CN" sz="2400" b="1" dirty="0">
                <a:latin typeface="+mn-ea"/>
              </a:rPr>
              <a:t>+…)(1+x</a:t>
            </a:r>
            <a:r>
              <a:rPr lang="en-US" altLang="zh-CN" sz="2400" b="1" baseline="30000" dirty="0">
                <a:latin typeface="+mn-ea"/>
              </a:rPr>
              <a:t>2</a:t>
            </a:r>
            <a:r>
              <a:rPr lang="en-US" altLang="zh-CN" sz="2400" b="1" dirty="0">
                <a:latin typeface="+mn-ea"/>
              </a:rPr>
              <a:t>+x</a:t>
            </a:r>
            <a:r>
              <a:rPr lang="en-US" altLang="zh-CN" sz="2400" b="1" baseline="30000" dirty="0">
                <a:latin typeface="+mn-ea"/>
              </a:rPr>
              <a:t>3</a:t>
            </a:r>
            <a:r>
              <a:rPr lang="en-US" altLang="zh-CN" sz="2400" b="1" dirty="0">
                <a:latin typeface="+mn-ea"/>
              </a:rPr>
              <a:t>+x</a:t>
            </a:r>
            <a:r>
              <a:rPr lang="en-US" altLang="zh-CN" sz="2400" b="1" baseline="30000" dirty="0">
                <a:latin typeface="+mn-ea"/>
              </a:rPr>
              <a:t>4</a:t>
            </a:r>
            <a:r>
              <a:rPr lang="en-US" altLang="zh-CN" sz="2400" b="1" dirty="0">
                <a:latin typeface="+mn-ea"/>
              </a:rPr>
              <a:t>+x</a:t>
            </a:r>
            <a:r>
              <a:rPr lang="en-US" altLang="zh-CN" sz="2400" b="1" baseline="30000" dirty="0">
                <a:latin typeface="+mn-ea"/>
              </a:rPr>
              <a:t>5</a:t>
            </a:r>
            <a:r>
              <a:rPr lang="en-US" altLang="zh-CN" sz="2400" b="1" dirty="0">
                <a:latin typeface="+mn-ea"/>
              </a:rPr>
              <a:t>)(1+x</a:t>
            </a:r>
            <a:r>
              <a:rPr lang="en-US" altLang="zh-CN" sz="2400" b="1" baseline="30000" dirty="0">
                <a:latin typeface="+mn-ea"/>
              </a:rPr>
              <a:t>2</a:t>
            </a:r>
            <a:r>
              <a:rPr lang="en-US" altLang="zh-CN" sz="2400" b="1" dirty="0">
                <a:latin typeface="+mn-ea"/>
              </a:rPr>
              <a:t>+x</a:t>
            </a:r>
            <a:r>
              <a:rPr lang="en-US" altLang="zh-CN" sz="2400" b="1" baseline="30000" dirty="0">
                <a:latin typeface="+mn-ea"/>
              </a:rPr>
              <a:t>4</a:t>
            </a:r>
            <a:r>
              <a:rPr lang="en-US" altLang="zh-CN" sz="2400" b="1" dirty="0">
                <a:latin typeface="+mn-ea"/>
              </a:rPr>
              <a:t>+…)(1+x+x</a:t>
            </a:r>
            <a:r>
              <a:rPr lang="en-US" altLang="zh-CN" sz="2400" b="1" baseline="30000" dirty="0">
                <a:latin typeface="+mn-ea"/>
              </a:rPr>
              <a:t>2</a:t>
            </a:r>
            <a:r>
              <a:rPr lang="en-US" altLang="zh-CN" sz="2400" b="1" dirty="0">
                <a:latin typeface="+mn-ea"/>
              </a:rPr>
              <a:t>+x</a:t>
            </a:r>
            <a:r>
              <a:rPr lang="en-US" altLang="zh-CN" sz="2400" b="1" baseline="30000" dirty="0">
                <a:latin typeface="+mn-ea"/>
              </a:rPr>
              <a:t>3</a:t>
            </a:r>
            <a:r>
              <a:rPr lang="en-US" altLang="zh-CN" sz="2400" b="1" dirty="0">
                <a:latin typeface="+mn-ea"/>
              </a:rPr>
              <a:t>+…)</a:t>
            </a:r>
            <a:endParaRPr lang="zh-CN" altLang="en-US" sz="2400" dirty="0">
              <a:latin typeface="宋体" pitchFamily="2" charset="-122"/>
              <a:ea typeface="Arial Unicode MS" charset="-122"/>
              <a:cs typeface="Arial Unicode MS" charset="-122"/>
            </a:endParaRPr>
          </a:p>
          <a:p>
            <a:pPr marL="0" indent="0">
              <a:buFont typeface="Wingdings 2" pitchFamily="18" charset="2"/>
              <a:buNone/>
              <a:defRPr/>
            </a:pPr>
            <a:endParaRPr lang="zh-CN" altLang="en-US" sz="2400" dirty="0">
              <a:latin typeface="宋体" pitchFamily="2" charset="-122"/>
              <a:ea typeface="Arial Unicode MS" charset="-122"/>
              <a:cs typeface="Arial Unicode MS" charset="-122"/>
            </a:endParaRPr>
          </a:p>
          <a:p>
            <a:pPr marL="0" indent="0">
              <a:buFont typeface="Wingdings 2" pitchFamily="18" charset="2"/>
              <a:buNone/>
              <a:defRPr/>
            </a:pPr>
            <a:endParaRPr lang="zh-CN" altLang="en-US" sz="2400" dirty="0">
              <a:latin typeface="宋体" pitchFamily="2" charset="-122"/>
              <a:ea typeface="Arial Unicode MS" charset="-122"/>
              <a:cs typeface="Arial Unicode MS" charset="-122"/>
            </a:endParaRPr>
          </a:p>
          <a:p>
            <a:pPr marL="0" indent="0">
              <a:buFontTx/>
              <a:buNone/>
              <a:defRPr/>
            </a:pPr>
            <a:endParaRPr lang="zh-CN" altLang="en-US" sz="2400" dirty="0">
              <a:latin typeface="宋体" pitchFamily="2"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defRPr/>
            </a:pPr>
            <a:r>
              <a:rPr lang="zh-CN" altLang="en-US" sz="2400" b="1" dirty="0">
                <a:ea typeface="仿宋_GB2312" pitchFamily="49" charset="-122"/>
              </a:rPr>
              <a:t>  </a:t>
            </a:r>
            <a:r>
              <a:rPr lang="zh-CN" altLang="en-US" sz="2400" dirty="0">
                <a:latin typeface="+mn-ea"/>
              </a:rPr>
              <a:t>例</a:t>
            </a:r>
            <a:r>
              <a:rPr lang="en-US" altLang="zh-CN" sz="2400" dirty="0">
                <a:latin typeface="+mn-ea"/>
              </a:rPr>
              <a:t>4</a:t>
            </a:r>
            <a:r>
              <a:rPr lang="zh-CN" altLang="en-US" sz="2400" dirty="0">
                <a:latin typeface="+mn-ea"/>
              </a:rPr>
              <a:t>：</a:t>
            </a:r>
            <a:r>
              <a:rPr lang="zh-CN" altLang="en-US" sz="2400" b="1" dirty="0">
                <a:latin typeface="仿宋_GB2312" pitchFamily="49" charset="-122"/>
                <a:ea typeface="仿宋_GB2312" pitchFamily="49" charset="-122"/>
              </a:rPr>
              <a:t>整数</a:t>
            </a:r>
            <a:r>
              <a:rPr lang="en-US" altLang="zh-CN" sz="2400" b="1" dirty="0">
                <a:latin typeface="仿宋_GB2312" pitchFamily="49" charset="-122"/>
                <a:ea typeface="仿宋_GB2312" pitchFamily="49" charset="-122"/>
              </a:rPr>
              <a:t>n</a:t>
            </a:r>
            <a:r>
              <a:rPr lang="zh-CN" altLang="en-US" sz="2400" b="1" dirty="0">
                <a:latin typeface="仿宋_GB2312" pitchFamily="49" charset="-122"/>
                <a:ea typeface="仿宋_GB2312" pitchFamily="49" charset="-122"/>
              </a:rPr>
              <a:t>拆分成</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2</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3</a:t>
            </a:r>
            <a:r>
              <a:rPr lang="zh-CN" altLang="en-US" sz="2400" b="1" dirty="0">
                <a:latin typeface="仿宋_GB2312" pitchFamily="49" charset="-122"/>
                <a:ea typeface="仿宋_GB2312" pitchFamily="49" charset="-122"/>
              </a:rPr>
              <a:t>，</a:t>
            </a:r>
            <a:r>
              <a:rPr lang="en-US" altLang="zh-CN" sz="2400" b="1" dirty="0">
                <a:latin typeface="Arial" charset="0"/>
                <a:ea typeface="仿宋_GB2312" pitchFamily="49" charset="-122"/>
              </a:rPr>
              <a:t>…</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m</a:t>
            </a:r>
            <a:r>
              <a:rPr lang="zh-CN" altLang="en-US" sz="2400" b="1" dirty="0">
                <a:latin typeface="仿宋_GB2312" pitchFamily="49" charset="-122"/>
                <a:ea typeface="仿宋_GB2312" pitchFamily="49" charset="-122"/>
              </a:rPr>
              <a:t>的和，求拆分总数。</a:t>
            </a:r>
            <a:endParaRPr lang="en-US" altLang="zh-CN" sz="2400" b="1" dirty="0">
              <a:latin typeface="仿宋_GB2312" pitchFamily="49" charset="-122"/>
              <a:ea typeface="仿宋_GB2312" pitchFamily="49" charset="-122"/>
            </a:endParaRPr>
          </a:p>
          <a:p>
            <a:pPr marL="0" indent="0">
              <a:buFontTx/>
              <a:buNone/>
              <a:defRPr/>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母函数：</a:t>
            </a:r>
            <a:endParaRPr lang="en-US" altLang="zh-CN" sz="2400" b="1" dirty="0">
              <a:latin typeface="仿宋_GB2312" pitchFamily="49" charset="-122"/>
              <a:ea typeface="仿宋_GB2312" pitchFamily="49" charset="-122"/>
            </a:endParaRPr>
          </a:p>
          <a:p>
            <a:pPr marL="0" indent="0">
              <a:buFontTx/>
              <a:buNone/>
              <a:defRPr/>
            </a:pPr>
            <a:endParaRPr lang="en-US" altLang="zh-CN" sz="2400" b="1" dirty="0">
              <a:latin typeface="仿宋_GB2312" pitchFamily="49" charset="-122"/>
              <a:ea typeface="仿宋_GB2312" pitchFamily="49" charset="-122"/>
            </a:endParaRPr>
          </a:p>
          <a:p>
            <a:pPr marL="0" indent="0">
              <a:buFontTx/>
              <a:buNone/>
              <a:defRPr/>
            </a:pPr>
            <a:endParaRPr lang="en-US" altLang="zh-CN" sz="2400" b="1" dirty="0">
              <a:latin typeface="仿宋_GB2312" pitchFamily="49" charset="-122"/>
              <a:ea typeface="仿宋_GB2312" pitchFamily="49" charset="-122"/>
            </a:endParaRPr>
          </a:p>
          <a:p>
            <a:pPr marL="0" indent="0">
              <a:buFontTx/>
              <a:buNone/>
              <a:defRPr/>
            </a:pPr>
            <a:endParaRPr lang="en-US" altLang="zh-CN" sz="2400" b="1" dirty="0">
              <a:latin typeface="仿宋_GB2312" pitchFamily="49" charset="-122"/>
              <a:ea typeface="仿宋_GB2312" pitchFamily="49" charset="-122"/>
            </a:endParaRPr>
          </a:p>
          <a:p>
            <a:pPr marL="0" indent="0">
              <a:buFontTx/>
              <a:buNone/>
              <a:defRPr/>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结果为母函数展开后</a:t>
            </a:r>
            <a:r>
              <a:rPr lang="en-US" altLang="zh-CN" sz="2400" b="1" dirty="0" err="1">
                <a:latin typeface="仿宋_GB2312" pitchFamily="49" charset="-122"/>
                <a:ea typeface="仿宋_GB2312" pitchFamily="49" charset="-122"/>
              </a:rPr>
              <a:t>x</a:t>
            </a:r>
            <a:r>
              <a:rPr lang="en-US" altLang="zh-CN" sz="2400" b="1" baseline="30000" dirty="0" err="1">
                <a:latin typeface="仿宋_GB2312" pitchFamily="49" charset="-122"/>
                <a:ea typeface="仿宋_GB2312" pitchFamily="49" charset="-122"/>
              </a:rPr>
              <a:t>n</a:t>
            </a:r>
            <a:r>
              <a:rPr lang="zh-CN" altLang="en-US" sz="2400" b="1" dirty="0">
                <a:latin typeface="仿宋_GB2312" pitchFamily="49" charset="-122"/>
                <a:ea typeface="仿宋_GB2312" pitchFamily="49" charset="-122"/>
              </a:rPr>
              <a:t>的系数。</a:t>
            </a:r>
            <a:endParaRPr lang="en-US" altLang="zh-CN" sz="2400" b="1" dirty="0">
              <a:latin typeface="仿宋_GB2312" pitchFamily="49" charset="-122"/>
              <a:ea typeface="仿宋_GB2312" pitchFamily="49" charset="-122"/>
            </a:endParaRPr>
          </a:p>
          <a:p>
            <a:pPr marL="0" indent="0">
              <a:buFontTx/>
              <a:buNone/>
              <a:defRPr/>
            </a:pPr>
            <a:endParaRPr lang="en-US" altLang="zh-CN" sz="2400" b="1" dirty="0">
              <a:latin typeface="仿宋_GB2312" pitchFamily="49" charset="-122"/>
              <a:ea typeface="仿宋_GB2312" pitchFamily="49" charset="-122"/>
            </a:endParaRPr>
          </a:p>
          <a:p>
            <a:pPr marL="0" indent="0">
              <a:buFontTx/>
              <a:buNone/>
              <a:defRPr/>
            </a:pPr>
            <a:endParaRPr lang="en-US" altLang="zh-CN" sz="2400" b="1" dirty="0">
              <a:latin typeface="仿宋_GB2312" pitchFamily="49" charset="-122"/>
              <a:ea typeface="仿宋_GB2312" pitchFamily="49" charset="-122"/>
            </a:endParaRPr>
          </a:p>
          <a:p>
            <a:pPr marL="0" indent="0">
              <a:buFontTx/>
              <a:buNone/>
              <a:defRPr/>
            </a:pPr>
            <a:r>
              <a:rPr lang="en-US" altLang="zh-CN" sz="2400" b="1" dirty="0">
                <a:latin typeface="仿宋_GB2312" pitchFamily="49" charset="-122"/>
                <a:ea typeface="仿宋_GB2312" pitchFamily="49" charset="-122"/>
              </a:rPr>
              <a:t>  </a:t>
            </a:r>
          </a:p>
          <a:p>
            <a:pPr marL="0" indent="0">
              <a:buFontTx/>
              <a:buNone/>
              <a:defRPr/>
            </a:pPr>
            <a:endParaRPr lang="zh-CN" altLang="en-US" sz="2400" dirty="0">
              <a:latin typeface="宋体" pitchFamily="2" charset="-122"/>
              <a:ea typeface="Arial Unicode MS" charset="-122"/>
              <a:cs typeface="Arial Unicode MS" charset="-122"/>
            </a:endParaRPr>
          </a:p>
          <a:p>
            <a:pPr marL="0" indent="0">
              <a:buFont typeface="Wingdings 2" pitchFamily="18" charset="2"/>
              <a:buNone/>
              <a:defRPr/>
            </a:pPr>
            <a:endParaRPr lang="zh-CN" altLang="en-US" sz="2400" dirty="0">
              <a:latin typeface="宋体" pitchFamily="2" charset="-122"/>
              <a:ea typeface="Arial Unicode MS" charset="-122"/>
              <a:cs typeface="Arial Unicode MS" charset="-122"/>
            </a:endParaRPr>
          </a:p>
          <a:p>
            <a:pPr marL="0" indent="0">
              <a:buFontTx/>
              <a:buNone/>
              <a:defRPr/>
            </a:pPr>
            <a:endParaRPr lang="zh-CN" altLang="en-US" sz="2400" dirty="0">
              <a:latin typeface="宋体" pitchFamily="2" charset="-122"/>
              <a:ea typeface="Arial Unicode MS" charset="-122"/>
              <a:cs typeface="Arial Unicode MS" charset="-122"/>
            </a:endParaRPr>
          </a:p>
        </p:txBody>
      </p:sp>
      <p:grpSp>
        <p:nvGrpSpPr>
          <p:cNvPr id="4" name="Group 9"/>
          <p:cNvGrpSpPr>
            <a:grpSpLocks/>
          </p:cNvGrpSpPr>
          <p:nvPr/>
        </p:nvGrpSpPr>
        <p:grpSpPr bwMode="auto">
          <a:xfrm>
            <a:off x="1043608" y="2348296"/>
            <a:ext cx="5688632" cy="1008696"/>
            <a:chOff x="680" y="1797"/>
            <a:chExt cx="4513" cy="862"/>
          </a:xfrm>
          <a:solidFill>
            <a:schemeClr val="tx1"/>
          </a:solidFill>
        </p:grpSpPr>
        <p:pic>
          <p:nvPicPr>
            <p:cNvPr id="5" name="Picture 4"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 y="1797"/>
              <a:ext cx="4513" cy="8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515" y="2160"/>
              <a:ext cx="509" cy="442"/>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Gungsuh" pitchFamily="18" charset="-127"/>
                  <a:ea typeface="Gungsuh" pitchFamily="18" charset="-127"/>
                </a:defRPr>
              </a:lvl1pPr>
              <a:lvl2pPr marL="742950" indent="-285750" eaLnBrk="0" hangingPunct="0">
                <a:defRPr sz="2000">
                  <a:solidFill>
                    <a:schemeClr val="tx1"/>
                  </a:solidFill>
                  <a:latin typeface="Gungsuh" pitchFamily="18" charset="-127"/>
                  <a:ea typeface="Gungsuh" pitchFamily="18" charset="-127"/>
                </a:defRPr>
              </a:lvl2pPr>
              <a:lvl3pPr marL="1143000" indent="-228600" eaLnBrk="0" hangingPunct="0">
                <a:defRPr sz="2000">
                  <a:solidFill>
                    <a:schemeClr val="tx1"/>
                  </a:solidFill>
                  <a:latin typeface="Gungsuh" pitchFamily="18" charset="-127"/>
                  <a:ea typeface="Gungsuh" pitchFamily="18" charset="-127"/>
                </a:defRPr>
              </a:lvl3pPr>
              <a:lvl4pPr marL="1600200" indent="-228600" eaLnBrk="0" hangingPunct="0">
                <a:defRPr sz="2000">
                  <a:solidFill>
                    <a:schemeClr val="tx1"/>
                  </a:solidFill>
                  <a:latin typeface="Gungsuh" pitchFamily="18" charset="-127"/>
                  <a:ea typeface="Gungsuh" pitchFamily="18" charset="-127"/>
                </a:defRPr>
              </a:lvl4pPr>
              <a:lvl5pPr marL="2057400" indent="-228600" eaLnBrk="0" hangingPunct="0">
                <a:defRPr sz="2000">
                  <a:solidFill>
                    <a:schemeClr val="tx1"/>
                  </a:solidFill>
                  <a:latin typeface="Gungsuh" pitchFamily="18" charset="-127"/>
                  <a:ea typeface="Gungsuh" pitchFamily="18" charset="-127"/>
                </a:defRPr>
              </a:lvl5pPr>
              <a:lvl6pPr marL="2514600" indent="-228600" eaLnBrk="0" fontAlgn="base" hangingPunct="0">
                <a:spcBef>
                  <a:spcPct val="0"/>
                </a:spcBef>
                <a:spcAft>
                  <a:spcPct val="0"/>
                </a:spcAft>
                <a:defRPr sz="2000">
                  <a:solidFill>
                    <a:schemeClr val="tx1"/>
                  </a:solidFill>
                  <a:latin typeface="Gungsuh" pitchFamily="18" charset="-127"/>
                  <a:ea typeface="Gungsuh" pitchFamily="18" charset="-127"/>
                </a:defRPr>
              </a:lvl6pPr>
              <a:lvl7pPr marL="2971800" indent="-228600" eaLnBrk="0" fontAlgn="base" hangingPunct="0">
                <a:spcBef>
                  <a:spcPct val="0"/>
                </a:spcBef>
                <a:spcAft>
                  <a:spcPct val="0"/>
                </a:spcAft>
                <a:defRPr sz="2000">
                  <a:solidFill>
                    <a:schemeClr val="tx1"/>
                  </a:solidFill>
                  <a:latin typeface="Gungsuh" pitchFamily="18" charset="-127"/>
                  <a:ea typeface="Gungsuh" pitchFamily="18" charset="-127"/>
                </a:defRPr>
              </a:lvl7pPr>
              <a:lvl8pPr marL="3429000" indent="-228600" eaLnBrk="0" fontAlgn="base" hangingPunct="0">
                <a:spcBef>
                  <a:spcPct val="0"/>
                </a:spcBef>
                <a:spcAft>
                  <a:spcPct val="0"/>
                </a:spcAft>
                <a:defRPr sz="2000">
                  <a:solidFill>
                    <a:schemeClr val="tx1"/>
                  </a:solidFill>
                  <a:latin typeface="Gungsuh" pitchFamily="18" charset="-127"/>
                  <a:ea typeface="Gungsuh" pitchFamily="18" charset="-127"/>
                </a:defRPr>
              </a:lvl8pPr>
              <a:lvl9pPr marL="3886200" indent="-228600" eaLnBrk="0" fontAlgn="base" hangingPunct="0">
                <a:spcBef>
                  <a:spcPct val="0"/>
                </a:spcBef>
                <a:spcAft>
                  <a:spcPct val="0"/>
                </a:spcAft>
                <a:defRPr sz="2000">
                  <a:solidFill>
                    <a:schemeClr val="tx1"/>
                  </a:solidFill>
                  <a:latin typeface="Gungsuh" pitchFamily="18" charset="-127"/>
                  <a:ea typeface="Gungsuh" pitchFamily="18" charset="-127"/>
                </a:defRPr>
              </a:lvl9pPr>
            </a:lstStyle>
            <a:p>
              <a:pPr eaLnBrk="1" hangingPunct="1">
                <a:spcBef>
                  <a:spcPct val="50000"/>
                </a:spcBef>
                <a:defRPr/>
              </a:pPr>
              <a:r>
                <a:rPr lang="en-US" altLang="zh-CN" sz="4000" b="1">
                  <a:latin typeface="Arial" charset="0"/>
                  <a:ea typeface="黑体" pitchFamily="2" charset="-122"/>
                </a:rPr>
                <a:t>…</a:t>
              </a:r>
              <a:endParaRPr lang="en-US" altLang="zh-CN" sz="4000" b="1">
                <a:latin typeface="Tahoma" pitchFamily="34" charset="0"/>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Tx/>
              <a:buNone/>
              <a:defRPr/>
            </a:pPr>
            <a:r>
              <a:rPr lang="zh-CN" altLang="en-US" sz="2400" b="1" dirty="0">
                <a:ea typeface="仿宋_GB2312" pitchFamily="49" charset="-122"/>
              </a:rPr>
              <a:t>  </a:t>
            </a:r>
            <a:r>
              <a:rPr lang="zh-CN" altLang="en-US" sz="2400" dirty="0">
                <a:latin typeface="+mn-ea"/>
              </a:rPr>
              <a:t>例</a:t>
            </a:r>
            <a:r>
              <a:rPr lang="en-US" altLang="zh-CN" sz="2400" dirty="0">
                <a:latin typeface="+mn-ea"/>
              </a:rPr>
              <a:t>5</a:t>
            </a:r>
            <a:r>
              <a:rPr lang="zh-CN" altLang="en-US" sz="2400" dirty="0">
                <a:latin typeface="+mn-ea"/>
              </a:rPr>
              <a:t>：</a:t>
            </a:r>
            <a:endParaRPr lang="en-US" altLang="zh-CN" sz="2400" dirty="0">
              <a:latin typeface="+mn-ea"/>
            </a:endParaRPr>
          </a:p>
          <a:p>
            <a:pPr marL="0" indent="0">
              <a:buFontTx/>
              <a:buNone/>
              <a:defRPr/>
            </a:pPr>
            <a:r>
              <a:rPr lang="en-US" altLang="zh-CN" sz="2400" dirty="0">
                <a:latin typeface="+mn-ea"/>
              </a:rPr>
              <a:t>   </a:t>
            </a:r>
            <a:r>
              <a:rPr lang="zh-CN" altLang="en-US" sz="2400" dirty="0">
                <a:latin typeface="+mn-ea"/>
              </a:rPr>
              <a:t>求方程</a:t>
            </a:r>
            <a:r>
              <a:rPr lang="en-US" altLang="zh-CN" sz="2400" dirty="0">
                <a:latin typeface="+mn-ea"/>
              </a:rPr>
              <a:t>x1+x2+...+</a:t>
            </a:r>
            <a:r>
              <a:rPr lang="en-US" altLang="zh-CN" sz="2400" dirty="0" err="1">
                <a:latin typeface="+mn-ea"/>
              </a:rPr>
              <a:t>xk</a:t>
            </a:r>
            <a:r>
              <a:rPr lang="en-US" altLang="zh-CN" sz="2400" dirty="0">
                <a:latin typeface="+mn-ea"/>
              </a:rPr>
              <a:t>=m</a:t>
            </a:r>
            <a:r>
              <a:rPr lang="zh-CN" altLang="en-US" sz="2400" dirty="0">
                <a:latin typeface="+mn-ea"/>
              </a:rPr>
              <a:t>的所有正整数解 </a:t>
            </a:r>
            <a:endParaRPr lang="en-US" altLang="zh-CN" sz="2400" dirty="0">
              <a:latin typeface="+mn-ea"/>
            </a:endParaRPr>
          </a:p>
          <a:p>
            <a:pPr marL="0" indent="0">
              <a:buFontTx/>
              <a:buNone/>
              <a:defRPr/>
            </a:pPr>
            <a:r>
              <a:rPr lang="en-US" altLang="zh-CN" sz="2400" dirty="0">
                <a:latin typeface="+mn-ea"/>
              </a:rPr>
              <a:t>  (integerSplit.cpp)</a:t>
            </a:r>
          </a:p>
          <a:p>
            <a:pPr marL="0" indent="0">
              <a:buFontTx/>
              <a:buNone/>
              <a:defRPr/>
            </a:pPr>
            <a:r>
              <a:rPr lang="en-US" altLang="zh-CN" sz="2400" dirty="0">
                <a:latin typeface="+mn-ea"/>
              </a:rPr>
              <a:t> </a:t>
            </a:r>
            <a:r>
              <a:rPr lang="zh-CN" altLang="en-US" sz="2400" dirty="0">
                <a:latin typeface="+mn-ea"/>
              </a:rPr>
              <a:t>例</a:t>
            </a:r>
            <a:r>
              <a:rPr lang="en-US" altLang="zh-CN" sz="2400" dirty="0">
                <a:latin typeface="+mn-ea"/>
              </a:rPr>
              <a:t>6</a:t>
            </a:r>
            <a:r>
              <a:rPr lang="zh-CN" altLang="en-US" sz="2400" dirty="0">
                <a:latin typeface="+mn-ea"/>
              </a:rPr>
              <a:t>：若干个多项式相乘的实现。</a:t>
            </a:r>
            <a:endParaRPr lang="en-US" altLang="zh-CN" sz="2400" dirty="0">
              <a:latin typeface="+mn-ea"/>
            </a:endParaRPr>
          </a:p>
          <a:p>
            <a:pPr marL="0" indent="0">
              <a:buFontTx/>
              <a:buNone/>
              <a:defRPr/>
            </a:pPr>
            <a:r>
              <a:rPr lang="en-US" altLang="zh-CN" sz="2400" dirty="0">
                <a:latin typeface="+mn-ea"/>
              </a:rPr>
              <a:t>  (polynomial.cpp)</a:t>
            </a:r>
          </a:p>
          <a:p>
            <a:pPr marL="0" indent="0">
              <a:buFontTx/>
              <a:buNone/>
              <a:defRPr/>
            </a:pPr>
            <a:endParaRPr lang="en-US" altLang="zh-CN" sz="2400" b="1" dirty="0">
              <a:latin typeface="仿宋_GB2312" pitchFamily="49" charset="-122"/>
              <a:ea typeface="仿宋_GB2312" pitchFamily="49" charset="-122"/>
            </a:endParaRPr>
          </a:p>
          <a:p>
            <a:pPr marL="0" indent="0">
              <a:buFontTx/>
              <a:buNone/>
              <a:defRPr/>
            </a:pPr>
            <a:endParaRPr lang="en-US" altLang="zh-CN" sz="2400" b="1" dirty="0">
              <a:latin typeface="仿宋_GB2312" pitchFamily="49" charset="-122"/>
              <a:ea typeface="仿宋_GB2312" pitchFamily="49" charset="-122"/>
            </a:endParaRPr>
          </a:p>
          <a:p>
            <a:pPr marL="0" indent="0">
              <a:buFontTx/>
              <a:buNone/>
              <a:defRPr/>
            </a:pPr>
            <a:r>
              <a:rPr lang="en-US" altLang="zh-CN" sz="2400" b="1" dirty="0">
                <a:latin typeface="仿宋_GB2312" pitchFamily="49" charset="-122"/>
                <a:ea typeface="仿宋_GB2312" pitchFamily="49" charset="-122"/>
              </a:rPr>
              <a:t>  </a:t>
            </a:r>
          </a:p>
          <a:p>
            <a:pPr marL="0" indent="0">
              <a:buFontTx/>
              <a:buNone/>
              <a:defRPr/>
            </a:pPr>
            <a:endParaRPr lang="zh-CN" altLang="en-US" sz="2400" dirty="0">
              <a:latin typeface="宋体" pitchFamily="2" charset="-122"/>
              <a:ea typeface="Arial Unicode MS" charset="-122"/>
              <a:cs typeface="Arial Unicode MS" charset="-122"/>
            </a:endParaRPr>
          </a:p>
          <a:p>
            <a:pPr marL="0" indent="0">
              <a:buFont typeface="Wingdings 2" pitchFamily="18" charset="2"/>
              <a:buNone/>
              <a:defRPr/>
            </a:pPr>
            <a:endParaRPr lang="zh-CN" altLang="en-US" sz="2400" dirty="0">
              <a:latin typeface="宋体" pitchFamily="2" charset="-122"/>
              <a:ea typeface="Arial Unicode MS" charset="-122"/>
              <a:cs typeface="Arial Unicode MS" charset="-122"/>
            </a:endParaRPr>
          </a:p>
          <a:p>
            <a:pPr marL="0" indent="0">
              <a:buFontTx/>
              <a:buNone/>
              <a:defRPr/>
            </a:pPr>
            <a:endParaRPr lang="zh-CN" altLang="en-US" sz="2400" dirty="0">
              <a:latin typeface="宋体" pitchFamily="2"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ea typeface="楷体_GB2312" pitchFamily="49" charset="-122"/>
            </a:endParaRPr>
          </a:p>
          <a:p>
            <a:pPr marL="0" indent="0">
              <a:buFont typeface="Wingdings 2" pitchFamily="18" charset="2"/>
              <a:buNone/>
              <a:defRPr/>
            </a:pPr>
            <a:r>
              <a:rPr lang="zh-CN" altLang="en-US" sz="2400" b="1" dirty="0">
                <a:ea typeface="楷体_GB2312" pitchFamily="49" charset="-122"/>
              </a:rPr>
              <a:t>  定义：</a:t>
            </a:r>
            <a:r>
              <a:rPr lang="zh-CN" altLang="en-US" sz="2400" dirty="0">
                <a:ea typeface="楷体_GB2312" pitchFamily="49" charset="-122"/>
              </a:rPr>
              <a:t>对于序列 </a:t>
            </a:r>
            <a:r>
              <a:rPr lang="en-US" altLang="zh-CN" sz="2400" dirty="0">
                <a:ea typeface="楷体_GB2312" pitchFamily="49" charset="-122"/>
              </a:rPr>
              <a:t>a</a:t>
            </a:r>
            <a:r>
              <a:rPr lang="en-US" altLang="zh-CN" sz="2400" baseline="-25000" dirty="0">
                <a:ea typeface="楷体_GB2312" pitchFamily="49" charset="-122"/>
              </a:rPr>
              <a:t>0</a:t>
            </a:r>
            <a:r>
              <a:rPr lang="en-US" altLang="zh-CN" sz="2400" dirty="0">
                <a:ea typeface="楷体_GB2312" pitchFamily="49" charset="-122"/>
              </a:rPr>
              <a:t>, a</a:t>
            </a:r>
            <a:r>
              <a:rPr lang="en-US" altLang="zh-CN" sz="2400" baseline="-25000" dirty="0">
                <a:ea typeface="楷体_GB2312" pitchFamily="49" charset="-122"/>
              </a:rPr>
              <a:t>1</a:t>
            </a:r>
            <a:r>
              <a:rPr lang="en-US" altLang="zh-CN" sz="2400" dirty="0">
                <a:ea typeface="楷体_GB2312" pitchFamily="49" charset="-122"/>
              </a:rPr>
              <a:t>, a</a:t>
            </a:r>
            <a:r>
              <a:rPr lang="en-US" altLang="zh-CN" sz="2400" baseline="-25000" dirty="0">
                <a:ea typeface="楷体_GB2312" pitchFamily="49" charset="-122"/>
              </a:rPr>
              <a:t>2</a:t>
            </a:r>
            <a:r>
              <a:rPr lang="en-US" altLang="zh-CN" sz="2400" dirty="0">
                <a:ea typeface="楷体_GB2312" pitchFamily="49" charset="-122"/>
              </a:rPr>
              <a:t>, …</a:t>
            </a:r>
            <a:r>
              <a:rPr lang="zh-CN" altLang="en-US" sz="2400" dirty="0">
                <a:ea typeface="楷体_GB2312" pitchFamily="49" charset="-122"/>
              </a:rPr>
              <a:t>，函数</a:t>
            </a:r>
            <a:endParaRPr lang="en-US" altLang="zh-CN" sz="2400" dirty="0">
              <a:ea typeface="楷体_GB2312" pitchFamily="49" charset="-122"/>
            </a:endParaRPr>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r>
              <a:rPr lang="en-US" altLang="zh-CN" sz="2400" dirty="0">
                <a:ea typeface="楷体_GB2312" pitchFamily="49" charset="-122"/>
              </a:rPr>
              <a:t>  </a:t>
            </a:r>
            <a:r>
              <a:rPr lang="zh-CN" altLang="en-US" sz="2400" dirty="0">
                <a:ea typeface="楷体_GB2312" pitchFamily="49" charset="-122"/>
              </a:rPr>
              <a:t>称为序列</a:t>
            </a:r>
            <a:r>
              <a:rPr lang="en-US" altLang="zh-CN" sz="2400" dirty="0">
                <a:ea typeface="楷体_GB2312" pitchFamily="49" charset="-122"/>
              </a:rPr>
              <a:t>a</a:t>
            </a:r>
            <a:r>
              <a:rPr lang="en-US" altLang="zh-CN" sz="2400" baseline="-25000" dirty="0">
                <a:ea typeface="楷体_GB2312" pitchFamily="49" charset="-122"/>
              </a:rPr>
              <a:t>0</a:t>
            </a:r>
            <a:r>
              <a:rPr lang="en-US" altLang="zh-CN" sz="2400" dirty="0">
                <a:ea typeface="楷体_GB2312" pitchFamily="49" charset="-122"/>
              </a:rPr>
              <a:t>, a</a:t>
            </a:r>
            <a:r>
              <a:rPr lang="en-US" altLang="zh-CN" sz="2400" baseline="-25000" dirty="0">
                <a:ea typeface="楷体_GB2312" pitchFamily="49" charset="-122"/>
              </a:rPr>
              <a:t>1</a:t>
            </a:r>
            <a:r>
              <a:rPr lang="en-US" altLang="zh-CN" sz="2400" dirty="0">
                <a:ea typeface="楷体_GB2312" pitchFamily="49" charset="-122"/>
              </a:rPr>
              <a:t>, a</a:t>
            </a:r>
            <a:r>
              <a:rPr lang="en-US" altLang="zh-CN" sz="2400" baseline="-25000" dirty="0">
                <a:ea typeface="楷体_GB2312" pitchFamily="49" charset="-122"/>
              </a:rPr>
              <a:t>2</a:t>
            </a:r>
            <a:r>
              <a:rPr lang="en-US" altLang="zh-CN" sz="2400" dirty="0">
                <a:ea typeface="楷体_GB2312" pitchFamily="49" charset="-122"/>
              </a:rPr>
              <a:t>, …</a:t>
            </a:r>
            <a:r>
              <a:rPr lang="zh-CN" altLang="en-US" sz="2400" dirty="0">
                <a:ea typeface="楷体_GB2312" pitchFamily="49" charset="-122"/>
              </a:rPr>
              <a:t>的指数型母函数。</a:t>
            </a:r>
            <a:endParaRPr lang="zh-CN" altLang="en-US" sz="2400" dirty="0"/>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r>
              <a:rPr lang="en-US" altLang="zh-CN" sz="2400" dirty="0">
                <a:ea typeface="楷体_GB2312" pitchFamily="49" charset="-122"/>
              </a:rPr>
              <a:t>  </a:t>
            </a:r>
            <a:endParaRPr lang="zh-CN" altLang="en-US" sz="2400" dirty="0"/>
          </a:p>
          <a:p>
            <a:pPr marL="0" indent="0">
              <a:buFont typeface="Wingdings 2" pitchFamily="18" charset="2"/>
              <a:buNone/>
              <a:defRPr/>
            </a:pPr>
            <a:endParaRPr lang="zh-CN" altLang="zh-CN" sz="2400" dirty="0"/>
          </a:p>
          <a:p>
            <a:pPr marL="0" indent="0">
              <a:buFont typeface="Wingdings 2" pitchFamily="18" charset="2"/>
              <a:buNone/>
              <a:defRPr/>
            </a:pPr>
            <a:endParaRPr kumimoji="1" lang="en-US" altLang="zh-CN" sz="2400" dirty="0">
              <a:latin typeface="Tahoma" pitchFamily="34" charset="0"/>
              <a:ea typeface="楷体_GB2312" pitchFamily="49" charset="-122"/>
              <a:cs typeface="Arial Unicode MS" charset="-122"/>
            </a:endParaRPr>
          </a:p>
          <a:p>
            <a:pPr marL="0" indent="0">
              <a:buFont typeface="Wingdings 2" pitchFamily="18" charset="2"/>
              <a:buNone/>
              <a:defRPr/>
            </a:pPr>
            <a:r>
              <a:rPr kumimoji="1" lang="en-US" altLang="zh-CN" sz="2400" dirty="0">
                <a:latin typeface="Tahoma" pitchFamily="34" charset="0"/>
                <a:ea typeface="楷体_GB2312" pitchFamily="49" charset="-122"/>
                <a:cs typeface="Arial Unicode MS" charset="-122"/>
              </a:rPr>
              <a:t> </a:t>
            </a:r>
            <a:endParaRPr lang="zh-CN" altLang="en-US" sz="2400" dirty="0">
              <a:latin typeface="宋体" pitchFamily="2" charset="-122"/>
              <a:ea typeface="Arial Unicode MS" charset="-122"/>
              <a:cs typeface="Arial Unicode MS" charset="-122"/>
            </a:endParaRPr>
          </a:p>
        </p:txBody>
      </p:sp>
      <p:graphicFrame>
        <p:nvGraphicFramePr>
          <p:cNvPr id="3" name="对象 2"/>
          <p:cNvGraphicFramePr>
            <a:graphicFrameLocks noChangeAspect="1"/>
          </p:cNvGraphicFramePr>
          <p:nvPr/>
        </p:nvGraphicFramePr>
        <p:xfrm>
          <a:off x="1187450" y="2276475"/>
          <a:ext cx="5170488" cy="2095500"/>
        </p:xfrm>
        <a:graphic>
          <a:graphicData uri="http://schemas.openxmlformats.org/presentationml/2006/ole">
            <mc:AlternateContent xmlns:mc="http://schemas.openxmlformats.org/markup-compatibility/2006">
              <mc:Choice xmlns:v="urn:schemas-microsoft-com:vml" Requires="v">
                <p:oleObj spid="_x0000_s39961" name="公式" r:id="rId3" imgW="5105535" imgH="2028803" progId="Equation.3">
                  <p:embed/>
                </p:oleObj>
              </mc:Choice>
              <mc:Fallback>
                <p:oleObj name="公式" r:id="rId3" imgW="5105535" imgH="2028803"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276475"/>
                        <a:ext cx="5170488"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13" end="1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ea typeface="楷体_GB2312" pitchFamily="49" charset="-122"/>
            </a:endParaRPr>
          </a:p>
          <a:p>
            <a:pPr marL="0" indent="0">
              <a:buFont typeface="Wingdings 2" pitchFamily="18" charset="2"/>
              <a:buNone/>
              <a:defRPr/>
            </a:pPr>
            <a:r>
              <a:rPr lang="zh-CN" altLang="en-US" sz="2400" dirty="0">
                <a:latin typeface="楷体_GB2312" pitchFamily="49" charset="-122"/>
                <a:ea typeface="楷体_GB2312" pitchFamily="49" charset="-122"/>
              </a:rPr>
              <a:t> 指数型母函数在解决有重复元素的排列时的优越性：</a:t>
            </a:r>
            <a:endParaRPr lang="zh-CN" altLang="en-US" sz="2400" dirty="0"/>
          </a:p>
          <a:p>
            <a:pPr marL="0" indent="0" eaLnBrk="1" hangingPunct="1">
              <a:buFont typeface="Wingdings 2" pitchFamily="18" charset="2"/>
              <a:buNone/>
              <a:defRPr/>
            </a:pPr>
            <a:r>
              <a:rPr kumimoji="1" lang="zh-CN" altLang="en-US" sz="2400" dirty="0">
                <a:latin typeface="Tahoma" pitchFamily="34" charset="0"/>
                <a:ea typeface="楷体_GB2312" pitchFamily="49" charset="-122"/>
              </a:rPr>
              <a:t>  </a:t>
            </a:r>
            <a:r>
              <a:rPr kumimoji="1" lang="en-US" altLang="zh-CN" sz="2400" dirty="0">
                <a:latin typeface="Tahoma" pitchFamily="34" charset="0"/>
                <a:ea typeface="楷体_GB2312" pitchFamily="49" charset="-122"/>
              </a:rPr>
              <a:t>(1) </a:t>
            </a:r>
            <a:r>
              <a:rPr kumimoji="1" lang="zh-CN" altLang="en-US" sz="2400" dirty="0">
                <a:latin typeface="Tahoma" pitchFamily="34" charset="0"/>
                <a:ea typeface="楷体_GB2312" pitchFamily="49" charset="-122"/>
              </a:rPr>
              <a:t>若元素</a:t>
            </a:r>
            <a:r>
              <a:rPr kumimoji="1" lang="en-US" altLang="zh-CN" sz="2400" dirty="0">
                <a:latin typeface="Tahoma" pitchFamily="34" charset="0"/>
                <a:ea typeface="楷体_GB2312" pitchFamily="49" charset="-122"/>
              </a:rPr>
              <a:t>a</a:t>
            </a:r>
            <a:r>
              <a:rPr kumimoji="1" lang="en-US" altLang="zh-CN" sz="2400" baseline="-25000" dirty="0">
                <a:latin typeface="Tahoma" pitchFamily="34" charset="0"/>
                <a:ea typeface="楷体_GB2312" pitchFamily="49" charset="-122"/>
              </a:rPr>
              <a:t>1</a:t>
            </a:r>
            <a:r>
              <a:rPr kumimoji="1" lang="zh-CN" altLang="en-US" sz="2400" dirty="0">
                <a:latin typeface="Tahoma" pitchFamily="34" charset="0"/>
                <a:ea typeface="楷体_GB2312" pitchFamily="49" charset="-122"/>
              </a:rPr>
              <a:t>有</a:t>
            </a:r>
            <a:r>
              <a:rPr kumimoji="1" lang="en-US" altLang="zh-CN" sz="2400" dirty="0">
                <a:latin typeface="Tahoma" pitchFamily="34" charset="0"/>
                <a:ea typeface="楷体_GB2312" pitchFamily="49" charset="-122"/>
              </a:rPr>
              <a:t>n</a:t>
            </a:r>
            <a:r>
              <a:rPr kumimoji="1" lang="en-US" altLang="zh-CN" sz="2400" baseline="-25000" dirty="0">
                <a:latin typeface="Tahoma" pitchFamily="34" charset="0"/>
                <a:ea typeface="楷体_GB2312" pitchFamily="49" charset="-122"/>
              </a:rPr>
              <a:t>1</a:t>
            </a:r>
            <a:r>
              <a:rPr kumimoji="1" lang="zh-CN" altLang="en-US" sz="2400" dirty="0">
                <a:latin typeface="Tahoma" pitchFamily="34" charset="0"/>
                <a:ea typeface="楷体_GB2312" pitchFamily="49" charset="-122"/>
              </a:rPr>
              <a:t>个，元素</a:t>
            </a:r>
            <a:r>
              <a:rPr kumimoji="1" lang="en-US" altLang="zh-CN" sz="2400" dirty="0">
                <a:latin typeface="Tahoma" pitchFamily="34" charset="0"/>
                <a:ea typeface="楷体_GB2312" pitchFamily="49" charset="-122"/>
              </a:rPr>
              <a:t>a</a:t>
            </a:r>
            <a:r>
              <a:rPr kumimoji="1" lang="en-US" altLang="zh-CN" sz="2400" baseline="-25000" dirty="0">
                <a:latin typeface="Tahoma" pitchFamily="34" charset="0"/>
                <a:ea typeface="楷体_GB2312" pitchFamily="49" charset="-122"/>
              </a:rPr>
              <a:t>2</a:t>
            </a:r>
            <a:r>
              <a:rPr kumimoji="1" lang="zh-CN" altLang="en-US" sz="2400" dirty="0">
                <a:latin typeface="Tahoma" pitchFamily="34" charset="0"/>
                <a:ea typeface="楷体_GB2312" pitchFamily="49" charset="-122"/>
              </a:rPr>
              <a:t>有</a:t>
            </a:r>
            <a:r>
              <a:rPr kumimoji="1" lang="en-US" altLang="zh-CN" sz="2400" dirty="0">
                <a:latin typeface="Tahoma" pitchFamily="34" charset="0"/>
                <a:ea typeface="楷体_GB2312" pitchFamily="49" charset="-122"/>
              </a:rPr>
              <a:t>n</a:t>
            </a:r>
            <a:r>
              <a:rPr kumimoji="1" lang="en-US" altLang="zh-CN" sz="2400" baseline="-25000" dirty="0">
                <a:latin typeface="Tahoma" pitchFamily="34" charset="0"/>
                <a:ea typeface="楷体_GB2312" pitchFamily="49" charset="-122"/>
              </a:rPr>
              <a:t>2</a:t>
            </a:r>
            <a:r>
              <a:rPr kumimoji="1" lang="zh-CN" altLang="en-US" sz="2400" dirty="0">
                <a:latin typeface="Tahoma" pitchFamily="34" charset="0"/>
                <a:ea typeface="楷体_GB2312" pitchFamily="49" charset="-122"/>
              </a:rPr>
              <a:t>个，……，元素</a:t>
            </a:r>
            <a:r>
              <a:rPr kumimoji="1" lang="en-US" altLang="zh-CN" sz="2400" dirty="0" err="1">
                <a:latin typeface="Tahoma" pitchFamily="34" charset="0"/>
                <a:ea typeface="楷体_GB2312" pitchFamily="49" charset="-122"/>
              </a:rPr>
              <a:t>a</a:t>
            </a:r>
            <a:r>
              <a:rPr kumimoji="1" lang="en-US" altLang="zh-CN" sz="2400" baseline="-25000" dirty="0" err="1">
                <a:latin typeface="Tahoma" pitchFamily="34" charset="0"/>
                <a:ea typeface="楷体_GB2312" pitchFamily="49" charset="-122"/>
              </a:rPr>
              <a:t>k</a:t>
            </a:r>
            <a:r>
              <a:rPr kumimoji="1" lang="zh-CN" altLang="en-US" sz="2400" dirty="0">
                <a:latin typeface="Tahoma" pitchFamily="34" charset="0"/>
                <a:ea typeface="楷体_GB2312" pitchFamily="49" charset="-122"/>
              </a:rPr>
              <a:t>有</a:t>
            </a:r>
            <a:r>
              <a:rPr kumimoji="1" lang="en-US" altLang="zh-CN" sz="2400" dirty="0" err="1">
                <a:latin typeface="Tahoma" pitchFamily="34" charset="0"/>
                <a:ea typeface="楷体_GB2312" pitchFamily="49" charset="-122"/>
              </a:rPr>
              <a:t>n</a:t>
            </a:r>
            <a:r>
              <a:rPr kumimoji="1" lang="en-US" altLang="zh-CN" sz="2400" baseline="-25000" dirty="0" err="1">
                <a:latin typeface="Tahoma" pitchFamily="34" charset="0"/>
                <a:ea typeface="楷体_GB2312" pitchFamily="49" charset="-122"/>
              </a:rPr>
              <a:t>k</a:t>
            </a:r>
            <a:r>
              <a:rPr kumimoji="1" lang="zh-CN" altLang="en-US" sz="2400" dirty="0">
                <a:latin typeface="Tahoma" pitchFamily="34" charset="0"/>
                <a:ea typeface="楷体_GB2312" pitchFamily="49" charset="-122"/>
              </a:rPr>
              <a:t>个，组成的</a:t>
            </a:r>
            <a:r>
              <a:rPr kumimoji="1" lang="en-US" altLang="zh-CN" sz="2400" dirty="0">
                <a:latin typeface="Tahoma" pitchFamily="34" charset="0"/>
                <a:ea typeface="楷体_GB2312" pitchFamily="49" charset="-122"/>
              </a:rPr>
              <a:t>n</a:t>
            </a:r>
            <a:r>
              <a:rPr kumimoji="1" lang="zh-CN" altLang="en-US" sz="2400" dirty="0">
                <a:latin typeface="Tahoma" pitchFamily="34" charset="0"/>
                <a:ea typeface="楷体_GB2312" pitchFamily="49" charset="-122"/>
              </a:rPr>
              <a:t>个元素的排列，不同的排列总数为</a:t>
            </a:r>
            <a:endParaRPr kumimoji="1" lang="en-US" altLang="zh-CN" sz="2400" dirty="0">
              <a:latin typeface="Tahoma" pitchFamily="34" charset="0"/>
              <a:ea typeface="楷体_GB2312" pitchFamily="49" charset="-122"/>
            </a:endParaRPr>
          </a:p>
          <a:p>
            <a:pPr marL="0" indent="0" eaLnBrk="1" hangingPunct="1">
              <a:buFont typeface="Wingdings 2" pitchFamily="18" charset="2"/>
              <a:buNone/>
              <a:defRPr/>
            </a:pPr>
            <a:endParaRPr kumimoji="1" lang="en-US" altLang="zh-CN" sz="2400" dirty="0">
              <a:latin typeface="Tahoma" pitchFamily="34" charset="0"/>
              <a:ea typeface="楷体_GB2312" pitchFamily="49" charset="-122"/>
            </a:endParaRPr>
          </a:p>
          <a:p>
            <a:pPr marL="0" indent="0" eaLnBrk="1" hangingPunct="1">
              <a:buFont typeface="Wingdings 2" pitchFamily="18" charset="2"/>
              <a:buNone/>
              <a:defRPr/>
            </a:pPr>
            <a:endParaRPr kumimoji="1" lang="en-US" altLang="zh-CN" sz="2400" dirty="0">
              <a:latin typeface="Tahoma" pitchFamily="34" charset="0"/>
              <a:ea typeface="楷体_GB2312" pitchFamily="49" charset="-122"/>
            </a:endParaRPr>
          </a:p>
          <a:p>
            <a:pPr marL="0" indent="0" eaLnBrk="1" hangingPunct="1">
              <a:buFont typeface="Wingdings 2" pitchFamily="18" charset="2"/>
              <a:buNone/>
              <a:defRPr/>
            </a:pPr>
            <a:endParaRPr kumimoji="1" lang="en-US" altLang="zh-CN" sz="2400" dirty="0">
              <a:latin typeface="Tahoma" pitchFamily="34" charset="0"/>
              <a:ea typeface="楷体_GB2312" pitchFamily="49" charset="-122"/>
            </a:endParaRPr>
          </a:p>
          <a:p>
            <a:pPr marL="0" indent="0" eaLnBrk="1" hangingPunct="1">
              <a:buFont typeface="Wingdings 2" pitchFamily="18" charset="2"/>
              <a:buNone/>
              <a:defRPr/>
            </a:pPr>
            <a:r>
              <a:rPr kumimoji="1" lang="en-US" altLang="zh-CN" sz="2400" dirty="0">
                <a:latin typeface="Tahoma" pitchFamily="34" charset="0"/>
                <a:ea typeface="楷体_GB2312" pitchFamily="49" charset="-122"/>
              </a:rPr>
              <a:t>  </a:t>
            </a:r>
            <a:r>
              <a:rPr kumimoji="1" lang="zh-CN" altLang="en-US" sz="2400" dirty="0">
                <a:latin typeface="Tahoma" pitchFamily="34" charset="0"/>
                <a:ea typeface="楷体_GB2312" pitchFamily="49" charset="-122"/>
              </a:rPr>
              <a:t>其中：</a:t>
            </a:r>
            <a:endParaRPr kumimoji="1" lang="zh-CN" altLang="en-US" sz="2400" dirty="0"/>
          </a:p>
          <a:p>
            <a:pPr marL="0" indent="0">
              <a:buFont typeface="Wingdings 2" pitchFamily="18" charset="2"/>
              <a:buNone/>
              <a:defRPr/>
            </a:pPr>
            <a:endParaRPr lang="en-US" altLang="zh-CN" sz="2400" dirty="0">
              <a:ea typeface="楷体_GB2312" pitchFamily="49" charset="-122"/>
            </a:endParaRPr>
          </a:p>
          <a:p>
            <a:pPr marL="0" indent="0">
              <a:buFont typeface="Wingdings 2" pitchFamily="18" charset="2"/>
              <a:buNone/>
              <a:defRPr/>
            </a:pPr>
            <a:r>
              <a:rPr lang="en-US" altLang="zh-CN" sz="2400" dirty="0">
                <a:ea typeface="楷体_GB2312" pitchFamily="49" charset="-122"/>
              </a:rPr>
              <a:t>  </a:t>
            </a:r>
            <a:endParaRPr lang="zh-CN" altLang="en-US" sz="2400" dirty="0"/>
          </a:p>
          <a:p>
            <a:pPr marL="0" indent="0">
              <a:buFont typeface="Wingdings 2" pitchFamily="18" charset="2"/>
              <a:buNone/>
              <a:defRPr/>
            </a:pPr>
            <a:endParaRPr lang="zh-CN" altLang="zh-CN" sz="2400" dirty="0"/>
          </a:p>
          <a:p>
            <a:pPr marL="0" indent="0">
              <a:buFont typeface="Wingdings 2" pitchFamily="18" charset="2"/>
              <a:buNone/>
              <a:defRPr/>
            </a:pPr>
            <a:endParaRPr kumimoji="1" lang="en-US" altLang="zh-CN" sz="2400" dirty="0">
              <a:latin typeface="Tahoma" pitchFamily="34" charset="0"/>
              <a:ea typeface="楷体_GB2312" pitchFamily="49" charset="-122"/>
              <a:cs typeface="Arial Unicode MS" charset="-122"/>
            </a:endParaRPr>
          </a:p>
          <a:p>
            <a:pPr marL="0" indent="0">
              <a:buFont typeface="Wingdings 2" pitchFamily="18" charset="2"/>
              <a:buNone/>
              <a:defRPr/>
            </a:pPr>
            <a:r>
              <a:rPr kumimoji="1" lang="en-US" altLang="zh-CN" sz="2400" dirty="0">
                <a:latin typeface="Tahoma" pitchFamily="34" charset="0"/>
                <a:ea typeface="楷体_GB2312" pitchFamily="49" charset="-122"/>
                <a:cs typeface="Arial Unicode MS" charset="-122"/>
              </a:rPr>
              <a:t> </a:t>
            </a:r>
            <a:endParaRPr lang="zh-CN" altLang="en-US" sz="2400" dirty="0">
              <a:latin typeface="宋体" pitchFamily="2" charset="-122"/>
              <a:ea typeface="Arial Unicode MS" charset="-122"/>
              <a:cs typeface="Arial Unicode MS" charset="-122"/>
            </a:endParaRPr>
          </a:p>
        </p:txBody>
      </p:sp>
      <p:graphicFrame>
        <p:nvGraphicFramePr>
          <p:cNvPr id="2" name="对象 1"/>
          <p:cNvGraphicFramePr>
            <a:graphicFrameLocks noChangeAspect="1"/>
          </p:cNvGraphicFramePr>
          <p:nvPr/>
        </p:nvGraphicFramePr>
        <p:xfrm>
          <a:off x="2843213" y="3141663"/>
          <a:ext cx="1841500" cy="1079500"/>
        </p:xfrm>
        <a:graphic>
          <a:graphicData uri="http://schemas.openxmlformats.org/presentationml/2006/ole">
            <mc:AlternateContent xmlns:mc="http://schemas.openxmlformats.org/markup-compatibility/2006">
              <mc:Choice xmlns:v="urn:schemas-microsoft-com:vml" Requires="v">
                <p:oleObj spid="_x0000_s41006" name="公式" r:id="rId3" imgW="1771616" imgH="1009673" progId="Equation.3">
                  <p:embed/>
                </p:oleObj>
              </mc:Choice>
              <mc:Fallback>
                <p:oleObj name="公式" r:id="rId3" imgW="1771616" imgH="1009673"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141663"/>
                        <a:ext cx="18415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1547813" y="4365625"/>
          <a:ext cx="3200400" cy="493713"/>
        </p:xfrm>
        <a:graphic>
          <a:graphicData uri="http://schemas.openxmlformats.org/presentationml/2006/ole">
            <mc:AlternateContent xmlns:mc="http://schemas.openxmlformats.org/markup-compatibility/2006">
              <mc:Choice xmlns:v="urn:schemas-microsoft-com:vml" Requires="v">
                <p:oleObj spid="_x0000_s41007" name="公式" r:id="rId5" imgW="3133776" imgH="428510" progId="Equation.3">
                  <p:embed/>
                </p:oleObj>
              </mc:Choice>
              <mc:Fallback>
                <p:oleObj name="公式" r:id="rId5" imgW="3133776" imgH="42851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365625"/>
                        <a:ext cx="3200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2"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1+#ppt_w/2"/>
                                          </p:val>
                                        </p:tav>
                                        <p:tav tm="100000">
                                          <p:val>
                                            <p:strVal val="#ppt_x"/>
                                          </p:val>
                                        </p:tav>
                                      </p:tavLst>
                                    </p:anim>
                                    <p:anim calcmode="lin" valueType="num">
                                      <p:cBhvr additive="base">
                                        <p:cTn id="3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341438"/>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ea typeface="楷体_GB2312" pitchFamily="49" charset="-122"/>
            </a:endParaRPr>
          </a:p>
          <a:p>
            <a:pPr marL="0" indent="0" eaLnBrk="1" hangingPunct="1">
              <a:buFont typeface="Wingdings 2" pitchFamily="18" charset="2"/>
              <a:buNone/>
              <a:defRPr/>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(2) </a:t>
            </a:r>
            <a:r>
              <a:rPr kumimoji="1" lang="zh-CN" altLang="en-US" sz="2400" dirty="0">
                <a:latin typeface="Tahoma" pitchFamily="34" charset="0"/>
                <a:ea typeface="楷体_GB2312" pitchFamily="49" charset="-122"/>
              </a:rPr>
              <a:t>若元素</a:t>
            </a:r>
            <a:r>
              <a:rPr kumimoji="1" lang="en-US" altLang="zh-CN" sz="2400" dirty="0">
                <a:latin typeface="Tahoma" pitchFamily="34" charset="0"/>
                <a:ea typeface="楷体_GB2312" pitchFamily="49" charset="-122"/>
              </a:rPr>
              <a:t>a</a:t>
            </a:r>
            <a:r>
              <a:rPr kumimoji="1" lang="en-US" altLang="zh-CN" sz="2400" baseline="-25000" dirty="0">
                <a:latin typeface="Tahoma" pitchFamily="34" charset="0"/>
                <a:ea typeface="楷体_GB2312" pitchFamily="49" charset="-122"/>
              </a:rPr>
              <a:t>1</a:t>
            </a:r>
            <a:r>
              <a:rPr kumimoji="1" lang="zh-CN" altLang="en-US" sz="2400" dirty="0">
                <a:latin typeface="Tahoma" pitchFamily="34" charset="0"/>
                <a:ea typeface="楷体_GB2312" pitchFamily="49" charset="-122"/>
              </a:rPr>
              <a:t>有</a:t>
            </a:r>
            <a:r>
              <a:rPr kumimoji="1" lang="en-US" altLang="zh-CN" sz="2400" dirty="0">
                <a:latin typeface="Tahoma" pitchFamily="34" charset="0"/>
                <a:ea typeface="楷体_GB2312" pitchFamily="49" charset="-122"/>
              </a:rPr>
              <a:t>n</a:t>
            </a:r>
            <a:r>
              <a:rPr kumimoji="1" lang="en-US" altLang="zh-CN" sz="2400" baseline="-25000" dirty="0">
                <a:latin typeface="Tahoma" pitchFamily="34" charset="0"/>
                <a:ea typeface="楷体_GB2312" pitchFamily="49" charset="-122"/>
              </a:rPr>
              <a:t>1</a:t>
            </a:r>
            <a:r>
              <a:rPr kumimoji="1" lang="zh-CN" altLang="en-US" sz="2400" dirty="0">
                <a:latin typeface="Tahoma" pitchFamily="34" charset="0"/>
                <a:ea typeface="楷体_GB2312" pitchFamily="49" charset="-122"/>
              </a:rPr>
              <a:t>个，元素</a:t>
            </a:r>
            <a:r>
              <a:rPr kumimoji="1" lang="en-US" altLang="zh-CN" sz="2400" dirty="0">
                <a:latin typeface="Tahoma" pitchFamily="34" charset="0"/>
                <a:ea typeface="楷体_GB2312" pitchFamily="49" charset="-122"/>
              </a:rPr>
              <a:t>a</a:t>
            </a:r>
            <a:r>
              <a:rPr kumimoji="1" lang="en-US" altLang="zh-CN" sz="2400" baseline="-25000" dirty="0">
                <a:latin typeface="Tahoma" pitchFamily="34" charset="0"/>
                <a:ea typeface="楷体_GB2312" pitchFamily="49" charset="-122"/>
              </a:rPr>
              <a:t>2</a:t>
            </a:r>
            <a:r>
              <a:rPr kumimoji="1" lang="zh-CN" altLang="en-US" sz="2400" dirty="0">
                <a:latin typeface="Tahoma" pitchFamily="34" charset="0"/>
                <a:ea typeface="楷体_GB2312" pitchFamily="49" charset="-122"/>
              </a:rPr>
              <a:t>有</a:t>
            </a:r>
            <a:r>
              <a:rPr kumimoji="1" lang="en-US" altLang="zh-CN" sz="2400" dirty="0">
                <a:latin typeface="Tahoma" pitchFamily="34" charset="0"/>
                <a:ea typeface="楷体_GB2312" pitchFamily="49" charset="-122"/>
              </a:rPr>
              <a:t>n</a:t>
            </a:r>
            <a:r>
              <a:rPr kumimoji="1" lang="en-US" altLang="zh-CN" sz="2400" baseline="-25000" dirty="0">
                <a:latin typeface="Tahoma" pitchFamily="34" charset="0"/>
                <a:ea typeface="楷体_GB2312" pitchFamily="49" charset="-122"/>
              </a:rPr>
              <a:t>2</a:t>
            </a:r>
            <a:r>
              <a:rPr kumimoji="1" lang="zh-CN" altLang="en-US" sz="2400" dirty="0">
                <a:latin typeface="Tahoma" pitchFamily="34" charset="0"/>
                <a:ea typeface="楷体_GB2312" pitchFamily="49" charset="-122"/>
              </a:rPr>
              <a:t>个，……，元素</a:t>
            </a:r>
            <a:r>
              <a:rPr kumimoji="1" lang="en-US" altLang="zh-CN" sz="2400" dirty="0" err="1">
                <a:latin typeface="Tahoma" pitchFamily="34" charset="0"/>
                <a:ea typeface="楷体_GB2312" pitchFamily="49" charset="-122"/>
              </a:rPr>
              <a:t>a</a:t>
            </a:r>
            <a:r>
              <a:rPr kumimoji="1" lang="en-US" altLang="zh-CN" sz="2400" baseline="-25000" dirty="0" err="1">
                <a:latin typeface="Tahoma" pitchFamily="34" charset="0"/>
                <a:ea typeface="楷体_GB2312" pitchFamily="49" charset="-122"/>
              </a:rPr>
              <a:t>k</a:t>
            </a:r>
            <a:r>
              <a:rPr kumimoji="1" lang="zh-CN" altLang="en-US" sz="2400" dirty="0">
                <a:latin typeface="Tahoma" pitchFamily="34" charset="0"/>
                <a:ea typeface="楷体_GB2312" pitchFamily="49" charset="-122"/>
              </a:rPr>
              <a:t>有</a:t>
            </a:r>
            <a:r>
              <a:rPr kumimoji="1" lang="en-US" altLang="zh-CN" sz="2400" dirty="0" err="1">
                <a:latin typeface="Tahoma" pitchFamily="34" charset="0"/>
                <a:ea typeface="楷体_GB2312" pitchFamily="49" charset="-122"/>
              </a:rPr>
              <a:t>n</a:t>
            </a:r>
            <a:r>
              <a:rPr kumimoji="1" lang="en-US" altLang="zh-CN" sz="2400" baseline="-25000" dirty="0" err="1">
                <a:latin typeface="Tahoma" pitchFamily="34" charset="0"/>
                <a:ea typeface="楷体_GB2312" pitchFamily="49" charset="-122"/>
              </a:rPr>
              <a:t>k</a:t>
            </a:r>
            <a:r>
              <a:rPr kumimoji="1" lang="zh-CN" altLang="en-US" sz="2400" dirty="0">
                <a:latin typeface="Tahoma" pitchFamily="34" charset="0"/>
                <a:ea typeface="楷体_GB2312" pitchFamily="49" charset="-122"/>
              </a:rPr>
              <a:t>个，组成的</a:t>
            </a:r>
            <a:r>
              <a:rPr kumimoji="1" lang="en-US" altLang="zh-CN" sz="2400" dirty="0">
                <a:latin typeface="Tahoma" pitchFamily="34" charset="0"/>
                <a:ea typeface="楷体_GB2312" pitchFamily="49" charset="-122"/>
              </a:rPr>
              <a:t>n</a:t>
            </a:r>
            <a:r>
              <a:rPr kumimoji="1" lang="zh-CN" altLang="en-US" sz="2400" dirty="0">
                <a:latin typeface="Tahoma" pitchFamily="34" charset="0"/>
                <a:ea typeface="楷体_GB2312" pitchFamily="49" charset="-122"/>
              </a:rPr>
              <a:t>个元素取</a:t>
            </a:r>
            <a:r>
              <a:rPr kumimoji="1" lang="en-US" altLang="zh-CN" sz="2400" dirty="0">
                <a:latin typeface="Tahoma" pitchFamily="34" charset="0"/>
                <a:ea typeface="楷体_GB2312" pitchFamily="49" charset="-122"/>
              </a:rPr>
              <a:t>r</a:t>
            </a:r>
            <a:r>
              <a:rPr kumimoji="1" lang="zh-CN" altLang="en-US" sz="2400" dirty="0">
                <a:latin typeface="Tahoma" pitchFamily="34" charset="0"/>
                <a:ea typeface="楷体_GB2312" pitchFamily="49" charset="-122"/>
              </a:rPr>
              <a:t>个排列，设其不同的排列数为</a:t>
            </a:r>
            <a:r>
              <a:rPr kumimoji="1" lang="en-US" altLang="zh-CN" sz="2400" dirty="0" err="1">
                <a:latin typeface="Tahoma" pitchFamily="34" charset="0"/>
                <a:ea typeface="楷体_GB2312" pitchFamily="49" charset="-122"/>
              </a:rPr>
              <a:t>p</a:t>
            </a:r>
            <a:r>
              <a:rPr kumimoji="1" lang="en-US" altLang="zh-CN" sz="2400" baseline="-25000" dirty="0" err="1">
                <a:latin typeface="Tahoma" pitchFamily="34" charset="0"/>
                <a:ea typeface="楷体_GB2312" pitchFamily="49" charset="-122"/>
              </a:rPr>
              <a:t>r</a:t>
            </a:r>
            <a:r>
              <a:rPr kumimoji="1" lang="zh-CN" altLang="en-US" sz="2400" dirty="0">
                <a:latin typeface="Tahoma" pitchFamily="34" charset="0"/>
                <a:ea typeface="楷体_GB2312" pitchFamily="49" charset="-122"/>
              </a:rPr>
              <a:t> 。则序列</a:t>
            </a:r>
            <a:r>
              <a:rPr kumimoji="1" lang="en-US" altLang="zh-CN" sz="2400" dirty="0">
                <a:latin typeface="Tahoma" pitchFamily="34" charset="0"/>
                <a:ea typeface="楷体_GB2312" pitchFamily="49" charset="-122"/>
              </a:rPr>
              <a:t>{p</a:t>
            </a:r>
            <a:r>
              <a:rPr kumimoji="1" lang="en-US" altLang="zh-CN" sz="2400" baseline="-25000" dirty="0">
                <a:latin typeface="Tahoma" pitchFamily="34" charset="0"/>
                <a:ea typeface="楷体_GB2312" pitchFamily="49" charset="-122"/>
              </a:rPr>
              <a:t>0</a:t>
            </a:r>
            <a:r>
              <a:rPr kumimoji="1" lang="en-US" altLang="zh-CN" sz="2400" dirty="0">
                <a:latin typeface="Tahoma" pitchFamily="34" charset="0"/>
                <a:ea typeface="楷体_GB2312" pitchFamily="49" charset="-122"/>
              </a:rPr>
              <a:t>, p</a:t>
            </a:r>
            <a:r>
              <a:rPr kumimoji="1" lang="en-US" altLang="zh-CN" sz="2400" baseline="-25000" dirty="0">
                <a:latin typeface="Tahoma" pitchFamily="34" charset="0"/>
                <a:ea typeface="楷体_GB2312" pitchFamily="49" charset="-122"/>
              </a:rPr>
              <a:t>1</a:t>
            </a:r>
            <a:r>
              <a:rPr kumimoji="1" lang="en-US" altLang="zh-CN" sz="2400" dirty="0">
                <a:latin typeface="Tahoma" pitchFamily="34" charset="0"/>
                <a:ea typeface="楷体_GB2312" pitchFamily="49" charset="-122"/>
              </a:rPr>
              <a:t>, p</a:t>
            </a:r>
            <a:r>
              <a:rPr kumimoji="1" lang="en-US" altLang="zh-CN" sz="2400" baseline="-25000" dirty="0">
                <a:latin typeface="Tahoma" pitchFamily="34" charset="0"/>
                <a:ea typeface="楷体_GB2312" pitchFamily="49" charset="-122"/>
              </a:rPr>
              <a:t>2</a:t>
            </a:r>
            <a:r>
              <a:rPr kumimoji="1" lang="en-US" altLang="zh-CN" sz="2400" dirty="0">
                <a:latin typeface="Tahoma" pitchFamily="34" charset="0"/>
                <a:ea typeface="楷体_GB2312" pitchFamily="49" charset="-122"/>
              </a:rPr>
              <a:t>, …, </a:t>
            </a:r>
            <a:r>
              <a:rPr kumimoji="1" lang="en-US" altLang="zh-CN" sz="2400" dirty="0" err="1">
                <a:latin typeface="Tahoma" pitchFamily="34" charset="0"/>
                <a:ea typeface="楷体_GB2312" pitchFamily="49" charset="-122"/>
              </a:rPr>
              <a:t>p</a:t>
            </a:r>
            <a:r>
              <a:rPr kumimoji="1" lang="en-US" altLang="zh-CN" sz="2400" baseline="-25000" dirty="0" err="1">
                <a:latin typeface="Tahoma" pitchFamily="34" charset="0"/>
                <a:ea typeface="楷体_GB2312" pitchFamily="49" charset="-122"/>
              </a:rPr>
              <a:t>r</a:t>
            </a:r>
            <a:r>
              <a:rPr kumimoji="1" lang="en-US" altLang="zh-CN" sz="2400" dirty="0">
                <a:latin typeface="Tahoma" pitchFamily="34" charset="0"/>
                <a:ea typeface="楷体_GB2312" pitchFamily="49" charset="-122"/>
              </a:rPr>
              <a:t>}</a:t>
            </a:r>
            <a:r>
              <a:rPr kumimoji="1" lang="zh-CN" altLang="en-US" sz="2400" dirty="0">
                <a:latin typeface="Tahoma" pitchFamily="34" charset="0"/>
                <a:ea typeface="楷体_GB2312" pitchFamily="49" charset="-122"/>
              </a:rPr>
              <a:t>的指数型母函数为</a:t>
            </a:r>
            <a:endParaRPr kumimoji="1" lang="zh-CN" altLang="en-US" sz="2400" dirty="0"/>
          </a:p>
          <a:p>
            <a:pPr marL="0" indent="0">
              <a:buFont typeface="Wingdings 2" pitchFamily="18" charset="2"/>
              <a:buNone/>
              <a:defRPr/>
            </a:pPr>
            <a:endParaRPr lang="zh-CN" altLang="en-US" sz="2400" dirty="0">
              <a:latin typeface="宋体" pitchFamily="2" charset="-122"/>
              <a:ea typeface="Arial Unicode MS" charset="-122"/>
              <a:cs typeface="Arial Unicode MS" charset="-122"/>
            </a:endParaRPr>
          </a:p>
        </p:txBody>
      </p:sp>
      <p:graphicFrame>
        <p:nvGraphicFramePr>
          <p:cNvPr id="12" name="对象 11"/>
          <p:cNvGraphicFramePr>
            <a:graphicFrameLocks noChangeAspect="1"/>
          </p:cNvGraphicFramePr>
          <p:nvPr/>
        </p:nvGraphicFramePr>
        <p:xfrm>
          <a:off x="539750" y="2924175"/>
          <a:ext cx="7735888" cy="2413000"/>
        </p:xfrm>
        <a:graphic>
          <a:graphicData uri="http://schemas.openxmlformats.org/presentationml/2006/ole">
            <mc:AlternateContent xmlns:mc="http://schemas.openxmlformats.org/markup-compatibility/2006">
              <mc:Choice xmlns:v="urn:schemas-microsoft-com:vml" Requires="v">
                <p:oleObj spid="_x0000_s42009" name="公式" r:id="rId3" imgW="7667743" imgH="2343025" progId="Equation.3">
                  <p:embed/>
                </p:oleObj>
              </mc:Choice>
              <mc:Fallback>
                <p:oleObj name="公式" r:id="rId3" imgW="7667743" imgH="2343025" progId="Equation.3">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7735888"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341438"/>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ea typeface="楷体_GB2312" pitchFamily="49" charset="-122"/>
            </a:endParaRPr>
          </a:p>
          <a:p>
            <a:pPr marL="0" indent="0" eaLnBrk="1" hangingPunct="1">
              <a:buFont typeface="Wingdings 2" pitchFamily="18" charset="2"/>
              <a:buNone/>
              <a:defRPr/>
            </a:pPr>
            <a:r>
              <a:rPr lang="zh-CN" altLang="en-US" sz="2400" dirty="0">
                <a:latin typeface="楷体_GB2312" pitchFamily="49" charset="-122"/>
                <a:ea typeface="楷体_GB2312" pitchFamily="49" charset="-122"/>
              </a:rPr>
              <a:t> 例</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a:t>
            </a:r>
            <a:r>
              <a:rPr lang="zh-CN" altLang="en-US" sz="2400" dirty="0">
                <a:ea typeface="楷体_GB2312" pitchFamily="49" charset="-122"/>
              </a:rPr>
              <a:t>求由两个</a:t>
            </a:r>
            <a:r>
              <a:rPr lang="en-US" altLang="zh-CN" sz="2400" dirty="0">
                <a:ea typeface="楷体_GB2312" pitchFamily="49" charset="-122"/>
              </a:rPr>
              <a:t>a</a:t>
            </a:r>
            <a:r>
              <a:rPr lang="zh-CN" altLang="en-US" sz="2400" dirty="0">
                <a:ea typeface="楷体_GB2312" pitchFamily="49" charset="-122"/>
              </a:rPr>
              <a:t> ，1个</a:t>
            </a:r>
            <a:r>
              <a:rPr lang="en-US" altLang="zh-CN" sz="2400" dirty="0">
                <a:ea typeface="楷体_GB2312" pitchFamily="49" charset="-122"/>
              </a:rPr>
              <a:t>b</a:t>
            </a:r>
            <a:r>
              <a:rPr lang="zh-CN" altLang="en-US" sz="2400" dirty="0">
                <a:ea typeface="楷体_GB2312" pitchFamily="49" charset="-122"/>
              </a:rPr>
              <a:t> ，2个</a:t>
            </a:r>
            <a:r>
              <a:rPr lang="en-US" altLang="zh-CN" sz="2400" dirty="0">
                <a:ea typeface="楷体_GB2312" pitchFamily="49" charset="-122"/>
              </a:rPr>
              <a:t>c</a:t>
            </a:r>
            <a:r>
              <a:rPr lang="zh-CN" altLang="en-US" sz="2400" dirty="0">
                <a:ea typeface="楷体_GB2312" pitchFamily="49" charset="-122"/>
              </a:rPr>
              <a:t> 组成的不同排列总数。</a:t>
            </a:r>
            <a:endParaRPr lang="en-US" altLang="zh-CN" sz="2400" dirty="0">
              <a:ea typeface="楷体_GB2312" pitchFamily="49" charset="-122"/>
            </a:endParaRPr>
          </a:p>
          <a:p>
            <a:pPr marL="0" indent="0" eaLnBrk="1" hangingPunct="1">
              <a:buFont typeface="Wingdings 2" pitchFamily="18" charset="2"/>
              <a:buNone/>
              <a:defRPr/>
            </a:pPr>
            <a:r>
              <a:rPr lang="zh-CN" altLang="en-US" sz="2400" b="1"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例2：由1，2，3，4四个数字组成的五位数中，要求数1出现次数不超过2次，但不能不出现； 2出现次数不超过1次； 3出现次数可达3次，也可以不出现；4出现次数为偶数。求满足上述条件的数的个数。</a:t>
            </a:r>
            <a:endParaRPr lang="en-US" altLang="zh-CN" sz="2400" dirty="0">
              <a:latin typeface="楷体_GB2312" pitchFamily="49" charset="-122"/>
              <a:ea typeface="楷体_GB2312" pitchFamily="49" charset="-122"/>
            </a:endParaRPr>
          </a:p>
          <a:p>
            <a:pPr marL="0" indent="0" eaLnBrk="1" hangingPunct="1">
              <a:buFont typeface="Wingdings 2" pitchFamily="18" charset="2"/>
              <a:buNone/>
              <a:defRPr/>
            </a:pPr>
            <a:r>
              <a:rPr lang="zh-CN" altLang="en-US" sz="2400" dirty="0">
                <a:latin typeface="楷体_GB2312" pitchFamily="49" charset="-122"/>
                <a:ea typeface="楷体_GB2312" pitchFamily="49" charset="-122"/>
              </a:rPr>
              <a:t>  设满足上述条件的</a:t>
            </a:r>
            <a:r>
              <a:rPr lang="en-US" altLang="zh-CN" sz="2400" dirty="0">
                <a:latin typeface="楷体_GB2312" pitchFamily="49" charset="-122"/>
                <a:ea typeface="楷体_GB2312" pitchFamily="49" charset="-122"/>
              </a:rPr>
              <a:t>r</a:t>
            </a:r>
            <a:r>
              <a:rPr lang="zh-CN" altLang="en-US" sz="2400" dirty="0">
                <a:latin typeface="楷体_GB2312" pitchFamily="49" charset="-122"/>
                <a:ea typeface="楷体_GB2312" pitchFamily="49" charset="-122"/>
              </a:rPr>
              <a:t>位数为</a:t>
            </a:r>
            <a:r>
              <a:rPr lang="en-US" altLang="zh-CN" sz="2400" dirty="0" err="1">
                <a:latin typeface="楷体_GB2312" pitchFamily="49" charset="-122"/>
                <a:ea typeface="楷体_GB2312" pitchFamily="49" charset="-122"/>
              </a:rPr>
              <a:t>a</a:t>
            </a:r>
            <a:r>
              <a:rPr lang="en-US" altLang="zh-CN" sz="2400" baseline="-25000" dirty="0" err="1">
                <a:latin typeface="楷体_GB2312" pitchFamily="49" charset="-122"/>
                <a:ea typeface="楷体_GB2312" pitchFamily="49" charset="-122"/>
              </a:rPr>
              <a:t>r</a:t>
            </a:r>
            <a:r>
              <a:rPr lang="zh-CN" altLang="en-US" sz="2400" dirty="0">
                <a:latin typeface="楷体_GB2312" pitchFamily="49" charset="-122"/>
                <a:ea typeface="楷体_GB2312" pitchFamily="49" charset="-122"/>
              </a:rPr>
              <a:t>，序列</a:t>
            </a:r>
            <a:r>
              <a:rPr lang="en-US" altLang="zh-CN" sz="2400" dirty="0">
                <a:latin typeface="楷体_GB2312" pitchFamily="49" charset="-122"/>
                <a:ea typeface="楷体_GB2312" pitchFamily="49" charset="-122"/>
              </a:rPr>
              <a:t>a</a:t>
            </a:r>
            <a:r>
              <a:rPr lang="en-US" altLang="zh-CN" sz="2400" baseline="-25000" dirty="0">
                <a:latin typeface="楷体_GB2312" pitchFamily="49" charset="-122"/>
                <a:ea typeface="楷体_GB2312" pitchFamily="49" charset="-122"/>
              </a:rPr>
              <a:t>0</a:t>
            </a:r>
            <a:r>
              <a:rPr lang="en-US" altLang="zh-CN" sz="2400" dirty="0">
                <a:latin typeface="楷体_GB2312" pitchFamily="49" charset="-122"/>
                <a:ea typeface="楷体_GB2312" pitchFamily="49" charset="-122"/>
              </a:rPr>
              <a:t>, a</a:t>
            </a:r>
            <a:r>
              <a:rPr lang="en-US" altLang="zh-CN" sz="2400" baseline="-25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 …, </a:t>
            </a:r>
            <a:r>
              <a:rPr lang="en-US" altLang="zh-CN" sz="2400" dirty="0" err="1">
                <a:latin typeface="楷体_GB2312" pitchFamily="49" charset="-122"/>
                <a:ea typeface="楷体_GB2312" pitchFamily="49" charset="-122"/>
              </a:rPr>
              <a:t>a</a:t>
            </a:r>
            <a:r>
              <a:rPr lang="en-US" altLang="zh-CN" sz="2400" baseline="-25000" dirty="0" err="1">
                <a:latin typeface="楷体_GB2312" pitchFamily="49" charset="-122"/>
                <a:ea typeface="楷体_GB2312" pitchFamily="49" charset="-122"/>
              </a:rPr>
              <a:t>r</a:t>
            </a:r>
            <a:r>
              <a:rPr lang="zh-CN" altLang="en-US" sz="2400" dirty="0">
                <a:latin typeface="楷体_GB2312" pitchFamily="49" charset="-122"/>
                <a:ea typeface="楷体_GB2312" pitchFamily="49" charset="-122"/>
              </a:rPr>
              <a:t>的指数型母函数为</a:t>
            </a:r>
            <a:r>
              <a:rPr lang="en-US" altLang="zh-CN"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0" indent="0" eaLnBrk="1" hangingPunct="1">
              <a:buFont typeface="Wingdings 2" pitchFamily="18" charset="2"/>
              <a:buNone/>
              <a:defRPr/>
            </a:pPr>
            <a:endParaRPr lang="zh-CN" altLang="en-US" sz="2400" dirty="0">
              <a:latin typeface="楷体_GB2312" pitchFamily="49" charset="-122"/>
              <a:ea typeface="楷体_GB2312" pitchFamily="49" charset="-122"/>
            </a:endParaRPr>
          </a:p>
          <a:p>
            <a:pPr marL="0" indent="0" eaLnBrk="1" hangingPunct="1">
              <a:buFont typeface="Wingdings 2" pitchFamily="18" charset="2"/>
              <a:buNone/>
              <a:defRPr/>
            </a:pPr>
            <a:endParaRPr lang="zh-CN" altLang="en-US" sz="2400" dirty="0"/>
          </a:p>
          <a:p>
            <a:pPr marL="0" indent="0" eaLnBrk="1" hangingPunct="1">
              <a:buFont typeface="Wingdings 2" pitchFamily="18" charset="2"/>
              <a:buNone/>
              <a:defRPr/>
            </a:pPr>
            <a:endParaRPr lang="zh-CN" altLang="en-US" sz="2400" dirty="0">
              <a:latin typeface="宋体" pitchFamily="2"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341438"/>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ea typeface="楷体_GB2312" pitchFamily="49" charset="-122"/>
            </a:endParaRPr>
          </a:p>
          <a:p>
            <a:pPr marL="0" indent="0" eaLnBrk="1" hangingPunct="1">
              <a:buFont typeface="Wingdings 2" pitchFamily="18" charset="2"/>
              <a:buNone/>
              <a:defRPr/>
            </a:pPr>
            <a:r>
              <a:rPr lang="zh-CN" altLang="en-US" sz="2400" dirty="0">
                <a:latin typeface="楷体_GB2312" pitchFamily="49" charset="-122"/>
                <a:ea typeface="楷体_GB2312" pitchFamily="49" charset="-122"/>
              </a:rPr>
              <a:t> </a:t>
            </a:r>
          </a:p>
          <a:p>
            <a:pPr marL="0" indent="0" eaLnBrk="1" hangingPunct="1">
              <a:buFont typeface="Wingdings 2" pitchFamily="18" charset="2"/>
              <a:buNone/>
              <a:defRPr/>
            </a:pPr>
            <a:endParaRPr lang="zh-CN" altLang="en-US" sz="2400" dirty="0"/>
          </a:p>
          <a:p>
            <a:pPr marL="0" indent="0" eaLnBrk="1" hangingPunct="1">
              <a:buFont typeface="Wingdings 2" pitchFamily="18" charset="2"/>
              <a:buNone/>
              <a:defRPr/>
            </a:pPr>
            <a:endParaRPr lang="zh-CN" altLang="en-US" sz="2400" dirty="0">
              <a:latin typeface="宋体" pitchFamily="2" charset="-122"/>
              <a:ea typeface="Arial Unicode MS" charset="-122"/>
              <a:cs typeface="Arial Unicode MS" charset="-122"/>
            </a:endParaRPr>
          </a:p>
        </p:txBody>
      </p:sp>
      <p:graphicFrame>
        <p:nvGraphicFramePr>
          <p:cNvPr id="2" name="对象 1"/>
          <p:cNvGraphicFramePr>
            <a:graphicFrameLocks noChangeAspect="1"/>
          </p:cNvGraphicFramePr>
          <p:nvPr/>
        </p:nvGraphicFramePr>
        <p:xfrm>
          <a:off x="684213" y="1916113"/>
          <a:ext cx="6400800" cy="4300537"/>
        </p:xfrm>
        <a:graphic>
          <a:graphicData uri="http://schemas.openxmlformats.org/presentationml/2006/ole">
            <mc:AlternateContent xmlns:mc="http://schemas.openxmlformats.org/markup-compatibility/2006">
              <mc:Choice xmlns:v="urn:schemas-microsoft-com:vml" Requires="v">
                <p:oleObj spid="_x0000_s44057" name="公式" r:id="rId3" imgW="6629535" imgH="4429107" progId="Equation.3">
                  <p:embed/>
                </p:oleObj>
              </mc:Choice>
              <mc:Fallback>
                <p:oleObj name="公式" r:id="rId3" imgW="6629535" imgH="4429107"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16113"/>
                        <a:ext cx="6400800"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341438"/>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latin typeface="+mn-ea"/>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a:p>
            <a:pPr marL="0" indent="0">
              <a:buFont typeface="Wingdings 2" pitchFamily="18" charset="2"/>
              <a:buNone/>
              <a:defRPr/>
            </a:pPr>
            <a:r>
              <a:rPr lang="zh-CN" altLang="en-US" sz="2400" dirty="0">
                <a:ea typeface="楷体_GB2312" pitchFamily="49" charset="-122"/>
              </a:rPr>
              <a:t>由此可见满足条件的5位数共215个。</a:t>
            </a:r>
            <a:endParaRPr lang="zh-CN" altLang="en-US" sz="2400" dirty="0">
              <a:latin typeface="宋体" pitchFamily="2" charset="-122"/>
              <a:ea typeface="Arial Unicode MS" charset="-122"/>
              <a:cs typeface="Arial Unicode MS" charset="-122"/>
            </a:endParaRPr>
          </a:p>
        </p:txBody>
      </p:sp>
      <p:graphicFrame>
        <p:nvGraphicFramePr>
          <p:cNvPr id="3" name="对象 2"/>
          <p:cNvGraphicFramePr>
            <a:graphicFrameLocks noChangeAspect="1"/>
          </p:cNvGraphicFramePr>
          <p:nvPr/>
        </p:nvGraphicFramePr>
        <p:xfrm>
          <a:off x="996950" y="1749425"/>
          <a:ext cx="6110288" cy="2095500"/>
        </p:xfrm>
        <a:graphic>
          <a:graphicData uri="http://schemas.openxmlformats.org/presentationml/2006/ole">
            <mc:AlternateContent xmlns:mc="http://schemas.openxmlformats.org/markup-compatibility/2006">
              <mc:Choice xmlns:v="urn:schemas-microsoft-com:vml" Requires="v">
                <p:oleObj spid="_x0000_s45102" name="公式" r:id="rId3" imgW="6038816" imgH="2028803" progId="Equation.3">
                  <p:embed/>
                </p:oleObj>
              </mc:Choice>
              <mc:Fallback>
                <p:oleObj name="公式" r:id="rId3" imgW="6038816" imgH="2028803"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1749425"/>
                        <a:ext cx="6110288"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900113" y="3895725"/>
          <a:ext cx="7037387" cy="2197100"/>
        </p:xfrm>
        <a:graphic>
          <a:graphicData uri="http://schemas.openxmlformats.org/presentationml/2006/ole">
            <mc:AlternateContent xmlns:mc="http://schemas.openxmlformats.org/markup-compatibility/2006">
              <mc:Choice xmlns:v="urn:schemas-microsoft-com:vml" Requires="v">
                <p:oleObj spid="_x0000_s45103" name="公式" r:id="rId5" imgW="6972367" imgH="2133634" progId="Equation.3">
                  <p:embed/>
                </p:oleObj>
              </mc:Choice>
              <mc:Fallback>
                <p:oleObj name="公式" r:id="rId5" imgW="6972367" imgH="2133634"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895725"/>
                        <a:ext cx="7037387"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一、鸽笼原理</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329238"/>
          </a:xfrm>
        </p:spPr>
        <p:txBody>
          <a:bodyPr/>
          <a:lstStyle/>
          <a:p>
            <a:pPr marL="0" indent="0">
              <a:buFontTx/>
              <a:buNone/>
            </a:pPr>
            <a:r>
              <a:rPr lang="zh-CN" altLang="en-US" sz="2400" b="1">
                <a:latin typeface="宋体" charset="-122"/>
                <a:ea typeface="Arial Unicode MS" charset="-122"/>
                <a:cs typeface="Arial Unicode MS" charset="-122"/>
              </a:rPr>
              <a:t>  例</a:t>
            </a:r>
            <a:r>
              <a:rPr lang="en-US" altLang="zh-CN" sz="2400" b="1">
                <a:latin typeface="宋体" charset="-122"/>
                <a:ea typeface="Arial Unicode MS" charset="-122"/>
                <a:cs typeface="Arial Unicode MS" charset="-122"/>
              </a:rPr>
              <a:t>1</a:t>
            </a:r>
            <a:r>
              <a:rPr lang="zh-CN" altLang="en-US" sz="2400" b="1">
                <a:latin typeface="宋体" charset="-122"/>
                <a:ea typeface="Arial Unicode MS" charset="-122"/>
                <a:cs typeface="Arial Unicode MS" charset="-122"/>
              </a:rPr>
              <a:t>：</a:t>
            </a:r>
            <a:r>
              <a:rPr lang="zh-CN" altLang="en-US" sz="2400">
                <a:latin typeface="宋体" charset="-122"/>
                <a:ea typeface="Arial Unicode MS" charset="-122"/>
                <a:cs typeface="Arial Unicode MS" charset="-122"/>
              </a:rPr>
              <a:t>给定</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个自然数</a:t>
            </a:r>
            <a:r>
              <a:rPr lang="en-US" altLang="zh-CN" sz="2400">
                <a:latin typeface="宋体" charset="-122"/>
                <a:ea typeface="Arial Unicode MS" charset="-122"/>
                <a:cs typeface="Arial Unicode MS" charset="-122"/>
              </a:rPr>
              <a:t>(n&lt;=10000)</a:t>
            </a:r>
            <a:r>
              <a:rPr lang="zh-CN" altLang="en-US" sz="2400">
                <a:latin typeface="宋体" charset="-122"/>
                <a:ea typeface="Arial Unicode MS" charset="-122"/>
                <a:cs typeface="Arial Unicode MS" charset="-122"/>
              </a:rPr>
              <a:t>，这些数不一定不等，从中选择若干个数，使得它们的和为</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的倍数。</a:t>
            </a:r>
            <a:r>
              <a:rPr lang="en-US" altLang="zh-CN" sz="2400">
                <a:latin typeface="宋体" charset="-122"/>
                <a:ea typeface="Arial Unicode MS" charset="-122"/>
                <a:cs typeface="Arial Unicode MS" charset="-122"/>
              </a:rPr>
              <a:t>(POJ2356)</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输入样例：       </a:t>
            </a: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输出样例：</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5				2</a:t>
            </a:r>
          </a:p>
          <a:p>
            <a:pPr marL="0" indent="0">
              <a:buFontTx/>
              <a:buNone/>
            </a:pPr>
            <a:r>
              <a:rPr lang="en-US" altLang="zh-CN" sz="2400">
                <a:latin typeface="宋体" charset="-122"/>
                <a:ea typeface="Arial Unicode MS" charset="-122"/>
                <a:cs typeface="Arial Unicode MS" charset="-122"/>
              </a:rPr>
              <a:t>   1				2</a:t>
            </a:r>
          </a:p>
          <a:p>
            <a:pPr marL="0" indent="0">
              <a:buFontTx/>
              <a:buNone/>
            </a:pPr>
            <a:r>
              <a:rPr lang="en-US" altLang="zh-CN" sz="2400">
                <a:latin typeface="宋体" charset="-122"/>
                <a:ea typeface="Arial Unicode MS" charset="-122"/>
                <a:cs typeface="Arial Unicode MS" charset="-122"/>
              </a:rPr>
              <a:t>   2				3</a:t>
            </a:r>
          </a:p>
          <a:p>
            <a:pPr marL="0" indent="0">
              <a:buFontTx/>
              <a:buNone/>
            </a:pPr>
            <a:r>
              <a:rPr lang="en-US" altLang="zh-CN" sz="2400">
                <a:latin typeface="宋体" charset="-122"/>
                <a:ea typeface="Arial Unicode MS" charset="-122"/>
                <a:cs typeface="Arial Unicode MS" charset="-122"/>
              </a:rPr>
              <a:t>   3</a:t>
            </a:r>
          </a:p>
          <a:p>
            <a:pPr marL="0" indent="0">
              <a:buFontTx/>
              <a:buNone/>
            </a:pPr>
            <a:r>
              <a:rPr lang="en-US" altLang="zh-CN" sz="2400">
                <a:latin typeface="宋体" charset="-122"/>
                <a:ea typeface="Arial Unicode MS" charset="-122"/>
                <a:cs typeface="Arial Unicode MS" charset="-122"/>
              </a:rPr>
              <a:t>   3</a:t>
            </a:r>
          </a:p>
          <a:p>
            <a:pPr marL="0" indent="0">
              <a:buFontTx/>
              <a:buNone/>
            </a:pPr>
            <a:r>
              <a:rPr lang="en-US" altLang="zh-CN" sz="2400">
                <a:latin typeface="宋体" charset="-122"/>
                <a:ea typeface="Arial Unicode MS" charset="-122"/>
                <a:cs typeface="Arial Unicode MS" charset="-122"/>
              </a:rPr>
              <a:t>   1</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提示：考虑前</a:t>
            </a:r>
            <a:r>
              <a:rPr lang="en-US" altLang="zh-CN" sz="2400">
                <a:latin typeface="宋体" charset="-122"/>
                <a:ea typeface="Arial Unicode MS" charset="-122"/>
                <a:cs typeface="Arial Unicode MS" charset="-122"/>
              </a:rPr>
              <a:t>k</a:t>
            </a:r>
            <a:r>
              <a:rPr lang="zh-CN" altLang="en-US" sz="2400">
                <a:latin typeface="宋体" charset="-122"/>
                <a:ea typeface="Arial Unicode MS" charset="-122"/>
                <a:cs typeface="Arial Unicode MS" charset="-122"/>
              </a:rPr>
              <a:t>项和</a:t>
            </a:r>
            <a:r>
              <a:rPr lang="en-US" altLang="zh-CN" sz="2400">
                <a:latin typeface="宋体" charset="-122"/>
                <a:ea typeface="Arial Unicode MS" charset="-122"/>
                <a:cs typeface="Arial Unicode MS" charset="-122"/>
              </a:rPr>
              <a:t>S(k),</a:t>
            </a:r>
            <a:r>
              <a:rPr lang="zh-CN" altLang="en-US" sz="2400">
                <a:latin typeface="宋体" charset="-122"/>
                <a:ea typeface="Arial Unicode MS" charset="-122"/>
                <a:cs typeface="Arial Unicode MS" charset="-122"/>
              </a:rPr>
              <a:t>如果存在</a:t>
            </a:r>
            <a:r>
              <a:rPr lang="en-US" altLang="zh-CN" sz="2400">
                <a:latin typeface="宋体" charset="-122"/>
                <a:ea typeface="Arial Unicode MS" charset="-122"/>
                <a:cs typeface="Arial Unicode MS" charset="-122"/>
              </a:rPr>
              <a:t>k</a:t>
            </a:r>
            <a:r>
              <a:rPr lang="zh-CN" altLang="en-US" sz="2400">
                <a:latin typeface="宋体" charset="-122"/>
                <a:ea typeface="Arial Unicode MS" charset="-122"/>
                <a:cs typeface="Arial Unicode MS" charset="-122"/>
              </a:rPr>
              <a:t>，使得</a:t>
            </a:r>
            <a:r>
              <a:rPr lang="en-US" altLang="zh-CN" sz="2400">
                <a:latin typeface="宋体" charset="-122"/>
                <a:ea typeface="Arial Unicode MS" charset="-122"/>
                <a:cs typeface="Arial Unicode MS" charset="-122"/>
              </a:rPr>
              <a:t>S(k)%n==0,</a:t>
            </a:r>
            <a:r>
              <a:rPr lang="zh-CN" altLang="en-US" sz="2400">
                <a:latin typeface="宋体" charset="-122"/>
                <a:ea typeface="Arial Unicode MS" charset="-122"/>
                <a:cs typeface="Arial Unicode MS" charset="-122"/>
              </a:rPr>
              <a:t>则前</a:t>
            </a:r>
            <a:r>
              <a:rPr lang="en-US" altLang="zh-CN" sz="2400">
                <a:latin typeface="宋体" charset="-122"/>
                <a:ea typeface="Arial Unicode MS" charset="-122"/>
                <a:cs typeface="Arial Unicode MS" charset="-122"/>
              </a:rPr>
              <a:t>k</a:t>
            </a:r>
            <a:r>
              <a:rPr lang="zh-CN" altLang="en-US" sz="2400">
                <a:latin typeface="宋体" charset="-122"/>
                <a:ea typeface="Arial Unicode MS" charset="-122"/>
                <a:cs typeface="Arial Unicode MS" charset="-122"/>
              </a:rPr>
              <a:t>项即为所求，否则</a:t>
            </a:r>
            <a:r>
              <a:rPr lang="en-US" altLang="zh-CN" sz="2400">
                <a:latin typeface="宋体" charset="-122"/>
                <a:ea typeface="Arial Unicode MS" charset="-122"/>
                <a:cs typeface="Arial Unicode MS" charset="-122"/>
              </a:rPr>
              <a:t>S(1),…,S(n)</a:t>
            </a:r>
            <a:r>
              <a:rPr lang="zh-CN" altLang="en-US" sz="2400">
                <a:latin typeface="宋体" charset="-122"/>
                <a:ea typeface="Arial Unicode MS" charset="-122"/>
                <a:cs typeface="Arial Unicode MS" charset="-122"/>
              </a:rPr>
              <a:t>对</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的余数中必有一对相等。</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例</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POJ3370 </a:t>
            </a:r>
          </a:p>
          <a:p>
            <a:pPr marL="0" indent="0">
              <a:buFontTx/>
              <a:buNone/>
            </a:pPr>
            <a:r>
              <a:rPr lang="en-US" altLang="zh-CN" sz="2400">
                <a:latin typeface="宋体" charset="-122"/>
                <a:ea typeface="Arial Unicode MS" charset="-122"/>
                <a:cs typeface="Arial Unicode MS" charset="-122"/>
              </a:rPr>
              <a:t>   </a:t>
            </a: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341438"/>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latin typeface="+mn-ea"/>
            </a:endParaRPr>
          </a:p>
          <a:p>
            <a:pPr marL="0" indent="0">
              <a:buFont typeface="Monotype Sorts" pitchFamily="2" charset="2"/>
              <a:buNone/>
              <a:defRPr/>
            </a:pPr>
            <a:r>
              <a:rPr lang="zh-CN" altLang="en-US" sz="2400" b="1" dirty="0">
                <a:ea typeface="楷体_GB2312" pitchFamily="49" charset="-122"/>
              </a:rPr>
              <a:t>  例3:</a:t>
            </a:r>
            <a:r>
              <a:rPr lang="zh-CN" altLang="en-US" sz="2400" dirty="0">
                <a:ea typeface="楷体_GB2312" pitchFamily="49" charset="-122"/>
              </a:rPr>
              <a:t> 求1，3，5，7，9五个数字组成的  位数的个数，要求其中3，7出现的次数为偶数，其他1，5，9出现次数不加限制。</a:t>
            </a:r>
          </a:p>
          <a:p>
            <a:pPr marL="0" indent="0">
              <a:buFont typeface="Monotype Sorts" pitchFamily="2" charset="2"/>
              <a:buNone/>
              <a:defRPr/>
            </a:pPr>
            <a:r>
              <a:rPr lang="zh-CN" altLang="en-US" sz="2400" dirty="0">
                <a:ea typeface="楷体_GB2312" pitchFamily="49" charset="-122"/>
              </a:rPr>
              <a:t>  设满足条件的</a:t>
            </a:r>
            <a:r>
              <a:rPr lang="en-US" altLang="zh-CN" sz="2400" dirty="0">
                <a:ea typeface="楷体_GB2312" pitchFamily="49" charset="-122"/>
              </a:rPr>
              <a:t>r</a:t>
            </a:r>
            <a:r>
              <a:rPr lang="zh-CN" altLang="en-US" sz="2400" dirty="0">
                <a:ea typeface="楷体_GB2312" pitchFamily="49" charset="-122"/>
              </a:rPr>
              <a:t> 位的个数为 </a:t>
            </a:r>
            <a:r>
              <a:rPr lang="en-US" altLang="zh-CN" sz="2400" dirty="0" err="1">
                <a:ea typeface="楷体_GB2312" pitchFamily="49" charset="-122"/>
              </a:rPr>
              <a:t>ar</a:t>
            </a:r>
            <a:r>
              <a:rPr lang="zh-CN" altLang="en-US" sz="2400" dirty="0">
                <a:ea typeface="楷体_GB2312" pitchFamily="49" charset="-122"/>
              </a:rPr>
              <a:t>   ，则序列</a:t>
            </a:r>
            <a:r>
              <a:rPr lang="en-US" altLang="zh-CN" sz="2400" dirty="0">
                <a:latin typeface="楷体_GB2312" pitchFamily="49" charset="-122"/>
                <a:ea typeface="楷体_GB2312" pitchFamily="49" charset="-122"/>
              </a:rPr>
              <a:t>a</a:t>
            </a:r>
            <a:r>
              <a:rPr lang="en-US" altLang="zh-CN" sz="2400" baseline="-25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 a</a:t>
            </a:r>
            <a:r>
              <a:rPr lang="en-US" altLang="zh-CN" sz="2400" baseline="-25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a:t>
            </a:r>
            <a:r>
              <a:rPr lang="zh-CN" altLang="en-US" sz="2400" dirty="0">
                <a:ea typeface="楷体_GB2312" pitchFamily="49" charset="-122"/>
              </a:rPr>
              <a:t>对应的指数型母函数为</a:t>
            </a:r>
            <a:endParaRPr lang="en-US" altLang="zh-CN" sz="2400" dirty="0">
              <a:ea typeface="楷体_GB2312" pitchFamily="49" charset="-122"/>
            </a:endParaRPr>
          </a:p>
          <a:p>
            <a:pPr marL="0" indent="0">
              <a:buFont typeface="Monotype Sorts" pitchFamily="2" charset="2"/>
              <a:buNone/>
              <a:defRPr/>
            </a:pPr>
            <a:endParaRPr lang="en-US" altLang="zh-CN" sz="2400" dirty="0">
              <a:ea typeface="楷体_GB2312" pitchFamily="49" charset="-122"/>
            </a:endParaRPr>
          </a:p>
          <a:p>
            <a:pPr marL="0" indent="0">
              <a:buFont typeface="Monotype Sorts" pitchFamily="2" charset="2"/>
              <a:buNone/>
              <a:defRPr/>
            </a:pPr>
            <a:endParaRPr lang="en-US" altLang="zh-CN" sz="2400" dirty="0">
              <a:ea typeface="楷体_GB2312" pitchFamily="49" charset="-122"/>
            </a:endParaRPr>
          </a:p>
          <a:p>
            <a:pPr marL="0" indent="0">
              <a:buFont typeface="Monotype Sorts" pitchFamily="2" charset="2"/>
              <a:buNone/>
              <a:defRPr/>
            </a:pPr>
            <a:endParaRPr lang="en-US" altLang="zh-CN" sz="2400" dirty="0">
              <a:ea typeface="楷体_GB2312" pitchFamily="49" charset="-122"/>
            </a:endParaRPr>
          </a:p>
          <a:p>
            <a:pPr marL="0" indent="0">
              <a:buFont typeface="Monotype Sorts" pitchFamily="2" charset="2"/>
              <a:buNone/>
              <a:defRPr/>
            </a:pPr>
            <a:r>
              <a:rPr lang="en-US" altLang="zh-CN" sz="2400" dirty="0">
                <a:ea typeface="楷体_GB2312" pitchFamily="49" charset="-122"/>
              </a:rPr>
              <a:t>  </a:t>
            </a:r>
            <a:r>
              <a:rPr lang="zh-CN" altLang="en-US" sz="2400" dirty="0">
                <a:ea typeface="楷体_GB2312" pitchFamily="49" charset="-122"/>
              </a:rPr>
              <a:t>由于</a:t>
            </a:r>
            <a:endParaRPr lang="en-US" altLang="zh-CN" sz="2400" dirty="0">
              <a:ea typeface="楷体_GB2312" pitchFamily="49" charset="-122"/>
            </a:endParaRPr>
          </a:p>
          <a:p>
            <a:pPr marL="0" indent="0">
              <a:buFont typeface="Monotype Sorts" pitchFamily="2" charset="2"/>
              <a:buNone/>
              <a:defRPr/>
            </a:pPr>
            <a:r>
              <a:rPr lang="en-US" altLang="zh-CN" sz="2400" dirty="0">
                <a:ea typeface="楷体_GB2312" pitchFamily="49" charset="-122"/>
              </a:rPr>
              <a:t>  </a:t>
            </a:r>
            <a:endParaRPr lang="zh-CN" altLang="en-US" sz="2400" dirty="0">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p:txBody>
      </p:sp>
      <p:graphicFrame>
        <p:nvGraphicFramePr>
          <p:cNvPr id="2" name="对象 1"/>
          <p:cNvGraphicFramePr>
            <a:graphicFrameLocks noChangeAspect="1"/>
          </p:cNvGraphicFramePr>
          <p:nvPr/>
        </p:nvGraphicFramePr>
        <p:xfrm>
          <a:off x="539750" y="3429000"/>
          <a:ext cx="7685088" cy="1016000"/>
        </p:xfrm>
        <a:graphic>
          <a:graphicData uri="http://schemas.openxmlformats.org/presentationml/2006/ole">
            <mc:AlternateContent xmlns:mc="http://schemas.openxmlformats.org/markup-compatibility/2006">
              <mc:Choice xmlns:v="urn:schemas-microsoft-com:vml" Requires="v">
                <p:oleObj spid="_x0000_s46126" name="公式" r:id="rId3" imgW="7620000" imgH="952394" progId="Equation.3">
                  <p:embed/>
                </p:oleObj>
              </mc:Choice>
              <mc:Fallback>
                <p:oleObj name="公式" r:id="rId3" imgW="7620000" imgH="952394"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429000"/>
                        <a:ext cx="768508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1331913" y="4437063"/>
          <a:ext cx="4229100" cy="1016000"/>
        </p:xfrm>
        <a:graphic>
          <a:graphicData uri="http://schemas.openxmlformats.org/presentationml/2006/ole">
            <mc:AlternateContent xmlns:mc="http://schemas.openxmlformats.org/markup-compatibility/2006">
              <mc:Choice xmlns:v="urn:schemas-microsoft-com:vml" Requires="v">
                <p:oleObj spid="_x0000_s46127" name="公式" r:id="rId5" imgW="4162543" imgH="952394" progId="Equation.3">
                  <p:embed/>
                </p:oleObj>
              </mc:Choice>
              <mc:Fallback>
                <p:oleObj name="公式" r:id="rId5" imgW="4162543" imgH="952394"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437063"/>
                        <a:ext cx="42291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1+#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341438"/>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latin typeface="+mn-ea"/>
            </a:endParaRPr>
          </a:p>
          <a:p>
            <a:pPr marL="0" indent="0">
              <a:buFont typeface="Monotype Sorts" pitchFamily="2" charset="2"/>
              <a:buNone/>
              <a:defRPr/>
            </a:pPr>
            <a:r>
              <a:rPr lang="zh-CN" altLang="en-US" sz="2400" b="1" dirty="0">
                <a:ea typeface="楷体_GB2312" pitchFamily="49" charset="-122"/>
              </a:rPr>
              <a:t>  </a:t>
            </a:r>
            <a:r>
              <a:rPr lang="en-US" altLang="zh-CN" sz="2400" dirty="0">
                <a:ea typeface="楷体_GB2312" pitchFamily="49" charset="-122"/>
              </a:rPr>
              <a:t>  </a:t>
            </a:r>
            <a:endParaRPr lang="zh-CN" altLang="en-US" sz="2400" dirty="0">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p:txBody>
      </p:sp>
      <p:graphicFrame>
        <p:nvGraphicFramePr>
          <p:cNvPr id="3" name="对象 2"/>
          <p:cNvGraphicFramePr>
            <a:graphicFrameLocks noChangeAspect="1"/>
          </p:cNvGraphicFramePr>
          <p:nvPr/>
        </p:nvGraphicFramePr>
        <p:xfrm>
          <a:off x="539750" y="1773238"/>
          <a:ext cx="6084888" cy="1016000"/>
        </p:xfrm>
        <a:graphic>
          <a:graphicData uri="http://schemas.openxmlformats.org/presentationml/2006/ole">
            <mc:AlternateContent xmlns:mc="http://schemas.openxmlformats.org/markup-compatibility/2006">
              <mc:Choice xmlns:v="urn:schemas-microsoft-com:vml" Requires="v">
                <p:oleObj spid="_x0000_s47150" name="公式" r:id="rId3" imgW="6019935" imgH="952394" progId="Equation.3">
                  <p:embed/>
                </p:oleObj>
              </mc:Choice>
              <mc:Fallback>
                <p:oleObj name="公式" r:id="rId3" imgW="6019935" imgH="952394"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773238"/>
                        <a:ext cx="608488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1758950" y="2941638"/>
          <a:ext cx="4457700" cy="2082800"/>
        </p:xfrm>
        <a:graphic>
          <a:graphicData uri="http://schemas.openxmlformats.org/presentationml/2006/ole">
            <mc:AlternateContent xmlns:mc="http://schemas.openxmlformats.org/markup-compatibility/2006">
              <mc:Choice xmlns:v="urn:schemas-microsoft-com:vml" Requires="v">
                <p:oleObj spid="_x0000_s47151" name="公式" r:id="rId5" imgW="4391008" imgH="2019346" progId="Equation.3">
                  <p:embed/>
                </p:oleObj>
              </mc:Choice>
              <mc:Fallback>
                <p:oleObj name="公式" r:id="rId5" imgW="4391008" imgH="2019346"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8950" y="2941638"/>
                        <a:ext cx="44577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五、母函数</a:t>
            </a:r>
            <a:endParaRPr sz="3200" b="1" dirty="0">
              <a:solidFill>
                <a:srgbClr val="FFFF00"/>
              </a:solidFill>
            </a:endParaRPr>
          </a:p>
        </p:txBody>
      </p:sp>
      <p:sp>
        <p:nvSpPr>
          <p:cNvPr id="27651" name="Rectangle 3"/>
          <p:cNvSpPr>
            <a:spLocks noGrp="1" noChangeArrowheads="1"/>
          </p:cNvSpPr>
          <p:nvPr>
            <p:ph idx="1"/>
          </p:nvPr>
        </p:nvSpPr>
        <p:spPr>
          <a:xfrm>
            <a:off x="323850" y="1341438"/>
            <a:ext cx="8569325" cy="5184775"/>
          </a:xfrm>
        </p:spPr>
        <p:txBody>
          <a:bodyPr/>
          <a:lstStyle/>
          <a:p>
            <a:pPr marL="0" indent="0">
              <a:buFont typeface="Wingdings 2" pitchFamily="18" charset="2"/>
              <a:buNone/>
              <a:defRPr/>
            </a:pPr>
            <a:r>
              <a:rPr lang="zh-CN" altLang="en-US" sz="2400" b="1" dirty="0">
                <a:ea typeface="仿宋_GB2312" pitchFamily="49" charset="-122"/>
              </a:rPr>
              <a:t>  </a:t>
            </a:r>
            <a:r>
              <a:rPr lang="en-US" altLang="zh-CN" sz="2400" dirty="0">
                <a:solidFill>
                  <a:srgbClr val="FFFF00"/>
                </a:solidFill>
                <a:latin typeface="+mn-ea"/>
              </a:rPr>
              <a:t>2</a:t>
            </a:r>
            <a:r>
              <a:rPr lang="zh-CN" altLang="en-US" sz="2400" dirty="0">
                <a:solidFill>
                  <a:srgbClr val="FFFF00"/>
                </a:solidFill>
                <a:latin typeface="+mn-ea"/>
              </a:rPr>
              <a:t>、指数型母函数</a:t>
            </a:r>
            <a:endParaRPr lang="en-US" altLang="zh-CN" sz="2400" dirty="0">
              <a:solidFill>
                <a:srgbClr val="FFFF00"/>
              </a:solidFill>
              <a:latin typeface="+mn-ea"/>
            </a:endParaRPr>
          </a:p>
          <a:p>
            <a:pPr marL="0" indent="0">
              <a:buFont typeface="Monotype Sorts" pitchFamily="2" charset="2"/>
              <a:buNone/>
              <a:defRPr/>
            </a:pPr>
            <a:r>
              <a:rPr lang="zh-CN" altLang="en-US" sz="2400" b="1" dirty="0">
                <a:ea typeface="楷体_GB2312" pitchFamily="49" charset="-122"/>
              </a:rPr>
              <a:t>  </a:t>
            </a:r>
            <a:r>
              <a:rPr lang="en-US" altLang="zh-CN" sz="2400" dirty="0">
                <a:ea typeface="楷体_GB2312" pitchFamily="49" charset="-122"/>
              </a:rPr>
              <a:t>  </a:t>
            </a:r>
            <a:endParaRPr lang="zh-CN" altLang="en-US" sz="2400" dirty="0">
              <a:ea typeface="楷体_GB2312" pitchFamily="49" charset="-122"/>
            </a:endParaRPr>
          </a:p>
          <a:p>
            <a:pPr marL="0" indent="0">
              <a:buFont typeface="Wingdings 2" pitchFamily="18" charset="2"/>
              <a:buNone/>
              <a:defRPr/>
            </a:pPr>
            <a:endParaRPr lang="en-US" altLang="zh-CN" sz="2400" dirty="0">
              <a:solidFill>
                <a:srgbClr val="FFFF00"/>
              </a:solidFill>
              <a:latin typeface="+mn-ea"/>
              <a:ea typeface="楷体_GB2312" pitchFamily="49" charset="-122"/>
            </a:endParaRPr>
          </a:p>
        </p:txBody>
      </p:sp>
      <p:graphicFrame>
        <p:nvGraphicFramePr>
          <p:cNvPr id="2" name="对象 1"/>
          <p:cNvGraphicFramePr>
            <a:graphicFrameLocks noChangeAspect="1"/>
          </p:cNvGraphicFramePr>
          <p:nvPr/>
        </p:nvGraphicFramePr>
        <p:xfrm>
          <a:off x="755650" y="1752600"/>
          <a:ext cx="5473700" cy="4572000"/>
        </p:xfrm>
        <a:graphic>
          <a:graphicData uri="http://schemas.openxmlformats.org/presentationml/2006/ole">
            <mc:AlternateContent xmlns:mc="http://schemas.openxmlformats.org/markup-compatibility/2006">
              <mc:Choice xmlns:v="urn:schemas-microsoft-com:vml" Requires="v">
                <p:oleObj spid="_x0000_s48153" name="公式" r:id="rId3" imgW="5410335" imgH="4505299" progId="Equation.3">
                  <p:embed/>
                </p:oleObj>
              </mc:Choice>
              <mc:Fallback>
                <p:oleObj name="公式" r:id="rId3" imgW="5410335" imgH="4505299"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52600"/>
                        <a:ext cx="54737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2" presetClass="entr" presetSubtype="2"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2707" name="内容占位符 1"/>
          <p:cNvSpPr>
            <a:spLocks noGrp="1"/>
          </p:cNvSpPr>
          <p:nvPr>
            <p:ph idx="1"/>
          </p:nvPr>
        </p:nvSpPr>
        <p:spPr>
          <a:xfrm>
            <a:off x="250824" y="1268413"/>
            <a:ext cx="8641655" cy="5400947"/>
          </a:xfrm>
        </p:spPr>
        <p:txBody>
          <a:bodyPr/>
          <a:lstStyle/>
          <a:p>
            <a:pPr marL="0" indent="0">
              <a:buFont typeface="Wingdings 2" pitchFamily="18" charset="2"/>
              <a:buNone/>
            </a:pPr>
            <a:r>
              <a:rPr lang="en-US" altLang="zh-CN" sz="2400" b="1" dirty="0">
                <a:solidFill>
                  <a:srgbClr val="FFFF00"/>
                </a:solidFill>
              </a:rPr>
              <a:t>2</a:t>
            </a:r>
            <a:r>
              <a:rPr lang="zh-CN" altLang="en-US" sz="2400" b="1" dirty="0">
                <a:solidFill>
                  <a:srgbClr val="FFFF00"/>
                </a:solidFill>
              </a:rPr>
              <a:t>、斐波拉契数</a:t>
            </a:r>
            <a:endParaRPr lang="en-US" altLang="zh-CN" sz="2400" b="1" dirty="0">
              <a:solidFill>
                <a:srgbClr val="FFFF00"/>
              </a:solidFill>
            </a:endParaRPr>
          </a:p>
          <a:p>
            <a:pPr marL="0" indent="0">
              <a:buFont typeface="Wingdings 2" pitchFamily="18" charset="2"/>
              <a:buNone/>
            </a:pPr>
            <a:r>
              <a:rPr lang="en-US" altLang="zh-CN" sz="2400" b="1" dirty="0">
                <a:solidFill>
                  <a:srgbClr val="FFFF00"/>
                </a:solidFill>
              </a:rPr>
              <a:t>    </a:t>
            </a:r>
            <a:r>
              <a:rPr lang="zh-CN" altLang="en-US" sz="2000" dirty="0"/>
              <a:t>定义：</a:t>
            </a:r>
            <a:r>
              <a:rPr lang="en-US" altLang="zh-CN" sz="2000" dirty="0"/>
              <a:t>f(0)=f(1)=1, f(n)=f(n-1)+f(n-2)</a:t>
            </a:r>
          </a:p>
          <a:p>
            <a:pPr marL="0" indent="0">
              <a:buFont typeface="Wingdings 2" pitchFamily="18" charset="2"/>
              <a:buNone/>
            </a:pPr>
            <a:r>
              <a:rPr lang="en-US" altLang="zh-CN" sz="2000" dirty="0"/>
              <a:t>    </a:t>
            </a:r>
            <a:r>
              <a:rPr lang="zh-CN" altLang="en-US" sz="2000" dirty="0"/>
              <a:t>对应的母函数为</a:t>
            </a:r>
            <a:endParaRPr lang="en-US" altLang="zh-CN" sz="2000" dirty="0"/>
          </a:p>
          <a:p>
            <a:pPr marL="0" indent="0">
              <a:buFont typeface="Wingdings 2" pitchFamily="18" charset="2"/>
              <a:buNone/>
            </a:pPr>
            <a:endParaRPr lang="en-US" altLang="zh-CN" sz="2000" dirty="0"/>
          </a:p>
          <a:p>
            <a:pPr marL="0" indent="0">
              <a:buFont typeface="Wingdings 2" pitchFamily="18" charset="2"/>
              <a:buNone/>
            </a:pPr>
            <a:r>
              <a:rPr lang="en-US" altLang="zh-CN" sz="2000" dirty="0"/>
              <a:t>    </a:t>
            </a:r>
            <a:r>
              <a:rPr lang="zh-CN" altLang="en-US" sz="2000" dirty="0"/>
              <a:t>通项公式：</a:t>
            </a:r>
            <a:endParaRPr lang="en-US" altLang="zh-CN" sz="2000" dirty="0"/>
          </a:p>
          <a:p>
            <a:pPr marL="0" indent="0">
              <a:buFont typeface="Wingdings 2" pitchFamily="18" charset="2"/>
              <a:buNone/>
            </a:pPr>
            <a:endParaRPr lang="en-US" altLang="zh-CN" sz="2000" dirty="0"/>
          </a:p>
          <a:p>
            <a:pPr marL="0" indent="0">
              <a:buFont typeface="Wingdings 2" pitchFamily="18" charset="2"/>
              <a:buNone/>
            </a:pPr>
            <a:r>
              <a:rPr lang="en-US" altLang="zh-CN" sz="2000" dirty="0"/>
              <a:t>    </a:t>
            </a:r>
            <a:r>
              <a:rPr lang="zh-CN" altLang="en-US" sz="2000" dirty="0"/>
              <a:t>性质：</a:t>
            </a:r>
            <a:endParaRPr lang="en-US" altLang="zh-CN" sz="2000" dirty="0"/>
          </a:p>
          <a:p>
            <a:pPr marL="0" indent="0">
              <a:buFont typeface="Wingdings 2" pitchFamily="18" charset="2"/>
              <a:buNone/>
            </a:pPr>
            <a:r>
              <a:rPr lang="en-US" altLang="zh-CN" sz="2000" dirty="0"/>
              <a:t>    (1) </a:t>
            </a:r>
            <a:r>
              <a:rPr lang="pt-BR" altLang="zh-CN" sz="2000" dirty="0"/>
              <a:t>F(n+k)=F(k)*F(n+1)+F(k-1)*F(n)</a:t>
            </a:r>
            <a:r>
              <a:rPr lang="en-US" altLang="zh-CN" sz="2000" dirty="0"/>
              <a:t>(k&gt;1)</a:t>
            </a:r>
            <a:endParaRPr lang="pt-BR" altLang="zh-CN" sz="2000" dirty="0"/>
          </a:p>
          <a:p>
            <a:pPr marL="0" indent="0">
              <a:buFont typeface="Wingdings 2" pitchFamily="18" charset="2"/>
              <a:buNone/>
            </a:pPr>
            <a:r>
              <a:rPr lang="pt-BR" altLang="zh-CN" sz="2000" dirty="0"/>
              <a:t>    (2) F(nk)</a:t>
            </a:r>
            <a:r>
              <a:rPr lang="zh-CN" altLang="en-US" sz="2000" dirty="0"/>
              <a:t>的值是</a:t>
            </a:r>
            <a:r>
              <a:rPr lang="en-US" altLang="zh-CN" sz="2000" dirty="0"/>
              <a:t>F(n)</a:t>
            </a:r>
            <a:r>
              <a:rPr lang="zh-CN" altLang="en-US" sz="2000" dirty="0"/>
              <a:t>的倍数</a:t>
            </a:r>
            <a:endParaRPr lang="en-US" altLang="zh-CN" sz="2000" dirty="0"/>
          </a:p>
          <a:p>
            <a:pPr marL="0" indent="0">
              <a:buFont typeface="Wingdings 2" pitchFamily="18" charset="2"/>
              <a:buNone/>
            </a:pPr>
            <a:r>
              <a:rPr lang="en-US" altLang="zh-CN" sz="2000" dirty="0"/>
              <a:t>    (3) </a:t>
            </a:r>
            <a:r>
              <a:rPr lang="en-US" altLang="zh-CN" sz="2000" dirty="0" err="1"/>
              <a:t>gcd</a:t>
            </a:r>
            <a:r>
              <a:rPr lang="en-US" altLang="zh-CN" sz="2000" dirty="0"/>
              <a:t>(F(n), F(n+1)) = 1,  </a:t>
            </a:r>
            <a:r>
              <a:rPr lang="en-US" altLang="zh-CN" sz="2000" dirty="0" err="1"/>
              <a:t>gcd</a:t>
            </a:r>
            <a:r>
              <a:rPr lang="en-US" altLang="zh-CN" sz="2000" dirty="0"/>
              <a:t>(F(n), F(m))=F(</a:t>
            </a:r>
            <a:r>
              <a:rPr lang="en-US" altLang="zh-CN" sz="2000" dirty="0" err="1"/>
              <a:t>gcd</a:t>
            </a:r>
            <a:r>
              <a:rPr lang="en-US" altLang="zh-CN" sz="2000" dirty="0"/>
              <a:t>(n, m))</a:t>
            </a:r>
          </a:p>
          <a:p>
            <a:pPr marL="0" indent="0">
              <a:buFont typeface="Wingdings 2" pitchFamily="18" charset="2"/>
              <a:buNone/>
            </a:pPr>
            <a:r>
              <a:rPr lang="en-US" altLang="zh-CN" sz="2000" dirty="0"/>
              <a:t>    (4) F(n)^2-F(n-1)F(n+1)=(-1)^(n-1)</a:t>
            </a:r>
          </a:p>
          <a:p>
            <a:pPr marL="0" indent="0">
              <a:buFont typeface="Wingdings 2" pitchFamily="18" charset="2"/>
              <a:buNone/>
            </a:pPr>
            <a:r>
              <a:rPr lang="en-US" altLang="zh-CN" sz="2000" dirty="0"/>
              <a:t>    (5) F(1)+F(3)+…… + F(2n-1)=F(2n)-F(2)+F(1)</a:t>
            </a:r>
            <a:r>
              <a:rPr lang="zh-CN" altLang="en-US" sz="2000" dirty="0"/>
              <a:t>，偶数项和类似</a:t>
            </a:r>
            <a:endParaRPr lang="en-US" altLang="zh-CN" sz="2000" dirty="0"/>
          </a:p>
          <a:p>
            <a:pPr marL="0" indent="0">
              <a:buFont typeface="Wingdings 2" pitchFamily="18" charset="2"/>
              <a:buNone/>
            </a:pPr>
            <a:r>
              <a:rPr lang="en-US" altLang="zh-CN" sz="2000" dirty="0"/>
              <a:t>    (6) </a:t>
            </a:r>
            <a:r>
              <a:rPr lang="zh-CN" altLang="en-US" sz="2000" dirty="0"/>
              <a:t>前</a:t>
            </a:r>
            <a:r>
              <a:rPr lang="en-US" altLang="zh-CN" sz="2000" dirty="0"/>
              <a:t>n</a:t>
            </a:r>
            <a:r>
              <a:rPr lang="zh-CN" altLang="en-US" sz="2000" dirty="0"/>
              <a:t>项的平方和为</a:t>
            </a:r>
            <a:r>
              <a:rPr lang="en-US" altLang="zh-CN" sz="2000" dirty="0"/>
              <a:t>f(n)*f(n+1)</a:t>
            </a:r>
            <a:r>
              <a:rPr lang="zh-CN" altLang="en-US" sz="2000" dirty="0"/>
              <a:t>（矩形面积，前</a:t>
            </a:r>
            <a:r>
              <a:rPr lang="en-US" altLang="zh-CN" sz="2000" dirty="0"/>
              <a:t>n</a:t>
            </a:r>
            <a:r>
              <a:rPr lang="zh-CN" altLang="en-US" sz="2000" dirty="0"/>
              <a:t>项可以拼为一个矩形）</a:t>
            </a:r>
            <a:endParaRPr lang="en-US" altLang="zh-CN" sz="2000" dirty="0"/>
          </a:p>
          <a:p>
            <a:pPr marL="0" indent="0">
              <a:buNone/>
            </a:pPr>
            <a:r>
              <a:rPr lang="en-US" altLang="zh-CN" sz="2000" dirty="0"/>
              <a:t>    (7) </a:t>
            </a:r>
            <a:r>
              <a:rPr lang="zh-CN" altLang="en-US" sz="2000" dirty="0"/>
              <a:t>杨慧三角：</a:t>
            </a:r>
            <a:r>
              <a:rPr lang="pt-BR" altLang="zh-CN" sz="2000" dirty="0"/>
              <a:t>f(n)=C(n-1,0)+C(n-2,1)+…+C(n-1-m,m) (m&lt;=n-1-m)</a:t>
            </a:r>
            <a:endParaRPr lang="zh-CN" altLang="en-US" sz="2000" dirty="0"/>
          </a:p>
        </p:txBody>
      </p:sp>
      <p:graphicFrame>
        <p:nvGraphicFramePr>
          <p:cNvPr id="3" name="对象 2"/>
          <p:cNvGraphicFramePr>
            <a:graphicFrameLocks noChangeAspect="1"/>
          </p:cNvGraphicFramePr>
          <p:nvPr>
            <p:extLst>
              <p:ext uri="{D42A27DB-BD31-4B8C-83A1-F6EECF244321}">
                <p14:modId xmlns:p14="http://schemas.microsoft.com/office/powerpoint/2010/main" val="507371812"/>
              </p:ext>
            </p:extLst>
          </p:nvPr>
        </p:nvGraphicFramePr>
        <p:xfrm>
          <a:off x="2483768" y="2060848"/>
          <a:ext cx="1152723" cy="597194"/>
        </p:xfrm>
        <a:graphic>
          <a:graphicData uri="http://schemas.openxmlformats.org/presentationml/2006/ole">
            <mc:AlternateContent xmlns:mc="http://schemas.openxmlformats.org/markup-compatibility/2006">
              <mc:Choice xmlns:v="urn:schemas-microsoft-com:vml" Requires="v">
                <p:oleObj spid="_x0000_s72758" name="公式" r:id="rId3" imgW="774364" imgH="406224" progId="Equation.3">
                  <p:embed/>
                </p:oleObj>
              </mc:Choice>
              <mc:Fallback>
                <p:oleObj name="公式" r:id="rId3" imgW="774364" imgH="406224"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060848"/>
                        <a:ext cx="1152723" cy="597194"/>
                      </a:xfrm>
                      <a:prstGeom prst="rect">
                        <a:avLst/>
                      </a:prstGeom>
                      <a:solidFill>
                        <a:schemeClr val="tx1"/>
                      </a:solidFill>
                      <a:ln>
                        <a:noFill/>
                      </a:ln>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74998452"/>
              </p:ext>
            </p:extLst>
          </p:nvPr>
        </p:nvGraphicFramePr>
        <p:xfrm>
          <a:off x="1907704" y="2708920"/>
          <a:ext cx="2880990" cy="728275"/>
        </p:xfrm>
        <a:graphic>
          <a:graphicData uri="http://schemas.openxmlformats.org/presentationml/2006/ole">
            <mc:AlternateContent xmlns:mc="http://schemas.openxmlformats.org/markup-compatibility/2006">
              <mc:Choice xmlns:v="urn:schemas-microsoft-com:vml" Requires="v">
                <p:oleObj spid="_x0000_s72759" name="Equation" r:id="rId5" imgW="2095500" imgH="457200" progId="Equation.3">
                  <p:embed/>
                </p:oleObj>
              </mc:Choice>
              <mc:Fallback>
                <p:oleObj name="Equation" r:id="rId5" imgW="2095500" imgH="4572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708920"/>
                        <a:ext cx="2880990" cy="728275"/>
                      </a:xfrm>
                      <a:prstGeom prst="rect">
                        <a:avLst/>
                      </a:prstGeom>
                      <a:solidFill>
                        <a:schemeClr val="tx1"/>
                      </a:solidFill>
                      <a:ln>
                        <a:noFill/>
                      </a:ln>
                      <a:extLst/>
                    </p:spPr>
                  </p:pic>
                </p:oleObj>
              </mc:Fallback>
            </mc:AlternateContent>
          </a:graphicData>
        </a:graphic>
      </p:graphicFrame>
      <p:pic>
        <p:nvPicPr>
          <p:cNvPr id="72724"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2123" y="3612940"/>
            <a:ext cx="2771784" cy="168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25"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167" y="1700808"/>
            <a:ext cx="260257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3"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3731" name="内容占位符 1"/>
          <p:cNvSpPr>
            <a:spLocks noGrp="1"/>
          </p:cNvSpPr>
          <p:nvPr>
            <p:ph idx="1"/>
          </p:nvPr>
        </p:nvSpPr>
        <p:spPr>
          <a:xfrm>
            <a:off x="250825" y="1268413"/>
            <a:ext cx="8642350" cy="5589587"/>
          </a:xfrm>
        </p:spPr>
        <p:txBody>
          <a:bodyPr/>
          <a:lstStyle/>
          <a:p>
            <a:pPr marL="0" indent="0">
              <a:buFont typeface="Wingdings 2" pitchFamily="18" charset="2"/>
              <a:buNone/>
            </a:pPr>
            <a:r>
              <a:rPr lang="en-US" altLang="zh-CN" sz="2400" b="1" dirty="0">
                <a:solidFill>
                  <a:srgbClr val="FFFF00"/>
                </a:solidFill>
              </a:rPr>
              <a:t>2</a:t>
            </a:r>
            <a:r>
              <a:rPr lang="zh-CN" altLang="en-US" sz="2400" b="1" dirty="0">
                <a:solidFill>
                  <a:srgbClr val="FFFF00"/>
                </a:solidFill>
              </a:rPr>
              <a:t>、斐波拉契数</a:t>
            </a:r>
            <a:endParaRPr lang="en-US" altLang="zh-CN" sz="2400" b="1" dirty="0">
              <a:solidFill>
                <a:srgbClr val="FFFF00"/>
              </a:solidFill>
            </a:endParaRPr>
          </a:p>
          <a:p>
            <a:pPr marL="0" indent="0">
              <a:buNone/>
            </a:pPr>
            <a:r>
              <a:rPr lang="zh-CN" altLang="en-US" sz="2400" dirty="0"/>
              <a:t>    求任意斐波拉契数的方法：动态规划（打表）、通项公式、快速矩阵幂（程序：</a:t>
            </a:r>
            <a:r>
              <a:rPr lang="en-US" altLang="zh-CN" sz="2400" dirty="0"/>
              <a:t>Fibonacci.cpp</a:t>
            </a:r>
            <a:r>
              <a:rPr lang="zh-CN" altLang="en-US" sz="2400" dirty="0"/>
              <a:t>）</a:t>
            </a:r>
            <a:endParaRPr lang="en-US" altLang="zh-CN" sz="2400" b="1" dirty="0">
              <a:solidFill>
                <a:srgbClr val="FFFF00"/>
              </a:solidFill>
            </a:endParaRPr>
          </a:p>
          <a:p>
            <a:pPr marL="0" indent="0">
              <a:buFont typeface="Wingdings 2" pitchFamily="18" charset="2"/>
              <a:buNone/>
            </a:pPr>
            <a:r>
              <a:rPr lang="en-US" altLang="zh-CN" sz="2400" b="1" dirty="0">
                <a:solidFill>
                  <a:srgbClr val="FFFF00"/>
                </a:solidFill>
              </a:rPr>
              <a:t>    </a:t>
            </a:r>
            <a:r>
              <a:rPr lang="zh-CN" altLang="en-US" sz="2400" b="1" dirty="0"/>
              <a:t>例</a:t>
            </a:r>
            <a:r>
              <a:rPr lang="zh-CN" altLang="en-US" sz="2000" b="1" dirty="0"/>
              <a:t>：</a:t>
            </a:r>
            <a:r>
              <a:rPr lang="en-US" altLang="zh-CN" sz="2400" dirty="0"/>
              <a:t> </a:t>
            </a:r>
            <a:r>
              <a:rPr lang="zh-CN" altLang="en-US" sz="2400" dirty="0"/>
              <a:t>斐波拉契数列中，如果某个斐波拉契数与任何比它小的斐波拉契数互质，则称它为斐波拉契数。最小的斐波拉契质数是</a:t>
            </a:r>
            <a:r>
              <a:rPr lang="en-US" altLang="zh-CN" sz="2400" dirty="0"/>
              <a:t>2</a:t>
            </a:r>
            <a:r>
              <a:rPr lang="zh-CN" altLang="en-US" sz="2400" dirty="0"/>
              <a:t>，第二小的是</a:t>
            </a:r>
            <a:r>
              <a:rPr lang="en-US" altLang="zh-CN" sz="2400" dirty="0"/>
              <a:t>3</a:t>
            </a:r>
            <a:r>
              <a:rPr lang="zh-CN" altLang="en-US" sz="2400" dirty="0"/>
              <a:t>，第三小的是</a:t>
            </a:r>
            <a:r>
              <a:rPr lang="en-US" altLang="zh-CN" sz="2400" dirty="0"/>
              <a:t>5</a:t>
            </a:r>
            <a:r>
              <a:rPr lang="zh-CN" altLang="en-US" sz="2400" dirty="0"/>
              <a:t>，第四小的是</a:t>
            </a:r>
            <a:r>
              <a:rPr lang="en-US" altLang="zh-CN" sz="2400" dirty="0"/>
              <a:t>13</a:t>
            </a:r>
            <a:r>
              <a:rPr lang="zh-CN" altLang="en-US" sz="2400" dirty="0"/>
              <a:t>，</a:t>
            </a:r>
            <a:r>
              <a:rPr lang="en-US" altLang="zh-CN" sz="2400" dirty="0"/>
              <a:t>……</a:t>
            </a:r>
            <a:r>
              <a:rPr lang="zh-CN" altLang="en-US" sz="2400" dirty="0"/>
              <a:t>。对于给定的一个整数</a:t>
            </a:r>
            <a:r>
              <a:rPr lang="en-US" altLang="zh-CN" sz="2400" dirty="0"/>
              <a:t>k</a:t>
            </a:r>
            <a:r>
              <a:rPr lang="zh-CN" altLang="en-US" sz="2400" dirty="0"/>
              <a:t>，要求输出第</a:t>
            </a:r>
            <a:r>
              <a:rPr lang="en-US" altLang="zh-CN" sz="2400" dirty="0"/>
              <a:t>k</a:t>
            </a:r>
            <a:r>
              <a:rPr lang="zh-CN" altLang="en-US" sz="2400" dirty="0"/>
              <a:t>小的斐波拉契质数是第几个斐波拉契数。</a:t>
            </a:r>
            <a:endParaRPr lang="en-US" altLang="zh-CN" sz="2400" dirty="0"/>
          </a:p>
          <a:p>
            <a:pPr marL="0" indent="0">
              <a:buFont typeface="Wingdings 2" pitchFamily="18" charset="2"/>
              <a:buNone/>
            </a:pPr>
            <a:r>
              <a:rPr lang="en-US" altLang="zh-CN" sz="2400" dirty="0"/>
              <a:t>    </a:t>
            </a:r>
            <a:r>
              <a:rPr lang="zh-CN" altLang="en-US" sz="2400" dirty="0"/>
              <a:t>分析：</a:t>
            </a:r>
            <a:r>
              <a:rPr lang="en-US" altLang="zh-CN" sz="2400" dirty="0"/>
              <a:t> </a:t>
            </a:r>
            <a:r>
              <a:rPr lang="zh-CN" altLang="en-US" sz="2400" dirty="0"/>
              <a:t>第</a:t>
            </a:r>
            <a:r>
              <a:rPr lang="en-US" altLang="zh-CN" sz="2400" dirty="0"/>
              <a:t>1</a:t>
            </a:r>
            <a:r>
              <a:rPr lang="zh-CN" altLang="en-US" sz="2400" dirty="0"/>
              <a:t>、</a:t>
            </a:r>
            <a:r>
              <a:rPr lang="en-US" altLang="zh-CN" sz="2400" dirty="0"/>
              <a:t>2</a:t>
            </a:r>
            <a:r>
              <a:rPr lang="zh-CN" altLang="en-US" sz="2400" dirty="0"/>
              <a:t>项为</a:t>
            </a:r>
            <a:r>
              <a:rPr lang="en-US" altLang="zh-CN" sz="2400" dirty="0"/>
              <a:t>1</a:t>
            </a:r>
            <a:r>
              <a:rPr lang="zh-CN" altLang="en-US" sz="2400" dirty="0"/>
              <a:t>，没有比它小的数，所以它们不是斐波拉契数；第四项也是斐波拉契质数，因为虽然它是</a:t>
            </a:r>
            <a:r>
              <a:rPr lang="en-US" altLang="zh-CN" sz="2400" dirty="0"/>
              <a:t>F(2)</a:t>
            </a:r>
            <a:r>
              <a:rPr lang="zh-CN" altLang="en-US" sz="2400" dirty="0"/>
              <a:t>的倍数，但由于</a:t>
            </a:r>
            <a:r>
              <a:rPr lang="en-US" altLang="zh-CN" sz="2400" dirty="0"/>
              <a:t>F(2)=1</a:t>
            </a:r>
            <a:r>
              <a:rPr lang="zh-CN" altLang="en-US" sz="2400" dirty="0"/>
              <a:t>，所以它还是质数；从第五项开始，某项为斐波拉契质数当且仅当它的项数为质数</a:t>
            </a:r>
            <a:r>
              <a:rPr lang="en-US" altLang="zh-CN" sz="2400" dirty="0"/>
              <a:t>(</a:t>
            </a:r>
            <a:r>
              <a:rPr lang="zh-CN" altLang="en-US" sz="2400" dirty="0"/>
              <a:t>利用性质</a:t>
            </a:r>
            <a:r>
              <a:rPr lang="en-US" altLang="zh-CN" sz="2400" dirty="0"/>
              <a:t>2</a:t>
            </a:r>
            <a:r>
              <a:rPr lang="zh-CN" altLang="en-US" sz="2400" dirty="0"/>
              <a:t>和性质</a:t>
            </a:r>
            <a:r>
              <a:rPr lang="en-US" altLang="zh-CN" sz="2400" dirty="0"/>
              <a:t>3)</a:t>
            </a:r>
            <a:r>
              <a:rPr lang="zh-CN" altLang="en-US" sz="2400" dirty="0"/>
              <a:t>。</a:t>
            </a:r>
            <a:endParaRPr lang="en-US" altLang="zh-CN" sz="20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4755" name="内容占位符 1"/>
          <p:cNvSpPr>
            <a:spLocks noGrp="1"/>
          </p:cNvSpPr>
          <p:nvPr>
            <p:ph idx="1"/>
          </p:nvPr>
        </p:nvSpPr>
        <p:spPr>
          <a:xfrm>
            <a:off x="250825" y="1268413"/>
            <a:ext cx="8642350" cy="5589587"/>
          </a:xfrm>
        </p:spPr>
        <p:txBody>
          <a:bodyPr/>
          <a:lstStyle/>
          <a:p>
            <a:pPr marL="0" indent="0">
              <a:buFont typeface="Wingdings 2" pitchFamily="18" charset="2"/>
              <a:buNone/>
            </a:pPr>
            <a:r>
              <a:rPr lang="en-US" altLang="zh-CN" sz="2400" b="1">
                <a:solidFill>
                  <a:srgbClr val="FFFF00"/>
                </a:solidFill>
              </a:rPr>
              <a:t>2</a:t>
            </a:r>
            <a:r>
              <a:rPr lang="zh-CN" altLang="en-US" sz="2400" b="1">
                <a:solidFill>
                  <a:srgbClr val="FFFF00"/>
                </a:solidFill>
              </a:rPr>
              <a:t>、斐波拉契数</a:t>
            </a:r>
            <a:endParaRPr lang="en-US" altLang="zh-CN" sz="2400" b="1">
              <a:solidFill>
                <a:srgbClr val="FFFF00"/>
              </a:solidFill>
            </a:endParaRPr>
          </a:p>
          <a:p>
            <a:pPr marL="0" indent="0">
              <a:buFont typeface="Wingdings 2" pitchFamily="18" charset="2"/>
              <a:buNone/>
            </a:pPr>
            <a:r>
              <a:rPr lang="en-US" altLang="zh-CN" sz="2400" b="1">
                <a:solidFill>
                  <a:srgbClr val="FFFF00"/>
                </a:solidFill>
              </a:rPr>
              <a:t>    </a:t>
            </a:r>
            <a:r>
              <a:rPr lang="zh-CN" altLang="en-US" sz="2400" b="1"/>
              <a:t>例</a:t>
            </a:r>
            <a:r>
              <a:rPr lang="zh-CN" altLang="en-US" sz="2000" b="1"/>
              <a:t>：</a:t>
            </a:r>
            <a:r>
              <a:rPr lang="en-US" altLang="zh-CN" sz="2400"/>
              <a:t> </a:t>
            </a:r>
            <a:r>
              <a:rPr lang="en-US" altLang="zh-CN" sz="2000"/>
              <a:t>There are another kind of Fibonacci numbers: F(0) = 7, F(1) = 11, F(n) = F(n-1) + F(n-2) (n&gt;=2). </a:t>
            </a:r>
          </a:p>
          <a:p>
            <a:pPr marL="0" indent="0">
              <a:buFont typeface="Wingdings 2" pitchFamily="18" charset="2"/>
              <a:buNone/>
            </a:pPr>
            <a:r>
              <a:rPr lang="en-US" altLang="zh-CN" sz="2000" b="1"/>
              <a:t>Input</a:t>
            </a:r>
            <a:endParaRPr lang="en-US" altLang="zh-CN" sz="2000"/>
          </a:p>
          <a:p>
            <a:pPr marL="0" indent="0">
              <a:buFont typeface="Wingdings 2" pitchFamily="18" charset="2"/>
              <a:buNone/>
            </a:pPr>
            <a:r>
              <a:rPr lang="en-US" altLang="zh-CN" sz="2000"/>
              <a:t>Input consists of a sequence of lines, each containing an integer n. (n &lt; 1,000,000). </a:t>
            </a:r>
          </a:p>
          <a:p>
            <a:pPr marL="0" indent="0">
              <a:buFont typeface="Wingdings 2" pitchFamily="18" charset="2"/>
              <a:buNone/>
            </a:pPr>
            <a:r>
              <a:rPr lang="en-US" altLang="zh-CN" sz="2000" b="1"/>
              <a:t>Output</a:t>
            </a:r>
            <a:endParaRPr lang="en-US" altLang="zh-CN" sz="2000"/>
          </a:p>
          <a:p>
            <a:pPr marL="0" indent="0">
              <a:buFont typeface="Wingdings 2" pitchFamily="18" charset="2"/>
              <a:buNone/>
            </a:pPr>
            <a:r>
              <a:rPr lang="en-US" altLang="zh-CN" sz="2000"/>
              <a:t>Print the word "yes" if 3 divide evenly into F(n).</a:t>
            </a:r>
            <a:br>
              <a:rPr lang="en-US" altLang="zh-CN" sz="2000"/>
            </a:br>
            <a:r>
              <a:rPr lang="en-US" altLang="zh-CN" sz="2000"/>
              <a:t>Print the word "no" if not. </a:t>
            </a:r>
          </a:p>
          <a:p>
            <a:pPr marL="0" indent="0">
              <a:buFont typeface="Wingdings 2" pitchFamily="18" charset="2"/>
              <a:buNone/>
            </a:pPr>
            <a:r>
              <a:rPr lang="en-US" altLang="zh-CN" sz="2000" b="1"/>
              <a:t>Sample Input          Sample Output</a:t>
            </a:r>
            <a:endParaRPr lang="en-US" altLang="zh-CN" sz="2000"/>
          </a:p>
          <a:p>
            <a:pPr marL="0" indent="0">
              <a:buFont typeface="Wingdings 2" pitchFamily="18" charset="2"/>
              <a:buNone/>
            </a:pPr>
            <a:r>
              <a:rPr lang="en-US" altLang="zh-CN" sz="2000"/>
              <a:t>0                              no</a:t>
            </a:r>
          </a:p>
          <a:p>
            <a:pPr marL="0" indent="0">
              <a:buFont typeface="Wingdings 2" pitchFamily="18" charset="2"/>
              <a:buNone/>
            </a:pPr>
            <a:r>
              <a:rPr lang="en-US" altLang="zh-CN" sz="2000"/>
              <a:t>1                              no</a:t>
            </a:r>
          </a:p>
          <a:p>
            <a:pPr marL="0" indent="0">
              <a:buFont typeface="Wingdings 2" pitchFamily="18" charset="2"/>
              <a:buNone/>
            </a:pPr>
            <a:r>
              <a:rPr lang="en-US" altLang="zh-CN" sz="2000"/>
              <a:t>2                              yes</a:t>
            </a:r>
          </a:p>
          <a:p>
            <a:pPr marL="0" indent="0">
              <a:buFont typeface="Wingdings 2" pitchFamily="18" charset="2"/>
              <a:buNone/>
            </a:pPr>
            <a:r>
              <a:rPr lang="en-US" altLang="zh-CN" sz="2000"/>
              <a:t>3                              no</a:t>
            </a:r>
          </a:p>
          <a:p>
            <a:pPr marL="0" indent="0">
              <a:buFont typeface="Wingdings 2" pitchFamily="18" charset="2"/>
              <a:buNone/>
            </a:pPr>
            <a:r>
              <a:rPr lang="en-US" altLang="zh-CN" sz="2000"/>
              <a:t>4                              no</a:t>
            </a:r>
          </a:p>
          <a:p>
            <a:pPr marL="0" indent="0">
              <a:buFont typeface="Wingdings 2" pitchFamily="18" charset="2"/>
              <a:buNone/>
            </a:pPr>
            <a:r>
              <a:rPr lang="en-US" altLang="zh-CN" sz="2000"/>
              <a:t>5                              yes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5779" name="内容占位符 1"/>
          <p:cNvSpPr>
            <a:spLocks noGrp="1"/>
          </p:cNvSpPr>
          <p:nvPr>
            <p:ph idx="1"/>
          </p:nvPr>
        </p:nvSpPr>
        <p:spPr>
          <a:xfrm>
            <a:off x="250825" y="1268413"/>
            <a:ext cx="8642350" cy="5589587"/>
          </a:xfrm>
        </p:spPr>
        <p:txBody>
          <a:bodyPr/>
          <a:lstStyle/>
          <a:p>
            <a:pPr marL="0" indent="0">
              <a:buFont typeface="Wingdings 2" pitchFamily="18" charset="2"/>
              <a:buNone/>
            </a:pPr>
            <a:r>
              <a:rPr lang="en-US" altLang="zh-CN" sz="2400" b="1">
                <a:solidFill>
                  <a:srgbClr val="FFFF00"/>
                </a:solidFill>
              </a:rPr>
              <a:t>2</a:t>
            </a:r>
            <a:r>
              <a:rPr lang="zh-CN" altLang="en-US" sz="2400" b="1">
                <a:solidFill>
                  <a:srgbClr val="FFFF00"/>
                </a:solidFill>
              </a:rPr>
              <a:t>、斐波拉契数</a:t>
            </a:r>
            <a:endParaRPr lang="en-US" altLang="zh-CN" sz="2400" b="1">
              <a:solidFill>
                <a:srgbClr val="FFFF00"/>
              </a:solidFill>
            </a:endParaRPr>
          </a:p>
          <a:p>
            <a:pPr marL="0" indent="0">
              <a:buFont typeface="Wingdings 2" pitchFamily="18" charset="2"/>
              <a:buNone/>
            </a:pPr>
            <a:r>
              <a:rPr lang="en-US" altLang="zh-CN" sz="2400" b="1"/>
              <a:t>    </a:t>
            </a:r>
            <a:r>
              <a:rPr lang="zh-CN" altLang="en-US" sz="2400" b="1"/>
              <a:t>分析：</a:t>
            </a:r>
            <a:endParaRPr lang="en-US" altLang="zh-CN" sz="2400" b="1"/>
          </a:p>
          <a:p>
            <a:pPr marL="0" indent="0">
              <a:buFont typeface="Wingdings 2" pitchFamily="18" charset="2"/>
              <a:buNone/>
            </a:pPr>
            <a:r>
              <a:rPr lang="en-US" altLang="zh-CN" sz="2400" b="1">
                <a:solidFill>
                  <a:srgbClr val="FFFF00"/>
                </a:solidFill>
              </a:rPr>
              <a:t>    </a:t>
            </a:r>
            <a:r>
              <a:rPr lang="zh-CN" altLang="en-US" sz="2400"/>
              <a:t>找规律。被</a:t>
            </a:r>
            <a:r>
              <a:rPr lang="en-US" altLang="zh-CN" sz="2400"/>
              <a:t>3</a:t>
            </a:r>
            <a:r>
              <a:rPr lang="zh-CN" altLang="en-US" sz="2400"/>
              <a:t>除的余数有三种情况：</a:t>
            </a:r>
            <a:r>
              <a:rPr lang="en-US" altLang="zh-CN" sz="2400"/>
              <a:t>0, 1, 2</a:t>
            </a:r>
            <a:r>
              <a:rPr lang="zh-CN" altLang="en-US" sz="2400"/>
              <a:t>，将数列中的各项对</a:t>
            </a:r>
            <a:r>
              <a:rPr lang="en-US" altLang="zh-CN" sz="2400"/>
              <a:t>3</a:t>
            </a:r>
            <a:r>
              <a:rPr lang="zh-CN" altLang="en-US" sz="2400"/>
              <a:t>取余，考虑相邻两项形成的偶</a:t>
            </a:r>
            <a:r>
              <a:rPr lang="en-US" altLang="zh-CN" sz="2400"/>
              <a:t>(f(i)%3, f(i+1)%3)</a:t>
            </a:r>
            <a:r>
              <a:rPr lang="zh-CN" altLang="en-US" sz="2400"/>
              <a:t>，根据抽屉原理，从开始到</a:t>
            </a:r>
            <a:r>
              <a:rPr lang="en-US" altLang="zh-CN" sz="2400"/>
              <a:t>3*3</a:t>
            </a:r>
            <a:r>
              <a:rPr lang="zh-CN" altLang="en-US" sz="2400"/>
              <a:t>的范围内，一定有两个偶是相同的，从而可以推导出</a:t>
            </a:r>
            <a:r>
              <a:rPr lang="en-US" altLang="zh-CN" sz="2400"/>
              <a:t>f(i)%3</a:t>
            </a:r>
            <a:r>
              <a:rPr lang="zh-CN" altLang="en-US" sz="2400"/>
              <a:t>的变化规律。</a:t>
            </a:r>
            <a:endParaRPr lang="en-US" altLang="zh-CN" sz="20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6803" name="内容占位符 1"/>
          <p:cNvSpPr>
            <a:spLocks noGrp="1"/>
          </p:cNvSpPr>
          <p:nvPr>
            <p:ph idx="1"/>
          </p:nvPr>
        </p:nvSpPr>
        <p:spPr>
          <a:xfrm>
            <a:off x="250825" y="1268413"/>
            <a:ext cx="8229600" cy="5113337"/>
          </a:xfrm>
        </p:spPr>
        <p:txBody>
          <a:bodyPr/>
          <a:lstStyle/>
          <a:p>
            <a:pPr marL="0" indent="0">
              <a:buFont typeface="Wingdings 2" pitchFamily="18" charset="2"/>
              <a:buNone/>
            </a:pPr>
            <a:r>
              <a:rPr lang="en-US" altLang="zh-CN" sz="2400" b="1" dirty="0">
                <a:solidFill>
                  <a:srgbClr val="FFFF00"/>
                </a:solidFill>
              </a:rPr>
              <a:t>2</a:t>
            </a:r>
            <a:r>
              <a:rPr lang="zh-CN" altLang="en-US" sz="2400" b="1" dirty="0">
                <a:solidFill>
                  <a:srgbClr val="FFFF00"/>
                </a:solidFill>
              </a:rPr>
              <a:t>、斐波拉契数</a:t>
            </a:r>
            <a:endParaRPr lang="en-US" altLang="zh-CN" sz="2400" b="1" dirty="0">
              <a:solidFill>
                <a:srgbClr val="FFFF00"/>
              </a:solidFill>
            </a:endParaRPr>
          </a:p>
          <a:p>
            <a:pPr marL="0" indent="0">
              <a:buFont typeface="Wingdings 2" pitchFamily="18" charset="2"/>
              <a:buNone/>
            </a:pPr>
            <a:r>
              <a:rPr lang="en-US" altLang="zh-CN" sz="2400" b="1" dirty="0">
                <a:solidFill>
                  <a:srgbClr val="FFFF00"/>
                </a:solidFill>
              </a:rPr>
              <a:t>    </a:t>
            </a:r>
            <a:r>
              <a:rPr lang="zh-CN" altLang="en-US" sz="2400" b="1" dirty="0"/>
              <a:t>例</a:t>
            </a:r>
            <a:r>
              <a:rPr lang="zh-CN" altLang="en-US" sz="2000" b="1" dirty="0"/>
              <a:t>：</a:t>
            </a:r>
            <a:r>
              <a:rPr lang="en-US" altLang="zh-CN" sz="2000" dirty="0"/>
              <a:t> A number sequence is defined as </a:t>
            </a:r>
            <a:r>
              <a:rPr lang="en-US" altLang="zh-CN" sz="2000" dirty="0" err="1"/>
              <a:t>follows:f</a:t>
            </a:r>
            <a:r>
              <a:rPr lang="en-US" altLang="zh-CN" sz="2000" dirty="0"/>
              <a:t>(1) = 1,  f(2) = 1, f(n) = (A * f(n - 1) + B * f(n - 2)) mod 7. Given A, B, and n, you are to calculate the value of f(n).</a:t>
            </a:r>
            <a:br>
              <a:rPr lang="en-US" altLang="zh-CN" sz="2000" dirty="0"/>
            </a:br>
            <a:r>
              <a:rPr lang="en-US" altLang="zh-CN" sz="2000" dirty="0"/>
              <a:t>    Input</a:t>
            </a:r>
          </a:p>
          <a:p>
            <a:pPr marL="0" indent="0">
              <a:buFont typeface="Wingdings 2" pitchFamily="18" charset="2"/>
              <a:buNone/>
            </a:pPr>
            <a:r>
              <a:rPr lang="en-US" altLang="zh-CN" sz="2000" dirty="0"/>
              <a:t>    The input consists of multiple test cases. Each test case contains 3 integers A, B and n on a single line (1 &lt;= A, B &lt;= 1000, 1 &lt;= n &lt;= 100,000,000). Three zeros signal the end of input and this test case is not to be processed.</a:t>
            </a:r>
            <a:br>
              <a:rPr lang="en-US" altLang="zh-CN" sz="2000" dirty="0"/>
            </a:br>
            <a:r>
              <a:rPr lang="en-US" altLang="zh-CN" sz="2000" dirty="0"/>
              <a:t>    Output</a:t>
            </a:r>
          </a:p>
          <a:p>
            <a:pPr marL="0" indent="0">
              <a:buFont typeface="Wingdings 2" pitchFamily="18" charset="2"/>
              <a:buNone/>
            </a:pPr>
            <a:r>
              <a:rPr lang="en-US" altLang="zh-CN" sz="2000" dirty="0"/>
              <a:t>    For each test case, print the value of f(n) on a single line.</a:t>
            </a:r>
            <a:br>
              <a:rPr lang="en-US" altLang="zh-CN" sz="2000" dirty="0"/>
            </a:br>
            <a:r>
              <a:rPr lang="en-US" altLang="zh-CN" sz="2000" dirty="0"/>
              <a:t>    Sample Input                Sample Output</a:t>
            </a:r>
          </a:p>
          <a:p>
            <a:pPr marL="0" indent="0">
              <a:buFont typeface="Wingdings 2" pitchFamily="18" charset="2"/>
              <a:buNone/>
            </a:pPr>
            <a:r>
              <a:rPr lang="en-US" altLang="zh-CN" sz="2000" dirty="0"/>
              <a:t>    1 1 3                              2</a:t>
            </a:r>
          </a:p>
          <a:p>
            <a:pPr marL="0" indent="0">
              <a:buFont typeface="Wingdings 2" pitchFamily="18" charset="2"/>
              <a:buNone/>
            </a:pPr>
            <a:r>
              <a:rPr lang="en-US" altLang="zh-CN" sz="2000" dirty="0"/>
              <a:t>    1 2 10                            5</a:t>
            </a:r>
          </a:p>
          <a:p>
            <a:pPr marL="0" indent="0">
              <a:buFont typeface="Wingdings 2" pitchFamily="18" charset="2"/>
              <a:buNone/>
            </a:pPr>
            <a:r>
              <a:rPr lang="en-US" altLang="zh-CN" sz="2000" dirty="0"/>
              <a:t>    0 0 0</a:t>
            </a:r>
            <a:br>
              <a:rPr lang="en-US" altLang="zh-CN" sz="2000" dirty="0"/>
            </a:br>
            <a:endParaRPr lang="en-US" altLang="zh-CN" sz="2000" dirty="0"/>
          </a:p>
          <a:p>
            <a:pPr marL="0" indent="0">
              <a:buFont typeface="Wingdings 2" pitchFamily="18" charset="2"/>
              <a:buNone/>
            </a:pPr>
            <a:endParaRPr lang="zh-CN" altLang="en-US" sz="24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7827" name="内容占位符 1"/>
          <p:cNvSpPr>
            <a:spLocks noGrp="1"/>
          </p:cNvSpPr>
          <p:nvPr>
            <p:ph idx="1"/>
          </p:nvPr>
        </p:nvSpPr>
        <p:spPr>
          <a:xfrm>
            <a:off x="250825" y="1268413"/>
            <a:ext cx="8229600" cy="5113337"/>
          </a:xfrm>
        </p:spPr>
        <p:txBody>
          <a:bodyPr/>
          <a:lstStyle/>
          <a:p>
            <a:pPr marL="0" indent="0">
              <a:buFont typeface="Wingdings 2" pitchFamily="18" charset="2"/>
              <a:buNone/>
            </a:pPr>
            <a:r>
              <a:rPr lang="en-US" altLang="zh-CN" sz="2400" b="1" dirty="0">
                <a:solidFill>
                  <a:srgbClr val="FFFF00"/>
                </a:solidFill>
              </a:rPr>
              <a:t>2</a:t>
            </a:r>
            <a:r>
              <a:rPr lang="zh-CN" altLang="en-US" sz="2400" b="1" dirty="0">
                <a:solidFill>
                  <a:srgbClr val="FFFF00"/>
                </a:solidFill>
              </a:rPr>
              <a:t>、斐波拉契数</a:t>
            </a:r>
            <a:endParaRPr lang="en-US" altLang="zh-CN" sz="2400" b="1" dirty="0">
              <a:solidFill>
                <a:srgbClr val="FFFF00"/>
              </a:solidFill>
            </a:endParaRPr>
          </a:p>
          <a:p>
            <a:pPr marL="0" indent="0">
              <a:buFont typeface="Wingdings 2" pitchFamily="18" charset="2"/>
              <a:buNone/>
            </a:pPr>
            <a:r>
              <a:rPr lang="en-US" altLang="zh-CN" sz="2400" b="1" dirty="0">
                <a:solidFill>
                  <a:srgbClr val="FFFF00"/>
                </a:solidFill>
              </a:rPr>
              <a:t>    </a:t>
            </a:r>
            <a:r>
              <a:rPr lang="zh-CN" altLang="en-US" sz="2400" dirty="0"/>
              <a:t>分析：</a:t>
            </a:r>
            <a:endParaRPr lang="en-US" altLang="zh-CN" sz="2400" dirty="0"/>
          </a:p>
          <a:p>
            <a:pPr marL="0" indent="0">
              <a:buFont typeface="Wingdings 2" pitchFamily="18" charset="2"/>
              <a:buNone/>
            </a:pPr>
            <a:r>
              <a:rPr lang="en-US" altLang="zh-CN" sz="2400" dirty="0"/>
              <a:t>    </a:t>
            </a:r>
            <a:r>
              <a:rPr lang="zh-CN" altLang="en-US" sz="2400" dirty="0"/>
              <a:t>与前例类似，也是找规律，可以手工找，也可以通过编程找，即找到两个相同的偶</a:t>
            </a:r>
            <a:r>
              <a:rPr lang="en-US" altLang="zh-CN" sz="2400" dirty="0"/>
              <a:t>(f(i)%7, f(i+1)%7)</a:t>
            </a:r>
            <a:r>
              <a:rPr lang="zh-CN" altLang="en-US" sz="2400" dirty="0"/>
              <a:t>，从而发现规律。</a:t>
            </a:r>
            <a:endParaRPr lang="en-US" altLang="zh-CN" sz="2400" dirty="0"/>
          </a:p>
          <a:p>
            <a:pPr marL="0" indent="0">
              <a:buFont typeface="Wingdings 2" pitchFamily="18" charset="2"/>
              <a:buNone/>
            </a:pPr>
            <a:r>
              <a:rPr lang="en-US" altLang="zh-CN" sz="2400" dirty="0"/>
              <a:t>    (</a:t>
            </a:r>
            <a:r>
              <a:rPr lang="zh-CN" altLang="en-US" sz="2400" dirty="0"/>
              <a:t>代码：</a:t>
            </a:r>
            <a:r>
              <a:rPr lang="en-US" altLang="zh-CN" sz="2400" dirty="0"/>
              <a:t>NumberSequence.cpp)</a:t>
            </a:r>
            <a:br>
              <a:rPr lang="en-US" altLang="zh-CN" sz="2000" dirty="0"/>
            </a:br>
            <a:endParaRPr lang="en-US" altLang="zh-CN" sz="2000" dirty="0"/>
          </a:p>
          <a:p>
            <a:pPr marL="0" indent="0">
              <a:buFont typeface="Wingdings 2" pitchFamily="18" charset="2"/>
              <a:buNone/>
            </a:pPr>
            <a:endParaRPr lang="zh-CN" altLang="en-US" sz="24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8851" name="内容占位符 1"/>
          <p:cNvSpPr>
            <a:spLocks noGrp="1"/>
          </p:cNvSpPr>
          <p:nvPr>
            <p:ph idx="1"/>
          </p:nvPr>
        </p:nvSpPr>
        <p:spPr>
          <a:xfrm>
            <a:off x="250824" y="1268413"/>
            <a:ext cx="8569647" cy="5113337"/>
          </a:xfrm>
        </p:spPr>
        <p:txBody>
          <a:bodyPr/>
          <a:lstStyle/>
          <a:p>
            <a:pPr marL="0" indent="0">
              <a:buFont typeface="Wingdings 2" pitchFamily="18" charset="2"/>
              <a:buNone/>
            </a:pPr>
            <a:r>
              <a:rPr lang="en-US" altLang="zh-CN" sz="2400" b="1" dirty="0">
                <a:solidFill>
                  <a:srgbClr val="FFFF00"/>
                </a:solidFill>
              </a:rPr>
              <a:t>2</a:t>
            </a:r>
            <a:r>
              <a:rPr lang="zh-CN" altLang="en-US" sz="2400" b="1" dirty="0">
                <a:solidFill>
                  <a:srgbClr val="FFFF00"/>
                </a:solidFill>
              </a:rPr>
              <a:t>、斐波拉契数</a:t>
            </a:r>
            <a:endParaRPr lang="en-US" altLang="zh-CN" sz="2400" b="1" dirty="0">
              <a:solidFill>
                <a:srgbClr val="FFFF00"/>
              </a:solidFill>
            </a:endParaRPr>
          </a:p>
          <a:p>
            <a:pPr marL="0" indent="0">
              <a:buFont typeface="Wingdings 2" pitchFamily="18" charset="2"/>
              <a:buNone/>
            </a:pPr>
            <a:r>
              <a:rPr lang="en-US" altLang="zh-CN" sz="2400" b="1" dirty="0">
                <a:solidFill>
                  <a:srgbClr val="FFFF00"/>
                </a:solidFill>
              </a:rPr>
              <a:t>    </a:t>
            </a:r>
            <a:r>
              <a:rPr lang="zh-CN" altLang="en-US" sz="2400" b="1" dirty="0"/>
              <a:t>相关练习：</a:t>
            </a:r>
            <a:endParaRPr lang="en-US" altLang="zh-CN" sz="2400" b="1" dirty="0"/>
          </a:p>
          <a:p>
            <a:pPr marL="0" indent="0">
              <a:buFont typeface="Wingdings 2" pitchFamily="18" charset="2"/>
              <a:buNone/>
            </a:pPr>
            <a:r>
              <a:rPr lang="en-US" altLang="zh-CN" sz="2400" dirty="0"/>
              <a:t>    (1) 2</a:t>
            </a:r>
            <a:r>
              <a:rPr lang="zh-CN" altLang="en-US" sz="2400" dirty="0"/>
              <a:t>*</a:t>
            </a:r>
            <a:r>
              <a:rPr lang="en-US" altLang="zh-CN" sz="2400" dirty="0"/>
              <a:t>n</a:t>
            </a:r>
            <a:r>
              <a:rPr lang="zh-CN" altLang="en-US" sz="2400" dirty="0"/>
              <a:t>棋盘用</a:t>
            </a:r>
            <a:r>
              <a:rPr lang="en-US" altLang="zh-CN" sz="2400" dirty="0"/>
              <a:t>1</a:t>
            </a:r>
            <a:r>
              <a:rPr lang="zh-CN" altLang="en-US" sz="2400" dirty="0"/>
              <a:t>*</a:t>
            </a:r>
            <a:r>
              <a:rPr lang="en-US" altLang="zh-CN" sz="2400" dirty="0"/>
              <a:t>2</a:t>
            </a:r>
            <a:r>
              <a:rPr lang="zh-CN" altLang="en-US" sz="2400" dirty="0"/>
              <a:t>骨牌作完全覆盖，求不同的覆盖方式数。</a:t>
            </a:r>
            <a:endParaRPr lang="en-US" altLang="zh-CN" sz="2400" dirty="0"/>
          </a:p>
          <a:p>
            <a:pPr marL="0" indent="0">
              <a:buFont typeface="Wingdings 2" pitchFamily="18" charset="2"/>
              <a:buNone/>
            </a:pPr>
            <a:r>
              <a:rPr lang="en-US" altLang="zh-CN" sz="2400" dirty="0"/>
              <a:t>    </a:t>
            </a:r>
            <a:r>
              <a:rPr lang="zh-CN" altLang="en-US" sz="2400" dirty="0"/>
              <a:t>提示：</a:t>
            </a:r>
            <a:r>
              <a:rPr lang="en-US" altLang="zh-CN" sz="2400" dirty="0"/>
              <a:t>f(1)=1, f(2)=2, f(n)=f(n-1)+f(n-2)</a:t>
            </a:r>
          </a:p>
          <a:p>
            <a:pPr marL="0" indent="0">
              <a:buFont typeface="Wingdings 2" pitchFamily="18" charset="2"/>
              <a:buNone/>
            </a:pPr>
            <a:r>
              <a:rPr lang="en-US" altLang="zh-CN" sz="2400" dirty="0"/>
              <a:t>    (2) </a:t>
            </a:r>
            <a:r>
              <a:rPr lang="zh-CN" altLang="en-US" sz="2400" dirty="0"/>
              <a:t>集合</a:t>
            </a:r>
            <a:r>
              <a:rPr lang="en-US" altLang="zh-CN" sz="2400" dirty="0"/>
              <a:t>S={1, 2, …, n}</a:t>
            </a:r>
            <a:r>
              <a:rPr lang="zh-CN" altLang="en-US" sz="2400" dirty="0"/>
              <a:t>，</a:t>
            </a:r>
            <a:r>
              <a:rPr lang="en-US" altLang="zh-CN" sz="2400" dirty="0"/>
              <a:t>V</a:t>
            </a:r>
            <a:r>
              <a:rPr lang="zh-CN" altLang="en-US" sz="2400" dirty="0"/>
              <a:t>是</a:t>
            </a:r>
            <a:r>
              <a:rPr lang="en-US" altLang="zh-CN" sz="2400" dirty="0"/>
              <a:t>S</a:t>
            </a:r>
            <a:r>
              <a:rPr lang="zh-CN" altLang="en-US" sz="2400" dirty="0"/>
              <a:t>的不含相邻整数的子集，而</a:t>
            </a:r>
            <a:r>
              <a:rPr lang="en-US" altLang="zh-CN" sz="2400" dirty="0"/>
              <a:t>|V|</a:t>
            </a:r>
            <a:r>
              <a:rPr lang="zh-CN" altLang="en-US" sz="2400" dirty="0"/>
              <a:t>只能取</a:t>
            </a:r>
            <a:r>
              <a:rPr lang="en-US" altLang="zh-CN" sz="2400" dirty="0"/>
              <a:t>0, 1, 2, …, [(n+1)/2]</a:t>
            </a:r>
            <a:r>
              <a:rPr lang="zh-CN" altLang="en-US" sz="2400" dirty="0"/>
              <a:t>。问这样不同的子集共有多少个？</a:t>
            </a:r>
            <a:endParaRPr lang="en-US" altLang="zh-CN" sz="2400" dirty="0"/>
          </a:p>
          <a:p>
            <a:pPr marL="0" indent="0">
              <a:buFont typeface="Wingdings 2" pitchFamily="18" charset="2"/>
              <a:buNone/>
            </a:pPr>
            <a:r>
              <a:rPr lang="en-US" altLang="zh-CN" sz="2400" dirty="0"/>
              <a:t>    </a:t>
            </a:r>
            <a:r>
              <a:rPr lang="zh-CN" altLang="en-US" sz="2400" dirty="0"/>
              <a:t>提示：</a:t>
            </a:r>
            <a:r>
              <a:rPr lang="en-US" altLang="zh-CN" sz="2400" dirty="0"/>
              <a:t>f(1)=2, f(2)=3, f(n)=f(n-1)+f(n-2) </a:t>
            </a:r>
            <a:r>
              <a:rPr lang="zh-CN" altLang="en-US" sz="2400" dirty="0"/>
              <a:t>。不包含</a:t>
            </a:r>
            <a:r>
              <a:rPr lang="en-US" altLang="zh-CN" sz="2400" dirty="0"/>
              <a:t>n</a:t>
            </a:r>
            <a:r>
              <a:rPr lang="zh-CN" altLang="en-US" sz="2400" dirty="0"/>
              <a:t>的子集的个数为</a:t>
            </a:r>
            <a:r>
              <a:rPr lang="en-US" altLang="zh-CN" sz="2400" dirty="0"/>
              <a:t>f(n-1)</a:t>
            </a:r>
            <a:r>
              <a:rPr lang="zh-CN" altLang="en-US" sz="2400" dirty="0"/>
              <a:t>；若子集中包含</a:t>
            </a:r>
            <a:r>
              <a:rPr lang="en-US" altLang="zh-CN" sz="2400" dirty="0"/>
              <a:t>n</a:t>
            </a:r>
            <a:r>
              <a:rPr lang="zh-CN" altLang="en-US" sz="2400" dirty="0"/>
              <a:t>，则不能包含</a:t>
            </a:r>
            <a:r>
              <a:rPr lang="en-US" altLang="zh-CN" sz="2400" dirty="0"/>
              <a:t>n-1</a:t>
            </a:r>
            <a:r>
              <a:rPr lang="zh-CN" altLang="en-US" sz="2400" dirty="0"/>
              <a:t>，因此子集个数为</a:t>
            </a:r>
            <a:r>
              <a:rPr lang="en-US" altLang="zh-CN" sz="2400" dirty="0"/>
              <a:t>f(n-2)</a:t>
            </a:r>
            <a:endParaRPr lang="zh-CN" altLang="en-US"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一、鸽笼原理</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329238"/>
          </a:xfrm>
        </p:spPr>
        <p:txBody>
          <a:bodyPr/>
          <a:lstStyle/>
          <a:p>
            <a:pPr marL="0" indent="0">
              <a:buFont typeface="Wingdings 2" pitchFamily="18" charset="2"/>
              <a:buNone/>
            </a:pPr>
            <a:r>
              <a:rPr lang="zh-CN" altLang="en-US" sz="2400" b="1">
                <a:latin typeface="宋体" charset="-122"/>
                <a:ea typeface="Arial Unicode MS" charset="-122"/>
                <a:cs typeface="Arial Unicode MS" charset="-122"/>
              </a:rPr>
              <a:t>  例</a:t>
            </a:r>
            <a:r>
              <a:rPr lang="en-US" altLang="zh-CN" sz="2400" b="1">
                <a:latin typeface="宋体" charset="-122"/>
                <a:ea typeface="Arial Unicode MS" charset="-122"/>
                <a:cs typeface="Arial Unicode MS" charset="-122"/>
              </a:rPr>
              <a:t>2</a:t>
            </a:r>
            <a:r>
              <a:rPr lang="zh-CN" altLang="en-US" sz="2400" b="1">
                <a:latin typeface="宋体" charset="-122"/>
                <a:ea typeface="Arial Unicode MS" charset="-122"/>
                <a:cs typeface="Arial Unicode MS" charset="-122"/>
              </a:rPr>
              <a:t>：</a:t>
            </a:r>
            <a:r>
              <a:rPr lang="zh-CN" altLang="en-US" sz="2400"/>
              <a:t>从键盘输入一个自然数</a:t>
            </a:r>
            <a:r>
              <a:rPr lang="en-US" altLang="zh-CN" sz="2400"/>
              <a:t>K(K&gt;1)</a:t>
            </a:r>
            <a:r>
              <a:rPr lang="zh-CN" altLang="en-US" sz="2400"/>
              <a:t>，若存在自然数</a:t>
            </a:r>
            <a:r>
              <a:rPr lang="en-US" altLang="zh-CN" sz="2400"/>
              <a:t>M</a:t>
            </a:r>
            <a:r>
              <a:rPr lang="zh-CN" altLang="en-US" sz="2400"/>
              <a:t>和</a:t>
            </a:r>
            <a:r>
              <a:rPr lang="en-US" altLang="zh-CN" sz="2400"/>
              <a:t>N</a:t>
            </a:r>
            <a:r>
              <a:rPr lang="zh-CN" altLang="en-US" sz="2400"/>
              <a:t>（</a:t>
            </a:r>
            <a:r>
              <a:rPr lang="en-US" altLang="zh-CN" sz="2400"/>
              <a:t>M&gt;N</a:t>
            </a:r>
            <a:r>
              <a:rPr lang="zh-CN" altLang="en-US" sz="2400"/>
              <a:t>），使得</a:t>
            </a:r>
            <a:r>
              <a:rPr lang="en-US" altLang="zh-CN" sz="2400"/>
              <a:t>K^M</a:t>
            </a:r>
            <a:r>
              <a:rPr lang="zh-CN" altLang="en-US" sz="2400"/>
              <a:t>和</a:t>
            </a:r>
            <a:r>
              <a:rPr lang="en-US" altLang="zh-CN" sz="2400"/>
              <a:t>K^N</a:t>
            </a:r>
            <a:r>
              <a:rPr lang="zh-CN" altLang="en-US" sz="2400"/>
              <a:t>均大于或等于</a:t>
            </a:r>
            <a:r>
              <a:rPr lang="en-US" altLang="zh-CN" sz="2400"/>
              <a:t>1000</a:t>
            </a:r>
            <a:r>
              <a:rPr lang="zh-CN" altLang="en-US" sz="2400"/>
              <a:t>，且他们末尾三位数相等，则称</a:t>
            </a:r>
            <a:r>
              <a:rPr lang="en-US" altLang="zh-CN" sz="2400"/>
              <a:t>M</a:t>
            </a:r>
            <a:r>
              <a:rPr lang="zh-CN" altLang="en-US" sz="2400"/>
              <a:t>和</a:t>
            </a:r>
            <a:r>
              <a:rPr lang="en-US" altLang="zh-CN" sz="2400"/>
              <a:t>N</a:t>
            </a:r>
            <a:r>
              <a:rPr lang="zh-CN" altLang="en-US" sz="2400"/>
              <a:t>是一对“</a:t>
            </a:r>
            <a:r>
              <a:rPr lang="en-US" altLang="zh-CN" sz="2400"/>
              <a:t>K</a:t>
            </a:r>
            <a:r>
              <a:rPr lang="zh-CN" altLang="en-US" sz="2400"/>
              <a:t>尾相等数”。编写一程序，输出</a:t>
            </a:r>
            <a:r>
              <a:rPr lang="en-US" altLang="zh-CN" sz="2400"/>
              <a:t>M+N</a:t>
            </a:r>
            <a:r>
              <a:rPr lang="zh-CN" altLang="en-US" sz="2400"/>
              <a:t>值最小的</a:t>
            </a:r>
            <a:r>
              <a:rPr lang="en-US" altLang="zh-CN" sz="2400"/>
              <a:t>K</a:t>
            </a:r>
            <a:r>
              <a:rPr lang="zh-CN" altLang="en-US" sz="2400"/>
              <a:t>尾相等数。</a:t>
            </a:r>
          </a:p>
          <a:p>
            <a:pPr marL="0" indent="0">
              <a:buFont typeface="Wingdings 2" pitchFamily="18" charset="2"/>
              <a:buNone/>
            </a:pPr>
            <a:r>
              <a:rPr lang="zh-CN" altLang="en-US" sz="2400"/>
              <a:t>  测试输入数据：</a:t>
            </a:r>
          </a:p>
          <a:p>
            <a:pPr marL="0" indent="0">
              <a:buFont typeface="Wingdings 2" pitchFamily="18" charset="2"/>
              <a:buNone/>
            </a:pPr>
            <a:r>
              <a:rPr lang="en-US" altLang="zh-CN" sz="2400"/>
              <a:t>  2</a:t>
            </a:r>
          </a:p>
          <a:p>
            <a:pPr marL="0" indent="0">
              <a:buFont typeface="Wingdings 2" pitchFamily="18" charset="2"/>
              <a:buNone/>
            </a:pPr>
            <a:r>
              <a:rPr lang="zh-CN" altLang="en-US" sz="2400"/>
              <a:t>  测试输出数据：</a:t>
            </a:r>
          </a:p>
          <a:p>
            <a:pPr marL="0" indent="0">
              <a:buFont typeface="Wingdings 2" pitchFamily="18" charset="2"/>
              <a:buNone/>
            </a:pPr>
            <a:r>
              <a:rPr lang="en-US" altLang="zh-CN" sz="2400"/>
              <a:t>  120</a:t>
            </a:r>
          </a:p>
          <a:p>
            <a:pPr marL="0" indent="0">
              <a:buFont typeface="Wingdings 2" pitchFamily="18" charset="2"/>
              <a:buNone/>
            </a:pPr>
            <a:r>
              <a:rPr lang="en-US" altLang="zh-CN" sz="2400"/>
              <a:t>  </a:t>
            </a:r>
            <a:r>
              <a:rPr lang="zh-CN" altLang="en-US" sz="2400"/>
              <a:t>（</a:t>
            </a:r>
            <a:r>
              <a:rPr lang="en-US" altLang="zh-CN" sz="2400"/>
              <a:t>k_tail.cpp</a:t>
            </a:r>
            <a:r>
              <a:rPr lang="zh-CN" altLang="en-US" sz="2400"/>
              <a:t>）</a:t>
            </a:r>
            <a:endParaRPr lang="en-US" altLang="zh-CN" sz="2400"/>
          </a:p>
          <a:p>
            <a:pPr marL="0" indent="0">
              <a:buFont typeface="Wingdings 2" pitchFamily="18" charset="2"/>
              <a:buNone/>
            </a:pPr>
            <a:r>
              <a:rPr lang="en-US" altLang="zh-CN" sz="2400">
                <a:latin typeface="宋体" charset="-122"/>
                <a:ea typeface="Arial Unicode MS" charset="-122"/>
                <a:cs typeface="Arial Unicode MS" charset="-122"/>
              </a:rPr>
              <a:t>   </a:t>
            </a: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79875" name="内容占位符 1"/>
          <p:cNvSpPr>
            <a:spLocks noGrp="1"/>
          </p:cNvSpPr>
          <p:nvPr>
            <p:ph idx="1"/>
          </p:nvPr>
        </p:nvSpPr>
        <p:spPr>
          <a:xfrm>
            <a:off x="250825" y="1268413"/>
            <a:ext cx="8229600" cy="511333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endParaRPr lang="en-US" altLang="zh-CN" sz="2400" b="1" dirty="0">
              <a:solidFill>
                <a:srgbClr val="FFFF00"/>
              </a:solidFill>
            </a:endParaRPr>
          </a:p>
          <a:p>
            <a:pPr marL="0" indent="0">
              <a:buFont typeface="Wingdings 2" pitchFamily="18" charset="2"/>
              <a:buNone/>
            </a:pPr>
            <a:r>
              <a:rPr lang="zh-CN" altLang="en-US" sz="2400" dirty="0"/>
              <a:t>    在组合数学，</a:t>
            </a:r>
            <a:r>
              <a:rPr lang="en-US" altLang="zh-CN" sz="2400" b="1" dirty="0" err="1"/>
              <a:t>Stirling</a:t>
            </a:r>
            <a:r>
              <a:rPr lang="zh-CN" altLang="en-US" sz="2400" b="1" dirty="0"/>
              <a:t>数</a:t>
            </a:r>
            <a:r>
              <a:rPr lang="zh-CN" altLang="en-US" sz="2400" dirty="0"/>
              <a:t>可指两类数，都是由</a:t>
            </a:r>
            <a:r>
              <a:rPr lang="en-US" altLang="zh-CN" sz="2400" dirty="0"/>
              <a:t>18</a:t>
            </a:r>
            <a:r>
              <a:rPr lang="zh-CN" altLang="en-US" sz="2400" dirty="0"/>
              <a:t>世纪数学家</a:t>
            </a:r>
            <a:r>
              <a:rPr lang="en-US" altLang="zh-CN" sz="2400" dirty="0"/>
              <a:t>James </a:t>
            </a:r>
            <a:r>
              <a:rPr lang="en-US" altLang="zh-CN" sz="2400" dirty="0" err="1"/>
              <a:t>Stirling</a:t>
            </a:r>
            <a:r>
              <a:rPr lang="zh-CN" altLang="en-US" sz="2400" dirty="0"/>
              <a:t>提出的第一类</a:t>
            </a:r>
            <a:r>
              <a:rPr lang="en-US" altLang="zh-CN" sz="2400" dirty="0" err="1"/>
              <a:t>Stirling</a:t>
            </a:r>
            <a:r>
              <a:rPr lang="zh-CN" altLang="en-US" sz="2400" dirty="0"/>
              <a:t>数</a:t>
            </a:r>
          </a:p>
          <a:p>
            <a:pPr marL="0" indent="0">
              <a:buFont typeface="Wingdings 2" pitchFamily="18" charset="2"/>
              <a:buNone/>
            </a:pPr>
            <a:r>
              <a:rPr lang="zh-CN" altLang="en-US" sz="2400" dirty="0"/>
              <a:t>    斯特林数出现在许多组合枚举问题中。第一类斯特林数 </a:t>
            </a:r>
            <a:r>
              <a:rPr lang="en-US" altLang="zh-CN" sz="2400" dirty="0"/>
              <a:t>StirlingS1[</a:t>
            </a:r>
            <a:r>
              <a:rPr lang="en-US" altLang="zh-CN" sz="2400" dirty="0" err="1"/>
              <a:t>n,m</a:t>
            </a:r>
            <a:r>
              <a:rPr lang="en-US" altLang="zh-CN" sz="2400" dirty="0"/>
              <a:t>]</a:t>
            </a:r>
            <a:r>
              <a:rPr lang="zh-CN" altLang="en-US" sz="2400" dirty="0"/>
              <a:t>， 表示恰包含 </a:t>
            </a:r>
            <a:r>
              <a:rPr lang="en-US" altLang="zh-CN" sz="2400" dirty="0"/>
              <a:t>m </a:t>
            </a:r>
            <a:r>
              <a:rPr lang="zh-CN" altLang="en-US" sz="2400" dirty="0"/>
              <a:t>个圈（</a:t>
            </a:r>
            <a:r>
              <a:rPr lang="en-US" altLang="zh-CN" sz="2400" dirty="0"/>
              <a:t>m</a:t>
            </a:r>
            <a:r>
              <a:rPr lang="zh-CN" altLang="en-US" sz="2400" dirty="0"/>
              <a:t>个圆排列）的 </a:t>
            </a:r>
            <a:r>
              <a:rPr lang="en-US" altLang="zh-CN" sz="2400" dirty="0"/>
              <a:t>n </a:t>
            </a:r>
            <a:r>
              <a:rPr lang="zh-CN" altLang="en-US" sz="2400" dirty="0"/>
              <a:t>个元素的排列数目。第二类斯特林数 </a:t>
            </a:r>
            <a:r>
              <a:rPr lang="en-US" altLang="zh-CN" sz="2400" dirty="0"/>
              <a:t>StirlingS2[</a:t>
            </a:r>
            <a:r>
              <a:rPr lang="en-US" altLang="zh-CN" sz="2400" dirty="0" err="1"/>
              <a:t>n,m</a:t>
            </a:r>
            <a:r>
              <a:rPr lang="en-US" altLang="zh-CN" sz="2400" dirty="0"/>
              <a:t>]</a:t>
            </a:r>
            <a:r>
              <a:rPr lang="zh-CN" altLang="en-US" sz="2400" dirty="0"/>
              <a:t>给出把 </a:t>
            </a:r>
            <a:r>
              <a:rPr lang="en-US" altLang="zh-CN" sz="2400" dirty="0"/>
              <a:t>n </a:t>
            </a:r>
            <a:r>
              <a:rPr lang="zh-CN" altLang="en-US" sz="2400" dirty="0"/>
              <a:t>个可区分小球分配到</a:t>
            </a:r>
            <a:r>
              <a:rPr lang="en-US" altLang="zh-CN" sz="2400" dirty="0"/>
              <a:t>m</a:t>
            </a:r>
            <a:r>
              <a:rPr lang="zh-CN" altLang="en-US" sz="2400" dirty="0"/>
              <a:t>个不可区分的的盒子，且盒子没有空盒子的方法的数量。</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0899"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第一类</a:t>
            </a:r>
            <a:endParaRPr lang="en-US" altLang="zh-CN" sz="2400" b="1" dirty="0">
              <a:solidFill>
                <a:srgbClr val="FFFF00"/>
              </a:solidFill>
            </a:endParaRPr>
          </a:p>
          <a:p>
            <a:pPr marL="0" indent="0">
              <a:buFont typeface="Wingdings 2" pitchFamily="18" charset="2"/>
              <a:buNone/>
            </a:pPr>
            <a:r>
              <a:rPr lang="zh-CN" altLang="en-US" sz="2400" dirty="0"/>
              <a:t>    第一类</a:t>
            </a:r>
            <a:r>
              <a:rPr lang="en-US" altLang="zh-CN" sz="2400" dirty="0" err="1"/>
              <a:t>Stirling</a:t>
            </a:r>
            <a:r>
              <a:rPr lang="zh-CN" altLang="en-US" sz="2400" dirty="0"/>
              <a:t>数是有正负的，其绝对值是个元素的项目分作个圆排列的方法数目。</a:t>
            </a:r>
            <a:endParaRPr lang="en-US" altLang="zh-CN" sz="2400" dirty="0"/>
          </a:p>
          <a:p>
            <a:pPr marL="0" indent="0">
              <a:buFont typeface="Wingdings 2" pitchFamily="18" charset="2"/>
              <a:buNone/>
            </a:pPr>
            <a:r>
              <a:rPr lang="zh-CN" altLang="en-US" sz="2400" dirty="0"/>
              <a:t>    即有</a:t>
            </a:r>
            <a:r>
              <a:rPr lang="en-US" altLang="zh-CN" sz="2400" dirty="0"/>
              <a:t>n</a:t>
            </a:r>
            <a:r>
              <a:rPr lang="zh-CN" altLang="en-US" sz="2400" dirty="0"/>
              <a:t>个人分成</a:t>
            </a:r>
            <a:r>
              <a:rPr lang="en-US" altLang="zh-CN" sz="2400" dirty="0"/>
              <a:t>m</a:t>
            </a:r>
            <a:r>
              <a:rPr lang="zh-CN" altLang="en-US" sz="2400" dirty="0"/>
              <a:t>组，每组内再按特定顺序围圈的分组方法的数目。例如</a:t>
            </a:r>
            <a:r>
              <a:rPr lang="en-US" altLang="zh-CN" sz="2400" dirty="0"/>
              <a:t>S(4, 2)=11</a:t>
            </a:r>
            <a:r>
              <a:rPr lang="zh-CN" altLang="en-US" sz="2400" dirty="0"/>
              <a:t>：</a:t>
            </a:r>
          </a:p>
          <a:p>
            <a:pPr marL="0" indent="0">
              <a:buFont typeface="Wingdings 2" pitchFamily="18" charset="2"/>
              <a:buNone/>
            </a:pPr>
            <a:r>
              <a:rPr lang="en-US" altLang="zh-CN" sz="2400" dirty="0"/>
              <a:t>{A,B},{C,D}		{A,C},{B,D}</a:t>
            </a:r>
          </a:p>
          <a:p>
            <a:pPr marL="0" indent="0">
              <a:buFont typeface="Wingdings 2" pitchFamily="18" charset="2"/>
              <a:buNone/>
            </a:pPr>
            <a:r>
              <a:rPr lang="en-US" altLang="zh-CN" sz="2400" dirty="0"/>
              <a:t>{A,D},{B,C}          	{A},{B,C,D}</a:t>
            </a:r>
          </a:p>
          <a:p>
            <a:pPr marL="0" indent="0">
              <a:buFont typeface="Wingdings 2" pitchFamily="18" charset="2"/>
              <a:buNone/>
            </a:pPr>
            <a:r>
              <a:rPr lang="en-US" altLang="zh-CN" sz="2400" dirty="0"/>
              <a:t>{A},{B,D,C}          	{B},{A,C,D}</a:t>
            </a:r>
          </a:p>
          <a:p>
            <a:pPr marL="0" indent="0">
              <a:buFont typeface="Wingdings 2" pitchFamily="18" charset="2"/>
              <a:buNone/>
            </a:pPr>
            <a:r>
              <a:rPr lang="en-US" altLang="zh-CN" sz="2400" dirty="0"/>
              <a:t>{B},{A,D,C}		{C},{A,B,D}</a:t>
            </a:r>
          </a:p>
          <a:p>
            <a:pPr marL="0" indent="0">
              <a:buFont typeface="Wingdings 2" pitchFamily="18" charset="2"/>
              <a:buNone/>
            </a:pPr>
            <a:r>
              <a:rPr lang="en-US" altLang="zh-CN" sz="2400" dirty="0"/>
              <a:t>{C},{A,D,B}		{D},{A,B,C}</a:t>
            </a:r>
          </a:p>
          <a:p>
            <a:pPr marL="0" indent="0">
              <a:buFont typeface="Wingdings 2" pitchFamily="18" charset="2"/>
              <a:buNone/>
            </a:pPr>
            <a:r>
              <a:rPr lang="en-US" altLang="zh-CN" sz="2400" dirty="0"/>
              <a:t>{D},{A,C,B}</a:t>
            </a:r>
          </a:p>
          <a:p>
            <a:pPr marL="0" indent="0">
              <a:buFont typeface="Wingdings 2" pitchFamily="18" charset="2"/>
              <a:buNone/>
            </a:pPr>
            <a:r>
              <a:rPr lang="zh-CN" altLang="en-US" sz="2400" dirty="0"/>
              <a:t>可以用左侧的有向图来表示。</a:t>
            </a:r>
          </a:p>
          <a:p>
            <a:pPr marL="0" indent="0">
              <a:buFont typeface="Wingdings 2" pitchFamily="18" charset="2"/>
              <a:buNone/>
            </a:pPr>
            <a:endParaRPr lang="zh-CN" altLang="en-US" sz="2400" dirty="0"/>
          </a:p>
        </p:txBody>
      </p:sp>
      <p:pic>
        <p:nvPicPr>
          <p:cNvPr id="809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3284538"/>
            <a:ext cx="4264025" cy="316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1923" name="内容占位符 1"/>
          <p:cNvSpPr>
            <a:spLocks noGrp="1"/>
          </p:cNvSpPr>
          <p:nvPr>
            <p:ph idx="1"/>
          </p:nvPr>
        </p:nvSpPr>
        <p:spPr>
          <a:xfrm>
            <a:off x="250825" y="1268413"/>
            <a:ext cx="8229600" cy="5328939"/>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第一类</a:t>
            </a:r>
            <a:endParaRPr lang="en-US" altLang="zh-CN" sz="2400" b="1" dirty="0">
              <a:solidFill>
                <a:srgbClr val="FFFF00"/>
              </a:solidFill>
            </a:endParaRPr>
          </a:p>
          <a:p>
            <a:pPr marL="0" indent="0">
              <a:buFont typeface="Wingdings 2" pitchFamily="18" charset="2"/>
              <a:buNone/>
            </a:pPr>
            <a:r>
              <a:rPr lang="zh-CN" altLang="en-US" sz="2400" dirty="0"/>
              <a:t>    给定</a:t>
            </a:r>
            <a:r>
              <a:rPr lang="en-US" altLang="zh-CN" sz="2400" dirty="0"/>
              <a:t>S(n, 0)=0, S(1, 1)=1, S(n, n)=1</a:t>
            </a:r>
            <a:r>
              <a:rPr lang="zh-CN" altLang="en-US" sz="2400" dirty="0"/>
              <a:t>，无符号第一类斯特林数有</a:t>
            </a:r>
            <a:r>
              <a:rPr lang="zh-CN" altLang="en-US" sz="2400" b="1" dirty="0"/>
              <a:t>递归关系</a:t>
            </a:r>
            <a:r>
              <a:rPr lang="zh-CN" altLang="en-US" sz="2400" dirty="0"/>
              <a:t>：</a:t>
            </a:r>
            <a:endParaRPr lang="en-US" altLang="zh-CN" sz="2400" dirty="0"/>
          </a:p>
          <a:p>
            <a:pPr marL="0" indent="0">
              <a:buFont typeface="Wingdings 2" pitchFamily="18" charset="2"/>
              <a:buNone/>
            </a:pPr>
            <a:r>
              <a:rPr lang="en-US" altLang="zh-CN" sz="2400" dirty="0"/>
              <a:t>           S(n, k)=S(n-1, k-1)+(n-1)S(n-1, k)</a:t>
            </a:r>
            <a:endParaRPr lang="zh-CN" altLang="en-US" sz="2400" dirty="0"/>
          </a:p>
          <a:p>
            <a:pPr marL="0" indent="0">
              <a:buFont typeface="Wingdings 2" pitchFamily="18" charset="2"/>
              <a:buNone/>
            </a:pPr>
            <a:r>
              <a:rPr lang="zh-CN" altLang="en-US" sz="2400" dirty="0"/>
              <a:t>    </a:t>
            </a:r>
            <a:r>
              <a:rPr lang="zh-CN" altLang="en-US" sz="2400" b="1" dirty="0"/>
              <a:t>证明</a:t>
            </a:r>
            <a:r>
              <a:rPr lang="zh-CN" altLang="en-US" sz="2400" dirty="0"/>
              <a:t>：考虑第</a:t>
            </a:r>
            <a:r>
              <a:rPr lang="en-US" altLang="zh-CN" sz="2400" dirty="0"/>
              <a:t>n</a:t>
            </a:r>
            <a:r>
              <a:rPr lang="zh-CN" altLang="en-US" sz="2400" dirty="0"/>
              <a:t>个物品，</a:t>
            </a:r>
            <a:r>
              <a:rPr lang="en-US" altLang="zh-CN" sz="2400" dirty="0"/>
              <a:t>n</a:t>
            </a:r>
            <a:r>
              <a:rPr lang="zh-CN" altLang="en-US" sz="2400" dirty="0"/>
              <a:t>可以单独构成一个非空循环排列，这样前</a:t>
            </a:r>
            <a:r>
              <a:rPr lang="en-US" altLang="zh-CN" sz="2400" dirty="0"/>
              <a:t>n-1</a:t>
            </a:r>
            <a:r>
              <a:rPr lang="zh-CN" altLang="en-US" sz="2400" dirty="0"/>
              <a:t>种物品构成</a:t>
            </a:r>
            <a:r>
              <a:rPr lang="en-US" altLang="zh-CN" sz="2400" dirty="0"/>
              <a:t>k-1</a:t>
            </a:r>
            <a:r>
              <a:rPr lang="zh-CN" altLang="en-US" sz="2400" dirty="0"/>
              <a:t>个非空循环排列，有</a:t>
            </a:r>
            <a:r>
              <a:rPr lang="en-US" altLang="zh-CN" sz="2400" dirty="0"/>
              <a:t>S(n-1, k-1)</a:t>
            </a:r>
            <a:r>
              <a:rPr lang="zh-CN" altLang="en-US" sz="2400" dirty="0"/>
              <a:t>种方法；也可以前</a:t>
            </a:r>
            <a:r>
              <a:rPr lang="en-US" altLang="zh-CN" sz="2400" dirty="0"/>
              <a:t>n-1</a:t>
            </a:r>
            <a:r>
              <a:rPr lang="zh-CN" altLang="en-US" sz="2400" dirty="0"/>
              <a:t>种物品构成</a:t>
            </a:r>
            <a:r>
              <a:rPr lang="en-US" altLang="zh-CN" sz="2400" dirty="0"/>
              <a:t>k</a:t>
            </a:r>
            <a:r>
              <a:rPr lang="zh-CN" altLang="en-US" sz="2400" dirty="0"/>
              <a:t>个非空循环排列，而第</a:t>
            </a:r>
            <a:r>
              <a:rPr lang="en-US" altLang="zh-CN" sz="2400" dirty="0"/>
              <a:t>n</a:t>
            </a:r>
            <a:r>
              <a:rPr lang="zh-CN" altLang="en-US" sz="2400" dirty="0"/>
              <a:t>个物品插入第</a:t>
            </a:r>
            <a:r>
              <a:rPr lang="en-US" altLang="zh-CN" sz="2400" dirty="0" err="1"/>
              <a:t>i</a:t>
            </a:r>
            <a:r>
              <a:rPr lang="zh-CN" altLang="en-US" sz="2400" dirty="0"/>
              <a:t>个物品的左边，这有</a:t>
            </a:r>
            <a:r>
              <a:rPr lang="en-US" altLang="zh-CN" sz="2400" dirty="0"/>
              <a:t>(n-1)S(n-1, k)</a:t>
            </a:r>
            <a:r>
              <a:rPr lang="zh-CN" altLang="en-US" sz="2400" dirty="0"/>
              <a:t>种方法。</a:t>
            </a:r>
            <a:endParaRPr lang="en-US" altLang="zh-CN" sz="2400" dirty="0"/>
          </a:p>
          <a:p>
            <a:pPr marL="0" indent="0">
              <a:buNone/>
            </a:pPr>
            <a:r>
              <a:rPr lang="zh-CN" altLang="en-US" sz="2400" dirty="0"/>
              <a:t>    有符号第一类斯特林数有</a:t>
            </a:r>
            <a:r>
              <a:rPr lang="zh-CN" altLang="en-US" sz="2400" b="1" dirty="0"/>
              <a:t>递归关系</a:t>
            </a:r>
            <a:r>
              <a:rPr lang="zh-CN" altLang="en-US" sz="2400" dirty="0"/>
              <a:t>：</a:t>
            </a:r>
            <a:endParaRPr lang="en-US" altLang="zh-CN" sz="2400" dirty="0"/>
          </a:p>
          <a:p>
            <a:pPr marL="0" indent="0">
              <a:buNone/>
            </a:pPr>
            <a:r>
              <a:rPr lang="en-US" altLang="zh-CN" sz="2400" dirty="0"/>
              <a:t>           S(n, k)=S(n-1, k-1)-(n-1)S(n-1, k)</a:t>
            </a:r>
            <a:endParaRPr lang="zh-CN" altLang="en-US" sz="2400" dirty="0"/>
          </a:p>
          <a:p>
            <a:pPr marL="0" indent="0">
              <a:buNone/>
            </a:pPr>
            <a:endParaRPr lang="zh-CN" altLang="en-US" sz="24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2947"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第一类</a:t>
            </a:r>
            <a:endParaRPr lang="en-US" altLang="zh-CN" sz="2400" b="1" dirty="0">
              <a:solidFill>
                <a:srgbClr val="FFFF00"/>
              </a:solidFill>
            </a:endParaRPr>
          </a:p>
          <a:p>
            <a:pPr marL="0" indent="0">
              <a:buNone/>
            </a:pPr>
            <a:r>
              <a:rPr lang="zh-CN" altLang="en-US" sz="2400" dirty="0"/>
              <a:t>    性质：</a:t>
            </a:r>
            <a:r>
              <a:rPr lang="en-US" altLang="zh-CN" sz="2400" dirty="0"/>
              <a:t>“</a:t>
            </a:r>
            <a:r>
              <a:rPr lang="en-US" altLang="zh-CN" sz="2400" dirty="0" err="1"/>
              <a:t>pascal</a:t>
            </a:r>
            <a:r>
              <a:rPr lang="en-US" altLang="zh-CN" sz="2400" dirty="0"/>
              <a:t>”</a:t>
            </a:r>
            <a:r>
              <a:rPr lang="zh-CN" altLang="en-US" sz="2400" dirty="0"/>
              <a:t>三角形，每一个元素为其左上角元素</a:t>
            </a:r>
            <a:r>
              <a:rPr lang="en-US" altLang="zh-CN" sz="2400" dirty="0"/>
              <a:t>+</a:t>
            </a:r>
            <a:r>
              <a:rPr lang="zh-CN" altLang="en-US" sz="2400" dirty="0"/>
              <a:t>右上角元素*</a:t>
            </a:r>
            <a:r>
              <a:rPr lang="en-US" altLang="zh-CN" sz="2400" dirty="0"/>
              <a:t>(n-1)</a:t>
            </a:r>
            <a:r>
              <a:rPr lang="zh-CN" altLang="en-US" sz="2400" dirty="0"/>
              <a:t>，其中</a:t>
            </a:r>
            <a:r>
              <a:rPr lang="en-US" altLang="zh-CN" sz="2400" dirty="0"/>
              <a:t>n</a:t>
            </a:r>
            <a:r>
              <a:rPr lang="zh-CN" altLang="en-US" sz="2400" dirty="0"/>
              <a:t>为该元素所在的行数</a:t>
            </a:r>
            <a:endParaRPr lang="en-US" altLang="zh-CN" sz="2400" dirty="0"/>
          </a:p>
          <a:p>
            <a:pPr marL="0" indent="0">
              <a:buFont typeface="Wingdings 2" pitchFamily="18" charset="2"/>
              <a:buNone/>
            </a:pPr>
            <a:endParaRPr lang="en-US" altLang="zh-CN" sz="2400" dirty="0"/>
          </a:p>
          <a:p>
            <a:pPr marL="0" indent="0">
              <a:buFont typeface="Wingdings 2" pitchFamily="18" charset="2"/>
              <a:buNone/>
            </a:pPr>
            <a:r>
              <a:rPr lang="en-US" altLang="zh-CN" sz="2400" dirty="0"/>
              <a:t>    </a:t>
            </a:r>
            <a:endParaRPr lang="zh-CN" altLang="en-US" sz="2400" baseline="30000" dirty="0"/>
          </a:p>
        </p:txBody>
      </p:sp>
      <p:graphicFrame>
        <p:nvGraphicFramePr>
          <p:cNvPr id="4" name="表格 3"/>
          <p:cNvGraphicFramePr>
            <a:graphicFrameLocks noGrp="1"/>
          </p:cNvGraphicFramePr>
          <p:nvPr>
            <p:extLst>
              <p:ext uri="{D42A27DB-BD31-4B8C-83A1-F6EECF244321}">
                <p14:modId xmlns:p14="http://schemas.microsoft.com/office/powerpoint/2010/main" val="1373165649"/>
              </p:ext>
            </p:extLst>
          </p:nvPr>
        </p:nvGraphicFramePr>
        <p:xfrm>
          <a:off x="395536" y="2852936"/>
          <a:ext cx="8229600" cy="3291840"/>
        </p:xfrm>
        <a:graphic>
          <a:graphicData uri="http://schemas.openxmlformats.org/drawingml/2006/table">
            <a:tbl>
              <a:tblPr/>
              <a:tblGrid>
                <a:gridCol w="129614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3477072">
                  <a:extLst>
                    <a:ext uri="{9D8B030D-6E8A-4147-A177-3AD203B41FA5}">
                      <a16:colId xmlns:a16="http://schemas.microsoft.com/office/drawing/2014/main" val="20002"/>
                    </a:ext>
                  </a:extLst>
                </a:gridCol>
              </a:tblGrid>
              <a:tr h="209550">
                <a:tc>
                  <a:txBody>
                    <a:bodyPr/>
                    <a:lstStyle/>
                    <a:p>
                      <a:pPr algn="ctr"/>
                      <a:endParaRPr lang="en-US" dirty="0">
                        <a:solidFill>
                          <a:srgbClr val="FF0000"/>
                        </a:solidFill>
                        <a:effectLs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zh-CN" altLang="en-US" dirty="0">
                          <a:solidFill>
                            <a:srgbClr val="FF0000"/>
                          </a:solidFill>
                          <a:effectLst/>
                        </a:rPr>
                        <a:t>无符号斯特林数</a:t>
                      </a:r>
                      <a:endParaRPr lang="en-US" altLang="zh-CN" dirty="0">
                        <a:solidFill>
                          <a:srgbClr val="FF0000"/>
                        </a:solidFill>
                        <a:effectLs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zh-CN" altLang="en-US" dirty="0">
                          <a:solidFill>
                            <a:srgbClr val="FF0000"/>
                          </a:solidFill>
                          <a:effectLst/>
                        </a:rPr>
                        <a:t>有符号斯特林数</a:t>
                      </a:r>
                      <a:endParaRPr lang="en-US" altLang="zh-CN" dirty="0">
                        <a:solidFill>
                          <a:srgbClr val="FF0000"/>
                        </a:solidFill>
                        <a:effectLs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09550">
                <a:tc>
                  <a:txBody>
                    <a:bodyPr/>
                    <a:lstStyle/>
                    <a:p>
                      <a:pPr algn="ctr"/>
                      <a:r>
                        <a:rPr lang="en-US" dirty="0">
                          <a:solidFill>
                            <a:srgbClr val="FF0000"/>
                          </a:solidFill>
                          <a:effectLst/>
                        </a:rPr>
                        <a:t>n=0</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9550">
                <a:tc>
                  <a:txBody>
                    <a:bodyPr/>
                    <a:lstStyle/>
                    <a:p>
                      <a:pPr algn="ctr"/>
                      <a:r>
                        <a:rPr lang="en-US" dirty="0">
                          <a:solidFill>
                            <a:srgbClr val="FF0000"/>
                          </a:solidFill>
                          <a:effectLst/>
                        </a:rPr>
                        <a:t>n=1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a:solidFill>
                            <a:srgbClr val="FF0000"/>
                          </a:solidFill>
                          <a:effectLst/>
                        </a:rPr>
                        <a:t>0 1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09550">
                <a:tc>
                  <a:txBody>
                    <a:bodyPr/>
                    <a:lstStyle/>
                    <a:p>
                      <a:pPr algn="ctr"/>
                      <a:r>
                        <a:rPr lang="en-US" dirty="0">
                          <a:solidFill>
                            <a:srgbClr val="FF0000"/>
                          </a:solidFill>
                          <a:effectLst/>
                        </a:rPr>
                        <a:t>n=2</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0 1 1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a:solidFill>
                            <a:srgbClr val="FF0000"/>
                          </a:solidFill>
                          <a:effectLst/>
                        </a:rPr>
                        <a:t>0 -1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9550">
                <a:tc>
                  <a:txBody>
                    <a:bodyPr/>
                    <a:lstStyle/>
                    <a:p>
                      <a:pPr algn="ctr"/>
                      <a:r>
                        <a:rPr lang="en-US" dirty="0">
                          <a:solidFill>
                            <a:srgbClr val="FF0000"/>
                          </a:solidFill>
                          <a:effectLst/>
                        </a:rPr>
                        <a:t>n=3</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0 2 3 1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a:solidFill>
                            <a:srgbClr val="FF0000"/>
                          </a:solidFill>
                          <a:effectLst/>
                        </a:rPr>
                        <a:t>0 2 -3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09550">
                <a:tc>
                  <a:txBody>
                    <a:bodyPr/>
                    <a:lstStyle/>
                    <a:p>
                      <a:pPr algn="ctr"/>
                      <a:r>
                        <a:rPr lang="en-US" dirty="0">
                          <a:solidFill>
                            <a:srgbClr val="FF0000"/>
                          </a:solidFill>
                          <a:effectLst/>
                        </a:rPr>
                        <a:t>n=4</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0 6 11 6 1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a:solidFill>
                            <a:srgbClr val="FF0000"/>
                          </a:solidFill>
                          <a:effectLst/>
                        </a:rPr>
                        <a:t>0 -6 11 -6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9550">
                <a:tc>
                  <a:txBody>
                    <a:bodyPr/>
                    <a:lstStyle/>
                    <a:p>
                      <a:pPr algn="ctr"/>
                      <a:r>
                        <a:rPr lang="en-US" dirty="0">
                          <a:solidFill>
                            <a:srgbClr val="FF0000"/>
                          </a:solidFill>
                          <a:effectLst/>
                        </a:rPr>
                        <a:t>n=5</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0 24 50 35 10 1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24 -50 35 -10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09550">
                <a:tc>
                  <a:txBody>
                    <a:bodyPr/>
                    <a:lstStyle/>
                    <a:p>
                      <a:pPr algn="ctr"/>
                      <a:r>
                        <a:rPr lang="en-US">
                          <a:solidFill>
                            <a:srgbClr val="FF0000"/>
                          </a:solidFill>
                          <a:effectLst/>
                        </a:rPr>
                        <a:t>n=6</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0 120 274 225 85 15 1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0 -120 274 -225 85 -15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09550">
                <a:tc>
                  <a:txBody>
                    <a:bodyPr/>
                    <a:lstStyle/>
                    <a:p>
                      <a:pPr algn="ctr"/>
                      <a:r>
                        <a:rPr lang="en-US">
                          <a:solidFill>
                            <a:srgbClr val="FF0000"/>
                          </a:solidFill>
                          <a:effectLst/>
                        </a:rPr>
                        <a:t>n=7</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0 720 1764 1624 735 175 21 1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ctr"/>
                      <a:r>
                        <a:rPr lang="en-US" altLang="zh-CN" dirty="0">
                          <a:solidFill>
                            <a:srgbClr val="FF0000"/>
                          </a:solidFill>
                          <a:effectLst/>
                        </a:rPr>
                        <a:t>0 720 -1764 1624 -735 175 -21 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2947" name="内容占位符 1"/>
          <p:cNvSpPr>
            <a:spLocks noGrp="1"/>
          </p:cNvSpPr>
          <p:nvPr>
            <p:ph idx="1"/>
          </p:nvPr>
        </p:nvSpPr>
        <p:spPr>
          <a:xfrm>
            <a:off x="250824" y="1268413"/>
            <a:ext cx="8569647"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第一类</a:t>
            </a:r>
            <a:endParaRPr lang="en-US" altLang="zh-CN" sz="2400" b="1" dirty="0">
              <a:solidFill>
                <a:srgbClr val="FFFF00"/>
              </a:solidFill>
            </a:endParaRPr>
          </a:p>
          <a:p>
            <a:pPr marL="0" indent="0">
              <a:buFont typeface="Wingdings 2" pitchFamily="18" charset="2"/>
              <a:buNone/>
            </a:pPr>
            <a:r>
              <a:rPr lang="zh-CN" altLang="en-US" sz="2400" dirty="0"/>
              <a:t>    无符号</a:t>
            </a:r>
            <a:r>
              <a:rPr lang="en-US" altLang="zh-CN" sz="2400" dirty="0" err="1"/>
              <a:t>Stirling</a:t>
            </a:r>
            <a:r>
              <a:rPr lang="zh-CN" altLang="en-US" sz="2400" dirty="0"/>
              <a:t>数的性质：</a:t>
            </a:r>
            <a:endParaRPr lang="en-US" altLang="zh-CN" sz="2400" dirty="0"/>
          </a:p>
          <a:p>
            <a:pPr marL="0" indent="0">
              <a:buFont typeface="Wingdings 2" pitchFamily="18" charset="2"/>
              <a:buNone/>
            </a:pPr>
            <a:r>
              <a:rPr lang="en-US" altLang="zh-CN" sz="2400" dirty="0"/>
              <a:t>    S(n, 1)=(n-1)!</a:t>
            </a:r>
          </a:p>
          <a:p>
            <a:pPr marL="0" indent="0">
              <a:buFont typeface="Wingdings 2" pitchFamily="18" charset="2"/>
              <a:buNone/>
            </a:pPr>
            <a:r>
              <a:rPr lang="en-US" altLang="zh-CN" sz="2400" dirty="0"/>
              <a:t>    S(n, k)=(-1)</a:t>
            </a:r>
            <a:r>
              <a:rPr lang="en-US" altLang="zh-CN" sz="2400" baseline="30000" dirty="0" err="1"/>
              <a:t>n+k</a:t>
            </a:r>
            <a:r>
              <a:rPr lang="en-US" altLang="zh-CN" sz="2400" dirty="0" err="1"/>
              <a:t>|S</a:t>
            </a:r>
            <a:r>
              <a:rPr lang="en-US" altLang="zh-CN" sz="2400" dirty="0"/>
              <a:t>(n, k)|</a:t>
            </a:r>
          </a:p>
          <a:p>
            <a:pPr marL="0" indent="0">
              <a:buFont typeface="Wingdings 2" pitchFamily="18" charset="2"/>
              <a:buNone/>
            </a:pPr>
            <a:r>
              <a:rPr lang="en-US" altLang="zh-CN" sz="2400" dirty="0"/>
              <a:t>    S(n, n-1)=C(n, 2)   </a:t>
            </a:r>
          </a:p>
          <a:p>
            <a:pPr marL="0" indent="0">
              <a:buFont typeface="Wingdings 2" pitchFamily="18" charset="2"/>
              <a:buNone/>
            </a:pPr>
            <a:r>
              <a:rPr lang="en-US" altLang="zh-CN" sz="2400" dirty="0"/>
              <a:t>    </a:t>
            </a:r>
            <a:r>
              <a:rPr lang="zh-CN" altLang="en-US" sz="2400" dirty="0"/>
              <a:t>母函数：</a:t>
            </a:r>
            <a:r>
              <a:rPr lang="en-US" altLang="zh-CN" sz="2400" dirty="0"/>
              <a:t>x(x-1)(x-2)…(x-n+1)=</a:t>
            </a:r>
            <a:r>
              <a:rPr lang="zh-CN" altLang="en-US" sz="2400" dirty="0"/>
              <a:t>∑</a:t>
            </a:r>
            <a:r>
              <a:rPr lang="en-US" altLang="zh-CN" sz="2400" dirty="0"/>
              <a:t>S(n, k)</a:t>
            </a:r>
            <a:r>
              <a:rPr lang="en-US" altLang="zh-CN" sz="2400" dirty="0" err="1"/>
              <a:t>x</a:t>
            </a:r>
            <a:r>
              <a:rPr lang="en-US" altLang="zh-CN" sz="2400" baseline="30000" dirty="0" err="1"/>
              <a:t>k</a:t>
            </a:r>
            <a:endParaRPr lang="en-US" altLang="zh-CN" sz="2400" dirty="0"/>
          </a:p>
          <a:p>
            <a:pPr marL="0" indent="0">
              <a:buFont typeface="Wingdings 2" pitchFamily="18" charset="2"/>
              <a:buNone/>
            </a:pPr>
            <a:r>
              <a:rPr lang="en-US" altLang="zh-CN" sz="2400" dirty="0"/>
              <a:t>    </a:t>
            </a:r>
            <a:r>
              <a:rPr lang="zh-CN" altLang="en-US" sz="2400" dirty="0"/>
              <a:t>斯特林公式：</a:t>
            </a:r>
            <a:endParaRPr lang="en-US" altLang="zh-CN" sz="2400" dirty="0"/>
          </a:p>
          <a:p>
            <a:pPr marL="0" indent="0">
              <a:buFont typeface="Wingdings 2" pitchFamily="18" charset="2"/>
              <a:buNone/>
            </a:pPr>
            <a:r>
              <a:rPr lang="en-US" altLang="zh-CN" sz="2400" dirty="0"/>
              <a:t>    n</a:t>
            </a:r>
            <a:r>
              <a:rPr lang="zh-CN" altLang="zh-CN" sz="2400" dirty="0"/>
              <a:t>！</a:t>
            </a:r>
            <a:r>
              <a:rPr lang="en-US" altLang="zh-CN" sz="2400" dirty="0"/>
              <a:t>=</a:t>
            </a:r>
            <a:r>
              <a:rPr lang="zh-CN" altLang="zh-CN" sz="2400" dirty="0"/>
              <a:t>（</a:t>
            </a:r>
            <a:r>
              <a:rPr lang="en-US" altLang="zh-CN" sz="2400" dirty="0"/>
              <a:t>2*pi*n)^1/2 *(n/e)^n *e^(a/12*n) </a:t>
            </a:r>
            <a:r>
              <a:rPr lang="zh-CN" altLang="en-US" sz="2400" dirty="0"/>
              <a:t>或</a:t>
            </a:r>
            <a:endParaRPr lang="en-US" altLang="zh-CN" sz="2400" dirty="0"/>
          </a:p>
          <a:p>
            <a:pPr marL="0" indent="0">
              <a:buFont typeface="Wingdings 2" pitchFamily="18" charset="2"/>
              <a:buNone/>
            </a:pPr>
            <a:r>
              <a:rPr lang="en-US" altLang="zh-CN" sz="2400" b="1" dirty="0"/>
              <a:t>    log</a:t>
            </a:r>
            <a:r>
              <a:rPr lang="en-US" altLang="zh-CN" sz="2400" b="1" baseline="-25000" dirty="0"/>
              <a:t>10</a:t>
            </a:r>
            <a:r>
              <a:rPr lang="en-US" altLang="zh-CN" sz="2400" b="1" dirty="0"/>
              <a:t>(n!)=1.0/2*log</a:t>
            </a:r>
            <a:r>
              <a:rPr lang="en-US" altLang="zh-CN" sz="2400" b="1" baseline="-25000" dirty="0"/>
              <a:t>10</a:t>
            </a:r>
            <a:r>
              <a:rPr lang="en-US" altLang="zh-CN" sz="2400" b="1" dirty="0"/>
              <a:t>(2*pi*n)+n*log</a:t>
            </a:r>
            <a:r>
              <a:rPr lang="en-US" altLang="zh-CN" sz="2400" b="1" baseline="-25000" dirty="0"/>
              <a:t>10</a:t>
            </a:r>
            <a:r>
              <a:rPr lang="en-US" altLang="zh-CN" sz="2400" b="1" dirty="0"/>
              <a:t>(n/e)</a:t>
            </a:r>
          </a:p>
          <a:p>
            <a:pPr marL="0" indent="0">
              <a:buFont typeface="Wingdings 2" pitchFamily="18" charset="2"/>
              <a:buNone/>
            </a:pPr>
            <a:r>
              <a:rPr lang="zh-CN" altLang="en-US" sz="2400" dirty="0"/>
              <a:t>    斯特林数能够做一切关于阶乘有关的大数运算。</a:t>
            </a:r>
            <a:endParaRPr lang="en-US" altLang="zh-CN" sz="2400" dirty="0"/>
          </a:p>
          <a:p>
            <a:pPr marL="0" indent="0">
              <a:buFont typeface="Wingdings 2" pitchFamily="18" charset="2"/>
              <a:buNone/>
            </a:pPr>
            <a:r>
              <a:rPr lang="en-US" altLang="zh-CN" sz="2400" dirty="0"/>
              <a:t>    </a:t>
            </a:r>
            <a:r>
              <a:rPr lang="zh-CN" altLang="en-US" sz="2400" dirty="0"/>
              <a:t>有符号</a:t>
            </a:r>
            <a:r>
              <a:rPr lang="en-US" altLang="zh-CN" sz="2400" dirty="0" err="1"/>
              <a:t>Stirling</a:t>
            </a:r>
            <a:r>
              <a:rPr lang="zh-CN" altLang="en-US" sz="2400" dirty="0"/>
              <a:t>数与无符号</a:t>
            </a:r>
            <a:r>
              <a:rPr lang="en-US" altLang="zh-CN" sz="2400" dirty="0" err="1"/>
              <a:t>Stirling</a:t>
            </a:r>
            <a:r>
              <a:rPr lang="zh-CN" altLang="en-US" sz="2400" dirty="0"/>
              <a:t>数相差一个系数</a:t>
            </a:r>
            <a:r>
              <a:rPr lang="en-US" altLang="zh-CN" sz="2400" dirty="0"/>
              <a:t>(-1)^(</a:t>
            </a:r>
            <a:r>
              <a:rPr lang="en-US" altLang="zh-CN" sz="2400" dirty="0" err="1"/>
              <a:t>n+m</a:t>
            </a:r>
            <a:r>
              <a:rPr lang="en-US" altLang="zh-CN" sz="2400" dirty="0"/>
              <a:t>)</a:t>
            </a:r>
          </a:p>
          <a:p>
            <a:pPr marL="0" indent="0">
              <a:buFont typeface="Wingdings 2" pitchFamily="18" charset="2"/>
              <a:buNone/>
            </a:pPr>
            <a:endParaRPr lang="zh-CN" altLang="en-US" sz="2400" baseline="30000" dirty="0"/>
          </a:p>
        </p:txBody>
      </p:sp>
    </p:spTree>
    <p:extLst>
      <p:ext uri="{BB962C8B-B14F-4D97-AF65-F5344CB8AC3E}">
        <p14:creationId xmlns:p14="http://schemas.microsoft.com/office/powerpoint/2010/main" val="384617297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3971"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第一类</a:t>
            </a:r>
            <a:endParaRPr lang="en-US" altLang="zh-CN" sz="2400" b="1" dirty="0">
              <a:solidFill>
                <a:srgbClr val="FFFF00"/>
              </a:solidFill>
            </a:endParaRPr>
          </a:p>
          <a:p>
            <a:pPr marL="0" indent="0">
              <a:buNone/>
            </a:pPr>
            <a:r>
              <a:rPr lang="zh-CN" altLang="en-US" sz="2400" dirty="0"/>
              <a:t>    </a:t>
            </a:r>
            <a:r>
              <a:rPr lang="zh-CN" altLang="en-US" sz="2200" dirty="0"/>
              <a:t>例：有</a:t>
            </a:r>
            <a:r>
              <a:rPr lang="en-US" altLang="zh-CN" sz="2200" dirty="0"/>
              <a:t>n</a:t>
            </a:r>
            <a:r>
              <a:rPr lang="zh-CN" altLang="en-US" sz="2200" dirty="0"/>
              <a:t>个仓库，每个仓库有两把钥匙，共</a:t>
            </a:r>
            <a:r>
              <a:rPr lang="en-US" altLang="zh-CN" sz="2200" dirty="0"/>
              <a:t>2n</a:t>
            </a:r>
            <a:r>
              <a:rPr lang="zh-CN" altLang="en-US" sz="2200" dirty="0"/>
              <a:t>把钥匙。同时又有</a:t>
            </a:r>
            <a:r>
              <a:rPr lang="en-US" altLang="zh-CN" sz="2200" dirty="0"/>
              <a:t>n</a:t>
            </a:r>
            <a:r>
              <a:rPr lang="zh-CN" altLang="en-US" sz="2200" dirty="0"/>
              <a:t>位官员，每个仓库放置一把钥匙，每个官员发一把钥匙。问如何放置钥匙使得所有官员都能够打开所有仓库？（只考虑钥匙怎么放到仓库中，而不考虑官员拿哪把钥匙。）</a:t>
            </a:r>
            <a:endParaRPr lang="en-US" altLang="zh-CN" sz="2200" dirty="0"/>
          </a:p>
          <a:p>
            <a:pPr marL="0" indent="0">
              <a:buNone/>
            </a:pPr>
            <a:r>
              <a:rPr lang="en-US" altLang="zh-CN" sz="2200" dirty="0"/>
              <a:t>     </a:t>
            </a:r>
            <a:r>
              <a:rPr lang="zh-CN" altLang="en-US" sz="2200" dirty="0"/>
              <a:t>如果官员分成</a:t>
            </a:r>
            <a:r>
              <a:rPr lang="en-US" altLang="zh-CN" sz="2200" dirty="0"/>
              <a:t>m</a:t>
            </a:r>
            <a:r>
              <a:rPr lang="zh-CN" altLang="en-US" sz="2200" dirty="0"/>
              <a:t>个不同的部，部中的官员数量和管理的仓库数量一致。那么有多少方案使得，同部的所有官员可以打开所有本部管理的仓库，而无法打开其他部管理的仓库？（同样只考虑钥匙的放置。）</a:t>
            </a:r>
          </a:p>
          <a:p>
            <a:pPr marL="0" indent="0">
              <a:buNone/>
            </a:pPr>
            <a:r>
              <a:rPr lang="zh-CN" altLang="en-US" sz="2200" dirty="0"/>
              <a:t>    第一问很经典，就是打开将钥匙放入仓库构成一个环：</a:t>
            </a:r>
            <a:r>
              <a:rPr lang="en-US" altLang="zh-CN" sz="2200" dirty="0"/>
              <a:t>1</a:t>
            </a:r>
            <a:r>
              <a:rPr lang="zh-CN" altLang="en-US" sz="2200" dirty="0"/>
              <a:t>号仓库放</a:t>
            </a:r>
            <a:r>
              <a:rPr lang="en-US" altLang="zh-CN" sz="2200" dirty="0"/>
              <a:t>2</a:t>
            </a:r>
            <a:r>
              <a:rPr lang="zh-CN" altLang="en-US" sz="2200" dirty="0"/>
              <a:t>号钥匙，</a:t>
            </a:r>
            <a:r>
              <a:rPr lang="en-US" altLang="zh-CN" sz="2200" dirty="0"/>
              <a:t>2</a:t>
            </a:r>
            <a:r>
              <a:rPr lang="zh-CN" altLang="en-US" sz="2200" dirty="0"/>
              <a:t>号仓库放</a:t>
            </a:r>
            <a:r>
              <a:rPr lang="en-US" altLang="zh-CN" sz="2200" dirty="0"/>
              <a:t>3</a:t>
            </a:r>
            <a:r>
              <a:rPr lang="zh-CN" altLang="en-US" sz="2200" dirty="0"/>
              <a:t>号钥匙</a:t>
            </a:r>
            <a:r>
              <a:rPr lang="en-US" altLang="zh-CN" sz="2200" dirty="0"/>
              <a:t>……n</a:t>
            </a:r>
            <a:r>
              <a:rPr lang="zh-CN" altLang="en-US" sz="2200" dirty="0"/>
              <a:t>号仓库放</a:t>
            </a:r>
            <a:r>
              <a:rPr lang="en-US" altLang="zh-CN" sz="2200" dirty="0"/>
              <a:t>1</a:t>
            </a:r>
            <a:r>
              <a:rPr lang="zh-CN" altLang="en-US" sz="2200" dirty="0"/>
              <a:t>号钥匙。这种情况的方案数是</a:t>
            </a:r>
            <a:r>
              <a:rPr lang="en-US" altLang="zh-CN" sz="2200" dirty="0"/>
              <a:t>(n-1)!</a:t>
            </a:r>
            <a:r>
              <a:rPr lang="zh-CN" altLang="en-US" sz="2200" dirty="0"/>
              <a:t> 种。</a:t>
            </a:r>
          </a:p>
          <a:p>
            <a:pPr marL="0" indent="0">
              <a:buNone/>
            </a:pPr>
            <a:r>
              <a:rPr lang="zh-CN" altLang="en-US" sz="2200" dirty="0"/>
              <a:t>    而第二问就对应的将</a:t>
            </a:r>
            <a:r>
              <a:rPr lang="en-US" altLang="zh-CN" sz="2200" dirty="0"/>
              <a:t>n</a:t>
            </a:r>
            <a:r>
              <a:rPr lang="zh-CN" altLang="en-US" sz="2200" dirty="0"/>
              <a:t>个元素分成</a:t>
            </a:r>
            <a:r>
              <a:rPr lang="en-US" altLang="zh-CN" sz="2200" dirty="0"/>
              <a:t>m</a:t>
            </a:r>
            <a:r>
              <a:rPr lang="zh-CN" altLang="en-US" sz="2200" dirty="0"/>
              <a:t>个圆排列，方案数就是第一类无符号</a:t>
            </a:r>
            <a:r>
              <a:rPr lang="en-US" altLang="zh-CN" sz="2200" dirty="0" err="1"/>
              <a:t>Stirling</a:t>
            </a:r>
            <a:r>
              <a:rPr lang="zh-CN" altLang="en-US" sz="2200" dirty="0"/>
              <a:t>数  。</a:t>
            </a:r>
          </a:p>
        </p:txBody>
      </p:sp>
    </p:spTree>
    <p:extLst>
      <p:ext uri="{BB962C8B-B14F-4D97-AF65-F5344CB8AC3E}">
        <p14:creationId xmlns:p14="http://schemas.microsoft.com/office/powerpoint/2010/main" val="343592386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3971"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第一类</a:t>
            </a:r>
            <a:endParaRPr lang="en-US" altLang="zh-CN" sz="2400" b="1" dirty="0">
              <a:solidFill>
                <a:srgbClr val="FFFF00"/>
              </a:solidFill>
            </a:endParaRPr>
          </a:p>
          <a:p>
            <a:pPr marL="0" indent="0">
              <a:buFont typeface="Wingdings 2" pitchFamily="18" charset="2"/>
              <a:buNone/>
            </a:pPr>
            <a:r>
              <a:rPr lang="zh-CN" altLang="en-US" sz="2400" dirty="0"/>
              <a:t>    </a:t>
            </a:r>
            <a:r>
              <a:rPr lang="zh-CN" altLang="en-US" sz="2200" dirty="0"/>
              <a:t>例：有</a:t>
            </a:r>
            <a:r>
              <a:rPr lang="en-US" altLang="zh-CN" sz="2200" dirty="0"/>
              <a:t>N</a:t>
            </a:r>
            <a:r>
              <a:rPr lang="zh-CN" altLang="en-US" sz="2200" dirty="0"/>
              <a:t>个房间，然后每个房间里有</a:t>
            </a:r>
            <a:r>
              <a:rPr lang="en-US" altLang="zh-CN" sz="2200" dirty="0"/>
              <a:t>1</a:t>
            </a:r>
            <a:r>
              <a:rPr lang="zh-CN" altLang="en-US" sz="2200" dirty="0"/>
              <a:t>把钥匙</a:t>
            </a:r>
            <a:r>
              <a:rPr lang="en-US" altLang="zh-CN" sz="2200" dirty="0"/>
              <a:t>(</a:t>
            </a:r>
            <a:r>
              <a:rPr lang="zh-CN" altLang="en-US" sz="2200" dirty="0"/>
              <a:t>可以是其他房间的钥匙，也可以是本房间的钥匙</a:t>
            </a:r>
            <a:r>
              <a:rPr lang="en-US" altLang="zh-CN" sz="2200" dirty="0"/>
              <a:t>)</a:t>
            </a:r>
            <a:r>
              <a:rPr lang="zh-CN" altLang="en-US" sz="2200" dirty="0"/>
              <a:t>，你最初手里没有任何钥匙，要靠破门而入！但第一个房间不能破门进去，只能靠钥匙打开，其他都可以。给你房间数</a:t>
            </a:r>
            <a:r>
              <a:rPr lang="en-US" altLang="zh-CN" sz="2200" dirty="0"/>
              <a:t>N</a:t>
            </a:r>
            <a:r>
              <a:rPr lang="zh-CN" altLang="en-US" sz="2200" dirty="0"/>
              <a:t>和最多能破门的个数</a:t>
            </a:r>
            <a:r>
              <a:rPr lang="en-US" altLang="zh-CN" sz="2200" dirty="0"/>
              <a:t>K(</a:t>
            </a:r>
            <a:r>
              <a:rPr lang="pt-BR" altLang="zh-CN" sz="2200" dirty="0"/>
              <a:t>1 &lt; N ≤ 20, 1 ≤ K &lt; N</a:t>
            </a:r>
            <a:r>
              <a:rPr lang="en-US" altLang="zh-CN" sz="2200" dirty="0"/>
              <a:t>)</a:t>
            </a:r>
            <a:r>
              <a:rPr lang="zh-CN" altLang="en-US" sz="2200" dirty="0"/>
              <a:t>，求能全部把房间打开的概率。</a:t>
            </a:r>
            <a:endParaRPr lang="en-US" altLang="zh-CN" sz="2200" dirty="0"/>
          </a:p>
          <a:p>
            <a:pPr marL="0" indent="0">
              <a:buFont typeface="Wingdings 2" pitchFamily="18" charset="2"/>
              <a:buNone/>
            </a:pPr>
            <a:r>
              <a:rPr lang="en-US" altLang="zh-CN" sz="2200" dirty="0"/>
              <a:t>    </a:t>
            </a:r>
            <a:r>
              <a:rPr lang="zh-CN" altLang="en-US" sz="2200" dirty="0"/>
              <a:t>分析：</a:t>
            </a:r>
            <a:endParaRPr lang="en-US" altLang="zh-CN" sz="2200" dirty="0"/>
          </a:p>
          <a:p>
            <a:pPr marL="0" indent="0">
              <a:buFont typeface="Wingdings 2" pitchFamily="18" charset="2"/>
              <a:buNone/>
            </a:pPr>
            <a:r>
              <a:rPr lang="en-US" altLang="zh-CN" sz="2200" dirty="0"/>
              <a:t>    </a:t>
            </a:r>
            <a:r>
              <a:rPr lang="zh-CN" altLang="en-US" sz="2200" dirty="0"/>
              <a:t>所有房间分成一组，该组房间和钥匙构成一个环，随便破门哪个房间，都可以打开所有门。总数：</a:t>
            </a:r>
            <a:r>
              <a:rPr lang="en-US" altLang="zh-CN" sz="2200" dirty="0"/>
              <a:t>S(N, 1)</a:t>
            </a:r>
          </a:p>
          <a:p>
            <a:pPr marL="0" indent="0">
              <a:buFont typeface="Wingdings 2" pitchFamily="18" charset="2"/>
              <a:buNone/>
            </a:pPr>
            <a:r>
              <a:rPr lang="zh-CN" altLang="en-US" sz="2200" dirty="0"/>
              <a:t>    当破</a:t>
            </a:r>
            <a:r>
              <a:rPr lang="en-US" altLang="zh-CN" sz="2200" dirty="0"/>
              <a:t>k</a:t>
            </a:r>
            <a:r>
              <a:rPr lang="zh-CN" altLang="en-US" sz="2200" dirty="0"/>
              <a:t>次门，</a:t>
            </a:r>
            <a:r>
              <a:rPr lang="en-US" altLang="zh-CN" sz="2200" dirty="0"/>
              <a:t>k&gt;=2</a:t>
            </a:r>
            <a:r>
              <a:rPr lang="zh-CN" altLang="en-US" sz="2200" dirty="0"/>
              <a:t>，由于第一个房间不能单独成组。总数为</a:t>
            </a:r>
            <a:r>
              <a:rPr lang="en-US" altLang="zh-CN" sz="2200" dirty="0"/>
              <a:t>S(N, k)-S(N-1, k-1)</a:t>
            </a:r>
          </a:p>
          <a:p>
            <a:pPr marL="0" indent="0">
              <a:buFont typeface="Wingdings 2" pitchFamily="18" charset="2"/>
              <a:buNone/>
            </a:pPr>
            <a:r>
              <a:rPr lang="en-US" altLang="zh-CN" sz="2200" dirty="0"/>
              <a:t>     </a:t>
            </a:r>
            <a:r>
              <a:rPr lang="zh-CN" altLang="en-US" sz="2200" dirty="0"/>
              <a:t>能全部成功打开门的总数为上述各种情况的和</a:t>
            </a:r>
            <a:r>
              <a:rPr lang="en-US" altLang="zh-CN" sz="2200" dirty="0"/>
              <a:t>sum</a:t>
            </a:r>
            <a:r>
              <a:rPr lang="zh-CN" altLang="en-US" sz="2200" dirty="0"/>
              <a:t>。</a:t>
            </a:r>
            <a:endParaRPr lang="en-US" altLang="zh-CN" sz="2200" dirty="0"/>
          </a:p>
          <a:p>
            <a:pPr marL="0" indent="0">
              <a:buFont typeface="Wingdings 2" pitchFamily="18" charset="2"/>
              <a:buNone/>
            </a:pPr>
            <a:r>
              <a:rPr lang="en-US" altLang="zh-CN" sz="2200" dirty="0"/>
              <a:t>     </a:t>
            </a:r>
            <a:r>
              <a:rPr lang="zh-CN" altLang="en-US" sz="2200" dirty="0"/>
              <a:t>所有情况总数为</a:t>
            </a:r>
            <a:r>
              <a:rPr lang="en-US" altLang="zh-CN" sz="2200" dirty="0"/>
              <a:t>n!</a:t>
            </a:r>
            <a:r>
              <a:rPr lang="zh-CN" altLang="en-US" sz="2200" dirty="0"/>
              <a:t>，因此成功的概率为</a:t>
            </a:r>
            <a:r>
              <a:rPr lang="en-US" altLang="zh-CN" sz="2200" dirty="0"/>
              <a:t>n!/sum</a:t>
            </a:r>
            <a:r>
              <a:rPr lang="zh-CN" altLang="en-US" sz="2200" dirty="0"/>
              <a:t>。</a:t>
            </a:r>
            <a:endParaRPr lang="en-US" altLang="zh-CN" sz="2200" dirty="0"/>
          </a:p>
          <a:p>
            <a:pPr marL="0" indent="0">
              <a:buFont typeface="Wingdings 2" pitchFamily="18" charset="2"/>
              <a:buNone/>
            </a:pPr>
            <a:r>
              <a:rPr lang="en-US" altLang="zh-CN" sz="2200" dirty="0"/>
              <a:t>    </a:t>
            </a:r>
            <a:r>
              <a:rPr lang="zh-CN" altLang="en-US" sz="2200" dirty="0"/>
              <a:t>（代码：</a:t>
            </a:r>
            <a:r>
              <a:rPr lang="en-US" altLang="zh-CN" sz="2200" dirty="0"/>
              <a:t>Stirling1_1.cpp</a:t>
            </a:r>
            <a:r>
              <a:rPr lang="zh-CN" altLang="en-US" sz="2200" dirty="0"/>
              <a: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4995"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第一类</a:t>
            </a:r>
            <a:endParaRPr lang="en-US" altLang="zh-CN" sz="2400" b="1" dirty="0">
              <a:solidFill>
                <a:srgbClr val="FFFF00"/>
              </a:solidFill>
            </a:endParaRPr>
          </a:p>
          <a:p>
            <a:pPr marL="0" indent="0">
              <a:buFont typeface="Wingdings 2" pitchFamily="18" charset="2"/>
              <a:buNone/>
            </a:pPr>
            <a:r>
              <a:rPr lang="zh-CN" altLang="en-US" sz="2400" dirty="0"/>
              <a:t>    </a:t>
            </a:r>
            <a:r>
              <a:rPr lang="zh-CN" altLang="en-US" sz="2000" dirty="0"/>
              <a:t>例：现有排在一条直线上的</a:t>
            </a:r>
            <a:r>
              <a:rPr lang="en-US" altLang="zh-CN" sz="2000" dirty="0"/>
              <a:t>N</a:t>
            </a:r>
            <a:r>
              <a:rPr lang="zh-CN" altLang="en-US" sz="2000" dirty="0"/>
              <a:t>座高楼，高度均不同且为</a:t>
            </a:r>
            <a:r>
              <a:rPr lang="en-US" altLang="zh-CN" sz="2000" dirty="0"/>
              <a:t>1~N</a:t>
            </a:r>
            <a:r>
              <a:rPr lang="zh-CN" altLang="en-US" sz="2000" dirty="0"/>
              <a:t>中的数，从前向后看能看到</a:t>
            </a:r>
            <a:r>
              <a:rPr lang="en-US" altLang="zh-CN" sz="2000" dirty="0"/>
              <a:t>F</a:t>
            </a:r>
            <a:r>
              <a:rPr lang="zh-CN" altLang="en-US" sz="2000" dirty="0"/>
              <a:t>个，从后向前看能看到</a:t>
            </a:r>
            <a:r>
              <a:rPr lang="en-US" altLang="zh-CN" sz="2000" dirty="0"/>
              <a:t>B</a:t>
            </a:r>
            <a:r>
              <a:rPr lang="zh-CN" altLang="en-US" sz="2000" dirty="0"/>
              <a:t>个</a:t>
            </a:r>
            <a:r>
              <a:rPr lang="en-US" altLang="zh-CN" sz="2000" dirty="0"/>
              <a:t>(</a:t>
            </a:r>
            <a:r>
              <a:rPr lang="zh-CN" altLang="en-US" sz="2000" dirty="0"/>
              <a:t>一座楼可见是指在你和该楼之间，盖楼是最高的</a:t>
            </a:r>
            <a:r>
              <a:rPr lang="en-US" altLang="zh-CN" sz="2000" dirty="0"/>
              <a:t>)</a:t>
            </a:r>
            <a:r>
              <a:rPr lang="zh-CN" altLang="en-US" sz="2000" dirty="0"/>
              <a:t>，问有多少种可能的排列数</a:t>
            </a:r>
            <a:r>
              <a:rPr lang="en-US" altLang="zh-CN" sz="2000" dirty="0"/>
              <a:t>(0 &lt; N, F, B &lt;= 2000)</a:t>
            </a:r>
            <a:r>
              <a:rPr lang="zh-CN" altLang="en-US" sz="2000" dirty="0"/>
              <a:t>。</a:t>
            </a:r>
          </a:p>
          <a:p>
            <a:pPr marL="0" indent="0">
              <a:buFont typeface="Wingdings 2" pitchFamily="18" charset="2"/>
              <a:buNone/>
            </a:pPr>
            <a:r>
              <a:rPr lang="zh-CN" altLang="en-US" sz="2000" dirty="0"/>
              <a:t>    分析：可以肯定，无论从最左边还是从最右边看，最高的那个楼一定是可以看到的</a:t>
            </a:r>
            <a:r>
              <a:rPr lang="en-US" altLang="zh-CN" sz="2000" dirty="0"/>
              <a:t>.</a:t>
            </a:r>
            <a:endParaRPr lang="zh-CN" altLang="en-US" sz="2000" dirty="0"/>
          </a:p>
          <a:p>
            <a:pPr marL="0" indent="0">
              <a:buFont typeface="Wingdings 2" pitchFamily="18" charset="2"/>
              <a:buNone/>
            </a:pPr>
            <a:r>
              <a:rPr lang="zh-CN" altLang="en-US" sz="2000" dirty="0"/>
              <a:t>    假设最高的楼的位置固定，最高楼的编号为</a:t>
            </a:r>
            <a:r>
              <a:rPr lang="en-US" altLang="zh-CN" sz="2000" dirty="0"/>
              <a:t>n</a:t>
            </a:r>
            <a:r>
              <a:rPr lang="zh-CN" altLang="en-US" sz="2000" dirty="0"/>
              <a:t>，那么我们为了满足条件，可以在楼</a:t>
            </a:r>
            <a:r>
              <a:rPr lang="en-US" altLang="zh-CN" sz="2000" dirty="0"/>
              <a:t>n</a:t>
            </a:r>
            <a:r>
              <a:rPr lang="zh-CN" altLang="en-US" sz="2000" dirty="0"/>
              <a:t>的左边分</a:t>
            </a:r>
            <a:r>
              <a:rPr lang="en-US" altLang="zh-CN" sz="2000" dirty="0"/>
              <a:t>F-1</a:t>
            </a:r>
            <a:r>
              <a:rPr lang="zh-CN" altLang="en-US" sz="2000" dirty="0"/>
              <a:t>组，右边分</a:t>
            </a:r>
            <a:r>
              <a:rPr lang="en-US" altLang="zh-CN" sz="2000" dirty="0"/>
              <a:t>B-1</a:t>
            </a:r>
            <a:r>
              <a:rPr lang="zh-CN" altLang="en-US" sz="2000" dirty="0"/>
              <a:t>组，且用每组最高的那个元素代表这一组，那么楼</a:t>
            </a:r>
            <a:r>
              <a:rPr lang="en-US" altLang="zh-CN" sz="2000" dirty="0"/>
              <a:t>n</a:t>
            </a:r>
            <a:r>
              <a:rPr lang="zh-CN" altLang="en-US" sz="2000" dirty="0"/>
              <a:t>的前面，从前到后，组与组之间最高的元素一定是单调递增的，且每组中的最高元素一定排在该组的最前面，每组中的其它元素可以任意排列（相当于这个组中所有元素的圆排列）。后面类似。第一类</a:t>
            </a:r>
            <a:r>
              <a:rPr lang="en-US" altLang="zh-CN" sz="2000" dirty="0" err="1"/>
              <a:t>Stirling</a:t>
            </a:r>
            <a:r>
              <a:rPr lang="zh-CN" altLang="en-US" sz="2000" dirty="0"/>
              <a:t>数。</a:t>
            </a:r>
          </a:p>
          <a:p>
            <a:pPr marL="0" indent="0">
              <a:buFont typeface="Wingdings 2" pitchFamily="18" charset="2"/>
              <a:buNone/>
            </a:pPr>
            <a:r>
              <a:rPr lang="zh-CN" altLang="en-US" sz="2000" dirty="0"/>
              <a:t>    可以先把</a:t>
            </a:r>
            <a:r>
              <a:rPr lang="en-US" altLang="zh-CN" sz="2000" dirty="0"/>
              <a:t>n-1</a:t>
            </a:r>
            <a:r>
              <a:rPr lang="zh-CN" altLang="en-US" sz="2000" dirty="0"/>
              <a:t>个元素分成</a:t>
            </a:r>
            <a:r>
              <a:rPr lang="en-US" altLang="zh-CN" sz="2000" dirty="0"/>
              <a:t>F-1+B-1</a:t>
            </a:r>
            <a:r>
              <a:rPr lang="zh-CN" altLang="en-US" sz="2000" dirty="0"/>
              <a:t>组，然后每组内部做环排列。再在所有组中选取</a:t>
            </a:r>
            <a:r>
              <a:rPr lang="en-US" altLang="zh-CN" sz="2000" dirty="0"/>
              <a:t>F-1</a:t>
            </a:r>
            <a:r>
              <a:rPr lang="zh-CN" altLang="en-US" sz="2000" dirty="0"/>
              <a:t>组放到楼</a:t>
            </a:r>
            <a:r>
              <a:rPr lang="en-US" altLang="zh-CN" sz="2000" dirty="0"/>
              <a:t>n</a:t>
            </a:r>
            <a:r>
              <a:rPr lang="zh-CN" altLang="en-US" sz="2000" dirty="0"/>
              <a:t>的前。所以总数是</a:t>
            </a:r>
          </a:p>
          <a:p>
            <a:pPr marL="0" indent="0">
              <a:buFont typeface="Wingdings 2" pitchFamily="18" charset="2"/>
              <a:buNone/>
            </a:pPr>
            <a:r>
              <a:rPr lang="en-US" altLang="zh-CN" sz="2000" dirty="0"/>
              <a:t>   C(f + b – 2, f - 1])* S(n – 1)(f + b – 2)    C(. , .)</a:t>
            </a:r>
            <a:r>
              <a:rPr lang="zh-CN" altLang="en-US" sz="2000" dirty="0"/>
              <a:t>表示两个数的组合</a:t>
            </a:r>
            <a:endParaRPr lang="en-US" altLang="zh-CN" sz="2000" dirty="0"/>
          </a:p>
          <a:p>
            <a:pPr marL="0" indent="0">
              <a:buFont typeface="Wingdings 2" pitchFamily="18" charset="2"/>
              <a:buNone/>
            </a:pPr>
            <a:r>
              <a:rPr lang="en-US" altLang="zh-CN" sz="2000" dirty="0"/>
              <a:t>    </a:t>
            </a:r>
            <a:r>
              <a:rPr lang="zh-CN" altLang="en-US" sz="2000" dirty="0"/>
              <a:t>（代码：</a:t>
            </a:r>
            <a:r>
              <a:rPr lang="en-US" altLang="zh-CN" sz="2000" dirty="0"/>
              <a:t>Stirling1_2</a:t>
            </a:r>
            <a:r>
              <a:rPr lang="zh-CN" altLang="en-US" sz="2000" dirty="0"/>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6019"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a:solidFill>
                  <a:srgbClr val="FFFF00"/>
                </a:solidFill>
              </a:rPr>
              <a:t>3</a:t>
            </a:r>
            <a:r>
              <a:rPr lang="zh-CN" altLang="en-US" sz="2400" b="1">
                <a:solidFill>
                  <a:srgbClr val="FFFF00"/>
                </a:solidFill>
              </a:rPr>
              <a:t>、</a:t>
            </a:r>
            <a:r>
              <a:rPr lang="zh-CN" altLang="en-US" sz="2400">
                <a:solidFill>
                  <a:srgbClr val="FFFF00"/>
                </a:solidFill>
              </a:rPr>
              <a:t>斯特林</a:t>
            </a:r>
            <a:r>
              <a:rPr lang="en-US" altLang="zh-CN" sz="2400">
                <a:solidFill>
                  <a:srgbClr val="FFFF00"/>
                </a:solidFill>
              </a:rPr>
              <a:t>(</a:t>
            </a:r>
            <a:r>
              <a:rPr lang="en-US" altLang="zh-CN" sz="2400" b="1">
                <a:solidFill>
                  <a:srgbClr val="FFFF00"/>
                </a:solidFill>
              </a:rPr>
              <a:t>Stirling</a:t>
            </a:r>
            <a:r>
              <a:rPr lang="en-US" altLang="zh-CN" sz="2400">
                <a:solidFill>
                  <a:srgbClr val="FFFF00"/>
                </a:solidFill>
              </a:rPr>
              <a:t>)</a:t>
            </a:r>
            <a:r>
              <a:rPr lang="zh-CN" altLang="en-US" sz="2400">
                <a:solidFill>
                  <a:srgbClr val="FFFF00"/>
                </a:solidFill>
              </a:rPr>
              <a:t>数</a:t>
            </a:r>
            <a:r>
              <a:rPr lang="en-US" altLang="zh-CN" sz="2400">
                <a:solidFill>
                  <a:srgbClr val="FFFF00"/>
                </a:solidFill>
              </a:rPr>
              <a:t>-</a:t>
            </a:r>
            <a:r>
              <a:rPr lang="zh-CN" altLang="en-US" sz="2400">
                <a:solidFill>
                  <a:srgbClr val="FFFF00"/>
                </a:solidFill>
              </a:rPr>
              <a:t>第一类</a:t>
            </a:r>
            <a:endParaRPr lang="en-US" altLang="zh-CN" sz="2400" b="1">
              <a:solidFill>
                <a:srgbClr val="FFFF00"/>
              </a:solidFill>
            </a:endParaRPr>
          </a:p>
          <a:p>
            <a:pPr marL="0" indent="0">
              <a:buFont typeface="Wingdings 2" pitchFamily="18" charset="2"/>
              <a:buNone/>
            </a:pPr>
            <a:r>
              <a:rPr lang="zh-CN" altLang="en-US" sz="2400"/>
              <a:t>    </a:t>
            </a:r>
            <a:r>
              <a:rPr lang="zh-CN" altLang="en-US" sz="2000"/>
              <a:t>例：求</a:t>
            </a:r>
            <a:r>
              <a:rPr lang="en-US" altLang="zh-CN" sz="2000"/>
              <a:t>n</a:t>
            </a:r>
            <a:r>
              <a:rPr lang="zh-CN" altLang="en-US" sz="2000"/>
              <a:t>阶乘</a:t>
            </a:r>
            <a:r>
              <a:rPr lang="en-US" altLang="zh-CN" sz="2000"/>
              <a:t>(1 ≤ n ≤ 10</a:t>
            </a:r>
            <a:r>
              <a:rPr lang="en-US" altLang="zh-CN" sz="2000" baseline="30000"/>
              <a:t>7</a:t>
            </a:r>
            <a:r>
              <a:rPr lang="en-US" altLang="zh-CN" sz="2000"/>
              <a:t> )</a:t>
            </a:r>
            <a:r>
              <a:rPr lang="zh-CN" altLang="en-US" sz="2000"/>
              <a:t>的位数。</a:t>
            </a:r>
            <a:endParaRPr lang="en-US" altLang="zh-CN" sz="2000"/>
          </a:p>
          <a:p>
            <a:pPr marL="0" indent="0">
              <a:buFont typeface="Wingdings 2" pitchFamily="18" charset="2"/>
              <a:buNone/>
            </a:pPr>
            <a:r>
              <a:rPr lang="en-US" altLang="zh-CN" sz="2000" b="1"/>
              <a:t>    </a:t>
            </a:r>
            <a:r>
              <a:rPr lang="zh-CN" altLang="en-US" sz="2000"/>
              <a:t>分析：</a:t>
            </a:r>
            <a:endParaRPr lang="en-US" altLang="zh-CN" sz="2000"/>
          </a:p>
          <a:p>
            <a:pPr marL="0" indent="0">
              <a:buFont typeface="Wingdings 2" pitchFamily="18" charset="2"/>
              <a:buNone/>
            </a:pPr>
            <a:r>
              <a:rPr lang="zh-CN" altLang="en-US" sz="2000"/>
              <a:t>    利用公式：</a:t>
            </a:r>
            <a:r>
              <a:rPr lang="en-US" altLang="zh-CN" sz="2000"/>
              <a:t> log</a:t>
            </a:r>
            <a:r>
              <a:rPr lang="en-US" altLang="zh-CN" sz="2000" baseline="-25000"/>
              <a:t>10</a:t>
            </a:r>
            <a:r>
              <a:rPr lang="en-US" altLang="zh-CN" sz="2000"/>
              <a:t>(n!)=1.0/2*log</a:t>
            </a:r>
            <a:r>
              <a:rPr lang="en-US" altLang="zh-CN" sz="2000" baseline="-25000"/>
              <a:t>10</a:t>
            </a:r>
            <a:r>
              <a:rPr lang="en-US" altLang="zh-CN" sz="2000"/>
              <a:t>(2*pi*n)+n*log</a:t>
            </a:r>
            <a:r>
              <a:rPr lang="en-US" altLang="zh-CN" sz="2000" baseline="-25000"/>
              <a:t>10</a:t>
            </a:r>
            <a:r>
              <a:rPr lang="en-US" altLang="zh-CN" sz="2000"/>
              <a:t>(n/e)</a:t>
            </a:r>
          </a:p>
          <a:p>
            <a:pPr marL="0" indent="0">
              <a:buFont typeface="Wingdings 2" pitchFamily="18" charset="2"/>
              <a:buNone/>
            </a:pPr>
            <a:r>
              <a:rPr lang="en-US" altLang="zh-CN" sz="2000"/>
              <a:t>    </a:t>
            </a:r>
            <a:r>
              <a:rPr lang="zh-CN" altLang="en-US" sz="2000"/>
              <a:t>这里的</a:t>
            </a:r>
            <a:r>
              <a:rPr lang="en-US" altLang="zh-CN" sz="2000"/>
              <a:t>pi</a:t>
            </a:r>
            <a:r>
              <a:rPr lang="zh-CN" altLang="en-US" sz="2000"/>
              <a:t>是圆周率，</a:t>
            </a:r>
            <a:r>
              <a:rPr lang="en-US" altLang="zh-CN" sz="2000"/>
              <a:t>e</a:t>
            </a:r>
            <a:r>
              <a:rPr lang="zh-CN" altLang="en-US" sz="2000"/>
              <a:t>为自然对数，由于</a:t>
            </a:r>
            <a:r>
              <a:rPr lang="en-US" altLang="zh-CN" sz="2000"/>
              <a:t>n</a:t>
            </a:r>
            <a:r>
              <a:rPr lang="zh-CN" altLang="en-US" sz="2000"/>
              <a:t>达到</a:t>
            </a:r>
            <a:r>
              <a:rPr lang="en-US" altLang="zh-CN" sz="2000"/>
              <a:t>7</a:t>
            </a:r>
            <a:r>
              <a:rPr lang="zh-CN" altLang="en-US" sz="2000"/>
              <a:t>位数，因此，</a:t>
            </a:r>
            <a:r>
              <a:rPr lang="en-US" altLang="zh-CN" sz="2000"/>
              <a:t>pi</a:t>
            </a:r>
            <a:r>
              <a:rPr lang="zh-CN" altLang="en-US" sz="2000"/>
              <a:t>和</a:t>
            </a:r>
            <a:r>
              <a:rPr lang="en-US" altLang="zh-CN" sz="2000"/>
              <a:t>e</a:t>
            </a:r>
            <a:r>
              <a:rPr lang="zh-CN" altLang="en-US" sz="2000"/>
              <a:t>的精度也要高些，例如：令</a:t>
            </a:r>
            <a:r>
              <a:rPr lang="en-US" altLang="zh-CN" sz="2000"/>
              <a:t>e=2.7182818284590452354</a:t>
            </a:r>
            <a:r>
              <a:rPr lang="zh-CN" altLang="en-US" sz="2000"/>
              <a:t>，</a:t>
            </a:r>
            <a:r>
              <a:rPr lang="en-US" altLang="zh-CN" sz="2000"/>
              <a:t>pi=acos(-1)</a:t>
            </a:r>
            <a:endParaRPr lang="zh-CN" altLang="en-US" sz="20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7043"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第二类</a:t>
            </a:r>
            <a:endParaRPr lang="en-US" altLang="zh-CN" sz="2400" b="1" dirty="0">
              <a:solidFill>
                <a:srgbClr val="FFFF00"/>
              </a:solidFill>
            </a:endParaRPr>
          </a:p>
          <a:p>
            <a:pPr marL="0" indent="0">
              <a:buFont typeface="Wingdings 2" pitchFamily="18" charset="2"/>
              <a:buNone/>
            </a:pPr>
            <a:r>
              <a:rPr lang="zh-CN" altLang="en-US" sz="2400" dirty="0"/>
              <a:t>    </a:t>
            </a:r>
            <a:r>
              <a:rPr lang="zh-CN" altLang="en-US" sz="2200" dirty="0"/>
              <a:t>第二类</a:t>
            </a:r>
            <a:r>
              <a:rPr lang="en-US" altLang="zh-CN" sz="2200" dirty="0" err="1"/>
              <a:t>Stirling</a:t>
            </a:r>
            <a:r>
              <a:rPr lang="zh-CN" altLang="en-US" sz="2200" dirty="0"/>
              <a:t>数是</a:t>
            </a:r>
            <a:r>
              <a:rPr lang="en-US" altLang="zh-CN" sz="2200" dirty="0"/>
              <a:t>n</a:t>
            </a:r>
            <a:r>
              <a:rPr lang="zh-CN" altLang="en-US" sz="2200" dirty="0"/>
              <a:t>个元素的集定义</a:t>
            </a:r>
            <a:r>
              <a:rPr lang="en-US" altLang="zh-CN" sz="2200" dirty="0"/>
              <a:t>k</a:t>
            </a:r>
            <a:r>
              <a:rPr lang="zh-CN" altLang="en-US" sz="2200" dirty="0"/>
              <a:t>个等价类的方法数目</a:t>
            </a:r>
            <a:endParaRPr lang="en-US" altLang="zh-CN" sz="2200" dirty="0"/>
          </a:p>
          <a:p>
            <a:pPr marL="0" indent="0">
              <a:buFont typeface="Wingdings 2" pitchFamily="18" charset="2"/>
              <a:buNone/>
            </a:pPr>
            <a:r>
              <a:rPr lang="zh-CN" altLang="en-US" sz="2200" dirty="0"/>
              <a:t>    换个说法，就是有</a:t>
            </a:r>
            <a:r>
              <a:rPr lang="en-US" altLang="zh-CN" sz="2200" dirty="0"/>
              <a:t>n</a:t>
            </a:r>
            <a:r>
              <a:rPr lang="zh-CN" altLang="en-US" sz="2200" dirty="0"/>
              <a:t>个人分成组的分组方法的数目。例如有甲、乙、丙、丁四人，若所有人分成</a:t>
            </a:r>
            <a:r>
              <a:rPr lang="en-US" altLang="zh-CN" sz="2200" dirty="0"/>
              <a:t>1</a:t>
            </a:r>
            <a:r>
              <a:rPr lang="zh-CN" altLang="en-US" sz="2200" dirty="0"/>
              <a:t>组，</a:t>
            </a:r>
            <a:r>
              <a:rPr lang="en-US" altLang="zh-CN" sz="2200" dirty="0"/>
              <a:t>S(4, 1)=1</a:t>
            </a:r>
            <a:r>
              <a:rPr lang="zh-CN" altLang="en-US" sz="2200" dirty="0"/>
              <a:t>；若所有人分成</a:t>
            </a:r>
            <a:r>
              <a:rPr lang="en-US" altLang="zh-CN" sz="2200" dirty="0"/>
              <a:t>4</a:t>
            </a:r>
            <a:r>
              <a:rPr lang="zh-CN" altLang="en-US" sz="2200" dirty="0"/>
              <a:t>组，</a:t>
            </a:r>
            <a:r>
              <a:rPr lang="en-US" altLang="zh-CN" sz="2200" dirty="0"/>
              <a:t>S(4, 4)=1</a:t>
            </a:r>
            <a:r>
              <a:rPr lang="zh-CN" altLang="en-US" sz="2200" dirty="0"/>
              <a:t>；若分成</a:t>
            </a:r>
            <a:r>
              <a:rPr lang="en-US" altLang="zh-CN" sz="2200" dirty="0"/>
              <a:t>2</a:t>
            </a:r>
            <a:r>
              <a:rPr lang="zh-CN" altLang="en-US" sz="2200" dirty="0"/>
              <a:t>组，可以是甲乙一组、丙丁一组，或甲丙一组、乙丁一组，或甲丁一组、乙丙一组，或其中三人同一组另一人独立一组，即：</a:t>
            </a:r>
            <a:r>
              <a:rPr lang="en-US" altLang="zh-CN" sz="2200" dirty="0"/>
              <a:t>{A,B},{C,D}; {A,C},{B,D}; {A,D},{B,C}; {A},{B,C,D}; {B},{A,C,D};  {C},{A,B,D}; {D},{A,B,C}, </a:t>
            </a:r>
            <a:r>
              <a:rPr lang="zh-CN" altLang="en-US" sz="2200" dirty="0"/>
              <a:t>因此</a:t>
            </a:r>
            <a:r>
              <a:rPr lang="en-US" altLang="zh-CN" sz="2200" dirty="0"/>
              <a:t>S(4, 2)=7</a:t>
            </a:r>
            <a:r>
              <a:rPr lang="zh-CN" altLang="en-US" sz="2200" dirty="0"/>
              <a:t>。</a:t>
            </a:r>
          </a:p>
          <a:p>
            <a:pPr marL="0" indent="0">
              <a:buNone/>
            </a:pPr>
            <a:r>
              <a:rPr lang="zh-CN" altLang="en-US" sz="2200" dirty="0"/>
              <a:t>    递推关系：</a:t>
            </a:r>
            <a:r>
              <a:rPr lang="en-US" altLang="zh-CN" sz="2200" b="1" dirty="0">
                <a:solidFill>
                  <a:srgbClr val="FFFF00"/>
                </a:solidFill>
              </a:rPr>
              <a:t>S(n, k)=S(n-1, k-1)+</a:t>
            </a:r>
            <a:r>
              <a:rPr lang="en-US" altLang="zh-CN" sz="2200" b="1" dirty="0" err="1">
                <a:solidFill>
                  <a:srgbClr val="FFFF00"/>
                </a:solidFill>
              </a:rPr>
              <a:t>kS</a:t>
            </a:r>
            <a:r>
              <a:rPr lang="en-US" altLang="zh-CN" sz="2200" b="1" dirty="0">
                <a:solidFill>
                  <a:srgbClr val="FFFF00"/>
                </a:solidFill>
              </a:rPr>
              <a:t>(n-1, k)</a:t>
            </a:r>
            <a:r>
              <a:rPr lang="zh-CN" altLang="en-US" sz="2200" dirty="0"/>
              <a:t>。</a:t>
            </a:r>
            <a:endParaRPr lang="en-US" altLang="zh-CN" sz="2200" dirty="0"/>
          </a:p>
          <a:p>
            <a:pPr marL="0" indent="0">
              <a:buNone/>
            </a:pPr>
            <a:r>
              <a:rPr lang="zh-CN" altLang="en-US" sz="2200" dirty="0"/>
              <a:t>    初始条件：</a:t>
            </a:r>
            <a:r>
              <a:rPr lang="en-US" altLang="zh-CN" sz="2200" dirty="0"/>
              <a:t>S(n, n)=S(n, 1)=1</a:t>
            </a:r>
          </a:p>
          <a:p>
            <a:pPr marL="0" indent="0">
              <a:buNone/>
            </a:pPr>
            <a:r>
              <a:rPr lang="zh-CN" altLang="en-US" sz="2200" dirty="0"/>
              <a:t>    证明：考虑第</a:t>
            </a:r>
            <a:r>
              <a:rPr lang="en-US" altLang="zh-CN" sz="2200" dirty="0"/>
              <a:t>n</a:t>
            </a:r>
            <a:r>
              <a:rPr lang="zh-CN" altLang="en-US" sz="2200" dirty="0"/>
              <a:t>个物品，</a:t>
            </a:r>
            <a:r>
              <a:rPr lang="en-US" altLang="zh-CN" sz="2200" dirty="0"/>
              <a:t>n</a:t>
            </a:r>
            <a:r>
              <a:rPr lang="zh-CN" altLang="en-US" sz="2200" dirty="0"/>
              <a:t>可以单独构成一个非空集合，此时前</a:t>
            </a:r>
            <a:r>
              <a:rPr lang="en-US" altLang="zh-CN" sz="2200" dirty="0"/>
              <a:t>n-1</a:t>
            </a:r>
            <a:r>
              <a:rPr lang="zh-CN" altLang="en-US" sz="2200" dirty="0"/>
              <a:t>个物品构成</a:t>
            </a:r>
            <a:r>
              <a:rPr lang="en-US" altLang="zh-CN" sz="2200" dirty="0"/>
              <a:t>k-1</a:t>
            </a:r>
            <a:r>
              <a:rPr lang="zh-CN" altLang="en-US" sz="2200" dirty="0"/>
              <a:t>个非空的不可辨别的集合，有</a:t>
            </a:r>
            <a:r>
              <a:rPr lang="en-US" altLang="zh-CN" sz="2200" dirty="0"/>
              <a:t>S(n, k)</a:t>
            </a:r>
            <a:r>
              <a:rPr lang="zh-CN" altLang="en-US" sz="2200" dirty="0"/>
              <a:t>种方法；也可以前</a:t>
            </a:r>
            <a:r>
              <a:rPr lang="en-US" altLang="zh-CN" sz="2200" dirty="0"/>
              <a:t>n-1</a:t>
            </a:r>
            <a:r>
              <a:rPr lang="zh-CN" altLang="en-US" sz="2200" dirty="0"/>
              <a:t>种物品构成</a:t>
            </a:r>
            <a:r>
              <a:rPr lang="en-US" altLang="zh-CN" sz="2200" dirty="0"/>
              <a:t>k</a:t>
            </a:r>
            <a:r>
              <a:rPr lang="zh-CN" altLang="en-US" sz="2200" dirty="0"/>
              <a:t>个非空的不可辨别的集合，第</a:t>
            </a:r>
            <a:r>
              <a:rPr lang="en-US" altLang="zh-CN" sz="2200" dirty="0"/>
              <a:t>n</a:t>
            </a:r>
            <a:r>
              <a:rPr lang="zh-CN" altLang="en-US" sz="2200" dirty="0"/>
              <a:t>个物品放入任意一个中，这样有</a:t>
            </a:r>
            <a:r>
              <a:rPr lang="en-US" altLang="zh-CN" sz="2200" dirty="0" err="1"/>
              <a:t>kS</a:t>
            </a:r>
            <a:r>
              <a:rPr lang="en-US" altLang="zh-CN" sz="2200" dirty="0"/>
              <a:t>(n-1, k)</a:t>
            </a:r>
            <a:r>
              <a:rPr lang="zh-CN" altLang="en-US" sz="2200" dirty="0"/>
              <a:t>种方法。</a:t>
            </a:r>
            <a:endParaRPr lang="en-US" altLang="zh-CN" sz="2200" dirty="0"/>
          </a:p>
          <a:p>
            <a:pPr marL="0" indent="0">
              <a:buFont typeface="Wingdings 2" pitchFamily="18" charset="2"/>
              <a:buNone/>
            </a:pPr>
            <a:endParaRPr lang="zh-CN" alt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二、排列</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4895850"/>
          </a:xfrm>
        </p:spPr>
        <p:txBody>
          <a:bodyPr/>
          <a:lstStyle/>
          <a:p>
            <a:pPr marL="0" indent="0">
              <a:buFontTx/>
              <a:buNone/>
            </a:pPr>
            <a:r>
              <a:rPr lang="zh-CN" altLang="en-US" sz="2400" b="1">
                <a:latin typeface="宋体" charset="-122"/>
                <a:ea typeface="Arial Unicode MS" charset="-122"/>
                <a:cs typeface="Arial Unicode MS" charset="-122"/>
              </a:rPr>
              <a:t>  </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、线排列</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得到</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个不同元素全排列的方法：</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(1) </a:t>
            </a:r>
            <a:r>
              <a:rPr lang="zh-CN" altLang="en-US" sz="2400">
                <a:latin typeface="宋体" charset="-122"/>
                <a:ea typeface="Arial Unicode MS" charset="-122"/>
                <a:cs typeface="Arial Unicode MS" charset="-122"/>
              </a:rPr>
              <a:t>回溯法</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(2) </a:t>
            </a:r>
            <a:r>
              <a:rPr lang="zh-CN" altLang="en-US" sz="2400">
                <a:latin typeface="宋体" charset="-122"/>
                <a:ea typeface="Arial Unicode MS" charset="-122"/>
                <a:cs typeface="Arial Unicode MS" charset="-122"/>
              </a:rPr>
              <a:t>非递归法</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(3) </a:t>
            </a:r>
            <a:r>
              <a:rPr lang="zh-CN" altLang="en-US" sz="2400">
                <a:latin typeface="宋体" charset="-122"/>
                <a:ea typeface="Arial Unicode MS" charset="-122"/>
                <a:cs typeface="Arial Unicode MS" charset="-122"/>
              </a:rPr>
              <a:t>利用</a:t>
            </a:r>
            <a:r>
              <a:rPr lang="en-US" altLang="zh-CN" sz="2400">
                <a:latin typeface="宋体" charset="-122"/>
                <a:ea typeface="Arial Unicode MS" charset="-122"/>
                <a:cs typeface="Arial Unicode MS" charset="-122"/>
              </a:rPr>
              <a:t>STL</a:t>
            </a:r>
            <a:r>
              <a:rPr lang="zh-CN" altLang="en-US" sz="2400">
                <a:latin typeface="宋体" charset="-122"/>
                <a:ea typeface="Arial Unicode MS" charset="-122"/>
                <a:cs typeface="Arial Unicode MS" charset="-122"/>
              </a:rPr>
              <a:t>中的</a:t>
            </a:r>
            <a:r>
              <a:rPr lang="en-US" altLang="zh-CN" sz="2400">
                <a:latin typeface="宋体" charset="-122"/>
                <a:ea typeface="Arial Unicode MS" charset="-122"/>
                <a:cs typeface="Arial Unicode MS" charset="-122"/>
              </a:rPr>
              <a:t>next_permutation</a:t>
            </a:r>
            <a:r>
              <a:rPr lang="zh-CN" altLang="en-US" sz="2400">
                <a:latin typeface="宋体" charset="-122"/>
                <a:ea typeface="Arial Unicode MS" charset="-122"/>
                <a:cs typeface="Arial Unicode MS" charset="-122"/>
              </a:rPr>
              <a:t>函数</a:t>
            </a:r>
            <a:r>
              <a:rPr lang="en-US" altLang="zh-CN" sz="2400">
                <a:latin typeface="宋体" charset="-122"/>
                <a:ea typeface="Arial Unicode MS" charset="-122"/>
                <a:cs typeface="Arial Unicode MS" charset="-122"/>
              </a:rPr>
              <a:t>(</a:t>
            </a:r>
            <a:r>
              <a:rPr lang="zh-CN" altLang="en-US" sz="2400">
                <a:latin typeface="宋体" charset="-122"/>
                <a:ea typeface="Arial Unicode MS" charset="-122"/>
                <a:cs typeface="Arial Unicode MS" charset="-122"/>
              </a:rPr>
              <a:t>包含在</a:t>
            </a:r>
            <a:r>
              <a:rPr lang="en-US" altLang="zh-CN" sz="2400">
                <a:latin typeface="宋体" charset="-122"/>
                <a:ea typeface="Arial Unicode MS" charset="-122"/>
                <a:cs typeface="Arial Unicode MS" charset="-122"/>
              </a:rPr>
              <a:t>algorithm.h</a:t>
            </a:r>
            <a:r>
              <a:rPr lang="zh-CN" altLang="en-US" sz="2400">
                <a:latin typeface="宋体" charset="-122"/>
                <a:ea typeface="Arial Unicode MS" charset="-122"/>
                <a:cs typeface="Arial Unicode MS" charset="-122"/>
              </a:rPr>
              <a:t>中</a:t>
            </a:r>
            <a:r>
              <a:rPr lang="en-US" altLang="zh-CN" sz="2400">
                <a:latin typeface="宋体" charset="-122"/>
                <a:ea typeface="Arial Unicode MS" charset="-122"/>
                <a:cs typeface="Arial Unicode MS" charset="-122"/>
              </a:rPr>
              <a:t>)</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permutation_full.cpp</a:t>
            </a:r>
            <a:r>
              <a:rPr lang="zh-CN" altLang="en-US" sz="2400">
                <a:latin typeface="宋体" charset="-122"/>
                <a:ea typeface="Arial Unicode MS" charset="-122"/>
                <a:cs typeface="Arial Unicode MS"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8067"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第二类</a:t>
            </a:r>
            <a:endParaRPr lang="en-US" altLang="zh-CN" sz="2400" b="1" dirty="0">
              <a:solidFill>
                <a:srgbClr val="FFFF00"/>
              </a:solidFill>
            </a:endParaRPr>
          </a:p>
          <a:p>
            <a:pPr marL="0" indent="0">
              <a:buFont typeface="Wingdings 2" pitchFamily="18" charset="2"/>
              <a:buNone/>
            </a:pPr>
            <a:r>
              <a:rPr lang="zh-CN" altLang="en-US" sz="2400" dirty="0"/>
              <a:t>   性质：</a:t>
            </a:r>
            <a:endParaRPr lang="en-US" altLang="zh-CN" sz="2400" dirty="0"/>
          </a:p>
          <a:p>
            <a:pPr marL="0" indent="0">
              <a:buFont typeface="Wingdings 2" pitchFamily="18" charset="2"/>
              <a:buNone/>
            </a:pPr>
            <a:r>
              <a:rPr lang="en-US" altLang="zh-CN" sz="2400" dirty="0"/>
              <a:t>    S(n, n-1)=C(n, 2)=n(n-1)/2</a:t>
            </a:r>
          </a:p>
          <a:p>
            <a:pPr marL="0" indent="0">
              <a:buFont typeface="Wingdings 2" pitchFamily="18" charset="2"/>
              <a:buNone/>
            </a:pPr>
            <a:r>
              <a:rPr lang="en-US" altLang="zh-CN" sz="2400" dirty="0"/>
              <a:t>    S(n, 2)=2</a:t>
            </a:r>
            <a:r>
              <a:rPr lang="en-US" altLang="zh-CN" sz="2400" baseline="30000" dirty="0"/>
              <a:t>n-1</a:t>
            </a:r>
            <a:r>
              <a:rPr lang="en-US" altLang="zh-CN" sz="2400" dirty="0"/>
              <a:t>-1</a:t>
            </a:r>
          </a:p>
          <a:p>
            <a:pPr marL="0" indent="0">
              <a:buFont typeface="Wingdings 2" pitchFamily="18" charset="2"/>
              <a:buNone/>
            </a:pPr>
            <a:r>
              <a:rPr lang="en-US" altLang="zh-CN" sz="2400" dirty="0"/>
              <a:t>    </a:t>
            </a:r>
            <a:endParaRPr lang="zh-CN" altLang="en-US" sz="2000" dirty="0"/>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84" y="4509120"/>
            <a:ext cx="4367372" cy="790622"/>
          </a:xfrm>
          <a:prstGeom prst="rect">
            <a:avLst/>
          </a:prstGeom>
          <a:solidFill>
            <a:schemeClr val="tx1"/>
          </a:solidFill>
          <a:ln>
            <a:noFill/>
          </a:ln>
          <a:effectLst/>
        </p:spPr>
      </p:pic>
      <p:pic>
        <p:nvPicPr>
          <p:cNvPr id="7" name="图片 6" descr="https://gss3.bdstatic.com/7Po3dSag_xI4khGkpoWK1HF6hhy/baike/s%3D192/sign=2a99e613e11190ef05fb96d6fc1a9df7/960a304e251f95ca7e64a448cf177f3e660952be.jpg"/>
          <p:cNvPicPr/>
          <p:nvPr/>
        </p:nvPicPr>
        <p:blipFill>
          <a:blip r:embed="rId3">
            <a:extLst>
              <a:ext uri="{28A0092B-C50C-407E-A947-70E740481C1C}">
                <a14:useLocalDpi xmlns:a14="http://schemas.microsoft.com/office/drawing/2010/main" val="0"/>
              </a:ext>
            </a:extLst>
          </a:blip>
          <a:srcRect/>
          <a:stretch>
            <a:fillRect/>
          </a:stretch>
        </p:blipFill>
        <p:spPr bwMode="auto">
          <a:xfrm>
            <a:off x="670049" y="3011765"/>
            <a:ext cx="2880742" cy="489243"/>
          </a:xfrm>
          <a:prstGeom prst="rect">
            <a:avLst/>
          </a:prstGeom>
          <a:solidFill>
            <a:schemeClr val="tx1"/>
          </a:solidFill>
          <a:ln>
            <a:noFill/>
          </a:ln>
        </p:spPr>
      </p:pic>
      <p:pic>
        <p:nvPicPr>
          <p:cNvPr id="8" name="图片 7" descr="https://gss0.bdstatic.com/94o3dSag_xI4khGkpoWK1HF6hhy/baike/s%3D220/sign=7a4d0dd2b8096b63851959523c328733/30adcbef76094b36dca4d110a5cc7cd98d109d1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3569" y="3645024"/>
            <a:ext cx="3600399" cy="309268"/>
          </a:xfrm>
          <a:prstGeom prst="rect">
            <a:avLst/>
          </a:prstGeom>
          <a:solidFill>
            <a:schemeClr val="tx1"/>
          </a:solidFill>
          <a:ln>
            <a:noFill/>
          </a:ln>
        </p:spPr>
      </p:pic>
      <p:pic>
        <p:nvPicPr>
          <p:cNvPr id="9" name="图片 8" descr="https://gss0.bdstatic.com/94o3dSag_xI4khGkpoWK1HF6hhy/baike/s%3D321/sign=33c5c733fa039245a5b5e70db695a4a8/f636afc379310a554312ef0ab14543a98226101d.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077072"/>
            <a:ext cx="5642820" cy="339506"/>
          </a:xfrm>
          <a:prstGeom prst="rect">
            <a:avLst/>
          </a:prstGeom>
          <a:solidFill>
            <a:schemeClr val="tx1"/>
          </a:solidFill>
          <a:ln>
            <a:noFill/>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8067"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第二类</a:t>
            </a:r>
            <a:endParaRPr lang="en-US" altLang="zh-CN" sz="2400" dirty="0">
              <a:solidFill>
                <a:srgbClr val="FFFF00"/>
              </a:solidFill>
            </a:endParaRPr>
          </a:p>
          <a:p>
            <a:pPr marL="0" indent="0">
              <a:buFont typeface="Wingdings 2" pitchFamily="18" charset="2"/>
              <a:buNone/>
            </a:pPr>
            <a:r>
              <a:rPr lang="en-US" altLang="zh-CN" sz="2400" b="1" dirty="0"/>
              <a:t>    Pascal</a:t>
            </a:r>
            <a:r>
              <a:rPr lang="zh-CN" altLang="en-US" sz="2400" b="1" dirty="0"/>
              <a:t>三角形</a:t>
            </a:r>
            <a:endParaRPr lang="en-US" altLang="zh-CN" sz="2400" b="1" dirty="0"/>
          </a:p>
          <a:p>
            <a:pPr marL="0" indent="0">
              <a:buFont typeface="Wingdings 2" pitchFamily="18" charset="2"/>
              <a:buNone/>
            </a:pPr>
            <a:r>
              <a:rPr lang="zh-CN" altLang="en-US" sz="2400" dirty="0"/>
              <a:t>    </a:t>
            </a:r>
            <a:endParaRPr lang="zh-CN" altLang="en-US" sz="2400" baseline="30000" dirty="0"/>
          </a:p>
          <a:p>
            <a:pPr marL="0" indent="0">
              <a:buFont typeface="Wingdings 2" pitchFamily="18" charset="2"/>
              <a:buNone/>
            </a:pP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1950258582"/>
              </p:ext>
            </p:extLst>
          </p:nvPr>
        </p:nvGraphicFramePr>
        <p:xfrm>
          <a:off x="467544" y="2276872"/>
          <a:ext cx="8136904" cy="4248470"/>
        </p:xfrm>
        <a:graphic>
          <a:graphicData uri="http://schemas.openxmlformats.org/drawingml/2006/table">
            <a:tbl>
              <a:tblPr/>
              <a:tblGrid>
                <a:gridCol w="1733891">
                  <a:extLst>
                    <a:ext uri="{9D8B030D-6E8A-4147-A177-3AD203B41FA5}">
                      <a16:colId xmlns:a16="http://schemas.microsoft.com/office/drawing/2014/main" val="20000"/>
                    </a:ext>
                  </a:extLst>
                </a:gridCol>
                <a:gridCol w="6403013">
                  <a:extLst>
                    <a:ext uri="{9D8B030D-6E8A-4147-A177-3AD203B41FA5}">
                      <a16:colId xmlns:a16="http://schemas.microsoft.com/office/drawing/2014/main" val="20001"/>
                    </a:ext>
                  </a:extLst>
                </a:gridCol>
              </a:tblGrid>
              <a:tr h="424847">
                <a:tc>
                  <a:txBody>
                    <a:bodyPr/>
                    <a:lstStyle/>
                    <a:p>
                      <a:pPr algn="ctr"/>
                      <a:r>
                        <a:rPr lang="en-US" dirty="0">
                          <a:solidFill>
                            <a:schemeClr val="bg2"/>
                          </a:solidFill>
                          <a:effectLst/>
                        </a:rPr>
                        <a:t>n=0</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4847">
                <a:tc>
                  <a:txBody>
                    <a:bodyPr/>
                    <a:lstStyle/>
                    <a:p>
                      <a:pPr algn="ctr"/>
                      <a:r>
                        <a:rPr lang="en-US" dirty="0">
                          <a:solidFill>
                            <a:schemeClr val="bg2"/>
                          </a:solidFill>
                          <a:effectLst/>
                        </a:rPr>
                        <a:t>n=1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a:solidFill>
                            <a:schemeClr val="bg2"/>
                          </a:solidFill>
                          <a:effectLst/>
                        </a:rPr>
                        <a:t>0 1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847">
                <a:tc>
                  <a:txBody>
                    <a:bodyPr/>
                    <a:lstStyle/>
                    <a:p>
                      <a:pPr algn="ctr"/>
                      <a:r>
                        <a:rPr lang="en-US" dirty="0">
                          <a:solidFill>
                            <a:schemeClr val="bg2"/>
                          </a:solidFill>
                          <a:effectLst/>
                        </a:rPr>
                        <a:t>n=2</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4847">
                <a:tc>
                  <a:txBody>
                    <a:bodyPr/>
                    <a:lstStyle/>
                    <a:p>
                      <a:pPr algn="ctr"/>
                      <a:r>
                        <a:rPr lang="en-US">
                          <a:solidFill>
                            <a:schemeClr val="bg2"/>
                          </a:solidFill>
                          <a:effectLst/>
                        </a:rPr>
                        <a:t>n=3</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0 1 3 1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847">
                <a:tc>
                  <a:txBody>
                    <a:bodyPr/>
                    <a:lstStyle/>
                    <a:p>
                      <a:pPr algn="ctr"/>
                      <a:r>
                        <a:rPr lang="en-US">
                          <a:solidFill>
                            <a:schemeClr val="bg2"/>
                          </a:solidFill>
                          <a:effectLst/>
                        </a:rPr>
                        <a:t>n=4</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0 1 7 6 1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24847">
                <a:tc>
                  <a:txBody>
                    <a:bodyPr/>
                    <a:lstStyle/>
                    <a:p>
                      <a:pPr algn="ctr"/>
                      <a:r>
                        <a:rPr lang="en-US">
                          <a:solidFill>
                            <a:schemeClr val="bg2"/>
                          </a:solidFill>
                          <a:effectLst/>
                        </a:rPr>
                        <a:t>n=5</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0 1 15 25 10 1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24847">
                <a:tc>
                  <a:txBody>
                    <a:bodyPr/>
                    <a:lstStyle/>
                    <a:p>
                      <a:pPr algn="ctr"/>
                      <a:r>
                        <a:rPr lang="en-US">
                          <a:solidFill>
                            <a:schemeClr val="bg2"/>
                          </a:solidFill>
                          <a:effectLst/>
                        </a:rPr>
                        <a:t>n=6</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0 1 31 90 65 15 1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24847">
                <a:tc>
                  <a:txBody>
                    <a:bodyPr/>
                    <a:lstStyle/>
                    <a:p>
                      <a:pPr algn="ctr"/>
                      <a:r>
                        <a:rPr lang="en-US">
                          <a:solidFill>
                            <a:schemeClr val="bg2"/>
                          </a:solidFill>
                          <a:effectLst/>
                        </a:rPr>
                        <a:t>n=7</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0 1 63 301 350 140 21 1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4847">
                <a:tc>
                  <a:txBody>
                    <a:bodyPr/>
                    <a:lstStyle/>
                    <a:p>
                      <a:pPr algn="ctr"/>
                      <a:r>
                        <a:rPr lang="en-US">
                          <a:solidFill>
                            <a:schemeClr val="bg2"/>
                          </a:solidFill>
                          <a:effectLst/>
                        </a:rPr>
                        <a:t>n=8</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0 1 127 966 1701 1050 266 28 1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24847">
                <a:tc>
                  <a:txBody>
                    <a:bodyPr/>
                    <a:lstStyle/>
                    <a:p>
                      <a:pPr algn="ctr"/>
                      <a:r>
                        <a:rPr lang="en-US">
                          <a:solidFill>
                            <a:schemeClr val="bg2"/>
                          </a:solidFill>
                          <a:effectLst/>
                        </a:rPr>
                        <a:t>n=9</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dirty="0">
                          <a:solidFill>
                            <a:schemeClr val="bg2"/>
                          </a:solidFill>
                          <a:effectLst/>
                        </a:rPr>
                        <a:t>0 1 255 3025 7770 6951 2646 462 36 1</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048112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89091"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3</a:t>
            </a:r>
            <a:r>
              <a:rPr lang="zh-CN" altLang="en-US" sz="2400" b="1" dirty="0">
                <a:solidFill>
                  <a:srgbClr val="FFFF00"/>
                </a:solidFill>
              </a:rPr>
              <a:t>、</a:t>
            </a:r>
            <a:r>
              <a:rPr lang="zh-CN" altLang="en-US" sz="2400" dirty="0">
                <a:solidFill>
                  <a:srgbClr val="FFFF00"/>
                </a:solidFill>
              </a:rPr>
              <a:t>斯特林</a:t>
            </a:r>
            <a:r>
              <a:rPr lang="en-US" altLang="zh-CN" sz="2400" dirty="0">
                <a:solidFill>
                  <a:srgbClr val="FFFF00"/>
                </a:solidFill>
              </a:rPr>
              <a:t>(</a:t>
            </a:r>
            <a:r>
              <a:rPr lang="en-US" altLang="zh-CN" sz="2400" b="1" dirty="0" err="1">
                <a:solidFill>
                  <a:srgbClr val="FFFF00"/>
                </a:solidFill>
              </a:rPr>
              <a:t>Stirling</a:t>
            </a:r>
            <a:r>
              <a:rPr lang="en-US" altLang="zh-CN" sz="2400" dirty="0">
                <a:solidFill>
                  <a:srgbClr val="FFFF00"/>
                </a:solidFill>
              </a:rPr>
              <a:t>)</a:t>
            </a:r>
            <a:r>
              <a:rPr lang="zh-CN" altLang="en-US" sz="2400" dirty="0">
                <a:solidFill>
                  <a:srgbClr val="FFFF00"/>
                </a:solidFill>
              </a:rPr>
              <a:t>数</a:t>
            </a:r>
            <a:r>
              <a:rPr lang="en-US" altLang="zh-CN" sz="2400" dirty="0">
                <a:solidFill>
                  <a:srgbClr val="FFFF00"/>
                </a:solidFill>
              </a:rPr>
              <a:t>-</a:t>
            </a:r>
            <a:r>
              <a:rPr lang="zh-CN" altLang="en-US" sz="2400" dirty="0">
                <a:solidFill>
                  <a:srgbClr val="FFFF00"/>
                </a:solidFill>
              </a:rPr>
              <a:t>第二类</a:t>
            </a:r>
            <a:endParaRPr lang="en-US" altLang="zh-CN" sz="2400" b="1" dirty="0">
              <a:solidFill>
                <a:srgbClr val="FFFF00"/>
              </a:solidFill>
            </a:endParaRPr>
          </a:p>
          <a:p>
            <a:pPr marL="0" indent="0">
              <a:buFont typeface="Wingdings 2" pitchFamily="18" charset="2"/>
              <a:buNone/>
            </a:pPr>
            <a:r>
              <a:rPr lang="zh-CN" altLang="en-US" sz="2400" dirty="0"/>
              <a:t>    例：将</a:t>
            </a:r>
            <a:r>
              <a:rPr lang="en-US" altLang="zh-CN" sz="2400" dirty="0"/>
              <a:t>N</a:t>
            </a:r>
            <a:r>
              <a:rPr lang="zh-CN" altLang="en-US" sz="2400" dirty="0"/>
              <a:t>张卡分成若干个集合，集合不为空，有多少种分法。</a:t>
            </a:r>
            <a:endParaRPr lang="en-US" altLang="zh-CN" sz="2400" dirty="0"/>
          </a:p>
          <a:p>
            <a:pPr marL="0" indent="0">
              <a:buFont typeface="Wingdings 2" pitchFamily="18" charset="2"/>
              <a:buNone/>
            </a:pPr>
            <a:r>
              <a:rPr lang="zh-CN" altLang="en-US" sz="2400" dirty="0"/>
              <a:t>    分析：显然集合个数为</a:t>
            </a:r>
            <a:r>
              <a:rPr lang="en-US" altLang="zh-CN" sz="2400" dirty="0"/>
              <a:t>1</a:t>
            </a:r>
            <a:r>
              <a:rPr lang="zh-CN" altLang="en-US" sz="2400" dirty="0"/>
              <a:t>，</a:t>
            </a:r>
            <a:r>
              <a:rPr lang="en-US" altLang="zh-CN" sz="2400" dirty="0"/>
              <a:t>2……n</a:t>
            </a:r>
            <a:r>
              <a:rPr lang="zh-CN" altLang="en-US" sz="2400" dirty="0"/>
              <a:t>。也就是将</a:t>
            </a:r>
            <a:r>
              <a:rPr lang="en-US" altLang="zh-CN" sz="2400" dirty="0"/>
              <a:t>N</a:t>
            </a:r>
            <a:r>
              <a:rPr lang="zh-CN" altLang="en-US" sz="2400" dirty="0"/>
              <a:t>张卡放到</a:t>
            </a:r>
            <a:r>
              <a:rPr lang="en-US" altLang="zh-CN" sz="2400" dirty="0"/>
              <a:t>i</a:t>
            </a:r>
            <a:r>
              <a:rPr lang="zh-CN" altLang="en-US" sz="2400" dirty="0"/>
              <a:t>个集合内。</a:t>
            </a:r>
          </a:p>
          <a:p>
            <a:pPr marL="0" indent="0">
              <a:buFont typeface="Wingdings 2" pitchFamily="18" charset="2"/>
              <a:buNone/>
            </a:pPr>
            <a:r>
              <a:rPr lang="zh-CN" altLang="en-US" sz="2400" dirty="0"/>
              <a:t>    这类组合问题用第二类斯特灵数可以解决</a:t>
            </a:r>
          </a:p>
          <a:p>
            <a:pPr marL="0" indent="0">
              <a:buFont typeface="Wingdings 2" pitchFamily="18" charset="2"/>
              <a:buNone/>
            </a:pPr>
            <a:r>
              <a:rPr lang="en-US" altLang="zh-CN" sz="2400" dirty="0"/>
              <a:t>    S(P,K)=S(P-1,K-1)+K*S(P-1,K);</a:t>
            </a:r>
            <a:r>
              <a:rPr lang="zh-CN" altLang="en-US" sz="2400" dirty="0"/>
              <a:t>表示</a:t>
            </a:r>
            <a:r>
              <a:rPr lang="en-US" altLang="zh-CN" sz="2400" dirty="0"/>
              <a:t>P</a:t>
            </a:r>
            <a:r>
              <a:rPr lang="zh-CN" altLang="en-US" sz="2400" dirty="0"/>
              <a:t>个元素放入</a:t>
            </a:r>
            <a:r>
              <a:rPr lang="en-US" altLang="zh-CN" sz="2400" dirty="0"/>
              <a:t>K</a:t>
            </a:r>
            <a:r>
              <a:rPr lang="zh-CN" altLang="en-US" sz="2400" dirty="0"/>
              <a:t>个不可区分的集合中而且集合不为空的划分个数。</a:t>
            </a:r>
          </a:p>
          <a:p>
            <a:pPr marL="0" indent="0">
              <a:buFont typeface="Wingdings 2" pitchFamily="18" charset="2"/>
              <a:buNone/>
            </a:pPr>
            <a:r>
              <a:rPr lang="zh-CN" altLang="en-US" sz="2400" dirty="0"/>
              <a:t>    那么问题的解为</a:t>
            </a:r>
            <a:r>
              <a:rPr lang="en-US" altLang="zh-CN" sz="2400" dirty="0"/>
              <a:t>sigma(S(</a:t>
            </a:r>
            <a:r>
              <a:rPr lang="en-US" altLang="zh-CN" sz="2400" dirty="0" err="1"/>
              <a:t>P,i</a:t>
            </a:r>
            <a:r>
              <a:rPr lang="en-US" altLang="zh-CN" sz="2400" dirty="0"/>
              <a:t>))  (P=&gt;i&gt;=1) </a:t>
            </a:r>
            <a:r>
              <a:rPr lang="zh-CN" altLang="en-US" sz="2400" dirty="0"/>
              <a:t>，这个和称为</a:t>
            </a:r>
            <a:r>
              <a:rPr lang="en-US" altLang="zh-CN" sz="2400" dirty="0">
                <a:solidFill>
                  <a:srgbClr val="FFFF00"/>
                </a:solidFill>
              </a:rPr>
              <a:t>Bell</a:t>
            </a:r>
            <a:r>
              <a:rPr lang="zh-CN" altLang="en-US" sz="2400" dirty="0">
                <a:solidFill>
                  <a:srgbClr val="FFFF00"/>
                </a:solidFill>
              </a:rPr>
              <a:t>数</a:t>
            </a:r>
            <a:r>
              <a:rPr lang="zh-CN" altLang="en-US" sz="2400" dirty="0"/>
              <a:t>。</a:t>
            </a:r>
            <a:r>
              <a:rPr lang="en-US" altLang="zh-CN" sz="2400" dirty="0"/>
              <a:t>Bell</a:t>
            </a:r>
            <a:r>
              <a:rPr lang="zh-CN" altLang="en-US" sz="2400" dirty="0"/>
              <a:t>数是将</a:t>
            </a:r>
            <a:r>
              <a:rPr lang="en-US" altLang="zh-CN" sz="2400" dirty="0"/>
              <a:t>P</a:t>
            </a:r>
            <a:r>
              <a:rPr lang="zh-CN" altLang="en-US" sz="2400" dirty="0"/>
              <a:t>个元素集合分到非空且不可区分例子的划分个数。</a:t>
            </a:r>
            <a:endParaRPr lang="en-US" altLang="zh-CN" sz="2400" dirty="0"/>
          </a:p>
          <a:p>
            <a:pPr marL="0" indent="0">
              <a:buFont typeface="Wingdings 2" pitchFamily="18" charset="2"/>
              <a:buNone/>
            </a:pPr>
            <a:r>
              <a:rPr lang="en-US" altLang="zh-CN" sz="2400" dirty="0"/>
              <a:t>    </a:t>
            </a:r>
            <a:r>
              <a:rPr lang="zh-CN" altLang="en-US" sz="2400" dirty="0"/>
              <a:t>（代码：</a:t>
            </a:r>
            <a:r>
              <a:rPr lang="en-US" altLang="zh-CN" sz="2400" dirty="0"/>
              <a:t>Stirling2_1</a:t>
            </a:r>
            <a:r>
              <a:rPr lang="zh-CN" altLang="en-US" sz="2400" dirty="0"/>
              <a:t>）</a:t>
            </a:r>
          </a:p>
          <a:p>
            <a:pPr marL="0" indent="0">
              <a:buFont typeface="Wingdings 2" pitchFamily="18" charset="2"/>
              <a:buNone/>
            </a:pPr>
            <a:endParaRPr lang="zh-CN" altLang="en-US" sz="2400" baseline="30000" dirty="0"/>
          </a:p>
          <a:p>
            <a:pPr marL="0" indent="0">
              <a:buFont typeface="Wingdings 2" pitchFamily="18" charset="2"/>
              <a:buNone/>
            </a:pPr>
            <a:endParaRPr lang="zh-CN" altLang="en-US" sz="20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90115"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a:solidFill>
                  <a:srgbClr val="FFFF00"/>
                </a:solidFill>
              </a:rPr>
              <a:t>3</a:t>
            </a:r>
            <a:r>
              <a:rPr lang="zh-CN" altLang="en-US" sz="2400" b="1">
                <a:solidFill>
                  <a:srgbClr val="FFFF00"/>
                </a:solidFill>
              </a:rPr>
              <a:t>、</a:t>
            </a:r>
            <a:r>
              <a:rPr lang="zh-CN" altLang="en-US" sz="2400">
                <a:solidFill>
                  <a:srgbClr val="FFFF00"/>
                </a:solidFill>
              </a:rPr>
              <a:t>斯特林</a:t>
            </a:r>
            <a:r>
              <a:rPr lang="en-US" altLang="zh-CN" sz="2400">
                <a:solidFill>
                  <a:srgbClr val="FFFF00"/>
                </a:solidFill>
              </a:rPr>
              <a:t>(</a:t>
            </a:r>
            <a:r>
              <a:rPr lang="en-US" altLang="zh-CN" sz="2400" b="1">
                <a:solidFill>
                  <a:srgbClr val="FFFF00"/>
                </a:solidFill>
              </a:rPr>
              <a:t>Stirling</a:t>
            </a:r>
            <a:r>
              <a:rPr lang="en-US" altLang="zh-CN" sz="2400">
                <a:solidFill>
                  <a:srgbClr val="FFFF00"/>
                </a:solidFill>
              </a:rPr>
              <a:t>)</a:t>
            </a:r>
            <a:r>
              <a:rPr lang="zh-CN" altLang="en-US" sz="2400">
                <a:solidFill>
                  <a:srgbClr val="FFFF00"/>
                </a:solidFill>
              </a:rPr>
              <a:t>数</a:t>
            </a:r>
            <a:r>
              <a:rPr lang="en-US" altLang="zh-CN" sz="2400">
                <a:solidFill>
                  <a:srgbClr val="FFFF00"/>
                </a:solidFill>
              </a:rPr>
              <a:t>-</a:t>
            </a:r>
            <a:r>
              <a:rPr lang="zh-CN" altLang="en-US" sz="2400">
                <a:solidFill>
                  <a:srgbClr val="FFFF00"/>
                </a:solidFill>
              </a:rPr>
              <a:t>第二类</a:t>
            </a:r>
            <a:endParaRPr lang="en-US" altLang="zh-CN" sz="2400" b="1">
              <a:solidFill>
                <a:srgbClr val="FFFF00"/>
              </a:solidFill>
            </a:endParaRPr>
          </a:p>
          <a:p>
            <a:pPr marL="0" indent="0">
              <a:buFont typeface="Wingdings 2" pitchFamily="18" charset="2"/>
              <a:buNone/>
            </a:pPr>
            <a:r>
              <a:rPr lang="zh-CN" altLang="en-US" sz="2400"/>
              <a:t>    </a:t>
            </a:r>
            <a:r>
              <a:rPr lang="zh-CN" altLang="en-US" sz="2000"/>
              <a:t>例：有</a:t>
            </a:r>
            <a:r>
              <a:rPr lang="en-US" altLang="zh-CN" sz="2000"/>
              <a:t>N</a:t>
            </a:r>
            <a:r>
              <a:rPr lang="zh-CN" altLang="en-US" sz="2000"/>
              <a:t>个机器，编号连续，每天选出</a:t>
            </a:r>
            <a:r>
              <a:rPr lang="en-US" altLang="zh-CN" sz="2000"/>
              <a:t>R</a:t>
            </a:r>
            <a:r>
              <a:rPr lang="zh-CN" altLang="en-US" sz="2000"/>
              <a:t>个机器，而且每两个机器的编号差要大于等于</a:t>
            </a:r>
            <a:r>
              <a:rPr lang="en-US" altLang="zh-CN" sz="2000"/>
              <a:t>K</a:t>
            </a:r>
            <a:r>
              <a:rPr lang="zh-CN" altLang="en-US" sz="2000"/>
              <a:t>，而且每天将</a:t>
            </a:r>
            <a:r>
              <a:rPr lang="en-US" altLang="zh-CN" sz="2000"/>
              <a:t>R</a:t>
            </a:r>
            <a:r>
              <a:rPr lang="zh-CN" altLang="en-US" sz="2000"/>
              <a:t>个机器最多分为</a:t>
            </a:r>
            <a:r>
              <a:rPr lang="en-US" altLang="zh-CN" sz="2000"/>
              <a:t>M</a:t>
            </a:r>
            <a:r>
              <a:rPr lang="zh-CN" altLang="en-US" sz="2000"/>
              <a:t>组工作，问最多有多少种方案。</a:t>
            </a:r>
            <a:endParaRPr lang="en-US" altLang="zh-CN" sz="2000"/>
          </a:p>
          <a:p>
            <a:pPr marL="0" indent="0">
              <a:buFont typeface="Wingdings 2" pitchFamily="18" charset="2"/>
              <a:buNone/>
            </a:pPr>
            <a:r>
              <a:rPr lang="en-US" altLang="zh-CN" sz="2000" baseline="30000"/>
              <a:t>    </a:t>
            </a:r>
            <a:r>
              <a:rPr lang="zh-CN" altLang="en-US" sz="2000"/>
              <a:t>分析：这个问题分为两个部分，首先是从</a:t>
            </a:r>
            <a:r>
              <a:rPr lang="en-US" altLang="zh-CN" sz="2000"/>
              <a:t>N</a:t>
            </a:r>
            <a:r>
              <a:rPr lang="zh-CN" altLang="en-US" sz="2000"/>
              <a:t>个机器中选出</a:t>
            </a:r>
            <a:r>
              <a:rPr lang="en-US" altLang="zh-CN" sz="2000"/>
              <a:t>R</a:t>
            </a:r>
            <a:r>
              <a:rPr lang="zh-CN" altLang="en-US" sz="2000"/>
              <a:t>个满足条件的机器有多少种。然后将</a:t>
            </a:r>
            <a:r>
              <a:rPr lang="en-US" altLang="zh-CN" sz="2000"/>
              <a:t>R</a:t>
            </a:r>
            <a:r>
              <a:rPr lang="zh-CN" altLang="en-US" sz="2000"/>
              <a:t>个机器最多分为</a:t>
            </a:r>
            <a:r>
              <a:rPr lang="en-US" altLang="zh-CN" sz="2000"/>
              <a:t>M</a:t>
            </a:r>
            <a:r>
              <a:rPr lang="zh-CN" altLang="en-US" sz="2000"/>
              <a:t>组有多少种，显然最后为二者的乘积。</a:t>
            </a:r>
          </a:p>
          <a:p>
            <a:pPr marL="0" indent="0">
              <a:buFont typeface="Wingdings 2" pitchFamily="18" charset="2"/>
              <a:buNone/>
            </a:pPr>
            <a:r>
              <a:rPr lang="zh-CN" altLang="en-US" sz="2000"/>
              <a:t>    首先每两个机器之间至少有</a:t>
            </a:r>
            <a:r>
              <a:rPr lang="en-US" altLang="zh-CN" sz="2000"/>
              <a:t>K-1</a:t>
            </a:r>
            <a:r>
              <a:rPr lang="zh-CN" altLang="en-US" sz="2000"/>
              <a:t>个间隔，那么如果还剩余一些位置，则把这些多余的插入到</a:t>
            </a:r>
            <a:r>
              <a:rPr lang="en-US" altLang="zh-CN" sz="2000"/>
              <a:t>R</a:t>
            </a:r>
            <a:r>
              <a:rPr lang="zh-CN" altLang="en-US" sz="2000"/>
              <a:t>个机器中。</a:t>
            </a:r>
          </a:p>
          <a:p>
            <a:pPr marL="0" indent="0">
              <a:buFont typeface="Wingdings 2" pitchFamily="18" charset="2"/>
              <a:buNone/>
            </a:pPr>
            <a:r>
              <a:rPr lang="zh-CN" altLang="en-US" sz="2000"/>
              <a:t>    那么剩余位置便是</a:t>
            </a:r>
            <a:r>
              <a:rPr lang="en-US" altLang="zh-CN" sz="2000"/>
              <a:t>N-((R-1)*K+1),</a:t>
            </a:r>
            <a:r>
              <a:rPr lang="zh-CN" altLang="en-US" sz="2000"/>
              <a:t>对于</a:t>
            </a:r>
            <a:r>
              <a:rPr lang="en-US" altLang="zh-CN" sz="2000"/>
              <a:t>R</a:t>
            </a:r>
            <a:r>
              <a:rPr lang="zh-CN" altLang="en-US" sz="2000"/>
              <a:t>个机器，</a:t>
            </a:r>
            <a:r>
              <a:rPr lang="en-US" altLang="zh-CN" sz="2000"/>
              <a:t>R+1</a:t>
            </a:r>
            <a:r>
              <a:rPr lang="zh-CN" altLang="en-US" sz="2000"/>
              <a:t>个位置，接下来便是把</a:t>
            </a:r>
            <a:r>
              <a:rPr lang="en-US" altLang="zh-CN" sz="2000"/>
              <a:t>N-((R-1)*K+1)</a:t>
            </a:r>
            <a:r>
              <a:rPr lang="zh-CN" altLang="en-US" sz="2000"/>
              <a:t>分为</a:t>
            </a:r>
            <a:r>
              <a:rPr lang="en-US" altLang="zh-CN" sz="2000"/>
              <a:t>R+1</a:t>
            </a:r>
            <a:r>
              <a:rPr lang="zh-CN" altLang="en-US" sz="2000"/>
              <a:t>个集合，而且可以为空。做法是添加</a:t>
            </a:r>
            <a:r>
              <a:rPr lang="en-US" altLang="zh-CN" sz="2000"/>
              <a:t>R+1</a:t>
            </a:r>
            <a:r>
              <a:rPr lang="zh-CN" altLang="en-US" sz="2000"/>
              <a:t>个物品，然后用插板法，这样保证 每一个集合都至少有一个，然后再把每一个集合都减掉一个便是结果，最终结果便是</a:t>
            </a:r>
            <a:r>
              <a:rPr lang="en-US" altLang="zh-CN" sz="2000"/>
              <a:t>C[N-((R-1)*K+1)+R+1-1][R]</a:t>
            </a:r>
            <a:r>
              <a:rPr lang="zh-CN" altLang="en-US" sz="2000"/>
              <a:t>。</a:t>
            </a:r>
            <a:endParaRPr lang="en-US" altLang="zh-CN" sz="2000"/>
          </a:p>
          <a:p>
            <a:pPr marL="0" indent="0">
              <a:buFont typeface="Wingdings 2" pitchFamily="18" charset="2"/>
              <a:buNone/>
            </a:pPr>
            <a:r>
              <a:rPr lang="zh-CN" altLang="en-US" sz="2000"/>
              <a:t>     第二部分：将</a:t>
            </a:r>
            <a:r>
              <a:rPr lang="en-US" altLang="zh-CN" sz="2000"/>
              <a:t>R</a:t>
            </a:r>
            <a:r>
              <a:rPr lang="zh-CN" altLang="en-US" sz="2000"/>
              <a:t>个元素最多分为</a:t>
            </a:r>
            <a:r>
              <a:rPr lang="en-US" altLang="zh-CN" sz="2000"/>
              <a:t>M</a:t>
            </a:r>
            <a:r>
              <a:rPr lang="zh-CN" altLang="en-US" sz="2000"/>
              <a:t>个集合，不为空的方案法。</a:t>
            </a:r>
          </a:p>
          <a:p>
            <a:pPr marL="0" indent="0">
              <a:buFont typeface="Wingdings 2" pitchFamily="18" charset="2"/>
              <a:buNone/>
            </a:pPr>
            <a:r>
              <a:rPr lang="zh-CN" altLang="en-US" sz="2000"/>
              <a:t>对于</a:t>
            </a:r>
            <a:r>
              <a:rPr lang="en-US" altLang="zh-CN" sz="2000"/>
              <a:t>R</a:t>
            </a:r>
            <a:r>
              <a:rPr lang="zh-CN" altLang="en-US" sz="2000"/>
              <a:t>个元素分为</a:t>
            </a:r>
            <a:r>
              <a:rPr lang="en-US" altLang="zh-CN" sz="2000"/>
              <a:t>i</a:t>
            </a:r>
            <a:r>
              <a:rPr lang="zh-CN" altLang="en-US" sz="2000"/>
              <a:t>个集合结果是第二类斯特林数，然后再统计合计一下就</a:t>
            </a:r>
            <a:r>
              <a:rPr lang="en-US" altLang="zh-CN" sz="2000"/>
              <a:t>OK</a:t>
            </a:r>
            <a:r>
              <a:rPr lang="zh-CN" altLang="en-US" sz="2000"/>
              <a:t>了</a:t>
            </a:r>
          </a:p>
          <a:p>
            <a:pPr marL="0" indent="0">
              <a:buFont typeface="Wingdings 2" pitchFamily="18" charset="2"/>
              <a:buNone/>
            </a:pPr>
            <a:endParaRPr lang="zh-CN" altLang="en-US" sz="2400" baseline="30000"/>
          </a:p>
          <a:p>
            <a:pPr marL="0" indent="0">
              <a:buFont typeface="Wingdings 2" pitchFamily="18" charset="2"/>
              <a:buNone/>
            </a:pPr>
            <a:endParaRPr lang="zh-CN" altLang="en-US" sz="200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91139"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4</a:t>
            </a:r>
            <a:r>
              <a:rPr lang="zh-CN" altLang="en-US" sz="2400" b="1" dirty="0">
                <a:solidFill>
                  <a:srgbClr val="FFFF00"/>
                </a:solidFill>
              </a:rPr>
              <a:t>、</a:t>
            </a:r>
            <a:r>
              <a:rPr lang="zh-CN" altLang="en-US" sz="2400" dirty="0">
                <a:solidFill>
                  <a:srgbClr val="FFFF00"/>
                </a:solidFill>
              </a:rPr>
              <a:t>卡特兰</a:t>
            </a:r>
            <a:r>
              <a:rPr lang="en-US" altLang="zh-CN" sz="2400" dirty="0">
                <a:solidFill>
                  <a:srgbClr val="FFFF00"/>
                </a:solidFill>
              </a:rPr>
              <a:t>(Catalan)</a:t>
            </a:r>
            <a:r>
              <a:rPr lang="zh-CN" altLang="en-US" sz="2400" dirty="0">
                <a:solidFill>
                  <a:srgbClr val="FFFF00"/>
                </a:solidFill>
              </a:rPr>
              <a:t>数</a:t>
            </a:r>
            <a:endParaRPr lang="zh-CN" altLang="en-US" sz="2400" baseline="30000" dirty="0"/>
          </a:p>
          <a:p>
            <a:pPr marL="0" indent="0">
              <a:buFont typeface="Wingdings 2" pitchFamily="18" charset="2"/>
              <a:buNone/>
            </a:pPr>
            <a:r>
              <a:rPr lang="zh-CN" altLang="en-US" sz="2000" dirty="0"/>
              <a:t>    令</a:t>
            </a:r>
            <a:r>
              <a:rPr lang="en-US" altLang="zh-CN" sz="2000" dirty="0"/>
              <a:t>h(0)=1,h(1)=1</a:t>
            </a:r>
            <a:r>
              <a:rPr lang="zh-CN" altLang="en-US" sz="2000" dirty="0"/>
              <a:t>，</a:t>
            </a:r>
            <a:r>
              <a:rPr lang="en-US" altLang="zh-CN" sz="2000" dirty="0" err="1"/>
              <a:t>catalan</a:t>
            </a:r>
            <a:r>
              <a:rPr lang="zh-CN" altLang="en-US" sz="2000" dirty="0"/>
              <a:t>数满足递推式 ：</a:t>
            </a:r>
          </a:p>
          <a:p>
            <a:pPr marL="0" indent="0">
              <a:buFont typeface="Wingdings 2" pitchFamily="18" charset="2"/>
              <a:buNone/>
            </a:pPr>
            <a:r>
              <a:rPr lang="en-US" altLang="zh-CN" sz="2000" b="1" dirty="0"/>
              <a:t>    h(n)= h(0)*h(n-1)+h(1)*h(n-2) + ... + h(n-1)h(0) (n&gt;=2)</a:t>
            </a:r>
          </a:p>
          <a:p>
            <a:pPr marL="0" indent="0">
              <a:buNone/>
            </a:pPr>
            <a:r>
              <a:rPr lang="en-US" altLang="zh-CN" sz="2000" b="1" dirty="0"/>
              <a:t>    </a:t>
            </a:r>
            <a:r>
              <a:rPr lang="zh-CN" altLang="en-US" sz="2000" dirty="0"/>
              <a:t>数据特点：</a:t>
            </a:r>
            <a:r>
              <a:rPr lang="en-US" altLang="zh-CN" sz="2000" dirty="0"/>
              <a:t>1, 1, 2, 5, 14, 42, 132, 429, 1430, 4862, 16796, 58786, 208012, …</a:t>
            </a:r>
          </a:p>
          <a:p>
            <a:pPr marL="0" indent="0">
              <a:buFont typeface="Wingdings 2" pitchFamily="18" charset="2"/>
              <a:buNone/>
            </a:pPr>
            <a:r>
              <a:rPr lang="zh-CN" altLang="en-US" sz="2000" dirty="0"/>
              <a:t>    另类递推式 ：</a:t>
            </a:r>
          </a:p>
          <a:p>
            <a:pPr marL="0" indent="0">
              <a:buFont typeface="Wingdings 2" pitchFamily="18" charset="2"/>
              <a:buNone/>
            </a:pPr>
            <a:r>
              <a:rPr lang="en-US" altLang="zh-CN" sz="2000" b="1" dirty="0"/>
              <a:t>    h(n)=h(n-1)*(4*n-2)/(n+1);</a:t>
            </a:r>
            <a:endParaRPr lang="en-US" altLang="zh-CN" sz="2000" dirty="0"/>
          </a:p>
          <a:p>
            <a:pPr marL="0" indent="0">
              <a:buFont typeface="Wingdings 2" pitchFamily="18" charset="2"/>
              <a:buNone/>
            </a:pPr>
            <a:r>
              <a:rPr lang="zh-CN" altLang="en-US" sz="2000" dirty="0"/>
              <a:t>    递推关系的解为：</a:t>
            </a:r>
          </a:p>
          <a:p>
            <a:pPr marL="0" indent="0">
              <a:buFont typeface="Wingdings 2" pitchFamily="18" charset="2"/>
              <a:buNone/>
            </a:pPr>
            <a:r>
              <a:rPr lang="en-US" altLang="zh-CN" sz="2000" b="1" dirty="0"/>
              <a:t>    h(n)=C(2n,n)/(n+1) (n=0,1,2,...)</a:t>
            </a:r>
            <a:endParaRPr lang="en-US" altLang="zh-CN" sz="2000" dirty="0"/>
          </a:p>
          <a:p>
            <a:pPr marL="0" indent="0">
              <a:buFont typeface="Wingdings 2" pitchFamily="18" charset="2"/>
              <a:buNone/>
            </a:pPr>
            <a:r>
              <a:rPr lang="zh-CN" altLang="en-US" sz="2000" dirty="0"/>
              <a:t>    递推关系的另类解为：</a:t>
            </a:r>
          </a:p>
          <a:p>
            <a:pPr marL="0" indent="0">
              <a:buFont typeface="Wingdings 2" pitchFamily="18" charset="2"/>
              <a:buNone/>
            </a:pPr>
            <a:r>
              <a:rPr lang="en-US" altLang="zh-CN" sz="2000" b="1" dirty="0"/>
              <a:t>    h(n)=c(2n,n)-c(2n,n+1)(n=0,1,2,...)</a:t>
            </a:r>
          </a:p>
          <a:p>
            <a:pPr marL="0" indent="0">
              <a:buFont typeface="Wingdings 2" pitchFamily="18" charset="2"/>
              <a:buNone/>
            </a:pPr>
            <a:r>
              <a:rPr lang="zh-CN" altLang="en-US" sz="2000" dirty="0"/>
              <a:t>    所有的奇卡特兰数</a:t>
            </a:r>
            <a:r>
              <a:rPr lang="en-US" altLang="zh-CN" sz="2000" i="1" dirty="0"/>
              <a:t>h(n)</a:t>
            </a:r>
            <a:r>
              <a:rPr lang="zh-CN" altLang="en-US" sz="2000" dirty="0"/>
              <a:t>都满足</a:t>
            </a:r>
            <a:r>
              <a:rPr lang="en-US" altLang="zh-CN" sz="2000" dirty="0"/>
              <a:t>n=2</a:t>
            </a:r>
            <a:r>
              <a:rPr lang="en-US" altLang="zh-CN" sz="2000" baseline="30000" dirty="0"/>
              <a:t>k</a:t>
            </a:r>
            <a:r>
              <a:rPr lang="en-US" altLang="zh-CN" sz="2000" dirty="0"/>
              <a:t>-1</a:t>
            </a:r>
            <a:r>
              <a:rPr lang="zh-CN" altLang="en-US" sz="2000" dirty="0"/>
              <a:t>。所有其他的卡特兰数都是偶数。</a:t>
            </a:r>
            <a:endParaRPr lang="en-US" altLang="zh-CN" sz="2000" dirty="0"/>
          </a:p>
          <a:p>
            <a:pPr marL="0" indent="0">
              <a:buFont typeface="Wingdings 2" pitchFamily="18" charset="2"/>
              <a:buNone/>
            </a:pPr>
            <a:r>
              <a:rPr lang="en-US" altLang="zh-CN" sz="2000" dirty="0"/>
              <a:t>    </a:t>
            </a:r>
            <a:r>
              <a:rPr lang="zh-CN" altLang="en-US" sz="2000" dirty="0"/>
              <a:t>当</a:t>
            </a:r>
            <a:r>
              <a:rPr lang="en-US" altLang="zh-CN" sz="2000" dirty="0"/>
              <a:t>n</a:t>
            </a:r>
            <a:r>
              <a:rPr lang="zh-CN" altLang="en-US" sz="2000" dirty="0"/>
              <a:t>小于</a:t>
            </a:r>
            <a:r>
              <a:rPr lang="en-US" altLang="zh-CN" sz="2000" dirty="0"/>
              <a:t>35</a:t>
            </a:r>
            <a:r>
              <a:rPr lang="zh-CN" altLang="en-US" sz="2000" dirty="0"/>
              <a:t>时，可以利用</a:t>
            </a:r>
            <a:r>
              <a:rPr lang="en-US" altLang="zh-CN" sz="2000" dirty="0"/>
              <a:t>long  </a:t>
            </a:r>
            <a:r>
              <a:rPr lang="en-US" altLang="zh-CN" sz="2000" dirty="0" err="1"/>
              <a:t>long</a:t>
            </a:r>
            <a:r>
              <a:rPr lang="zh-CN" altLang="en-US" sz="2000" dirty="0"/>
              <a:t>或</a:t>
            </a:r>
            <a:r>
              <a:rPr lang="en-US" altLang="zh-CN" sz="2000" dirty="0"/>
              <a:t>_int64</a:t>
            </a:r>
            <a:r>
              <a:rPr lang="zh-CN" altLang="en-US" sz="2000" dirty="0"/>
              <a:t>类型的数表示卡特兰数，否则必须用高精度数（代码：</a:t>
            </a:r>
            <a:r>
              <a:rPr lang="en-US" altLang="zh-CN" sz="2000" dirty="0"/>
              <a:t>Catalan.cpp</a:t>
            </a:r>
            <a:r>
              <a:rPr lang="zh-CN" altLang="en-US" sz="2000" dirty="0"/>
              <a:t>）</a:t>
            </a:r>
            <a:endParaRPr lang="en-US" altLang="zh-CN" sz="2000" dirty="0"/>
          </a:p>
          <a:p>
            <a:pPr marL="0" indent="0">
              <a:buFont typeface="Wingdings 2" pitchFamily="18" charset="2"/>
              <a:buNone/>
            </a:pPr>
            <a:endParaRPr lang="en-US" altLang="zh-CN" sz="2000" dirty="0"/>
          </a:p>
          <a:p>
            <a:pPr marL="0" indent="0">
              <a:buFont typeface="Wingdings 2" pitchFamily="18" charset="2"/>
              <a:buNone/>
            </a:pPr>
            <a:endParaRPr lang="zh-CN" altLang="en-US" sz="20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92163" name="内容占位符 1"/>
          <p:cNvSpPr>
            <a:spLocks noGrp="1"/>
          </p:cNvSpPr>
          <p:nvPr>
            <p:ph idx="1"/>
          </p:nvPr>
        </p:nvSpPr>
        <p:spPr>
          <a:xfrm>
            <a:off x="250825" y="1268413"/>
            <a:ext cx="8229600" cy="5589587"/>
          </a:xfrm>
        </p:spPr>
        <p:txBody>
          <a:bodyPr/>
          <a:lstStyle/>
          <a:p>
            <a:pPr marL="0" indent="0">
              <a:buFont typeface="Wingdings 2" pitchFamily="18" charset="2"/>
              <a:buNone/>
            </a:pPr>
            <a:r>
              <a:rPr lang="en-US" altLang="zh-CN" sz="2400" b="1" dirty="0">
                <a:solidFill>
                  <a:srgbClr val="FFFF00"/>
                </a:solidFill>
              </a:rPr>
              <a:t>4</a:t>
            </a:r>
            <a:r>
              <a:rPr lang="zh-CN" altLang="en-US" sz="2400" b="1" dirty="0">
                <a:solidFill>
                  <a:srgbClr val="FFFF00"/>
                </a:solidFill>
              </a:rPr>
              <a:t>、</a:t>
            </a:r>
            <a:r>
              <a:rPr lang="zh-CN" altLang="en-US" sz="2400" dirty="0">
                <a:solidFill>
                  <a:srgbClr val="FFFF00"/>
                </a:solidFill>
              </a:rPr>
              <a:t>卡特兰</a:t>
            </a:r>
            <a:r>
              <a:rPr lang="en-US" altLang="zh-CN" sz="2400" dirty="0">
                <a:solidFill>
                  <a:srgbClr val="FFFF00"/>
                </a:solidFill>
              </a:rPr>
              <a:t>(Catalan)</a:t>
            </a:r>
            <a:r>
              <a:rPr lang="zh-CN" altLang="en-US" sz="2400" dirty="0">
                <a:solidFill>
                  <a:srgbClr val="FFFF00"/>
                </a:solidFill>
              </a:rPr>
              <a:t>数</a:t>
            </a:r>
            <a:endParaRPr lang="zh-CN" altLang="en-US" sz="2400" baseline="30000" dirty="0"/>
          </a:p>
          <a:p>
            <a:pPr marL="0" indent="0">
              <a:buFont typeface="Wingdings 2" pitchFamily="18" charset="2"/>
              <a:buNone/>
            </a:pPr>
            <a:r>
              <a:rPr lang="zh-CN" altLang="en-US" sz="2000" dirty="0"/>
              <a:t>常见的应用</a:t>
            </a:r>
            <a:endParaRPr lang="en-US" altLang="zh-CN" sz="2000" dirty="0"/>
          </a:p>
          <a:p>
            <a:pPr marL="0" indent="0">
              <a:buFont typeface="Wingdings 2" pitchFamily="18" charset="2"/>
              <a:buNone/>
            </a:pPr>
            <a:r>
              <a:rPr lang="zh-CN" altLang="en-US" sz="2000" dirty="0"/>
              <a:t>    </a:t>
            </a:r>
            <a:r>
              <a:rPr lang="en-US" altLang="zh-CN" sz="2000" dirty="0"/>
              <a:t>(1) </a:t>
            </a:r>
            <a:r>
              <a:rPr lang="zh-CN" altLang="en-US" sz="2000" dirty="0"/>
              <a:t>括号化矩阵连乘： </a:t>
            </a:r>
            <a:r>
              <a:rPr lang="en-US" altLang="zh-CN" sz="2000" dirty="0"/>
              <a:t>P=a1×a2×a3×……×an</a:t>
            </a:r>
            <a:r>
              <a:rPr lang="zh-CN" altLang="en-US" sz="2000" dirty="0"/>
              <a:t>，依据乘法结合律，不改变其顺序，只用括号表示成对的乘积，试问有几种括号化的方案？编程枚举所有方案。</a:t>
            </a:r>
            <a:endParaRPr lang="en-US" altLang="zh-CN" sz="2000" dirty="0"/>
          </a:p>
          <a:p>
            <a:pPr marL="0" indent="0">
              <a:buFont typeface="Wingdings 2" pitchFamily="18" charset="2"/>
              <a:buNone/>
            </a:pPr>
            <a:r>
              <a:rPr lang="en-US" altLang="zh-CN" sz="2000" dirty="0"/>
              <a:t>    h(n-1)</a:t>
            </a:r>
            <a:r>
              <a:rPr lang="zh-CN" altLang="en-US" sz="2000" dirty="0"/>
              <a:t>种，</a:t>
            </a:r>
            <a:r>
              <a:rPr lang="en-US" altLang="zh-CN" sz="2000" dirty="0"/>
              <a:t>f(1)=1, f(2)=1, </a:t>
            </a:r>
            <a:r>
              <a:rPr lang="zh-CN" altLang="en-US" sz="2000" dirty="0"/>
              <a:t>对</a:t>
            </a:r>
            <a:r>
              <a:rPr lang="en-US" altLang="zh-CN" sz="2000" dirty="0"/>
              <a:t>n</a:t>
            </a:r>
            <a:r>
              <a:rPr lang="zh-CN" altLang="en-US" sz="2000" dirty="0"/>
              <a:t>，分成两部分，前一部分为</a:t>
            </a:r>
            <a:r>
              <a:rPr lang="en-US" altLang="zh-CN" sz="2000" dirty="0"/>
              <a:t>k</a:t>
            </a:r>
            <a:r>
              <a:rPr lang="zh-CN" altLang="en-US" sz="2000" dirty="0"/>
              <a:t>个矩阵，共有</a:t>
            </a:r>
            <a:r>
              <a:rPr lang="en-US" altLang="zh-CN" sz="2000" dirty="0"/>
              <a:t>f(k)</a:t>
            </a:r>
            <a:r>
              <a:rPr lang="zh-CN" altLang="en-US" sz="2000" dirty="0"/>
              <a:t>种方案，后一部分为</a:t>
            </a:r>
            <a:r>
              <a:rPr lang="en-US" altLang="zh-CN" sz="2000" dirty="0"/>
              <a:t>n-k</a:t>
            </a:r>
            <a:r>
              <a:rPr lang="zh-CN" altLang="en-US" sz="2000" dirty="0"/>
              <a:t>个矩阵，共有</a:t>
            </a:r>
            <a:r>
              <a:rPr lang="en-US" altLang="zh-CN" sz="2000" dirty="0"/>
              <a:t>f(n-k)</a:t>
            </a:r>
            <a:r>
              <a:rPr lang="zh-CN" altLang="en-US" sz="2000" dirty="0"/>
              <a:t>种方案，此时方案总数为</a:t>
            </a:r>
            <a:r>
              <a:rPr lang="en-US" altLang="zh-CN" sz="2000" dirty="0"/>
              <a:t>f(k)*f(n-k)</a:t>
            </a:r>
            <a:r>
              <a:rPr lang="zh-CN" altLang="en-US" sz="2000" dirty="0"/>
              <a:t>。</a:t>
            </a:r>
            <a:r>
              <a:rPr lang="en-US" altLang="zh-CN" sz="2000" dirty="0"/>
              <a:t> catalan2.cpp)</a:t>
            </a:r>
          </a:p>
          <a:p>
            <a:pPr marL="0" indent="0">
              <a:buFont typeface="Wingdings 2" pitchFamily="18" charset="2"/>
              <a:buNone/>
            </a:pPr>
            <a:r>
              <a:rPr lang="zh-CN" altLang="en-US" sz="2000" dirty="0"/>
              <a:t>    </a:t>
            </a:r>
            <a:r>
              <a:rPr lang="en-US" altLang="zh-CN" sz="2000" dirty="0"/>
              <a:t>(2) </a:t>
            </a:r>
            <a:r>
              <a:rPr lang="zh-CN" altLang="en-US" sz="2000" dirty="0"/>
              <a:t>出栈次序</a:t>
            </a:r>
          </a:p>
          <a:p>
            <a:pPr marL="0" indent="0">
              <a:buFont typeface="Wingdings 2" pitchFamily="18" charset="2"/>
              <a:buNone/>
            </a:pPr>
            <a:r>
              <a:rPr lang="zh-CN" altLang="en-US" sz="2000" dirty="0"/>
              <a:t>    一个栈</a:t>
            </a:r>
            <a:r>
              <a:rPr lang="en-US" altLang="zh-CN" sz="2000" dirty="0"/>
              <a:t>(</a:t>
            </a:r>
            <a:r>
              <a:rPr lang="zh-CN" altLang="en-US" sz="2000" dirty="0"/>
              <a:t>无穷大</a:t>
            </a:r>
            <a:r>
              <a:rPr lang="en-US" altLang="zh-CN" sz="2000" dirty="0"/>
              <a:t>)</a:t>
            </a:r>
            <a:r>
              <a:rPr lang="zh-CN" altLang="en-US" sz="2000" dirty="0"/>
              <a:t>的进栈序列为</a:t>
            </a:r>
            <a:r>
              <a:rPr lang="en-US" altLang="zh-CN" sz="2000" dirty="0"/>
              <a:t>1, 2, 3, …, n</a:t>
            </a:r>
            <a:r>
              <a:rPr lang="zh-CN" altLang="en-US" sz="2000" dirty="0"/>
              <a:t>，有多少个不同的出栈序列</a:t>
            </a:r>
            <a:r>
              <a:rPr lang="en-US" altLang="zh-CN" sz="2000" dirty="0"/>
              <a:t>? </a:t>
            </a:r>
          </a:p>
          <a:p>
            <a:pPr marL="0" indent="0">
              <a:buFont typeface="Wingdings 2" pitchFamily="18" charset="2"/>
              <a:buNone/>
            </a:pPr>
            <a:r>
              <a:rPr lang="en-US" altLang="zh-CN" sz="2000" dirty="0"/>
              <a:t>      (</a:t>
            </a:r>
            <a:r>
              <a:rPr lang="zh-CN" altLang="en-US" sz="2000" dirty="0"/>
              <a:t>可分别考虑第</a:t>
            </a:r>
            <a:r>
              <a:rPr lang="en-US" altLang="zh-CN" sz="2000" dirty="0"/>
              <a:t>k</a:t>
            </a:r>
            <a:r>
              <a:rPr lang="zh-CN" altLang="en-US" sz="2000" dirty="0"/>
              <a:t>个元素最后一个出栈或第</a:t>
            </a:r>
            <a:r>
              <a:rPr lang="en-US" altLang="zh-CN" sz="2000" dirty="0"/>
              <a:t>1</a:t>
            </a:r>
            <a:r>
              <a:rPr lang="zh-CN" altLang="en-US" sz="2000" dirty="0"/>
              <a:t>个元素第</a:t>
            </a:r>
            <a:r>
              <a:rPr lang="en-US" altLang="zh-CN" sz="2000" dirty="0"/>
              <a:t>k</a:t>
            </a:r>
            <a:r>
              <a:rPr lang="zh-CN" altLang="en-US" sz="2000" dirty="0"/>
              <a:t>个出栈，</a:t>
            </a:r>
            <a:r>
              <a:rPr lang="en-US" altLang="zh-CN" sz="2000" dirty="0"/>
              <a:t>h(n))</a:t>
            </a:r>
          </a:p>
          <a:p>
            <a:pPr marL="0" indent="0">
              <a:buFont typeface="Wingdings 2" pitchFamily="18" charset="2"/>
              <a:buNone/>
            </a:pPr>
            <a:r>
              <a:rPr lang="en-US" altLang="zh-CN" sz="2000" dirty="0"/>
              <a:t>    (3)</a:t>
            </a:r>
            <a:r>
              <a:rPr lang="zh-CN" altLang="en-US" sz="2000" dirty="0"/>
              <a:t>买票找零</a:t>
            </a:r>
          </a:p>
          <a:p>
            <a:pPr marL="0" indent="0">
              <a:buFont typeface="Wingdings 2" pitchFamily="18" charset="2"/>
              <a:buNone/>
            </a:pPr>
            <a:r>
              <a:rPr lang="zh-CN" altLang="en-US" sz="2000" dirty="0"/>
              <a:t>    有</a:t>
            </a:r>
            <a:r>
              <a:rPr lang="en-US" altLang="zh-CN" sz="2000" dirty="0"/>
              <a:t>2n</a:t>
            </a:r>
            <a:r>
              <a:rPr lang="zh-CN" altLang="en-US" sz="2000" dirty="0"/>
              <a:t>个人排成一行进入剧场。入场费</a:t>
            </a:r>
            <a:r>
              <a:rPr lang="en-US" altLang="zh-CN" sz="2000" dirty="0"/>
              <a:t>5</a:t>
            </a:r>
            <a:r>
              <a:rPr lang="zh-CN" altLang="en-US" sz="2000" dirty="0"/>
              <a:t>元。其中只有</a:t>
            </a:r>
            <a:r>
              <a:rPr lang="en-US" altLang="zh-CN" sz="2000" dirty="0"/>
              <a:t>n</a:t>
            </a:r>
            <a:r>
              <a:rPr lang="zh-CN" altLang="en-US" sz="2000" dirty="0"/>
              <a:t>个人有一张</a:t>
            </a:r>
            <a:r>
              <a:rPr lang="en-US" altLang="zh-CN" sz="2000" dirty="0"/>
              <a:t>5</a:t>
            </a:r>
            <a:r>
              <a:rPr lang="zh-CN" altLang="en-US" sz="2000" dirty="0"/>
              <a:t>元钞票，另外</a:t>
            </a:r>
            <a:r>
              <a:rPr lang="en-US" altLang="zh-CN" sz="2000" dirty="0"/>
              <a:t>n</a:t>
            </a:r>
            <a:r>
              <a:rPr lang="zh-CN" altLang="en-US" sz="2000" dirty="0"/>
              <a:t>人只有</a:t>
            </a:r>
            <a:r>
              <a:rPr lang="en-US" altLang="zh-CN" sz="2000" dirty="0"/>
              <a:t>10</a:t>
            </a:r>
            <a:r>
              <a:rPr lang="zh-CN" altLang="en-US" sz="2000" dirty="0"/>
              <a:t>元钞票，剧院无其它钞票，问有多少种方法使得只要有</a:t>
            </a:r>
            <a:r>
              <a:rPr lang="en-US" altLang="zh-CN" sz="2000" dirty="0"/>
              <a:t>10</a:t>
            </a:r>
            <a:r>
              <a:rPr lang="zh-CN" altLang="en-US" sz="2000" dirty="0"/>
              <a:t>元的人买票，售票处就有</a:t>
            </a:r>
            <a:r>
              <a:rPr lang="en-US" altLang="zh-CN" sz="2000" dirty="0"/>
              <a:t>5</a:t>
            </a:r>
            <a:r>
              <a:rPr lang="zh-CN" altLang="en-US" sz="2000" dirty="0"/>
              <a:t>元的钞票找零？</a:t>
            </a:r>
            <a:r>
              <a:rPr lang="en-US" altLang="zh-CN" sz="2000" dirty="0"/>
              <a:t>(</a:t>
            </a:r>
            <a:r>
              <a:rPr lang="zh-CN" altLang="en-US" sz="2000" dirty="0"/>
              <a:t>将持</a:t>
            </a:r>
            <a:r>
              <a:rPr lang="en-US" altLang="zh-CN" sz="2000" dirty="0"/>
              <a:t>5</a:t>
            </a:r>
            <a:r>
              <a:rPr lang="zh-CN" altLang="en-US" sz="2000" dirty="0"/>
              <a:t>元者到达视作将</a:t>
            </a:r>
            <a:r>
              <a:rPr lang="en-US" altLang="zh-CN" sz="2000" dirty="0"/>
              <a:t>5</a:t>
            </a:r>
            <a:r>
              <a:rPr lang="zh-CN" altLang="en-US" sz="2000" dirty="0"/>
              <a:t>元入栈，持</a:t>
            </a:r>
            <a:r>
              <a:rPr lang="en-US" altLang="zh-CN" sz="2000" dirty="0"/>
              <a:t>10</a:t>
            </a:r>
            <a:r>
              <a:rPr lang="zh-CN" altLang="en-US" sz="2000" dirty="0"/>
              <a:t>元者到达视作使栈中某</a:t>
            </a:r>
            <a:r>
              <a:rPr lang="en-US" altLang="zh-CN" sz="2000" dirty="0"/>
              <a:t>5</a:t>
            </a:r>
            <a:r>
              <a:rPr lang="zh-CN" altLang="en-US" sz="2000" dirty="0"/>
              <a:t>元出栈</a:t>
            </a:r>
            <a:r>
              <a:rPr lang="en-US" altLang="zh-CN" sz="2000" dirty="0"/>
              <a:t>)</a:t>
            </a:r>
          </a:p>
          <a:p>
            <a:pPr marL="0" indent="0">
              <a:buFont typeface="Wingdings 2" pitchFamily="18" charset="2"/>
              <a:buNone/>
            </a:pPr>
            <a:endParaRPr lang="zh-CN" altLang="en-US" sz="2000" dirty="0"/>
          </a:p>
          <a:p>
            <a:pPr marL="0" indent="0">
              <a:buFont typeface="Wingdings 2" pitchFamily="18" charset="2"/>
              <a:buNone/>
            </a:pPr>
            <a:endParaRPr lang="en-US" altLang="zh-CN" sz="2000" dirty="0"/>
          </a:p>
          <a:p>
            <a:pPr marL="0" indent="0">
              <a:buFont typeface="Wingdings 2" pitchFamily="18" charset="2"/>
              <a:buNone/>
            </a:pPr>
            <a:endParaRPr lang="en-US" altLang="zh-CN" sz="2000" dirty="0"/>
          </a:p>
          <a:p>
            <a:pPr marL="0" indent="0">
              <a:buFont typeface="Wingdings 2" pitchFamily="18" charset="2"/>
              <a:buNone/>
            </a:pPr>
            <a:endParaRPr lang="zh-CN" altLang="en-US" sz="20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93187" name="内容占位符 1"/>
          <p:cNvSpPr>
            <a:spLocks noGrp="1"/>
          </p:cNvSpPr>
          <p:nvPr>
            <p:ph idx="1"/>
          </p:nvPr>
        </p:nvSpPr>
        <p:spPr>
          <a:xfrm>
            <a:off x="323528" y="1268413"/>
            <a:ext cx="8229600" cy="5589587"/>
          </a:xfrm>
        </p:spPr>
        <p:txBody>
          <a:bodyPr/>
          <a:lstStyle/>
          <a:p>
            <a:pPr marL="0" indent="0">
              <a:buFont typeface="Wingdings 2" pitchFamily="18" charset="2"/>
              <a:buNone/>
            </a:pPr>
            <a:r>
              <a:rPr lang="en-US" altLang="zh-CN" sz="2400" b="1" dirty="0">
                <a:solidFill>
                  <a:srgbClr val="FFFF00"/>
                </a:solidFill>
              </a:rPr>
              <a:t>4</a:t>
            </a:r>
            <a:r>
              <a:rPr lang="zh-CN" altLang="en-US" sz="2400" b="1" dirty="0">
                <a:solidFill>
                  <a:srgbClr val="FFFF00"/>
                </a:solidFill>
              </a:rPr>
              <a:t>、</a:t>
            </a:r>
            <a:r>
              <a:rPr lang="zh-CN" altLang="en-US" sz="2400" dirty="0">
                <a:solidFill>
                  <a:srgbClr val="FFFF00"/>
                </a:solidFill>
              </a:rPr>
              <a:t>卡特兰</a:t>
            </a:r>
            <a:r>
              <a:rPr lang="en-US" altLang="zh-CN" sz="2400" dirty="0">
                <a:solidFill>
                  <a:srgbClr val="FFFF00"/>
                </a:solidFill>
              </a:rPr>
              <a:t>(Catalan)</a:t>
            </a:r>
            <a:r>
              <a:rPr lang="zh-CN" altLang="en-US" sz="2400" dirty="0">
                <a:solidFill>
                  <a:srgbClr val="FFFF00"/>
                </a:solidFill>
              </a:rPr>
              <a:t>数</a:t>
            </a:r>
            <a:endParaRPr lang="zh-CN" altLang="en-US" sz="2400" baseline="30000" dirty="0"/>
          </a:p>
          <a:p>
            <a:pPr marL="0" indent="0">
              <a:buFont typeface="Wingdings 2" pitchFamily="18" charset="2"/>
              <a:buNone/>
            </a:pPr>
            <a:r>
              <a:rPr lang="zh-CN" altLang="en-US" sz="2000" dirty="0"/>
              <a:t>常见的应用</a:t>
            </a:r>
            <a:endParaRPr lang="en-US" altLang="zh-CN" sz="2000" dirty="0"/>
          </a:p>
          <a:p>
            <a:pPr marL="0" indent="0">
              <a:buFont typeface="Wingdings 2" pitchFamily="18" charset="2"/>
              <a:buNone/>
            </a:pPr>
            <a:r>
              <a:rPr lang="zh-CN" altLang="en-US" sz="2000" dirty="0"/>
              <a:t>    </a:t>
            </a:r>
            <a:r>
              <a:rPr lang="en-US" altLang="zh-CN" sz="2000" dirty="0"/>
              <a:t>(4) </a:t>
            </a:r>
            <a:r>
              <a:rPr lang="zh-CN" altLang="en-US" sz="2000" dirty="0"/>
              <a:t>凸多边形三角划分</a:t>
            </a:r>
          </a:p>
          <a:p>
            <a:pPr marL="0" indent="0">
              <a:buFont typeface="Wingdings 2" pitchFamily="18" charset="2"/>
              <a:buNone/>
            </a:pPr>
            <a:r>
              <a:rPr lang="zh-CN" altLang="en-US" sz="2000" dirty="0"/>
              <a:t>    在一个凸多边形中，通过若干条互不相交的对角线，把这个多边形划分成了若干个三角形。任务是键盘上输入凸多边形的边数</a:t>
            </a:r>
            <a:r>
              <a:rPr lang="en-US" altLang="zh-CN" sz="2000" dirty="0"/>
              <a:t>n</a:t>
            </a:r>
            <a:r>
              <a:rPr lang="zh-CN" altLang="en-US" sz="2000" dirty="0"/>
              <a:t>，求不同划分的方案数（</a:t>
            </a:r>
            <a:r>
              <a:rPr lang="en-US" altLang="zh-CN" sz="2000" dirty="0"/>
              <a:t>h(n-2), h(2)=1, h(3)=1</a:t>
            </a:r>
            <a:r>
              <a:rPr lang="zh-CN" altLang="en-US" sz="2000" dirty="0"/>
              <a:t>）。</a:t>
            </a:r>
            <a:endParaRPr lang="en-US" altLang="zh-CN" sz="2000" dirty="0"/>
          </a:p>
          <a:p>
            <a:pPr marL="0" indent="0">
              <a:buFont typeface="Wingdings 2" pitchFamily="18" charset="2"/>
              <a:buNone/>
            </a:pPr>
            <a:r>
              <a:rPr lang="en-US" altLang="zh-CN" sz="2000" dirty="0"/>
              <a:t>    (5) </a:t>
            </a:r>
            <a:r>
              <a:rPr lang="zh-CN" altLang="en-US" sz="2000" dirty="0"/>
              <a:t>一位大城市的律师在她住所以北</a:t>
            </a:r>
            <a:r>
              <a:rPr lang="en-US" altLang="zh-CN" sz="2000" dirty="0"/>
              <a:t>n</a:t>
            </a:r>
            <a:r>
              <a:rPr lang="zh-CN" altLang="en-US" sz="2000" dirty="0"/>
              <a:t>个街区和以东</a:t>
            </a:r>
            <a:r>
              <a:rPr lang="en-US" altLang="zh-CN" sz="2000" dirty="0"/>
              <a:t>n</a:t>
            </a:r>
            <a:r>
              <a:rPr lang="zh-CN" altLang="en-US" sz="2000" dirty="0"/>
              <a:t>个街区处工作。每天她走</a:t>
            </a:r>
            <a:r>
              <a:rPr lang="en-US" altLang="zh-CN" sz="2000" dirty="0"/>
              <a:t>2n</a:t>
            </a:r>
            <a:r>
              <a:rPr lang="zh-CN" altLang="en-US" sz="2000" dirty="0"/>
              <a:t>个街区去上班。如果她从不穿越（但可以碰到）从家到办公室的对角线，那么有多少条可能的道路？</a:t>
            </a:r>
          </a:p>
          <a:p>
            <a:pPr marL="0" indent="0">
              <a:buFont typeface="Wingdings 2" pitchFamily="18" charset="2"/>
              <a:buNone/>
            </a:pPr>
            <a:r>
              <a:rPr lang="en-US" altLang="zh-CN" sz="2000" dirty="0"/>
              <a:t>    h(n)</a:t>
            </a:r>
            <a:r>
              <a:rPr lang="zh-CN" altLang="en-US" sz="2000" dirty="0"/>
              <a:t>，向东走相当于进栈，向北走</a:t>
            </a:r>
            <a:endParaRPr lang="en-US" altLang="zh-CN" sz="2000" dirty="0"/>
          </a:p>
          <a:p>
            <a:pPr marL="0" indent="0">
              <a:buFont typeface="Wingdings 2" pitchFamily="18" charset="2"/>
              <a:buNone/>
            </a:pPr>
            <a:r>
              <a:rPr lang="zh-CN" altLang="en-US" sz="2000" dirty="0"/>
              <a:t>相当于出栈。因为向东走的步数始终</a:t>
            </a:r>
            <a:endParaRPr lang="en-US" altLang="zh-CN" sz="2000" dirty="0"/>
          </a:p>
          <a:p>
            <a:pPr marL="0" indent="0">
              <a:buFont typeface="Wingdings 2" pitchFamily="18" charset="2"/>
              <a:buNone/>
            </a:pPr>
            <a:r>
              <a:rPr lang="zh-CN" altLang="en-US" sz="2000" dirty="0"/>
              <a:t>不小于向北走的步数。</a:t>
            </a:r>
          </a:p>
        </p:txBody>
      </p:sp>
      <p:pic>
        <p:nvPicPr>
          <p:cNvPr id="5" name="Picture 4" descr="Catalan number 4x4 grid exampl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293096"/>
            <a:ext cx="42862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93187" name="内容占位符 1"/>
          <p:cNvSpPr>
            <a:spLocks noGrp="1"/>
          </p:cNvSpPr>
          <p:nvPr>
            <p:ph idx="1"/>
          </p:nvPr>
        </p:nvSpPr>
        <p:spPr>
          <a:xfrm>
            <a:off x="250824" y="1268413"/>
            <a:ext cx="8569647" cy="5589587"/>
          </a:xfrm>
        </p:spPr>
        <p:txBody>
          <a:bodyPr/>
          <a:lstStyle/>
          <a:p>
            <a:pPr marL="0" indent="0">
              <a:buFont typeface="Wingdings 2" pitchFamily="18" charset="2"/>
              <a:buNone/>
            </a:pPr>
            <a:r>
              <a:rPr lang="en-US" altLang="zh-CN" sz="2400" b="1" dirty="0">
                <a:solidFill>
                  <a:srgbClr val="FFFF00"/>
                </a:solidFill>
              </a:rPr>
              <a:t>4</a:t>
            </a:r>
            <a:r>
              <a:rPr lang="zh-CN" altLang="en-US" sz="2400" b="1" dirty="0">
                <a:solidFill>
                  <a:srgbClr val="FFFF00"/>
                </a:solidFill>
              </a:rPr>
              <a:t>、</a:t>
            </a:r>
            <a:r>
              <a:rPr lang="zh-CN" altLang="en-US" sz="2400" dirty="0">
                <a:solidFill>
                  <a:srgbClr val="FFFF00"/>
                </a:solidFill>
              </a:rPr>
              <a:t>卡特兰</a:t>
            </a:r>
            <a:r>
              <a:rPr lang="en-US" altLang="zh-CN" sz="2400" dirty="0">
                <a:solidFill>
                  <a:srgbClr val="FFFF00"/>
                </a:solidFill>
              </a:rPr>
              <a:t>(Catalan)</a:t>
            </a:r>
            <a:r>
              <a:rPr lang="zh-CN" altLang="en-US" sz="2400" dirty="0">
                <a:solidFill>
                  <a:srgbClr val="FFFF00"/>
                </a:solidFill>
              </a:rPr>
              <a:t>数</a:t>
            </a:r>
            <a:endParaRPr lang="zh-CN" altLang="en-US" sz="2400" baseline="30000" dirty="0"/>
          </a:p>
          <a:p>
            <a:pPr marL="0" indent="0">
              <a:buFont typeface="Wingdings 2" pitchFamily="18" charset="2"/>
              <a:buNone/>
            </a:pPr>
            <a:r>
              <a:rPr lang="zh-CN" altLang="en-US" sz="2000" dirty="0"/>
              <a:t>常见的应用</a:t>
            </a:r>
            <a:endParaRPr lang="en-US" altLang="zh-CN" sz="2000" dirty="0"/>
          </a:p>
          <a:p>
            <a:pPr marL="0" indent="0">
              <a:buFont typeface="Wingdings 2" pitchFamily="18" charset="2"/>
              <a:buNone/>
            </a:pPr>
            <a:r>
              <a:rPr lang="zh-CN" altLang="en-US" sz="2000" dirty="0"/>
              <a:t>    </a:t>
            </a:r>
            <a:r>
              <a:rPr lang="en-US" altLang="zh-CN" sz="2000" dirty="0"/>
              <a:t>(6) </a:t>
            </a:r>
            <a:r>
              <a:rPr lang="zh-CN" altLang="en-US" sz="2000" dirty="0"/>
              <a:t>在圆上选择</a:t>
            </a:r>
            <a:r>
              <a:rPr lang="en-US" altLang="zh-CN" sz="2000" dirty="0"/>
              <a:t>2n</a:t>
            </a:r>
            <a:r>
              <a:rPr lang="zh-CN" altLang="en-US" sz="2000" dirty="0"/>
              <a:t>个点</a:t>
            </a:r>
            <a:r>
              <a:rPr lang="en-US" altLang="zh-CN" sz="2000" dirty="0"/>
              <a:t>,</a:t>
            </a:r>
            <a:r>
              <a:rPr lang="zh-CN" altLang="en-US" sz="2000" dirty="0"/>
              <a:t>将这些点成对连接起来使得所得到的</a:t>
            </a:r>
            <a:r>
              <a:rPr lang="en-US" altLang="zh-CN" sz="2000" dirty="0"/>
              <a:t>n</a:t>
            </a:r>
            <a:r>
              <a:rPr lang="zh-CN" altLang="en-US" sz="2000" dirty="0"/>
              <a:t>条线段不相交的方法数？</a:t>
            </a:r>
            <a:endParaRPr lang="en-US" altLang="zh-CN" sz="2000" dirty="0"/>
          </a:p>
          <a:p>
            <a:pPr marL="0" indent="0">
              <a:buFont typeface="Wingdings 2" pitchFamily="18" charset="2"/>
              <a:buNone/>
            </a:pPr>
            <a:r>
              <a:rPr lang="en-US" altLang="zh-CN" sz="2000" dirty="0"/>
              <a:t>    h(n)</a:t>
            </a:r>
            <a:r>
              <a:rPr lang="zh-CN" altLang="en-US" sz="2000" dirty="0"/>
              <a:t>，将第一个点与第</a:t>
            </a:r>
            <a:r>
              <a:rPr lang="en-US" altLang="zh-CN" sz="2000" dirty="0"/>
              <a:t>2k</a:t>
            </a:r>
            <a:r>
              <a:rPr lang="zh-CN" altLang="en-US" sz="2000" dirty="0"/>
              <a:t>个点相连，将所有点分成两部分，点的数量分别为</a:t>
            </a:r>
            <a:r>
              <a:rPr lang="en-US" altLang="zh-CN" sz="2000" dirty="0"/>
              <a:t>2(k-1)</a:t>
            </a:r>
            <a:r>
              <a:rPr lang="zh-CN" altLang="en-US" sz="2000" dirty="0"/>
              <a:t>和</a:t>
            </a:r>
            <a:r>
              <a:rPr lang="en-US" altLang="zh-CN" sz="2000" dirty="0"/>
              <a:t>2(n-k)</a:t>
            </a:r>
            <a:r>
              <a:rPr lang="zh-CN" altLang="en-US" sz="2000" dirty="0"/>
              <a:t>，此时的方法数为</a:t>
            </a:r>
            <a:r>
              <a:rPr lang="en-US" altLang="zh-CN" sz="2000" dirty="0"/>
              <a:t>h(k-1)*h(n-k)</a:t>
            </a:r>
            <a:r>
              <a:rPr lang="zh-CN" altLang="en-US" sz="2000" dirty="0"/>
              <a:t>，且与其他方法不重复</a:t>
            </a:r>
            <a:r>
              <a:rPr lang="en-US" altLang="zh-CN" sz="2000" dirty="0"/>
              <a:t>  </a:t>
            </a:r>
          </a:p>
          <a:p>
            <a:pPr marL="0" indent="0">
              <a:buNone/>
            </a:pPr>
            <a:r>
              <a:rPr lang="en-US" altLang="zh-CN" sz="2000" dirty="0"/>
              <a:t>    (7) </a:t>
            </a:r>
            <a:r>
              <a:rPr lang="zh-CN" altLang="en-US" sz="2000" dirty="0"/>
              <a:t>给定节点组成二叉树。给定</a:t>
            </a:r>
          </a:p>
          <a:p>
            <a:pPr marL="0" indent="0">
              <a:buNone/>
            </a:pPr>
            <a:r>
              <a:rPr lang="en-US" altLang="zh-CN" sz="2000" dirty="0"/>
              <a:t>n</a:t>
            </a:r>
            <a:r>
              <a:rPr lang="zh-CN" altLang="en-US" sz="2000" dirty="0"/>
              <a:t>个节点，能构成多少种不同构</a:t>
            </a:r>
            <a:endParaRPr lang="en-US" altLang="zh-CN" sz="2000" dirty="0"/>
          </a:p>
          <a:p>
            <a:pPr marL="0" indent="0">
              <a:buFont typeface="Wingdings 2" pitchFamily="18" charset="2"/>
              <a:buNone/>
            </a:pPr>
            <a:r>
              <a:rPr lang="en-US" altLang="zh-CN" sz="2000" dirty="0"/>
              <a:t>(</a:t>
            </a:r>
            <a:r>
              <a:rPr lang="zh-CN" altLang="en-US" sz="2000" dirty="0"/>
              <a:t>相似</a:t>
            </a:r>
            <a:r>
              <a:rPr lang="en-US" altLang="zh-CN" sz="2000" dirty="0"/>
              <a:t>)</a:t>
            </a:r>
            <a:r>
              <a:rPr lang="zh-CN" altLang="en-US" sz="2000" dirty="0"/>
              <a:t>的二叉树？</a:t>
            </a:r>
            <a:endParaRPr lang="en-US" altLang="zh-CN" sz="2000" dirty="0"/>
          </a:p>
          <a:p>
            <a:pPr marL="0" indent="0">
              <a:buNone/>
            </a:pPr>
            <a:r>
              <a:rPr lang="en-US" altLang="zh-CN" sz="2000" dirty="0"/>
              <a:t>    h(n)</a:t>
            </a:r>
            <a:r>
              <a:rPr lang="zh-CN" altLang="en-US" sz="2000" dirty="0"/>
              <a:t>，左分支</a:t>
            </a:r>
            <a:r>
              <a:rPr lang="en-US" altLang="zh-CN" sz="2000" dirty="0"/>
              <a:t>k-1</a:t>
            </a:r>
            <a:r>
              <a:rPr lang="zh-CN" altLang="en-US" sz="2000" dirty="0"/>
              <a:t>个结点，右分支</a:t>
            </a:r>
            <a:r>
              <a:rPr lang="en-US" altLang="zh-CN" sz="2000" dirty="0"/>
              <a:t>n-k</a:t>
            </a:r>
            <a:r>
              <a:rPr lang="zh-CN" altLang="en-US" sz="2000" dirty="0"/>
              <a:t>个结点，同构的二叉树数为</a:t>
            </a:r>
            <a:r>
              <a:rPr lang="en-US" altLang="zh-CN" sz="2000" dirty="0"/>
              <a:t>h(k-1)*h(n-k)</a:t>
            </a:r>
          </a:p>
          <a:p>
            <a:pPr marL="0" indent="0">
              <a:buFont typeface="Wingdings 2" pitchFamily="18" charset="2"/>
              <a:buNone/>
            </a:pPr>
            <a:r>
              <a:rPr lang="en-US" altLang="zh-CN" sz="2000" dirty="0"/>
              <a:t>    (8) </a:t>
            </a:r>
            <a:r>
              <a:rPr lang="zh-CN" altLang="en-US" sz="2000" dirty="0"/>
              <a:t>有</a:t>
            </a:r>
            <a:r>
              <a:rPr lang="en-US" altLang="zh-CN" sz="2000" i="1" dirty="0"/>
              <a:t>2n+1</a:t>
            </a:r>
            <a:r>
              <a:rPr lang="zh-CN" altLang="en-US" sz="2000" dirty="0"/>
              <a:t>个节点组成不同构</a:t>
            </a:r>
            <a:r>
              <a:rPr lang="en-US" altLang="zh-CN" sz="2000" dirty="0"/>
              <a:t>(</a:t>
            </a:r>
            <a:r>
              <a:rPr lang="zh-CN" altLang="en-US" sz="2000" dirty="0"/>
              <a:t>相似</a:t>
            </a:r>
            <a:r>
              <a:rPr lang="en-US" altLang="zh-CN" sz="2000" dirty="0"/>
              <a:t>)</a:t>
            </a:r>
            <a:r>
              <a:rPr lang="zh-CN" altLang="en-US" sz="2000" dirty="0"/>
              <a:t>满二叉树（</a:t>
            </a:r>
            <a:r>
              <a:rPr lang="en-US" altLang="zh-CN" sz="2000" dirty="0"/>
              <a:t>full binary tree</a:t>
            </a:r>
            <a:r>
              <a:rPr lang="zh-CN" altLang="en-US" sz="2000" dirty="0"/>
              <a:t>，这里指没有度为</a:t>
            </a:r>
            <a:r>
              <a:rPr lang="en-US" altLang="zh-CN" sz="2000" dirty="0"/>
              <a:t>1</a:t>
            </a:r>
            <a:r>
              <a:rPr lang="zh-CN" altLang="en-US" sz="2000" dirty="0"/>
              <a:t>的结点）的方案数。</a:t>
            </a:r>
          </a:p>
          <a:p>
            <a:pPr marL="0" indent="0">
              <a:buNone/>
            </a:pPr>
            <a:r>
              <a:rPr lang="en-US" altLang="zh-CN" sz="2000" dirty="0"/>
              <a:t>    h(n)</a:t>
            </a:r>
            <a:r>
              <a:rPr lang="zh-CN" altLang="en-US" sz="2000" dirty="0"/>
              <a:t>，左分支有</a:t>
            </a:r>
            <a:r>
              <a:rPr lang="en-US" altLang="zh-CN" sz="2000" dirty="0"/>
              <a:t>2(k-1)+1</a:t>
            </a:r>
            <a:r>
              <a:rPr lang="zh-CN" altLang="en-US" sz="2000" dirty="0"/>
              <a:t>个结点，右分支有</a:t>
            </a:r>
            <a:r>
              <a:rPr lang="en-US" altLang="zh-CN" sz="2000" dirty="0"/>
              <a:t>2(n-k)+1</a:t>
            </a:r>
            <a:r>
              <a:rPr lang="zh-CN" altLang="en-US" sz="2000" dirty="0"/>
              <a:t>个结点，此时的方法数为</a:t>
            </a:r>
            <a:r>
              <a:rPr lang="en-US" altLang="zh-CN" sz="2000" dirty="0"/>
              <a:t>h(k-1)*h(n-k)</a:t>
            </a:r>
            <a:endParaRPr lang="zh-CN" altLang="en-US" sz="2000" dirty="0"/>
          </a:p>
        </p:txBody>
      </p:sp>
      <p:pic>
        <p:nvPicPr>
          <p:cNvPr id="93188" name="Picture 2" descr="Catalan number binary tree 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064" y="3501008"/>
            <a:ext cx="4724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7771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marL="806450" indent="-806450" eaLnBrk="1" fontAlgn="auto" hangingPunct="1">
              <a:spcAft>
                <a:spcPts val="0"/>
              </a:spcAft>
              <a:defRPr/>
            </a:pPr>
            <a:r>
              <a:rPr sz="3200" b="1" dirty="0"/>
              <a:t>六、递推关系</a:t>
            </a:r>
            <a:endParaRPr sz="3200" b="1" dirty="0">
              <a:solidFill>
                <a:srgbClr val="FFFF00"/>
              </a:solidFill>
            </a:endParaRPr>
          </a:p>
        </p:txBody>
      </p:sp>
      <p:sp>
        <p:nvSpPr>
          <p:cNvPr id="94211" name="内容占位符 1"/>
          <p:cNvSpPr>
            <a:spLocks noGrp="1"/>
          </p:cNvSpPr>
          <p:nvPr>
            <p:ph idx="1"/>
          </p:nvPr>
        </p:nvSpPr>
        <p:spPr>
          <a:xfrm>
            <a:off x="250824" y="1268413"/>
            <a:ext cx="8569647" cy="5589587"/>
          </a:xfrm>
        </p:spPr>
        <p:txBody>
          <a:bodyPr/>
          <a:lstStyle/>
          <a:p>
            <a:pPr marL="0" indent="0">
              <a:buFont typeface="Wingdings 2" pitchFamily="18" charset="2"/>
              <a:buNone/>
            </a:pPr>
            <a:r>
              <a:rPr lang="en-US" altLang="zh-CN" sz="2400" b="1" dirty="0">
                <a:solidFill>
                  <a:srgbClr val="FFFF00"/>
                </a:solidFill>
              </a:rPr>
              <a:t>4</a:t>
            </a:r>
            <a:r>
              <a:rPr lang="zh-CN" altLang="en-US" sz="2400" b="1" dirty="0">
                <a:solidFill>
                  <a:srgbClr val="FFFF00"/>
                </a:solidFill>
              </a:rPr>
              <a:t>、</a:t>
            </a:r>
            <a:r>
              <a:rPr lang="zh-CN" altLang="en-US" sz="2400" dirty="0">
                <a:solidFill>
                  <a:srgbClr val="FFFF00"/>
                </a:solidFill>
              </a:rPr>
              <a:t>卡特兰</a:t>
            </a:r>
            <a:r>
              <a:rPr lang="en-US" altLang="zh-CN" sz="2400" dirty="0">
                <a:solidFill>
                  <a:srgbClr val="FFFF00"/>
                </a:solidFill>
              </a:rPr>
              <a:t>(Catalan)</a:t>
            </a:r>
            <a:r>
              <a:rPr lang="zh-CN" altLang="en-US" sz="2400" dirty="0">
                <a:solidFill>
                  <a:srgbClr val="FFFF00"/>
                </a:solidFill>
              </a:rPr>
              <a:t>数</a:t>
            </a:r>
            <a:endParaRPr lang="zh-CN" altLang="en-US" sz="2400" baseline="30000" dirty="0"/>
          </a:p>
          <a:p>
            <a:pPr marL="0" indent="0">
              <a:buFont typeface="Wingdings 2" pitchFamily="18" charset="2"/>
              <a:buNone/>
            </a:pPr>
            <a:r>
              <a:rPr lang="zh-CN" altLang="en-US" sz="2000" dirty="0"/>
              <a:t>常见的应用</a:t>
            </a:r>
            <a:endParaRPr lang="en-US" altLang="zh-CN" sz="2000" dirty="0"/>
          </a:p>
          <a:p>
            <a:pPr marL="0" indent="0">
              <a:buFont typeface="Wingdings 2" pitchFamily="18" charset="2"/>
              <a:buNone/>
            </a:pPr>
            <a:r>
              <a:rPr lang="zh-CN" altLang="en-US" sz="2000" dirty="0"/>
              <a:t>    </a:t>
            </a:r>
            <a:r>
              <a:rPr lang="en-US" altLang="zh-CN" sz="2000" dirty="0"/>
              <a:t>(9) </a:t>
            </a:r>
            <a:r>
              <a:rPr lang="zh-CN" altLang="en-US" sz="2000" dirty="0"/>
              <a:t>长度</a:t>
            </a:r>
            <a:r>
              <a:rPr lang="en-US" altLang="zh-CN" sz="2000" i="1" dirty="0"/>
              <a:t>2n</a:t>
            </a:r>
            <a:r>
              <a:rPr lang="zh-CN" altLang="en-US" sz="2000" dirty="0"/>
              <a:t>的</a:t>
            </a:r>
            <a:r>
              <a:rPr lang="en-US" altLang="zh-CN" sz="2000" dirty="0" err="1"/>
              <a:t>dyck</a:t>
            </a:r>
            <a:r>
              <a:rPr lang="en-US" altLang="zh-CN" sz="2000" dirty="0"/>
              <a:t> word</a:t>
            </a:r>
            <a:r>
              <a:rPr lang="zh-CN" altLang="en-US" sz="2000" dirty="0"/>
              <a:t>的个数。</a:t>
            </a:r>
            <a:r>
              <a:rPr lang="en-US" altLang="zh-CN" sz="2000" dirty="0" err="1"/>
              <a:t>Dyck</a:t>
            </a:r>
            <a:r>
              <a:rPr lang="en-US" altLang="zh-CN" sz="2000" dirty="0"/>
              <a:t> word</a:t>
            </a:r>
            <a:r>
              <a:rPr lang="zh-CN" altLang="en-US" sz="2000" dirty="0"/>
              <a:t>是一个有</a:t>
            </a:r>
            <a:r>
              <a:rPr lang="en-US" altLang="zh-CN" sz="2000" i="1" dirty="0"/>
              <a:t>n</a:t>
            </a:r>
            <a:r>
              <a:rPr lang="zh-CN" altLang="en-US" sz="2000" dirty="0"/>
              <a:t>个</a:t>
            </a:r>
            <a:r>
              <a:rPr lang="en-US" altLang="zh-CN" sz="2000" dirty="0"/>
              <a:t>X</a:t>
            </a:r>
            <a:r>
              <a:rPr lang="zh-CN" altLang="en-US" sz="2000" dirty="0"/>
              <a:t>和</a:t>
            </a:r>
            <a:r>
              <a:rPr lang="en-US" altLang="zh-CN" sz="2000" i="1" dirty="0"/>
              <a:t>n</a:t>
            </a:r>
            <a:r>
              <a:rPr lang="zh-CN" altLang="en-US" sz="2000" dirty="0"/>
              <a:t>个</a:t>
            </a:r>
            <a:r>
              <a:rPr lang="en-US" altLang="zh-CN" sz="2000" dirty="0"/>
              <a:t>Y</a:t>
            </a:r>
            <a:r>
              <a:rPr lang="zh-CN" altLang="en-US" sz="2000" dirty="0"/>
              <a:t>组成的字串，且所有的前缀字串皆满足</a:t>
            </a:r>
            <a:r>
              <a:rPr lang="en-US" altLang="zh-CN" sz="2000" dirty="0"/>
              <a:t>X</a:t>
            </a:r>
            <a:r>
              <a:rPr lang="zh-CN" altLang="en-US" sz="2000" dirty="0"/>
              <a:t>的个数大于等于</a:t>
            </a:r>
            <a:r>
              <a:rPr lang="en-US" altLang="zh-CN" sz="2000" dirty="0"/>
              <a:t>Y</a:t>
            </a:r>
            <a:r>
              <a:rPr lang="zh-CN" altLang="en-US" sz="2000" dirty="0"/>
              <a:t>的个数。以下为长度为</a:t>
            </a:r>
            <a:r>
              <a:rPr lang="en-US" altLang="zh-CN" sz="2000" dirty="0"/>
              <a:t>6</a:t>
            </a:r>
            <a:r>
              <a:rPr lang="zh-CN" altLang="en-US" sz="2000" dirty="0"/>
              <a:t>的</a:t>
            </a:r>
            <a:r>
              <a:rPr lang="en-US" altLang="zh-CN" sz="2000" dirty="0" err="1"/>
              <a:t>dyck</a:t>
            </a:r>
            <a:r>
              <a:rPr lang="en-US" altLang="zh-CN" sz="2000" dirty="0"/>
              <a:t> words: XXXYYY XYXXYY XYXYXY XXYYXY XXYXYY</a:t>
            </a:r>
          </a:p>
          <a:p>
            <a:pPr marL="0" indent="0">
              <a:buFont typeface="Wingdings 2" pitchFamily="18" charset="2"/>
              <a:buNone/>
            </a:pPr>
            <a:r>
              <a:rPr lang="en-US" altLang="zh-CN" sz="2000" i="1" dirty="0"/>
              <a:t>    h(n)</a:t>
            </a:r>
            <a:r>
              <a:rPr lang="zh-CN" altLang="en-US" sz="2000" i="1" dirty="0"/>
              <a:t>，</a:t>
            </a:r>
            <a:r>
              <a:rPr lang="zh-CN" altLang="en-US" sz="2000" dirty="0"/>
              <a:t>从左向右，</a:t>
            </a:r>
            <a:r>
              <a:rPr lang="en-US" altLang="zh-CN" sz="2000" dirty="0"/>
              <a:t>X</a:t>
            </a:r>
            <a:r>
              <a:rPr lang="zh-CN" altLang="en-US" sz="2000" dirty="0"/>
              <a:t>的数量始终大于</a:t>
            </a:r>
            <a:r>
              <a:rPr lang="en-US" altLang="zh-CN" sz="2000" dirty="0"/>
              <a:t>Y</a:t>
            </a:r>
            <a:r>
              <a:rPr lang="zh-CN" altLang="en-US" sz="2000" dirty="0"/>
              <a:t>的数量，因此</a:t>
            </a:r>
            <a:r>
              <a:rPr lang="en-US" altLang="zh-CN" sz="2000" dirty="0"/>
              <a:t>X</a:t>
            </a:r>
            <a:r>
              <a:rPr lang="zh-CN" altLang="en-US" sz="2000" dirty="0"/>
              <a:t>相当与进栈，</a:t>
            </a:r>
            <a:r>
              <a:rPr lang="en-US" altLang="zh-CN" sz="2000" dirty="0"/>
              <a:t>Y</a:t>
            </a:r>
            <a:r>
              <a:rPr lang="zh-CN" altLang="en-US" sz="2000" dirty="0"/>
              <a:t>相当于出栈。</a:t>
            </a:r>
            <a:endParaRPr lang="en-US" altLang="zh-CN" sz="2000" dirty="0"/>
          </a:p>
          <a:p>
            <a:pPr marL="0" indent="0">
              <a:buNone/>
            </a:pPr>
            <a:r>
              <a:rPr lang="en-US" altLang="zh-CN" sz="2000" dirty="0"/>
              <a:t>    (10) </a:t>
            </a:r>
            <a:r>
              <a:rPr lang="zh-CN" altLang="en-US" sz="2000" dirty="0"/>
              <a:t>所有包含</a:t>
            </a:r>
            <a:r>
              <a:rPr lang="en-US" altLang="zh-CN" sz="2000" dirty="0"/>
              <a:t>n</a:t>
            </a:r>
            <a:r>
              <a:rPr lang="zh-CN" altLang="en-US" sz="2000" dirty="0"/>
              <a:t>组括号的合法运算式的个数。</a:t>
            </a:r>
            <a:endParaRPr lang="en-US" altLang="zh-CN" sz="2000" dirty="0"/>
          </a:p>
          <a:p>
            <a:pPr marL="0" indent="0">
              <a:buNone/>
            </a:pPr>
            <a:r>
              <a:rPr lang="en-US" altLang="zh-CN" sz="2000" dirty="0"/>
              <a:t>    </a:t>
            </a:r>
            <a:r>
              <a:rPr lang="zh-CN" altLang="en-US" sz="2000" dirty="0"/>
              <a:t>同上</a:t>
            </a:r>
            <a:endParaRPr lang="en-US" altLang="zh-CN" sz="2000" dirty="0"/>
          </a:p>
          <a:p>
            <a:pPr marL="0" indent="0">
              <a:buNone/>
            </a:pPr>
            <a:r>
              <a:rPr lang="en-US" altLang="zh-CN" sz="2000" dirty="0"/>
              <a:t>   (11) </a:t>
            </a:r>
            <a:r>
              <a:rPr lang="zh-CN" altLang="en-US" sz="2000" dirty="0"/>
              <a:t>集合</a:t>
            </a:r>
            <a:r>
              <a:rPr lang="en-US" altLang="zh-CN" sz="2000" dirty="0"/>
              <a:t>{1, ..., </a:t>
            </a:r>
            <a:r>
              <a:rPr lang="en-US" altLang="zh-CN" sz="2000" i="1" dirty="0"/>
              <a:t>n</a:t>
            </a:r>
            <a:r>
              <a:rPr lang="en-US" altLang="zh-CN" sz="2000" dirty="0"/>
              <a:t>}</a:t>
            </a:r>
            <a:r>
              <a:rPr lang="zh-CN" altLang="en-US" sz="2000" dirty="0"/>
              <a:t>的不交叉划分的个数</a:t>
            </a:r>
            <a:r>
              <a:rPr lang="en-US" altLang="zh-CN" sz="2000" dirty="0"/>
              <a:t>.</a:t>
            </a:r>
            <a:r>
              <a:rPr lang="zh-CN" altLang="en-US" sz="2000" dirty="0"/>
              <a:t>那么，</a:t>
            </a:r>
            <a:r>
              <a:rPr lang="en-US" altLang="zh-CN" sz="2000" dirty="0"/>
              <a:t>h(n)</a:t>
            </a:r>
            <a:r>
              <a:rPr lang="zh-CN" altLang="en-US" sz="2000" dirty="0"/>
              <a:t>永远不大于第</a:t>
            </a:r>
            <a:r>
              <a:rPr lang="en-US" altLang="zh-CN" sz="2000" i="1" dirty="0"/>
              <a:t>n</a:t>
            </a:r>
            <a:r>
              <a:rPr lang="zh-CN" altLang="en-US" sz="2000" dirty="0"/>
              <a:t>项贝尔数。</a:t>
            </a:r>
            <a:r>
              <a:rPr lang="en-US" altLang="zh-CN" sz="2000" dirty="0"/>
              <a:t> </a:t>
            </a:r>
            <a:r>
              <a:rPr lang="en-US" altLang="zh-CN" sz="2000" i="1" dirty="0"/>
              <a:t>h(n)</a:t>
            </a:r>
            <a:r>
              <a:rPr lang="zh-CN" altLang="en-US" sz="2000" dirty="0"/>
              <a:t>也表示集合</a:t>
            </a:r>
            <a:r>
              <a:rPr lang="en-US" altLang="zh-CN" sz="2000" dirty="0"/>
              <a:t>{1, ..., 2</a:t>
            </a:r>
            <a:r>
              <a:rPr lang="en-US" altLang="zh-CN" sz="2000" i="1" dirty="0"/>
              <a:t>n</a:t>
            </a:r>
            <a:r>
              <a:rPr lang="en-US" altLang="zh-CN" sz="2000" dirty="0"/>
              <a:t>}</a:t>
            </a:r>
            <a:r>
              <a:rPr lang="zh-CN" altLang="en-US" sz="2000" dirty="0"/>
              <a:t>的不交叉划分的个数，其中每个段落的长度为</a:t>
            </a:r>
            <a:r>
              <a:rPr lang="en-US" altLang="zh-CN" sz="2000" dirty="0"/>
              <a:t>2</a:t>
            </a:r>
            <a:r>
              <a:rPr lang="zh-CN" altLang="en-US" sz="2000" dirty="0"/>
              <a:t>。</a:t>
            </a:r>
            <a:endParaRPr lang="en-US" altLang="zh-CN" sz="2000" dirty="0"/>
          </a:p>
          <a:p>
            <a:pPr marL="0" indent="0">
              <a:buNone/>
            </a:pPr>
            <a:r>
              <a:rPr lang="en-US" altLang="zh-CN" sz="2000" dirty="0"/>
              <a:t>    h(n)</a:t>
            </a:r>
            <a:r>
              <a:rPr lang="zh-CN" altLang="en-US" sz="2000" dirty="0"/>
              <a:t>，</a:t>
            </a:r>
            <a:r>
              <a:rPr lang="en-US" altLang="zh-CN" sz="2000" dirty="0"/>
              <a:t>1</a:t>
            </a:r>
            <a:r>
              <a:rPr lang="zh-CN" altLang="en-US" sz="2000" dirty="0"/>
              <a:t>不与任何元素一起，方案数为</a:t>
            </a:r>
            <a:r>
              <a:rPr lang="en-US" altLang="zh-CN" sz="2000" dirty="0"/>
              <a:t>h(0)*h(n-1)</a:t>
            </a:r>
            <a:r>
              <a:rPr lang="zh-CN" altLang="en-US" sz="2000" dirty="0"/>
              <a:t>，</a:t>
            </a:r>
            <a:r>
              <a:rPr lang="en-US" altLang="zh-CN" sz="2000" dirty="0"/>
              <a:t>1</a:t>
            </a:r>
            <a:r>
              <a:rPr lang="zh-CN" altLang="en-US" sz="2000" dirty="0"/>
              <a:t>与其他一个元素一起，方案数</a:t>
            </a:r>
            <a:r>
              <a:rPr lang="en-US" altLang="zh-CN" sz="2000" dirty="0"/>
              <a:t>h(1)*h(n-2)</a:t>
            </a:r>
            <a:r>
              <a:rPr lang="zh-CN" altLang="en-US" sz="2000" dirty="0"/>
              <a:t>，</a:t>
            </a:r>
            <a:r>
              <a:rPr lang="en-US" altLang="zh-CN" sz="2000" dirty="0"/>
              <a:t>……</a:t>
            </a:r>
            <a:endParaRPr lang="zh-CN" altLang="en-US"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二、排列</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329238"/>
          </a:xfrm>
        </p:spPr>
        <p:txBody>
          <a:bodyPr/>
          <a:lstStyle/>
          <a:p>
            <a:pPr marL="0" indent="0">
              <a:buFontTx/>
              <a:buNone/>
            </a:pPr>
            <a:r>
              <a:rPr lang="zh-CN" altLang="en-US" sz="2400" b="1">
                <a:latin typeface="宋体" charset="-122"/>
                <a:ea typeface="Arial Unicode MS" charset="-122"/>
                <a:cs typeface="Arial Unicode MS" charset="-122"/>
              </a:rPr>
              <a:t>  </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、圆排列</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从集合</a:t>
            </a:r>
            <a:r>
              <a:rPr lang="en-US" altLang="zh-CN" sz="2400">
                <a:latin typeface="宋体" charset="-122"/>
                <a:ea typeface="Arial Unicode MS" charset="-122"/>
                <a:cs typeface="Arial Unicode MS" charset="-122"/>
              </a:rPr>
              <a:t>S={a1, a2, …, an}</a:t>
            </a:r>
            <a:r>
              <a:rPr lang="zh-CN" altLang="en-US" sz="2400">
                <a:latin typeface="宋体" charset="-122"/>
                <a:ea typeface="Arial Unicode MS" charset="-122"/>
                <a:cs typeface="Arial Unicode MS" charset="-122"/>
              </a:rPr>
              <a:t>的</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个不同元素中取出</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个元素按照一定的次序（比如逆时针）排成一个圆圈，称这样的排列为圆排列。</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一个圆排列可以产生</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个线排列，因此圆排列的个数为：</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P(n, r)/r=n!/(r*(n-r)!)</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例</a:t>
            </a:r>
            <a:r>
              <a:rPr lang="en-US" altLang="zh-CN" sz="2400">
                <a:latin typeface="宋体" charset="-122"/>
                <a:ea typeface="Arial Unicode MS" charset="-122"/>
                <a:cs typeface="Arial Unicode MS" charset="-122"/>
              </a:rPr>
              <a:t>1</a:t>
            </a:r>
            <a:r>
              <a:rPr lang="zh-CN" altLang="en-US" sz="2400">
                <a:latin typeface="宋体" charset="-122"/>
                <a:ea typeface="Arial Unicode MS" charset="-122"/>
                <a:cs typeface="Arial Unicode MS" charset="-122"/>
              </a:rPr>
              <a:t>：有</a:t>
            </a:r>
            <a:r>
              <a:rPr lang="en-US" altLang="zh-CN" sz="2400">
                <a:latin typeface="宋体" charset="-122"/>
                <a:ea typeface="Arial Unicode MS" charset="-122"/>
                <a:cs typeface="Arial Unicode MS" charset="-122"/>
              </a:rPr>
              <a:t>8</a:t>
            </a:r>
            <a:r>
              <a:rPr lang="zh-CN" altLang="en-US" sz="2400">
                <a:latin typeface="宋体" charset="-122"/>
                <a:ea typeface="Arial Unicode MS" charset="-122"/>
                <a:cs typeface="Arial Unicode MS" charset="-122"/>
              </a:rPr>
              <a:t>人围圆桌就餐，有多少种就座方式？如果有两个人不愿坐在一起，又有多少种就座方式？</a:t>
            </a:r>
            <a:r>
              <a:rPr lang="en-US" altLang="zh-CN" sz="2400">
                <a:latin typeface="宋体" charset="-122"/>
                <a:ea typeface="Arial Unicode MS" charset="-122"/>
                <a:cs typeface="Arial Unicode MS" charset="-122"/>
              </a:rPr>
              <a:t>(7!, 7!-2*6!)</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例</a:t>
            </a:r>
            <a:r>
              <a:rPr lang="en-US" altLang="zh-CN" sz="2400">
                <a:latin typeface="宋体" charset="-122"/>
                <a:ea typeface="Arial Unicode MS" charset="-122"/>
                <a:cs typeface="Arial Unicode MS" charset="-122"/>
              </a:rPr>
              <a:t>2</a:t>
            </a:r>
            <a:r>
              <a:rPr lang="zh-CN" altLang="en-US" sz="2400">
                <a:latin typeface="宋体" charset="-122"/>
                <a:ea typeface="Arial Unicode MS" charset="-122"/>
                <a:cs typeface="Arial Unicode MS" charset="-122"/>
              </a:rPr>
              <a:t>：</a:t>
            </a:r>
            <a:r>
              <a:rPr lang="en-US" altLang="zh-CN" sz="2400">
                <a:latin typeface="宋体" charset="-122"/>
                <a:ea typeface="Arial Unicode MS" charset="-122"/>
                <a:cs typeface="Arial Unicode MS" charset="-122"/>
              </a:rPr>
              <a:t>4</a:t>
            </a:r>
            <a:r>
              <a:rPr lang="zh-CN" altLang="en-US" sz="2400">
                <a:latin typeface="宋体" charset="-122"/>
                <a:ea typeface="Arial Unicode MS" charset="-122"/>
                <a:cs typeface="Arial Unicode MS" charset="-122"/>
              </a:rPr>
              <a:t>男</a:t>
            </a:r>
            <a:r>
              <a:rPr lang="en-US" altLang="zh-CN" sz="2400">
                <a:latin typeface="宋体" charset="-122"/>
                <a:ea typeface="Arial Unicode MS" charset="-122"/>
                <a:cs typeface="Arial Unicode MS" charset="-122"/>
              </a:rPr>
              <a:t>4</a:t>
            </a:r>
            <a:r>
              <a:rPr lang="zh-CN" altLang="en-US" sz="2400">
                <a:latin typeface="宋体" charset="-122"/>
                <a:ea typeface="Arial Unicode MS" charset="-122"/>
                <a:cs typeface="Arial Unicode MS" charset="-122"/>
              </a:rPr>
              <a:t>女围圆桌交替就坐有多少中方式！（</a:t>
            </a:r>
            <a:r>
              <a:rPr lang="en-US" altLang="zh-CN" sz="2400">
                <a:latin typeface="宋体" charset="-122"/>
                <a:ea typeface="Arial Unicode MS" charset="-122"/>
                <a:cs typeface="Arial Unicode MS" charset="-122"/>
              </a:rPr>
              <a:t>4!/4*4!,</a:t>
            </a:r>
            <a:r>
              <a:rPr lang="zh-CN" altLang="en-US" sz="2400">
                <a:latin typeface="宋体" charset="-122"/>
                <a:ea typeface="Arial Unicode MS" charset="-122"/>
                <a:cs typeface="Arial Unicode MS" charset="-122"/>
              </a:rPr>
              <a:t>先坐男生，共有</a:t>
            </a:r>
            <a:r>
              <a:rPr lang="en-US" altLang="zh-CN" sz="2400">
                <a:latin typeface="宋体" charset="-122"/>
                <a:ea typeface="Arial Unicode MS" charset="-122"/>
                <a:cs typeface="Arial Unicode MS" charset="-122"/>
              </a:rPr>
              <a:t>4!/4</a:t>
            </a:r>
            <a:r>
              <a:rPr lang="zh-CN" altLang="en-US" sz="2400">
                <a:latin typeface="宋体" charset="-122"/>
                <a:ea typeface="Arial Unicode MS" charset="-122"/>
                <a:cs typeface="Arial Unicode MS" charset="-122"/>
              </a:rPr>
              <a:t>中方法，再将女生坐到男生中间）</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如何求所有的圆排列？</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回溯，第一个元素为</a:t>
            </a:r>
            <a:r>
              <a:rPr lang="en-US" altLang="zh-CN" sz="2400">
                <a:latin typeface="宋体" charset="-122"/>
                <a:ea typeface="Arial Unicode MS" charset="-122"/>
                <a:cs typeface="Arial Unicode MS" charset="-122"/>
              </a:rPr>
              <a:t>1,2,…,n-r+1</a:t>
            </a:r>
            <a:r>
              <a:rPr lang="zh-CN" altLang="en-US" sz="2400">
                <a:latin typeface="宋体" charset="-122"/>
                <a:ea typeface="Arial Unicode MS" charset="-122"/>
                <a:cs typeface="Arial Unicode MS" charset="-122"/>
              </a:rPr>
              <a:t>，后面的元素都比第一个元素大即可。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二、排列</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4895850"/>
          </a:xfrm>
        </p:spPr>
        <p:txBody>
          <a:bodyPr/>
          <a:lstStyle/>
          <a:p>
            <a:pPr marL="0" indent="0">
              <a:buFontTx/>
              <a:buNone/>
            </a:pPr>
            <a:r>
              <a:rPr lang="zh-CN" altLang="en-US" sz="2400" b="1">
                <a:latin typeface="宋体" charset="-122"/>
                <a:ea typeface="Arial Unicode MS" charset="-122"/>
                <a:cs typeface="Arial Unicode MS" charset="-122"/>
              </a:rPr>
              <a:t>  </a:t>
            </a:r>
            <a:r>
              <a:rPr lang="en-US" altLang="zh-CN" sz="2400">
                <a:latin typeface="宋体" charset="-122"/>
                <a:ea typeface="Arial Unicode MS" charset="-122"/>
                <a:cs typeface="Arial Unicode MS" charset="-122"/>
              </a:rPr>
              <a:t>3</a:t>
            </a:r>
            <a:r>
              <a:rPr lang="zh-CN" altLang="en-US" sz="2400">
                <a:latin typeface="宋体" charset="-122"/>
                <a:ea typeface="Arial Unicode MS" charset="-122"/>
                <a:cs typeface="Arial Unicode MS" charset="-122"/>
              </a:rPr>
              <a:t>、重排列</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从</a:t>
            </a:r>
            <a:r>
              <a:rPr lang="en-US" altLang="zh-CN" sz="2400">
                <a:latin typeface="宋体" charset="-122"/>
                <a:ea typeface="Arial Unicode MS" charset="-122"/>
                <a:cs typeface="Arial Unicode MS" charset="-122"/>
              </a:rPr>
              <a:t>n</a:t>
            </a:r>
            <a:r>
              <a:rPr lang="zh-CN" altLang="en-US" sz="2400">
                <a:latin typeface="宋体" charset="-122"/>
                <a:ea typeface="Arial Unicode MS" charset="-122"/>
                <a:cs typeface="Arial Unicode MS" charset="-122"/>
              </a:rPr>
              <a:t>个元素互不相同的集合中选出</a:t>
            </a:r>
            <a:r>
              <a:rPr lang="en-US" altLang="zh-CN" sz="2400">
                <a:latin typeface="宋体" charset="-122"/>
                <a:ea typeface="Arial Unicode MS" charset="-122"/>
                <a:cs typeface="Arial Unicode MS" charset="-122"/>
              </a:rPr>
              <a:t>r</a:t>
            </a:r>
            <a:r>
              <a:rPr lang="zh-CN" altLang="en-US" sz="2400">
                <a:latin typeface="宋体" charset="-122"/>
                <a:ea typeface="Arial Unicode MS" charset="-122"/>
                <a:cs typeface="Arial Unicode MS" charset="-122"/>
              </a:rPr>
              <a:t>个元素进行排列，如果允许重复情况，则得到的不同排列的方式称为重排列。</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(1) </a:t>
            </a:r>
            <a:r>
              <a:rPr lang="zh-CN" altLang="en-US" sz="2400">
                <a:latin typeface="宋体" charset="-122"/>
                <a:ea typeface="Arial Unicode MS" charset="-122"/>
                <a:cs typeface="Arial Unicode MS" charset="-122"/>
              </a:rPr>
              <a:t>无限重排列</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每个元素可以无限次重复。</a:t>
            </a:r>
            <a:endParaRPr lang="en-US" altLang="zh-CN" sz="2400">
              <a:latin typeface="宋体" charset="-122"/>
              <a:ea typeface="Arial Unicode MS" charset="-122"/>
              <a:cs typeface="Arial Unicode MS" charset="-122"/>
            </a:endParaRP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排列总数为：</a:t>
            </a:r>
            <a:r>
              <a:rPr lang="en-US" altLang="zh-CN" sz="2400">
                <a:latin typeface="宋体" charset="-122"/>
                <a:ea typeface="Arial Unicode MS" charset="-122"/>
                <a:cs typeface="Arial Unicode MS" charset="-122"/>
              </a:rPr>
              <a:t>n*n*…*n=n</a:t>
            </a:r>
            <a:r>
              <a:rPr lang="en-US" altLang="zh-CN" sz="2400" baseline="30000">
                <a:latin typeface="宋体" charset="-122"/>
                <a:ea typeface="Arial Unicode MS" charset="-122"/>
                <a:cs typeface="Arial Unicode MS" charset="-122"/>
              </a:rPr>
              <a:t>r</a:t>
            </a:r>
          </a:p>
          <a:p>
            <a:pPr marL="0" indent="0">
              <a:buFontTx/>
              <a:buNone/>
            </a:pPr>
            <a:r>
              <a:rPr lang="en-US" altLang="zh-CN" sz="2400">
                <a:latin typeface="宋体" charset="-122"/>
                <a:ea typeface="Arial Unicode MS" charset="-122"/>
                <a:cs typeface="Arial Unicode MS" charset="-122"/>
              </a:rPr>
              <a:t>  </a:t>
            </a:r>
            <a:r>
              <a:rPr lang="zh-CN" altLang="en-US" sz="2400">
                <a:latin typeface="宋体" charset="-122"/>
                <a:ea typeface="Arial Unicode MS" charset="-122"/>
                <a:cs typeface="Arial Unicode MS" charset="-122"/>
              </a:rPr>
              <a:t>例：无线电收发报机有</a:t>
            </a:r>
            <a:r>
              <a:rPr lang="en-US" altLang="zh-CN" sz="2400">
                <a:latin typeface="宋体" charset="-122"/>
                <a:ea typeface="Arial Unicode MS" charset="-122"/>
                <a:cs typeface="Arial Unicode MS" charset="-122"/>
              </a:rPr>
              <a:t>’.’’-’(</a:t>
            </a:r>
            <a:r>
              <a:rPr lang="zh-CN" altLang="en-US" sz="2400">
                <a:latin typeface="宋体" charset="-122"/>
                <a:ea typeface="Arial Unicode MS" charset="-122"/>
                <a:cs typeface="Arial Unicode MS" charset="-122"/>
              </a:rPr>
              <a:t>短，长</a:t>
            </a:r>
            <a:r>
              <a:rPr lang="en-US" altLang="zh-CN" sz="2400">
                <a:latin typeface="宋体" charset="-122"/>
                <a:ea typeface="Arial Unicode MS" charset="-122"/>
                <a:cs typeface="Arial Unicode MS" charset="-122"/>
              </a:rPr>
              <a:t>)</a:t>
            </a:r>
            <a:r>
              <a:rPr lang="zh-CN" altLang="en-US" sz="2400">
                <a:latin typeface="宋体" charset="-122"/>
                <a:ea typeface="Arial Unicode MS" charset="-122"/>
                <a:cs typeface="Arial Unicode MS" charset="-122"/>
              </a:rPr>
              <a:t>两种信号，用四个信号代表一个阿拉伯数字，可以有多少种不同码？</a:t>
            </a:r>
            <a:r>
              <a:rPr lang="en-US" altLang="zh-CN" sz="2400">
                <a:latin typeface="宋体" charset="-122"/>
                <a:ea typeface="Arial Unicode MS" charset="-122"/>
                <a:cs typeface="Arial Unicode MS" charset="-122"/>
              </a:rPr>
              <a:t>(2</a:t>
            </a:r>
            <a:r>
              <a:rPr lang="en-US" altLang="zh-CN" sz="2400" baseline="30000">
                <a:latin typeface="宋体" charset="-122"/>
                <a:ea typeface="Arial Unicode MS" charset="-122"/>
                <a:cs typeface="Arial Unicode MS" charset="-122"/>
              </a:rPr>
              <a:t>4</a:t>
            </a:r>
            <a:r>
              <a:rPr lang="en-US" altLang="zh-CN" sz="2400">
                <a:latin typeface="宋体" charset="-122"/>
                <a:ea typeface="Arial Unicode MS" charset="-122"/>
                <a:cs typeface="Arial Unicode MS" charset="-122"/>
              </a:rPr>
              <a:t>)</a:t>
            </a:r>
            <a:r>
              <a:rPr lang="zh-CN" altLang="en-US" sz="2400">
                <a:latin typeface="宋体" charset="-122"/>
                <a:ea typeface="Arial Unicode MS" charset="-122"/>
                <a:cs typeface="Arial Unicode MS" charset="-122"/>
              </a:rPr>
              <a:t>。通用明码用</a:t>
            </a:r>
            <a:r>
              <a:rPr lang="en-US" altLang="zh-CN" sz="2400">
                <a:latin typeface="宋体" charset="-122"/>
                <a:ea typeface="Arial Unicode MS" charset="-122"/>
                <a:cs typeface="Arial Unicode MS" charset="-122"/>
              </a:rPr>
              <a:t>0~9</a:t>
            </a:r>
            <a:r>
              <a:rPr lang="zh-CN" altLang="en-US" sz="2400">
                <a:latin typeface="宋体" charset="-122"/>
                <a:ea typeface="Arial Unicode MS" charset="-122"/>
                <a:cs typeface="Arial Unicode MS" charset="-122"/>
              </a:rPr>
              <a:t>十位数码中的四个数码表示一个汉字，可以表示多少个不同汉字？</a:t>
            </a:r>
            <a:r>
              <a:rPr lang="en-US" altLang="zh-CN" sz="2400">
                <a:latin typeface="宋体" charset="-122"/>
                <a:ea typeface="Arial Unicode MS" charset="-122"/>
                <a:cs typeface="Arial Unicode MS" charset="-122"/>
              </a:rPr>
              <a:t>(10</a:t>
            </a:r>
            <a:r>
              <a:rPr lang="en-US" altLang="zh-CN" sz="2400" baseline="30000">
                <a:latin typeface="宋体" charset="-122"/>
                <a:ea typeface="Arial Unicode MS" charset="-122"/>
                <a:cs typeface="Arial Unicode MS" charset="-122"/>
              </a:rPr>
              <a:t>4</a:t>
            </a:r>
            <a:r>
              <a:rPr lang="en-US" altLang="zh-CN" sz="2400">
                <a:latin typeface="宋体" charset="-122"/>
                <a:ea typeface="Arial Unicode MS" charset="-122"/>
                <a:cs typeface="Arial Unicode MS" charset="-122"/>
              </a:rPr>
              <a:t>)</a:t>
            </a:r>
            <a:endParaRPr lang="zh-CN" altLang="en-US" sz="240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二、排列</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4895850"/>
          </a:xfrm>
        </p:spPr>
        <p:txBody>
          <a:bodyPr/>
          <a:lstStyle/>
          <a:p>
            <a:pPr marL="0" indent="0">
              <a:buFontTx/>
              <a:buNone/>
            </a:pPr>
            <a:r>
              <a:rPr lang="zh-CN" altLang="en-US" sz="2400" b="1" dirty="0">
                <a:latin typeface="宋体" charset="-122"/>
                <a:ea typeface="Arial Unicode MS" charset="-122"/>
                <a:cs typeface="Arial Unicode MS" charset="-122"/>
              </a:rPr>
              <a:t>  </a:t>
            </a:r>
            <a:r>
              <a:rPr lang="en-US" altLang="zh-CN" sz="2400" dirty="0">
                <a:latin typeface="宋体" charset="-122"/>
                <a:ea typeface="Arial Unicode MS" charset="-122"/>
                <a:cs typeface="Arial Unicode MS" charset="-122"/>
              </a:rPr>
              <a:t>3</a:t>
            </a:r>
            <a:r>
              <a:rPr lang="zh-CN" altLang="en-US" sz="2400" dirty="0">
                <a:latin typeface="宋体" charset="-122"/>
                <a:ea typeface="Arial Unicode MS" charset="-122"/>
                <a:cs typeface="Arial Unicode MS" charset="-122"/>
              </a:rPr>
              <a:t>、重排列</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(2) </a:t>
            </a:r>
            <a:r>
              <a:rPr lang="zh-CN" altLang="en-US" sz="2400" dirty="0">
                <a:latin typeface="宋体" charset="-122"/>
                <a:ea typeface="Arial Unicode MS" charset="-122"/>
                <a:cs typeface="Arial Unicode MS" charset="-122"/>
              </a:rPr>
              <a:t>有限重排列</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允许元素有限次重复。</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假设第</a:t>
            </a:r>
            <a:r>
              <a:rPr lang="en-US" altLang="zh-CN" sz="2400" dirty="0">
                <a:latin typeface="宋体" charset="-122"/>
                <a:ea typeface="Arial Unicode MS" charset="-122"/>
                <a:cs typeface="Arial Unicode MS" charset="-122"/>
              </a:rPr>
              <a:t>i</a:t>
            </a:r>
            <a:r>
              <a:rPr lang="zh-CN" altLang="en-US" sz="2400" dirty="0">
                <a:latin typeface="宋体" charset="-122"/>
                <a:ea typeface="Arial Unicode MS" charset="-122"/>
                <a:cs typeface="Arial Unicode MS" charset="-122"/>
              </a:rPr>
              <a:t>个彩球可以重复</a:t>
            </a:r>
            <a:r>
              <a:rPr lang="en-US" altLang="zh-CN" sz="2400" dirty="0" err="1">
                <a:latin typeface="宋体" charset="-122"/>
                <a:ea typeface="Arial Unicode MS" charset="-122"/>
                <a:cs typeface="Arial Unicode MS" charset="-122"/>
              </a:rPr>
              <a:t>ri</a:t>
            </a:r>
            <a:r>
              <a:rPr lang="zh-CN" altLang="en-US" sz="2400" dirty="0">
                <a:latin typeface="宋体" charset="-122"/>
                <a:ea typeface="Arial Unicode MS" charset="-122"/>
                <a:cs typeface="Arial Unicode MS" charset="-122"/>
              </a:rPr>
              <a:t>次（</a:t>
            </a:r>
            <a:r>
              <a:rPr lang="en-US" altLang="zh-CN" sz="2400" dirty="0">
                <a:latin typeface="宋体" charset="-122"/>
                <a:ea typeface="Arial Unicode MS" charset="-122"/>
                <a:cs typeface="Arial Unicode MS" charset="-122"/>
              </a:rPr>
              <a:t>r=r1+r2+… +</a:t>
            </a:r>
            <a:r>
              <a:rPr lang="en-US" altLang="zh-CN" sz="2400" dirty="0" err="1">
                <a:latin typeface="宋体" charset="-122"/>
                <a:ea typeface="Arial Unicode MS" charset="-122"/>
                <a:cs typeface="Arial Unicode MS" charset="-122"/>
              </a:rPr>
              <a:t>rt</a:t>
            </a:r>
            <a:r>
              <a:rPr lang="zh-CN" altLang="en-US" sz="2400" dirty="0">
                <a:latin typeface="宋体" charset="-122"/>
                <a:ea typeface="Arial Unicode MS" charset="-122"/>
                <a:cs typeface="Arial Unicode MS" charset="-122"/>
              </a:rPr>
              <a:t>），则排列总数为：</a:t>
            </a:r>
            <a:r>
              <a:rPr lang="en-US" altLang="zh-CN" sz="2400" dirty="0">
                <a:latin typeface="宋体" charset="-122"/>
                <a:ea typeface="Arial Unicode MS" charset="-122"/>
                <a:cs typeface="Arial Unicode MS" charset="-122"/>
              </a:rPr>
              <a:t>P(n, r)/(r1!*r2!*…*</a:t>
            </a:r>
            <a:r>
              <a:rPr lang="en-US" altLang="zh-CN" sz="2400" dirty="0" err="1">
                <a:latin typeface="宋体" charset="-122"/>
                <a:ea typeface="Arial Unicode MS" charset="-122"/>
                <a:cs typeface="Arial Unicode MS" charset="-122"/>
              </a:rPr>
              <a:t>rt</a:t>
            </a:r>
            <a:r>
              <a:rPr lang="en-US" altLang="zh-CN" sz="2400" dirty="0">
                <a:latin typeface="宋体" charset="-122"/>
                <a:ea typeface="Arial Unicode MS" charset="-122"/>
                <a:cs typeface="Arial Unicode MS" charset="-122"/>
              </a:rPr>
              <a:t>!)</a:t>
            </a: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例</a:t>
            </a:r>
            <a:r>
              <a:rPr lang="en-US" altLang="zh-CN" sz="2400" dirty="0">
                <a:latin typeface="宋体" charset="-122"/>
                <a:ea typeface="Arial Unicode MS" charset="-122"/>
                <a:cs typeface="Arial Unicode MS" charset="-122"/>
              </a:rPr>
              <a:t>1</a:t>
            </a:r>
            <a:r>
              <a:rPr lang="zh-CN" altLang="en-US" sz="2400" dirty="0">
                <a:latin typeface="宋体" charset="-122"/>
                <a:ea typeface="Arial Unicode MS" charset="-122"/>
                <a:cs typeface="Arial Unicode MS" charset="-122"/>
              </a:rPr>
              <a:t>：把两只红球、一只蓝球和一只白球放到编号不同的十个盒子中去的方法总数是多少？</a:t>
            </a:r>
            <a:r>
              <a:rPr lang="en-US" altLang="zh-CN" sz="2400" dirty="0">
                <a:latin typeface="宋体" charset="-122"/>
                <a:ea typeface="Arial Unicode MS" charset="-122"/>
                <a:cs typeface="Arial Unicode MS" charset="-122"/>
              </a:rPr>
              <a:t>(P(10, 4)/2!)</a:t>
            </a: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例</a:t>
            </a:r>
            <a:r>
              <a:rPr lang="en-US" altLang="zh-CN" sz="2400" dirty="0">
                <a:latin typeface="宋体" charset="-122"/>
                <a:ea typeface="Arial Unicode MS" charset="-122"/>
                <a:cs typeface="Arial Unicode MS" charset="-122"/>
              </a:rPr>
              <a:t>2</a:t>
            </a:r>
            <a:r>
              <a:rPr lang="zh-CN" altLang="en-US" sz="2400" dirty="0">
                <a:latin typeface="宋体" charset="-122"/>
                <a:ea typeface="Arial Unicode MS" charset="-122"/>
                <a:cs typeface="Arial Unicode MS" charset="-122"/>
              </a:rPr>
              <a:t>：某市区中的一处棋盘形街道，有南北方向街道</a:t>
            </a:r>
            <a:r>
              <a:rPr lang="en-US" altLang="zh-CN" sz="2400" dirty="0">
                <a:latin typeface="宋体" charset="-122"/>
                <a:ea typeface="Arial Unicode MS" charset="-122"/>
                <a:cs typeface="Arial Unicode MS" charset="-122"/>
              </a:rPr>
              <a:t>5</a:t>
            </a:r>
            <a:r>
              <a:rPr lang="zh-CN" altLang="en-US" sz="2400" dirty="0">
                <a:latin typeface="宋体" charset="-122"/>
                <a:ea typeface="Arial Unicode MS" charset="-122"/>
                <a:cs typeface="Arial Unicode MS" charset="-122"/>
              </a:rPr>
              <a:t>条，东西方向街道</a:t>
            </a:r>
            <a:r>
              <a:rPr lang="en-US" altLang="zh-CN" sz="2400" dirty="0">
                <a:latin typeface="宋体" charset="-122"/>
                <a:ea typeface="Arial Unicode MS" charset="-122"/>
                <a:cs typeface="Arial Unicode MS" charset="-122"/>
              </a:rPr>
              <a:t>8</a:t>
            </a:r>
            <a:r>
              <a:rPr lang="zh-CN" altLang="en-US" sz="2400" dirty="0">
                <a:latin typeface="宋体" charset="-122"/>
                <a:ea typeface="Arial Unicode MS" charset="-122"/>
                <a:cs typeface="Arial Unicode MS" charset="-122"/>
              </a:rPr>
              <a:t>条，某人从东南角走到西北角，要按最短路径走</a:t>
            </a:r>
            <a:r>
              <a:rPr lang="en-US" altLang="zh-CN" sz="2400" dirty="0">
                <a:latin typeface="宋体" charset="-122"/>
                <a:ea typeface="Arial Unicode MS" charset="-122"/>
                <a:cs typeface="Arial Unicode MS" charset="-122"/>
              </a:rPr>
              <a:t>(</a:t>
            </a:r>
            <a:r>
              <a:rPr lang="zh-CN" altLang="en-US" sz="2400" dirty="0">
                <a:latin typeface="宋体" charset="-122"/>
                <a:ea typeface="Arial Unicode MS" charset="-122"/>
                <a:cs typeface="Arial Unicode MS" charset="-122"/>
              </a:rPr>
              <a:t>只能向西向北走</a:t>
            </a:r>
            <a:r>
              <a:rPr lang="en-US" altLang="zh-CN" sz="2400" dirty="0">
                <a:latin typeface="宋体" charset="-122"/>
                <a:ea typeface="Arial Unicode MS" charset="-122"/>
                <a:cs typeface="Arial Unicode MS" charset="-122"/>
              </a:rPr>
              <a:t>)</a:t>
            </a:r>
            <a:r>
              <a:rPr lang="zh-CN" altLang="en-US" sz="2400" dirty="0">
                <a:latin typeface="宋体" charset="-122"/>
                <a:ea typeface="Arial Unicode MS" charset="-122"/>
                <a:cs typeface="Arial Unicode MS" charset="-122"/>
              </a:rPr>
              <a:t>，共有几种走法？</a:t>
            </a:r>
            <a:r>
              <a:rPr lang="en-US" altLang="zh-CN" sz="2400" dirty="0">
                <a:latin typeface="宋体" charset="-122"/>
                <a:ea typeface="Arial Unicode MS" charset="-122"/>
                <a:cs typeface="Arial Unicode MS" charset="-122"/>
              </a:rPr>
              <a:t>(11!/(7!*4!)  </a:t>
            </a:r>
            <a:endParaRPr lang="zh-CN" altLang="en-US" sz="2400" dirty="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sz="3200" b="1" dirty="0"/>
              <a:t>三、组合</a:t>
            </a:r>
            <a:endParaRPr sz="3200" b="1" dirty="0">
              <a:solidFill>
                <a:srgbClr val="FFFF00"/>
              </a:solidFill>
            </a:endParaRPr>
          </a:p>
        </p:txBody>
      </p:sp>
      <p:sp>
        <p:nvSpPr>
          <p:cNvPr id="27651" name="Rectangle 3"/>
          <p:cNvSpPr>
            <a:spLocks noGrp="1" noChangeArrowheads="1"/>
          </p:cNvSpPr>
          <p:nvPr>
            <p:ph idx="1"/>
          </p:nvPr>
        </p:nvSpPr>
        <p:spPr>
          <a:xfrm>
            <a:off x="323850" y="1412875"/>
            <a:ext cx="8569325" cy="5329238"/>
          </a:xfrm>
        </p:spPr>
        <p:txBody>
          <a:bodyPr/>
          <a:lstStyle/>
          <a:p>
            <a:pPr marL="0" indent="0">
              <a:buFontTx/>
              <a:buNone/>
            </a:pPr>
            <a:r>
              <a:rPr lang="zh-CN" altLang="en-US" sz="2400" b="1" dirty="0">
                <a:latin typeface="宋体" charset="-122"/>
                <a:ea typeface="Arial Unicode MS" charset="-122"/>
                <a:cs typeface="Arial Unicode MS" charset="-122"/>
              </a:rPr>
              <a:t>  </a:t>
            </a:r>
            <a:r>
              <a:rPr lang="en-US" altLang="zh-CN" sz="2400" dirty="0">
                <a:latin typeface="宋体" charset="-122"/>
                <a:ea typeface="Arial Unicode MS" charset="-122"/>
                <a:cs typeface="Arial Unicode MS" charset="-122"/>
              </a:rPr>
              <a:t>1</a:t>
            </a:r>
            <a:r>
              <a:rPr lang="zh-CN" altLang="en-US" sz="2400" dirty="0">
                <a:latin typeface="宋体" charset="-122"/>
                <a:ea typeface="Arial Unicode MS" charset="-122"/>
                <a:cs typeface="Arial Unicode MS" charset="-122"/>
              </a:rPr>
              <a:t>、非重组合</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例</a:t>
            </a:r>
            <a:r>
              <a:rPr lang="en-US" altLang="zh-CN" sz="2400" dirty="0">
                <a:latin typeface="宋体" charset="-122"/>
                <a:ea typeface="Arial Unicode MS" charset="-122"/>
                <a:cs typeface="Arial Unicode MS" charset="-122"/>
              </a:rPr>
              <a:t>1</a:t>
            </a:r>
            <a:r>
              <a:rPr lang="zh-CN" altLang="en-US" sz="2400" dirty="0">
                <a:latin typeface="宋体" charset="-122"/>
                <a:ea typeface="Arial Unicode MS" charset="-122"/>
                <a:cs typeface="Arial Unicode MS" charset="-122"/>
              </a:rPr>
              <a:t>：从</a:t>
            </a:r>
            <a:r>
              <a:rPr lang="en-US" altLang="zh-CN" sz="2400" dirty="0">
                <a:latin typeface="宋体" charset="-122"/>
                <a:ea typeface="Arial Unicode MS" charset="-122"/>
                <a:cs typeface="Arial Unicode MS" charset="-122"/>
              </a:rPr>
              <a:t>1~300</a:t>
            </a:r>
            <a:r>
              <a:rPr lang="zh-CN" altLang="en-US" sz="2400" dirty="0">
                <a:latin typeface="宋体" charset="-122"/>
                <a:ea typeface="Arial Unicode MS" charset="-122"/>
                <a:cs typeface="Arial Unicode MS" charset="-122"/>
              </a:rPr>
              <a:t>之间任选任选</a:t>
            </a:r>
            <a:r>
              <a:rPr lang="en-US" altLang="zh-CN" sz="2400" dirty="0">
                <a:latin typeface="宋体" charset="-122"/>
                <a:ea typeface="Arial Unicode MS" charset="-122"/>
                <a:cs typeface="Arial Unicode MS" charset="-122"/>
              </a:rPr>
              <a:t>3</a:t>
            </a:r>
            <a:r>
              <a:rPr lang="zh-CN" altLang="en-US" sz="2400" dirty="0">
                <a:latin typeface="宋体" charset="-122"/>
                <a:ea typeface="Arial Unicode MS" charset="-122"/>
                <a:cs typeface="Arial Unicode MS" charset="-122"/>
              </a:rPr>
              <a:t>个不同的数，使得这</a:t>
            </a:r>
            <a:r>
              <a:rPr lang="en-US" altLang="zh-CN" sz="2400" dirty="0">
                <a:latin typeface="宋体" charset="-122"/>
                <a:ea typeface="Arial Unicode MS" charset="-122"/>
                <a:cs typeface="Arial Unicode MS" charset="-122"/>
              </a:rPr>
              <a:t>3</a:t>
            </a:r>
            <a:r>
              <a:rPr lang="zh-CN" altLang="en-US" sz="2400" dirty="0">
                <a:latin typeface="宋体" charset="-122"/>
                <a:ea typeface="Arial Unicode MS" charset="-122"/>
                <a:cs typeface="Arial Unicode MS" charset="-122"/>
              </a:rPr>
              <a:t>个数的和正好被</a:t>
            </a:r>
            <a:r>
              <a:rPr lang="en-US" altLang="zh-CN" sz="2400" dirty="0">
                <a:latin typeface="宋体" charset="-122"/>
                <a:ea typeface="Arial Unicode MS" charset="-122"/>
                <a:cs typeface="Arial Unicode MS" charset="-122"/>
              </a:rPr>
              <a:t>3</a:t>
            </a:r>
            <a:r>
              <a:rPr lang="zh-CN" altLang="en-US" sz="2400" dirty="0">
                <a:latin typeface="宋体" charset="-122"/>
                <a:ea typeface="Arial Unicode MS" charset="-122"/>
                <a:cs typeface="Arial Unicode MS" charset="-122"/>
              </a:rPr>
              <a:t>除尽，共有几种方案？</a:t>
            </a:r>
            <a:r>
              <a:rPr lang="en-US" altLang="zh-CN" sz="2400" dirty="0">
                <a:latin typeface="宋体" charset="-122"/>
                <a:ea typeface="Arial Unicode MS" charset="-122"/>
                <a:cs typeface="Arial Unicode MS" charset="-122"/>
              </a:rPr>
              <a:t>(3*C(100,3)+100</a:t>
            </a:r>
            <a:r>
              <a:rPr lang="en-US" altLang="zh-CN" sz="2400" baseline="30000" dirty="0">
                <a:latin typeface="宋体" charset="-122"/>
                <a:ea typeface="Arial Unicode MS" charset="-122"/>
                <a:cs typeface="Arial Unicode MS" charset="-122"/>
              </a:rPr>
              <a:t>3</a:t>
            </a:r>
            <a:r>
              <a:rPr lang="en-US" altLang="zh-CN" sz="2400" dirty="0">
                <a:latin typeface="宋体" charset="-122"/>
                <a:ea typeface="Arial Unicode MS" charset="-122"/>
                <a:cs typeface="Arial Unicode MS" charset="-122"/>
              </a:rPr>
              <a:t>)</a:t>
            </a:r>
            <a:r>
              <a:rPr lang="zh-CN" altLang="en-US" sz="2400" dirty="0">
                <a:latin typeface="宋体" charset="-122"/>
                <a:ea typeface="Arial Unicode MS" charset="-122"/>
                <a:cs typeface="Arial Unicode MS" charset="-122"/>
              </a:rPr>
              <a:t>。提示：考虑各个数被</a:t>
            </a:r>
            <a:r>
              <a:rPr lang="en-US" altLang="zh-CN" sz="2400" dirty="0">
                <a:latin typeface="宋体" charset="-122"/>
                <a:ea typeface="Arial Unicode MS" charset="-122"/>
                <a:cs typeface="Arial Unicode MS" charset="-122"/>
              </a:rPr>
              <a:t>3</a:t>
            </a:r>
            <a:r>
              <a:rPr lang="zh-CN" altLang="en-US" sz="2400" dirty="0">
                <a:latin typeface="宋体" charset="-122"/>
                <a:ea typeface="Arial Unicode MS" charset="-122"/>
                <a:cs typeface="Arial Unicode MS" charset="-122"/>
              </a:rPr>
              <a:t>除的余数。</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例</a:t>
            </a:r>
            <a:r>
              <a:rPr lang="en-US" altLang="zh-CN" sz="2400" dirty="0">
                <a:latin typeface="宋体" charset="-122"/>
                <a:ea typeface="Arial Unicode MS" charset="-122"/>
                <a:cs typeface="Arial Unicode MS" charset="-122"/>
              </a:rPr>
              <a:t>2</a:t>
            </a:r>
            <a:r>
              <a:rPr lang="zh-CN" altLang="en-US" sz="2400" dirty="0">
                <a:latin typeface="宋体" charset="-122"/>
                <a:ea typeface="Arial Unicode MS" charset="-122"/>
                <a:cs typeface="Arial Unicode MS" charset="-122"/>
              </a:rPr>
              <a:t>：某机要部门安装了电子锁。</a:t>
            </a:r>
            <a:r>
              <a:rPr lang="en-US" altLang="zh-CN" sz="2400" dirty="0">
                <a:latin typeface="宋体" charset="-122"/>
                <a:ea typeface="Arial Unicode MS" charset="-122"/>
                <a:cs typeface="Arial Unicode MS" charset="-122"/>
              </a:rPr>
              <a:t>M</a:t>
            </a:r>
            <a:r>
              <a:rPr lang="zh-CN" altLang="en-US" sz="2400" dirty="0">
                <a:latin typeface="宋体" charset="-122"/>
                <a:ea typeface="Arial Unicode MS" charset="-122"/>
                <a:cs typeface="Arial Unicode MS" charset="-122"/>
              </a:rPr>
              <a:t>个工作人员每人发一张磁卡，卡上有开锁的密码特征。为了确保安全，规定至少要有</a:t>
            </a:r>
            <a:r>
              <a:rPr lang="en-US" altLang="zh-CN" sz="2400" dirty="0">
                <a:latin typeface="宋体" charset="-122"/>
                <a:ea typeface="Arial Unicode MS" charset="-122"/>
                <a:cs typeface="Arial Unicode MS" charset="-122"/>
              </a:rPr>
              <a:t>N</a:t>
            </a:r>
            <a:r>
              <a:rPr lang="zh-CN" altLang="en-US" sz="2400" dirty="0">
                <a:latin typeface="宋体" charset="-122"/>
                <a:ea typeface="Arial Unicode MS" charset="-122"/>
                <a:cs typeface="Arial Unicode MS" charset="-122"/>
              </a:rPr>
              <a:t>个人同时使用各自的磁卡才能将锁打开。则电子锁上至少要有多少种特征？</a:t>
            </a:r>
            <a:r>
              <a:rPr lang="en-US" altLang="zh-CN" sz="2400" dirty="0">
                <a:latin typeface="宋体" charset="-122"/>
                <a:ea typeface="Arial Unicode MS" charset="-122"/>
                <a:cs typeface="Arial Unicode MS" charset="-122"/>
              </a:rPr>
              <a:t>(C(m, m-n+1)</a:t>
            </a:r>
            <a:r>
              <a:rPr lang="zh-CN" altLang="en-US" sz="2400" dirty="0">
                <a:latin typeface="宋体" charset="-122"/>
                <a:ea typeface="Arial Unicode MS" charset="-122"/>
                <a:cs typeface="Arial Unicode MS" charset="-122"/>
              </a:rPr>
              <a:t>。每个磁卡上至少要有多少个特征？</a:t>
            </a:r>
            <a:r>
              <a:rPr lang="en-US" altLang="zh-CN" sz="2400" dirty="0">
                <a:latin typeface="宋体" charset="-122"/>
                <a:ea typeface="Arial Unicode MS" charset="-122"/>
                <a:cs typeface="Arial Unicode MS" charset="-122"/>
              </a:rPr>
              <a:t>(C(m-1, n-1))</a:t>
            </a:r>
            <a:r>
              <a:rPr lang="zh-CN" altLang="en-US" sz="2400" dirty="0">
                <a:latin typeface="宋体" charset="-122"/>
                <a:ea typeface="Arial Unicode MS" charset="-122"/>
                <a:cs typeface="Arial Unicode MS" charset="-122"/>
              </a:rPr>
              <a:t>如果特征的编号以小写英文字符表示，将每个人的磁卡的特征编号打印出来，要求输出的电子锁的总特征数最小。</a:t>
            </a:r>
            <a:r>
              <a:rPr lang="en-US" altLang="zh-CN" sz="2400" dirty="0">
                <a:latin typeface="宋体" charset="-122"/>
                <a:ea typeface="Arial Unicode MS" charset="-122"/>
                <a:cs typeface="Arial Unicode MS" charset="-122"/>
              </a:rPr>
              <a:t>(magcard.cpp)</a:t>
            </a:r>
          </a:p>
          <a:p>
            <a:pPr marL="0" indent="0">
              <a:buFontTx/>
              <a:buNone/>
            </a:pPr>
            <a:r>
              <a:rPr lang="en-US" altLang="zh-CN" sz="2400" dirty="0">
                <a:latin typeface="宋体" charset="-122"/>
                <a:ea typeface="Arial Unicode MS" charset="-122"/>
                <a:cs typeface="Arial Unicode MS" charset="-122"/>
              </a:rPr>
              <a:t>  </a:t>
            </a:r>
            <a:r>
              <a:rPr lang="zh-CN" altLang="en-US" sz="2400" dirty="0">
                <a:latin typeface="宋体" charset="-122"/>
                <a:ea typeface="Arial Unicode MS" charset="-122"/>
                <a:cs typeface="Arial Unicode MS" charset="-122"/>
              </a:rPr>
              <a:t>例</a:t>
            </a:r>
            <a:r>
              <a:rPr lang="en-US" altLang="zh-CN" sz="2400" dirty="0">
                <a:latin typeface="宋体" charset="-122"/>
                <a:ea typeface="Arial Unicode MS" charset="-122"/>
                <a:cs typeface="Arial Unicode MS" charset="-122"/>
              </a:rPr>
              <a:t>3</a:t>
            </a:r>
            <a:r>
              <a:rPr lang="zh-CN" altLang="en-US" sz="2400" dirty="0">
                <a:latin typeface="宋体" charset="-122"/>
                <a:ea typeface="Arial Unicode MS" charset="-122"/>
                <a:cs typeface="Arial Unicode MS" charset="-122"/>
              </a:rPr>
              <a:t>：从</a:t>
            </a:r>
            <a:r>
              <a:rPr lang="en-US" altLang="zh-CN" sz="2400" dirty="0">
                <a:latin typeface="宋体" charset="-122"/>
                <a:ea typeface="Arial Unicode MS" charset="-122"/>
                <a:cs typeface="Arial Unicode MS" charset="-122"/>
              </a:rPr>
              <a:t>s={1,2,…,n}</a:t>
            </a:r>
            <a:r>
              <a:rPr lang="zh-CN" altLang="en-US" sz="2400" dirty="0">
                <a:latin typeface="宋体" charset="-122"/>
                <a:ea typeface="Arial Unicode MS" charset="-122"/>
                <a:cs typeface="Arial Unicode MS" charset="-122"/>
              </a:rPr>
              <a:t>中选取</a:t>
            </a:r>
            <a:r>
              <a:rPr lang="en-US" altLang="zh-CN" sz="2400" dirty="0">
                <a:latin typeface="宋体" charset="-122"/>
                <a:ea typeface="Arial Unicode MS" charset="-122"/>
                <a:cs typeface="Arial Unicode MS" charset="-122"/>
              </a:rPr>
              <a:t>k</a:t>
            </a:r>
            <a:r>
              <a:rPr lang="zh-CN" altLang="en-US" sz="2400" dirty="0">
                <a:latin typeface="宋体" charset="-122"/>
                <a:ea typeface="Arial Unicode MS" charset="-122"/>
                <a:cs typeface="Arial Unicode MS" charset="-122"/>
              </a:rPr>
              <a:t>个数，使之没有两个数相邻，则有多少种选取方法？</a:t>
            </a:r>
            <a:r>
              <a:rPr lang="en-US" altLang="zh-CN" sz="2400" dirty="0">
                <a:latin typeface="宋体" charset="-122"/>
                <a:ea typeface="Arial Unicode MS" charset="-122"/>
                <a:cs typeface="Arial Unicode MS" charset="-122"/>
              </a:rPr>
              <a:t>(C(n-k+1, k))</a:t>
            </a:r>
            <a:r>
              <a:rPr lang="zh-CN" altLang="en-US" sz="2400" dirty="0">
                <a:latin typeface="宋体" charset="-122"/>
                <a:ea typeface="Arial Unicode MS" charset="-122"/>
                <a:cs typeface="Arial Unicode MS" charset="-122"/>
              </a:rPr>
              <a:t>如果每两个数的间隔大于</a:t>
            </a:r>
            <a:r>
              <a:rPr lang="en-US" altLang="zh-CN" sz="2400" dirty="0">
                <a:latin typeface="宋体" charset="-122"/>
                <a:ea typeface="Arial Unicode MS" charset="-122"/>
                <a:cs typeface="Arial Unicode MS" charset="-122"/>
              </a:rPr>
              <a:t>m</a:t>
            </a:r>
            <a:r>
              <a:rPr lang="zh-CN" altLang="en-US" sz="2400" dirty="0">
                <a:latin typeface="宋体" charset="-122"/>
                <a:ea typeface="Arial Unicode MS" charset="-122"/>
                <a:cs typeface="Arial Unicode MS" charset="-122"/>
              </a:rPr>
              <a:t>呢？</a:t>
            </a:r>
            <a:endParaRPr lang="en-US" altLang="zh-CN" sz="2400" dirty="0">
              <a:latin typeface="宋体" charset="-122"/>
              <a:ea typeface="Arial Unicode MS" charset="-122"/>
              <a:cs typeface="Arial Unicode MS" charset="-122"/>
            </a:endParaRPr>
          </a:p>
          <a:p>
            <a:pPr marL="0" indent="0">
              <a:buFontTx/>
              <a:buNone/>
            </a:pPr>
            <a:r>
              <a:rPr lang="en-US" altLang="zh-CN" sz="2400" dirty="0">
                <a:latin typeface="宋体" charset="-122"/>
                <a:ea typeface="Arial Unicode MS" charset="-122"/>
                <a:cs typeface="Arial Unicode MS" charset="-122"/>
              </a:rPr>
              <a:t>  </a:t>
            </a:r>
            <a:endParaRPr lang="zh-CN" altLang="en-US" sz="2400" dirty="0">
              <a:latin typeface="宋体" charset="-122"/>
              <a:ea typeface="Arial Unicode MS" charset="-122"/>
              <a:cs typeface="Arial Unicode MS"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13812</TotalTime>
  <Words>7269</Words>
  <Application>Microsoft Office PowerPoint</Application>
  <PresentationFormat>全屏显示(4:3)</PresentationFormat>
  <Paragraphs>517</Paragraphs>
  <Slides>58</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3" baseType="lpstr">
      <vt:lpstr>Gungsuh</vt:lpstr>
      <vt:lpstr>Monotype Sorts</vt:lpstr>
      <vt:lpstr>仿宋_GB2312</vt:lpstr>
      <vt:lpstr>楷体_GB2312</vt:lpstr>
      <vt:lpstr>宋体</vt:lpstr>
      <vt:lpstr>Arial</vt:lpstr>
      <vt:lpstr>Footlight MT Light</vt:lpstr>
      <vt:lpstr>Goudy Old Style</vt:lpstr>
      <vt:lpstr>Tahoma</vt:lpstr>
      <vt:lpstr>Times New Roman</vt:lpstr>
      <vt:lpstr>Wingdings</vt:lpstr>
      <vt:lpstr>Wingdings 2</vt:lpstr>
      <vt:lpstr>凤舞九天</vt:lpstr>
      <vt:lpstr>公式</vt:lpstr>
      <vt:lpstr>Equation</vt:lpstr>
      <vt:lpstr>程序设计竞赛集训之二          </vt:lpstr>
      <vt:lpstr>一、鸽笼原理</vt:lpstr>
      <vt:lpstr>一、鸽笼原理</vt:lpstr>
      <vt:lpstr>一、鸽笼原理</vt:lpstr>
      <vt:lpstr>二、排列</vt:lpstr>
      <vt:lpstr>二、排列</vt:lpstr>
      <vt:lpstr>二、排列</vt:lpstr>
      <vt:lpstr>二、排列</vt:lpstr>
      <vt:lpstr>三、组合</vt:lpstr>
      <vt:lpstr>三、组合</vt:lpstr>
      <vt:lpstr>三、组合</vt:lpstr>
      <vt:lpstr>三、组合</vt:lpstr>
      <vt:lpstr>三、组合</vt:lpstr>
      <vt:lpstr>三、组合</vt:lpstr>
      <vt:lpstr>四、容斥原理</vt:lpstr>
      <vt:lpstr>四、容斥原理</vt:lpstr>
      <vt:lpstr>四、容斥原理</vt:lpstr>
      <vt:lpstr>五、母函数</vt:lpstr>
      <vt:lpstr>五、母函数</vt:lpstr>
      <vt:lpstr>五、母函数</vt:lpstr>
      <vt:lpstr>五、母函数</vt:lpstr>
      <vt:lpstr>五、母函数</vt:lpstr>
      <vt:lpstr>五、母函数</vt:lpstr>
      <vt:lpstr>五、母函数</vt:lpstr>
      <vt:lpstr>五、母函数</vt:lpstr>
      <vt:lpstr>五、母函数</vt:lpstr>
      <vt:lpstr>五、母函数</vt:lpstr>
      <vt:lpstr>五、母函数</vt:lpstr>
      <vt:lpstr>五、母函数</vt:lpstr>
      <vt:lpstr>五、母函数</vt:lpstr>
      <vt:lpstr>五、母函数</vt:lpstr>
      <vt:lpstr>五、母函数</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lpstr>六、递推关系</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wangxd</dc:creator>
  <cp:lastModifiedBy>852413307@qq.com</cp:lastModifiedBy>
  <cp:revision>406</cp:revision>
  <dcterms:created xsi:type="dcterms:W3CDTF">2003-12-16T08:40:21Z</dcterms:created>
  <dcterms:modified xsi:type="dcterms:W3CDTF">2019-01-24T02:44:42Z</dcterms:modified>
</cp:coreProperties>
</file>