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9"/>
  </p:notesMasterIdLst>
  <p:sldIdLst>
    <p:sldId id="256" r:id="rId3"/>
    <p:sldId id="257" r:id="rId4"/>
    <p:sldId id="264" r:id="rId5"/>
    <p:sldId id="267" r:id="rId6"/>
    <p:sldId id="268" r:id="rId7"/>
    <p:sldId id="259" r:id="rId8"/>
  </p:sldIdLst>
  <p:sldSz cx="9906000" cy="6858000" type="A4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00" autoAdjust="0"/>
  </p:normalViewPr>
  <p:slideViewPr>
    <p:cSldViewPr>
      <p:cViewPr varScale="1">
        <p:scale>
          <a:sx n="86" d="100"/>
          <a:sy n="86" d="100"/>
        </p:scale>
        <p:origin x="451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8/19/2018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sz="1200" b="0" i="0">
                <a:latin typeface="Calibri"/>
                <a:ea typeface="+mn-ea"/>
                <a:cs typeface="+mn-cs"/>
              </a:rPr>
              <a:pPr algn="r" defTabSz="914400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初级课程的详细信息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或课目</a:t>
            </a:r>
            <a:r>
              <a:rPr lang="en-US" altLang="zh-CN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项目所需的书籍</a:t>
            </a:r>
            <a:r>
              <a:rPr lang="en-US" altLang="zh-CN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资料。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2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有关可选的时间</a:t>
            </a:r>
            <a:r>
              <a:rPr lang="en-US" altLang="zh-CN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目标阶段的日程设计。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3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介绍性注释。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4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课程的目标</a:t>
            </a:r>
            <a:r>
              <a:rPr lang="zh-CN" altLang="en-US" sz="1200" b="0" i="0" baseline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和预期结果，和</a:t>
            </a:r>
            <a:r>
              <a:rPr lang="en-US" altLang="zh-CN" sz="1200" b="0" i="0" baseline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/</a:t>
            </a:r>
            <a:r>
              <a:rPr lang="zh-CN" altLang="en-US" sz="1200" b="0" i="0" baseline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或通过学习培养的技能。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5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algn="l" defTabSz="914400">
              <a:buNone/>
            </a:pPr>
            <a:r>
              <a:rPr lang="zh-CN" altLang="en-US" sz="1200" b="0" i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过程和步骤的列表，</a:t>
            </a:r>
            <a:r>
              <a:rPr lang="zh-CN" altLang="en-US" sz="1200" b="0" i="0" baseline="0" dirty="0">
                <a:solidFill>
                  <a:schemeClr val="tx1"/>
                </a:solidFill>
                <a:latin typeface="Calibri"/>
                <a:ea typeface="宋体" pitchFamily="2" charset="-122"/>
                <a:cs typeface="+mn-cs"/>
              </a:rPr>
              <a:t>或者带有媒体的演讲幻灯片。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A5D78FC6-CE17-4259-A63C-DDFC12E048FC}" type="slidenum">
              <a:rPr lang="en-US" altLang="zh-CN" sz="1200" b="0" i="0" smtClean="0">
                <a:latin typeface="Calibri"/>
                <a:ea typeface="宋体" pitchFamily="2" charset="-122"/>
                <a:cs typeface="+mn-cs"/>
              </a:rPr>
              <a:pPr algn="r" defTabSz="914400">
                <a:buNone/>
              </a:pPr>
              <a:t>6</a:t>
            </a:fld>
            <a:endParaRPr lang="zh-CN" altLang="en-US" sz="1200" b="0" i="0"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lum bright="42000" contrast="-68000"/>
          </a:blip>
          <a:srcRect/>
          <a:stretch>
            <a:fillRect l="-30000" t="-20000" r="-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8/19/2018 11:18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41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8/19/2018 11:18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2"/>
            <a:ext cx="222885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5"/>
            <a:ext cx="239395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8/19/2018 11:18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3" y="6248210"/>
            <a:ext cx="603794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7"/>
            <a:ext cx="533400" cy="264849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8/19/2018 11:18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8/19/2018 11:18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8/19/2018 11:18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8/19/2018 11:18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8/19/2018 11:18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8/19/2018 11:18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8/19/2018 11:18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8" name="Picture 7" descr="sm_penci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702" y="1755650"/>
            <a:ext cx="1749916" cy="2145615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3"/>
            <a:ext cx="288925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8/19/2018 11:18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9"/>
            <a:ext cx="4953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3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8/19/2018 11:18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2" y="6248209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8435" y="122163"/>
            <a:ext cx="7016750" cy="1447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4400" b="0" i="0" dirty="0">
                <a:solidFill>
                  <a:srgbClr val="3891A7">
                    <a:lumMod val="75000"/>
                  </a:srgbClr>
                </a:solidFill>
                <a:latin typeface="Tw Cen MT"/>
                <a:ea typeface="宋体" pitchFamily="2" charset="-122"/>
                <a:cs typeface="+mj-cs"/>
              </a:rPr>
              <a:t>1003 </a:t>
            </a:r>
            <a:r>
              <a:rPr lang="en-US" altLang="zh-CN" b="1" dirty="0"/>
              <a:t>Happy Necklace</a:t>
            </a:r>
            <a:br>
              <a:rPr lang="en-US" altLang="zh-CN" b="1" dirty="0"/>
            </a:br>
            <a:r>
              <a:rPr lang="zh-CN" altLang="en-US" sz="2800" b="1" dirty="0"/>
              <a:t>题目大意</a:t>
            </a:r>
            <a:endParaRPr lang="zh-CN" altLang="en-US" sz="2800" b="0" i="0" dirty="0">
              <a:solidFill>
                <a:srgbClr val="3891A7">
                  <a:lumMod val="75000"/>
                </a:srgbClr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zh-CN" sz="2400" b="0" i="0" dirty="0">
                <a:solidFill>
                  <a:srgbClr val="FFFFFF"/>
                </a:solidFill>
                <a:ea typeface="宋体" pitchFamily="2" charset="-122"/>
              </a:rPr>
              <a:t>1003 0820 P</a:t>
            </a:r>
            <a:endParaRPr lang="zh-CN" altLang="en-US" sz="2400" b="0" i="0" dirty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0279D7-16D2-44B6-9DC0-D100D325CB1D}"/>
              </a:ext>
            </a:extLst>
          </p:cNvPr>
          <p:cNvSpPr/>
          <p:nvPr/>
        </p:nvSpPr>
        <p:spPr>
          <a:xfrm>
            <a:off x="110163" y="1403212"/>
            <a:ext cx="969498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zh-CN" altLang="en-US" sz="2800" b="1" dirty="0">
                <a:latin typeface="+mn-ea"/>
              </a:rPr>
              <a:t>有一串珍珠，有</a:t>
            </a:r>
            <a:r>
              <a:rPr lang="en-US" altLang="zh-CN" sz="2800" b="1" dirty="0">
                <a:latin typeface="+mn-ea"/>
              </a:rPr>
              <a:t>n</a:t>
            </a:r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&lt;=1e18</a:t>
            </a:r>
            <a:r>
              <a:rPr lang="zh-CN" altLang="en-US" sz="2800" b="1" dirty="0">
                <a:latin typeface="+mn-ea"/>
              </a:rPr>
              <a:t>）个珠子。</a:t>
            </a:r>
          </a:p>
          <a:p>
            <a:pPr algn="ctr" latinLnBrk="1"/>
            <a:r>
              <a:rPr lang="zh-CN" altLang="en-US" sz="2800" b="1" dirty="0">
                <a:latin typeface="+mn-ea"/>
              </a:rPr>
              <a:t>每个珍珠要么为红色，要么为蓝色。</a:t>
            </a:r>
          </a:p>
          <a:p>
            <a:pPr algn="ctr" latinLnBrk="1"/>
            <a:r>
              <a:rPr lang="zh-CN" altLang="en-US" sz="2800" b="1" dirty="0">
                <a:latin typeface="+mn-ea"/>
              </a:rPr>
              <a:t>任何连续素数个数的珍珠，都必须是红色个数</a:t>
            </a:r>
            <a:r>
              <a:rPr lang="en-US" altLang="zh-CN" sz="2800" b="1" dirty="0">
                <a:latin typeface="+mn-ea"/>
              </a:rPr>
              <a:t>&gt;=</a:t>
            </a:r>
            <a:r>
              <a:rPr lang="zh-CN" altLang="en-US" sz="2800" b="1" dirty="0">
                <a:latin typeface="+mn-ea"/>
              </a:rPr>
              <a:t>蓝色个数。</a:t>
            </a:r>
            <a:endParaRPr lang="en-US" altLang="zh-CN" sz="2800" b="1" dirty="0">
              <a:latin typeface="+mn-ea"/>
            </a:endParaRPr>
          </a:p>
          <a:p>
            <a:pPr algn="ctr" latinLnBrk="1"/>
            <a:r>
              <a:rPr lang="en-US" altLang="zh-CN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求有多少种对这串珍珠的红蓝组合方案</a:t>
            </a:r>
          </a:p>
          <a:p>
            <a:pPr algn="ctr"/>
            <a:endParaRPr lang="zh-CN" altLang="en-US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133BD9-6610-47F9-BE7D-D42EB5242D23}"/>
              </a:ext>
            </a:extLst>
          </p:cNvPr>
          <p:cNvSpPr/>
          <p:nvPr/>
        </p:nvSpPr>
        <p:spPr>
          <a:xfrm>
            <a:off x="2172185" y="3818957"/>
            <a:ext cx="4953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1"/>
            <a:r>
              <a:rPr lang="zh-CN" altLang="en-US" sz="2000" b="1" dirty="0">
                <a:latin typeface="+mn-ea"/>
              </a:rPr>
              <a:t>输入 </a:t>
            </a:r>
            <a:endParaRPr lang="en-US" altLang="zh-CN" sz="2000" b="1" dirty="0">
              <a:latin typeface="+mn-ea"/>
            </a:endParaRPr>
          </a:p>
          <a:p>
            <a:pPr algn="ctr" latinLnBrk="1"/>
            <a:r>
              <a:rPr lang="en-US" altLang="zh-CN" sz="2000" b="1" dirty="0">
                <a:latin typeface="+mn-ea"/>
              </a:rPr>
              <a:t>T(T</a:t>
            </a:r>
            <a:r>
              <a:rPr lang="zh-CN" altLang="en-US" sz="2000" b="1" dirty="0">
                <a:latin typeface="+mn-ea"/>
              </a:rPr>
              <a:t>行数据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zh-CN" altLang="en-US" sz="2000" b="1" dirty="0">
                <a:latin typeface="+mn-ea"/>
              </a:rPr>
              <a:t>每行</a:t>
            </a:r>
            <a:r>
              <a:rPr lang="en-US" altLang="zh-CN" sz="2000" b="1" dirty="0">
                <a:latin typeface="+mn-ea"/>
              </a:rPr>
              <a:t>n(2&lt;=n&lt;=1e18)</a:t>
            </a:r>
            <a:r>
              <a:rPr lang="zh-CN" altLang="en-US" sz="2000" b="1" dirty="0">
                <a:solidFill>
                  <a:srgbClr val="A57A4C"/>
                </a:solidFill>
                <a:latin typeface="+mn-ea"/>
              </a:rPr>
              <a:t> </a:t>
            </a:r>
            <a:endParaRPr lang="zh-CN" altLang="en-US" sz="2000" b="1" dirty="0">
              <a:solidFill>
                <a:srgbClr val="84613D"/>
              </a:solidFill>
              <a:latin typeface="+mn-ea"/>
            </a:endParaRPr>
          </a:p>
          <a:p>
            <a:pPr algn="ctr"/>
            <a:br>
              <a:rPr lang="zh-CN" altLang="en-US" sz="2000" b="1" dirty="0">
                <a:solidFill>
                  <a:srgbClr val="84613D"/>
                </a:solidFill>
                <a:latin typeface="+mn-ea"/>
              </a:rPr>
            </a:br>
            <a:r>
              <a:rPr lang="zh-CN" altLang="en-US" sz="2000" b="1" dirty="0">
                <a:latin typeface="+mn-ea"/>
              </a:rPr>
              <a:t>输出 </a:t>
            </a:r>
            <a:endParaRPr lang="en-US" altLang="zh-CN" sz="2000" b="1" dirty="0">
              <a:latin typeface="+mn-ea"/>
            </a:endParaRPr>
          </a:p>
          <a:p>
            <a:pPr algn="ctr"/>
            <a:r>
              <a:rPr lang="en-US" altLang="zh-CN" sz="2000" b="1" dirty="0">
                <a:latin typeface="+mn-ea"/>
              </a:rPr>
              <a:t>%1e9+7</a:t>
            </a:r>
            <a:endParaRPr lang="zh-CN" altLang="en-US" sz="2000" b="1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分析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>
          <a:xfrm>
            <a:off x="14042" y="1628800"/>
            <a:ext cx="9891957" cy="4572000"/>
          </a:xfrm>
          <a:ln w="19050" cmpd="dbl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latinLnBrk="1"/>
            <a:r>
              <a:rPr lang="zh-CN" altLang="en-US" dirty="0"/>
              <a:t>用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表示个数为</a:t>
            </a:r>
            <a:r>
              <a:rPr lang="en-US" altLang="zh-CN" dirty="0" err="1"/>
              <a:t>i</a:t>
            </a:r>
            <a:r>
              <a:rPr lang="zh-CN" altLang="en-US" dirty="0"/>
              <a:t>的珍珠串的符合题意的染色方案数；</a:t>
            </a:r>
          </a:p>
          <a:p>
            <a:pPr latinLnBrk="1"/>
            <a:r>
              <a:rPr lang="zh-CN" altLang="en-US" dirty="0"/>
              <a:t>则如果第</a:t>
            </a:r>
            <a:r>
              <a:rPr lang="en-US" altLang="zh-CN" dirty="0" err="1"/>
              <a:t>i</a:t>
            </a:r>
            <a:r>
              <a:rPr lang="zh-CN" altLang="en-US" dirty="0"/>
              <a:t>颗珍珠为红色，</a:t>
            </a:r>
            <a:r>
              <a:rPr lang="en-US" altLang="zh-CN" dirty="0"/>
              <a:t>f[i-1]</a:t>
            </a:r>
            <a:r>
              <a:rPr lang="zh-CN" altLang="en-US" dirty="0"/>
              <a:t>的染色方案都符合要求；</a:t>
            </a:r>
          </a:p>
          <a:p>
            <a:pPr latinLnBrk="1"/>
            <a:r>
              <a:rPr lang="zh-CN" altLang="en-US" dirty="0"/>
              <a:t>如果第</a:t>
            </a:r>
            <a:r>
              <a:rPr lang="en-US" altLang="zh-CN" dirty="0" err="1"/>
              <a:t>i</a:t>
            </a:r>
            <a:r>
              <a:rPr lang="zh-CN" altLang="en-US" dirty="0"/>
              <a:t>颗珍珠为蓝色，若考虑连续两颗，则第</a:t>
            </a:r>
            <a:r>
              <a:rPr lang="en-US" altLang="zh-CN" dirty="0"/>
              <a:t>i-1</a:t>
            </a:r>
            <a:r>
              <a:rPr lang="zh-CN" altLang="en-US" dirty="0"/>
              <a:t>颗必为红，貌似有</a:t>
            </a:r>
            <a:r>
              <a:rPr lang="en-US" altLang="zh-CN" dirty="0"/>
              <a:t>f[i-2]</a:t>
            </a:r>
            <a:r>
              <a:rPr lang="zh-CN" altLang="en-US" dirty="0"/>
              <a:t>种，但</a:t>
            </a:r>
            <a:r>
              <a:rPr lang="en-US" altLang="zh-CN" dirty="0"/>
              <a:t>f[i-2]</a:t>
            </a:r>
            <a:r>
              <a:rPr lang="zh-CN" altLang="en-US" dirty="0"/>
              <a:t>情况下的最后一颗</a:t>
            </a:r>
            <a:r>
              <a:rPr lang="en-US" altLang="zh-CN" dirty="0"/>
              <a:t>(i-2)</a:t>
            </a:r>
            <a:r>
              <a:rPr lang="zh-CN" altLang="en-US" dirty="0"/>
              <a:t>的颜色包含了红蓝两种可能，若为蓝则 </a:t>
            </a:r>
            <a:r>
              <a:rPr lang="zh-CN" altLang="en-US" u="sng" dirty="0"/>
              <a:t>蓝蓝红</a:t>
            </a:r>
            <a:r>
              <a:rPr lang="zh-CN" altLang="en-US" dirty="0"/>
              <a:t> 不满则条件，所以最后三颗</a:t>
            </a:r>
            <a:r>
              <a:rPr lang="en-US" altLang="zh-CN" dirty="0"/>
              <a:t>(i-2,i-1,i)</a:t>
            </a:r>
            <a:r>
              <a:rPr lang="zh-CN" altLang="en-US" dirty="0"/>
              <a:t>必须为 </a:t>
            </a:r>
            <a:r>
              <a:rPr lang="zh-CN" altLang="en-US" u="sng" dirty="0"/>
              <a:t>红红蓝</a:t>
            </a:r>
            <a:r>
              <a:rPr lang="zh-CN" altLang="en-US" dirty="0"/>
              <a:t>，有</a:t>
            </a:r>
            <a:r>
              <a:rPr lang="en-US" altLang="zh-CN" dirty="0"/>
              <a:t>f[i-3]</a:t>
            </a:r>
            <a:r>
              <a:rPr lang="zh-CN" altLang="en-US" dirty="0"/>
              <a:t>种；</a:t>
            </a:r>
          </a:p>
          <a:p>
            <a:pPr latinLnBrk="1"/>
            <a:r>
              <a:rPr lang="zh-CN" altLang="en-US" dirty="0"/>
              <a:t>由于素数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满足了要求，其他包含新增珠子的素数子链都满足要求；</a:t>
            </a:r>
          </a:p>
          <a:p>
            <a:pPr latinLnBrk="1"/>
            <a:r>
              <a:rPr lang="zh-CN" altLang="en-US" dirty="0"/>
              <a:t>所以递推式：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 = f[i-1]+f[i-3]</a:t>
            </a:r>
            <a:r>
              <a:rPr lang="zh-CN" altLang="en-US" dirty="0"/>
              <a:t>；</a:t>
            </a:r>
          </a:p>
          <a:p>
            <a:pPr latinLnBrk="1"/>
            <a:r>
              <a:rPr lang="zh-CN" altLang="en-US" dirty="0"/>
              <a:t>由于数据量庞大，运用矩阵快速幂；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矩阵细则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52388D-DE6B-4EAD-AAD3-A5F1ECD7A9EC}"/>
              </a:ext>
            </a:extLst>
          </p:cNvPr>
          <p:cNvSpPr/>
          <p:nvPr/>
        </p:nvSpPr>
        <p:spPr>
          <a:xfrm>
            <a:off x="2072680" y="6106180"/>
            <a:ext cx="4953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latin typeface="Consolas" panose="020B0609020204030204" pitchFamily="49" charset="0"/>
              </a:rPr>
              <a:t>f[</a:t>
            </a:r>
            <a:r>
              <a:rPr lang="en-US" altLang="zh-CN" sz="2800" dirty="0" err="1">
                <a:latin typeface="Consolas" panose="020B0609020204030204" pitchFamily="49" charset="0"/>
              </a:rPr>
              <a:t>i</a:t>
            </a:r>
            <a:r>
              <a:rPr lang="en-US" altLang="zh-CN" sz="2800" dirty="0">
                <a:latin typeface="Consolas" panose="020B0609020204030204" pitchFamily="49" charset="0"/>
              </a:rPr>
              <a:t>]=6*a11+4*a12+3*a13;</a:t>
            </a:r>
            <a:endParaRPr lang="en-US" altLang="zh-CN" sz="28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A163BE-C825-4714-AFAB-BF09395F9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906000" cy="22681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B1A239-8B27-4FB3-ABC6-B4C741FC9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3941902"/>
            <a:ext cx="7249546" cy="2065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4400" b="0" i="0" dirty="0">
                <a:solidFill>
                  <a:srgbClr val="4F271C"/>
                </a:solidFill>
                <a:latin typeface="Tw Cen MT"/>
                <a:ea typeface="宋体" pitchFamily="2" charset="-122"/>
                <a:cs typeface="+mj-cs"/>
              </a:rPr>
              <a:t>矩阵模板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961476-34AD-4268-AB23-5E9492B94D00}"/>
              </a:ext>
            </a:extLst>
          </p:cNvPr>
          <p:cNvSpPr/>
          <p:nvPr/>
        </p:nvSpPr>
        <p:spPr>
          <a:xfrm>
            <a:off x="3440832" y="44624"/>
            <a:ext cx="609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267F99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a[A][A];};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3BB100-B728-468D-8027-F43563F12472}"/>
              </a:ext>
            </a:extLst>
          </p:cNvPr>
          <p:cNvSpPr/>
          <p:nvPr/>
        </p:nvSpPr>
        <p:spPr>
          <a:xfrm>
            <a:off x="3440832" y="1628800"/>
            <a:ext cx="92170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Matrix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mul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(Matrix x, Matrix y){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Matrix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temp;ll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sum;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i,j,k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 A;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(j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j &lt; A;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temp.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 A;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(j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j &lt; A;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sum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(k = 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k &lt; A; k++){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sum = (sum +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x.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y.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[k][j] % mod) % mod;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temp.</a:t>
            </a:r>
            <a:r>
              <a:rPr lang="en-US" altLang="zh-CN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][j] = sum;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A0DA8FA-0518-4C0F-A5DA-5FB474D3A268}"/>
              </a:ext>
            </a:extLst>
          </p:cNvPr>
          <p:cNvSpPr txBox="1">
            <a:spLocks/>
          </p:cNvSpPr>
          <p:nvPr/>
        </p:nvSpPr>
        <p:spPr>
          <a:xfrm>
            <a:off x="2648744" y="1628800"/>
            <a:ext cx="8750300" cy="2016224"/>
          </a:xfrm>
          <a:prstGeom prst="rect">
            <a:avLst/>
          </a:prstGeom>
        </p:spPr>
        <p:txBody>
          <a:bodyPr vert="horz" anchor="ctr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相</a:t>
            </a:r>
            <a:endParaRPr lang="en-US" altLang="zh-CN" dirty="0">
              <a:solidFill>
                <a:srgbClr val="4F271C"/>
              </a:solidFill>
              <a:latin typeface="Tw Cen MT"/>
              <a:ea typeface="宋体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乘</a:t>
            </a:r>
            <a:endParaRPr lang="en-US" altLang="zh-CN" dirty="0">
              <a:solidFill>
                <a:srgbClr val="4F271C"/>
              </a:solidFill>
              <a:latin typeface="Tw Cen MT"/>
              <a:ea typeface="宋体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函</a:t>
            </a:r>
            <a:endParaRPr lang="en-US" altLang="zh-CN" dirty="0">
              <a:solidFill>
                <a:srgbClr val="4F271C"/>
              </a:solidFill>
              <a:latin typeface="Tw Cen MT"/>
              <a:ea typeface="宋体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数</a:t>
            </a:r>
            <a:endParaRPr lang="en-US" altLang="zh-CN" dirty="0">
              <a:solidFill>
                <a:srgbClr val="4F271C"/>
              </a:solidFill>
              <a:latin typeface="Tw Cen M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44488" y="404664"/>
            <a:ext cx="8832850" cy="990600"/>
          </a:xfrm>
        </p:spPr>
        <p:txBody>
          <a:bodyPr>
            <a:normAutofit/>
          </a:bodyPr>
          <a:lstStyle/>
          <a:p>
            <a:pPr algn="l" defTabSz="914400"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幂函数</a:t>
            </a:r>
            <a:endParaRPr lang="zh-CN" altLang="en-US" sz="3200" b="0" i="0" dirty="0">
              <a:solidFill>
                <a:srgbClr val="4F271C"/>
              </a:solidFill>
              <a:latin typeface="Tw Cen MT"/>
              <a:ea typeface="宋体" pitchFamily="2" charset="-122"/>
              <a:cs typeface="+mj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39220E-EFB1-405F-B80E-E0E1E4B69A0B}"/>
              </a:ext>
            </a:extLst>
          </p:cNvPr>
          <p:cNvSpPr/>
          <p:nvPr/>
        </p:nvSpPr>
        <p:spPr>
          <a:xfrm>
            <a:off x="344488" y="1613699"/>
            <a:ext cx="55134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Matrix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quickpow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(Matrix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M,ll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n){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(n==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Matrix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quickpow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M,n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(n&amp;</a:t>
            </a:r>
            <a:r>
              <a:rPr lang="en-US" altLang="zh-CN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mul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mul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tmp,tmp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),M);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795E26"/>
                </a:solidFill>
                <a:latin typeface="Consolas" panose="020B0609020204030204" pitchFamily="49" charset="0"/>
              </a:rPr>
              <a:t>mul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tmp,tmp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A6A965E-B8B1-4CF3-8221-35F3B4D81FE5}"/>
              </a:ext>
            </a:extLst>
          </p:cNvPr>
          <p:cNvSpPr txBox="1">
            <a:spLocks/>
          </p:cNvSpPr>
          <p:nvPr/>
        </p:nvSpPr>
        <p:spPr>
          <a:xfrm>
            <a:off x="344488" y="358806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zh-CN" altLang="en-US" sz="2800" dirty="0">
                <a:solidFill>
                  <a:srgbClr val="4F271C"/>
                </a:solidFill>
                <a:latin typeface="Tw Cen MT"/>
                <a:ea typeface="宋体" pitchFamily="2" charset="-122"/>
              </a:rPr>
              <a:t>主函数关键代码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D0FBEA-0F4C-4AA9-8CF1-6CA3A197D515}"/>
              </a:ext>
            </a:extLst>
          </p:cNvPr>
          <p:cNvSpPr/>
          <p:nvPr/>
        </p:nvSpPr>
        <p:spPr>
          <a:xfrm>
            <a:off x="344488" y="4505637"/>
            <a:ext cx="129614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	  Matrix res = </a:t>
            </a:r>
            <a:r>
              <a:rPr lang="en-US" altLang="zh-CN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quickpow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(M,n-</a:t>
            </a:r>
            <a:r>
              <a:rPr lang="en-US" altLang="zh-CN" sz="2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2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初始矩阵为</a:t>
            </a:r>
            <a:r>
              <a:rPr lang="en-US" altLang="zh-CN" sz="2200" dirty="0">
                <a:solidFill>
                  <a:srgbClr val="008000"/>
                </a:solidFill>
                <a:latin typeface="Consolas" panose="020B0609020204030204" pitchFamily="49" charset="0"/>
              </a:rPr>
              <a:t>{6</a:t>
            </a:r>
            <a:r>
              <a:rPr lang="zh-CN" alt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200" dirty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r>
              <a:rPr lang="zh-CN" alt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200" dirty="0">
                <a:solidFill>
                  <a:srgbClr val="008000"/>
                </a:solidFill>
                <a:latin typeface="Consolas" panose="020B0609020204030204" pitchFamily="49" charset="0"/>
              </a:rPr>
              <a:t>3}</a:t>
            </a:r>
            <a:r>
              <a:rPr lang="zh-CN" alt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对应</a:t>
            </a:r>
            <a:r>
              <a:rPr lang="en-US" altLang="zh-CN" sz="2200" dirty="0">
                <a:solidFill>
                  <a:srgbClr val="008000"/>
                </a:solidFill>
                <a:latin typeface="Consolas" panose="020B0609020204030204" pitchFamily="49" charset="0"/>
              </a:rPr>
              <a:t>f[4]f[3]f[2]</a:t>
            </a:r>
            <a:endParaRPr lang="en-US" altLang="zh-CN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ll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 x = (</a:t>
            </a:r>
            <a:r>
              <a:rPr lang="en-US" altLang="zh-CN" sz="2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</a:t>
            </a:r>
            <a:r>
              <a:rPr lang="en-US" altLang="zh-CN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]%mod + 			  	</a:t>
            </a:r>
            <a:r>
              <a:rPr lang="en-US" altLang="zh-CN" sz="2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</a:t>
            </a:r>
            <a:r>
              <a:rPr lang="en-US" altLang="zh-CN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]%mod+</a:t>
            </a:r>
            <a:r>
              <a:rPr lang="en-US" altLang="zh-CN" sz="2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</a:t>
            </a:r>
            <a:r>
              <a:rPr lang="en-US" altLang="zh-CN" sz="2200" dirty="0" err="1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]%mod) % mod;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2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200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zh-CN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lld</a:t>
            </a:r>
            <a:r>
              <a:rPr lang="en-US" altLang="zh-CN" sz="22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200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  <a:endParaRPr lang="en-US" altLang="zh-CN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ompassPencilRuler_bg.png"/>
          <p:cNvPicPr>
            <a:picLocks noGrp="1" noChangeAspect="1"/>
          </p:cNvPicPr>
          <p:nvPr>
            <p:ph sz="quarter" idx="2"/>
          </p:nvPr>
        </p:nvPicPr>
        <p:blipFill>
          <a:blip r:embed="rId3">
            <a:lum bright="28000" contrast="-63000"/>
          </a:blip>
          <a:stretch>
            <a:fillRect/>
          </a:stretch>
        </p:blipFill>
        <p:spPr>
          <a:xfrm>
            <a:off x="4953000" y="1600200"/>
            <a:ext cx="4787900" cy="4572000"/>
          </a:xfrm>
          <a:ln w="50800" cmpd="dbl">
            <a:solidFill>
              <a:schemeClr val="accent2"/>
            </a:solidFill>
          </a:ln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569E04BD-58CD-47F7-989E-FC2DFA5B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9" y="1412776"/>
            <a:ext cx="6696744" cy="2592288"/>
          </a:xfrm>
        </p:spPr>
        <p:txBody>
          <a:bodyPr>
            <a:normAutofit/>
          </a:bodyPr>
          <a:lstStyle/>
          <a:p>
            <a:r>
              <a:rPr lang="en-US" altLang="zh-CN" sz="8000" dirty="0">
                <a:latin typeface="Voltage" panose="020B0500000000000000" pitchFamily="34" charset="0"/>
                <a:ea typeface="楷体" panose="02010609060101010101" pitchFamily="49" charset="-122"/>
                <a:cs typeface="魂心" panose="02000009000000000000" pitchFamily="1" charset="-128"/>
              </a:rPr>
              <a:t>thanks</a:t>
            </a:r>
            <a:endParaRPr lang="zh-CN" altLang="en-US" sz="8000" dirty="0">
              <a:latin typeface="Voltage" panose="020B0500000000000000" pitchFamily="34" charset="0"/>
              <a:ea typeface="楷体" panose="02010609060101010101" pitchFamily="49" charset="-122"/>
              <a:cs typeface="魂心" panose="02000009000000000000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1_TP10352479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70B6C7-96FA-4D84-90CD-07101C1F8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用于大学课程的学术演示文稿（纸张和铅笔设计）</Template>
  <TotalTime>0</TotalTime>
  <Words>387</Words>
  <Application>Microsoft Office PowerPoint</Application>
  <PresentationFormat>A4 纸张(210x297 毫米)</PresentationFormat>
  <Paragraphs>72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华文仿宋</vt:lpstr>
      <vt:lpstr>魂心</vt:lpstr>
      <vt:lpstr>楷体</vt:lpstr>
      <vt:lpstr>宋体</vt:lpstr>
      <vt:lpstr>Calibri</vt:lpstr>
      <vt:lpstr>Consolas</vt:lpstr>
      <vt:lpstr>Tw Cen MT</vt:lpstr>
      <vt:lpstr>Voltage</vt:lpstr>
      <vt:lpstr>Wingdings</vt:lpstr>
      <vt:lpstr>Wingdings 2</vt:lpstr>
      <vt:lpstr>AcademicPresentation1_TP10352479</vt:lpstr>
      <vt:lpstr>1003 Happy Necklace 题目大意</vt:lpstr>
      <vt:lpstr>分析</vt:lpstr>
      <vt:lpstr>矩阵细则</vt:lpstr>
      <vt:lpstr>矩阵模板</vt:lpstr>
      <vt:lpstr>幂函数</vt:lpstr>
      <vt:lpstr>thanks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2018-08-19T15:18:57Z</dcterms:created>
  <dcterms:modified xsi:type="dcterms:W3CDTF">2018-08-19T17:20:28Z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TC101671252052</vt:lpwstr>
  </property>
</Properties>
</file>