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83" r:id="rId6"/>
    <p:sldId id="263" r:id="rId7"/>
    <p:sldId id="264" r:id="rId8"/>
    <p:sldId id="265" r:id="rId9"/>
    <p:sldId id="259" r:id="rId10"/>
    <p:sldId id="267" r:id="rId11"/>
    <p:sldId id="286" r:id="rId12"/>
    <p:sldId id="287" r:id="rId13"/>
    <p:sldId id="284" r:id="rId14"/>
    <p:sldId id="289" r:id="rId15"/>
    <p:sldId id="288" r:id="rId16"/>
    <p:sldId id="290" r:id="rId17"/>
    <p:sldId id="291" r:id="rId18"/>
    <p:sldId id="260" r:id="rId19"/>
    <p:sldId id="269" r:id="rId20"/>
    <p:sldId id="281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773"/>
    <a:srgbClr val="FFB850"/>
    <a:srgbClr val="01ACBE"/>
    <a:srgbClr val="E87071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15" autoAdjust="0"/>
  </p:normalViewPr>
  <p:slideViewPr>
    <p:cSldViewPr snapToGrid="0">
      <p:cViewPr varScale="1">
        <p:scale>
          <a:sx n="91" d="100"/>
          <a:sy n="91" d="100"/>
        </p:scale>
        <p:origin x="6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7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6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5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0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239884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791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4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DBDE"/>
            </a:gs>
            <a:gs pos="100000">
              <a:srgbClr val="F9F9F9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29D8-F643-48CB-BACD-A78DCC4D60D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DA7E-D895-4CC3-B2BC-EDA4EEE6DE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 flipH="1">
            <a:off x="-17314" y="3705581"/>
            <a:ext cx="3040988" cy="1498512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 userDrawn="1"/>
        </p:nvGrpSpPr>
        <p:grpSpPr>
          <a:xfrm>
            <a:off x="6304849" y="3705581"/>
            <a:ext cx="2856466" cy="1511774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28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17314" y="3705581"/>
            <a:ext cx="3040988" cy="1498512"/>
            <a:chOff x="5917425" y="3435846"/>
            <a:chExt cx="3226575" cy="170765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304849" y="3705581"/>
            <a:ext cx="2856466" cy="1511774"/>
            <a:chOff x="5917425" y="3435846"/>
            <a:chExt cx="3226575" cy="170765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1899948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1" name="任意多边形 10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14" name="组合 13"/>
          <p:cNvGrpSpPr/>
          <p:nvPr/>
        </p:nvGrpSpPr>
        <p:grpSpPr>
          <a:xfrm rot="20680704">
            <a:off x="3249746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任意多边形 14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6" name="椭圆 15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66858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0" name="椭圆 19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22" name="组合 21"/>
          <p:cNvGrpSpPr/>
          <p:nvPr/>
        </p:nvGrpSpPr>
        <p:grpSpPr>
          <a:xfrm rot="802177">
            <a:off x="5928037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3" name="任意多边形 22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26" name="TextBox 127"/>
          <p:cNvSpPr txBox="1"/>
          <p:nvPr/>
        </p:nvSpPr>
        <p:spPr>
          <a:xfrm>
            <a:off x="2088372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598" b="1" dirty="0">
                <a:solidFill>
                  <a:srgbClr val="663A77"/>
                </a:solidFill>
                <a:latin typeface="Impact MT Std" pitchFamily="34" charset="0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TextBox 128"/>
          <p:cNvSpPr txBox="1"/>
          <p:nvPr/>
        </p:nvSpPr>
        <p:spPr>
          <a:xfrm>
            <a:off x="3451894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598" b="1" dirty="0">
                <a:solidFill>
                  <a:srgbClr val="E87071"/>
                </a:solidFill>
                <a:latin typeface="Impact MT Std" pitchFamily="34" charset="0"/>
                <a:ea typeface="微软雅黑" panose="020B0503020204020204" pitchFamily="34" charset="-122"/>
              </a:rPr>
              <a:t>状</a:t>
            </a:r>
          </a:p>
        </p:txBody>
      </p:sp>
      <p:sp>
        <p:nvSpPr>
          <p:cNvPr id="28" name="TextBox 129"/>
          <p:cNvSpPr txBox="1"/>
          <p:nvPr/>
        </p:nvSpPr>
        <p:spPr>
          <a:xfrm>
            <a:off x="4733976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598" b="1" dirty="0">
                <a:solidFill>
                  <a:srgbClr val="FFB850"/>
                </a:solidFill>
                <a:latin typeface="Impact MT Std" pitchFamily="34" charset="0"/>
                <a:ea typeface="微软雅黑" panose="020B0503020204020204" pitchFamily="34" charset="-122"/>
              </a:rPr>
              <a:t>数</a:t>
            </a:r>
          </a:p>
        </p:txBody>
      </p:sp>
      <p:sp>
        <p:nvSpPr>
          <p:cNvPr id="29" name="TextBox 130"/>
          <p:cNvSpPr txBox="1"/>
          <p:nvPr/>
        </p:nvSpPr>
        <p:spPr>
          <a:xfrm>
            <a:off x="6151491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598" b="1" dirty="0">
                <a:solidFill>
                  <a:srgbClr val="663A77"/>
                </a:solidFill>
                <a:latin typeface="Impact MT Std" pitchFamily="34" charset="0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30" name="椭圆 29"/>
          <p:cNvSpPr/>
          <p:nvPr/>
        </p:nvSpPr>
        <p:spPr>
          <a:xfrm>
            <a:off x="3722004" y="304089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椭圆 30"/>
          <p:cNvSpPr/>
          <p:nvPr/>
        </p:nvSpPr>
        <p:spPr>
          <a:xfrm rot="-9300000">
            <a:off x="3650696" y="63653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椭圆 31"/>
          <p:cNvSpPr/>
          <p:nvPr/>
        </p:nvSpPr>
        <p:spPr>
          <a:xfrm rot="9300000">
            <a:off x="3823264" y="62796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椭圆 32"/>
          <p:cNvSpPr/>
          <p:nvPr/>
        </p:nvSpPr>
        <p:spPr>
          <a:xfrm rot="6180000">
            <a:off x="3895319" y="490634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椭圆 33"/>
          <p:cNvSpPr/>
          <p:nvPr/>
        </p:nvSpPr>
        <p:spPr>
          <a:xfrm rot="3060000">
            <a:off x="3853222" y="37676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椭圆 34"/>
          <p:cNvSpPr/>
          <p:nvPr/>
        </p:nvSpPr>
        <p:spPr>
          <a:xfrm rot="-3060000">
            <a:off x="3574636" y="377448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椭圆 35"/>
          <p:cNvSpPr/>
          <p:nvPr/>
        </p:nvSpPr>
        <p:spPr>
          <a:xfrm rot="-6180000">
            <a:off x="3559567" y="531901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7" name="椭圆 36"/>
          <p:cNvSpPr/>
          <p:nvPr/>
        </p:nvSpPr>
        <p:spPr>
          <a:xfrm>
            <a:off x="5125794" y="520057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椭圆 37"/>
          <p:cNvSpPr/>
          <p:nvPr/>
        </p:nvSpPr>
        <p:spPr>
          <a:xfrm rot="-9300000">
            <a:off x="5054486" y="85250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椭圆 38"/>
          <p:cNvSpPr/>
          <p:nvPr/>
        </p:nvSpPr>
        <p:spPr>
          <a:xfrm rot="9300000">
            <a:off x="5227054" y="84393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椭圆 39"/>
          <p:cNvSpPr/>
          <p:nvPr/>
        </p:nvSpPr>
        <p:spPr>
          <a:xfrm rot="6180000">
            <a:off x="5299110" y="706601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椭圆 40"/>
          <p:cNvSpPr/>
          <p:nvPr/>
        </p:nvSpPr>
        <p:spPr>
          <a:xfrm rot="3060000">
            <a:off x="5257012" y="59273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椭圆 41"/>
          <p:cNvSpPr/>
          <p:nvPr/>
        </p:nvSpPr>
        <p:spPr>
          <a:xfrm rot="-3060000">
            <a:off x="4978427" y="593416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椭圆 42"/>
          <p:cNvSpPr/>
          <p:nvPr/>
        </p:nvSpPr>
        <p:spPr>
          <a:xfrm rot="-6180000">
            <a:off x="4963357" y="747869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标题 4"/>
          <p:cNvSpPr txBox="1"/>
          <p:nvPr/>
        </p:nvSpPr>
        <p:spPr>
          <a:xfrm>
            <a:off x="2574298" y="2493975"/>
            <a:ext cx="3941412" cy="40172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BUSINESS GENERA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302129" y="4867356"/>
            <a:ext cx="2802215" cy="2761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标题 4"/>
          <p:cNvSpPr txBox="1"/>
          <p:nvPr/>
        </p:nvSpPr>
        <p:spPr>
          <a:xfrm>
            <a:off x="8212969" y="4898448"/>
            <a:ext cx="1079839" cy="213959"/>
          </a:xfrm>
          <a:prstGeom prst="rect">
            <a:avLst/>
          </a:prstGeom>
          <a:noFill/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050" dirty="0">
                <a:solidFill>
                  <a:srgbClr val="4557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吕瑜显</a:t>
            </a:r>
            <a:endParaRPr lang="en-US" altLang="zh-CN" sz="1050" dirty="0">
              <a:solidFill>
                <a:srgbClr val="4557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025601" y="405166"/>
            <a:ext cx="564535" cy="564535"/>
            <a:chOff x="3724323" y="1908536"/>
            <a:chExt cx="1329153" cy="1329153"/>
          </a:xfrm>
        </p:grpSpPr>
        <p:sp>
          <p:nvSpPr>
            <p:cNvPr id="50" name="椭圆 4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1" name="椭圆 5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0790" y="1258830"/>
            <a:ext cx="341065" cy="341065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53" name="椭圆 5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4" name="椭圆 5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E8707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5948" y="1117939"/>
            <a:ext cx="481956" cy="481956"/>
            <a:chOff x="3724323" y="1908536"/>
            <a:chExt cx="1329153" cy="1329153"/>
          </a:xfrm>
        </p:grpSpPr>
        <p:sp>
          <p:nvSpPr>
            <p:cNvPr id="56" name="椭圆 5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7" name="椭圆 5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75036" y="111461"/>
            <a:ext cx="204049" cy="20404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59" name="椭圆 5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0" name="椭圆 5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-1259129" y="-1261678"/>
            <a:ext cx="2616232" cy="2616232"/>
            <a:chOff x="3724323" y="1908536"/>
            <a:chExt cx="1329153" cy="1329153"/>
          </a:xfrm>
        </p:grpSpPr>
        <p:sp>
          <p:nvSpPr>
            <p:cNvPr id="62" name="椭圆 6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3" name="椭圆 6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632" y="908306"/>
            <a:ext cx="251519" cy="25151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65" name="椭圆 6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6" name="椭圆 6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6656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4.07407E-6 L -0.00183 0.00672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7.40741E-7 L 1.04167E-6 -0.0085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3.7037E-6 L 0.00195 0.00718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391 0.00185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1.11111E-6 L 0.00339 -0.00486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-1.11111E-6 L -0.00338 -0.00532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3.7037E-6 L -0.00443 0.00209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7037E-7 L -0.00182 0.00671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2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96296E-6 L 3.33333E-6 -0.00857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0 L 0.00196 0.00718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1.85185E-6 L 0.0039 0.00185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9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2.59259E-6 L 0.00339 -0.00486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5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59259E-6 L -0.00338 -0.00533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0 L -0.00443 0.00208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9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50"/>
                            </p:stCondLst>
                            <p:childTnLst>
                              <p:par>
                                <p:cTn id="1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25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/>
      <p:bldP spid="46" grpId="0" animBg="1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文本框 9"/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E8707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11591" y="128692"/>
              <a:ext cx="301743" cy="25698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72900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5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9371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9635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42312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89635" y="3883718"/>
            <a:ext cx="452497" cy="524706"/>
            <a:chOff x="6385349" y="5179489"/>
            <a:chExt cx="603250" cy="699770"/>
          </a:xfrm>
        </p:grpSpPr>
        <p:sp>
          <p:nvSpPr>
            <p:cNvPr id="15" name="六边形 14"/>
            <p:cNvSpPr/>
            <p:nvPr/>
          </p:nvSpPr>
          <p:spPr>
            <a:xfrm rot="16200000">
              <a:off x="6337089" y="5227749"/>
              <a:ext cx="699770" cy="603250"/>
            </a:xfrm>
            <a:prstGeom prst="hexagon">
              <a:avLst/>
            </a:prstGeom>
            <a:solidFill>
              <a:srgbClr val="E87071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21" name="Group 11"/>
            <p:cNvGrpSpPr>
              <a:grpSpLocks noChangeAspect="1"/>
            </p:cNvGrpSpPr>
            <p:nvPr/>
          </p:nvGrpSpPr>
          <p:grpSpPr bwMode="auto">
            <a:xfrm>
              <a:off x="6497846" y="5351523"/>
              <a:ext cx="409220" cy="355700"/>
              <a:chOff x="4838" y="1902"/>
              <a:chExt cx="497" cy="432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746106" y="3883718"/>
            <a:ext cx="452497" cy="524706"/>
            <a:chOff x="8993637" y="5179489"/>
            <a:chExt cx="603250" cy="699770"/>
          </a:xfrm>
        </p:grpSpPr>
        <p:sp>
          <p:nvSpPr>
            <p:cNvPr id="26" name="六边形 25"/>
            <p:cNvSpPr/>
            <p:nvPr/>
          </p:nvSpPr>
          <p:spPr>
            <a:xfrm rot="16200000">
              <a:off x="8945377" y="5227749"/>
              <a:ext cx="699770" cy="603250"/>
            </a:xfrm>
            <a:prstGeom prst="hexagon">
              <a:avLst/>
            </a:prstGeom>
            <a:solidFill>
              <a:srgbClr val="663A77"/>
            </a:solidFill>
            <a:ln>
              <a:noFill/>
            </a:ln>
            <a:effectLst>
              <a:innerShdw blurRad="101600" dist="50800" dir="189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9093000" y="5376773"/>
              <a:ext cx="404523" cy="301905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33164" y="3883718"/>
            <a:ext cx="452497" cy="524706"/>
            <a:chOff x="3777061" y="5179489"/>
            <a:chExt cx="603250" cy="699770"/>
          </a:xfrm>
        </p:grpSpPr>
        <p:sp>
          <p:nvSpPr>
            <p:cNvPr id="29" name="六边形 28"/>
            <p:cNvSpPr/>
            <p:nvPr/>
          </p:nvSpPr>
          <p:spPr>
            <a:xfrm rot="16200000">
              <a:off x="3728801" y="5227749"/>
              <a:ext cx="699770" cy="603250"/>
            </a:xfrm>
            <a:prstGeom prst="hexagon">
              <a:avLst/>
            </a:prstGeom>
            <a:solidFill>
              <a:srgbClr val="01ACBE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891272" y="5379398"/>
              <a:ext cx="374827" cy="339164"/>
              <a:chOff x="8578850" y="285750"/>
              <a:chExt cx="817563" cy="739775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Freeform 35"/>
              <p:cNvSpPr>
                <a:spLocks/>
              </p:cNvSpPr>
              <p:nvPr/>
            </p:nvSpPr>
            <p:spPr bwMode="auto">
              <a:xfrm>
                <a:off x="8578850" y="530225"/>
                <a:ext cx="615950" cy="495300"/>
              </a:xfrm>
              <a:custGeom>
                <a:avLst/>
                <a:gdLst>
                  <a:gd name="T0" fmla="*/ 164 w 164"/>
                  <a:gd name="T1" fmla="*/ 59 h 132"/>
                  <a:gd name="T2" fmla="*/ 131 w 164"/>
                  <a:gd name="T3" fmla="*/ 63 h 132"/>
                  <a:gd name="T4" fmla="*/ 108 w 164"/>
                  <a:gd name="T5" fmla="*/ 61 h 132"/>
                  <a:gd name="T6" fmla="*/ 76 w 164"/>
                  <a:gd name="T7" fmla="*/ 83 h 132"/>
                  <a:gd name="T8" fmla="*/ 77 w 164"/>
                  <a:gd name="T9" fmla="*/ 50 h 132"/>
                  <a:gd name="T10" fmla="*/ 41 w 164"/>
                  <a:gd name="T11" fmla="*/ 0 h 132"/>
                  <a:gd name="T12" fmla="*/ 0 w 164"/>
                  <a:gd name="T13" fmla="*/ 48 h 132"/>
                  <a:gd name="T14" fmla="*/ 83 w 164"/>
                  <a:gd name="T15" fmla="*/ 105 h 132"/>
                  <a:gd name="T16" fmla="*/ 108 w 164"/>
                  <a:gd name="T17" fmla="*/ 102 h 132"/>
                  <a:gd name="T18" fmla="*/ 138 w 164"/>
                  <a:gd name="T19" fmla="*/ 132 h 132"/>
                  <a:gd name="T20" fmla="*/ 130 w 164"/>
                  <a:gd name="T21" fmla="*/ 95 h 132"/>
                  <a:gd name="T22" fmla="*/ 164 w 164"/>
                  <a:gd name="T23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2">
                    <a:moveTo>
                      <a:pt x="164" y="59"/>
                    </a:moveTo>
                    <a:cubicBezTo>
                      <a:pt x="154" y="62"/>
                      <a:pt x="143" y="63"/>
                      <a:pt x="131" y="63"/>
                    </a:cubicBezTo>
                    <a:cubicBezTo>
                      <a:pt x="123" y="63"/>
                      <a:pt x="115" y="62"/>
                      <a:pt x="108" y="61"/>
                    </a:cubicBezTo>
                    <a:cubicBezTo>
                      <a:pt x="104" y="64"/>
                      <a:pt x="76" y="83"/>
                      <a:pt x="76" y="83"/>
                    </a:cubicBezTo>
                    <a:cubicBezTo>
                      <a:pt x="76" y="83"/>
                      <a:pt x="76" y="56"/>
                      <a:pt x="77" y="50"/>
                    </a:cubicBezTo>
                    <a:cubicBezTo>
                      <a:pt x="55" y="38"/>
                      <a:pt x="41" y="20"/>
                      <a:pt x="41" y="0"/>
                    </a:cubicBezTo>
                    <a:cubicBezTo>
                      <a:pt x="17" y="10"/>
                      <a:pt x="0" y="28"/>
                      <a:pt x="0" y="48"/>
                    </a:cubicBezTo>
                    <a:cubicBezTo>
                      <a:pt x="0" y="80"/>
                      <a:pt x="37" y="105"/>
                      <a:pt x="83" y="105"/>
                    </a:cubicBezTo>
                    <a:cubicBezTo>
                      <a:pt x="92" y="105"/>
                      <a:pt x="100" y="104"/>
                      <a:pt x="108" y="10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48" y="87"/>
                      <a:pt x="160" y="74"/>
                      <a:pt x="164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6"/>
              <p:cNvSpPr>
                <a:spLocks/>
              </p:cNvSpPr>
              <p:nvPr/>
            </p:nvSpPr>
            <p:spPr bwMode="auto">
              <a:xfrm>
                <a:off x="8777288" y="285750"/>
                <a:ext cx="619125" cy="469900"/>
              </a:xfrm>
              <a:custGeom>
                <a:avLst/>
                <a:gdLst>
                  <a:gd name="T0" fmla="*/ 83 w 165"/>
                  <a:gd name="T1" fmla="*/ 0 h 125"/>
                  <a:gd name="T2" fmla="*/ 0 w 165"/>
                  <a:gd name="T3" fmla="*/ 56 h 125"/>
                  <a:gd name="T4" fmla="*/ 36 w 165"/>
                  <a:gd name="T5" fmla="*/ 102 h 125"/>
                  <a:gd name="T6" fmla="*/ 35 w 165"/>
                  <a:gd name="T7" fmla="*/ 125 h 125"/>
                  <a:gd name="T8" fmla="*/ 57 w 165"/>
                  <a:gd name="T9" fmla="*/ 110 h 125"/>
                  <a:gd name="T10" fmla="*/ 83 w 165"/>
                  <a:gd name="T11" fmla="*/ 113 h 125"/>
                  <a:gd name="T12" fmla="*/ 165 w 165"/>
                  <a:gd name="T13" fmla="*/ 56 h 125"/>
                  <a:gd name="T14" fmla="*/ 83 w 165"/>
                  <a:gd name="T1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5">
                    <a:moveTo>
                      <a:pt x="83" y="0"/>
                    </a:moveTo>
                    <a:cubicBezTo>
                      <a:pt x="37" y="0"/>
                      <a:pt x="0" y="25"/>
                      <a:pt x="0" y="56"/>
                    </a:cubicBezTo>
                    <a:cubicBezTo>
                      <a:pt x="0" y="75"/>
                      <a:pt x="14" y="92"/>
                      <a:pt x="36" y="102"/>
                    </a:cubicBezTo>
                    <a:cubicBezTo>
                      <a:pt x="35" y="125"/>
                      <a:pt x="35" y="125"/>
                      <a:pt x="35" y="125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5" y="112"/>
                      <a:pt x="74" y="113"/>
                      <a:pt x="83" y="113"/>
                    </a:cubicBezTo>
                    <a:cubicBezTo>
                      <a:pt x="128" y="113"/>
                      <a:pt x="165" y="87"/>
                      <a:pt x="165" y="56"/>
                    </a:cubicBezTo>
                    <a:cubicBezTo>
                      <a:pt x="165" y="25"/>
                      <a:pt x="128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76694" y="3883718"/>
            <a:ext cx="452497" cy="524706"/>
            <a:chOff x="1168773" y="5179489"/>
            <a:chExt cx="603250" cy="699770"/>
          </a:xfrm>
        </p:grpSpPr>
        <p:sp>
          <p:nvSpPr>
            <p:cNvPr id="34" name="六边形 33"/>
            <p:cNvSpPr/>
            <p:nvPr/>
          </p:nvSpPr>
          <p:spPr>
            <a:xfrm rot="16200000">
              <a:off x="1120513" y="5227749"/>
              <a:ext cx="699770" cy="603250"/>
            </a:xfrm>
            <a:prstGeom prst="hexagon">
              <a:avLst/>
            </a:prstGeom>
            <a:solidFill>
              <a:srgbClr val="FFB850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1260869" y="5379398"/>
              <a:ext cx="419057" cy="299950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36" name="Freeform 10"/>
          <p:cNvSpPr>
            <a:spLocks noEditPoints="1"/>
          </p:cNvSpPr>
          <p:nvPr/>
        </p:nvSpPr>
        <p:spPr bwMode="auto">
          <a:xfrm>
            <a:off x="123145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E76F71"/>
          </a:solidFill>
          <a:ln>
            <a:noFill/>
          </a:ln>
          <a:effectLst>
            <a:innerShdw blurRad="63500" dist="381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1363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71270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39" name="Freeform 10"/>
          <p:cNvSpPr>
            <a:spLocks noEditPoints="1"/>
          </p:cNvSpPr>
          <p:nvPr/>
        </p:nvSpPr>
        <p:spPr bwMode="auto">
          <a:xfrm>
            <a:off x="321090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30812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0719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79385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3" name="Freeform 10"/>
          <p:cNvSpPr>
            <a:spLocks noEditPoints="1"/>
          </p:cNvSpPr>
          <p:nvPr/>
        </p:nvSpPr>
        <p:spPr bwMode="auto">
          <a:xfrm>
            <a:off x="5104279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24186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49809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83684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22235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48" name="Freeform 10"/>
          <p:cNvSpPr>
            <a:spLocks noEditPoints="1"/>
          </p:cNvSpPr>
          <p:nvPr/>
        </p:nvSpPr>
        <p:spPr bwMode="auto">
          <a:xfrm>
            <a:off x="7008073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27979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536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93103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13010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425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54" name="文本框 74"/>
          <p:cNvSpPr txBox="1"/>
          <p:nvPr/>
        </p:nvSpPr>
        <p:spPr>
          <a:xfrm>
            <a:off x="1285707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76F71"/>
                </a:solidFill>
                <a:latin typeface="Impact" panose="020B0806030902050204" pitchFamily="34" charset="0"/>
              </a:rPr>
              <a:t>40</a:t>
            </a:r>
            <a:r>
              <a:rPr lang="en-US" altLang="zh-CN" sz="1500" dirty="0">
                <a:solidFill>
                  <a:srgbClr val="E76F71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E76F7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75"/>
          <p:cNvSpPr txBox="1"/>
          <p:nvPr/>
        </p:nvSpPr>
        <p:spPr>
          <a:xfrm>
            <a:off x="3249312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Impact" panose="020B0806030902050204" pitchFamily="34" charset="0"/>
              </a:rPr>
              <a:t>60</a:t>
            </a:r>
            <a:r>
              <a:rPr lang="en-US" altLang="zh-CN" sz="1500" dirty="0">
                <a:solidFill>
                  <a:srgbClr val="01ACBE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76"/>
          <p:cNvSpPr txBox="1"/>
          <p:nvPr/>
        </p:nvSpPr>
        <p:spPr>
          <a:xfrm>
            <a:off x="5147895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Impact" panose="020B0806030902050204" pitchFamily="34" charset="0"/>
              </a:rPr>
              <a:t>80</a:t>
            </a:r>
            <a:r>
              <a:rPr lang="en-US" altLang="zh-CN" sz="1500" dirty="0">
                <a:solidFill>
                  <a:srgbClr val="FFB850"/>
                </a:solidFill>
                <a:latin typeface="Impact" panose="020B0806030902050204" pitchFamily="34" charset="0"/>
              </a:rPr>
              <a:t>%</a:t>
            </a:r>
            <a:endParaRPr lang="zh-CN" altLang="en-US" sz="24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77"/>
          <p:cNvSpPr txBox="1"/>
          <p:nvPr/>
        </p:nvSpPr>
        <p:spPr>
          <a:xfrm>
            <a:off x="7032693" y="1955231"/>
            <a:ext cx="86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Impact" panose="020B0806030902050204" pitchFamily="34" charset="0"/>
              </a:rPr>
              <a:t>100</a:t>
            </a:r>
            <a:r>
              <a:rPr lang="en-US" altLang="zh-CN" sz="1500" dirty="0">
                <a:solidFill>
                  <a:srgbClr val="7030A0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58" name="文本框 78"/>
          <p:cNvSpPr txBox="1"/>
          <p:nvPr/>
        </p:nvSpPr>
        <p:spPr>
          <a:xfrm>
            <a:off x="937208" y="2463764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单点修改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单点查询</a:t>
            </a:r>
          </a:p>
        </p:txBody>
      </p:sp>
      <p:sp>
        <p:nvSpPr>
          <p:cNvPr id="59" name="文本框 79"/>
          <p:cNvSpPr txBox="1"/>
          <p:nvPr/>
        </p:nvSpPr>
        <p:spPr>
          <a:xfrm>
            <a:off x="2893276" y="2463764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单点修改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</a:p>
        </p:txBody>
      </p:sp>
      <p:sp>
        <p:nvSpPr>
          <p:cNvPr id="60" name="文本框 80"/>
          <p:cNvSpPr txBox="1"/>
          <p:nvPr/>
        </p:nvSpPr>
        <p:spPr>
          <a:xfrm>
            <a:off x="4839612" y="2463764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区间修改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单点查询</a:t>
            </a:r>
          </a:p>
        </p:txBody>
      </p:sp>
      <p:sp>
        <p:nvSpPr>
          <p:cNvPr id="61" name="文本框 81"/>
          <p:cNvSpPr txBox="1"/>
          <p:nvPr/>
        </p:nvSpPr>
        <p:spPr>
          <a:xfrm>
            <a:off x="6798056" y="2463764"/>
            <a:ext cx="1312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区间修改</a:t>
            </a:r>
            <a:endParaRPr lang="en-US" altLang="zh-CN" sz="15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</a:p>
        </p:txBody>
      </p:sp>
    </p:spTree>
    <p:extLst>
      <p:ext uri="{BB962C8B-B14F-4D97-AF65-F5344CB8AC3E}">
        <p14:creationId xmlns:p14="http://schemas.microsoft.com/office/powerpoint/2010/main" val="20459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75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2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750"/>
                            </p:stCondLst>
                            <p:childTnLst>
                              <p:par>
                                <p:cTn id="1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2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10" grpId="0" animBg="1"/>
      <p:bldP spid="11" grpId="0" animBg="1"/>
      <p:bldP spid="12" grpId="0" animBg="1"/>
      <p:bldP spid="1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E2AE-B606-4DAA-B074-40B0BB2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EA41D-8DDA-4CE8-81C6-5E18E701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getSum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pPr marL="457200" lvl="1" indent="0">
              <a:buNone/>
            </a:pPr>
            <a:r>
              <a:rPr lang="en-US" altLang="zh-CN" dirty="0"/>
              <a:t>int sum = 0; </a:t>
            </a:r>
          </a:p>
          <a:p>
            <a:pPr marL="457200" lvl="1" indent="0"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&gt;0){</a:t>
            </a:r>
          </a:p>
          <a:p>
            <a:pPr marL="914400" lvl="2" indent="0">
              <a:buNone/>
            </a:pPr>
            <a:r>
              <a:rPr lang="en-US" altLang="zh-CN" dirty="0"/>
              <a:t>sum+= c[</a:t>
            </a:r>
            <a:r>
              <a:rPr lang="en-US" altLang="zh-CN" dirty="0" err="1"/>
              <a:t>i</a:t>
            </a:r>
            <a:r>
              <a:rPr lang="en-US" altLang="zh-CN" dirty="0"/>
              <a:t>]; //</a:t>
            </a:r>
            <a:r>
              <a:rPr lang="zh-CN" altLang="en-US" dirty="0"/>
              <a:t>区间</a:t>
            </a:r>
            <a:r>
              <a:rPr lang="en-US" altLang="zh-CN" dirty="0"/>
              <a:t>[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</a:t>
            </a:r>
            <a:r>
              <a:rPr lang="zh-CN" altLang="en-US" dirty="0"/>
              <a:t>的和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-= 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 //j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j – </a:t>
            </a:r>
            <a:r>
              <a:rPr lang="en-US" altLang="zh-CN" dirty="0" err="1"/>
              <a:t>lowbit</a:t>
            </a:r>
            <a:r>
              <a:rPr lang="en-US" altLang="zh-CN" dirty="0"/>
              <a:t>(j),</a:t>
            </a:r>
            <a:r>
              <a:rPr lang="zh-CN" altLang="en-US" dirty="0"/>
              <a:t>求下一区间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74FE70-D1A7-49D3-8043-9E8F96B9B50D}"/>
              </a:ext>
            </a:extLst>
          </p:cNvPr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6B422AF5-4A44-4CED-AB36-2428FC93BDB6}"/>
              </a:ext>
            </a:extLst>
          </p:cNvPr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6A0D0A-7188-419F-A512-4F50096EF092}"/>
              </a:ext>
            </a:extLst>
          </p:cNvPr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67029-5002-44ED-ABB1-C826F7628DC4}"/>
                </a:ext>
              </a:extLst>
            </p:cNvPr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E87071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C2054D-DFC7-4063-A9C1-66489D87B0FC}"/>
                  </a:ext>
                </a:extLst>
              </p:cNvPr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1F74F194-8920-4810-85BD-6D9A1E6CCFC9}"/>
                  </a:ext>
                </a:extLst>
              </p:cNvPr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7F84856D-5C21-4545-A08E-AC267DC6E68D}"/>
                </a:ext>
              </a:extLst>
            </p:cNvPr>
            <p:cNvSpPr/>
            <p:nvPr/>
          </p:nvSpPr>
          <p:spPr bwMode="auto">
            <a:xfrm>
              <a:off x="211591" y="128692"/>
              <a:ext cx="301743" cy="25698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2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E2AE-B606-4DAA-B074-40B0BB2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EA41D-8DDA-4CE8-81C6-5E18E701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update(int </a:t>
            </a:r>
            <a:r>
              <a:rPr lang="en-US" altLang="zh-CN" dirty="0" err="1"/>
              <a:t>i,int</a:t>
            </a:r>
            <a:r>
              <a:rPr lang="en-US" altLang="zh-CN" dirty="0"/>
              <a:t> data){</a:t>
            </a:r>
          </a:p>
          <a:p>
            <a:pPr marL="0" indent="0"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&lt;=n){</a:t>
            </a:r>
          </a:p>
          <a:p>
            <a:pPr marL="0" indent="0">
              <a:buNone/>
            </a:pPr>
            <a:r>
              <a:rPr lang="en-US" altLang="zh-CN" dirty="0"/>
              <a:t>		c[</a:t>
            </a:r>
            <a:r>
              <a:rPr lang="en-US" altLang="zh-CN" dirty="0" err="1"/>
              <a:t>i</a:t>
            </a:r>
            <a:r>
              <a:rPr lang="en-US" altLang="zh-CN" dirty="0"/>
              <a:t>] += data;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+= 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);//</a:t>
            </a:r>
            <a:r>
              <a:rPr lang="zh-CN" altLang="en-US" dirty="0"/>
              <a:t>不断通过</a:t>
            </a:r>
            <a:r>
              <a:rPr lang="en-US" altLang="zh-CN" dirty="0" err="1"/>
              <a:t>lowbit</a:t>
            </a:r>
            <a:r>
              <a:rPr lang="zh-CN" altLang="en-US" dirty="0"/>
              <a:t>获得该节点的父节点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74FE70-D1A7-49D3-8043-9E8F96B9B50D}"/>
              </a:ext>
            </a:extLst>
          </p:cNvPr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6B422AF5-4A44-4CED-AB36-2428FC93BDB6}"/>
              </a:ext>
            </a:extLst>
          </p:cNvPr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6A0D0A-7188-419F-A512-4F50096EF092}"/>
              </a:ext>
            </a:extLst>
          </p:cNvPr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67029-5002-44ED-ABB1-C826F7628DC4}"/>
                </a:ext>
              </a:extLst>
            </p:cNvPr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E87071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C2054D-DFC7-4063-A9C1-66489D87B0FC}"/>
                  </a:ext>
                </a:extLst>
              </p:cNvPr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1F74F194-8920-4810-85BD-6D9A1E6CCFC9}"/>
                  </a:ext>
                </a:extLst>
              </p:cNvPr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10" name="KSO_Shape">
              <a:extLst>
                <a:ext uri="{FF2B5EF4-FFF2-40B4-BE49-F238E27FC236}">
                  <a16:creationId xmlns:a16="http://schemas.microsoft.com/office/drawing/2014/main" id="{7F84856D-5C21-4545-A08E-AC267DC6E68D}"/>
                </a:ext>
              </a:extLst>
            </p:cNvPr>
            <p:cNvSpPr/>
            <p:nvPr/>
          </p:nvSpPr>
          <p:spPr bwMode="auto">
            <a:xfrm>
              <a:off x="211591" y="128692"/>
              <a:ext cx="301743" cy="25698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55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8B199E-D155-46E1-B3E9-DF9323C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1166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0A25A7-0B6A-4D2F-BDCB-A85EB118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640"/>
            <a:ext cx="8766629" cy="37098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Problem(</a:t>
            </a:r>
            <a:r>
              <a:rPr lang="zh-CN" altLang="en-US" dirty="0"/>
              <a:t>着实是太长了不复读了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第一行一个整数</a:t>
            </a:r>
            <a:r>
              <a:rPr lang="en-US" altLang="zh-CN" dirty="0"/>
              <a:t>T</a:t>
            </a:r>
            <a:r>
              <a:rPr lang="zh-CN" altLang="en-US" dirty="0"/>
              <a:t>，表示有</a:t>
            </a:r>
            <a:r>
              <a:rPr lang="en-US" altLang="zh-CN" dirty="0"/>
              <a:t>T</a:t>
            </a:r>
            <a:r>
              <a:rPr lang="zh-CN" altLang="en-US" dirty="0"/>
              <a:t>组数据。</a:t>
            </a:r>
            <a:br>
              <a:rPr lang="zh-CN" altLang="en-US" dirty="0"/>
            </a:br>
            <a:r>
              <a:rPr lang="zh-CN" altLang="en-US" dirty="0"/>
              <a:t>每组数据第一行一个正整数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N&lt;=50000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表示敌人有</a:t>
            </a:r>
            <a:r>
              <a:rPr lang="en-US" altLang="zh-CN" dirty="0"/>
              <a:t>N</a:t>
            </a:r>
            <a:r>
              <a:rPr lang="zh-CN" altLang="en-US" dirty="0"/>
              <a:t>个工兵营地，接下来有</a:t>
            </a:r>
            <a:r>
              <a:rPr lang="en-US" altLang="zh-CN" dirty="0"/>
              <a:t>N</a:t>
            </a:r>
            <a:r>
              <a:rPr lang="zh-CN" altLang="en-US" dirty="0"/>
              <a:t>个正整数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个正整数</a:t>
            </a:r>
            <a:r>
              <a:rPr lang="en-US" altLang="zh-CN" dirty="0"/>
              <a:t>ai</a:t>
            </a:r>
            <a:r>
              <a:rPr lang="zh-CN" altLang="en-US" dirty="0"/>
              <a:t>代表第</a:t>
            </a:r>
            <a:r>
              <a:rPr lang="en-US" altLang="zh-CN" dirty="0" err="1"/>
              <a:t>i</a:t>
            </a:r>
            <a:r>
              <a:rPr lang="zh-CN" altLang="en-US" dirty="0"/>
              <a:t>个工兵营地里开始时有</a:t>
            </a:r>
            <a:r>
              <a:rPr lang="en-US" altLang="zh-CN" dirty="0"/>
              <a:t>ai</a:t>
            </a:r>
            <a:r>
              <a:rPr lang="zh-CN" altLang="en-US" dirty="0"/>
              <a:t>个人（</a:t>
            </a:r>
            <a:r>
              <a:rPr lang="en-US" altLang="zh-CN" dirty="0"/>
              <a:t>1&lt;=ai&lt;=50</a:t>
            </a:r>
            <a:r>
              <a:rPr lang="zh-CN" altLang="en-US" dirty="0"/>
              <a:t>）。</a:t>
            </a:r>
            <a:br>
              <a:rPr lang="zh-CN" altLang="en-US" dirty="0"/>
            </a:br>
            <a:r>
              <a:rPr lang="zh-CN" altLang="en-US" dirty="0"/>
              <a:t>接下来每行有一条命令，命令有</a:t>
            </a:r>
            <a:r>
              <a:rPr lang="en-US" altLang="zh-CN" dirty="0"/>
              <a:t>4</a:t>
            </a:r>
            <a:r>
              <a:rPr lang="zh-CN" altLang="en-US" dirty="0"/>
              <a:t>种形式：</a:t>
            </a:r>
            <a:br>
              <a:rPr lang="zh-CN" altLang="en-US" dirty="0"/>
            </a:br>
            <a:r>
              <a:rPr lang="en-US" altLang="zh-CN" dirty="0"/>
              <a:t>(1) Add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j,i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个营地增加</a:t>
            </a:r>
            <a:r>
              <a:rPr lang="en-US" altLang="zh-CN" dirty="0"/>
              <a:t>j</a:t>
            </a:r>
            <a:r>
              <a:rPr lang="zh-CN" altLang="en-US" dirty="0"/>
              <a:t>个人（</a:t>
            </a:r>
            <a:r>
              <a:rPr lang="en-US" altLang="zh-CN" dirty="0"/>
              <a:t>j</a:t>
            </a:r>
            <a:r>
              <a:rPr lang="zh-CN" altLang="en-US" dirty="0"/>
              <a:t>不超过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(2)Sub </a:t>
            </a:r>
            <a:r>
              <a:rPr lang="en-US" altLang="zh-CN" dirty="0" err="1"/>
              <a:t>i</a:t>
            </a:r>
            <a:r>
              <a:rPr lang="en-US" altLang="zh-CN" dirty="0"/>
              <a:t> j 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个营地减少</a:t>
            </a:r>
            <a:r>
              <a:rPr lang="en-US" altLang="zh-CN" dirty="0"/>
              <a:t>j</a:t>
            </a:r>
            <a:r>
              <a:rPr lang="zh-CN" altLang="en-US" dirty="0"/>
              <a:t>个人（</a:t>
            </a:r>
            <a:r>
              <a:rPr lang="en-US" altLang="zh-CN" dirty="0"/>
              <a:t>j</a:t>
            </a:r>
            <a:r>
              <a:rPr lang="zh-CN" altLang="en-US" dirty="0"/>
              <a:t>不超过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br>
              <a:rPr lang="zh-CN" altLang="en-US" dirty="0"/>
            </a:br>
            <a:r>
              <a:rPr lang="en-US" altLang="zh-CN" dirty="0"/>
              <a:t>(3)Query </a:t>
            </a:r>
            <a:r>
              <a:rPr lang="en-US" altLang="zh-CN" dirty="0" err="1"/>
              <a:t>i</a:t>
            </a:r>
            <a:r>
              <a:rPr lang="en-US" altLang="zh-CN" dirty="0"/>
              <a:t> j 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&lt;=j</a:t>
            </a:r>
            <a:r>
              <a:rPr lang="zh-CN" altLang="en-US" dirty="0"/>
              <a:t>，表示询问第</a:t>
            </a:r>
            <a:r>
              <a:rPr lang="en-US" altLang="zh-CN" dirty="0" err="1"/>
              <a:t>i</a:t>
            </a:r>
            <a:r>
              <a:rPr lang="zh-CN" altLang="en-US" dirty="0"/>
              <a:t>到第</a:t>
            </a:r>
            <a:r>
              <a:rPr lang="en-US" altLang="zh-CN" dirty="0"/>
              <a:t>j</a:t>
            </a:r>
            <a:r>
              <a:rPr lang="zh-CN" altLang="en-US" dirty="0"/>
              <a:t>个营地的总人数</a:t>
            </a:r>
            <a:r>
              <a:rPr lang="en-US" altLang="zh-CN" dirty="0"/>
              <a:t>;</a:t>
            </a:r>
            <a:br>
              <a:rPr lang="zh-CN" altLang="en-US" dirty="0"/>
            </a:br>
            <a:r>
              <a:rPr lang="en-US" altLang="zh-CN" dirty="0"/>
              <a:t>(4)End </a:t>
            </a:r>
            <a:r>
              <a:rPr lang="zh-CN" altLang="en-US" dirty="0"/>
              <a:t>表示结束，这条命令在每组数据最后出现</a:t>
            </a:r>
            <a:r>
              <a:rPr lang="en-US" altLang="zh-CN" dirty="0"/>
              <a:t>;</a:t>
            </a:r>
            <a:br>
              <a:rPr lang="zh-CN" altLang="en-US" dirty="0"/>
            </a:br>
            <a:r>
              <a:rPr lang="zh-CN" altLang="en-US" dirty="0"/>
              <a:t>每组数据最多有</a:t>
            </a:r>
            <a:r>
              <a:rPr lang="en-US" altLang="zh-CN" dirty="0"/>
              <a:t>40000</a:t>
            </a:r>
            <a:r>
              <a:rPr lang="zh-CN" altLang="en-US" dirty="0"/>
              <a:t>条命令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r>
              <a:rPr lang="zh-CN" altLang="en-US" dirty="0"/>
              <a:t>对第</a:t>
            </a:r>
            <a:r>
              <a:rPr lang="en-US" altLang="zh-CN" dirty="0" err="1"/>
              <a:t>i</a:t>
            </a:r>
            <a:r>
              <a:rPr lang="zh-CN" altLang="en-US" dirty="0"/>
              <a:t>组数据</a:t>
            </a:r>
            <a:r>
              <a:rPr lang="en-US" altLang="zh-CN" dirty="0"/>
              <a:t>,</a:t>
            </a:r>
            <a:r>
              <a:rPr lang="zh-CN" altLang="en-US" dirty="0"/>
              <a:t>首先输出“</a:t>
            </a:r>
            <a:r>
              <a:rPr lang="en-US" altLang="zh-CN" dirty="0"/>
              <a:t>Case i:”</a:t>
            </a:r>
            <a:r>
              <a:rPr lang="zh-CN" altLang="en-US" dirty="0"/>
              <a:t>和回车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对于每个</a:t>
            </a:r>
            <a:r>
              <a:rPr lang="en-US" altLang="zh-CN" dirty="0"/>
              <a:t>Query</a:t>
            </a:r>
            <a:r>
              <a:rPr lang="zh-CN" altLang="en-US" dirty="0"/>
              <a:t>询问，输出一个整数并回车</a:t>
            </a:r>
            <a:r>
              <a:rPr lang="en-US" altLang="zh-CN" dirty="0"/>
              <a:t>,</a:t>
            </a:r>
            <a:r>
              <a:rPr lang="zh-CN" altLang="en-US" dirty="0"/>
              <a:t>表示询问的段中的总人数</a:t>
            </a:r>
            <a:r>
              <a:rPr lang="en-US" altLang="zh-CN" dirty="0"/>
              <a:t>,</a:t>
            </a:r>
            <a:r>
              <a:rPr lang="zh-CN" altLang="en-US" dirty="0"/>
              <a:t>这个数保持在</a:t>
            </a:r>
            <a:r>
              <a:rPr lang="en-US" altLang="zh-CN" dirty="0"/>
              <a:t>int</a:t>
            </a:r>
            <a:r>
              <a:rPr lang="zh-CN" altLang="en-US" dirty="0"/>
              <a:t>以内。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292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8A34-7139-4217-AFC7-4555E5E2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区间修改</a:t>
            </a:r>
            <a:r>
              <a:rPr lang="en-US" altLang="zh-CN" dirty="0"/>
              <a:t>+</a:t>
            </a:r>
            <a:r>
              <a:rPr lang="zh-CN" altLang="en-US" dirty="0"/>
              <a:t>单点查询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558EA6-27C4-4C25-9869-E4647C69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 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 – a[i-1],</a:t>
            </a:r>
            <a:r>
              <a:rPr lang="zh-CN" altLang="en-US" dirty="0"/>
              <a:t>以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为原数组</a:t>
            </a:r>
            <a:r>
              <a:rPr lang="en-US" altLang="zh-CN" dirty="0"/>
              <a:t>,</a:t>
            </a:r>
            <a:r>
              <a:rPr lang="zh-CN" altLang="en-US" dirty="0"/>
              <a:t>建立树状数组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getSum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	&lt;=&gt; 	a[</a:t>
            </a:r>
            <a:r>
              <a:rPr lang="en-US" altLang="zh-CN" dirty="0" err="1"/>
              <a:t>i</a:t>
            </a:r>
            <a:r>
              <a:rPr lang="en-US" altLang="zh-CN" dirty="0"/>
              <a:t>]	</a:t>
            </a:r>
          </a:p>
          <a:p>
            <a:pPr marL="0" indent="0">
              <a:buNone/>
            </a:pPr>
            <a:r>
              <a:rPr lang="en-US" altLang="zh-CN" dirty="0"/>
              <a:t>	update(</a:t>
            </a:r>
            <a:r>
              <a:rPr lang="en-US" altLang="zh-CN" dirty="0" err="1"/>
              <a:t>i,data</a:t>
            </a:r>
            <a:r>
              <a:rPr lang="en-US" altLang="zh-CN" dirty="0"/>
              <a:t>)	 &lt;=&gt;	a[</a:t>
            </a:r>
            <a:r>
              <a:rPr lang="en-US" altLang="zh-CN" dirty="0" err="1"/>
              <a:t>i,n</a:t>
            </a:r>
            <a:r>
              <a:rPr lang="en-US" altLang="zh-CN" dirty="0"/>
              <a:t>]+=data</a:t>
            </a:r>
          </a:p>
        </p:txBody>
      </p:sp>
    </p:spTree>
    <p:extLst>
      <p:ext uri="{BB962C8B-B14F-4D97-AF65-F5344CB8AC3E}">
        <p14:creationId xmlns:p14="http://schemas.microsoft.com/office/powerpoint/2010/main" val="317551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66EE-1F07-44F3-9C29-F3375F71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zh-CN" altLang="en-US" dirty="0"/>
              <a:t> </a:t>
            </a:r>
            <a:r>
              <a:rPr lang="en-US" altLang="zh-CN" dirty="0"/>
              <a:t>1556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64B4-EB5F-4146-B3C3-158E8877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个气球排成一排，从左到右依次编号为</a:t>
            </a:r>
            <a:r>
              <a:rPr lang="en-US" altLang="zh-CN" dirty="0"/>
              <a:t>1,2,3....N.</a:t>
            </a:r>
            <a:r>
              <a:rPr lang="zh-CN" altLang="en-US" dirty="0"/>
              <a:t>每次给定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a b(a &lt;= b),</a:t>
            </a:r>
            <a:r>
              <a:rPr lang="en-US" altLang="zh-CN" dirty="0" err="1"/>
              <a:t>lele</a:t>
            </a:r>
            <a:r>
              <a:rPr lang="zh-CN" altLang="en-US" dirty="0"/>
              <a:t>便为骑上他的“小飞鸽</a:t>
            </a:r>
            <a:r>
              <a:rPr lang="en-US" altLang="zh-CN" dirty="0"/>
              <a:t>"</a:t>
            </a:r>
            <a:r>
              <a:rPr lang="zh-CN" altLang="en-US" dirty="0"/>
              <a:t>牌电动车从气球</a:t>
            </a:r>
            <a:r>
              <a:rPr lang="en-US" altLang="zh-CN" dirty="0"/>
              <a:t>a</a:t>
            </a:r>
            <a:r>
              <a:rPr lang="zh-CN" altLang="en-US" dirty="0"/>
              <a:t>开始到气球</a:t>
            </a:r>
            <a:r>
              <a:rPr lang="en-US" altLang="zh-CN" dirty="0"/>
              <a:t>b</a:t>
            </a:r>
            <a:r>
              <a:rPr lang="zh-CN" altLang="en-US" dirty="0"/>
              <a:t>依次给每个气球涂一次颜色。但是</a:t>
            </a:r>
            <a:r>
              <a:rPr lang="en-US" altLang="zh-CN" dirty="0"/>
              <a:t>N</a:t>
            </a:r>
            <a:r>
              <a:rPr lang="zh-CN" altLang="en-US" dirty="0"/>
              <a:t>次以后</a:t>
            </a:r>
            <a:r>
              <a:rPr lang="en-US" altLang="zh-CN" dirty="0" err="1"/>
              <a:t>lele</a:t>
            </a:r>
            <a:r>
              <a:rPr lang="zh-CN" altLang="en-US" dirty="0"/>
              <a:t>已经忘记了第</a:t>
            </a:r>
            <a:r>
              <a:rPr lang="en-US" altLang="zh-CN" dirty="0"/>
              <a:t>I</a:t>
            </a:r>
            <a:r>
              <a:rPr lang="zh-CN" altLang="en-US" dirty="0"/>
              <a:t>个气球已经涂过几次颜色了，你能帮他算出每个气球被涂过几次颜色吗？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每个测试实例第一行为一个整数</a:t>
            </a:r>
            <a:r>
              <a:rPr lang="en-US" altLang="zh-CN" dirty="0"/>
              <a:t>N,(N &lt;= 100000).</a:t>
            </a:r>
            <a:r>
              <a:rPr lang="zh-CN" altLang="en-US" dirty="0"/>
              <a:t>接下来的</a:t>
            </a:r>
            <a:r>
              <a:rPr lang="en-US" altLang="zh-CN" dirty="0"/>
              <a:t>N</a:t>
            </a:r>
            <a:r>
              <a:rPr lang="zh-CN" altLang="en-US" dirty="0"/>
              <a:t>行，每行包括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a b(1 &lt;= a &lt;= b &lt;= N)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当</a:t>
            </a:r>
            <a:r>
              <a:rPr lang="en-US" altLang="zh-CN" dirty="0"/>
              <a:t>N = 0</a:t>
            </a:r>
            <a:r>
              <a:rPr lang="zh-CN" altLang="en-US" dirty="0"/>
              <a:t>，输入结束。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每个测试实例输出一行，包括</a:t>
            </a:r>
            <a:r>
              <a:rPr lang="en-US" altLang="zh-CN" dirty="0"/>
              <a:t>N</a:t>
            </a:r>
            <a:r>
              <a:rPr lang="zh-CN" altLang="en-US" dirty="0"/>
              <a:t>个整数，第</a:t>
            </a:r>
            <a:r>
              <a:rPr lang="en-US" altLang="zh-CN" dirty="0"/>
              <a:t>I</a:t>
            </a:r>
            <a:r>
              <a:rPr lang="zh-CN" altLang="en-US" dirty="0"/>
              <a:t>个数代表第</a:t>
            </a:r>
            <a:r>
              <a:rPr lang="en-US" altLang="zh-CN" dirty="0"/>
              <a:t>I</a:t>
            </a:r>
            <a:r>
              <a:rPr lang="zh-CN" altLang="en-US" dirty="0"/>
              <a:t>个气球总共被涂色的次数。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2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FA17-42CF-4331-AA6D-87784051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区间修改</a:t>
            </a:r>
            <a:r>
              <a:rPr lang="en-US" altLang="zh-CN" dirty="0"/>
              <a:t>+</a:t>
            </a:r>
            <a:r>
              <a:rPr lang="zh-CN" altLang="en-US" dirty="0"/>
              <a:t>区间查询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24D3-4975-48FB-85F8-AB27AAE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令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 – a[i-1].</a:t>
            </a:r>
          </a:p>
          <a:p>
            <a:pPr marL="0" indent="0">
              <a:buNone/>
            </a:pP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= d[1] + d[2] + … + d[i-1] + 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+ d[1] + d[2] + … + d[i-1]</a:t>
            </a:r>
          </a:p>
          <a:p>
            <a:pPr marL="0" indent="0">
              <a:buNone/>
            </a:pPr>
            <a:r>
              <a:rPr lang="en-US" altLang="zh-CN" dirty="0"/>
              <a:t>	 + …</a:t>
            </a:r>
          </a:p>
          <a:p>
            <a:pPr marL="0" indent="0">
              <a:buNone/>
            </a:pPr>
            <a:r>
              <a:rPr lang="en-US" altLang="zh-CN" dirty="0"/>
              <a:t>	 + d[1]</a:t>
            </a:r>
          </a:p>
          <a:p>
            <a:pPr marL="0" indent="0">
              <a:buNone/>
            </a:pP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*(d[1] + d[2] + … + d[i-1] + d[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</a:p>
          <a:p>
            <a:pPr marL="0" indent="0">
              <a:buNone/>
            </a:pPr>
            <a:r>
              <a:rPr lang="en-US" altLang="zh-CN" dirty="0"/>
              <a:t>	   -(0*d[1] + 1*d[2] + 2*d[3] + … (i-1)*d[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因此只需再建立一个以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(i-1)*d[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为原数组的树状数组</a:t>
            </a:r>
            <a:r>
              <a:rPr lang="en-US" altLang="zh-CN" dirty="0"/>
              <a:t>,</a:t>
            </a:r>
            <a:r>
              <a:rPr lang="zh-CN" altLang="en-US" dirty="0"/>
              <a:t>问题就得到了解决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3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E928-6A7D-4A97-9590-D4DD8D5C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小白月赛</a:t>
            </a:r>
            <a:r>
              <a:rPr lang="en-US" altLang="zh-CN" dirty="0"/>
              <a:t>5 interval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47691-4E1F-42ED-A488-9F9653D3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Description</a:t>
            </a:r>
            <a:br>
              <a:rPr lang="en-US" altLang="zh-CN" dirty="0"/>
            </a:br>
            <a:r>
              <a:rPr lang="en-US" altLang="zh-CN" dirty="0" err="1"/>
              <a:t>Apojacsleam</a:t>
            </a:r>
            <a:r>
              <a:rPr lang="zh-CN" altLang="en-US" dirty="0"/>
              <a:t>喜欢数组。 </a:t>
            </a:r>
          </a:p>
          <a:p>
            <a:pPr marL="0" indent="0">
              <a:buNone/>
            </a:pPr>
            <a:r>
              <a:rPr lang="zh-CN" altLang="en-US" dirty="0"/>
              <a:t>    他现在有一个</a:t>
            </a:r>
            <a:r>
              <a:rPr lang="en-US" altLang="zh-CN" dirty="0"/>
              <a:t>n</a:t>
            </a:r>
            <a:r>
              <a:rPr lang="zh-CN" altLang="en-US" dirty="0"/>
              <a:t>个元素的数组</a:t>
            </a:r>
            <a:r>
              <a:rPr lang="en-US" altLang="zh-CN" dirty="0"/>
              <a:t>a</a:t>
            </a:r>
            <a:r>
              <a:rPr lang="zh-CN" altLang="en-US" dirty="0"/>
              <a:t>，而他要对</a:t>
            </a:r>
            <a:r>
              <a:rPr lang="en-US" altLang="zh-CN" dirty="0"/>
              <a:t>a[L]-a[R]</a:t>
            </a:r>
            <a:r>
              <a:rPr lang="zh-CN" altLang="en-US" dirty="0"/>
              <a:t>进行</a:t>
            </a:r>
            <a:r>
              <a:rPr lang="en-US" altLang="zh-CN" dirty="0"/>
              <a:t>M</a:t>
            </a:r>
            <a:r>
              <a:rPr lang="zh-CN" altLang="en-US" dirty="0"/>
              <a:t>次操作： </a:t>
            </a:r>
          </a:p>
          <a:p>
            <a:pPr marL="0" indent="0">
              <a:buNone/>
            </a:pPr>
            <a:r>
              <a:rPr lang="zh-CN" altLang="en-US" dirty="0"/>
              <a:t>        操作一：将</a:t>
            </a:r>
            <a:r>
              <a:rPr lang="en-US" altLang="zh-CN" dirty="0"/>
              <a:t>a[L]-a[R]</a:t>
            </a:r>
            <a:r>
              <a:rPr lang="zh-CN" altLang="en-US" dirty="0"/>
              <a:t>内的元素都加上</a:t>
            </a:r>
            <a:r>
              <a:rPr lang="en-US" altLang="zh-CN" dirty="0"/>
              <a:t>P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zh-CN" altLang="en-US" dirty="0"/>
              <a:t>操作二：将</a:t>
            </a:r>
            <a:r>
              <a:rPr lang="en-US" altLang="zh-CN" dirty="0"/>
              <a:t>a[L]-a[R]</a:t>
            </a:r>
            <a:r>
              <a:rPr lang="zh-CN" altLang="en-US" dirty="0"/>
              <a:t>内的元素都减去</a:t>
            </a:r>
            <a:r>
              <a:rPr lang="en-US" altLang="zh-CN" dirty="0"/>
              <a:t>P </a:t>
            </a:r>
          </a:p>
          <a:p>
            <a:pPr marL="0" indent="0">
              <a:buNone/>
            </a:pPr>
            <a:r>
              <a:rPr lang="en-US" altLang="zh-CN" dirty="0"/>
              <a:t>   </a:t>
            </a:r>
            <a:r>
              <a:rPr lang="zh-CN" altLang="en-US" dirty="0"/>
              <a:t>最后询问</a:t>
            </a:r>
            <a:r>
              <a:rPr lang="en-US" altLang="zh-CN" dirty="0"/>
              <a:t>a[l]-a[r]</a:t>
            </a:r>
            <a:r>
              <a:rPr lang="zh-CN" altLang="en-US" dirty="0"/>
              <a:t>内的元素之和？</a:t>
            </a:r>
          </a:p>
          <a:p>
            <a:pPr marL="0" indent="0">
              <a:buNone/>
            </a:pPr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zh-CN" altLang="en-US" dirty="0"/>
              <a:t>    输入共</a:t>
            </a:r>
            <a:r>
              <a:rPr lang="en-US" altLang="zh-CN" dirty="0"/>
              <a:t>M+3</a:t>
            </a:r>
            <a:r>
              <a:rPr lang="zh-CN" altLang="en-US" dirty="0"/>
              <a:t>行：第一行两个数，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，意义如“题目描述”第二行</a:t>
            </a:r>
            <a:r>
              <a:rPr lang="en-US" altLang="zh-CN" dirty="0"/>
              <a:t>n</a:t>
            </a:r>
            <a:r>
              <a:rPr lang="zh-CN" altLang="en-US" dirty="0"/>
              <a:t>个数，描述数组。第</a:t>
            </a:r>
            <a:r>
              <a:rPr lang="en-US" altLang="zh-CN" dirty="0"/>
              <a:t>3-M+2</a:t>
            </a:r>
            <a:r>
              <a:rPr lang="zh-CN" altLang="en-US" dirty="0"/>
              <a:t>行，共</a:t>
            </a:r>
            <a:r>
              <a:rPr lang="en-US" altLang="zh-CN" dirty="0"/>
              <a:t>M</a:t>
            </a:r>
            <a:r>
              <a:rPr lang="zh-CN" altLang="en-US" dirty="0"/>
              <a:t>行，每行四个数，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，若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则表示执行操作</a:t>
            </a:r>
            <a:r>
              <a:rPr lang="en-US" altLang="zh-CN" dirty="0"/>
              <a:t>2</a:t>
            </a:r>
            <a:r>
              <a:rPr lang="zh-CN" altLang="en-US" dirty="0"/>
              <a:t>，否则为执行操作</a:t>
            </a:r>
            <a:r>
              <a:rPr lang="en-US" altLang="zh-CN" dirty="0"/>
              <a:t>1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行，两个正整数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</a:p>
          <a:p>
            <a:pPr marL="0" indent="0">
              <a:buNone/>
            </a:pPr>
            <a:r>
              <a:rPr lang="en-US" altLang="zh-CN" dirty="0" err="1"/>
              <a:t>OutPut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一个正整数，为</a:t>
            </a:r>
            <a:r>
              <a:rPr lang="en-US" altLang="zh-CN" dirty="0"/>
              <a:t>a[l]-a[r]</a:t>
            </a:r>
            <a:r>
              <a:rPr lang="zh-CN" altLang="en-US" dirty="0"/>
              <a:t>内的元素之和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3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5636" y="3820325"/>
            <a:ext cx="391992" cy="391992"/>
            <a:chOff x="3724323" y="1908536"/>
            <a:chExt cx="1329153" cy="1329153"/>
          </a:xfrm>
        </p:grpSpPr>
        <p:sp>
          <p:nvSpPr>
            <p:cNvPr id="5" name="椭圆 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" name="椭圆 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1259129" y="3788946"/>
            <a:ext cx="2616232" cy="2616232"/>
            <a:chOff x="3724323" y="1908536"/>
            <a:chExt cx="1329153" cy="1329153"/>
          </a:xfrm>
        </p:grpSpPr>
        <p:sp>
          <p:nvSpPr>
            <p:cNvPr id="8" name="椭圆 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9" name="椭圆 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16050" y="4405012"/>
            <a:ext cx="556818" cy="556818"/>
            <a:chOff x="3724323" y="1908536"/>
            <a:chExt cx="1329153" cy="1329153"/>
          </a:xfrm>
        </p:grpSpPr>
        <p:sp>
          <p:nvSpPr>
            <p:cNvPr id="11" name="椭圆 1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6D6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21891" y="4191508"/>
            <a:ext cx="854839" cy="854839"/>
            <a:chOff x="3724323" y="1908536"/>
            <a:chExt cx="1329153" cy="1329153"/>
          </a:xfrm>
        </p:grpSpPr>
        <p:sp>
          <p:nvSpPr>
            <p:cNvPr id="14" name="椭圆 1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04162" y="3938012"/>
            <a:ext cx="548610" cy="548610"/>
            <a:chOff x="3724323" y="1908536"/>
            <a:chExt cx="1329153" cy="1329153"/>
          </a:xfrm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29856" y="2924870"/>
            <a:ext cx="274306" cy="274306"/>
            <a:chOff x="3724323" y="1908536"/>
            <a:chExt cx="1329153" cy="1329153"/>
          </a:xfrm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46558" y="3430052"/>
            <a:ext cx="780545" cy="780545"/>
            <a:chOff x="3724323" y="1908536"/>
            <a:chExt cx="1329153" cy="1329153"/>
          </a:xfrm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7341" y="3228076"/>
            <a:ext cx="560871" cy="560871"/>
            <a:chOff x="3724323" y="1908536"/>
            <a:chExt cx="1329153" cy="1329153"/>
          </a:xfrm>
        </p:grpSpPr>
        <p:sp>
          <p:nvSpPr>
            <p:cNvPr id="29" name="椭圆 2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5C05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64442" y="1475616"/>
            <a:ext cx="1556776" cy="1556776"/>
            <a:chOff x="5219336" y="1411604"/>
            <a:chExt cx="2903584" cy="2903584"/>
          </a:xfrm>
        </p:grpSpPr>
        <p:sp>
          <p:nvSpPr>
            <p:cNvPr id="32" name="椭圆 31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078823" y="2271091"/>
              <a:ext cx="1184613" cy="118461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2821218" y="1520619"/>
            <a:ext cx="0" cy="1403790"/>
          </a:xfrm>
          <a:prstGeom prst="line">
            <a:avLst/>
          </a:prstGeom>
          <a:ln>
            <a:solidFill>
              <a:srgbClr val="01ACB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9"/>
          <p:cNvSpPr txBox="1"/>
          <p:nvPr/>
        </p:nvSpPr>
        <p:spPr>
          <a:xfrm>
            <a:off x="2852218" y="1936436"/>
            <a:ext cx="3978467" cy="60592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线段树与树状数组</a:t>
            </a:r>
            <a:endParaRPr lang="en-US" altLang="zh-CN" sz="3600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KSO_Shape"/>
          <p:cNvSpPr/>
          <p:nvPr/>
        </p:nvSpPr>
        <p:spPr bwMode="auto">
          <a:xfrm>
            <a:off x="1903355" y="2133429"/>
            <a:ext cx="308134" cy="30505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文本框 9"/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01ACBE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10" name="KSO_Shape"/>
            <p:cNvSpPr/>
            <p:nvPr/>
          </p:nvSpPr>
          <p:spPr bwMode="auto">
            <a:xfrm>
              <a:off x="205007" y="107020"/>
              <a:ext cx="308134" cy="30505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0" name="内容占位符 2">
            <a:extLst>
              <a:ext uri="{FF2B5EF4-FFF2-40B4-BE49-F238E27FC236}">
                <a16:creationId xmlns:a16="http://schemas.microsoft.com/office/drawing/2014/main" id="{DFA7789B-0BCD-4AC1-875F-F6B77F76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87" y="805878"/>
            <a:ext cx="7385964" cy="3531744"/>
          </a:xfrm>
        </p:spPr>
        <p:txBody>
          <a:bodyPr>
            <a:normAutofit/>
          </a:bodyPr>
          <a:lstStyle/>
          <a:p>
            <a:r>
              <a:rPr lang="zh-CN" altLang="en-US" dirty="0"/>
              <a:t>线段树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,</a:t>
            </a:r>
            <a:r>
              <a:rPr lang="zh-CN" altLang="en-US" dirty="0"/>
              <a:t>修改时间复杂度都为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建树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空间复杂度</a:t>
            </a:r>
            <a:r>
              <a:rPr lang="en-US" altLang="zh-CN" dirty="0"/>
              <a:t>O(4n)</a:t>
            </a:r>
          </a:p>
          <a:p>
            <a:endParaRPr lang="en-US" altLang="zh-CN" dirty="0"/>
          </a:p>
          <a:p>
            <a:r>
              <a:rPr lang="zh-CN" altLang="en-US" dirty="0"/>
              <a:t>树状数组</a:t>
            </a:r>
            <a:endParaRPr lang="en-US" altLang="zh-CN" dirty="0"/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,</a:t>
            </a:r>
            <a:r>
              <a:rPr lang="zh-CN" altLang="en-US" dirty="0"/>
              <a:t>修改时间复杂度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建树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空间复杂度</a:t>
            </a:r>
            <a:r>
              <a:rPr lang="en-US" altLang="zh-CN" dirty="0"/>
              <a:t>O(n),</a:t>
            </a:r>
            <a:r>
              <a:rPr lang="zh-CN" altLang="en-US" dirty="0"/>
              <a:t>区间修改</a:t>
            </a:r>
            <a:r>
              <a:rPr lang="en-US" altLang="zh-CN" dirty="0"/>
              <a:t>+</a:t>
            </a:r>
            <a:r>
              <a:rPr lang="zh-CN" altLang="en-US" dirty="0"/>
              <a:t>区间查询为</a:t>
            </a:r>
            <a:r>
              <a:rPr lang="en-US" altLang="zh-CN" dirty="0"/>
              <a:t>O(2n)</a:t>
            </a:r>
          </a:p>
          <a:p>
            <a:pPr lvl="1"/>
            <a:r>
              <a:rPr lang="zh-CN" altLang="en-US" dirty="0"/>
              <a:t>代码量少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77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8160" y="1739814"/>
            <a:ext cx="1232824" cy="1232824"/>
            <a:chOff x="5219336" y="1411604"/>
            <a:chExt cx="2903584" cy="2903584"/>
          </a:xfrm>
        </p:grpSpPr>
        <p:sp>
          <p:nvSpPr>
            <p:cNvPr id="9" name="椭圆 8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078823" y="2271091"/>
              <a:ext cx="1184613" cy="118461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54398" y="1739814"/>
            <a:ext cx="1232824" cy="1232824"/>
            <a:chOff x="5219336" y="1411604"/>
            <a:chExt cx="2903584" cy="2903584"/>
          </a:xfrm>
        </p:grpSpPr>
        <p:sp>
          <p:nvSpPr>
            <p:cNvPr id="21" name="椭圆 20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78822" y="2271090"/>
              <a:ext cx="1184612" cy="11846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20636" y="1739814"/>
            <a:ext cx="1232824" cy="1232824"/>
            <a:chOff x="5219336" y="1411604"/>
            <a:chExt cx="2903584" cy="2903584"/>
          </a:xfrm>
        </p:grpSpPr>
        <p:sp>
          <p:nvSpPr>
            <p:cNvPr id="33" name="椭圆 32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5E7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078822" y="2271090"/>
              <a:ext cx="1184612" cy="11846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25602" y="405167"/>
            <a:ext cx="564535" cy="564535"/>
            <a:chOff x="3724323" y="1908536"/>
            <a:chExt cx="1329153" cy="1329153"/>
          </a:xfrm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790" y="1258831"/>
            <a:ext cx="341065" cy="341065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42" name="椭圆 4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43" name="椭圆 4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E8707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948" y="1117940"/>
            <a:ext cx="481956" cy="481956"/>
            <a:chOff x="3724323" y="1908536"/>
            <a:chExt cx="1329153" cy="1329153"/>
          </a:xfrm>
        </p:grpSpPr>
        <p:sp>
          <p:nvSpPr>
            <p:cNvPr id="45" name="椭圆 4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75036" y="111461"/>
            <a:ext cx="204049" cy="20404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48" name="椭圆 4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-1259129" y="-1261678"/>
            <a:ext cx="2616232" cy="2616232"/>
            <a:chOff x="3724323" y="1908536"/>
            <a:chExt cx="1329153" cy="1329153"/>
          </a:xfrm>
        </p:grpSpPr>
        <p:sp>
          <p:nvSpPr>
            <p:cNvPr id="51" name="椭圆 5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2" name="椭圆 5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41632" y="908307"/>
            <a:ext cx="251519" cy="25151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54" name="椭圆 5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5" name="椭圆 5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56" name="TextBox 59"/>
          <p:cNvSpPr txBox="1">
            <a:spLocks noChangeArrowheads="1"/>
          </p:cNvSpPr>
          <p:nvPr/>
        </p:nvSpPr>
        <p:spPr bwMode="auto">
          <a:xfrm>
            <a:off x="-294880" y="46929"/>
            <a:ext cx="1573372" cy="691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47">
              <a:lnSpc>
                <a:spcPct val="120000"/>
              </a:lnSpc>
              <a:defRPr/>
            </a:pPr>
            <a:r>
              <a:rPr lang="zh-CN" altLang="en-US" sz="2399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r>
              <a:rPr lang="zh-CN" alt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147">
              <a:defRPr/>
            </a:pPr>
            <a:r>
              <a:rPr lang="en-US" altLang="zh-CN" sz="1012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1012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KSO_Shape"/>
          <p:cNvSpPr/>
          <p:nvPr/>
        </p:nvSpPr>
        <p:spPr bwMode="auto">
          <a:xfrm>
            <a:off x="1254038" y="2273004"/>
            <a:ext cx="298569" cy="20501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9" name="KSO_Shape"/>
          <p:cNvSpPr/>
          <p:nvPr/>
        </p:nvSpPr>
        <p:spPr bwMode="auto">
          <a:xfrm>
            <a:off x="4416742" y="2222986"/>
            <a:ext cx="308134" cy="30505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1" name="KSO_Shape"/>
          <p:cNvSpPr/>
          <p:nvPr/>
        </p:nvSpPr>
        <p:spPr bwMode="auto">
          <a:xfrm>
            <a:off x="7590684" y="2215717"/>
            <a:ext cx="292728" cy="281019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5E779E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619485" y="2845491"/>
            <a:ext cx="1576869" cy="328923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8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zh-CN" altLang="en-US" sz="1050" dirty="0">
              <a:solidFill>
                <a:srgbClr val="663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9"/>
          <p:cNvSpPr txBox="1"/>
          <p:nvPr/>
        </p:nvSpPr>
        <p:spPr>
          <a:xfrm>
            <a:off x="3762122" y="2845491"/>
            <a:ext cx="1576869" cy="328923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8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105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9"/>
          <p:cNvSpPr txBox="1"/>
          <p:nvPr/>
        </p:nvSpPr>
        <p:spPr>
          <a:xfrm>
            <a:off x="6948613" y="2854559"/>
            <a:ext cx="1576869" cy="328923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800" b="1" dirty="0">
                <a:solidFill>
                  <a:srgbClr val="5E77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1050" dirty="0">
              <a:solidFill>
                <a:srgbClr val="5E77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4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9" grpId="0" animBg="1"/>
      <p:bldP spid="61" grpId="0" animBg="1"/>
      <p:bldP spid="62" grpId="0"/>
      <p:bldP spid="64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17314" y="3705581"/>
            <a:ext cx="3040988" cy="1498512"/>
            <a:chOff x="5917425" y="3435846"/>
            <a:chExt cx="3226575" cy="170765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6304849" y="3705581"/>
            <a:ext cx="2856466" cy="1511774"/>
            <a:chOff x="5917425" y="3435846"/>
            <a:chExt cx="3226575" cy="170765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1899948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1" name="任意多边形 10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14" name="组合 13"/>
          <p:cNvGrpSpPr/>
          <p:nvPr/>
        </p:nvGrpSpPr>
        <p:grpSpPr>
          <a:xfrm rot="20680704">
            <a:off x="3249746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任意多边形 14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6" name="椭圆 15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66858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0" name="椭圆 19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grpSp>
        <p:nvGrpSpPr>
          <p:cNvPr id="22" name="组合 21"/>
          <p:cNvGrpSpPr/>
          <p:nvPr/>
        </p:nvGrpSpPr>
        <p:grpSpPr>
          <a:xfrm rot="802177">
            <a:off x="5928037" y="1113615"/>
            <a:ext cx="1317112" cy="1317112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3" name="任意多边形 22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26" name="TextBox 127"/>
          <p:cNvSpPr txBox="1"/>
          <p:nvPr/>
        </p:nvSpPr>
        <p:spPr>
          <a:xfrm>
            <a:off x="2088372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rgbClr val="663A77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6598" b="1" dirty="0">
              <a:solidFill>
                <a:srgbClr val="663A77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3451894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rgbClr val="E87071"/>
                </a:solidFill>
                <a:latin typeface="Impact MT Std" pitchFamily="34" charset="0"/>
                <a:ea typeface="微软雅黑" panose="020B0503020204020204" pitchFamily="34" charset="-122"/>
              </a:rPr>
              <a:t>0</a:t>
            </a:r>
            <a:endParaRPr lang="zh-CN" altLang="en-US" sz="6598" b="1" dirty="0">
              <a:solidFill>
                <a:srgbClr val="E8707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Box 129"/>
          <p:cNvSpPr txBox="1"/>
          <p:nvPr/>
        </p:nvSpPr>
        <p:spPr>
          <a:xfrm>
            <a:off x="4733976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rgbClr val="FFB850"/>
                </a:solidFill>
                <a:latin typeface="Impact MT Std" pitchFamily="34" charset="0"/>
                <a:ea typeface="微软雅黑" panose="020B0503020204020204" pitchFamily="34" charset="-122"/>
              </a:rPr>
              <a:t>1</a:t>
            </a:r>
            <a:endParaRPr lang="zh-CN" altLang="en-US" sz="6598" b="1" dirty="0">
              <a:solidFill>
                <a:srgbClr val="FFB85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130"/>
          <p:cNvSpPr txBox="1"/>
          <p:nvPr/>
        </p:nvSpPr>
        <p:spPr>
          <a:xfrm>
            <a:off x="6151491" y="1221951"/>
            <a:ext cx="958130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rgbClr val="663A77"/>
                </a:solidFill>
                <a:latin typeface="Impact MT Std" pitchFamily="34" charset="0"/>
                <a:ea typeface="微软雅黑" panose="020B0503020204020204" pitchFamily="34" charset="-122"/>
              </a:rPr>
              <a:t>9</a:t>
            </a:r>
            <a:endParaRPr lang="zh-CN" altLang="en-US" sz="6598" b="1" dirty="0">
              <a:solidFill>
                <a:srgbClr val="663A77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22004" y="304089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椭圆 30"/>
          <p:cNvSpPr/>
          <p:nvPr/>
        </p:nvSpPr>
        <p:spPr>
          <a:xfrm rot="-9300000">
            <a:off x="3650696" y="63653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椭圆 31"/>
          <p:cNvSpPr/>
          <p:nvPr/>
        </p:nvSpPr>
        <p:spPr>
          <a:xfrm rot="9300000">
            <a:off x="3823264" y="62796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椭圆 32"/>
          <p:cNvSpPr/>
          <p:nvPr/>
        </p:nvSpPr>
        <p:spPr>
          <a:xfrm rot="6180000">
            <a:off x="3895319" y="490634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椭圆 33"/>
          <p:cNvSpPr/>
          <p:nvPr/>
        </p:nvSpPr>
        <p:spPr>
          <a:xfrm rot="3060000">
            <a:off x="3853222" y="376762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椭圆 34"/>
          <p:cNvSpPr/>
          <p:nvPr/>
        </p:nvSpPr>
        <p:spPr>
          <a:xfrm rot="-3060000">
            <a:off x="3574636" y="377448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椭圆 35"/>
          <p:cNvSpPr/>
          <p:nvPr/>
        </p:nvSpPr>
        <p:spPr>
          <a:xfrm rot="-6180000">
            <a:off x="3559567" y="531901"/>
            <a:ext cx="13496" cy="152925"/>
          </a:xfrm>
          <a:prstGeom prst="ellipse">
            <a:avLst/>
          </a:prstGeom>
          <a:solidFill>
            <a:srgbClr val="663A77"/>
          </a:solidFill>
          <a:ln>
            <a:solidFill>
              <a:srgbClr val="663A7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7" name="椭圆 36"/>
          <p:cNvSpPr/>
          <p:nvPr/>
        </p:nvSpPr>
        <p:spPr>
          <a:xfrm>
            <a:off x="5125794" y="520057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椭圆 37"/>
          <p:cNvSpPr/>
          <p:nvPr/>
        </p:nvSpPr>
        <p:spPr>
          <a:xfrm rot="-9300000">
            <a:off x="5054486" y="85250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椭圆 38"/>
          <p:cNvSpPr/>
          <p:nvPr/>
        </p:nvSpPr>
        <p:spPr>
          <a:xfrm rot="9300000">
            <a:off x="5227054" y="84393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椭圆 39"/>
          <p:cNvSpPr/>
          <p:nvPr/>
        </p:nvSpPr>
        <p:spPr>
          <a:xfrm rot="6180000">
            <a:off x="5299110" y="706601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椭圆 40"/>
          <p:cNvSpPr/>
          <p:nvPr/>
        </p:nvSpPr>
        <p:spPr>
          <a:xfrm rot="3060000">
            <a:off x="5257012" y="592730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椭圆 41"/>
          <p:cNvSpPr/>
          <p:nvPr/>
        </p:nvSpPr>
        <p:spPr>
          <a:xfrm rot="-3060000">
            <a:off x="4978427" y="593416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椭圆 42"/>
          <p:cNvSpPr/>
          <p:nvPr/>
        </p:nvSpPr>
        <p:spPr>
          <a:xfrm rot="-6180000">
            <a:off x="4963357" y="747869"/>
            <a:ext cx="13496" cy="152925"/>
          </a:xfrm>
          <a:prstGeom prst="ellipse">
            <a:avLst/>
          </a:prstGeom>
          <a:solidFill>
            <a:srgbClr val="01ACBE"/>
          </a:solidFill>
          <a:ln>
            <a:solidFill>
              <a:srgbClr val="01AC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标题 4"/>
          <p:cNvSpPr txBox="1"/>
          <p:nvPr/>
        </p:nvSpPr>
        <p:spPr>
          <a:xfrm>
            <a:off x="2574298" y="2493975"/>
            <a:ext cx="3941412" cy="40172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chemeClr val="bg1">
                    <a:lumMod val="6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BUSINESS GENERA</a:t>
            </a:r>
          </a:p>
        </p:txBody>
      </p:sp>
      <p:sp>
        <p:nvSpPr>
          <p:cNvPr id="45" name="TextBox 146"/>
          <p:cNvSpPr txBox="1"/>
          <p:nvPr/>
        </p:nvSpPr>
        <p:spPr>
          <a:xfrm>
            <a:off x="2076705" y="2728902"/>
            <a:ext cx="502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4557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025601" y="405166"/>
            <a:ext cx="564535" cy="564535"/>
            <a:chOff x="3724323" y="1908536"/>
            <a:chExt cx="1329153" cy="1329153"/>
          </a:xfrm>
        </p:grpSpPr>
        <p:sp>
          <p:nvSpPr>
            <p:cNvPr id="50" name="椭圆 4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1" name="椭圆 5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0790" y="1258830"/>
            <a:ext cx="341065" cy="341065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53" name="椭圆 5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4" name="椭圆 5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E8707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5948" y="1117939"/>
            <a:ext cx="481956" cy="481956"/>
            <a:chOff x="3724323" y="1908536"/>
            <a:chExt cx="1329153" cy="1329153"/>
          </a:xfrm>
        </p:grpSpPr>
        <p:sp>
          <p:nvSpPr>
            <p:cNvPr id="56" name="椭圆 5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57" name="椭圆 5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B85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75036" y="111461"/>
            <a:ext cx="204049" cy="20404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59" name="椭圆 5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0" name="椭圆 5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-1259129" y="-1261678"/>
            <a:ext cx="2616232" cy="2616232"/>
            <a:chOff x="3724323" y="1908536"/>
            <a:chExt cx="1329153" cy="1329153"/>
          </a:xfrm>
        </p:grpSpPr>
        <p:sp>
          <p:nvSpPr>
            <p:cNvPr id="62" name="椭圆 6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3" name="椭圆 6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632" y="908306"/>
            <a:ext cx="251519" cy="251519"/>
            <a:chOff x="3724323" y="1908536"/>
            <a:chExt cx="1329153" cy="1329153"/>
          </a:xfrm>
          <a:solidFill>
            <a:schemeClr val="bg1">
              <a:lumMod val="95000"/>
            </a:schemeClr>
          </a:solidFill>
        </p:grpSpPr>
        <p:sp>
          <p:nvSpPr>
            <p:cNvPr id="65" name="椭圆 6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66" name="椭圆 6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97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4.07407E-6 L -0.00183 0.00672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7.40741E-7 L 1.04167E-6 -0.0085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3.7037E-6 L 0.00195 0.00718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391 0.00185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1.11111E-6 L 0.00339 -0.00486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-1.11111E-6 L -0.00338 -0.00532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3.7037E-6 L -0.00443 0.00209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7037E-7 L -0.00182 0.00671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2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96296E-6 L 3.33333E-6 -0.00857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0 L 0.00196 0.00718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1.85185E-6 L 0.0039 0.00185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9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2.59259E-6 L 0.00339 -0.00486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5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59259E-6 L -0.00338 -0.00533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4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0 L -0.00443 0.00208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9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8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45636" y="3820325"/>
            <a:ext cx="391992" cy="391992"/>
            <a:chOff x="3724323" y="1908536"/>
            <a:chExt cx="1329153" cy="1329153"/>
          </a:xfrm>
        </p:grpSpPr>
        <p:sp>
          <p:nvSpPr>
            <p:cNvPr id="11" name="椭圆 1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259129" y="3788946"/>
            <a:ext cx="2616232" cy="2616232"/>
            <a:chOff x="3724323" y="1908536"/>
            <a:chExt cx="1329153" cy="1329153"/>
          </a:xfrm>
        </p:grpSpPr>
        <p:sp>
          <p:nvSpPr>
            <p:cNvPr id="14" name="椭圆 1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6050" y="4405012"/>
            <a:ext cx="556818" cy="556818"/>
            <a:chOff x="3724323" y="1908536"/>
            <a:chExt cx="1329153" cy="1329153"/>
          </a:xfrm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6D6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21891" y="4191508"/>
            <a:ext cx="854839" cy="854839"/>
            <a:chOff x="3724323" y="1908536"/>
            <a:chExt cx="1329153" cy="1329153"/>
          </a:xfrm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4162" y="3938012"/>
            <a:ext cx="548610" cy="548610"/>
            <a:chOff x="3724323" y="1908536"/>
            <a:chExt cx="1329153" cy="1329153"/>
          </a:xfrm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29856" y="2924870"/>
            <a:ext cx="274306" cy="274306"/>
            <a:chOff x="3724323" y="1908536"/>
            <a:chExt cx="1329153" cy="1329153"/>
          </a:xfrm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6558" y="3430052"/>
            <a:ext cx="780545" cy="780545"/>
            <a:chOff x="3724323" y="1908536"/>
            <a:chExt cx="1329153" cy="1329153"/>
          </a:xfrm>
        </p:grpSpPr>
        <p:sp>
          <p:nvSpPr>
            <p:cNvPr id="32" name="椭圆 3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7341" y="3228076"/>
            <a:ext cx="560871" cy="560871"/>
            <a:chOff x="3724323" y="1908536"/>
            <a:chExt cx="1329153" cy="1329153"/>
          </a:xfrm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5C05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91272" y="1824853"/>
            <a:ext cx="1556776" cy="1556776"/>
            <a:chOff x="5219336" y="1411604"/>
            <a:chExt cx="2903584" cy="2903584"/>
          </a:xfrm>
        </p:grpSpPr>
        <p:sp>
          <p:nvSpPr>
            <p:cNvPr id="38" name="椭圆 37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078823" y="2271091"/>
              <a:ext cx="1184613" cy="118461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sp>
        <p:nvSpPr>
          <p:cNvPr id="43" name="KSO_Shape"/>
          <p:cNvSpPr/>
          <p:nvPr/>
        </p:nvSpPr>
        <p:spPr bwMode="auto">
          <a:xfrm>
            <a:off x="3281150" y="2473796"/>
            <a:ext cx="377025" cy="25889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248048" y="1869856"/>
            <a:ext cx="0" cy="1403790"/>
          </a:xfrm>
          <a:prstGeom prst="line">
            <a:avLst/>
          </a:prstGeom>
          <a:ln>
            <a:solidFill>
              <a:srgbClr val="663A77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"/>
          <p:cNvSpPr txBox="1"/>
          <p:nvPr/>
        </p:nvSpPr>
        <p:spPr>
          <a:xfrm>
            <a:off x="4450585" y="2272025"/>
            <a:ext cx="3537712" cy="821366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什么是树状数组</a:t>
            </a:r>
            <a:endParaRPr lang="en-US" altLang="zh-CN" sz="3600" b="1" dirty="0">
              <a:solidFill>
                <a:srgbClr val="663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endParaRPr lang="zh-CN" altLang="en-US" sz="1400" dirty="0">
              <a:solidFill>
                <a:srgbClr val="663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4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37325" y="391697"/>
            <a:ext cx="8836117" cy="4644939"/>
            <a:chOff x="982640" y="1286614"/>
            <a:chExt cx="10081118" cy="5023499"/>
          </a:xfrm>
        </p:grpSpPr>
        <p:sp>
          <p:nvSpPr>
            <p:cNvPr id="12" name="圆角矩形 11"/>
            <p:cNvSpPr/>
            <p:nvPr/>
          </p:nvSpPr>
          <p:spPr>
            <a:xfrm rot="16200000">
              <a:off x="3563539" y="-1190106"/>
              <a:ext cx="5023499" cy="9976939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8100000" scaled="0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16200000">
              <a:off x="3788070" y="-980490"/>
              <a:ext cx="4628185" cy="95577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82640" y="1596963"/>
              <a:ext cx="751226" cy="4402810"/>
              <a:chOff x="982640" y="1596963"/>
              <a:chExt cx="751226" cy="4402810"/>
            </a:xfrm>
          </p:grpSpPr>
          <p:grpSp>
            <p:nvGrpSpPr>
              <p:cNvPr id="15" name="组合 14"/>
              <p:cNvGrpSpPr/>
              <p:nvPr/>
            </p:nvGrpSpPr>
            <p:grpSpPr>
              <a:xfrm rot="16200000">
                <a:off x="-615716" y="3650191"/>
                <a:ext cx="4402810" cy="296354"/>
                <a:chOff x="2149635" y="1165383"/>
                <a:chExt cx="3485831" cy="234634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2149635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81" name="椭圆 80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2510880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椭圆 79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2872124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77" name="椭圆 76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" name="椭圆 77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3233369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75" name="椭圆 74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3594615" y="1165383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73" name="椭圆 72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" name="椭圆 73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3955858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椭圆 71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4317103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9" name="椭圆 68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4678347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7" name="椭圆 66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5039590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5" name="椭圆 64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5400834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63" name="椭圆 62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" name="椭圆 63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 rot="16200000">
                <a:off x="1229146" y="5557333"/>
                <a:ext cx="119575" cy="612586"/>
                <a:chOff x="2244455" y="772894"/>
                <a:chExt cx="94658" cy="485003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 rot="16200000">
                <a:off x="1229146" y="5099277"/>
                <a:ext cx="119575" cy="612586"/>
                <a:chOff x="2244455" y="772894"/>
                <a:chExt cx="94658" cy="485003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16200000">
                <a:off x="1229146" y="4641222"/>
                <a:ext cx="119575" cy="612586"/>
                <a:chOff x="2244455" y="772894"/>
                <a:chExt cx="94658" cy="485003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rot="16200000">
                <a:off x="1229146" y="4183167"/>
                <a:ext cx="119575" cy="612586"/>
                <a:chOff x="2244455" y="772894"/>
                <a:chExt cx="94658" cy="485003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6200000">
                <a:off x="1229146" y="3725113"/>
                <a:ext cx="119575" cy="612586"/>
                <a:chOff x="2244455" y="772894"/>
                <a:chExt cx="94658" cy="485003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6200000">
                <a:off x="1229146" y="3267055"/>
                <a:ext cx="119575" cy="612586"/>
                <a:chOff x="2244455" y="772894"/>
                <a:chExt cx="94658" cy="485003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16200000">
                <a:off x="1229145" y="2808999"/>
                <a:ext cx="119575" cy="612586"/>
                <a:chOff x="2244455" y="772894"/>
                <a:chExt cx="94658" cy="485003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 rot="16200000">
                <a:off x="1229146" y="2350946"/>
                <a:ext cx="119575" cy="612586"/>
                <a:chOff x="2244455" y="772894"/>
                <a:chExt cx="94658" cy="485003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6200000">
                <a:off x="1229146" y="1892893"/>
                <a:ext cx="119575" cy="612586"/>
                <a:chOff x="2244455" y="772894"/>
                <a:chExt cx="94658" cy="485003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 rot="16200000">
                <a:off x="1229146" y="1434840"/>
                <a:ext cx="119575" cy="612586"/>
                <a:chOff x="2244455" y="772894"/>
                <a:chExt cx="94658" cy="485003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83" name="直接连接符 82"/>
          <p:cNvCxnSpPr>
            <a:cxnSpLocks/>
          </p:cNvCxnSpPr>
          <p:nvPr/>
        </p:nvCxnSpPr>
        <p:spPr>
          <a:xfrm>
            <a:off x="3761804" y="585001"/>
            <a:ext cx="0" cy="42794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400878" y="577138"/>
            <a:ext cx="166974" cy="4279416"/>
            <a:chOff x="10487694" y="1484274"/>
            <a:chExt cx="190500" cy="4628185"/>
          </a:xfrm>
        </p:grpSpPr>
        <p:sp>
          <p:nvSpPr>
            <p:cNvPr id="85" name="矩形 84"/>
            <p:cNvSpPr/>
            <p:nvPr/>
          </p:nvSpPr>
          <p:spPr>
            <a:xfrm>
              <a:off x="10487694" y="1484274"/>
              <a:ext cx="190500" cy="88844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487694" y="2372720"/>
              <a:ext cx="190500" cy="944033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0487694" y="3314688"/>
              <a:ext cx="190500" cy="945150"/>
            </a:xfrm>
            <a:prstGeom prst="rect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0487694" y="4258721"/>
              <a:ext cx="190500" cy="944033"/>
            </a:xfrm>
            <a:prstGeom prst="rect">
              <a:avLst/>
            </a:prstGeom>
            <a:solidFill>
              <a:srgbClr val="00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487694" y="5202754"/>
              <a:ext cx="190500" cy="909705"/>
            </a:xfrm>
            <a:prstGeom prst="rect">
              <a:avLst/>
            </a:pr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2" name="文本框 194"/>
          <p:cNvSpPr txBox="1"/>
          <p:nvPr/>
        </p:nvSpPr>
        <p:spPr>
          <a:xfrm>
            <a:off x="4023921" y="1019102"/>
            <a:ext cx="40315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</a:p>
        </p:txBody>
      </p:sp>
      <p:cxnSp>
        <p:nvCxnSpPr>
          <p:cNvPr id="93" name="直接连接符 92"/>
          <p:cNvCxnSpPr>
            <a:cxnSpLocks/>
          </p:cNvCxnSpPr>
          <p:nvPr/>
        </p:nvCxnSpPr>
        <p:spPr>
          <a:xfrm>
            <a:off x="4112743" y="1815841"/>
            <a:ext cx="3345103" cy="0"/>
          </a:xfrm>
          <a:prstGeom prst="line">
            <a:avLst/>
          </a:prstGeom>
          <a:ln w="1905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107"/>
          <p:cNvSpPr txBox="1"/>
          <p:nvPr/>
        </p:nvSpPr>
        <p:spPr>
          <a:xfrm>
            <a:off x="4020350" y="1804805"/>
            <a:ext cx="4220355" cy="252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(Binary Indexed Trees</a:t>
            </a:r>
            <a:r>
              <a:rPr lang="zh-CN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BIT)</a:t>
            </a:r>
            <a:r>
              <a:rPr lang="zh-CN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是一种特殊的数据结构，这种数据结构的时空复杂度和线段树相似，但是它的系数要小得多。它可以方便地查询出一段区间中的数字之和。其查询和修改的时间复杂度均为</a:t>
            </a:r>
            <a:r>
              <a:rPr lang="en-US" altLang="zh-CN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16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lgN</a:t>
            </a:r>
            <a:r>
              <a:rPr lang="en-US" altLang="zh-CN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并且是一个在线的数据结构，可以随时修改并查询。</a:t>
            </a:r>
          </a:p>
          <a:p>
            <a:pPr algn="just">
              <a:lnSpc>
                <a:spcPct val="130000"/>
              </a:lnSpc>
            </a:pP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">
            <a:extLst>
              <a:ext uri="{FF2B5EF4-FFF2-40B4-BE49-F238E27FC236}">
                <a16:creationId xmlns:a16="http://schemas.microsoft.com/office/drawing/2014/main" id="{47ECF644-D94C-445C-86F4-D41B98103268}"/>
              </a:ext>
            </a:extLst>
          </p:cNvPr>
          <p:cNvSpPr txBox="1"/>
          <p:nvPr/>
        </p:nvSpPr>
        <p:spPr>
          <a:xfrm>
            <a:off x="428826" y="129908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8DC626-5277-48AC-8BA8-6FD66C070768}"/>
              </a:ext>
            </a:extLst>
          </p:cNvPr>
          <p:cNvGrpSpPr/>
          <p:nvPr/>
        </p:nvGrpSpPr>
        <p:grpSpPr>
          <a:xfrm>
            <a:off x="0" y="7078"/>
            <a:ext cx="431936" cy="627371"/>
            <a:chOff x="144661" y="670"/>
            <a:chExt cx="431936" cy="627371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2AE0C7C-3307-40C5-86E3-DD6F81B891EE}"/>
                </a:ext>
              </a:extLst>
            </p:cNvPr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663A77"/>
            </a:solidFill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7F374FA-E4B2-4A84-8BB8-5B268057028A}"/>
                  </a:ext>
                </a:extLst>
              </p:cNvPr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E1620C98-3E0E-4006-9E4D-AA0D17D7F8D6}"/>
                  </a:ext>
                </a:extLst>
              </p:cNvPr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98" name="KSO_Shape">
              <a:extLst>
                <a:ext uri="{FF2B5EF4-FFF2-40B4-BE49-F238E27FC236}">
                  <a16:creationId xmlns:a16="http://schemas.microsoft.com/office/drawing/2014/main" id="{EBADCA79-5100-440D-AAB4-26C69DF1BF8B}"/>
                </a:ext>
              </a:extLst>
            </p:cNvPr>
            <p:cNvSpPr/>
            <p:nvPr/>
          </p:nvSpPr>
          <p:spPr bwMode="auto">
            <a:xfrm>
              <a:off x="215219" y="100456"/>
              <a:ext cx="287710" cy="28483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57F564E-6B72-4450-8FAD-AC51E4376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0" y="678659"/>
            <a:ext cx="2708631" cy="18527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B1DF40-3FBC-42D1-BD28-58C1DB6CC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9" y="2629188"/>
            <a:ext cx="2708630" cy="19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89000133-22A6-4458-A51F-11FF75C3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9144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每组数据第一行一个正整数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N&lt;=50000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表示敌人有</a:t>
            </a:r>
            <a:r>
              <a:rPr lang="en-US" altLang="zh-CN" dirty="0"/>
              <a:t>N</a:t>
            </a:r>
            <a:r>
              <a:rPr lang="zh-CN" altLang="en-US" dirty="0"/>
              <a:t>个工兵营地，接下来有</a:t>
            </a:r>
            <a:r>
              <a:rPr lang="en-US" altLang="zh-CN" dirty="0"/>
              <a:t>N</a:t>
            </a:r>
            <a:r>
              <a:rPr lang="zh-CN" altLang="en-US" dirty="0"/>
              <a:t>个正整数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个正整数</a:t>
            </a:r>
            <a:r>
              <a:rPr lang="en-US" altLang="zh-CN" dirty="0"/>
              <a:t>ai</a:t>
            </a:r>
            <a:r>
              <a:rPr lang="zh-CN" altLang="en-US" dirty="0"/>
              <a:t>代表第</a:t>
            </a:r>
            <a:r>
              <a:rPr lang="en-US" altLang="zh-CN" dirty="0" err="1"/>
              <a:t>i</a:t>
            </a:r>
            <a:r>
              <a:rPr lang="zh-CN" altLang="en-US" dirty="0"/>
              <a:t>个工兵营地里开始时有</a:t>
            </a:r>
            <a:r>
              <a:rPr lang="en-US" altLang="zh-CN" dirty="0"/>
              <a:t>ai</a:t>
            </a:r>
            <a:r>
              <a:rPr lang="zh-CN" altLang="en-US" dirty="0"/>
              <a:t>个人（</a:t>
            </a:r>
            <a:r>
              <a:rPr lang="en-US" altLang="zh-CN" dirty="0"/>
              <a:t>1&lt;=ai&lt;=50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接下来每行有一条命令，命令有</a:t>
            </a:r>
            <a:r>
              <a:rPr lang="en-US" altLang="zh-CN" dirty="0"/>
              <a:t>4</a:t>
            </a:r>
            <a:r>
              <a:rPr lang="zh-CN" altLang="en-US" dirty="0"/>
              <a:t>种形式：</a:t>
            </a:r>
          </a:p>
          <a:p>
            <a:pPr marL="0" indent="0">
              <a:buNone/>
            </a:pPr>
            <a:r>
              <a:rPr lang="en-US" altLang="zh-CN" dirty="0"/>
              <a:t>(1) Add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j,i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个营地增加</a:t>
            </a:r>
            <a:r>
              <a:rPr lang="en-US" altLang="zh-CN" dirty="0"/>
              <a:t>j</a:t>
            </a:r>
            <a:r>
              <a:rPr lang="zh-CN" altLang="en-US" dirty="0"/>
              <a:t>个人（</a:t>
            </a:r>
            <a:r>
              <a:rPr lang="en-US" altLang="zh-CN" dirty="0"/>
              <a:t>j</a:t>
            </a:r>
            <a:r>
              <a:rPr lang="zh-CN" altLang="en-US" dirty="0"/>
              <a:t>不超过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(2)Sub </a:t>
            </a:r>
            <a:r>
              <a:rPr lang="en-US" altLang="zh-CN" dirty="0" err="1"/>
              <a:t>i</a:t>
            </a:r>
            <a:r>
              <a:rPr lang="en-US" altLang="zh-CN" dirty="0"/>
              <a:t> j 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个营地减少</a:t>
            </a:r>
            <a:r>
              <a:rPr lang="en-US" altLang="zh-CN" dirty="0"/>
              <a:t>j</a:t>
            </a:r>
            <a:r>
              <a:rPr lang="zh-CN" altLang="en-US" dirty="0"/>
              <a:t>个人（</a:t>
            </a:r>
            <a:r>
              <a:rPr lang="en-US" altLang="zh-CN" dirty="0"/>
              <a:t>j</a:t>
            </a:r>
            <a:r>
              <a:rPr lang="zh-CN" altLang="en-US" dirty="0"/>
              <a:t>不超过</a:t>
            </a:r>
            <a:r>
              <a:rPr lang="en-US" altLang="zh-CN" dirty="0"/>
              <a:t>30)</a:t>
            </a:r>
          </a:p>
          <a:p>
            <a:pPr marL="0" indent="0">
              <a:buNone/>
            </a:pPr>
            <a:r>
              <a:rPr lang="en-US" altLang="zh-CN" dirty="0"/>
              <a:t>(3)Query </a:t>
            </a:r>
            <a:r>
              <a:rPr lang="en-US" altLang="zh-CN" dirty="0" err="1"/>
              <a:t>i</a:t>
            </a:r>
            <a:r>
              <a:rPr lang="en-US" altLang="zh-CN" dirty="0"/>
              <a:t> j ,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为正整数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en-US" altLang="zh-CN" dirty="0"/>
              <a:t>&lt;=j</a:t>
            </a:r>
            <a:r>
              <a:rPr lang="zh-CN" altLang="en-US" dirty="0"/>
              <a:t>，表示询问第</a:t>
            </a:r>
            <a:r>
              <a:rPr lang="en-US" altLang="zh-CN" dirty="0" err="1"/>
              <a:t>i</a:t>
            </a:r>
            <a:r>
              <a:rPr lang="zh-CN" altLang="en-US" dirty="0"/>
              <a:t>到第</a:t>
            </a:r>
            <a:r>
              <a:rPr lang="en-US" altLang="zh-CN" dirty="0"/>
              <a:t>j</a:t>
            </a:r>
            <a:r>
              <a:rPr lang="zh-CN" altLang="en-US" dirty="0"/>
              <a:t>个营地的总人数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(4)End </a:t>
            </a:r>
            <a:r>
              <a:rPr lang="zh-CN" altLang="en-US" dirty="0"/>
              <a:t>表示结束，这条命令在每组数据最后出现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每组数据最多有</a:t>
            </a:r>
            <a:r>
              <a:rPr lang="en-US" altLang="zh-CN" dirty="0"/>
              <a:t>40000</a:t>
            </a:r>
            <a:r>
              <a:rPr lang="zh-CN" altLang="en-US" dirty="0"/>
              <a:t>条命令</a:t>
            </a:r>
            <a:endParaRPr lang="en-US" altLang="zh-CN" dirty="0"/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2B4F26D0-2603-421C-AD0C-3B0D672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sym typeface="Wingdings" panose="05000000000000000000" pitchFamily="2" charset="2"/>
              </a:rPr>
              <a:t>:hdu-1166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7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文本框 9"/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663A77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215219" y="100456"/>
              <a:ext cx="287710" cy="28483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1813" y="580198"/>
            <a:ext cx="454418" cy="390545"/>
            <a:chOff x="4589983" y="2663795"/>
            <a:chExt cx="877102" cy="877102"/>
          </a:xfrm>
        </p:grpSpPr>
        <p:grpSp>
          <p:nvGrpSpPr>
            <p:cNvPr id="26" name="组合 25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37" name="Freeform 24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71813" y="1179072"/>
            <a:ext cx="454418" cy="390545"/>
            <a:chOff x="4692046" y="3749516"/>
            <a:chExt cx="877102" cy="877102"/>
          </a:xfrm>
        </p:grpSpPr>
        <p:grpSp>
          <p:nvGrpSpPr>
            <p:cNvPr id="41" name="组合 40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9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4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71813" y="1773579"/>
            <a:ext cx="454418" cy="390545"/>
            <a:chOff x="5276799" y="5817699"/>
            <a:chExt cx="877102" cy="877102"/>
          </a:xfrm>
        </p:grpSpPr>
        <p:grpSp>
          <p:nvGrpSpPr>
            <p:cNvPr id="64" name="组合 63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6" name="同心圆 7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itchFamily="34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3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1523140" y="625307"/>
            <a:ext cx="2647831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定义每一列的顶端节点</a:t>
            </a:r>
            <a:r>
              <a:rPr lang="en-US" altLang="zh-CN" sz="1500" b="1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c[]</a:t>
            </a:r>
            <a:r>
              <a:rPr lang="zh-CN" altLang="en-US" sz="1500" b="1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85" name="矩形 3"/>
          <p:cNvSpPr>
            <a:spLocks noChangeArrowheads="1"/>
          </p:cNvSpPr>
          <p:nvPr/>
        </p:nvSpPr>
        <p:spPr bwMode="auto">
          <a:xfrm>
            <a:off x="1523140" y="1175304"/>
            <a:ext cx="2380129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1500" b="1" dirty="0">
                <a:solidFill>
                  <a:srgbClr val="EB962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C[</a:t>
            </a:r>
            <a:r>
              <a:rPr lang="en-US" altLang="zh-CN" sz="1500" b="1" dirty="0" err="1">
                <a:solidFill>
                  <a:srgbClr val="EB962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1500" b="1" dirty="0">
                <a:solidFill>
                  <a:srgbClr val="EB962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r>
              <a:rPr lang="zh-CN" altLang="en-US" sz="1500" b="1" dirty="0">
                <a:solidFill>
                  <a:srgbClr val="EB962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表示子树的叶子节点和</a:t>
            </a:r>
          </a:p>
        </p:txBody>
      </p:sp>
      <p:sp>
        <p:nvSpPr>
          <p:cNvPr id="89" name="矩形 3"/>
          <p:cNvSpPr>
            <a:spLocks noChangeArrowheads="1"/>
          </p:cNvSpPr>
          <p:nvPr/>
        </p:nvSpPr>
        <p:spPr bwMode="auto">
          <a:xfrm>
            <a:off x="1523140" y="1749510"/>
            <a:ext cx="2508369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通过操作</a:t>
            </a:r>
            <a:r>
              <a:rPr lang="en-US" altLang="zh-CN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c[]</a:t>
            </a: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数组来求和</a:t>
            </a:r>
            <a:r>
              <a:rPr lang="en-US" altLang="zh-CN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</a:t>
            </a: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修改</a:t>
            </a:r>
          </a:p>
        </p:txBody>
      </p:sp>
      <p:cxnSp>
        <p:nvCxnSpPr>
          <p:cNvPr id="90" name="直接连接符 89"/>
          <p:cNvCxnSpPr>
            <a:cxnSpLocks/>
          </p:cNvCxnSpPr>
          <p:nvPr/>
        </p:nvCxnSpPr>
        <p:spPr>
          <a:xfrm>
            <a:off x="1514086" y="505467"/>
            <a:ext cx="0" cy="5699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cxnSpLocks/>
          </p:cNvCxnSpPr>
          <p:nvPr/>
        </p:nvCxnSpPr>
        <p:spPr>
          <a:xfrm>
            <a:off x="1514086" y="1090399"/>
            <a:ext cx="0" cy="5699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1523611" y="1678037"/>
            <a:ext cx="0" cy="5699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786945-20161206222444679-518511660">
            <a:extLst>
              <a:ext uri="{FF2B5EF4-FFF2-40B4-BE49-F238E27FC236}">
                <a16:creationId xmlns:a16="http://schemas.microsoft.com/office/drawing/2014/main" id="{73BA5C6C-13CF-4FC4-B805-E5E117F3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87" y="2251509"/>
            <a:ext cx="8286575" cy="29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900"/>
                            </p:stCondLst>
                            <p:childTnLst>
                              <p:par>
                                <p:cTn id="6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1" dur="1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3" dur="200" fill="hold"/>
                                        <p:tgtEl>
                                          <p:spTgt spid="6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5" dur="100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7" dur="200" fill="hold"/>
                                        <p:tgtEl>
                                          <p:spTgt spid="6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600"/>
                            </p:stCondLst>
                            <p:childTnLst>
                              <p:par>
                                <p:cTn id="7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100"/>
                            </p:stCondLst>
                            <p:childTnLst>
                              <p:par>
                                <p:cTn id="8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81" grpId="0"/>
      <p:bldP spid="85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文本框 9"/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663A77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215219" y="100456"/>
              <a:ext cx="287710" cy="28483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74" name="内容占位符 5">
            <a:extLst>
              <a:ext uri="{FF2B5EF4-FFF2-40B4-BE49-F238E27FC236}">
                <a16:creationId xmlns:a16="http://schemas.microsoft.com/office/drawing/2014/main" id="{E6869E2B-4281-4EB5-B15F-FD56A7A01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5" y="528418"/>
            <a:ext cx="5085490" cy="3899893"/>
          </a:xfrm>
        </p:spPr>
      </p:pic>
      <p:sp>
        <p:nvSpPr>
          <p:cNvPr id="175" name="文本框 174">
            <a:extLst>
              <a:ext uri="{FF2B5EF4-FFF2-40B4-BE49-F238E27FC236}">
                <a16:creationId xmlns:a16="http://schemas.microsoft.com/office/drawing/2014/main" id="{0288ACE1-83A6-43BD-B659-12A7A3F669C3}"/>
              </a:ext>
            </a:extLst>
          </p:cNvPr>
          <p:cNvSpPr txBox="1"/>
          <p:nvPr/>
        </p:nvSpPr>
        <p:spPr>
          <a:xfrm>
            <a:off x="5720684" y="528418"/>
            <a:ext cx="2239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C[1]=A[1];</a:t>
            </a:r>
            <a:endParaRPr lang="zh-CN" altLang="zh-CN" dirty="0"/>
          </a:p>
          <a:p>
            <a:r>
              <a:rPr lang="en-US" altLang="zh-CN" dirty="0"/>
              <a:t>C[2]=A[1]+A[2];</a:t>
            </a:r>
            <a:endParaRPr lang="zh-CN" altLang="zh-CN" dirty="0"/>
          </a:p>
          <a:p>
            <a:r>
              <a:rPr lang="en-US" altLang="zh-CN" dirty="0"/>
              <a:t>C[3]=A[3];</a:t>
            </a:r>
            <a:endParaRPr lang="zh-CN" altLang="zh-CN" dirty="0"/>
          </a:p>
          <a:p>
            <a:r>
              <a:rPr lang="en-US" altLang="zh-CN" dirty="0"/>
              <a:t>C[4]=A[1]+A[2]+A[3]+A[4];</a:t>
            </a:r>
            <a:endParaRPr lang="zh-CN" altLang="zh-CN" dirty="0"/>
          </a:p>
          <a:p>
            <a:r>
              <a:rPr lang="en-US" altLang="zh-CN" dirty="0"/>
              <a:t>C[5]=A[5];</a:t>
            </a:r>
            <a:endParaRPr lang="zh-CN" altLang="zh-CN" dirty="0"/>
          </a:p>
          <a:p>
            <a:r>
              <a:rPr lang="en-US" altLang="zh-CN" dirty="0"/>
              <a:t>C[6]=A[5]+A[6];</a:t>
            </a:r>
            <a:endParaRPr lang="zh-CN" altLang="zh-CN" dirty="0"/>
          </a:p>
          <a:p>
            <a:r>
              <a:rPr lang="en-US" altLang="zh-CN" dirty="0"/>
              <a:t>C[7]=A[7];</a:t>
            </a:r>
            <a:endParaRPr lang="zh-CN" altLang="zh-CN" dirty="0"/>
          </a:p>
          <a:p>
            <a:r>
              <a:rPr lang="en-US" altLang="zh-CN" dirty="0"/>
              <a:t>C[8]=A[1]+A[2]+A[3]+A[4]+A[5]+A[6]+A[7]+A[8];</a:t>
            </a:r>
            <a:endParaRPr lang="zh-CN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475AF80-2EBC-4E34-ADB6-9ABBE766F0DE}"/>
                  </a:ext>
                </a:extLst>
              </p:cNvPr>
              <p:cNvSpPr txBox="1"/>
              <p:nvPr/>
            </p:nvSpPr>
            <p:spPr>
              <a:xfrm>
                <a:off x="5720684" y="2661856"/>
                <a:ext cx="2788121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</a:t>
                </a:r>
                <a:r>
                  <a:rPr lang="zh-CN" altLang="en-US" dirty="0"/>
                  <a:t>为奇数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 = </a:t>
                </a:r>
                <a:r>
                  <a:rPr lang="en-US" altLang="zh-CN" dirty="0" err="1"/>
                  <a:t>k;c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];</a:t>
                </a:r>
              </a:p>
              <a:p>
                <a:r>
                  <a:rPr lang="en-US" altLang="zh-CN" dirty="0"/>
                  <a:t>I = 2k;c[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a[i-1] +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I = 4k;c[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a[i-3] + a[i-2] + a[i-1] +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		…</a:t>
                </a:r>
              </a:p>
              <a:p>
                <a:r>
                  <a:rPr lang="en-US" altLang="zh-CN" dirty="0"/>
                  <a:t>I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;c[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+ 1] + … +a[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475AF80-2EBC-4E34-ADB6-9ABBE766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84" y="2661856"/>
                <a:ext cx="2788121" cy="1338828"/>
              </a:xfrm>
              <a:prstGeom prst="rect">
                <a:avLst/>
              </a:prstGeom>
              <a:blipFill>
                <a:blip r:embed="rId3"/>
                <a:stretch>
                  <a:fillRect l="-437" t="-1826" r="-655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63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文本框 9"/>
          <p:cNvSpPr txBox="1"/>
          <p:nvPr/>
        </p:nvSpPr>
        <p:spPr>
          <a:xfrm>
            <a:off x="573487" y="123500"/>
            <a:ext cx="1025847" cy="267368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4661" y="670"/>
            <a:ext cx="431936" cy="627371"/>
            <a:chOff x="144661" y="670"/>
            <a:chExt cx="431936" cy="62737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4661" y="670"/>
              <a:ext cx="431936" cy="627371"/>
              <a:chOff x="841003" y="360040"/>
              <a:chExt cx="504056" cy="836712"/>
            </a:xfrm>
            <a:solidFill>
              <a:srgbClr val="663A77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841003" y="360040"/>
                <a:ext cx="504056" cy="5486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841003" y="908720"/>
                <a:ext cx="504056" cy="288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/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215219" y="100456"/>
              <a:ext cx="287710" cy="28483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12">
                <a:solidFill>
                  <a:srgbClr val="1C666E"/>
                </a:solidFill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内容占位符 2">
                <a:extLst>
                  <a:ext uri="{FF2B5EF4-FFF2-40B4-BE49-F238E27FC236}">
                    <a16:creationId xmlns:a16="http://schemas.microsoft.com/office/drawing/2014/main" id="{F2F0F04A-8CA5-47EF-B252-B71A8C6F4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19" y="759948"/>
                <a:ext cx="8137752" cy="3175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从二进制来看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例如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,6=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∗3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,6=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就是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二进制下的末尾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个数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:r>
                  <a:rPr lang="en-US" altLang="zh-CN" dirty="0" err="1"/>
                  <a:t>lowbit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=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&amp;-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+ 1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𝑙𝑜𝑤𝑏𝑖𝑡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01" name="内容占位符 2">
                <a:extLst>
                  <a:ext uri="{FF2B5EF4-FFF2-40B4-BE49-F238E27FC236}">
                    <a16:creationId xmlns:a16="http://schemas.microsoft.com/office/drawing/2014/main" id="{F2F0F04A-8CA5-47EF-B252-B71A8C6F4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19" y="759948"/>
                <a:ext cx="8137752" cy="3175421"/>
              </a:xfrm>
              <a:blipFill>
                <a:blip r:embed="rId2"/>
                <a:stretch>
                  <a:fillRect l="-899" t="-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45636" y="3820325"/>
            <a:ext cx="391992" cy="391992"/>
            <a:chOff x="3724323" y="1908536"/>
            <a:chExt cx="1329153" cy="1329153"/>
          </a:xfrm>
        </p:grpSpPr>
        <p:sp>
          <p:nvSpPr>
            <p:cNvPr id="11" name="椭圆 1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259129" y="3788946"/>
            <a:ext cx="2616232" cy="2616232"/>
            <a:chOff x="3724323" y="1908536"/>
            <a:chExt cx="1329153" cy="1329153"/>
          </a:xfrm>
        </p:grpSpPr>
        <p:sp>
          <p:nvSpPr>
            <p:cNvPr id="14" name="椭圆 1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5" name="椭圆 1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6050" y="4405012"/>
            <a:ext cx="556818" cy="556818"/>
            <a:chOff x="3724323" y="1908536"/>
            <a:chExt cx="1329153" cy="1329153"/>
          </a:xfrm>
        </p:grpSpPr>
        <p:sp>
          <p:nvSpPr>
            <p:cNvPr id="17" name="椭圆 1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18" name="椭圆 1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F6D6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21891" y="4191508"/>
            <a:ext cx="854839" cy="854839"/>
            <a:chOff x="3724323" y="1908536"/>
            <a:chExt cx="1329153" cy="1329153"/>
          </a:xfrm>
        </p:grpSpPr>
        <p:sp>
          <p:nvSpPr>
            <p:cNvPr id="20" name="椭圆 1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663A7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4162" y="3938012"/>
            <a:ext cx="548610" cy="548610"/>
            <a:chOff x="3724323" y="1908536"/>
            <a:chExt cx="1329153" cy="1329153"/>
          </a:xfrm>
        </p:grpSpPr>
        <p:sp>
          <p:nvSpPr>
            <p:cNvPr id="23" name="椭圆 22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29856" y="2924870"/>
            <a:ext cx="274306" cy="274306"/>
            <a:chOff x="3724323" y="1908536"/>
            <a:chExt cx="1329153" cy="1329153"/>
          </a:xfrm>
        </p:grpSpPr>
        <p:sp>
          <p:nvSpPr>
            <p:cNvPr id="26" name="椭圆 25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gradFill>
              <a:gsLst>
                <a:gs pos="0">
                  <a:srgbClr val="D8DBDE"/>
                </a:gs>
                <a:gs pos="100000">
                  <a:srgbClr val="F9F9F9"/>
                </a:gs>
              </a:gsLst>
              <a:lin ang="168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6558" y="3430052"/>
            <a:ext cx="780545" cy="780545"/>
            <a:chOff x="3724323" y="1908536"/>
            <a:chExt cx="1329153" cy="1329153"/>
          </a:xfrm>
        </p:grpSpPr>
        <p:sp>
          <p:nvSpPr>
            <p:cNvPr id="32" name="椭圆 31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3" name="椭圆 32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7341" y="3228076"/>
            <a:ext cx="560871" cy="560871"/>
            <a:chOff x="3724323" y="1908536"/>
            <a:chExt cx="1329153" cy="1329153"/>
          </a:xfrm>
        </p:grpSpPr>
        <p:sp>
          <p:nvSpPr>
            <p:cNvPr id="35" name="椭圆 3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  <a:tileRect/>
            </a:gradFill>
            <a:ln w="28575">
              <a:solidFill>
                <a:schemeClr val="bg1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6" name="椭圆 3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F5C05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94480" y="1543564"/>
            <a:ext cx="1556776" cy="1556776"/>
            <a:chOff x="5219336" y="1411604"/>
            <a:chExt cx="2903584" cy="2903584"/>
          </a:xfrm>
        </p:grpSpPr>
        <p:sp>
          <p:nvSpPr>
            <p:cNvPr id="38" name="椭圆 37"/>
            <p:cNvSpPr/>
            <p:nvPr/>
          </p:nvSpPr>
          <p:spPr>
            <a:xfrm>
              <a:off x="5219336" y="1411604"/>
              <a:ext cx="2903584" cy="2903584"/>
            </a:xfrm>
            <a:prstGeom prst="ellipse">
              <a:avLst/>
            </a:prstGeom>
            <a:gradFill flip="none" rotWithShape="1">
              <a:gsLst>
                <a:gs pos="0">
                  <a:srgbClr val="F9F9F9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1750"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787323" y="1979591"/>
              <a:ext cx="1767610" cy="176761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D1D1D1"/>
                </a:gs>
              </a:gsLst>
              <a:lin ang="2700000" scaled="1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56263" y="2148531"/>
              <a:ext cx="1429731" cy="1429731"/>
            </a:xfrm>
            <a:prstGeom prst="ellipse">
              <a:avLst/>
            </a:prstGeom>
            <a:solidFill>
              <a:srgbClr val="FF6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014084" y="2206352"/>
              <a:ext cx="1314088" cy="1314088"/>
            </a:xfrm>
            <a:prstGeom prst="ellipse">
              <a:avLst/>
            </a:prstGeom>
            <a:gradFill>
              <a:gsLst>
                <a:gs pos="0">
                  <a:srgbClr val="F7F7F7"/>
                </a:gs>
                <a:gs pos="100000">
                  <a:srgbClr val="D1D1D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078823" y="2271091"/>
              <a:ext cx="1184613" cy="118461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latin typeface="Impact MT Std" pitchFamily="34" charset="0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551256" y="1588567"/>
            <a:ext cx="0" cy="1403790"/>
          </a:xfrm>
          <a:prstGeom prst="line">
            <a:avLst/>
          </a:prstGeom>
          <a:ln>
            <a:solidFill>
              <a:srgbClr val="FF6D67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9"/>
          <p:cNvSpPr txBox="1"/>
          <p:nvPr/>
        </p:nvSpPr>
        <p:spPr>
          <a:xfrm>
            <a:off x="2713073" y="1945351"/>
            <a:ext cx="4348049" cy="60592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FF6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如何使用树状数组</a:t>
            </a:r>
            <a:endParaRPr lang="en-US" altLang="zh-CN" sz="3600" b="1" dirty="0">
              <a:solidFill>
                <a:srgbClr val="FF6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KSO_Shape"/>
          <p:cNvSpPr/>
          <p:nvPr/>
        </p:nvSpPr>
        <p:spPr bwMode="auto">
          <a:xfrm>
            <a:off x="1621999" y="2227542"/>
            <a:ext cx="301743" cy="25698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FF6D67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8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768</Words>
  <Application>Microsoft Office PowerPoint</Application>
  <PresentationFormat>全屏显示(16:9)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Impact MT Std</vt:lpstr>
      <vt:lpstr>方正兰亭黑简体</vt:lpstr>
      <vt:lpstr>微软雅黑</vt:lpstr>
      <vt:lpstr>Arial</vt:lpstr>
      <vt:lpstr>Calibri</vt:lpstr>
      <vt:lpstr>Calibri Light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例题:hdu-1166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求和</vt:lpstr>
      <vt:lpstr>修改</vt:lpstr>
      <vt:lpstr>Hdu 1166</vt:lpstr>
      <vt:lpstr>区间修改+单点查询</vt:lpstr>
      <vt:lpstr>Hdu 1556</vt:lpstr>
      <vt:lpstr>区间修改+区间查询</vt:lpstr>
      <vt:lpstr>小白月赛5 interval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瑜显 吕</cp:lastModifiedBy>
  <cp:revision>21</cp:revision>
  <dcterms:created xsi:type="dcterms:W3CDTF">2016-12-29T11:51:41Z</dcterms:created>
  <dcterms:modified xsi:type="dcterms:W3CDTF">2019-01-18T08:14:37Z</dcterms:modified>
</cp:coreProperties>
</file>