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3"/>
  </p:notesMasterIdLst>
  <p:handoutMasterIdLst>
    <p:handoutMasterId r:id="rId84"/>
  </p:handoutMasterIdLst>
  <p:sldIdLst>
    <p:sldId id="398" r:id="rId2"/>
    <p:sldId id="401" r:id="rId3"/>
    <p:sldId id="393" r:id="rId4"/>
    <p:sldId id="421" r:id="rId5"/>
    <p:sldId id="422" r:id="rId6"/>
    <p:sldId id="357" r:id="rId7"/>
    <p:sldId id="452" r:id="rId8"/>
    <p:sldId id="453" r:id="rId9"/>
    <p:sldId id="359" r:id="rId10"/>
    <p:sldId id="361" r:id="rId11"/>
    <p:sldId id="454" r:id="rId12"/>
    <p:sldId id="427" r:id="rId13"/>
    <p:sldId id="481" r:id="rId14"/>
    <p:sldId id="352" r:id="rId15"/>
    <p:sldId id="429" r:id="rId16"/>
    <p:sldId id="430" r:id="rId17"/>
    <p:sldId id="431" r:id="rId18"/>
    <p:sldId id="432" r:id="rId19"/>
    <p:sldId id="428" r:id="rId20"/>
    <p:sldId id="460" r:id="rId21"/>
    <p:sldId id="377" r:id="rId22"/>
    <p:sldId id="414" r:id="rId23"/>
    <p:sldId id="461" r:id="rId24"/>
    <p:sldId id="348" r:id="rId25"/>
    <p:sldId id="415" r:id="rId26"/>
    <p:sldId id="353" r:id="rId27"/>
    <p:sldId id="425" r:id="rId28"/>
    <p:sldId id="438" r:id="rId29"/>
    <p:sldId id="426" r:id="rId30"/>
    <p:sldId id="439" r:id="rId31"/>
    <p:sldId id="378" r:id="rId32"/>
    <p:sldId id="416" r:id="rId33"/>
    <p:sldId id="381" r:id="rId34"/>
    <p:sldId id="380" r:id="rId35"/>
    <p:sldId id="455" r:id="rId36"/>
    <p:sldId id="458" r:id="rId37"/>
    <p:sldId id="459" r:id="rId38"/>
    <p:sldId id="456" r:id="rId39"/>
    <p:sldId id="457" r:id="rId40"/>
    <p:sldId id="419" r:id="rId41"/>
    <p:sldId id="463" r:id="rId42"/>
    <p:sldId id="464" r:id="rId43"/>
    <p:sldId id="465" r:id="rId44"/>
    <p:sldId id="466" r:id="rId45"/>
    <p:sldId id="467" r:id="rId46"/>
    <p:sldId id="468" r:id="rId47"/>
    <p:sldId id="470" r:id="rId48"/>
    <p:sldId id="472" r:id="rId49"/>
    <p:sldId id="471" r:id="rId50"/>
    <p:sldId id="473" r:id="rId51"/>
    <p:sldId id="474" r:id="rId52"/>
    <p:sldId id="475" r:id="rId53"/>
    <p:sldId id="476" r:id="rId54"/>
    <p:sldId id="477" r:id="rId55"/>
    <p:sldId id="478" r:id="rId56"/>
    <p:sldId id="479" r:id="rId57"/>
    <p:sldId id="462" r:id="rId58"/>
    <p:sldId id="395" r:id="rId59"/>
    <p:sldId id="396" r:id="rId60"/>
    <p:sldId id="403" r:id="rId61"/>
    <p:sldId id="402" r:id="rId62"/>
    <p:sldId id="397" r:id="rId63"/>
    <p:sldId id="480" r:id="rId64"/>
    <p:sldId id="433" r:id="rId65"/>
    <p:sldId id="437" r:id="rId66"/>
    <p:sldId id="435" r:id="rId67"/>
    <p:sldId id="436" r:id="rId68"/>
    <p:sldId id="417" r:id="rId69"/>
    <p:sldId id="418" r:id="rId70"/>
    <p:sldId id="440" r:id="rId71"/>
    <p:sldId id="441" r:id="rId72"/>
    <p:sldId id="443" r:id="rId73"/>
    <p:sldId id="444" r:id="rId74"/>
    <p:sldId id="445" r:id="rId75"/>
    <p:sldId id="446" r:id="rId76"/>
    <p:sldId id="447" r:id="rId77"/>
    <p:sldId id="448" r:id="rId78"/>
    <p:sldId id="449" r:id="rId79"/>
    <p:sldId id="450" r:id="rId80"/>
    <p:sldId id="451" r:id="rId81"/>
    <p:sldId id="420" r:id="rId8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E02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83" autoAdjust="0"/>
  </p:normalViewPr>
  <p:slideViewPr>
    <p:cSldViewPr>
      <p:cViewPr varScale="1">
        <p:scale>
          <a:sx n="97" d="100"/>
          <a:sy n="97" d="100"/>
        </p:scale>
        <p:origin x="-3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78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78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35A5133A-925C-42BF-95F7-B6A465305B5B}" type="slidenum">
              <a:rPr lang="en-US" altLang="zh-CN"/>
              <a:pPr>
                <a:defRPr/>
              </a:pPr>
              <a:t>‹#›</a:t>
            </a:fld>
            <a:endParaRPr lang="en-US" altLang="zh-CN"/>
          </a:p>
        </p:txBody>
      </p:sp>
    </p:spTree>
    <p:extLst>
      <p:ext uri="{BB962C8B-B14F-4D97-AF65-F5344CB8AC3E}">
        <p14:creationId xmlns:p14="http://schemas.microsoft.com/office/powerpoint/2010/main" val="2881458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94814C7A-A6E8-4E64-BB3D-1B757CE22087}" type="slidenum">
              <a:rPr lang="en-US" altLang="zh-CN"/>
              <a:pPr>
                <a:defRPr/>
              </a:pPr>
              <a:t>‹#›</a:t>
            </a:fld>
            <a:endParaRPr lang="en-US" altLang="zh-CN"/>
          </a:p>
        </p:txBody>
      </p:sp>
    </p:spTree>
    <p:extLst>
      <p:ext uri="{BB962C8B-B14F-4D97-AF65-F5344CB8AC3E}">
        <p14:creationId xmlns:p14="http://schemas.microsoft.com/office/powerpoint/2010/main" val="3357825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20071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007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E9CF5CD3-5C2E-42C0-923C-C267A8569CD3}" type="datetime1">
              <a:rPr lang="zh-CN" altLang="en-US"/>
              <a:pPr>
                <a:defRPr/>
              </a:pPr>
              <a:t>2018/9/5</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8730410-4449-46BA-BB9B-EF9BB1742204}" type="slidenum">
              <a:rPr lang="en-US" altLang="zh-CN"/>
              <a:pPr>
                <a:defRPr/>
              </a:pPr>
              <a:t>‹#›</a:t>
            </a:fld>
            <a:endParaRPr lang="en-US" altLang="zh-CN"/>
          </a:p>
        </p:txBody>
      </p:sp>
    </p:spTree>
    <p:extLst>
      <p:ext uri="{BB962C8B-B14F-4D97-AF65-F5344CB8AC3E}">
        <p14:creationId xmlns:p14="http://schemas.microsoft.com/office/powerpoint/2010/main" val="1016349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282AE3D7-AA6B-4449-903E-CF25B4A3EAC4}" type="datetime1">
              <a:rPr lang="zh-CN" altLang="en-US"/>
              <a:pPr>
                <a:defRPr/>
              </a:pPr>
              <a:t>2018/9/5</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BCB70AA-5FF9-4C1A-9D08-D79077DD2A89}" type="slidenum">
              <a:rPr lang="en-US" altLang="zh-CN"/>
              <a:pPr>
                <a:defRPr/>
              </a:pPr>
              <a:t>‹#›</a:t>
            </a:fld>
            <a:endParaRPr lang="en-US" altLang="zh-CN"/>
          </a:p>
        </p:txBody>
      </p:sp>
    </p:spTree>
    <p:extLst>
      <p:ext uri="{BB962C8B-B14F-4D97-AF65-F5344CB8AC3E}">
        <p14:creationId xmlns:p14="http://schemas.microsoft.com/office/powerpoint/2010/main" val="139986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C6981EA9-CC29-46FF-8B4F-AD1B84414812}" type="datetime1">
              <a:rPr lang="zh-CN" altLang="en-US"/>
              <a:pPr>
                <a:defRPr/>
              </a:pPr>
              <a:t>2018/9/5</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0CA94B9-A1A2-42C1-A619-E24FA13B5A9B}" type="slidenum">
              <a:rPr lang="en-US" altLang="zh-CN"/>
              <a:pPr>
                <a:defRPr/>
              </a:pPr>
              <a:t>‹#›</a:t>
            </a:fld>
            <a:endParaRPr lang="en-US" altLang="zh-CN"/>
          </a:p>
        </p:txBody>
      </p:sp>
    </p:spTree>
    <p:extLst>
      <p:ext uri="{BB962C8B-B14F-4D97-AF65-F5344CB8AC3E}">
        <p14:creationId xmlns:p14="http://schemas.microsoft.com/office/powerpoint/2010/main" val="2388981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4631A103-3EDE-40E3-9279-D6127EAB6555}" type="datetime1">
              <a:rPr lang="zh-CN" altLang="en-US"/>
              <a:pPr>
                <a:defRPr/>
              </a:pPr>
              <a:t>2018/9/5</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F3A1207-A249-4986-A130-CCD23062C2D0}" type="slidenum">
              <a:rPr lang="en-US" altLang="zh-CN"/>
              <a:pPr>
                <a:defRPr/>
              </a:pPr>
              <a:t>‹#›</a:t>
            </a:fld>
            <a:endParaRPr lang="en-US" altLang="zh-CN"/>
          </a:p>
        </p:txBody>
      </p:sp>
    </p:spTree>
    <p:extLst>
      <p:ext uri="{BB962C8B-B14F-4D97-AF65-F5344CB8AC3E}">
        <p14:creationId xmlns:p14="http://schemas.microsoft.com/office/powerpoint/2010/main" val="29786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6A0FF312-2C43-4A58-9C6A-4B99E35D9D94}" type="datetime1">
              <a:rPr lang="zh-CN" altLang="en-US"/>
              <a:pPr>
                <a:defRPr/>
              </a:pPr>
              <a:t>2018/9/5</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9C3FAF8-F4BC-4F8E-8C94-72AF0E5FFB28}" type="slidenum">
              <a:rPr lang="en-US" altLang="zh-CN"/>
              <a:pPr>
                <a:defRPr/>
              </a:pPr>
              <a:t>‹#›</a:t>
            </a:fld>
            <a:endParaRPr lang="en-US" altLang="zh-CN"/>
          </a:p>
        </p:txBody>
      </p:sp>
    </p:spTree>
    <p:extLst>
      <p:ext uri="{BB962C8B-B14F-4D97-AF65-F5344CB8AC3E}">
        <p14:creationId xmlns:p14="http://schemas.microsoft.com/office/powerpoint/2010/main" val="3794823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21FF99EE-0C40-4D17-BEAA-9C31AC108B73}" type="datetime1">
              <a:rPr lang="zh-CN" altLang="en-US"/>
              <a:pPr>
                <a:defRPr/>
              </a:pPr>
              <a:t>2018/9/5</a:t>
            </a:fld>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C0D6A10-72C7-45EA-8A67-B93700D3BFE1}" type="slidenum">
              <a:rPr lang="en-US" altLang="zh-CN"/>
              <a:pPr>
                <a:defRPr/>
              </a:pPr>
              <a:t>‹#›</a:t>
            </a:fld>
            <a:endParaRPr lang="en-US" altLang="zh-CN"/>
          </a:p>
        </p:txBody>
      </p:sp>
    </p:spTree>
    <p:extLst>
      <p:ext uri="{BB962C8B-B14F-4D97-AF65-F5344CB8AC3E}">
        <p14:creationId xmlns:p14="http://schemas.microsoft.com/office/powerpoint/2010/main" val="322374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FE0179B4-A908-4B81-8515-E519F2F48D0E}" type="datetime1">
              <a:rPr lang="zh-CN" altLang="en-US"/>
              <a:pPr>
                <a:defRPr/>
              </a:pPr>
              <a:t>2018/9/5</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6F26D21-599D-4771-BB2D-BB934D7459AE}" type="slidenum">
              <a:rPr lang="en-US" altLang="zh-CN"/>
              <a:pPr>
                <a:defRPr/>
              </a:pPr>
              <a:t>‹#›</a:t>
            </a:fld>
            <a:endParaRPr lang="en-US" altLang="zh-CN"/>
          </a:p>
        </p:txBody>
      </p:sp>
    </p:spTree>
    <p:extLst>
      <p:ext uri="{BB962C8B-B14F-4D97-AF65-F5344CB8AC3E}">
        <p14:creationId xmlns:p14="http://schemas.microsoft.com/office/powerpoint/2010/main" val="4243445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DEB15294-03FC-4C77-BCBC-80ADF159AA1D}" type="datetime1">
              <a:rPr lang="zh-CN" altLang="en-US"/>
              <a:pPr>
                <a:defRPr/>
              </a:pPr>
              <a:t>2018/9/5</a:t>
            </a:fld>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046FF0E-B20C-4061-B047-EC2257E1530B}" type="slidenum">
              <a:rPr lang="en-US" altLang="zh-CN"/>
              <a:pPr>
                <a:defRPr/>
              </a:pPr>
              <a:t>‹#›</a:t>
            </a:fld>
            <a:endParaRPr lang="en-US" altLang="zh-CN"/>
          </a:p>
        </p:txBody>
      </p:sp>
    </p:spTree>
    <p:extLst>
      <p:ext uri="{BB962C8B-B14F-4D97-AF65-F5344CB8AC3E}">
        <p14:creationId xmlns:p14="http://schemas.microsoft.com/office/powerpoint/2010/main" val="317483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CE54C55C-D0AD-4705-BC71-8DE9CEF0E411}" type="datetime1">
              <a:rPr lang="zh-CN" altLang="en-US"/>
              <a:pPr>
                <a:defRPr/>
              </a:pPr>
              <a:t>2018/9/5</a:t>
            </a:fld>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0AECFF6A-73A2-4F77-BDE9-6F5994334534}" type="slidenum">
              <a:rPr lang="en-US" altLang="zh-CN"/>
              <a:pPr>
                <a:defRPr/>
              </a:pPr>
              <a:t>‹#›</a:t>
            </a:fld>
            <a:endParaRPr lang="en-US" altLang="zh-CN"/>
          </a:p>
        </p:txBody>
      </p:sp>
    </p:spTree>
    <p:extLst>
      <p:ext uri="{BB962C8B-B14F-4D97-AF65-F5344CB8AC3E}">
        <p14:creationId xmlns:p14="http://schemas.microsoft.com/office/powerpoint/2010/main" val="176665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24091DC-1F62-4342-9750-0035ECF20FB9}" type="datetime1">
              <a:rPr lang="zh-CN" altLang="en-US"/>
              <a:pPr>
                <a:defRPr/>
              </a:pPr>
              <a:t>2018/9/5</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CAFA6787-35D7-4A58-A2BD-454B028E1313}" type="slidenum">
              <a:rPr lang="en-US" altLang="zh-CN"/>
              <a:pPr>
                <a:defRPr/>
              </a:pPr>
              <a:t>‹#›</a:t>
            </a:fld>
            <a:endParaRPr lang="en-US" altLang="zh-CN"/>
          </a:p>
        </p:txBody>
      </p:sp>
    </p:spTree>
    <p:extLst>
      <p:ext uri="{BB962C8B-B14F-4D97-AF65-F5344CB8AC3E}">
        <p14:creationId xmlns:p14="http://schemas.microsoft.com/office/powerpoint/2010/main" val="168847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7CF78FB2-A199-48E1-A61B-CC7152DA8752}" type="datetime1">
              <a:rPr lang="zh-CN" altLang="en-US"/>
              <a:pPr>
                <a:defRPr/>
              </a:pPr>
              <a:t>2018/9/5</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88E041F-2FFA-46B1-A0CD-763011330947}" type="slidenum">
              <a:rPr lang="en-US" altLang="zh-CN"/>
              <a:pPr>
                <a:defRPr/>
              </a:pPr>
              <a:t>‹#›</a:t>
            </a:fld>
            <a:endParaRPr lang="en-US" altLang="zh-CN"/>
          </a:p>
        </p:txBody>
      </p:sp>
    </p:spTree>
    <p:extLst>
      <p:ext uri="{BB962C8B-B14F-4D97-AF65-F5344CB8AC3E}">
        <p14:creationId xmlns:p14="http://schemas.microsoft.com/office/powerpoint/2010/main" val="332918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92C965F5-60DA-4882-BC3A-215F6EA387A1}" type="datetime1">
              <a:rPr lang="zh-CN" altLang="en-US"/>
              <a:pPr>
                <a:defRPr/>
              </a:pPr>
              <a:t>2018/9/5</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F84E31E-9994-48C8-A597-C59CE1689467}" type="slidenum">
              <a:rPr lang="en-US" altLang="zh-CN"/>
              <a:pPr>
                <a:defRPr/>
              </a:pPr>
              <a:t>‹#›</a:t>
            </a:fld>
            <a:endParaRPr lang="en-US" altLang="zh-CN"/>
          </a:p>
        </p:txBody>
      </p:sp>
    </p:spTree>
    <p:extLst>
      <p:ext uri="{BB962C8B-B14F-4D97-AF65-F5344CB8AC3E}">
        <p14:creationId xmlns:p14="http://schemas.microsoft.com/office/powerpoint/2010/main" val="90976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69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0246E2BD-9E3C-41C0-A1FA-D042FAA3B7E6}" type="datetime1">
              <a:rPr lang="zh-CN" altLang="en-US"/>
              <a:pPr>
                <a:defRPr/>
              </a:pPr>
              <a:t>2018/9/5</a:t>
            </a:fld>
            <a:endParaRPr lang="en-US" altLang="zh-CN"/>
          </a:p>
        </p:txBody>
      </p:sp>
      <p:sp>
        <p:nvSpPr>
          <p:cNvPr id="19969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19969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BFFB5F40-B113-46B0-9B40-D519BE569A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6"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7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image" Target="../media/image1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descr="icpc-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429000"/>
            <a:ext cx="76263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1116013" y="1881188"/>
            <a:ext cx="6781800" cy="1676400"/>
          </a:xfrm>
        </p:spPr>
        <p:txBody>
          <a:bodyPr/>
          <a:lstStyle/>
          <a:p>
            <a:pPr algn="ctr" eaLnBrk="1" hangingPunct="1">
              <a:lnSpc>
                <a:spcPct val="140000"/>
              </a:lnSpc>
            </a:pPr>
            <a:r>
              <a:rPr lang="en-US" altLang="zh-CN" sz="7200" b="1" dirty="0" smtClean="0">
                <a:ea typeface="黑体" pitchFamily="49" charset="-122"/>
              </a:rPr>
              <a:t>ACM</a:t>
            </a:r>
            <a:r>
              <a:rPr lang="zh-CN" altLang="en-US" sz="7200" b="1" dirty="0" smtClean="0">
                <a:ea typeface="黑体" pitchFamily="49" charset="-122"/>
              </a:rPr>
              <a:t>程序设计</a:t>
            </a:r>
            <a:endParaRPr lang="zh-CN" altLang="en-US" sz="4000" dirty="0" smtClean="0">
              <a:latin typeface="Gungsuh" pitchFamily="18" charset="-127"/>
              <a:ea typeface="Gungsuh" pitchFamily="18"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0108527-0FF6-4A07-A17E-63BE92A9A4BE}" type="datetime1">
              <a:rPr lang="zh-CN" altLang="en-US" smtClean="0"/>
              <a:pPr eaLnBrk="1" hangingPunct="1"/>
              <a:t>2018/9/5</a:t>
            </a:fld>
            <a:endParaRPr lang="en-US" altLang="zh-CN" smtClean="0"/>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6D06C717-57CC-4993-8EDC-81B73E4ACEB2}" type="slidenum">
              <a:rPr lang="en-US" altLang="zh-CN" smtClean="0"/>
              <a:pPr eaLnBrk="1" hangingPunct="1"/>
              <a:t>10</a:t>
            </a:fld>
            <a:endParaRPr lang="en-US" altLang="zh-CN" smtClean="0"/>
          </a:p>
        </p:txBody>
      </p:sp>
      <p:sp>
        <p:nvSpPr>
          <p:cNvPr id="18436" name="Rectangle 2"/>
          <p:cNvSpPr>
            <a:spLocks noGrp="1" noChangeArrowheads="1"/>
          </p:cNvSpPr>
          <p:nvPr>
            <p:ph type="body" idx="1"/>
          </p:nvPr>
        </p:nvSpPr>
        <p:spPr>
          <a:xfrm>
            <a:off x="647700" y="1952625"/>
            <a:ext cx="7777163" cy="4213225"/>
          </a:xfrm>
        </p:spPr>
        <p:txBody>
          <a:bodyPr/>
          <a:lstStyle/>
          <a:p>
            <a:pPr marL="0" indent="0" eaLnBrk="1" hangingPunct="1">
              <a:buFont typeface="Wingdings" pitchFamily="2" charset="2"/>
              <a:buNone/>
            </a:pPr>
            <a:r>
              <a:rPr lang="en-US" altLang="zh-CN" sz="2800" b="1" dirty="0"/>
              <a:t> </a:t>
            </a:r>
            <a:r>
              <a:rPr lang="en-US" altLang="zh-CN" sz="2800" b="1" dirty="0" smtClean="0"/>
              <a:t>   </a:t>
            </a:r>
            <a:r>
              <a:rPr lang="zh-CN" altLang="en-US" sz="2400" dirty="0" smtClean="0"/>
              <a:t>从顶点出发时到底向左走还是向右走应取决于是从左走能取到最大值还是从右走能取到最大值，只要左右两道路径上的最大值求出来了才能作出决策。</a:t>
            </a:r>
          </a:p>
          <a:p>
            <a:pPr marL="0" indent="0" eaLnBrk="1" hangingPunct="1">
              <a:buFont typeface="Wingdings" pitchFamily="2" charset="2"/>
              <a:buNone/>
            </a:pPr>
            <a:r>
              <a:rPr lang="zh-CN" altLang="en-US" sz="2400" dirty="0"/>
              <a:t> </a:t>
            </a:r>
            <a:r>
              <a:rPr lang="zh-CN" altLang="en-US" sz="2400" dirty="0" smtClean="0"/>
              <a:t>   同样，下一层的走向又要取决于再下一层上的最大值是否已经求出才能决策。这样一层一层推下去，直到倒数第二层时就非常明了。</a:t>
            </a:r>
          </a:p>
          <a:p>
            <a:pPr marL="0" indent="0" eaLnBrk="1" hangingPunct="1">
              <a:buFont typeface="Wingdings" pitchFamily="2" charset="2"/>
              <a:buNone/>
            </a:pPr>
            <a:r>
              <a:rPr lang="zh-CN" altLang="en-US" sz="2400" dirty="0"/>
              <a:t> </a:t>
            </a:r>
            <a:r>
              <a:rPr lang="zh-CN" altLang="en-US" sz="2400" dirty="0" smtClean="0"/>
              <a:t>   如数字</a:t>
            </a:r>
            <a:r>
              <a:rPr lang="en-US" altLang="zh-CN" sz="2400" dirty="0" smtClean="0"/>
              <a:t>2</a:t>
            </a:r>
            <a:r>
              <a:rPr lang="zh-CN" altLang="en-US" sz="2400" dirty="0" smtClean="0"/>
              <a:t>，只要选择它下面较大值的结点</a:t>
            </a:r>
            <a:r>
              <a:rPr lang="en-US" altLang="zh-CN" sz="2400" dirty="0" smtClean="0"/>
              <a:t>19</a:t>
            </a:r>
            <a:r>
              <a:rPr lang="zh-CN" altLang="en-US" sz="2400" dirty="0" smtClean="0"/>
              <a:t>前进就可以了。所以实际求解时，可从底层开始，层层递进，最后得到最大值</a:t>
            </a:r>
            <a:r>
              <a:rPr lang="en-US" altLang="zh-CN" sz="2400" dirty="0" smtClean="0"/>
              <a:t>(</a:t>
            </a:r>
            <a:r>
              <a:rPr lang="zh-CN" altLang="en-US" sz="2400" dirty="0" smtClean="0"/>
              <a:t>逆推法</a:t>
            </a:r>
            <a:r>
              <a:rPr lang="en-US" altLang="zh-CN" sz="2400" dirty="0" smtClean="0"/>
              <a:t>)</a:t>
            </a:r>
            <a:r>
              <a:rPr lang="zh-CN" altLang="en-US" sz="2400" dirty="0" smtClean="0"/>
              <a:t>，也可以从顶层开始，用同样的方法得到结果</a:t>
            </a:r>
            <a:r>
              <a:rPr lang="en-US" altLang="zh-CN" sz="2400" dirty="0" smtClean="0"/>
              <a:t>(</a:t>
            </a:r>
            <a:r>
              <a:rPr lang="zh-CN" altLang="en-US" sz="2400" dirty="0" smtClean="0"/>
              <a:t>顺推法</a:t>
            </a:r>
            <a:r>
              <a:rPr lang="en-US" altLang="zh-CN" sz="2400" dirty="0" smtClean="0"/>
              <a:t>)</a:t>
            </a:r>
            <a:r>
              <a:rPr lang="zh-CN" altLang="en-US" sz="2400" dirty="0" smtClean="0"/>
              <a:t>。	</a:t>
            </a:r>
            <a:endParaRPr lang="zh-CN" altLang="en-US" sz="2400" b="1" dirty="0" smtClean="0">
              <a:solidFill>
                <a:schemeClr val="hlink"/>
              </a:solidFill>
              <a:ea typeface="黑体" pitchFamily="49" charset="-122"/>
            </a:endParaRPr>
          </a:p>
        </p:txBody>
      </p:sp>
      <p:sp>
        <p:nvSpPr>
          <p:cNvPr id="18437" name="Rectangle 4"/>
          <p:cNvSpPr>
            <a:spLocks noChangeArrowheads="1"/>
          </p:cNvSpPr>
          <p:nvPr/>
        </p:nvSpPr>
        <p:spPr bwMode="auto">
          <a:xfrm>
            <a:off x="1223963" y="1052513"/>
            <a:ext cx="55245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塔问题</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7A34093-DCB0-4743-BBAD-562429A70511}" type="datetime1">
              <a:rPr lang="zh-CN" altLang="en-US" smtClean="0"/>
              <a:pPr eaLnBrk="1" hangingPunct="1"/>
              <a:t>2018/9/5</a:t>
            </a:fld>
            <a:endParaRPr lang="en-US" altLang="zh-CN" smtClean="0"/>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C842F24E-E2DD-49F5-9BE0-61A89DA19543}" type="slidenum">
              <a:rPr lang="en-US" altLang="zh-CN" smtClean="0"/>
              <a:pPr eaLnBrk="1" hangingPunct="1"/>
              <a:t>11</a:t>
            </a:fld>
            <a:endParaRPr lang="en-US" altLang="zh-CN" smtClean="0"/>
          </a:p>
        </p:txBody>
      </p:sp>
      <p:sp>
        <p:nvSpPr>
          <p:cNvPr id="18436" name="Rectangle 2"/>
          <p:cNvSpPr>
            <a:spLocks noGrp="1" noChangeArrowheads="1"/>
          </p:cNvSpPr>
          <p:nvPr>
            <p:ph type="body" idx="1"/>
          </p:nvPr>
        </p:nvSpPr>
        <p:spPr>
          <a:xfrm>
            <a:off x="431540" y="1952625"/>
            <a:ext cx="8316924" cy="4572000"/>
          </a:xfrm>
        </p:spPr>
        <p:txBody>
          <a:bodyPr/>
          <a:lstStyle/>
          <a:p>
            <a:pPr eaLnBrk="1" hangingPunct="1">
              <a:buFont typeface="Wingdings" pitchFamily="2" charset="2"/>
              <a:buNone/>
              <a:defRPr/>
            </a:pPr>
            <a:r>
              <a:rPr lang="zh-CN" altLang="en-US" sz="2800" dirty="0" smtClean="0"/>
              <a:t>方法</a:t>
            </a:r>
            <a:r>
              <a:rPr lang="en-US" altLang="zh-CN" sz="2800" dirty="0" smtClean="0"/>
              <a:t>1</a:t>
            </a:r>
            <a:r>
              <a:rPr lang="zh-CN" altLang="en-US" sz="2800" dirty="0" smtClean="0"/>
              <a:t>：顺推（自顶向下）</a:t>
            </a:r>
            <a:endParaRPr lang="en-US" altLang="zh-CN" sz="2800" dirty="0" smtClean="0"/>
          </a:p>
          <a:p>
            <a:pPr eaLnBrk="1" hangingPunct="1">
              <a:buFont typeface="Wingdings" pitchFamily="2" charset="2"/>
              <a:buNone/>
              <a:defRPr/>
            </a:pPr>
            <a:r>
              <a:rPr lang="zh-CN" altLang="en-US" sz="2800" dirty="0" smtClean="0"/>
              <a:t>状态</a:t>
            </a:r>
            <a:r>
              <a:rPr lang="zh-CN" altLang="en-US" sz="2800" dirty="0"/>
              <a:t>空间</a:t>
            </a:r>
            <a:r>
              <a:rPr lang="zh-CN" altLang="en-US" sz="2800" dirty="0" smtClean="0"/>
              <a:t>：</a:t>
            </a:r>
            <a:r>
              <a:rPr lang="en-US" altLang="zh-CN" sz="2800" dirty="0" smtClean="0"/>
              <a:t>D(x, y)</a:t>
            </a:r>
            <a:r>
              <a:rPr lang="zh-CN" altLang="en-US" sz="2800" dirty="0" smtClean="0"/>
              <a:t>表示走到</a:t>
            </a:r>
            <a:r>
              <a:rPr lang="en-US" altLang="zh-CN" sz="2800" dirty="0" smtClean="0"/>
              <a:t>(x, y)</a:t>
            </a:r>
            <a:r>
              <a:rPr lang="zh-CN" altLang="en-US" sz="2800" dirty="0" smtClean="0"/>
              <a:t>处得到的最大值</a:t>
            </a:r>
            <a:endParaRPr lang="en-US" altLang="zh-CN" sz="2800" dirty="0" smtClean="0"/>
          </a:p>
          <a:p>
            <a:pPr eaLnBrk="1" hangingPunct="1">
              <a:buFont typeface="Wingdings" pitchFamily="2" charset="2"/>
              <a:buNone/>
              <a:defRPr/>
            </a:pPr>
            <a:r>
              <a:rPr lang="zh-CN" altLang="en-US" sz="2800" dirty="0" smtClean="0"/>
              <a:t>状态转移方程：</a:t>
            </a:r>
            <a:endParaRPr lang="en-US" altLang="zh-CN" sz="2800" dirty="0" smtClean="0"/>
          </a:p>
          <a:p>
            <a:pPr eaLnBrk="1" hangingPunct="1">
              <a:buNone/>
              <a:defRPr/>
            </a:pPr>
            <a:r>
              <a:rPr lang="en-US" altLang="zh-CN" sz="2800" dirty="0" smtClean="0"/>
              <a:t>    D(x, </a:t>
            </a:r>
            <a:r>
              <a:rPr lang="en-US" altLang="zh-CN" sz="2800" dirty="0"/>
              <a:t>y)=</a:t>
            </a:r>
            <a:r>
              <a:rPr lang="en-US" altLang="zh-CN" sz="2800" dirty="0" smtClean="0"/>
              <a:t>max{D(x-1</a:t>
            </a:r>
            <a:r>
              <a:rPr lang="en-US" altLang="zh-CN" sz="2800" dirty="0"/>
              <a:t>, y), </a:t>
            </a:r>
            <a:r>
              <a:rPr lang="en-US" altLang="zh-CN" sz="2800" dirty="0" smtClean="0"/>
              <a:t>D(x-1</a:t>
            </a:r>
            <a:r>
              <a:rPr lang="en-US" altLang="zh-CN" sz="2800" dirty="0"/>
              <a:t>, y-1)} + </a:t>
            </a:r>
            <a:r>
              <a:rPr lang="en-US" altLang="zh-CN" sz="2800" dirty="0" smtClean="0"/>
              <a:t>a(x, </a:t>
            </a:r>
            <a:r>
              <a:rPr lang="en-US" altLang="zh-CN" sz="2800" dirty="0"/>
              <a:t>y)</a:t>
            </a:r>
            <a:endParaRPr lang="zh-CN" altLang="en-US" sz="2800" dirty="0"/>
          </a:p>
          <a:p>
            <a:pPr eaLnBrk="1" hangingPunct="1">
              <a:buFont typeface="Wingdings" pitchFamily="2" charset="2"/>
              <a:buNone/>
              <a:defRPr/>
            </a:pPr>
            <a:r>
              <a:rPr lang="zh-CN" altLang="en-US" sz="2800" dirty="0" smtClean="0"/>
              <a:t>初始条件：</a:t>
            </a:r>
            <a:endParaRPr lang="en-US" altLang="zh-CN" sz="2800" dirty="0" smtClean="0"/>
          </a:p>
          <a:p>
            <a:pPr marL="0" indent="361950">
              <a:buFont typeface="Wingdings" pitchFamily="2" charset="2"/>
              <a:buNone/>
              <a:defRPr/>
            </a:pPr>
            <a:r>
              <a:rPr lang="en-US" altLang="zh-CN" sz="2400" dirty="0" smtClean="0"/>
              <a:t>D(X, 1)=D(X-1, 1)+a(X ,1)</a:t>
            </a:r>
          </a:p>
          <a:p>
            <a:pPr marL="0" indent="361950">
              <a:buFont typeface="Wingdings" pitchFamily="2" charset="2"/>
              <a:buNone/>
              <a:defRPr/>
            </a:pPr>
            <a:r>
              <a:rPr lang="en-US" altLang="zh-CN" sz="2400" dirty="0" smtClean="0"/>
              <a:t>D(1, 1)=a(1, 1),k=1,…,N</a:t>
            </a:r>
          </a:p>
          <a:p>
            <a:pPr marL="0" indent="0">
              <a:buFont typeface="Wingdings" pitchFamily="2" charset="2"/>
              <a:buNone/>
              <a:defRPr/>
            </a:pPr>
            <a:r>
              <a:rPr lang="zh-CN" altLang="en-US" sz="2400" dirty="0" smtClean="0"/>
              <a:t>结果：</a:t>
            </a:r>
          </a:p>
          <a:p>
            <a:pPr marL="0" indent="361950">
              <a:buFont typeface="Wingdings" pitchFamily="2" charset="2"/>
              <a:buNone/>
              <a:defRPr/>
            </a:pPr>
            <a:r>
              <a:rPr lang="en-US" altLang="zh-CN" sz="2400" dirty="0" smtClean="0"/>
              <a:t>D(N, i) (i=1,2,…,N)</a:t>
            </a:r>
            <a:r>
              <a:rPr lang="zh-CN" altLang="en-US" sz="2400" dirty="0" smtClean="0"/>
              <a:t>中最小的为最小路径得分</a:t>
            </a:r>
            <a:endParaRPr lang="en-US" altLang="zh-CN" sz="2400" dirty="0"/>
          </a:p>
        </p:txBody>
      </p:sp>
      <p:sp>
        <p:nvSpPr>
          <p:cNvPr id="19461" name="Rectangle 4"/>
          <p:cNvSpPr>
            <a:spLocks noChangeArrowheads="1"/>
          </p:cNvSpPr>
          <p:nvPr/>
        </p:nvSpPr>
        <p:spPr bwMode="auto">
          <a:xfrm>
            <a:off x="1223963" y="1052513"/>
            <a:ext cx="55245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塔问题</a:t>
            </a:r>
          </a:p>
        </p:txBody>
      </p:sp>
    </p:spTree>
    <p:extLst>
      <p:ext uri="{BB962C8B-B14F-4D97-AF65-F5344CB8AC3E}">
        <p14:creationId xmlns:p14="http://schemas.microsoft.com/office/powerpoint/2010/main" val="3633667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7A34093-DCB0-4743-BBAD-562429A70511}" type="datetime1">
              <a:rPr lang="zh-CN" altLang="en-US" smtClean="0"/>
              <a:pPr eaLnBrk="1" hangingPunct="1"/>
              <a:t>2018/9/5</a:t>
            </a:fld>
            <a:endParaRPr lang="en-US" altLang="zh-CN" smtClean="0"/>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C842F24E-E2DD-49F5-9BE0-61A89DA19543}" type="slidenum">
              <a:rPr lang="en-US" altLang="zh-CN" smtClean="0"/>
              <a:pPr eaLnBrk="1" hangingPunct="1"/>
              <a:t>12</a:t>
            </a:fld>
            <a:endParaRPr lang="en-US" altLang="zh-CN" smtClean="0"/>
          </a:p>
        </p:txBody>
      </p:sp>
      <p:sp>
        <p:nvSpPr>
          <p:cNvPr id="18436" name="Rectangle 2"/>
          <p:cNvSpPr>
            <a:spLocks noGrp="1" noChangeArrowheads="1"/>
          </p:cNvSpPr>
          <p:nvPr>
            <p:ph type="body" idx="1"/>
          </p:nvPr>
        </p:nvSpPr>
        <p:spPr>
          <a:xfrm>
            <a:off x="359532" y="1952625"/>
            <a:ext cx="8424936" cy="4572000"/>
          </a:xfrm>
        </p:spPr>
        <p:txBody>
          <a:bodyPr/>
          <a:lstStyle/>
          <a:p>
            <a:pPr eaLnBrk="1" hangingPunct="1">
              <a:buNone/>
              <a:defRPr/>
            </a:pPr>
            <a:r>
              <a:rPr lang="zh-CN" altLang="en-US" sz="2800" dirty="0" smtClean="0"/>
              <a:t>方法</a:t>
            </a:r>
            <a:r>
              <a:rPr lang="en-US" altLang="zh-CN" sz="2800" dirty="0" smtClean="0"/>
              <a:t>2</a:t>
            </a:r>
            <a:r>
              <a:rPr lang="zh-CN" altLang="en-US" sz="2800" dirty="0" smtClean="0"/>
              <a:t>：</a:t>
            </a:r>
            <a:r>
              <a:rPr lang="zh-CN" altLang="en-US" sz="2800" dirty="0"/>
              <a:t>逆</a:t>
            </a:r>
            <a:r>
              <a:rPr lang="zh-CN" altLang="en-US" sz="2800" dirty="0" smtClean="0"/>
              <a:t>推（自底向上）</a:t>
            </a:r>
            <a:endParaRPr lang="en-US" altLang="zh-CN" sz="2800" dirty="0" smtClean="0"/>
          </a:p>
          <a:p>
            <a:pPr eaLnBrk="1" hangingPunct="1">
              <a:buFont typeface="Wingdings" pitchFamily="2" charset="2"/>
              <a:buNone/>
              <a:defRPr/>
            </a:pPr>
            <a:r>
              <a:rPr lang="zh-CN" altLang="en-US" sz="2800" dirty="0" smtClean="0"/>
              <a:t>状态空间：</a:t>
            </a:r>
            <a:r>
              <a:rPr lang="en-US" altLang="zh-CN" sz="2800" dirty="0" smtClean="0"/>
              <a:t>D(x, y)</a:t>
            </a:r>
            <a:r>
              <a:rPr lang="zh-CN" altLang="en-US" sz="2800" dirty="0" smtClean="0"/>
              <a:t>表示走到</a:t>
            </a:r>
            <a:r>
              <a:rPr lang="en-US" altLang="zh-CN" sz="2800" dirty="0" smtClean="0"/>
              <a:t>(x, y)</a:t>
            </a:r>
            <a:r>
              <a:rPr lang="zh-CN" altLang="en-US" sz="2800" dirty="0" smtClean="0"/>
              <a:t>处得到的最大值</a:t>
            </a:r>
            <a:r>
              <a:rPr lang="en-US" altLang="zh-CN" sz="2800" dirty="0" smtClean="0"/>
              <a:t>	</a:t>
            </a:r>
          </a:p>
          <a:p>
            <a:pPr marL="0" indent="0">
              <a:buFont typeface="Wingdings" pitchFamily="2" charset="2"/>
              <a:buNone/>
              <a:defRPr/>
            </a:pPr>
            <a:r>
              <a:rPr lang="zh-CN" altLang="en-US" sz="2800" dirty="0" smtClean="0"/>
              <a:t>状态转移方程</a:t>
            </a:r>
            <a:r>
              <a:rPr lang="en-US" altLang="zh-CN" sz="2800" dirty="0" smtClean="0"/>
              <a:t>2(</a:t>
            </a:r>
            <a:r>
              <a:rPr lang="zh-CN" altLang="en-US" sz="2800" dirty="0" smtClean="0"/>
              <a:t>逆推推</a:t>
            </a:r>
            <a:r>
              <a:rPr lang="en-US" altLang="zh-CN" sz="2800" dirty="0" smtClean="0"/>
              <a:t>)</a:t>
            </a:r>
            <a:r>
              <a:rPr lang="zh-CN" altLang="en-US" sz="2800" dirty="0" smtClean="0"/>
              <a:t>：</a:t>
            </a:r>
            <a:endParaRPr lang="en-US" altLang="zh-CN" sz="2800" dirty="0" smtClean="0"/>
          </a:p>
          <a:p>
            <a:pPr indent="19050">
              <a:buFont typeface="Wingdings" pitchFamily="2" charset="2"/>
              <a:buNone/>
              <a:defRPr/>
            </a:pPr>
            <a:r>
              <a:rPr lang="en-US" altLang="zh-CN" sz="2400" dirty="0" smtClean="0"/>
              <a:t>D(</a:t>
            </a:r>
            <a:r>
              <a:rPr lang="en-US" altLang="zh-CN" sz="2400" dirty="0" err="1" smtClean="0"/>
              <a:t>x,y</a:t>
            </a:r>
            <a:r>
              <a:rPr lang="en-US" altLang="zh-CN" sz="2400" dirty="0" smtClean="0"/>
              <a:t>)=max{D(x+1, y), D(x+1, y+1)} + a(x, y)</a:t>
            </a:r>
            <a:endParaRPr lang="en-US" altLang="zh-CN" sz="2400" dirty="0"/>
          </a:p>
          <a:p>
            <a:pPr>
              <a:buFont typeface="Wingdings" pitchFamily="2" charset="2"/>
              <a:buNone/>
              <a:defRPr/>
            </a:pPr>
            <a:r>
              <a:rPr lang="zh-CN" altLang="en-US" sz="2400" dirty="0" smtClean="0"/>
              <a:t>初始条件：</a:t>
            </a:r>
            <a:endParaRPr lang="en-US" altLang="zh-CN" sz="2400" dirty="0" smtClean="0"/>
          </a:p>
          <a:p>
            <a:pPr indent="19050">
              <a:buFont typeface="Wingdings" pitchFamily="2" charset="2"/>
              <a:buNone/>
              <a:defRPr/>
            </a:pPr>
            <a:r>
              <a:rPr lang="en-US" altLang="zh-CN" sz="2400" dirty="0" smtClean="0"/>
              <a:t>D(N, k)=a(N, k) k=1,…,N</a:t>
            </a:r>
            <a:endParaRPr lang="zh-CN" altLang="en-US" sz="2400" dirty="0" smtClean="0"/>
          </a:p>
          <a:p>
            <a:pPr>
              <a:buFont typeface="Wingdings" pitchFamily="2" charset="2"/>
              <a:buNone/>
              <a:defRPr/>
            </a:pPr>
            <a:r>
              <a:rPr lang="zh-CN" altLang="en-US" sz="2400" dirty="0" smtClean="0"/>
              <a:t>结果：</a:t>
            </a:r>
            <a:endParaRPr lang="en-US" altLang="zh-CN" sz="2400" dirty="0" smtClean="0"/>
          </a:p>
          <a:p>
            <a:pPr indent="19050">
              <a:buFont typeface="Wingdings" pitchFamily="2" charset="2"/>
              <a:buNone/>
              <a:defRPr/>
            </a:pPr>
            <a:r>
              <a:rPr lang="en-US" altLang="zh-CN" sz="2400" dirty="0" smtClean="0"/>
              <a:t>D(1, 1)</a:t>
            </a:r>
            <a:r>
              <a:rPr lang="zh-CN" altLang="en-US" sz="2400" dirty="0" smtClean="0"/>
              <a:t>即为最小路径得分</a:t>
            </a:r>
            <a:endParaRPr lang="zh-CN" altLang="en-US" sz="2400" dirty="0" smtClean="0">
              <a:solidFill>
                <a:schemeClr val="hlink"/>
              </a:solidFill>
              <a:ea typeface="黑体" pitchFamily="49" charset="-122"/>
            </a:endParaRPr>
          </a:p>
        </p:txBody>
      </p:sp>
      <p:sp>
        <p:nvSpPr>
          <p:cNvPr id="19461" name="Rectangle 4"/>
          <p:cNvSpPr>
            <a:spLocks noChangeArrowheads="1"/>
          </p:cNvSpPr>
          <p:nvPr/>
        </p:nvSpPr>
        <p:spPr bwMode="auto">
          <a:xfrm>
            <a:off x="1223963" y="1052513"/>
            <a:ext cx="55245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塔问题</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7A34093-DCB0-4743-BBAD-562429A70511}" type="datetime1">
              <a:rPr lang="zh-CN" altLang="en-US" smtClean="0"/>
              <a:pPr eaLnBrk="1" hangingPunct="1"/>
              <a:t>2018/9/5</a:t>
            </a:fld>
            <a:endParaRPr lang="en-US" altLang="zh-CN" smtClean="0"/>
          </a:p>
        </p:txBody>
      </p:sp>
      <p:sp>
        <p:nvSpPr>
          <p:cNvPr id="194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C842F24E-E2DD-49F5-9BE0-61A89DA19543}" type="slidenum">
              <a:rPr lang="en-US" altLang="zh-CN" smtClean="0"/>
              <a:pPr eaLnBrk="1" hangingPunct="1"/>
              <a:t>13</a:t>
            </a:fld>
            <a:endParaRPr lang="en-US" altLang="zh-CN" smtClean="0"/>
          </a:p>
        </p:txBody>
      </p:sp>
      <p:sp>
        <p:nvSpPr>
          <p:cNvPr id="18436" name="Rectangle 2"/>
          <p:cNvSpPr>
            <a:spLocks noGrp="1" noChangeArrowheads="1"/>
          </p:cNvSpPr>
          <p:nvPr>
            <p:ph type="body" idx="1"/>
          </p:nvPr>
        </p:nvSpPr>
        <p:spPr>
          <a:xfrm>
            <a:off x="359532" y="1952625"/>
            <a:ext cx="8424936" cy="4572000"/>
          </a:xfrm>
        </p:spPr>
        <p:txBody>
          <a:bodyPr/>
          <a:lstStyle/>
          <a:p>
            <a:pPr eaLnBrk="1" hangingPunct="1">
              <a:buNone/>
              <a:defRPr/>
            </a:pPr>
            <a:r>
              <a:rPr lang="zh-CN" altLang="en-US" dirty="0" smtClean="0">
                <a:latin typeface="+mn-ea"/>
              </a:rPr>
              <a:t>   思考：</a:t>
            </a:r>
            <a:endParaRPr lang="en-US" altLang="zh-CN" dirty="0" smtClean="0">
              <a:latin typeface="+mn-ea"/>
            </a:endParaRPr>
          </a:p>
          <a:p>
            <a:pPr eaLnBrk="1" hangingPunct="1">
              <a:buNone/>
              <a:defRPr/>
            </a:pPr>
            <a:r>
              <a:rPr lang="en-US" altLang="zh-CN" dirty="0">
                <a:latin typeface="+mn-ea"/>
              </a:rPr>
              <a:t> </a:t>
            </a:r>
            <a:r>
              <a:rPr lang="en-US" altLang="zh-CN" dirty="0" smtClean="0">
                <a:latin typeface="+mn-ea"/>
              </a:rPr>
              <a:t>  </a:t>
            </a:r>
            <a:r>
              <a:rPr lang="zh-CN" altLang="en-US" dirty="0" smtClean="0">
                <a:latin typeface="+mn-ea"/>
              </a:rPr>
              <a:t>如何求的和最大的路径？</a:t>
            </a:r>
          </a:p>
        </p:txBody>
      </p:sp>
      <p:sp>
        <p:nvSpPr>
          <p:cNvPr id="19461" name="Rectangle 4"/>
          <p:cNvSpPr>
            <a:spLocks noChangeArrowheads="1"/>
          </p:cNvSpPr>
          <p:nvPr/>
        </p:nvSpPr>
        <p:spPr bwMode="auto">
          <a:xfrm>
            <a:off x="1223963" y="1052513"/>
            <a:ext cx="55245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塔问题</a:t>
            </a:r>
          </a:p>
        </p:txBody>
      </p:sp>
    </p:spTree>
    <p:extLst>
      <p:ext uri="{BB962C8B-B14F-4D97-AF65-F5344CB8AC3E}">
        <p14:creationId xmlns:p14="http://schemas.microsoft.com/office/powerpoint/2010/main" val="1728342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00E3DED-9AB5-4AD2-8C33-4FABE7FF3E1C}" type="datetime1">
              <a:rPr lang="zh-CN" altLang="en-US" smtClean="0"/>
              <a:pPr eaLnBrk="1" hangingPunct="1"/>
              <a:t>2018/9/5</a:t>
            </a:fld>
            <a:endParaRPr lang="en-US" altLang="zh-CN" smtClean="0"/>
          </a:p>
        </p:txBody>
      </p:sp>
      <p:sp>
        <p:nvSpPr>
          <p:cNvPr id="2048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3461344-A87F-4EE5-9452-B1B08C33105E}" type="slidenum">
              <a:rPr lang="en-US" altLang="zh-CN" smtClean="0"/>
              <a:pPr eaLnBrk="1" hangingPunct="1"/>
              <a:t>14</a:t>
            </a:fld>
            <a:endParaRPr lang="en-US" altLang="zh-CN" smtClean="0"/>
          </a:p>
        </p:txBody>
      </p:sp>
      <p:sp>
        <p:nvSpPr>
          <p:cNvPr id="20484" name="Rectangle 2"/>
          <p:cNvSpPr>
            <a:spLocks noGrp="1" noChangeArrowheads="1"/>
          </p:cNvSpPr>
          <p:nvPr>
            <p:ph type="title"/>
          </p:nvPr>
        </p:nvSpPr>
        <p:spPr>
          <a:xfrm>
            <a:off x="1150938" y="836613"/>
            <a:ext cx="7793037" cy="911225"/>
          </a:xfrm>
        </p:spPr>
        <p:txBody>
          <a:bodyPr/>
          <a:lstStyle/>
          <a:p>
            <a:pPr eaLnBrk="1" hangingPunct="1"/>
            <a:r>
              <a:rPr lang="zh-CN" altLang="en-US" sz="3600" b="1" dirty="0" smtClean="0">
                <a:ea typeface="黑体" pitchFamily="49" charset="-122"/>
              </a:rPr>
              <a:t>例</a:t>
            </a:r>
            <a:r>
              <a:rPr lang="en-US" altLang="zh-CN" sz="3600" b="1" dirty="0" smtClean="0">
                <a:ea typeface="黑体" pitchFamily="49" charset="-122"/>
              </a:rPr>
              <a:t>2 </a:t>
            </a:r>
            <a:r>
              <a:rPr lang="zh-CN" altLang="en-US" sz="3600" b="1" dirty="0" smtClean="0">
                <a:ea typeface="黑体" pitchFamily="49" charset="-122"/>
              </a:rPr>
              <a:t>数塔的应用</a:t>
            </a:r>
            <a:r>
              <a:rPr lang="en-US" altLang="zh-CN" sz="3600" b="1" dirty="0" smtClean="0">
                <a:ea typeface="黑体" pitchFamily="49" charset="-122"/>
              </a:rPr>
              <a:t>-</a:t>
            </a:r>
            <a:r>
              <a:rPr lang="en-US" altLang="en-US" sz="3600" b="1" dirty="0" smtClean="0">
                <a:ea typeface="黑体" pitchFamily="49" charset="-122"/>
              </a:rPr>
              <a:t>Help Jimmy</a:t>
            </a:r>
            <a:endParaRPr lang="zh-CN" altLang="en-US" sz="2800" b="1" dirty="0" smtClean="0">
              <a:ea typeface="黑体" pitchFamily="49" charset="-122"/>
            </a:endParaRPr>
          </a:p>
        </p:txBody>
      </p:sp>
      <p:sp>
        <p:nvSpPr>
          <p:cNvPr id="6" name="Rectangle 2"/>
          <p:cNvSpPr txBox="1">
            <a:spLocks noChangeArrowheads="1"/>
          </p:cNvSpPr>
          <p:nvPr/>
        </p:nvSpPr>
        <p:spPr bwMode="auto">
          <a:xfrm>
            <a:off x="431800" y="1952625"/>
            <a:ext cx="8316913" cy="3097213"/>
          </a:xfrm>
          <a:prstGeom prst="rect">
            <a:avLst/>
          </a:prstGeom>
          <a:noFill/>
          <a:ln w="9525">
            <a:noFill/>
            <a:miter lim="800000"/>
            <a:headEnd/>
            <a:tailEnd/>
          </a:ln>
        </p:spPr>
        <p:txBody>
          <a:bodyPr/>
          <a:lstStyle/>
          <a:p>
            <a:pPr>
              <a:spcBef>
                <a:spcPts val="0"/>
              </a:spcBef>
              <a:defRPr/>
            </a:pPr>
            <a:r>
              <a:rPr kumimoji="1" lang="zh-CN" altLang="en-US" sz="2400" dirty="0"/>
              <a:t>    场景中包括多个长度和高度各不相同的平台。地面是最低的平台，高度为零，长度无限。</a:t>
            </a:r>
          </a:p>
          <a:p>
            <a:pPr>
              <a:spcBef>
                <a:spcPts val="0"/>
              </a:spcBef>
              <a:defRPr/>
            </a:pPr>
            <a:r>
              <a:rPr kumimoji="1" lang="zh-CN" altLang="en-US" sz="2400" dirty="0"/>
              <a:t>    </a:t>
            </a:r>
            <a:r>
              <a:rPr kumimoji="1" lang="en-US" altLang="zh-CN" sz="2400" dirty="0"/>
              <a:t>Jimmy </a:t>
            </a:r>
            <a:r>
              <a:rPr kumimoji="1" lang="zh-CN" altLang="en-US" sz="2400" dirty="0"/>
              <a:t>老鼠在时刻</a:t>
            </a:r>
            <a:r>
              <a:rPr kumimoji="1" lang="en-US" altLang="zh-CN" sz="2400" dirty="0"/>
              <a:t>0 </a:t>
            </a:r>
            <a:r>
              <a:rPr kumimoji="1" lang="zh-CN" altLang="en-US" sz="2400" dirty="0"/>
              <a:t>从高于所有平台的某处开始下落，它的下落速度始终为</a:t>
            </a:r>
            <a:r>
              <a:rPr kumimoji="1" lang="en-US" altLang="zh-CN" sz="2400" dirty="0"/>
              <a:t>1 </a:t>
            </a:r>
            <a:r>
              <a:rPr kumimoji="1" lang="zh-CN" altLang="en-US" sz="2400" dirty="0"/>
              <a:t>米</a:t>
            </a:r>
            <a:r>
              <a:rPr kumimoji="1" lang="en-US" altLang="zh-CN" sz="2400" dirty="0"/>
              <a:t>/</a:t>
            </a:r>
            <a:r>
              <a:rPr kumimoji="1" lang="zh-CN" altLang="en-US" sz="2400" dirty="0"/>
              <a:t>秒。当</a:t>
            </a:r>
            <a:r>
              <a:rPr kumimoji="1" lang="en-US" altLang="zh-CN" sz="2400" dirty="0"/>
              <a:t>Jimmy </a:t>
            </a:r>
            <a:r>
              <a:rPr kumimoji="1" lang="zh-CN" altLang="en-US" sz="2400" dirty="0"/>
              <a:t>落到某个平台上时，游戏者选择让它向左还是向右跑，它跑动的速度也是</a:t>
            </a:r>
            <a:r>
              <a:rPr kumimoji="1" lang="en-US" altLang="zh-CN" sz="2400" dirty="0"/>
              <a:t>1 </a:t>
            </a:r>
            <a:r>
              <a:rPr kumimoji="1" lang="zh-CN" altLang="en-US" sz="2400" dirty="0"/>
              <a:t>米</a:t>
            </a:r>
            <a:r>
              <a:rPr kumimoji="1" lang="en-US" altLang="zh-CN" sz="2400" dirty="0"/>
              <a:t>/</a:t>
            </a:r>
            <a:r>
              <a:rPr kumimoji="1" lang="zh-CN" altLang="en-US" sz="2400" dirty="0"/>
              <a:t>秒。当</a:t>
            </a:r>
            <a:r>
              <a:rPr kumimoji="1" lang="en-US" altLang="zh-CN" sz="2400" dirty="0"/>
              <a:t>Jimmy </a:t>
            </a:r>
            <a:r>
              <a:rPr kumimoji="1" lang="zh-CN" altLang="en-US" sz="2400" dirty="0"/>
              <a:t>跑到平台的边缘时，开始继续下落。</a:t>
            </a:r>
            <a:r>
              <a:rPr kumimoji="1" lang="en-US" altLang="zh-CN" sz="2400" dirty="0"/>
              <a:t>Jimmy </a:t>
            </a:r>
            <a:r>
              <a:rPr kumimoji="1" lang="zh-CN" altLang="en-US" sz="2400" dirty="0"/>
              <a:t>每次下落的高度不能超过</a:t>
            </a:r>
            <a:r>
              <a:rPr kumimoji="1" lang="en-US" altLang="zh-CN" sz="2400" dirty="0"/>
              <a:t>MAX </a:t>
            </a:r>
            <a:r>
              <a:rPr kumimoji="1" lang="zh-CN" altLang="en-US" sz="2400" dirty="0"/>
              <a:t>米，不然就会摔死，游戏也会结束。</a:t>
            </a:r>
          </a:p>
          <a:p>
            <a:pPr>
              <a:spcBef>
                <a:spcPts val="0"/>
              </a:spcBef>
              <a:defRPr/>
            </a:pPr>
            <a:r>
              <a:rPr kumimoji="1" lang="zh-CN" altLang="en-US" sz="2400" dirty="0"/>
              <a:t>    设计一个程序，计算</a:t>
            </a:r>
            <a:r>
              <a:rPr kumimoji="1" lang="en-US" altLang="zh-CN" sz="2400" dirty="0"/>
              <a:t>Jimmy </a:t>
            </a:r>
            <a:r>
              <a:rPr kumimoji="1" lang="zh-CN" altLang="en-US" sz="2400" dirty="0"/>
              <a:t>到地面时可能的最早时间。</a:t>
            </a:r>
            <a:endParaRPr lang="zh-CN" altLang="en-US" sz="2400" b="1" kern="0" dirty="0">
              <a:solidFill>
                <a:schemeClr val="hlink"/>
              </a:solidFill>
              <a:latin typeface="+mn-lt"/>
              <a:ea typeface="黑体" pitchFamily="49" charset="-122"/>
            </a:endParaRPr>
          </a:p>
        </p:txBody>
      </p:sp>
      <p:pic>
        <p:nvPicPr>
          <p:cNvPr id="204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4902200"/>
            <a:ext cx="285115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2E66148D-A6A1-40FF-9DCF-BFF70C3C02A2}" type="datetime1">
              <a:rPr lang="zh-CN" altLang="en-US" smtClean="0"/>
              <a:pPr eaLnBrk="1" hangingPunct="1"/>
              <a:t>2018/9/5</a:t>
            </a:fld>
            <a:endParaRPr lang="en-US" altLang="zh-CN" smtClean="0"/>
          </a:p>
        </p:txBody>
      </p:sp>
      <p:sp>
        <p:nvSpPr>
          <p:cNvPr id="2150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353EDE9-D0EE-49E6-BF85-13053739A49D}" type="slidenum">
              <a:rPr lang="en-US" altLang="zh-CN" smtClean="0"/>
              <a:pPr eaLnBrk="1" hangingPunct="1"/>
              <a:t>15</a:t>
            </a:fld>
            <a:endParaRPr lang="en-US" altLang="zh-CN" smtClean="0"/>
          </a:p>
        </p:txBody>
      </p:sp>
      <p:sp>
        <p:nvSpPr>
          <p:cNvPr id="21508" name="Rectangle 2"/>
          <p:cNvSpPr>
            <a:spLocks noGrp="1" noChangeArrowheads="1"/>
          </p:cNvSpPr>
          <p:nvPr>
            <p:ph type="title"/>
          </p:nvPr>
        </p:nvSpPr>
        <p:spPr>
          <a:xfrm>
            <a:off x="1150938" y="836613"/>
            <a:ext cx="7793037" cy="911225"/>
          </a:xfrm>
        </p:spPr>
        <p:txBody>
          <a:bodyPr/>
          <a:lstStyle/>
          <a:p>
            <a:pPr eaLnBrk="1" hangingPunct="1"/>
            <a:r>
              <a:rPr lang="zh-CN" altLang="en-US" sz="3600" b="1" dirty="0" smtClean="0">
                <a:ea typeface="黑体" pitchFamily="49" charset="-122"/>
              </a:rPr>
              <a:t>例</a:t>
            </a:r>
            <a:r>
              <a:rPr lang="en-US" altLang="zh-CN" sz="3600" b="1" dirty="0" smtClean="0">
                <a:ea typeface="黑体" pitchFamily="49" charset="-122"/>
              </a:rPr>
              <a:t>2 </a:t>
            </a:r>
            <a:r>
              <a:rPr lang="en-US" altLang="en-US" sz="3600" b="1" dirty="0" smtClean="0">
                <a:ea typeface="黑体" pitchFamily="49" charset="-122"/>
              </a:rPr>
              <a:t>Help Jimmy</a:t>
            </a:r>
            <a:endParaRPr lang="zh-CN" altLang="en-US" sz="2800" b="1" dirty="0" smtClean="0">
              <a:ea typeface="黑体" pitchFamily="49" charset="-122"/>
            </a:endParaRPr>
          </a:p>
        </p:txBody>
      </p:sp>
      <p:sp>
        <p:nvSpPr>
          <p:cNvPr id="21509" name="Rectangle 2"/>
          <p:cNvSpPr txBox="1">
            <a:spLocks noChangeArrowheads="1"/>
          </p:cNvSpPr>
          <p:nvPr/>
        </p:nvSpPr>
        <p:spPr bwMode="auto">
          <a:xfrm>
            <a:off x="431800" y="1952625"/>
            <a:ext cx="8316913"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ct val="30000"/>
              </a:spcBef>
            </a:pPr>
            <a:r>
              <a:rPr kumimoji="1" lang="zh-CN" altLang="en-US" sz="2800" dirty="0"/>
              <a:t>输入样</a:t>
            </a:r>
            <a:r>
              <a:rPr kumimoji="1" lang="zh-CN" altLang="en-US" sz="2800" dirty="0" smtClean="0"/>
              <a:t>例</a:t>
            </a:r>
            <a:r>
              <a:rPr kumimoji="1" lang="en-US" altLang="zh-CN" sz="2800" dirty="0" smtClean="0"/>
              <a:t>:</a:t>
            </a:r>
            <a:endParaRPr kumimoji="1" lang="zh-CN" altLang="en-US" sz="2800" dirty="0"/>
          </a:p>
          <a:p>
            <a:pPr eaLnBrk="1" hangingPunct="1">
              <a:spcBef>
                <a:spcPct val="30000"/>
              </a:spcBef>
            </a:pPr>
            <a:r>
              <a:rPr kumimoji="1" lang="en-US" altLang="zh-CN" sz="2400" dirty="0"/>
              <a:t>1</a:t>
            </a:r>
          </a:p>
          <a:p>
            <a:pPr eaLnBrk="1" hangingPunct="1">
              <a:spcBef>
                <a:spcPct val="30000"/>
              </a:spcBef>
            </a:pPr>
            <a:r>
              <a:rPr kumimoji="1" lang="en-US" altLang="zh-CN" sz="2400" dirty="0"/>
              <a:t>3 8 17 20</a:t>
            </a:r>
          </a:p>
          <a:p>
            <a:pPr eaLnBrk="1" hangingPunct="1">
              <a:spcBef>
                <a:spcPct val="30000"/>
              </a:spcBef>
            </a:pPr>
            <a:r>
              <a:rPr kumimoji="1" lang="en-US" altLang="zh-CN" sz="2400" dirty="0"/>
              <a:t>0 10 8</a:t>
            </a:r>
          </a:p>
          <a:p>
            <a:pPr eaLnBrk="1" hangingPunct="1">
              <a:spcBef>
                <a:spcPct val="30000"/>
              </a:spcBef>
            </a:pPr>
            <a:r>
              <a:rPr kumimoji="1" lang="en-US" altLang="zh-CN" sz="2400" dirty="0"/>
              <a:t>0 10 13</a:t>
            </a:r>
          </a:p>
          <a:p>
            <a:pPr eaLnBrk="1" hangingPunct="1">
              <a:spcBef>
                <a:spcPct val="30000"/>
              </a:spcBef>
            </a:pPr>
            <a:r>
              <a:rPr kumimoji="1" lang="en-US" altLang="zh-CN" sz="2400" dirty="0"/>
              <a:t>4 14 3</a:t>
            </a:r>
          </a:p>
          <a:p>
            <a:pPr eaLnBrk="1" hangingPunct="1">
              <a:spcBef>
                <a:spcPct val="30000"/>
              </a:spcBef>
            </a:pPr>
            <a:r>
              <a:rPr kumimoji="1" lang="zh-CN" altLang="en-US" sz="2800" dirty="0"/>
              <a:t>输出样</a:t>
            </a:r>
            <a:r>
              <a:rPr kumimoji="1" lang="zh-CN" altLang="en-US" sz="2800" dirty="0" smtClean="0"/>
              <a:t>例</a:t>
            </a:r>
            <a:r>
              <a:rPr kumimoji="1" lang="en-US" altLang="zh-CN" sz="2800" dirty="0" smtClean="0"/>
              <a:t>:</a:t>
            </a:r>
            <a:endParaRPr kumimoji="1" lang="zh-CN" altLang="en-US" sz="2800" dirty="0"/>
          </a:p>
          <a:p>
            <a:pPr eaLnBrk="1" hangingPunct="1">
              <a:spcBef>
                <a:spcPct val="30000"/>
              </a:spcBef>
            </a:pPr>
            <a:r>
              <a:rPr kumimoji="1" lang="en-US" altLang="zh-CN" sz="2400" dirty="0"/>
              <a:t>23</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8C6BF49-49ED-4175-8B31-726E01D70D9A}" type="datetime1">
              <a:rPr lang="zh-CN" altLang="en-US" smtClean="0"/>
              <a:pPr eaLnBrk="1" hangingPunct="1"/>
              <a:t>2018/9/5</a:t>
            </a:fld>
            <a:endParaRPr lang="en-US" altLang="zh-CN" smtClean="0"/>
          </a:p>
        </p:txBody>
      </p:sp>
      <p:sp>
        <p:nvSpPr>
          <p:cNvPr id="2253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F2B270-B6AE-40E7-884F-D68CA5F6CCCA}" type="slidenum">
              <a:rPr lang="en-US" altLang="zh-CN" smtClean="0"/>
              <a:pPr eaLnBrk="1" hangingPunct="1"/>
              <a:t>16</a:t>
            </a:fld>
            <a:endParaRPr lang="en-US" altLang="zh-CN" smtClean="0"/>
          </a:p>
        </p:txBody>
      </p:sp>
      <p:sp>
        <p:nvSpPr>
          <p:cNvPr id="22532" name="Rectangle 2"/>
          <p:cNvSpPr>
            <a:spLocks noGrp="1" noChangeArrowheads="1"/>
          </p:cNvSpPr>
          <p:nvPr>
            <p:ph type="title"/>
          </p:nvPr>
        </p:nvSpPr>
        <p:spPr>
          <a:xfrm>
            <a:off x="1150938" y="836613"/>
            <a:ext cx="7793037" cy="911225"/>
          </a:xfrm>
        </p:spPr>
        <p:txBody>
          <a:bodyPr/>
          <a:lstStyle/>
          <a:p>
            <a:pPr eaLnBrk="1" hangingPunct="1"/>
            <a:r>
              <a:rPr lang="zh-CN" altLang="en-US" sz="3600" b="1" dirty="0" smtClean="0">
                <a:ea typeface="黑体" pitchFamily="49" charset="-122"/>
              </a:rPr>
              <a:t>例</a:t>
            </a:r>
            <a:r>
              <a:rPr lang="en-US" altLang="zh-CN" sz="3600" b="1" dirty="0" smtClean="0">
                <a:ea typeface="黑体" pitchFamily="49" charset="-122"/>
              </a:rPr>
              <a:t>2 </a:t>
            </a:r>
            <a:r>
              <a:rPr lang="en-US" altLang="en-US" sz="3600" b="1" dirty="0" smtClean="0">
                <a:ea typeface="黑体" pitchFamily="49" charset="-122"/>
              </a:rPr>
              <a:t>Help Jimmy</a:t>
            </a:r>
            <a:endParaRPr lang="zh-CN" altLang="en-US" sz="2800" b="1" dirty="0" smtClean="0">
              <a:ea typeface="黑体" pitchFamily="49" charset="-122"/>
            </a:endParaRPr>
          </a:p>
        </p:txBody>
      </p:sp>
      <p:sp>
        <p:nvSpPr>
          <p:cNvPr id="22533" name="Rectangle 2"/>
          <p:cNvSpPr txBox="1">
            <a:spLocks noChangeArrowheads="1"/>
          </p:cNvSpPr>
          <p:nvPr/>
        </p:nvSpPr>
        <p:spPr bwMode="auto">
          <a:xfrm>
            <a:off x="431800" y="1952625"/>
            <a:ext cx="8316913"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buClr>
                <a:srgbClr val="0000FF"/>
              </a:buClr>
              <a:buSzPct val="80000"/>
            </a:pPr>
            <a:r>
              <a:rPr kumimoji="1" lang="zh-CN" altLang="en-US" sz="2800" dirty="0"/>
              <a:t>    </a:t>
            </a:r>
            <a:r>
              <a:rPr kumimoji="1" lang="zh-CN" altLang="en-US" sz="2600" dirty="0"/>
              <a:t>此题目的“子问题”是什么呢？</a:t>
            </a:r>
          </a:p>
          <a:p>
            <a:pPr eaLnBrk="1" hangingPunct="1">
              <a:buClr>
                <a:srgbClr val="0000FF"/>
              </a:buClr>
              <a:buSzPct val="80000"/>
            </a:pPr>
            <a:r>
              <a:rPr kumimoji="1" lang="zh-CN" altLang="en-US" sz="2600" dirty="0"/>
              <a:t>    </a:t>
            </a:r>
            <a:r>
              <a:rPr kumimoji="1" lang="en-US" altLang="zh-CN" sz="2600" dirty="0"/>
              <a:t>Jimmy </a:t>
            </a:r>
            <a:r>
              <a:rPr kumimoji="1" lang="zh-CN" altLang="en-US" sz="2600" dirty="0"/>
              <a:t>跳到一块板上后，可以有两种选择，向左走或向右走。走到左端和走到右端所需的时间，容易算出。</a:t>
            </a:r>
          </a:p>
          <a:p>
            <a:pPr eaLnBrk="1" hangingPunct="1">
              <a:buClr>
                <a:srgbClr val="0000FF"/>
              </a:buClr>
              <a:buSzPct val="80000"/>
            </a:pPr>
            <a:r>
              <a:rPr kumimoji="1" lang="zh-CN" altLang="en-US" sz="2600" dirty="0"/>
              <a:t>    如果我们能知道，以左端为起点到达地面的最短时间，和以右端为起点到达地面的最短时间，那么向左走还是向右走，就很容选择了。</a:t>
            </a:r>
          </a:p>
          <a:p>
            <a:pPr eaLnBrk="1" hangingPunct="1">
              <a:buClr>
                <a:srgbClr val="0000FF"/>
              </a:buClr>
              <a:buSzPct val="80000"/>
            </a:pPr>
            <a:r>
              <a:rPr kumimoji="1" lang="zh-CN" altLang="en-US" sz="2600" dirty="0"/>
              <a:t>    因此，整个问题就被分解成两个子问题，即</a:t>
            </a:r>
            <a:r>
              <a:rPr kumimoji="1" lang="en-US" altLang="zh-CN" sz="2600" dirty="0"/>
              <a:t>Jimmy </a:t>
            </a:r>
            <a:r>
              <a:rPr kumimoji="1" lang="zh-CN" altLang="en-US" sz="2600" dirty="0"/>
              <a:t>所在位置下方第一块板左端为起点到地面的最短时间，和右端为起点到地面的最短时间。这两个子问题在形式上和原问题是完全一致的。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56C026A-4A23-40C9-A882-DBCDCA7E64A3}" type="datetime1">
              <a:rPr lang="zh-CN" altLang="en-US" smtClean="0"/>
              <a:pPr eaLnBrk="1" hangingPunct="1"/>
              <a:t>2018/9/5</a:t>
            </a:fld>
            <a:endParaRPr lang="en-US" altLang="zh-CN" smtClean="0"/>
          </a:p>
        </p:txBody>
      </p:sp>
      <p:sp>
        <p:nvSpPr>
          <p:cNvPr id="2355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3D386FF-A0AB-4A2F-9EA7-E78503A6CD7D}" type="slidenum">
              <a:rPr lang="en-US" altLang="zh-CN" smtClean="0"/>
              <a:pPr eaLnBrk="1" hangingPunct="1"/>
              <a:t>17</a:t>
            </a:fld>
            <a:endParaRPr lang="en-US" altLang="zh-CN" smtClean="0"/>
          </a:p>
        </p:txBody>
      </p:sp>
      <p:sp>
        <p:nvSpPr>
          <p:cNvPr id="23556" name="Rectangle 2"/>
          <p:cNvSpPr>
            <a:spLocks noGrp="1" noChangeArrowheads="1"/>
          </p:cNvSpPr>
          <p:nvPr>
            <p:ph type="title"/>
          </p:nvPr>
        </p:nvSpPr>
        <p:spPr>
          <a:xfrm>
            <a:off x="1150938" y="836613"/>
            <a:ext cx="7793037" cy="911225"/>
          </a:xfrm>
        </p:spPr>
        <p:txBody>
          <a:bodyPr/>
          <a:lstStyle/>
          <a:p>
            <a:pPr eaLnBrk="1" hangingPunct="1"/>
            <a:r>
              <a:rPr lang="zh-CN" altLang="en-US" sz="3600" b="1" dirty="0" smtClean="0">
                <a:ea typeface="黑体" pitchFamily="49" charset="-122"/>
              </a:rPr>
              <a:t>例</a:t>
            </a:r>
            <a:r>
              <a:rPr lang="en-US" altLang="zh-CN" sz="3600" b="1" dirty="0" smtClean="0">
                <a:ea typeface="黑体" pitchFamily="49" charset="-122"/>
              </a:rPr>
              <a:t>2 </a:t>
            </a:r>
            <a:r>
              <a:rPr lang="en-US" altLang="en-US" sz="3600" b="1" dirty="0" smtClean="0">
                <a:ea typeface="黑体" pitchFamily="49" charset="-122"/>
              </a:rPr>
              <a:t>Help Jimmy</a:t>
            </a:r>
            <a:endParaRPr lang="zh-CN" altLang="en-US" sz="2800" b="1" dirty="0" smtClean="0">
              <a:ea typeface="黑体" pitchFamily="49" charset="-122"/>
            </a:endParaRPr>
          </a:p>
        </p:txBody>
      </p:sp>
      <p:sp>
        <p:nvSpPr>
          <p:cNvPr id="23557" name="Rectangle 2"/>
          <p:cNvSpPr txBox="1">
            <a:spLocks noChangeArrowheads="1"/>
          </p:cNvSpPr>
          <p:nvPr/>
        </p:nvSpPr>
        <p:spPr bwMode="auto">
          <a:xfrm>
            <a:off x="431800" y="1952625"/>
            <a:ext cx="83169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ts val="0"/>
              </a:spcBef>
              <a:buClr>
                <a:srgbClr val="0000FF"/>
              </a:buClr>
              <a:buSzPct val="80000"/>
            </a:pPr>
            <a:r>
              <a:rPr kumimoji="1" lang="zh-CN" altLang="en-US" sz="2800" dirty="0"/>
              <a:t>    </a:t>
            </a:r>
            <a:r>
              <a:rPr kumimoji="1" lang="zh-CN" altLang="en-US" sz="2400" dirty="0"/>
              <a:t>方法一：自底向上</a:t>
            </a:r>
            <a:endParaRPr kumimoji="1" lang="en-US" altLang="zh-CN" sz="2400" dirty="0"/>
          </a:p>
          <a:p>
            <a:pPr eaLnBrk="1" hangingPunct="1">
              <a:spcBef>
                <a:spcPts val="0"/>
              </a:spcBef>
              <a:buClr>
                <a:srgbClr val="0000FF"/>
              </a:buClr>
              <a:buSzPct val="80000"/>
            </a:pPr>
            <a:r>
              <a:rPr kumimoji="1" lang="en-US" altLang="zh-CN" sz="2400" dirty="0"/>
              <a:t>    </a:t>
            </a:r>
            <a:r>
              <a:rPr kumimoji="1" lang="zh-CN" altLang="en-US" sz="2400" dirty="0"/>
              <a:t>状态空间：</a:t>
            </a:r>
            <a:r>
              <a:rPr kumimoji="1" lang="en-US" altLang="zh-CN" sz="2400" dirty="0"/>
              <a:t>r[i][2]</a:t>
            </a:r>
            <a:r>
              <a:rPr kumimoji="1" lang="zh-CN" altLang="en-US" sz="2400" dirty="0"/>
              <a:t>，表示第</a:t>
            </a:r>
            <a:r>
              <a:rPr kumimoji="1" lang="en-US" altLang="zh-CN" sz="2400" dirty="0"/>
              <a:t>i</a:t>
            </a:r>
            <a:r>
              <a:rPr kumimoji="1" lang="zh-CN" altLang="en-US" sz="2400" dirty="0"/>
              <a:t>块平台的左右两个端点到达地面的最短距离。设两个端点的横坐标分别为</a:t>
            </a:r>
            <a:r>
              <a:rPr kumimoji="1" lang="en-US" altLang="zh-CN" sz="2400" dirty="0"/>
              <a:t>x1, x2</a:t>
            </a:r>
            <a:r>
              <a:rPr kumimoji="1" lang="zh-CN" altLang="en-US" sz="2400" dirty="0"/>
              <a:t>。</a:t>
            </a:r>
            <a:endParaRPr kumimoji="1" lang="en-US" altLang="zh-CN" sz="2400" dirty="0"/>
          </a:p>
          <a:p>
            <a:pPr eaLnBrk="1" hangingPunct="1">
              <a:spcBef>
                <a:spcPts val="0"/>
              </a:spcBef>
              <a:buClr>
                <a:srgbClr val="0000FF"/>
              </a:buClr>
              <a:buSzPct val="80000"/>
            </a:pPr>
            <a:r>
              <a:rPr kumimoji="1" lang="en-US" altLang="zh-CN" sz="2400" dirty="0"/>
              <a:t>    </a:t>
            </a:r>
            <a:r>
              <a:rPr kumimoji="1" lang="zh-CN" altLang="en-US" sz="2400" dirty="0"/>
              <a:t>状态方程</a:t>
            </a:r>
            <a:r>
              <a:rPr kumimoji="1" lang="en-US" altLang="zh-CN" sz="2400" dirty="0"/>
              <a:t>(</a:t>
            </a:r>
            <a:r>
              <a:rPr kumimoji="1" lang="zh-CN" altLang="en-US" sz="2400" dirty="0"/>
              <a:t>假设平台</a:t>
            </a:r>
            <a:r>
              <a:rPr kumimoji="1" lang="en-US" altLang="zh-CN" sz="2400" dirty="0"/>
              <a:t>i</a:t>
            </a:r>
            <a:r>
              <a:rPr kumimoji="1" lang="zh-CN" altLang="en-US" sz="2400" dirty="0"/>
              <a:t>的下一个有效平台为</a:t>
            </a:r>
            <a:r>
              <a:rPr kumimoji="1" lang="en-US" altLang="zh-CN" sz="2400" dirty="0"/>
              <a:t>j , j(h)!=0)</a:t>
            </a:r>
            <a:r>
              <a:rPr kumimoji="1" lang="zh-CN" altLang="en-US" sz="2400" dirty="0"/>
              <a:t>：</a:t>
            </a:r>
            <a:endParaRPr kumimoji="1" lang="en-US" altLang="zh-CN" sz="2400" dirty="0"/>
          </a:p>
          <a:p>
            <a:pPr eaLnBrk="1" hangingPunct="1">
              <a:spcBef>
                <a:spcPts val="0"/>
              </a:spcBef>
              <a:buClr>
                <a:srgbClr val="0000FF"/>
              </a:buClr>
              <a:buSzPct val="80000"/>
            </a:pPr>
            <a:r>
              <a:rPr kumimoji="1" lang="en-US" altLang="zh-CN" sz="2400" dirty="0"/>
              <a:t>    r[i][0]=min(i(x1)-j(x1)+r[j][0], j(x2)-i(x1)+r[j][1])</a:t>
            </a:r>
          </a:p>
          <a:p>
            <a:pPr eaLnBrk="1" hangingPunct="1">
              <a:spcBef>
                <a:spcPts val="0"/>
              </a:spcBef>
              <a:buClr>
                <a:srgbClr val="0000FF"/>
              </a:buClr>
              <a:buSzPct val="80000"/>
            </a:pPr>
            <a:r>
              <a:rPr kumimoji="1" lang="en-US" altLang="zh-CN" sz="2400" dirty="0"/>
              <a:t>    r[i][1]=min(i(x2)-j(x1)+r[j][0], j(x2)-i(x2)+r[j][1])</a:t>
            </a:r>
          </a:p>
          <a:p>
            <a:pPr eaLnBrk="1" hangingPunct="1">
              <a:spcBef>
                <a:spcPts val="0"/>
              </a:spcBef>
              <a:buClr>
                <a:srgbClr val="0000FF"/>
              </a:buClr>
              <a:buSzPct val="80000"/>
            </a:pPr>
            <a:r>
              <a:rPr kumimoji="1" lang="en-US" altLang="zh-CN" sz="2400" dirty="0"/>
              <a:t>    </a:t>
            </a:r>
            <a:r>
              <a:rPr kumimoji="1" lang="zh-CN" altLang="en-US" sz="2400" dirty="0" smtClean="0"/>
              <a:t>初始条件：</a:t>
            </a:r>
            <a:r>
              <a:rPr kumimoji="1" lang="en-US" altLang="zh-CN" sz="2400" dirty="0" smtClean="0"/>
              <a:t>r[0</a:t>
            </a:r>
            <a:r>
              <a:rPr kumimoji="1" lang="en-US" altLang="zh-CN" sz="2400" dirty="0"/>
              <a:t>][0]=r[0][1]=0;</a:t>
            </a:r>
          </a:p>
          <a:p>
            <a:pPr eaLnBrk="1" hangingPunct="1">
              <a:spcBef>
                <a:spcPts val="0"/>
              </a:spcBef>
              <a:buClr>
                <a:srgbClr val="0000FF"/>
              </a:buClr>
              <a:buSzPct val="80000"/>
            </a:pPr>
            <a:r>
              <a:rPr kumimoji="1" lang="en-US" altLang="zh-CN" sz="2400" dirty="0"/>
              <a:t>    </a:t>
            </a:r>
            <a:r>
              <a:rPr kumimoji="1" lang="zh-CN" altLang="en-US" sz="2400" dirty="0"/>
              <a:t>预处理</a:t>
            </a:r>
            <a:r>
              <a:rPr kumimoji="1" lang="zh-CN" altLang="en-US" sz="2400" dirty="0" smtClean="0"/>
              <a:t>：</a:t>
            </a:r>
            <a:r>
              <a:rPr kumimoji="1" lang="zh-CN" altLang="en-US" sz="2400" dirty="0"/>
              <a:t>将出发点看作一个长度为</a:t>
            </a:r>
            <a:r>
              <a:rPr kumimoji="1" lang="en-US" altLang="zh-CN" sz="2400" dirty="0"/>
              <a:t>0</a:t>
            </a:r>
            <a:r>
              <a:rPr kumimoji="1" lang="zh-CN" altLang="en-US" sz="2400" dirty="0"/>
              <a:t>的平台，将地面看成长度最大且高度为</a:t>
            </a:r>
            <a:r>
              <a:rPr kumimoji="1" lang="en-US" altLang="zh-CN" sz="2400" dirty="0"/>
              <a:t>0</a:t>
            </a:r>
            <a:r>
              <a:rPr kumimoji="1" lang="zh-CN" altLang="en-US" sz="2400" dirty="0"/>
              <a:t>的平台，将所有平台按平台的高度从低到高进行排序</a:t>
            </a:r>
            <a:endParaRPr kumimoji="1" lang="en-US" altLang="zh-CN" sz="2400" dirty="0"/>
          </a:p>
          <a:p>
            <a:pPr eaLnBrk="1" hangingPunct="1">
              <a:spcBef>
                <a:spcPts val="0"/>
              </a:spcBef>
              <a:buClr>
                <a:srgbClr val="0000FF"/>
              </a:buClr>
              <a:buSzPct val="80000"/>
            </a:pPr>
            <a:r>
              <a:rPr kumimoji="1" lang="en-US" altLang="zh-CN" sz="2400" dirty="0"/>
              <a:t>    </a:t>
            </a:r>
            <a:r>
              <a:rPr kumimoji="1" lang="zh-CN" altLang="en-US" sz="2400" dirty="0" smtClean="0"/>
              <a:t>结果</a:t>
            </a:r>
            <a:r>
              <a:rPr kumimoji="1" lang="zh-CN" altLang="en-US" sz="2400" dirty="0"/>
              <a:t>：</a:t>
            </a:r>
            <a:r>
              <a:rPr kumimoji="1" lang="en-US" altLang="zh-CN" sz="2400" dirty="0"/>
              <a:t>r[n+1][0]+h(n:</a:t>
            </a:r>
            <a:r>
              <a:rPr kumimoji="1" lang="zh-CN" altLang="en-US" sz="2400" dirty="0"/>
              <a:t>给定平台数，</a:t>
            </a:r>
            <a:r>
              <a:rPr kumimoji="1" lang="en-US" altLang="zh-CN" sz="2400" dirty="0"/>
              <a:t>h</a:t>
            </a:r>
            <a:r>
              <a:rPr kumimoji="1" lang="zh-CN" altLang="en-US" sz="2400" dirty="0"/>
              <a:t>起始高度</a:t>
            </a:r>
            <a:r>
              <a:rPr kumimoji="1" lang="en-US" altLang="zh-CN" sz="2400" dirty="0"/>
              <a:t>)</a:t>
            </a:r>
            <a:endParaRPr kumimoji="1"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3269A43-F6F4-4527-9480-BFCA69ECD4D4}" type="datetime1">
              <a:rPr lang="zh-CN" altLang="en-US" smtClean="0"/>
              <a:pPr eaLnBrk="1" hangingPunct="1"/>
              <a:t>2018/9/5</a:t>
            </a:fld>
            <a:endParaRPr lang="en-US" altLang="zh-CN" smtClean="0"/>
          </a:p>
        </p:txBody>
      </p:sp>
      <p:sp>
        <p:nvSpPr>
          <p:cNvPr id="24579"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FCA483E-EC7A-4CBE-99FB-F1FA7DC1DB78}" type="slidenum">
              <a:rPr lang="en-US" altLang="zh-CN" smtClean="0"/>
              <a:pPr eaLnBrk="1" hangingPunct="1"/>
              <a:t>18</a:t>
            </a:fld>
            <a:endParaRPr lang="en-US" altLang="zh-CN" smtClean="0"/>
          </a:p>
        </p:txBody>
      </p:sp>
      <p:sp>
        <p:nvSpPr>
          <p:cNvPr id="24580" name="Rectangle 2"/>
          <p:cNvSpPr>
            <a:spLocks noGrp="1" noChangeArrowheads="1"/>
          </p:cNvSpPr>
          <p:nvPr>
            <p:ph type="title"/>
          </p:nvPr>
        </p:nvSpPr>
        <p:spPr>
          <a:xfrm>
            <a:off x="1150938" y="836613"/>
            <a:ext cx="7793037" cy="911225"/>
          </a:xfrm>
        </p:spPr>
        <p:txBody>
          <a:bodyPr/>
          <a:lstStyle/>
          <a:p>
            <a:pPr eaLnBrk="1" hangingPunct="1"/>
            <a:r>
              <a:rPr lang="zh-CN" altLang="en-US" sz="3600" b="1" dirty="0" smtClean="0">
                <a:ea typeface="黑体" pitchFamily="49" charset="-122"/>
              </a:rPr>
              <a:t>例</a:t>
            </a:r>
            <a:r>
              <a:rPr lang="en-US" altLang="zh-CN" sz="3600" b="1" dirty="0" smtClean="0">
                <a:ea typeface="黑体" pitchFamily="49" charset="-122"/>
              </a:rPr>
              <a:t>2 </a:t>
            </a:r>
            <a:r>
              <a:rPr lang="en-US" altLang="en-US" sz="3600" b="1" dirty="0" smtClean="0">
                <a:ea typeface="黑体" pitchFamily="49" charset="-122"/>
              </a:rPr>
              <a:t>Help Jimmy</a:t>
            </a:r>
            <a:endParaRPr lang="zh-CN" altLang="en-US" sz="2800" b="1" dirty="0" smtClean="0">
              <a:ea typeface="黑体" pitchFamily="49" charset="-122"/>
            </a:endParaRPr>
          </a:p>
        </p:txBody>
      </p:sp>
      <p:sp>
        <p:nvSpPr>
          <p:cNvPr id="24581" name="Rectangle 2"/>
          <p:cNvSpPr txBox="1">
            <a:spLocks noChangeArrowheads="1"/>
          </p:cNvSpPr>
          <p:nvPr/>
        </p:nvSpPr>
        <p:spPr bwMode="auto">
          <a:xfrm>
            <a:off x="431800" y="1952625"/>
            <a:ext cx="831691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spcBef>
                <a:spcPts val="0"/>
              </a:spcBef>
              <a:buClr>
                <a:srgbClr val="0000FF"/>
              </a:buClr>
              <a:buSzPct val="80000"/>
            </a:pPr>
            <a:r>
              <a:rPr kumimoji="1" lang="zh-CN" altLang="en-US" sz="2800" dirty="0"/>
              <a:t>    </a:t>
            </a:r>
            <a:r>
              <a:rPr kumimoji="1" lang="zh-CN" altLang="en-US" sz="2400" dirty="0"/>
              <a:t>方法二：自顶向下</a:t>
            </a:r>
            <a:endParaRPr kumimoji="1" lang="en-US" altLang="zh-CN" sz="2400" dirty="0"/>
          </a:p>
          <a:p>
            <a:pPr eaLnBrk="1" hangingPunct="1">
              <a:spcBef>
                <a:spcPts val="0"/>
              </a:spcBef>
              <a:buClr>
                <a:srgbClr val="0000FF"/>
              </a:buClr>
              <a:buSzPct val="80000"/>
            </a:pPr>
            <a:r>
              <a:rPr kumimoji="1" lang="zh-CN" altLang="en-US" sz="2400" dirty="0"/>
              <a:t>     状态空间：</a:t>
            </a:r>
            <a:r>
              <a:rPr kumimoji="1" lang="en-US" altLang="zh-CN" sz="2400" dirty="0"/>
              <a:t>r[i][2]</a:t>
            </a:r>
            <a:r>
              <a:rPr kumimoji="1" lang="zh-CN" altLang="en-US" sz="2400" dirty="0"/>
              <a:t>，表示第</a:t>
            </a:r>
            <a:r>
              <a:rPr kumimoji="1" lang="en-US" altLang="zh-CN" sz="2400" dirty="0"/>
              <a:t>i</a:t>
            </a:r>
            <a:r>
              <a:rPr kumimoji="1" lang="zh-CN" altLang="en-US" sz="2400" dirty="0"/>
              <a:t>块平台的左右两个端点到达地面的最短距离。设两个端点的横坐标分别为</a:t>
            </a:r>
            <a:r>
              <a:rPr kumimoji="1" lang="en-US" altLang="zh-CN" sz="2400" dirty="0"/>
              <a:t>x1, x2</a:t>
            </a:r>
            <a:r>
              <a:rPr kumimoji="1" lang="zh-CN" altLang="en-US" sz="2400" dirty="0"/>
              <a:t>。</a:t>
            </a:r>
            <a:endParaRPr kumimoji="1" lang="en-US" altLang="zh-CN" sz="2400" dirty="0"/>
          </a:p>
          <a:p>
            <a:pPr eaLnBrk="1" hangingPunct="1">
              <a:spcBef>
                <a:spcPts val="0"/>
              </a:spcBef>
              <a:buClr>
                <a:srgbClr val="0000FF"/>
              </a:buClr>
              <a:buSzPct val="80000"/>
            </a:pPr>
            <a:r>
              <a:rPr kumimoji="1" lang="en-US" altLang="zh-CN" sz="2400" dirty="0"/>
              <a:t>    </a:t>
            </a:r>
            <a:r>
              <a:rPr kumimoji="1" lang="zh-CN" altLang="en-US" sz="2400" dirty="0"/>
              <a:t>状态方程</a:t>
            </a:r>
            <a:r>
              <a:rPr kumimoji="1" lang="en-US" altLang="zh-CN" sz="2400" dirty="0"/>
              <a:t>(</a:t>
            </a:r>
            <a:r>
              <a:rPr kumimoji="1" lang="zh-CN" altLang="en-US" sz="2400" dirty="0"/>
              <a:t>假设平台</a:t>
            </a:r>
            <a:r>
              <a:rPr kumimoji="1" lang="en-US" altLang="zh-CN" sz="2400" dirty="0"/>
              <a:t>i</a:t>
            </a:r>
            <a:r>
              <a:rPr kumimoji="1" lang="zh-CN" altLang="en-US" sz="2400" dirty="0"/>
              <a:t>的下一个有效平台为</a:t>
            </a:r>
            <a:r>
              <a:rPr kumimoji="1" lang="en-US" altLang="zh-CN" sz="2400" dirty="0"/>
              <a:t>j, j(h)!=0)</a:t>
            </a:r>
            <a:r>
              <a:rPr kumimoji="1" lang="zh-CN" altLang="en-US" sz="2400" dirty="0"/>
              <a:t>：</a:t>
            </a:r>
            <a:endParaRPr kumimoji="1" lang="en-US" altLang="zh-CN" sz="2400" dirty="0"/>
          </a:p>
          <a:p>
            <a:pPr eaLnBrk="1" hangingPunct="1">
              <a:spcBef>
                <a:spcPts val="0"/>
              </a:spcBef>
              <a:buClr>
                <a:srgbClr val="0000FF"/>
              </a:buClr>
              <a:buSzPct val="80000"/>
            </a:pPr>
            <a:r>
              <a:rPr kumimoji="1" lang="en-US" altLang="zh-CN" sz="2400" dirty="0"/>
              <a:t>    r[i][y]=min(i(</a:t>
            </a:r>
            <a:r>
              <a:rPr kumimoji="1" lang="en-US" altLang="zh-CN" sz="2400" dirty="0" err="1"/>
              <a:t>y:x</a:t>
            </a:r>
            <a:r>
              <a:rPr kumimoji="1" lang="en-US" altLang="zh-CN" sz="2400" dirty="0"/>
              <a:t>)-j(x1)+r[j][0], j(x2)-i(</a:t>
            </a:r>
            <a:r>
              <a:rPr kumimoji="1" lang="en-US" altLang="zh-CN" sz="2400" dirty="0" err="1"/>
              <a:t>y:x</a:t>
            </a:r>
            <a:r>
              <a:rPr kumimoji="1" lang="en-US" altLang="zh-CN" sz="2400" dirty="0"/>
              <a:t>)+r[j][1])</a:t>
            </a:r>
          </a:p>
          <a:p>
            <a:pPr eaLnBrk="1" hangingPunct="1">
              <a:spcBef>
                <a:spcPts val="0"/>
              </a:spcBef>
              <a:buClr>
                <a:srgbClr val="0000FF"/>
              </a:buClr>
              <a:buSzPct val="80000"/>
            </a:pPr>
            <a:r>
              <a:rPr kumimoji="1" lang="en-US" altLang="zh-CN" sz="2400" dirty="0"/>
              <a:t>    r[n+1][0]=r[n+1][1]=0;</a:t>
            </a:r>
          </a:p>
          <a:p>
            <a:pPr eaLnBrk="1" hangingPunct="1">
              <a:spcBef>
                <a:spcPts val="0"/>
              </a:spcBef>
              <a:buClr>
                <a:srgbClr val="0000FF"/>
              </a:buClr>
              <a:buSzPct val="80000"/>
            </a:pPr>
            <a:r>
              <a:rPr kumimoji="1" lang="en-US" altLang="zh-CN" sz="2400" dirty="0"/>
              <a:t>    </a:t>
            </a:r>
            <a:r>
              <a:rPr kumimoji="1" lang="zh-CN" altLang="en-US" sz="2400" dirty="0" smtClean="0"/>
              <a:t>初始条件：</a:t>
            </a:r>
            <a:r>
              <a:rPr kumimoji="1" lang="en-US" altLang="zh-CN" sz="2400" dirty="0" smtClean="0"/>
              <a:t>i(</a:t>
            </a:r>
            <a:r>
              <a:rPr kumimoji="1" lang="en-US" altLang="zh-CN" sz="2400" dirty="0" err="1" smtClean="0"/>
              <a:t>y:x</a:t>
            </a:r>
            <a:r>
              <a:rPr kumimoji="1" lang="en-US" altLang="zh-CN" sz="2400" dirty="0"/>
              <a:t>): y=0</a:t>
            </a:r>
            <a:r>
              <a:rPr kumimoji="1" lang="zh-CN" altLang="en-US" sz="2400" dirty="0"/>
              <a:t>表示第</a:t>
            </a:r>
            <a:r>
              <a:rPr kumimoji="1" lang="en-US" altLang="zh-CN" sz="2400" dirty="0"/>
              <a:t>i</a:t>
            </a:r>
            <a:r>
              <a:rPr kumimoji="1" lang="zh-CN" altLang="en-US" sz="2400" dirty="0"/>
              <a:t>个平台的左端点的横坐标，</a:t>
            </a:r>
            <a:r>
              <a:rPr kumimoji="1" lang="en-US" altLang="zh-CN" sz="2400" dirty="0"/>
              <a:t>y=1</a:t>
            </a:r>
            <a:r>
              <a:rPr kumimoji="1" lang="zh-CN" altLang="en-US" sz="2400" dirty="0"/>
              <a:t>右端点</a:t>
            </a:r>
            <a:endParaRPr kumimoji="1" lang="en-US" altLang="zh-CN" sz="2400" dirty="0"/>
          </a:p>
          <a:p>
            <a:pPr eaLnBrk="1" hangingPunct="1">
              <a:spcBef>
                <a:spcPts val="0"/>
              </a:spcBef>
              <a:buClr>
                <a:srgbClr val="0000FF"/>
              </a:buClr>
              <a:buSzPct val="80000"/>
            </a:pPr>
            <a:r>
              <a:rPr kumimoji="1" lang="en-US" altLang="zh-CN" sz="2400" dirty="0"/>
              <a:t>    </a:t>
            </a:r>
            <a:r>
              <a:rPr kumimoji="1" lang="zh-CN" altLang="en-US" sz="2400" dirty="0"/>
              <a:t>预处理：将出发点看作一个长度为</a:t>
            </a:r>
            <a:r>
              <a:rPr kumimoji="1" lang="en-US" altLang="zh-CN" sz="2400" dirty="0"/>
              <a:t>0</a:t>
            </a:r>
            <a:r>
              <a:rPr kumimoji="1" lang="zh-CN" altLang="en-US" sz="2400" dirty="0"/>
              <a:t>的平台，将地面看成长度最大且高度为</a:t>
            </a:r>
            <a:r>
              <a:rPr kumimoji="1" lang="en-US" altLang="zh-CN" sz="2400" dirty="0"/>
              <a:t>0</a:t>
            </a:r>
            <a:r>
              <a:rPr kumimoji="1" lang="zh-CN" altLang="en-US" sz="2400" dirty="0"/>
              <a:t>的平台，将平台按平台的高度从高到低进行排序</a:t>
            </a:r>
            <a:endParaRPr kumimoji="1" lang="en-US" altLang="zh-CN" sz="2400" dirty="0"/>
          </a:p>
          <a:p>
            <a:pPr eaLnBrk="1" hangingPunct="1">
              <a:spcBef>
                <a:spcPts val="0"/>
              </a:spcBef>
              <a:buClr>
                <a:srgbClr val="0000FF"/>
              </a:buClr>
              <a:buSzPct val="80000"/>
            </a:pPr>
            <a:r>
              <a:rPr kumimoji="1" lang="en-US" altLang="zh-CN" sz="2400" dirty="0"/>
              <a:t>    </a:t>
            </a:r>
            <a:r>
              <a:rPr kumimoji="1" lang="zh-CN" altLang="en-US" sz="2400" dirty="0" smtClean="0"/>
              <a:t>结果</a:t>
            </a:r>
            <a:r>
              <a:rPr kumimoji="1" lang="zh-CN" altLang="en-US" sz="2400" dirty="0"/>
              <a:t>：</a:t>
            </a:r>
            <a:r>
              <a:rPr kumimoji="1" lang="en-US" altLang="zh-CN" sz="2400" dirty="0"/>
              <a:t>r[0][0]+h (h: </a:t>
            </a:r>
            <a:r>
              <a:rPr kumimoji="1" lang="zh-CN" altLang="en-US" sz="2400" dirty="0"/>
              <a:t>起始高度</a:t>
            </a:r>
            <a:r>
              <a:rPr kumimoji="1" lang="en-US" altLang="zh-CN" sz="2400" dirty="0"/>
              <a:t>)</a:t>
            </a:r>
            <a:endParaRPr kumimoji="1"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91698EF-94FA-4DED-B029-0EBB50D4C8F3}" type="datetime1">
              <a:rPr lang="zh-CN" altLang="en-US" smtClean="0"/>
              <a:pPr eaLnBrk="1" hangingPunct="1"/>
              <a:t>2018/9/5</a:t>
            </a:fld>
            <a:endParaRPr lang="en-US" altLang="zh-CN" smtClean="0"/>
          </a:p>
        </p:txBody>
      </p:sp>
      <p:sp>
        <p:nvSpPr>
          <p:cNvPr id="2560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CEBCE6A-2D7B-4ECD-9998-1DC0FC4EBB22}" type="slidenum">
              <a:rPr lang="en-US" altLang="zh-CN" smtClean="0"/>
              <a:pPr eaLnBrk="1" hangingPunct="1"/>
              <a:t>19</a:t>
            </a:fld>
            <a:endParaRPr lang="en-US" altLang="zh-CN" smtClean="0"/>
          </a:p>
        </p:txBody>
      </p:sp>
      <p:sp>
        <p:nvSpPr>
          <p:cNvPr id="25604" name="Rectangle 2"/>
          <p:cNvSpPr>
            <a:spLocks noGrp="1" noChangeArrowheads="1"/>
          </p:cNvSpPr>
          <p:nvPr>
            <p:ph type="title"/>
          </p:nvPr>
        </p:nvSpPr>
        <p:spPr>
          <a:xfrm>
            <a:off x="1150938" y="836613"/>
            <a:ext cx="7793037" cy="911225"/>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3</a:t>
            </a:r>
            <a:r>
              <a:rPr lang="zh-CN" altLang="en-US" sz="4000" b="1" dirty="0" smtClean="0">
                <a:ea typeface="黑体" pitchFamily="49" charset="-122"/>
              </a:rPr>
              <a:t> 最长有序子序列</a:t>
            </a:r>
            <a:r>
              <a:rPr lang="en-US" altLang="zh-CN" sz="4000" b="1" dirty="0" smtClean="0">
                <a:ea typeface="黑体" pitchFamily="49" charset="-122"/>
              </a:rPr>
              <a:t>(LIS)</a:t>
            </a:r>
            <a:endParaRPr lang="zh-CN" altLang="en-US" sz="2800" b="1" dirty="0" smtClean="0">
              <a:ea typeface="黑体" pitchFamily="49" charset="-122"/>
            </a:endParaRPr>
          </a:p>
        </p:txBody>
      </p:sp>
      <p:graphicFrame>
        <p:nvGraphicFramePr>
          <p:cNvPr id="140503" name="Group 215"/>
          <p:cNvGraphicFramePr>
            <a:graphicFrameLocks noGrp="1"/>
          </p:cNvGraphicFramePr>
          <p:nvPr>
            <p:ph sz="half" idx="1"/>
            <p:extLst>
              <p:ext uri="{D42A27DB-BD31-4B8C-83A1-F6EECF244321}">
                <p14:modId xmlns:p14="http://schemas.microsoft.com/office/powerpoint/2010/main" val="2471330720"/>
              </p:ext>
            </p:extLst>
          </p:nvPr>
        </p:nvGraphicFramePr>
        <p:xfrm>
          <a:off x="683568" y="3752850"/>
          <a:ext cx="7659687" cy="1098646"/>
        </p:xfrm>
        <a:graphic>
          <a:graphicData uri="http://schemas.openxmlformats.org/drawingml/2006/table">
            <a:tbl>
              <a:tblPr/>
              <a:tblGrid>
                <a:gridCol w="1325562"/>
                <a:gridCol w="658813"/>
                <a:gridCol w="614362"/>
                <a:gridCol w="682625"/>
                <a:gridCol w="712788"/>
                <a:gridCol w="744537"/>
                <a:gridCol w="746125"/>
                <a:gridCol w="714375"/>
                <a:gridCol w="746125"/>
                <a:gridCol w="714375"/>
              </a:tblGrid>
              <a:tr h="517992">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I</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0558">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a[I]</a:t>
                      </a:r>
                    </a:p>
                  </a:txBody>
                  <a:tcPr marT="45684" marB="456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684" marB="456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9</a:t>
                      </a:r>
                    </a:p>
                  </a:txBody>
                  <a:tcPr marT="45684" marB="456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2"/>
          <p:cNvSpPr txBox="1">
            <a:spLocks noChangeArrowheads="1"/>
          </p:cNvSpPr>
          <p:nvPr/>
        </p:nvSpPr>
        <p:spPr bwMode="auto">
          <a:xfrm>
            <a:off x="647700" y="1952625"/>
            <a:ext cx="7777163" cy="1655763"/>
          </a:xfrm>
          <a:prstGeom prst="rect">
            <a:avLst/>
          </a:prstGeom>
          <a:noFill/>
          <a:ln w="9525">
            <a:noFill/>
            <a:miter lim="800000"/>
            <a:headEnd/>
            <a:tailEnd/>
          </a:ln>
        </p:spPr>
        <p:txBody>
          <a:bodyPr/>
          <a:lstStyle/>
          <a:p>
            <a:pPr>
              <a:spcBef>
                <a:spcPct val="20000"/>
              </a:spcBef>
              <a:buClr>
                <a:schemeClr val="folHlink"/>
              </a:buClr>
              <a:buSzPct val="60000"/>
              <a:defRPr/>
            </a:pPr>
            <a:r>
              <a:rPr lang="en-US" altLang="zh-CN" sz="2800" b="1" kern="0" dirty="0">
                <a:latin typeface="+mn-lt"/>
                <a:ea typeface="+mn-ea"/>
              </a:rPr>
              <a:t>    </a:t>
            </a:r>
            <a:r>
              <a:rPr lang="zh-CN" altLang="en-US" sz="2400" dirty="0"/>
              <a:t>找出由</a:t>
            </a:r>
            <a:r>
              <a:rPr lang="en-US" altLang="zh-CN" sz="2400" dirty="0"/>
              <a:t>n</a:t>
            </a:r>
            <a:r>
              <a:rPr lang="zh-CN" altLang="en-US" sz="2400" dirty="0"/>
              <a:t>个元素组成的序列的最长有序子序列长度及其中一个最长有序子序列（这里有序指非递减顺序，且不要求子序列连续）。</a:t>
            </a:r>
            <a:endParaRPr lang="zh-CN" altLang="en-US" sz="2400" b="1" kern="0" dirty="0">
              <a:solidFill>
                <a:schemeClr val="hlink"/>
              </a:solidFill>
              <a:latin typeface="+mn-lt"/>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1C04BF4-5C33-4509-8125-BEF25725F821}" type="datetime1">
              <a:rPr lang="zh-CN" altLang="en-US" smtClean="0"/>
              <a:pPr eaLnBrk="1" hangingPunct="1"/>
              <a:t>2018/9/5</a:t>
            </a:fld>
            <a:endParaRPr lang="en-US" altLang="zh-CN" smtClean="0"/>
          </a:p>
        </p:txBody>
      </p:sp>
      <p:sp>
        <p:nvSpPr>
          <p:cNvPr id="40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6A414A6-0CAD-4F9C-9D0D-5912D58B3353}" type="slidenum">
              <a:rPr lang="en-US" altLang="zh-CN" smtClean="0"/>
              <a:pPr eaLnBrk="1" hangingPunct="1"/>
              <a:t>2</a:t>
            </a:fld>
            <a:endParaRPr lang="en-US" altLang="zh-CN" smtClean="0"/>
          </a:p>
        </p:txBody>
      </p:sp>
      <p:sp>
        <p:nvSpPr>
          <p:cNvPr id="4100" name="Rectangle 2"/>
          <p:cNvSpPr>
            <a:spLocks noGrp="1" noChangeArrowheads="1"/>
          </p:cNvSpPr>
          <p:nvPr>
            <p:ph type="title"/>
          </p:nvPr>
        </p:nvSpPr>
        <p:spPr>
          <a:xfrm>
            <a:off x="1223963" y="873125"/>
            <a:ext cx="6553200" cy="839788"/>
          </a:xfrm>
        </p:spPr>
        <p:txBody>
          <a:bodyPr/>
          <a:lstStyle/>
          <a:p>
            <a:pPr eaLnBrk="1" hangingPunct="1"/>
            <a:endParaRPr lang="zh-CN" altLang="en-US" b="1" smtClean="0">
              <a:ea typeface="黑体" pitchFamily="49" charset="-122"/>
            </a:endParaRPr>
          </a:p>
        </p:txBody>
      </p:sp>
      <p:sp>
        <p:nvSpPr>
          <p:cNvPr id="4101" name="Rectangle 3"/>
          <p:cNvSpPr>
            <a:spLocks noGrp="1" noChangeArrowheads="1"/>
          </p:cNvSpPr>
          <p:nvPr>
            <p:ph type="body" idx="1"/>
          </p:nvPr>
        </p:nvSpPr>
        <p:spPr>
          <a:xfrm>
            <a:off x="900113" y="2349500"/>
            <a:ext cx="7772400" cy="1627188"/>
          </a:xfrm>
        </p:spPr>
        <p:txBody>
          <a:bodyPr/>
          <a:lstStyle/>
          <a:p>
            <a:pPr algn="ctr" eaLnBrk="1" hangingPunct="1">
              <a:lnSpc>
                <a:spcPct val="80000"/>
              </a:lnSpc>
              <a:buFont typeface="Wingdings" pitchFamily="2" charset="2"/>
              <a:buNone/>
            </a:pPr>
            <a:r>
              <a:rPr lang="zh-CN" altLang="en-US" sz="6600" b="1" smtClean="0">
                <a:solidFill>
                  <a:schemeClr val="hlink"/>
                </a:solidFill>
                <a:latin typeface="黑体" pitchFamily="49" charset="-122"/>
                <a:ea typeface="黑体" pitchFamily="49" charset="-122"/>
              </a:rPr>
              <a:t>动态规划</a:t>
            </a:r>
            <a:endParaRPr lang="en-US" altLang="zh-CN" sz="6000" b="1" smtClean="0">
              <a:latin typeface="楷体_GB2312" pitchFamily="49" charset="-122"/>
              <a:ea typeface="楷体_GB2312" pitchFamily="49" charset="-122"/>
            </a:endParaRPr>
          </a:p>
          <a:p>
            <a:pPr algn="ctr" eaLnBrk="1" hangingPunct="1">
              <a:lnSpc>
                <a:spcPct val="80000"/>
              </a:lnSpc>
              <a:buFont typeface="Wingdings" pitchFamily="2" charset="2"/>
              <a:buNone/>
            </a:pPr>
            <a:r>
              <a:rPr lang="zh-CN" altLang="en-US" sz="4400" b="1" smtClean="0">
                <a:solidFill>
                  <a:schemeClr val="hlink"/>
                </a:solidFill>
                <a:latin typeface="楷体_GB2312" pitchFamily="49" charset="-122"/>
                <a:ea typeface="楷体_GB2312" pitchFamily="49" charset="-122"/>
              </a:rPr>
              <a:t>（</a:t>
            </a:r>
            <a:r>
              <a:rPr lang="en-US" altLang="zh-CN" sz="4400" b="1" smtClean="0">
                <a:solidFill>
                  <a:schemeClr val="hlink"/>
                </a:solidFill>
                <a:latin typeface="楷体_GB2312" pitchFamily="49" charset="-122"/>
                <a:ea typeface="楷体_GB2312" pitchFamily="49" charset="-122"/>
              </a:rPr>
              <a:t>Dynamic programming</a:t>
            </a:r>
            <a:r>
              <a:rPr lang="zh-CN" altLang="en-US" sz="4400" b="1" smtClean="0">
                <a:solidFill>
                  <a:schemeClr val="hlink"/>
                </a:solidFill>
                <a:latin typeface="楷体_GB2312" pitchFamily="49" charset="-122"/>
                <a:ea typeface="楷体_GB2312" pitchFamily="49" charset="-122"/>
              </a:rPr>
              <a:t>）</a:t>
            </a:r>
            <a:endParaRPr lang="zh-CN" altLang="en-US" sz="6600" b="1" smtClean="0">
              <a:solidFill>
                <a:schemeClr val="hlink"/>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91698EF-94FA-4DED-B029-0EBB50D4C8F3}" type="datetime1">
              <a:rPr lang="zh-CN" altLang="en-US" smtClean="0"/>
              <a:pPr eaLnBrk="1" hangingPunct="1"/>
              <a:t>2018/9/5</a:t>
            </a:fld>
            <a:endParaRPr lang="en-US" altLang="zh-CN" smtClean="0"/>
          </a:p>
        </p:txBody>
      </p:sp>
      <p:sp>
        <p:nvSpPr>
          <p:cNvPr id="2560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CEBCE6A-2D7B-4ECD-9998-1DC0FC4EBB22}" type="slidenum">
              <a:rPr lang="en-US" altLang="zh-CN" smtClean="0"/>
              <a:pPr eaLnBrk="1" hangingPunct="1"/>
              <a:t>20</a:t>
            </a:fld>
            <a:endParaRPr lang="en-US" altLang="zh-CN" smtClean="0"/>
          </a:p>
        </p:txBody>
      </p:sp>
      <p:sp>
        <p:nvSpPr>
          <p:cNvPr id="25604" name="Rectangle 2"/>
          <p:cNvSpPr>
            <a:spLocks noGrp="1" noChangeArrowheads="1"/>
          </p:cNvSpPr>
          <p:nvPr>
            <p:ph type="title"/>
          </p:nvPr>
        </p:nvSpPr>
        <p:spPr>
          <a:xfrm>
            <a:off x="1150938" y="836613"/>
            <a:ext cx="7793037" cy="911225"/>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3</a:t>
            </a:r>
            <a:r>
              <a:rPr lang="zh-CN" altLang="en-US" sz="4000" b="1" dirty="0" smtClean="0">
                <a:ea typeface="黑体" pitchFamily="49" charset="-122"/>
              </a:rPr>
              <a:t> 最长有序子序列</a:t>
            </a:r>
            <a:r>
              <a:rPr lang="en-US" altLang="zh-CN" sz="4000" b="1" dirty="0" smtClean="0">
                <a:ea typeface="黑体" pitchFamily="49" charset="-122"/>
              </a:rPr>
              <a:t>(LIS)</a:t>
            </a:r>
            <a:endParaRPr lang="zh-CN" altLang="en-US" sz="2800" b="1" dirty="0" smtClean="0">
              <a:ea typeface="黑体" pitchFamily="49" charset="-122"/>
            </a:endParaRPr>
          </a:p>
        </p:txBody>
      </p:sp>
      <p:sp>
        <p:nvSpPr>
          <p:cNvPr id="6" name="Rectangle 2"/>
          <p:cNvSpPr txBox="1">
            <a:spLocks noChangeArrowheads="1"/>
          </p:cNvSpPr>
          <p:nvPr/>
        </p:nvSpPr>
        <p:spPr bwMode="auto">
          <a:xfrm>
            <a:off x="647700" y="1952625"/>
            <a:ext cx="7777163" cy="3492599"/>
          </a:xfrm>
          <a:prstGeom prst="rect">
            <a:avLst/>
          </a:prstGeom>
          <a:noFill/>
          <a:ln w="9525">
            <a:noFill/>
            <a:miter lim="800000"/>
            <a:headEnd/>
            <a:tailEnd/>
          </a:ln>
        </p:spPr>
        <p:txBody>
          <a:bodyPr/>
          <a:lstStyle/>
          <a:p>
            <a:pPr>
              <a:spcBef>
                <a:spcPct val="20000"/>
              </a:spcBef>
              <a:buClr>
                <a:schemeClr val="folHlink"/>
              </a:buClr>
              <a:buSzPct val="60000"/>
              <a:defRPr/>
            </a:pPr>
            <a:r>
              <a:rPr lang="zh-CN" altLang="en-US" sz="2800" kern="0" dirty="0" smtClean="0">
                <a:latin typeface="+mn-ea"/>
                <a:ea typeface="+mn-ea"/>
              </a:rPr>
              <a:t>方法</a:t>
            </a:r>
            <a:r>
              <a:rPr lang="en-US" altLang="zh-CN" sz="2800" kern="0" dirty="0" smtClean="0">
                <a:latin typeface="+mn-ea"/>
                <a:ea typeface="+mn-ea"/>
              </a:rPr>
              <a:t>1</a:t>
            </a:r>
            <a:r>
              <a:rPr lang="zh-CN" altLang="en-US" sz="2800" kern="0" dirty="0" smtClean="0">
                <a:latin typeface="+mn-ea"/>
                <a:ea typeface="+mn-ea"/>
              </a:rPr>
              <a:t>：</a:t>
            </a:r>
            <a:r>
              <a:rPr lang="zh-CN" altLang="en-US" sz="2800" b="1" kern="0" dirty="0" smtClean="0">
                <a:latin typeface="+mn-ea"/>
                <a:ea typeface="+mn-ea"/>
              </a:rPr>
              <a:t>转化为</a:t>
            </a:r>
            <a:r>
              <a:rPr lang="en-US" altLang="zh-CN" sz="2800" b="1" kern="0" dirty="0" smtClean="0">
                <a:latin typeface="+mn-ea"/>
                <a:ea typeface="+mn-ea"/>
              </a:rPr>
              <a:t>LCS</a:t>
            </a:r>
            <a:r>
              <a:rPr lang="zh-CN" altLang="en-US" sz="2400" dirty="0" smtClean="0">
                <a:latin typeface="+mn-ea"/>
                <a:ea typeface="+mn-ea"/>
              </a:rPr>
              <a:t>。</a:t>
            </a:r>
            <a:endParaRPr lang="en-US" altLang="zh-CN" sz="2400" dirty="0" smtClean="0">
              <a:latin typeface="+mn-ea"/>
              <a:ea typeface="+mn-ea"/>
            </a:endParaRPr>
          </a:p>
          <a:p>
            <a:pPr>
              <a:spcBef>
                <a:spcPct val="20000"/>
              </a:spcBef>
              <a:buClr>
                <a:schemeClr val="folHlink"/>
              </a:buClr>
              <a:buSzPct val="60000"/>
              <a:defRPr/>
            </a:pPr>
            <a:r>
              <a:rPr lang="en-US" altLang="zh-CN" sz="2400" kern="0" dirty="0" smtClean="0">
                <a:latin typeface="+mn-ea"/>
                <a:ea typeface="+mn-ea"/>
              </a:rPr>
              <a:t>  1</a:t>
            </a:r>
            <a:r>
              <a:rPr lang="zh-CN" altLang="en-US" sz="2400" kern="0" dirty="0" smtClean="0">
                <a:latin typeface="+mn-ea"/>
                <a:ea typeface="+mn-ea"/>
              </a:rPr>
              <a:t>、对原序列进行从大到小排序。</a:t>
            </a:r>
            <a:endParaRPr lang="en-US" altLang="zh-CN" sz="2400" kern="0" dirty="0" smtClean="0">
              <a:latin typeface="+mn-ea"/>
              <a:ea typeface="+mn-ea"/>
            </a:endParaRPr>
          </a:p>
          <a:p>
            <a:pPr>
              <a:spcBef>
                <a:spcPct val="20000"/>
              </a:spcBef>
              <a:buClr>
                <a:schemeClr val="folHlink"/>
              </a:buClr>
              <a:buSzPct val="60000"/>
              <a:defRPr/>
            </a:pPr>
            <a:r>
              <a:rPr lang="en-US" altLang="zh-CN" sz="2400" kern="0" dirty="0">
                <a:latin typeface="+mn-ea"/>
                <a:ea typeface="+mn-ea"/>
              </a:rPr>
              <a:t> </a:t>
            </a:r>
            <a:r>
              <a:rPr lang="en-US" altLang="zh-CN" sz="2400" kern="0" dirty="0" smtClean="0">
                <a:latin typeface="+mn-ea"/>
                <a:ea typeface="+mn-ea"/>
              </a:rPr>
              <a:t> </a:t>
            </a:r>
            <a:r>
              <a:rPr lang="zh-CN" altLang="en-US" sz="2400" kern="0" dirty="0" smtClean="0">
                <a:latin typeface="+mn-ea"/>
                <a:ea typeface="+mn-ea"/>
              </a:rPr>
              <a:t>上述数组</a:t>
            </a:r>
            <a:r>
              <a:rPr lang="en-US" altLang="zh-CN" sz="2400" kern="0" dirty="0" smtClean="0">
                <a:latin typeface="+mn-ea"/>
                <a:ea typeface="+mn-ea"/>
              </a:rPr>
              <a:t>a</a:t>
            </a:r>
            <a:r>
              <a:rPr lang="zh-CN" altLang="en-US" sz="2400" kern="0" dirty="0" smtClean="0">
                <a:latin typeface="+mn-ea"/>
                <a:ea typeface="+mn-ea"/>
              </a:rPr>
              <a:t>排序后为下列数组</a:t>
            </a:r>
            <a:r>
              <a:rPr lang="en-US" altLang="zh-CN" sz="2400" kern="0" dirty="0" smtClean="0">
                <a:latin typeface="+mn-ea"/>
                <a:ea typeface="+mn-ea"/>
              </a:rPr>
              <a:t>b[]:</a:t>
            </a:r>
          </a:p>
          <a:p>
            <a:pPr>
              <a:spcBef>
                <a:spcPct val="20000"/>
              </a:spcBef>
              <a:buClr>
                <a:schemeClr val="folHlink"/>
              </a:buClr>
              <a:buSzPct val="60000"/>
              <a:defRPr/>
            </a:pPr>
            <a:r>
              <a:rPr lang="en-US" altLang="zh-CN" sz="2400" kern="0" dirty="0" smtClean="0">
                <a:latin typeface="+mn-ea"/>
                <a:ea typeface="+mn-ea"/>
              </a:rPr>
              <a:t>  1 2 3 4 5 6 7 8 9</a:t>
            </a:r>
          </a:p>
          <a:p>
            <a:pPr>
              <a:spcBef>
                <a:spcPct val="20000"/>
              </a:spcBef>
              <a:buClr>
                <a:schemeClr val="folHlink"/>
              </a:buClr>
              <a:buSzPct val="60000"/>
              <a:defRPr/>
            </a:pPr>
            <a:r>
              <a:rPr lang="en-US" altLang="zh-CN" sz="2400" kern="0" dirty="0">
                <a:latin typeface="+mn-ea"/>
                <a:ea typeface="+mn-ea"/>
              </a:rPr>
              <a:t> </a:t>
            </a:r>
            <a:r>
              <a:rPr lang="en-US" altLang="zh-CN" sz="2400" kern="0" dirty="0" smtClean="0">
                <a:latin typeface="+mn-ea"/>
                <a:ea typeface="+mn-ea"/>
              </a:rPr>
              <a:t> 2</a:t>
            </a:r>
            <a:r>
              <a:rPr lang="zh-CN" altLang="en-US" sz="2400" kern="0" dirty="0" smtClean="0">
                <a:latin typeface="+mn-ea"/>
                <a:ea typeface="+mn-ea"/>
              </a:rPr>
              <a:t>、求</a:t>
            </a:r>
            <a:r>
              <a:rPr lang="en-US" altLang="zh-CN" sz="2400" kern="0" dirty="0" smtClean="0">
                <a:latin typeface="+mn-ea"/>
                <a:ea typeface="+mn-ea"/>
              </a:rPr>
              <a:t>a</a:t>
            </a:r>
            <a:r>
              <a:rPr lang="zh-CN" altLang="en-US" sz="2400" kern="0" dirty="0" smtClean="0">
                <a:latin typeface="+mn-ea"/>
                <a:ea typeface="+mn-ea"/>
              </a:rPr>
              <a:t>与</a:t>
            </a:r>
            <a:r>
              <a:rPr lang="en-US" altLang="zh-CN" sz="2400" kern="0" dirty="0" smtClean="0">
                <a:latin typeface="+mn-ea"/>
                <a:ea typeface="+mn-ea"/>
              </a:rPr>
              <a:t>b</a:t>
            </a:r>
            <a:r>
              <a:rPr lang="zh-CN" altLang="en-US" sz="2400" kern="0" dirty="0" smtClean="0">
                <a:latin typeface="+mn-ea"/>
                <a:ea typeface="+mn-ea"/>
              </a:rPr>
              <a:t>的最长公共子序列即可。</a:t>
            </a:r>
            <a:endParaRPr lang="en-US" altLang="zh-CN" sz="2400" kern="0" dirty="0" smtClean="0">
              <a:latin typeface="+mn-ea"/>
              <a:ea typeface="+mn-ea"/>
            </a:endParaRPr>
          </a:p>
          <a:p>
            <a:pPr>
              <a:spcBef>
                <a:spcPct val="20000"/>
              </a:spcBef>
              <a:buClr>
                <a:schemeClr val="folHlink"/>
              </a:buClr>
              <a:buSzPct val="60000"/>
              <a:defRPr/>
            </a:pPr>
            <a:endParaRPr lang="en-US" altLang="zh-CN" sz="2400" kern="0" dirty="0" smtClean="0">
              <a:latin typeface="+mn-ea"/>
              <a:ea typeface="+mn-ea"/>
            </a:endParaRPr>
          </a:p>
          <a:p>
            <a:pPr>
              <a:spcBef>
                <a:spcPct val="20000"/>
              </a:spcBef>
              <a:buClr>
                <a:schemeClr val="folHlink"/>
              </a:buClr>
              <a:buSzPct val="60000"/>
              <a:defRPr/>
            </a:pPr>
            <a:r>
              <a:rPr lang="en-US" altLang="zh-CN" sz="2400" kern="0" dirty="0">
                <a:latin typeface="+mn-ea"/>
                <a:ea typeface="+mn-ea"/>
              </a:rPr>
              <a:t> </a:t>
            </a:r>
            <a:r>
              <a:rPr lang="en-US" altLang="zh-CN" sz="2400" kern="0" dirty="0" smtClean="0">
                <a:latin typeface="+mn-ea"/>
                <a:ea typeface="+mn-ea"/>
              </a:rPr>
              <a:t> </a:t>
            </a:r>
            <a:r>
              <a:rPr lang="zh-CN" altLang="en-US" sz="2400" kern="0" dirty="0" smtClean="0">
                <a:latin typeface="+mn-ea"/>
                <a:ea typeface="+mn-ea"/>
              </a:rPr>
              <a:t>下面主要说明直接进行动态规划的方法。</a:t>
            </a:r>
            <a:r>
              <a:rPr lang="en-US" altLang="zh-CN" sz="2400" kern="0" dirty="0" smtClean="0">
                <a:latin typeface="+mn-ea"/>
                <a:ea typeface="+mn-ea"/>
              </a:rPr>
              <a:t>  </a:t>
            </a:r>
            <a:endParaRPr lang="zh-CN" altLang="en-US" sz="2400" kern="0" dirty="0">
              <a:latin typeface="+mn-ea"/>
              <a:ea typeface="+mn-ea"/>
            </a:endParaRPr>
          </a:p>
        </p:txBody>
      </p:sp>
    </p:spTree>
    <p:extLst>
      <p:ext uri="{BB962C8B-B14F-4D97-AF65-F5344CB8AC3E}">
        <p14:creationId xmlns:p14="http://schemas.microsoft.com/office/powerpoint/2010/main" val="4061030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BFE359C-DFF7-46DC-9620-18017F95CD3B}" type="datetime1">
              <a:rPr lang="zh-CN" altLang="en-US" smtClean="0"/>
              <a:pPr eaLnBrk="1" hangingPunct="1"/>
              <a:t>2018/9/5</a:t>
            </a:fld>
            <a:endParaRPr lang="en-US" altLang="zh-CN" smtClean="0"/>
          </a:p>
        </p:txBody>
      </p:sp>
      <p:sp>
        <p:nvSpPr>
          <p:cNvPr id="26627"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2BD6F30-CCA2-497B-ABBF-8982497FB6FF}" type="slidenum">
              <a:rPr lang="en-US" altLang="zh-CN" smtClean="0"/>
              <a:pPr eaLnBrk="1" hangingPunct="1"/>
              <a:t>21</a:t>
            </a:fld>
            <a:endParaRPr lang="en-US" altLang="zh-CN" smtClean="0"/>
          </a:p>
        </p:txBody>
      </p:sp>
      <p:sp>
        <p:nvSpPr>
          <p:cNvPr id="26628" name="Rectangle 2"/>
          <p:cNvSpPr>
            <a:spLocks noGrp="1" noChangeArrowheads="1"/>
          </p:cNvSpPr>
          <p:nvPr>
            <p:ph type="title"/>
          </p:nvPr>
        </p:nvSpPr>
        <p:spPr>
          <a:xfrm>
            <a:off x="1259632" y="1016000"/>
            <a:ext cx="6192688" cy="695325"/>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3</a:t>
            </a:r>
            <a:r>
              <a:rPr lang="zh-CN" altLang="en-US" sz="4000" b="1" dirty="0" smtClean="0">
                <a:ea typeface="黑体" pitchFamily="49" charset="-122"/>
              </a:rPr>
              <a:t> </a:t>
            </a:r>
            <a:r>
              <a:rPr lang="zh-CN" altLang="en-US" sz="4000" b="1" dirty="0">
                <a:ea typeface="黑体" pitchFamily="49" charset="-122"/>
              </a:rPr>
              <a:t>最长有序子</a:t>
            </a:r>
            <a:r>
              <a:rPr lang="zh-CN" altLang="en-US" sz="4000" b="1" dirty="0" smtClean="0">
                <a:ea typeface="黑体" pitchFamily="49" charset="-122"/>
              </a:rPr>
              <a:t>序列</a:t>
            </a:r>
            <a:r>
              <a:rPr lang="en-US" altLang="zh-CN" sz="4000" b="1" dirty="0">
                <a:ea typeface="黑体" pitchFamily="49" charset="-122"/>
              </a:rPr>
              <a:t>(LIS)</a:t>
            </a:r>
            <a:endParaRPr lang="zh-CN" altLang="en-US" sz="4000" b="1" dirty="0" smtClean="0">
              <a:ea typeface="黑体" pitchFamily="49" charset="-122"/>
            </a:endParaRPr>
          </a:p>
        </p:txBody>
      </p:sp>
      <p:graphicFrame>
        <p:nvGraphicFramePr>
          <p:cNvPr id="169041" name="Group 81"/>
          <p:cNvGraphicFramePr>
            <a:graphicFrameLocks noGrp="1"/>
          </p:cNvGraphicFramePr>
          <p:nvPr>
            <p:ph sz="half" idx="1"/>
            <p:extLst>
              <p:ext uri="{D42A27DB-BD31-4B8C-83A1-F6EECF244321}">
                <p14:modId xmlns:p14="http://schemas.microsoft.com/office/powerpoint/2010/main" val="3377925170"/>
              </p:ext>
            </p:extLst>
          </p:nvPr>
        </p:nvGraphicFramePr>
        <p:xfrm>
          <a:off x="935800" y="4769858"/>
          <a:ext cx="7164387" cy="1036638"/>
        </p:xfrm>
        <a:graphic>
          <a:graphicData uri="http://schemas.openxmlformats.org/drawingml/2006/table">
            <a:tbl>
              <a:tblPr/>
              <a:tblGrid>
                <a:gridCol w="1198562"/>
                <a:gridCol w="684213"/>
                <a:gridCol w="638175"/>
                <a:gridCol w="611187"/>
                <a:gridCol w="647700"/>
                <a:gridCol w="649288"/>
                <a:gridCol w="647700"/>
                <a:gridCol w="684212"/>
                <a:gridCol w="719138"/>
                <a:gridCol w="684212"/>
              </a:tblGrid>
              <a:tr h="518319">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I</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a[I]</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9</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042" name="Group 82"/>
          <p:cNvGraphicFramePr>
            <a:graphicFrameLocks noGrp="1"/>
          </p:cNvGraphicFramePr>
          <p:nvPr>
            <p:ph sz="half" idx="2"/>
            <p:extLst>
              <p:ext uri="{D42A27DB-BD31-4B8C-83A1-F6EECF244321}">
                <p14:modId xmlns:p14="http://schemas.microsoft.com/office/powerpoint/2010/main" val="3230787985"/>
              </p:ext>
            </p:extLst>
          </p:nvPr>
        </p:nvGraphicFramePr>
        <p:xfrm>
          <a:off x="935800" y="5805264"/>
          <a:ext cx="7164387" cy="517956"/>
        </p:xfrm>
        <a:graphic>
          <a:graphicData uri="http://schemas.openxmlformats.org/drawingml/2006/table">
            <a:tbl>
              <a:tblPr/>
              <a:tblGrid>
                <a:gridCol w="1187450"/>
                <a:gridCol w="684212"/>
                <a:gridCol w="647700"/>
                <a:gridCol w="612775"/>
                <a:gridCol w="612775"/>
                <a:gridCol w="684213"/>
                <a:gridCol w="647700"/>
                <a:gridCol w="684212"/>
                <a:gridCol w="719138"/>
                <a:gridCol w="684212"/>
              </a:tblGrid>
              <a:tr h="5175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b[I]</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5</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8" name="矩形 6"/>
          <p:cNvSpPr>
            <a:spLocks noChangeArrowheads="1"/>
          </p:cNvSpPr>
          <p:nvPr/>
        </p:nvSpPr>
        <p:spPr bwMode="auto">
          <a:xfrm>
            <a:off x="323528" y="2097088"/>
            <a:ext cx="838893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smtClean="0"/>
              <a:t>状态空间</a:t>
            </a:r>
            <a:r>
              <a:rPr lang="zh-CN" altLang="en-US" sz="2400" dirty="0" smtClean="0"/>
              <a:t>：</a:t>
            </a:r>
            <a:r>
              <a:rPr lang="en-US" altLang="en-US" sz="2400" dirty="0" smtClean="0"/>
              <a:t>b[i</a:t>
            </a:r>
            <a:r>
              <a:rPr lang="en-US" altLang="en-US" sz="2400" dirty="0"/>
              <a:t>]</a:t>
            </a:r>
            <a:r>
              <a:rPr lang="zh-CN" altLang="en-US" sz="2400" dirty="0"/>
              <a:t>表示从</a:t>
            </a:r>
            <a:r>
              <a:rPr lang="en-US" altLang="en-US" sz="2400" dirty="0"/>
              <a:t>a[0]</a:t>
            </a:r>
            <a:r>
              <a:rPr lang="zh-CN" altLang="en-US" sz="2400" dirty="0"/>
              <a:t>到</a:t>
            </a:r>
            <a:r>
              <a:rPr lang="en-US" altLang="en-US" sz="2400" dirty="0"/>
              <a:t>a[i]</a:t>
            </a:r>
            <a:r>
              <a:rPr lang="zh-CN" altLang="en-US" sz="2400" dirty="0"/>
              <a:t>且</a:t>
            </a:r>
            <a:r>
              <a:rPr lang="zh-CN" altLang="en-US" sz="2400" b="1" i="1" dirty="0">
                <a:solidFill>
                  <a:srgbClr val="FF0000"/>
                </a:solidFill>
              </a:rPr>
              <a:t>终止于</a:t>
            </a:r>
            <a:r>
              <a:rPr lang="en-US" altLang="en-US" sz="2400" dirty="0"/>
              <a:t> a[i]</a:t>
            </a:r>
            <a:r>
              <a:rPr lang="zh-CN" altLang="en-US" sz="2400" dirty="0"/>
              <a:t>的最长递增序列的长度</a:t>
            </a:r>
            <a:r>
              <a:rPr lang="zh-CN" altLang="en-US" sz="2400" dirty="0" smtClean="0"/>
              <a:t>。</a:t>
            </a:r>
            <a:endParaRPr lang="en-US" altLang="zh-CN" sz="2400" dirty="0" smtClean="0"/>
          </a:p>
          <a:p>
            <a:r>
              <a:rPr lang="zh-CN" altLang="en-US" sz="2400" b="1" dirty="0" smtClean="0"/>
              <a:t>状态</a:t>
            </a:r>
            <a:r>
              <a:rPr lang="zh-CN" altLang="en-US" sz="2400" b="1" dirty="0"/>
              <a:t>转移方程</a:t>
            </a:r>
            <a:r>
              <a:rPr lang="zh-CN" altLang="en-US" sz="2400" dirty="0" smtClean="0"/>
              <a:t>：</a:t>
            </a:r>
            <a:r>
              <a:rPr lang="en-US" altLang="zh-CN" sz="2400" dirty="0" smtClean="0"/>
              <a:t>b[i</a:t>
            </a:r>
            <a:r>
              <a:rPr lang="en-US" altLang="zh-CN" sz="2400" dirty="0"/>
              <a:t>]=b[k]+1(k&lt;i, a[k]</a:t>
            </a:r>
            <a:r>
              <a:rPr lang="zh-CN" altLang="en-US" sz="2400" dirty="0"/>
              <a:t>为</a:t>
            </a:r>
            <a:r>
              <a:rPr lang="zh-CN" altLang="en-US" sz="2400" dirty="0" smtClean="0"/>
              <a:t>从</a:t>
            </a:r>
            <a:r>
              <a:rPr lang="en-US" altLang="zh-CN" sz="2400" dirty="0" smtClean="0"/>
              <a:t>i</a:t>
            </a:r>
            <a:r>
              <a:rPr lang="zh-CN" altLang="en-US" sz="2400" dirty="0" smtClean="0"/>
              <a:t>向左小于</a:t>
            </a:r>
            <a:r>
              <a:rPr lang="en-US" altLang="zh-CN" sz="2400" dirty="0"/>
              <a:t>a[i]</a:t>
            </a:r>
            <a:r>
              <a:rPr lang="zh-CN" altLang="en-US" sz="2400" dirty="0"/>
              <a:t>且</a:t>
            </a:r>
            <a:r>
              <a:rPr lang="en-US" altLang="zh-CN" sz="2400" dirty="0"/>
              <a:t>b[k]</a:t>
            </a:r>
            <a:r>
              <a:rPr lang="zh-CN" altLang="en-US" sz="2400" dirty="0"/>
              <a:t>最大的元素</a:t>
            </a:r>
            <a:endParaRPr lang="en-US" altLang="zh-CN" sz="2400" dirty="0"/>
          </a:p>
          <a:p>
            <a:r>
              <a:rPr lang="zh-CN" altLang="en-US" sz="2400" b="1" dirty="0" smtClean="0"/>
              <a:t>初始条件</a:t>
            </a:r>
            <a:r>
              <a:rPr lang="zh-CN" altLang="en-US" sz="2400" dirty="0" smtClean="0"/>
              <a:t>： </a:t>
            </a:r>
            <a:r>
              <a:rPr lang="en-US" altLang="zh-CN" sz="2400" dirty="0"/>
              <a:t>b[0]=</a:t>
            </a:r>
            <a:r>
              <a:rPr lang="en-US" altLang="zh-CN" sz="2400" dirty="0" smtClean="0"/>
              <a:t>1</a:t>
            </a:r>
          </a:p>
          <a:p>
            <a:r>
              <a:rPr lang="zh-CN" altLang="en-US" sz="2400" b="1" dirty="0" smtClean="0"/>
              <a:t>结果</a:t>
            </a:r>
            <a:r>
              <a:rPr lang="zh-CN" altLang="en-US" sz="2400" dirty="0" smtClean="0"/>
              <a:t>：</a:t>
            </a:r>
            <a:r>
              <a:rPr lang="en-US" altLang="zh-CN" sz="2400" dirty="0" smtClean="0"/>
              <a:t>b[i]</a:t>
            </a:r>
            <a:r>
              <a:rPr lang="zh-CN" altLang="en-US" sz="2400" dirty="0" smtClean="0"/>
              <a:t>中的最大值</a:t>
            </a:r>
            <a:r>
              <a:rPr lang="en-US" altLang="zh-CN" sz="2400" dirty="0" smtClean="0"/>
              <a:t> </a:t>
            </a:r>
          </a:p>
          <a:p>
            <a:r>
              <a:rPr lang="zh-CN" altLang="en-US" sz="2400" b="1" dirty="0" smtClean="0"/>
              <a:t>复杂</a:t>
            </a:r>
            <a:r>
              <a:rPr lang="zh-CN" altLang="en-US" sz="2400" b="1" dirty="0"/>
              <a:t>度</a:t>
            </a:r>
            <a:r>
              <a:rPr lang="zh-CN" altLang="en-US" sz="2400" dirty="0"/>
              <a:t>：</a:t>
            </a:r>
            <a:r>
              <a:rPr lang="en-US" altLang="zh-CN" sz="2400" dirty="0"/>
              <a:t>n</a:t>
            </a:r>
            <a:r>
              <a:rPr lang="en-US" altLang="zh-CN" sz="2400" baseline="30000" dirty="0"/>
              <a:t>2</a:t>
            </a:r>
            <a:endParaRPr lang="zh-CN" altLang="en-US" sz="2400" baseline="30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9042"/>
                                        </p:tgtEl>
                                        <p:attrNameLst>
                                          <p:attrName>style.visibility</p:attrName>
                                        </p:attrNameLst>
                                      </p:cBhvr>
                                      <p:to>
                                        <p:strVal val="visible"/>
                                      </p:to>
                                    </p:set>
                                    <p:animEffect transition="in" filter="box(in)">
                                      <p:cBhvr>
                                        <p:cTn id="7" dur="500"/>
                                        <p:tgtEl>
                                          <p:spTgt spid="169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BEC19FB-0074-41E1-8032-5CF3DAE35C43}" type="datetime1">
              <a:rPr lang="zh-CN" altLang="en-US" smtClean="0"/>
              <a:pPr eaLnBrk="1" hangingPunct="1"/>
              <a:t>2018/9/5</a:t>
            </a:fld>
            <a:endParaRPr lang="en-US" altLang="zh-CN" smtClean="0"/>
          </a:p>
        </p:txBody>
      </p:sp>
      <p:sp>
        <p:nvSpPr>
          <p:cNvPr id="2765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087DB4F-370F-45D9-BCFE-3F1EBE5CBC64}" type="slidenum">
              <a:rPr lang="en-US" altLang="zh-CN" smtClean="0"/>
              <a:pPr eaLnBrk="1" hangingPunct="1"/>
              <a:t>22</a:t>
            </a:fld>
            <a:endParaRPr lang="en-US" altLang="zh-CN" smtClean="0"/>
          </a:p>
        </p:txBody>
      </p:sp>
      <p:sp>
        <p:nvSpPr>
          <p:cNvPr id="27652" name="Rectangle 2"/>
          <p:cNvSpPr>
            <a:spLocks noGrp="1" noChangeArrowheads="1"/>
          </p:cNvSpPr>
          <p:nvPr>
            <p:ph type="title"/>
          </p:nvPr>
        </p:nvSpPr>
        <p:spPr>
          <a:xfrm>
            <a:off x="1350962" y="1016000"/>
            <a:ext cx="6281377" cy="695325"/>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3</a:t>
            </a:r>
            <a:r>
              <a:rPr lang="zh-CN" altLang="en-US" sz="4000" b="1" dirty="0" smtClean="0">
                <a:ea typeface="黑体" pitchFamily="49" charset="-122"/>
              </a:rPr>
              <a:t> </a:t>
            </a:r>
            <a:r>
              <a:rPr lang="zh-CN" altLang="en-US" sz="4000" b="1" dirty="0">
                <a:ea typeface="黑体" pitchFamily="49" charset="-122"/>
              </a:rPr>
              <a:t>最长有序子</a:t>
            </a:r>
            <a:r>
              <a:rPr lang="zh-CN" altLang="en-US" sz="4000" b="1" dirty="0" smtClean="0">
                <a:ea typeface="黑体" pitchFamily="49" charset="-122"/>
              </a:rPr>
              <a:t>序列</a:t>
            </a:r>
            <a:r>
              <a:rPr lang="en-US" altLang="zh-CN" sz="4000" b="1" dirty="0">
                <a:ea typeface="黑体" pitchFamily="49" charset="-122"/>
              </a:rPr>
              <a:t>(LIS)</a:t>
            </a:r>
            <a:endParaRPr lang="zh-CN" altLang="en-US" sz="4000" b="1" dirty="0" smtClean="0">
              <a:ea typeface="黑体" pitchFamily="49" charset="-122"/>
            </a:endParaRPr>
          </a:p>
        </p:txBody>
      </p:sp>
      <p:graphicFrame>
        <p:nvGraphicFramePr>
          <p:cNvPr id="169041" name="Group 81"/>
          <p:cNvGraphicFramePr>
            <a:graphicFrameLocks noGrp="1"/>
          </p:cNvGraphicFramePr>
          <p:nvPr>
            <p:ph sz="half" idx="1"/>
          </p:nvPr>
        </p:nvGraphicFramePr>
        <p:xfrm>
          <a:off x="1079500" y="4292600"/>
          <a:ext cx="7164388" cy="1036638"/>
        </p:xfrm>
        <a:graphic>
          <a:graphicData uri="http://schemas.openxmlformats.org/drawingml/2006/table">
            <a:tbl>
              <a:tblPr/>
              <a:tblGrid>
                <a:gridCol w="1198563"/>
                <a:gridCol w="684212"/>
                <a:gridCol w="638175"/>
                <a:gridCol w="611188"/>
                <a:gridCol w="647700"/>
                <a:gridCol w="649287"/>
                <a:gridCol w="647700"/>
                <a:gridCol w="684213"/>
                <a:gridCol w="719137"/>
                <a:gridCol w="684213"/>
              </a:tblGrid>
              <a:tr h="518319">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I</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319">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smtClean="0">
                          <a:ln>
                            <a:noFill/>
                          </a:ln>
                          <a:solidFill>
                            <a:schemeClr val="tx1"/>
                          </a:solidFill>
                          <a:effectLst/>
                          <a:latin typeface="Tahoma" pitchFamily="34" charset="0"/>
                          <a:ea typeface="宋体" pitchFamily="2" charset="-122"/>
                        </a:rPr>
                        <a:t>a[I]</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9</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042" name="Group 82"/>
          <p:cNvGraphicFramePr>
            <a:graphicFrameLocks noGrp="1"/>
          </p:cNvGraphicFramePr>
          <p:nvPr>
            <p:ph sz="half" idx="2"/>
          </p:nvPr>
        </p:nvGraphicFramePr>
        <p:xfrm>
          <a:off x="1079500" y="5862638"/>
          <a:ext cx="7164388" cy="517956"/>
        </p:xfrm>
        <a:graphic>
          <a:graphicData uri="http://schemas.openxmlformats.org/drawingml/2006/table">
            <a:tbl>
              <a:tblPr/>
              <a:tblGrid>
                <a:gridCol w="1187450"/>
                <a:gridCol w="684213"/>
                <a:gridCol w="647700"/>
                <a:gridCol w="612775"/>
                <a:gridCol w="612775"/>
                <a:gridCol w="684212"/>
                <a:gridCol w="647700"/>
                <a:gridCol w="684213"/>
                <a:gridCol w="719137"/>
                <a:gridCol w="684213"/>
              </a:tblGrid>
              <a:tr h="5175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c[I]</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6</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smtClean="0">
                          <a:ln>
                            <a:noFill/>
                          </a:ln>
                          <a:solidFill>
                            <a:schemeClr val="tx1"/>
                          </a:solidFill>
                          <a:effectLst/>
                          <a:latin typeface="Tahoma" pitchFamily="34" charset="0"/>
                          <a:ea typeface="宋体" pitchFamily="2" charset="-122"/>
                        </a:rPr>
                        <a:t>9</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chemeClr val="tx1"/>
                        </a:solidFill>
                        <a:effectLst/>
                        <a:latin typeface="Tahoma" pitchFamily="34" charset="0"/>
                        <a:ea typeface="宋体" pitchFamily="2"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chemeClr val="tx1"/>
                        </a:solidFill>
                        <a:effectLst/>
                        <a:latin typeface="Tahoma" pitchFamily="34" charset="0"/>
                        <a:ea typeface="宋体" pitchFamily="2" charset="-122"/>
                      </a:endParaRP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0" i="0" u="none" strike="noStrike" cap="none" normalizeH="0" baseline="0" smtClean="0">
                        <a:ln>
                          <a:noFill/>
                        </a:ln>
                        <a:solidFill>
                          <a:schemeClr val="tx1"/>
                        </a:solidFill>
                        <a:effectLst/>
                        <a:latin typeface="Tahoma" pitchFamily="34" charset="0"/>
                        <a:ea typeface="宋体" pitchFamily="2" charset="-122"/>
                      </a:endParaRP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12" name="矩形 6"/>
          <p:cNvSpPr>
            <a:spLocks noChangeArrowheads="1"/>
          </p:cNvSpPr>
          <p:nvPr/>
        </p:nvSpPr>
        <p:spPr bwMode="auto">
          <a:xfrm>
            <a:off x="359532" y="1952625"/>
            <a:ext cx="8424936"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    </a:t>
            </a:r>
            <a:r>
              <a:rPr lang="zh-CN" altLang="en-US" sz="2000" b="1" dirty="0" smtClean="0"/>
              <a:t>优化：</a:t>
            </a:r>
            <a:r>
              <a:rPr lang="zh-CN" altLang="en-US" sz="2000" dirty="0" smtClean="0"/>
              <a:t>引入</a:t>
            </a:r>
            <a:r>
              <a:rPr lang="zh-CN" altLang="en-US" sz="2000" dirty="0"/>
              <a:t>数组</a:t>
            </a:r>
            <a:r>
              <a:rPr lang="en-US" altLang="zh-CN" sz="2000" dirty="0"/>
              <a:t>c[i]</a:t>
            </a:r>
            <a:r>
              <a:rPr lang="zh-CN" altLang="en-US" sz="2000" dirty="0"/>
              <a:t>表示数列</a:t>
            </a:r>
            <a:r>
              <a:rPr lang="en-US" altLang="zh-CN" sz="2000" dirty="0"/>
              <a:t>0</a:t>
            </a:r>
            <a:r>
              <a:rPr lang="zh-CN" altLang="en-US" sz="2000" dirty="0"/>
              <a:t>项到</a:t>
            </a:r>
            <a:r>
              <a:rPr lang="en-US" altLang="zh-CN" sz="2000" dirty="0"/>
              <a:t>i</a:t>
            </a:r>
            <a:r>
              <a:rPr lang="zh-CN" altLang="en-US" sz="2000" dirty="0"/>
              <a:t>项中的长度为</a:t>
            </a:r>
            <a:r>
              <a:rPr lang="en-US" altLang="zh-CN" sz="2000" dirty="0"/>
              <a:t>i</a:t>
            </a:r>
            <a:r>
              <a:rPr lang="zh-CN" altLang="en-US" sz="2000" dirty="0"/>
              <a:t>的递增子序列的</a:t>
            </a:r>
            <a:r>
              <a:rPr lang="zh-CN" altLang="en-US" sz="2000" dirty="0" smtClean="0"/>
              <a:t>末尾元素值</a:t>
            </a:r>
            <a:r>
              <a:rPr lang="zh-CN" altLang="en-US" sz="2000" dirty="0"/>
              <a:t>的最小值。显然数组</a:t>
            </a:r>
            <a:r>
              <a:rPr lang="en-US" altLang="zh-CN" sz="2000" dirty="0"/>
              <a:t>c</a:t>
            </a:r>
            <a:r>
              <a:rPr lang="zh-CN" altLang="en-US" sz="2000" dirty="0"/>
              <a:t>必然是单调递增的。复杂度：</a:t>
            </a:r>
            <a:r>
              <a:rPr lang="en-US" altLang="zh-CN" sz="2000" dirty="0" smtClean="0"/>
              <a:t>nlog</a:t>
            </a:r>
            <a:r>
              <a:rPr lang="en-US" altLang="zh-CN" sz="2000" baseline="-25000" dirty="0" smtClean="0"/>
              <a:t>2</a:t>
            </a:r>
            <a:r>
              <a:rPr lang="en-US" altLang="zh-CN" sz="2000" dirty="0" smtClean="0"/>
              <a:t>n</a:t>
            </a:r>
            <a:endParaRPr lang="en-US" altLang="zh-CN" sz="2000" dirty="0"/>
          </a:p>
          <a:p>
            <a:r>
              <a:rPr lang="en-US" altLang="zh-CN" sz="2000" dirty="0"/>
              <a:t>     </a:t>
            </a:r>
            <a:r>
              <a:rPr lang="zh-CN" altLang="en-US" sz="2000" dirty="0"/>
              <a:t>状态转移方程</a:t>
            </a:r>
            <a:r>
              <a:rPr lang="zh-CN" altLang="en-US" sz="2000" dirty="0" smtClean="0"/>
              <a:t>：</a:t>
            </a:r>
            <a:r>
              <a:rPr lang="en-US" altLang="zh-CN" sz="2000" dirty="0" smtClean="0"/>
              <a:t>     </a:t>
            </a:r>
          </a:p>
          <a:p>
            <a:r>
              <a:rPr lang="en-US" altLang="zh-CN" sz="2000" dirty="0"/>
              <a:t> </a:t>
            </a:r>
            <a:r>
              <a:rPr lang="en-US" altLang="zh-CN" sz="2000" dirty="0" smtClean="0"/>
              <a:t>    c[0</a:t>
            </a:r>
            <a:r>
              <a:rPr lang="en-US" altLang="zh-CN" sz="2000" dirty="0"/>
              <a:t>]=-</a:t>
            </a:r>
            <a:r>
              <a:rPr lang="en-US" altLang="zh-CN" sz="2000" dirty="0" smtClean="0"/>
              <a:t>1</a:t>
            </a:r>
          </a:p>
          <a:p>
            <a:r>
              <a:rPr lang="en-US" altLang="zh-CN" sz="2000" dirty="0" smtClean="0"/>
              <a:t>     </a:t>
            </a:r>
            <a:r>
              <a:rPr lang="en-US" altLang="zh-CN" sz="2000" dirty="0"/>
              <a:t>c[j]=a[i]    </a:t>
            </a:r>
            <a:r>
              <a:rPr lang="en-US" altLang="zh-CN" sz="2000" dirty="0" smtClean="0"/>
              <a:t>// </a:t>
            </a:r>
            <a:r>
              <a:rPr lang="en-US" altLang="zh-CN" sz="2000" dirty="0"/>
              <a:t>j</a:t>
            </a:r>
            <a:r>
              <a:rPr lang="zh-CN" altLang="en-US" sz="2000" dirty="0"/>
              <a:t>为</a:t>
            </a:r>
            <a:r>
              <a:rPr lang="en-US" altLang="zh-CN" sz="2000" dirty="0"/>
              <a:t>a[i]</a:t>
            </a:r>
            <a:r>
              <a:rPr lang="zh-CN" altLang="en-US" sz="2000" dirty="0"/>
              <a:t>在</a:t>
            </a:r>
            <a:r>
              <a:rPr lang="en-US" altLang="zh-CN" sz="2000" dirty="0"/>
              <a:t>c</a:t>
            </a:r>
            <a:r>
              <a:rPr lang="zh-CN" altLang="en-US" sz="2000" dirty="0"/>
              <a:t>中</a:t>
            </a:r>
            <a:r>
              <a:rPr lang="zh-CN" altLang="en-US" sz="2000" dirty="0" smtClean="0"/>
              <a:t>的第一个比它大元素的位</a:t>
            </a:r>
            <a:r>
              <a:rPr lang="en-US" altLang="zh-CN" sz="2000" dirty="0" smtClean="0"/>
              <a:t>(</a:t>
            </a:r>
            <a:r>
              <a:rPr lang="en-US" altLang="zh-CN" sz="2000" dirty="0" err="1" smtClean="0"/>
              <a:t>upper_bound</a:t>
            </a:r>
            <a:r>
              <a:rPr lang="en-US" altLang="zh-CN" sz="2000" dirty="0" smtClean="0"/>
              <a:t>()) </a:t>
            </a:r>
            <a:endParaRPr lang="en-US" altLang="zh-CN" sz="2000" dirty="0"/>
          </a:p>
          <a:p>
            <a:r>
              <a:rPr lang="en-US" altLang="zh-CN" sz="2000" dirty="0"/>
              <a:t>     b[i]=j</a:t>
            </a:r>
            <a:r>
              <a:rPr lang="zh-CN" altLang="en-US" sz="2000" dirty="0"/>
              <a:t>    </a:t>
            </a:r>
            <a:endParaRPr lang="zh-CN" altLang="en-US" sz="2000" baseline="30000" dirty="0"/>
          </a:p>
        </p:txBody>
      </p:sp>
      <p:graphicFrame>
        <p:nvGraphicFramePr>
          <p:cNvPr id="8" name="Group 82"/>
          <p:cNvGraphicFramePr>
            <a:graphicFrameLocks noGrp="1"/>
          </p:cNvGraphicFramePr>
          <p:nvPr/>
        </p:nvGraphicFramePr>
        <p:xfrm>
          <a:off x="1079500" y="5337175"/>
          <a:ext cx="7164388" cy="517956"/>
        </p:xfrm>
        <a:graphic>
          <a:graphicData uri="http://schemas.openxmlformats.org/drawingml/2006/table">
            <a:tbl>
              <a:tblPr/>
              <a:tblGrid>
                <a:gridCol w="1187450"/>
                <a:gridCol w="684213"/>
                <a:gridCol w="647700"/>
                <a:gridCol w="612775"/>
                <a:gridCol w="612775"/>
                <a:gridCol w="684212"/>
                <a:gridCol w="647700"/>
                <a:gridCol w="684213"/>
                <a:gridCol w="719137"/>
                <a:gridCol w="684213"/>
              </a:tblGrid>
              <a:tr h="517525">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b[I]</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618" marB="456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9042"/>
                                        </p:tgtEl>
                                        <p:attrNameLst>
                                          <p:attrName>style.visibility</p:attrName>
                                        </p:attrNameLst>
                                      </p:cBhvr>
                                      <p:to>
                                        <p:strVal val="visible"/>
                                      </p:to>
                                    </p:set>
                                    <p:animEffect transition="in" filter="box(in)">
                                      <p:cBhvr>
                                        <p:cTn id="7" dur="500"/>
                                        <p:tgtEl>
                                          <p:spTgt spid="169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BEC19FB-0074-41E1-8032-5CF3DAE35C43}" type="datetime1">
              <a:rPr lang="zh-CN" altLang="en-US" smtClean="0"/>
              <a:pPr eaLnBrk="1" hangingPunct="1"/>
              <a:t>2018/9/5</a:t>
            </a:fld>
            <a:endParaRPr lang="en-US" altLang="zh-CN" smtClean="0"/>
          </a:p>
        </p:txBody>
      </p:sp>
      <p:sp>
        <p:nvSpPr>
          <p:cNvPr id="2765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087DB4F-370F-45D9-BCFE-3F1EBE5CBC64}" type="slidenum">
              <a:rPr lang="en-US" altLang="zh-CN" smtClean="0"/>
              <a:pPr eaLnBrk="1" hangingPunct="1"/>
              <a:t>23</a:t>
            </a:fld>
            <a:endParaRPr lang="en-US" altLang="zh-CN" smtClean="0"/>
          </a:p>
        </p:txBody>
      </p:sp>
      <p:sp>
        <p:nvSpPr>
          <p:cNvPr id="27652" name="Rectangle 2"/>
          <p:cNvSpPr>
            <a:spLocks noGrp="1" noChangeArrowheads="1"/>
          </p:cNvSpPr>
          <p:nvPr>
            <p:ph type="title"/>
          </p:nvPr>
        </p:nvSpPr>
        <p:spPr>
          <a:xfrm>
            <a:off x="1350962" y="1016000"/>
            <a:ext cx="6281377" cy="695325"/>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3</a:t>
            </a:r>
            <a:r>
              <a:rPr lang="zh-CN" altLang="en-US" sz="4000" b="1" dirty="0" smtClean="0">
                <a:ea typeface="黑体" pitchFamily="49" charset="-122"/>
              </a:rPr>
              <a:t> </a:t>
            </a:r>
            <a:r>
              <a:rPr lang="zh-CN" altLang="en-US" sz="4000" b="1" dirty="0">
                <a:ea typeface="黑体" pitchFamily="49" charset="-122"/>
              </a:rPr>
              <a:t>最长有序子</a:t>
            </a:r>
            <a:r>
              <a:rPr lang="zh-CN" altLang="en-US" sz="4000" b="1" dirty="0" smtClean="0">
                <a:ea typeface="黑体" pitchFamily="49" charset="-122"/>
              </a:rPr>
              <a:t>序列</a:t>
            </a:r>
            <a:r>
              <a:rPr lang="en-US" altLang="zh-CN" sz="4000" b="1" dirty="0">
                <a:ea typeface="黑体" pitchFamily="49" charset="-122"/>
              </a:rPr>
              <a:t>(LIS)</a:t>
            </a:r>
            <a:endParaRPr lang="zh-CN" altLang="en-US" sz="4000" b="1" dirty="0" smtClean="0">
              <a:ea typeface="黑体" pitchFamily="49" charset="-122"/>
            </a:endParaRPr>
          </a:p>
        </p:txBody>
      </p:sp>
      <p:sp>
        <p:nvSpPr>
          <p:cNvPr id="27712" name="矩形 6"/>
          <p:cNvSpPr>
            <a:spLocks noChangeArrowheads="1"/>
          </p:cNvSpPr>
          <p:nvPr/>
        </p:nvSpPr>
        <p:spPr bwMode="auto">
          <a:xfrm>
            <a:off x="359532" y="1952625"/>
            <a:ext cx="8424936" cy="4175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t>    </a:t>
            </a:r>
            <a:r>
              <a:rPr lang="zh-CN" altLang="en-US" sz="2400" b="1" dirty="0" smtClean="0"/>
              <a:t>思考</a:t>
            </a:r>
            <a:r>
              <a:rPr lang="zh-CN" altLang="en-US" sz="2000" b="1" dirty="0" smtClean="0"/>
              <a:t>：</a:t>
            </a:r>
            <a:endParaRPr lang="en-US" altLang="zh-CN" sz="2000" b="1" dirty="0" smtClean="0"/>
          </a:p>
          <a:p>
            <a:pPr>
              <a:lnSpc>
                <a:spcPct val="150000"/>
              </a:lnSpc>
            </a:pPr>
            <a:r>
              <a:rPr lang="en-US" altLang="zh-CN" sz="2400" dirty="0"/>
              <a:t> </a:t>
            </a:r>
            <a:r>
              <a:rPr lang="en-US" altLang="zh-CN" sz="2400" dirty="0" smtClean="0"/>
              <a:t>   </a:t>
            </a:r>
            <a:r>
              <a:rPr lang="en-US" altLang="zh-CN" sz="2400" dirty="0" smtClean="0"/>
              <a:t>1</a:t>
            </a:r>
            <a:r>
              <a:rPr lang="zh-CN" altLang="en-US" sz="2400" dirty="0" smtClean="0"/>
              <a:t>、</a:t>
            </a:r>
            <a:r>
              <a:rPr lang="zh-CN" altLang="en-US" sz="2400" dirty="0"/>
              <a:t>如何求其中一个最长有序子序列？</a:t>
            </a:r>
            <a:endParaRPr lang="en-US" altLang="zh-CN" sz="2400" dirty="0"/>
          </a:p>
          <a:p>
            <a:pPr>
              <a:lnSpc>
                <a:spcPct val="150000"/>
              </a:lnSpc>
            </a:pPr>
            <a:r>
              <a:rPr lang="en-US" altLang="zh-CN" sz="2400" dirty="0" smtClean="0"/>
              <a:t>    2</a:t>
            </a:r>
            <a:r>
              <a:rPr lang="zh-CN" altLang="en-US" sz="2400" dirty="0" smtClean="0"/>
              <a:t>、</a:t>
            </a:r>
            <a:r>
              <a:rPr lang="zh-CN" altLang="en-US" sz="2400" dirty="0"/>
              <a:t>如何求所有的最长有序子</a:t>
            </a:r>
            <a:r>
              <a:rPr lang="zh-CN" altLang="en-US" sz="2400" dirty="0" smtClean="0"/>
              <a:t>序列以及</a:t>
            </a:r>
            <a:r>
              <a:rPr lang="zh-CN" altLang="en-US" sz="2400" dirty="0" smtClean="0"/>
              <a:t>最</a:t>
            </a:r>
            <a:r>
              <a:rPr lang="zh-CN" altLang="en-US" sz="2400" dirty="0" smtClean="0"/>
              <a:t>长有序子序列的个数？</a:t>
            </a:r>
            <a:endParaRPr lang="en-US" altLang="zh-CN" sz="2400" dirty="0" smtClean="0"/>
          </a:p>
          <a:p>
            <a:pPr>
              <a:lnSpc>
                <a:spcPct val="150000"/>
              </a:lnSpc>
            </a:pPr>
            <a:r>
              <a:rPr lang="en-US" altLang="zh-CN" sz="2400" dirty="0" smtClean="0"/>
              <a:t>    3</a:t>
            </a:r>
            <a:r>
              <a:rPr lang="zh-CN" altLang="en-US" sz="2400" dirty="0" smtClean="0"/>
              <a:t>、对于</a:t>
            </a:r>
            <a:r>
              <a:rPr lang="zh-CN" altLang="en-US" sz="2400" dirty="0" smtClean="0"/>
              <a:t>原序列中的元素，哪些一定出现在最长有序子序列中，哪些可能出现在最长有序子序列中？哪些一定不会出现在最长有序子序列中？</a:t>
            </a:r>
            <a:endParaRPr lang="en-US" altLang="zh-CN" sz="2400" dirty="0" smtClean="0"/>
          </a:p>
          <a:p>
            <a:endParaRPr lang="zh-CN" altLang="en-US" sz="2000" baseline="30000" dirty="0"/>
          </a:p>
        </p:txBody>
      </p:sp>
    </p:spTree>
    <p:extLst>
      <p:ext uri="{BB962C8B-B14F-4D97-AF65-F5344CB8AC3E}">
        <p14:creationId xmlns:p14="http://schemas.microsoft.com/office/powerpoint/2010/main" val="14995899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17BDFC3-3382-4B27-BAC3-13C7743E6CC2}" type="datetime1">
              <a:rPr lang="zh-CN" altLang="en-US" smtClean="0"/>
              <a:pPr eaLnBrk="1" hangingPunct="1"/>
              <a:t>2018/9/5</a:t>
            </a:fld>
            <a:endParaRPr lang="en-US" altLang="zh-CN" smtClean="0"/>
          </a:p>
        </p:txBody>
      </p:sp>
      <p:sp>
        <p:nvSpPr>
          <p:cNvPr id="327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32C43E3-CE23-4EA1-8FD5-5695759F42C9}" type="slidenum">
              <a:rPr lang="en-US" altLang="zh-CN" smtClean="0"/>
              <a:pPr eaLnBrk="1" hangingPunct="1"/>
              <a:t>24</a:t>
            </a:fld>
            <a:endParaRPr lang="en-US" altLang="zh-CN" smtClean="0"/>
          </a:p>
        </p:txBody>
      </p:sp>
      <p:sp>
        <p:nvSpPr>
          <p:cNvPr id="32772" name="Rectangle 4"/>
          <p:cNvSpPr>
            <a:spLocks noGrp="1" noChangeArrowheads="1"/>
          </p:cNvSpPr>
          <p:nvPr>
            <p:ph type="title"/>
          </p:nvPr>
        </p:nvSpPr>
        <p:spPr>
          <a:xfrm>
            <a:off x="1258888" y="1016000"/>
            <a:ext cx="6697662" cy="731838"/>
          </a:xfrm>
        </p:spPr>
        <p:txBody>
          <a:bodyPr/>
          <a:lstStyle/>
          <a:p>
            <a:pPr eaLnBrk="1" hangingPunct="1"/>
            <a:r>
              <a:rPr lang="en-US" altLang="zh-CN" sz="3200" b="1" dirty="0" smtClean="0">
                <a:latin typeface="Times New Roman" pitchFamily="18" charset="0"/>
                <a:ea typeface="黑体" pitchFamily="49" charset="-122"/>
              </a:rPr>
              <a:t>LIS</a:t>
            </a:r>
            <a:r>
              <a:rPr lang="zh-CN" altLang="en-US" sz="3200" b="1" dirty="0" smtClean="0">
                <a:latin typeface="Times New Roman" pitchFamily="18" charset="0"/>
                <a:ea typeface="黑体" pitchFamily="49" charset="-122"/>
              </a:rPr>
              <a:t>的应用</a:t>
            </a:r>
            <a:r>
              <a:rPr lang="en-US" altLang="zh-CN" sz="3200" b="1" dirty="0" smtClean="0">
                <a:latin typeface="Times New Roman" pitchFamily="18" charset="0"/>
                <a:ea typeface="黑体" pitchFamily="49" charset="-122"/>
              </a:rPr>
              <a:t>1</a:t>
            </a:r>
            <a:r>
              <a:rPr lang="zh-CN" altLang="en-US" sz="3200" b="1" dirty="0" smtClean="0">
                <a:latin typeface="Times New Roman" pitchFamily="18" charset="0"/>
                <a:ea typeface="黑体" pitchFamily="49" charset="-122"/>
              </a:rPr>
              <a:t>： </a:t>
            </a:r>
            <a:r>
              <a:rPr lang="en-US" altLang="zh-CN" sz="3200" b="1" dirty="0" err="1" smtClean="0">
                <a:latin typeface="Times New Roman" pitchFamily="18" charset="0"/>
                <a:ea typeface="黑体" pitchFamily="49" charset="-122"/>
              </a:rPr>
              <a:t>FatMouse's</a:t>
            </a:r>
            <a:r>
              <a:rPr lang="en-US" altLang="zh-CN" sz="3200" b="1" dirty="0" smtClean="0">
                <a:latin typeface="Times New Roman" pitchFamily="18" charset="0"/>
                <a:ea typeface="黑体" pitchFamily="49" charset="-122"/>
              </a:rPr>
              <a:t> Speed</a:t>
            </a:r>
            <a:r>
              <a:rPr lang="en-US" altLang="zh-CN" sz="3200" dirty="0" smtClean="0"/>
              <a:t>   </a:t>
            </a:r>
          </a:p>
        </p:txBody>
      </p:sp>
      <p:sp>
        <p:nvSpPr>
          <p:cNvPr id="32773" name="Rectangle 5"/>
          <p:cNvSpPr>
            <a:spLocks noGrp="1" noChangeArrowheads="1"/>
          </p:cNvSpPr>
          <p:nvPr>
            <p:ph type="body" idx="1"/>
          </p:nvPr>
        </p:nvSpPr>
        <p:spPr>
          <a:xfrm>
            <a:off x="611188" y="1808163"/>
            <a:ext cx="7956550" cy="4573587"/>
          </a:xfrm>
        </p:spPr>
        <p:txBody>
          <a:bodyPr/>
          <a:lstStyle/>
          <a:p>
            <a:pPr marL="0" indent="0" eaLnBrk="1" hangingPunct="1"/>
            <a:r>
              <a:rPr lang="zh-CN" altLang="en-US" sz="2300" b="1" dirty="0" smtClean="0"/>
              <a:t>问题描述：</a:t>
            </a:r>
            <a:r>
              <a:rPr lang="zh-CN" altLang="en-US" sz="2300" dirty="0" smtClean="0"/>
              <a:t>胖老鼠认为老鼠越胖就跑得越快，为了反驳它的观点，你将一些老鼠的数据进行处理，即获得尽可能大的子集序列，满足随着重量的增加，其速度下降。</a:t>
            </a:r>
            <a:endParaRPr lang="en-US" altLang="zh-CN" sz="2300" dirty="0" smtClean="0"/>
          </a:p>
          <a:p>
            <a:pPr marL="0" indent="0" algn="just" eaLnBrk="1" hangingPunct="1">
              <a:buFont typeface="Wingdings" pitchFamily="2" charset="2"/>
              <a:buNone/>
            </a:pPr>
            <a:r>
              <a:rPr lang="zh-CN" altLang="en-US" sz="2300" dirty="0" smtClean="0"/>
              <a:t>   输入：每一行为一个老鼠的信息</a:t>
            </a:r>
            <a:r>
              <a:rPr lang="en-US" altLang="zh-CN" sz="2300" dirty="0" smtClean="0"/>
              <a:t>(</a:t>
            </a:r>
            <a:r>
              <a:rPr lang="zh-CN" altLang="en-US" sz="2300" dirty="0" smtClean="0"/>
              <a:t>两个整数</a:t>
            </a:r>
            <a:r>
              <a:rPr lang="en-US" altLang="zh-CN" sz="2300" dirty="0" smtClean="0"/>
              <a:t>)</a:t>
            </a:r>
            <a:r>
              <a:rPr lang="zh-CN" altLang="en-US" sz="2300" dirty="0" smtClean="0"/>
              <a:t>，第一整数为老鼠的体重</a:t>
            </a:r>
            <a:r>
              <a:rPr lang="en-US" altLang="zh-CN" sz="2300" dirty="0" smtClean="0"/>
              <a:t>(</a:t>
            </a:r>
            <a:r>
              <a:rPr lang="zh-CN" altLang="en-US" sz="2300" dirty="0" smtClean="0"/>
              <a:t>克</a:t>
            </a:r>
            <a:r>
              <a:rPr lang="en-US" altLang="zh-CN" sz="2300" dirty="0" smtClean="0"/>
              <a:t>)</a:t>
            </a:r>
            <a:r>
              <a:rPr lang="zh-CN" altLang="en-US" sz="2300" dirty="0" smtClean="0"/>
              <a:t>，第二个整数为老鼠的速度</a:t>
            </a:r>
            <a:r>
              <a:rPr lang="en-US" altLang="zh-CN" sz="2300" dirty="0" smtClean="0"/>
              <a:t>(</a:t>
            </a:r>
            <a:r>
              <a:rPr lang="zh-CN" altLang="en-US" sz="2300" dirty="0" smtClean="0"/>
              <a:t>厘米</a:t>
            </a:r>
            <a:r>
              <a:rPr lang="en-US" altLang="zh-CN" sz="2300" dirty="0" smtClean="0"/>
              <a:t>/</a:t>
            </a:r>
            <a:r>
              <a:rPr lang="zh-CN" altLang="en-US" sz="2300" dirty="0" smtClean="0"/>
              <a:t>秒</a:t>
            </a:r>
            <a:r>
              <a:rPr lang="en-US" altLang="zh-CN" sz="2300" dirty="0" smtClean="0"/>
              <a:t>)</a:t>
            </a:r>
            <a:r>
              <a:rPr lang="zh-CN" altLang="en-US" sz="2300" dirty="0" smtClean="0"/>
              <a:t>，所有整数在</a:t>
            </a:r>
            <a:r>
              <a:rPr lang="en-US" altLang="zh-CN" sz="2300" dirty="0" smtClean="0"/>
              <a:t>1</a:t>
            </a:r>
            <a:r>
              <a:rPr lang="zh-CN" altLang="en-US" sz="2300" dirty="0" smtClean="0"/>
              <a:t>到</a:t>
            </a:r>
            <a:r>
              <a:rPr lang="en-US" altLang="zh-CN" sz="2300" dirty="0" smtClean="0"/>
              <a:t>10000</a:t>
            </a:r>
            <a:r>
              <a:rPr lang="zh-CN" altLang="en-US" sz="2300" dirty="0" smtClean="0"/>
              <a:t>之间，最多只考虑</a:t>
            </a:r>
            <a:r>
              <a:rPr lang="en-US" altLang="zh-CN" sz="2300" dirty="0" smtClean="0"/>
              <a:t>1000</a:t>
            </a:r>
            <a:r>
              <a:rPr lang="zh-CN" altLang="en-US" sz="2300" dirty="0" smtClean="0"/>
              <a:t>只老鼠。两只老鼠可以有相同的体重，或相同的速度，或两者都相同。</a:t>
            </a:r>
            <a:endParaRPr lang="en-US" altLang="zh-CN" sz="2300" dirty="0" smtClean="0"/>
          </a:p>
          <a:p>
            <a:pPr marL="0" indent="0" algn="just" eaLnBrk="1" hangingPunct="1">
              <a:buFont typeface="Wingdings" pitchFamily="2" charset="2"/>
              <a:buNone/>
            </a:pPr>
            <a:r>
              <a:rPr lang="zh-CN" altLang="en-US" sz="2300" dirty="0" smtClean="0"/>
              <a:t>   输出：输出的第一行为一个整数</a:t>
            </a:r>
            <a:r>
              <a:rPr lang="en-US" altLang="zh-CN" sz="2300" dirty="0" smtClean="0"/>
              <a:t>n</a:t>
            </a:r>
            <a:r>
              <a:rPr lang="zh-CN" altLang="en-US" sz="2300" dirty="0" smtClean="0"/>
              <a:t>，以下</a:t>
            </a:r>
            <a:r>
              <a:rPr lang="en-US" altLang="zh-CN" sz="2300" dirty="0" smtClean="0"/>
              <a:t>n</a:t>
            </a:r>
            <a:r>
              <a:rPr lang="zh-CN" altLang="en-US" sz="2300" dirty="0" smtClean="0"/>
              <a:t>行的每一行都为一个正整数</a:t>
            </a:r>
            <a:r>
              <a:rPr lang="en-US" altLang="zh-CN" sz="2300" dirty="0" smtClean="0"/>
              <a:t>(</a:t>
            </a:r>
            <a:r>
              <a:rPr lang="zh-CN" altLang="en-US" sz="2300" dirty="0" smtClean="0"/>
              <a:t>输入数据对应的行数，假设为</a:t>
            </a:r>
            <a:r>
              <a:rPr lang="en-US" altLang="zh-CN" sz="2300" dirty="0" smtClean="0"/>
              <a:t>m[1],…,m[n])</a:t>
            </a:r>
            <a:r>
              <a:rPr lang="zh-CN" altLang="en-US" sz="2300" dirty="0" smtClean="0"/>
              <a:t>，满足：</a:t>
            </a:r>
            <a:r>
              <a:rPr lang="en-US" altLang="zh-CN" sz="2300" dirty="0" smtClean="0"/>
              <a:t>W[m[1]]&gt;W[m[2]]&gt;…&gt;W[m[n]]</a:t>
            </a:r>
            <a:r>
              <a:rPr lang="zh-CN" altLang="en-US" sz="2300" dirty="0" smtClean="0"/>
              <a:t> 且 </a:t>
            </a:r>
            <a:r>
              <a:rPr lang="en-US" altLang="zh-CN" sz="2300" dirty="0" smtClean="0"/>
              <a:t>S[m[1]]&lt;</a:t>
            </a:r>
            <a:r>
              <a:rPr lang="zh-CN" altLang="en-US" sz="2300" dirty="0" smtClean="0"/>
              <a:t> </a:t>
            </a:r>
            <a:r>
              <a:rPr lang="en-US" altLang="zh-CN" sz="2300" dirty="0" smtClean="0"/>
              <a:t>S[m[2]]</a:t>
            </a:r>
            <a:r>
              <a:rPr lang="zh-CN" altLang="en-US" sz="2300" dirty="0" smtClean="0"/>
              <a:t> </a:t>
            </a:r>
            <a:r>
              <a:rPr lang="en-US" altLang="zh-CN" sz="2300" dirty="0" smtClean="0"/>
              <a:t>&lt;…&lt;</a:t>
            </a:r>
            <a:r>
              <a:rPr lang="zh-CN" altLang="en-US" sz="2300" dirty="0" smtClean="0"/>
              <a:t> </a:t>
            </a:r>
            <a:r>
              <a:rPr lang="en-US" altLang="zh-CN" sz="2300" dirty="0" smtClean="0"/>
              <a:t>S[m[n]]</a:t>
            </a:r>
            <a:r>
              <a:rPr lang="zh-CN" altLang="en-US" sz="2300" dirty="0" smtClean="0"/>
              <a:t>。这里，</a:t>
            </a:r>
            <a:r>
              <a:rPr lang="en-US" altLang="zh-CN" sz="2300" dirty="0" smtClean="0"/>
              <a:t>n</a:t>
            </a:r>
            <a:r>
              <a:rPr lang="zh-CN" altLang="en-US" sz="2300" dirty="0" smtClean="0"/>
              <a:t>要尽量大，且重量必须严格递增，而速度必须严格递减。</a:t>
            </a:r>
            <a:endParaRPr lang="en-US" altLang="zh-CN" sz="23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CFE485A-E92B-44BE-AE2B-64BAFFE852AD}" type="datetime1">
              <a:rPr lang="zh-CN" altLang="en-US" smtClean="0"/>
              <a:pPr eaLnBrk="1" hangingPunct="1"/>
              <a:t>2018/9/5</a:t>
            </a:fld>
            <a:endParaRPr lang="en-US" altLang="zh-CN" smtClean="0"/>
          </a:p>
        </p:txBody>
      </p:sp>
      <p:sp>
        <p:nvSpPr>
          <p:cNvPr id="337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26D97D5-45AC-4DB7-843A-E6ED045A1BA6}" type="slidenum">
              <a:rPr lang="en-US" altLang="zh-CN" smtClean="0"/>
              <a:pPr eaLnBrk="1" hangingPunct="1"/>
              <a:t>25</a:t>
            </a:fld>
            <a:endParaRPr lang="en-US" altLang="zh-CN" smtClean="0"/>
          </a:p>
        </p:txBody>
      </p:sp>
      <p:sp>
        <p:nvSpPr>
          <p:cNvPr id="33796" name="Rectangle 2"/>
          <p:cNvSpPr>
            <a:spLocks noChangeArrowheads="1"/>
          </p:cNvSpPr>
          <p:nvPr/>
        </p:nvSpPr>
        <p:spPr bwMode="auto">
          <a:xfrm>
            <a:off x="719138" y="2241550"/>
            <a:ext cx="3779837" cy="417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797" name="Rectangle 3"/>
          <p:cNvSpPr>
            <a:spLocks noChangeArrowheads="1"/>
          </p:cNvSpPr>
          <p:nvPr/>
        </p:nvSpPr>
        <p:spPr bwMode="auto">
          <a:xfrm>
            <a:off x="4716463" y="2241550"/>
            <a:ext cx="3852862" cy="414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798" name="Rectangle 4"/>
          <p:cNvSpPr>
            <a:spLocks noGrp="1" noChangeArrowheads="1"/>
          </p:cNvSpPr>
          <p:nvPr>
            <p:ph type="title"/>
          </p:nvPr>
        </p:nvSpPr>
        <p:spPr>
          <a:xfrm>
            <a:off x="1258888" y="1016000"/>
            <a:ext cx="6697662" cy="731838"/>
          </a:xfrm>
        </p:spPr>
        <p:txBody>
          <a:bodyPr/>
          <a:lstStyle/>
          <a:p>
            <a:pPr eaLnBrk="1" hangingPunct="1"/>
            <a:r>
              <a:rPr lang="en-US" altLang="zh-CN" sz="3200" b="1" dirty="0">
                <a:latin typeface="Times New Roman" pitchFamily="18" charset="0"/>
                <a:ea typeface="黑体" pitchFamily="49" charset="-122"/>
              </a:rPr>
              <a:t>LIS</a:t>
            </a:r>
            <a:r>
              <a:rPr lang="zh-CN" altLang="en-US" sz="3200" b="1" dirty="0">
                <a:latin typeface="Times New Roman" pitchFamily="18" charset="0"/>
                <a:ea typeface="黑体" pitchFamily="49" charset="-122"/>
              </a:rPr>
              <a:t>的</a:t>
            </a:r>
            <a:r>
              <a:rPr lang="zh-CN" altLang="en-US" sz="3200" b="1" dirty="0" smtClean="0">
                <a:latin typeface="Times New Roman" pitchFamily="18" charset="0"/>
                <a:ea typeface="黑体" pitchFamily="49" charset="-122"/>
              </a:rPr>
              <a:t>应用</a:t>
            </a:r>
            <a:r>
              <a:rPr lang="en-US" altLang="zh-CN" sz="3200" b="1" dirty="0" smtClean="0">
                <a:latin typeface="Times New Roman" pitchFamily="18" charset="0"/>
                <a:ea typeface="黑体" pitchFamily="49" charset="-122"/>
              </a:rPr>
              <a:t>1</a:t>
            </a:r>
            <a:r>
              <a:rPr lang="zh-CN" altLang="en-US" sz="3200" b="1" dirty="0" smtClean="0">
                <a:latin typeface="Times New Roman" pitchFamily="18" charset="0"/>
                <a:ea typeface="黑体" pitchFamily="49" charset="-122"/>
              </a:rPr>
              <a:t>： </a:t>
            </a:r>
            <a:r>
              <a:rPr lang="en-US" altLang="zh-CN" sz="3200" b="1" dirty="0" err="1">
                <a:latin typeface="Times New Roman" pitchFamily="18" charset="0"/>
                <a:ea typeface="黑体" pitchFamily="49" charset="-122"/>
              </a:rPr>
              <a:t>FatMouse's</a:t>
            </a:r>
            <a:r>
              <a:rPr lang="en-US" altLang="zh-CN" sz="3200" b="1" dirty="0">
                <a:latin typeface="Times New Roman" pitchFamily="18" charset="0"/>
                <a:ea typeface="黑体" pitchFamily="49" charset="-122"/>
              </a:rPr>
              <a:t> Speed</a:t>
            </a:r>
            <a:r>
              <a:rPr lang="en-US" altLang="zh-CN" sz="3200" dirty="0"/>
              <a:t> </a:t>
            </a:r>
            <a:endParaRPr lang="en-US" altLang="zh-CN" sz="3200" dirty="0" smtClean="0"/>
          </a:p>
        </p:txBody>
      </p:sp>
      <p:sp>
        <p:nvSpPr>
          <p:cNvPr id="16391" name="Rectangle 5"/>
          <p:cNvSpPr>
            <a:spLocks noGrp="1" noChangeArrowheads="1"/>
          </p:cNvSpPr>
          <p:nvPr>
            <p:ph type="body" idx="1"/>
          </p:nvPr>
        </p:nvSpPr>
        <p:spPr>
          <a:xfrm>
            <a:off x="863600" y="2241550"/>
            <a:ext cx="3349625" cy="4175125"/>
          </a:xfrm>
        </p:spPr>
        <p:txBody>
          <a:bodyPr/>
          <a:lstStyle/>
          <a:p>
            <a:pPr eaLnBrk="1" hangingPunct="1">
              <a:lnSpc>
                <a:spcPct val="80000"/>
              </a:lnSpc>
              <a:buFont typeface="Wingdings" pitchFamily="2" charset="2"/>
              <a:buNone/>
              <a:defRPr/>
            </a:pPr>
            <a:r>
              <a:rPr lang="en-US" altLang="zh-CN" sz="3600" b="1" kern="1200" dirty="0" smtClean="0">
                <a:latin typeface="Times New Roman" pitchFamily="18" charset="0"/>
              </a:rPr>
              <a:t>Sample Input</a:t>
            </a:r>
          </a:p>
          <a:p>
            <a:pPr eaLnBrk="1" hangingPunct="1">
              <a:lnSpc>
                <a:spcPct val="80000"/>
              </a:lnSpc>
              <a:buFont typeface="Wingdings" pitchFamily="2" charset="2"/>
              <a:buNone/>
              <a:defRPr/>
            </a:pPr>
            <a:r>
              <a:rPr lang="en-US" altLang="zh-CN" sz="1800" dirty="0" smtClean="0"/>
              <a:t/>
            </a:r>
            <a:br>
              <a:rPr lang="en-US" altLang="zh-CN" sz="1800" dirty="0" smtClean="0"/>
            </a:br>
            <a:r>
              <a:rPr lang="en-US" altLang="zh-CN" dirty="0" smtClean="0"/>
              <a:t>6008   1300 6000   2100 500     2000 1000   4000 1100   3000 6000   2000 8000   1400 6000   1200 2000   1900 </a:t>
            </a:r>
          </a:p>
        </p:txBody>
      </p:sp>
      <p:sp>
        <p:nvSpPr>
          <p:cNvPr id="33800" name="Text Box 6"/>
          <p:cNvSpPr txBox="1">
            <a:spLocks noChangeArrowheads="1"/>
          </p:cNvSpPr>
          <p:nvPr/>
        </p:nvSpPr>
        <p:spPr bwMode="auto">
          <a:xfrm>
            <a:off x="4859338" y="2276475"/>
            <a:ext cx="356552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70000"/>
              </a:lnSpc>
              <a:spcBef>
                <a:spcPct val="20000"/>
              </a:spcBef>
              <a:buClr>
                <a:schemeClr val="tx2"/>
              </a:buClr>
              <a:buSzPct val="75000"/>
              <a:buFont typeface="Wingdings" pitchFamily="2" charset="2"/>
              <a:buNone/>
            </a:pPr>
            <a:r>
              <a:rPr lang="en-US" altLang="zh-CN" sz="3600" b="1" dirty="0">
                <a:latin typeface="Times New Roman" pitchFamily="18" charset="0"/>
              </a:rPr>
              <a:t>Sample Output</a:t>
            </a:r>
            <a:r>
              <a:rPr lang="en-US" altLang="zh-CN" sz="3600" dirty="0">
                <a:latin typeface="Times New Roman" pitchFamily="18" charset="0"/>
              </a:rPr>
              <a:t/>
            </a:r>
            <a:br>
              <a:rPr lang="en-US" altLang="zh-CN" sz="3600" dirty="0">
                <a:latin typeface="Times New Roman" pitchFamily="18" charset="0"/>
              </a:rPr>
            </a:br>
            <a:r>
              <a:rPr lang="en-US" altLang="zh-CN" sz="4400" dirty="0">
                <a:latin typeface="Times New Roman" pitchFamily="18" charset="0"/>
              </a:rPr>
              <a:t/>
            </a:r>
            <a:br>
              <a:rPr lang="en-US" altLang="zh-CN" sz="4400" dirty="0">
                <a:latin typeface="Times New Roman" pitchFamily="18" charset="0"/>
              </a:rPr>
            </a:br>
            <a:r>
              <a:rPr lang="en-US" altLang="zh-CN" sz="3600" b="1" dirty="0">
                <a:latin typeface="Times New Roman" pitchFamily="18" charset="0"/>
              </a:rPr>
              <a:t>4 </a:t>
            </a:r>
          </a:p>
          <a:p>
            <a:pPr eaLnBrk="1" hangingPunct="1">
              <a:lnSpc>
                <a:spcPct val="70000"/>
              </a:lnSpc>
              <a:spcBef>
                <a:spcPct val="20000"/>
              </a:spcBef>
              <a:buClr>
                <a:schemeClr val="tx2"/>
              </a:buClr>
              <a:buSzPct val="75000"/>
              <a:buFont typeface="Wingdings" pitchFamily="2" charset="2"/>
              <a:buNone/>
            </a:pPr>
            <a:r>
              <a:rPr lang="en-US" altLang="zh-CN" sz="3600" b="1" dirty="0">
                <a:latin typeface="Times New Roman" pitchFamily="18" charset="0"/>
              </a:rPr>
              <a:t>4 </a:t>
            </a:r>
          </a:p>
          <a:p>
            <a:pPr eaLnBrk="1" hangingPunct="1">
              <a:lnSpc>
                <a:spcPct val="70000"/>
              </a:lnSpc>
              <a:spcBef>
                <a:spcPct val="20000"/>
              </a:spcBef>
              <a:buClr>
                <a:schemeClr val="tx2"/>
              </a:buClr>
              <a:buSzPct val="75000"/>
              <a:buFont typeface="Wingdings" pitchFamily="2" charset="2"/>
              <a:buNone/>
            </a:pPr>
            <a:r>
              <a:rPr lang="en-US" altLang="zh-CN" sz="3600" b="1" dirty="0">
                <a:latin typeface="Times New Roman" pitchFamily="18" charset="0"/>
              </a:rPr>
              <a:t>5 </a:t>
            </a:r>
          </a:p>
          <a:p>
            <a:pPr eaLnBrk="1" hangingPunct="1">
              <a:lnSpc>
                <a:spcPct val="70000"/>
              </a:lnSpc>
              <a:spcBef>
                <a:spcPct val="20000"/>
              </a:spcBef>
              <a:buClr>
                <a:schemeClr val="tx2"/>
              </a:buClr>
              <a:buSzPct val="75000"/>
              <a:buFont typeface="Wingdings" pitchFamily="2" charset="2"/>
              <a:buNone/>
            </a:pPr>
            <a:r>
              <a:rPr lang="en-US" altLang="zh-CN" sz="3600" b="1" dirty="0">
                <a:latin typeface="Times New Roman" pitchFamily="18" charset="0"/>
              </a:rPr>
              <a:t>9 </a:t>
            </a:r>
          </a:p>
          <a:p>
            <a:pPr eaLnBrk="1" hangingPunct="1">
              <a:lnSpc>
                <a:spcPct val="70000"/>
              </a:lnSpc>
              <a:spcBef>
                <a:spcPct val="20000"/>
              </a:spcBef>
              <a:buClr>
                <a:schemeClr val="tx2"/>
              </a:buClr>
              <a:buSzPct val="75000"/>
              <a:buFont typeface="Wingdings" pitchFamily="2" charset="2"/>
              <a:buNone/>
            </a:pPr>
            <a:r>
              <a:rPr lang="en-US" altLang="zh-CN" sz="3600" b="1" dirty="0">
                <a:latin typeface="Times New Roman" pitchFamily="18" charset="0"/>
              </a:rPr>
              <a:t>7</a:t>
            </a:r>
            <a:endParaRPr lang="en-US" altLang="zh-CN" sz="6000" b="1" dirty="0">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00FB7E1-9212-42C6-A240-E107F8FBC050}" type="datetime1">
              <a:rPr lang="zh-CN" altLang="en-US" smtClean="0"/>
              <a:pPr eaLnBrk="1" hangingPunct="1"/>
              <a:t>2018/9/5</a:t>
            </a:fld>
            <a:endParaRPr lang="en-US" altLang="zh-CN" smtClean="0"/>
          </a:p>
        </p:txBody>
      </p:sp>
      <p:sp>
        <p:nvSpPr>
          <p:cNvPr id="348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617E118-35F1-42E3-AE53-2D7BBEDE0722}" type="slidenum">
              <a:rPr lang="en-US" altLang="zh-CN" smtClean="0"/>
              <a:pPr eaLnBrk="1" hangingPunct="1"/>
              <a:t>26</a:t>
            </a:fld>
            <a:endParaRPr lang="en-US" altLang="zh-CN" smtClean="0"/>
          </a:p>
        </p:txBody>
      </p:sp>
      <p:sp>
        <p:nvSpPr>
          <p:cNvPr id="34820" name="Rectangle 2"/>
          <p:cNvSpPr>
            <a:spLocks noGrp="1" noChangeArrowheads="1"/>
          </p:cNvSpPr>
          <p:nvPr>
            <p:ph type="title"/>
          </p:nvPr>
        </p:nvSpPr>
        <p:spPr>
          <a:xfrm>
            <a:off x="1295400" y="1016000"/>
            <a:ext cx="7237040" cy="731838"/>
          </a:xfrm>
        </p:spPr>
        <p:txBody>
          <a:bodyPr/>
          <a:lstStyle/>
          <a:p>
            <a:pPr eaLnBrk="1" hangingPunct="1"/>
            <a:r>
              <a:rPr lang="en-US" altLang="zh-CN" sz="3200" b="1" dirty="0">
                <a:latin typeface="Times New Roman" pitchFamily="18" charset="0"/>
                <a:ea typeface="黑体" pitchFamily="49" charset="-122"/>
              </a:rPr>
              <a:t>LIS</a:t>
            </a:r>
            <a:r>
              <a:rPr lang="zh-CN" altLang="en-US" sz="3200" b="1" dirty="0">
                <a:latin typeface="Times New Roman" pitchFamily="18" charset="0"/>
                <a:ea typeface="黑体" pitchFamily="49" charset="-122"/>
              </a:rPr>
              <a:t>的</a:t>
            </a:r>
            <a:r>
              <a:rPr lang="zh-CN" altLang="en-US" sz="3200" b="1" dirty="0" smtClean="0">
                <a:latin typeface="Times New Roman" pitchFamily="18" charset="0"/>
                <a:ea typeface="黑体" pitchFamily="49" charset="-122"/>
              </a:rPr>
              <a:t>应用</a:t>
            </a:r>
            <a:r>
              <a:rPr lang="en-US" altLang="zh-CN" sz="3200" b="1" dirty="0" smtClean="0">
                <a:latin typeface="Times New Roman" pitchFamily="18" charset="0"/>
                <a:ea typeface="黑体" pitchFamily="49" charset="-122"/>
              </a:rPr>
              <a:t>1</a:t>
            </a:r>
            <a:r>
              <a:rPr lang="zh-CN" altLang="en-US" sz="3200" b="1" dirty="0" smtClean="0">
                <a:latin typeface="Times New Roman" pitchFamily="18" charset="0"/>
                <a:ea typeface="黑体" pitchFamily="49" charset="-122"/>
              </a:rPr>
              <a:t>： </a:t>
            </a:r>
            <a:r>
              <a:rPr lang="en-US" altLang="zh-CN" sz="3200" b="1" dirty="0" err="1">
                <a:latin typeface="Times New Roman" pitchFamily="18" charset="0"/>
                <a:ea typeface="黑体" pitchFamily="49" charset="-122"/>
              </a:rPr>
              <a:t>FatMouse's</a:t>
            </a:r>
            <a:r>
              <a:rPr lang="en-US" altLang="zh-CN" sz="3200" b="1" dirty="0">
                <a:latin typeface="Times New Roman" pitchFamily="18" charset="0"/>
                <a:ea typeface="黑体" pitchFamily="49" charset="-122"/>
              </a:rPr>
              <a:t> Speed</a:t>
            </a:r>
            <a:r>
              <a:rPr lang="en-US" altLang="zh-CN" sz="3200" dirty="0"/>
              <a:t> </a:t>
            </a:r>
            <a:endParaRPr lang="zh-CN" altLang="en-US" sz="3200" b="1" dirty="0" smtClean="0">
              <a:ea typeface="黑体" pitchFamily="49" charset="-122"/>
            </a:endParaRPr>
          </a:p>
        </p:txBody>
      </p:sp>
      <p:sp>
        <p:nvSpPr>
          <p:cNvPr id="34821" name="Rectangle 3"/>
          <p:cNvSpPr>
            <a:spLocks noGrp="1" noChangeArrowheads="1"/>
          </p:cNvSpPr>
          <p:nvPr>
            <p:ph type="body" idx="1"/>
          </p:nvPr>
        </p:nvSpPr>
        <p:spPr>
          <a:xfrm>
            <a:off x="682625" y="2097088"/>
            <a:ext cx="7772400" cy="3816350"/>
          </a:xfrm>
        </p:spPr>
        <p:txBody>
          <a:bodyPr/>
          <a:lstStyle/>
          <a:p>
            <a:pPr marL="0" indent="271463" eaLnBrk="1" hangingPunct="1">
              <a:lnSpc>
                <a:spcPct val="110000"/>
              </a:lnSpc>
              <a:buFont typeface="Wingdings" pitchFamily="2" charset="2"/>
              <a:buNone/>
            </a:pPr>
            <a:r>
              <a:rPr lang="zh-CN" altLang="en-US" sz="2400" dirty="0" smtClean="0"/>
              <a:t>设</a:t>
            </a:r>
            <a:r>
              <a:rPr lang="en-US" altLang="zh-CN" sz="2400" dirty="0" smtClean="0"/>
              <a:t>Mice[i].W</a:t>
            </a:r>
            <a:r>
              <a:rPr lang="zh-CN" altLang="en-US" sz="2400" dirty="0" smtClean="0"/>
              <a:t>表示第</a:t>
            </a:r>
            <a:r>
              <a:rPr lang="en-US" altLang="zh-CN" sz="2400" dirty="0" smtClean="0"/>
              <a:t>i</a:t>
            </a:r>
            <a:r>
              <a:rPr lang="zh-CN" altLang="en-US" sz="2400" dirty="0" smtClean="0"/>
              <a:t>只老鼠的重量，</a:t>
            </a:r>
            <a:r>
              <a:rPr lang="en-US" altLang="zh-CN" sz="2400" dirty="0" smtClean="0"/>
              <a:t>Mice[i].S</a:t>
            </a:r>
            <a:r>
              <a:rPr lang="zh-CN" altLang="en-US" sz="2400" dirty="0" smtClean="0"/>
              <a:t>表示第</a:t>
            </a:r>
            <a:r>
              <a:rPr lang="en-US" altLang="zh-CN" sz="2400" dirty="0" smtClean="0"/>
              <a:t>i</a:t>
            </a:r>
            <a:r>
              <a:rPr lang="zh-CN" altLang="en-US" sz="2400" dirty="0" smtClean="0"/>
              <a:t>只老鼠的速度。我们先对</a:t>
            </a:r>
            <a:r>
              <a:rPr lang="en-US" altLang="zh-CN" sz="2400" dirty="0" smtClean="0"/>
              <a:t>Mice</a:t>
            </a:r>
            <a:r>
              <a:rPr lang="zh-CN" altLang="en-US" sz="2400" dirty="0" smtClean="0"/>
              <a:t>进行排序，以</a:t>
            </a:r>
            <a:r>
              <a:rPr lang="en-US" altLang="zh-CN" sz="2400" dirty="0" smtClean="0"/>
              <a:t>W</a:t>
            </a:r>
            <a:r>
              <a:rPr lang="zh-CN" altLang="en-US" sz="2400" dirty="0" smtClean="0"/>
              <a:t>为第一关键字，从小到大，</a:t>
            </a:r>
            <a:r>
              <a:rPr lang="en-US" altLang="zh-CN" sz="2400" dirty="0" smtClean="0"/>
              <a:t>S</a:t>
            </a:r>
            <a:r>
              <a:rPr lang="zh-CN" altLang="en-US" sz="2400" dirty="0" smtClean="0"/>
              <a:t>为第二关键字，从大到小。</a:t>
            </a:r>
          </a:p>
          <a:p>
            <a:pPr marL="0" indent="271463" eaLnBrk="1" hangingPunct="1">
              <a:lnSpc>
                <a:spcPct val="110000"/>
              </a:lnSpc>
              <a:buFont typeface="Wingdings" pitchFamily="2" charset="2"/>
              <a:buNone/>
            </a:pPr>
            <a:r>
              <a:rPr lang="zh-CN" altLang="en-US" sz="2400" dirty="0" smtClean="0"/>
              <a:t>设</a:t>
            </a:r>
            <a:r>
              <a:rPr lang="en-US" altLang="zh-CN" sz="2400" dirty="0" smtClean="0"/>
              <a:t>f[i]</a:t>
            </a:r>
            <a:r>
              <a:rPr lang="zh-CN" altLang="en-US" sz="2400" dirty="0" smtClean="0"/>
              <a:t>为</a:t>
            </a:r>
            <a:r>
              <a:rPr lang="en-US" altLang="zh-CN" sz="2400" dirty="0" smtClean="0"/>
              <a:t>Mice[i]</a:t>
            </a:r>
            <a:r>
              <a:rPr lang="zh-CN" altLang="en-US" sz="2400" dirty="0" smtClean="0"/>
              <a:t>至</a:t>
            </a:r>
            <a:r>
              <a:rPr lang="en-US" altLang="zh-CN" sz="2400" dirty="0" smtClean="0"/>
              <a:t>Mice[n]</a:t>
            </a:r>
            <a:r>
              <a:rPr lang="zh-CN" altLang="en-US" sz="2400" dirty="0" smtClean="0"/>
              <a:t>最长的序列长度。考虑某一个</a:t>
            </a:r>
            <a:r>
              <a:rPr lang="en-US" altLang="zh-CN" sz="2400" dirty="0" smtClean="0"/>
              <a:t>f[i]</a:t>
            </a:r>
            <a:r>
              <a:rPr lang="zh-CN" altLang="en-US" sz="2400" dirty="0" smtClean="0"/>
              <a:t>，则有： </a:t>
            </a:r>
          </a:p>
          <a:p>
            <a:pPr marL="0" indent="271463" eaLnBrk="1" hangingPunct="1">
              <a:lnSpc>
                <a:spcPct val="110000"/>
              </a:lnSpc>
              <a:buFont typeface="Wingdings" pitchFamily="2" charset="2"/>
              <a:buNone/>
            </a:pPr>
            <a:r>
              <a:rPr lang="en-US" altLang="zh-CN" sz="2400" dirty="0" smtClean="0"/>
              <a:t>f[i] = max(f[i], f[j]+1) (1&lt;=j&lt;i</a:t>
            </a:r>
            <a:r>
              <a:rPr lang="zh-CN" altLang="en-US" sz="2400" dirty="0" smtClean="0"/>
              <a:t>，且</a:t>
            </a:r>
            <a:r>
              <a:rPr lang="en-US" altLang="zh-CN" sz="2400" dirty="0" smtClean="0"/>
              <a:t>Mice[i].W&gt; Mice[j].W</a:t>
            </a:r>
            <a:r>
              <a:rPr lang="zh-CN" altLang="en-US" sz="2400" dirty="0" smtClean="0"/>
              <a:t>，</a:t>
            </a:r>
            <a:r>
              <a:rPr lang="en-US" altLang="zh-CN" sz="2400" dirty="0" smtClean="0"/>
              <a:t>Mice[i].S &lt; Mice[j].S) </a:t>
            </a:r>
          </a:p>
          <a:p>
            <a:pPr marL="0" indent="271463" eaLnBrk="1" hangingPunct="1">
              <a:lnSpc>
                <a:spcPct val="110000"/>
              </a:lnSpc>
              <a:buFont typeface="Wingdings" pitchFamily="2" charset="2"/>
              <a:buNone/>
            </a:pPr>
            <a:r>
              <a:rPr lang="zh-CN" altLang="en-US" sz="2400" dirty="0" smtClean="0"/>
              <a:t>其中，初始条件为</a:t>
            </a:r>
            <a:r>
              <a:rPr lang="en-US" altLang="zh-CN" sz="2400" dirty="0" smtClean="0"/>
              <a:t>f[i]=1 (i=1, 2, ..., n)</a:t>
            </a:r>
            <a:r>
              <a:rPr lang="zh-CN" altLang="en-US" sz="24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10720E4-6543-41A9-82FD-3FD6EB373CE1}" type="datetime1">
              <a:rPr lang="zh-CN" altLang="en-US" smtClean="0"/>
              <a:pPr eaLnBrk="1" hangingPunct="1"/>
              <a:t>2018/9/5</a:t>
            </a:fld>
            <a:endParaRPr lang="en-US" altLang="zh-CN" smtClean="0"/>
          </a:p>
        </p:txBody>
      </p:sp>
      <p:sp>
        <p:nvSpPr>
          <p:cNvPr id="286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A30506B-CFBF-43FF-8E96-0F2FF1F4A4C1}" type="slidenum">
              <a:rPr lang="en-US" altLang="zh-CN" smtClean="0"/>
              <a:pPr eaLnBrk="1" hangingPunct="1"/>
              <a:t>27</a:t>
            </a:fld>
            <a:endParaRPr lang="en-US" altLang="zh-CN" smtClean="0"/>
          </a:p>
        </p:txBody>
      </p:sp>
      <p:sp>
        <p:nvSpPr>
          <p:cNvPr id="28676" name="Rectangle 2"/>
          <p:cNvSpPr>
            <a:spLocks noGrp="1" noChangeArrowheads="1"/>
          </p:cNvSpPr>
          <p:nvPr>
            <p:ph type="title"/>
          </p:nvPr>
        </p:nvSpPr>
        <p:spPr>
          <a:xfrm>
            <a:off x="1295400" y="1160748"/>
            <a:ext cx="7633084" cy="587090"/>
          </a:xfrm>
        </p:spPr>
        <p:txBody>
          <a:bodyPr/>
          <a:lstStyle/>
          <a:p>
            <a:pPr eaLnBrk="1" hangingPunct="1"/>
            <a:r>
              <a:rPr lang="en-US" altLang="zh-CN" sz="2400" b="1" dirty="0" smtClean="0">
                <a:ea typeface="黑体" pitchFamily="49" charset="-122"/>
              </a:rPr>
              <a:t>LIS</a:t>
            </a:r>
            <a:r>
              <a:rPr lang="zh-CN" altLang="en-US" sz="2400" b="1" dirty="0" smtClean="0">
                <a:ea typeface="黑体" pitchFamily="49" charset="-122"/>
              </a:rPr>
              <a:t>的应用</a:t>
            </a:r>
            <a:r>
              <a:rPr lang="en-US" altLang="zh-CN" sz="2400" b="1" dirty="0" smtClean="0">
                <a:ea typeface="黑体" pitchFamily="49" charset="-122"/>
              </a:rPr>
              <a:t>2</a:t>
            </a:r>
            <a:r>
              <a:rPr lang="zh-CN" altLang="en-US" sz="2400" b="1" dirty="0" smtClean="0">
                <a:ea typeface="黑体" pitchFamily="49" charset="-122"/>
              </a:rPr>
              <a:t>：</a:t>
            </a:r>
            <a:r>
              <a:rPr lang="en-US" altLang="zh-CN" sz="2400" b="1" dirty="0" smtClean="0"/>
              <a:t>Super Jumping! Jumping! Jumping!</a:t>
            </a:r>
            <a:endParaRPr lang="zh-CN" altLang="en-US" sz="2400" b="1" dirty="0" smtClean="0">
              <a:ea typeface="黑体" pitchFamily="49" charset="-122"/>
            </a:endParaRPr>
          </a:p>
        </p:txBody>
      </p:sp>
      <p:sp>
        <p:nvSpPr>
          <p:cNvPr id="28677" name="Rectangle 3"/>
          <p:cNvSpPr>
            <a:spLocks noGrp="1" noChangeArrowheads="1"/>
          </p:cNvSpPr>
          <p:nvPr>
            <p:ph type="body" idx="1"/>
          </p:nvPr>
        </p:nvSpPr>
        <p:spPr>
          <a:xfrm>
            <a:off x="503238" y="2097088"/>
            <a:ext cx="8281987" cy="4284662"/>
          </a:xfrm>
        </p:spPr>
        <p:txBody>
          <a:bodyPr/>
          <a:lstStyle/>
          <a:p>
            <a:pPr marL="0" indent="0" algn="just" eaLnBrk="1" hangingPunct="1">
              <a:lnSpc>
                <a:spcPct val="110000"/>
              </a:lnSpc>
              <a:buFont typeface="Wingdings" pitchFamily="2" charset="2"/>
              <a:buNone/>
            </a:pPr>
            <a:r>
              <a:rPr lang="en-US" altLang="zh-CN" sz="1800" dirty="0" smtClean="0"/>
              <a:t>    The game can be played by two or more than two players. It consists of a chessboard（</a:t>
            </a:r>
            <a:r>
              <a:rPr lang="zh-CN" altLang="en-US" sz="1800" dirty="0" smtClean="0"/>
              <a:t>棋盘）</a:t>
            </a:r>
            <a:r>
              <a:rPr lang="en-US" altLang="zh-CN" sz="1800" dirty="0" smtClean="0"/>
              <a:t>and some chessmen（</a:t>
            </a:r>
            <a:r>
              <a:rPr lang="zh-CN" altLang="en-US" sz="1800" dirty="0" smtClean="0"/>
              <a:t>棋子）</a:t>
            </a:r>
            <a:r>
              <a:rPr lang="en-US" altLang="zh-CN" sz="1800" dirty="0" smtClean="0"/>
              <a:t>, and all chessmen are marked by a positive integer or “start” or “end”. The player starts from start-point and must jumps into end-point finally. In the course of jumping, the player will visit the chessmen in the path, but everyone must jumps from one chessman to another absolutely bigger (you can assume start-point is a minimum and end-point is a maximum.). And all players cannot go backwards. One jumping can go from a chessman to next, also can go across many chessmen, and even you can straightly get to end-point from start-point. Of course you get zero point in this situation. A player is a winner if and only if he can get a bigger score according to his jumping solution. Note that your score comes from the sum of value on the chessmen in you jumping path.</a:t>
            </a:r>
            <a:br>
              <a:rPr lang="en-US" altLang="zh-CN" sz="1800" dirty="0" smtClean="0"/>
            </a:br>
            <a:r>
              <a:rPr lang="en-US" altLang="zh-CN" sz="1800" dirty="0" smtClean="0"/>
              <a:t>Your task is to output the maximum value according to the given chessmen list.</a:t>
            </a:r>
            <a:br>
              <a:rPr lang="en-US" altLang="zh-CN" sz="1800" dirty="0" smtClean="0"/>
            </a:br>
            <a:endParaRPr lang="zh-CN" altLang="en-US" sz="1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6878930A-44DF-4110-A403-7D9E306BE243}" type="datetime1">
              <a:rPr lang="zh-CN" altLang="en-US" smtClean="0"/>
              <a:pPr eaLnBrk="1" hangingPunct="1"/>
              <a:t>2018/9/5</a:t>
            </a:fld>
            <a:endParaRPr lang="en-US" altLang="zh-CN" smtClean="0"/>
          </a:p>
        </p:txBody>
      </p:sp>
      <p:sp>
        <p:nvSpPr>
          <p:cNvPr id="296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6AFD1C7B-6DA0-4DA6-8C1F-D8709D115440}" type="slidenum">
              <a:rPr lang="en-US" altLang="zh-CN" smtClean="0"/>
              <a:pPr eaLnBrk="1" hangingPunct="1"/>
              <a:t>28</a:t>
            </a:fld>
            <a:endParaRPr lang="en-US" altLang="zh-CN" smtClean="0"/>
          </a:p>
        </p:txBody>
      </p:sp>
      <p:sp>
        <p:nvSpPr>
          <p:cNvPr id="29700" name="Rectangle 2"/>
          <p:cNvSpPr>
            <a:spLocks noGrp="1" noChangeArrowheads="1"/>
          </p:cNvSpPr>
          <p:nvPr>
            <p:ph type="title"/>
          </p:nvPr>
        </p:nvSpPr>
        <p:spPr>
          <a:xfrm>
            <a:off x="1295400" y="1016000"/>
            <a:ext cx="7453064" cy="731838"/>
          </a:xfrm>
        </p:spPr>
        <p:txBody>
          <a:bodyPr/>
          <a:lstStyle/>
          <a:p>
            <a:pPr eaLnBrk="1" hangingPunct="1"/>
            <a:r>
              <a:rPr lang="en-US" altLang="zh-CN" sz="2400" b="1" dirty="0">
                <a:ea typeface="黑体" pitchFamily="49" charset="-122"/>
              </a:rPr>
              <a:t>LIS</a:t>
            </a:r>
            <a:r>
              <a:rPr lang="zh-CN" altLang="en-US" sz="2400" b="1" dirty="0">
                <a:ea typeface="黑体" pitchFamily="49" charset="-122"/>
              </a:rPr>
              <a:t>的</a:t>
            </a:r>
            <a:r>
              <a:rPr lang="zh-CN" altLang="en-US" sz="2400" b="1" dirty="0" smtClean="0">
                <a:ea typeface="黑体" pitchFamily="49" charset="-122"/>
              </a:rPr>
              <a:t>应用</a:t>
            </a:r>
            <a:r>
              <a:rPr lang="en-US" altLang="zh-CN" sz="2400" b="1" dirty="0" smtClean="0">
                <a:ea typeface="黑体" pitchFamily="49" charset="-122"/>
              </a:rPr>
              <a:t>2</a:t>
            </a:r>
            <a:r>
              <a:rPr lang="zh-CN" altLang="en-US" sz="2400" b="1" dirty="0" smtClean="0">
                <a:ea typeface="黑体" pitchFamily="49" charset="-122"/>
              </a:rPr>
              <a:t>：</a:t>
            </a:r>
            <a:r>
              <a:rPr lang="en-US" altLang="zh-CN" sz="2400" b="1" dirty="0"/>
              <a:t>Super Jumping! Jumping! Jumping!</a:t>
            </a:r>
            <a:endParaRPr lang="zh-CN" altLang="en-US" sz="2400" b="1" dirty="0" smtClean="0">
              <a:ea typeface="黑体" pitchFamily="49" charset="-122"/>
            </a:endParaRPr>
          </a:p>
        </p:txBody>
      </p:sp>
      <p:sp>
        <p:nvSpPr>
          <p:cNvPr id="29701" name="Rectangle 3"/>
          <p:cNvSpPr>
            <a:spLocks noGrp="1" noChangeArrowheads="1"/>
          </p:cNvSpPr>
          <p:nvPr>
            <p:ph type="body" idx="1"/>
          </p:nvPr>
        </p:nvSpPr>
        <p:spPr>
          <a:xfrm>
            <a:off x="503238" y="2097088"/>
            <a:ext cx="8281987" cy="4284662"/>
          </a:xfrm>
        </p:spPr>
        <p:txBody>
          <a:bodyPr/>
          <a:lstStyle/>
          <a:p>
            <a:r>
              <a:rPr lang="en-US" altLang="zh-CN" sz="1800" dirty="0" smtClean="0"/>
              <a:t> Input</a:t>
            </a:r>
          </a:p>
          <a:p>
            <a:r>
              <a:rPr lang="en-US" altLang="zh-CN" sz="1800" dirty="0" smtClean="0"/>
              <a:t>Input contains multiple test cases. Each test case is described in a line as follow:</a:t>
            </a:r>
            <a:br>
              <a:rPr lang="en-US" altLang="zh-CN" sz="1800" dirty="0" smtClean="0"/>
            </a:br>
            <a:r>
              <a:rPr lang="en-US" altLang="zh-CN" sz="1800" dirty="0" smtClean="0"/>
              <a:t>N value_1 value_2 …</a:t>
            </a:r>
            <a:r>
              <a:rPr lang="en-US" altLang="zh-CN" sz="1800" dirty="0" err="1" smtClean="0"/>
              <a:t>value_N</a:t>
            </a:r>
            <a:r>
              <a:rPr lang="en-US" altLang="zh-CN" sz="1800" dirty="0" smtClean="0"/>
              <a:t> </a:t>
            </a:r>
            <a:br>
              <a:rPr lang="en-US" altLang="zh-CN" sz="1800" dirty="0" smtClean="0"/>
            </a:br>
            <a:r>
              <a:rPr lang="en-US" altLang="zh-CN" sz="1800" dirty="0" smtClean="0"/>
              <a:t>It is guarantied that N is not more than 1000 and all </a:t>
            </a:r>
            <a:r>
              <a:rPr lang="en-US" altLang="zh-CN" sz="1800" dirty="0" err="1" smtClean="0"/>
              <a:t>value_i</a:t>
            </a:r>
            <a:r>
              <a:rPr lang="en-US" altLang="zh-CN" sz="1800" dirty="0" smtClean="0"/>
              <a:t> are in the range of 32-int.</a:t>
            </a:r>
            <a:br>
              <a:rPr lang="en-US" altLang="zh-CN" sz="1800" dirty="0" smtClean="0"/>
            </a:br>
            <a:r>
              <a:rPr lang="en-US" altLang="zh-CN" sz="1800" dirty="0" smtClean="0"/>
              <a:t>A test case starting with 0 terminates the input and this test case is not to be processed. </a:t>
            </a:r>
          </a:p>
          <a:p>
            <a:r>
              <a:rPr lang="en-US" altLang="zh-CN" sz="1800" dirty="0" smtClean="0"/>
              <a:t/>
            </a:r>
            <a:br>
              <a:rPr lang="en-US" altLang="zh-CN" sz="1800" dirty="0" smtClean="0"/>
            </a:br>
            <a:r>
              <a:rPr lang="en-US" altLang="zh-CN" sz="1800" dirty="0" smtClean="0"/>
              <a:t>Output</a:t>
            </a:r>
          </a:p>
          <a:p>
            <a:r>
              <a:rPr lang="en-US" altLang="zh-CN" sz="1800" dirty="0" smtClean="0"/>
              <a:t>For each case, print the maximum according to rules, and one line one case.</a:t>
            </a:r>
            <a:endParaRPr lang="zh-CN" altLang="en-US" sz="1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FB02E6F-D171-4F54-A826-F51378841D80}" type="datetime1">
              <a:rPr lang="zh-CN" altLang="en-US" smtClean="0"/>
              <a:pPr eaLnBrk="1" hangingPunct="1"/>
              <a:t>2018/9/5</a:t>
            </a:fld>
            <a:endParaRPr lang="en-US" altLang="zh-CN" smtClean="0"/>
          </a:p>
        </p:txBody>
      </p:sp>
      <p:sp>
        <p:nvSpPr>
          <p:cNvPr id="307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2FECDE8-7D00-40F6-8C28-FF84A717F1DF}" type="slidenum">
              <a:rPr lang="en-US" altLang="zh-CN" smtClean="0"/>
              <a:pPr eaLnBrk="1" hangingPunct="1"/>
              <a:t>29</a:t>
            </a:fld>
            <a:endParaRPr lang="en-US" altLang="zh-CN" smtClean="0"/>
          </a:p>
        </p:txBody>
      </p:sp>
      <p:sp>
        <p:nvSpPr>
          <p:cNvPr id="30724" name="Rectangle 2"/>
          <p:cNvSpPr>
            <a:spLocks noGrp="1" noChangeArrowheads="1"/>
          </p:cNvSpPr>
          <p:nvPr>
            <p:ph type="title"/>
          </p:nvPr>
        </p:nvSpPr>
        <p:spPr>
          <a:xfrm>
            <a:off x="1295400" y="1016000"/>
            <a:ext cx="7525072" cy="731838"/>
          </a:xfrm>
        </p:spPr>
        <p:txBody>
          <a:bodyPr/>
          <a:lstStyle/>
          <a:p>
            <a:pPr eaLnBrk="1" hangingPunct="1"/>
            <a:r>
              <a:rPr lang="en-US" altLang="zh-CN" sz="2400" b="1" dirty="0">
                <a:ea typeface="黑体" pitchFamily="49" charset="-122"/>
              </a:rPr>
              <a:t>LIS</a:t>
            </a:r>
            <a:r>
              <a:rPr lang="zh-CN" altLang="en-US" sz="2400" b="1" dirty="0">
                <a:ea typeface="黑体" pitchFamily="49" charset="-122"/>
              </a:rPr>
              <a:t>的</a:t>
            </a:r>
            <a:r>
              <a:rPr lang="zh-CN" altLang="en-US" sz="2400" b="1" dirty="0" smtClean="0">
                <a:ea typeface="黑体" pitchFamily="49" charset="-122"/>
              </a:rPr>
              <a:t>应用</a:t>
            </a:r>
            <a:r>
              <a:rPr lang="en-US" altLang="zh-CN" sz="2400" b="1" dirty="0" smtClean="0">
                <a:ea typeface="黑体" pitchFamily="49" charset="-122"/>
              </a:rPr>
              <a:t>2</a:t>
            </a:r>
            <a:r>
              <a:rPr lang="zh-CN" altLang="en-US" sz="2400" b="1" dirty="0" smtClean="0">
                <a:ea typeface="黑体" pitchFamily="49" charset="-122"/>
              </a:rPr>
              <a:t>：</a:t>
            </a:r>
            <a:r>
              <a:rPr lang="en-US" altLang="zh-CN" sz="2400" b="1" dirty="0"/>
              <a:t>Super Jumping! Jumping! Jumping!</a:t>
            </a:r>
            <a:endParaRPr lang="zh-CN" altLang="en-US" sz="2400" b="1" dirty="0" smtClean="0">
              <a:ea typeface="黑体" pitchFamily="49" charset="-122"/>
            </a:endParaRPr>
          </a:p>
        </p:txBody>
      </p:sp>
      <p:sp>
        <p:nvSpPr>
          <p:cNvPr id="30725" name="Rectangle 3"/>
          <p:cNvSpPr>
            <a:spLocks noGrp="1" noChangeArrowheads="1"/>
          </p:cNvSpPr>
          <p:nvPr>
            <p:ph type="body" idx="1"/>
          </p:nvPr>
        </p:nvSpPr>
        <p:spPr>
          <a:xfrm>
            <a:off x="503238" y="2097088"/>
            <a:ext cx="8281987" cy="4284662"/>
          </a:xfrm>
        </p:spPr>
        <p:txBody>
          <a:bodyPr/>
          <a:lstStyle/>
          <a:p>
            <a:pPr>
              <a:buFont typeface="Wingdings" pitchFamily="2" charset="2"/>
              <a:buNone/>
            </a:pPr>
            <a:r>
              <a:rPr lang="en-US" altLang="zh-CN" sz="2400" dirty="0" smtClean="0"/>
              <a:t>Sample Input</a:t>
            </a:r>
          </a:p>
          <a:p>
            <a:pPr>
              <a:buFont typeface="Wingdings" pitchFamily="2" charset="2"/>
              <a:buNone/>
            </a:pPr>
            <a:r>
              <a:rPr lang="en-US" altLang="zh-CN" sz="2400" dirty="0" smtClean="0"/>
              <a:t>3 1 3 2 </a:t>
            </a:r>
          </a:p>
          <a:p>
            <a:pPr>
              <a:buFont typeface="Wingdings" pitchFamily="2" charset="2"/>
              <a:buNone/>
            </a:pPr>
            <a:r>
              <a:rPr lang="en-US" altLang="zh-CN" sz="2400" dirty="0" smtClean="0"/>
              <a:t>4 1 2 3 4</a:t>
            </a:r>
          </a:p>
          <a:p>
            <a:pPr>
              <a:buFont typeface="Wingdings" pitchFamily="2" charset="2"/>
              <a:buNone/>
            </a:pPr>
            <a:r>
              <a:rPr lang="en-US" altLang="zh-CN" sz="2400" dirty="0" smtClean="0"/>
              <a:t>4 3 3 2 1 </a:t>
            </a:r>
          </a:p>
          <a:p>
            <a:pPr>
              <a:buFont typeface="Wingdings" pitchFamily="2" charset="2"/>
              <a:buNone/>
            </a:pPr>
            <a:r>
              <a:rPr lang="en-US" altLang="zh-CN" sz="2400" dirty="0" smtClean="0"/>
              <a:t>0 </a:t>
            </a:r>
          </a:p>
          <a:p>
            <a:pPr>
              <a:buFont typeface="Wingdings" pitchFamily="2" charset="2"/>
              <a:buNone/>
            </a:pPr>
            <a:r>
              <a:rPr lang="en-US" altLang="zh-CN" sz="2400" dirty="0" smtClean="0"/>
              <a:t>Sample Output</a:t>
            </a:r>
          </a:p>
          <a:p>
            <a:pPr>
              <a:buFont typeface="Wingdings" pitchFamily="2" charset="2"/>
              <a:buNone/>
            </a:pPr>
            <a:r>
              <a:rPr lang="en-US" altLang="zh-CN" sz="2400" dirty="0" smtClean="0"/>
              <a:t>4 </a:t>
            </a:r>
          </a:p>
          <a:p>
            <a:pPr>
              <a:buFont typeface="Wingdings" pitchFamily="2" charset="2"/>
              <a:buNone/>
            </a:pPr>
            <a:r>
              <a:rPr lang="en-US" altLang="zh-CN" sz="2400" dirty="0" smtClean="0"/>
              <a:t>10 </a:t>
            </a:r>
          </a:p>
          <a:p>
            <a:pPr>
              <a:buFont typeface="Wingdings" pitchFamily="2" charset="2"/>
              <a:buNone/>
            </a:pPr>
            <a:r>
              <a:rPr lang="en-US" altLang="zh-CN" sz="2400" dirty="0" smtClean="0"/>
              <a:t>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C3F60A9-1A2A-40F9-B732-2B835F5BCC42}" type="datetime1">
              <a:rPr lang="zh-CN" altLang="en-US" smtClean="0"/>
              <a:pPr eaLnBrk="1" hangingPunct="1"/>
              <a:t>2018/9/5</a:t>
            </a:fld>
            <a:endParaRPr lang="en-US" altLang="zh-CN" smtClean="0"/>
          </a:p>
        </p:txBody>
      </p:sp>
      <p:sp>
        <p:nvSpPr>
          <p:cNvPr id="51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C856AED-39F4-4606-8EAC-9F12679736C8}" type="slidenum">
              <a:rPr lang="en-US" altLang="zh-CN" smtClean="0"/>
              <a:pPr eaLnBrk="1" hangingPunct="1"/>
              <a:t>3</a:t>
            </a:fld>
            <a:endParaRPr lang="en-US" altLang="zh-CN" smtClean="0"/>
          </a:p>
        </p:txBody>
      </p:sp>
      <p:sp>
        <p:nvSpPr>
          <p:cNvPr id="5124" name="Rectangle 2"/>
          <p:cNvSpPr>
            <a:spLocks noGrp="1" noChangeArrowheads="1"/>
          </p:cNvSpPr>
          <p:nvPr>
            <p:ph type="title"/>
          </p:nvPr>
        </p:nvSpPr>
        <p:spPr>
          <a:xfrm>
            <a:off x="1187450" y="908050"/>
            <a:ext cx="7416800" cy="842963"/>
          </a:xfrm>
        </p:spPr>
        <p:txBody>
          <a:bodyPr/>
          <a:lstStyle/>
          <a:p>
            <a:pPr eaLnBrk="1" hangingPunct="1"/>
            <a:r>
              <a:rPr lang="zh-CN" altLang="en-US" sz="4000" b="1" smtClean="0">
                <a:ea typeface="黑体" pitchFamily="49" charset="-122"/>
              </a:rPr>
              <a:t>一、</a:t>
            </a:r>
            <a:r>
              <a:rPr lang="en-US" altLang="zh-CN" sz="4000" smtClean="0"/>
              <a:t>Fibonacci</a:t>
            </a:r>
            <a:r>
              <a:rPr lang="zh-CN" altLang="en-US" sz="4000" smtClean="0"/>
              <a:t>数</a:t>
            </a:r>
            <a:endParaRPr lang="zh-CN" altLang="en-US" sz="4000" b="1" smtClean="0">
              <a:ea typeface="黑体" pitchFamily="49" charset="-122"/>
            </a:endParaRPr>
          </a:p>
        </p:txBody>
      </p:sp>
      <p:sp>
        <p:nvSpPr>
          <p:cNvPr id="5125" name="Rectangle 3"/>
          <p:cNvSpPr>
            <a:spLocks noGrp="1" noChangeArrowheads="1"/>
          </p:cNvSpPr>
          <p:nvPr>
            <p:ph type="body" idx="1"/>
          </p:nvPr>
        </p:nvSpPr>
        <p:spPr>
          <a:xfrm>
            <a:off x="576263" y="1952625"/>
            <a:ext cx="8135937" cy="4357688"/>
          </a:xfrm>
        </p:spPr>
        <p:txBody>
          <a:bodyPr/>
          <a:lstStyle/>
          <a:p>
            <a:pPr marL="0" lvl="1" indent="0">
              <a:buFont typeface="Wingdings" pitchFamily="2" charset="2"/>
              <a:buNone/>
              <a:defRPr/>
            </a:pPr>
            <a:r>
              <a:rPr lang="en-US" altLang="zh-CN" dirty="0" smtClean="0"/>
              <a:t>    F(0)=0; F(1)=1; F(n)=F(n-1)+F(n-2);</a:t>
            </a:r>
          </a:p>
          <a:p>
            <a:pPr marL="0" lvl="1" indent="361950">
              <a:buFont typeface="Wingdings" pitchFamily="2" charset="2"/>
              <a:buNone/>
              <a:defRPr/>
            </a:pPr>
            <a:r>
              <a:rPr lang="zh-CN" altLang="en-US" dirty="0" smtClean="0"/>
              <a:t>递归</a:t>
            </a:r>
            <a:r>
              <a:rPr lang="en-US" altLang="zh-CN" dirty="0" smtClean="0"/>
              <a:t>:  F(n-1)</a:t>
            </a:r>
            <a:r>
              <a:rPr lang="zh-CN" altLang="en-US" dirty="0" smtClean="0"/>
              <a:t>和</a:t>
            </a:r>
            <a:r>
              <a:rPr lang="en-US" altLang="zh-CN" dirty="0" smtClean="0"/>
              <a:t>F(n-2)</a:t>
            </a:r>
            <a:r>
              <a:rPr lang="zh-CN" altLang="en-US" dirty="0" smtClean="0"/>
              <a:t>分别求到底一次，复杂度</a:t>
            </a:r>
            <a:r>
              <a:rPr lang="en-US" altLang="zh-CN" dirty="0" smtClean="0"/>
              <a:t>O(1.618</a:t>
            </a:r>
            <a:r>
              <a:rPr lang="en-US" altLang="zh-CN" sz="3600" baseline="30000" dirty="0" smtClean="0"/>
              <a:t>n</a:t>
            </a:r>
            <a:r>
              <a:rPr lang="en-US" altLang="zh-CN" dirty="0" smtClean="0"/>
              <a:t>)(</a:t>
            </a:r>
            <a:r>
              <a:rPr lang="zh-CN" altLang="en-US" dirty="0" smtClean="0"/>
              <a:t>用线性代数中的差分方程求</a:t>
            </a:r>
            <a:r>
              <a:rPr lang="en-US" altLang="zh-CN" dirty="0" smtClean="0"/>
              <a:t>)</a:t>
            </a:r>
            <a:endParaRPr lang="zh-CN" altLang="en-US" dirty="0" smtClean="0"/>
          </a:p>
          <a:p>
            <a:pPr marL="0" lvl="1" indent="361950">
              <a:buFont typeface="Wingdings" pitchFamily="2" charset="2"/>
              <a:buNone/>
              <a:defRPr/>
            </a:pPr>
            <a:r>
              <a:rPr lang="zh-CN" altLang="en-US" dirty="0" smtClean="0"/>
              <a:t>动态规划：用数组将前</a:t>
            </a:r>
            <a:r>
              <a:rPr lang="en-US" altLang="zh-CN" dirty="0" smtClean="0"/>
              <a:t>n-1</a:t>
            </a:r>
            <a:r>
              <a:rPr lang="zh-CN" altLang="en-US" dirty="0" smtClean="0"/>
              <a:t>个数存起来，每次只用一个加法 </a:t>
            </a:r>
            <a:r>
              <a:rPr lang="en-US" altLang="zh-CN" dirty="0" smtClean="0"/>
              <a:t>F[n] = F[n-1]+F[n-2] </a:t>
            </a:r>
            <a:r>
              <a:rPr lang="zh-CN" altLang="en-US" dirty="0" smtClean="0"/>
              <a:t>即可，复杂度</a:t>
            </a:r>
            <a:r>
              <a:rPr lang="en-US" altLang="zh-CN" dirty="0" smtClean="0"/>
              <a:t>O(n)</a:t>
            </a:r>
            <a:r>
              <a:rPr lang="zh-CN" altLang="en-US" dirty="0" smtClean="0"/>
              <a:t>。</a:t>
            </a:r>
            <a:endParaRPr lang="en-US" altLang="zh-CN" sz="2400" dirty="0" smtClean="0"/>
          </a:p>
          <a:p>
            <a:pPr marL="0" indent="361950">
              <a:buFont typeface="Wingdings" pitchFamily="2" charset="2"/>
              <a:buNone/>
              <a:defRPr/>
            </a:pPr>
            <a:r>
              <a:rPr lang="zh-CN" altLang="en-US" sz="2800" dirty="0" smtClean="0"/>
              <a:t>动态规划与递归程序相类似，将对问题求解分解为对子问题求解；不同之处在于把子问题的解存起来，用空间换时间。</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5EEE59B-DBF8-47FB-94EE-7AA529E2E695}" type="datetime1">
              <a:rPr lang="zh-CN" altLang="en-US" smtClean="0"/>
              <a:pPr eaLnBrk="1" hangingPunct="1"/>
              <a:t>2018/9/5</a:t>
            </a:fld>
            <a:endParaRPr lang="en-US" altLang="zh-CN" smtClean="0"/>
          </a:p>
        </p:txBody>
      </p:sp>
      <p:sp>
        <p:nvSpPr>
          <p:cNvPr id="317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0F2EF06-74E1-44C4-871C-DC9BB08D7D6B}" type="slidenum">
              <a:rPr lang="en-US" altLang="zh-CN" smtClean="0"/>
              <a:pPr eaLnBrk="1" hangingPunct="1"/>
              <a:t>30</a:t>
            </a:fld>
            <a:endParaRPr lang="en-US" altLang="zh-CN" smtClean="0"/>
          </a:p>
        </p:txBody>
      </p:sp>
      <p:sp>
        <p:nvSpPr>
          <p:cNvPr id="31748" name="Rectangle 2"/>
          <p:cNvSpPr>
            <a:spLocks noGrp="1" noChangeArrowheads="1"/>
          </p:cNvSpPr>
          <p:nvPr>
            <p:ph type="title"/>
          </p:nvPr>
        </p:nvSpPr>
        <p:spPr>
          <a:xfrm>
            <a:off x="1295400" y="1016000"/>
            <a:ext cx="7669088" cy="731838"/>
          </a:xfrm>
        </p:spPr>
        <p:txBody>
          <a:bodyPr/>
          <a:lstStyle/>
          <a:p>
            <a:pPr eaLnBrk="1" hangingPunct="1"/>
            <a:r>
              <a:rPr lang="en-US" altLang="zh-CN" sz="2400" b="1" dirty="0">
                <a:ea typeface="黑体" pitchFamily="49" charset="-122"/>
              </a:rPr>
              <a:t>LIS</a:t>
            </a:r>
            <a:r>
              <a:rPr lang="zh-CN" altLang="en-US" sz="2400" b="1" dirty="0">
                <a:ea typeface="黑体" pitchFamily="49" charset="-122"/>
              </a:rPr>
              <a:t>的</a:t>
            </a:r>
            <a:r>
              <a:rPr lang="zh-CN" altLang="en-US" sz="2400" b="1" dirty="0" smtClean="0">
                <a:ea typeface="黑体" pitchFamily="49" charset="-122"/>
              </a:rPr>
              <a:t>应用</a:t>
            </a:r>
            <a:r>
              <a:rPr lang="en-US" altLang="zh-CN" sz="2400" b="1" dirty="0" smtClean="0">
                <a:ea typeface="黑体" pitchFamily="49" charset="-122"/>
              </a:rPr>
              <a:t>2</a:t>
            </a:r>
            <a:r>
              <a:rPr lang="zh-CN" altLang="en-US" sz="2400" b="1" dirty="0" smtClean="0">
                <a:ea typeface="黑体" pitchFamily="49" charset="-122"/>
              </a:rPr>
              <a:t>：</a:t>
            </a:r>
            <a:r>
              <a:rPr lang="en-US" altLang="zh-CN" sz="2400" b="1" dirty="0"/>
              <a:t>Super Jumping! Jumping! Jumping!</a:t>
            </a:r>
            <a:endParaRPr lang="zh-CN" altLang="en-US" sz="2400" b="1" dirty="0" smtClean="0">
              <a:ea typeface="黑体" pitchFamily="49" charset="-122"/>
            </a:endParaRPr>
          </a:p>
        </p:txBody>
      </p:sp>
      <p:sp>
        <p:nvSpPr>
          <p:cNvPr id="31749" name="Rectangle 3"/>
          <p:cNvSpPr>
            <a:spLocks noGrp="1" noChangeArrowheads="1"/>
          </p:cNvSpPr>
          <p:nvPr>
            <p:ph type="body" idx="1"/>
          </p:nvPr>
        </p:nvSpPr>
        <p:spPr>
          <a:xfrm>
            <a:off x="503238" y="2097088"/>
            <a:ext cx="8281987" cy="4284662"/>
          </a:xfrm>
        </p:spPr>
        <p:txBody>
          <a:bodyPr/>
          <a:lstStyle/>
          <a:p>
            <a:pPr>
              <a:buFont typeface="Wingdings" pitchFamily="2" charset="2"/>
              <a:buNone/>
            </a:pPr>
            <a:r>
              <a:rPr lang="zh-CN" altLang="en-US" sz="2400" dirty="0" smtClean="0"/>
              <a:t>分析：</a:t>
            </a:r>
            <a:endParaRPr lang="en-US" altLang="zh-CN" sz="2400" dirty="0" smtClean="0"/>
          </a:p>
          <a:p>
            <a:pPr>
              <a:buFont typeface="Wingdings" pitchFamily="2" charset="2"/>
              <a:buNone/>
            </a:pPr>
            <a:r>
              <a:rPr lang="en-US" altLang="zh-CN" sz="2400" dirty="0" smtClean="0"/>
              <a:t>    </a:t>
            </a:r>
            <a:r>
              <a:rPr lang="zh-CN" altLang="en-US" sz="2400" dirty="0" smtClean="0"/>
              <a:t>问题转化为求和最大的递增子序列。</a:t>
            </a:r>
            <a:endParaRPr lang="en-US" altLang="zh-CN" sz="2400" dirty="0" smtClean="0"/>
          </a:p>
          <a:p>
            <a:pPr marL="0" indent="0">
              <a:buNone/>
            </a:pPr>
            <a:r>
              <a:rPr lang="en-US" altLang="zh-CN" sz="2400" dirty="0" smtClean="0"/>
              <a:t>    </a:t>
            </a:r>
            <a:r>
              <a:rPr lang="zh-CN" altLang="en-US" sz="2400" b="1" dirty="0" smtClean="0"/>
              <a:t>状态空间</a:t>
            </a:r>
            <a:r>
              <a:rPr lang="zh-CN" altLang="en-US" sz="2400" dirty="0" smtClean="0"/>
              <a:t>：</a:t>
            </a:r>
            <a:r>
              <a:rPr lang="en-US" altLang="zh-CN" sz="2400" dirty="0" smtClean="0"/>
              <a:t>b[i</a:t>
            </a:r>
            <a:r>
              <a:rPr lang="en-US" altLang="zh-CN" sz="2400" dirty="0"/>
              <a:t>]</a:t>
            </a:r>
            <a:r>
              <a:rPr lang="zh-CN" altLang="en-US" sz="2400" dirty="0"/>
              <a:t>为到第</a:t>
            </a:r>
            <a:r>
              <a:rPr lang="en-US" altLang="zh-CN" sz="2400" dirty="0"/>
              <a:t>i</a:t>
            </a:r>
            <a:r>
              <a:rPr lang="zh-CN" altLang="en-US" sz="2400" dirty="0"/>
              <a:t>个元素为止且最后一个元素为</a:t>
            </a:r>
            <a:r>
              <a:rPr lang="en-US" altLang="zh-CN" sz="2400" dirty="0"/>
              <a:t>a[i]</a:t>
            </a:r>
            <a:r>
              <a:rPr lang="zh-CN" altLang="en-US" sz="2400" dirty="0"/>
              <a:t>的和为最大的递增</a:t>
            </a:r>
            <a:r>
              <a:rPr lang="zh-CN" altLang="en-US" sz="2400" dirty="0" smtClean="0"/>
              <a:t>序列的和。</a:t>
            </a:r>
            <a:endParaRPr lang="en-US" altLang="zh-CN" sz="2400" dirty="0" smtClean="0"/>
          </a:p>
          <a:p>
            <a:pPr marL="0" indent="0">
              <a:buNone/>
            </a:pPr>
            <a:r>
              <a:rPr lang="zh-CN" altLang="en-US" sz="2400" b="1" dirty="0" smtClean="0"/>
              <a:t>    状态</a:t>
            </a:r>
            <a:r>
              <a:rPr lang="zh-CN" altLang="en-US" sz="2400" b="1" dirty="0"/>
              <a:t>转移方程</a:t>
            </a:r>
            <a:r>
              <a:rPr lang="zh-CN" altLang="en-US" sz="2400" dirty="0"/>
              <a:t>：</a:t>
            </a:r>
            <a:r>
              <a:rPr lang="en-US" altLang="zh-CN" sz="2400" dirty="0"/>
              <a:t>b[i]=b[k</a:t>
            </a:r>
            <a:r>
              <a:rPr lang="en-US" altLang="zh-CN" sz="2400" dirty="0" smtClean="0"/>
              <a:t>]+a[i](k&lt;i</a:t>
            </a:r>
            <a:r>
              <a:rPr lang="en-US" altLang="zh-CN" sz="2400" dirty="0"/>
              <a:t>, a[k]</a:t>
            </a:r>
            <a:r>
              <a:rPr lang="zh-CN" altLang="en-US" sz="2400" dirty="0"/>
              <a:t>为</a:t>
            </a:r>
            <a:r>
              <a:rPr lang="zh-CN" altLang="en-US" sz="2400" dirty="0" smtClean="0"/>
              <a:t>从</a:t>
            </a:r>
            <a:r>
              <a:rPr lang="en-US" altLang="zh-CN" sz="2400" dirty="0" smtClean="0"/>
              <a:t>i</a:t>
            </a:r>
            <a:r>
              <a:rPr lang="zh-CN" altLang="en-US" sz="2400" dirty="0" smtClean="0"/>
              <a:t>向左</a:t>
            </a:r>
            <a:r>
              <a:rPr lang="zh-CN" altLang="en-US" sz="2400" dirty="0"/>
              <a:t>小于</a:t>
            </a:r>
            <a:r>
              <a:rPr lang="en-US" altLang="zh-CN" sz="2400" dirty="0"/>
              <a:t>a[i]</a:t>
            </a:r>
            <a:r>
              <a:rPr lang="zh-CN" altLang="en-US" sz="2400" dirty="0"/>
              <a:t>且</a:t>
            </a:r>
            <a:r>
              <a:rPr lang="en-US" altLang="zh-CN" sz="2400" dirty="0"/>
              <a:t>b[k]</a:t>
            </a:r>
            <a:r>
              <a:rPr lang="zh-CN" altLang="en-US" sz="2400" dirty="0"/>
              <a:t>最大的</a:t>
            </a:r>
            <a:r>
              <a:rPr lang="zh-CN" altLang="en-US" sz="2400" dirty="0" smtClean="0"/>
              <a:t>元素</a:t>
            </a:r>
            <a:endParaRPr lang="en-US" altLang="zh-CN" sz="2400" dirty="0" smtClean="0"/>
          </a:p>
          <a:p>
            <a:pPr marL="0" indent="0">
              <a:buNone/>
            </a:pPr>
            <a:r>
              <a:rPr lang="en-US" altLang="zh-CN" sz="2400" dirty="0"/>
              <a:t> </a:t>
            </a:r>
            <a:r>
              <a:rPr lang="en-US" altLang="zh-CN" sz="2400" dirty="0" smtClean="0"/>
              <a:t>   </a:t>
            </a:r>
            <a:r>
              <a:rPr lang="zh-CN" altLang="en-US" sz="2400" b="1" dirty="0" smtClean="0"/>
              <a:t>初始条件</a:t>
            </a:r>
            <a:r>
              <a:rPr lang="zh-CN" altLang="en-US" sz="2400" dirty="0" smtClean="0"/>
              <a:t>：</a:t>
            </a:r>
            <a:r>
              <a:rPr lang="en-US" altLang="zh-CN" sz="2400" dirty="0" smtClean="0"/>
              <a:t>b[0]=a[0]</a:t>
            </a:r>
          </a:p>
          <a:p>
            <a:pPr marL="0" indent="0">
              <a:buNone/>
            </a:pPr>
            <a:r>
              <a:rPr lang="en-US" altLang="zh-CN" sz="2400" dirty="0"/>
              <a:t> </a:t>
            </a:r>
            <a:r>
              <a:rPr lang="en-US" altLang="zh-CN" sz="2400" dirty="0" smtClean="0"/>
              <a:t>   </a:t>
            </a:r>
            <a:r>
              <a:rPr lang="zh-CN" altLang="en-US" sz="2400" b="1" dirty="0" smtClean="0"/>
              <a:t>结果</a:t>
            </a:r>
            <a:r>
              <a:rPr lang="zh-CN" altLang="en-US" sz="2400" dirty="0" smtClean="0"/>
              <a:t>：</a:t>
            </a:r>
            <a:r>
              <a:rPr lang="en-US" altLang="zh-CN" sz="2400" dirty="0"/>
              <a:t> b[i]</a:t>
            </a:r>
            <a:r>
              <a:rPr lang="zh-CN" altLang="en-US" sz="2400" dirty="0"/>
              <a:t>中的最大值</a:t>
            </a:r>
            <a:r>
              <a:rPr lang="en-US" altLang="zh-CN" sz="2400" dirty="0"/>
              <a:t> </a:t>
            </a:r>
          </a:p>
          <a:p>
            <a:pPr marL="0" indent="0">
              <a:buNone/>
            </a:pPr>
            <a:endParaRPr lang="en-US" altLang="zh-CN"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473BAFD-E680-44A7-99E4-7220DF50F344}" type="datetime1">
              <a:rPr lang="zh-CN" altLang="en-US" smtClean="0"/>
              <a:pPr eaLnBrk="1" hangingPunct="1"/>
              <a:t>2018/9/5</a:t>
            </a:fld>
            <a:endParaRPr lang="en-US" altLang="zh-CN" smtClean="0"/>
          </a:p>
        </p:txBody>
      </p:sp>
      <p:sp>
        <p:nvSpPr>
          <p:cNvPr id="358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CE8583C-1FBC-4360-A038-CD7B725C0CF1}" type="slidenum">
              <a:rPr lang="en-US" altLang="zh-CN" smtClean="0"/>
              <a:pPr eaLnBrk="1" hangingPunct="1"/>
              <a:t>31</a:t>
            </a:fld>
            <a:endParaRPr lang="en-US" altLang="zh-CN" smtClean="0"/>
          </a:p>
        </p:txBody>
      </p:sp>
      <p:sp>
        <p:nvSpPr>
          <p:cNvPr id="35844" name="Rectangle 4"/>
          <p:cNvSpPr>
            <a:spLocks noGrp="1" noChangeArrowheads="1"/>
          </p:cNvSpPr>
          <p:nvPr>
            <p:ph type="title"/>
          </p:nvPr>
        </p:nvSpPr>
        <p:spPr>
          <a:xfrm>
            <a:off x="1187450" y="1052513"/>
            <a:ext cx="7380288" cy="731837"/>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4 </a:t>
            </a:r>
            <a:r>
              <a:rPr lang="zh-CN" altLang="en-US" sz="4000" b="1" dirty="0">
                <a:ea typeface="黑体" pitchFamily="49" charset="-122"/>
              </a:rPr>
              <a:t>最长公共子序列（</a:t>
            </a:r>
            <a:r>
              <a:rPr lang="en-US" altLang="zh-CN" sz="4000" b="1" dirty="0">
                <a:ea typeface="黑体" pitchFamily="49" charset="-122"/>
              </a:rPr>
              <a:t>LCS</a:t>
            </a:r>
            <a:r>
              <a:rPr lang="zh-CN" altLang="en-US" sz="4000" b="1" dirty="0">
                <a:ea typeface="黑体" pitchFamily="49" charset="-122"/>
              </a:rPr>
              <a:t>）</a:t>
            </a:r>
            <a:endParaRPr lang="en-US" altLang="zh-CN" sz="4000" b="1" dirty="0">
              <a:ea typeface="黑体" pitchFamily="49" charset="-122"/>
            </a:endParaRPr>
          </a:p>
        </p:txBody>
      </p:sp>
      <p:sp>
        <p:nvSpPr>
          <p:cNvPr id="21511" name="Rectangle 5"/>
          <p:cNvSpPr>
            <a:spLocks noGrp="1" noChangeArrowheads="1"/>
          </p:cNvSpPr>
          <p:nvPr>
            <p:ph type="body" idx="1"/>
          </p:nvPr>
        </p:nvSpPr>
        <p:spPr>
          <a:xfrm>
            <a:off x="359532" y="2047875"/>
            <a:ext cx="8316923" cy="4152900"/>
          </a:xfrm>
        </p:spPr>
        <p:txBody>
          <a:bodyPr/>
          <a:lstStyle/>
          <a:p>
            <a:pPr eaLnBrk="1" hangingPunct="1">
              <a:buFont typeface="Wingdings" pitchFamily="2" charset="2"/>
              <a:buNone/>
              <a:defRPr/>
            </a:pPr>
            <a:r>
              <a:rPr lang="zh-CN" altLang="en-US" sz="2800" b="1" dirty="0" smtClean="0"/>
              <a:t>问题描述：</a:t>
            </a:r>
            <a:endParaRPr lang="en-US" altLang="zh-CN" sz="2800" b="1" dirty="0" smtClean="0"/>
          </a:p>
          <a:p>
            <a:pPr marL="0" indent="0" eaLnBrk="1" hangingPunct="1">
              <a:buFont typeface="Wingdings" pitchFamily="2" charset="2"/>
              <a:buNone/>
              <a:defRPr/>
            </a:pPr>
            <a:r>
              <a:rPr lang="zh-CN" altLang="en-US" sz="2800" b="1" dirty="0" smtClean="0"/>
              <a:t>    </a:t>
            </a:r>
            <a:r>
              <a:rPr lang="zh-CN" altLang="en-US" sz="2800" dirty="0" smtClean="0"/>
              <a:t>求两个字符串的最长公共子串的长度。两个字符串</a:t>
            </a:r>
            <a:r>
              <a:rPr lang="en-US" altLang="zh-CN" sz="2800" dirty="0" smtClean="0"/>
              <a:t>X</a:t>
            </a:r>
            <a:r>
              <a:rPr lang="zh-CN" altLang="en-US" sz="2800" dirty="0" smtClean="0"/>
              <a:t>和</a:t>
            </a:r>
            <a:r>
              <a:rPr lang="en-US" altLang="zh-CN" sz="2800" dirty="0" smtClean="0"/>
              <a:t>Z</a:t>
            </a:r>
            <a:r>
              <a:rPr lang="zh-CN" altLang="en-US" sz="2800" dirty="0" smtClean="0"/>
              <a:t>的公共子串是指</a:t>
            </a:r>
            <a:r>
              <a:rPr lang="en-US" altLang="zh-CN" sz="2800" dirty="0" smtClean="0"/>
              <a:t>X</a:t>
            </a:r>
            <a:r>
              <a:rPr lang="zh-CN" altLang="en-US" sz="2800" dirty="0" smtClean="0"/>
              <a:t>中按序取一些字符构成的子串与在</a:t>
            </a:r>
            <a:r>
              <a:rPr lang="en-US" altLang="zh-CN" sz="2800" dirty="0" smtClean="0"/>
              <a:t>Z</a:t>
            </a:r>
            <a:r>
              <a:rPr lang="zh-CN" altLang="en-US" sz="2800" dirty="0" smtClean="0"/>
              <a:t>中按同样方法得到的一个子串相同。</a:t>
            </a:r>
            <a:endParaRPr lang="en-US" altLang="zh-CN" sz="2800" dirty="0" smtClean="0"/>
          </a:p>
          <a:p>
            <a:pPr marL="0" indent="0" eaLnBrk="1" hangingPunct="1">
              <a:buFont typeface="Wingdings" pitchFamily="2" charset="2"/>
              <a:buNone/>
              <a:defRPr/>
            </a:pPr>
            <a:r>
              <a:rPr lang="zh-CN" altLang="en-US" sz="2800" dirty="0" smtClean="0"/>
              <a:t>例如：</a:t>
            </a:r>
            <a:r>
              <a:rPr lang="en-US" altLang="zh-CN" sz="2800" dirty="0" smtClean="0"/>
              <a:t>X=“</a:t>
            </a:r>
            <a:r>
              <a:rPr lang="en-US" altLang="zh-CN" sz="2800" dirty="0" err="1" smtClean="0"/>
              <a:t>abcdefghi</a:t>
            </a:r>
            <a:r>
              <a:rPr lang="en-US" altLang="zh-CN" sz="2800" dirty="0" smtClean="0"/>
              <a:t>”</a:t>
            </a:r>
          </a:p>
          <a:p>
            <a:pPr marL="0" indent="0" eaLnBrk="1" hangingPunct="1">
              <a:buFont typeface="Wingdings" pitchFamily="2" charset="2"/>
              <a:buNone/>
              <a:defRPr/>
            </a:pPr>
            <a:r>
              <a:rPr lang="en-US" altLang="zh-CN" sz="2800" dirty="0" smtClean="0"/>
              <a:t>         Z=“</a:t>
            </a:r>
            <a:r>
              <a:rPr lang="en-US" altLang="zh-CN" sz="2800" dirty="0" err="1" smtClean="0"/>
              <a:t>xyazdwf</a:t>
            </a:r>
            <a:r>
              <a:rPr lang="en-US" altLang="zh-CN" sz="2800" dirty="0" smtClean="0"/>
              <a:t>”</a:t>
            </a:r>
          </a:p>
          <a:p>
            <a:pPr marL="0" indent="0" eaLnBrk="1" hangingPunct="1">
              <a:buFont typeface="Wingdings" pitchFamily="2" charset="2"/>
              <a:buNone/>
              <a:defRPr/>
            </a:pPr>
            <a:r>
              <a:rPr lang="en-US" altLang="zh-CN" sz="2800" dirty="0" smtClean="0"/>
              <a:t>   </a:t>
            </a:r>
            <a:r>
              <a:rPr lang="zh-CN" altLang="en-US" sz="2800" dirty="0" smtClean="0"/>
              <a:t>则</a:t>
            </a:r>
            <a:r>
              <a:rPr lang="en-US" altLang="zh-CN" sz="2800" dirty="0" smtClean="0"/>
              <a:t>”a” “d” “f” “ad” “</a:t>
            </a:r>
            <a:r>
              <a:rPr lang="en-US" altLang="zh-CN" sz="2800" dirty="0" err="1" smtClean="0"/>
              <a:t>df</a:t>
            </a:r>
            <a:r>
              <a:rPr lang="en-US" altLang="zh-CN" sz="2800" dirty="0" smtClean="0"/>
              <a:t>” “</a:t>
            </a:r>
            <a:r>
              <a:rPr lang="en-US" altLang="zh-CN" sz="2800" dirty="0" err="1" smtClean="0"/>
              <a:t>adf</a:t>
            </a:r>
            <a:r>
              <a:rPr lang="en-US" altLang="zh-CN" sz="2800" dirty="0" smtClean="0"/>
              <a:t>”</a:t>
            </a:r>
            <a:r>
              <a:rPr lang="zh-CN" altLang="en-US" sz="2800" dirty="0" smtClean="0"/>
              <a:t>都是它们的公共子串，而最长公共子串的长度为</a:t>
            </a:r>
            <a:r>
              <a:rPr lang="en-US" altLang="zh-CN" sz="2800" dirty="0" smtClean="0"/>
              <a:t>3</a:t>
            </a:r>
            <a:r>
              <a:rPr lang="zh-CN" altLang="en-US" sz="2800" dirty="0" smtClean="0"/>
              <a:t>。</a:t>
            </a:r>
            <a:endParaRPr lang="en-US" altLang="zh-CN" sz="2800" dirty="0" smtClean="0"/>
          </a:p>
          <a:p>
            <a:pPr eaLnBrk="1" hangingPunct="1">
              <a:buFont typeface="Wingdings" pitchFamily="2" charset="2"/>
              <a:buNone/>
              <a:defRPr/>
            </a:pPr>
            <a:endParaRPr lang="en-US" altLang="zh-CN" sz="2800" b="1"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18455E1-BAA5-4AC1-9C7C-ABDB810913EC}" type="datetime1">
              <a:rPr lang="zh-CN" altLang="en-US" smtClean="0"/>
              <a:pPr eaLnBrk="1" hangingPunct="1"/>
              <a:t>2018/9/5</a:t>
            </a:fld>
            <a:endParaRPr lang="en-US" altLang="zh-CN" smtClean="0"/>
          </a:p>
        </p:txBody>
      </p:sp>
      <p:sp>
        <p:nvSpPr>
          <p:cNvPr id="368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E28F75B-5AF6-498A-BDBA-725D82A42711}" type="slidenum">
              <a:rPr lang="en-US" altLang="zh-CN" smtClean="0"/>
              <a:pPr eaLnBrk="1" hangingPunct="1"/>
              <a:t>32</a:t>
            </a:fld>
            <a:endParaRPr lang="en-US" altLang="zh-CN" smtClean="0"/>
          </a:p>
        </p:txBody>
      </p:sp>
      <p:sp>
        <p:nvSpPr>
          <p:cNvPr id="36868" name="Rectangle 2"/>
          <p:cNvSpPr>
            <a:spLocks noChangeArrowheads="1"/>
          </p:cNvSpPr>
          <p:nvPr/>
        </p:nvSpPr>
        <p:spPr bwMode="auto">
          <a:xfrm>
            <a:off x="976313" y="2012950"/>
            <a:ext cx="7056437" cy="190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69" name="Rectangle 3"/>
          <p:cNvSpPr>
            <a:spLocks noChangeArrowheads="1"/>
          </p:cNvSpPr>
          <p:nvPr/>
        </p:nvSpPr>
        <p:spPr bwMode="auto">
          <a:xfrm>
            <a:off x="971550" y="4100513"/>
            <a:ext cx="7061200" cy="190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70" name="Rectangle 4"/>
          <p:cNvSpPr>
            <a:spLocks noGrp="1" noChangeArrowheads="1"/>
          </p:cNvSpPr>
          <p:nvPr>
            <p:ph type="title"/>
          </p:nvPr>
        </p:nvSpPr>
        <p:spPr>
          <a:xfrm>
            <a:off x="1187450" y="1052513"/>
            <a:ext cx="6480175" cy="731837"/>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4 </a:t>
            </a:r>
            <a:r>
              <a:rPr lang="zh-CN" altLang="en-US" sz="4000" b="1" dirty="0">
                <a:ea typeface="黑体" pitchFamily="49" charset="-122"/>
              </a:rPr>
              <a:t>最长公共子序列</a:t>
            </a:r>
            <a:endParaRPr lang="en-US" altLang="zh-CN" sz="4000" b="1" dirty="0">
              <a:ea typeface="黑体" pitchFamily="49" charset="-122"/>
            </a:endParaRPr>
          </a:p>
        </p:txBody>
      </p:sp>
      <p:sp>
        <p:nvSpPr>
          <p:cNvPr id="36871" name="Rectangle 5"/>
          <p:cNvSpPr>
            <a:spLocks noGrp="1" noChangeArrowheads="1"/>
          </p:cNvSpPr>
          <p:nvPr>
            <p:ph type="body" idx="1"/>
          </p:nvPr>
        </p:nvSpPr>
        <p:spPr>
          <a:xfrm>
            <a:off x="1120775" y="2047875"/>
            <a:ext cx="5472113" cy="2087563"/>
          </a:xfrm>
        </p:spPr>
        <p:txBody>
          <a:bodyPr/>
          <a:lstStyle/>
          <a:p>
            <a:pPr eaLnBrk="1" hangingPunct="1">
              <a:buFont typeface="Wingdings" pitchFamily="2" charset="2"/>
              <a:buNone/>
            </a:pPr>
            <a:r>
              <a:rPr lang="zh-CN" altLang="en-US" sz="2800" b="1" dirty="0" smtClean="0"/>
              <a:t>输入样例：</a:t>
            </a:r>
            <a:r>
              <a:rPr lang="en-US" altLang="zh-CN" sz="2800" b="1" dirty="0" smtClean="0"/>
              <a:t/>
            </a:r>
            <a:br>
              <a:rPr lang="en-US" altLang="zh-CN" sz="2800" b="1" dirty="0" smtClean="0"/>
            </a:br>
            <a:r>
              <a:rPr lang="en-US" altLang="zh-CN" sz="2800" b="1" dirty="0" err="1" smtClean="0"/>
              <a:t>abcfbc</a:t>
            </a:r>
            <a:r>
              <a:rPr lang="en-US" altLang="zh-CN" sz="2800" b="1" dirty="0" smtClean="0"/>
              <a:t> </a:t>
            </a:r>
            <a:r>
              <a:rPr lang="en-US" altLang="zh-CN" sz="2800" b="1" dirty="0" err="1" smtClean="0"/>
              <a:t>abfcab</a:t>
            </a:r>
            <a:r>
              <a:rPr lang="en-US" altLang="zh-CN" sz="2800" b="1" dirty="0" smtClean="0"/>
              <a:t/>
            </a:r>
            <a:br>
              <a:rPr lang="en-US" altLang="zh-CN" sz="2800" b="1" dirty="0" smtClean="0"/>
            </a:br>
            <a:r>
              <a:rPr lang="en-US" altLang="zh-CN" sz="2800" b="1" dirty="0" smtClean="0"/>
              <a:t>programming contest </a:t>
            </a:r>
            <a:br>
              <a:rPr lang="en-US" altLang="zh-CN" sz="2800" b="1" dirty="0" smtClean="0"/>
            </a:br>
            <a:r>
              <a:rPr lang="en-US" altLang="zh-CN" sz="2800" b="1" dirty="0" err="1" smtClean="0"/>
              <a:t>abcd</a:t>
            </a:r>
            <a:r>
              <a:rPr lang="en-US" altLang="zh-CN" sz="2800" b="1" dirty="0" smtClean="0"/>
              <a:t> </a:t>
            </a:r>
            <a:r>
              <a:rPr lang="en-US" altLang="zh-CN" sz="2800" b="1" dirty="0" err="1" smtClean="0"/>
              <a:t>mnp</a:t>
            </a:r>
            <a:r>
              <a:rPr lang="en-US" altLang="zh-CN" sz="2800" b="1" dirty="0" smtClean="0"/>
              <a:t> </a:t>
            </a:r>
          </a:p>
        </p:txBody>
      </p:sp>
      <p:sp>
        <p:nvSpPr>
          <p:cNvPr id="36872" name="Text Box 6"/>
          <p:cNvSpPr txBox="1">
            <a:spLocks noChangeArrowheads="1"/>
          </p:cNvSpPr>
          <p:nvPr/>
        </p:nvSpPr>
        <p:spPr bwMode="auto">
          <a:xfrm>
            <a:off x="1157288" y="4171950"/>
            <a:ext cx="3565525"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70000"/>
              </a:lnSpc>
              <a:spcBef>
                <a:spcPct val="20000"/>
              </a:spcBef>
              <a:buClr>
                <a:schemeClr val="tx2"/>
              </a:buClr>
              <a:buSzPct val="75000"/>
              <a:buFont typeface="Wingdings" pitchFamily="2" charset="2"/>
              <a:buNone/>
            </a:pPr>
            <a:r>
              <a:rPr lang="zh-CN" altLang="en-US" sz="2800" b="1" dirty="0">
                <a:latin typeface="+mn-lt"/>
                <a:ea typeface="+mn-ea"/>
              </a:rPr>
              <a:t>输出样</a:t>
            </a:r>
            <a:r>
              <a:rPr lang="zh-CN" altLang="en-US" sz="2800" b="1" dirty="0" smtClean="0">
                <a:latin typeface="+mn-lt"/>
                <a:ea typeface="+mn-ea"/>
              </a:rPr>
              <a:t>例：</a:t>
            </a:r>
            <a:r>
              <a:rPr lang="en-US" altLang="zh-CN" sz="2800" b="1" dirty="0">
                <a:latin typeface="+mn-lt"/>
                <a:ea typeface="+mn-ea"/>
              </a:rPr>
              <a:t/>
            </a:r>
            <a:br>
              <a:rPr lang="en-US" altLang="zh-CN" sz="2800" b="1" dirty="0">
                <a:latin typeface="+mn-lt"/>
                <a:ea typeface="+mn-ea"/>
              </a:rPr>
            </a:br>
            <a:r>
              <a:rPr lang="en-US" altLang="zh-CN" sz="3600" dirty="0">
                <a:latin typeface="Times New Roman" pitchFamily="18" charset="0"/>
              </a:rPr>
              <a:t>  </a:t>
            </a:r>
            <a:r>
              <a:rPr lang="en-US" altLang="zh-CN" sz="3600" b="1" dirty="0">
                <a:latin typeface="Times New Roman" pitchFamily="18" charset="0"/>
              </a:rPr>
              <a:t>4</a:t>
            </a:r>
            <a:br>
              <a:rPr lang="en-US" altLang="zh-CN" sz="3600" b="1" dirty="0">
                <a:latin typeface="Times New Roman" pitchFamily="18" charset="0"/>
              </a:rPr>
            </a:br>
            <a:r>
              <a:rPr lang="en-US" altLang="zh-CN" sz="3600" b="1" dirty="0">
                <a:latin typeface="Times New Roman" pitchFamily="18" charset="0"/>
              </a:rPr>
              <a:t>  2</a:t>
            </a:r>
            <a:br>
              <a:rPr lang="en-US" altLang="zh-CN" sz="3600" b="1" dirty="0">
                <a:latin typeface="Times New Roman" pitchFamily="18" charset="0"/>
              </a:rPr>
            </a:br>
            <a:r>
              <a:rPr lang="en-US" altLang="zh-CN" sz="3600" b="1" dirty="0">
                <a:latin typeface="Times New Roman" pitchFamily="18" charset="0"/>
              </a:rPr>
              <a:t>  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9B3D49F-C923-47C8-B3D9-E92DCA8958C5}" type="datetime1">
              <a:rPr lang="zh-CN" altLang="en-US" smtClean="0"/>
              <a:pPr eaLnBrk="1" hangingPunct="1"/>
              <a:t>2018/9/5</a:t>
            </a:fld>
            <a:endParaRPr lang="en-US" altLang="zh-CN" smtClean="0"/>
          </a:p>
        </p:txBody>
      </p:sp>
      <p:sp>
        <p:nvSpPr>
          <p:cNvPr id="378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C661B656-3560-4BBD-9F55-9EF27E469E91}" type="slidenum">
              <a:rPr lang="en-US" altLang="zh-CN" smtClean="0"/>
              <a:pPr eaLnBrk="1" hangingPunct="1"/>
              <a:t>33</a:t>
            </a:fld>
            <a:endParaRPr lang="en-US" altLang="zh-CN" smtClean="0"/>
          </a:p>
        </p:txBody>
      </p:sp>
      <p:sp>
        <p:nvSpPr>
          <p:cNvPr id="23556" name="Rectangle 2"/>
          <p:cNvSpPr>
            <a:spLocks noGrp="1" noChangeArrowheads="1"/>
          </p:cNvSpPr>
          <p:nvPr>
            <p:ph type="body" idx="1"/>
          </p:nvPr>
        </p:nvSpPr>
        <p:spPr>
          <a:xfrm>
            <a:off x="503548" y="2024063"/>
            <a:ext cx="8244916" cy="4179887"/>
          </a:xfrm>
        </p:spPr>
        <p:txBody>
          <a:bodyPr/>
          <a:lstStyle/>
          <a:p>
            <a:pPr marL="0" indent="0" eaLnBrk="1" hangingPunct="1">
              <a:lnSpc>
                <a:spcPts val="2900"/>
              </a:lnSpc>
              <a:buFont typeface="Wingdings" pitchFamily="2" charset="2"/>
              <a:buNone/>
              <a:defRPr/>
            </a:pPr>
            <a:r>
              <a:rPr lang="zh-CN" altLang="en-US" sz="2400" b="1" dirty="0"/>
              <a:t>状态空间：</a:t>
            </a:r>
            <a:r>
              <a:rPr lang="en-US" altLang="zh-CN" sz="2400" dirty="0"/>
              <a:t>f(i, j)</a:t>
            </a:r>
            <a:r>
              <a:rPr lang="zh-CN" altLang="en-US" sz="2400" dirty="0"/>
              <a:t>表示第一个字符串的前</a:t>
            </a:r>
            <a:r>
              <a:rPr lang="en-US" altLang="zh-CN" sz="2400" dirty="0"/>
              <a:t>i</a:t>
            </a:r>
            <a:r>
              <a:rPr lang="zh-CN" altLang="en-US" sz="2400" dirty="0"/>
              <a:t>个字符和第二个字符串的前</a:t>
            </a:r>
            <a:r>
              <a:rPr lang="en-US" altLang="zh-CN" sz="2400" dirty="0"/>
              <a:t>j</a:t>
            </a:r>
            <a:r>
              <a:rPr lang="zh-CN" altLang="en-US" sz="2400" dirty="0"/>
              <a:t>个字符的最长公共子串的长度</a:t>
            </a:r>
            <a:r>
              <a:rPr lang="zh-CN" altLang="en-US" sz="2400" dirty="0" smtClean="0"/>
              <a:t>。</a:t>
            </a:r>
            <a:endParaRPr lang="en-US" altLang="zh-CN" sz="2400" dirty="0" smtClean="0"/>
          </a:p>
          <a:p>
            <a:pPr eaLnBrk="1" hangingPunct="1">
              <a:lnSpc>
                <a:spcPts val="2900"/>
              </a:lnSpc>
              <a:buFont typeface="Wingdings" pitchFamily="2" charset="2"/>
              <a:buNone/>
              <a:defRPr/>
            </a:pPr>
            <a:r>
              <a:rPr lang="zh-CN" altLang="en-US" sz="2400" b="1" dirty="0" smtClean="0"/>
              <a:t>状态转移方程：</a:t>
            </a:r>
            <a:endParaRPr lang="en-US" altLang="zh-CN" sz="2400" b="1" dirty="0"/>
          </a:p>
          <a:p>
            <a:pPr eaLnBrk="1" hangingPunct="1">
              <a:lnSpc>
                <a:spcPct val="70000"/>
              </a:lnSpc>
              <a:buFont typeface="Wingdings" pitchFamily="2" charset="2"/>
              <a:buNone/>
              <a:defRPr/>
            </a:pPr>
            <a:r>
              <a:rPr lang="en-US" altLang="zh-CN" sz="2800" dirty="0" smtClean="0"/>
              <a:t>f(</a:t>
            </a:r>
            <a:r>
              <a:rPr lang="en-US" altLang="zh-CN" sz="2800" dirty="0" err="1" smtClean="0"/>
              <a:t>i,j</a:t>
            </a:r>
            <a:r>
              <a:rPr lang="en-US" altLang="zh-CN" sz="2800" dirty="0" smtClean="0"/>
              <a:t>)=</a:t>
            </a:r>
            <a:r>
              <a:rPr lang="en-US" altLang="zh-CN" sz="2000" dirty="0" smtClean="0"/>
              <a:t> </a:t>
            </a:r>
            <a:r>
              <a:rPr lang="en-US" altLang="zh-CN" sz="4800" dirty="0" smtClean="0"/>
              <a:t>{</a:t>
            </a:r>
          </a:p>
          <a:p>
            <a:pPr eaLnBrk="1" hangingPunct="1">
              <a:lnSpc>
                <a:spcPct val="70000"/>
              </a:lnSpc>
              <a:defRPr/>
            </a:pPr>
            <a:endParaRPr lang="en-US" altLang="zh-CN" sz="2000" dirty="0" smtClean="0"/>
          </a:p>
          <a:p>
            <a:pPr marL="0" indent="0" eaLnBrk="1" hangingPunct="1">
              <a:lnSpc>
                <a:spcPct val="110000"/>
              </a:lnSpc>
              <a:buFont typeface="Wingdings" pitchFamily="2" charset="2"/>
              <a:buNone/>
              <a:defRPr/>
            </a:pPr>
            <a:r>
              <a:rPr lang="zh-CN" altLang="en-US" sz="2400" b="1" dirty="0" smtClean="0"/>
              <a:t>初始条件：</a:t>
            </a:r>
            <a:r>
              <a:rPr lang="en-US" altLang="zh-CN" sz="2400" dirty="0" smtClean="0"/>
              <a:t>f(i, 0)=f(0, j)=0</a:t>
            </a:r>
            <a:r>
              <a:rPr lang="zh-CN" altLang="en-US" sz="2400" dirty="0" smtClean="0"/>
              <a:t>。这里有效的</a:t>
            </a:r>
            <a:r>
              <a:rPr lang="en-US" altLang="zh-CN" sz="2400" dirty="0" smtClean="0"/>
              <a:t>i</a:t>
            </a:r>
            <a:r>
              <a:rPr lang="zh-CN" altLang="en-US" sz="2400" dirty="0" smtClean="0"/>
              <a:t>和</a:t>
            </a:r>
            <a:r>
              <a:rPr lang="en-US" altLang="zh-CN" sz="2400" dirty="0" smtClean="0"/>
              <a:t>j</a:t>
            </a:r>
            <a:r>
              <a:rPr lang="zh-CN" altLang="en-US" sz="2400" dirty="0" smtClean="0"/>
              <a:t>是从</a:t>
            </a:r>
            <a:r>
              <a:rPr lang="en-US" altLang="zh-CN" sz="2400" dirty="0" smtClean="0"/>
              <a:t>1</a:t>
            </a:r>
            <a:r>
              <a:rPr lang="zh-CN" altLang="en-US" sz="2400" dirty="0" smtClean="0"/>
              <a:t>开始的。</a:t>
            </a:r>
            <a:endParaRPr lang="en-US" altLang="zh-CN" sz="2400" dirty="0" smtClean="0"/>
          </a:p>
          <a:p>
            <a:pPr marL="0" indent="0" eaLnBrk="1" hangingPunct="1">
              <a:lnSpc>
                <a:spcPct val="110000"/>
              </a:lnSpc>
              <a:buFont typeface="Wingdings" pitchFamily="2" charset="2"/>
              <a:buNone/>
              <a:defRPr/>
            </a:pPr>
            <a:r>
              <a:rPr lang="zh-CN" altLang="en-US" sz="2400" b="1" dirty="0" smtClean="0"/>
              <a:t>结果：</a:t>
            </a:r>
            <a:r>
              <a:rPr lang="en-US" altLang="zh-CN" sz="2400" dirty="0" smtClean="0"/>
              <a:t>f(n, m)</a:t>
            </a:r>
            <a:r>
              <a:rPr lang="zh-CN" altLang="en-US" sz="2400" dirty="0" smtClean="0"/>
              <a:t>。</a:t>
            </a:r>
            <a:r>
              <a:rPr lang="en-US" altLang="zh-CN" sz="2400" dirty="0" smtClean="0"/>
              <a:t>n</a:t>
            </a:r>
            <a:r>
              <a:rPr lang="zh-CN" altLang="en-US" sz="2400" dirty="0" smtClean="0"/>
              <a:t>和</a:t>
            </a:r>
            <a:r>
              <a:rPr lang="en-US" altLang="zh-CN" sz="2400" dirty="0" smtClean="0"/>
              <a:t>m</a:t>
            </a:r>
            <a:r>
              <a:rPr lang="zh-CN" altLang="en-US" sz="2400" dirty="0" smtClean="0"/>
              <a:t>分别为两个字符串的长度。</a:t>
            </a:r>
            <a:endParaRPr lang="en-US" altLang="zh-CN" sz="2000" dirty="0" smtClean="0"/>
          </a:p>
        </p:txBody>
      </p:sp>
      <p:sp>
        <p:nvSpPr>
          <p:cNvPr id="37893"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37894" name="Text Box 4"/>
          <p:cNvSpPr txBox="1">
            <a:spLocks noChangeArrowheads="1"/>
          </p:cNvSpPr>
          <p:nvPr/>
        </p:nvSpPr>
        <p:spPr bwMode="auto">
          <a:xfrm>
            <a:off x="2015716" y="3125912"/>
            <a:ext cx="4608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en-US" altLang="zh-CN" sz="2800" dirty="0">
                <a:latin typeface="Times New Roman" pitchFamily="18" charset="0"/>
              </a:rPr>
              <a:t>f(i-1,j-1)+1 (a[i]==b[j])</a:t>
            </a:r>
          </a:p>
        </p:txBody>
      </p:sp>
      <p:sp>
        <p:nvSpPr>
          <p:cNvPr id="37895" name="Text Box 5"/>
          <p:cNvSpPr txBox="1">
            <a:spLocks noChangeArrowheads="1"/>
          </p:cNvSpPr>
          <p:nvPr/>
        </p:nvSpPr>
        <p:spPr bwMode="auto">
          <a:xfrm>
            <a:off x="2023691" y="3645024"/>
            <a:ext cx="54006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lnSpc>
                <a:spcPct val="80000"/>
              </a:lnSpc>
              <a:spcBef>
                <a:spcPct val="20000"/>
              </a:spcBef>
              <a:buClr>
                <a:schemeClr val="tx2"/>
              </a:buClr>
              <a:buSzPct val="75000"/>
              <a:buFont typeface="Wingdings" pitchFamily="2" charset="2"/>
              <a:buNone/>
            </a:pPr>
            <a:r>
              <a:rPr lang="en-US" altLang="zh-CN" sz="2800" dirty="0">
                <a:latin typeface="Times New Roman" pitchFamily="18" charset="0"/>
              </a:rPr>
              <a:t>max(f(i-1,j),f(i,j-1)) (a[i]!=b[j])</a:t>
            </a:r>
            <a:r>
              <a:rPr lang="en-US" altLang="zh-CN" sz="2000" dirty="0">
                <a:latin typeface="Times New Roman" pitchFamily="18" charset="0"/>
              </a:rPr>
              <a:t> </a:t>
            </a:r>
          </a:p>
        </p:txBody>
      </p:sp>
      <p:sp>
        <p:nvSpPr>
          <p:cNvPr id="37896"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smtClean="0">
                <a:latin typeface="Times New Roman" pitchFamily="18" charset="0"/>
              </a:rPr>
              <a:t>例</a:t>
            </a:r>
            <a:r>
              <a:rPr lang="en-US" altLang="zh-CN" sz="4000" b="1" dirty="0" smtClean="0">
                <a:latin typeface="Times New Roman" pitchFamily="18" charset="0"/>
              </a:rPr>
              <a:t>4 </a:t>
            </a:r>
            <a:r>
              <a:rPr lang="en-US" altLang="zh-CN" sz="4000" b="1" dirty="0">
                <a:latin typeface="Times New Roman" pitchFamily="18" charset="0"/>
              </a:rPr>
              <a:t>LCS</a:t>
            </a:r>
            <a:r>
              <a:rPr lang="zh-CN" altLang="en-US" sz="4000" b="1" dirty="0" smtClean="0">
                <a:ea typeface="黑体" pitchFamily="49" charset="-122"/>
              </a:rPr>
              <a:t>子结构特征：</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ACB3462-7092-4F0F-8786-9C732C9DF3AE}" type="datetime1">
              <a:rPr lang="zh-CN" altLang="en-US" smtClean="0"/>
              <a:pPr eaLnBrk="1" hangingPunct="1"/>
              <a:t>2018/9/5</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41F4154-0678-4F83-889C-5A4CAB838903}" type="slidenum">
              <a:rPr lang="en-US" altLang="zh-CN" smtClean="0"/>
              <a:pPr eaLnBrk="1" hangingPunct="1"/>
              <a:t>34</a:t>
            </a:fld>
            <a:endParaRPr lang="en-US" altLang="zh-CN" smtClean="0"/>
          </a:p>
        </p:txBody>
      </p:sp>
      <p:graphicFrame>
        <p:nvGraphicFramePr>
          <p:cNvPr id="172109" name="Group 77"/>
          <p:cNvGraphicFramePr>
            <a:graphicFrameLocks noGrp="1"/>
          </p:cNvGraphicFramePr>
          <p:nvPr>
            <p:ph idx="1"/>
          </p:nvPr>
        </p:nvGraphicFramePr>
        <p:xfrm>
          <a:off x="1042988" y="2097088"/>
          <a:ext cx="7165975" cy="4054477"/>
        </p:xfrm>
        <a:graphic>
          <a:graphicData uri="http://schemas.openxmlformats.org/drawingml/2006/table">
            <a:tbl>
              <a:tblPr/>
              <a:tblGrid>
                <a:gridCol w="1025525"/>
                <a:gridCol w="1020762"/>
                <a:gridCol w="1025525"/>
                <a:gridCol w="1022350"/>
                <a:gridCol w="1025525"/>
                <a:gridCol w="1020763"/>
                <a:gridCol w="1025525"/>
              </a:tblGrid>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3200" b="1" i="0" u="none" strike="noStrike" cap="none" normalizeH="0" baseline="0" dirty="0" smtClean="0">
                        <a:ln>
                          <a:noFill/>
                        </a:ln>
                        <a:solidFill>
                          <a:schemeClr val="tx1"/>
                        </a:solidFill>
                        <a:effectLst/>
                        <a:latin typeface="Tahoma" pitchFamily="34" charset="0"/>
                        <a:ea typeface="宋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a</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c</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f</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c</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f</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c</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a</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211">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hlink"/>
                          </a:solidFill>
                          <a:effectLst/>
                          <a:latin typeface="Tahoma" pitchFamily="34" charset="0"/>
                          <a:ea typeface="宋体" pitchFamily="2" charset="-122"/>
                        </a:rPr>
                        <a:t>b</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1</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2</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itchFamily="2" charset="2"/>
                        <a:defRPr sz="2800">
                          <a:solidFill>
                            <a:schemeClr val="tx1"/>
                          </a:solidFill>
                          <a:latin typeface="Tahoma" pitchFamily="34" charset="0"/>
                          <a:ea typeface="宋体" pitchFamily="2" charset="-122"/>
                        </a:defRPr>
                      </a:lvl1pPr>
                      <a:lvl2pPr marL="742950" indent="-285750" eaLnBrk="0" hangingPunct="0">
                        <a:spcBef>
                          <a:spcPct val="20000"/>
                        </a:spcBef>
                        <a:buClr>
                          <a:schemeClr val="hlink"/>
                        </a:buClr>
                        <a:buSzPct val="55000"/>
                        <a:buFont typeface="Wingdings" pitchFamily="2" charset="2"/>
                        <a:defRPr sz="2400">
                          <a:solidFill>
                            <a:schemeClr val="tx1"/>
                          </a:solidFill>
                          <a:latin typeface="Tahoma" pitchFamily="34" charset="0"/>
                          <a:ea typeface="宋体" pitchFamily="2" charset="-122"/>
                        </a:defRPr>
                      </a:lvl2pPr>
                      <a:lvl3pPr marL="1143000" indent="-228600" eaLnBrk="0" hangingPunct="0">
                        <a:spcBef>
                          <a:spcPct val="20000"/>
                        </a:spcBef>
                        <a:buClr>
                          <a:schemeClr val="folHlink"/>
                        </a:buClr>
                        <a:buSzPct val="50000"/>
                        <a:buFont typeface="Wingdings" pitchFamily="2" charset="2"/>
                        <a:defRPr sz="2000">
                          <a:solidFill>
                            <a:schemeClr val="tx1"/>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defRPr>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dirty="0" smtClean="0">
                          <a:ln>
                            <a:noFill/>
                          </a:ln>
                          <a:solidFill>
                            <a:schemeClr val="tx1"/>
                          </a:solidFill>
                          <a:effectLst/>
                          <a:latin typeface="Tahoma" pitchFamily="34" charset="0"/>
                          <a:ea typeface="宋体" pitchFamily="2" charset="-122"/>
                        </a:rPr>
                        <a:t>4</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82" name="Text Box 68"/>
          <p:cNvSpPr txBox="1">
            <a:spLocks noChangeArrowheads="1"/>
          </p:cNvSpPr>
          <p:nvPr/>
        </p:nvSpPr>
        <p:spPr bwMode="auto">
          <a:xfrm>
            <a:off x="1258888" y="1016000"/>
            <a:ext cx="7021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4 </a:t>
            </a:r>
            <a:r>
              <a:rPr lang="en-US" altLang="zh-CN" sz="4000" b="1" dirty="0">
                <a:solidFill>
                  <a:schemeClr val="tx2"/>
                </a:solidFill>
                <a:ea typeface="黑体" pitchFamily="49" charset="-122"/>
              </a:rPr>
              <a:t>LCS</a:t>
            </a:r>
            <a:r>
              <a:rPr lang="zh-CN" altLang="en-US" sz="4000" b="1" dirty="0" smtClean="0">
                <a:solidFill>
                  <a:schemeClr val="tx2"/>
                </a:solidFill>
                <a:ea typeface="黑体" pitchFamily="49" charset="-122"/>
              </a:rPr>
              <a:t>辅助</a:t>
            </a:r>
            <a:r>
              <a:rPr lang="zh-CN" altLang="en-US" sz="4000" b="1" dirty="0">
                <a:solidFill>
                  <a:schemeClr val="tx2"/>
                </a:solidFill>
                <a:ea typeface="黑体" pitchFamily="49" charset="-122"/>
              </a:rPr>
              <a:t>空间变化示意图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ACB3462-7092-4F0F-8786-9C732C9DF3AE}" type="datetime1">
              <a:rPr lang="zh-CN" altLang="en-US" smtClean="0"/>
              <a:pPr eaLnBrk="1" hangingPunct="1"/>
              <a:t>2018/9/5</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41F4154-0678-4F83-889C-5A4CAB838903}" type="slidenum">
              <a:rPr lang="en-US" altLang="zh-CN" smtClean="0"/>
              <a:pPr eaLnBrk="1" hangingPunct="1"/>
              <a:t>35</a:t>
            </a:fld>
            <a:endParaRPr lang="en-US" altLang="zh-CN" smtClean="0"/>
          </a:p>
        </p:txBody>
      </p:sp>
      <p:sp>
        <p:nvSpPr>
          <p:cNvPr id="38982" name="Text Box 68"/>
          <p:cNvSpPr txBox="1">
            <a:spLocks noChangeArrowheads="1"/>
          </p:cNvSpPr>
          <p:nvPr/>
        </p:nvSpPr>
        <p:spPr bwMode="auto">
          <a:xfrm>
            <a:off x="1258888" y="1016000"/>
            <a:ext cx="7021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4 LCS</a:t>
            </a:r>
            <a:r>
              <a:rPr lang="zh-CN" altLang="en-US" sz="4000" b="1" dirty="0" smtClean="0">
                <a:solidFill>
                  <a:schemeClr val="tx2"/>
                </a:solidFill>
                <a:ea typeface="黑体" pitchFamily="49" charset="-122"/>
              </a:rPr>
              <a:t>实现方法</a:t>
            </a:r>
            <a:endParaRPr lang="zh-CN" altLang="en-US" sz="4000" b="1" dirty="0">
              <a:solidFill>
                <a:schemeClr val="tx2"/>
              </a:solidFill>
              <a:ea typeface="黑体" pitchFamily="49" charset="-122"/>
            </a:endParaRPr>
          </a:p>
        </p:txBody>
      </p:sp>
      <p:sp>
        <p:nvSpPr>
          <p:cNvPr id="7" name="Rectangle 2"/>
          <p:cNvSpPr txBox="1">
            <a:spLocks noChangeArrowheads="1"/>
          </p:cNvSpPr>
          <p:nvPr/>
        </p:nvSpPr>
        <p:spPr bwMode="auto">
          <a:xfrm>
            <a:off x="395536" y="2024063"/>
            <a:ext cx="8388932"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eaLnBrk="1" hangingPunct="1">
              <a:lnSpc>
                <a:spcPct val="110000"/>
              </a:lnSpc>
              <a:buNone/>
              <a:defRPr/>
            </a:pPr>
            <a:r>
              <a:rPr lang="zh-CN" altLang="en-US" sz="2400" dirty="0"/>
              <a:t>实现方法</a:t>
            </a:r>
            <a:r>
              <a:rPr lang="zh-CN" altLang="en-US" sz="2400" dirty="0" smtClean="0"/>
              <a:t>：</a:t>
            </a:r>
            <a:endParaRPr lang="en-US" altLang="zh-CN" sz="2400" dirty="0" smtClean="0"/>
          </a:p>
          <a:p>
            <a:pPr marL="0" indent="0" eaLnBrk="1" hangingPunct="1">
              <a:lnSpc>
                <a:spcPct val="110000"/>
              </a:lnSpc>
              <a:buNone/>
              <a:defRPr/>
            </a:pPr>
            <a:r>
              <a:rPr lang="zh-CN" altLang="en-US" sz="2400" dirty="0" smtClean="0"/>
              <a:t>    由于</a:t>
            </a:r>
            <a:r>
              <a:rPr lang="en-US" altLang="zh-CN" sz="2400" dirty="0"/>
              <a:t>f(</a:t>
            </a:r>
            <a:r>
              <a:rPr lang="en-US" altLang="zh-CN" sz="2400" dirty="0" err="1"/>
              <a:t>i,j</a:t>
            </a:r>
            <a:r>
              <a:rPr lang="en-US" altLang="zh-CN" sz="2400" dirty="0"/>
              <a:t>)</a:t>
            </a:r>
            <a:r>
              <a:rPr lang="zh-CN" altLang="en-US" sz="2400" dirty="0"/>
              <a:t>只和</a:t>
            </a:r>
            <a:r>
              <a:rPr lang="en-US" altLang="zh-CN" sz="2400" dirty="0"/>
              <a:t>f(i-1,j-1), f(i-1,j)</a:t>
            </a:r>
            <a:r>
              <a:rPr lang="zh-CN" altLang="en-US" sz="2400" dirty="0"/>
              <a:t>和</a:t>
            </a:r>
            <a:r>
              <a:rPr lang="en-US" altLang="zh-CN" sz="2400" dirty="0"/>
              <a:t>f(i,j-1)</a:t>
            </a:r>
            <a:r>
              <a:rPr lang="zh-CN" altLang="en-US" sz="2400" dirty="0"/>
              <a:t>有关</a:t>
            </a:r>
            <a:r>
              <a:rPr lang="en-US" altLang="zh-CN" sz="2400" dirty="0"/>
              <a:t>, </a:t>
            </a:r>
            <a:r>
              <a:rPr lang="zh-CN" altLang="en-US" sz="2400" dirty="0"/>
              <a:t>而在计算</a:t>
            </a:r>
            <a:r>
              <a:rPr lang="en-US" altLang="zh-CN" sz="2400" dirty="0"/>
              <a:t>f(</a:t>
            </a:r>
            <a:r>
              <a:rPr lang="en-US" altLang="zh-CN" sz="2400" dirty="0" err="1"/>
              <a:t>i,j</a:t>
            </a:r>
            <a:r>
              <a:rPr lang="en-US" altLang="zh-CN" sz="2400" dirty="0"/>
              <a:t>)</a:t>
            </a:r>
            <a:r>
              <a:rPr lang="zh-CN" altLang="en-US" sz="2400" dirty="0"/>
              <a:t>时</a:t>
            </a:r>
            <a:r>
              <a:rPr lang="en-US" altLang="zh-CN" sz="2400" dirty="0"/>
              <a:t>, </a:t>
            </a:r>
            <a:r>
              <a:rPr lang="zh-CN" altLang="en-US" sz="2400" dirty="0"/>
              <a:t>只要选择一个合适的</a:t>
            </a:r>
            <a:r>
              <a:rPr lang="zh-CN" altLang="en-US" sz="2400" dirty="0" smtClean="0"/>
              <a:t>顺序，就</a:t>
            </a:r>
            <a:r>
              <a:rPr lang="zh-CN" altLang="en-US" sz="2400" dirty="0"/>
              <a:t>可以保证这三项都已经计算出来</a:t>
            </a:r>
            <a:r>
              <a:rPr lang="zh-CN" altLang="en-US" sz="2400" dirty="0" smtClean="0"/>
              <a:t>了，这样</a:t>
            </a:r>
            <a:r>
              <a:rPr lang="zh-CN" altLang="en-US" sz="2400" dirty="0"/>
              <a:t>就可以计算出</a:t>
            </a:r>
            <a:r>
              <a:rPr lang="en-US" altLang="zh-CN" sz="2400" dirty="0"/>
              <a:t>f(</a:t>
            </a:r>
            <a:r>
              <a:rPr lang="en-US" altLang="zh-CN" sz="2400" dirty="0" err="1"/>
              <a:t>i,j</a:t>
            </a:r>
            <a:r>
              <a:rPr lang="en-US" altLang="zh-CN" sz="2400" dirty="0" smtClean="0"/>
              <a:t>)</a:t>
            </a:r>
            <a:r>
              <a:rPr lang="zh-CN" altLang="en-US" sz="2400" dirty="0" smtClean="0"/>
              <a:t>。这样</a:t>
            </a:r>
            <a:r>
              <a:rPr lang="zh-CN" altLang="en-US" sz="2400" dirty="0"/>
              <a:t>一直推到</a:t>
            </a:r>
            <a:r>
              <a:rPr lang="en-US" altLang="zh-CN" sz="2400" dirty="0" smtClean="0"/>
              <a:t>f(</a:t>
            </a:r>
            <a:r>
              <a:rPr lang="en-US" altLang="zh-CN" sz="2400" dirty="0"/>
              <a:t>n</a:t>
            </a:r>
            <a:r>
              <a:rPr lang="en-US" altLang="zh-CN" sz="2400" dirty="0" smtClean="0"/>
              <a:t>, m)</a:t>
            </a:r>
            <a:r>
              <a:rPr lang="zh-CN" altLang="en-US" sz="2400" dirty="0"/>
              <a:t>就得到所要求的解</a:t>
            </a:r>
            <a:r>
              <a:rPr lang="zh-CN" altLang="en-US" sz="2400" dirty="0" smtClean="0"/>
              <a:t>了</a:t>
            </a:r>
            <a:r>
              <a:rPr lang="zh-CN" altLang="en-US" sz="2000" dirty="0" smtClean="0"/>
              <a:t>。</a:t>
            </a:r>
            <a:endParaRPr lang="en-US" altLang="zh-CN" sz="2000" dirty="0"/>
          </a:p>
          <a:p>
            <a:pPr marL="0" indent="0" eaLnBrk="1" hangingPunct="1">
              <a:lnSpc>
                <a:spcPct val="110000"/>
              </a:lnSpc>
              <a:buNone/>
              <a:defRPr/>
            </a:pPr>
            <a:r>
              <a:rPr lang="zh-CN" altLang="en-US" sz="2400" dirty="0" smtClean="0"/>
              <a:t>状态空间的定义方法：</a:t>
            </a:r>
            <a:endParaRPr lang="en-US" altLang="zh-CN" sz="2400" dirty="0"/>
          </a:p>
          <a:p>
            <a:pPr marL="0" indent="0" eaLnBrk="1" hangingPunct="1">
              <a:lnSpc>
                <a:spcPct val="110000"/>
              </a:lnSpc>
              <a:buNone/>
              <a:defRPr/>
            </a:pPr>
            <a:r>
              <a:rPr lang="zh-CN" altLang="en-US" sz="2400" dirty="0" smtClean="0"/>
              <a:t>    一般</a:t>
            </a:r>
            <a:r>
              <a:rPr lang="zh-CN" altLang="en-US" sz="2400" dirty="0"/>
              <a:t>二维数</a:t>
            </a:r>
            <a:r>
              <a:rPr lang="zh-CN" altLang="en-US" sz="2400" dirty="0" smtClean="0"/>
              <a:t>组</a:t>
            </a:r>
            <a:r>
              <a:rPr lang="en-US" altLang="zh-CN" sz="2400" dirty="0" smtClean="0"/>
              <a:t>(n*m)</a:t>
            </a:r>
            <a:r>
              <a:rPr lang="zh-CN" altLang="en-US" sz="2400" dirty="0" smtClean="0"/>
              <a:t>实现</a:t>
            </a:r>
            <a:r>
              <a:rPr lang="zh-CN" altLang="en-US" sz="2400" dirty="0"/>
              <a:t>（可能会爆空间）；</a:t>
            </a:r>
            <a:endParaRPr lang="en-US" altLang="zh-CN" sz="2400" dirty="0"/>
          </a:p>
          <a:p>
            <a:pPr marL="0" indent="0" eaLnBrk="1" hangingPunct="1">
              <a:lnSpc>
                <a:spcPct val="110000"/>
              </a:lnSpc>
              <a:buNone/>
              <a:defRPr/>
            </a:pPr>
            <a:r>
              <a:rPr lang="zh-CN" altLang="en-US" sz="2400" dirty="0" smtClean="0"/>
              <a:t>    滚动</a:t>
            </a:r>
            <a:r>
              <a:rPr lang="zh-CN" altLang="en-US" sz="2400" dirty="0"/>
              <a:t>数组</a:t>
            </a:r>
            <a:r>
              <a:rPr lang="zh-CN" altLang="en-US" sz="2400" dirty="0" smtClean="0"/>
              <a:t>实现，只需要存储两行数据</a:t>
            </a:r>
            <a:r>
              <a:rPr lang="en-US" altLang="zh-CN" sz="2400" dirty="0" smtClean="0"/>
              <a:t>(2*n)</a:t>
            </a:r>
            <a:r>
              <a:rPr lang="zh-CN" altLang="en-US" sz="2400" dirty="0" smtClean="0"/>
              <a:t>。</a:t>
            </a:r>
            <a:endParaRPr lang="en-US" altLang="zh-CN" sz="2400" dirty="0" smtClean="0"/>
          </a:p>
          <a:p>
            <a:pPr marL="0" indent="0" eaLnBrk="1" hangingPunct="1">
              <a:lnSpc>
                <a:spcPct val="110000"/>
              </a:lnSpc>
              <a:buNone/>
              <a:defRPr/>
            </a:pPr>
            <a:r>
              <a:rPr lang="zh-CN" altLang="en-US" sz="2400" dirty="0"/>
              <a:t>复杂</a:t>
            </a:r>
            <a:r>
              <a:rPr lang="zh-CN" altLang="en-US" sz="2400" dirty="0" smtClean="0"/>
              <a:t>度：</a:t>
            </a:r>
            <a:r>
              <a:rPr lang="en-US" altLang="zh-CN" sz="2400" dirty="0" smtClean="0"/>
              <a:t>O(n*m)</a:t>
            </a:r>
          </a:p>
        </p:txBody>
      </p:sp>
    </p:spTree>
    <p:extLst>
      <p:ext uri="{BB962C8B-B14F-4D97-AF65-F5344CB8AC3E}">
        <p14:creationId xmlns:p14="http://schemas.microsoft.com/office/powerpoint/2010/main" val="2475647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ACB3462-7092-4F0F-8786-9C732C9DF3AE}" type="datetime1">
              <a:rPr lang="zh-CN" altLang="en-US" smtClean="0"/>
              <a:pPr eaLnBrk="1" hangingPunct="1"/>
              <a:t>2018/9/5</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41F4154-0678-4F83-889C-5A4CAB838903}" type="slidenum">
              <a:rPr lang="en-US" altLang="zh-CN" smtClean="0"/>
              <a:pPr eaLnBrk="1" hangingPunct="1"/>
              <a:t>36</a:t>
            </a:fld>
            <a:endParaRPr lang="en-US" altLang="zh-CN" smtClean="0"/>
          </a:p>
        </p:txBody>
      </p:sp>
      <p:sp>
        <p:nvSpPr>
          <p:cNvPr id="38982" name="Text Box 68"/>
          <p:cNvSpPr txBox="1">
            <a:spLocks noChangeArrowheads="1"/>
          </p:cNvSpPr>
          <p:nvPr/>
        </p:nvSpPr>
        <p:spPr bwMode="auto">
          <a:xfrm>
            <a:off x="1258888" y="1016000"/>
            <a:ext cx="7021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4 LCS</a:t>
            </a:r>
            <a:r>
              <a:rPr lang="zh-CN" altLang="en-US" sz="4000" b="1" dirty="0" smtClean="0">
                <a:solidFill>
                  <a:schemeClr val="tx2"/>
                </a:solidFill>
                <a:ea typeface="黑体" pitchFamily="49" charset="-122"/>
              </a:rPr>
              <a:t>的优化</a:t>
            </a:r>
            <a:r>
              <a:rPr lang="en-US" altLang="zh-CN" sz="4000" b="1" dirty="0" smtClean="0">
                <a:solidFill>
                  <a:schemeClr val="tx2"/>
                </a:solidFill>
                <a:ea typeface="黑体" pitchFamily="49" charset="-122"/>
              </a:rPr>
              <a:t>(O(n*</a:t>
            </a:r>
            <a:r>
              <a:rPr lang="en-US" altLang="zh-CN" sz="4000" b="1" dirty="0" err="1" smtClean="0">
                <a:solidFill>
                  <a:schemeClr val="tx2"/>
                </a:solidFill>
                <a:ea typeface="黑体" pitchFamily="49" charset="-122"/>
              </a:rPr>
              <a:t>logn</a:t>
            </a:r>
            <a:r>
              <a:rPr lang="en-US" altLang="zh-CN" sz="4000" b="1" dirty="0" smtClean="0">
                <a:solidFill>
                  <a:schemeClr val="tx2"/>
                </a:solidFill>
                <a:ea typeface="黑体" pitchFamily="49" charset="-122"/>
              </a:rPr>
              <a:t>))</a:t>
            </a:r>
            <a:endParaRPr lang="zh-CN" altLang="en-US" sz="4000" b="1" dirty="0">
              <a:solidFill>
                <a:schemeClr val="tx2"/>
              </a:solidFill>
              <a:ea typeface="黑体" pitchFamily="49" charset="-122"/>
            </a:endParaRPr>
          </a:p>
        </p:txBody>
      </p:sp>
      <p:sp>
        <p:nvSpPr>
          <p:cNvPr id="7" name="Rectangle 2"/>
          <p:cNvSpPr txBox="1">
            <a:spLocks noChangeArrowheads="1"/>
          </p:cNvSpPr>
          <p:nvPr/>
        </p:nvSpPr>
        <p:spPr bwMode="auto">
          <a:xfrm>
            <a:off x="395536" y="2024063"/>
            <a:ext cx="8352928"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eaLnBrk="1" hangingPunct="1">
              <a:lnSpc>
                <a:spcPts val="2880"/>
              </a:lnSpc>
              <a:buNone/>
              <a:defRPr/>
            </a:pPr>
            <a:r>
              <a:rPr lang="zh-CN" altLang="en-US" sz="2400" dirty="0"/>
              <a:t>举例</a:t>
            </a:r>
            <a:r>
              <a:rPr lang="zh-CN" altLang="en-US" sz="2400" dirty="0" smtClean="0"/>
              <a:t>说明：设有两个字符串：</a:t>
            </a:r>
            <a:endParaRPr lang="en-US" altLang="zh-CN" sz="2400" dirty="0" smtClean="0"/>
          </a:p>
          <a:p>
            <a:pPr marL="0" indent="0" eaLnBrk="1" hangingPunct="1">
              <a:lnSpc>
                <a:spcPts val="2880"/>
              </a:lnSpc>
              <a:buNone/>
              <a:defRPr/>
            </a:pPr>
            <a:r>
              <a:rPr lang="en-US" altLang="zh-CN" sz="2400" dirty="0" smtClean="0"/>
              <a:t>    X</a:t>
            </a:r>
            <a:r>
              <a:rPr lang="zh-CN" altLang="en-US" sz="2400" dirty="0" smtClean="0"/>
              <a:t>：</a:t>
            </a:r>
            <a:r>
              <a:rPr lang="en-US" altLang="zh-CN" sz="2400" dirty="0" err="1"/>
              <a:t>abdba</a:t>
            </a:r>
            <a:endParaRPr lang="en-US" altLang="zh-CN" sz="2400" dirty="0"/>
          </a:p>
          <a:p>
            <a:pPr marL="0" indent="0" eaLnBrk="1" hangingPunct="1">
              <a:lnSpc>
                <a:spcPts val="2880"/>
              </a:lnSpc>
              <a:buNone/>
              <a:defRPr/>
            </a:pPr>
            <a:r>
              <a:rPr lang="en-US" altLang="zh-CN" sz="2400" dirty="0" smtClean="0"/>
              <a:t>    Y</a:t>
            </a:r>
            <a:r>
              <a:rPr lang="zh-CN" altLang="en-US" sz="2400" dirty="0" smtClean="0"/>
              <a:t>：</a:t>
            </a:r>
            <a:r>
              <a:rPr lang="en-US" altLang="zh-CN" sz="2400" dirty="0" err="1"/>
              <a:t>dbaaba</a:t>
            </a:r>
            <a:endParaRPr lang="en-US" altLang="zh-CN" sz="2400" dirty="0"/>
          </a:p>
          <a:p>
            <a:pPr marL="452438" indent="-452438" eaLnBrk="1" hangingPunct="1">
              <a:lnSpc>
                <a:spcPts val="2880"/>
              </a:lnSpc>
              <a:tabLst>
                <a:tab pos="452438" algn="l"/>
              </a:tabLst>
              <a:defRPr/>
            </a:pPr>
            <a:r>
              <a:rPr lang="zh-CN" altLang="en-US" sz="2400" dirty="0" smtClean="0"/>
              <a:t>先</a:t>
            </a:r>
            <a:r>
              <a:rPr lang="zh-CN" altLang="en-US" sz="2400" dirty="0"/>
              <a:t>顺序</a:t>
            </a:r>
            <a:r>
              <a:rPr lang="zh-CN" altLang="en-US" sz="2400" dirty="0" smtClean="0"/>
              <a:t>扫描</a:t>
            </a:r>
            <a:r>
              <a:rPr lang="en-US" altLang="zh-CN" sz="2400" dirty="0" smtClean="0"/>
              <a:t>X</a:t>
            </a:r>
            <a:r>
              <a:rPr lang="zh-CN" altLang="en-US" sz="2400" dirty="0" smtClean="0"/>
              <a:t>串</a:t>
            </a:r>
            <a:r>
              <a:rPr lang="zh-CN" altLang="en-US" sz="2400" dirty="0"/>
              <a:t>，取其</a:t>
            </a:r>
            <a:r>
              <a:rPr lang="zh-CN" altLang="en-US" sz="2400" dirty="0" smtClean="0"/>
              <a:t>在</a:t>
            </a:r>
            <a:r>
              <a:rPr lang="en-US" altLang="zh-CN" sz="2400" dirty="0" smtClean="0"/>
              <a:t>Y</a:t>
            </a:r>
            <a:r>
              <a:rPr lang="zh-CN" altLang="en-US" sz="2400" dirty="0" smtClean="0"/>
              <a:t>串</a:t>
            </a:r>
            <a:r>
              <a:rPr lang="zh-CN" altLang="en-US" sz="2400" dirty="0"/>
              <a:t>的所有位置：</a:t>
            </a:r>
          </a:p>
          <a:p>
            <a:pPr marL="0" indent="0" eaLnBrk="1" hangingPunct="1">
              <a:lnSpc>
                <a:spcPts val="2880"/>
              </a:lnSpc>
              <a:buNone/>
              <a:tabLst>
                <a:tab pos="452438" algn="l"/>
              </a:tabLst>
              <a:defRPr/>
            </a:pPr>
            <a:r>
              <a:rPr lang="en-US" altLang="zh-CN" sz="2400" dirty="0" smtClean="0"/>
              <a:t>    a(2,3,5</a:t>
            </a:r>
            <a:r>
              <a:rPr lang="en-US" altLang="zh-CN" sz="2400" dirty="0"/>
              <a:t>) </a:t>
            </a:r>
            <a:r>
              <a:rPr lang="en-US" altLang="zh-CN" sz="2400" dirty="0" smtClean="0"/>
              <a:t> b(1,4</a:t>
            </a:r>
            <a:r>
              <a:rPr lang="en-US" altLang="zh-CN" sz="2400" dirty="0"/>
              <a:t>) </a:t>
            </a:r>
            <a:r>
              <a:rPr lang="en-US" altLang="zh-CN" sz="2400" dirty="0" smtClean="0"/>
              <a:t> d(0</a:t>
            </a:r>
            <a:r>
              <a:rPr lang="en-US" altLang="zh-CN" sz="2400" dirty="0"/>
              <a:t>)</a:t>
            </a:r>
            <a:r>
              <a:rPr lang="zh-CN" altLang="en-US" sz="2400" dirty="0"/>
              <a:t>。</a:t>
            </a:r>
          </a:p>
          <a:p>
            <a:pPr marL="452438" indent="-452438" eaLnBrk="1" hangingPunct="1">
              <a:lnSpc>
                <a:spcPts val="2880"/>
              </a:lnSpc>
              <a:tabLst>
                <a:tab pos="452438" algn="l"/>
              </a:tabLst>
              <a:defRPr/>
            </a:pPr>
            <a:r>
              <a:rPr lang="zh-CN" altLang="en-US" sz="2400" dirty="0"/>
              <a:t>将</a:t>
            </a:r>
            <a:r>
              <a:rPr lang="zh-CN" altLang="en-US" sz="2400" dirty="0" smtClean="0"/>
              <a:t>每个</a:t>
            </a:r>
            <a:r>
              <a:rPr lang="zh-CN" altLang="en-US" sz="2400" dirty="0"/>
              <a:t>字母</a:t>
            </a:r>
            <a:r>
              <a:rPr lang="zh-CN" altLang="en-US" sz="2400" dirty="0" smtClean="0"/>
              <a:t>的位置反序列，并替换</a:t>
            </a:r>
            <a:r>
              <a:rPr lang="en-US" altLang="zh-CN" sz="2400" dirty="0" smtClean="0"/>
              <a:t>X</a:t>
            </a:r>
            <a:r>
              <a:rPr lang="zh-CN" altLang="en-US" sz="2400" dirty="0" smtClean="0"/>
              <a:t>中的对应的字母，</a:t>
            </a:r>
            <a:r>
              <a:rPr lang="zh-CN" altLang="en-US" sz="2400" dirty="0"/>
              <a:t>替换</a:t>
            </a:r>
            <a:r>
              <a:rPr lang="zh-CN" altLang="en-US" sz="2400" dirty="0" smtClean="0"/>
              <a:t>结果</a:t>
            </a:r>
            <a:r>
              <a:rPr lang="en-US" altLang="zh-CN" sz="2400" dirty="0">
                <a:sym typeface="Wingdings" pitchFamily="2" charset="2"/>
              </a:rPr>
              <a:t>(</a:t>
            </a:r>
            <a:r>
              <a:rPr lang="en-US" altLang="zh-CN" sz="2400" dirty="0" smtClean="0"/>
              <a:t>5,3,2) (4,1) (0) (4,1) (5,3,2)</a:t>
            </a:r>
          </a:p>
          <a:p>
            <a:pPr marL="452438" indent="-452438" eaLnBrk="1" hangingPunct="1">
              <a:lnSpc>
                <a:spcPts val="2880"/>
              </a:lnSpc>
              <a:tabLst>
                <a:tab pos="452438" algn="l"/>
              </a:tabLst>
              <a:defRPr/>
            </a:pPr>
            <a:r>
              <a:rPr lang="zh-CN" altLang="en-US" sz="2400" dirty="0" smtClean="0"/>
              <a:t>则最终每个括号里选一个数构成的</a:t>
            </a:r>
            <a:r>
              <a:rPr lang="zh-CN" altLang="en-US" sz="2400" dirty="0"/>
              <a:t>最长严格递增子序列的长度即为解。</a:t>
            </a:r>
          </a:p>
          <a:p>
            <a:pPr marL="0" indent="0" eaLnBrk="1" hangingPunct="1">
              <a:lnSpc>
                <a:spcPts val="2880"/>
              </a:lnSpc>
              <a:buNone/>
              <a:defRPr/>
            </a:pPr>
            <a:r>
              <a:rPr lang="zh-CN" altLang="en-US" sz="2400" dirty="0" smtClean="0"/>
              <a:t>    因此最大长度</a:t>
            </a:r>
            <a:r>
              <a:rPr lang="zh-CN" altLang="en-US" sz="2400" dirty="0"/>
              <a:t>为</a:t>
            </a:r>
            <a:r>
              <a:rPr lang="en-US" altLang="zh-CN" sz="2400" dirty="0" smtClean="0"/>
              <a:t>3</a:t>
            </a:r>
            <a:r>
              <a:rPr lang="zh-CN" altLang="en-US" sz="2400" dirty="0" smtClean="0"/>
              <a:t>。</a:t>
            </a:r>
            <a:endParaRPr lang="en-US" altLang="zh-CN" sz="2400" dirty="0" smtClean="0"/>
          </a:p>
        </p:txBody>
      </p:sp>
    </p:spTree>
    <p:extLst>
      <p:ext uri="{BB962C8B-B14F-4D97-AF65-F5344CB8AC3E}">
        <p14:creationId xmlns:p14="http://schemas.microsoft.com/office/powerpoint/2010/main" val="2184341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ACB3462-7092-4F0F-8786-9C732C9DF3AE}" type="datetime1">
              <a:rPr lang="zh-CN" altLang="en-US" smtClean="0"/>
              <a:pPr eaLnBrk="1" hangingPunct="1"/>
              <a:t>2018/9/5</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41F4154-0678-4F83-889C-5A4CAB838903}" type="slidenum">
              <a:rPr lang="en-US" altLang="zh-CN" smtClean="0"/>
              <a:pPr eaLnBrk="1" hangingPunct="1"/>
              <a:t>37</a:t>
            </a:fld>
            <a:endParaRPr lang="en-US" altLang="zh-CN" smtClean="0"/>
          </a:p>
        </p:txBody>
      </p:sp>
      <p:sp>
        <p:nvSpPr>
          <p:cNvPr id="38982" name="Text Box 68"/>
          <p:cNvSpPr txBox="1">
            <a:spLocks noChangeArrowheads="1"/>
          </p:cNvSpPr>
          <p:nvPr/>
        </p:nvSpPr>
        <p:spPr bwMode="auto">
          <a:xfrm>
            <a:off x="1258888" y="1016000"/>
            <a:ext cx="7021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4 LCS</a:t>
            </a:r>
            <a:r>
              <a:rPr lang="zh-CN" altLang="en-US" sz="4000" b="1" dirty="0" smtClean="0">
                <a:solidFill>
                  <a:schemeClr val="tx2"/>
                </a:solidFill>
                <a:ea typeface="黑体" pitchFamily="49" charset="-122"/>
              </a:rPr>
              <a:t>的优化</a:t>
            </a:r>
            <a:r>
              <a:rPr lang="en-US" altLang="zh-CN" sz="4000" b="1" dirty="0" smtClean="0">
                <a:solidFill>
                  <a:schemeClr val="tx2"/>
                </a:solidFill>
                <a:ea typeface="黑体" pitchFamily="49" charset="-122"/>
              </a:rPr>
              <a:t>(O(n*</a:t>
            </a:r>
            <a:r>
              <a:rPr lang="en-US" altLang="zh-CN" sz="4000" b="1" dirty="0" err="1" smtClean="0">
                <a:solidFill>
                  <a:schemeClr val="tx2"/>
                </a:solidFill>
                <a:ea typeface="黑体" pitchFamily="49" charset="-122"/>
              </a:rPr>
              <a:t>logn</a:t>
            </a:r>
            <a:r>
              <a:rPr lang="en-US" altLang="zh-CN" sz="4000" b="1" dirty="0" smtClean="0">
                <a:solidFill>
                  <a:schemeClr val="tx2"/>
                </a:solidFill>
                <a:ea typeface="黑体" pitchFamily="49" charset="-122"/>
              </a:rPr>
              <a:t>))</a:t>
            </a:r>
            <a:endParaRPr lang="zh-CN" altLang="en-US" sz="4000" b="1" dirty="0">
              <a:solidFill>
                <a:schemeClr val="tx2"/>
              </a:solidFill>
              <a:ea typeface="黑体" pitchFamily="49" charset="-122"/>
            </a:endParaRPr>
          </a:p>
        </p:txBody>
      </p:sp>
      <p:sp>
        <p:nvSpPr>
          <p:cNvPr id="7" name="Rectangle 2"/>
          <p:cNvSpPr txBox="1">
            <a:spLocks noChangeArrowheads="1"/>
          </p:cNvSpPr>
          <p:nvPr/>
        </p:nvSpPr>
        <p:spPr bwMode="auto">
          <a:xfrm>
            <a:off x="395536" y="2024063"/>
            <a:ext cx="8352928" cy="4357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eaLnBrk="1" hangingPunct="1">
              <a:lnSpc>
                <a:spcPts val="2200"/>
              </a:lnSpc>
              <a:buNone/>
              <a:defRPr/>
            </a:pPr>
            <a:r>
              <a:rPr lang="zh-CN" altLang="en-US" sz="2000" dirty="0" smtClean="0"/>
              <a:t>例：给出由</a:t>
            </a:r>
            <a:r>
              <a:rPr lang="en-US" altLang="zh-CN" sz="2000" dirty="0" smtClean="0"/>
              <a:t>1-n</a:t>
            </a:r>
            <a:r>
              <a:rPr lang="zh-CN" altLang="en-US" sz="2000" dirty="0" smtClean="0"/>
              <a:t>构成的两个元素不重复的序列，</a:t>
            </a:r>
            <a:r>
              <a:rPr lang="zh-CN" altLang="en-US" sz="2000" dirty="0"/>
              <a:t>求它们的最长公共子</a:t>
            </a:r>
            <a:r>
              <a:rPr lang="zh-CN" altLang="en-US" sz="2000" dirty="0" smtClean="0"/>
              <a:t>序列，</a:t>
            </a:r>
            <a:r>
              <a:rPr lang="en-US" altLang="zh-CN" sz="2000" dirty="0"/>
              <a:t>n≤100000</a:t>
            </a:r>
            <a:r>
              <a:rPr lang="zh-CN" altLang="en-US" sz="2000" dirty="0" smtClean="0"/>
              <a:t>。</a:t>
            </a:r>
            <a:endParaRPr lang="en-US" altLang="zh-CN" sz="2000" dirty="0" smtClean="0"/>
          </a:p>
          <a:p>
            <a:pPr marL="0" indent="0" eaLnBrk="1" hangingPunct="1">
              <a:lnSpc>
                <a:spcPts val="2200"/>
              </a:lnSpc>
              <a:buNone/>
              <a:defRPr/>
            </a:pPr>
            <a:r>
              <a:rPr lang="zh-CN" altLang="en-US" sz="2000" dirty="0" smtClean="0"/>
              <a:t>    输入</a:t>
            </a:r>
            <a:r>
              <a:rPr lang="zh-CN" altLang="en-US" sz="2000" dirty="0"/>
              <a:t>格式</a:t>
            </a:r>
            <a:r>
              <a:rPr lang="zh-CN" altLang="en-US" sz="2000" dirty="0" smtClean="0"/>
              <a:t>：</a:t>
            </a:r>
            <a:endParaRPr lang="zh-CN" altLang="en-US" sz="2000" dirty="0"/>
          </a:p>
          <a:p>
            <a:pPr marL="0" indent="0" eaLnBrk="1" hangingPunct="1">
              <a:lnSpc>
                <a:spcPts val="2200"/>
              </a:lnSpc>
              <a:buNone/>
              <a:defRPr/>
            </a:pPr>
            <a:r>
              <a:rPr lang="zh-CN" altLang="en-US" sz="2000" dirty="0" smtClean="0"/>
              <a:t>    第</a:t>
            </a:r>
            <a:r>
              <a:rPr lang="zh-CN" altLang="en-US" sz="2000" dirty="0"/>
              <a:t>一行是一个数</a:t>
            </a:r>
            <a:r>
              <a:rPr lang="en-US" altLang="zh-CN" sz="2000" dirty="0"/>
              <a:t>n</a:t>
            </a:r>
            <a:r>
              <a:rPr lang="zh-CN" altLang="en-US" sz="2000" dirty="0" smtClean="0"/>
              <a:t>，接下来</a:t>
            </a:r>
            <a:r>
              <a:rPr lang="zh-CN" altLang="en-US" sz="2000" dirty="0"/>
              <a:t>两行，每行为</a:t>
            </a:r>
            <a:r>
              <a:rPr lang="en-US" altLang="zh-CN" sz="2000" dirty="0"/>
              <a:t>n</a:t>
            </a:r>
            <a:r>
              <a:rPr lang="zh-CN" altLang="en-US" sz="2000" dirty="0"/>
              <a:t>个数，为自然数</a:t>
            </a:r>
            <a:r>
              <a:rPr lang="en-US" altLang="zh-CN" sz="2000" dirty="0"/>
              <a:t>1-n</a:t>
            </a:r>
            <a:r>
              <a:rPr lang="zh-CN" altLang="en-US" sz="2000" dirty="0"/>
              <a:t>的一个排列</a:t>
            </a:r>
            <a:r>
              <a:rPr lang="zh-CN" altLang="en-US" sz="2000" dirty="0" smtClean="0"/>
              <a:t>。</a:t>
            </a:r>
            <a:endParaRPr lang="zh-CN" altLang="en-US" sz="2000" dirty="0"/>
          </a:p>
          <a:p>
            <a:pPr marL="0" indent="0" eaLnBrk="1" hangingPunct="1">
              <a:lnSpc>
                <a:spcPts val="2200"/>
              </a:lnSpc>
              <a:buNone/>
              <a:defRPr/>
            </a:pPr>
            <a:r>
              <a:rPr lang="zh-CN" altLang="en-US" sz="2000" dirty="0" smtClean="0"/>
              <a:t>    输出</a:t>
            </a:r>
            <a:r>
              <a:rPr lang="zh-CN" altLang="en-US" sz="2000" dirty="0"/>
              <a:t>格式</a:t>
            </a:r>
            <a:r>
              <a:rPr lang="zh-CN" altLang="en-US" sz="2000" dirty="0" smtClean="0"/>
              <a:t>：</a:t>
            </a:r>
            <a:endParaRPr lang="zh-CN" altLang="en-US" sz="2000" dirty="0"/>
          </a:p>
          <a:p>
            <a:pPr marL="0" indent="0" eaLnBrk="1" hangingPunct="1">
              <a:lnSpc>
                <a:spcPts val="2200"/>
              </a:lnSpc>
              <a:buNone/>
              <a:defRPr/>
            </a:pPr>
            <a:r>
              <a:rPr lang="zh-CN" altLang="en-US" sz="2000" dirty="0" smtClean="0"/>
              <a:t>    一</a:t>
            </a:r>
            <a:r>
              <a:rPr lang="zh-CN" altLang="en-US" sz="2000" dirty="0"/>
              <a:t>个数，即最长公共子序列的</a:t>
            </a:r>
            <a:r>
              <a:rPr lang="zh-CN" altLang="en-US" sz="2000" dirty="0" smtClean="0"/>
              <a:t>长度</a:t>
            </a:r>
            <a:endParaRPr lang="en-US" altLang="zh-CN" sz="2000" dirty="0" smtClean="0"/>
          </a:p>
          <a:p>
            <a:pPr marL="0" indent="0" eaLnBrk="1" hangingPunct="1">
              <a:lnSpc>
                <a:spcPts val="2200"/>
              </a:lnSpc>
              <a:buNone/>
              <a:defRPr/>
            </a:pPr>
            <a:r>
              <a:rPr lang="zh-CN" altLang="en-US" sz="2000" dirty="0" smtClean="0"/>
              <a:t>    输入</a:t>
            </a:r>
            <a:r>
              <a:rPr lang="zh-CN" altLang="en-US" sz="2000" dirty="0"/>
              <a:t>样例</a:t>
            </a:r>
            <a:r>
              <a:rPr lang="en-US" altLang="zh-CN" sz="2000" dirty="0"/>
              <a:t>#1</a:t>
            </a:r>
            <a:r>
              <a:rPr lang="zh-CN" altLang="en-US" sz="2000" dirty="0"/>
              <a:t>： </a:t>
            </a:r>
            <a:endParaRPr lang="en-US" altLang="zh-CN" sz="2000" dirty="0" smtClean="0"/>
          </a:p>
          <a:p>
            <a:pPr marL="0" indent="0" eaLnBrk="1" hangingPunct="1">
              <a:lnSpc>
                <a:spcPts val="2200"/>
              </a:lnSpc>
              <a:buNone/>
              <a:defRPr/>
            </a:pPr>
            <a:r>
              <a:rPr lang="en-US" altLang="zh-CN" sz="2000" dirty="0"/>
              <a:t> </a:t>
            </a:r>
            <a:r>
              <a:rPr lang="en-US" altLang="zh-CN" sz="2000" dirty="0" smtClean="0"/>
              <a:t>   5 </a:t>
            </a:r>
            <a:endParaRPr lang="en-US" altLang="zh-CN" sz="2000" dirty="0"/>
          </a:p>
          <a:p>
            <a:pPr marL="0" indent="0" eaLnBrk="1" hangingPunct="1">
              <a:lnSpc>
                <a:spcPts val="2200"/>
              </a:lnSpc>
              <a:buNone/>
              <a:defRPr/>
            </a:pPr>
            <a:r>
              <a:rPr lang="en-US" altLang="zh-CN" sz="2000" dirty="0" smtClean="0"/>
              <a:t>    3 </a:t>
            </a:r>
            <a:r>
              <a:rPr lang="en-US" altLang="zh-CN" sz="2000" dirty="0"/>
              <a:t>2 1 4 5</a:t>
            </a:r>
          </a:p>
          <a:p>
            <a:pPr marL="0" indent="0" eaLnBrk="1" hangingPunct="1">
              <a:lnSpc>
                <a:spcPts val="2200"/>
              </a:lnSpc>
              <a:buNone/>
              <a:defRPr/>
            </a:pPr>
            <a:r>
              <a:rPr lang="en-US" altLang="zh-CN" sz="2000" dirty="0" smtClean="0"/>
              <a:t>    1 </a:t>
            </a:r>
            <a:r>
              <a:rPr lang="en-US" altLang="zh-CN" sz="2000" dirty="0"/>
              <a:t>2 3 4 5</a:t>
            </a:r>
          </a:p>
          <a:p>
            <a:pPr marL="0" indent="0" eaLnBrk="1" hangingPunct="1">
              <a:lnSpc>
                <a:spcPts val="2200"/>
              </a:lnSpc>
              <a:buNone/>
              <a:defRPr/>
            </a:pPr>
            <a:r>
              <a:rPr lang="zh-CN" altLang="en-US" sz="2000" dirty="0" smtClean="0"/>
              <a:t>    输出</a:t>
            </a:r>
            <a:r>
              <a:rPr lang="zh-CN" altLang="en-US" sz="2000" dirty="0"/>
              <a:t>样例</a:t>
            </a:r>
            <a:r>
              <a:rPr lang="en-US" altLang="zh-CN" sz="2000" dirty="0"/>
              <a:t>#1</a:t>
            </a:r>
            <a:r>
              <a:rPr lang="zh-CN" altLang="en-US" sz="2000" dirty="0"/>
              <a:t>： </a:t>
            </a:r>
            <a:endParaRPr lang="en-US" altLang="zh-CN" sz="2000" dirty="0" smtClean="0"/>
          </a:p>
          <a:p>
            <a:pPr marL="0" indent="0" eaLnBrk="1" hangingPunct="1">
              <a:lnSpc>
                <a:spcPts val="2200"/>
              </a:lnSpc>
              <a:buNone/>
              <a:defRPr/>
            </a:pPr>
            <a:r>
              <a:rPr lang="en-US" altLang="zh-CN" sz="2000" dirty="0"/>
              <a:t> </a:t>
            </a:r>
            <a:r>
              <a:rPr lang="en-US" altLang="zh-CN" sz="2000" dirty="0" smtClean="0"/>
              <a:t>   3</a:t>
            </a:r>
          </a:p>
        </p:txBody>
      </p:sp>
    </p:spTree>
    <p:extLst>
      <p:ext uri="{BB962C8B-B14F-4D97-AF65-F5344CB8AC3E}">
        <p14:creationId xmlns:p14="http://schemas.microsoft.com/office/powerpoint/2010/main" val="5653324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ACB3462-7092-4F0F-8786-9C732C9DF3AE}" type="datetime1">
              <a:rPr lang="zh-CN" altLang="en-US" smtClean="0"/>
              <a:pPr eaLnBrk="1" hangingPunct="1"/>
              <a:t>2018/9/5</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41F4154-0678-4F83-889C-5A4CAB838903}" type="slidenum">
              <a:rPr lang="en-US" altLang="zh-CN" smtClean="0"/>
              <a:pPr eaLnBrk="1" hangingPunct="1"/>
              <a:t>38</a:t>
            </a:fld>
            <a:endParaRPr lang="en-US" altLang="zh-CN" smtClean="0"/>
          </a:p>
        </p:txBody>
      </p:sp>
      <p:sp>
        <p:nvSpPr>
          <p:cNvPr id="38982" name="Text Box 68"/>
          <p:cNvSpPr txBox="1">
            <a:spLocks noChangeArrowheads="1"/>
          </p:cNvSpPr>
          <p:nvPr/>
        </p:nvSpPr>
        <p:spPr bwMode="auto">
          <a:xfrm>
            <a:off x="1258888" y="1016000"/>
            <a:ext cx="7021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4 LCS</a:t>
            </a:r>
            <a:r>
              <a:rPr lang="zh-CN" altLang="en-US" sz="4000" b="1" dirty="0" smtClean="0">
                <a:solidFill>
                  <a:schemeClr val="tx2"/>
                </a:solidFill>
                <a:ea typeface="黑体" pitchFamily="49" charset="-122"/>
              </a:rPr>
              <a:t>思考</a:t>
            </a:r>
            <a:r>
              <a:rPr lang="en-US" altLang="zh-CN" sz="4000" b="1" dirty="0" smtClean="0">
                <a:solidFill>
                  <a:schemeClr val="tx2"/>
                </a:solidFill>
                <a:ea typeface="黑体" pitchFamily="49" charset="-122"/>
              </a:rPr>
              <a:t>1</a:t>
            </a:r>
            <a:endParaRPr lang="zh-CN" altLang="en-US" sz="4000" b="1" dirty="0">
              <a:solidFill>
                <a:schemeClr val="tx2"/>
              </a:solidFill>
              <a:ea typeface="黑体" pitchFamily="49" charset="-122"/>
            </a:endParaRPr>
          </a:p>
        </p:txBody>
      </p:sp>
      <p:sp>
        <p:nvSpPr>
          <p:cNvPr id="7" name="Rectangle 2"/>
          <p:cNvSpPr txBox="1">
            <a:spLocks noChangeArrowheads="1"/>
          </p:cNvSpPr>
          <p:nvPr/>
        </p:nvSpPr>
        <p:spPr bwMode="auto">
          <a:xfrm>
            <a:off x="395536" y="2024063"/>
            <a:ext cx="8352928"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452438" eaLnBrk="1" hangingPunct="1">
              <a:lnSpc>
                <a:spcPts val="2880"/>
              </a:lnSpc>
              <a:buFont typeface="Wingdings" pitchFamily="2" charset="2"/>
              <a:buNone/>
              <a:defRPr/>
            </a:pPr>
            <a:r>
              <a:rPr lang="zh-CN" altLang="en-US" sz="2400" dirty="0" smtClean="0"/>
              <a:t>如果要求最长公共子序列的个数，该如何处理？</a:t>
            </a:r>
            <a:endParaRPr lang="en-US" altLang="zh-CN" sz="2400" dirty="0" smtClean="0"/>
          </a:p>
          <a:p>
            <a:pPr marL="0" indent="452438" eaLnBrk="1" hangingPunct="1">
              <a:lnSpc>
                <a:spcPts val="2880"/>
              </a:lnSpc>
              <a:buNone/>
              <a:defRPr/>
            </a:pPr>
            <a:r>
              <a:rPr lang="zh-CN" altLang="en-US" sz="2400" dirty="0" smtClean="0"/>
              <a:t>设</a:t>
            </a:r>
            <a:r>
              <a:rPr lang="en-US" altLang="zh-CN" sz="2400" dirty="0" smtClean="0"/>
              <a:t>g(i, j)</a:t>
            </a:r>
            <a:r>
              <a:rPr lang="zh-CN" altLang="en-US" sz="2400" dirty="0" smtClean="0"/>
              <a:t>为</a:t>
            </a:r>
            <a:r>
              <a:rPr lang="zh-CN" altLang="en-US" sz="2400" dirty="0"/>
              <a:t>第一个字符串的前</a:t>
            </a:r>
            <a:r>
              <a:rPr lang="en-US" altLang="zh-CN" sz="2400" dirty="0"/>
              <a:t>i</a:t>
            </a:r>
            <a:r>
              <a:rPr lang="zh-CN" altLang="en-US" sz="2400" dirty="0"/>
              <a:t>个字符和第二个字符串的前</a:t>
            </a:r>
            <a:r>
              <a:rPr lang="en-US" altLang="zh-CN" sz="2400" dirty="0"/>
              <a:t>j</a:t>
            </a:r>
            <a:r>
              <a:rPr lang="zh-CN" altLang="en-US" sz="2400" dirty="0"/>
              <a:t>个</a:t>
            </a:r>
            <a:r>
              <a:rPr lang="zh-CN" altLang="en-US" sz="2400" dirty="0" smtClean="0"/>
              <a:t>字符</a:t>
            </a:r>
            <a:r>
              <a:rPr lang="zh-CN" altLang="en-US" sz="2400" dirty="0"/>
              <a:t>达到</a:t>
            </a:r>
            <a:r>
              <a:rPr lang="zh-CN" altLang="en-US" sz="2400" dirty="0" smtClean="0"/>
              <a:t>最</a:t>
            </a:r>
            <a:r>
              <a:rPr lang="zh-CN" altLang="en-US" sz="2400" dirty="0"/>
              <a:t>长公共子串的</a:t>
            </a:r>
            <a:r>
              <a:rPr lang="zh-CN" altLang="en-US" sz="2400" dirty="0" smtClean="0"/>
              <a:t>长度</a:t>
            </a:r>
            <a:r>
              <a:rPr lang="en-US" altLang="zh-CN" sz="2400" dirty="0" smtClean="0"/>
              <a:t>(f(i, j)</a:t>
            </a:r>
            <a:r>
              <a:rPr lang="zh-CN" altLang="en-US" sz="2400" dirty="0" smtClean="0"/>
              <a:t>，设为</a:t>
            </a:r>
            <a:r>
              <a:rPr lang="en-US" altLang="zh-CN" sz="2400" dirty="0" smtClean="0"/>
              <a:t>k)</a:t>
            </a:r>
            <a:r>
              <a:rPr lang="zh-CN" altLang="en-US" sz="2400" dirty="0" smtClean="0"/>
              <a:t>的字符串的个数，则有：</a:t>
            </a:r>
            <a:endParaRPr lang="en-US" altLang="zh-CN" sz="2400" dirty="0" smtClean="0"/>
          </a:p>
          <a:p>
            <a:pPr marL="0" indent="452438" eaLnBrk="1" hangingPunct="1">
              <a:lnSpc>
                <a:spcPts val="2880"/>
              </a:lnSpc>
              <a:buNone/>
              <a:defRPr/>
            </a:pPr>
            <a:r>
              <a:rPr lang="zh-CN" altLang="en-US" sz="2400" dirty="0" smtClean="0"/>
              <a:t>如果</a:t>
            </a:r>
            <a:r>
              <a:rPr lang="en-US" altLang="zh-CN" sz="2400" dirty="0" smtClean="0"/>
              <a:t>f(i-1, j)=k</a:t>
            </a:r>
            <a:r>
              <a:rPr lang="zh-CN" altLang="en-US" sz="2400" dirty="0" smtClean="0"/>
              <a:t>，则</a:t>
            </a:r>
            <a:r>
              <a:rPr lang="en-US" altLang="zh-CN" sz="2400" dirty="0" smtClean="0"/>
              <a:t>g(i, j) += g(i-1, j)</a:t>
            </a:r>
          </a:p>
          <a:p>
            <a:pPr marL="0" indent="452438" eaLnBrk="1" hangingPunct="1">
              <a:lnSpc>
                <a:spcPts val="2880"/>
              </a:lnSpc>
              <a:buNone/>
              <a:defRPr/>
            </a:pPr>
            <a:r>
              <a:rPr lang="zh-CN" altLang="en-US" sz="2400" dirty="0"/>
              <a:t>如果</a:t>
            </a:r>
            <a:r>
              <a:rPr lang="en-US" altLang="zh-CN" sz="2400" dirty="0" smtClean="0"/>
              <a:t>f(i, j-1)=</a:t>
            </a:r>
            <a:r>
              <a:rPr lang="en-US" altLang="zh-CN" sz="2400" dirty="0"/>
              <a:t>k</a:t>
            </a:r>
            <a:r>
              <a:rPr lang="zh-CN" altLang="en-US" sz="2400" dirty="0"/>
              <a:t>，则</a:t>
            </a:r>
            <a:r>
              <a:rPr lang="en-US" altLang="zh-CN" sz="2400" dirty="0" smtClean="0"/>
              <a:t>g(i, </a:t>
            </a:r>
            <a:r>
              <a:rPr lang="en-US" altLang="zh-CN" sz="2400" dirty="0"/>
              <a:t>j) += </a:t>
            </a:r>
            <a:r>
              <a:rPr lang="en-US" altLang="zh-CN" sz="2400" dirty="0" smtClean="0"/>
              <a:t>g(i, j-1)</a:t>
            </a:r>
            <a:endParaRPr lang="en-US" altLang="zh-CN" sz="2400" dirty="0"/>
          </a:p>
          <a:p>
            <a:pPr marL="0" indent="452438" eaLnBrk="1" hangingPunct="1">
              <a:lnSpc>
                <a:spcPts val="2880"/>
              </a:lnSpc>
              <a:buNone/>
              <a:defRPr/>
            </a:pPr>
            <a:r>
              <a:rPr lang="zh-CN" altLang="en-US" sz="2400" dirty="0" smtClean="0"/>
              <a:t>如果</a:t>
            </a:r>
            <a:r>
              <a:rPr lang="en-US" altLang="zh-CN" sz="2400" dirty="0" smtClean="0"/>
              <a:t>a(i)=b(j)</a:t>
            </a:r>
            <a:r>
              <a:rPr lang="zh-CN" altLang="en-US" sz="2400" dirty="0" smtClean="0"/>
              <a:t>，则</a:t>
            </a:r>
            <a:r>
              <a:rPr lang="en-US" altLang="zh-CN" sz="2400" dirty="0"/>
              <a:t>g(i, j) += </a:t>
            </a:r>
            <a:r>
              <a:rPr lang="en-US" altLang="zh-CN" sz="2400" dirty="0" smtClean="0"/>
              <a:t>g(i-1, </a:t>
            </a:r>
            <a:r>
              <a:rPr lang="en-US" altLang="zh-CN" sz="2400" dirty="0"/>
              <a:t>j-1)</a:t>
            </a:r>
          </a:p>
          <a:p>
            <a:pPr marL="0" indent="452438" eaLnBrk="1" hangingPunct="1">
              <a:lnSpc>
                <a:spcPts val="2880"/>
              </a:lnSpc>
              <a:buNone/>
              <a:defRPr/>
            </a:pPr>
            <a:r>
              <a:rPr lang="zh-CN" altLang="en-US" sz="2400" dirty="0"/>
              <a:t>如果</a:t>
            </a:r>
            <a:r>
              <a:rPr lang="en-US" altLang="zh-CN" sz="2400" dirty="0"/>
              <a:t>a(i</a:t>
            </a:r>
            <a:r>
              <a:rPr lang="en-US" altLang="zh-CN" sz="2400" dirty="0" smtClean="0"/>
              <a:t>)</a:t>
            </a:r>
            <a:r>
              <a:rPr lang="en-US" altLang="zh-CN" sz="2400" dirty="0"/>
              <a:t>!</a:t>
            </a:r>
            <a:r>
              <a:rPr lang="en-US" altLang="zh-CN" sz="2400" dirty="0" smtClean="0"/>
              <a:t>=</a:t>
            </a:r>
            <a:r>
              <a:rPr lang="en-US" altLang="zh-CN" sz="2400" dirty="0"/>
              <a:t>b(j</a:t>
            </a:r>
            <a:r>
              <a:rPr lang="en-US" altLang="zh-CN" sz="2400" dirty="0" smtClean="0"/>
              <a:t>), </a:t>
            </a:r>
            <a:r>
              <a:rPr lang="zh-CN" altLang="en-US" sz="2400" dirty="0" smtClean="0"/>
              <a:t>且</a:t>
            </a:r>
            <a:r>
              <a:rPr lang="en-US" altLang="zh-CN" sz="2400" dirty="0" smtClean="0"/>
              <a:t>f(i-1,j-1)=k</a:t>
            </a:r>
            <a:r>
              <a:rPr lang="zh-CN" altLang="en-US" sz="2400" dirty="0" smtClean="0"/>
              <a:t>，</a:t>
            </a:r>
            <a:r>
              <a:rPr lang="zh-CN" altLang="en-US" sz="2400" dirty="0"/>
              <a:t>则</a:t>
            </a:r>
            <a:r>
              <a:rPr lang="en-US" altLang="zh-CN" sz="2400" dirty="0"/>
              <a:t>g(i, j) </a:t>
            </a:r>
            <a:r>
              <a:rPr lang="en-US" altLang="zh-CN" sz="2400" dirty="0" smtClean="0"/>
              <a:t>-= </a:t>
            </a:r>
            <a:r>
              <a:rPr lang="en-US" altLang="zh-CN" sz="2400" dirty="0"/>
              <a:t>g(i-1, j-1</a:t>
            </a:r>
            <a:r>
              <a:rPr lang="en-US" altLang="zh-CN" sz="2400" dirty="0" smtClean="0"/>
              <a:t>)</a:t>
            </a:r>
          </a:p>
          <a:p>
            <a:pPr marL="0" indent="452438" eaLnBrk="1" hangingPunct="1">
              <a:lnSpc>
                <a:spcPts val="2880"/>
              </a:lnSpc>
              <a:buNone/>
              <a:defRPr/>
            </a:pPr>
            <a:r>
              <a:rPr lang="zh-CN" altLang="en-US" sz="2400" dirty="0" smtClean="0"/>
              <a:t>最终结果为：</a:t>
            </a:r>
            <a:r>
              <a:rPr lang="en-US" altLang="zh-CN" sz="2400" dirty="0" smtClean="0"/>
              <a:t>g(n, m)</a:t>
            </a:r>
            <a:endParaRPr lang="en-US" altLang="zh-CN" sz="2400" dirty="0"/>
          </a:p>
        </p:txBody>
      </p:sp>
    </p:spTree>
    <p:extLst>
      <p:ext uri="{BB962C8B-B14F-4D97-AF65-F5344CB8AC3E}">
        <p14:creationId xmlns:p14="http://schemas.microsoft.com/office/powerpoint/2010/main" val="39522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ACB3462-7092-4F0F-8786-9C732C9DF3AE}" type="datetime1">
              <a:rPr lang="zh-CN" altLang="en-US" smtClean="0"/>
              <a:pPr eaLnBrk="1" hangingPunct="1"/>
              <a:t>2018/9/5</a:t>
            </a:fld>
            <a:endParaRPr lang="en-US" altLang="zh-CN" smtClean="0"/>
          </a:p>
        </p:txBody>
      </p:sp>
      <p:sp>
        <p:nvSpPr>
          <p:cNvPr id="389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41F4154-0678-4F83-889C-5A4CAB838903}" type="slidenum">
              <a:rPr lang="en-US" altLang="zh-CN" smtClean="0"/>
              <a:pPr eaLnBrk="1" hangingPunct="1"/>
              <a:t>39</a:t>
            </a:fld>
            <a:endParaRPr lang="en-US" altLang="zh-CN" smtClean="0"/>
          </a:p>
        </p:txBody>
      </p:sp>
      <p:sp>
        <p:nvSpPr>
          <p:cNvPr id="38982" name="Text Box 68"/>
          <p:cNvSpPr txBox="1">
            <a:spLocks noChangeArrowheads="1"/>
          </p:cNvSpPr>
          <p:nvPr/>
        </p:nvSpPr>
        <p:spPr bwMode="auto">
          <a:xfrm>
            <a:off x="1258888" y="1016000"/>
            <a:ext cx="7021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4 LCS</a:t>
            </a:r>
            <a:r>
              <a:rPr lang="zh-CN" altLang="en-US" sz="4000" b="1" dirty="0" smtClean="0">
                <a:solidFill>
                  <a:schemeClr val="tx2"/>
                </a:solidFill>
                <a:ea typeface="黑体" pitchFamily="49" charset="-122"/>
              </a:rPr>
              <a:t>思考</a:t>
            </a:r>
            <a:r>
              <a:rPr lang="en-US" altLang="zh-CN" sz="4000" b="1" dirty="0" smtClean="0">
                <a:solidFill>
                  <a:schemeClr val="tx2"/>
                </a:solidFill>
                <a:ea typeface="黑体" pitchFamily="49" charset="-122"/>
              </a:rPr>
              <a:t>2</a:t>
            </a:r>
            <a:endParaRPr lang="zh-CN" altLang="en-US" sz="4000" b="1" dirty="0">
              <a:solidFill>
                <a:schemeClr val="tx2"/>
              </a:solidFill>
              <a:ea typeface="黑体" pitchFamily="49" charset="-122"/>
            </a:endParaRPr>
          </a:p>
        </p:txBody>
      </p:sp>
      <p:sp>
        <p:nvSpPr>
          <p:cNvPr id="7" name="Rectangle 2"/>
          <p:cNvSpPr txBox="1">
            <a:spLocks noChangeArrowheads="1"/>
          </p:cNvSpPr>
          <p:nvPr/>
        </p:nvSpPr>
        <p:spPr bwMode="auto">
          <a:xfrm>
            <a:off x="395536" y="2024063"/>
            <a:ext cx="8352928"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lnSpc>
                <a:spcPts val="2880"/>
              </a:lnSpc>
              <a:defRPr/>
            </a:pPr>
            <a:r>
              <a:rPr lang="zh-CN" altLang="en-US" sz="2400" dirty="0"/>
              <a:t>如果要</a:t>
            </a:r>
            <a:r>
              <a:rPr lang="zh-CN" altLang="en-US" sz="2400" dirty="0" smtClean="0"/>
              <a:t>输出</a:t>
            </a:r>
            <a:r>
              <a:rPr lang="zh-CN" altLang="en-US" sz="2400" dirty="0"/>
              <a:t>一个</a:t>
            </a:r>
            <a:r>
              <a:rPr lang="zh-CN" altLang="en-US" sz="2400" dirty="0" smtClean="0"/>
              <a:t>最</a:t>
            </a:r>
            <a:r>
              <a:rPr lang="zh-CN" altLang="en-US" sz="2400" dirty="0"/>
              <a:t>长公共子序列，又该如何处理？</a:t>
            </a:r>
            <a:endParaRPr lang="en-US" altLang="zh-CN" sz="2400" dirty="0"/>
          </a:p>
          <a:p>
            <a:pPr marL="0" indent="452438" eaLnBrk="1" hangingPunct="1">
              <a:lnSpc>
                <a:spcPts val="2880"/>
              </a:lnSpc>
              <a:buFont typeface="Wingdings" pitchFamily="2" charset="2"/>
              <a:buNone/>
              <a:defRPr/>
            </a:pPr>
            <a:r>
              <a:rPr lang="zh-CN" altLang="en-US" sz="2400" dirty="0" smtClean="0"/>
              <a:t>方法：</a:t>
            </a:r>
            <a:r>
              <a:rPr lang="en-US" altLang="zh-CN" sz="2400" dirty="0" smtClean="0"/>
              <a:t>x</a:t>
            </a:r>
            <a:r>
              <a:rPr lang="zh-CN" altLang="en-US" sz="2400" dirty="0" smtClean="0"/>
              <a:t>从</a:t>
            </a:r>
            <a:r>
              <a:rPr lang="en-US" altLang="zh-CN" sz="2400" dirty="0" smtClean="0"/>
              <a:t>1</a:t>
            </a:r>
            <a:r>
              <a:rPr lang="zh-CN" altLang="en-US" sz="2400" dirty="0" smtClean="0"/>
              <a:t>到</a:t>
            </a:r>
            <a:r>
              <a:rPr lang="en-US" altLang="zh-CN" sz="2400" dirty="0" smtClean="0"/>
              <a:t>k</a:t>
            </a:r>
            <a:r>
              <a:rPr lang="zh-CN" altLang="en-US" sz="2400" dirty="0" smtClean="0"/>
              <a:t>，扫描</a:t>
            </a:r>
            <a:r>
              <a:rPr lang="en-US" altLang="zh-CN" sz="2400" dirty="0" smtClean="0"/>
              <a:t>f(i, j)</a:t>
            </a:r>
            <a:r>
              <a:rPr lang="zh-CN" altLang="en-US" sz="2400" dirty="0"/>
              <a:t>即</a:t>
            </a:r>
            <a:r>
              <a:rPr lang="zh-CN" altLang="en-US" sz="2400" dirty="0" smtClean="0"/>
              <a:t>可</a:t>
            </a:r>
            <a:r>
              <a:rPr lang="zh-CN" altLang="en-US" sz="2400" dirty="0"/>
              <a:t>。</a:t>
            </a:r>
            <a:endParaRPr lang="en-US" altLang="zh-CN" sz="2400" dirty="0" smtClean="0"/>
          </a:p>
          <a:p>
            <a:pPr eaLnBrk="1" hangingPunct="1">
              <a:lnSpc>
                <a:spcPts val="2880"/>
              </a:lnSpc>
              <a:defRPr/>
            </a:pPr>
            <a:r>
              <a:rPr lang="zh-CN" altLang="en-US" sz="2400" dirty="0" smtClean="0"/>
              <a:t>如果要输出所有的最长公共子序列，又该如何处理？</a:t>
            </a:r>
            <a:endParaRPr lang="en-US" altLang="zh-CN" sz="2400" dirty="0" smtClean="0"/>
          </a:p>
          <a:p>
            <a:pPr marL="0" indent="452438" eaLnBrk="1" hangingPunct="1">
              <a:lnSpc>
                <a:spcPts val="2880"/>
              </a:lnSpc>
              <a:buFont typeface="Wingdings" pitchFamily="2" charset="2"/>
              <a:buNone/>
              <a:defRPr/>
            </a:pPr>
            <a:r>
              <a:rPr lang="zh-CN" altLang="en-US" sz="2400" dirty="0" smtClean="0"/>
              <a:t>方法：对</a:t>
            </a:r>
            <a:r>
              <a:rPr lang="en-US" altLang="zh-CN" sz="2400" dirty="0" smtClean="0"/>
              <a:t>f(i, j)</a:t>
            </a:r>
            <a:r>
              <a:rPr lang="zh-CN" altLang="en-US" sz="2400" dirty="0" smtClean="0"/>
              <a:t>用回溯法，从右下角开始。</a:t>
            </a:r>
            <a:endParaRPr lang="en-US" altLang="zh-CN" sz="2400" dirty="0" smtClean="0"/>
          </a:p>
          <a:p>
            <a:pPr marL="0" indent="452438" eaLnBrk="1" hangingPunct="1">
              <a:lnSpc>
                <a:spcPts val="2880"/>
              </a:lnSpc>
              <a:buFont typeface="Wingdings" pitchFamily="2" charset="2"/>
              <a:buNone/>
              <a:defRPr/>
            </a:pPr>
            <a:r>
              <a:rPr lang="zh-CN" altLang="en-US" sz="2400" dirty="0" smtClean="0"/>
              <a:t>如果</a:t>
            </a:r>
            <a:r>
              <a:rPr lang="en-US" altLang="zh-CN" sz="2400" dirty="0" smtClean="0"/>
              <a:t>a[i]=b[j]</a:t>
            </a:r>
            <a:r>
              <a:rPr lang="zh-CN" altLang="en-US" sz="2400" dirty="0" smtClean="0"/>
              <a:t>，则</a:t>
            </a:r>
            <a:r>
              <a:rPr lang="en-US" altLang="zh-CN" sz="2400" dirty="0" smtClean="0"/>
              <a:t>a[i]</a:t>
            </a:r>
            <a:r>
              <a:rPr lang="zh-CN" altLang="en-US" sz="2400" dirty="0" smtClean="0"/>
              <a:t>为最长公共子序列的一个元素，下一步为</a:t>
            </a:r>
            <a:r>
              <a:rPr lang="en-US" altLang="zh-CN" sz="2400" dirty="0" smtClean="0"/>
              <a:t>(i-1, j-1)</a:t>
            </a:r>
          </a:p>
          <a:p>
            <a:pPr marL="0" indent="452438" eaLnBrk="1" hangingPunct="1">
              <a:lnSpc>
                <a:spcPts val="2880"/>
              </a:lnSpc>
              <a:buFont typeface="Wingdings" pitchFamily="2" charset="2"/>
              <a:buNone/>
              <a:defRPr/>
            </a:pPr>
            <a:r>
              <a:rPr lang="zh-CN" altLang="en-US" sz="2400" dirty="0" smtClean="0"/>
              <a:t>如果</a:t>
            </a:r>
            <a:r>
              <a:rPr lang="en-US" altLang="zh-CN" sz="2400" dirty="0" smtClean="0"/>
              <a:t>a[i]!=b[j]</a:t>
            </a:r>
            <a:r>
              <a:rPr lang="zh-CN" altLang="en-US" sz="2400" dirty="0" smtClean="0"/>
              <a:t>，下一步为</a:t>
            </a:r>
            <a:r>
              <a:rPr lang="en-US" altLang="zh-CN" sz="2400" dirty="0" smtClean="0"/>
              <a:t>f(i-1, j)</a:t>
            </a:r>
            <a:r>
              <a:rPr lang="zh-CN" altLang="en-US" sz="2400" dirty="0" smtClean="0"/>
              <a:t>和</a:t>
            </a:r>
            <a:r>
              <a:rPr lang="en-US" altLang="zh-CN" sz="2400" dirty="0" smtClean="0"/>
              <a:t>f(i,j-1)</a:t>
            </a:r>
            <a:r>
              <a:rPr lang="zh-CN" altLang="en-US" sz="2400" dirty="0" smtClean="0"/>
              <a:t>较大的方向。如果两者相等，则两个方向都要考虑。</a:t>
            </a:r>
            <a:endParaRPr lang="en-US" altLang="zh-CN" sz="2400" dirty="0" smtClean="0"/>
          </a:p>
          <a:p>
            <a:pPr marL="0" indent="452438" eaLnBrk="1" hangingPunct="1">
              <a:lnSpc>
                <a:spcPts val="2880"/>
              </a:lnSpc>
              <a:buFont typeface="Wingdings" pitchFamily="2" charset="2"/>
              <a:buNone/>
              <a:defRPr/>
            </a:pPr>
            <a:r>
              <a:rPr lang="zh-CN" altLang="en-US" sz="2400" dirty="0" smtClean="0"/>
              <a:t>直到</a:t>
            </a:r>
            <a:r>
              <a:rPr lang="en-US" altLang="zh-CN" sz="2400" dirty="0" smtClean="0"/>
              <a:t>i</a:t>
            </a:r>
            <a:r>
              <a:rPr lang="zh-CN" altLang="en-US" sz="2400" dirty="0" smtClean="0"/>
              <a:t>或</a:t>
            </a:r>
            <a:r>
              <a:rPr lang="en-US" altLang="zh-CN" sz="2400" dirty="0" smtClean="0"/>
              <a:t>j</a:t>
            </a:r>
            <a:r>
              <a:rPr lang="zh-CN" altLang="en-US" sz="2400" dirty="0" smtClean="0"/>
              <a:t>等于</a:t>
            </a:r>
            <a:r>
              <a:rPr lang="en-US" altLang="zh-CN" sz="2400" dirty="0" smtClean="0"/>
              <a:t>0</a:t>
            </a:r>
            <a:r>
              <a:rPr lang="zh-CN" altLang="en-US" sz="2400" dirty="0" smtClean="0"/>
              <a:t>为止。</a:t>
            </a:r>
            <a:endParaRPr lang="en-US" altLang="zh-CN" sz="2400" dirty="0" smtClean="0"/>
          </a:p>
        </p:txBody>
      </p:sp>
    </p:spTree>
    <p:extLst>
      <p:ext uri="{BB962C8B-B14F-4D97-AF65-F5344CB8AC3E}">
        <p14:creationId xmlns:p14="http://schemas.microsoft.com/office/powerpoint/2010/main" val="784378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EA44E79-4DA0-4151-B054-8403910A92FF}" type="datetime1">
              <a:rPr lang="zh-CN" altLang="en-US" smtClean="0"/>
              <a:pPr eaLnBrk="1" hangingPunct="1"/>
              <a:t>2018/9/5</a:t>
            </a:fld>
            <a:endParaRPr lang="en-US" altLang="zh-CN" smtClean="0"/>
          </a:p>
        </p:txBody>
      </p:sp>
      <p:sp>
        <p:nvSpPr>
          <p:cNvPr id="61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40831DA-5D29-4536-8968-3C9275251907}" type="slidenum">
              <a:rPr lang="en-US" altLang="zh-CN" smtClean="0"/>
              <a:pPr eaLnBrk="1" hangingPunct="1"/>
              <a:t>4</a:t>
            </a:fld>
            <a:endParaRPr lang="en-US" altLang="zh-CN" smtClean="0"/>
          </a:p>
        </p:txBody>
      </p:sp>
      <p:sp>
        <p:nvSpPr>
          <p:cNvPr id="6148" name="Rectangle 2"/>
          <p:cNvSpPr>
            <a:spLocks noGrp="1" noChangeArrowheads="1"/>
          </p:cNvSpPr>
          <p:nvPr>
            <p:ph type="body" idx="1"/>
          </p:nvPr>
        </p:nvSpPr>
        <p:spPr>
          <a:xfrm>
            <a:off x="684213" y="1952625"/>
            <a:ext cx="7956550" cy="4176713"/>
          </a:xfrm>
        </p:spPr>
        <p:txBody>
          <a:bodyPr/>
          <a:lstStyle/>
          <a:p>
            <a:pPr marL="0" indent="0" eaLnBrk="1" hangingPunct="1">
              <a:buFont typeface="Wingdings" pitchFamily="2" charset="2"/>
              <a:buNone/>
            </a:pPr>
            <a:r>
              <a:rPr lang="en-US" altLang="zh-CN" b="1"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如果各个子问题不是独立的，不同的子问题的个数只是多项式量级，如果能够</a:t>
            </a:r>
            <a:r>
              <a:rPr lang="zh-CN" altLang="en-US" dirty="0" smtClean="0">
                <a:solidFill>
                  <a:schemeClr val="hlink"/>
                </a:solidFill>
                <a:latin typeface="楷体_GB2312" pitchFamily="49" charset="-122"/>
                <a:ea typeface="楷体_GB2312" pitchFamily="49" charset="-122"/>
              </a:rPr>
              <a:t>保存已经解决的子问题的答案</a:t>
            </a:r>
            <a:r>
              <a:rPr lang="zh-CN" altLang="en-US" dirty="0" smtClean="0">
                <a:latin typeface="楷体_GB2312" pitchFamily="49" charset="-122"/>
                <a:ea typeface="楷体_GB2312" pitchFamily="49" charset="-122"/>
              </a:rPr>
              <a:t>，而在需要的时候再找出已求得的答案，这样就可以避免大量的重复计算。由此而来的</a:t>
            </a:r>
            <a:r>
              <a:rPr lang="zh-CN" altLang="en-US" dirty="0" smtClean="0">
                <a:solidFill>
                  <a:schemeClr val="hlink"/>
                </a:solidFill>
                <a:latin typeface="楷体_GB2312" pitchFamily="49" charset="-122"/>
                <a:ea typeface="楷体_GB2312" pitchFamily="49" charset="-122"/>
              </a:rPr>
              <a:t>基本思路是：用一个表记录所有已解决的子问题的答案</a:t>
            </a:r>
            <a:r>
              <a:rPr lang="zh-CN" altLang="en-US" dirty="0" smtClean="0">
                <a:latin typeface="楷体_GB2312" pitchFamily="49" charset="-122"/>
                <a:ea typeface="楷体_GB2312" pitchFamily="49" charset="-122"/>
              </a:rPr>
              <a:t>，不管该问题以后是否被用到，只要它被计算过，就将其结果填入表中。 </a:t>
            </a:r>
          </a:p>
        </p:txBody>
      </p:sp>
      <p:sp>
        <p:nvSpPr>
          <p:cNvPr id="6149" name="Rectangle 3"/>
          <p:cNvSpPr>
            <a:spLocks noGrp="1" noChangeArrowheads="1"/>
          </p:cNvSpPr>
          <p:nvPr>
            <p:ph type="title"/>
          </p:nvPr>
        </p:nvSpPr>
        <p:spPr>
          <a:xfrm>
            <a:off x="1223963" y="1052513"/>
            <a:ext cx="6661150" cy="690562"/>
          </a:xfrm>
        </p:spPr>
        <p:txBody>
          <a:bodyPr lIns="92075" tIns="46038" rIns="92075" bIns="46038" anchor="ctr"/>
          <a:lstStyle/>
          <a:p>
            <a:pPr eaLnBrk="1" hangingPunct="1"/>
            <a:r>
              <a:rPr lang="zh-CN" altLang="en-US" sz="4000" b="1" smtClean="0">
                <a:ea typeface="黑体" pitchFamily="49" charset="-122"/>
              </a:rPr>
              <a:t>二、动态规划的基本思想</a:t>
            </a:r>
            <a:r>
              <a:rPr lang="zh-CN" altLang="en-US"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40</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5 0-1</a:t>
            </a:r>
            <a:r>
              <a:rPr lang="zh-CN" altLang="en-US" sz="4000" b="1" dirty="0" smtClean="0">
                <a:ea typeface="黑体" pitchFamily="49" charset="-122"/>
              </a:rPr>
              <a:t>背包</a:t>
            </a:r>
          </a:p>
        </p:txBody>
      </p:sp>
      <p:sp>
        <p:nvSpPr>
          <p:cNvPr id="10245" name="Rectangle 3"/>
          <p:cNvSpPr>
            <a:spLocks noGrp="1" noChangeArrowheads="1"/>
          </p:cNvSpPr>
          <p:nvPr>
            <p:ph type="body" idx="1"/>
          </p:nvPr>
        </p:nvSpPr>
        <p:spPr>
          <a:xfrm>
            <a:off x="576263" y="1952625"/>
            <a:ext cx="7956550" cy="4357688"/>
          </a:xfrm>
        </p:spPr>
        <p:txBody>
          <a:bodyPr/>
          <a:lstStyle/>
          <a:p>
            <a:pPr eaLnBrk="1" hangingPunct="1">
              <a:buNone/>
              <a:defRPr/>
            </a:pPr>
            <a:r>
              <a:rPr lang="zh-CN" altLang="en-US" sz="2400" b="1" dirty="0">
                <a:latin typeface="楷体_GB2312" pitchFamily="49" charset="-122"/>
                <a:ea typeface="楷体_GB2312" pitchFamily="49" charset="-122"/>
              </a:rPr>
              <a:t>问题描述：</a:t>
            </a:r>
          </a:p>
          <a:p>
            <a:pPr marL="0" indent="0" eaLnBrk="1" hangingPunct="1">
              <a:buNone/>
              <a:defRPr/>
            </a:pPr>
            <a:r>
              <a:rPr lang="zh-CN" altLang="en-US" sz="2400" dirty="0" smtClean="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有</a:t>
            </a:r>
            <a:r>
              <a:rPr lang="en-US" altLang="zh-CN" sz="2000" dirty="0">
                <a:latin typeface="楷体_GB2312" pitchFamily="49" charset="-122"/>
                <a:ea typeface="楷体_GB2312" pitchFamily="49" charset="-122"/>
              </a:rPr>
              <a:t>N</a:t>
            </a:r>
            <a:r>
              <a:rPr lang="zh-CN" altLang="en-US" sz="2000" dirty="0">
                <a:latin typeface="楷体_GB2312" pitchFamily="49" charset="-122"/>
                <a:ea typeface="楷体_GB2312" pitchFamily="49" charset="-122"/>
              </a:rPr>
              <a:t>件物品和一个容量为</a:t>
            </a:r>
            <a:r>
              <a:rPr lang="en-US" altLang="zh-CN" sz="2000" dirty="0">
                <a:latin typeface="楷体_GB2312" pitchFamily="49" charset="-122"/>
                <a:ea typeface="楷体_GB2312" pitchFamily="49" charset="-122"/>
              </a:rPr>
              <a:t>V</a:t>
            </a:r>
            <a:r>
              <a:rPr lang="zh-CN" altLang="en-US" sz="2000" dirty="0">
                <a:latin typeface="楷体_GB2312" pitchFamily="49" charset="-122"/>
                <a:ea typeface="楷体_GB2312" pitchFamily="49" charset="-122"/>
              </a:rPr>
              <a:t>的背包。第</a:t>
            </a:r>
            <a:r>
              <a:rPr lang="en-US" altLang="zh-CN" sz="2000" dirty="0">
                <a:latin typeface="楷体_GB2312" pitchFamily="49" charset="-122"/>
                <a:ea typeface="楷体_GB2312" pitchFamily="49" charset="-122"/>
              </a:rPr>
              <a:t>i</a:t>
            </a:r>
            <a:r>
              <a:rPr lang="zh-CN" altLang="en-US" sz="2000" dirty="0">
                <a:latin typeface="楷体_GB2312" pitchFamily="49" charset="-122"/>
                <a:ea typeface="楷体_GB2312" pitchFamily="49" charset="-122"/>
              </a:rPr>
              <a:t>件物品的费用是</a:t>
            </a:r>
            <a:r>
              <a:rPr lang="en-US" altLang="zh-CN" sz="2000" dirty="0">
                <a:latin typeface="楷体_GB2312" pitchFamily="49" charset="-122"/>
                <a:ea typeface="楷体_GB2312" pitchFamily="49" charset="-122"/>
              </a:rPr>
              <a:t>c[i]</a:t>
            </a:r>
            <a:r>
              <a:rPr lang="zh-CN" altLang="en-US" sz="2000" dirty="0">
                <a:latin typeface="楷体_GB2312" pitchFamily="49" charset="-122"/>
                <a:ea typeface="楷体_GB2312" pitchFamily="49" charset="-122"/>
              </a:rPr>
              <a:t>，价值是</a:t>
            </a:r>
            <a:r>
              <a:rPr lang="en-US" altLang="zh-CN" sz="2000" dirty="0">
                <a:latin typeface="楷体_GB2312" pitchFamily="49" charset="-122"/>
                <a:ea typeface="楷体_GB2312" pitchFamily="49" charset="-122"/>
              </a:rPr>
              <a:t>w[i]</a:t>
            </a:r>
            <a:r>
              <a:rPr lang="zh-CN" altLang="en-US" sz="2000" dirty="0">
                <a:latin typeface="楷体_GB2312" pitchFamily="49" charset="-122"/>
                <a:ea typeface="楷体_GB2312" pitchFamily="49" charset="-122"/>
              </a:rPr>
              <a:t>。求解将哪些物品装入背包可使价值总和最大</a:t>
            </a:r>
            <a:r>
              <a:rPr lang="zh-CN" altLang="en-US" sz="2000" dirty="0" smtClean="0">
                <a:latin typeface="楷体_GB2312" pitchFamily="49" charset="-122"/>
                <a:ea typeface="楷体_GB2312" pitchFamily="49" charset="-122"/>
              </a:rPr>
              <a:t>。</a:t>
            </a:r>
            <a:endParaRPr lang="en-US" altLang="zh-CN" sz="2000" dirty="0" smtClean="0">
              <a:latin typeface="楷体_GB2312" pitchFamily="49" charset="-122"/>
              <a:ea typeface="楷体_GB2312" pitchFamily="49" charset="-122"/>
            </a:endParaRPr>
          </a:p>
          <a:p>
            <a:pPr marL="0" indent="0" eaLnBrk="1" hangingPunct="1">
              <a:buNone/>
              <a:defRPr/>
            </a:pPr>
            <a:r>
              <a:rPr lang="zh-CN" altLang="en-US" sz="2000" dirty="0" smtClean="0">
                <a:latin typeface="楷体_GB2312" pitchFamily="49" charset="-122"/>
                <a:ea typeface="楷体_GB2312" pitchFamily="49" charset="-122"/>
              </a:rPr>
              <a:t>输入样例：</a:t>
            </a:r>
            <a:endParaRPr lang="en-US" altLang="zh-CN" sz="2000" dirty="0" smtClean="0">
              <a:latin typeface="楷体_GB2312" pitchFamily="49" charset="-122"/>
              <a:ea typeface="楷体_GB2312" pitchFamily="49" charset="-122"/>
            </a:endParaRPr>
          </a:p>
          <a:p>
            <a:pPr marL="0" indent="0" eaLnBrk="1" hangingPunct="1">
              <a:buNone/>
              <a:defRPr/>
            </a:pPr>
            <a:r>
              <a:rPr lang="en-US" altLang="zh-CN" sz="2000" dirty="0" smtClean="0">
                <a:latin typeface="楷体_GB2312" pitchFamily="49" charset="-122"/>
                <a:ea typeface="楷体_GB2312" pitchFamily="49" charset="-122"/>
              </a:rPr>
              <a:t>  10 5   //V N</a:t>
            </a:r>
          </a:p>
          <a:p>
            <a:pPr marL="0" indent="0" eaLnBrk="1" hangingPunct="1">
              <a:buNone/>
              <a:defRPr/>
            </a:pPr>
            <a:r>
              <a:rPr lang="en-US" altLang="zh-CN" sz="2000" dirty="0" smtClean="0">
                <a:latin typeface="楷体_GB2312" pitchFamily="49" charset="-122"/>
                <a:ea typeface="楷体_GB2312" pitchFamily="49" charset="-122"/>
              </a:rPr>
              <a:t>  2 6    // c[i] w[i]</a:t>
            </a:r>
          </a:p>
          <a:p>
            <a:pPr marL="0" indent="0" eaLnBrk="1" hangingPunct="1">
              <a:buNone/>
              <a:defRPr/>
            </a:pPr>
            <a:r>
              <a:rPr lang="en-US" altLang="zh-CN" sz="2000" dirty="0" smtClean="0">
                <a:latin typeface="楷体_GB2312" pitchFamily="49" charset="-122"/>
                <a:ea typeface="楷体_GB2312" pitchFamily="49" charset="-122"/>
              </a:rPr>
              <a:t>  2 3</a:t>
            </a:r>
          </a:p>
          <a:p>
            <a:pPr marL="0" indent="0" eaLnBrk="1" hangingPunct="1">
              <a:buNone/>
              <a:defRPr/>
            </a:pPr>
            <a:r>
              <a:rPr lang="en-US" altLang="zh-CN" sz="2000" dirty="0" smtClean="0">
                <a:latin typeface="楷体_GB2312" pitchFamily="49" charset="-122"/>
                <a:ea typeface="楷体_GB2312" pitchFamily="49" charset="-122"/>
              </a:rPr>
              <a:t>  6 5</a:t>
            </a:r>
          </a:p>
          <a:p>
            <a:pPr marL="0" indent="0" eaLnBrk="1" hangingPunct="1">
              <a:buNone/>
              <a:defRPr/>
            </a:pPr>
            <a:r>
              <a:rPr lang="en-US" altLang="zh-CN" sz="2000" dirty="0" smtClean="0">
                <a:latin typeface="楷体_GB2312" pitchFamily="49" charset="-122"/>
                <a:ea typeface="楷体_GB2312" pitchFamily="49" charset="-122"/>
              </a:rPr>
              <a:t>  5 4</a:t>
            </a:r>
          </a:p>
          <a:p>
            <a:pPr marL="0" indent="0" eaLnBrk="1" hangingPunct="1">
              <a:buNone/>
              <a:defRPr/>
            </a:pPr>
            <a:r>
              <a:rPr lang="en-US" altLang="zh-CN" sz="2000" dirty="0" smtClean="0">
                <a:latin typeface="楷体_GB2312" pitchFamily="49" charset="-122"/>
                <a:ea typeface="楷体_GB2312" pitchFamily="49" charset="-122"/>
              </a:rPr>
              <a:t>  4 6</a:t>
            </a:r>
          </a:p>
          <a:p>
            <a:pPr marL="0" indent="0" eaLnBrk="1" hangingPunct="1">
              <a:buNone/>
              <a:defRPr/>
            </a:pPr>
            <a:r>
              <a:rPr lang="zh-CN" altLang="en-US" sz="2000" dirty="0">
                <a:latin typeface="楷体_GB2312" pitchFamily="49" charset="-122"/>
                <a:ea typeface="楷体_GB2312" pitchFamily="49" charset="-122"/>
              </a:rPr>
              <a:t>样</a:t>
            </a:r>
            <a:r>
              <a:rPr lang="zh-CN" altLang="en-US" sz="2000" dirty="0" smtClean="0">
                <a:latin typeface="楷体_GB2312" pitchFamily="49" charset="-122"/>
                <a:ea typeface="楷体_GB2312" pitchFamily="49" charset="-122"/>
              </a:rPr>
              <a:t>例输出：</a:t>
            </a:r>
            <a:endParaRPr lang="en-US" altLang="zh-CN" sz="2000" dirty="0" smtClean="0">
              <a:latin typeface="楷体_GB2312" pitchFamily="49" charset="-122"/>
              <a:ea typeface="楷体_GB2312" pitchFamily="49" charset="-122"/>
            </a:endParaRPr>
          </a:p>
          <a:p>
            <a:pPr marL="0" indent="0" eaLnBrk="1" hangingPunct="1">
              <a:buNone/>
              <a:defRPr/>
            </a:pPr>
            <a:r>
              <a:rPr lang="en-US" altLang="zh-CN" sz="2000" dirty="0" smtClean="0">
                <a:latin typeface="楷体_GB2312" pitchFamily="49" charset="-122"/>
                <a:ea typeface="楷体_GB2312" pitchFamily="49" charset="-122"/>
              </a:rPr>
              <a:t>  15</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41</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5 0-1</a:t>
            </a:r>
            <a:r>
              <a:rPr lang="zh-CN" altLang="en-US" sz="4000" b="1" dirty="0" smtClean="0">
                <a:ea typeface="黑体" pitchFamily="49" charset="-122"/>
              </a:rPr>
              <a:t>背包</a:t>
            </a:r>
          </a:p>
        </p:txBody>
      </p:sp>
      <p:sp>
        <p:nvSpPr>
          <p:cNvPr id="10245" name="Rectangle 3"/>
          <p:cNvSpPr>
            <a:spLocks noGrp="1" noChangeArrowheads="1"/>
          </p:cNvSpPr>
          <p:nvPr>
            <p:ph type="body" idx="1"/>
          </p:nvPr>
        </p:nvSpPr>
        <p:spPr>
          <a:xfrm>
            <a:off x="576263" y="1952625"/>
            <a:ext cx="7956550"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状态空间：</a:t>
            </a:r>
            <a:r>
              <a:rPr lang="en-US" altLang="zh-CN" sz="2400" dirty="0" smtClean="0">
                <a:latin typeface="楷体_GB2312" pitchFamily="49" charset="-122"/>
                <a:ea typeface="楷体_GB2312" pitchFamily="49" charset="-122"/>
              </a:rPr>
              <a:t>f[i</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表示前</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件物品恰放入一个容量为</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的背包可以获得的最大</a:t>
            </a:r>
            <a:r>
              <a:rPr lang="zh-CN" altLang="en-US" sz="2400" dirty="0" smtClean="0">
                <a:latin typeface="楷体_GB2312" pitchFamily="49" charset="-122"/>
                <a:ea typeface="楷体_GB2312" pitchFamily="49" charset="-122"/>
              </a:rPr>
              <a:t>价值</a:t>
            </a:r>
            <a:r>
              <a:rPr lang="en-US" altLang="zh-CN" sz="2400" dirty="0" smtClean="0">
                <a:latin typeface="楷体_GB2312" pitchFamily="49" charset="-122"/>
                <a:ea typeface="楷体_GB2312" pitchFamily="49" charset="-122"/>
              </a:rPr>
              <a:t>(0&lt;=i&lt;=N,0&lt;=v&lt;=V)</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eaLnBrk="1" hangingPunct="1">
              <a:buNone/>
              <a:defRPr/>
            </a:pPr>
            <a:r>
              <a:rPr lang="zh-CN" altLang="en-US" sz="2400" dirty="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 状态转移方程：</a:t>
            </a:r>
            <a:endParaRPr lang="zh-CN" altLang="en-US" sz="2400" dirty="0">
              <a:latin typeface="楷体_GB2312" pitchFamily="49" charset="-122"/>
              <a:ea typeface="楷体_GB2312" pitchFamily="49" charset="-122"/>
            </a:endParaRPr>
          </a:p>
          <a:p>
            <a:pPr eaLnBrk="1" hangingPunct="1">
              <a:buNone/>
              <a:defRPr/>
            </a:pPr>
            <a:r>
              <a:rPr lang="en-US" altLang="zh-CN" sz="2400" dirty="0" smtClean="0">
                <a:latin typeface="楷体_GB2312" pitchFamily="49" charset="-122"/>
                <a:ea typeface="楷体_GB2312" pitchFamily="49" charset="-122"/>
              </a:rPr>
              <a:t>  f[i</a:t>
            </a:r>
            <a:r>
              <a:rPr lang="en-US" altLang="zh-CN" sz="2400" dirty="0">
                <a:latin typeface="楷体_GB2312" pitchFamily="49" charset="-122"/>
                <a:ea typeface="楷体_GB2312" pitchFamily="49" charset="-122"/>
              </a:rPr>
              <a:t>][v]=max{f[i-1][v],</a:t>
            </a:r>
            <a:r>
              <a:rPr lang="en-US" altLang="zh-CN" sz="2400" dirty="0" smtClean="0">
                <a:latin typeface="楷体_GB2312" pitchFamily="49" charset="-122"/>
                <a:ea typeface="楷体_GB2312" pitchFamily="49" charset="-122"/>
              </a:rPr>
              <a:t>f[i-1</a:t>
            </a:r>
            <a:r>
              <a:rPr lang="en-US" altLang="zh-CN" sz="2400" dirty="0">
                <a:latin typeface="楷体_GB2312" pitchFamily="49" charset="-122"/>
                <a:ea typeface="楷体_GB2312" pitchFamily="49" charset="-122"/>
              </a:rPr>
              <a:t>][v-c[i]]+w[i</a:t>
            </a:r>
            <a:r>
              <a:rPr lang="en-US" altLang="zh-CN" sz="2400" dirty="0" smtClean="0">
                <a:latin typeface="楷体_GB2312" pitchFamily="49" charset="-122"/>
                <a:ea typeface="楷体_GB2312" pitchFamily="49" charset="-122"/>
              </a:rPr>
              <a:t>]}</a:t>
            </a:r>
          </a:p>
          <a:p>
            <a:pPr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初始条件：</a:t>
            </a:r>
            <a:r>
              <a:rPr lang="en-US" altLang="zh-CN" sz="2400" dirty="0" smtClean="0">
                <a:latin typeface="楷体_GB2312" pitchFamily="49" charset="-122"/>
                <a:ea typeface="楷体_GB2312" pitchFamily="49" charset="-122"/>
              </a:rPr>
              <a:t>f[i][v] = 0</a:t>
            </a:r>
          </a:p>
          <a:p>
            <a:pPr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结果：</a:t>
            </a:r>
            <a:r>
              <a:rPr lang="en-US" altLang="zh-CN" sz="2400" dirty="0" smtClean="0">
                <a:latin typeface="楷体_GB2312" pitchFamily="49" charset="-122"/>
                <a:ea typeface="楷体_GB2312" pitchFamily="49" charset="-122"/>
              </a:rPr>
              <a:t>f[N][V]</a:t>
            </a:r>
          </a:p>
          <a:p>
            <a:pPr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复杂度：</a:t>
            </a:r>
            <a:r>
              <a:rPr lang="en-US" altLang="zh-CN" sz="2400" dirty="0" smtClean="0">
                <a:latin typeface="楷体_GB2312" pitchFamily="49" charset="-122"/>
                <a:ea typeface="楷体_GB2312" pitchFamily="49" charset="-122"/>
              </a:rPr>
              <a:t>O(N*V)</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490955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42</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5 0-1</a:t>
            </a:r>
            <a:r>
              <a:rPr lang="zh-CN" altLang="en-US" sz="4000" b="1" dirty="0" smtClean="0">
                <a:ea typeface="黑体" pitchFamily="49" charset="-122"/>
              </a:rPr>
              <a:t>背包</a:t>
            </a:r>
          </a:p>
        </p:txBody>
      </p:sp>
      <p:sp>
        <p:nvSpPr>
          <p:cNvPr id="10245" name="Rectangle 3"/>
          <p:cNvSpPr>
            <a:spLocks noGrp="1" noChangeArrowheads="1"/>
          </p:cNvSpPr>
          <p:nvPr>
            <p:ph type="body" idx="1"/>
          </p:nvPr>
        </p:nvSpPr>
        <p:spPr>
          <a:xfrm>
            <a:off x="576263" y="1952625"/>
            <a:ext cx="7956550"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a:latin typeface="楷体_GB2312" pitchFamily="49" charset="-122"/>
                <a:ea typeface="楷体_GB2312" pitchFamily="49" charset="-122"/>
              </a:rPr>
              <a:t>最</a:t>
            </a:r>
            <a:r>
              <a:rPr lang="zh-CN" altLang="en-US" sz="2400" dirty="0" smtClean="0">
                <a:latin typeface="楷体_GB2312" pitchFamily="49" charset="-122"/>
                <a:ea typeface="楷体_GB2312" pitchFamily="49" charset="-122"/>
              </a:rPr>
              <a:t>优方案：</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获得最大价值应该取哪些物品？</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a:latin typeface="楷体_GB2312" pitchFamily="49" charset="-122"/>
                <a:ea typeface="楷体_GB2312" pitchFamily="49" charset="-122"/>
              </a:rPr>
              <a:t>通过</a:t>
            </a:r>
            <a:r>
              <a:rPr lang="en-US" altLang="zh-CN" sz="2400" dirty="0" smtClean="0">
                <a:latin typeface="楷体_GB2312" pitchFamily="49" charset="-122"/>
                <a:ea typeface="楷体_GB2312" pitchFamily="49" charset="-122"/>
              </a:rPr>
              <a:t>f[i][v]</a:t>
            </a:r>
            <a:r>
              <a:rPr lang="zh-CN" altLang="en-US" sz="2400" dirty="0" smtClean="0">
                <a:latin typeface="楷体_GB2312" pitchFamily="49" charset="-122"/>
                <a:ea typeface="楷体_GB2312" pitchFamily="49" charset="-122"/>
              </a:rPr>
              <a:t>考虑，假设开始时</a:t>
            </a:r>
            <a:r>
              <a:rPr lang="en-US" altLang="zh-CN" sz="2400" dirty="0" smtClean="0">
                <a:latin typeface="楷体_GB2312" pitchFamily="49" charset="-122"/>
                <a:ea typeface="楷体_GB2312" pitchFamily="49" charset="-122"/>
              </a:rPr>
              <a:t>now=V</a:t>
            </a:r>
            <a:r>
              <a:rPr lang="zh-CN" altLang="en-US" sz="2400" dirty="0" smtClean="0">
                <a:latin typeface="楷体_GB2312" pitchFamily="49" charset="-122"/>
                <a:ea typeface="楷体_GB2312" pitchFamily="49" charset="-122"/>
              </a:rPr>
              <a:t>，则：</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1</a:t>
            </a: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f[N][now]=f[N-1][now]</a:t>
            </a:r>
            <a:r>
              <a:rPr lang="zh-CN" altLang="en-US" sz="2400" dirty="0" smtClean="0">
                <a:latin typeface="楷体_GB2312" pitchFamily="49" charset="-122"/>
                <a:ea typeface="楷体_GB2312" pitchFamily="49" charset="-122"/>
              </a:rPr>
              <a:t>，则说明第</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个物品不取，继续判断第</a:t>
            </a:r>
            <a:r>
              <a:rPr lang="en-US" altLang="zh-CN" sz="2400" dirty="0" smtClean="0">
                <a:latin typeface="楷体_GB2312" pitchFamily="49" charset="-122"/>
                <a:ea typeface="楷体_GB2312" pitchFamily="49" charset="-122"/>
              </a:rPr>
              <a:t>N-1</a:t>
            </a:r>
            <a:r>
              <a:rPr lang="zh-CN" altLang="en-US" sz="2400" dirty="0" smtClean="0">
                <a:latin typeface="楷体_GB2312" pitchFamily="49" charset="-122"/>
                <a:ea typeface="楷体_GB2312" pitchFamily="49" charset="-122"/>
              </a:rPr>
              <a:t>个物品。</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2</a:t>
            </a:r>
            <a:r>
              <a:rPr lang="zh-CN" altLang="en-US" sz="2400" dirty="0" smtClean="0">
                <a:latin typeface="楷体_GB2312" pitchFamily="49" charset="-122"/>
                <a:ea typeface="楷体_GB2312" pitchFamily="49" charset="-122"/>
              </a:rPr>
              <a:t>、如果</a:t>
            </a:r>
            <a:r>
              <a:rPr lang="en-US" altLang="zh-CN" sz="2400" dirty="0" smtClean="0">
                <a:latin typeface="楷体_GB2312" pitchFamily="49" charset="-122"/>
                <a:ea typeface="楷体_GB2312" pitchFamily="49" charset="-122"/>
              </a:rPr>
              <a:t>f[N][now]&gt;f[N-1][now]</a:t>
            </a:r>
            <a:r>
              <a:rPr lang="zh-CN" altLang="en-US" sz="2400" dirty="0" smtClean="0">
                <a:latin typeface="楷体_GB2312" pitchFamily="49" charset="-122"/>
                <a:ea typeface="楷体_GB2312" pitchFamily="49" charset="-122"/>
              </a:rPr>
              <a:t>，则说明取第</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个物品，令</a:t>
            </a:r>
            <a:r>
              <a:rPr lang="en-US" altLang="zh-CN" sz="2400" dirty="0" smtClean="0">
                <a:latin typeface="楷体_GB2312" pitchFamily="49" charset="-122"/>
                <a:ea typeface="楷体_GB2312" pitchFamily="49" charset="-122"/>
              </a:rPr>
              <a:t>now-=c[N]</a:t>
            </a:r>
            <a:endParaRPr lang="en-US" altLang="zh-CN" sz="2400" dirty="0">
              <a:latin typeface="楷体_GB2312" pitchFamily="49" charset="-122"/>
              <a:ea typeface="楷体_GB2312" pitchFamily="49" charset="-122"/>
            </a:endParaRPr>
          </a:p>
          <a:p>
            <a:pPr marL="0" indent="0" eaLnBrk="1" hangingPunct="1">
              <a:buNone/>
              <a:defRPr/>
            </a:pPr>
            <a:r>
              <a:rPr lang="en-US" altLang="zh-CN" sz="2400" dirty="0" smtClean="0">
                <a:latin typeface="楷体_GB2312" pitchFamily="49" charset="-122"/>
                <a:ea typeface="楷体_GB2312" pitchFamily="49" charset="-122"/>
              </a:rPr>
              <a:t>  3</a:t>
            </a:r>
            <a:r>
              <a:rPr lang="zh-CN" altLang="en-US" sz="2400" dirty="0" smtClean="0">
                <a:latin typeface="楷体_GB2312" pitchFamily="49" charset="-122"/>
                <a:ea typeface="楷体_GB2312" pitchFamily="49" charset="-122"/>
              </a:rPr>
              <a:t>、按同样的方法判断第</a:t>
            </a:r>
            <a:r>
              <a:rPr lang="en-US" altLang="zh-CN" sz="2400" dirty="0" smtClean="0">
                <a:latin typeface="楷体_GB2312" pitchFamily="49" charset="-122"/>
                <a:ea typeface="楷体_GB2312" pitchFamily="49" charset="-122"/>
              </a:rPr>
              <a:t>N-1,N-2,……2</a:t>
            </a:r>
            <a:r>
              <a:rPr lang="zh-CN" altLang="en-US" sz="2400" dirty="0" smtClean="0">
                <a:latin typeface="楷体_GB2312" pitchFamily="49" charset="-122"/>
                <a:ea typeface="楷体_GB2312" pitchFamily="49" charset="-122"/>
              </a:rPr>
              <a:t>个物品。</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4</a:t>
            </a:r>
            <a:r>
              <a:rPr lang="zh-CN" altLang="en-US" sz="2400" dirty="0" smtClean="0">
                <a:latin typeface="楷体_GB2312" pitchFamily="49" charset="-122"/>
                <a:ea typeface="楷体_GB2312" pitchFamily="49" charset="-122"/>
              </a:rPr>
              <a:t>、如果最后得到的</a:t>
            </a:r>
            <a:r>
              <a:rPr lang="en-US" altLang="zh-CN" sz="2400" dirty="0" smtClean="0">
                <a:latin typeface="楷体_GB2312" pitchFamily="49" charset="-122"/>
                <a:ea typeface="楷体_GB2312" pitchFamily="49" charset="-122"/>
              </a:rPr>
              <a:t>f[1][now]&gt;0</a:t>
            </a:r>
            <a:r>
              <a:rPr lang="zh-CN" altLang="en-US" sz="2400" dirty="0" smtClean="0">
                <a:latin typeface="楷体_GB2312" pitchFamily="49" charset="-122"/>
                <a:ea typeface="楷体_GB2312" pitchFamily="49" charset="-122"/>
              </a:rPr>
              <a:t>，说明取第一个物品。</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36440199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43</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5 0-1</a:t>
            </a:r>
            <a:r>
              <a:rPr lang="zh-CN" altLang="en-US" sz="4000" b="1" dirty="0" smtClean="0">
                <a:ea typeface="黑体" pitchFamily="49" charset="-122"/>
              </a:rPr>
              <a:t>背包</a:t>
            </a:r>
          </a:p>
        </p:txBody>
      </p:sp>
      <p:sp>
        <p:nvSpPr>
          <p:cNvPr id="10245" name="Rectangle 3"/>
          <p:cNvSpPr>
            <a:spLocks noGrp="1" noChangeArrowheads="1"/>
          </p:cNvSpPr>
          <p:nvPr>
            <p:ph type="body" idx="1"/>
          </p:nvPr>
        </p:nvSpPr>
        <p:spPr>
          <a:xfrm>
            <a:off x="576263" y="1952625"/>
            <a:ext cx="7956550"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空间优化：</a:t>
            </a:r>
            <a:endParaRPr lang="en-US" altLang="zh-CN" sz="2400" b="1" dirty="0" smtClean="0">
              <a:latin typeface="楷体_GB2312" pitchFamily="49" charset="-122"/>
              <a:ea typeface="楷体_GB2312" pitchFamily="49" charset="-122"/>
            </a:endParaRPr>
          </a:p>
          <a:p>
            <a:pPr marL="0" indent="0" eaLnBrk="1" hangingPunct="1">
              <a:buNone/>
              <a:defRPr/>
            </a:pPr>
            <a:r>
              <a:rPr lang="en-US" altLang="zh-CN" sz="2400" dirty="0" smtClean="0"/>
              <a:t>   </a:t>
            </a:r>
            <a:r>
              <a:rPr lang="zh-CN" altLang="en-US" sz="2400" dirty="0">
                <a:latin typeface="楷体_GB2312" pitchFamily="49" charset="-122"/>
                <a:ea typeface="楷体_GB2312" pitchFamily="49" charset="-122"/>
              </a:rPr>
              <a:t>可以将</a:t>
            </a:r>
            <a:r>
              <a:rPr lang="zh-CN" altLang="zh-CN" sz="2400" dirty="0">
                <a:latin typeface="楷体_GB2312" pitchFamily="49" charset="-122"/>
                <a:ea typeface="楷体_GB2312" pitchFamily="49" charset="-122"/>
              </a:rPr>
              <a:t>空间复杂度却可以优化到</a:t>
            </a:r>
            <a:r>
              <a:rPr lang="en-US" altLang="zh-CN" sz="2400" dirty="0">
                <a:latin typeface="楷体_GB2312" pitchFamily="49" charset="-122"/>
                <a:ea typeface="楷体_GB2312" pitchFamily="49" charset="-122"/>
              </a:rPr>
              <a:t>O(V)</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a:latin typeface="楷体_GB2312" pitchFamily="49" charset="-122"/>
                <a:ea typeface="楷体_GB2312" pitchFamily="49" charset="-122"/>
              </a:rPr>
              <a:t>一</a:t>
            </a:r>
            <a:r>
              <a:rPr lang="zh-CN" altLang="en-US" sz="2400" dirty="0" smtClean="0">
                <a:latin typeface="楷体_GB2312" pitchFamily="49" charset="-122"/>
                <a:ea typeface="楷体_GB2312" pitchFamily="49" charset="-122"/>
              </a:rPr>
              <a:t>维状态：</a:t>
            </a:r>
            <a:r>
              <a:rPr lang="en-US" altLang="zh-CN" sz="2400" dirty="0" smtClean="0">
                <a:latin typeface="楷体_GB2312" pitchFamily="49" charset="-122"/>
                <a:ea typeface="楷体_GB2312" pitchFamily="49" charset="-122"/>
              </a:rPr>
              <a:t>f[v]</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0&lt;=v&lt;=V</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0" indent="0" eaLnBrk="1" hangingPunct="1">
              <a:buNone/>
              <a:defRPr/>
            </a:pPr>
            <a:r>
              <a:rPr lang="zh-CN" altLang="en-US" sz="2400" dirty="0" smtClean="0">
                <a:latin typeface="楷体_GB2312" pitchFamily="49" charset="-122"/>
                <a:ea typeface="楷体_GB2312" pitchFamily="49" charset="-122"/>
              </a:rPr>
              <a:t>  在</a:t>
            </a:r>
            <a:r>
              <a:rPr lang="zh-CN" altLang="en-US" sz="2400" dirty="0">
                <a:latin typeface="楷体_GB2312" pitchFamily="49" charset="-122"/>
                <a:ea typeface="楷体_GB2312" pitchFamily="49" charset="-122"/>
              </a:rPr>
              <a:t>每次主循环</a:t>
            </a:r>
            <a:r>
              <a:rPr lang="zh-CN" altLang="en-US" sz="2400" dirty="0" smtClean="0">
                <a:latin typeface="楷体_GB2312" pitchFamily="49" charset="-122"/>
                <a:ea typeface="楷体_GB2312" pitchFamily="49" charset="-122"/>
              </a:rPr>
              <a:t>中以</a:t>
            </a:r>
            <a:r>
              <a:rPr lang="en-US" altLang="zh-CN" sz="2400" dirty="0">
                <a:latin typeface="楷体_GB2312" pitchFamily="49" charset="-122"/>
                <a:ea typeface="楷体_GB2312" pitchFamily="49" charset="-122"/>
              </a:rPr>
              <a:t>v=V..0</a:t>
            </a:r>
            <a:r>
              <a:rPr lang="zh-CN" altLang="en-US" sz="2400" dirty="0">
                <a:latin typeface="楷体_GB2312" pitchFamily="49" charset="-122"/>
                <a:ea typeface="楷体_GB2312" pitchFamily="49" charset="-122"/>
              </a:rPr>
              <a:t>的顺序推</a:t>
            </a:r>
            <a:r>
              <a:rPr lang="en-US" altLang="zh-CN" sz="2400" dirty="0">
                <a:latin typeface="楷体_GB2312" pitchFamily="49" charset="-122"/>
                <a:ea typeface="楷体_GB2312" pitchFamily="49" charset="-122"/>
              </a:rPr>
              <a:t>f[v]</a:t>
            </a:r>
            <a:r>
              <a:rPr lang="zh-CN" altLang="en-US" sz="2400" dirty="0">
                <a:latin typeface="楷体_GB2312" pitchFamily="49" charset="-122"/>
                <a:ea typeface="楷体_GB2312" pitchFamily="49" charset="-122"/>
              </a:rPr>
              <a:t>，这样才能保证推</a:t>
            </a:r>
            <a:r>
              <a:rPr lang="en-US" altLang="zh-CN" sz="2400" dirty="0">
                <a:latin typeface="楷体_GB2312" pitchFamily="49" charset="-122"/>
                <a:ea typeface="楷体_GB2312" pitchFamily="49" charset="-122"/>
              </a:rPr>
              <a:t>f[v]</a:t>
            </a:r>
            <a:r>
              <a:rPr lang="zh-CN" altLang="en-US" sz="2400" dirty="0">
                <a:latin typeface="楷体_GB2312" pitchFamily="49" charset="-122"/>
                <a:ea typeface="楷体_GB2312" pitchFamily="49" charset="-122"/>
              </a:rPr>
              <a:t>时</a:t>
            </a:r>
            <a:r>
              <a:rPr lang="en-US" altLang="zh-CN" sz="2400" dirty="0">
                <a:latin typeface="楷体_GB2312" pitchFamily="49" charset="-122"/>
                <a:ea typeface="楷体_GB2312" pitchFamily="49" charset="-122"/>
              </a:rPr>
              <a:t>f[v-c[i]]</a:t>
            </a:r>
            <a:r>
              <a:rPr lang="zh-CN" altLang="en-US" sz="2400" dirty="0">
                <a:latin typeface="楷体_GB2312" pitchFamily="49" charset="-122"/>
                <a:ea typeface="楷体_GB2312" pitchFamily="49" charset="-122"/>
              </a:rPr>
              <a:t>保存的是状态</a:t>
            </a:r>
            <a:r>
              <a:rPr lang="en-US" altLang="zh-CN" sz="2400" dirty="0">
                <a:latin typeface="楷体_GB2312" pitchFamily="49" charset="-122"/>
                <a:ea typeface="楷体_GB2312" pitchFamily="49" charset="-122"/>
              </a:rPr>
              <a:t>f[i-1][v-c[i]]</a:t>
            </a:r>
            <a:r>
              <a:rPr lang="zh-CN" altLang="en-US" sz="2400" dirty="0">
                <a:latin typeface="楷体_GB2312" pitchFamily="49" charset="-122"/>
                <a:ea typeface="楷体_GB2312" pitchFamily="49" charset="-122"/>
              </a:rPr>
              <a:t>的值。伪代码如下：</a:t>
            </a:r>
          </a:p>
          <a:p>
            <a:pPr marL="0" indent="0" eaLnBrk="1" hangingPunct="1">
              <a:buNone/>
              <a:defRPr/>
            </a:pPr>
            <a:r>
              <a:rPr lang="en-US" altLang="zh-CN" sz="2400" dirty="0" smtClean="0">
                <a:latin typeface="楷体_GB2312" pitchFamily="49" charset="-122"/>
                <a:ea typeface="楷体_GB2312" pitchFamily="49" charset="-122"/>
              </a:rPr>
              <a:t>  for </a:t>
            </a:r>
            <a:r>
              <a:rPr lang="en-US" altLang="zh-CN" sz="2400" dirty="0">
                <a:latin typeface="楷体_GB2312" pitchFamily="49" charset="-122"/>
                <a:ea typeface="楷体_GB2312" pitchFamily="49" charset="-122"/>
              </a:rPr>
              <a:t>i=1..N</a:t>
            </a: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for </a:t>
            </a:r>
            <a:r>
              <a:rPr lang="en-US" altLang="zh-CN" sz="2400" dirty="0">
                <a:latin typeface="楷体_GB2312" pitchFamily="49" charset="-122"/>
                <a:ea typeface="楷体_GB2312" pitchFamily="49" charset="-122"/>
              </a:rPr>
              <a:t>v=V..0</a:t>
            </a: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f[v</a:t>
            </a:r>
            <a:r>
              <a:rPr lang="en-US" altLang="zh-CN" sz="2400" dirty="0">
                <a:latin typeface="楷体_GB2312" pitchFamily="49" charset="-122"/>
                <a:ea typeface="楷体_GB2312" pitchFamily="49" charset="-122"/>
              </a:rPr>
              <a:t>]=max{f[v],f[v-c[i]]+w[i]};</a:t>
            </a:r>
          </a:p>
          <a:p>
            <a:pPr marL="0" indent="0" eaLnBrk="1" hangingPunct="1">
              <a:buNone/>
              <a:defRPr/>
            </a:pP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1402951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44</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5 0-1</a:t>
            </a:r>
            <a:r>
              <a:rPr lang="zh-CN" altLang="en-US" sz="4000" b="1" dirty="0" smtClean="0">
                <a:ea typeface="黑体" pitchFamily="49" charset="-122"/>
              </a:rPr>
              <a:t>背包</a:t>
            </a:r>
          </a:p>
        </p:txBody>
      </p:sp>
      <p:sp>
        <p:nvSpPr>
          <p:cNvPr id="10245" name="Rectangle 3"/>
          <p:cNvSpPr>
            <a:spLocks noGrp="1" noChangeArrowheads="1"/>
          </p:cNvSpPr>
          <p:nvPr>
            <p:ph type="body" idx="1"/>
          </p:nvPr>
        </p:nvSpPr>
        <p:spPr>
          <a:xfrm>
            <a:off x="576263" y="1952625"/>
            <a:ext cx="7956550"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初始化问题：</a:t>
            </a:r>
            <a:endParaRPr lang="en-US" altLang="zh-CN" sz="2400" b="1" dirty="0" smtClean="0">
              <a:latin typeface="楷体_GB2312" pitchFamily="49" charset="-122"/>
              <a:ea typeface="楷体_GB2312" pitchFamily="49" charset="-122"/>
            </a:endParaRPr>
          </a:p>
          <a:p>
            <a:pPr marL="0" indent="0" eaLnBrk="1" hangingPunct="1">
              <a:buNone/>
              <a:defRPr/>
            </a:pPr>
            <a:r>
              <a:rPr lang="en-US" altLang="zh-CN" sz="2400" dirty="0" smtClean="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在上述方法中，如果每个</a:t>
            </a:r>
            <a:r>
              <a:rPr lang="en-US" altLang="zh-CN" sz="2000" dirty="0" smtClean="0">
                <a:latin typeface="楷体_GB2312" pitchFamily="49" charset="-122"/>
                <a:ea typeface="楷体_GB2312" pitchFamily="49" charset="-122"/>
              </a:rPr>
              <a:t>f[v]</a:t>
            </a:r>
            <a:r>
              <a:rPr lang="zh-CN" altLang="en-US" sz="2000" dirty="0" smtClean="0">
                <a:latin typeface="楷体_GB2312" pitchFamily="49" charset="-122"/>
                <a:ea typeface="楷体_GB2312" pitchFamily="49" charset="-122"/>
              </a:rPr>
              <a:t>都初始化为</a:t>
            </a:r>
            <a:r>
              <a:rPr lang="en-US" altLang="zh-CN" sz="2000" dirty="0" smtClean="0">
                <a:latin typeface="楷体_GB2312" pitchFamily="49" charset="-122"/>
                <a:ea typeface="楷体_GB2312" pitchFamily="49" charset="-122"/>
              </a:rPr>
              <a:t>0</a:t>
            </a:r>
            <a:r>
              <a:rPr lang="zh-CN" altLang="en-US" sz="2000" dirty="0" smtClean="0">
                <a:latin typeface="楷体_GB2312" pitchFamily="49" charset="-122"/>
                <a:ea typeface="楷体_GB2312" pitchFamily="49" charset="-122"/>
              </a:rPr>
              <a:t>，则得到的结果为最终的价值最大（背包不一定装满）。</a:t>
            </a:r>
            <a:endParaRPr lang="en-US" altLang="zh-CN" sz="2000" dirty="0" smtClean="0">
              <a:latin typeface="楷体_GB2312" pitchFamily="49" charset="-122"/>
              <a:ea typeface="楷体_GB2312" pitchFamily="49" charset="-122"/>
            </a:endParaRPr>
          </a:p>
          <a:p>
            <a:pPr marL="0" indent="0" eaLnBrk="1" hangingPunct="1">
              <a:buNone/>
              <a:defRPr/>
            </a:pPr>
            <a:r>
              <a:rPr lang="en-US" altLang="zh-CN" sz="2000" dirty="0">
                <a:latin typeface="楷体_GB2312" pitchFamily="49" charset="-122"/>
                <a:ea typeface="楷体_GB2312" pitchFamily="49" charset="-122"/>
              </a:rPr>
              <a:t> </a:t>
            </a:r>
            <a:r>
              <a:rPr lang="en-US" altLang="zh-CN" sz="2000" dirty="0" smtClean="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但是，如果</a:t>
            </a:r>
            <a:r>
              <a:rPr lang="en-US" altLang="zh-CN" sz="2000" dirty="0" smtClean="0">
                <a:latin typeface="楷体_GB2312" pitchFamily="49" charset="-122"/>
                <a:ea typeface="楷体_GB2312" pitchFamily="49" charset="-122"/>
              </a:rPr>
              <a:t>f[0]</a:t>
            </a:r>
            <a:r>
              <a:rPr lang="zh-CN" altLang="en-US" sz="2000" dirty="0" smtClean="0">
                <a:latin typeface="楷体_GB2312" pitchFamily="49" charset="-122"/>
                <a:ea typeface="楷体_GB2312" pitchFamily="49" charset="-122"/>
              </a:rPr>
              <a:t>初始值为</a:t>
            </a:r>
            <a:r>
              <a:rPr lang="en-US" altLang="zh-CN" sz="2000" dirty="0" smtClean="0">
                <a:latin typeface="楷体_GB2312" pitchFamily="49" charset="-122"/>
                <a:ea typeface="楷体_GB2312" pitchFamily="49" charset="-122"/>
              </a:rPr>
              <a:t>0</a:t>
            </a:r>
            <a:r>
              <a:rPr lang="zh-CN" altLang="en-US" sz="2000" dirty="0" smtClean="0">
                <a:latin typeface="楷体_GB2312" pitchFamily="49" charset="-122"/>
                <a:ea typeface="楷体_GB2312" pitchFamily="49" charset="-122"/>
              </a:rPr>
              <a:t>，其他</a:t>
            </a:r>
            <a:r>
              <a:rPr lang="en-US" altLang="zh-CN" sz="2000" dirty="0" smtClean="0">
                <a:latin typeface="楷体_GB2312" pitchFamily="49" charset="-122"/>
                <a:ea typeface="楷体_GB2312" pitchFamily="49" charset="-122"/>
              </a:rPr>
              <a:t>f[v]</a:t>
            </a:r>
            <a:r>
              <a:rPr lang="zh-CN" altLang="en-US" sz="2000" dirty="0" smtClean="0">
                <a:latin typeface="楷体_GB2312" pitchFamily="49" charset="-122"/>
                <a:ea typeface="楷体_GB2312" pitchFamily="49" charset="-122"/>
              </a:rPr>
              <a:t>的初始值为</a:t>
            </a:r>
            <a:r>
              <a:rPr lang="en-US" altLang="zh-CN" sz="2000" dirty="0" smtClean="0">
                <a:latin typeface="楷体_GB2312" pitchFamily="49" charset="-122"/>
                <a:ea typeface="楷体_GB2312" pitchFamily="49" charset="-122"/>
              </a:rPr>
              <a:t>-INF</a:t>
            </a:r>
            <a:r>
              <a:rPr lang="zh-CN" altLang="en-US" sz="2000" dirty="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则最终</a:t>
            </a:r>
            <a:r>
              <a:rPr lang="zh-CN" altLang="en-US" sz="2000" dirty="0">
                <a:latin typeface="楷体_GB2312" pitchFamily="49" charset="-122"/>
                <a:ea typeface="楷体_GB2312" pitchFamily="49" charset="-122"/>
              </a:rPr>
              <a:t>得到的</a:t>
            </a:r>
            <a:r>
              <a:rPr lang="en-US" altLang="zh-CN" sz="2000" dirty="0">
                <a:latin typeface="楷体_GB2312" pitchFamily="49" charset="-122"/>
                <a:ea typeface="楷体_GB2312" pitchFamily="49" charset="-122"/>
              </a:rPr>
              <a:t>f[N</a:t>
            </a:r>
            <a:r>
              <a:rPr lang="en-US" altLang="zh-CN" sz="2000" dirty="0" smtClean="0">
                <a:latin typeface="楷体_GB2312" pitchFamily="49" charset="-122"/>
                <a:ea typeface="楷体_GB2312" pitchFamily="49" charset="-122"/>
              </a:rPr>
              <a:t>]</a:t>
            </a:r>
            <a:r>
              <a:rPr lang="zh-CN" altLang="en-US" sz="2000" dirty="0" smtClean="0">
                <a:latin typeface="楷体_GB2312" pitchFamily="49" charset="-122"/>
                <a:ea typeface="楷体_GB2312" pitchFamily="49" charset="-122"/>
              </a:rPr>
              <a:t>为一</a:t>
            </a:r>
            <a:r>
              <a:rPr lang="zh-CN" altLang="en-US" sz="2000" dirty="0">
                <a:latin typeface="楷体_GB2312" pitchFamily="49" charset="-122"/>
                <a:ea typeface="楷体_GB2312" pitchFamily="49" charset="-122"/>
              </a:rPr>
              <a:t>种</a:t>
            </a:r>
            <a:r>
              <a:rPr lang="zh-CN" altLang="en-US" sz="2000" b="1" dirty="0">
                <a:latin typeface="楷体_GB2312" pitchFamily="49" charset="-122"/>
                <a:ea typeface="楷体_GB2312" pitchFamily="49" charset="-122"/>
              </a:rPr>
              <a:t>恰好装满</a:t>
            </a:r>
            <a:r>
              <a:rPr lang="zh-CN" altLang="en-US" sz="2000" dirty="0">
                <a:latin typeface="楷体_GB2312" pitchFamily="49" charset="-122"/>
                <a:ea typeface="楷体_GB2312" pitchFamily="49" charset="-122"/>
              </a:rPr>
              <a:t>背包的最优解。</a:t>
            </a:r>
            <a:endParaRPr lang="en-US" altLang="zh-CN" sz="2000" dirty="0">
              <a:latin typeface="楷体_GB2312" pitchFamily="49" charset="-122"/>
              <a:ea typeface="楷体_GB2312" pitchFamily="49" charset="-122"/>
            </a:endParaRPr>
          </a:p>
          <a:p>
            <a:pPr marL="0" indent="0" eaLnBrk="1" hangingPunct="1">
              <a:buNone/>
              <a:defRPr/>
            </a:pPr>
            <a:r>
              <a:rPr lang="zh-CN" altLang="en-US" sz="2000" dirty="0" smtClean="0">
                <a:latin typeface="楷体_GB2312" pitchFamily="49" charset="-122"/>
                <a:ea typeface="楷体_GB2312" pitchFamily="49" charset="-122"/>
              </a:rPr>
              <a:t>  可以</a:t>
            </a:r>
            <a:r>
              <a:rPr lang="zh-CN" altLang="en-US" sz="2000" dirty="0">
                <a:latin typeface="楷体_GB2312" pitchFamily="49" charset="-122"/>
                <a:ea typeface="楷体_GB2312" pitchFamily="49" charset="-122"/>
              </a:rPr>
              <a:t>这样理解：初始化的</a:t>
            </a:r>
            <a:r>
              <a:rPr lang="en-US" altLang="zh-CN" sz="2000" dirty="0">
                <a:latin typeface="楷体_GB2312" pitchFamily="49" charset="-122"/>
                <a:ea typeface="楷体_GB2312" pitchFamily="49" charset="-122"/>
              </a:rPr>
              <a:t>f</a:t>
            </a:r>
            <a:r>
              <a:rPr lang="zh-CN" altLang="en-US" sz="2000" dirty="0">
                <a:latin typeface="楷体_GB2312" pitchFamily="49" charset="-122"/>
                <a:ea typeface="楷体_GB2312" pitchFamily="49" charset="-122"/>
              </a:rPr>
              <a:t>数组事实上就是在没有任何物品可以放入背包时的合法状态。如果要求背包恰好装满，那么此时只有容量为</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的背包可能被价值为</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的</a:t>
            </a:r>
            <a:r>
              <a:rPr lang="en-US" altLang="zh-CN" sz="2000" dirty="0">
                <a:latin typeface="楷体_GB2312" pitchFamily="49" charset="-122"/>
                <a:ea typeface="楷体_GB2312" pitchFamily="49" charset="-122"/>
              </a:rPr>
              <a:t>nothing“</a:t>
            </a:r>
            <a:r>
              <a:rPr lang="zh-CN" altLang="en-US" sz="2000" dirty="0">
                <a:latin typeface="楷体_GB2312" pitchFamily="49" charset="-122"/>
                <a:ea typeface="楷体_GB2312" pitchFamily="49" charset="-122"/>
              </a:rPr>
              <a:t>恰好装满”，其它容量的背包均没有合法的解，属于未定义的状态，它们的值就都应该是</a:t>
            </a:r>
            <a:r>
              <a:rPr lang="en-US" altLang="zh-CN" sz="2000" dirty="0" smtClean="0">
                <a:latin typeface="楷体_GB2312" pitchFamily="49" charset="-122"/>
                <a:ea typeface="楷体_GB2312" pitchFamily="49" charset="-122"/>
              </a:rPr>
              <a:t>-INF</a:t>
            </a:r>
            <a:r>
              <a:rPr lang="zh-CN" altLang="en-US" sz="2000" dirty="0" smtClean="0">
                <a:latin typeface="楷体_GB2312" pitchFamily="49" charset="-122"/>
                <a:ea typeface="楷体_GB2312" pitchFamily="49" charset="-122"/>
              </a:rPr>
              <a:t>了</a:t>
            </a:r>
            <a:r>
              <a:rPr lang="zh-CN" altLang="en-US" sz="2000" dirty="0">
                <a:latin typeface="楷体_GB2312" pitchFamily="49" charset="-122"/>
                <a:ea typeface="楷体_GB2312" pitchFamily="49" charset="-122"/>
              </a:rPr>
              <a:t>。如果背包并非必须被装满，那么任何容量的背包都有一个合法解“什么都不装”，这个解的价值为</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，所以初始时状态的值也就全部为</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了。</a:t>
            </a:r>
            <a:endParaRPr lang="en-US" altLang="zh-CN" sz="2000" dirty="0">
              <a:latin typeface="楷体_GB2312" pitchFamily="49" charset="-122"/>
              <a:ea typeface="楷体_GB2312" pitchFamily="49" charset="-122"/>
            </a:endParaRPr>
          </a:p>
        </p:txBody>
      </p:sp>
    </p:spTree>
    <p:extLst>
      <p:ext uri="{BB962C8B-B14F-4D97-AF65-F5344CB8AC3E}">
        <p14:creationId xmlns:p14="http://schemas.microsoft.com/office/powerpoint/2010/main" val="1922059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45</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6 </a:t>
            </a:r>
            <a:r>
              <a:rPr lang="zh-CN" altLang="en-US" sz="4000" b="1" dirty="0" smtClean="0">
                <a:ea typeface="黑体" pitchFamily="49" charset="-122"/>
              </a:rPr>
              <a:t>完全背包</a:t>
            </a:r>
          </a:p>
        </p:txBody>
      </p:sp>
      <p:sp>
        <p:nvSpPr>
          <p:cNvPr id="10245" name="Rectangle 3"/>
          <p:cNvSpPr>
            <a:spLocks noGrp="1" noChangeArrowheads="1"/>
          </p:cNvSpPr>
          <p:nvPr>
            <p:ph type="body" idx="1"/>
          </p:nvPr>
        </p:nvSpPr>
        <p:spPr>
          <a:xfrm>
            <a:off x="576263" y="1952625"/>
            <a:ext cx="7956550"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有</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种物品和一个容量为</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的背包，每种物品都有无限件可用。第</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种物品的费用是</a:t>
            </a:r>
            <a:r>
              <a:rPr lang="en-US" altLang="zh-CN" sz="2400" dirty="0">
                <a:latin typeface="楷体_GB2312" pitchFamily="49" charset="-122"/>
                <a:ea typeface="楷体_GB2312" pitchFamily="49" charset="-122"/>
              </a:rPr>
              <a:t>c[i]</a:t>
            </a:r>
            <a:r>
              <a:rPr lang="zh-CN" altLang="en-US" sz="2400" dirty="0">
                <a:latin typeface="楷体_GB2312" pitchFamily="49" charset="-122"/>
                <a:ea typeface="楷体_GB2312" pitchFamily="49" charset="-122"/>
              </a:rPr>
              <a:t>，价值是</a:t>
            </a:r>
            <a:r>
              <a:rPr lang="en-US" altLang="zh-CN" sz="2400" dirty="0">
                <a:latin typeface="楷体_GB2312" pitchFamily="49" charset="-122"/>
                <a:ea typeface="楷体_GB2312" pitchFamily="49" charset="-122"/>
              </a:rPr>
              <a:t>w[i]</a:t>
            </a:r>
            <a:r>
              <a:rPr lang="zh-CN" altLang="en-US" sz="2400" dirty="0">
                <a:latin typeface="楷体_GB2312" pitchFamily="49" charset="-122"/>
                <a:ea typeface="楷体_GB2312" pitchFamily="49" charset="-122"/>
              </a:rPr>
              <a:t>。求解将哪些物品装入背包可使这些物品的费用总和不超过背包容量，且价值总和最大。</a:t>
            </a:r>
            <a:endParaRPr lang="en-US" altLang="zh-CN" sz="2000" dirty="0">
              <a:latin typeface="楷体_GB2312" pitchFamily="49" charset="-122"/>
              <a:ea typeface="楷体_GB2312" pitchFamily="49" charset="-122"/>
            </a:endParaRPr>
          </a:p>
        </p:txBody>
      </p:sp>
    </p:spTree>
    <p:extLst>
      <p:ext uri="{BB962C8B-B14F-4D97-AF65-F5344CB8AC3E}">
        <p14:creationId xmlns:p14="http://schemas.microsoft.com/office/powerpoint/2010/main" val="743321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46</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6 </a:t>
            </a:r>
            <a:r>
              <a:rPr lang="zh-CN" altLang="en-US" sz="4000" b="1" dirty="0" smtClean="0">
                <a:ea typeface="黑体" pitchFamily="49" charset="-122"/>
              </a:rPr>
              <a:t>完全背包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状态空间：</a:t>
            </a:r>
            <a:r>
              <a:rPr lang="en-US" altLang="zh-CN" sz="2400" dirty="0" smtClean="0">
                <a:latin typeface="楷体_GB2312" pitchFamily="49" charset="-122"/>
                <a:ea typeface="楷体_GB2312" pitchFamily="49" charset="-122"/>
              </a:rPr>
              <a:t>f[i</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表示前</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种物品恰放入一个容量为</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的背包的最大权值</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状态转移方程</a:t>
            </a:r>
            <a:r>
              <a:rPr lang="zh-CN" altLang="en-US" sz="2400" dirty="0" smtClean="0">
                <a:latin typeface="楷体_GB2312" pitchFamily="49" charset="-122"/>
                <a:ea typeface="楷体_GB2312" pitchFamily="49" charset="-122"/>
              </a:rPr>
              <a:t>：</a:t>
            </a:r>
            <a:endParaRPr lang="zh-CN" altLang="en-US" sz="2400" dirty="0">
              <a:latin typeface="楷体_GB2312" pitchFamily="49" charset="-122"/>
              <a:ea typeface="楷体_GB2312" pitchFamily="49" charset="-122"/>
            </a:endParaRPr>
          </a:p>
          <a:p>
            <a:pPr marL="0" indent="0" eaLnBrk="1" hangingPunct="1">
              <a:buNone/>
              <a:defRPr/>
            </a:pPr>
            <a:r>
              <a:rPr lang="en-US" altLang="zh-CN" sz="2400" dirty="0" smtClean="0">
                <a:latin typeface="楷体_GB2312" pitchFamily="49" charset="-122"/>
                <a:ea typeface="楷体_GB2312" pitchFamily="49" charset="-122"/>
              </a:rPr>
              <a:t>  f[i</a:t>
            </a:r>
            <a:r>
              <a:rPr lang="en-US" altLang="zh-CN" sz="2400" dirty="0">
                <a:latin typeface="楷体_GB2312" pitchFamily="49" charset="-122"/>
                <a:ea typeface="楷体_GB2312" pitchFamily="49" charset="-122"/>
              </a:rPr>
              <a:t>][v]=max{f[i-1][v-k*c[i]]+k*w[i]|0&lt;=k*c[i]&lt;=v}</a:t>
            </a:r>
          </a:p>
        </p:txBody>
      </p:sp>
    </p:spTree>
    <p:extLst>
      <p:ext uri="{BB962C8B-B14F-4D97-AF65-F5344CB8AC3E}">
        <p14:creationId xmlns:p14="http://schemas.microsoft.com/office/powerpoint/2010/main" val="981447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47</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6 </a:t>
            </a:r>
            <a:r>
              <a:rPr lang="zh-CN" altLang="en-US" sz="4000" b="1" dirty="0" smtClean="0">
                <a:ea typeface="黑体" pitchFamily="49" charset="-122"/>
              </a:rPr>
              <a:t>完全背包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简单的优化：</a:t>
            </a:r>
            <a:endParaRPr lang="en-US" altLang="zh-CN" sz="2400" b="1" dirty="0" smtClean="0">
              <a:latin typeface="楷体_GB2312" pitchFamily="49" charset="-122"/>
              <a:ea typeface="楷体_GB2312" pitchFamily="49" charset="-122"/>
            </a:endParaRPr>
          </a:p>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若</a:t>
            </a:r>
            <a:r>
              <a:rPr lang="zh-CN" altLang="en-US" sz="2400" dirty="0">
                <a:latin typeface="楷体_GB2312" pitchFamily="49" charset="-122"/>
                <a:ea typeface="楷体_GB2312" pitchFamily="49" charset="-122"/>
              </a:rPr>
              <a:t>两件物品</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j</a:t>
            </a:r>
            <a:r>
              <a:rPr lang="zh-CN" altLang="en-US" sz="2400" dirty="0">
                <a:latin typeface="楷体_GB2312" pitchFamily="49" charset="-122"/>
                <a:ea typeface="楷体_GB2312" pitchFamily="49" charset="-122"/>
              </a:rPr>
              <a:t>满足</a:t>
            </a:r>
            <a:r>
              <a:rPr lang="en-US" altLang="zh-CN" sz="2400" dirty="0">
                <a:latin typeface="楷体_GB2312" pitchFamily="49" charset="-122"/>
                <a:ea typeface="楷体_GB2312" pitchFamily="49" charset="-122"/>
              </a:rPr>
              <a:t>c[i]&lt;=c[j]</a:t>
            </a:r>
            <a:r>
              <a:rPr lang="zh-CN" altLang="en-US" sz="2400" dirty="0">
                <a:latin typeface="楷体_GB2312" pitchFamily="49" charset="-122"/>
                <a:ea typeface="楷体_GB2312" pitchFamily="49" charset="-122"/>
              </a:rPr>
              <a:t>且</a:t>
            </a:r>
            <a:r>
              <a:rPr lang="en-US" altLang="zh-CN" sz="2400" dirty="0">
                <a:latin typeface="楷体_GB2312" pitchFamily="49" charset="-122"/>
                <a:ea typeface="楷体_GB2312" pitchFamily="49" charset="-122"/>
              </a:rPr>
              <a:t>w[i]&gt;=w[j]</a:t>
            </a:r>
            <a:r>
              <a:rPr lang="zh-CN" altLang="en-US" sz="2400" dirty="0">
                <a:latin typeface="楷体_GB2312" pitchFamily="49" charset="-122"/>
                <a:ea typeface="楷体_GB2312" pitchFamily="49" charset="-122"/>
              </a:rPr>
              <a:t>，则将物品</a:t>
            </a:r>
            <a:r>
              <a:rPr lang="en-US" altLang="zh-CN" sz="2400" dirty="0">
                <a:latin typeface="楷体_GB2312" pitchFamily="49" charset="-122"/>
                <a:ea typeface="楷体_GB2312" pitchFamily="49" charset="-122"/>
              </a:rPr>
              <a:t>j</a:t>
            </a:r>
            <a:r>
              <a:rPr lang="zh-CN" altLang="en-US" sz="2400" dirty="0">
                <a:latin typeface="楷体_GB2312" pitchFamily="49" charset="-122"/>
                <a:ea typeface="楷体_GB2312" pitchFamily="49" charset="-122"/>
              </a:rPr>
              <a:t>去掉，不用考虑。这个优化的正确性显然：任何情况下都可将价值小费用高得</a:t>
            </a:r>
            <a:r>
              <a:rPr lang="en-US" altLang="zh-CN" sz="2400" dirty="0">
                <a:latin typeface="楷体_GB2312" pitchFamily="49" charset="-122"/>
                <a:ea typeface="楷体_GB2312" pitchFamily="49" charset="-122"/>
              </a:rPr>
              <a:t>j</a:t>
            </a:r>
            <a:r>
              <a:rPr lang="zh-CN" altLang="en-US" sz="2400" dirty="0">
                <a:latin typeface="楷体_GB2312" pitchFamily="49" charset="-122"/>
                <a:ea typeface="楷体_GB2312" pitchFamily="49" charset="-122"/>
              </a:rPr>
              <a:t>换成物美价廉的</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，得到至少不会更差的方案。对于随机生成的数据，这个方法往往会大大减少物品的件数，从而加快速度。这个优化可以简单的</a:t>
            </a:r>
            <a:r>
              <a:rPr lang="en-US" altLang="zh-CN" sz="2400" dirty="0">
                <a:latin typeface="楷体_GB2312" pitchFamily="49" charset="-122"/>
                <a:ea typeface="楷体_GB2312" pitchFamily="49" charset="-122"/>
              </a:rPr>
              <a:t>O(N^2)</a:t>
            </a:r>
            <a:r>
              <a:rPr lang="zh-CN" altLang="en-US" sz="2400" dirty="0">
                <a:latin typeface="楷体_GB2312" pitchFamily="49" charset="-122"/>
                <a:ea typeface="楷体_GB2312" pitchFamily="49" charset="-122"/>
              </a:rPr>
              <a:t>地</a:t>
            </a:r>
            <a:r>
              <a:rPr lang="zh-CN" altLang="en-US" sz="2400" dirty="0" smtClean="0">
                <a:latin typeface="楷体_GB2312" pitchFamily="49" charset="-122"/>
                <a:ea typeface="楷体_GB2312" pitchFamily="49" charset="-122"/>
              </a:rPr>
              <a:t>实现。</a:t>
            </a:r>
            <a:endParaRPr lang="en-US" altLang="zh-CN" sz="2400" dirty="0" smtClean="0">
              <a:latin typeface="楷体_GB2312" pitchFamily="49" charset="-122"/>
              <a:ea typeface="楷体_GB2312" pitchFamily="49" charset="-122"/>
            </a:endParaRPr>
          </a:p>
          <a:p>
            <a:pPr marL="0" indent="0" eaLnBrk="1" hangingPunct="1">
              <a:buNone/>
              <a:defRPr/>
            </a:pPr>
            <a:r>
              <a:rPr lang="zh-CN" altLang="en-US" sz="2400" dirty="0" smtClean="0">
                <a:latin typeface="楷体_GB2312" pitchFamily="49" charset="-122"/>
                <a:ea typeface="楷体_GB2312" pitchFamily="49" charset="-122"/>
              </a:rPr>
              <a:t>  另外一个比较</a:t>
            </a:r>
            <a:r>
              <a:rPr lang="zh-CN" altLang="en-US" sz="2400" dirty="0">
                <a:latin typeface="楷体_GB2312" pitchFamily="49" charset="-122"/>
                <a:ea typeface="楷体_GB2312" pitchFamily="49" charset="-122"/>
              </a:rPr>
              <a:t>不错的一种方法是：首先将费用大于</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的物品去掉</a:t>
            </a:r>
            <a:r>
              <a:rPr lang="zh-CN" altLang="en-US" sz="2400" dirty="0" smtClean="0">
                <a:latin typeface="楷体_GB2312" pitchFamily="49" charset="-122"/>
                <a:ea typeface="楷体_GB2312" pitchFamily="49" charset="-122"/>
              </a:rPr>
              <a:t>，计算</a:t>
            </a:r>
            <a:r>
              <a:rPr lang="zh-CN" altLang="en-US" sz="2400" dirty="0">
                <a:latin typeface="楷体_GB2312" pitchFamily="49" charset="-122"/>
                <a:ea typeface="楷体_GB2312" pitchFamily="49" charset="-122"/>
              </a:rPr>
              <a:t>出费用相同的物品中价值最高的是哪个，可以</a:t>
            </a:r>
            <a:r>
              <a:rPr lang="en-US" altLang="zh-CN" sz="2400" dirty="0">
                <a:latin typeface="楷体_GB2312" pitchFamily="49" charset="-122"/>
                <a:ea typeface="楷体_GB2312" pitchFamily="49" charset="-122"/>
              </a:rPr>
              <a:t>O(V+N)</a:t>
            </a:r>
            <a:r>
              <a:rPr lang="zh-CN" altLang="en-US" sz="2400" dirty="0">
                <a:latin typeface="楷体_GB2312" pitchFamily="49" charset="-122"/>
                <a:ea typeface="楷体_GB2312" pitchFamily="49" charset="-122"/>
              </a:rPr>
              <a:t>地完成这个优化。</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2298485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48</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6 </a:t>
            </a:r>
            <a:r>
              <a:rPr lang="zh-CN" altLang="en-US" sz="4000" b="1" dirty="0" smtClean="0">
                <a:ea typeface="黑体" pitchFamily="49" charset="-122"/>
              </a:rPr>
              <a:t>完全背包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另一种方法：转化</a:t>
            </a:r>
            <a:r>
              <a:rPr lang="zh-CN" altLang="en-US" sz="2400" b="1" dirty="0">
                <a:latin typeface="楷体_GB2312" pitchFamily="49" charset="-122"/>
                <a:ea typeface="楷体_GB2312" pitchFamily="49" charset="-122"/>
              </a:rPr>
              <a:t>为</a:t>
            </a:r>
            <a:r>
              <a:rPr lang="en-US" altLang="zh-CN" sz="2400" b="1" dirty="0">
                <a:latin typeface="楷体_GB2312" pitchFamily="49" charset="-122"/>
                <a:ea typeface="楷体_GB2312" pitchFamily="49" charset="-122"/>
              </a:rPr>
              <a:t>01</a:t>
            </a:r>
            <a:r>
              <a:rPr lang="zh-CN" altLang="en-US" sz="2400" b="1" dirty="0">
                <a:latin typeface="楷体_GB2312" pitchFamily="49" charset="-122"/>
                <a:ea typeface="楷体_GB2312" pitchFamily="49" charset="-122"/>
              </a:rPr>
              <a:t>背包问题求解</a:t>
            </a:r>
          </a:p>
          <a:p>
            <a:pPr marL="0" indent="0" eaLnBrk="1" hangingPunct="1">
              <a:buNone/>
              <a:defRPr/>
            </a:pPr>
            <a:r>
              <a:rPr lang="zh-CN" altLang="en-US" sz="2400" dirty="0" smtClean="0">
                <a:latin typeface="楷体_GB2312" pitchFamily="49" charset="-122"/>
                <a:ea typeface="楷体_GB2312" pitchFamily="49" charset="-122"/>
              </a:rPr>
              <a:t>  考虑</a:t>
            </a:r>
            <a:r>
              <a:rPr lang="zh-CN" altLang="en-US" sz="2400" dirty="0">
                <a:latin typeface="楷体_GB2312" pitchFamily="49" charset="-122"/>
                <a:ea typeface="楷体_GB2312" pitchFamily="49" charset="-122"/>
              </a:rPr>
              <a:t>到第</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种物品最多选</a:t>
            </a:r>
            <a:r>
              <a:rPr lang="en-US" altLang="zh-CN" sz="2400" dirty="0">
                <a:latin typeface="楷体_GB2312" pitchFamily="49" charset="-122"/>
                <a:ea typeface="楷体_GB2312" pitchFamily="49" charset="-122"/>
              </a:rPr>
              <a:t>V/c[i]</a:t>
            </a:r>
            <a:r>
              <a:rPr lang="zh-CN" altLang="en-US" sz="2400" dirty="0">
                <a:latin typeface="楷体_GB2312" pitchFamily="49" charset="-122"/>
                <a:ea typeface="楷体_GB2312" pitchFamily="49" charset="-122"/>
              </a:rPr>
              <a:t>件，于是可以把第</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种物品转化为</a:t>
            </a:r>
            <a:r>
              <a:rPr lang="en-US" altLang="zh-CN" sz="2400" dirty="0">
                <a:latin typeface="楷体_GB2312" pitchFamily="49" charset="-122"/>
                <a:ea typeface="楷体_GB2312" pitchFamily="49" charset="-122"/>
              </a:rPr>
              <a:t>V/c[i]</a:t>
            </a:r>
            <a:r>
              <a:rPr lang="zh-CN" altLang="en-US" sz="2400" dirty="0">
                <a:latin typeface="楷体_GB2312" pitchFamily="49" charset="-122"/>
                <a:ea typeface="楷体_GB2312" pitchFamily="49" charset="-122"/>
              </a:rPr>
              <a:t>件费用及价值均不变的物品，然后求解这个</a:t>
            </a:r>
            <a:r>
              <a:rPr lang="en-US" altLang="zh-CN" sz="2400" dirty="0">
                <a:latin typeface="楷体_GB2312" pitchFamily="49" charset="-122"/>
                <a:ea typeface="楷体_GB2312" pitchFamily="49" charset="-122"/>
              </a:rPr>
              <a:t>01</a:t>
            </a:r>
            <a:r>
              <a:rPr lang="zh-CN" altLang="en-US" sz="2400" dirty="0">
                <a:latin typeface="楷体_GB2312" pitchFamily="49" charset="-122"/>
                <a:ea typeface="楷体_GB2312" pitchFamily="49" charset="-122"/>
              </a:rPr>
              <a:t>背包问题</a:t>
            </a:r>
            <a:r>
              <a:rPr lang="zh-CN" altLang="en-US" sz="2400" dirty="0" smtClean="0">
                <a:latin typeface="楷体_GB2312" pitchFamily="49" charset="-122"/>
                <a:ea typeface="楷体_GB2312" pitchFamily="49" charset="-122"/>
              </a:rPr>
              <a:t>。但这种方法并没有改进时间</a:t>
            </a:r>
            <a:r>
              <a:rPr lang="zh-CN" altLang="en-US" sz="2400" dirty="0">
                <a:latin typeface="楷体_GB2312" pitchFamily="49" charset="-122"/>
                <a:ea typeface="楷体_GB2312" pitchFamily="49" charset="-122"/>
              </a:rPr>
              <a:t>复杂</a:t>
            </a:r>
            <a:r>
              <a:rPr lang="zh-CN" altLang="en-US" sz="2400" dirty="0" smtClean="0">
                <a:latin typeface="楷体_GB2312" pitchFamily="49" charset="-122"/>
                <a:ea typeface="楷体_GB2312" pitchFamily="49" charset="-122"/>
              </a:rPr>
              <a:t>度。</a:t>
            </a:r>
            <a:endParaRPr lang="zh-CN" altLang="en-US" sz="2400" dirty="0">
              <a:latin typeface="楷体_GB2312" pitchFamily="49" charset="-122"/>
              <a:ea typeface="楷体_GB2312" pitchFamily="49" charset="-122"/>
            </a:endParaRPr>
          </a:p>
          <a:p>
            <a:pPr marL="0" indent="0" eaLnBrk="1" hangingPunct="1">
              <a:buNone/>
              <a:defRPr/>
            </a:pPr>
            <a:r>
              <a:rPr lang="zh-CN" altLang="en-US" sz="2400" dirty="0" smtClean="0">
                <a:latin typeface="楷体_GB2312" pitchFamily="49" charset="-122"/>
                <a:ea typeface="楷体_GB2312" pitchFamily="49" charset="-122"/>
              </a:rPr>
              <a:t>  更</a:t>
            </a:r>
            <a:r>
              <a:rPr lang="zh-CN" altLang="en-US" sz="2400" dirty="0">
                <a:latin typeface="楷体_GB2312" pitchFamily="49" charset="-122"/>
                <a:ea typeface="楷体_GB2312" pitchFamily="49" charset="-122"/>
              </a:rPr>
              <a:t>高效的转化方法是：把第</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种物品拆成费用为</a:t>
            </a:r>
            <a:r>
              <a:rPr lang="en-US" altLang="zh-CN" sz="2400" dirty="0">
                <a:latin typeface="楷体_GB2312" pitchFamily="49" charset="-122"/>
                <a:ea typeface="楷体_GB2312" pitchFamily="49" charset="-122"/>
              </a:rPr>
              <a:t>c[i]*2^k</a:t>
            </a:r>
            <a:r>
              <a:rPr lang="zh-CN" altLang="en-US" sz="2400" dirty="0">
                <a:latin typeface="楷体_GB2312" pitchFamily="49" charset="-122"/>
                <a:ea typeface="楷体_GB2312" pitchFamily="49" charset="-122"/>
              </a:rPr>
              <a:t>、价值为</a:t>
            </a:r>
            <a:r>
              <a:rPr lang="en-US" altLang="zh-CN" sz="2400" dirty="0">
                <a:latin typeface="楷体_GB2312" pitchFamily="49" charset="-122"/>
                <a:ea typeface="楷体_GB2312" pitchFamily="49" charset="-122"/>
              </a:rPr>
              <a:t>w[i]*2^k</a:t>
            </a:r>
            <a:r>
              <a:rPr lang="zh-CN" altLang="en-US" sz="2400" dirty="0">
                <a:latin typeface="楷体_GB2312" pitchFamily="49" charset="-122"/>
                <a:ea typeface="楷体_GB2312" pitchFamily="49" charset="-122"/>
              </a:rPr>
              <a:t>的若干件物品，其中</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满足</a:t>
            </a:r>
            <a:r>
              <a:rPr lang="en-US" altLang="zh-CN" sz="2400" dirty="0">
                <a:latin typeface="楷体_GB2312" pitchFamily="49" charset="-122"/>
                <a:ea typeface="楷体_GB2312" pitchFamily="49" charset="-122"/>
              </a:rPr>
              <a:t>c[i]*2^k&lt;=V</a:t>
            </a:r>
            <a:r>
              <a:rPr lang="zh-CN" altLang="en-US" sz="2400" dirty="0">
                <a:latin typeface="楷体_GB2312" pitchFamily="49" charset="-122"/>
                <a:ea typeface="楷体_GB2312" pitchFamily="49" charset="-122"/>
              </a:rPr>
              <a:t>。这是二进制的思想，因为不管最优策略选几件第</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种物品，总可以表示成若干个</a:t>
            </a:r>
            <a:r>
              <a:rPr lang="en-US" altLang="zh-CN" sz="2400" dirty="0">
                <a:latin typeface="楷体_GB2312" pitchFamily="49" charset="-122"/>
                <a:ea typeface="楷体_GB2312" pitchFamily="49" charset="-122"/>
              </a:rPr>
              <a:t>2^k</a:t>
            </a:r>
            <a:r>
              <a:rPr lang="zh-CN" altLang="en-US" sz="2400" dirty="0">
                <a:latin typeface="楷体_GB2312" pitchFamily="49" charset="-122"/>
                <a:ea typeface="楷体_GB2312" pitchFamily="49" charset="-122"/>
              </a:rPr>
              <a:t>件物品的和。这样把每种物品拆成</a:t>
            </a:r>
            <a:r>
              <a:rPr lang="en-US" altLang="zh-CN" sz="2400" dirty="0">
                <a:latin typeface="楷体_GB2312" pitchFamily="49" charset="-122"/>
                <a:ea typeface="楷体_GB2312" pitchFamily="49" charset="-122"/>
              </a:rPr>
              <a:t>O(log(V/c[i]))</a:t>
            </a:r>
            <a:r>
              <a:rPr lang="zh-CN" altLang="en-US" sz="2400" dirty="0">
                <a:latin typeface="楷体_GB2312" pitchFamily="49" charset="-122"/>
                <a:ea typeface="楷体_GB2312" pitchFamily="49" charset="-122"/>
              </a:rPr>
              <a:t>件物品，是一个很大的改进。</a:t>
            </a:r>
          </a:p>
        </p:txBody>
      </p:sp>
    </p:spTree>
    <p:extLst>
      <p:ext uri="{BB962C8B-B14F-4D97-AF65-F5344CB8AC3E}">
        <p14:creationId xmlns:p14="http://schemas.microsoft.com/office/powerpoint/2010/main" val="2657485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49</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6 </a:t>
            </a:r>
            <a:r>
              <a:rPr lang="zh-CN" altLang="en-US" sz="4000" b="1" dirty="0" smtClean="0">
                <a:ea typeface="黑体" pitchFamily="49" charset="-122"/>
              </a:rPr>
              <a:t>完全背包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终结方法：</a:t>
            </a:r>
            <a:r>
              <a:rPr lang="en-US" altLang="zh-CN" sz="2400" b="1" dirty="0" smtClean="0">
                <a:latin typeface="楷体_GB2312" pitchFamily="49" charset="-122"/>
                <a:ea typeface="楷体_GB2312" pitchFamily="49" charset="-122"/>
              </a:rPr>
              <a:t>O(VN</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的算法</a:t>
            </a:r>
          </a:p>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这个</a:t>
            </a:r>
            <a:r>
              <a:rPr lang="zh-CN" altLang="en-US" sz="2400" dirty="0">
                <a:latin typeface="楷体_GB2312" pitchFamily="49" charset="-122"/>
                <a:ea typeface="楷体_GB2312" pitchFamily="49" charset="-122"/>
              </a:rPr>
              <a:t>算法</a:t>
            </a:r>
            <a:r>
              <a:rPr lang="zh-CN" altLang="en-US" sz="2400" dirty="0" smtClean="0">
                <a:latin typeface="楷体_GB2312" pitchFamily="49" charset="-122"/>
                <a:ea typeface="楷体_GB2312" pitchFamily="49" charset="-122"/>
              </a:rPr>
              <a:t>使用与</a:t>
            </a:r>
            <a:r>
              <a:rPr lang="en-US" altLang="zh-CN" sz="2400" dirty="0" smtClean="0">
                <a:latin typeface="楷体_GB2312" pitchFamily="49" charset="-122"/>
                <a:ea typeface="楷体_GB2312" pitchFamily="49" charset="-122"/>
              </a:rPr>
              <a:t>0-1</a:t>
            </a:r>
            <a:r>
              <a:rPr lang="zh-CN" altLang="en-US" sz="2400" dirty="0" smtClean="0">
                <a:latin typeface="楷体_GB2312" pitchFamily="49" charset="-122"/>
                <a:ea typeface="楷体_GB2312" pitchFamily="49" charset="-122"/>
              </a:rPr>
              <a:t>背包相同的一</a:t>
            </a:r>
            <a:r>
              <a:rPr lang="zh-CN" altLang="en-US" sz="2400" dirty="0">
                <a:latin typeface="楷体_GB2312" pitchFamily="49" charset="-122"/>
                <a:ea typeface="楷体_GB2312" pitchFamily="49" charset="-122"/>
              </a:rPr>
              <a:t>维数</a:t>
            </a:r>
            <a:r>
              <a:rPr lang="zh-CN" altLang="en-US" sz="2400" dirty="0" smtClean="0">
                <a:latin typeface="楷体_GB2312" pitchFamily="49" charset="-122"/>
                <a:ea typeface="楷体_GB2312" pitchFamily="49" charset="-122"/>
              </a:rPr>
              <a:t>组</a:t>
            </a:r>
            <a:r>
              <a:rPr lang="en-US" altLang="zh-CN" sz="2400" dirty="0" smtClean="0">
                <a:latin typeface="楷体_GB2312" pitchFamily="49" charset="-122"/>
                <a:ea typeface="楷体_GB2312" pitchFamily="49" charset="-122"/>
              </a:rPr>
              <a:t>f[v]</a:t>
            </a:r>
            <a:r>
              <a:rPr lang="zh-CN" altLang="en-US" sz="2400" dirty="0" smtClean="0">
                <a:latin typeface="楷体_GB2312" pitchFamily="49" charset="-122"/>
                <a:ea typeface="楷体_GB2312" pitchFamily="49" charset="-122"/>
              </a:rPr>
              <a:t>，伪代码</a:t>
            </a:r>
            <a:r>
              <a:rPr lang="zh-CN" altLang="en-US" sz="2400" dirty="0">
                <a:latin typeface="楷体_GB2312" pitchFamily="49" charset="-122"/>
                <a:ea typeface="楷体_GB2312" pitchFamily="49" charset="-122"/>
              </a:rPr>
              <a:t>：</a:t>
            </a:r>
          </a:p>
          <a:p>
            <a:pPr marL="0" indent="0" eaLnBrk="1" hangingPunct="1">
              <a:buNone/>
              <a:defRPr/>
            </a:pPr>
            <a:r>
              <a:rPr lang="en-US" altLang="zh-CN" sz="2400" dirty="0" smtClean="0">
                <a:latin typeface="楷体_GB2312" pitchFamily="49" charset="-122"/>
                <a:ea typeface="楷体_GB2312" pitchFamily="49" charset="-122"/>
              </a:rPr>
              <a:t>  for </a:t>
            </a:r>
            <a:r>
              <a:rPr lang="en-US" altLang="zh-CN" sz="2400" dirty="0">
                <a:latin typeface="楷体_GB2312" pitchFamily="49" charset="-122"/>
                <a:ea typeface="楷体_GB2312" pitchFamily="49" charset="-122"/>
              </a:rPr>
              <a:t>i=1..N</a:t>
            </a: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for </a:t>
            </a:r>
            <a:r>
              <a:rPr lang="en-US" altLang="zh-CN" sz="2400" dirty="0">
                <a:latin typeface="楷体_GB2312" pitchFamily="49" charset="-122"/>
                <a:ea typeface="楷体_GB2312" pitchFamily="49" charset="-122"/>
              </a:rPr>
              <a:t>v=0..V</a:t>
            </a:r>
          </a:p>
          <a:p>
            <a:pPr marL="0" indent="0" eaLnBrk="1" hangingPunct="1">
              <a:buNone/>
              <a:defRPr/>
            </a:pPr>
            <a:r>
              <a:rPr lang="en-US" altLang="zh-CN" sz="2400" dirty="0">
                <a:latin typeface="楷体_GB2312" pitchFamily="49" charset="-122"/>
                <a:ea typeface="楷体_GB2312" pitchFamily="49" charset="-122"/>
              </a:rPr>
              <a:t>        f[v]=max{f[v],f[v-cost]+weight</a:t>
            </a:r>
            <a:r>
              <a:rPr lang="en-US" altLang="zh-CN" sz="2400" dirty="0" smtClean="0">
                <a:latin typeface="楷体_GB2312" pitchFamily="49" charset="-122"/>
                <a:ea typeface="楷体_GB2312" pitchFamily="49" charset="-122"/>
              </a:rPr>
              <a:t>}</a:t>
            </a:r>
          </a:p>
          <a:p>
            <a:pPr marL="0" indent="0" eaLnBrk="1" hangingPunct="1">
              <a:buNone/>
              <a:defRPr/>
            </a:pPr>
            <a:r>
              <a:rPr lang="zh-CN" altLang="en-US" sz="2400" dirty="0" smtClean="0">
                <a:latin typeface="楷体_GB2312" pitchFamily="49" charset="-122"/>
                <a:ea typeface="楷体_GB2312" pitchFamily="49" charset="-122"/>
              </a:rPr>
              <a:t>  与</a:t>
            </a:r>
            <a:r>
              <a:rPr lang="en-US" altLang="zh-CN" sz="2400" dirty="0" smtClean="0">
                <a:latin typeface="楷体_GB2312" pitchFamily="49" charset="-122"/>
                <a:ea typeface="楷体_GB2312" pitchFamily="49" charset="-122"/>
              </a:rPr>
              <a:t>0-1</a:t>
            </a:r>
            <a:r>
              <a:rPr lang="zh-CN" altLang="en-US" sz="2400" dirty="0" smtClean="0">
                <a:latin typeface="楷体_GB2312" pitchFamily="49" charset="-122"/>
                <a:ea typeface="楷体_GB2312" pitchFamily="49" charset="-122"/>
              </a:rPr>
              <a:t>背包不同的是：只有</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的循环次序</a:t>
            </a:r>
            <a:r>
              <a:rPr lang="zh-CN" altLang="en-US" sz="2400" dirty="0" smtClean="0">
                <a:latin typeface="楷体_GB2312" pitchFamily="49" charset="-122"/>
                <a:ea typeface="楷体_GB2312" pitchFamily="49" charset="-122"/>
              </a:rPr>
              <a:t>不同。</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17688054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2C92BB8-2993-43D3-8B38-7D098C69D406}" type="datetime1">
              <a:rPr lang="zh-CN" altLang="en-US" smtClean="0"/>
              <a:pPr eaLnBrk="1" hangingPunct="1"/>
              <a:t>2018/9/5</a:t>
            </a:fld>
            <a:endParaRPr lang="en-US" altLang="zh-CN" smtClean="0"/>
          </a:p>
        </p:txBody>
      </p:sp>
      <p:sp>
        <p:nvSpPr>
          <p:cNvPr id="717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8272823-B782-4053-877A-3BB3BF58F6E2}" type="slidenum">
              <a:rPr lang="en-US" altLang="zh-CN" smtClean="0"/>
              <a:pPr eaLnBrk="1" hangingPunct="1"/>
              <a:t>5</a:t>
            </a:fld>
            <a:endParaRPr lang="en-US" altLang="zh-CN" smtClean="0"/>
          </a:p>
        </p:txBody>
      </p:sp>
      <p:sp>
        <p:nvSpPr>
          <p:cNvPr id="7172" name="Rectangle 2"/>
          <p:cNvSpPr>
            <a:spLocks noGrp="1" noChangeArrowheads="1"/>
          </p:cNvSpPr>
          <p:nvPr>
            <p:ph type="title"/>
          </p:nvPr>
        </p:nvSpPr>
        <p:spPr>
          <a:xfrm>
            <a:off x="1150938" y="728663"/>
            <a:ext cx="6300787" cy="1027112"/>
          </a:xfrm>
        </p:spPr>
        <p:txBody>
          <a:bodyPr/>
          <a:lstStyle/>
          <a:p>
            <a:pPr eaLnBrk="1" hangingPunct="1"/>
            <a:r>
              <a:rPr lang="zh-CN" altLang="en-US" sz="4000" b="1" smtClean="0">
                <a:ea typeface="黑体" pitchFamily="49" charset="-122"/>
              </a:rPr>
              <a:t>三、动态规划的基本步骤</a:t>
            </a:r>
            <a:r>
              <a:rPr lang="zh-CN" altLang="en-US" smtClean="0"/>
              <a:t> </a:t>
            </a:r>
          </a:p>
        </p:txBody>
      </p:sp>
      <p:sp>
        <p:nvSpPr>
          <p:cNvPr id="7173" name="Rectangle 3"/>
          <p:cNvSpPr>
            <a:spLocks noGrp="1" noChangeArrowheads="1"/>
          </p:cNvSpPr>
          <p:nvPr>
            <p:ph type="body" idx="1"/>
          </p:nvPr>
        </p:nvSpPr>
        <p:spPr>
          <a:xfrm>
            <a:off x="682625" y="1981200"/>
            <a:ext cx="7772400" cy="4256112"/>
          </a:xfrm>
        </p:spPr>
        <p:txBody>
          <a:bodyPr/>
          <a:lstStyle/>
          <a:p>
            <a:pPr marL="0" indent="0" eaLnBrk="1" hangingPunct="1">
              <a:buFont typeface="Wingdings" pitchFamily="2" charset="2"/>
              <a:buNone/>
            </a:pPr>
            <a:r>
              <a:rPr lang="en-US" altLang="zh-CN" dirty="0" smtClean="0"/>
              <a:t>    </a:t>
            </a:r>
            <a:r>
              <a:rPr lang="zh-CN" altLang="en-US" sz="2400" dirty="0" smtClean="0"/>
              <a:t>动态规划算法通常用于求解具有某种最优性质的问题。在这类问题中，可能会有许多可行解。每一个解都对应于一个值，希望找到具有最优值（最大值或最小值）的那个解。设计一个动态规划算法，通常可以按以下几个步骤进行：</a:t>
            </a:r>
            <a:endParaRPr lang="en-US" altLang="zh-CN" sz="2400" dirty="0" smtClean="0"/>
          </a:p>
          <a:p>
            <a:pPr eaLnBrk="1" hangingPunct="1">
              <a:buNone/>
              <a:defRPr/>
            </a:pPr>
            <a:r>
              <a:rPr lang="zh-CN" altLang="en-US" sz="2400" dirty="0"/>
              <a:t>（</a:t>
            </a:r>
            <a:r>
              <a:rPr lang="en-US" altLang="zh-CN" sz="2400" dirty="0"/>
              <a:t>1</a:t>
            </a:r>
            <a:r>
              <a:rPr lang="zh-CN" altLang="en-US" sz="2400" dirty="0"/>
              <a:t>）根据最优解的性质，确定状态空间。</a:t>
            </a:r>
          </a:p>
          <a:p>
            <a:pPr eaLnBrk="1" hangingPunct="1">
              <a:buNone/>
              <a:defRPr/>
            </a:pPr>
            <a:r>
              <a:rPr lang="zh-CN" altLang="en-US" sz="2400" dirty="0"/>
              <a:t>（</a:t>
            </a:r>
            <a:r>
              <a:rPr lang="en-US" altLang="zh-CN" sz="2400" dirty="0"/>
              <a:t>2</a:t>
            </a:r>
            <a:r>
              <a:rPr lang="zh-CN" altLang="en-US" sz="2400" dirty="0"/>
              <a:t>）定义状态转移方程，并确定初始条件。</a:t>
            </a:r>
          </a:p>
          <a:p>
            <a:pPr eaLnBrk="1" hangingPunct="1">
              <a:buNone/>
              <a:defRPr/>
            </a:pPr>
            <a:r>
              <a:rPr lang="zh-CN" altLang="en-US" sz="2400" dirty="0"/>
              <a:t>（</a:t>
            </a:r>
            <a:r>
              <a:rPr lang="en-US" altLang="zh-CN" sz="2400" dirty="0"/>
              <a:t>3</a:t>
            </a:r>
            <a:r>
              <a:rPr lang="zh-CN" altLang="en-US" sz="2400" dirty="0"/>
              <a:t>）根据状态转移方程计算出最优值。</a:t>
            </a:r>
          </a:p>
          <a:p>
            <a:pPr eaLnBrk="1" hangingPunct="1">
              <a:buNone/>
              <a:defRPr/>
            </a:pPr>
            <a:r>
              <a:rPr lang="zh-CN" altLang="en-US" sz="2400" dirty="0"/>
              <a:t>（</a:t>
            </a:r>
            <a:r>
              <a:rPr lang="en-US" altLang="zh-CN" sz="2400" dirty="0"/>
              <a:t>4</a:t>
            </a:r>
            <a:r>
              <a:rPr lang="zh-CN" altLang="en-US" sz="2400" dirty="0"/>
              <a:t>）根据计算最优值时得到的信息，构造一个最优解。</a:t>
            </a:r>
          </a:p>
          <a:p>
            <a:pPr marL="0" indent="0" eaLnBrk="1" hangingPunct="1">
              <a:buFont typeface="Wingdings" pitchFamily="2" charset="2"/>
              <a:buNone/>
            </a:pPr>
            <a:r>
              <a:rPr lang="zh-CN" altLang="en-US" sz="2400" dirty="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50</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7 </a:t>
            </a:r>
            <a:r>
              <a:rPr lang="zh-CN" altLang="en-US" sz="4000" b="1" dirty="0" smtClean="0">
                <a:ea typeface="黑体" pitchFamily="49" charset="-122"/>
              </a:rPr>
              <a:t>分组背包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有</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件物品和一个容量为</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的背包。第</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件物品的费用是</a:t>
            </a:r>
            <a:r>
              <a:rPr lang="en-US" altLang="zh-CN" sz="2400" dirty="0">
                <a:latin typeface="楷体_GB2312" pitchFamily="49" charset="-122"/>
                <a:ea typeface="楷体_GB2312" pitchFamily="49" charset="-122"/>
              </a:rPr>
              <a:t>c[i]</a:t>
            </a:r>
            <a:r>
              <a:rPr lang="zh-CN" altLang="en-US" sz="2400" dirty="0">
                <a:latin typeface="楷体_GB2312" pitchFamily="49" charset="-122"/>
                <a:ea typeface="楷体_GB2312" pitchFamily="49" charset="-122"/>
              </a:rPr>
              <a:t>，价值是</a:t>
            </a:r>
            <a:r>
              <a:rPr lang="en-US" altLang="zh-CN" sz="2400" dirty="0">
                <a:latin typeface="楷体_GB2312" pitchFamily="49" charset="-122"/>
                <a:ea typeface="楷体_GB2312" pitchFamily="49" charset="-122"/>
              </a:rPr>
              <a:t>w[i]</a:t>
            </a:r>
            <a:r>
              <a:rPr lang="zh-CN" altLang="en-US" sz="2400" dirty="0">
                <a:latin typeface="楷体_GB2312" pitchFamily="49" charset="-122"/>
                <a:ea typeface="楷体_GB2312" pitchFamily="49" charset="-122"/>
              </a:rPr>
              <a:t>。这些物品被划分为若干组，每组中的物品互相冲突，最多选一件。求解将哪些物品装入背包可使这些物品的费用总和不超过背包容量，且价值总和最大。</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2464289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51</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7 </a:t>
            </a:r>
            <a:r>
              <a:rPr lang="zh-CN" altLang="en-US" sz="4000" b="1" dirty="0" smtClean="0">
                <a:ea typeface="黑体" pitchFamily="49" charset="-122"/>
              </a:rPr>
              <a:t>分组背包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状态空间：</a:t>
            </a:r>
            <a:r>
              <a:rPr lang="en-US" altLang="zh-CN" sz="2400" dirty="0" smtClean="0">
                <a:latin typeface="楷体_GB2312" pitchFamily="49" charset="-122"/>
                <a:ea typeface="楷体_GB2312" pitchFamily="49" charset="-122"/>
              </a:rPr>
              <a:t>f[k</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表示前</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组物品花费费用</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能取得的最大权</a:t>
            </a:r>
            <a:r>
              <a:rPr lang="zh-CN" altLang="en-US" sz="2400" dirty="0" smtClean="0">
                <a:latin typeface="楷体_GB2312" pitchFamily="49" charset="-122"/>
                <a:ea typeface="楷体_GB2312" pitchFamily="49" charset="-122"/>
              </a:rPr>
              <a:t>值</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状态转移方程：</a:t>
            </a:r>
            <a:endParaRPr lang="zh-CN" altLang="en-US" sz="2400" b="1" dirty="0">
              <a:latin typeface="楷体_GB2312" pitchFamily="49" charset="-122"/>
              <a:ea typeface="楷体_GB2312" pitchFamily="49" charset="-122"/>
            </a:endParaRPr>
          </a:p>
          <a:p>
            <a:pPr marL="0" indent="0" eaLnBrk="1" hangingPunct="1">
              <a:buNone/>
              <a:defRPr/>
            </a:pPr>
            <a:r>
              <a:rPr lang="en-US" altLang="zh-CN" sz="2400" dirty="0" smtClean="0">
                <a:latin typeface="楷体_GB2312" pitchFamily="49" charset="-122"/>
                <a:ea typeface="楷体_GB2312" pitchFamily="49" charset="-122"/>
              </a:rPr>
              <a:t>  f[k</a:t>
            </a:r>
            <a:r>
              <a:rPr lang="en-US" altLang="zh-CN" sz="2400" dirty="0">
                <a:latin typeface="楷体_GB2312" pitchFamily="49" charset="-122"/>
                <a:ea typeface="楷体_GB2312" pitchFamily="49" charset="-122"/>
              </a:rPr>
              <a:t>][v]=max{f[k-1][v],f[k-1][v-c[i]]+w[i]|</a:t>
            </a:r>
            <a:r>
              <a:rPr lang="zh-CN" altLang="en-US" sz="2400" dirty="0">
                <a:latin typeface="楷体_GB2312" pitchFamily="49" charset="-122"/>
                <a:ea typeface="楷体_GB2312" pitchFamily="49" charset="-122"/>
              </a:rPr>
              <a:t>物品</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属于第</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组</a:t>
            </a:r>
            <a:r>
              <a:rPr lang="en-US" altLang="zh-CN" sz="2400" dirty="0">
                <a:latin typeface="楷体_GB2312" pitchFamily="49" charset="-122"/>
                <a:ea typeface="楷体_GB2312" pitchFamily="49" charset="-122"/>
              </a:rPr>
              <a:t>}</a:t>
            </a:r>
          </a:p>
        </p:txBody>
      </p:sp>
    </p:spTree>
    <p:extLst>
      <p:ext uri="{BB962C8B-B14F-4D97-AF65-F5344CB8AC3E}">
        <p14:creationId xmlns:p14="http://schemas.microsoft.com/office/powerpoint/2010/main" val="10401349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52</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7 </a:t>
            </a:r>
            <a:r>
              <a:rPr lang="zh-CN" altLang="en-US" sz="4000" b="1" dirty="0" smtClean="0">
                <a:ea typeface="黑体" pitchFamily="49" charset="-122"/>
              </a:rPr>
              <a:t>分组背包</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状态空间：</a:t>
            </a:r>
            <a:r>
              <a:rPr lang="en-US" altLang="zh-CN" sz="2400" dirty="0" smtClean="0">
                <a:latin typeface="楷体_GB2312" pitchFamily="49" charset="-122"/>
                <a:ea typeface="楷体_GB2312" pitchFamily="49" charset="-122"/>
              </a:rPr>
              <a:t>f[k</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表示前</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组物品花费费用</a:t>
            </a:r>
            <a:r>
              <a:rPr lang="en-US" altLang="zh-CN" sz="2400" dirty="0">
                <a:latin typeface="楷体_GB2312" pitchFamily="49" charset="-122"/>
                <a:ea typeface="楷体_GB2312" pitchFamily="49" charset="-122"/>
              </a:rPr>
              <a:t>v</a:t>
            </a:r>
            <a:r>
              <a:rPr lang="zh-CN" altLang="en-US" sz="2400" dirty="0">
                <a:latin typeface="楷体_GB2312" pitchFamily="49" charset="-122"/>
                <a:ea typeface="楷体_GB2312" pitchFamily="49" charset="-122"/>
              </a:rPr>
              <a:t>能取得的最大权</a:t>
            </a:r>
            <a:r>
              <a:rPr lang="zh-CN" altLang="en-US" sz="2400" dirty="0" smtClean="0">
                <a:latin typeface="楷体_GB2312" pitchFamily="49" charset="-122"/>
                <a:ea typeface="楷体_GB2312" pitchFamily="49" charset="-122"/>
              </a:rPr>
              <a:t>值</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状态转移方程：</a:t>
            </a:r>
            <a:endParaRPr lang="zh-CN" altLang="en-US" sz="2400" b="1" dirty="0">
              <a:latin typeface="楷体_GB2312" pitchFamily="49" charset="-122"/>
              <a:ea typeface="楷体_GB2312" pitchFamily="49" charset="-122"/>
            </a:endParaRPr>
          </a:p>
          <a:p>
            <a:pPr marL="0" indent="0" eaLnBrk="1" hangingPunct="1">
              <a:buNone/>
              <a:defRPr/>
            </a:pPr>
            <a:r>
              <a:rPr lang="en-US" altLang="zh-CN" sz="2400" dirty="0" smtClean="0">
                <a:latin typeface="楷体_GB2312" pitchFamily="49" charset="-122"/>
                <a:ea typeface="楷体_GB2312" pitchFamily="49" charset="-122"/>
              </a:rPr>
              <a:t>  f[k</a:t>
            </a:r>
            <a:r>
              <a:rPr lang="en-US" altLang="zh-CN" sz="2400" dirty="0">
                <a:latin typeface="楷体_GB2312" pitchFamily="49" charset="-122"/>
                <a:ea typeface="楷体_GB2312" pitchFamily="49" charset="-122"/>
              </a:rPr>
              <a:t>][v]=max{f[k-1][v],f[k-1][v-c[i]]+w[i]|</a:t>
            </a:r>
            <a:r>
              <a:rPr lang="zh-CN" altLang="en-US" sz="2400" dirty="0">
                <a:latin typeface="楷体_GB2312" pitchFamily="49" charset="-122"/>
                <a:ea typeface="楷体_GB2312" pitchFamily="49" charset="-122"/>
              </a:rPr>
              <a:t>物品</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属于第</a:t>
            </a:r>
            <a:r>
              <a:rPr lang="en-US" altLang="zh-CN" sz="24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组</a:t>
            </a:r>
            <a:r>
              <a:rPr lang="en-US" altLang="zh-CN" sz="2400" dirty="0" smtClean="0">
                <a:latin typeface="楷体_GB2312" pitchFamily="49" charset="-122"/>
                <a:ea typeface="楷体_GB2312" pitchFamily="49" charset="-122"/>
              </a:rPr>
              <a:t>}</a:t>
            </a:r>
          </a:p>
          <a:p>
            <a:pPr marL="0" indent="0" eaLnBrk="1" hangingPunct="1">
              <a:buNone/>
              <a:defRPr/>
            </a:pPr>
            <a:r>
              <a:rPr lang="zh-CN" altLang="en-US" sz="2400" dirty="0" smtClean="0">
                <a:latin typeface="楷体_GB2312" pitchFamily="49" charset="-122"/>
                <a:ea typeface="楷体_GB2312" pitchFamily="49" charset="-122"/>
              </a:rPr>
              <a:t>  使用</a:t>
            </a:r>
            <a:r>
              <a:rPr lang="zh-CN" altLang="en-US" sz="2400" dirty="0">
                <a:latin typeface="楷体_GB2312" pitchFamily="49" charset="-122"/>
                <a:ea typeface="楷体_GB2312" pitchFamily="49" charset="-122"/>
              </a:rPr>
              <a:t>一维数组的伪代码如下：</a:t>
            </a:r>
          </a:p>
          <a:p>
            <a:pPr marL="0" indent="0" eaLnBrk="1" hangingPunct="1">
              <a:buNone/>
              <a:defRPr/>
            </a:pPr>
            <a:r>
              <a:rPr lang="en-US" altLang="zh-CN" sz="2400" dirty="0" smtClean="0">
                <a:latin typeface="楷体_GB2312" pitchFamily="49" charset="-122"/>
                <a:ea typeface="楷体_GB2312" pitchFamily="49" charset="-122"/>
              </a:rPr>
              <a:t>  for </a:t>
            </a:r>
            <a:r>
              <a:rPr lang="zh-CN" altLang="en-US" sz="2400" dirty="0">
                <a:latin typeface="楷体_GB2312" pitchFamily="49" charset="-122"/>
                <a:ea typeface="楷体_GB2312" pitchFamily="49" charset="-122"/>
              </a:rPr>
              <a:t>所有的组</a:t>
            </a:r>
            <a:r>
              <a:rPr lang="en-US" altLang="zh-CN" sz="2400" dirty="0">
                <a:latin typeface="楷体_GB2312" pitchFamily="49" charset="-122"/>
                <a:ea typeface="楷体_GB2312" pitchFamily="49" charset="-122"/>
              </a:rPr>
              <a:t>k</a:t>
            </a:r>
          </a:p>
          <a:p>
            <a:pPr marL="0" indent="0" eaLnBrk="1" hangingPunct="1">
              <a:buNone/>
              <a:defRPr/>
            </a:pPr>
            <a:r>
              <a:rPr lang="en-US" altLang="zh-CN" sz="2400" dirty="0">
                <a:latin typeface="楷体_GB2312" pitchFamily="49" charset="-122"/>
                <a:ea typeface="楷体_GB2312" pitchFamily="49" charset="-122"/>
              </a:rPr>
              <a:t>    for v=V..0</a:t>
            </a:r>
          </a:p>
          <a:p>
            <a:pPr marL="0" indent="0" eaLnBrk="1" hangingPunct="1">
              <a:buNone/>
              <a:defRPr/>
            </a:pPr>
            <a:r>
              <a:rPr lang="en-US" altLang="zh-CN" sz="2400" dirty="0">
                <a:latin typeface="楷体_GB2312" pitchFamily="49" charset="-122"/>
                <a:ea typeface="楷体_GB2312" pitchFamily="49" charset="-122"/>
              </a:rPr>
              <a:t>        for </a:t>
            </a:r>
            <a:r>
              <a:rPr lang="zh-CN" altLang="en-US" sz="2400" dirty="0">
                <a:latin typeface="楷体_GB2312" pitchFamily="49" charset="-122"/>
                <a:ea typeface="楷体_GB2312" pitchFamily="49" charset="-122"/>
              </a:rPr>
              <a:t>所有的</a:t>
            </a:r>
            <a:r>
              <a:rPr lang="en-US" altLang="zh-CN" sz="24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属于组</a:t>
            </a:r>
            <a:r>
              <a:rPr lang="en-US" altLang="zh-CN" sz="2400" dirty="0">
                <a:latin typeface="楷体_GB2312" pitchFamily="49" charset="-122"/>
                <a:ea typeface="楷体_GB2312" pitchFamily="49" charset="-122"/>
              </a:rPr>
              <a:t>k</a:t>
            </a:r>
          </a:p>
          <a:p>
            <a:pPr marL="0" indent="0" eaLnBrk="1" hangingPunct="1">
              <a:buNone/>
              <a:defRPr/>
            </a:pPr>
            <a:r>
              <a:rPr lang="en-US" altLang="zh-CN" sz="2400" dirty="0">
                <a:latin typeface="楷体_GB2312" pitchFamily="49" charset="-122"/>
                <a:ea typeface="楷体_GB2312" pitchFamily="49" charset="-122"/>
              </a:rPr>
              <a:t>            f[v]=max{f[v],f[v-c[i]]+w[i</a:t>
            </a:r>
            <a:r>
              <a:rPr lang="en-US" altLang="zh-CN" sz="2400" dirty="0" smtClean="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244038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53</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8 </a:t>
            </a:r>
            <a:r>
              <a:rPr lang="zh-CN" altLang="en-US" sz="4000" b="1" dirty="0" smtClean="0">
                <a:ea typeface="黑体" pitchFamily="49" charset="-122"/>
              </a:rPr>
              <a:t>最大</a:t>
            </a:r>
            <a:r>
              <a:rPr lang="zh-CN" altLang="en-US" sz="4000" b="1" dirty="0">
                <a:ea typeface="黑体" pitchFamily="49" charset="-122"/>
              </a:rPr>
              <a:t>子段</a:t>
            </a:r>
            <a:r>
              <a:rPr lang="zh-CN" altLang="en-US" sz="4000" b="1" dirty="0" smtClean="0">
                <a:ea typeface="黑体" pitchFamily="49" charset="-122"/>
              </a:rPr>
              <a:t>和</a:t>
            </a:r>
          </a:p>
        </p:txBody>
      </p:sp>
      <p:sp>
        <p:nvSpPr>
          <p:cNvPr id="10245" name="Rectangle 3"/>
          <p:cNvSpPr>
            <a:spLocks noGrp="1" noChangeArrowheads="1"/>
          </p:cNvSpPr>
          <p:nvPr>
            <p:ph type="body" idx="1"/>
          </p:nvPr>
        </p:nvSpPr>
        <p:spPr>
          <a:xfrm>
            <a:off x="287524" y="1952625"/>
            <a:ext cx="8496943" cy="4357688"/>
          </a:xfrm>
        </p:spPr>
        <p:txBody>
          <a:bodyPr/>
          <a:lstStyle/>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给定</a:t>
            </a:r>
            <a:r>
              <a:rPr lang="zh-CN" altLang="en-US" sz="2400" dirty="0">
                <a:latin typeface="楷体_GB2312" pitchFamily="49" charset="-122"/>
                <a:ea typeface="楷体_GB2312" pitchFamily="49" charset="-122"/>
              </a:rPr>
              <a:t>由</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个整数（包含负整数）组成的序列</a:t>
            </a:r>
            <a:r>
              <a:rPr lang="en-US" altLang="zh-CN" sz="2400" dirty="0" smtClean="0">
                <a:latin typeface="楷体_GB2312" pitchFamily="49" charset="-122"/>
                <a:ea typeface="楷体_GB2312" pitchFamily="49" charset="-122"/>
              </a:rPr>
              <a:t>a[1], a[2], ..., a[n]</a:t>
            </a:r>
            <a:r>
              <a:rPr lang="zh-CN" altLang="en-US" sz="2400" dirty="0" smtClean="0">
                <a:latin typeface="楷体_GB2312" pitchFamily="49" charset="-122"/>
                <a:ea typeface="楷体_GB2312" pitchFamily="49" charset="-122"/>
              </a:rPr>
              <a:t>，</a:t>
            </a:r>
            <a:r>
              <a:rPr lang="zh-CN" altLang="en-US" sz="2400" dirty="0">
                <a:latin typeface="楷体_GB2312" pitchFamily="49" charset="-122"/>
                <a:ea typeface="楷体_GB2312" pitchFamily="49" charset="-122"/>
              </a:rPr>
              <a:t>求该序列子段和的最大值。当所有整数均为负值时定义其最大子段和为</a:t>
            </a:r>
            <a:r>
              <a:rPr lang="en-US" altLang="zh-CN" sz="2400" dirty="0">
                <a:latin typeface="楷体_GB2312" pitchFamily="49" charset="-122"/>
                <a:ea typeface="楷体_GB2312" pitchFamily="49" charset="-122"/>
              </a:rPr>
              <a:t>0</a:t>
            </a:r>
            <a:r>
              <a:rPr lang="zh-CN" altLang="en-US" sz="2400" dirty="0">
                <a:latin typeface="楷体_GB2312" pitchFamily="49" charset="-122"/>
                <a:ea typeface="楷体_GB2312" pitchFamily="49" charset="-122"/>
              </a:rPr>
              <a:t>。</a:t>
            </a:r>
          </a:p>
          <a:p>
            <a:pPr marL="0" indent="0" eaLnBrk="1" hangingPunct="1">
              <a:buNone/>
              <a:defRPr/>
            </a:pPr>
            <a:r>
              <a:rPr lang="zh-CN" altLang="en-US" sz="2400" dirty="0">
                <a:latin typeface="楷体_GB2312" pitchFamily="49" charset="-122"/>
                <a:ea typeface="楷体_GB2312" pitchFamily="49" charset="-122"/>
              </a:rPr>
              <a:t>例： </a:t>
            </a:r>
            <a:r>
              <a:rPr lang="en-US" altLang="zh-CN" sz="2400" dirty="0">
                <a:latin typeface="楷体_GB2312" pitchFamily="49" charset="-122"/>
                <a:ea typeface="楷体_GB2312" pitchFamily="49" charset="-122"/>
              </a:rPr>
              <a:t>-2,11,-4,13</a:t>
            </a:r>
            <a:r>
              <a:rPr lang="en-US" altLang="zh-CN" sz="2400" dirty="0" smtClean="0">
                <a:latin typeface="楷体_GB2312" pitchFamily="49" charset="-122"/>
                <a:ea typeface="楷体_GB2312" pitchFamily="49" charset="-122"/>
              </a:rPr>
              <a:t>,-</a:t>
            </a:r>
            <a:r>
              <a:rPr lang="en-US" altLang="zh-CN" sz="2400" dirty="0">
                <a:latin typeface="楷体_GB2312" pitchFamily="49" charset="-122"/>
                <a:ea typeface="楷体_GB2312" pitchFamily="49" charset="-122"/>
              </a:rPr>
              <a:t>5,-2      </a:t>
            </a:r>
            <a:r>
              <a:rPr lang="en-US" altLang="zh-CN" sz="2400" dirty="0" smtClean="0">
                <a:latin typeface="楷体_GB2312" pitchFamily="49" charset="-122"/>
                <a:ea typeface="楷体_GB2312" pitchFamily="49" charset="-122"/>
              </a:rPr>
              <a:t>MSS=20</a:t>
            </a: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方法：</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1</a:t>
            </a:r>
            <a:r>
              <a:rPr lang="zh-CN" altLang="en-US" sz="2400" dirty="0" smtClean="0">
                <a:latin typeface="楷体_GB2312" pitchFamily="49" charset="-122"/>
                <a:ea typeface="楷体_GB2312" pitchFamily="49" charset="-122"/>
              </a:rPr>
              <a:t>、穷举法（</a:t>
            </a:r>
            <a:r>
              <a:rPr lang="en-US" altLang="zh-CN" sz="2400" dirty="0" smtClean="0">
                <a:latin typeface="楷体_GB2312" pitchFamily="49" charset="-122"/>
                <a:ea typeface="楷体_GB2312" pitchFamily="49" charset="-122"/>
              </a:rPr>
              <a:t>O(n</a:t>
            </a:r>
            <a:r>
              <a:rPr lang="en-US" altLang="zh-CN" sz="2400" baseline="30000" dirty="0" smtClean="0">
                <a:latin typeface="楷体_GB2312" pitchFamily="49" charset="-122"/>
                <a:ea typeface="楷体_GB2312" pitchFamily="49" charset="-122"/>
              </a:rPr>
              <a:t>2</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2</a:t>
            </a:r>
            <a:r>
              <a:rPr lang="zh-CN" altLang="en-US" sz="2400" dirty="0" smtClean="0">
                <a:latin typeface="楷体_GB2312" pitchFamily="49" charset="-122"/>
                <a:ea typeface="楷体_GB2312" pitchFamily="49" charset="-122"/>
              </a:rPr>
              <a:t>、分治法（</a:t>
            </a:r>
            <a:r>
              <a:rPr lang="en-US" altLang="zh-CN" sz="2400" dirty="0" smtClean="0">
                <a:latin typeface="楷体_GB2312" pitchFamily="49" charset="-122"/>
                <a:ea typeface="楷体_GB2312" pitchFamily="49" charset="-122"/>
              </a:rPr>
              <a:t>O(n*</a:t>
            </a:r>
            <a:r>
              <a:rPr lang="en-US" altLang="zh-CN" sz="2400" dirty="0" err="1" smtClean="0">
                <a:latin typeface="楷体_GB2312" pitchFamily="49" charset="-122"/>
                <a:ea typeface="楷体_GB2312" pitchFamily="49" charset="-122"/>
              </a:rPr>
              <a:t>logn</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3</a:t>
            </a:r>
            <a:r>
              <a:rPr lang="zh-CN" altLang="en-US" sz="2400" dirty="0" smtClean="0">
                <a:latin typeface="楷体_GB2312" pitchFamily="49" charset="-122"/>
                <a:ea typeface="楷体_GB2312" pitchFamily="49" charset="-122"/>
              </a:rPr>
              <a:t>、动态规划（</a:t>
            </a:r>
            <a:r>
              <a:rPr lang="en-US" altLang="zh-CN" sz="2400" dirty="0" smtClean="0">
                <a:latin typeface="楷体_GB2312" pitchFamily="49" charset="-122"/>
                <a:ea typeface="楷体_GB2312" pitchFamily="49" charset="-122"/>
              </a:rPr>
              <a:t>O(n)</a:t>
            </a:r>
            <a:r>
              <a:rPr lang="zh-CN" altLang="en-US" sz="2400" dirty="0" smtClean="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2276442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54</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8 </a:t>
            </a:r>
            <a:r>
              <a:rPr lang="zh-CN" altLang="en-US" sz="4000" b="1" dirty="0" smtClean="0">
                <a:ea typeface="黑体" pitchFamily="49" charset="-122"/>
              </a:rPr>
              <a:t>最大</a:t>
            </a:r>
            <a:r>
              <a:rPr lang="zh-CN" altLang="en-US" sz="4000" b="1" dirty="0">
                <a:ea typeface="黑体" pitchFamily="49" charset="-122"/>
              </a:rPr>
              <a:t>子段</a:t>
            </a:r>
            <a:r>
              <a:rPr lang="zh-CN" altLang="en-US" sz="4000" b="1" dirty="0" smtClean="0">
                <a:ea typeface="黑体" pitchFamily="49" charset="-122"/>
              </a:rPr>
              <a:t>和</a:t>
            </a:r>
          </a:p>
        </p:txBody>
      </p:sp>
      <p:sp>
        <p:nvSpPr>
          <p:cNvPr id="10245" name="Rectangle 3"/>
          <p:cNvSpPr>
            <a:spLocks noGrp="1" noChangeArrowheads="1"/>
          </p:cNvSpPr>
          <p:nvPr>
            <p:ph type="body" idx="1"/>
          </p:nvPr>
        </p:nvSpPr>
        <p:spPr>
          <a:xfrm>
            <a:off x="287524" y="1952624"/>
            <a:ext cx="8496943" cy="4608723"/>
          </a:xfrm>
        </p:spPr>
        <p:txBody>
          <a:bodyPr/>
          <a:lstStyle/>
          <a:p>
            <a:pPr marL="0" indent="0" eaLnBrk="1" hangingPunct="1">
              <a:spcBef>
                <a:spcPts val="300"/>
              </a:spcBef>
              <a:buNone/>
              <a:defRPr/>
            </a:pPr>
            <a:r>
              <a:rPr lang="en-US" altLang="zh-CN" sz="24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动态规划：</a:t>
            </a:r>
            <a:endParaRPr lang="en-US" altLang="zh-CN" sz="2400" b="1" dirty="0" smtClean="0">
              <a:latin typeface="楷体_GB2312" pitchFamily="49" charset="-122"/>
              <a:ea typeface="楷体_GB2312" pitchFamily="49" charset="-122"/>
            </a:endParaRPr>
          </a:p>
          <a:p>
            <a:pPr marL="0" indent="0" eaLnBrk="1" hangingPunct="1">
              <a:spcBef>
                <a:spcPts val="300"/>
              </a:spcBef>
              <a:buNone/>
              <a:defRPr/>
            </a:pPr>
            <a:r>
              <a:rPr lang="zh-CN" altLang="en-US" sz="2400" b="1" dirty="0" smtClean="0">
                <a:latin typeface="楷体_GB2312" pitchFamily="49" charset="-122"/>
                <a:ea typeface="楷体_GB2312" pitchFamily="49" charset="-122"/>
              </a:rPr>
              <a:t>  状态空间：</a:t>
            </a:r>
            <a:r>
              <a:rPr lang="en-US" altLang="zh-CN" sz="2400" dirty="0" smtClean="0">
                <a:latin typeface="楷体_GB2312" pitchFamily="49" charset="-122"/>
                <a:ea typeface="楷体_GB2312" pitchFamily="49" charset="-122"/>
              </a:rPr>
              <a:t>f(i)</a:t>
            </a:r>
            <a:r>
              <a:rPr lang="zh-CN" altLang="en-US" sz="2400" dirty="0" smtClean="0">
                <a:latin typeface="楷体_GB2312" pitchFamily="49" charset="-122"/>
                <a:ea typeface="楷体_GB2312" pitchFamily="49" charset="-122"/>
              </a:rPr>
              <a:t>表示</a:t>
            </a:r>
            <a:r>
              <a:rPr lang="zh-CN" altLang="en-US" sz="2400" b="1" i="1" dirty="0">
                <a:latin typeface="楷体_GB2312" pitchFamily="49" charset="-122"/>
                <a:ea typeface="楷体_GB2312" pitchFamily="49" charset="-122"/>
              </a:rPr>
              <a:t>以</a:t>
            </a:r>
            <a:r>
              <a:rPr lang="zh-CN" altLang="en-US" sz="2400" b="1" i="1" dirty="0" smtClean="0">
                <a:latin typeface="楷体_GB2312" pitchFamily="49" charset="-122"/>
                <a:ea typeface="楷体_GB2312" pitchFamily="49" charset="-122"/>
              </a:rPr>
              <a:t>位置</a:t>
            </a:r>
            <a:r>
              <a:rPr lang="en-US" altLang="zh-CN" sz="2400" b="1" i="1" dirty="0" smtClean="0">
                <a:latin typeface="楷体_GB2312" pitchFamily="49" charset="-122"/>
                <a:ea typeface="楷体_GB2312" pitchFamily="49" charset="-122"/>
              </a:rPr>
              <a:t>i</a:t>
            </a:r>
            <a:r>
              <a:rPr lang="zh-CN" altLang="en-US" sz="2400" b="1" i="1" dirty="0" smtClean="0">
                <a:latin typeface="楷体_GB2312" pitchFamily="49" charset="-122"/>
                <a:ea typeface="楷体_GB2312" pitchFamily="49" charset="-122"/>
              </a:rPr>
              <a:t>为</a:t>
            </a:r>
            <a:r>
              <a:rPr lang="zh-CN" altLang="en-US" sz="2400" b="1" i="1" dirty="0">
                <a:latin typeface="楷体_GB2312" pitchFamily="49" charset="-122"/>
                <a:ea typeface="楷体_GB2312" pitchFamily="49" charset="-122"/>
              </a:rPr>
              <a:t>右端点</a:t>
            </a:r>
            <a:r>
              <a:rPr lang="zh-CN" altLang="en-US" sz="2400" dirty="0" smtClean="0">
                <a:latin typeface="楷体_GB2312" pitchFamily="49" charset="-122"/>
                <a:ea typeface="楷体_GB2312" pitchFamily="49" charset="-122"/>
              </a:rPr>
              <a:t>的</a:t>
            </a:r>
            <a:r>
              <a:rPr lang="zh-CN" altLang="en-US" sz="2400" dirty="0">
                <a:latin typeface="楷体_GB2312" pitchFamily="49" charset="-122"/>
                <a:ea typeface="楷体_GB2312" pitchFamily="49" charset="-122"/>
              </a:rPr>
              <a:t>所有子区间中和</a:t>
            </a:r>
            <a:r>
              <a:rPr lang="zh-CN" altLang="en-US" sz="2400" dirty="0" smtClean="0">
                <a:latin typeface="楷体_GB2312" pitchFamily="49" charset="-122"/>
                <a:ea typeface="楷体_GB2312" pitchFamily="49" charset="-122"/>
              </a:rPr>
              <a:t>最大的最大值。</a:t>
            </a:r>
            <a:endParaRPr lang="en-US" altLang="zh-CN" sz="2400" dirty="0" smtClean="0">
              <a:latin typeface="楷体_GB2312" pitchFamily="49" charset="-122"/>
              <a:ea typeface="楷体_GB2312" pitchFamily="49" charset="-122"/>
            </a:endParaRPr>
          </a:p>
          <a:p>
            <a:pPr marL="0" indent="0" eaLnBrk="1" hangingPunct="1">
              <a:spcBef>
                <a:spcPts val="300"/>
              </a:spcBef>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状态转移方程：</a:t>
            </a:r>
            <a:endParaRPr lang="en-US" altLang="zh-CN" sz="2400" b="1" dirty="0" smtClean="0">
              <a:latin typeface="楷体_GB2312" pitchFamily="49" charset="-122"/>
              <a:ea typeface="楷体_GB2312" pitchFamily="49" charset="-122"/>
            </a:endParaRPr>
          </a:p>
          <a:p>
            <a:pPr marL="0" indent="0" eaLnBrk="1" hangingPunct="1">
              <a:spcBef>
                <a:spcPts val="300"/>
              </a:spcBef>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若</a:t>
            </a:r>
            <a:r>
              <a:rPr lang="en-US" altLang="zh-CN" sz="2400" dirty="0" smtClean="0">
                <a:latin typeface="楷体_GB2312" pitchFamily="49" charset="-122"/>
                <a:ea typeface="楷体_GB2312" pitchFamily="49" charset="-122"/>
              </a:rPr>
              <a:t>f(i-1)&lt;=0</a:t>
            </a:r>
            <a:r>
              <a:rPr lang="zh-CN" altLang="en-US" sz="2400" dirty="0" smtClean="0">
                <a:latin typeface="楷体_GB2312" pitchFamily="49" charset="-122"/>
                <a:ea typeface="楷体_GB2312" pitchFamily="49" charset="-122"/>
              </a:rPr>
              <a:t>，则</a:t>
            </a:r>
            <a:r>
              <a:rPr lang="en-US" altLang="zh-CN" sz="2400" dirty="0" smtClean="0">
                <a:latin typeface="楷体_GB2312" pitchFamily="49" charset="-122"/>
                <a:ea typeface="楷体_GB2312" pitchFamily="49" charset="-122"/>
              </a:rPr>
              <a:t>f(i) = a[i]</a:t>
            </a:r>
          </a:p>
          <a:p>
            <a:pPr marL="0" indent="0" eaLnBrk="1" hangingPunct="1">
              <a:spcBef>
                <a:spcPts val="300"/>
              </a:spcBef>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若</a:t>
            </a:r>
            <a:r>
              <a:rPr lang="en-US" altLang="zh-CN" sz="2400" dirty="0" smtClean="0">
                <a:latin typeface="楷体_GB2312" pitchFamily="49" charset="-122"/>
                <a:ea typeface="楷体_GB2312" pitchFamily="49" charset="-122"/>
              </a:rPr>
              <a:t>f(i-1)&gt;0</a:t>
            </a:r>
            <a:r>
              <a:rPr lang="zh-CN" altLang="en-US" sz="2400" dirty="0" smtClean="0">
                <a:latin typeface="楷体_GB2312" pitchFamily="49" charset="-122"/>
                <a:ea typeface="楷体_GB2312" pitchFamily="49" charset="-122"/>
              </a:rPr>
              <a:t>，则</a:t>
            </a:r>
            <a:r>
              <a:rPr lang="en-US" altLang="zh-CN" sz="2400" dirty="0" smtClean="0">
                <a:latin typeface="楷体_GB2312" pitchFamily="49" charset="-122"/>
                <a:ea typeface="楷体_GB2312" pitchFamily="49" charset="-122"/>
              </a:rPr>
              <a:t>f(i) = f(i-1)+a[i]</a:t>
            </a:r>
          </a:p>
          <a:p>
            <a:pPr marL="0" indent="0" eaLnBrk="1" hangingPunct="1">
              <a:spcBef>
                <a:spcPts val="300"/>
              </a:spcBef>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初始条件：</a:t>
            </a:r>
            <a:r>
              <a:rPr lang="en-US" altLang="zh-CN" sz="2400" dirty="0" smtClean="0">
                <a:latin typeface="楷体_GB2312" pitchFamily="49" charset="-122"/>
                <a:ea typeface="楷体_GB2312" pitchFamily="49" charset="-122"/>
              </a:rPr>
              <a:t>f(0)=0</a:t>
            </a:r>
          </a:p>
          <a:p>
            <a:pPr marL="0" indent="0" eaLnBrk="1" hangingPunct="1">
              <a:spcBef>
                <a:spcPts val="300"/>
              </a:spcBef>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结果：</a:t>
            </a:r>
            <a:r>
              <a:rPr lang="en-US" altLang="zh-CN" sz="2400" dirty="0" smtClean="0">
                <a:latin typeface="楷体_GB2312" pitchFamily="49" charset="-122"/>
                <a:ea typeface="楷体_GB2312" pitchFamily="49" charset="-122"/>
              </a:rPr>
              <a:t>f(i)</a:t>
            </a:r>
            <a:r>
              <a:rPr lang="zh-CN" altLang="en-US" sz="2400" dirty="0" smtClean="0">
                <a:latin typeface="楷体_GB2312" pitchFamily="49" charset="-122"/>
                <a:ea typeface="楷体_GB2312" pitchFamily="49" charset="-122"/>
              </a:rPr>
              <a:t>中的最大者（</a:t>
            </a:r>
            <a:r>
              <a:rPr lang="en-US" altLang="zh-CN" sz="2400" dirty="0" smtClean="0">
                <a:latin typeface="楷体_GB2312" pitchFamily="49" charset="-122"/>
                <a:ea typeface="楷体_GB2312" pitchFamily="49" charset="-122"/>
              </a:rPr>
              <a:t>0&lt;=i&lt;=n</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marL="0" indent="0" eaLnBrk="1" hangingPunct="1">
              <a:spcBef>
                <a:spcPts val="300"/>
              </a:spcBef>
              <a:buNone/>
              <a:defRPr/>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求最大子段和的</a:t>
            </a:r>
            <a:r>
              <a:rPr lang="zh-CN" altLang="en-US" sz="2400" b="1" dirty="0" smtClean="0">
                <a:latin typeface="楷体_GB2312" pitchFamily="49" charset="-122"/>
                <a:ea typeface="楷体_GB2312" pitchFamily="49" charset="-122"/>
              </a:rPr>
              <a:t>子区间的起点和终点</a:t>
            </a:r>
            <a:r>
              <a:rPr lang="zh-CN" altLang="en-US" sz="2400" dirty="0" smtClean="0">
                <a:latin typeface="楷体_GB2312" pitchFamily="49" charset="-122"/>
                <a:ea typeface="楷体_GB2312" pitchFamily="49" charset="-122"/>
              </a:rPr>
              <a:t>的方法：在生成</a:t>
            </a:r>
            <a:r>
              <a:rPr lang="en-US" altLang="zh-CN" sz="2400" dirty="0" smtClean="0">
                <a:latin typeface="楷体_GB2312" pitchFamily="49" charset="-122"/>
                <a:ea typeface="楷体_GB2312" pitchFamily="49" charset="-122"/>
              </a:rPr>
              <a:t>f(i)</a:t>
            </a:r>
            <a:r>
              <a:rPr lang="zh-CN" altLang="en-US" sz="2400" dirty="0" smtClean="0">
                <a:latin typeface="楷体_GB2312" pitchFamily="49" charset="-122"/>
                <a:ea typeface="楷体_GB2312" pitchFamily="49" charset="-122"/>
              </a:rPr>
              <a:t>时确定，如果是第一类，则起点和终点都变为</a:t>
            </a:r>
            <a:r>
              <a:rPr lang="en-US" altLang="zh-CN" sz="2400" dirty="0" smtClean="0">
                <a:latin typeface="楷体_GB2312" pitchFamily="49" charset="-122"/>
                <a:ea typeface="楷体_GB2312" pitchFamily="49" charset="-122"/>
              </a:rPr>
              <a:t>i</a:t>
            </a:r>
            <a:r>
              <a:rPr lang="zh-CN" altLang="en-US" sz="2400" dirty="0" smtClean="0">
                <a:latin typeface="楷体_GB2312" pitchFamily="49" charset="-122"/>
                <a:ea typeface="楷体_GB2312" pitchFamily="49" charset="-122"/>
              </a:rPr>
              <a:t>，如果是第二类，则起点不变（为</a:t>
            </a:r>
            <a:r>
              <a:rPr lang="en-US" altLang="zh-CN" sz="2400" dirty="0" smtClean="0">
                <a:latin typeface="楷体_GB2312" pitchFamily="49" charset="-122"/>
                <a:ea typeface="楷体_GB2312" pitchFamily="49" charset="-122"/>
              </a:rPr>
              <a:t>i-1</a:t>
            </a:r>
            <a:r>
              <a:rPr lang="zh-CN" altLang="en-US" sz="2400" dirty="0" smtClean="0">
                <a:latin typeface="楷体_GB2312" pitchFamily="49" charset="-122"/>
                <a:ea typeface="楷体_GB2312" pitchFamily="49" charset="-122"/>
              </a:rPr>
              <a:t>时的起点），终点变为</a:t>
            </a:r>
            <a:r>
              <a:rPr lang="en-US" altLang="zh-CN" sz="2400" dirty="0" smtClean="0">
                <a:latin typeface="楷体_GB2312" pitchFamily="49" charset="-122"/>
                <a:ea typeface="楷体_GB2312" pitchFamily="49" charset="-122"/>
              </a:rPr>
              <a:t>i</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40594895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55</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9 </a:t>
            </a:r>
            <a:r>
              <a:rPr lang="zh-CN" altLang="en-US" sz="4000" b="1" dirty="0" smtClean="0">
                <a:ea typeface="黑体" pitchFamily="49" charset="-122"/>
              </a:rPr>
              <a:t>最大子矩阵和</a:t>
            </a:r>
          </a:p>
        </p:txBody>
      </p:sp>
      <p:sp>
        <p:nvSpPr>
          <p:cNvPr id="10245" name="Rectangle 3"/>
          <p:cNvSpPr>
            <a:spLocks noGrp="1" noChangeArrowheads="1"/>
          </p:cNvSpPr>
          <p:nvPr>
            <p:ph type="body" idx="1"/>
          </p:nvPr>
        </p:nvSpPr>
        <p:spPr>
          <a:xfrm>
            <a:off x="287524" y="1952624"/>
            <a:ext cx="8496943" cy="4608723"/>
          </a:xfrm>
        </p:spPr>
        <p:txBody>
          <a:bodyPr/>
          <a:lstStyle/>
          <a:p>
            <a:pPr marL="0" indent="0" eaLnBrk="1" hangingPunct="1">
              <a:buNone/>
              <a:defRPr/>
            </a:pPr>
            <a:r>
              <a:rPr lang="zh-CN" altLang="en-US" sz="2400" b="1" dirty="0" smtClean="0">
                <a:latin typeface="楷体_GB2312" pitchFamily="49" charset="-122"/>
                <a:ea typeface="楷体_GB2312" pitchFamily="49" charset="-122"/>
              </a:rPr>
              <a:t>  求</a:t>
            </a:r>
            <a:r>
              <a:rPr lang="zh-CN" altLang="en-US" sz="2400" b="1" dirty="0">
                <a:latin typeface="楷体_GB2312" pitchFamily="49" charset="-122"/>
                <a:ea typeface="楷体_GB2312" pitchFamily="49" charset="-122"/>
              </a:rPr>
              <a:t>一个</a:t>
            </a:r>
            <a:r>
              <a:rPr lang="en-US" altLang="zh-CN" sz="2400" b="1" dirty="0">
                <a:latin typeface="楷体_GB2312" pitchFamily="49" charset="-122"/>
                <a:ea typeface="楷体_GB2312" pitchFamily="49" charset="-122"/>
              </a:rPr>
              <a:t>M*N</a:t>
            </a:r>
            <a:r>
              <a:rPr lang="zh-CN" altLang="en-US" sz="2400" b="1" dirty="0">
                <a:latin typeface="楷体_GB2312" pitchFamily="49" charset="-122"/>
                <a:ea typeface="楷体_GB2312" pitchFamily="49" charset="-122"/>
              </a:rPr>
              <a:t>的矩阵的最大子矩阵和。</a:t>
            </a:r>
          </a:p>
          <a:p>
            <a:pPr marL="0" indent="0" eaLnBrk="1" hangingPunct="1">
              <a:spcBef>
                <a:spcPts val="300"/>
              </a:spcBef>
              <a:buNone/>
              <a:defRPr/>
            </a:pPr>
            <a:r>
              <a:rPr lang="zh-CN" altLang="en-US" sz="2400" dirty="0" smtClean="0">
                <a:latin typeface="楷体_GB2312" pitchFamily="49" charset="-122"/>
                <a:ea typeface="楷体_GB2312" pitchFamily="49" charset="-122"/>
              </a:rPr>
              <a:t>  在</a:t>
            </a:r>
            <a:r>
              <a:rPr lang="zh-CN" altLang="en-US" sz="2400" dirty="0">
                <a:latin typeface="楷体_GB2312" pitchFamily="49" charset="-122"/>
                <a:ea typeface="楷体_GB2312" pitchFamily="49" charset="-122"/>
              </a:rPr>
              <a:t>如下这个矩阵中：</a:t>
            </a:r>
          </a:p>
          <a:p>
            <a:pPr marL="0" indent="0" eaLnBrk="1" hangingPunct="1">
              <a:spcBef>
                <a:spcPts val="300"/>
              </a:spcBef>
              <a:buNone/>
              <a:defRPr/>
            </a:pPr>
            <a:r>
              <a:rPr lang="en-US" altLang="zh-CN" sz="2400" dirty="0" smtClean="0">
                <a:latin typeface="楷体_GB2312" pitchFamily="49" charset="-122"/>
                <a:ea typeface="楷体_GB2312" pitchFamily="49" charset="-122"/>
              </a:rPr>
              <a:t>   0 </a:t>
            </a:r>
            <a:r>
              <a:rPr lang="en-US" altLang="zh-CN" sz="2400" dirty="0">
                <a:latin typeface="楷体_GB2312" pitchFamily="49" charset="-122"/>
                <a:ea typeface="楷体_GB2312" pitchFamily="49" charset="-122"/>
              </a:rPr>
              <a:t>-2 -7 </a:t>
            </a:r>
            <a:r>
              <a:rPr lang="en-US" altLang="zh-CN" sz="2400" dirty="0" smtClean="0">
                <a:latin typeface="楷体_GB2312" pitchFamily="49" charset="-122"/>
                <a:ea typeface="楷体_GB2312" pitchFamily="49" charset="-122"/>
              </a:rPr>
              <a:t> 0</a:t>
            </a:r>
            <a:endParaRPr lang="en-US" altLang="zh-CN" sz="2400" dirty="0">
              <a:latin typeface="楷体_GB2312" pitchFamily="49" charset="-122"/>
              <a:ea typeface="楷体_GB2312" pitchFamily="49" charset="-122"/>
            </a:endParaRPr>
          </a:p>
          <a:p>
            <a:pPr marL="0" indent="0" eaLnBrk="1" hangingPunct="1">
              <a:spcBef>
                <a:spcPts val="300"/>
              </a:spcBef>
              <a:buNone/>
              <a:defRPr/>
            </a:pPr>
            <a:r>
              <a:rPr lang="en-US" altLang="zh-CN" sz="2400" dirty="0" smtClean="0">
                <a:latin typeface="楷体_GB2312" pitchFamily="49" charset="-122"/>
                <a:ea typeface="楷体_GB2312" pitchFamily="49" charset="-122"/>
              </a:rPr>
              <a:t>   9  2 </a:t>
            </a:r>
            <a:r>
              <a:rPr lang="en-US" altLang="zh-CN" sz="2400" dirty="0">
                <a:latin typeface="楷体_GB2312" pitchFamily="49" charset="-122"/>
                <a:ea typeface="楷体_GB2312" pitchFamily="49" charset="-122"/>
              </a:rPr>
              <a:t>-6 </a:t>
            </a:r>
            <a:r>
              <a:rPr lang="en-US" altLang="zh-CN" sz="2400" dirty="0" smtClean="0">
                <a:latin typeface="楷体_GB2312" pitchFamily="49" charset="-122"/>
                <a:ea typeface="楷体_GB2312" pitchFamily="49" charset="-122"/>
              </a:rPr>
              <a:t> 2</a:t>
            </a:r>
            <a:endParaRPr lang="en-US" altLang="zh-CN" sz="2400" dirty="0">
              <a:latin typeface="楷体_GB2312" pitchFamily="49" charset="-122"/>
              <a:ea typeface="楷体_GB2312" pitchFamily="49" charset="-122"/>
            </a:endParaRPr>
          </a:p>
          <a:p>
            <a:pPr marL="0" indent="0" eaLnBrk="1" hangingPunct="1">
              <a:spcBef>
                <a:spcPts val="300"/>
              </a:spcBef>
              <a:buNone/>
              <a:defRPr/>
            </a:pPr>
            <a:r>
              <a:rPr lang="en-US" altLang="zh-CN" sz="2400" dirty="0" smtClean="0">
                <a:latin typeface="楷体_GB2312" pitchFamily="49" charset="-122"/>
                <a:ea typeface="楷体_GB2312" pitchFamily="49" charset="-122"/>
              </a:rPr>
              <a:t>  -</a:t>
            </a:r>
            <a:r>
              <a:rPr lang="en-US" altLang="zh-CN" sz="2400" dirty="0">
                <a:latin typeface="楷体_GB2312" pitchFamily="49" charset="-122"/>
                <a:ea typeface="楷体_GB2312" pitchFamily="49" charset="-122"/>
              </a:rPr>
              <a:t>4 </a:t>
            </a:r>
            <a:r>
              <a:rPr lang="en-US" altLang="zh-CN" sz="2400" dirty="0" smtClean="0">
                <a:latin typeface="楷体_GB2312" pitchFamily="49" charset="-122"/>
                <a:ea typeface="楷体_GB2312" pitchFamily="49" charset="-122"/>
              </a:rPr>
              <a:t> 1 </a:t>
            </a:r>
            <a:r>
              <a:rPr lang="en-US" altLang="zh-CN" sz="2400" dirty="0">
                <a:latin typeface="楷体_GB2312" pitchFamily="49" charset="-122"/>
                <a:ea typeface="楷体_GB2312" pitchFamily="49" charset="-122"/>
              </a:rPr>
              <a:t>-4 </a:t>
            </a:r>
            <a:r>
              <a:rPr lang="en-US" altLang="zh-CN" sz="2400" dirty="0" smtClean="0">
                <a:latin typeface="楷体_GB2312" pitchFamily="49" charset="-122"/>
                <a:ea typeface="楷体_GB2312" pitchFamily="49" charset="-122"/>
              </a:rPr>
              <a:t> 1</a:t>
            </a:r>
            <a:endParaRPr lang="en-US" altLang="zh-CN" sz="2400" dirty="0">
              <a:latin typeface="楷体_GB2312" pitchFamily="49" charset="-122"/>
              <a:ea typeface="楷体_GB2312" pitchFamily="49" charset="-122"/>
            </a:endParaRPr>
          </a:p>
          <a:p>
            <a:pPr marL="0" indent="0" eaLnBrk="1" hangingPunct="1">
              <a:spcBef>
                <a:spcPts val="300"/>
              </a:spcBef>
              <a:buNone/>
              <a:defRPr/>
            </a:pPr>
            <a:r>
              <a:rPr lang="en-US" altLang="zh-CN" sz="2400" dirty="0" smtClean="0">
                <a:latin typeface="楷体_GB2312" pitchFamily="49" charset="-122"/>
                <a:ea typeface="楷体_GB2312" pitchFamily="49" charset="-122"/>
              </a:rPr>
              <a:t>  -</a:t>
            </a:r>
            <a:r>
              <a:rPr lang="en-US" altLang="zh-CN" sz="2400" dirty="0">
                <a:latin typeface="楷体_GB2312" pitchFamily="49" charset="-122"/>
                <a:ea typeface="楷体_GB2312" pitchFamily="49" charset="-122"/>
              </a:rPr>
              <a:t>1 </a:t>
            </a:r>
            <a:r>
              <a:rPr lang="en-US" altLang="zh-CN" sz="2400" dirty="0" smtClean="0">
                <a:latin typeface="楷体_GB2312" pitchFamily="49" charset="-122"/>
                <a:ea typeface="楷体_GB2312" pitchFamily="49" charset="-122"/>
              </a:rPr>
              <a:t> 8  0 </a:t>
            </a:r>
            <a:r>
              <a:rPr lang="en-US" altLang="zh-CN" sz="2400" dirty="0">
                <a:latin typeface="楷体_GB2312" pitchFamily="49" charset="-122"/>
                <a:ea typeface="楷体_GB2312" pitchFamily="49" charset="-122"/>
              </a:rPr>
              <a:t>-2 </a:t>
            </a:r>
          </a:p>
          <a:p>
            <a:pPr marL="0" indent="0" eaLnBrk="1" hangingPunct="1">
              <a:spcBef>
                <a:spcPts val="300"/>
              </a:spcBef>
              <a:buNone/>
              <a:defRPr/>
            </a:pPr>
            <a:r>
              <a:rPr lang="zh-CN" altLang="en-US" sz="2400" dirty="0" smtClean="0">
                <a:latin typeface="楷体_GB2312" pitchFamily="49" charset="-122"/>
                <a:ea typeface="楷体_GB2312" pitchFamily="49" charset="-122"/>
              </a:rPr>
              <a:t>  拥有</a:t>
            </a:r>
            <a:r>
              <a:rPr lang="zh-CN" altLang="en-US" sz="2400" dirty="0">
                <a:latin typeface="楷体_GB2312" pitchFamily="49" charset="-122"/>
                <a:ea typeface="楷体_GB2312" pitchFamily="49" charset="-122"/>
              </a:rPr>
              <a:t>最大和的子矩阵为：</a:t>
            </a:r>
          </a:p>
          <a:p>
            <a:pPr marL="0" indent="0" eaLnBrk="1" hangingPunct="1">
              <a:spcBef>
                <a:spcPts val="300"/>
              </a:spcBef>
              <a:buNone/>
              <a:defRPr/>
            </a:pPr>
            <a:r>
              <a:rPr lang="en-US" altLang="zh-CN" sz="2400" dirty="0" smtClean="0">
                <a:latin typeface="楷体_GB2312" pitchFamily="49" charset="-122"/>
                <a:ea typeface="楷体_GB2312" pitchFamily="49" charset="-122"/>
              </a:rPr>
              <a:t>   9 </a:t>
            </a:r>
            <a:r>
              <a:rPr lang="en-US" altLang="zh-CN" sz="2400" dirty="0">
                <a:latin typeface="楷体_GB2312" pitchFamily="49" charset="-122"/>
                <a:ea typeface="楷体_GB2312" pitchFamily="49" charset="-122"/>
              </a:rPr>
              <a:t>2</a:t>
            </a:r>
          </a:p>
          <a:p>
            <a:pPr marL="0" indent="0" eaLnBrk="1" hangingPunct="1">
              <a:spcBef>
                <a:spcPts val="300"/>
              </a:spcBef>
              <a:buNone/>
              <a:defRPr/>
            </a:pPr>
            <a:r>
              <a:rPr lang="en-US" altLang="zh-CN" sz="2400" dirty="0" smtClean="0">
                <a:latin typeface="楷体_GB2312" pitchFamily="49" charset="-122"/>
                <a:ea typeface="楷体_GB2312" pitchFamily="49" charset="-122"/>
              </a:rPr>
              <a:t>  -</a:t>
            </a:r>
            <a:r>
              <a:rPr lang="en-US" altLang="zh-CN" sz="2400" dirty="0">
                <a:latin typeface="楷体_GB2312" pitchFamily="49" charset="-122"/>
                <a:ea typeface="楷体_GB2312" pitchFamily="49" charset="-122"/>
              </a:rPr>
              <a:t>4 1</a:t>
            </a:r>
          </a:p>
          <a:p>
            <a:pPr marL="0" indent="0" eaLnBrk="1" hangingPunct="1">
              <a:spcBef>
                <a:spcPts val="300"/>
              </a:spcBef>
              <a:buNone/>
              <a:defRPr/>
            </a:pPr>
            <a:r>
              <a:rPr lang="en-US" altLang="zh-CN" sz="2400" dirty="0" smtClean="0">
                <a:latin typeface="楷体_GB2312" pitchFamily="49" charset="-122"/>
                <a:ea typeface="楷体_GB2312" pitchFamily="49" charset="-122"/>
              </a:rPr>
              <a:t>  -</a:t>
            </a:r>
            <a:r>
              <a:rPr lang="en-US" altLang="zh-CN" sz="2400" dirty="0">
                <a:latin typeface="楷体_GB2312" pitchFamily="49" charset="-122"/>
                <a:ea typeface="楷体_GB2312" pitchFamily="49" charset="-122"/>
              </a:rPr>
              <a:t>1 8</a:t>
            </a:r>
          </a:p>
          <a:p>
            <a:pPr marL="0" indent="0" eaLnBrk="1" hangingPunct="1">
              <a:spcBef>
                <a:spcPts val="300"/>
              </a:spcBef>
              <a:buNone/>
              <a:defRPr/>
            </a:pPr>
            <a:r>
              <a:rPr lang="zh-CN" altLang="en-US" sz="2400" dirty="0" smtClean="0">
                <a:latin typeface="楷体_GB2312" pitchFamily="49" charset="-122"/>
                <a:ea typeface="楷体_GB2312" pitchFamily="49" charset="-122"/>
              </a:rPr>
              <a:t>  其</a:t>
            </a:r>
            <a:r>
              <a:rPr lang="zh-CN" altLang="en-US" sz="2400" dirty="0">
                <a:latin typeface="楷体_GB2312" pitchFamily="49" charset="-122"/>
                <a:ea typeface="楷体_GB2312" pitchFamily="49" charset="-122"/>
              </a:rPr>
              <a:t>和为</a:t>
            </a:r>
            <a:r>
              <a:rPr lang="en-US" altLang="zh-CN" sz="2400" dirty="0">
                <a:latin typeface="楷体_GB2312" pitchFamily="49" charset="-122"/>
                <a:ea typeface="楷体_GB2312" pitchFamily="49" charset="-122"/>
              </a:rPr>
              <a:t>15</a:t>
            </a:r>
            <a:r>
              <a:rPr lang="zh-CN" altLang="en-US" sz="2400" dirty="0">
                <a:latin typeface="楷体_GB2312" pitchFamily="49" charset="-122"/>
                <a:ea typeface="楷体_GB2312" pitchFamily="49" charset="-122"/>
              </a:rPr>
              <a:t>。</a:t>
            </a: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9400217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56</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9 </a:t>
            </a:r>
            <a:r>
              <a:rPr lang="zh-CN" altLang="en-US" sz="4000" b="1" dirty="0" smtClean="0">
                <a:ea typeface="黑体" pitchFamily="49" charset="-122"/>
              </a:rPr>
              <a:t>最大子矩阵和</a:t>
            </a:r>
          </a:p>
        </p:txBody>
      </p:sp>
      <p:sp>
        <p:nvSpPr>
          <p:cNvPr id="10245" name="Rectangle 3"/>
          <p:cNvSpPr>
            <a:spLocks noGrp="1" noChangeArrowheads="1"/>
          </p:cNvSpPr>
          <p:nvPr>
            <p:ph type="body" idx="1"/>
          </p:nvPr>
        </p:nvSpPr>
        <p:spPr>
          <a:xfrm>
            <a:off x="287524" y="1952624"/>
            <a:ext cx="8496943" cy="4608723"/>
          </a:xfrm>
        </p:spPr>
        <p:txBody>
          <a:bodyPr/>
          <a:lstStyle/>
          <a:p>
            <a:pPr marL="0" indent="0" eaLnBrk="1" hangingPunct="1">
              <a:buNone/>
              <a:defRPr/>
            </a:pPr>
            <a:r>
              <a:rPr lang="zh-CN" altLang="en-US"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将</a:t>
            </a:r>
            <a:r>
              <a:rPr lang="zh-CN" altLang="en-US" sz="2400" dirty="0">
                <a:latin typeface="楷体_GB2312" pitchFamily="49" charset="-122"/>
                <a:ea typeface="楷体_GB2312" pitchFamily="49" charset="-122"/>
              </a:rPr>
              <a:t>二维问题化为一维</a:t>
            </a:r>
            <a:r>
              <a:rPr lang="zh-CN" altLang="en-US" sz="2400" dirty="0" smtClean="0">
                <a:latin typeface="楷体_GB2312" pitchFamily="49" charset="-122"/>
                <a:ea typeface="楷体_GB2312" pitchFamily="49" charset="-122"/>
              </a:rPr>
              <a:t>问题：</a:t>
            </a:r>
            <a:endParaRPr lang="zh-CN" altLang="en-US" sz="2400" dirty="0">
              <a:latin typeface="楷体_GB2312" pitchFamily="49" charset="-122"/>
              <a:ea typeface="楷体_GB2312" pitchFamily="49" charset="-122"/>
            </a:endParaRPr>
          </a:p>
          <a:p>
            <a:pPr marL="0" indent="0" eaLnBrk="1" hangingPunct="1">
              <a:buNone/>
              <a:defRPr/>
            </a:pPr>
            <a:endParaRPr lang="zh-CN" altLang="en-US" sz="2400" dirty="0">
              <a:latin typeface="楷体_GB2312" pitchFamily="49" charset="-122"/>
              <a:ea typeface="楷体_GB2312" pitchFamily="49" charset="-122"/>
            </a:endParaRPr>
          </a:p>
          <a:p>
            <a:pPr marL="0" indent="0" eaLnBrk="1" hangingPunct="1">
              <a:buNone/>
              <a:defRPr/>
            </a:pPr>
            <a:endParaRPr lang="en-US" altLang="zh-CN" sz="2400" dirty="0" smtClean="0">
              <a:latin typeface="楷体_GB2312" pitchFamily="49" charset="-122"/>
              <a:ea typeface="楷体_GB2312" pitchFamily="49" charset="-122"/>
            </a:endParaRPr>
          </a:p>
          <a:p>
            <a:pPr marL="0" indent="0" eaLnBrk="1" hangingPunct="1">
              <a:buNone/>
              <a:defRPr/>
            </a:pPr>
            <a:r>
              <a:rPr lang="zh-CN" altLang="en-US" sz="2400" dirty="0" smtClean="0">
                <a:latin typeface="楷体_GB2312" pitchFamily="49" charset="-122"/>
                <a:ea typeface="楷体_GB2312" pitchFamily="49" charset="-122"/>
              </a:rPr>
              <a:t>  令            ，</a:t>
            </a:r>
            <a:r>
              <a:rPr lang="zh-CN" altLang="en-US" sz="2400" dirty="0">
                <a:latin typeface="楷体_GB2312" pitchFamily="49" charset="-122"/>
                <a:ea typeface="楷体_GB2312" pitchFamily="49" charset="-122"/>
              </a:rPr>
              <a:t>则  </a:t>
            </a:r>
          </a:p>
          <a:p>
            <a:pPr marL="0" indent="0" eaLnBrk="1" hangingPunct="1">
              <a:buNone/>
              <a:defRPr/>
            </a:pPr>
            <a:endParaRPr lang="en-US" altLang="zh-CN" sz="2400" dirty="0" smtClean="0">
              <a:latin typeface="楷体_GB2312" pitchFamily="49" charset="-122"/>
              <a:ea typeface="楷体_GB2312" pitchFamily="49" charset="-122"/>
            </a:endParaRPr>
          </a:p>
          <a:p>
            <a:pPr marL="0" indent="0" eaLnBrk="1" hangingPunct="1">
              <a:buNone/>
              <a:defRPr/>
            </a:pPr>
            <a:r>
              <a:rPr lang="en-US" altLang="zh-CN" sz="2400" dirty="0" smtClean="0">
                <a:latin typeface="楷体_GB2312" pitchFamily="49" charset="-122"/>
                <a:ea typeface="楷体_GB2312" pitchFamily="49" charset="-122"/>
              </a:rPr>
              <a:t>  t(i1,i2</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正是一维情形的最大子段和问题。则原问题转化为两个阶段，首先计算某行中各列元素组成的序列的最大子段和，然后将其放在某个行范围中进行综合比较。</a:t>
            </a:r>
          </a:p>
          <a:p>
            <a:pPr marL="0" indent="0" eaLnBrk="1" hangingPunct="1">
              <a:buNone/>
              <a:defRPr/>
            </a:pPr>
            <a:r>
              <a:rPr lang="en-US" altLang="zh-CN" sz="2400" b="1"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与最大子段和的方法类似，可以求最大子矩阵的左上坐标和右下坐标。</a:t>
            </a:r>
            <a:endParaRPr lang="zh-CN" altLang="en-US" sz="2400" dirty="0">
              <a:latin typeface="楷体_GB2312" pitchFamily="49" charset="-122"/>
              <a:ea typeface="楷体_GB2312"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981473978"/>
              </p:ext>
            </p:extLst>
          </p:nvPr>
        </p:nvGraphicFramePr>
        <p:xfrm>
          <a:off x="647564" y="2495934"/>
          <a:ext cx="8022842" cy="717042"/>
        </p:xfrm>
        <a:graphic>
          <a:graphicData uri="http://schemas.openxmlformats.org/presentationml/2006/ole">
            <mc:AlternateContent xmlns:mc="http://schemas.openxmlformats.org/markup-compatibility/2006">
              <mc:Choice xmlns:v="urn:schemas-microsoft-com:vml" Requires="v">
                <p:oleObj spid="_x0000_s56412" name="Equation" r:id="rId3" imgW="4267200" imgH="381000" progId="Equation.DSMT4">
                  <p:embed/>
                </p:oleObj>
              </mc:Choice>
              <mc:Fallback>
                <p:oleObj name="Equation" r:id="rId3" imgW="4267200" imgH="38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64" y="2495934"/>
                        <a:ext cx="8022842" cy="717042"/>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87340041"/>
              </p:ext>
            </p:extLst>
          </p:nvPr>
        </p:nvGraphicFramePr>
        <p:xfrm>
          <a:off x="1023392" y="3078472"/>
          <a:ext cx="1676400" cy="890588"/>
        </p:xfrm>
        <a:graphic>
          <a:graphicData uri="http://schemas.openxmlformats.org/presentationml/2006/ole">
            <mc:AlternateContent xmlns:mc="http://schemas.openxmlformats.org/markup-compatibility/2006">
              <mc:Choice xmlns:v="urn:schemas-microsoft-com:vml" Requires="v">
                <p:oleObj spid="_x0000_s56413" name="Equation" r:id="rId5" imgW="1028254" imgH="431613" progId="Equation.DSMT4">
                  <p:embed/>
                </p:oleObj>
              </mc:Choice>
              <mc:Fallback>
                <p:oleObj name="Equation" r:id="rId5" imgW="1028254" imgH="431613"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392" y="3078472"/>
                        <a:ext cx="16764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59666998"/>
              </p:ext>
            </p:extLst>
          </p:nvPr>
        </p:nvGraphicFramePr>
        <p:xfrm>
          <a:off x="3527884" y="3028243"/>
          <a:ext cx="3429000" cy="1012825"/>
        </p:xfrm>
        <a:graphic>
          <a:graphicData uri="http://schemas.openxmlformats.org/presentationml/2006/ole">
            <mc:AlternateContent xmlns:mc="http://schemas.openxmlformats.org/markup-compatibility/2006">
              <mc:Choice xmlns:v="urn:schemas-microsoft-com:vml" Requires="v">
                <p:oleObj spid="_x0000_s56414" name="Equation" r:id="rId7" imgW="1511300" imgH="444500" progId="Equation.DSMT4">
                  <p:embed/>
                </p:oleObj>
              </mc:Choice>
              <mc:Fallback>
                <p:oleObj name="Equation" r:id="rId7" imgW="1511300" imgH="4445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884" y="3028243"/>
                        <a:ext cx="3429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3710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5888E56-6C82-4B3A-8EBC-0DA799916104}" type="datetime1">
              <a:rPr lang="zh-CN" altLang="en-US" smtClean="0"/>
              <a:pPr eaLnBrk="1" hangingPunct="1"/>
              <a:t>2018/9/5</a:t>
            </a:fld>
            <a:endParaRPr lang="en-US" altLang="zh-CN" smtClean="0"/>
          </a:p>
        </p:txBody>
      </p:sp>
      <p:sp>
        <p:nvSpPr>
          <p:cNvPr id="102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30BAE38-92D2-40A5-8819-D9F8F290AB3C}" type="slidenum">
              <a:rPr lang="en-US" altLang="zh-CN" smtClean="0"/>
              <a:pPr eaLnBrk="1" hangingPunct="1"/>
              <a:t>57</a:t>
            </a:fld>
            <a:endParaRPr lang="en-US" altLang="zh-CN" smtClean="0"/>
          </a:p>
        </p:txBody>
      </p:sp>
      <p:sp>
        <p:nvSpPr>
          <p:cNvPr id="10244" name="Rectangle 2"/>
          <p:cNvSpPr>
            <a:spLocks noGrp="1" noChangeArrowheads="1"/>
          </p:cNvSpPr>
          <p:nvPr>
            <p:ph type="title"/>
          </p:nvPr>
        </p:nvSpPr>
        <p:spPr>
          <a:xfrm>
            <a:off x="1187450" y="908050"/>
            <a:ext cx="7416800" cy="842963"/>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10 </a:t>
            </a:r>
            <a:r>
              <a:rPr lang="zh-CN" altLang="en-US" sz="4000" b="1" dirty="0" smtClean="0">
                <a:ea typeface="黑体" pitchFamily="49" charset="-122"/>
              </a:rPr>
              <a:t>直线的交点数</a:t>
            </a:r>
          </a:p>
        </p:txBody>
      </p:sp>
      <p:sp>
        <p:nvSpPr>
          <p:cNvPr id="10245" name="Rectangle 3"/>
          <p:cNvSpPr>
            <a:spLocks noGrp="1" noChangeArrowheads="1"/>
          </p:cNvSpPr>
          <p:nvPr>
            <p:ph type="body" idx="1"/>
          </p:nvPr>
        </p:nvSpPr>
        <p:spPr>
          <a:xfrm>
            <a:off x="576263" y="1952625"/>
            <a:ext cx="7956550" cy="4357688"/>
          </a:xfrm>
        </p:spPr>
        <p:txBody>
          <a:bodyPr/>
          <a:lstStyle/>
          <a:p>
            <a:pPr eaLnBrk="1" hangingPunct="1">
              <a:buFont typeface="Wingdings" pitchFamily="2" charset="2"/>
              <a:buNone/>
              <a:defRPr/>
            </a:pPr>
            <a:r>
              <a:rPr lang="zh-CN" altLang="en-US" sz="2400" dirty="0" smtClean="0">
                <a:solidFill>
                  <a:schemeClr val="hlink"/>
                </a:solidFill>
                <a:latin typeface="楷体_GB2312" pitchFamily="49" charset="-122"/>
                <a:ea typeface="楷体_GB2312" pitchFamily="49" charset="-122"/>
              </a:rPr>
              <a:t>问题描述</a:t>
            </a:r>
            <a:r>
              <a:rPr lang="zh-CN" altLang="en-US" sz="2400" dirty="0" smtClean="0">
                <a:latin typeface="楷体_GB2312" pitchFamily="49" charset="-122"/>
                <a:ea typeface="楷体_GB2312" pitchFamily="49" charset="-122"/>
              </a:rPr>
              <a:t>：</a:t>
            </a:r>
          </a:p>
          <a:p>
            <a:pPr marL="0" indent="0" eaLnBrk="1" hangingPunct="1">
              <a:buFont typeface="Wingdings" pitchFamily="2" charset="2"/>
              <a:buNone/>
              <a:defRPr/>
            </a:pPr>
            <a:r>
              <a:rPr lang="zh-CN" altLang="en-US" sz="2400" dirty="0" smtClean="0">
                <a:latin typeface="楷体_GB2312" pitchFamily="49" charset="-122"/>
                <a:ea typeface="楷体_GB2312" pitchFamily="49" charset="-122"/>
              </a:rPr>
              <a:t>  平面上有</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条直线，且无三线共点，问这些直线能有多少种不同交点数。</a:t>
            </a:r>
          </a:p>
          <a:p>
            <a:pPr eaLnBrk="1" hangingPunct="1">
              <a:buFont typeface="Wingdings" pitchFamily="2" charset="2"/>
              <a:buNone/>
              <a:defRPr/>
            </a:pPr>
            <a:r>
              <a:rPr lang="zh-CN" altLang="en-US" sz="2400" dirty="0" smtClean="0">
                <a:solidFill>
                  <a:schemeClr val="hlink"/>
                </a:solidFill>
                <a:latin typeface="楷体_GB2312" pitchFamily="49" charset="-122"/>
                <a:ea typeface="楷体_GB2312" pitchFamily="49" charset="-122"/>
              </a:rPr>
              <a:t>  输入：</a:t>
            </a:r>
            <a:r>
              <a:rPr lang="en-US" altLang="zh-CN" sz="2400" dirty="0" smtClean="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a:t>
            </a:r>
            <a:r>
              <a:rPr lang="en-US" altLang="zh-CN" sz="2400" dirty="0" smtClean="0">
                <a:latin typeface="楷体_GB2312" pitchFamily="49" charset="-122"/>
                <a:ea typeface="楷体_GB2312" pitchFamily="49" charset="-122"/>
              </a:rPr>
              <a:t>n&lt;=20</a:t>
            </a:r>
            <a:r>
              <a:rPr lang="zh-CN" altLang="en-US" sz="2400" dirty="0" smtClean="0">
                <a:latin typeface="楷体_GB2312" pitchFamily="49" charset="-122"/>
                <a:ea typeface="楷体_GB2312" pitchFamily="49" charset="-122"/>
              </a:rPr>
              <a:t>）</a:t>
            </a:r>
          </a:p>
          <a:p>
            <a:pPr marL="0" indent="0" eaLnBrk="1" hangingPunct="1">
              <a:buFont typeface="Wingdings" pitchFamily="2" charset="2"/>
              <a:buNone/>
              <a:defRPr/>
            </a:pPr>
            <a:r>
              <a:rPr lang="zh-CN" altLang="en-US" sz="2400" dirty="0" smtClean="0">
                <a:solidFill>
                  <a:schemeClr val="hlink"/>
                </a:solidFill>
                <a:latin typeface="楷体_GB2312" pitchFamily="49" charset="-122"/>
                <a:ea typeface="楷体_GB2312" pitchFamily="49" charset="-122"/>
              </a:rPr>
              <a:t>  输出</a:t>
            </a:r>
            <a:r>
              <a:rPr lang="zh-CN" altLang="en-US" sz="2400" dirty="0" smtClean="0">
                <a:latin typeface="楷体_GB2312" pitchFamily="49" charset="-122"/>
                <a:ea typeface="楷体_GB2312" pitchFamily="49" charset="-122"/>
              </a:rPr>
              <a:t>：每个测试实例对应一行输出，从小到大列出所有相交方案，其中每个数为可能的交点数。</a:t>
            </a:r>
          </a:p>
          <a:p>
            <a:pPr eaLnBrk="1" hangingPunct="1">
              <a:buFont typeface="Wingdings" pitchFamily="2" charset="2"/>
              <a:buNone/>
              <a:defRPr/>
            </a:pPr>
            <a:r>
              <a:rPr lang="zh-CN" altLang="en-US" sz="2400" dirty="0" smtClean="0">
                <a:solidFill>
                  <a:schemeClr val="hlink"/>
                </a:solidFill>
                <a:latin typeface="楷体_GB2312" pitchFamily="49" charset="-122"/>
                <a:ea typeface="楷体_GB2312" pitchFamily="49" charset="-122"/>
              </a:rPr>
              <a:t>  样例输入</a:t>
            </a:r>
          </a:p>
          <a:p>
            <a:pPr eaLnBrk="1" hangingPunct="1">
              <a:buFont typeface="Wingdings" pitchFamily="2" charset="2"/>
              <a:buNone/>
              <a:defRPr/>
            </a:pPr>
            <a:r>
              <a:rPr lang="en-US" altLang="zh-CN" sz="2400" dirty="0" smtClean="0">
                <a:latin typeface="楷体_GB2312" pitchFamily="49" charset="-122"/>
                <a:ea typeface="楷体_GB2312" pitchFamily="49" charset="-122"/>
              </a:rPr>
              <a:t>  4</a:t>
            </a:r>
          </a:p>
          <a:p>
            <a:pPr eaLnBrk="1" hangingPunct="1">
              <a:buFont typeface="Wingdings" pitchFamily="2" charset="2"/>
              <a:buNone/>
              <a:defRPr/>
            </a:pPr>
            <a:r>
              <a:rPr lang="zh-CN" altLang="en-US" sz="2400" dirty="0" smtClean="0">
                <a:solidFill>
                  <a:schemeClr val="hlink"/>
                </a:solidFill>
                <a:latin typeface="楷体_GB2312" pitchFamily="49" charset="-122"/>
                <a:ea typeface="楷体_GB2312" pitchFamily="49" charset="-122"/>
              </a:rPr>
              <a:t>  样例输出</a:t>
            </a:r>
          </a:p>
          <a:p>
            <a:pPr eaLnBrk="1" hangingPunct="1">
              <a:buFont typeface="Wingdings" pitchFamily="2" charset="2"/>
              <a:buNone/>
              <a:defRPr/>
            </a:pPr>
            <a:r>
              <a:rPr lang="en-US" altLang="zh-CN" sz="2400" dirty="0" smtClean="0">
                <a:latin typeface="楷体_GB2312" pitchFamily="49" charset="-122"/>
                <a:ea typeface="楷体_GB2312" pitchFamily="49" charset="-122"/>
              </a:rPr>
              <a:t>  0 3 4 5 6</a:t>
            </a:r>
          </a:p>
        </p:txBody>
      </p:sp>
    </p:spTree>
    <p:extLst>
      <p:ext uri="{BB962C8B-B14F-4D97-AF65-F5344CB8AC3E}">
        <p14:creationId xmlns:p14="http://schemas.microsoft.com/office/powerpoint/2010/main" val="11652525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0A9FA63-286B-4195-9069-E3D69A312000}" type="datetime1">
              <a:rPr lang="zh-CN" altLang="en-US" smtClean="0"/>
              <a:pPr eaLnBrk="1" hangingPunct="1"/>
              <a:t>2018/9/5</a:t>
            </a:fld>
            <a:endParaRPr lang="en-US" altLang="zh-CN" smtClean="0"/>
          </a:p>
        </p:txBody>
      </p:sp>
      <p:sp>
        <p:nvSpPr>
          <p:cNvPr id="112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575AF00-93CC-43E5-B346-EB25519E6516}" type="slidenum">
              <a:rPr lang="en-US" altLang="zh-CN" smtClean="0"/>
              <a:pPr eaLnBrk="1" hangingPunct="1"/>
              <a:t>58</a:t>
            </a:fld>
            <a:endParaRPr lang="en-US" altLang="zh-CN" smtClean="0"/>
          </a:p>
        </p:txBody>
      </p:sp>
      <p:sp>
        <p:nvSpPr>
          <p:cNvPr id="11268" name="Rectangle 2"/>
          <p:cNvSpPr>
            <a:spLocks noGrp="1" noChangeArrowheads="1"/>
          </p:cNvSpPr>
          <p:nvPr>
            <p:ph type="title"/>
          </p:nvPr>
        </p:nvSpPr>
        <p:spPr>
          <a:xfrm>
            <a:off x="1150938" y="981075"/>
            <a:ext cx="7793037" cy="768350"/>
          </a:xfrm>
        </p:spPr>
        <p:txBody>
          <a:bodyPr/>
          <a:lstStyle/>
          <a:p>
            <a:pPr eaLnBrk="1" hangingPunct="1"/>
            <a:r>
              <a:rPr lang="zh-CN" altLang="en-US" sz="4000" b="1" dirty="0" smtClean="0">
                <a:ea typeface="黑体" pitchFamily="49" charset="-122"/>
              </a:rPr>
              <a:t>例</a:t>
            </a:r>
            <a:r>
              <a:rPr lang="en-US" altLang="zh-CN" sz="4000" b="1" dirty="0" smtClean="0">
                <a:ea typeface="黑体" pitchFamily="49" charset="-122"/>
              </a:rPr>
              <a:t>10 </a:t>
            </a:r>
            <a:r>
              <a:rPr lang="zh-CN" altLang="en-US" sz="4000" b="1" dirty="0">
                <a:ea typeface="黑体" pitchFamily="49" charset="-122"/>
              </a:rPr>
              <a:t>直线的交点数</a:t>
            </a:r>
            <a:endParaRPr lang="en-US" altLang="zh-CN" sz="4000" b="1" dirty="0" smtClean="0">
              <a:ea typeface="黑体" pitchFamily="49" charset="-122"/>
            </a:endParaRPr>
          </a:p>
        </p:txBody>
      </p:sp>
      <p:sp>
        <p:nvSpPr>
          <p:cNvPr id="11269" name="Rectangle 3"/>
          <p:cNvSpPr>
            <a:spLocks noGrp="1" noChangeArrowheads="1"/>
          </p:cNvSpPr>
          <p:nvPr>
            <p:ph type="body" idx="1"/>
          </p:nvPr>
        </p:nvSpPr>
        <p:spPr>
          <a:xfrm>
            <a:off x="395536" y="1989138"/>
            <a:ext cx="8424936" cy="3852862"/>
          </a:xfrm>
        </p:spPr>
        <p:txBody>
          <a:bodyPr/>
          <a:lstStyle/>
          <a:p>
            <a:pPr marL="533400" indent="-533400" eaLnBrk="1" hangingPunct="1">
              <a:buFont typeface="Wingdings" pitchFamily="2" charset="2"/>
              <a:buNone/>
            </a:pPr>
            <a:r>
              <a:rPr lang="zh-CN" altLang="en-US" b="1" dirty="0" smtClean="0">
                <a:latin typeface="楷体_GB2312" pitchFamily="49" charset="-122"/>
                <a:ea typeface="楷体_GB2312" pitchFamily="49" charset="-122"/>
              </a:rPr>
              <a:t>分析</a:t>
            </a:r>
            <a:r>
              <a:rPr lang="en-US" altLang="zh-CN" b="1" dirty="0" smtClean="0">
                <a:latin typeface="楷体_GB2312" pitchFamily="49" charset="-122"/>
                <a:ea typeface="楷体_GB2312" pitchFamily="49" charset="-122"/>
              </a:rPr>
              <a:t>:</a:t>
            </a:r>
            <a:r>
              <a:rPr lang="en-US" altLang="zh-CN" sz="1800" b="1" dirty="0" smtClean="0">
                <a:latin typeface="楷体_GB2312" pitchFamily="49" charset="-122"/>
                <a:ea typeface="楷体_GB2312" pitchFamily="49" charset="-122"/>
              </a:rPr>
              <a:t>	</a:t>
            </a:r>
          </a:p>
          <a:p>
            <a:pPr marL="0" indent="0" eaLnBrk="1" hangingPunct="1">
              <a:buFont typeface="Wingdings" pitchFamily="2" charset="2"/>
              <a:buNone/>
            </a:pPr>
            <a:r>
              <a:rPr lang="en-US" altLang="zh-CN" b="1" dirty="0">
                <a:latin typeface="楷体_GB2312" pitchFamily="49" charset="-122"/>
                <a:ea typeface="楷体_GB2312" pitchFamily="49" charset="-122"/>
              </a:rPr>
              <a:t> </a:t>
            </a:r>
            <a:r>
              <a:rPr lang="en-US" altLang="zh-CN" b="1" dirty="0" smtClean="0">
                <a:latin typeface="楷体_GB2312" pitchFamily="49" charset="-122"/>
                <a:ea typeface="楷体_GB2312" pitchFamily="49" charset="-122"/>
              </a:rPr>
              <a:t> </a:t>
            </a:r>
            <a:r>
              <a:rPr lang="en-US" altLang="zh-CN" dirty="0" smtClean="0">
                <a:latin typeface="楷体_GB2312" pitchFamily="49" charset="-122"/>
                <a:ea typeface="楷体_GB2312" pitchFamily="49" charset="-122"/>
              </a:rPr>
              <a:t>n</a:t>
            </a:r>
            <a:r>
              <a:rPr lang="zh-CN" altLang="en-US" dirty="0" smtClean="0">
                <a:latin typeface="楷体_GB2312" pitchFamily="49" charset="-122"/>
                <a:ea typeface="楷体_GB2312" pitchFamily="49" charset="-122"/>
              </a:rPr>
              <a:t>条直线互不平行且无三线共点的最多交点数</a:t>
            </a:r>
            <a:r>
              <a:rPr lang="en-US" altLang="zh-CN" dirty="0" smtClean="0">
                <a:latin typeface="楷体_GB2312" pitchFamily="49" charset="-122"/>
                <a:ea typeface="楷体_GB2312" pitchFamily="49" charset="-122"/>
              </a:rPr>
              <a:t>max=1+2+</a:t>
            </a:r>
            <a:r>
              <a:rPr lang="en-US" altLang="zh-CN" dirty="0" smtClean="0">
                <a:latin typeface="Arial" charset="0"/>
                <a:ea typeface="楷体_GB2312" pitchFamily="49" charset="-122"/>
              </a:rPr>
              <a:t>……</a:t>
            </a:r>
            <a:r>
              <a:rPr lang="en-US" altLang="zh-CN" dirty="0" smtClean="0">
                <a:latin typeface="楷体_GB2312" pitchFamily="49" charset="-122"/>
                <a:ea typeface="楷体_GB2312" pitchFamily="49" charset="-122"/>
              </a:rPr>
              <a:t>(n-1)=n(n-1)/2,</a:t>
            </a:r>
            <a:endParaRPr lang="en-US" altLang="zh-CN" sz="1400" dirty="0" smtClean="0">
              <a:latin typeface="楷体_GB2312" pitchFamily="49" charset="-122"/>
              <a:ea typeface="楷体_GB2312" pitchFamily="49" charset="-122"/>
            </a:endParaRPr>
          </a:p>
          <a:p>
            <a:pPr marL="0" indent="0" eaLnBrk="1" hangingPunct="1">
              <a:buFont typeface="Wingdings" pitchFamily="2" charset="2"/>
              <a:buNone/>
            </a:pPr>
            <a:r>
              <a:rPr lang="en-US" altLang="zh-CN" dirty="0">
                <a:latin typeface="楷体_GB2312" pitchFamily="49" charset="-122"/>
                <a:ea typeface="楷体_GB2312" pitchFamily="49" charset="-122"/>
              </a:rPr>
              <a:t> </a:t>
            </a:r>
            <a:r>
              <a:rPr lang="en-US" altLang="zh-CN" dirty="0" smtClean="0">
                <a:latin typeface="楷体_GB2312" pitchFamily="49" charset="-122"/>
                <a:ea typeface="楷体_GB2312" pitchFamily="49" charset="-122"/>
              </a:rPr>
              <a:t> </a:t>
            </a:r>
            <a:r>
              <a:rPr lang="zh-CN" altLang="en-US" dirty="0" smtClean="0">
                <a:latin typeface="楷体_GB2312" pitchFamily="49" charset="-122"/>
                <a:ea typeface="楷体_GB2312" pitchFamily="49" charset="-122"/>
              </a:rPr>
              <a:t>但本题不这么简单，因为问题问的是：这些直线有</a:t>
            </a:r>
            <a:r>
              <a:rPr lang="zh-CN" altLang="en-US" dirty="0" smtClean="0">
                <a:solidFill>
                  <a:schemeClr val="hlink"/>
                </a:solidFill>
                <a:latin typeface="楷体_GB2312" pitchFamily="49" charset="-122"/>
                <a:ea typeface="楷体_GB2312" pitchFamily="49" charset="-122"/>
              </a:rPr>
              <a:t>多少种</a:t>
            </a:r>
            <a:r>
              <a:rPr lang="zh-CN" altLang="en-US" dirty="0" smtClean="0">
                <a:latin typeface="楷体_GB2312" pitchFamily="49" charset="-122"/>
                <a:ea typeface="楷体_GB2312" pitchFamily="49" charset="-122"/>
              </a:rPr>
              <a:t>不同的交点数？</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C6628D84-3FBA-4795-8AD0-7050B30502D3}" type="datetime1">
              <a:rPr lang="zh-CN" altLang="en-US" smtClean="0"/>
              <a:pPr eaLnBrk="1" hangingPunct="1"/>
              <a:t>2018/9/5</a:t>
            </a:fld>
            <a:endParaRPr lang="en-US" altLang="zh-CN" smtClean="0"/>
          </a:p>
        </p:txBody>
      </p:sp>
      <p:sp>
        <p:nvSpPr>
          <p:cNvPr id="122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7115E6E-5412-4DD7-BE09-D9E643F058AD}" type="slidenum">
              <a:rPr lang="en-US" altLang="zh-CN" smtClean="0"/>
              <a:pPr eaLnBrk="1" hangingPunct="1"/>
              <a:t>59</a:t>
            </a:fld>
            <a:endParaRPr lang="en-US" altLang="zh-CN" smtClean="0"/>
          </a:p>
        </p:txBody>
      </p:sp>
      <p:sp>
        <p:nvSpPr>
          <p:cNvPr id="12292" name="Rectangle 2"/>
          <p:cNvSpPr>
            <a:spLocks noChangeArrowheads="1"/>
          </p:cNvSpPr>
          <p:nvPr/>
        </p:nvSpPr>
        <p:spPr bwMode="auto">
          <a:xfrm>
            <a:off x="1042988" y="4705350"/>
            <a:ext cx="7813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tabLst>
                <a:tab pos="571500" algn="l"/>
              </a:tabLst>
            </a:pPr>
            <a:r>
              <a:rPr lang="zh-CN" altLang="en-US" sz="3200" b="1">
                <a:solidFill>
                  <a:schemeClr val="hlink"/>
                </a:solidFill>
                <a:latin typeface="楷体_GB2312" pitchFamily="49" charset="-122"/>
                <a:ea typeface="楷体_GB2312" pitchFamily="49" charset="-122"/>
              </a:rPr>
              <a:t>然后，</a:t>
            </a:r>
            <a:r>
              <a:rPr lang="zh-CN" altLang="en-US" sz="3200" b="1">
                <a:latin typeface="楷体_GB2312" pitchFamily="49" charset="-122"/>
                <a:ea typeface="楷体_GB2312" pitchFamily="49" charset="-122"/>
              </a:rPr>
              <a:t>假设</a:t>
            </a:r>
            <a:r>
              <a:rPr lang="en-US" altLang="zh-CN" sz="3200" b="1">
                <a:latin typeface="楷体_GB2312" pitchFamily="49" charset="-122"/>
                <a:ea typeface="楷体_GB2312" pitchFamily="49" charset="-122"/>
              </a:rPr>
              <a:t>&lt;=n-1</a:t>
            </a:r>
            <a:r>
              <a:rPr lang="zh-CN" altLang="en-US" sz="3200" b="1">
                <a:latin typeface="楷体_GB2312" pitchFamily="49" charset="-122"/>
                <a:ea typeface="楷体_GB2312" pitchFamily="49" charset="-122"/>
              </a:rPr>
              <a:t>的情况都已经知道</a:t>
            </a:r>
            <a:r>
              <a:rPr lang="en-US" altLang="zh-CN" sz="3200" b="1">
                <a:latin typeface="Arial" charset="0"/>
                <a:ea typeface="楷体_GB2312" pitchFamily="49" charset="-122"/>
              </a:rPr>
              <a:t>——</a:t>
            </a:r>
            <a:endParaRPr lang="en-US" altLang="zh-CN" sz="3200" b="1">
              <a:latin typeface="楷体_GB2312" pitchFamily="49" charset="-122"/>
              <a:ea typeface="楷体_GB2312" pitchFamily="49" charset="-122"/>
            </a:endParaRPr>
          </a:p>
        </p:txBody>
      </p:sp>
      <p:sp>
        <p:nvSpPr>
          <p:cNvPr id="12293" name="Rectangle 3"/>
          <p:cNvSpPr>
            <a:spLocks noChangeArrowheads="1"/>
          </p:cNvSpPr>
          <p:nvPr/>
        </p:nvSpPr>
        <p:spPr bwMode="auto">
          <a:xfrm>
            <a:off x="1258888" y="1052513"/>
            <a:ext cx="536575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latin typeface="+mj-lt"/>
                <a:ea typeface="黑体" pitchFamily="49" charset="-122"/>
                <a:cs typeface="+mj-cs"/>
              </a:rPr>
              <a:t>例</a:t>
            </a:r>
            <a:r>
              <a:rPr lang="en-US" altLang="zh-CN" sz="4000" b="1" dirty="0" smtClean="0">
                <a:solidFill>
                  <a:schemeClr val="tx2"/>
                </a:solidFill>
                <a:latin typeface="+mj-lt"/>
                <a:ea typeface="黑体" pitchFamily="49" charset="-122"/>
                <a:cs typeface="+mj-cs"/>
              </a:rPr>
              <a:t>10 </a:t>
            </a:r>
            <a:r>
              <a:rPr lang="zh-CN" altLang="en-US" sz="4000" b="1" dirty="0">
                <a:solidFill>
                  <a:schemeClr val="tx2"/>
                </a:solidFill>
                <a:latin typeface="+mj-lt"/>
                <a:ea typeface="黑体" pitchFamily="49" charset="-122"/>
                <a:cs typeface="+mj-cs"/>
              </a:rPr>
              <a:t>直线的交点数</a:t>
            </a:r>
            <a:endParaRPr lang="en-US" altLang="zh-CN" sz="4000" b="1" dirty="0">
              <a:solidFill>
                <a:schemeClr val="tx2"/>
              </a:solidFill>
              <a:latin typeface="+mj-lt"/>
              <a:ea typeface="黑体" pitchFamily="49" charset="-122"/>
              <a:cs typeface="+mj-cs"/>
            </a:endParaRPr>
          </a:p>
        </p:txBody>
      </p:sp>
      <p:sp>
        <p:nvSpPr>
          <p:cNvPr id="12294" name="Rectangle 4"/>
          <p:cNvSpPr>
            <a:spLocks noChangeArrowheads="1"/>
          </p:cNvSpPr>
          <p:nvPr/>
        </p:nvSpPr>
        <p:spPr bwMode="auto">
          <a:xfrm>
            <a:off x="1187450" y="1824038"/>
            <a:ext cx="619283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5000"/>
              </a:lnSpc>
              <a:tabLst>
                <a:tab pos="571500" algn="l"/>
              </a:tabLst>
            </a:pPr>
            <a:r>
              <a:rPr lang="zh-CN" altLang="en-US" sz="3200" b="1" dirty="0">
                <a:solidFill>
                  <a:schemeClr val="hlink"/>
                </a:solidFill>
                <a:latin typeface="楷体_GB2312" pitchFamily="49" charset="-122"/>
                <a:ea typeface="楷体_GB2312" pitchFamily="49" charset="-122"/>
              </a:rPr>
              <a:t>首先，</a:t>
            </a:r>
            <a:r>
              <a:rPr lang="zh-CN" altLang="en-US" sz="3200" b="1" dirty="0">
                <a:latin typeface="楷体_GB2312" pitchFamily="49" charset="-122"/>
                <a:ea typeface="楷体_GB2312" pitchFamily="49" charset="-122"/>
              </a:rPr>
              <a:t>容易列举出</a:t>
            </a:r>
            <a:r>
              <a:rPr lang="en-US" altLang="zh-CN" sz="3200" b="1" dirty="0">
                <a:latin typeface="楷体_GB2312" pitchFamily="49" charset="-122"/>
                <a:ea typeface="楷体_GB2312" pitchFamily="49" charset="-122"/>
              </a:rPr>
              <a:t>N=1,2,3</a:t>
            </a:r>
            <a:r>
              <a:rPr lang="zh-CN" altLang="en-US" sz="3200" b="1" dirty="0">
                <a:latin typeface="楷体_GB2312" pitchFamily="49" charset="-122"/>
                <a:ea typeface="楷体_GB2312" pitchFamily="49" charset="-122"/>
              </a:rPr>
              <a:t>的情况：</a:t>
            </a:r>
          </a:p>
          <a:p>
            <a:pPr>
              <a:lnSpc>
                <a:spcPct val="125000"/>
              </a:lnSpc>
              <a:tabLst>
                <a:tab pos="571500" algn="l"/>
              </a:tabLst>
            </a:pPr>
            <a:r>
              <a:rPr lang="zh-CN" altLang="en-US" sz="3200" b="1" dirty="0">
                <a:latin typeface="楷体_GB2312" pitchFamily="49" charset="-122"/>
                <a:ea typeface="楷体_GB2312" pitchFamily="49" charset="-122"/>
              </a:rPr>
              <a:t>	</a:t>
            </a:r>
            <a:r>
              <a:rPr lang="en-US" altLang="zh-CN" sz="3200" b="1" dirty="0">
                <a:latin typeface="楷体_GB2312" pitchFamily="49" charset="-122"/>
                <a:ea typeface="楷体_GB2312" pitchFamily="49" charset="-122"/>
              </a:rPr>
              <a:t>0</a:t>
            </a:r>
          </a:p>
          <a:p>
            <a:pPr>
              <a:lnSpc>
                <a:spcPct val="125000"/>
              </a:lnSpc>
              <a:tabLst>
                <a:tab pos="571500" algn="l"/>
              </a:tabLst>
            </a:pPr>
            <a:r>
              <a:rPr lang="en-US" altLang="zh-CN" sz="3200" b="1" dirty="0">
                <a:latin typeface="楷体_GB2312" pitchFamily="49" charset="-122"/>
                <a:ea typeface="楷体_GB2312" pitchFamily="49" charset="-122"/>
              </a:rPr>
              <a:t>	0</a:t>
            </a: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1</a:t>
            </a:r>
          </a:p>
          <a:p>
            <a:pPr>
              <a:lnSpc>
                <a:spcPct val="125000"/>
              </a:lnSpc>
              <a:tabLst>
                <a:tab pos="571500" algn="l"/>
              </a:tabLst>
            </a:pPr>
            <a:r>
              <a:rPr lang="en-US" altLang="zh-CN" sz="3200" b="1" dirty="0">
                <a:latin typeface="楷体_GB2312" pitchFamily="49" charset="-122"/>
                <a:ea typeface="楷体_GB2312" pitchFamily="49" charset="-122"/>
              </a:rPr>
              <a:t>	0</a:t>
            </a: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2</a:t>
            </a: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5F08794-AE4D-4834-B2ED-9F337DC3D1A2}" type="datetime1">
              <a:rPr lang="zh-CN" altLang="en-US" smtClean="0"/>
              <a:pPr eaLnBrk="1" hangingPunct="1"/>
              <a:t>2018/9/5</a:t>
            </a:fld>
            <a:endParaRPr lang="en-US" altLang="zh-CN" smtClean="0"/>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5DA60B1-507C-4CC5-AE26-351C8005BBB2}" type="slidenum">
              <a:rPr lang="en-US" altLang="zh-CN" smtClean="0"/>
              <a:pPr eaLnBrk="1" hangingPunct="1"/>
              <a:t>6</a:t>
            </a:fld>
            <a:endParaRPr lang="en-US" altLang="zh-CN" smtClean="0"/>
          </a:p>
        </p:txBody>
      </p:sp>
      <p:sp>
        <p:nvSpPr>
          <p:cNvPr id="16388" name="Rectangle 2"/>
          <p:cNvSpPr>
            <a:spLocks noChangeArrowheads="1"/>
          </p:cNvSpPr>
          <p:nvPr/>
        </p:nvSpPr>
        <p:spPr bwMode="auto">
          <a:xfrm>
            <a:off x="1223963" y="1052513"/>
            <a:ext cx="622776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a:t>
            </a:r>
            <a:r>
              <a:rPr lang="zh-CN" altLang="en-US" sz="4000" b="1" dirty="0" smtClean="0">
                <a:solidFill>
                  <a:schemeClr val="tx2"/>
                </a:solidFill>
                <a:ea typeface="黑体" pitchFamily="49" charset="-122"/>
              </a:rPr>
              <a:t>问题</a:t>
            </a:r>
            <a:endParaRPr lang="zh-CN" altLang="en-US" sz="4000" dirty="0">
              <a:solidFill>
                <a:schemeClr val="tx2"/>
              </a:solidFill>
            </a:endParaRPr>
          </a:p>
        </p:txBody>
      </p:sp>
      <p:sp>
        <p:nvSpPr>
          <p:cNvPr id="16389" name="Rectangle 3"/>
          <p:cNvSpPr>
            <a:spLocks noChangeArrowheads="1"/>
          </p:cNvSpPr>
          <p:nvPr/>
        </p:nvSpPr>
        <p:spPr bwMode="auto">
          <a:xfrm>
            <a:off x="431800" y="1981200"/>
            <a:ext cx="82804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342900" indent="-342900">
              <a:spcBef>
                <a:spcPct val="20000"/>
              </a:spcBef>
              <a:buClr>
                <a:schemeClr val="folHlink"/>
              </a:buClr>
              <a:buSzPct val="60000"/>
              <a:buFont typeface="Wingdings" pitchFamily="2" charset="2"/>
              <a:buNone/>
            </a:pPr>
            <a:r>
              <a:rPr lang="en-US" altLang="zh-CN" sz="2800"/>
              <a:t>		</a:t>
            </a:r>
          </a:p>
        </p:txBody>
      </p:sp>
      <p:sp>
        <p:nvSpPr>
          <p:cNvPr id="16390" name="Rectangle 4"/>
          <p:cNvSpPr>
            <a:spLocks noChangeArrowheads="1"/>
          </p:cNvSpPr>
          <p:nvPr/>
        </p:nvSpPr>
        <p:spPr bwMode="auto">
          <a:xfrm>
            <a:off x="468313" y="2060575"/>
            <a:ext cx="80645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dirty="0">
                <a:latin typeface="Times New Roman" pitchFamily="18" charset="0"/>
              </a:rPr>
              <a:t>     </a:t>
            </a:r>
            <a:r>
              <a:rPr lang="zh-CN" altLang="en-US" sz="2800" dirty="0">
                <a:latin typeface="Times New Roman" pitchFamily="18" charset="0"/>
              </a:rPr>
              <a:t>有形如下图所示的数塔，从顶部出发，在每一结点可以选择向左走或是向右走，一直走到底层，要求找出一条路径，使路径上的值的和最大。</a:t>
            </a:r>
          </a:p>
        </p:txBody>
      </p:sp>
      <p:pic>
        <p:nvPicPr>
          <p:cNvPr id="16391" name="Picture 5" descr="9-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3536950"/>
            <a:ext cx="5797550"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3087A96-91AE-4595-B378-06F274CA040D}" type="datetime1">
              <a:rPr lang="zh-CN" altLang="en-US" smtClean="0"/>
              <a:pPr eaLnBrk="1" hangingPunct="1"/>
              <a:t>2018/9/5</a:t>
            </a:fld>
            <a:endParaRPr lang="en-US" altLang="zh-CN" smtClean="0"/>
          </a:p>
        </p:txBody>
      </p:sp>
      <p:sp>
        <p:nvSpPr>
          <p:cNvPr id="133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13ACA37-4EC3-4B25-AEC9-0AB136BC9A46}" type="slidenum">
              <a:rPr lang="en-US" altLang="zh-CN" smtClean="0"/>
              <a:pPr eaLnBrk="1" hangingPunct="1"/>
              <a:t>60</a:t>
            </a:fld>
            <a:endParaRPr lang="en-US" altLang="zh-CN" smtClean="0"/>
          </a:p>
        </p:txBody>
      </p:sp>
      <p:sp>
        <p:nvSpPr>
          <p:cNvPr id="13316" name="Rectangle 2"/>
          <p:cNvSpPr>
            <a:spLocks noChangeArrowheads="1"/>
          </p:cNvSpPr>
          <p:nvPr/>
        </p:nvSpPr>
        <p:spPr bwMode="auto">
          <a:xfrm>
            <a:off x="359532" y="1967349"/>
            <a:ext cx="8388932"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tabLst>
                <a:tab pos="571500" algn="l"/>
              </a:tabLst>
            </a:pPr>
            <a:r>
              <a:rPr lang="zh-CN" altLang="en-US" sz="32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先</a:t>
            </a:r>
            <a:r>
              <a:rPr lang="zh-CN" altLang="en-US" sz="2400" b="1" dirty="0">
                <a:latin typeface="楷体_GB2312" pitchFamily="49" charset="-122"/>
                <a:ea typeface="楷体_GB2312" pitchFamily="49" charset="-122"/>
              </a:rPr>
              <a:t>来看个统计的方法：</a:t>
            </a:r>
          </a:p>
          <a:p>
            <a:pPr>
              <a:lnSpc>
                <a:spcPct val="125000"/>
              </a:lnSpc>
              <a:tabLst>
                <a:tab pos="571500" algn="l"/>
              </a:tabLst>
            </a:pPr>
            <a:r>
              <a:rPr lang="zh-CN" altLang="en-US" sz="2400" b="1" dirty="0" smtClean="0">
                <a:latin typeface="楷体_GB2312" pitchFamily="49" charset="-122"/>
                <a:ea typeface="楷体_GB2312" pitchFamily="49" charset="-122"/>
              </a:rPr>
              <a:t>  假设</a:t>
            </a:r>
            <a:r>
              <a:rPr lang="zh-CN" altLang="en-US" sz="2400" b="1" dirty="0">
                <a:latin typeface="楷体_GB2312" pitchFamily="49" charset="-122"/>
                <a:ea typeface="楷体_GB2312" pitchFamily="49" charset="-122"/>
              </a:rPr>
              <a:t>一共有</a:t>
            </a:r>
            <a:r>
              <a:rPr lang="en-US" altLang="zh-CN" sz="2400" b="1" dirty="0">
                <a:latin typeface="楷体_GB2312" pitchFamily="49" charset="-122"/>
                <a:ea typeface="楷体_GB2312" pitchFamily="49" charset="-122"/>
              </a:rPr>
              <a:t>n=</a:t>
            </a:r>
            <a:r>
              <a:rPr lang="en-US" altLang="zh-CN" sz="2400" b="1" dirty="0" err="1">
                <a:latin typeface="楷体_GB2312" pitchFamily="49" charset="-122"/>
                <a:ea typeface="楷体_GB2312" pitchFamily="49" charset="-122"/>
              </a:rPr>
              <a:t>a+b</a:t>
            </a:r>
            <a:r>
              <a:rPr lang="zh-CN" altLang="en-US" sz="2400" b="1" dirty="0">
                <a:latin typeface="楷体_GB2312" pitchFamily="49" charset="-122"/>
                <a:ea typeface="楷体_GB2312" pitchFamily="49" charset="-122"/>
              </a:rPr>
              <a:t>条</a:t>
            </a:r>
            <a:r>
              <a:rPr lang="zh-CN" altLang="en-US" sz="2400" b="1" dirty="0" smtClean="0">
                <a:latin typeface="楷体_GB2312" pitchFamily="49" charset="-122"/>
                <a:ea typeface="楷体_GB2312" pitchFamily="49" charset="-122"/>
              </a:rPr>
              <a:t>直线（</a:t>
            </a:r>
            <a:r>
              <a:rPr lang="zh-CN" altLang="en-US" sz="2400" b="1" dirty="0">
                <a:latin typeface="楷体_GB2312" pitchFamily="49" charset="-122"/>
                <a:ea typeface="楷体_GB2312" pitchFamily="49" charset="-122"/>
              </a:rPr>
              <a:t>即</a:t>
            </a:r>
            <a:r>
              <a:rPr lang="en-US" altLang="zh-CN" sz="2400" b="1" dirty="0">
                <a:latin typeface="楷体_GB2312" pitchFamily="49" charset="-122"/>
                <a:ea typeface="楷体_GB2312" pitchFamily="49" charset="-122"/>
              </a:rPr>
              <a:t>n</a:t>
            </a:r>
            <a:r>
              <a:rPr lang="zh-CN" altLang="en-US" sz="2400" b="1" dirty="0">
                <a:latin typeface="楷体_GB2312" pitchFamily="49" charset="-122"/>
                <a:ea typeface="楷体_GB2312" pitchFamily="49" charset="-122"/>
              </a:rPr>
              <a:t>条直线分成</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组，分别为</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条和</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条）</a:t>
            </a:r>
          </a:p>
          <a:p>
            <a:pPr>
              <a:lnSpc>
                <a:spcPct val="125000"/>
              </a:lnSpc>
              <a:tabLst>
                <a:tab pos="571500" algn="l"/>
              </a:tabLst>
            </a:pPr>
            <a:r>
              <a:rPr lang="zh-CN" altLang="en-US" sz="2400" b="1" dirty="0" smtClean="0">
                <a:latin typeface="楷体_GB2312" pitchFamily="49" charset="-122"/>
                <a:ea typeface="楷体_GB2312" pitchFamily="49" charset="-122"/>
              </a:rPr>
              <a:t>  则</a:t>
            </a:r>
            <a:r>
              <a:rPr lang="zh-CN" altLang="en-US" sz="2400" b="1" dirty="0">
                <a:latin typeface="楷体_GB2312" pitchFamily="49" charset="-122"/>
                <a:ea typeface="楷体_GB2312" pitchFamily="49" charset="-122"/>
              </a:rPr>
              <a:t>总的交点数</a:t>
            </a:r>
            <a:r>
              <a:rPr lang="en-US" altLang="zh-CN" sz="2400" b="1" dirty="0">
                <a:latin typeface="楷体_GB2312" pitchFamily="49" charset="-122"/>
                <a:ea typeface="楷体_GB2312" pitchFamily="49" charset="-122"/>
              </a:rPr>
              <a:t>= a</a:t>
            </a:r>
            <a:r>
              <a:rPr lang="zh-CN" altLang="en-US" sz="2400" b="1" dirty="0">
                <a:latin typeface="楷体_GB2312" pitchFamily="49" charset="-122"/>
                <a:ea typeface="楷体_GB2312" pitchFamily="49" charset="-122"/>
              </a:rPr>
              <a:t>内的交点数</a:t>
            </a:r>
          </a:p>
          <a:p>
            <a:pPr>
              <a:lnSpc>
                <a:spcPct val="125000"/>
              </a:lnSpc>
              <a:tabLst>
                <a:tab pos="571500" algn="l"/>
              </a:tabLst>
            </a:pPr>
            <a:r>
              <a:rPr lang="zh-CN" altLang="en-US" sz="2400" b="1" dirty="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  ＋</a:t>
            </a:r>
            <a:r>
              <a:rPr lang="en-US" altLang="zh-CN" sz="2400" b="1" dirty="0" smtClean="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内的交点数</a:t>
            </a:r>
          </a:p>
          <a:p>
            <a:pPr>
              <a:lnSpc>
                <a:spcPct val="125000"/>
              </a:lnSpc>
              <a:tabLst>
                <a:tab pos="571500" algn="l"/>
              </a:tabLst>
            </a:pPr>
            <a:r>
              <a:rPr lang="zh-CN" altLang="en-US" sz="2400" b="1" dirty="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  ＋</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之间的交点</a:t>
            </a:r>
            <a:r>
              <a:rPr lang="zh-CN" altLang="en-US" sz="2400" b="1" dirty="0" smtClean="0">
                <a:latin typeface="楷体_GB2312" pitchFamily="49" charset="-122"/>
                <a:ea typeface="楷体_GB2312" pitchFamily="49" charset="-122"/>
              </a:rPr>
              <a:t>数</a:t>
            </a:r>
            <a:endParaRPr lang="en-US" altLang="zh-CN" sz="2400" b="1" dirty="0" smtClean="0">
              <a:latin typeface="楷体_GB2312" pitchFamily="49" charset="-122"/>
              <a:ea typeface="楷体_GB2312" pitchFamily="49" charset="-122"/>
            </a:endParaRPr>
          </a:p>
          <a:p>
            <a:pPr>
              <a:lnSpc>
                <a:spcPct val="125000"/>
              </a:lnSpc>
              <a:tabLst>
                <a:tab pos="571500" algn="l"/>
              </a:tabLst>
            </a:pPr>
            <a:r>
              <a:rPr lang="zh-CN" altLang="en-US" sz="2400" b="1" dirty="0" smtClean="0">
                <a:solidFill>
                  <a:schemeClr val="hlink"/>
                </a:solidFill>
                <a:latin typeface="楷体_GB2312" pitchFamily="49" charset="-122"/>
                <a:ea typeface="楷体_GB2312" pitchFamily="49" charset="-122"/>
              </a:rPr>
              <a:t>  特殊的分类</a:t>
            </a:r>
            <a:r>
              <a:rPr lang="zh-CN" altLang="en-US" sz="2400" b="1" dirty="0">
                <a:solidFill>
                  <a:schemeClr val="hlink"/>
                </a:solidFill>
                <a:latin typeface="楷体_GB2312" pitchFamily="49" charset="-122"/>
                <a:ea typeface="楷体_GB2312" pitchFamily="49" charset="-122"/>
              </a:rPr>
              <a:t>方法：和第</a:t>
            </a:r>
            <a:r>
              <a:rPr lang="en-US" altLang="zh-CN" sz="2400" b="1" dirty="0">
                <a:solidFill>
                  <a:schemeClr val="hlink"/>
                </a:solidFill>
                <a:latin typeface="楷体_GB2312" pitchFamily="49" charset="-122"/>
                <a:ea typeface="楷体_GB2312" pitchFamily="49" charset="-122"/>
              </a:rPr>
              <a:t>N</a:t>
            </a:r>
            <a:r>
              <a:rPr lang="zh-CN" altLang="en-US" sz="2400" b="1" dirty="0">
                <a:solidFill>
                  <a:schemeClr val="hlink"/>
                </a:solidFill>
                <a:latin typeface="楷体_GB2312" pitchFamily="49" charset="-122"/>
                <a:ea typeface="楷体_GB2312" pitchFamily="49" charset="-122"/>
              </a:rPr>
              <a:t>条直线平行的在</a:t>
            </a:r>
            <a:r>
              <a:rPr lang="en-US" altLang="zh-CN" sz="2400" b="1" dirty="0">
                <a:solidFill>
                  <a:schemeClr val="hlink"/>
                </a:solidFill>
                <a:latin typeface="楷体_GB2312" pitchFamily="49" charset="-122"/>
                <a:ea typeface="楷体_GB2312" pitchFamily="49" charset="-122"/>
              </a:rPr>
              <a:t>a</a:t>
            </a:r>
            <a:r>
              <a:rPr lang="zh-CN" altLang="en-US" sz="2400" b="1" dirty="0">
                <a:solidFill>
                  <a:schemeClr val="hlink"/>
                </a:solidFill>
                <a:latin typeface="楷体_GB2312" pitchFamily="49" charset="-122"/>
                <a:ea typeface="楷体_GB2312" pitchFamily="49" charset="-122"/>
              </a:rPr>
              <a:t>组，其余在</a:t>
            </a:r>
            <a:r>
              <a:rPr lang="en-US" altLang="zh-CN" sz="2400" b="1" dirty="0">
                <a:solidFill>
                  <a:schemeClr val="hlink"/>
                </a:solidFill>
                <a:latin typeface="楷体_GB2312" pitchFamily="49" charset="-122"/>
                <a:ea typeface="楷体_GB2312" pitchFamily="49" charset="-122"/>
              </a:rPr>
              <a:t>b</a:t>
            </a:r>
            <a:r>
              <a:rPr lang="zh-CN" altLang="en-US" sz="2400" b="1" dirty="0" smtClean="0">
                <a:solidFill>
                  <a:schemeClr val="hlink"/>
                </a:solidFill>
                <a:latin typeface="楷体_GB2312" pitchFamily="49" charset="-122"/>
                <a:ea typeface="楷体_GB2312" pitchFamily="49" charset="-122"/>
              </a:rPr>
              <a:t>组</a:t>
            </a:r>
            <a:endParaRPr lang="zh-CN" altLang="en-US" sz="2400" b="1" dirty="0">
              <a:latin typeface="楷体_GB2312" pitchFamily="49" charset="-122"/>
              <a:ea typeface="楷体_GB2312" pitchFamily="49" charset="-122"/>
            </a:endParaRPr>
          </a:p>
        </p:txBody>
      </p:sp>
      <p:sp>
        <p:nvSpPr>
          <p:cNvPr id="13317" name="Rectangle 3"/>
          <p:cNvSpPr>
            <a:spLocks noChangeArrowheads="1"/>
          </p:cNvSpPr>
          <p:nvPr/>
        </p:nvSpPr>
        <p:spPr bwMode="auto">
          <a:xfrm>
            <a:off x="1258888" y="1052513"/>
            <a:ext cx="65897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latin typeface="+mj-lt"/>
                <a:ea typeface="黑体" pitchFamily="49" charset="-122"/>
                <a:cs typeface="+mj-cs"/>
              </a:rPr>
              <a:t>例</a:t>
            </a:r>
            <a:r>
              <a:rPr lang="en-US" altLang="zh-CN" sz="4000" b="1" dirty="0" smtClean="0">
                <a:solidFill>
                  <a:schemeClr val="tx2"/>
                </a:solidFill>
                <a:latin typeface="+mj-lt"/>
                <a:ea typeface="黑体" pitchFamily="49" charset="-122"/>
                <a:cs typeface="+mj-cs"/>
              </a:rPr>
              <a:t>10 </a:t>
            </a:r>
            <a:r>
              <a:rPr lang="zh-CN" altLang="en-US" sz="4000" b="1" dirty="0">
                <a:solidFill>
                  <a:schemeClr val="tx2"/>
                </a:solidFill>
                <a:latin typeface="+mj-lt"/>
                <a:ea typeface="黑体" pitchFamily="49" charset="-122"/>
                <a:cs typeface="+mj-cs"/>
              </a:rPr>
              <a:t>直线的交点数</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5849C36-9334-4DEF-802B-46E15B8FB4AA}" type="datetime1">
              <a:rPr lang="zh-CN" altLang="en-US" smtClean="0"/>
              <a:pPr eaLnBrk="1" hangingPunct="1"/>
              <a:t>2018/9/5</a:t>
            </a:fld>
            <a:endParaRPr lang="en-US" altLang="zh-CN" smtClean="0"/>
          </a:p>
        </p:txBody>
      </p:sp>
      <p:sp>
        <p:nvSpPr>
          <p:cNvPr id="1433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DB13C12-D05A-4D37-A8C7-651B57EF9F26}" type="slidenum">
              <a:rPr lang="en-US" altLang="zh-CN" smtClean="0"/>
              <a:pPr eaLnBrk="1" hangingPunct="1"/>
              <a:t>61</a:t>
            </a:fld>
            <a:endParaRPr lang="en-US" altLang="zh-CN" smtClean="0"/>
          </a:p>
        </p:txBody>
      </p:sp>
      <p:sp>
        <p:nvSpPr>
          <p:cNvPr id="14340" name="Rectangle 2"/>
          <p:cNvSpPr>
            <a:spLocks noChangeArrowheads="1"/>
          </p:cNvSpPr>
          <p:nvPr/>
        </p:nvSpPr>
        <p:spPr bwMode="auto">
          <a:xfrm>
            <a:off x="179512" y="1888371"/>
            <a:ext cx="864096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tabLst>
                <a:tab pos="571500" algn="l"/>
              </a:tabLst>
            </a:pPr>
            <a:r>
              <a:rPr lang="zh-CN" altLang="en-US" sz="2400" b="1" dirty="0" smtClean="0">
                <a:latin typeface="楷体_GB2312" pitchFamily="49" charset="-122"/>
                <a:ea typeface="楷体_GB2312" pitchFamily="49" charset="-122"/>
              </a:rPr>
              <a:t>  下面分析</a:t>
            </a:r>
            <a:r>
              <a:rPr lang="zh-CN" altLang="en-US" sz="2400" b="1" dirty="0">
                <a:latin typeface="楷体_GB2312" pitchFamily="49" charset="-122"/>
                <a:ea typeface="楷体_GB2312" pitchFamily="49" charset="-122"/>
              </a:rPr>
              <a:t>加入</a:t>
            </a:r>
            <a:r>
              <a:rPr lang="zh-CN" altLang="en-US" sz="2400" b="1" dirty="0" smtClean="0">
                <a:latin typeface="楷体_GB2312" pitchFamily="49" charset="-122"/>
                <a:ea typeface="楷体_GB2312" pitchFamily="49" charset="-122"/>
              </a:rPr>
              <a:t>第</a:t>
            </a:r>
            <a:r>
              <a:rPr lang="en-US" altLang="zh-CN" sz="2400" b="1" dirty="0">
                <a:latin typeface="楷体_GB2312" pitchFamily="49" charset="-122"/>
                <a:ea typeface="楷体_GB2312" pitchFamily="49" charset="-122"/>
              </a:rPr>
              <a:t>n</a:t>
            </a:r>
            <a:r>
              <a:rPr lang="zh-CN" altLang="en-US" sz="2400" b="1" dirty="0" smtClean="0">
                <a:latin typeface="楷体_GB2312" pitchFamily="49" charset="-122"/>
                <a:ea typeface="楷体_GB2312" pitchFamily="49" charset="-122"/>
              </a:rPr>
              <a:t>条</a:t>
            </a:r>
            <a:r>
              <a:rPr lang="zh-CN" altLang="en-US" sz="2400" b="1" dirty="0">
                <a:latin typeface="楷体_GB2312" pitchFamily="49" charset="-122"/>
                <a:ea typeface="楷体_GB2312" pitchFamily="49" charset="-122"/>
              </a:rPr>
              <a:t>直线的情况</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这里</a:t>
            </a:r>
            <a:r>
              <a:rPr lang="zh-CN" altLang="en-US" sz="2400" b="1" dirty="0" smtClean="0">
                <a:latin typeface="楷体_GB2312" pitchFamily="49" charset="-122"/>
                <a:ea typeface="楷体_GB2312" pitchFamily="49" charset="-122"/>
              </a:rPr>
              <a:t>以</a:t>
            </a:r>
            <a:r>
              <a:rPr lang="en-US" altLang="zh-CN" sz="2400" b="1" dirty="0">
                <a:latin typeface="楷体_GB2312" pitchFamily="49" charset="-122"/>
                <a:ea typeface="楷体_GB2312" pitchFamily="49" charset="-122"/>
              </a:rPr>
              <a:t>n</a:t>
            </a:r>
            <a:r>
              <a:rPr lang="en-US" altLang="zh-CN" sz="2400" b="1" dirty="0" smtClean="0">
                <a:latin typeface="楷体_GB2312" pitchFamily="49" charset="-122"/>
                <a:ea typeface="楷体_GB2312" pitchFamily="49" charset="-122"/>
              </a:rPr>
              <a:t>=4</a:t>
            </a:r>
            <a:r>
              <a:rPr lang="zh-CN" altLang="en-US" sz="2400" b="1" dirty="0">
                <a:latin typeface="楷体_GB2312" pitchFamily="49" charset="-122"/>
                <a:ea typeface="楷体_GB2312" pitchFamily="49" charset="-122"/>
              </a:rPr>
              <a:t>为例</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a:t>
            </a:r>
          </a:p>
          <a:p>
            <a:pPr>
              <a:lnSpc>
                <a:spcPct val="125000"/>
              </a:lnSpc>
              <a:tabLst>
                <a:tab pos="571500" algn="l"/>
              </a:tabLst>
            </a:pPr>
            <a:r>
              <a:rPr lang="en-US" altLang="zh-CN" sz="2400" b="1" dirty="0" smtClean="0">
                <a:latin typeface="楷体_GB2312" pitchFamily="49" charset="-122"/>
                <a:ea typeface="楷体_GB2312" pitchFamily="49" charset="-122"/>
              </a:rPr>
              <a:t>  1</a:t>
            </a:r>
            <a:r>
              <a:rPr lang="zh-CN" altLang="en-US" sz="2400" b="1" dirty="0">
                <a:latin typeface="楷体_GB2312" pitchFamily="49" charset="-122"/>
                <a:ea typeface="楷体_GB2312" pitchFamily="49" charset="-122"/>
              </a:rPr>
              <a:t>、第四条与其余直线全部</a:t>
            </a:r>
            <a:r>
              <a:rPr lang="zh-CN" altLang="en-US" sz="2400" b="1" dirty="0" smtClean="0">
                <a:latin typeface="楷体_GB2312" pitchFamily="49" charset="-122"/>
                <a:ea typeface="楷体_GB2312" pitchFamily="49" charset="-122"/>
              </a:rPr>
              <a:t>平行：</a:t>
            </a:r>
            <a:r>
              <a:rPr lang="en-US" altLang="zh-CN" sz="2400" b="1" dirty="0" smtClean="0">
                <a:latin typeface="楷体_GB2312" pitchFamily="49" charset="-122"/>
                <a:ea typeface="楷体_GB2312" pitchFamily="49" charset="-122"/>
              </a:rPr>
              <a:t>0+4*0+0=0</a:t>
            </a:r>
            <a:r>
              <a:rPr lang="zh-CN" altLang="en-US" sz="2400" b="1" dirty="0">
                <a:latin typeface="楷体_GB2312" pitchFamily="49" charset="-122"/>
                <a:ea typeface="楷体_GB2312" pitchFamily="49" charset="-122"/>
              </a:rPr>
              <a:t>；</a:t>
            </a:r>
          </a:p>
          <a:p>
            <a:pPr>
              <a:lnSpc>
                <a:spcPct val="125000"/>
              </a:lnSpc>
              <a:tabLst>
                <a:tab pos="571500" algn="l"/>
              </a:tabLst>
            </a:pPr>
            <a:r>
              <a:rPr lang="en-US" altLang="zh-CN" sz="2400" b="1" dirty="0" smtClean="0">
                <a:latin typeface="楷体_GB2312" pitchFamily="49" charset="-122"/>
                <a:ea typeface="楷体_GB2312" pitchFamily="49" charset="-122"/>
              </a:rPr>
              <a:t>  2</a:t>
            </a:r>
            <a:r>
              <a:rPr lang="zh-CN" altLang="en-US" sz="2400" b="1" dirty="0">
                <a:latin typeface="楷体_GB2312" pitchFamily="49" charset="-122"/>
                <a:ea typeface="楷体_GB2312" pitchFamily="49" charset="-122"/>
              </a:rPr>
              <a:t>、第四条与其中两条平行，交点数为</a:t>
            </a:r>
            <a:r>
              <a:rPr lang="en-US" altLang="zh-CN" sz="2400" b="1" dirty="0">
                <a:latin typeface="楷体_GB2312" pitchFamily="49" charset="-122"/>
                <a:ea typeface="楷体_GB2312" pitchFamily="49" charset="-122"/>
              </a:rPr>
              <a:t>0+(n-1)*1+0=3;</a:t>
            </a:r>
          </a:p>
          <a:p>
            <a:pPr>
              <a:lnSpc>
                <a:spcPct val="125000"/>
              </a:lnSpc>
              <a:tabLst>
                <a:tab pos="571500" algn="l"/>
              </a:tabLst>
            </a:pPr>
            <a:r>
              <a:rPr lang="en-US" altLang="zh-CN" sz="2400" b="1" dirty="0" smtClean="0">
                <a:latin typeface="楷体_GB2312" pitchFamily="49" charset="-122"/>
                <a:ea typeface="楷体_GB2312" pitchFamily="49" charset="-122"/>
              </a:rPr>
              <a:t>  3</a:t>
            </a:r>
            <a:r>
              <a:rPr lang="zh-CN" altLang="en-US" sz="2400" b="1" dirty="0">
                <a:latin typeface="楷体_GB2312" pitchFamily="49" charset="-122"/>
                <a:ea typeface="楷体_GB2312" pitchFamily="49" charset="-122"/>
              </a:rPr>
              <a:t>、第四条与其中一条平行，这两条平行直线和另外两条直线的交点数为</a:t>
            </a:r>
            <a:r>
              <a:rPr lang="en-US" altLang="zh-CN" sz="2400" b="1" dirty="0">
                <a:latin typeface="楷体_GB2312" pitchFamily="49" charset="-122"/>
                <a:ea typeface="楷体_GB2312" pitchFamily="49" charset="-122"/>
              </a:rPr>
              <a:t>(n-2)*2=4,</a:t>
            </a:r>
            <a:r>
              <a:rPr lang="zh-CN" altLang="en-US" sz="2400" b="1" dirty="0">
                <a:latin typeface="楷体_GB2312" pitchFamily="49" charset="-122"/>
                <a:ea typeface="楷体_GB2312" pitchFamily="49" charset="-122"/>
              </a:rPr>
              <a:t>而另外两条直线既可能平行也可能相交，因此可能交点数为：</a:t>
            </a:r>
          </a:p>
          <a:p>
            <a:pPr>
              <a:lnSpc>
                <a:spcPct val="125000"/>
              </a:lnSpc>
              <a:tabLst>
                <a:tab pos="571500" algn="l"/>
              </a:tabLst>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n-2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2+0=4    </a:t>
            </a:r>
            <a:r>
              <a:rPr lang="zh-CN" altLang="en-US" sz="2400" b="1" dirty="0">
                <a:latin typeface="楷体_GB2312" pitchFamily="49" charset="-122"/>
                <a:ea typeface="楷体_GB2312" pitchFamily="49" charset="-122"/>
              </a:rPr>
              <a:t>或者  </a:t>
            </a:r>
            <a:r>
              <a:rPr lang="en-US" altLang="zh-CN" sz="2400" b="1" dirty="0">
                <a:latin typeface="楷体_GB2312" pitchFamily="49" charset="-122"/>
                <a:ea typeface="楷体_GB2312" pitchFamily="49" charset="-122"/>
              </a:rPr>
              <a:t>0+(n-2)*2+1=5     </a:t>
            </a:r>
          </a:p>
          <a:p>
            <a:pPr>
              <a:lnSpc>
                <a:spcPct val="125000"/>
              </a:lnSpc>
              <a:tabLst>
                <a:tab pos="571500" algn="l"/>
              </a:tabLst>
            </a:pPr>
            <a:r>
              <a:rPr lang="en-US" altLang="zh-CN" sz="2400" b="1" dirty="0" smtClean="0">
                <a:latin typeface="楷体_GB2312" pitchFamily="49" charset="-122"/>
                <a:ea typeface="楷体_GB2312" pitchFamily="49" charset="-122"/>
              </a:rPr>
              <a:t>  4</a:t>
            </a:r>
            <a:r>
              <a:rPr lang="zh-CN" altLang="en-US" sz="2400" b="1" dirty="0" smtClean="0">
                <a:latin typeface="楷体_GB2312" pitchFamily="49" charset="-122"/>
                <a:ea typeface="楷体_GB2312" pitchFamily="49" charset="-122"/>
              </a:rPr>
              <a:t>、第四</a:t>
            </a:r>
            <a:r>
              <a:rPr lang="zh-CN" altLang="en-US" sz="2400" b="1" dirty="0">
                <a:latin typeface="楷体_GB2312" pitchFamily="49" charset="-122"/>
                <a:ea typeface="楷体_GB2312" pitchFamily="49" charset="-122"/>
              </a:rPr>
              <a:t>条直线不与任何一条直线平行，交点数为：</a:t>
            </a:r>
          </a:p>
          <a:p>
            <a:pPr>
              <a:lnSpc>
                <a:spcPct val="125000"/>
              </a:lnSpc>
              <a:tabLst>
                <a:tab pos="571500" algn="l"/>
              </a:tabLst>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0+(n-3)*3+0=3  </a:t>
            </a:r>
            <a:r>
              <a:rPr lang="zh-CN" altLang="en-US" sz="2400" b="1" dirty="0">
                <a:latin typeface="楷体_GB2312" pitchFamily="49" charset="-122"/>
                <a:ea typeface="楷体_GB2312" pitchFamily="49" charset="-122"/>
              </a:rPr>
              <a:t>或</a:t>
            </a:r>
            <a:r>
              <a:rPr lang="en-US" altLang="zh-CN" sz="2400" b="1" dirty="0">
                <a:latin typeface="楷体_GB2312" pitchFamily="49" charset="-122"/>
                <a:ea typeface="楷体_GB2312" pitchFamily="49" charset="-122"/>
              </a:rPr>
              <a:t>0+ (n-3)*3+2=5  </a:t>
            </a:r>
            <a:r>
              <a:rPr lang="zh-CN" altLang="en-US" sz="2400" b="1" dirty="0">
                <a:latin typeface="楷体_GB2312" pitchFamily="49" charset="-122"/>
                <a:ea typeface="楷体_GB2312" pitchFamily="49" charset="-122"/>
              </a:rPr>
              <a:t>或</a:t>
            </a:r>
            <a:r>
              <a:rPr lang="en-US" altLang="zh-CN" sz="2400" b="1" dirty="0">
                <a:latin typeface="楷体_GB2312" pitchFamily="49" charset="-122"/>
                <a:ea typeface="楷体_GB2312" pitchFamily="49" charset="-122"/>
              </a:rPr>
              <a:t>0+</a:t>
            </a:r>
            <a:r>
              <a:rPr lang="en-US" altLang="zh-CN" sz="2400" dirty="0"/>
              <a:t> </a:t>
            </a:r>
            <a:r>
              <a:rPr lang="en-US" altLang="zh-CN" sz="2400" b="1" dirty="0">
                <a:latin typeface="楷体_GB2312" pitchFamily="49" charset="-122"/>
                <a:ea typeface="楷体_GB2312" pitchFamily="49" charset="-122"/>
              </a:rPr>
              <a:t>(n-3)*3+3=6</a:t>
            </a:r>
          </a:p>
          <a:p>
            <a:pPr>
              <a:lnSpc>
                <a:spcPct val="125000"/>
              </a:lnSpc>
              <a:tabLst>
                <a:tab pos="571500" algn="l"/>
              </a:tabLst>
            </a:pPr>
            <a:r>
              <a:rPr lang="zh-CN" altLang="en-US" sz="2400" b="1" dirty="0" smtClean="0">
                <a:latin typeface="楷体_GB2312" pitchFamily="49" charset="-122"/>
                <a:ea typeface="楷体_GB2312" pitchFamily="49" charset="-122"/>
              </a:rPr>
              <a:t>  即</a:t>
            </a:r>
            <a:r>
              <a:rPr lang="en-US" altLang="zh-CN" sz="2400" b="1" dirty="0">
                <a:latin typeface="楷体_GB2312" pitchFamily="49" charset="-122"/>
                <a:ea typeface="楷体_GB2312" pitchFamily="49" charset="-122"/>
              </a:rPr>
              <a:t>n=4</a:t>
            </a:r>
            <a:r>
              <a:rPr lang="zh-CN" altLang="en-US" sz="2400" b="1" dirty="0">
                <a:latin typeface="楷体_GB2312" pitchFamily="49" charset="-122"/>
                <a:ea typeface="楷体_GB2312" pitchFamily="49" charset="-122"/>
              </a:rPr>
              <a:t>时，有</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个，</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个，</a:t>
            </a:r>
            <a:r>
              <a:rPr lang="en-US" altLang="zh-CN" sz="2400" b="1" dirty="0">
                <a:latin typeface="楷体_GB2312" pitchFamily="49" charset="-122"/>
                <a:ea typeface="楷体_GB2312" pitchFamily="49" charset="-122"/>
              </a:rPr>
              <a:t>5</a:t>
            </a:r>
            <a:r>
              <a:rPr lang="zh-CN" altLang="en-US" sz="2400" b="1" dirty="0">
                <a:latin typeface="楷体_GB2312" pitchFamily="49" charset="-122"/>
                <a:ea typeface="楷体_GB2312" pitchFamily="49" charset="-122"/>
              </a:rPr>
              <a:t>个，</a:t>
            </a:r>
            <a:r>
              <a:rPr lang="en-US" altLang="zh-CN" sz="2400" b="1" dirty="0">
                <a:latin typeface="楷体_GB2312" pitchFamily="49" charset="-122"/>
                <a:ea typeface="楷体_GB2312" pitchFamily="49" charset="-122"/>
              </a:rPr>
              <a:t>6</a:t>
            </a:r>
            <a:r>
              <a:rPr lang="zh-CN" altLang="en-US" sz="2400" b="1" dirty="0">
                <a:latin typeface="楷体_GB2312" pitchFamily="49" charset="-122"/>
                <a:ea typeface="楷体_GB2312" pitchFamily="49" charset="-122"/>
              </a:rPr>
              <a:t>个不同交点数。</a:t>
            </a:r>
          </a:p>
        </p:txBody>
      </p:sp>
      <p:sp>
        <p:nvSpPr>
          <p:cNvPr id="14341" name="Rectangle 3"/>
          <p:cNvSpPr>
            <a:spLocks noChangeArrowheads="1"/>
          </p:cNvSpPr>
          <p:nvPr/>
        </p:nvSpPr>
        <p:spPr bwMode="auto">
          <a:xfrm>
            <a:off x="1258888" y="1052513"/>
            <a:ext cx="65897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10 </a:t>
            </a:r>
            <a:r>
              <a:rPr lang="zh-CN" altLang="en-US" sz="4000" b="1" dirty="0">
                <a:solidFill>
                  <a:schemeClr val="tx2"/>
                </a:solidFill>
                <a:ea typeface="黑体" pitchFamily="49" charset="-122"/>
              </a:rPr>
              <a:t>直线的交点数</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087F6B8-8B14-41FA-A733-1F735F6614EB}" type="datetime1">
              <a:rPr lang="zh-CN" altLang="en-US" smtClean="0"/>
              <a:pPr eaLnBrk="1" hangingPunct="1"/>
              <a:t>2018/9/5</a:t>
            </a:fld>
            <a:endParaRPr lang="en-US" altLang="zh-CN" smtClean="0"/>
          </a:p>
        </p:txBody>
      </p:sp>
      <p:sp>
        <p:nvSpPr>
          <p:cNvPr id="153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C4CFF50-E23B-4D03-AF55-2E61A8E8E100}" type="slidenum">
              <a:rPr lang="en-US" altLang="zh-CN" smtClean="0"/>
              <a:pPr eaLnBrk="1" hangingPunct="1"/>
              <a:t>62</a:t>
            </a:fld>
            <a:endParaRPr lang="en-US" altLang="zh-CN" smtClean="0"/>
          </a:p>
        </p:txBody>
      </p:sp>
      <p:sp>
        <p:nvSpPr>
          <p:cNvPr id="15364" name="Rectangle 2"/>
          <p:cNvSpPr>
            <a:spLocks noChangeArrowheads="1"/>
          </p:cNvSpPr>
          <p:nvPr/>
        </p:nvSpPr>
        <p:spPr bwMode="auto">
          <a:xfrm>
            <a:off x="287524" y="2143125"/>
            <a:ext cx="8461189"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pPr>
            <a:r>
              <a:rPr lang="zh-CN" altLang="en-US" sz="3200" b="1" dirty="0">
                <a:latin typeface="楷体_GB2312" pitchFamily="49" charset="-122"/>
                <a:ea typeface="楷体_GB2312" pitchFamily="49" charset="-122"/>
              </a:rPr>
              <a:t>  从上述</a:t>
            </a:r>
            <a:r>
              <a:rPr lang="en-US" altLang="zh-CN" sz="3200" b="1" dirty="0">
                <a:latin typeface="楷体_GB2312" pitchFamily="49" charset="-122"/>
                <a:ea typeface="楷体_GB2312" pitchFamily="49" charset="-122"/>
              </a:rPr>
              <a:t>n=4</a:t>
            </a:r>
            <a:r>
              <a:rPr lang="zh-CN" altLang="en-US" sz="3200" b="1" dirty="0">
                <a:latin typeface="楷体_GB2312" pitchFamily="49" charset="-122"/>
                <a:ea typeface="楷体_GB2312" pitchFamily="49" charset="-122"/>
              </a:rPr>
              <a:t>的分析过程中，得到该问题的状态转移方程：</a:t>
            </a:r>
          </a:p>
          <a:p>
            <a:pPr>
              <a:lnSpc>
                <a:spcPct val="125000"/>
              </a:lnSpc>
            </a:pPr>
            <a:r>
              <a:rPr lang="en-US" altLang="zh-CN" sz="32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m</a:t>
            </a:r>
            <a:r>
              <a:rPr lang="zh-CN" altLang="en-US" sz="2800" b="1" dirty="0">
                <a:latin typeface="楷体_GB2312" pitchFamily="49" charset="-122"/>
                <a:ea typeface="楷体_GB2312" pitchFamily="49" charset="-122"/>
              </a:rPr>
              <a:t>条直线的交点方案数</a:t>
            </a:r>
          </a:p>
          <a:p>
            <a:pPr>
              <a:lnSpc>
                <a:spcPct val="125000"/>
              </a:lnSpc>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m-r</a:t>
            </a:r>
            <a:r>
              <a:rPr lang="zh-CN" altLang="en-US" sz="2800" b="1" dirty="0">
                <a:latin typeface="楷体_GB2312" pitchFamily="49" charset="-122"/>
                <a:ea typeface="楷体_GB2312" pitchFamily="49" charset="-122"/>
              </a:rPr>
              <a:t>）条平行线与</a:t>
            </a:r>
            <a:r>
              <a:rPr lang="en-US" altLang="zh-CN" sz="2800" b="1" dirty="0">
                <a:latin typeface="楷体_GB2312" pitchFamily="49" charset="-122"/>
                <a:ea typeface="楷体_GB2312" pitchFamily="49" charset="-122"/>
              </a:rPr>
              <a:t>r</a:t>
            </a:r>
            <a:r>
              <a:rPr lang="zh-CN" altLang="en-US" sz="2800" b="1" dirty="0">
                <a:latin typeface="楷体_GB2312" pitchFamily="49" charset="-122"/>
                <a:ea typeface="楷体_GB2312" pitchFamily="49" charset="-122"/>
              </a:rPr>
              <a:t>条直线交叉的交点数</a:t>
            </a:r>
          </a:p>
          <a:p>
            <a:pPr>
              <a:lnSpc>
                <a:spcPct val="125000"/>
              </a:lnSpc>
            </a:pPr>
            <a:r>
              <a:rPr lang="zh-CN" altLang="en-US"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 r</a:t>
            </a:r>
            <a:r>
              <a:rPr lang="zh-CN" altLang="en-US" sz="2800" b="1" dirty="0">
                <a:latin typeface="楷体_GB2312" pitchFamily="49" charset="-122"/>
                <a:ea typeface="楷体_GB2312" pitchFamily="49" charset="-122"/>
              </a:rPr>
              <a:t>条直线本身的交点方案</a:t>
            </a:r>
          </a:p>
          <a:p>
            <a:pPr>
              <a:lnSpc>
                <a:spcPct val="125000"/>
              </a:lnSpc>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m-r</a:t>
            </a:r>
            <a:r>
              <a:rPr lang="zh-CN" altLang="en-US"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r+r</a:t>
            </a:r>
            <a:r>
              <a:rPr lang="zh-CN" altLang="en-US" sz="2800" b="1" dirty="0">
                <a:latin typeface="楷体_GB2312" pitchFamily="49" charset="-122"/>
                <a:ea typeface="楷体_GB2312" pitchFamily="49" charset="-122"/>
              </a:rPr>
              <a:t>条之间本身的交点方案数（</a:t>
            </a:r>
            <a:r>
              <a:rPr lang="en-US" altLang="zh-CN" sz="2800" b="1" dirty="0">
                <a:latin typeface="楷体_GB2312" pitchFamily="49" charset="-122"/>
                <a:ea typeface="楷体_GB2312" pitchFamily="49" charset="-122"/>
              </a:rPr>
              <a:t>0&lt;=r&lt;m</a:t>
            </a:r>
            <a:r>
              <a:rPr lang="zh-CN" altLang="en-US"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p:txBody>
      </p:sp>
      <p:sp>
        <p:nvSpPr>
          <p:cNvPr id="15365" name="Rectangle 3"/>
          <p:cNvSpPr>
            <a:spLocks noChangeArrowheads="1"/>
          </p:cNvSpPr>
          <p:nvPr/>
        </p:nvSpPr>
        <p:spPr bwMode="auto">
          <a:xfrm>
            <a:off x="1258888" y="1052513"/>
            <a:ext cx="65897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10 </a:t>
            </a:r>
            <a:r>
              <a:rPr lang="zh-CN" altLang="en-US" sz="4000" b="1" dirty="0">
                <a:solidFill>
                  <a:schemeClr val="tx2"/>
                </a:solidFill>
                <a:ea typeface="黑体" pitchFamily="49" charset="-122"/>
              </a:rPr>
              <a:t>直线的交点数</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087F6B8-8B14-41FA-A733-1F735F6614EB}" type="datetime1">
              <a:rPr lang="zh-CN" altLang="en-US" smtClean="0"/>
              <a:pPr eaLnBrk="1" hangingPunct="1"/>
              <a:t>2018/9/5</a:t>
            </a:fld>
            <a:endParaRPr lang="en-US" altLang="zh-CN" smtClean="0"/>
          </a:p>
        </p:txBody>
      </p:sp>
      <p:sp>
        <p:nvSpPr>
          <p:cNvPr id="1536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C4CFF50-E23B-4D03-AF55-2E61A8E8E100}" type="slidenum">
              <a:rPr lang="en-US" altLang="zh-CN" smtClean="0"/>
              <a:pPr eaLnBrk="1" hangingPunct="1"/>
              <a:t>63</a:t>
            </a:fld>
            <a:endParaRPr lang="en-US" altLang="zh-CN" smtClean="0"/>
          </a:p>
        </p:txBody>
      </p:sp>
      <p:sp>
        <p:nvSpPr>
          <p:cNvPr id="15364" name="Rectangle 2"/>
          <p:cNvSpPr>
            <a:spLocks noChangeArrowheads="1"/>
          </p:cNvSpPr>
          <p:nvPr/>
        </p:nvSpPr>
        <p:spPr bwMode="auto">
          <a:xfrm>
            <a:off x="431540" y="1836107"/>
            <a:ext cx="832349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25000"/>
              </a:lnSpc>
            </a:pPr>
            <a:r>
              <a:rPr lang="zh-CN" altLang="en-US" sz="3200" b="1" dirty="0">
                <a:latin typeface="楷体_GB2312" pitchFamily="49" charset="-122"/>
                <a:ea typeface="楷体_GB2312" pitchFamily="49" charset="-122"/>
              </a:rPr>
              <a:t> </a:t>
            </a:r>
            <a:r>
              <a:rPr lang="zh-CN" altLang="en-US" sz="3200" b="1" dirty="0" smtClean="0">
                <a:latin typeface="楷体_GB2312" pitchFamily="49" charset="-122"/>
                <a:ea typeface="楷体_GB2312" pitchFamily="49" charset="-122"/>
              </a:rPr>
              <a:t> </a:t>
            </a:r>
            <a:r>
              <a:rPr lang="zh-CN" altLang="en-US" sz="2400" b="1" dirty="0" smtClean="0">
                <a:latin typeface="楷体_GB2312" pitchFamily="49" charset="-122"/>
                <a:ea typeface="楷体_GB2312" pitchFamily="49" charset="-122"/>
              </a:rPr>
              <a:t>实现方法：</a:t>
            </a:r>
            <a:endParaRPr lang="en-US" altLang="zh-CN" sz="2400" b="1" dirty="0" smtClean="0">
              <a:latin typeface="楷体_GB2312" pitchFamily="49" charset="-122"/>
              <a:ea typeface="楷体_GB2312" pitchFamily="49" charset="-122"/>
            </a:endParaRPr>
          </a:p>
          <a:p>
            <a:pPr>
              <a:lnSpc>
                <a:spcPct val="125000"/>
              </a:lnSpc>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f(n, </a:t>
            </a:r>
            <a:r>
              <a:rPr lang="en-US" altLang="zh-CN" sz="2400" dirty="0">
                <a:latin typeface="楷体_GB2312" pitchFamily="49" charset="-122"/>
                <a:ea typeface="楷体_GB2312" pitchFamily="49" charset="-122"/>
              </a:rPr>
              <a:t>k</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如果</a:t>
            </a:r>
            <a:r>
              <a:rPr lang="en-US" altLang="zh-CN" sz="2400" dirty="0">
                <a:latin typeface="楷体_GB2312" pitchFamily="49" charset="-122"/>
                <a:ea typeface="楷体_GB2312" pitchFamily="49" charset="-122"/>
              </a:rPr>
              <a:t>n</a:t>
            </a:r>
            <a:r>
              <a:rPr lang="zh-CN" altLang="en-US" sz="2400" dirty="0" smtClean="0">
                <a:latin typeface="楷体_GB2312" pitchFamily="49" charset="-122"/>
                <a:ea typeface="楷体_GB2312" pitchFamily="49" charset="-122"/>
              </a:rPr>
              <a:t>条直线可能有</a:t>
            </a:r>
            <a:r>
              <a:rPr lang="en-US" altLang="zh-CN" sz="2400" dirty="0" smtClean="0">
                <a:latin typeface="楷体_GB2312" pitchFamily="49" charset="-122"/>
                <a:ea typeface="楷体_GB2312" pitchFamily="49" charset="-122"/>
              </a:rPr>
              <a:t>k</a:t>
            </a:r>
            <a:r>
              <a:rPr lang="zh-CN" altLang="en-US" sz="2400" dirty="0" smtClean="0">
                <a:latin typeface="楷体_GB2312" pitchFamily="49" charset="-122"/>
                <a:ea typeface="楷体_GB2312" pitchFamily="49" charset="-122"/>
              </a:rPr>
              <a:t>个交点，则其值为</a:t>
            </a:r>
            <a:r>
              <a:rPr lang="en-US" altLang="zh-CN" sz="2400" dirty="0" smtClean="0">
                <a:latin typeface="楷体_GB2312" pitchFamily="49" charset="-122"/>
                <a:ea typeface="楷体_GB2312" pitchFamily="49" charset="-122"/>
              </a:rPr>
              <a:t>1</a:t>
            </a:r>
            <a:r>
              <a:rPr lang="zh-CN" altLang="en-US" sz="2400" dirty="0" smtClean="0">
                <a:latin typeface="楷体_GB2312" pitchFamily="49" charset="-122"/>
                <a:ea typeface="楷体_GB2312" pitchFamily="49" charset="-122"/>
              </a:rPr>
              <a:t>，否则其值为</a:t>
            </a:r>
            <a:r>
              <a:rPr lang="en-US" altLang="zh-CN" sz="2400" dirty="0" smtClean="0">
                <a:latin typeface="楷体_GB2312" pitchFamily="49" charset="-122"/>
                <a:ea typeface="楷体_GB2312" pitchFamily="49" charset="-122"/>
              </a:rPr>
              <a:t>0</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lnSpc>
                <a:spcPct val="125000"/>
              </a:lnSpc>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初始条件：</a:t>
            </a:r>
            <a:r>
              <a:rPr lang="en-US" altLang="zh-CN" sz="2400" dirty="0" smtClean="0">
                <a:latin typeface="楷体_GB2312" pitchFamily="49" charset="-122"/>
                <a:ea typeface="楷体_GB2312" pitchFamily="49" charset="-122"/>
              </a:rPr>
              <a:t>f(n,0)=1</a:t>
            </a:r>
          </a:p>
          <a:p>
            <a:pPr>
              <a:lnSpc>
                <a:spcPct val="125000"/>
              </a:lnSpc>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结果：</a:t>
            </a:r>
            <a:r>
              <a:rPr lang="en-US" altLang="zh-CN" sz="2400" dirty="0" smtClean="0">
                <a:latin typeface="楷体_GB2312" pitchFamily="49" charset="-122"/>
                <a:ea typeface="楷体_GB2312" pitchFamily="49" charset="-122"/>
              </a:rPr>
              <a:t>f(</a:t>
            </a:r>
            <a:r>
              <a:rPr lang="en-US" altLang="zh-CN" sz="2400" dirty="0" err="1" smtClean="0">
                <a:latin typeface="楷体_GB2312" pitchFamily="49" charset="-122"/>
                <a:ea typeface="楷体_GB2312" pitchFamily="49" charset="-122"/>
              </a:rPr>
              <a:t>n,k</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不为零的</a:t>
            </a:r>
            <a:r>
              <a:rPr lang="zh-CN" altLang="en-US" sz="2400" dirty="0">
                <a:latin typeface="楷体_GB2312" pitchFamily="49" charset="-122"/>
                <a:ea typeface="楷体_GB2312" pitchFamily="49" charset="-122"/>
              </a:rPr>
              <a:t>所有</a:t>
            </a:r>
            <a:r>
              <a:rPr lang="en-US" altLang="zh-CN" sz="2400" dirty="0" smtClean="0">
                <a:latin typeface="楷体_GB2312" pitchFamily="49" charset="-122"/>
                <a:ea typeface="楷体_GB2312" pitchFamily="49" charset="-122"/>
              </a:rPr>
              <a:t>k</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lnSpc>
                <a:spcPct val="125000"/>
              </a:lnSpc>
            </a:pPr>
            <a:r>
              <a:rPr lang="en-US" altLang="zh-CN" sz="2400" dirty="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在实现时，每加一条直线</a:t>
            </a:r>
            <a:r>
              <a:rPr lang="en-US" altLang="zh-CN" sz="2400" dirty="0" smtClean="0">
                <a:latin typeface="楷体_GB2312" pitchFamily="49" charset="-122"/>
                <a:ea typeface="楷体_GB2312" pitchFamily="49" charset="-122"/>
              </a:rPr>
              <a:t>i</a:t>
            </a:r>
            <a:r>
              <a:rPr lang="zh-CN" altLang="en-US" sz="2400" dirty="0" smtClean="0">
                <a:latin typeface="楷体_GB2312" pitchFamily="49" charset="-122"/>
                <a:ea typeface="楷体_GB2312" pitchFamily="49" charset="-122"/>
              </a:rPr>
              <a:t>，对该直线与已有的直线不平行的数量</a:t>
            </a:r>
            <a:r>
              <a:rPr lang="en-US" altLang="zh-CN" sz="2400" dirty="0">
                <a:latin typeface="楷体_GB2312" pitchFamily="49" charset="-122"/>
                <a:ea typeface="楷体_GB2312" pitchFamily="49" charset="-122"/>
              </a:rPr>
              <a:t>j</a:t>
            </a:r>
            <a:r>
              <a:rPr lang="en-US" altLang="zh-CN" sz="2400" dirty="0" smtClean="0">
                <a:latin typeface="楷体_GB2312" pitchFamily="49" charset="-122"/>
                <a:ea typeface="楷体_GB2312" pitchFamily="49" charset="-122"/>
              </a:rPr>
              <a:t>(b</a:t>
            </a:r>
            <a:r>
              <a:rPr lang="zh-CN" altLang="en-US" sz="2400" dirty="0" smtClean="0">
                <a:latin typeface="楷体_GB2312" pitchFamily="49" charset="-122"/>
                <a:ea typeface="楷体_GB2312" pitchFamily="49" charset="-122"/>
              </a:rPr>
              <a:t>中直线数</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进行枚举，则与新加直线平行的直线数量为</a:t>
            </a:r>
            <a:r>
              <a:rPr lang="en-US" altLang="zh-CN" sz="2400" dirty="0" smtClean="0">
                <a:latin typeface="楷体_GB2312" pitchFamily="49" charset="-122"/>
                <a:ea typeface="楷体_GB2312" pitchFamily="49" charset="-122"/>
              </a:rPr>
              <a:t>i-j</a:t>
            </a:r>
            <a:r>
              <a:rPr lang="zh-CN" altLang="en-US" sz="2400" dirty="0" smtClean="0">
                <a:latin typeface="楷体_GB2312" pitchFamily="49" charset="-122"/>
                <a:ea typeface="楷体_GB2312" pitchFamily="49" charset="-122"/>
              </a:rPr>
              <a:t>条，根据状态转移方程可以计算出</a:t>
            </a:r>
            <a:r>
              <a:rPr lang="en-US" altLang="zh-CN" sz="2400" dirty="0" smtClean="0">
                <a:latin typeface="楷体_GB2312" pitchFamily="49" charset="-122"/>
                <a:ea typeface="楷体_GB2312" pitchFamily="49" charset="-122"/>
              </a:rPr>
              <a:t>i</a:t>
            </a:r>
            <a:r>
              <a:rPr lang="zh-CN" altLang="en-US" sz="2400" dirty="0" smtClean="0">
                <a:latin typeface="楷体_GB2312" pitchFamily="49" charset="-122"/>
                <a:ea typeface="楷体_GB2312" pitchFamily="49" charset="-122"/>
              </a:rPr>
              <a:t>条直线的所有可能的交点数。</a:t>
            </a:r>
            <a:endParaRPr lang="en-US" altLang="zh-CN" sz="2400" dirty="0">
              <a:latin typeface="楷体_GB2312" pitchFamily="49" charset="-122"/>
              <a:ea typeface="楷体_GB2312" pitchFamily="49" charset="-122"/>
            </a:endParaRPr>
          </a:p>
        </p:txBody>
      </p:sp>
      <p:sp>
        <p:nvSpPr>
          <p:cNvPr id="15365" name="Rectangle 3"/>
          <p:cNvSpPr>
            <a:spLocks noChangeArrowheads="1"/>
          </p:cNvSpPr>
          <p:nvPr/>
        </p:nvSpPr>
        <p:spPr bwMode="auto">
          <a:xfrm>
            <a:off x="1258888" y="1052513"/>
            <a:ext cx="6589712"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10 </a:t>
            </a:r>
            <a:r>
              <a:rPr lang="zh-CN" altLang="en-US" sz="4000" b="1" dirty="0">
                <a:solidFill>
                  <a:schemeClr val="tx2"/>
                </a:solidFill>
                <a:ea typeface="黑体" pitchFamily="49" charset="-122"/>
              </a:rPr>
              <a:t>直线的交点数</a:t>
            </a:r>
          </a:p>
        </p:txBody>
      </p:sp>
    </p:spTree>
    <p:extLst>
      <p:ext uri="{BB962C8B-B14F-4D97-AF65-F5344CB8AC3E}">
        <p14:creationId xmlns:p14="http://schemas.microsoft.com/office/powerpoint/2010/main" val="36307032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1536D64-55CE-427B-A596-6B8F4C87D9F6}" type="datetime1">
              <a:rPr lang="zh-CN" altLang="en-US" smtClean="0"/>
              <a:pPr eaLnBrk="1" hangingPunct="1"/>
              <a:t>2018/9/5</a:t>
            </a:fld>
            <a:endParaRPr lang="en-US" altLang="zh-CN" smtClean="0"/>
          </a:p>
        </p:txBody>
      </p:sp>
      <p:sp>
        <p:nvSpPr>
          <p:cNvPr id="399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7D2903D-2918-4900-9882-F5655A238C10}" type="slidenum">
              <a:rPr lang="en-US" altLang="zh-CN" smtClean="0"/>
              <a:pPr eaLnBrk="1" hangingPunct="1"/>
              <a:t>64</a:t>
            </a:fld>
            <a:endParaRPr lang="en-US" altLang="zh-CN" smtClean="0"/>
          </a:p>
        </p:txBody>
      </p:sp>
      <p:sp>
        <p:nvSpPr>
          <p:cNvPr id="39940" name="Rectangle 2"/>
          <p:cNvSpPr>
            <a:spLocks noChangeArrowheads="1"/>
          </p:cNvSpPr>
          <p:nvPr/>
        </p:nvSpPr>
        <p:spPr bwMode="auto">
          <a:xfrm>
            <a:off x="1079500" y="908050"/>
            <a:ext cx="76327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400" b="1" dirty="0" smtClean="0">
                <a:solidFill>
                  <a:schemeClr val="tx2"/>
                </a:solidFill>
                <a:latin typeface="黑体" pitchFamily="49" charset="-122"/>
                <a:ea typeface="黑体" pitchFamily="49" charset="-122"/>
              </a:rPr>
              <a:t>例</a:t>
            </a:r>
            <a:r>
              <a:rPr lang="en-US" altLang="zh-CN" sz="4400" b="1" dirty="0" smtClean="0">
                <a:solidFill>
                  <a:schemeClr val="tx2"/>
                </a:solidFill>
                <a:latin typeface="黑体" pitchFamily="49" charset="-122"/>
                <a:ea typeface="黑体" pitchFamily="49" charset="-122"/>
              </a:rPr>
              <a:t>11</a:t>
            </a:r>
            <a:r>
              <a:rPr lang="en-US" altLang="zh-CN" sz="4400" b="1" dirty="0" smtClean="0">
                <a:solidFill>
                  <a:schemeClr val="tx2"/>
                </a:solidFill>
                <a:latin typeface="Gungsuh" pitchFamily="18" charset="-127"/>
                <a:ea typeface="Gungsuh" pitchFamily="18" charset="-127"/>
              </a:rPr>
              <a:t> </a:t>
            </a:r>
            <a:r>
              <a:rPr lang="en-US" altLang="zh-CN" sz="4400" b="1" dirty="0">
                <a:solidFill>
                  <a:schemeClr val="tx2"/>
                </a:solidFill>
                <a:latin typeface="Gungsuh" pitchFamily="18" charset="-127"/>
                <a:ea typeface="Gungsuh" pitchFamily="18" charset="-127"/>
              </a:rPr>
              <a:t>Humble </a:t>
            </a:r>
            <a:r>
              <a:rPr lang="en-US" altLang="zh-CN" sz="4400" b="1" dirty="0" smtClean="0">
                <a:solidFill>
                  <a:schemeClr val="tx2"/>
                </a:solidFill>
                <a:latin typeface="Gungsuh" pitchFamily="18" charset="-127"/>
                <a:ea typeface="Gungsuh" pitchFamily="18" charset="-127"/>
              </a:rPr>
              <a:t>Numbers</a:t>
            </a:r>
            <a:endParaRPr lang="en-US" altLang="zh-CN" sz="4400" b="1" dirty="0">
              <a:solidFill>
                <a:schemeClr val="tx2"/>
              </a:solidFill>
              <a:latin typeface="Gungsuh" pitchFamily="18" charset="-127"/>
              <a:ea typeface="Gungsuh" pitchFamily="18" charset="-127"/>
            </a:endParaRPr>
          </a:p>
        </p:txBody>
      </p:sp>
      <p:sp>
        <p:nvSpPr>
          <p:cNvPr id="39941" name="Rectangle 3"/>
          <p:cNvSpPr>
            <a:spLocks noChangeArrowheads="1"/>
          </p:cNvSpPr>
          <p:nvPr/>
        </p:nvSpPr>
        <p:spPr bwMode="auto">
          <a:xfrm>
            <a:off x="431800" y="1981200"/>
            <a:ext cx="82804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342900" indent="-342900">
              <a:spcBef>
                <a:spcPct val="20000"/>
              </a:spcBef>
              <a:buClr>
                <a:schemeClr val="folHlink"/>
              </a:buClr>
              <a:buSzPct val="60000"/>
              <a:buFont typeface="Wingdings" pitchFamily="2" charset="2"/>
              <a:buNone/>
            </a:pPr>
            <a:r>
              <a:rPr lang="en-US" altLang="zh-CN" sz="2800"/>
              <a:t>		</a:t>
            </a:r>
          </a:p>
        </p:txBody>
      </p:sp>
      <p:sp>
        <p:nvSpPr>
          <p:cNvPr id="39942" name="Rectangle 4"/>
          <p:cNvSpPr>
            <a:spLocks noChangeArrowheads="1"/>
          </p:cNvSpPr>
          <p:nvPr/>
        </p:nvSpPr>
        <p:spPr bwMode="auto">
          <a:xfrm>
            <a:off x="395288" y="1952625"/>
            <a:ext cx="8316912"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altLang="zh-CN" sz="2800" b="1" dirty="0">
                <a:latin typeface="Times New Roman" pitchFamily="18" charset="0"/>
              </a:rPr>
              <a:t>    A number whose only prime factors are 2,3,5 or 7 is called a humble number. The sequence 1, 2, 3, 4, 5, 6, 7, 8, 9, 10, 12, 14, 15, 16, 18, 20, 21, 24, 25, 27, ... shows the first 20 humble numbers.</a:t>
            </a:r>
          </a:p>
          <a:p>
            <a:pPr algn="just" eaLnBrk="0" hangingPunct="0"/>
            <a:r>
              <a:rPr lang="en-US" altLang="zh-CN" sz="2800" b="1" dirty="0">
                <a:latin typeface="Times New Roman" pitchFamily="18" charset="0"/>
              </a:rPr>
              <a:t/>
            </a:r>
            <a:br>
              <a:rPr lang="en-US" altLang="zh-CN" sz="2800" b="1" dirty="0">
                <a:latin typeface="Times New Roman" pitchFamily="18" charset="0"/>
              </a:rPr>
            </a:br>
            <a:r>
              <a:rPr lang="en-US" altLang="zh-CN" sz="2800" b="1" dirty="0">
                <a:latin typeface="Times New Roman" pitchFamily="18" charset="0"/>
              </a:rPr>
              <a:t>    Write a program to find and print the nth element in this sequence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48AFF2B-4B32-48E9-BB00-0AE9A567F93D}" type="datetime1">
              <a:rPr lang="zh-CN" altLang="en-US" smtClean="0"/>
              <a:pPr eaLnBrk="1" hangingPunct="1"/>
              <a:t>2018/9/5</a:t>
            </a:fld>
            <a:endParaRPr lang="en-US" altLang="zh-CN" smtClean="0"/>
          </a:p>
        </p:txBody>
      </p:sp>
      <p:sp>
        <p:nvSpPr>
          <p:cNvPr id="409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930811B-5728-420B-8B7E-7DE77199992A}" type="slidenum">
              <a:rPr lang="en-US" altLang="zh-CN" smtClean="0"/>
              <a:pPr eaLnBrk="1" hangingPunct="1"/>
              <a:t>65</a:t>
            </a:fld>
            <a:endParaRPr lang="en-US" altLang="zh-CN" smtClean="0"/>
          </a:p>
        </p:txBody>
      </p:sp>
      <p:sp>
        <p:nvSpPr>
          <p:cNvPr id="40964" name="Rectangle 2"/>
          <p:cNvSpPr>
            <a:spLocks noChangeArrowheads="1"/>
          </p:cNvSpPr>
          <p:nvPr/>
        </p:nvSpPr>
        <p:spPr bwMode="auto">
          <a:xfrm>
            <a:off x="1079500" y="908050"/>
            <a:ext cx="76327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400" b="1" dirty="0">
                <a:solidFill>
                  <a:schemeClr val="tx2"/>
                </a:solidFill>
                <a:latin typeface="黑体" pitchFamily="49" charset="-122"/>
                <a:ea typeface="黑体" pitchFamily="49" charset="-122"/>
              </a:rPr>
              <a:t>例</a:t>
            </a:r>
            <a:r>
              <a:rPr lang="en-US" altLang="zh-CN" sz="4400" b="1" dirty="0" smtClean="0">
                <a:solidFill>
                  <a:schemeClr val="tx2"/>
                </a:solidFill>
                <a:latin typeface="黑体" pitchFamily="49" charset="-122"/>
                <a:ea typeface="黑体" pitchFamily="49" charset="-122"/>
              </a:rPr>
              <a:t>11</a:t>
            </a:r>
            <a:r>
              <a:rPr lang="en-US" altLang="zh-CN" sz="4400" b="1" dirty="0" smtClean="0">
                <a:solidFill>
                  <a:schemeClr val="tx2"/>
                </a:solidFill>
                <a:latin typeface="Gungsuh" pitchFamily="18" charset="-127"/>
                <a:ea typeface="Gungsuh" pitchFamily="18" charset="-127"/>
              </a:rPr>
              <a:t> </a:t>
            </a:r>
            <a:r>
              <a:rPr lang="en-US" altLang="zh-CN" sz="4400" b="1" dirty="0">
                <a:solidFill>
                  <a:schemeClr val="tx2"/>
                </a:solidFill>
                <a:latin typeface="Gungsuh" pitchFamily="18" charset="-127"/>
                <a:ea typeface="Gungsuh" pitchFamily="18" charset="-127"/>
              </a:rPr>
              <a:t>Humble Numbers</a:t>
            </a:r>
          </a:p>
        </p:txBody>
      </p:sp>
      <p:sp>
        <p:nvSpPr>
          <p:cNvPr id="40965" name="Rectangle 3"/>
          <p:cNvSpPr>
            <a:spLocks noChangeArrowheads="1"/>
          </p:cNvSpPr>
          <p:nvPr/>
        </p:nvSpPr>
        <p:spPr bwMode="auto">
          <a:xfrm>
            <a:off x="431800" y="1981200"/>
            <a:ext cx="82804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342900" indent="-342900">
              <a:spcBef>
                <a:spcPct val="20000"/>
              </a:spcBef>
              <a:buClr>
                <a:schemeClr val="folHlink"/>
              </a:buClr>
              <a:buSzPct val="60000"/>
              <a:buFont typeface="Wingdings" pitchFamily="2" charset="2"/>
              <a:buNone/>
            </a:pPr>
            <a:r>
              <a:rPr lang="en-US" altLang="zh-CN" sz="2800"/>
              <a:t>		</a:t>
            </a:r>
          </a:p>
        </p:txBody>
      </p:sp>
      <p:sp>
        <p:nvSpPr>
          <p:cNvPr id="40966" name="Rectangle 4"/>
          <p:cNvSpPr>
            <a:spLocks noChangeArrowheads="1"/>
          </p:cNvSpPr>
          <p:nvPr/>
        </p:nvSpPr>
        <p:spPr bwMode="auto">
          <a:xfrm>
            <a:off x="2771775" y="1989138"/>
            <a:ext cx="63722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Sample Output</a:t>
            </a:r>
          </a:p>
          <a:p>
            <a:r>
              <a:rPr lang="en-US" altLang="zh-CN" sz="2800" dirty="0"/>
              <a:t>The 1st humble number is 1. </a:t>
            </a:r>
          </a:p>
          <a:p>
            <a:r>
              <a:rPr lang="en-US" altLang="zh-CN" sz="2800" dirty="0"/>
              <a:t>The 2nd humble number is 2. </a:t>
            </a:r>
          </a:p>
          <a:p>
            <a:r>
              <a:rPr lang="en-US" altLang="zh-CN" sz="2800" dirty="0"/>
              <a:t>The 11th humble number is 12. </a:t>
            </a:r>
          </a:p>
          <a:p>
            <a:r>
              <a:rPr lang="en-US" altLang="zh-CN" sz="2800" dirty="0"/>
              <a:t>The 21st humble number is 28. </a:t>
            </a:r>
          </a:p>
          <a:p>
            <a:r>
              <a:rPr lang="en-US" altLang="zh-CN" sz="2800" dirty="0"/>
              <a:t>The 100th humble number is 450. </a:t>
            </a:r>
          </a:p>
          <a:p>
            <a:r>
              <a:rPr lang="en-US" altLang="zh-CN" sz="2800" dirty="0"/>
              <a:t>The 1000th humble number is 385875. </a:t>
            </a:r>
          </a:p>
          <a:p>
            <a:r>
              <a:rPr lang="en-US" altLang="zh-CN" sz="2800" dirty="0"/>
              <a:t>The 5842nd humble number is 2000000000.</a:t>
            </a:r>
            <a:endParaRPr lang="en-US" altLang="zh-CN" sz="2800" b="1" dirty="0">
              <a:latin typeface="Times New Roman" pitchFamily="18" charset="0"/>
            </a:endParaRPr>
          </a:p>
        </p:txBody>
      </p:sp>
      <p:sp>
        <p:nvSpPr>
          <p:cNvPr id="40967" name="Rectangle 4"/>
          <p:cNvSpPr>
            <a:spLocks noChangeArrowheads="1"/>
          </p:cNvSpPr>
          <p:nvPr/>
        </p:nvSpPr>
        <p:spPr bwMode="auto">
          <a:xfrm>
            <a:off x="395288" y="1989138"/>
            <a:ext cx="5040312"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latin typeface="Times New Roman" pitchFamily="18" charset="0"/>
              </a:rPr>
              <a:t> </a:t>
            </a:r>
            <a:r>
              <a:rPr lang="en-US" altLang="zh-CN" sz="2800"/>
              <a:t>Sample Input</a:t>
            </a:r>
          </a:p>
          <a:p>
            <a:r>
              <a:rPr lang="en-US" altLang="zh-CN" sz="2800"/>
              <a:t>1 </a:t>
            </a:r>
          </a:p>
          <a:p>
            <a:r>
              <a:rPr lang="en-US" altLang="zh-CN" sz="2800"/>
              <a:t>2</a:t>
            </a:r>
          </a:p>
          <a:p>
            <a:r>
              <a:rPr lang="en-US" altLang="zh-CN" sz="2800"/>
              <a:t>11 </a:t>
            </a:r>
          </a:p>
          <a:p>
            <a:r>
              <a:rPr lang="en-US" altLang="zh-CN" sz="2800"/>
              <a:t>21 </a:t>
            </a:r>
          </a:p>
          <a:p>
            <a:r>
              <a:rPr lang="en-US" altLang="zh-CN" sz="2800"/>
              <a:t>100 </a:t>
            </a:r>
          </a:p>
          <a:p>
            <a:r>
              <a:rPr lang="en-US" altLang="zh-CN" sz="2800"/>
              <a:t>1000 </a:t>
            </a:r>
          </a:p>
          <a:p>
            <a:r>
              <a:rPr lang="en-US" altLang="zh-CN" sz="2800"/>
              <a:t>5842 </a:t>
            </a:r>
          </a:p>
          <a:p>
            <a:r>
              <a:rPr lang="en-US" altLang="zh-CN" sz="2800"/>
              <a:t>0</a:t>
            </a:r>
            <a:endParaRPr lang="en-US" altLang="zh-CN" sz="2800" b="1">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29A19BB-D515-4EF8-BD09-A39BA78C9EA8}" type="datetime1">
              <a:rPr lang="zh-CN" altLang="en-US" smtClean="0"/>
              <a:pPr eaLnBrk="1" hangingPunct="1"/>
              <a:t>2018/9/5</a:t>
            </a:fld>
            <a:endParaRPr lang="en-US" altLang="zh-CN" smtClean="0"/>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132BCF5-3B4D-4307-AE5A-C3584ED7A591}" type="slidenum">
              <a:rPr lang="en-US" altLang="zh-CN" smtClean="0"/>
              <a:pPr eaLnBrk="1" hangingPunct="1"/>
              <a:t>66</a:t>
            </a:fld>
            <a:endParaRPr lang="en-US" altLang="zh-CN" smtClean="0"/>
          </a:p>
        </p:txBody>
      </p:sp>
      <p:sp>
        <p:nvSpPr>
          <p:cNvPr id="41988" name="Rectangle 2"/>
          <p:cNvSpPr>
            <a:spLocks noGrp="1" noChangeArrowheads="1"/>
          </p:cNvSpPr>
          <p:nvPr>
            <p:ph type="title"/>
          </p:nvPr>
        </p:nvSpPr>
        <p:spPr>
          <a:xfrm>
            <a:off x="1150938" y="908720"/>
            <a:ext cx="7165478" cy="794668"/>
          </a:xfrm>
        </p:spPr>
        <p:txBody>
          <a:bodyPr/>
          <a:lstStyle/>
          <a:p>
            <a:r>
              <a:rPr lang="zh-CN" altLang="en-US" b="1" dirty="0">
                <a:latin typeface="黑体" pitchFamily="49" charset="-122"/>
                <a:ea typeface="黑体" pitchFamily="49" charset="-122"/>
              </a:rPr>
              <a:t>例</a:t>
            </a:r>
            <a:r>
              <a:rPr lang="en-US" altLang="zh-CN" b="1" dirty="0" smtClean="0">
                <a:latin typeface="黑体" pitchFamily="49" charset="-122"/>
                <a:ea typeface="黑体" pitchFamily="49" charset="-122"/>
              </a:rPr>
              <a:t>11</a:t>
            </a:r>
            <a:r>
              <a:rPr lang="en-US" altLang="zh-CN" b="1" dirty="0" smtClean="0">
                <a:latin typeface="Gungsuh" pitchFamily="18" charset="-127"/>
                <a:ea typeface="Gungsuh" pitchFamily="18" charset="-127"/>
              </a:rPr>
              <a:t> </a:t>
            </a:r>
            <a:r>
              <a:rPr lang="en-US" altLang="zh-CN" b="1" dirty="0">
                <a:latin typeface="Gungsuh" pitchFamily="18" charset="-127"/>
                <a:ea typeface="Gungsuh" pitchFamily="18" charset="-127"/>
              </a:rPr>
              <a:t>Humble Numbers</a:t>
            </a:r>
          </a:p>
        </p:txBody>
      </p:sp>
      <p:sp>
        <p:nvSpPr>
          <p:cNvPr id="204804" name="Rectangle 4"/>
          <p:cNvSpPr>
            <a:spLocks noChangeArrowheads="1"/>
          </p:cNvSpPr>
          <p:nvPr/>
        </p:nvSpPr>
        <p:spPr bwMode="auto">
          <a:xfrm>
            <a:off x="359532" y="1976438"/>
            <a:ext cx="8388932" cy="4332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a:spcBef>
                <a:spcPct val="20000"/>
              </a:spcBef>
              <a:buClr>
                <a:schemeClr val="folHlink"/>
              </a:buClr>
              <a:buSzPct val="60000"/>
            </a:pPr>
            <a:r>
              <a:rPr lang="zh-CN" altLang="en-US" sz="2400" dirty="0" smtClean="0"/>
              <a:t>设</a:t>
            </a:r>
            <a:r>
              <a:rPr lang="en-US" altLang="zh-CN" sz="2400" dirty="0" smtClean="0"/>
              <a:t>f(i)</a:t>
            </a:r>
            <a:r>
              <a:rPr lang="zh-CN" altLang="en-US" sz="2400" dirty="0" smtClean="0"/>
              <a:t>为第</a:t>
            </a:r>
            <a:r>
              <a:rPr lang="en-US" altLang="zh-CN" sz="2400" dirty="0" smtClean="0"/>
              <a:t>i</a:t>
            </a:r>
            <a:r>
              <a:rPr lang="zh-CN" altLang="en-US" sz="2400" dirty="0" smtClean="0"/>
              <a:t>个</a:t>
            </a:r>
            <a:r>
              <a:rPr lang="en-US" altLang="zh-CN" sz="2400" dirty="0" smtClean="0"/>
              <a:t>HN</a:t>
            </a:r>
            <a:r>
              <a:rPr lang="zh-CN" altLang="en-US" sz="2400" dirty="0" smtClean="0"/>
              <a:t>。</a:t>
            </a:r>
            <a:endParaRPr lang="en-US" altLang="zh-CN" sz="2400" dirty="0" smtClean="0"/>
          </a:p>
          <a:p>
            <a:pPr>
              <a:spcBef>
                <a:spcPct val="20000"/>
              </a:spcBef>
              <a:buClr>
                <a:schemeClr val="folHlink"/>
              </a:buClr>
              <a:buSzPct val="60000"/>
            </a:pPr>
            <a:r>
              <a:rPr lang="en-US" altLang="zh-CN" sz="2400" dirty="0" smtClean="0"/>
              <a:t>1 -&gt;f(1)</a:t>
            </a:r>
          </a:p>
          <a:p>
            <a:pPr>
              <a:spcBef>
                <a:spcPct val="20000"/>
              </a:spcBef>
              <a:buClr>
                <a:schemeClr val="folHlink"/>
              </a:buClr>
              <a:buSzPct val="60000"/>
            </a:pPr>
            <a:r>
              <a:rPr lang="en-US" altLang="zh-CN" sz="2400" dirty="0" smtClean="0"/>
              <a:t>2=min(</a:t>
            </a:r>
            <a:r>
              <a:rPr lang="en-US" altLang="zh-CN" sz="2400" u="sng" dirty="0" smtClean="0"/>
              <a:t>f(1)*2</a:t>
            </a:r>
            <a:r>
              <a:rPr lang="en-US" altLang="zh-CN" sz="2400" dirty="0" smtClean="0"/>
              <a:t>,</a:t>
            </a:r>
            <a:r>
              <a:rPr lang="en-US" altLang="zh-CN" sz="2400" dirty="0"/>
              <a:t> f(1)</a:t>
            </a:r>
            <a:r>
              <a:rPr lang="en-US" altLang="zh-CN" sz="2400" dirty="0" smtClean="0"/>
              <a:t>*3,</a:t>
            </a:r>
            <a:r>
              <a:rPr lang="en-US" altLang="zh-CN" sz="2400" dirty="0"/>
              <a:t> f(1)</a:t>
            </a:r>
            <a:r>
              <a:rPr lang="en-US" altLang="zh-CN" sz="2400" dirty="0" smtClean="0"/>
              <a:t>*5,</a:t>
            </a:r>
            <a:r>
              <a:rPr lang="en-US" altLang="zh-CN" sz="2400" dirty="0"/>
              <a:t> f(1)</a:t>
            </a:r>
            <a:r>
              <a:rPr lang="en-US" altLang="zh-CN" sz="2400" dirty="0" smtClean="0"/>
              <a:t>*7) f(2)</a:t>
            </a:r>
          </a:p>
          <a:p>
            <a:pPr>
              <a:spcBef>
                <a:spcPct val="20000"/>
              </a:spcBef>
              <a:buClr>
                <a:schemeClr val="folHlink"/>
              </a:buClr>
              <a:buSzPct val="60000"/>
            </a:pPr>
            <a:r>
              <a:rPr lang="en-US" altLang="zh-CN" sz="2400" dirty="0" smtClean="0"/>
              <a:t>3=min(</a:t>
            </a:r>
            <a:r>
              <a:rPr lang="en-US" altLang="zh-CN" sz="2400" i="1" dirty="0" smtClean="0">
                <a:solidFill>
                  <a:srgbClr val="FF0000"/>
                </a:solidFill>
              </a:rPr>
              <a:t>f(2)</a:t>
            </a:r>
            <a:r>
              <a:rPr lang="en-US" altLang="zh-CN" sz="2400" dirty="0" smtClean="0"/>
              <a:t>*2,</a:t>
            </a:r>
            <a:r>
              <a:rPr lang="en-US" altLang="zh-CN" sz="2400" u="sng" dirty="0"/>
              <a:t> f(1)*</a:t>
            </a:r>
            <a:r>
              <a:rPr lang="en-US" altLang="zh-CN" sz="2400" u="sng" dirty="0" smtClean="0"/>
              <a:t>3</a:t>
            </a:r>
            <a:r>
              <a:rPr lang="en-US" altLang="zh-CN" sz="2400" dirty="0" smtClean="0"/>
              <a:t>, f(1</a:t>
            </a:r>
            <a:r>
              <a:rPr lang="en-US" altLang="zh-CN" sz="2400" dirty="0"/>
              <a:t>)</a:t>
            </a:r>
            <a:r>
              <a:rPr lang="en-US" altLang="zh-CN" sz="2400" dirty="0" smtClean="0"/>
              <a:t>*5,</a:t>
            </a:r>
            <a:r>
              <a:rPr lang="en-US" altLang="zh-CN" sz="2400" u="sng" dirty="0"/>
              <a:t> </a:t>
            </a:r>
            <a:r>
              <a:rPr lang="en-US" altLang="zh-CN" sz="2400" dirty="0"/>
              <a:t>f(1)</a:t>
            </a:r>
            <a:r>
              <a:rPr lang="en-US" altLang="zh-CN" sz="2400" dirty="0" smtClean="0"/>
              <a:t>*7) f(3)</a:t>
            </a:r>
            <a:r>
              <a:rPr lang="zh-CN" altLang="en-US" sz="2400" dirty="0" smtClean="0"/>
              <a:t>，将</a:t>
            </a:r>
            <a:r>
              <a:rPr lang="en-US" altLang="zh-CN" sz="2400" dirty="0" smtClean="0"/>
              <a:t>f(1)</a:t>
            </a:r>
            <a:r>
              <a:rPr lang="zh-CN" altLang="en-US" sz="2400" dirty="0" smtClean="0"/>
              <a:t>变为</a:t>
            </a:r>
            <a:r>
              <a:rPr lang="en-US" altLang="zh-CN" sz="2400" dirty="0"/>
              <a:t>f(2</a:t>
            </a:r>
            <a:r>
              <a:rPr lang="en-US" altLang="zh-CN" sz="2400" dirty="0" smtClean="0"/>
              <a:t>)</a:t>
            </a:r>
          </a:p>
          <a:p>
            <a:pPr>
              <a:spcBef>
                <a:spcPct val="20000"/>
              </a:spcBef>
              <a:buClr>
                <a:schemeClr val="folHlink"/>
              </a:buClr>
              <a:buSzPct val="60000"/>
            </a:pPr>
            <a:r>
              <a:rPr lang="en-US" altLang="zh-CN" sz="2400" dirty="0" smtClean="0"/>
              <a:t>4=min(</a:t>
            </a:r>
            <a:r>
              <a:rPr lang="en-US" altLang="zh-CN" sz="2400" u="sng" dirty="0" smtClean="0"/>
              <a:t>f(2)*2</a:t>
            </a:r>
            <a:r>
              <a:rPr lang="en-US" altLang="zh-CN" sz="2400" dirty="0" smtClean="0"/>
              <a:t>,</a:t>
            </a:r>
            <a:r>
              <a:rPr lang="en-US" altLang="zh-CN" sz="2400" b="1" i="1" dirty="0">
                <a:solidFill>
                  <a:schemeClr val="hlink"/>
                </a:solidFill>
              </a:rPr>
              <a:t>f(</a:t>
            </a:r>
            <a:r>
              <a:rPr lang="en-US" altLang="zh-CN" sz="2400" b="1" i="1" dirty="0" smtClean="0">
                <a:solidFill>
                  <a:schemeClr val="hlink"/>
                </a:solidFill>
              </a:rPr>
              <a:t>2)</a:t>
            </a:r>
            <a:r>
              <a:rPr lang="en-US" altLang="zh-CN" sz="2400" dirty="0" smtClean="0"/>
              <a:t>*</a:t>
            </a:r>
            <a:r>
              <a:rPr lang="en-US" altLang="zh-CN" sz="2400" dirty="0"/>
              <a:t>3, f(1)*5, f(1)*</a:t>
            </a:r>
            <a:r>
              <a:rPr lang="en-US" altLang="zh-CN" sz="2400" dirty="0" smtClean="0"/>
              <a:t>7) f(4)</a:t>
            </a:r>
            <a:r>
              <a:rPr lang="zh-CN" altLang="en-US" sz="2400" dirty="0" smtClean="0"/>
              <a:t>，将</a:t>
            </a:r>
            <a:r>
              <a:rPr lang="en-US" altLang="zh-CN" sz="2400" dirty="0" smtClean="0"/>
              <a:t>f(1)</a:t>
            </a:r>
            <a:r>
              <a:rPr lang="zh-CN" altLang="en-US" sz="2400" dirty="0" smtClean="0"/>
              <a:t>变为</a:t>
            </a:r>
            <a:r>
              <a:rPr lang="en-US" altLang="zh-CN" sz="2400" dirty="0" smtClean="0"/>
              <a:t>f(2)</a:t>
            </a:r>
          </a:p>
          <a:p>
            <a:pPr>
              <a:spcBef>
                <a:spcPct val="20000"/>
              </a:spcBef>
              <a:buClr>
                <a:schemeClr val="folHlink"/>
              </a:buClr>
              <a:buSzPct val="60000"/>
            </a:pPr>
            <a:r>
              <a:rPr lang="en-US" altLang="zh-CN" sz="2400" dirty="0"/>
              <a:t>5=min(</a:t>
            </a:r>
            <a:r>
              <a:rPr lang="en-US" altLang="zh-CN" sz="2400" b="1" i="1" dirty="0">
                <a:solidFill>
                  <a:schemeClr val="hlink"/>
                </a:solidFill>
              </a:rPr>
              <a:t>3</a:t>
            </a:r>
            <a:r>
              <a:rPr lang="en-US" altLang="zh-CN" sz="2400" dirty="0"/>
              <a:t>*2,2*3,</a:t>
            </a:r>
            <a:r>
              <a:rPr lang="en-US" altLang="zh-CN" sz="2400" u="sng" dirty="0"/>
              <a:t>1*5</a:t>
            </a:r>
            <a:r>
              <a:rPr lang="en-US" altLang="zh-CN" sz="2400" dirty="0"/>
              <a:t>,1*7</a:t>
            </a:r>
            <a:r>
              <a:rPr lang="en-US" altLang="zh-CN" sz="2400" dirty="0" smtClean="0"/>
              <a:t>)</a:t>
            </a:r>
            <a:r>
              <a:rPr lang="zh-CN" altLang="en-US" sz="2400" dirty="0"/>
              <a:t>，将</a:t>
            </a:r>
            <a:r>
              <a:rPr lang="en-US" altLang="zh-CN" sz="2400" dirty="0" smtClean="0"/>
              <a:t>f(2)</a:t>
            </a:r>
            <a:r>
              <a:rPr lang="zh-CN" altLang="en-US" sz="2400" dirty="0"/>
              <a:t>变为</a:t>
            </a:r>
            <a:r>
              <a:rPr lang="en-US" altLang="zh-CN" sz="2400" dirty="0" smtClean="0"/>
              <a:t>f(3)</a:t>
            </a:r>
          </a:p>
          <a:p>
            <a:pPr>
              <a:spcBef>
                <a:spcPct val="20000"/>
              </a:spcBef>
              <a:buClr>
                <a:schemeClr val="folHlink"/>
              </a:buClr>
              <a:buSzPct val="60000"/>
            </a:pPr>
            <a:r>
              <a:rPr lang="en-US" altLang="zh-CN" sz="2400" dirty="0"/>
              <a:t>6=min(</a:t>
            </a:r>
            <a:r>
              <a:rPr lang="en-US" altLang="zh-CN" sz="2400" u="sng" dirty="0"/>
              <a:t>3*2</a:t>
            </a:r>
            <a:r>
              <a:rPr lang="en-US" altLang="zh-CN" sz="2400" dirty="0"/>
              <a:t>,</a:t>
            </a:r>
            <a:r>
              <a:rPr lang="en-US" altLang="zh-CN" sz="2400" u="sng" dirty="0"/>
              <a:t>2*3</a:t>
            </a:r>
            <a:r>
              <a:rPr lang="en-US" altLang="zh-CN" sz="2400" dirty="0"/>
              <a:t>,</a:t>
            </a:r>
            <a:r>
              <a:rPr lang="en-US" altLang="zh-CN" sz="2400" b="1" i="1" dirty="0">
                <a:solidFill>
                  <a:schemeClr val="hlink"/>
                </a:solidFill>
              </a:rPr>
              <a:t> 2</a:t>
            </a:r>
            <a:r>
              <a:rPr lang="en-US" altLang="zh-CN" sz="2400" dirty="0"/>
              <a:t>*5,1*7</a:t>
            </a:r>
            <a:r>
              <a:rPr lang="en-US" altLang="zh-CN" sz="2400" dirty="0" smtClean="0"/>
              <a:t>)</a:t>
            </a:r>
            <a:r>
              <a:rPr lang="zh-CN" altLang="en-US" sz="2400" dirty="0"/>
              <a:t> ，将</a:t>
            </a:r>
            <a:r>
              <a:rPr lang="en-US" altLang="zh-CN" sz="2400" dirty="0" smtClean="0"/>
              <a:t>f(1)</a:t>
            </a:r>
            <a:r>
              <a:rPr lang="zh-CN" altLang="en-US" sz="2400" dirty="0"/>
              <a:t>变为</a:t>
            </a:r>
            <a:r>
              <a:rPr lang="en-US" altLang="zh-CN" sz="2400" dirty="0" smtClean="0"/>
              <a:t>f(2)</a:t>
            </a:r>
          </a:p>
          <a:p>
            <a:pPr>
              <a:spcBef>
                <a:spcPct val="20000"/>
              </a:spcBef>
              <a:buClr>
                <a:schemeClr val="folHlink"/>
              </a:buClr>
              <a:buSzPct val="60000"/>
            </a:pPr>
            <a:r>
              <a:rPr lang="en-US" altLang="zh-CN" sz="2400" dirty="0"/>
              <a:t>7=min(</a:t>
            </a:r>
            <a:r>
              <a:rPr lang="en-US" altLang="zh-CN" sz="2400" b="1" i="1" dirty="0">
                <a:solidFill>
                  <a:schemeClr val="hlink"/>
                </a:solidFill>
              </a:rPr>
              <a:t>4</a:t>
            </a:r>
            <a:r>
              <a:rPr lang="en-US" altLang="zh-CN" sz="2400" dirty="0"/>
              <a:t>*2,</a:t>
            </a:r>
            <a:r>
              <a:rPr lang="en-US" altLang="zh-CN" sz="2400" b="1" i="1" dirty="0">
                <a:solidFill>
                  <a:schemeClr val="hlink"/>
                </a:solidFill>
              </a:rPr>
              <a:t>3</a:t>
            </a:r>
            <a:r>
              <a:rPr lang="en-US" altLang="zh-CN" sz="2400" dirty="0"/>
              <a:t>*3,</a:t>
            </a:r>
            <a:r>
              <a:rPr lang="en-US" altLang="zh-CN" sz="2400" b="1" i="1" dirty="0">
                <a:solidFill>
                  <a:schemeClr val="hlink"/>
                </a:solidFill>
              </a:rPr>
              <a:t> </a:t>
            </a:r>
            <a:r>
              <a:rPr lang="en-US" altLang="zh-CN" sz="2400" dirty="0"/>
              <a:t>2*5,</a:t>
            </a:r>
            <a:r>
              <a:rPr lang="en-US" altLang="zh-CN" sz="2400" u="sng" dirty="0"/>
              <a:t>1*7</a:t>
            </a:r>
            <a:r>
              <a:rPr lang="en-US" altLang="zh-CN" sz="2400" dirty="0" smtClean="0"/>
              <a:t>)</a:t>
            </a:r>
            <a:r>
              <a:rPr lang="zh-CN" altLang="en-US" sz="2400" dirty="0" smtClean="0"/>
              <a:t>，</a:t>
            </a:r>
            <a:r>
              <a:rPr lang="zh-CN" altLang="en-US" sz="2400" dirty="0"/>
              <a:t>将</a:t>
            </a:r>
            <a:r>
              <a:rPr lang="en-US" altLang="zh-CN" sz="2400" dirty="0" smtClean="0"/>
              <a:t>f(2)</a:t>
            </a:r>
            <a:r>
              <a:rPr lang="zh-CN" altLang="en-US" sz="2400" dirty="0"/>
              <a:t>变为</a:t>
            </a:r>
            <a:r>
              <a:rPr lang="en-US" altLang="zh-CN" sz="2400" dirty="0" smtClean="0"/>
              <a:t>f(3)</a:t>
            </a:r>
            <a:r>
              <a:rPr lang="zh-CN" altLang="en-US" sz="2400" dirty="0" smtClean="0"/>
              <a:t>，</a:t>
            </a:r>
            <a:r>
              <a:rPr lang="zh-CN" altLang="en-US" sz="2400" dirty="0"/>
              <a:t>将</a:t>
            </a:r>
            <a:r>
              <a:rPr lang="en-US" altLang="zh-CN" sz="2400" dirty="0"/>
              <a:t>f(1)</a:t>
            </a:r>
            <a:r>
              <a:rPr lang="zh-CN" altLang="en-US" sz="2400" dirty="0"/>
              <a:t>变为</a:t>
            </a:r>
            <a:r>
              <a:rPr lang="en-US" altLang="zh-CN" sz="2400" dirty="0"/>
              <a:t>f(2)</a:t>
            </a:r>
          </a:p>
          <a:p>
            <a:pPr>
              <a:spcBef>
                <a:spcPct val="20000"/>
              </a:spcBef>
              <a:buClr>
                <a:schemeClr val="folHlink"/>
              </a:buClr>
              <a:buSzPct val="60000"/>
            </a:pPr>
            <a:r>
              <a:rPr lang="en-US" altLang="zh-CN" sz="2400" dirty="0" smtClean="0"/>
              <a:t>……</a:t>
            </a:r>
            <a:endParaRPr lang="en-US" altLang="zh-CN" sz="2800" dirty="0"/>
          </a:p>
        </p:txBody>
      </p:sp>
      <p:sp>
        <p:nvSpPr>
          <p:cNvPr id="204809" name="Rectangle 9"/>
          <p:cNvSpPr>
            <a:spLocks noChangeArrowheads="1"/>
          </p:cNvSpPr>
          <p:nvPr/>
        </p:nvSpPr>
        <p:spPr bwMode="auto">
          <a:xfrm>
            <a:off x="684213" y="4221088"/>
            <a:ext cx="8207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a:spcBef>
                <a:spcPct val="20000"/>
              </a:spcBef>
              <a:buClr>
                <a:schemeClr val="folHlink"/>
              </a:buClr>
              <a:buSzPct val="60000"/>
            </a:pPr>
            <a:endParaRPr lang="en-US" altLang="zh-CN" sz="2800" dirty="0"/>
          </a:p>
        </p:txBody>
      </p:sp>
      <p:sp>
        <p:nvSpPr>
          <p:cNvPr id="11" name="Rectangle 9"/>
          <p:cNvSpPr>
            <a:spLocks noChangeArrowheads="1"/>
          </p:cNvSpPr>
          <p:nvPr/>
        </p:nvSpPr>
        <p:spPr bwMode="auto">
          <a:xfrm>
            <a:off x="674688" y="5294151"/>
            <a:ext cx="82073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a:spcBef>
                <a:spcPct val="20000"/>
              </a:spcBef>
              <a:buClr>
                <a:schemeClr val="folHlink"/>
              </a:buClr>
              <a:buSzPct val="60000"/>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blinds(horizontal)">
                                      <p:cBhvr>
                                        <p:cTn id="7" dur="500"/>
                                        <p:tgtEl>
                                          <p:spTgt spid="204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204809"/>
                                        </p:tgtEl>
                                        <p:attrNameLst>
                                          <p:attrName>style.visibility</p:attrName>
                                        </p:attrNameLst>
                                      </p:cBhvr>
                                      <p:to>
                                        <p:strVal val="visible"/>
                                      </p:to>
                                    </p:set>
                                    <p:animEffect transition="in" filter="blinds(horizontal)">
                                      <p:cBhvr>
                                        <p:cTn id="12" dur="500"/>
                                        <p:tgtEl>
                                          <p:spTgt spid="2048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P spid="204809"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D8FBA7E-7193-4B0C-A628-85842FE296E4}" type="datetime1">
              <a:rPr lang="zh-CN" altLang="en-US" smtClean="0"/>
              <a:pPr eaLnBrk="1" hangingPunct="1"/>
              <a:t>2018/9/5</a:t>
            </a:fld>
            <a:endParaRPr lang="en-US" altLang="zh-CN" smtClean="0"/>
          </a:p>
        </p:txBody>
      </p:sp>
      <p:sp>
        <p:nvSpPr>
          <p:cNvPr id="430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D62ABD1-E956-4790-821F-E72871194F9F}" type="slidenum">
              <a:rPr lang="en-US" altLang="zh-CN" smtClean="0"/>
              <a:pPr eaLnBrk="1" hangingPunct="1"/>
              <a:t>67</a:t>
            </a:fld>
            <a:endParaRPr lang="en-US" altLang="zh-CN" smtClean="0"/>
          </a:p>
        </p:txBody>
      </p:sp>
      <p:sp>
        <p:nvSpPr>
          <p:cNvPr id="43012" name="Rectangle 2"/>
          <p:cNvSpPr>
            <a:spLocks noGrp="1" noChangeArrowheads="1"/>
          </p:cNvSpPr>
          <p:nvPr>
            <p:ph type="title"/>
          </p:nvPr>
        </p:nvSpPr>
        <p:spPr>
          <a:xfrm>
            <a:off x="1150938" y="872716"/>
            <a:ext cx="7793037" cy="803684"/>
          </a:xfrm>
        </p:spPr>
        <p:txBody>
          <a:bodyPr/>
          <a:lstStyle/>
          <a:p>
            <a:r>
              <a:rPr lang="zh-CN" altLang="en-US" b="1" dirty="0">
                <a:latin typeface="黑体" pitchFamily="49" charset="-122"/>
                <a:ea typeface="黑体" pitchFamily="49" charset="-122"/>
              </a:rPr>
              <a:t>例</a:t>
            </a:r>
            <a:r>
              <a:rPr lang="en-US" altLang="zh-CN" b="1" dirty="0" smtClean="0">
                <a:latin typeface="黑体" pitchFamily="49" charset="-122"/>
                <a:ea typeface="黑体" pitchFamily="49" charset="-122"/>
              </a:rPr>
              <a:t>11</a:t>
            </a:r>
            <a:r>
              <a:rPr lang="en-US" altLang="zh-CN" b="1" dirty="0" smtClean="0">
                <a:latin typeface="Gungsuh" pitchFamily="18" charset="-127"/>
                <a:ea typeface="Gungsuh" pitchFamily="18" charset="-127"/>
              </a:rPr>
              <a:t> </a:t>
            </a:r>
            <a:r>
              <a:rPr lang="en-US" altLang="zh-CN" b="1" dirty="0">
                <a:latin typeface="Gungsuh" pitchFamily="18" charset="-127"/>
                <a:ea typeface="Gungsuh" pitchFamily="18" charset="-127"/>
              </a:rPr>
              <a:t>Humble Numbers</a:t>
            </a:r>
          </a:p>
        </p:txBody>
      </p:sp>
      <p:sp>
        <p:nvSpPr>
          <p:cNvPr id="215043" name="Rectangle 3"/>
          <p:cNvSpPr>
            <a:spLocks noGrp="1" noChangeArrowheads="1"/>
          </p:cNvSpPr>
          <p:nvPr>
            <p:ph type="body" idx="1"/>
          </p:nvPr>
        </p:nvSpPr>
        <p:spPr>
          <a:xfrm>
            <a:off x="682625" y="1981200"/>
            <a:ext cx="8137525" cy="3608388"/>
          </a:xfrm>
        </p:spPr>
        <p:txBody>
          <a:bodyPr/>
          <a:lstStyle/>
          <a:p>
            <a:pPr marL="0" indent="0">
              <a:buNone/>
            </a:pPr>
            <a:r>
              <a:rPr lang="en-US" altLang="zh-CN"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状态转移方程：</a:t>
            </a:r>
            <a:endParaRPr lang="en-US" altLang="zh-CN" sz="2800" dirty="0" smtClean="0">
              <a:latin typeface="楷体_GB2312" pitchFamily="49" charset="-122"/>
              <a:ea typeface="楷体_GB2312" pitchFamily="49" charset="-122"/>
            </a:endParaRPr>
          </a:p>
          <a:p>
            <a:pPr marL="0" indent="0">
              <a:buNone/>
            </a:pPr>
            <a:r>
              <a:rPr lang="en-US" altLang="zh-CN" sz="2800" dirty="0" smtClean="0">
                <a:latin typeface="楷体_GB2312" pitchFamily="49" charset="-122"/>
                <a:ea typeface="楷体_GB2312" pitchFamily="49" charset="-122"/>
              </a:rPr>
              <a:t>  F(n)=min(F(i)*2,F(j)*3,F(k)*5,F(m)*7)</a:t>
            </a:r>
          </a:p>
          <a:p>
            <a:pPr marL="0" indent="0">
              <a:buFont typeface="Wingdings" pitchFamily="2" charset="2"/>
              <a:buNone/>
            </a:pP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这里，</a:t>
            </a:r>
            <a:r>
              <a:rPr lang="en-US" altLang="zh-CN" sz="2800" dirty="0" err="1" smtClean="0">
                <a:latin typeface="楷体_GB2312" pitchFamily="49" charset="-122"/>
                <a:ea typeface="楷体_GB2312" pitchFamily="49" charset="-122"/>
              </a:rPr>
              <a:t>i,j,k,m</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只有在本项被选中后才向后移动一位（加</a:t>
            </a:r>
            <a:r>
              <a:rPr lang="en-US" altLang="zh-CN" sz="2800" dirty="0" smtClean="0">
                <a:latin typeface="楷体_GB2312" pitchFamily="49" charset="-122"/>
                <a:ea typeface="楷体_GB2312" pitchFamily="49" charset="-122"/>
              </a:rPr>
              <a:t>1</a:t>
            </a:r>
            <a:r>
              <a:rPr lang="zh-CN" altLang="en-US" sz="2800" dirty="0" smtClean="0">
                <a:latin typeface="楷体_GB2312" pitchFamily="49" charset="-122"/>
                <a:ea typeface="楷体_GB2312" pitchFamily="49" charset="-122"/>
              </a:rPr>
              <a:t>）。</a:t>
            </a:r>
            <a:endParaRPr lang="en-US" altLang="zh-CN" sz="2800" dirty="0" smtClean="0">
              <a:latin typeface="楷体_GB2312" pitchFamily="49" charset="-122"/>
              <a:ea typeface="楷体_GB2312" pitchFamily="49" charset="-122"/>
            </a:endParaRPr>
          </a:p>
          <a:p>
            <a:pPr marL="0" indent="0">
              <a:buFont typeface="Wingdings" pitchFamily="2" charset="2"/>
              <a:buNone/>
            </a:pP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初始条件：</a:t>
            </a:r>
            <a:r>
              <a:rPr lang="en-US" altLang="zh-CN" sz="2800" dirty="0" smtClean="0">
                <a:latin typeface="楷体_GB2312" pitchFamily="49" charset="-122"/>
                <a:ea typeface="楷体_GB2312" pitchFamily="49" charset="-122"/>
              </a:rPr>
              <a:t>F(1)=1</a:t>
            </a:r>
          </a:p>
          <a:p>
            <a:pPr marL="0" indent="0">
              <a:buFont typeface="Wingdings" pitchFamily="2" charset="2"/>
              <a:buNone/>
            </a:pP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结果：</a:t>
            </a:r>
            <a:r>
              <a:rPr lang="en-US" altLang="zh-CN" sz="2800" dirty="0" smtClean="0">
                <a:latin typeface="楷体_GB2312" pitchFamily="49" charset="-122"/>
                <a:ea typeface="楷体_GB2312" pitchFamily="49" charset="-122"/>
              </a:rPr>
              <a:t>F(n)</a:t>
            </a:r>
          </a:p>
          <a:p>
            <a:pPr marL="0" indent="0">
              <a:buFont typeface="Wingdings" pitchFamily="2" charset="2"/>
              <a:buNone/>
            </a:pPr>
            <a:r>
              <a:rPr lang="en-US" altLang="zh-CN" sz="2800" dirty="0">
                <a:latin typeface="楷体_GB2312" pitchFamily="49" charset="-122"/>
                <a:ea typeface="楷体_GB2312" pitchFamily="49" charset="-122"/>
              </a:rPr>
              <a:t> </a:t>
            </a:r>
            <a:r>
              <a:rPr lang="en-US" altLang="zh-CN" sz="2800" dirty="0" smtClean="0">
                <a:latin typeface="楷体_GB2312" pitchFamily="49" charset="-122"/>
                <a:ea typeface="楷体_GB2312" pitchFamily="49" charset="-122"/>
              </a:rPr>
              <a:t> </a:t>
            </a:r>
            <a:r>
              <a:rPr lang="zh-CN" altLang="en-US" sz="2800" dirty="0" smtClean="0">
                <a:latin typeface="楷体_GB2312" pitchFamily="49" charset="-122"/>
                <a:ea typeface="楷体_GB2312" pitchFamily="49" charset="-122"/>
              </a:rPr>
              <a:t>实现：模拟，优先队列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27" dur="500"/>
                                        <p:tgtEl>
                                          <p:spTgt spid="215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linds(horizontal)">
                                      <p:cBhvr>
                                        <p:cTn id="32" dur="500"/>
                                        <p:tgtEl>
                                          <p:spTgt spid="215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ED41017B-14C7-420B-9430-51A1C80D50C0}" type="datetime1">
              <a:rPr lang="zh-CN" altLang="en-US" smtClean="0"/>
              <a:pPr eaLnBrk="1" hangingPunct="1"/>
              <a:t>2018/9/5</a:t>
            </a:fld>
            <a:endParaRPr lang="en-US" altLang="zh-CN" smtClean="0"/>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E1273CB-1A30-47A6-B8F0-A8AB16D5129B}" type="slidenum">
              <a:rPr lang="en-US" altLang="zh-CN" smtClean="0"/>
              <a:pPr eaLnBrk="1" hangingPunct="1"/>
              <a:t>68</a:t>
            </a:fld>
            <a:endParaRPr lang="en-US" altLang="zh-CN" smtClean="0"/>
          </a:p>
        </p:txBody>
      </p:sp>
      <p:sp>
        <p:nvSpPr>
          <p:cNvPr id="44036" name="Rectangle 2"/>
          <p:cNvSpPr>
            <a:spLocks noGrp="1" noChangeArrowheads="1"/>
          </p:cNvSpPr>
          <p:nvPr>
            <p:ph type="body" idx="1"/>
          </p:nvPr>
        </p:nvSpPr>
        <p:spPr>
          <a:xfrm>
            <a:off x="647700" y="2024063"/>
            <a:ext cx="8245475" cy="4179887"/>
          </a:xfrm>
        </p:spPr>
        <p:txBody>
          <a:bodyPr/>
          <a:lstStyle/>
          <a:p>
            <a:pPr marL="0" indent="361950">
              <a:buFont typeface="Wingdings" pitchFamily="2" charset="2"/>
              <a:buNone/>
            </a:pPr>
            <a:r>
              <a:rPr lang="en-US" altLang="zh-CN" sz="2400" dirty="0" smtClean="0"/>
              <a:t>将一个８*８的棋盘进行如下分割：将原棋盘割下一块矩形棋盘并使剩下部分也是矩形，再将剩下的部分继续如此分割，这样割了(n-1)</a:t>
            </a:r>
            <a:r>
              <a:rPr lang="en-US" altLang="zh-CN" sz="2400" dirty="0" err="1" smtClean="0"/>
              <a:t>次后，连同最后剩下的矩形棋盘共有n块矩形棋盘</a:t>
            </a:r>
            <a:r>
              <a:rPr lang="en-US" altLang="zh-CN" sz="2400" dirty="0" smtClean="0"/>
              <a:t>。(</a:t>
            </a:r>
            <a:r>
              <a:rPr lang="en-US" altLang="zh-CN" sz="2400" dirty="0" err="1" smtClean="0"/>
              <a:t>每次切割都只能沿着棋盘格子的边进行</a:t>
            </a:r>
            <a:r>
              <a:rPr lang="en-US" altLang="zh-CN" sz="2400" dirty="0" smtClean="0"/>
              <a:t>)</a:t>
            </a:r>
            <a:br>
              <a:rPr lang="en-US" altLang="zh-CN" sz="2400" dirty="0" smtClean="0"/>
            </a:br>
            <a:r>
              <a:rPr lang="en-US" altLang="zh-CN" sz="2400" dirty="0" smtClean="0"/>
              <a:t>    原棋盘上每一格有一个分值，一块矩形棋盘的总分为其所含各格分值之和。现在需要把棋盘按上述规则分割成n块矩形棋盘，并使各矩形棋盘总分的均方差σ最小。 </a:t>
            </a:r>
            <a:br>
              <a:rPr lang="en-US" altLang="zh-CN" sz="2400" dirty="0" smtClean="0"/>
            </a:br>
            <a:r>
              <a:rPr lang="en-US" altLang="zh-CN" sz="2400" dirty="0" smtClean="0"/>
              <a:t>     </a:t>
            </a:r>
            <a:br>
              <a:rPr lang="en-US" altLang="zh-CN" sz="2400" dirty="0" smtClean="0"/>
            </a:br>
            <a:r>
              <a:rPr lang="en-US" altLang="zh-CN" sz="2400" dirty="0" smtClean="0"/>
              <a:t>    </a:t>
            </a:r>
            <a:r>
              <a:rPr lang="en-US" altLang="zh-CN" sz="2400" dirty="0" err="1" smtClean="0"/>
              <a:t>请编程对给出的棋盘及n，求出σ的最小值</a:t>
            </a:r>
            <a:r>
              <a:rPr lang="en-US" altLang="zh-CN" sz="2400" dirty="0" smtClean="0"/>
              <a:t>。 </a:t>
            </a:r>
            <a:r>
              <a:rPr lang="en-US" altLang="zh-CN" sz="2800" dirty="0" smtClean="0"/>
              <a:t/>
            </a:r>
            <a:br>
              <a:rPr lang="en-US" altLang="zh-CN" sz="2800" dirty="0" smtClean="0"/>
            </a:br>
            <a:endParaRPr lang="en-US" altLang="zh-CN" sz="2800" dirty="0" smtClean="0"/>
          </a:p>
        </p:txBody>
      </p:sp>
      <p:sp>
        <p:nvSpPr>
          <p:cNvPr id="44037"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44038"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smtClean="0">
                <a:ea typeface="黑体" pitchFamily="49" charset="-122"/>
              </a:rPr>
              <a:t>例</a:t>
            </a:r>
            <a:r>
              <a:rPr lang="en-US" altLang="zh-CN" sz="4000" b="1" dirty="0" smtClean="0">
                <a:ea typeface="黑体" pitchFamily="49" charset="-122"/>
              </a:rPr>
              <a:t>12</a:t>
            </a:r>
            <a:r>
              <a:rPr lang="zh-CN" altLang="en-US" sz="4000" b="1" dirty="0" smtClean="0">
                <a:ea typeface="黑体" pitchFamily="49" charset="-122"/>
              </a:rPr>
              <a:t> </a:t>
            </a:r>
            <a:r>
              <a:rPr lang="zh-CN" altLang="en-US" sz="4000" b="1" dirty="0" smtClean="0">
                <a:ea typeface="黑体" pitchFamily="49" charset="-122"/>
              </a:rPr>
              <a:t>棋盘分割</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B3301E2-8087-4DBA-A10C-7E8B8DDA4B26}" type="datetime1">
              <a:rPr lang="zh-CN" altLang="en-US" smtClean="0"/>
              <a:pPr eaLnBrk="1" hangingPunct="1"/>
              <a:t>2018/9/5</a:t>
            </a:fld>
            <a:endParaRPr lang="en-US" altLang="zh-CN" smtClean="0"/>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2097A2D5-AE70-4A54-8EB6-D5E6FA300899}" type="slidenum">
              <a:rPr lang="en-US" altLang="zh-CN" smtClean="0"/>
              <a:pPr eaLnBrk="1" hangingPunct="1"/>
              <a:t>69</a:t>
            </a:fld>
            <a:endParaRPr lang="en-US" altLang="zh-CN" smtClean="0"/>
          </a:p>
        </p:txBody>
      </p:sp>
      <p:sp>
        <p:nvSpPr>
          <p:cNvPr id="23556" name="Rectangle 2"/>
          <p:cNvSpPr>
            <a:spLocks noGrp="1" noChangeArrowheads="1"/>
          </p:cNvSpPr>
          <p:nvPr>
            <p:ph type="body" idx="1"/>
          </p:nvPr>
        </p:nvSpPr>
        <p:spPr>
          <a:xfrm>
            <a:off x="468313" y="2024063"/>
            <a:ext cx="8496300" cy="4179887"/>
          </a:xfrm>
        </p:spPr>
        <p:txBody>
          <a:bodyPr/>
          <a:lstStyle/>
          <a:p>
            <a:pPr marL="0" indent="361950">
              <a:buFont typeface="Wingdings" pitchFamily="2" charset="2"/>
              <a:buNone/>
              <a:defRPr/>
            </a:pPr>
            <a:r>
              <a:rPr lang="en-US" sz="2800" dirty="0" smtClean="0"/>
              <a:t>Input</a:t>
            </a:r>
          </a:p>
          <a:p>
            <a:pPr marL="0" indent="361950">
              <a:buFont typeface="Wingdings" pitchFamily="2" charset="2"/>
              <a:buNone/>
              <a:defRPr/>
            </a:pPr>
            <a:r>
              <a:rPr lang="en-US" sz="2800" dirty="0" smtClean="0"/>
              <a:t>第1行为一个整数n(1 &lt; n &lt; 15)。 </a:t>
            </a:r>
            <a:br>
              <a:rPr lang="en-US" sz="2800" dirty="0" smtClean="0"/>
            </a:br>
            <a:r>
              <a:rPr lang="en-US" sz="2800" dirty="0" smtClean="0"/>
              <a:t>   第2行至第9行每行为8个小于100的非负整数，表示棋盘上相应格子的分值。每行相邻两数之间用一个空格分隔。</a:t>
            </a:r>
          </a:p>
          <a:p>
            <a:pPr marL="0" indent="361950">
              <a:buFont typeface="Wingdings" pitchFamily="2" charset="2"/>
              <a:buNone/>
              <a:defRPr/>
            </a:pPr>
            <a:r>
              <a:rPr lang="en-US" sz="2800" dirty="0" smtClean="0"/>
              <a:t>Output</a:t>
            </a:r>
          </a:p>
          <a:p>
            <a:pPr marL="0" indent="361950">
              <a:buFont typeface="Wingdings" pitchFamily="2" charset="2"/>
              <a:buNone/>
              <a:defRPr/>
            </a:pPr>
            <a:r>
              <a:rPr lang="en-US" sz="2800" dirty="0" err="1" smtClean="0"/>
              <a:t>仅一个数，为</a:t>
            </a:r>
            <a:r>
              <a:rPr lang="en-US" altLang="zh-CN" sz="2800" dirty="0" smtClean="0"/>
              <a:t> σ (</a:t>
            </a:r>
            <a:r>
              <a:rPr lang="en-US" sz="2800" dirty="0" err="1" smtClean="0"/>
              <a:t>四舍五入精确到小数点后三位</a:t>
            </a:r>
            <a:r>
              <a:rPr lang="en-US" sz="2800" dirty="0" smtClean="0"/>
              <a:t>)。</a:t>
            </a:r>
            <a:r>
              <a:rPr lang="zh-CN" altLang="en-US" sz="2800" dirty="0" smtClean="0"/>
              <a:t>   </a:t>
            </a:r>
            <a:endParaRPr lang="en-US" altLang="zh-CN" sz="2800" dirty="0" smtClean="0"/>
          </a:p>
          <a:p>
            <a:pPr eaLnBrk="1" hangingPunct="1">
              <a:lnSpc>
                <a:spcPct val="70000"/>
              </a:lnSpc>
              <a:buFont typeface="Wingdings" pitchFamily="2" charset="2"/>
              <a:buNone/>
              <a:defRPr/>
            </a:pPr>
            <a:endParaRPr lang="en-US" altLang="zh-CN" sz="2800" dirty="0" smtClean="0"/>
          </a:p>
        </p:txBody>
      </p:sp>
      <p:sp>
        <p:nvSpPr>
          <p:cNvPr id="45061"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45062"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12 </a:t>
            </a:r>
            <a:r>
              <a:rPr lang="zh-CN" altLang="en-US" sz="4000" b="1" dirty="0" smtClean="0">
                <a:ea typeface="黑体" pitchFamily="49" charset="-122"/>
              </a:rPr>
              <a:t>棋盘分割</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5F08794-AE4D-4834-B2ED-9F337DC3D1A2}" type="datetime1">
              <a:rPr lang="zh-CN" altLang="en-US" smtClean="0"/>
              <a:pPr eaLnBrk="1" hangingPunct="1"/>
              <a:t>2018/9/5</a:t>
            </a:fld>
            <a:endParaRPr lang="en-US" altLang="zh-CN" smtClean="0"/>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5DA60B1-507C-4CC5-AE26-351C8005BBB2}" type="slidenum">
              <a:rPr lang="en-US" altLang="zh-CN" smtClean="0"/>
              <a:pPr eaLnBrk="1" hangingPunct="1"/>
              <a:t>7</a:t>
            </a:fld>
            <a:endParaRPr lang="en-US" altLang="zh-CN" smtClean="0"/>
          </a:p>
        </p:txBody>
      </p:sp>
      <p:sp>
        <p:nvSpPr>
          <p:cNvPr id="16388" name="Rectangle 2"/>
          <p:cNvSpPr>
            <a:spLocks noChangeArrowheads="1"/>
          </p:cNvSpPr>
          <p:nvPr/>
        </p:nvSpPr>
        <p:spPr bwMode="auto">
          <a:xfrm>
            <a:off x="1223963" y="1052513"/>
            <a:ext cx="622776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a:t>
            </a:r>
            <a:r>
              <a:rPr lang="zh-CN" altLang="en-US" sz="4000" b="1" dirty="0" smtClean="0">
                <a:solidFill>
                  <a:schemeClr val="tx2"/>
                </a:solidFill>
                <a:ea typeface="黑体" pitchFamily="49" charset="-122"/>
              </a:rPr>
              <a:t>问题</a:t>
            </a:r>
            <a:endParaRPr lang="zh-CN" altLang="en-US" sz="4000" dirty="0">
              <a:solidFill>
                <a:schemeClr val="tx2"/>
              </a:solidFill>
            </a:endParaRPr>
          </a:p>
        </p:txBody>
      </p:sp>
      <p:sp>
        <p:nvSpPr>
          <p:cNvPr id="16389" name="Rectangle 3"/>
          <p:cNvSpPr>
            <a:spLocks noChangeArrowheads="1"/>
          </p:cNvSpPr>
          <p:nvPr/>
        </p:nvSpPr>
        <p:spPr bwMode="auto">
          <a:xfrm>
            <a:off x="431800" y="1981200"/>
            <a:ext cx="82804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342900" indent="-342900">
              <a:spcBef>
                <a:spcPct val="20000"/>
              </a:spcBef>
              <a:buClr>
                <a:schemeClr val="folHlink"/>
              </a:buClr>
              <a:buSzPct val="60000"/>
              <a:buFont typeface="Wingdings" pitchFamily="2" charset="2"/>
              <a:buNone/>
            </a:pPr>
            <a:r>
              <a:rPr lang="en-US" altLang="zh-CN" sz="2800"/>
              <a:t>		</a:t>
            </a:r>
          </a:p>
        </p:txBody>
      </p:sp>
      <p:sp>
        <p:nvSpPr>
          <p:cNvPr id="16390" name="Rectangle 4"/>
          <p:cNvSpPr>
            <a:spLocks noChangeArrowheads="1"/>
          </p:cNvSpPr>
          <p:nvPr/>
        </p:nvSpPr>
        <p:spPr bwMode="auto">
          <a:xfrm>
            <a:off x="468313" y="2060575"/>
            <a:ext cx="80645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dirty="0" smtClean="0">
                <a:latin typeface="Times New Roman" pitchFamily="18" charset="0"/>
              </a:rPr>
              <a:t>输入格式：</a:t>
            </a:r>
            <a:endParaRPr lang="en-US" altLang="zh-CN" sz="2800" b="1" dirty="0" smtClean="0">
              <a:latin typeface="Times New Roman" pitchFamily="18" charset="0"/>
            </a:endParaRPr>
          </a:p>
          <a:p>
            <a:pPr eaLnBrk="0" hangingPunct="0"/>
            <a:r>
              <a:rPr lang="zh-CN" altLang="en-US" sz="2800" b="1" dirty="0" smtClean="0">
                <a:latin typeface="Times New Roman" pitchFamily="18" charset="0"/>
              </a:rPr>
              <a:t>    </a:t>
            </a:r>
            <a:r>
              <a:rPr lang="zh-CN" altLang="en-US" sz="2800" dirty="0" smtClean="0">
                <a:latin typeface="Times New Roman" pitchFamily="18" charset="0"/>
              </a:rPr>
              <a:t>输入数据首先包括一个整数</a:t>
            </a:r>
            <a:r>
              <a:rPr lang="en-US" altLang="zh-CN" sz="2800" dirty="0" smtClean="0">
                <a:latin typeface="Times New Roman" pitchFamily="18" charset="0"/>
              </a:rPr>
              <a:t>C,</a:t>
            </a:r>
            <a:r>
              <a:rPr lang="zh-CN" altLang="en-US" sz="2800" dirty="0" smtClean="0">
                <a:latin typeface="Times New Roman" pitchFamily="18" charset="0"/>
              </a:rPr>
              <a:t>表示测试实例的个数，每个测试实例的第一行是一个整数</a:t>
            </a:r>
            <a:r>
              <a:rPr lang="en-US" altLang="zh-CN" sz="2800" dirty="0" smtClean="0">
                <a:latin typeface="Times New Roman" pitchFamily="18" charset="0"/>
              </a:rPr>
              <a:t>N(1 &lt;= N &lt;= 100)</a:t>
            </a:r>
            <a:r>
              <a:rPr lang="zh-CN" altLang="en-US" sz="2800" dirty="0" smtClean="0">
                <a:latin typeface="Times New Roman" pitchFamily="18" charset="0"/>
              </a:rPr>
              <a:t>，表示数塔的高度，接下来用</a:t>
            </a:r>
            <a:r>
              <a:rPr lang="en-US" altLang="zh-CN" sz="2800" dirty="0" smtClean="0">
                <a:latin typeface="Times New Roman" pitchFamily="18" charset="0"/>
              </a:rPr>
              <a:t>N</a:t>
            </a:r>
            <a:r>
              <a:rPr lang="zh-CN" altLang="en-US" sz="2800" dirty="0" smtClean="0">
                <a:latin typeface="Times New Roman" pitchFamily="18" charset="0"/>
              </a:rPr>
              <a:t>行数字表示数塔，其中第</a:t>
            </a:r>
            <a:r>
              <a:rPr lang="en-US" altLang="zh-CN" sz="2800" dirty="0" smtClean="0">
                <a:latin typeface="Times New Roman" pitchFamily="18" charset="0"/>
              </a:rPr>
              <a:t>i</a:t>
            </a:r>
            <a:r>
              <a:rPr lang="zh-CN" altLang="en-US" sz="2800" dirty="0" smtClean="0">
                <a:latin typeface="Times New Roman" pitchFamily="18" charset="0"/>
              </a:rPr>
              <a:t>行有个</a:t>
            </a:r>
            <a:r>
              <a:rPr lang="en-US" altLang="zh-CN" sz="2800" dirty="0" smtClean="0">
                <a:latin typeface="Times New Roman" pitchFamily="18" charset="0"/>
              </a:rPr>
              <a:t>i</a:t>
            </a:r>
            <a:r>
              <a:rPr lang="zh-CN" altLang="en-US" sz="2800" dirty="0" smtClean="0">
                <a:latin typeface="Times New Roman" pitchFamily="18" charset="0"/>
              </a:rPr>
              <a:t>个整数，且所有的整数均在区间</a:t>
            </a:r>
            <a:r>
              <a:rPr lang="en-US" altLang="zh-CN" sz="2800" dirty="0" smtClean="0">
                <a:latin typeface="Times New Roman" pitchFamily="18" charset="0"/>
              </a:rPr>
              <a:t>[0,99]</a:t>
            </a:r>
            <a:r>
              <a:rPr lang="zh-CN" altLang="en-US" sz="2800" dirty="0" smtClean="0">
                <a:latin typeface="Times New Roman" pitchFamily="18" charset="0"/>
              </a:rPr>
              <a:t>内。</a:t>
            </a:r>
            <a:endParaRPr lang="zh-CN" altLang="en-US" sz="2800" b="1" dirty="0" smtClean="0">
              <a:latin typeface="Times New Roman" pitchFamily="18" charset="0"/>
            </a:endParaRPr>
          </a:p>
          <a:p>
            <a:pPr eaLnBrk="0" hangingPunct="0"/>
            <a:r>
              <a:rPr lang="zh-CN" altLang="en-US" sz="2800" dirty="0" smtClean="0">
                <a:latin typeface="Times New Roman" pitchFamily="18" charset="0"/>
              </a:rPr>
              <a:t>输出格式：</a:t>
            </a:r>
            <a:endParaRPr lang="en-US" altLang="zh-CN" sz="2800" dirty="0" smtClean="0">
              <a:latin typeface="Times New Roman" pitchFamily="18" charset="0"/>
            </a:endParaRPr>
          </a:p>
          <a:p>
            <a:pPr eaLnBrk="0" hangingPunct="0"/>
            <a:r>
              <a:rPr lang="zh-CN" altLang="en-US" sz="2800" dirty="0" smtClean="0">
                <a:latin typeface="Times New Roman" pitchFamily="18" charset="0"/>
              </a:rPr>
              <a:t>    对于每个测试实例，输出可能得到的最大和，每个实例的输出占一行。</a:t>
            </a:r>
            <a:endParaRPr lang="zh-CN" altLang="en-US" sz="2800" dirty="0">
              <a:latin typeface="Times New Roman" pitchFamily="18" charset="0"/>
            </a:endParaRPr>
          </a:p>
        </p:txBody>
      </p:sp>
    </p:spTree>
    <p:extLst>
      <p:ext uri="{BB962C8B-B14F-4D97-AF65-F5344CB8AC3E}">
        <p14:creationId xmlns:p14="http://schemas.microsoft.com/office/powerpoint/2010/main" val="26979098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0B91D9A-0FCB-4B8F-B13A-FC65332D3F5B}" type="datetime1">
              <a:rPr lang="zh-CN" altLang="en-US" smtClean="0"/>
              <a:pPr eaLnBrk="1" hangingPunct="1"/>
              <a:t>2018/9/5</a:t>
            </a:fld>
            <a:endParaRPr lang="en-US" altLang="zh-CN" smtClean="0"/>
          </a:p>
        </p:txBody>
      </p:sp>
      <p:sp>
        <p:nvSpPr>
          <p:cNvPr id="4608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22666358-7D7C-4DB7-9DE8-CC6EE020A8EC}" type="slidenum">
              <a:rPr lang="en-US" altLang="zh-CN" smtClean="0"/>
              <a:pPr eaLnBrk="1" hangingPunct="1"/>
              <a:t>70</a:t>
            </a:fld>
            <a:endParaRPr lang="en-US" altLang="zh-CN" smtClean="0"/>
          </a:p>
        </p:txBody>
      </p:sp>
      <p:sp>
        <p:nvSpPr>
          <p:cNvPr id="46084" name="Rectangle 2"/>
          <p:cNvSpPr>
            <a:spLocks noGrp="1" noChangeArrowheads="1"/>
          </p:cNvSpPr>
          <p:nvPr>
            <p:ph type="body" idx="1"/>
          </p:nvPr>
        </p:nvSpPr>
        <p:spPr>
          <a:xfrm>
            <a:off x="468313" y="2024063"/>
            <a:ext cx="8496300" cy="4179887"/>
          </a:xfrm>
        </p:spPr>
        <p:txBody>
          <a:bodyPr/>
          <a:lstStyle/>
          <a:p>
            <a:pPr marL="0" indent="361950">
              <a:buFont typeface="Wingdings" pitchFamily="2" charset="2"/>
              <a:buNone/>
            </a:pPr>
            <a:r>
              <a:rPr lang="en-US" altLang="zh-CN" sz="2800" dirty="0" smtClean="0"/>
              <a:t> </a:t>
            </a:r>
            <a:br>
              <a:rPr lang="en-US" altLang="zh-CN" sz="2800" dirty="0" smtClean="0"/>
            </a:br>
            <a:r>
              <a:rPr lang="en-US" altLang="zh-CN" sz="2800" dirty="0" smtClean="0"/>
              <a:t>   </a:t>
            </a:r>
            <a:br>
              <a:rPr lang="en-US" altLang="zh-CN" sz="2800" dirty="0" smtClean="0"/>
            </a:br>
            <a:endParaRPr lang="en-US" altLang="zh-CN" sz="2800" dirty="0" smtClean="0"/>
          </a:p>
          <a:p>
            <a:pPr marL="0" indent="361950" eaLnBrk="1" hangingPunct="1">
              <a:buFont typeface="Wingdings" pitchFamily="2" charset="2"/>
              <a:buNone/>
            </a:pPr>
            <a:r>
              <a:rPr lang="en-US" altLang="zh-CN" sz="2800" dirty="0" smtClean="0"/>
              <a:t>   </a:t>
            </a:r>
            <a:r>
              <a:rPr lang="zh-CN" altLang="en-US" sz="2800" dirty="0" smtClean="0"/>
              <a:t>由于平均值是一定的，所以只要让每个矩形的总分的平方和最小。</a:t>
            </a:r>
            <a:endParaRPr lang="en-US" altLang="zh-CN" sz="2800" dirty="0" smtClean="0"/>
          </a:p>
        </p:txBody>
      </p:sp>
      <p:sp>
        <p:nvSpPr>
          <p:cNvPr id="46085"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46086"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12 </a:t>
            </a:r>
            <a:r>
              <a:rPr lang="zh-CN" altLang="en-US" sz="4000" b="1" dirty="0" smtClean="0">
                <a:ea typeface="黑体" pitchFamily="49" charset="-122"/>
              </a:rPr>
              <a:t>棋盘分割</a:t>
            </a:r>
          </a:p>
        </p:txBody>
      </p:sp>
      <p:graphicFrame>
        <p:nvGraphicFramePr>
          <p:cNvPr id="46087" name="Object 2"/>
          <p:cNvGraphicFramePr>
            <a:graphicFrameLocks noChangeAspect="1"/>
          </p:cNvGraphicFramePr>
          <p:nvPr/>
        </p:nvGraphicFramePr>
        <p:xfrm>
          <a:off x="576263" y="2024063"/>
          <a:ext cx="7685087" cy="1241425"/>
        </p:xfrm>
        <a:graphic>
          <a:graphicData uri="http://schemas.openxmlformats.org/presentationml/2006/ole">
            <mc:AlternateContent xmlns:mc="http://schemas.openxmlformats.org/markup-compatibility/2006">
              <mc:Choice xmlns:v="urn:schemas-microsoft-com:vml" Requires="v">
                <p:oleObj spid="_x0000_s46146" name="公式" r:id="rId3" imgW="3975100" imgH="635000" progId="Equation.3">
                  <p:embed/>
                </p:oleObj>
              </mc:Choice>
              <mc:Fallback>
                <p:oleObj name="公式" r:id="rId3" imgW="39751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3" y="2024063"/>
                        <a:ext cx="7685087"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6A356415-50B6-4705-8E3A-4410C7263950}" type="datetime1">
              <a:rPr lang="zh-CN" altLang="en-US" smtClean="0"/>
              <a:pPr eaLnBrk="1" hangingPunct="1"/>
              <a:t>2018/9/5</a:t>
            </a:fld>
            <a:endParaRPr lang="en-US" altLang="zh-CN" smtClean="0"/>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C7E3E35-BF22-4951-9313-7BDFC2C6104A}" type="slidenum">
              <a:rPr lang="en-US" altLang="zh-CN" smtClean="0"/>
              <a:pPr eaLnBrk="1" hangingPunct="1"/>
              <a:t>71</a:t>
            </a:fld>
            <a:endParaRPr lang="en-US" altLang="zh-CN" smtClean="0"/>
          </a:p>
        </p:txBody>
      </p:sp>
      <p:sp>
        <p:nvSpPr>
          <p:cNvPr id="47108" name="Rectangle 2"/>
          <p:cNvSpPr>
            <a:spLocks noGrp="1" noChangeArrowheads="1"/>
          </p:cNvSpPr>
          <p:nvPr>
            <p:ph type="body" idx="1"/>
          </p:nvPr>
        </p:nvSpPr>
        <p:spPr>
          <a:xfrm>
            <a:off x="468313" y="2024063"/>
            <a:ext cx="8496300" cy="4179887"/>
          </a:xfrm>
        </p:spPr>
        <p:txBody>
          <a:bodyPr/>
          <a:lstStyle/>
          <a:p>
            <a:pPr marL="0" indent="361950">
              <a:buFont typeface="Wingdings" pitchFamily="2" charset="2"/>
              <a:buNone/>
            </a:pPr>
            <a:r>
              <a:rPr lang="zh-CN" altLang="en-US" sz="2400" smtClean="0"/>
              <a:t>考虑左上角坐标为</a:t>
            </a:r>
            <a:r>
              <a:rPr lang="en-US" altLang="zh-CN" sz="2400" smtClean="0"/>
              <a:t>(x1, y1)</a:t>
            </a:r>
            <a:r>
              <a:rPr lang="zh-CN" altLang="en-US" sz="2400" smtClean="0"/>
              <a:t>，右下角坐标为</a:t>
            </a:r>
            <a:r>
              <a:rPr lang="en-US" altLang="zh-CN" sz="2400" smtClean="0"/>
              <a:t>(x2, y2)</a:t>
            </a:r>
            <a:r>
              <a:rPr lang="zh-CN" altLang="en-US" sz="2400" smtClean="0"/>
              <a:t>的棋盘，设它的总分的和的平方为</a:t>
            </a:r>
            <a:r>
              <a:rPr lang="en-US" altLang="zh-CN" sz="2400" smtClean="0"/>
              <a:t>S[x1][y1][x2][y2],</a:t>
            </a:r>
            <a:r>
              <a:rPr lang="zh-CN" altLang="en-US" sz="2400" smtClean="0"/>
              <a:t>切割</a:t>
            </a:r>
            <a:r>
              <a:rPr lang="en-US" altLang="zh-CN" sz="2400" smtClean="0"/>
              <a:t>k</a:t>
            </a:r>
            <a:r>
              <a:rPr lang="zh-CN" altLang="en-US" sz="2400" smtClean="0"/>
              <a:t>次后得到</a:t>
            </a:r>
            <a:r>
              <a:rPr lang="en-US" altLang="zh-CN" sz="2400" smtClean="0"/>
              <a:t>k+1</a:t>
            </a:r>
            <a:r>
              <a:rPr lang="zh-CN" altLang="en-US" sz="2400" smtClean="0"/>
              <a:t>块矩形的总分平方和的最小值为</a:t>
            </a:r>
            <a:r>
              <a:rPr lang="en-US" altLang="zh-CN" sz="2400" smtClean="0"/>
              <a:t>d[k][x1][y1][x2][y2]</a:t>
            </a:r>
            <a:r>
              <a:rPr lang="zh-CN" altLang="en-US" sz="2400" smtClean="0"/>
              <a:t>，它可以沿横线切，也可以沿竖线且，然后选一块继续切，因此状态转移方程为：</a:t>
            </a:r>
            <a:endParaRPr lang="en-US" altLang="zh-CN" sz="2400" smtClean="0"/>
          </a:p>
          <a:p>
            <a:pPr marL="0" indent="361950">
              <a:buFont typeface="Wingdings" pitchFamily="2" charset="2"/>
              <a:buNone/>
            </a:pPr>
            <a:r>
              <a:rPr lang="en-US" altLang="zh-CN" sz="2400" smtClean="0"/>
              <a:t>d[k][x1][y1][x2][y2]=min{</a:t>
            </a:r>
          </a:p>
          <a:p>
            <a:pPr marL="0" indent="361950">
              <a:buFont typeface="Wingdings" pitchFamily="2" charset="2"/>
              <a:buNone/>
            </a:pPr>
            <a:r>
              <a:rPr lang="en-US" altLang="zh-CN" sz="2400" smtClean="0"/>
              <a:t>min{d[k-1][x1][y1][a][y2]+S[a+1][y1][x2][y2],</a:t>
            </a:r>
          </a:p>
          <a:p>
            <a:pPr marL="0" indent="361950">
              <a:buFont typeface="Wingdings" pitchFamily="2" charset="2"/>
              <a:buNone/>
            </a:pPr>
            <a:r>
              <a:rPr lang="en-US" altLang="zh-CN" sz="2400" smtClean="0"/>
              <a:t>      d[k-1][a+1][y1][x2][y2]+S[x1][y1][a][y2]} ,</a:t>
            </a:r>
          </a:p>
          <a:p>
            <a:pPr marL="0" indent="361950">
              <a:buFont typeface="Wingdings" pitchFamily="2" charset="2"/>
              <a:buNone/>
            </a:pPr>
            <a:r>
              <a:rPr lang="en-US" altLang="zh-CN" sz="2400" smtClean="0"/>
              <a:t>min{d[k-1][x1][y1][x2][b]+S[x1][b+1][x2][y2],</a:t>
            </a:r>
          </a:p>
          <a:p>
            <a:pPr marL="0" indent="361950">
              <a:buFont typeface="Wingdings" pitchFamily="2" charset="2"/>
              <a:buNone/>
            </a:pPr>
            <a:r>
              <a:rPr lang="en-US" altLang="zh-CN" sz="2400" smtClean="0"/>
              <a:t>      d[k-1][x1][b+1][x2][y2]+S[x1][y1][x2][b]}}</a:t>
            </a:r>
          </a:p>
          <a:p>
            <a:pPr marL="0" indent="361950">
              <a:buFont typeface="Wingdings" pitchFamily="2" charset="2"/>
              <a:buNone/>
            </a:pPr>
            <a:endParaRPr lang="en-US" altLang="zh-CN" sz="2400" smtClean="0"/>
          </a:p>
          <a:p>
            <a:pPr marL="0" indent="361950">
              <a:buFont typeface="Wingdings" pitchFamily="2" charset="2"/>
              <a:buNone/>
            </a:pPr>
            <a:endParaRPr lang="en-US" altLang="zh-CN" sz="2400" smtClean="0"/>
          </a:p>
        </p:txBody>
      </p:sp>
      <p:sp>
        <p:nvSpPr>
          <p:cNvPr id="47109"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47110"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12 </a:t>
            </a:r>
            <a:r>
              <a:rPr lang="zh-CN" altLang="en-US" sz="4000" b="1" dirty="0" smtClean="0">
                <a:ea typeface="黑体" pitchFamily="49" charset="-122"/>
              </a:rPr>
              <a:t>棋盘分割</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DC9F98D-56EC-471E-B285-063F9B0045DB}" type="datetime1">
              <a:rPr lang="zh-CN" altLang="en-US" smtClean="0"/>
              <a:pPr eaLnBrk="1" hangingPunct="1"/>
              <a:t>2018/9/5</a:t>
            </a:fld>
            <a:endParaRPr lang="en-US" altLang="zh-CN" smtClean="0"/>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4764631E-952C-46F6-A454-EE8C697E6683}" type="slidenum">
              <a:rPr lang="en-US" altLang="zh-CN" smtClean="0"/>
              <a:pPr eaLnBrk="1" hangingPunct="1"/>
              <a:t>72</a:t>
            </a:fld>
            <a:endParaRPr lang="en-US" altLang="zh-CN" smtClean="0"/>
          </a:p>
        </p:txBody>
      </p:sp>
      <p:sp>
        <p:nvSpPr>
          <p:cNvPr id="47108" name="Rectangle 2"/>
          <p:cNvSpPr>
            <a:spLocks noGrp="1" noChangeArrowheads="1"/>
          </p:cNvSpPr>
          <p:nvPr>
            <p:ph type="body" idx="1"/>
          </p:nvPr>
        </p:nvSpPr>
        <p:spPr>
          <a:xfrm>
            <a:off x="468313" y="2024063"/>
            <a:ext cx="8532812" cy="4429125"/>
          </a:xfrm>
        </p:spPr>
        <p:txBody>
          <a:bodyPr/>
          <a:lstStyle/>
          <a:p>
            <a:pPr marL="0" indent="361950">
              <a:buFont typeface="Wingdings" pitchFamily="2" charset="2"/>
              <a:buNone/>
              <a:defRPr/>
            </a:pPr>
            <a:r>
              <a:rPr lang="zh-CN" altLang="en-US" sz="2400" smtClean="0">
                <a:latin typeface="Verdana" pitchFamily="34" charset="0"/>
                <a:ea typeface="楷体_GB2312" pitchFamily="49" charset="-122"/>
                <a:cs typeface="Times New Roman" pitchFamily="18" charset="0"/>
              </a:rPr>
              <a:t>给定</a:t>
            </a:r>
            <a:r>
              <a:rPr lang="en-US" altLang="zh-CN" sz="2400" smtClean="0">
                <a:latin typeface="Verdana" pitchFamily="34" charset="0"/>
                <a:ea typeface="楷体_GB2312" pitchFamily="49" charset="-122"/>
                <a:cs typeface="Times New Roman" pitchFamily="18" charset="0"/>
              </a:rPr>
              <a:t>n</a:t>
            </a:r>
            <a:r>
              <a:rPr lang="zh-CN" altLang="en-US" sz="2400" smtClean="0">
                <a:latin typeface="Verdana" pitchFamily="34" charset="0"/>
                <a:ea typeface="楷体_GB2312" pitchFamily="49" charset="-122"/>
                <a:cs typeface="Times New Roman" pitchFamily="18" charset="0"/>
              </a:rPr>
              <a:t>个矩阵｛</a:t>
            </a:r>
            <a:r>
              <a:rPr lang="en-US" altLang="zh-CN" sz="2400" smtClean="0">
                <a:latin typeface="Verdana" pitchFamily="34" charset="0"/>
                <a:ea typeface="楷体_GB2312" pitchFamily="49" charset="-122"/>
                <a:cs typeface="Times New Roman" pitchFamily="18" charset="0"/>
              </a:rPr>
              <a:t>A</a:t>
            </a:r>
            <a:r>
              <a:rPr lang="en-US" altLang="zh-CN" sz="2400" baseline="-25000" smtClean="0">
                <a:latin typeface="Verdana" pitchFamily="34" charset="0"/>
                <a:ea typeface="楷体_GB2312" pitchFamily="49" charset="-122"/>
                <a:cs typeface="Times New Roman" pitchFamily="18" charset="0"/>
              </a:rPr>
              <a:t>1</a:t>
            </a:r>
            <a:r>
              <a:rPr lang="en-US" altLang="zh-CN" sz="2400" smtClean="0">
                <a:latin typeface="Verdana" pitchFamily="34" charset="0"/>
                <a:ea typeface="楷体_GB2312" pitchFamily="49" charset="-122"/>
                <a:cs typeface="Times New Roman" pitchFamily="18" charset="0"/>
              </a:rPr>
              <a:t>,A</a:t>
            </a:r>
            <a:r>
              <a:rPr lang="en-US" altLang="zh-CN" sz="2400" baseline="-25000" smtClean="0">
                <a:latin typeface="Verdana" pitchFamily="34" charset="0"/>
                <a:ea typeface="楷体_GB2312" pitchFamily="49" charset="-122"/>
                <a:cs typeface="Times New Roman" pitchFamily="18" charset="0"/>
              </a:rPr>
              <a:t>2</a:t>
            </a:r>
            <a:r>
              <a:rPr lang="en-US" altLang="zh-CN" sz="2400" smtClean="0">
                <a:latin typeface="Verdana" pitchFamily="34" charset="0"/>
                <a:ea typeface="楷体_GB2312" pitchFamily="49" charset="-122"/>
                <a:cs typeface="Times New Roman" pitchFamily="18" charset="0"/>
              </a:rPr>
              <a:t>,…,A</a:t>
            </a:r>
            <a:r>
              <a:rPr lang="en-US" altLang="zh-CN" sz="2400" baseline="-25000" smtClean="0">
                <a:latin typeface="Verdana" pitchFamily="34" charset="0"/>
                <a:ea typeface="楷体_GB2312" pitchFamily="49" charset="-122"/>
                <a:cs typeface="Times New Roman" pitchFamily="18" charset="0"/>
              </a:rPr>
              <a:t>n</a:t>
            </a:r>
            <a:r>
              <a:rPr lang="zh-CN" altLang="en-US" sz="2400" smtClean="0">
                <a:latin typeface="Verdana" pitchFamily="34" charset="0"/>
                <a:ea typeface="楷体_GB2312" pitchFamily="49" charset="-122"/>
                <a:cs typeface="Times New Roman" pitchFamily="18" charset="0"/>
              </a:rPr>
              <a:t>｝，其中</a:t>
            </a:r>
            <a:r>
              <a:rPr lang="en-US" altLang="zh-CN" sz="2400" smtClean="0">
                <a:latin typeface="Verdana" pitchFamily="34" charset="0"/>
                <a:ea typeface="楷体_GB2312" pitchFamily="49" charset="-122"/>
                <a:cs typeface="Times New Roman" pitchFamily="18" charset="0"/>
              </a:rPr>
              <a:t>A</a:t>
            </a:r>
            <a:r>
              <a:rPr lang="en-US" altLang="zh-CN" sz="2400" baseline="-25000" smtClean="0">
                <a:latin typeface="Verdana" pitchFamily="34" charset="0"/>
                <a:ea typeface="楷体_GB2312" pitchFamily="49" charset="-122"/>
                <a:cs typeface="Times New Roman" pitchFamily="18" charset="0"/>
              </a:rPr>
              <a:t>i</a:t>
            </a:r>
            <a:r>
              <a:rPr lang="zh-CN" altLang="en-US" sz="2400" smtClean="0">
                <a:latin typeface="Verdana" pitchFamily="34" charset="0"/>
                <a:ea typeface="楷体_GB2312" pitchFamily="49" charset="-122"/>
                <a:cs typeface="Times New Roman" pitchFamily="18" charset="0"/>
              </a:rPr>
              <a:t>与</a:t>
            </a:r>
            <a:r>
              <a:rPr lang="en-US" altLang="zh-CN" sz="2400" smtClean="0">
                <a:latin typeface="Verdana" pitchFamily="34" charset="0"/>
                <a:ea typeface="楷体_GB2312" pitchFamily="49" charset="-122"/>
                <a:cs typeface="Times New Roman" pitchFamily="18" charset="0"/>
              </a:rPr>
              <a:t>A</a:t>
            </a:r>
            <a:r>
              <a:rPr lang="en-US" altLang="zh-CN" sz="2400" baseline="-25000" smtClean="0">
                <a:latin typeface="Verdana" pitchFamily="34" charset="0"/>
                <a:ea typeface="楷体_GB2312" pitchFamily="49" charset="-122"/>
                <a:cs typeface="Times New Roman" pitchFamily="18" charset="0"/>
              </a:rPr>
              <a:t>i+1</a:t>
            </a:r>
            <a:r>
              <a:rPr lang="zh-CN" altLang="en-US" sz="2400" smtClean="0">
                <a:latin typeface="Verdana" pitchFamily="34" charset="0"/>
                <a:ea typeface="楷体_GB2312" pitchFamily="49" charset="-122"/>
                <a:cs typeface="Times New Roman" pitchFamily="18" charset="0"/>
              </a:rPr>
              <a:t>是可乘的，</a:t>
            </a:r>
            <a:r>
              <a:rPr lang="en-US" altLang="zh-CN" sz="2400" smtClean="0">
                <a:latin typeface="Verdana" pitchFamily="34" charset="0"/>
                <a:ea typeface="楷体_GB2312" pitchFamily="49" charset="-122"/>
                <a:cs typeface="Times New Roman" pitchFamily="18" charset="0"/>
              </a:rPr>
              <a:t>i=1</a:t>
            </a:r>
            <a:r>
              <a:rPr lang="zh-CN" altLang="en-US" sz="2400" smtClean="0">
                <a:latin typeface="Verdana" pitchFamily="34" charset="0"/>
                <a:ea typeface="楷体_GB2312" pitchFamily="49" charset="-122"/>
                <a:cs typeface="Times New Roman" pitchFamily="18" charset="0"/>
              </a:rPr>
              <a:t>，</a:t>
            </a:r>
            <a:r>
              <a:rPr lang="en-US" altLang="zh-CN" sz="2400" smtClean="0">
                <a:latin typeface="Verdana" pitchFamily="34" charset="0"/>
                <a:ea typeface="楷体_GB2312" pitchFamily="49" charset="-122"/>
                <a:cs typeface="Times New Roman" pitchFamily="18" charset="0"/>
              </a:rPr>
              <a:t>2…</a:t>
            </a:r>
            <a:r>
              <a:rPr lang="zh-CN" altLang="en-US" sz="2400" smtClean="0">
                <a:latin typeface="Verdana" pitchFamily="34" charset="0"/>
                <a:ea typeface="楷体_GB2312" pitchFamily="49" charset="-122"/>
                <a:cs typeface="Times New Roman" pitchFamily="18" charset="0"/>
              </a:rPr>
              <a:t>，</a:t>
            </a:r>
            <a:r>
              <a:rPr lang="en-US" altLang="zh-CN" sz="2400" smtClean="0">
                <a:latin typeface="Verdana" pitchFamily="34" charset="0"/>
                <a:ea typeface="楷体_GB2312" pitchFamily="49" charset="-122"/>
                <a:cs typeface="Times New Roman" pitchFamily="18" charset="0"/>
              </a:rPr>
              <a:t>n-1</a:t>
            </a:r>
            <a:r>
              <a:rPr lang="zh-CN" altLang="en-US" sz="2400" smtClean="0">
                <a:latin typeface="Verdana" pitchFamily="34" charset="0"/>
                <a:ea typeface="楷体_GB2312" pitchFamily="49" charset="-122"/>
                <a:cs typeface="Times New Roman" pitchFamily="18" charset="0"/>
              </a:rPr>
              <a:t>。如何确定计算矩阵连乘积的计算次序，使得依此次序计算矩阵  乘积需要的数乘次数最少。</a:t>
            </a:r>
            <a:endParaRPr lang="en-US" altLang="zh-CN" sz="2400" smtClean="0">
              <a:latin typeface="Verdana" pitchFamily="34" charset="0"/>
              <a:ea typeface="楷体_GB2312" pitchFamily="49" charset="-122"/>
              <a:cs typeface="Times New Roman" pitchFamily="18" charset="0"/>
            </a:endParaRPr>
          </a:p>
          <a:p>
            <a:pPr marL="0" indent="361950">
              <a:buFont typeface="Wingdings" pitchFamily="2" charset="2"/>
              <a:buNone/>
              <a:defRPr/>
            </a:pPr>
            <a:r>
              <a:rPr kumimoji="1" lang="zh-CN" altLang="en-US" sz="2400" smtClean="0">
                <a:latin typeface="Verdana" pitchFamily="34" charset="0"/>
                <a:ea typeface="楷体_GB2312" pitchFamily="49" charset="-122"/>
              </a:rPr>
              <a:t>将矩阵连乘积               简记为</a:t>
            </a:r>
            <a:r>
              <a:rPr kumimoji="1" lang="en-US" altLang="zh-CN" sz="2400" smtClean="0">
                <a:latin typeface="Verdana" pitchFamily="34" charset="0"/>
                <a:ea typeface="楷体_GB2312" pitchFamily="49" charset="-122"/>
              </a:rPr>
              <a:t>A[i:j] </a:t>
            </a:r>
            <a:r>
              <a:rPr kumimoji="1" lang="zh-CN" altLang="en-US" sz="2400" smtClean="0">
                <a:latin typeface="Verdana" pitchFamily="34" charset="0"/>
                <a:ea typeface="楷体_GB2312" pitchFamily="49" charset="-122"/>
              </a:rPr>
              <a:t>，这里</a:t>
            </a:r>
            <a:r>
              <a:rPr kumimoji="1" lang="en-US" altLang="zh-CN" sz="2400" smtClean="0">
                <a:latin typeface="Verdana" pitchFamily="34" charset="0"/>
                <a:ea typeface="楷体_GB2312" pitchFamily="49" charset="-122"/>
              </a:rPr>
              <a:t>i</a:t>
            </a:r>
            <a:r>
              <a:rPr lang="en-US" altLang="zh-CN" sz="2400" smtClean="0">
                <a:latin typeface="Verdana" pitchFamily="34" charset="0"/>
                <a:ea typeface="楷体_GB2312" pitchFamily="49" charset="-122"/>
              </a:rPr>
              <a:t>≤</a:t>
            </a:r>
            <a:r>
              <a:rPr kumimoji="1" lang="en-US" altLang="zh-CN" sz="2400" smtClean="0">
                <a:latin typeface="Verdana" pitchFamily="34" charset="0"/>
                <a:ea typeface="楷体_GB2312" pitchFamily="49" charset="-122"/>
              </a:rPr>
              <a:t>j </a:t>
            </a:r>
          </a:p>
          <a:p>
            <a:pPr marL="0" indent="0">
              <a:lnSpc>
                <a:spcPts val="3400"/>
              </a:lnSpc>
              <a:buFont typeface="Wingdings" pitchFamily="2" charset="2"/>
              <a:buNone/>
              <a:defRPr/>
            </a:pPr>
            <a:r>
              <a:rPr kumimoji="1" lang="zh-CN" altLang="en-US" sz="2400" smtClean="0">
                <a:latin typeface="Verdana" pitchFamily="34" charset="0"/>
                <a:ea typeface="楷体_GB2312" pitchFamily="49" charset="-122"/>
              </a:rPr>
              <a:t>    考察计算</a:t>
            </a:r>
            <a:r>
              <a:rPr kumimoji="1" lang="en-US" altLang="zh-CN" sz="2400" smtClean="0">
                <a:latin typeface="Verdana" pitchFamily="34" charset="0"/>
                <a:ea typeface="楷体_GB2312" pitchFamily="49" charset="-122"/>
              </a:rPr>
              <a:t>A[i:j]</a:t>
            </a:r>
            <a:r>
              <a:rPr kumimoji="1" lang="zh-CN" altLang="en-US" sz="2400" smtClean="0">
                <a:latin typeface="Verdana" pitchFamily="34" charset="0"/>
                <a:ea typeface="楷体_GB2312" pitchFamily="49" charset="-122"/>
              </a:rPr>
              <a:t>的最优计算次序。设这个计算次序在矩阵</a:t>
            </a:r>
            <a:r>
              <a:rPr kumimoji="1" lang="en-US" altLang="zh-CN" sz="2400" smtClean="0">
                <a:latin typeface="Verdana" pitchFamily="34" charset="0"/>
                <a:ea typeface="楷体_GB2312" pitchFamily="49" charset="-122"/>
              </a:rPr>
              <a:t>A</a:t>
            </a:r>
            <a:r>
              <a:rPr kumimoji="1" lang="en-US" altLang="zh-CN" sz="2400" baseline="-25000" smtClean="0">
                <a:latin typeface="Verdana" pitchFamily="34" charset="0"/>
                <a:ea typeface="楷体_GB2312" pitchFamily="49" charset="-122"/>
              </a:rPr>
              <a:t>k</a:t>
            </a:r>
            <a:r>
              <a:rPr kumimoji="1" lang="zh-CN" altLang="en-US" sz="2400" smtClean="0">
                <a:latin typeface="Verdana" pitchFamily="34" charset="0"/>
                <a:ea typeface="楷体_GB2312" pitchFamily="49" charset="-122"/>
              </a:rPr>
              <a:t>和</a:t>
            </a:r>
            <a:r>
              <a:rPr kumimoji="1" lang="en-US" altLang="zh-CN" sz="2400" smtClean="0">
                <a:latin typeface="Verdana" pitchFamily="34" charset="0"/>
                <a:ea typeface="楷体_GB2312" pitchFamily="49" charset="-122"/>
              </a:rPr>
              <a:t>A</a:t>
            </a:r>
            <a:r>
              <a:rPr kumimoji="1" lang="en-US" altLang="zh-CN" sz="2400" baseline="-25000" smtClean="0">
                <a:latin typeface="Verdana" pitchFamily="34" charset="0"/>
                <a:ea typeface="楷体_GB2312" pitchFamily="49" charset="-122"/>
              </a:rPr>
              <a:t>k+1</a:t>
            </a:r>
            <a:r>
              <a:rPr kumimoji="1" lang="zh-CN" altLang="en-US" sz="2400" smtClean="0">
                <a:latin typeface="Verdana" pitchFamily="34" charset="0"/>
                <a:ea typeface="楷体_GB2312" pitchFamily="49" charset="-122"/>
              </a:rPr>
              <a:t>之间将矩阵链断开，</a:t>
            </a:r>
            <a:r>
              <a:rPr kumimoji="1" lang="en-US" altLang="zh-CN" sz="2400" smtClean="0">
                <a:latin typeface="Verdana" pitchFamily="34" charset="0"/>
                <a:ea typeface="楷体_GB2312" pitchFamily="49" charset="-122"/>
              </a:rPr>
              <a:t>i</a:t>
            </a:r>
            <a:r>
              <a:rPr lang="en-US" altLang="zh-CN" sz="2400" smtClean="0">
                <a:latin typeface="Verdana" pitchFamily="34" charset="0"/>
                <a:ea typeface="楷体_GB2312" pitchFamily="49" charset="-122"/>
              </a:rPr>
              <a:t>≤k&lt;j</a:t>
            </a:r>
            <a:r>
              <a:rPr kumimoji="1" lang="zh-CN" altLang="en-US" sz="2400" smtClean="0">
                <a:latin typeface="Verdana" pitchFamily="34" charset="0"/>
                <a:ea typeface="楷体_GB2312" pitchFamily="49" charset="-122"/>
              </a:rPr>
              <a:t>，则其相应完全加括号方式为</a:t>
            </a:r>
            <a:endParaRPr kumimoji="1" lang="en-US" altLang="zh-CN" sz="2400" smtClean="0">
              <a:latin typeface="Verdana" pitchFamily="34" charset="0"/>
              <a:ea typeface="楷体_GB2312" pitchFamily="49" charset="-122"/>
            </a:endParaRPr>
          </a:p>
          <a:p>
            <a:pPr>
              <a:lnSpc>
                <a:spcPts val="3400"/>
              </a:lnSpc>
              <a:buFont typeface="Wingdings" pitchFamily="2" charset="2"/>
              <a:buNone/>
              <a:defRPr/>
            </a:pPr>
            <a:r>
              <a:rPr kumimoji="1" lang="zh-CN" altLang="en-US" sz="2400" smtClean="0">
                <a:latin typeface="Verdana" pitchFamily="34" charset="0"/>
                <a:ea typeface="楷体_GB2312" pitchFamily="49" charset="-122"/>
              </a:rPr>
              <a:t>    计算量：</a:t>
            </a:r>
            <a:r>
              <a:rPr kumimoji="1" lang="en-US" altLang="zh-CN" sz="2400" smtClean="0">
                <a:latin typeface="Verdana" pitchFamily="34" charset="0"/>
                <a:ea typeface="楷体_GB2312" pitchFamily="49" charset="-122"/>
              </a:rPr>
              <a:t>A[i:k]</a:t>
            </a:r>
            <a:r>
              <a:rPr kumimoji="1" lang="zh-CN" altLang="en-US" sz="2400" smtClean="0">
                <a:latin typeface="Verdana" pitchFamily="34" charset="0"/>
                <a:ea typeface="楷体_GB2312" pitchFamily="49" charset="-122"/>
              </a:rPr>
              <a:t>的计算量加上</a:t>
            </a:r>
            <a:r>
              <a:rPr kumimoji="1" lang="en-US" altLang="zh-CN" sz="2400" smtClean="0">
                <a:latin typeface="Verdana" pitchFamily="34" charset="0"/>
                <a:ea typeface="楷体_GB2312" pitchFamily="49" charset="-122"/>
              </a:rPr>
              <a:t>A[k+1:j]</a:t>
            </a:r>
            <a:r>
              <a:rPr kumimoji="1" lang="zh-CN" altLang="en-US" sz="2400" smtClean="0">
                <a:latin typeface="Verdana" pitchFamily="34" charset="0"/>
                <a:ea typeface="楷体_GB2312" pitchFamily="49" charset="-122"/>
              </a:rPr>
              <a:t>的计算量，再加上</a:t>
            </a:r>
          </a:p>
          <a:p>
            <a:pPr>
              <a:lnSpc>
                <a:spcPts val="3400"/>
              </a:lnSpc>
              <a:buFont typeface="Wingdings" pitchFamily="2" charset="2"/>
              <a:buNone/>
              <a:defRPr/>
            </a:pPr>
            <a:r>
              <a:rPr kumimoji="1" lang="en-US" altLang="zh-CN" sz="2400" smtClean="0">
                <a:latin typeface="Verdana" pitchFamily="34" charset="0"/>
                <a:ea typeface="楷体_GB2312" pitchFamily="49" charset="-122"/>
              </a:rPr>
              <a:t>A[i:k]</a:t>
            </a:r>
            <a:r>
              <a:rPr kumimoji="1" lang="zh-CN" altLang="en-US" sz="2400" smtClean="0">
                <a:latin typeface="Verdana" pitchFamily="34" charset="0"/>
                <a:ea typeface="楷体_GB2312" pitchFamily="49" charset="-122"/>
              </a:rPr>
              <a:t>和</a:t>
            </a:r>
            <a:r>
              <a:rPr kumimoji="1" lang="en-US" altLang="zh-CN" sz="2400" smtClean="0">
                <a:latin typeface="Verdana" pitchFamily="34" charset="0"/>
                <a:ea typeface="楷体_GB2312" pitchFamily="49" charset="-122"/>
              </a:rPr>
              <a:t>A[k+1:j]</a:t>
            </a:r>
            <a:r>
              <a:rPr kumimoji="1" lang="zh-CN" altLang="en-US" sz="2400" smtClean="0">
                <a:latin typeface="Verdana" pitchFamily="34" charset="0"/>
                <a:ea typeface="楷体_GB2312" pitchFamily="49" charset="-122"/>
              </a:rPr>
              <a:t>相乘的计算量</a:t>
            </a:r>
            <a:endParaRPr kumimoji="1" lang="ja-JP" altLang="en-US" sz="2400" smtClean="0">
              <a:latin typeface="Verdana" pitchFamily="34" charset="0"/>
              <a:ea typeface="楷体_GB2312" pitchFamily="49" charset="-122"/>
            </a:endParaRPr>
          </a:p>
          <a:p>
            <a:pPr marL="0" indent="0">
              <a:lnSpc>
                <a:spcPts val="3400"/>
              </a:lnSpc>
              <a:buFont typeface="Wingdings" pitchFamily="2" charset="2"/>
              <a:buNone/>
              <a:defRPr/>
            </a:pPr>
            <a:endParaRPr kumimoji="1" lang="ja-JP" altLang="en-US" sz="2400" smtClean="0">
              <a:latin typeface="Verdana" pitchFamily="34" charset="0"/>
              <a:ea typeface="楷体_GB2312" pitchFamily="49" charset="-122"/>
            </a:endParaRPr>
          </a:p>
          <a:p>
            <a:pPr marL="0" indent="361950">
              <a:buFont typeface="Wingdings" pitchFamily="2" charset="2"/>
              <a:buNone/>
              <a:defRPr/>
            </a:pPr>
            <a:r>
              <a:rPr kumimoji="1" lang="en-US" altLang="zh-CN" sz="2400" smtClean="0">
                <a:latin typeface="Verdana" pitchFamily="34" charset="0"/>
                <a:ea typeface="楷体_GB2312" pitchFamily="49" charset="-122"/>
              </a:rPr>
              <a:t>    </a:t>
            </a:r>
            <a:endParaRPr kumimoji="1" lang="en-US" altLang="ja-JP" sz="2400" smtClean="0">
              <a:latin typeface="Verdana" pitchFamily="34" charset="0"/>
              <a:ea typeface="楷体_GB2312" pitchFamily="49" charset="-122"/>
            </a:endParaRPr>
          </a:p>
          <a:p>
            <a:pPr marL="0" indent="361950">
              <a:buFont typeface="Wingdings" pitchFamily="2" charset="2"/>
              <a:buNone/>
              <a:defRPr/>
            </a:pPr>
            <a:endParaRPr lang="en-US" altLang="zh-CN" sz="2400" smtClean="0"/>
          </a:p>
        </p:txBody>
      </p:sp>
      <p:sp>
        <p:nvSpPr>
          <p:cNvPr id="48133"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48134"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smtClean="0">
                <a:ea typeface="黑体" pitchFamily="49" charset="-122"/>
              </a:rPr>
              <a:t>例</a:t>
            </a:r>
            <a:r>
              <a:rPr lang="en-US" altLang="zh-CN" sz="4000" b="1" dirty="0" smtClean="0">
                <a:ea typeface="黑体" pitchFamily="49" charset="-122"/>
              </a:rPr>
              <a:t>13</a:t>
            </a:r>
            <a:r>
              <a:rPr lang="zh-CN" altLang="en-US" sz="4000" b="1" dirty="0" smtClean="0">
                <a:ea typeface="黑体" pitchFamily="49" charset="-122"/>
              </a:rPr>
              <a:t> </a:t>
            </a:r>
            <a:r>
              <a:rPr lang="zh-CN" altLang="en-US" sz="4000" b="1" dirty="0" smtClean="0">
                <a:ea typeface="黑体" pitchFamily="49" charset="-122"/>
              </a:rPr>
              <a:t>矩阵连乘</a:t>
            </a:r>
          </a:p>
        </p:txBody>
      </p:sp>
      <p:graphicFrame>
        <p:nvGraphicFramePr>
          <p:cNvPr id="48135" name="Object 5"/>
          <p:cNvGraphicFramePr>
            <a:graphicFrameLocks noChangeAspect="1"/>
          </p:cNvGraphicFramePr>
          <p:nvPr/>
        </p:nvGraphicFramePr>
        <p:xfrm>
          <a:off x="2700338" y="3176588"/>
          <a:ext cx="1538287" cy="573087"/>
        </p:xfrm>
        <a:graphic>
          <a:graphicData uri="http://schemas.openxmlformats.org/presentationml/2006/ole">
            <mc:AlternateContent xmlns:mc="http://schemas.openxmlformats.org/markup-compatibility/2006">
              <mc:Choice xmlns:v="urn:schemas-microsoft-com:vml" Requires="v">
                <p:oleObj spid="_x0000_s48253" name="数式" r:id="rId3" imgW="647700" imgH="241300" progId="Equation.3">
                  <p:embed/>
                </p:oleObj>
              </mc:Choice>
              <mc:Fallback>
                <p:oleObj name="数式" r:id="rId3" imgW="6477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3176588"/>
                        <a:ext cx="1538287" cy="5730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6" name="Object 7"/>
          <p:cNvGraphicFramePr>
            <a:graphicFrameLocks noChangeAspect="1"/>
          </p:cNvGraphicFramePr>
          <p:nvPr/>
        </p:nvGraphicFramePr>
        <p:xfrm>
          <a:off x="900113" y="4545013"/>
          <a:ext cx="3890962" cy="573087"/>
        </p:xfrm>
        <a:graphic>
          <a:graphicData uri="http://schemas.openxmlformats.org/presentationml/2006/ole">
            <mc:AlternateContent xmlns:mc="http://schemas.openxmlformats.org/markup-compatibility/2006">
              <mc:Choice xmlns:v="urn:schemas-microsoft-com:vml" Requires="v">
                <p:oleObj spid="_x0000_s48254" name="数式" r:id="rId5" imgW="1638300" imgH="241300" progId="Equation.3">
                  <p:embed/>
                </p:oleObj>
              </mc:Choice>
              <mc:Fallback>
                <p:oleObj name="数式" r:id="rId5" imgW="1638300" imgH="241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545013"/>
                        <a:ext cx="3890962" cy="5730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35CA29E-B0AB-404A-851D-E7188142660B}" type="datetime1">
              <a:rPr lang="zh-CN" altLang="en-US" smtClean="0"/>
              <a:pPr eaLnBrk="1" hangingPunct="1"/>
              <a:t>2018/9/5</a:t>
            </a:fld>
            <a:endParaRPr lang="en-US" altLang="zh-CN" smtClean="0"/>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9FABF7F-B9BE-4604-B56A-9BBAB4101D61}" type="slidenum">
              <a:rPr lang="en-US" altLang="zh-CN" smtClean="0"/>
              <a:pPr eaLnBrk="1" hangingPunct="1"/>
              <a:t>73</a:t>
            </a:fld>
            <a:endParaRPr lang="en-US" altLang="zh-CN" smtClean="0"/>
          </a:p>
        </p:txBody>
      </p:sp>
      <p:sp>
        <p:nvSpPr>
          <p:cNvPr id="47108" name="Rectangle 2"/>
          <p:cNvSpPr>
            <a:spLocks noGrp="1" noChangeArrowheads="1"/>
          </p:cNvSpPr>
          <p:nvPr>
            <p:ph type="body" idx="1"/>
          </p:nvPr>
        </p:nvSpPr>
        <p:spPr>
          <a:xfrm>
            <a:off x="468313" y="2024063"/>
            <a:ext cx="8531225" cy="4429125"/>
          </a:xfrm>
        </p:spPr>
        <p:txBody>
          <a:bodyPr/>
          <a:lstStyle/>
          <a:p>
            <a:pPr marL="0" indent="0">
              <a:lnSpc>
                <a:spcPts val="3400"/>
              </a:lnSpc>
              <a:buClr>
                <a:schemeClr val="accent2"/>
              </a:buClr>
              <a:buSzPct val="50000"/>
              <a:buFont typeface="Wingdings" pitchFamily="2" charset="2"/>
              <a:buNone/>
              <a:defRPr/>
            </a:pPr>
            <a:r>
              <a:rPr lang="zh-CN" altLang="en-US" sz="2400" smtClean="0">
                <a:latin typeface="Verdana" pitchFamily="34" charset="0"/>
                <a:ea typeface="楷体_GB2312" pitchFamily="49" charset="-122"/>
              </a:rPr>
              <a:t>    设计算</a:t>
            </a:r>
            <a:r>
              <a:rPr lang="en-US" altLang="zh-CN" sz="2400" smtClean="0">
                <a:latin typeface="Verdana" pitchFamily="34" charset="0"/>
                <a:ea typeface="楷体_GB2312" pitchFamily="49" charset="-122"/>
              </a:rPr>
              <a:t>A[i:j]</a:t>
            </a:r>
            <a:r>
              <a:rPr lang="zh-CN" altLang="en-US" sz="2400" smtClean="0">
                <a:latin typeface="Verdana" pitchFamily="34" charset="0"/>
                <a:ea typeface="楷体_GB2312" pitchFamily="49" charset="-122"/>
              </a:rPr>
              <a:t>，</a:t>
            </a:r>
            <a:r>
              <a:rPr lang="en-US" altLang="zh-CN" sz="2400" smtClean="0">
                <a:latin typeface="Verdana" pitchFamily="34" charset="0"/>
                <a:ea typeface="楷体_GB2312" pitchFamily="49" charset="-122"/>
              </a:rPr>
              <a:t>1≤i≤j≤n</a:t>
            </a:r>
            <a:r>
              <a:rPr lang="zh-CN" altLang="en-US" sz="2400" smtClean="0">
                <a:latin typeface="Verdana" pitchFamily="34" charset="0"/>
                <a:ea typeface="楷体_GB2312" pitchFamily="49" charset="-122"/>
              </a:rPr>
              <a:t>，所需要的最少数乘次数</a:t>
            </a:r>
            <a:r>
              <a:rPr lang="en-US" altLang="zh-CN" sz="2400" smtClean="0">
                <a:latin typeface="Verdana" pitchFamily="34" charset="0"/>
                <a:ea typeface="楷体_GB2312" pitchFamily="49" charset="-122"/>
              </a:rPr>
              <a:t>m[i,j]</a:t>
            </a:r>
            <a:r>
              <a:rPr lang="zh-CN" altLang="en-US" sz="2400" smtClean="0">
                <a:latin typeface="Verdana" pitchFamily="34" charset="0"/>
                <a:ea typeface="楷体_GB2312" pitchFamily="49" charset="-122"/>
              </a:rPr>
              <a:t>，则原问题的最优值为</a:t>
            </a:r>
            <a:r>
              <a:rPr lang="en-US" altLang="zh-CN" sz="2400" smtClean="0">
                <a:latin typeface="Verdana" pitchFamily="34" charset="0"/>
                <a:ea typeface="楷体_GB2312" pitchFamily="49" charset="-122"/>
              </a:rPr>
              <a:t>m[1,n]         </a:t>
            </a:r>
          </a:p>
          <a:p>
            <a:pPr>
              <a:lnSpc>
                <a:spcPts val="3400"/>
              </a:lnSpc>
              <a:buClr>
                <a:schemeClr val="accent2"/>
              </a:buClr>
              <a:buSzPct val="50000"/>
              <a:buFont typeface="Wingdings" pitchFamily="2" charset="2"/>
              <a:buNone/>
              <a:defRPr/>
            </a:pPr>
            <a:r>
              <a:rPr lang="zh-CN" altLang="en-US" sz="2400" smtClean="0">
                <a:latin typeface="Verdana" pitchFamily="34" charset="0"/>
                <a:ea typeface="楷体_GB2312" pitchFamily="49" charset="-122"/>
              </a:rPr>
              <a:t>    当</a:t>
            </a:r>
            <a:r>
              <a:rPr lang="en-US" altLang="zh-CN" sz="2400" smtClean="0">
                <a:latin typeface="Verdana" pitchFamily="34" charset="0"/>
                <a:ea typeface="楷体_GB2312" pitchFamily="49" charset="-122"/>
              </a:rPr>
              <a:t>i=j</a:t>
            </a:r>
            <a:r>
              <a:rPr lang="zh-CN" altLang="en-US" sz="2400" smtClean="0">
                <a:latin typeface="Verdana" pitchFamily="34" charset="0"/>
                <a:ea typeface="楷体_GB2312" pitchFamily="49" charset="-122"/>
              </a:rPr>
              <a:t>时，</a:t>
            </a:r>
            <a:r>
              <a:rPr lang="en-US" altLang="zh-CN" sz="2400" smtClean="0">
                <a:latin typeface="Verdana" pitchFamily="34" charset="0"/>
                <a:ea typeface="楷体_GB2312" pitchFamily="49" charset="-122"/>
              </a:rPr>
              <a:t>A[i:j]=Ai</a:t>
            </a:r>
            <a:r>
              <a:rPr lang="zh-CN" altLang="en-US" sz="2400" smtClean="0">
                <a:latin typeface="Verdana" pitchFamily="34" charset="0"/>
                <a:ea typeface="楷体_GB2312" pitchFamily="49" charset="-122"/>
              </a:rPr>
              <a:t>，因此，</a:t>
            </a:r>
            <a:r>
              <a:rPr lang="en-US" altLang="zh-CN" sz="2400" smtClean="0">
                <a:latin typeface="Verdana" pitchFamily="34" charset="0"/>
                <a:ea typeface="楷体_GB2312" pitchFamily="49" charset="-122"/>
              </a:rPr>
              <a:t>m[i,i]=0</a:t>
            </a:r>
            <a:r>
              <a:rPr lang="zh-CN" altLang="en-US" sz="2400" smtClean="0">
                <a:latin typeface="Verdana" pitchFamily="34" charset="0"/>
                <a:ea typeface="楷体_GB2312" pitchFamily="49" charset="-122"/>
              </a:rPr>
              <a:t>，</a:t>
            </a:r>
            <a:r>
              <a:rPr lang="en-US" altLang="zh-CN" sz="2400" smtClean="0">
                <a:latin typeface="Verdana" pitchFamily="34" charset="0"/>
                <a:ea typeface="楷体_GB2312" pitchFamily="49" charset="-122"/>
              </a:rPr>
              <a:t>i=1,2,…,n</a:t>
            </a:r>
          </a:p>
          <a:p>
            <a:pPr>
              <a:lnSpc>
                <a:spcPts val="3400"/>
              </a:lnSpc>
              <a:buClr>
                <a:schemeClr val="accent2"/>
              </a:buClr>
              <a:buSzPct val="50000"/>
              <a:buFont typeface="Wingdings" pitchFamily="2" charset="2"/>
              <a:buNone/>
              <a:defRPr/>
            </a:pPr>
            <a:r>
              <a:rPr lang="zh-CN" altLang="en-US" sz="2400" smtClean="0">
                <a:latin typeface="Verdana" pitchFamily="34" charset="0"/>
                <a:ea typeface="楷体_GB2312" pitchFamily="49" charset="-122"/>
              </a:rPr>
              <a:t>    当</a:t>
            </a:r>
            <a:r>
              <a:rPr lang="en-US" altLang="zh-CN" sz="2400" smtClean="0">
                <a:latin typeface="Verdana" pitchFamily="34" charset="0"/>
                <a:ea typeface="楷体_GB2312" pitchFamily="49" charset="-122"/>
              </a:rPr>
              <a:t>i&lt;j</a:t>
            </a:r>
            <a:r>
              <a:rPr lang="zh-CN" altLang="en-US" sz="2400" smtClean="0">
                <a:latin typeface="Verdana" pitchFamily="34" charset="0"/>
                <a:ea typeface="楷体_GB2312" pitchFamily="49" charset="-122"/>
              </a:rPr>
              <a:t>时，</a:t>
            </a:r>
          </a:p>
          <a:p>
            <a:pPr>
              <a:buClr>
                <a:schemeClr val="accent2"/>
              </a:buClr>
              <a:buSzPct val="50000"/>
              <a:buFont typeface="Wingdings" pitchFamily="2" charset="2"/>
              <a:buNone/>
              <a:defRPr/>
            </a:pPr>
            <a:endParaRPr lang="zh-CN" altLang="en-US" sz="2400" smtClean="0">
              <a:latin typeface="Verdana" pitchFamily="34" charset="0"/>
              <a:ea typeface="楷体_GB2312" pitchFamily="49" charset="-122"/>
            </a:endParaRPr>
          </a:p>
          <a:p>
            <a:pPr>
              <a:buClr>
                <a:schemeClr val="accent2"/>
              </a:buClr>
              <a:buSzPct val="50000"/>
              <a:buFont typeface="Wingdings" pitchFamily="2" charset="2"/>
              <a:buNone/>
              <a:defRPr/>
            </a:pPr>
            <a:r>
              <a:rPr lang="zh-CN" altLang="en-US" sz="2400" smtClean="0">
                <a:latin typeface="Verdana" pitchFamily="34" charset="0"/>
                <a:ea typeface="楷体_GB2312" pitchFamily="49" charset="-122"/>
              </a:rPr>
              <a:t>可以递归地定义</a:t>
            </a:r>
            <a:r>
              <a:rPr lang="en-US" altLang="zh-CN" sz="2400" smtClean="0">
                <a:latin typeface="Verdana" pitchFamily="34" charset="0"/>
                <a:ea typeface="楷体_GB2312" pitchFamily="49" charset="-122"/>
              </a:rPr>
              <a:t>m[i,j]</a:t>
            </a:r>
            <a:r>
              <a:rPr lang="zh-CN" altLang="en-US" sz="2400" smtClean="0">
                <a:latin typeface="Verdana" pitchFamily="34" charset="0"/>
                <a:ea typeface="楷体_GB2312" pitchFamily="49" charset="-122"/>
              </a:rPr>
              <a:t>为：</a:t>
            </a:r>
            <a:endParaRPr lang="zh-CN" altLang="en-US" sz="2400">
              <a:latin typeface="Verdana" pitchFamily="34" charset="0"/>
              <a:ea typeface="楷体_GB2312" pitchFamily="49" charset="-122"/>
            </a:endParaRPr>
          </a:p>
        </p:txBody>
      </p:sp>
      <p:sp>
        <p:nvSpPr>
          <p:cNvPr id="49157"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49158"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13</a:t>
            </a:r>
            <a:r>
              <a:rPr lang="zh-CN" altLang="en-US" sz="4000" b="1" dirty="0" smtClean="0">
                <a:ea typeface="黑体" pitchFamily="49" charset="-122"/>
              </a:rPr>
              <a:t> </a:t>
            </a:r>
            <a:r>
              <a:rPr lang="zh-CN" altLang="en-US" sz="4000" b="1" dirty="0" smtClean="0">
                <a:ea typeface="黑体" pitchFamily="49" charset="-122"/>
              </a:rPr>
              <a:t>矩阵连乘</a:t>
            </a:r>
          </a:p>
        </p:txBody>
      </p:sp>
      <p:graphicFrame>
        <p:nvGraphicFramePr>
          <p:cNvPr id="49159" name="Object 4"/>
          <p:cNvGraphicFramePr>
            <a:graphicFrameLocks noChangeAspect="1"/>
          </p:cNvGraphicFramePr>
          <p:nvPr/>
        </p:nvGraphicFramePr>
        <p:xfrm>
          <a:off x="2195513" y="3536950"/>
          <a:ext cx="5008562" cy="517525"/>
        </p:xfrm>
        <a:graphic>
          <a:graphicData uri="http://schemas.openxmlformats.org/presentationml/2006/ole">
            <mc:AlternateContent xmlns:mc="http://schemas.openxmlformats.org/markup-compatibility/2006">
              <mc:Choice xmlns:v="urn:schemas-microsoft-com:vml" Requires="v">
                <p:oleObj spid="_x0000_s49517" name="数式" r:id="rId3" imgW="2336800" imgH="241300" progId="Equation.3">
                  <p:embed/>
                </p:oleObj>
              </mc:Choice>
              <mc:Fallback>
                <p:oleObj name="数式" r:id="rId3" imgW="23368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536950"/>
                        <a:ext cx="5008562" cy="5175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0" name="Group 5"/>
          <p:cNvGrpSpPr>
            <a:grpSpLocks/>
          </p:cNvGrpSpPr>
          <p:nvPr/>
        </p:nvGrpSpPr>
        <p:grpSpPr bwMode="auto">
          <a:xfrm>
            <a:off x="900113" y="3897313"/>
            <a:ext cx="3768725" cy="542925"/>
            <a:chOff x="747" y="3737"/>
            <a:chExt cx="2374" cy="342"/>
          </a:xfrm>
        </p:grpSpPr>
        <p:sp>
          <p:nvSpPr>
            <p:cNvPr id="49166" name="Text Box 6"/>
            <p:cNvSpPr txBox="1">
              <a:spLocks noChangeArrowheads="1"/>
            </p:cNvSpPr>
            <p:nvPr/>
          </p:nvSpPr>
          <p:spPr bwMode="auto">
            <a:xfrm>
              <a:off x="747" y="3767"/>
              <a:ext cx="22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zh-CN" altLang="en-US" sz="2400">
                  <a:latin typeface="Verdana" pitchFamily="34" charset="0"/>
                  <a:ea typeface="黑体" pitchFamily="49" charset="-122"/>
                </a:rPr>
                <a:t>这里     的维数为         </a:t>
              </a:r>
              <a:endParaRPr kumimoji="1" lang="ja-JP" altLang="en-US" sz="2400">
                <a:latin typeface="Verdana" pitchFamily="34" charset="0"/>
                <a:ea typeface="黑体" pitchFamily="49" charset="-122"/>
              </a:endParaRPr>
            </a:p>
          </p:txBody>
        </p:sp>
        <p:graphicFrame>
          <p:nvGraphicFramePr>
            <p:cNvPr id="49167" name="Object 7"/>
            <p:cNvGraphicFramePr>
              <a:graphicFrameLocks noChangeAspect="1"/>
            </p:cNvGraphicFramePr>
            <p:nvPr/>
          </p:nvGraphicFramePr>
          <p:xfrm>
            <a:off x="1222" y="3737"/>
            <a:ext cx="247" cy="342"/>
          </p:xfrm>
          <a:graphic>
            <a:graphicData uri="http://schemas.openxmlformats.org/presentationml/2006/ole">
              <mc:AlternateContent xmlns:mc="http://schemas.openxmlformats.org/markup-compatibility/2006">
                <mc:Choice xmlns:v="urn:schemas-microsoft-com:vml" Requires="v">
                  <p:oleObj spid="_x0000_s49518" name="数式" r:id="rId5" imgW="165028" imgH="228501" progId="Equation.3">
                    <p:embed/>
                  </p:oleObj>
                </mc:Choice>
                <mc:Fallback>
                  <p:oleObj name="数式" r:id="rId5" imgW="165028"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2" y="3737"/>
                          <a:ext cx="247" cy="3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8" name="Object 8"/>
            <p:cNvGraphicFramePr>
              <a:graphicFrameLocks noChangeAspect="1"/>
            </p:cNvGraphicFramePr>
            <p:nvPr/>
          </p:nvGraphicFramePr>
          <p:xfrm>
            <a:off x="2342" y="3737"/>
            <a:ext cx="779" cy="342"/>
          </p:xfrm>
          <a:graphic>
            <a:graphicData uri="http://schemas.openxmlformats.org/presentationml/2006/ole">
              <mc:AlternateContent xmlns:mc="http://schemas.openxmlformats.org/markup-compatibility/2006">
                <mc:Choice xmlns:v="urn:schemas-microsoft-com:vml" Requires="v">
                  <p:oleObj spid="_x0000_s49519" name="数式" r:id="rId7" imgW="520700" imgH="228600" progId="Equation.3">
                    <p:embed/>
                  </p:oleObj>
                </mc:Choice>
                <mc:Fallback>
                  <p:oleObj name="数式" r:id="rId7" imgW="5207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2" y="3737"/>
                          <a:ext cx="779" cy="3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9161" name="Object 9"/>
          <p:cNvGraphicFramePr>
            <a:graphicFrameLocks noChangeAspect="1"/>
          </p:cNvGraphicFramePr>
          <p:nvPr/>
        </p:nvGraphicFramePr>
        <p:xfrm>
          <a:off x="863600" y="4833938"/>
          <a:ext cx="6858000" cy="1144587"/>
        </p:xfrm>
        <a:graphic>
          <a:graphicData uri="http://schemas.openxmlformats.org/presentationml/2006/ole">
            <mc:AlternateContent xmlns:mc="http://schemas.openxmlformats.org/markup-compatibility/2006">
              <mc:Choice xmlns:v="urn:schemas-microsoft-com:vml" Requires="v">
                <p:oleObj spid="_x0000_s49520" name="数式" r:id="rId9" imgW="3200400" imgH="533160" progId="Equation.3">
                  <p:embed/>
                </p:oleObj>
              </mc:Choice>
              <mc:Fallback>
                <p:oleObj name="数式" r:id="rId9" imgW="3200400" imgH="53316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600" y="4833938"/>
                        <a:ext cx="6858000" cy="11445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2" name="Group 10"/>
          <p:cNvGrpSpPr>
            <a:grpSpLocks/>
          </p:cNvGrpSpPr>
          <p:nvPr/>
        </p:nvGrpSpPr>
        <p:grpSpPr bwMode="auto">
          <a:xfrm>
            <a:off x="1176338" y="5908675"/>
            <a:ext cx="3594100" cy="474663"/>
            <a:chOff x="892" y="3924"/>
            <a:chExt cx="2264" cy="299"/>
          </a:xfrm>
        </p:grpSpPr>
        <p:sp>
          <p:nvSpPr>
            <p:cNvPr id="49163" name="Text Box 11"/>
            <p:cNvSpPr txBox="1">
              <a:spLocks noChangeArrowheads="1"/>
            </p:cNvSpPr>
            <p:nvPr/>
          </p:nvSpPr>
          <p:spPr bwMode="auto">
            <a:xfrm>
              <a:off x="892" y="3924"/>
              <a:ext cx="2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ja-JP" altLang="en-US" sz="2400">
                  <a:latin typeface="Verdana" pitchFamily="34" charset="0"/>
                  <a:ea typeface="楷体_GB2312" pitchFamily="49" charset="-122"/>
                </a:rPr>
                <a:t>   </a:t>
              </a:r>
              <a:r>
                <a:rPr kumimoji="1" lang="zh-CN" altLang="en-US" sz="2400">
                  <a:latin typeface="Verdana" pitchFamily="34" charset="0"/>
                  <a:ea typeface="楷体_GB2312" pitchFamily="49" charset="-122"/>
                </a:rPr>
                <a:t>的位置只有      </a:t>
              </a:r>
              <a:r>
                <a:rPr kumimoji="1" lang="zh-CN" altLang="en-US" sz="2400">
                  <a:ea typeface="楷体_GB2312" pitchFamily="49" charset="-122"/>
                </a:rPr>
                <a:t>种</a:t>
              </a:r>
              <a:r>
                <a:rPr kumimoji="1" lang="zh-CN" altLang="en-US" sz="2400">
                  <a:latin typeface="Verdana" pitchFamily="34" charset="0"/>
                  <a:ea typeface="楷体_GB2312" pitchFamily="49" charset="-122"/>
                </a:rPr>
                <a:t>可能</a:t>
              </a:r>
              <a:endParaRPr kumimoji="1" lang="ja-JP" altLang="en-US" sz="2400">
                <a:latin typeface="Verdana" pitchFamily="34" charset="0"/>
                <a:ea typeface="楷体_GB2312" pitchFamily="49" charset="-122"/>
              </a:endParaRPr>
            </a:p>
          </p:txBody>
        </p:sp>
        <p:graphicFrame>
          <p:nvGraphicFramePr>
            <p:cNvPr id="49164" name="Object 12"/>
            <p:cNvGraphicFramePr>
              <a:graphicFrameLocks noChangeAspect="1"/>
            </p:cNvGraphicFramePr>
            <p:nvPr/>
          </p:nvGraphicFramePr>
          <p:xfrm>
            <a:off x="940" y="3944"/>
            <a:ext cx="163" cy="229"/>
          </p:xfrm>
          <a:graphic>
            <a:graphicData uri="http://schemas.openxmlformats.org/presentationml/2006/ole">
              <mc:AlternateContent xmlns:mc="http://schemas.openxmlformats.org/markup-compatibility/2006">
                <mc:Choice xmlns:v="urn:schemas-microsoft-com:vml" Requires="v">
                  <p:oleObj spid="_x0000_s49521" name="数式" r:id="rId11" imgW="126725" imgH="177415" progId="Equation.3">
                    <p:embed/>
                  </p:oleObj>
                </mc:Choice>
                <mc:Fallback>
                  <p:oleObj name="数式" r:id="rId11" imgW="126725" imgH="177415"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0" y="3944"/>
                          <a:ext cx="163"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5" name="Object 13"/>
            <p:cNvGraphicFramePr>
              <a:graphicFrameLocks noChangeAspect="1"/>
            </p:cNvGraphicFramePr>
            <p:nvPr/>
          </p:nvGraphicFramePr>
          <p:xfrm>
            <a:off x="2095" y="3954"/>
            <a:ext cx="430" cy="269"/>
          </p:xfrm>
          <a:graphic>
            <a:graphicData uri="http://schemas.openxmlformats.org/presentationml/2006/ole">
              <mc:AlternateContent xmlns:mc="http://schemas.openxmlformats.org/markup-compatibility/2006">
                <mc:Choice xmlns:v="urn:schemas-microsoft-com:vml" Requires="v">
                  <p:oleObj spid="_x0000_s49522" name="数式" r:id="rId13" imgW="304668" imgH="190417" progId="Equation.3">
                    <p:embed/>
                  </p:oleObj>
                </mc:Choice>
                <mc:Fallback>
                  <p:oleObj name="数式" r:id="rId13" imgW="304668" imgH="190417"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95" y="3954"/>
                          <a:ext cx="430" cy="2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D586E34-4CB7-4051-B19A-56FF57C023DD}" type="datetime1">
              <a:rPr lang="zh-CN" altLang="en-US" smtClean="0"/>
              <a:pPr eaLnBrk="1" hangingPunct="1"/>
              <a:t>2018/9/5</a:t>
            </a:fld>
            <a:endParaRPr lang="en-US" altLang="zh-CN" smtClean="0"/>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AD5B6B4-F0B6-4D94-9598-220DF561C81E}" type="slidenum">
              <a:rPr lang="en-US" altLang="zh-CN" smtClean="0"/>
              <a:pPr eaLnBrk="1" hangingPunct="1"/>
              <a:t>74</a:t>
            </a:fld>
            <a:endParaRPr lang="en-US" altLang="zh-CN" smtClean="0"/>
          </a:p>
        </p:txBody>
      </p:sp>
      <p:sp>
        <p:nvSpPr>
          <p:cNvPr id="50180" name="Rectangle 2"/>
          <p:cNvSpPr>
            <a:spLocks noGrp="1" noChangeArrowheads="1"/>
          </p:cNvSpPr>
          <p:nvPr>
            <p:ph type="body" idx="1"/>
          </p:nvPr>
        </p:nvSpPr>
        <p:spPr>
          <a:xfrm>
            <a:off x="468313" y="2024063"/>
            <a:ext cx="8531225" cy="4429125"/>
          </a:xfrm>
        </p:spPr>
        <p:txBody>
          <a:bodyPr/>
          <a:lstStyle/>
          <a:p>
            <a:pPr>
              <a:spcBef>
                <a:spcPct val="0"/>
              </a:spcBef>
              <a:buFont typeface="Wingdings" pitchFamily="2" charset="2"/>
              <a:buNone/>
            </a:pPr>
            <a:r>
              <a:rPr kumimoji="1" lang="en-US" altLang="zh-CN" sz="2200" smtClean="0"/>
              <a:t>void </a:t>
            </a:r>
            <a:r>
              <a:rPr kumimoji="1" lang="en-US" altLang="zh-CN" sz="2200" b="1" smtClean="0"/>
              <a:t>MatrixChain</a:t>
            </a:r>
            <a:r>
              <a:rPr kumimoji="1" lang="en-US" altLang="zh-CN" sz="2200" smtClean="0"/>
              <a:t>(int *p</a:t>
            </a:r>
            <a:r>
              <a:rPr kumimoji="1" lang="zh-CN" altLang="en-US" sz="2200" smtClean="0"/>
              <a:t>，</a:t>
            </a:r>
            <a:r>
              <a:rPr kumimoji="1" lang="en-US" altLang="zh-CN" sz="2200" smtClean="0"/>
              <a:t>int n</a:t>
            </a:r>
            <a:r>
              <a:rPr kumimoji="1" lang="zh-CN" altLang="en-US" sz="2200" smtClean="0"/>
              <a:t>，</a:t>
            </a:r>
            <a:r>
              <a:rPr kumimoji="1" lang="en-US" altLang="zh-CN" sz="2200" smtClean="0"/>
              <a:t>int **m</a:t>
            </a:r>
            <a:r>
              <a:rPr kumimoji="1" lang="zh-CN" altLang="en-US" sz="2200" smtClean="0"/>
              <a:t>，</a:t>
            </a:r>
            <a:r>
              <a:rPr kumimoji="1" lang="en-US" altLang="zh-CN" sz="2200" smtClean="0"/>
              <a:t>int **s) {</a:t>
            </a:r>
          </a:p>
          <a:p>
            <a:pPr>
              <a:spcBef>
                <a:spcPct val="0"/>
              </a:spcBef>
              <a:buFont typeface="Wingdings" pitchFamily="2" charset="2"/>
              <a:buNone/>
            </a:pPr>
            <a:r>
              <a:rPr kumimoji="1" lang="en-US" altLang="zh-CN" sz="2200" smtClean="0"/>
              <a:t>for (int i = 1; i &lt;= n; i++) m[i][i] = 0;</a:t>
            </a:r>
          </a:p>
          <a:p>
            <a:pPr>
              <a:spcBef>
                <a:spcPct val="0"/>
              </a:spcBef>
              <a:buFont typeface="Wingdings" pitchFamily="2" charset="2"/>
              <a:buNone/>
            </a:pPr>
            <a:r>
              <a:rPr kumimoji="1" lang="en-US" altLang="zh-CN" sz="2200" smtClean="0"/>
              <a:t>for (int r = 2; r &lt;= n; r++)</a:t>
            </a:r>
          </a:p>
          <a:p>
            <a:pPr>
              <a:spcBef>
                <a:spcPct val="0"/>
              </a:spcBef>
              <a:buFont typeface="Wingdings" pitchFamily="2" charset="2"/>
              <a:buNone/>
            </a:pPr>
            <a:r>
              <a:rPr kumimoji="1" lang="en-US" altLang="zh-CN" sz="2200" smtClean="0"/>
              <a:t>     for (int i = 1; i &lt;= n - r+1; i++) {</a:t>
            </a:r>
          </a:p>
          <a:p>
            <a:pPr>
              <a:spcBef>
                <a:spcPct val="0"/>
              </a:spcBef>
              <a:buFont typeface="Wingdings" pitchFamily="2" charset="2"/>
              <a:buNone/>
            </a:pPr>
            <a:r>
              <a:rPr kumimoji="1" lang="en-US" altLang="zh-CN" sz="2200" smtClean="0"/>
              <a:t>        int j=i+r-1;</a:t>
            </a:r>
          </a:p>
          <a:p>
            <a:pPr>
              <a:spcBef>
                <a:spcPct val="0"/>
              </a:spcBef>
              <a:buFont typeface="Wingdings" pitchFamily="2" charset="2"/>
              <a:buNone/>
            </a:pPr>
            <a:r>
              <a:rPr kumimoji="1" lang="en-US" altLang="zh-CN" sz="2200" smtClean="0"/>
              <a:t>        m[i][j] = m[i+1][j]+ p[i-1]*p[i]*p[j];</a:t>
            </a:r>
          </a:p>
          <a:p>
            <a:pPr>
              <a:spcBef>
                <a:spcPct val="0"/>
              </a:spcBef>
              <a:buFont typeface="Wingdings" pitchFamily="2" charset="2"/>
              <a:buNone/>
            </a:pPr>
            <a:r>
              <a:rPr kumimoji="1" lang="en-US" altLang="zh-CN" sz="2200" smtClean="0"/>
              <a:t>        s[i][j] = i;</a:t>
            </a:r>
          </a:p>
          <a:p>
            <a:pPr>
              <a:spcBef>
                <a:spcPct val="0"/>
              </a:spcBef>
              <a:buFont typeface="Wingdings" pitchFamily="2" charset="2"/>
              <a:buNone/>
            </a:pPr>
            <a:r>
              <a:rPr kumimoji="1" lang="en-US" altLang="zh-CN" sz="2200" smtClean="0"/>
              <a:t>        for (int k = i+1; k &lt; j; k++) {</a:t>
            </a:r>
          </a:p>
          <a:p>
            <a:pPr>
              <a:spcBef>
                <a:spcPct val="0"/>
              </a:spcBef>
              <a:buFont typeface="Wingdings" pitchFamily="2" charset="2"/>
              <a:buNone/>
            </a:pPr>
            <a:r>
              <a:rPr kumimoji="1" lang="en-US" altLang="zh-CN" sz="2200" smtClean="0"/>
              <a:t>             int t = m[i][k] + m[k+1][j] + p[i-1]*p[k]*p[j];</a:t>
            </a:r>
          </a:p>
          <a:p>
            <a:pPr>
              <a:spcBef>
                <a:spcPct val="0"/>
              </a:spcBef>
              <a:buFont typeface="Wingdings" pitchFamily="2" charset="2"/>
              <a:buNone/>
            </a:pPr>
            <a:r>
              <a:rPr kumimoji="1" lang="en-US" altLang="zh-CN" sz="2200" smtClean="0"/>
              <a:t>             if (t &lt; m[i][j]) { m[i][j] = t; s[i][j] = k;}</a:t>
            </a:r>
          </a:p>
          <a:p>
            <a:pPr>
              <a:spcBef>
                <a:spcPct val="0"/>
              </a:spcBef>
              <a:buFont typeface="Wingdings" pitchFamily="2" charset="2"/>
              <a:buNone/>
            </a:pPr>
            <a:r>
              <a:rPr kumimoji="1" lang="en-US" altLang="zh-CN" sz="2200" smtClean="0"/>
              <a:t>         }</a:t>
            </a:r>
          </a:p>
          <a:p>
            <a:pPr>
              <a:spcBef>
                <a:spcPct val="0"/>
              </a:spcBef>
              <a:buFont typeface="Wingdings" pitchFamily="2" charset="2"/>
              <a:buNone/>
            </a:pPr>
            <a:r>
              <a:rPr kumimoji="1" lang="en-US" altLang="zh-CN" sz="2200" smtClean="0"/>
              <a:t>    }</a:t>
            </a:r>
          </a:p>
          <a:p>
            <a:pPr>
              <a:spcBef>
                <a:spcPct val="0"/>
              </a:spcBef>
              <a:buFont typeface="Wingdings" pitchFamily="2" charset="2"/>
              <a:buNone/>
            </a:pPr>
            <a:r>
              <a:rPr kumimoji="1" lang="en-US" altLang="zh-CN" sz="2200" smtClean="0"/>
              <a:t>}</a:t>
            </a:r>
          </a:p>
        </p:txBody>
      </p:sp>
      <p:sp>
        <p:nvSpPr>
          <p:cNvPr id="50181"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0182"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13</a:t>
            </a:r>
            <a:r>
              <a:rPr lang="zh-CN" altLang="en-US" sz="4000" b="1" dirty="0" smtClean="0">
                <a:ea typeface="黑体" pitchFamily="49" charset="-122"/>
              </a:rPr>
              <a:t> </a:t>
            </a:r>
            <a:r>
              <a:rPr lang="zh-CN" altLang="en-US" sz="4000" b="1" dirty="0" smtClean="0">
                <a:ea typeface="黑体" pitchFamily="49" charset="-122"/>
              </a:rPr>
              <a:t>矩阵连乘</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FD4FDA3-241D-4680-A352-64446B1775E5}" type="datetime1">
              <a:rPr lang="zh-CN" altLang="en-US" smtClean="0"/>
              <a:pPr eaLnBrk="1" hangingPunct="1"/>
              <a:t>2018/9/5</a:t>
            </a:fld>
            <a:endParaRPr lang="en-US" altLang="zh-CN" smtClean="0"/>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E2F8980-8CB8-4AB2-8CE1-67D8A6F53E1D}" type="slidenum">
              <a:rPr lang="en-US" altLang="zh-CN" smtClean="0"/>
              <a:pPr eaLnBrk="1" hangingPunct="1"/>
              <a:t>75</a:t>
            </a:fld>
            <a:endParaRPr lang="en-US" altLang="zh-CN" smtClean="0"/>
          </a:p>
        </p:txBody>
      </p:sp>
      <p:sp>
        <p:nvSpPr>
          <p:cNvPr id="51204"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1205"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13</a:t>
            </a:r>
            <a:r>
              <a:rPr lang="zh-CN" altLang="en-US" sz="4000" b="1" dirty="0" smtClean="0">
                <a:ea typeface="黑体" pitchFamily="49" charset="-122"/>
              </a:rPr>
              <a:t> </a:t>
            </a:r>
            <a:r>
              <a:rPr lang="zh-CN" altLang="en-US" sz="4000" b="1" dirty="0" smtClean="0">
                <a:ea typeface="黑体" pitchFamily="49" charset="-122"/>
              </a:rPr>
              <a:t>矩阵连乘</a:t>
            </a:r>
          </a:p>
        </p:txBody>
      </p:sp>
      <p:graphicFrame>
        <p:nvGraphicFramePr>
          <p:cNvPr id="7" name="Group 31"/>
          <p:cNvGraphicFramePr>
            <a:graphicFrameLocks noGrp="1"/>
          </p:cNvGraphicFramePr>
          <p:nvPr/>
        </p:nvGraphicFramePr>
        <p:xfrm>
          <a:off x="647700" y="2024063"/>
          <a:ext cx="4751388" cy="809625"/>
        </p:xfrm>
        <a:graphic>
          <a:graphicData uri="http://schemas.openxmlformats.org/drawingml/2006/table">
            <a:tbl>
              <a:tblPr/>
              <a:tblGrid>
                <a:gridCol w="803138"/>
                <a:gridCol w="803138"/>
                <a:gridCol w="680521"/>
                <a:gridCol w="680521"/>
                <a:gridCol w="856064"/>
                <a:gridCol w="928006"/>
              </a:tblGrid>
              <a:tr h="39655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A1</a:t>
                      </a:r>
                    </a:p>
                  </a:txBody>
                  <a:tcPr marL="91425" marR="91425" marT="45756" marB="4575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A2</a:t>
                      </a:r>
                    </a:p>
                  </a:txBody>
                  <a:tcPr marL="91425" marR="91425"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A3</a:t>
                      </a:r>
                    </a:p>
                  </a:txBody>
                  <a:tcPr marL="91425" marR="91425"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A4</a:t>
                      </a:r>
                    </a:p>
                  </a:txBody>
                  <a:tcPr marL="91425" marR="91425"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A5</a:t>
                      </a:r>
                    </a:p>
                  </a:txBody>
                  <a:tcPr marL="91425" marR="91425"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A6</a:t>
                      </a:r>
                    </a:p>
                  </a:txBody>
                  <a:tcPr marL="91425" marR="91425" marT="45756" marB="4575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07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30</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35</a:t>
                      </a:r>
                      <a:endParaRPr kumimoji="0" lang="en-US" altLang="zh-CN" sz="2000" b="0" i="0" u="none" strike="noStrike" cap="none" normalizeH="0" baseline="0" smtClean="0">
                        <a:ln>
                          <a:noFill/>
                        </a:ln>
                        <a:solidFill>
                          <a:schemeClr val="tx1"/>
                        </a:solidFill>
                        <a:effectLst/>
                        <a:latin typeface="Arial" charset="0"/>
                        <a:ea typeface="宋体" pitchFamily="2" charset="-122"/>
                      </a:endParaRPr>
                    </a:p>
                  </a:txBody>
                  <a:tcPr marL="0" marR="0" marT="45756" marB="4575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35</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15</a:t>
                      </a:r>
                    </a:p>
                  </a:txBody>
                  <a:tcPr marL="0" marR="0"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15</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5</a:t>
                      </a:r>
                    </a:p>
                  </a:txBody>
                  <a:tcPr marL="0" marR="0"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5</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10</a:t>
                      </a:r>
                    </a:p>
                  </a:txBody>
                  <a:tcPr marL="0" marR="0"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10</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20</a:t>
                      </a:r>
                    </a:p>
                  </a:txBody>
                  <a:tcPr marL="0" marR="0" marT="45756" marB="457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20</a:t>
                      </a:r>
                      <a:r>
                        <a:rPr kumimoji="0" lang="en-US" altLang="zh-CN" sz="20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latin typeface="Arial" charset="0"/>
                          <a:ea typeface="宋体" pitchFamily="2" charset="-122"/>
                        </a:rPr>
                        <a:t>25</a:t>
                      </a:r>
                    </a:p>
                  </a:txBody>
                  <a:tcPr marL="0" marR="0" marT="45756" marB="4575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229" name="Object 29"/>
          <p:cNvGraphicFramePr>
            <a:graphicFrameLocks noChangeAspect="1"/>
          </p:cNvGraphicFramePr>
          <p:nvPr/>
        </p:nvGraphicFramePr>
        <p:xfrm>
          <a:off x="395288" y="3068638"/>
          <a:ext cx="5842000" cy="876300"/>
        </p:xfrm>
        <a:graphic>
          <a:graphicData uri="http://schemas.openxmlformats.org/presentationml/2006/ole">
            <mc:AlternateContent xmlns:mc="http://schemas.openxmlformats.org/markup-compatibility/2006">
              <mc:Choice xmlns:v="urn:schemas-microsoft-com:vml" Requires="v">
                <p:oleObj spid="_x0000_s51289" name="公式" r:id="rId3" imgW="4762500" imgH="711200" progId="Equation.3">
                  <p:embed/>
                </p:oleObj>
              </mc:Choice>
              <mc:Fallback>
                <p:oleObj name="公式" r:id="rId3" imgW="4762500" imgH="7112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068638"/>
                        <a:ext cx="5842000" cy="8763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230" name="Picture 27" descr="t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3968750"/>
            <a:ext cx="8534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9BF4A96-A4DE-4626-9D2F-F8A3DBFA1150}" type="datetime1">
              <a:rPr lang="zh-CN" altLang="en-US" smtClean="0"/>
              <a:pPr eaLnBrk="1" hangingPunct="1"/>
              <a:t>2018/9/5</a:t>
            </a:fld>
            <a:endParaRPr lang="en-US" altLang="zh-CN" smtClean="0"/>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AA20ACF-5B3B-4773-B8F3-6816727B429F}" type="slidenum">
              <a:rPr lang="en-US" altLang="zh-CN" smtClean="0"/>
              <a:pPr eaLnBrk="1" hangingPunct="1"/>
              <a:t>76</a:t>
            </a:fld>
            <a:endParaRPr lang="en-US" altLang="zh-CN" smtClean="0"/>
          </a:p>
        </p:txBody>
      </p:sp>
      <p:sp>
        <p:nvSpPr>
          <p:cNvPr id="52228"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2229"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14</a:t>
            </a:r>
            <a:r>
              <a:rPr lang="zh-CN" altLang="en-US" sz="4000" b="1" dirty="0" smtClean="0">
                <a:ea typeface="黑体" pitchFamily="49" charset="-122"/>
              </a:rPr>
              <a:t> </a:t>
            </a:r>
            <a:r>
              <a:rPr lang="zh-CN" altLang="en-US" sz="4000" b="1" dirty="0" smtClean="0">
                <a:ea typeface="黑体" pitchFamily="49" charset="-122"/>
              </a:rPr>
              <a:t>多边形游戏</a:t>
            </a:r>
          </a:p>
        </p:txBody>
      </p:sp>
      <p:sp>
        <p:nvSpPr>
          <p:cNvPr id="52230" name="矩形 9"/>
          <p:cNvSpPr>
            <a:spLocks noChangeArrowheads="1"/>
          </p:cNvSpPr>
          <p:nvPr/>
        </p:nvSpPr>
        <p:spPr bwMode="auto">
          <a:xfrm>
            <a:off x="358775" y="2097088"/>
            <a:ext cx="85344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9875">
              <a:lnSpc>
                <a:spcPts val="3400"/>
              </a:lnSpc>
            </a:pPr>
            <a:r>
              <a:rPr kumimoji="1" lang="zh-CN" altLang="en-US">
                <a:ea typeface="楷体_GB2312" pitchFamily="49" charset="-122"/>
              </a:rPr>
              <a:t>多边形游戏是一个单人玩的游戏，开始时有一个由</a:t>
            </a:r>
            <a:r>
              <a:rPr kumimoji="1" lang="en-US" altLang="zh-CN">
                <a:ea typeface="楷体_GB2312" pitchFamily="49" charset="-122"/>
              </a:rPr>
              <a:t>n</a:t>
            </a:r>
            <a:r>
              <a:rPr kumimoji="1" lang="zh-CN" altLang="en-US">
                <a:ea typeface="楷体_GB2312" pitchFamily="49" charset="-122"/>
              </a:rPr>
              <a:t>个顶点构成的多边形。每个顶点被赋予一个整数值，每条边被赋予一个运算符“</a:t>
            </a:r>
            <a:r>
              <a:rPr kumimoji="1" lang="en-US" altLang="zh-CN">
                <a:ea typeface="楷体_GB2312" pitchFamily="49" charset="-122"/>
              </a:rPr>
              <a:t>+”</a:t>
            </a:r>
            <a:r>
              <a:rPr kumimoji="1" lang="zh-CN" altLang="en-US">
                <a:ea typeface="楷体_GB2312" pitchFamily="49" charset="-122"/>
              </a:rPr>
              <a:t>或“*”。所有边依次用整数从</a:t>
            </a:r>
            <a:r>
              <a:rPr kumimoji="1" lang="en-US" altLang="zh-CN">
                <a:ea typeface="楷体_GB2312" pitchFamily="49" charset="-122"/>
              </a:rPr>
              <a:t>1</a:t>
            </a:r>
            <a:r>
              <a:rPr kumimoji="1" lang="zh-CN" altLang="en-US">
                <a:ea typeface="楷体_GB2312" pitchFamily="49" charset="-122"/>
              </a:rPr>
              <a:t>到</a:t>
            </a:r>
            <a:r>
              <a:rPr kumimoji="1" lang="en-US" altLang="zh-CN">
                <a:ea typeface="楷体_GB2312" pitchFamily="49" charset="-122"/>
              </a:rPr>
              <a:t>n</a:t>
            </a:r>
            <a:r>
              <a:rPr kumimoji="1" lang="zh-CN" altLang="en-US">
                <a:ea typeface="楷体_GB2312" pitchFamily="49" charset="-122"/>
              </a:rPr>
              <a:t>编号。</a:t>
            </a:r>
          </a:p>
          <a:p>
            <a:pPr indent="269875">
              <a:lnSpc>
                <a:spcPts val="3400"/>
              </a:lnSpc>
            </a:pPr>
            <a:r>
              <a:rPr kumimoji="1" lang="zh-CN" altLang="en-US">
                <a:ea typeface="楷体_GB2312" pitchFamily="49" charset="-122"/>
              </a:rPr>
              <a:t>游戏第</a:t>
            </a:r>
            <a:r>
              <a:rPr kumimoji="1" lang="en-US" altLang="zh-CN">
                <a:ea typeface="楷体_GB2312" pitchFamily="49" charset="-122"/>
              </a:rPr>
              <a:t>1</a:t>
            </a:r>
            <a:r>
              <a:rPr kumimoji="1" lang="zh-CN" altLang="en-US">
                <a:ea typeface="楷体_GB2312" pitchFamily="49" charset="-122"/>
              </a:rPr>
              <a:t>步，将一条边删除。</a:t>
            </a:r>
          </a:p>
          <a:p>
            <a:pPr indent="269875">
              <a:lnSpc>
                <a:spcPts val="3400"/>
              </a:lnSpc>
            </a:pPr>
            <a:r>
              <a:rPr kumimoji="1" lang="zh-CN" altLang="en-US">
                <a:ea typeface="楷体_GB2312" pitchFamily="49" charset="-122"/>
              </a:rPr>
              <a:t>随后</a:t>
            </a:r>
            <a:r>
              <a:rPr kumimoji="1" lang="en-US" altLang="zh-CN">
                <a:ea typeface="楷体_GB2312" pitchFamily="49" charset="-122"/>
              </a:rPr>
              <a:t>n-1</a:t>
            </a:r>
            <a:r>
              <a:rPr kumimoji="1" lang="zh-CN" altLang="en-US">
                <a:ea typeface="楷体_GB2312" pitchFamily="49" charset="-122"/>
              </a:rPr>
              <a:t>步按以下方式操作：</a:t>
            </a:r>
          </a:p>
          <a:p>
            <a:pPr indent="269875">
              <a:lnSpc>
                <a:spcPts val="3400"/>
              </a:lnSpc>
            </a:pPr>
            <a:r>
              <a:rPr kumimoji="1" lang="en-US" altLang="zh-CN">
                <a:latin typeface="黑体" pitchFamily="49" charset="-122"/>
                <a:ea typeface="黑体" pitchFamily="49" charset="-122"/>
              </a:rPr>
              <a:t>(1)</a:t>
            </a:r>
            <a:r>
              <a:rPr kumimoji="1" lang="zh-CN" altLang="en-US">
                <a:latin typeface="黑体" pitchFamily="49" charset="-122"/>
                <a:ea typeface="黑体" pitchFamily="49" charset="-122"/>
              </a:rPr>
              <a:t>选择一条边</a:t>
            </a:r>
            <a:r>
              <a:rPr kumimoji="1" lang="en-US" altLang="zh-CN">
                <a:latin typeface="黑体" pitchFamily="49" charset="-122"/>
                <a:ea typeface="黑体" pitchFamily="49" charset="-122"/>
              </a:rPr>
              <a:t>E</a:t>
            </a:r>
            <a:r>
              <a:rPr kumimoji="1" lang="zh-CN" altLang="en-US">
                <a:latin typeface="黑体" pitchFamily="49" charset="-122"/>
                <a:ea typeface="黑体" pitchFamily="49" charset="-122"/>
              </a:rPr>
              <a:t>以及由</a:t>
            </a:r>
            <a:r>
              <a:rPr kumimoji="1" lang="en-US" altLang="zh-CN">
                <a:latin typeface="黑体" pitchFamily="49" charset="-122"/>
                <a:ea typeface="黑体" pitchFamily="49" charset="-122"/>
              </a:rPr>
              <a:t>E</a:t>
            </a:r>
            <a:r>
              <a:rPr kumimoji="1" lang="zh-CN" altLang="en-US">
                <a:latin typeface="黑体" pitchFamily="49" charset="-122"/>
                <a:ea typeface="黑体" pitchFamily="49" charset="-122"/>
              </a:rPr>
              <a:t>连接着的</a:t>
            </a:r>
            <a:r>
              <a:rPr kumimoji="1" lang="en-US" altLang="zh-CN">
                <a:latin typeface="黑体" pitchFamily="49" charset="-122"/>
                <a:ea typeface="黑体" pitchFamily="49" charset="-122"/>
              </a:rPr>
              <a:t>2</a:t>
            </a:r>
            <a:r>
              <a:rPr kumimoji="1" lang="zh-CN" altLang="en-US">
                <a:latin typeface="黑体" pitchFamily="49" charset="-122"/>
                <a:ea typeface="黑体" pitchFamily="49" charset="-122"/>
              </a:rPr>
              <a:t>个顶点</a:t>
            </a:r>
            <a:r>
              <a:rPr kumimoji="1" lang="en-US" altLang="zh-CN">
                <a:latin typeface="黑体" pitchFamily="49" charset="-122"/>
                <a:ea typeface="黑体" pitchFamily="49" charset="-122"/>
              </a:rPr>
              <a:t>V1</a:t>
            </a:r>
            <a:r>
              <a:rPr kumimoji="1" lang="zh-CN" altLang="en-US">
                <a:latin typeface="黑体" pitchFamily="49" charset="-122"/>
                <a:ea typeface="黑体" pitchFamily="49" charset="-122"/>
              </a:rPr>
              <a:t>和</a:t>
            </a:r>
            <a:r>
              <a:rPr kumimoji="1" lang="en-US" altLang="zh-CN">
                <a:latin typeface="黑体" pitchFamily="49" charset="-122"/>
                <a:ea typeface="黑体" pitchFamily="49" charset="-122"/>
              </a:rPr>
              <a:t>V2</a:t>
            </a:r>
            <a:r>
              <a:rPr kumimoji="1" lang="zh-CN" altLang="en-US">
                <a:latin typeface="黑体" pitchFamily="49" charset="-122"/>
                <a:ea typeface="黑体" pitchFamily="49" charset="-122"/>
              </a:rPr>
              <a:t>；</a:t>
            </a:r>
          </a:p>
          <a:p>
            <a:pPr indent="269875">
              <a:lnSpc>
                <a:spcPts val="3400"/>
              </a:lnSpc>
            </a:pPr>
            <a:r>
              <a:rPr kumimoji="1" lang="en-US" altLang="zh-CN">
                <a:latin typeface="黑体" pitchFamily="49" charset="-122"/>
                <a:ea typeface="黑体" pitchFamily="49" charset="-122"/>
              </a:rPr>
              <a:t>(2)</a:t>
            </a:r>
            <a:r>
              <a:rPr kumimoji="1" lang="zh-CN" altLang="en-US">
                <a:latin typeface="黑体" pitchFamily="49" charset="-122"/>
                <a:ea typeface="黑体" pitchFamily="49" charset="-122"/>
              </a:rPr>
              <a:t>用一个新的顶点取代边</a:t>
            </a:r>
            <a:r>
              <a:rPr kumimoji="1" lang="en-US" altLang="zh-CN">
                <a:latin typeface="黑体" pitchFamily="49" charset="-122"/>
                <a:ea typeface="黑体" pitchFamily="49" charset="-122"/>
              </a:rPr>
              <a:t>E</a:t>
            </a:r>
            <a:r>
              <a:rPr kumimoji="1" lang="zh-CN" altLang="en-US">
                <a:latin typeface="黑体" pitchFamily="49" charset="-122"/>
                <a:ea typeface="黑体" pitchFamily="49" charset="-122"/>
              </a:rPr>
              <a:t>以及由</a:t>
            </a:r>
            <a:r>
              <a:rPr kumimoji="1" lang="en-US" altLang="zh-CN">
                <a:latin typeface="黑体" pitchFamily="49" charset="-122"/>
                <a:ea typeface="黑体" pitchFamily="49" charset="-122"/>
              </a:rPr>
              <a:t>E</a:t>
            </a:r>
            <a:r>
              <a:rPr kumimoji="1" lang="zh-CN" altLang="en-US">
                <a:latin typeface="黑体" pitchFamily="49" charset="-122"/>
                <a:ea typeface="黑体" pitchFamily="49" charset="-122"/>
              </a:rPr>
              <a:t>连接着的</a:t>
            </a:r>
            <a:r>
              <a:rPr kumimoji="1" lang="en-US" altLang="zh-CN">
                <a:latin typeface="黑体" pitchFamily="49" charset="-122"/>
                <a:ea typeface="黑体" pitchFamily="49" charset="-122"/>
              </a:rPr>
              <a:t>2</a:t>
            </a:r>
            <a:r>
              <a:rPr kumimoji="1" lang="zh-CN" altLang="en-US">
                <a:latin typeface="黑体" pitchFamily="49" charset="-122"/>
                <a:ea typeface="黑体" pitchFamily="49" charset="-122"/>
              </a:rPr>
              <a:t>个顶点</a:t>
            </a:r>
            <a:r>
              <a:rPr kumimoji="1" lang="en-US" altLang="zh-CN">
                <a:latin typeface="黑体" pitchFamily="49" charset="-122"/>
                <a:ea typeface="黑体" pitchFamily="49" charset="-122"/>
              </a:rPr>
              <a:t>V1</a:t>
            </a:r>
            <a:r>
              <a:rPr kumimoji="1" lang="zh-CN" altLang="en-US">
                <a:latin typeface="黑体" pitchFamily="49" charset="-122"/>
                <a:ea typeface="黑体" pitchFamily="49" charset="-122"/>
              </a:rPr>
              <a:t>和</a:t>
            </a:r>
            <a:r>
              <a:rPr kumimoji="1" lang="en-US" altLang="zh-CN">
                <a:latin typeface="黑体" pitchFamily="49" charset="-122"/>
                <a:ea typeface="黑体" pitchFamily="49" charset="-122"/>
              </a:rPr>
              <a:t>V2</a:t>
            </a:r>
            <a:r>
              <a:rPr kumimoji="1" lang="zh-CN" altLang="en-US">
                <a:latin typeface="黑体" pitchFamily="49" charset="-122"/>
                <a:ea typeface="黑体" pitchFamily="49" charset="-122"/>
              </a:rPr>
              <a:t>。将由顶点</a:t>
            </a:r>
            <a:r>
              <a:rPr kumimoji="1" lang="en-US" altLang="zh-CN">
                <a:latin typeface="黑体" pitchFamily="49" charset="-122"/>
                <a:ea typeface="黑体" pitchFamily="49" charset="-122"/>
              </a:rPr>
              <a:t>V1</a:t>
            </a:r>
            <a:r>
              <a:rPr kumimoji="1" lang="zh-CN" altLang="en-US">
                <a:latin typeface="黑体" pitchFamily="49" charset="-122"/>
                <a:ea typeface="黑体" pitchFamily="49" charset="-122"/>
              </a:rPr>
              <a:t>和</a:t>
            </a:r>
            <a:r>
              <a:rPr kumimoji="1" lang="en-US" altLang="zh-CN">
                <a:latin typeface="黑体" pitchFamily="49" charset="-122"/>
                <a:ea typeface="黑体" pitchFamily="49" charset="-122"/>
              </a:rPr>
              <a:t>V2</a:t>
            </a:r>
            <a:r>
              <a:rPr kumimoji="1" lang="zh-CN" altLang="en-US">
                <a:latin typeface="黑体" pitchFamily="49" charset="-122"/>
                <a:ea typeface="黑体" pitchFamily="49" charset="-122"/>
              </a:rPr>
              <a:t>的整数值通过边</a:t>
            </a:r>
            <a:r>
              <a:rPr kumimoji="1" lang="en-US" altLang="zh-CN">
                <a:latin typeface="黑体" pitchFamily="49" charset="-122"/>
                <a:ea typeface="黑体" pitchFamily="49" charset="-122"/>
              </a:rPr>
              <a:t>E</a:t>
            </a:r>
            <a:r>
              <a:rPr kumimoji="1" lang="zh-CN" altLang="en-US">
                <a:latin typeface="黑体" pitchFamily="49" charset="-122"/>
                <a:ea typeface="黑体" pitchFamily="49" charset="-122"/>
              </a:rPr>
              <a:t>上的运算得到的结果赋予新顶点。</a:t>
            </a:r>
          </a:p>
          <a:p>
            <a:pPr indent="269875">
              <a:lnSpc>
                <a:spcPts val="3400"/>
              </a:lnSpc>
            </a:pPr>
            <a:r>
              <a:rPr kumimoji="1" lang="zh-CN" altLang="en-US">
                <a:ea typeface="楷体_GB2312" pitchFamily="49" charset="-122"/>
              </a:rPr>
              <a:t>最后，所有边都被删除，游戏结束。游戏的得分就是所剩顶点上的整数值。</a:t>
            </a:r>
          </a:p>
          <a:p>
            <a:pPr indent="269875">
              <a:lnSpc>
                <a:spcPts val="3400"/>
              </a:lnSpc>
            </a:pPr>
            <a:r>
              <a:rPr kumimoji="1" lang="zh-CN" altLang="en-US">
                <a:latin typeface="黑体" pitchFamily="49" charset="-122"/>
                <a:ea typeface="黑体" pitchFamily="49" charset="-122"/>
              </a:rPr>
              <a:t>问题</a:t>
            </a:r>
            <a:r>
              <a:rPr kumimoji="1" lang="en-US" altLang="zh-CN">
                <a:latin typeface="黑体" pitchFamily="49" charset="-122"/>
                <a:ea typeface="黑体" pitchFamily="49" charset="-122"/>
              </a:rPr>
              <a:t>:</a:t>
            </a:r>
            <a:r>
              <a:rPr kumimoji="1" lang="zh-CN" altLang="en-US">
                <a:latin typeface="黑体" pitchFamily="49" charset="-122"/>
                <a:ea typeface="黑体" pitchFamily="49" charset="-122"/>
              </a:rPr>
              <a:t>对于给定的多边形，计算最高得分。</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89D04E9F-E1DD-436B-8CC5-E139A3593C27}" type="datetime1">
              <a:rPr lang="zh-CN" altLang="en-US" smtClean="0"/>
              <a:pPr eaLnBrk="1" hangingPunct="1"/>
              <a:t>2018/9/5</a:t>
            </a:fld>
            <a:endParaRPr lang="en-US" altLang="zh-CN" smtClean="0"/>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04AA50C0-8753-4BE8-B369-920776736454}" type="slidenum">
              <a:rPr lang="en-US" altLang="zh-CN" smtClean="0"/>
              <a:pPr eaLnBrk="1" hangingPunct="1"/>
              <a:t>77</a:t>
            </a:fld>
            <a:endParaRPr lang="en-US" altLang="zh-CN" smtClean="0"/>
          </a:p>
        </p:txBody>
      </p:sp>
      <p:sp>
        <p:nvSpPr>
          <p:cNvPr id="53252"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3253"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14</a:t>
            </a:r>
            <a:r>
              <a:rPr lang="zh-CN" altLang="en-US" sz="4000" b="1" dirty="0" smtClean="0">
                <a:ea typeface="黑体" pitchFamily="49" charset="-122"/>
              </a:rPr>
              <a:t> </a:t>
            </a:r>
            <a:r>
              <a:rPr lang="zh-CN" altLang="en-US" sz="4000" b="1" dirty="0" smtClean="0">
                <a:ea typeface="黑体" pitchFamily="49" charset="-122"/>
              </a:rPr>
              <a:t>多边形游戏</a:t>
            </a:r>
          </a:p>
        </p:txBody>
      </p:sp>
      <p:sp>
        <p:nvSpPr>
          <p:cNvPr id="53254" name="矩形 9"/>
          <p:cNvSpPr>
            <a:spLocks noChangeArrowheads="1"/>
          </p:cNvSpPr>
          <p:nvPr/>
        </p:nvSpPr>
        <p:spPr bwMode="auto">
          <a:xfrm>
            <a:off x="358775" y="2097088"/>
            <a:ext cx="853440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buClr>
                <a:schemeClr val="accent2"/>
              </a:buClr>
            </a:pPr>
            <a:r>
              <a:rPr lang="zh-CN" altLang="en-US">
                <a:ea typeface="楷体_GB2312" pitchFamily="49" charset="-122"/>
              </a:rPr>
              <a:t>    在所给多边形中，从顶点</a:t>
            </a:r>
            <a:r>
              <a:rPr lang="en-US" altLang="zh-CN">
                <a:ea typeface="楷体_GB2312" pitchFamily="49" charset="-122"/>
              </a:rPr>
              <a:t>i(1≤i≤n)</a:t>
            </a:r>
            <a:r>
              <a:rPr lang="zh-CN" altLang="en-US">
                <a:ea typeface="楷体_GB2312" pitchFamily="49" charset="-122"/>
              </a:rPr>
              <a:t>开始，长度为</a:t>
            </a:r>
            <a:r>
              <a:rPr lang="en-US" altLang="zh-CN">
                <a:ea typeface="楷体_GB2312" pitchFamily="49" charset="-122"/>
              </a:rPr>
              <a:t>j(</a:t>
            </a:r>
            <a:r>
              <a:rPr lang="zh-CN" altLang="en-US">
                <a:ea typeface="楷体_GB2312" pitchFamily="49" charset="-122"/>
              </a:rPr>
              <a:t>链中有</a:t>
            </a:r>
            <a:r>
              <a:rPr lang="en-US" altLang="zh-CN">
                <a:ea typeface="楷体_GB2312" pitchFamily="49" charset="-122"/>
              </a:rPr>
              <a:t>j</a:t>
            </a:r>
            <a:r>
              <a:rPr lang="zh-CN" altLang="en-US">
                <a:ea typeface="楷体_GB2312" pitchFamily="49" charset="-122"/>
              </a:rPr>
              <a:t>个顶点</a:t>
            </a:r>
            <a:r>
              <a:rPr lang="en-US" altLang="zh-CN">
                <a:ea typeface="楷体_GB2312" pitchFamily="49" charset="-122"/>
              </a:rPr>
              <a:t>)</a:t>
            </a:r>
            <a:r>
              <a:rPr lang="zh-CN" altLang="en-US">
                <a:ea typeface="楷体_GB2312" pitchFamily="49" charset="-122"/>
              </a:rPr>
              <a:t>的顺时针链</a:t>
            </a:r>
            <a:r>
              <a:rPr lang="en-US" altLang="zh-CN">
                <a:ea typeface="楷体_GB2312" pitchFamily="49" charset="-122"/>
              </a:rPr>
              <a:t>p(i</a:t>
            </a:r>
            <a:r>
              <a:rPr lang="zh-CN" altLang="en-US">
                <a:ea typeface="楷体_GB2312" pitchFamily="49" charset="-122"/>
              </a:rPr>
              <a:t>，</a:t>
            </a:r>
            <a:r>
              <a:rPr lang="en-US" altLang="zh-CN">
                <a:ea typeface="楷体_GB2312" pitchFamily="49" charset="-122"/>
              </a:rPr>
              <a:t>j) </a:t>
            </a:r>
            <a:r>
              <a:rPr lang="zh-CN" altLang="en-US">
                <a:ea typeface="楷体_GB2312" pitchFamily="49" charset="-122"/>
              </a:rPr>
              <a:t>可表示为</a:t>
            </a:r>
            <a:r>
              <a:rPr lang="en-US" altLang="zh-CN">
                <a:ea typeface="楷体_GB2312" pitchFamily="49" charset="-122"/>
              </a:rPr>
              <a:t>v[i]</a:t>
            </a:r>
            <a:r>
              <a:rPr lang="zh-CN" altLang="en-US">
                <a:ea typeface="楷体_GB2312" pitchFamily="49" charset="-122"/>
              </a:rPr>
              <a:t>，</a:t>
            </a:r>
            <a:r>
              <a:rPr lang="en-US" altLang="zh-CN">
                <a:ea typeface="楷体_GB2312" pitchFamily="49" charset="-122"/>
              </a:rPr>
              <a:t>op[i+1]</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v[i+j-1]</a:t>
            </a:r>
            <a:r>
              <a:rPr lang="zh-CN" altLang="en-US">
                <a:ea typeface="楷体_GB2312" pitchFamily="49" charset="-122"/>
              </a:rPr>
              <a:t>。</a:t>
            </a:r>
          </a:p>
          <a:p>
            <a:pPr>
              <a:lnSpc>
                <a:spcPts val="3000"/>
              </a:lnSpc>
              <a:buClr>
                <a:schemeClr val="accent2"/>
              </a:buClr>
            </a:pPr>
            <a:r>
              <a:rPr lang="zh-CN" altLang="en-US">
                <a:ea typeface="楷体_GB2312" pitchFamily="49" charset="-122"/>
              </a:rPr>
              <a:t>    如果这条链的最后一次合并运算在</a:t>
            </a:r>
            <a:r>
              <a:rPr lang="en-US" altLang="zh-CN">
                <a:ea typeface="楷体_GB2312" pitchFamily="49" charset="-122"/>
              </a:rPr>
              <a:t>op[i+s]</a:t>
            </a:r>
            <a:r>
              <a:rPr lang="zh-CN" altLang="en-US">
                <a:ea typeface="楷体_GB2312" pitchFamily="49" charset="-122"/>
              </a:rPr>
              <a:t>处发生</a:t>
            </a:r>
            <a:r>
              <a:rPr lang="en-US" altLang="zh-CN">
                <a:ea typeface="楷体_GB2312" pitchFamily="49" charset="-122"/>
              </a:rPr>
              <a:t>(1≤s≤j-1)</a:t>
            </a:r>
            <a:r>
              <a:rPr lang="zh-CN" altLang="en-US">
                <a:ea typeface="楷体_GB2312" pitchFamily="49" charset="-122"/>
              </a:rPr>
              <a:t>，则可在</a:t>
            </a:r>
            <a:r>
              <a:rPr lang="en-US" altLang="zh-CN">
                <a:ea typeface="楷体_GB2312" pitchFamily="49" charset="-122"/>
              </a:rPr>
              <a:t>op[i+s]</a:t>
            </a:r>
            <a:r>
              <a:rPr lang="zh-CN" altLang="en-US">
                <a:ea typeface="楷体_GB2312" pitchFamily="49" charset="-122"/>
              </a:rPr>
              <a:t>处将链分割为</a:t>
            </a:r>
            <a:r>
              <a:rPr lang="en-US" altLang="zh-CN">
                <a:ea typeface="楷体_GB2312" pitchFamily="49" charset="-122"/>
              </a:rPr>
              <a:t>2</a:t>
            </a:r>
            <a:r>
              <a:rPr lang="zh-CN" altLang="en-US">
                <a:ea typeface="楷体_GB2312" pitchFamily="49" charset="-122"/>
              </a:rPr>
              <a:t>个子链</a:t>
            </a:r>
            <a:r>
              <a:rPr lang="en-US" altLang="zh-CN">
                <a:ea typeface="楷体_GB2312" pitchFamily="49" charset="-122"/>
              </a:rPr>
              <a:t>p(i</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和</a:t>
            </a:r>
            <a:r>
              <a:rPr lang="en-US" altLang="zh-CN">
                <a:ea typeface="楷体_GB2312" pitchFamily="49" charset="-122"/>
              </a:rPr>
              <a:t>p(i+s</a:t>
            </a:r>
            <a:r>
              <a:rPr lang="zh-CN" altLang="en-US">
                <a:ea typeface="楷体_GB2312" pitchFamily="49" charset="-122"/>
              </a:rPr>
              <a:t>，</a:t>
            </a:r>
            <a:r>
              <a:rPr lang="en-US" altLang="zh-CN">
                <a:ea typeface="楷体_GB2312" pitchFamily="49" charset="-122"/>
              </a:rPr>
              <a:t>j-s)</a:t>
            </a:r>
            <a:r>
              <a:rPr lang="zh-CN" altLang="en-US">
                <a:ea typeface="楷体_GB2312" pitchFamily="49" charset="-122"/>
              </a:rPr>
              <a:t>。</a:t>
            </a:r>
          </a:p>
          <a:p>
            <a:pPr>
              <a:lnSpc>
                <a:spcPts val="3000"/>
              </a:lnSpc>
              <a:buClr>
                <a:schemeClr val="accent2"/>
              </a:buClr>
            </a:pPr>
            <a:r>
              <a:rPr lang="zh-CN" altLang="en-US">
                <a:ea typeface="楷体_GB2312" pitchFamily="49" charset="-122"/>
              </a:rPr>
              <a:t>    设</a:t>
            </a:r>
            <a:r>
              <a:rPr lang="en-US" altLang="zh-CN">
                <a:ea typeface="楷体_GB2312" pitchFamily="49" charset="-122"/>
              </a:rPr>
              <a:t>m1</a:t>
            </a:r>
            <a:r>
              <a:rPr lang="zh-CN" altLang="en-US">
                <a:ea typeface="楷体_GB2312" pitchFamily="49" charset="-122"/>
              </a:rPr>
              <a:t>是对子链</a:t>
            </a:r>
            <a:r>
              <a:rPr lang="en-US" altLang="zh-CN">
                <a:ea typeface="楷体_GB2312" pitchFamily="49" charset="-122"/>
              </a:rPr>
              <a:t>p(i</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的任意一种合并方式得到的值，而</a:t>
            </a:r>
            <a:r>
              <a:rPr lang="en-US" altLang="zh-CN">
                <a:ea typeface="楷体_GB2312" pitchFamily="49" charset="-122"/>
              </a:rPr>
              <a:t>a</a:t>
            </a:r>
            <a:r>
              <a:rPr lang="zh-CN" altLang="en-US">
                <a:ea typeface="楷体_GB2312" pitchFamily="49" charset="-122"/>
              </a:rPr>
              <a:t>和</a:t>
            </a:r>
            <a:r>
              <a:rPr lang="en-US" altLang="zh-CN">
                <a:ea typeface="楷体_GB2312" pitchFamily="49" charset="-122"/>
              </a:rPr>
              <a:t>b</a:t>
            </a:r>
            <a:r>
              <a:rPr lang="zh-CN" altLang="en-US">
                <a:ea typeface="楷体_GB2312" pitchFamily="49" charset="-122"/>
              </a:rPr>
              <a:t>分别是在所有可能的合并中得到的最小值和最大值。</a:t>
            </a:r>
            <a:r>
              <a:rPr lang="en-US" altLang="zh-CN">
                <a:ea typeface="楷体_GB2312" pitchFamily="49" charset="-122"/>
              </a:rPr>
              <a:t>m2</a:t>
            </a:r>
            <a:r>
              <a:rPr lang="zh-CN" altLang="en-US">
                <a:ea typeface="楷体_GB2312" pitchFamily="49" charset="-122"/>
              </a:rPr>
              <a:t>是</a:t>
            </a:r>
            <a:r>
              <a:rPr lang="en-US" altLang="zh-CN">
                <a:ea typeface="楷体_GB2312" pitchFamily="49" charset="-122"/>
              </a:rPr>
              <a:t>p(i+s</a:t>
            </a:r>
            <a:r>
              <a:rPr lang="zh-CN" altLang="en-US">
                <a:ea typeface="楷体_GB2312" pitchFamily="49" charset="-122"/>
              </a:rPr>
              <a:t>，</a:t>
            </a:r>
            <a:r>
              <a:rPr lang="en-US" altLang="zh-CN">
                <a:ea typeface="楷体_GB2312" pitchFamily="49" charset="-122"/>
              </a:rPr>
              <a:t>j-s)</a:t>
            </a:r>
            <a:r>
              <a:rPr lang="zh-CN" altLang="en-US">
                <a:ea typeface="楷体_GB2312" pitchFamily="49" charset="-122"/>
              </a:rPr>
              <a:t>的任意一种合并方式得到的值，而</a:t>
            </a:r>
            <a:r>
              <a:rPr lang="en-US" altLang="zh-CN">
                <a:ea typeface="楷体_GB2312" pitchFamily="49" charset="-122"/>
              </a:rPr>
              <a:t>c</a:t>
            </a:r>
            <a:r>
              <a:rPr lang="zh-CN" altLang="en-US">
                <a:ea typeface="楷体_GB2312" pitchFamily="49" charset="-122"/>
              </a:rPr>
              <a:t>和</a:t>
            </a:r>
            <a:r>
              <a:rPr lang="en-US" altLang="zh-CN">
                <a:ea typeface="楷体_GB2312" pitchFamily="49" charset="-122"/>
              </a:rPr>
              <a:t>d</a:t>
            </a:r>
            <a:r>
              <a:rPr lang="zh-CN" altLang="en-US">
                <a:ea typeface="楷体_GB2312" pitchFamily="49" charset="-122"/>
              </a:rPr>
              <a:t>分别是在所有可能的合并中得到的最小值和最大值。依此定义有</a:t>
            </a:r>
            <a:r>
              <a:rPr lang="en-US" altLang="zh-CN">
                <a:ea typeface="楷体_GB2312" pitchFamily="49" charset="-122"/>
              </a:rPr>
              <a:t>a≤m1≤b</a:t>
            </a:r>
            <a:r>
              <a:rPr lang="zh-CN" altLang="en-US">
                <a:ea typeface="楷体_GB2312" pitchFamily="49" charset="-122"/>
              </a:rPr>
              <a:t>，</a:t>
            </a:r>
            <a:r>
              <a:rPr lang="en-US" altLang="zh-CN">
                <a:ea typeface="楷体_GB2312" pitchFamily="49" charset="-122"/>
              </a:rPr>
              <a:t>c≤m2≤d</a:t>
            </a:r>
          </a:p>
          <a:p>
            <a:pPr>
              <a:lnSpc>
                <a:spcPts val="3000"/>
              </a:lnSpc>
              <a:buClr>
                <a:schemeClr val="accent2"/>
              </a:buClr>
            </a:pPr>
            <a:r>
              <a:rPr lang="en-US" altLang="zh-CN">
                <a:ea typeface="楷体_GB2312" pitchFamily="49" charset="-122"/>
              </a:rPr>
              <a:t>    (1)</a:t>
            </a:r>
            <a:r>
              <a:rPr lang="zh-CN" altLang="en-US">
                <a:ea typeface="楷体_GB2312" pitchFamily="49" charset="-122"/>
              </a:rPr>
              <a:t>当</a:t>
            </a:r>
            <a:r>
              <a:rPr lang="en-US" altLang="zh-CN">
                <a:ea typeface="楷体_GB2312" pitchFamily="49" charset="-122"/>
              </a:rPr>
              <a:t>op[i+s]='+'</a:t>
            </a:r>
            <a:r>
              <a:rPr lang="zh-CN" altLang="en-US">
                <a:ea typeface="楷体_GB2312" pitchFamily="49" charset="-122"/>
              </a:rPr>
              <a:t>时，显然有</a:t>
            </a:r>
            <a:r>
              <a:rPr lang="en-US" altLang="zh-CN">
                <a:ea typeface="楷体_GB2312" pitchFamily="49" charset="-122"/>
              </a:rPr>
              <a:t>a+c≤m≤b+d</a:t>
            </a:r>
          </a:p>
          <a:p>
            <a:pPr>
              <a:lnSpc>
                <a:spcPts val="3000"/>
              </a:lnSpc>
              <a:buClr>
                <a:schemeClr val="accent2"/>
              </a:buClr>
            </a:pPr>
            <a:r>
              <a:rPr lang="en-US" altLang="zh-CN">
                <a:ea typeface="楷体_GB2312" pitchFamily="49" charset="-122"/>
              </a:rPr>
              <a:t>    (2)</a:t>
            </a:r>
            <a:r>
              <a:rPr lang="zh-CN" altLang="en-US">
                <a:ea typeface="楷体_GB2312" pitchFamily="49" charset="-122"/>
              </a:rPr>
              <a:t>当</a:t>
            </a:r>
            <a:r>
              <a:rPr lang="en-US" altLang="zh-CN">
                <a:ea typeface="楷体_GB2312" pitchFamily="49" charset="-122"/>
              </a:rPr>
              <a:t>op[i+s]='*'</a:t>
            </a:r>
            <a:r>
              <a:rPr lang="zh-CN" altLang="en-US">
                <a:ea typeface="楷体_GB2312" pitchFamily="49" charset="-122"/>
              </a:rPr>
              <a:t>时，有</a:t>
            </a:r>
            <a:r>
              <a:rPr lang="en-US" altLang="zh-CN">
                <a:ea typeface="楷体_GB2312" pitchFamily="49" charset="-122"/>
              </a:rPr>
              <a:t>min{ac</a:t>
            </a:r>
            <a:r>
              <a:rPr lang="zh-CN" altLang="en-US">
                <a:ea typeface="楷体_GB2312" pitchFamily="49" charset="-122"/>
              </a:rPr>
              <a:t>，</a:t>
            </a:r>
            <a:r>
              <a:rPr lang="en-US" altLang="zh-CN">
                <a:ea typeface="楷体_GB2312" pitchFamily="49" charset="-122"/>
              </a:rPr>
              <a:t>ad</a:t>
            </a:r>
            <a:r>
              <a:rPr lang="zh-CN" altLang="en-US">
                <a:ea typeface="楷体_GB2312" pitchFamily="49" charset="-122"/>
              </a:rPr>
              <a:t>，</a:t>
            </a:r>
            <a:r>
              <a:rPr lang="en-US" altLang="zh-CN">
                <a:ea typeface="楷体_GB2312" pitchFamily="49" charset="-122"/>
              </a:rPr>
              <a:t>bc</a:t>
            </a:r>
            <a:r>
              <a:rPr lang="zh-CN" altLang="en-US">
                <a:ea typeface="楷体_GB2312" pitchFamily="49" charset="-122"/>
              </a:rPr>
              <a:t>，</a:t>
            </a:r>
            <a:r>
              <a:rPr lang="en-US" altLang="zh-CN">
                <a:ea typeface="楷体_GB2312" pitchFamily="49" charset="-122"/>
              </a:rPr>
              <a:t>bd}≤m≤max{ac</a:t>
            </a:r>
            <a:r>
              <a:rPr lang="zh-CN" altLang="en-US">
                <a:ea typeface="楷体_GB2312" pitchFamily="49" charset="-122"/>
              </a:rPr>
              <a:t>，</a:t>
            </a:r>
            <a:r>
              <a:rPr lang="en-US" altLang="zh-CN">
                <a:ea typeface="楷体_GB2312" pitchFamily="49" charset="-122"/>
              </a:rPr>
              <a:t>ad</a:t>
            </a:r>
            <a:r>
              <a:rPr lang="zh-CN" altLang="en-US">
                <a:ea typeface="楷体_GB2312" pitchFamily="49" charset="-122"/>
              </a:rPr>
              <a:t>，</a:t>
            </a:r>
            <a:r>
              <a:rPr lang="en-US" altLang="zh-CN">
                <a:ea typeface="楷体_GB2312" pitchFamily="49" charset="-122"/>
              </a:rPr>
              <a:t>bc</a:t>
            </a:r>
            <a:r>
              <a:rPr lang="zh-CN" altLang="en-US">
                <a:ea typeface="楷体_GB2312" pitchFamily="49" charset="-122"/>
              </a:rPr>
              <a:t>，</a:t>
            </a:r>
            <a:r>
              <a:rPr lang="en-US" altLang="zh-CN">
                <a:ea typeface="楷体_GB2312" pitchFamily="49" charset="-122"/>
              </a:rPr>
              <a:t>bd} </a:t>
            </a:r>
          </a:p>
          <a:p>
            <a:pPr>
              <a:lnSpc>
                <a:spcPts val="3000"/>
              </a:lnSpc>
              <a:buClr>
                <a:schemeClr val="accent2"/>
              </a:buClr>
            </a:pPr>
            <a:r>
              <a:rPr lang="zh-CN" altLang="en-US">
                <a:ea typeface="黑体" pitchFamily="49" charset="-122"/>
              </a:rPr>
              <a:t>    换句话说，主链的最大值和最小值可由子链的最大值和最小值得到。</a:t>
            </a:r>
            <a:r>
              <a:rPr lang="zh-CN" altLang="en-US">
                <a:ea typeface="楷体_GB2312" pitchFamily="49" charset="-122"/>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397180A-3226-454D-AA65-A850E09794FB}" type="datetime1">
              <a:rPr lang="zh-CN" altLang="en-US" smtClean="0"/>
              <a:pPr eaLnBrk="1" hangingPunct="1"/>
              <a:t>2018/9/5</a:t>
            </a:fld>
            <a:endParaRPr lang="en-US" altLang="zh-CN" smtClean="0"/>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76E12589-CB1B-414E-B7A7-A12C224C9BBC}" type="slidenum">
              <a:rPr lang="en-US" altLang="zh-CN" smtClean="0"/>
              <a:pPr eaLnBrk="1" hangingPunct="1"/>
              <a:t>78</a:t>
            </a:fld>
            <a:endParaRPr lang="en-US" altLang="zh-CN" smtClean="0"/>
          </a:p>
        </p:txBody>
      </p:sp>
      <p:sp>
        <p:nvSpPr>
          <p:cNvPr id="54276"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4277"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14</a:t>
            </a:r>
            <a:r>
              <a:rPr lang="zh-CN" altLang="en-US" sz="4000" b="1" dirty="0" smtClean="0">
                <a:ea typeface="黑体" pitchFamily="49" charset="-122"/>
              </a:rPr>
              <a:t> </a:t>
            </a:r>
            <a:r>
              <a:rPr lang="zh-CN" altLang="en-US" sz="4000" b="1" dirty="0" smtClean="0">
                <a:ea typeface="黑体" pitchFamily="49" charset="-122"/>
              </a:rPr>
              <a:t>多边形游戏</a:t>
            </a:r>
          </a:p>
        </p:txBody>
      </p:sp>
      <p:sp>
        <p:nvSpPr>
          <p:cNvPr id="54278" name="矩形 9"/>
          <p:cNvSpPr>
            <a:spLocks noChangeArrowheads="1"/>
          </p:cNvSpPr>
          <p:nvPr/>
        </p:nvSpPr>
        <p:spPr bwMode="auto">
          <a:xfrm>
            <a:off x="358775" y="2097088"/>
            <a:ext cx="85344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buClr>
                <a:schemeClr val="accent2"/>
              </a:buClr>
            </a:pPr>
            <a:r>
              <a:rPr lang="zh-CN" altLang="en-US">
                <a:ea typeface="楷体_GB2312" pitchFamily="49" charset="-122"/>
              </a:rPr>
              <a:t>    </a:t>
            </a:r>
            <a:r>
              <a:rPr lang="zh-CN" altLang="en-US" sz="2400">
                <a:ea typeface="楷体_GB2312" pitchFamily="49" charset="-122"/>
              </a:rPr>
              <a:t>设</a:t>
            </a:r>
            <a:r>
              <a:rPr lang="en-US" altLang="zh-CN" sz="2400">
                <a:ea typeface="楷体_GB2312" pitchFamily="49" charset="-122"/>
              </a:rPr>
              <a:t>m[i, j, 0]</a:t>
            </a:r>
            <a:r>
              <a:rPr lang="zh-CN" altLang="en-US" sz="2400">
                <a:ea typeface="楷体_GB2312" pitchFamily="49" charset="-122"/>
              </a:rPr>
              <a:t>是链</a:t>
            </a:r>
            <a:r>
              <a:rPr lang="en-US" altLang="zh-CN" sz="2400">
                <a:ea typeface="楷体_GB2312" pitchFamily="49" charset="-122"/>
              </a:rPr>
              <a:t>p(i, j)</a:t>
            </a:r>
            <a:r>
              <a:rPr lang="zh-CN" altLang="en-US" sz="2400">
                <a:ea typeface="楷体_GB2312" pitchFamily="49" charset="-122"/>
              </a:rPr>
              <a:t>合并的最小值，而</a:t>
            </a:r>
            <a:r>
              <a:rPr lang="en-US" altLang="zh-CN" sz="2400">
                <a:ea typeface="楷体_GB2312" pitchFamily="49" charset="-122"/>
              </a:rPr>
              <a:t>m[i, j, 1]</a:t>
            </a:r>
            <a:r>
              <a:rPr lang="zh-CN" altLang="en-US" sz="2400">
                <a:ea typeface="楷体_GB2312" pitchFamily="49" charset="-122"/>
              </a:rPr>
              <a:t>是链</a:t>
            </a:r>
            <a:r>
              <a:rPr lang="en-US" altLang="zh-CN" sz="2400">
                <a:ea typeface="楷体_GB2312" pitchFamily="49" charset="-122"/>
              </a:rPr>
              <a:t>p(i, j)</a:t>
            </a:r>
            <a:r>
              <a:rPr lang="zh-CN" altLang="en-US" sz="2400">
                <a:ea typeface="楷体_GB2312" pitchFamily="49" charset="-122"/>
              </a:rPr>
              <a:t>合并的最大值。若最优合并在</a:t>
            </a:r>
            <a:r>
              <a:rPr lang="en-US" altLang="zh-CN" sz="2400">
                <a:ea typeface="楷体_GB2312" pitchFamily="49" charset="-122"/>
              </a:rPr>
              <a:t>op[i+s]</a:t>
            </a:r>
            <a:r>
              <a:rPr lang="zh-CN" altLang="en-US" sz="2400">
                <a:ea typeface="楷体_GB2312" pitchFamily="49" charset="-122"/>
              </a:rPr>
              <a:t>处，将</a:t>
            </a:r>
            <a:r>
              <a:rPr lang="en-US" altLang="zh-CN" sz="2400">
                <a:ea typeface="楷体_GB2312" pitchFamily="49" charset="-122"/>
              </a:rPr>
              <a:t>p(i, j)</a:t>
            </a:r>
            <a:r>
              <a:rPr lang="zh-CN" altLang="en-US" sz="2400">
                <a:ea typeface="楷体_GB2312" pitchFamily="49" charset="-122"/>
              </a:rPr>
              <a:t>分为</a:t>
            </a:r>
            <a:r>
              <a:rPr lang="en-US" altLang="zh-CN" sz="2400">
                <a:ea typeface="楷体_GB2312" pitchFamily="49" charset="-122"/>
              </a:rPr>
              <a:t>2</a:t>
            </a:r>
            <a:r>
              <a:rPr lang="zh-CN" altLang="en-US" sz="2400">
                <a:ea typeface="楷体_GB2312" pitchFamily="49" charset="-122"/>
              </a:rPr>
              <a:t>个长度小于</a:t>
            </a:r>
            <a:r>
              <a:rPr lang="en-US" altLang="zh-CN" sz="2400">
                <a:ea typeface="楷体_GB2312" pitchFamily="49" charset="-122"/>
              </a:rPr>
              <a:t>j</a:t>
            </a:r>
            <a:r>
              <a:rPr lang="zh-CN" altLang="en-US" sz="2400">
                <a:ea typeface="楷体_GB2312" pitchFamily="49" charset="-122"/>
              </a:rPr>
              <a:t>的子链</a:t>
            </a:r>
            <a:r>
              <a:rPr lang="en-US" altLang="zh-CN" sz="2400">
                <a:ea typeface="楷体_GB2312" pitchFamily="49" charset="-122"/>
              </a:rPr>
              <a:t>p(i, s)</a:t>
            </a:r>
            <a:r>
              <a:rPr lang="zh-CN" altLang="en-US" sz="2400">
                <a:ea typeface="楷体_GB2312" pitchFamily="49" charset="-122"/>
              </a:rPr>
              <a:t>和</a:t>
            </a:r>
            <a:r>
              <a:rPr lang="en-US" altLang="zh-CN" sz="2400">
                <a:ea typeface="楷体_GB2312" pitchFamily="49" charset="-122"/>
              </a:rPr>
              <a:t>p(i+s, j-s)</a:t>
            </a:r>
            <a:r>
              <a:rPr lang="zh-CN" altLang="en-US" sz="2400">
                <a:ea typeface="楷体_GB2312" pitchFamily="49" charset="-122"/>
              </a:rPr>
              <a:t>，且从顶点</a:t>
            </a:r>
            <a:r>
              <a:rPr lang="en-US" altLang="zh-CN" sz="2400">
                <a:ea typeface="楷体_GB2312" pitchFamily="49" charset="-122"/>
              </a:rPr>
              <a:t>i</a:t>
            </a:r>
            <a:r>
              <a:rPr lang="zh-CN" altLang="en-US" sz="2400">
                <a:ea typeface="楷体_GB2312" pitchFamily="49" charset="-122"/>
              </a:rPr>
              <a:t>开始长度小于</a:t>
            </a:r>
            <a:r>
              <a:rPr lang="en-US" altLang="zh-CN" sz="2400">
                <a:ea typeface="楷体_GB2312" pitchFamily="49" charset="-122"/>
              </a:rPr>
              <a:t>j</a:t>
            </a:r>
            <a:r>
              <a:rPr lang="zh-CN" altLang="en-US" sz="2400">
                <a:ea typeface="楷体_GB2312" pitchFamily="49" charset="-122"/>
              </a:rPr>
              <a:t>的子链的最大值和最小值均已计算出，分别记为：</a:t>
            </a:r>
            <a:endParaRPr lang="en-US" altLang="zh-CN" sz="2400">
              <a:ea typeface="楷体_GB2312" pitchFamily="49" charset="-122"/>
            </a:endParaRPr>
          </a:p>
          <a:p>
            <a:pPr>
              <a:lnSpc>
                <a:spcPts val="3000"/>
              </a:lnSpc>
              <a:buClr>
                <a:schemeClr val="accent2"/>
              </a:buClr>
            </a:pPr>
            <a:r>
              <a:rPr lang="en-US" altLang="zh-CN" sz="2400">
                <a:ea typeface="楷体_GB2312" pitchFamily="49" charset="-122"/>
              </a:rPr>
              <a:t>    a=m[i, i+s, 0],   b=m[i, i+s, 1], c=m[i+s, j-s, 0], d=m[i+s, j-s, 1]</a:t>
            </a:r>
          </a:p>
          <a:p>
            <a:pPr>
              <a:lnSpc>
                <a:spcPts val="3000"/>
              </a:lnSpc>
              <a:buClr>
                <a:schemeClr val="accent2"/>
              </a:buClr>
            </a:pPr>
            <a:r>
              <a:rPr lang="en-US" altLang="zh-CN" sz="2400">
                <a:ea typeface="楷体_GB2312" pitchFamily="49" charset="-122"/>
              </a:rPr>
              <a:t>    (1) </a:t>
            </a:r>
            <a:r>
              <a:rPr lang="zh-CN" altLang="en-US" sz="2400">
                <a:ea typeface="楷体_GB2312" pitchFamily="49" charset="-122"/>
              </a:rPr>
              <a:t>当</a:t>
            </a:r>
            <a:r>
              <a:rPr lang="en-US" altLang="zh-CN" sz="2400">
                <a:ea typeface="楷体_GB2312" pitchFamily="49" charset="-122"/>
              </a:rPr>
              <a:t>po[i+s]=‘+’</a:t>
            </a:r>
            <a:r>
              <a:rPr lang="zh-CN" altLang="en-US" sz="2400">
                <a:ea typeface="楷体_GB2312" pitchFamily="49" charset="-122"/>
              </a:rPr>
              <a:t>时，</a:t>
            </a:r>
            <a:r>
              <a:rPr lang="en-US" altLang="zh-CN" sz="2400">
                <a:ea typeface="楷体_GB2312" pitchFamily="49" charset="-122"/>
              </a:rPr>
              <a:t>m[i, j, 0]=a+c</a:t>
            </a:r>
            <a:r>
              <a:rPr lang="zh-CN" altLang="en-US" sz="2400">
                <a:ea typeface="楷体_GB2312" pitchFamily="49" charset="-122"/>
              </a:rPr>
              <a:t>，</a:t>
            </a:r>
            <a:endParaRPr lang="en-US" altLang="zh-CN" sz="2400">
              <a:ea typeface="楷体_GB2312" pitchFamily="49" charset="-122"/>
            </a:endParaRPr>
          </a:p>
          <a:p>
            <a:pPr>
              <a:lnSpc>
                <a:spcPts val="3000"/>
              </a:lnSpc>
              <a:buClr>
                <a:schemeClr val="accent2"/>
              </a:buClr>
            </a:pPr>
            <a:r>
              <a:rPr lang="en-US" altLang="zh-CN" sz="2400">
                <a:ea typeface="楷体_GB2312" pitchFamily="49" charset="-122"/>
              </a:rPr>
              <a:t>                                   m[i, j, 1]=b+d</a:t>
            </a:r>
          </a:p>
          <a:p>
            <a:pPr>
              <a:lnSpc>
                <a:spcPts val="3000"/>
              </a:lnSpc>
              <a:buClr>
                <a:schemeClr val="accent2"/>
              </a:buClr>
            </a:pPr>
            <a:r>
              <a:rPr lang="en-US" altLang="zh-CN" sz="2400">
                <a:ea typeface="楷体_GB2312" pitchFamily="49" charset="-122"/>
              </a:rPr>
              <a:t>    (2) </a:t>
            </a:r>
            <a:r>
              <a:rPr lang="zh-CN" altLang="en-US" sz="2400">
                <a:ea typeface="楷体_GB2312" pitchFamily="49" charset="-122"/>
              </a:rPr>
              <a:t>当</a:t>
            </a:r>
            <a:r>
              <a:rPr lang="en-US" altLang="zh-CN" sz="2400">
                <a:ea typeface="楷体_GB2312" pitchFamily="49" charset="-122"/>
              </a:rPr>
              <a:t>po[i+s]=‘*’</a:t>
            </a:r>
            <a:r>
              <a:rPr lang="zh-CN" altLang="en-US" sz="2400">
                <a:ea typeface="楷体_GB2312" pitchFamily="49" charset="-122"/>
              </a:rPr>
              <a:t>时，</a:t>
            </a:r>
            <a:r>
              <a:rPr lang="en-US" altLang="zh-CN" sz="2400">
                <a:ea typeface="楷体_GB2312" pitchFamily="49" charset="-122"/>
              </a:rPr>
              <a:t>m[i, j, 0]=min{ac, ad, bc, bd}, </a:t>
            </a:r>
          </a:p>
          <a:p>
            <a:pPr>
              <a:lnSpc>
                <a:spcPts val="3000"/>
              </a:lnSpc>
              <a:buClr>
                <a:schemeClr val="accent2"/>
              </a:buClr>
            </a:pPr>
            <a:r>
              <a:rPr lang="en-US" altLang="zh-CN" sz="2400">
                <a:ea typeface="楷体_GB2312" pitchFamily="49" charset="-122"/>
              </a:rPr>
              <a:t>                                   m[i, j, 1]=max{ac, ad, bc, bd}</a:t>
            </a:r>
            <a:endParaRPr lang="zh-CN" altLang="en-US" sz="2400">
              <a:ea typeface="楷体_GB2312"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CCD6D24-A65A-43DF-A9D6-F7E937A6965F}" type="datetime1">
              <a:rPr lang="zh-CN" altLang="en-US" smtClean="0"/>
              <a:pPr eaLnBrk="1" hangingPunct="1"/>
              <a:t>2018/9/5</a:t>
            </a:fld>
            <a:endParaRPr lang="en-US" altLang="zh-CN" smtClean="0"/>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E830F89-F995-4392-8407-E062E21B0399}" type="slidenum">
              <a:rPr lang="en-US" altLang="zh-CN" smtClean="0"/>
              <a:pPr eaLnBrk="1" hangingPunct="1"/>
              <a:t>79</a:t>
            </a:fld>
            <a:endParaRPr lang="en-US" altLang="zh-CN" smtClean="0"/>
          </a:p>
        </p:txBody>
      </p:sp>
      <p:sp>
        <p:nvSpPr>
          <p:cNvPr id="55300"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5301"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14</a:t>
            </a:r>
            <a:r>
              <a:rPr lang="zh-CN" altLang="en-US" sz="4000" b="1" dirty="0" smtClean="0">
                <a:ea typeface="黑体" pitchFamily="49" charset="-122"/>
              </a:rPr>
              <a:t> </a:t>
            </a:r>
            <a:r>
              <a:rPr lang="zh-CN" altLang="en-US" sz="4000" b="1" dirty="0" smtClean="0">
                <a:ea typeface="黑体" pitchFamily="49" charset="-122"/>
              </a:rPr>
              <a:t>多边形游戏</a:t>
            </a:r>
          </a:p>
        </p:txBody>
      </p:sp>
      <p:sp>
        <p:nvSpPr>
          <p:cNvPr id="55302" name="矩形 9"/>
          <p:cNvSpPr>
            <a:spLocks noChangeArrowheads="1"/>
          </p:cNvSpPr>
          <p:nvPr/>
        </p:nvSpPr>
        <p:spPr bwMode="auto">
          <a:xfrm>
            <a:off x="358775" y="2097088"/>
            <a:ext cx="85344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000"/>
              </a:lnSpc>
              <a:buClr>
                <a:schemeClr val="accent2"/>
              </a:buClr>
            </a:pPr>
            <a:r>
              <a:rPr lang="zh-CN" altLang="en-US">
                <a:ea typeface="楷体_GB2312" pitchFamily="49" charset="-122"/>
              </a:rPr>
              <a:t>    </a:t>
            </a:r>
            <a:r>
              <a:rPr lang="zh-CN" altLang="en-US" sz="2400">
                <a:ea typeface="楷体_GB2312" pitchFamily="49" charset="-122"/>
              </a:rPr>
              <a:t>综合</a:t>
            </a:r>
            <a:r>
              <a:rPr lang="en-US" altLang="zh-CN" sz="2400">
                <a:ea typeface="楷体_GB2312" pitchFamily="49" charset="-122"/>
              </a:rPr>
              <a:t>(1)</a:t>
            </a:r>
            <a:r>
              <a:rPr lang="zh-CN" altLang="en-US" sz="2400">
                <a:ea typeface="楷体_GB2312" pitchFamily="49" charset="-122"/>
              </a:rPr>
              <a:t>和</a:t>
            </a:r>
            <a:r>
              <a:rPr lang="en-US" altLang="zh-CN" sz="2400">
                <a:ea typeface="楷体_GB2312" pitchFamily="49" charset="-122"/>
              </a:rPr>
              <a:t>(2)</a:t>
            </a:r>
            <a:r>
              <a:rPr lang="zh-CN" altLang="en-US" sz="2400">
                <a:ea typeface="楷体_GB2312" pitchFamily="49" charset="-122"/>
              </a:rPr>
              <a:t>，将</a:t>
            </a:r>
            <a:r>
              <a:rPr lang="en-US" altLang="zh-CN" sz="2400">
                <a:ea typeface="楷体_GB2312" pitchFamily="49" charset="-122"/>
              </a:rPr>
              <a:t>p(i, j)</a:t>
            </a:r>
            <a:r>
              <a:rPr lang="zh-CN" altLang="en-US" sz="2400">
                <a:ea typeface="楷体_GB2312" pitchFamily="49" charset="-122"/>
              </a:rPr>
              <a:t>在</a:t>
            </a:r>
            <a:r>
              <a:rPr lang="en-US" altLang="zh-CN" sz="2400">
                <a:ea typeface="楷体_GB2312" pitchFamily="49" charset="-122"/>
              </a:rPr>
              <a:t>op[i+s]</a:t>
            </a:r>
            <a:r>
              <a:rPr lang="zh-CN" altLang="en-US" sz="2400">
                <a:ea typeface="楷体_GB2312" pitchFamily="49" charset="-122"/>
              </a:rPr>
              <a:t>处断开的最大值记为</a:t>
            </a:r>
            <a:r>
              <a:rPr lang="en-US" altLang="zh-CN" sz="2400">
                <a:ea typeface="楷体_GB2312" pitchFamily="49" charset="-122"/>
              </a:rPr>
              <a:t>maxf(i, j, s)</a:t>
            </a:r>
            <a:r>
              <a:rPr lang="zh-CN" altLang="en-US" sz="2400">
                <a:ea typeface="楷体_GB2312" pitchFamily="49" charset="-122"/>
              </a:rPr>
              <a:t>，最小值记为</a:t>
            </a:r>
            <a:r>
              <a:rPr lang="en-US" altLang="zh-CN" sz="2400">
                <a:ea typeface="楷体_GB2312" pitchFamily="49" charset="-122"/>
              </a:rPr>
              <a:t>minf(i, j, s)</a:t>
            </a:r>
            <a:r>
              <a:rPr lang="zh-CN" altLang="en-US" sz="2400">
                <a:ea typeface="楷体_GB2312" pitchFamily="49" charset="-122"/>
              </a:rPr>
              <a:t>，则</a:t>
            </a:r>
            <a:endParaRPr lang="en-US" altLang="zh-CN" sz="2400">
              <a:ea typeface="楷体_GB2312" pitchFamily="49" charset="-122"/>
            </a:endParaRPr>
          </a:p>
          <a:p>
            <a:pPr>
              <a:lnSpc>
                <a:spcPts val="3000"/>
              </a:lnSpc>
              <a:buClr>
                <a:schemeClr val="accent2"/>
              </a:buClr>
            </a:pPr>
            <a:endParaRPr lang="en-US" altLang="zh-CN" sz="2400">
              <a:ea typeface="楷体_GB2312" pitchFamily="49" charset="-122"/>
            </a:endParaRPr>
          </a:p>
          <a:p>
            <a:pPr>
              <a:lnSpc>
                <a:spcPts val="3000"/>
              </a:lnSpc>
              <a:buClr>
                <a:schemeClr val="accent2"/>
              </a:buClr>
            </a:pPr>
            <a:endParaRPr lang="en-US" altLang="zh-CN" sz="2400">
              <a:ea typeface="楷体_GB2312" pitchFamily="49" charset="-122"/>
            </a:endParaRPr>
          </a:p>
          <a:p>
            <a:pPr>
              <a:lnSpc>
                <a:spcPts val="3000"/>
              </a:lnSpc>
              <a:buClr>
                <a:schemeClr val="accent2"/>
              </a:buClr>
            </a:pPr>
            <a:endParaRPr lang="en-US" altLang="zh-CN" sz="2400">
              <a:ea typeface="楷体_GB2312" pitchFamily="49" charset="-122"/>
            </a:endParaRPr>
          </a:p>
          <a:p>
            <a:pPr>
              <a:lnSpc>
                <a:spcPts val="3000"/>
              </a:lnSpc>
              <a:buClr>
                <a:schemeClr val="accent2"/>
              </a:buClr>
            </a:pPr>
            <a:endParaRPr lang="en-US" altLang="zh-CN" sz="2400">
              <a:ea typeface="楷体_GB2312" pitchFamily="49" charset="-122"/>
            </a:endParaRPr>
          </a:p>
          <a:p>
            <a:pPr>
              <a:lnSpc>
                <a:spcPts val="3000"/>
              </a:lnSpc>
              <a:buClr>
                <a:schemeClr val="accent2"/>
              </a:buClr>
            </a:pPr>
            <a:endParaRPr lang="en-US" altLang="zh-CN" sz="2400">
              <a:ea typeface="楷体_GB2312" pitchFamily="49" charset="-122"/>
            </a:endParaRPr>
          </a:p>
          <a:p>
            <a:pPr>
              <a:lnSpc>
                <a:spcPts val="3000"/>
              </a:lnSpc>
              <a:buClr>
                <a:schemeClr val="accent2"/>
              </a:buClr>
            </a:pPr>
            <a:r>
              <a:rPr lang="zh-CN" altLang="en-US" sz="2400">
                <a:ea typeface="楷体_GB2312" pitchFamily="49" charset="-122"/>
              </a:rPr>
              <a:t>由于断开位置</a:t>
            </a:r>
            <a:r>
              <a:rPr lang="en-US" altLang="zh-CN" sz="2400">
                <a:ea typeface="楷体_GB2312" pitchFamily="49" charset="-122"/>
              </a:rPr>
              <a:t>s</a:t>
            </a:r>
            <a:r>
              <a:rPr lang="zh-CN" altLang="en-US" sz="2400">
                <a:ea typeface="楷体_GB2312" pitchFamily="49" charset="-122"/>
              </a:rPr>
              <a:t>有</a:t>
            </a:r>
            <a:r>
              <a:rPr lang="en-US" altLang="zh-CN" sz="2400">
                <a:ea typeface="楷体_GB2312" pitchFamily="49" charset="-122"/>
              </a:rPr>
              <a:t>1&lt;=s&lt;=j-1</a:t>
            </a:r>
            <a:r>
              <a:rPr lang="zh-CN" altLang="en-US" sz="2400">
                <a:ea typeface="楷体_GB2312" pitchFamily="49" charset="-122"/>
              </a:rPr>
              <a:t>的</a:t>
            </a:r>
            <a:r>
              <a:rPr lang="en-US" altLang="zh-CN" sz="2400">
                <a:ea typeface="楷体_GB2312" pitchFamily="49" charset="-122"/>
              </a:rPr>
              <a:t>j-1</a:t>
            </a:r>
            <a:r>
              <a:rPr lang="zh-CN" altLang="en-US" sz="2400">
                <a:ea typeface="楷体_GB2312" pitchFamily="49" charset="-122"/>
              </a:rPr>
              <a:t>种情况，由此可知：</a:t>
            </a:r>
            <a:endParaRPr lang="en-US" altLang="zh-CN" sz="2400">
              <a:ea typeface="楷体_GB2312" pitchFamily="49" charset="-122"/>
            </a:endParaRPr>
          </a:p>
          <a:p>
            <a:pPr>
              <a:lnSpc>
                <a:spcPts val="3000"/>
              </a:lnSpc>
              <a:buClr>
                <a:schemeClr val="accent2"/>
              </a:buClr>
            </a:pPr>
            <a:r>
              <a:rPr lang="en-US" altLang="zh-CN" sz="2400">
                <a:ea typeface="楷体_GB2312" pitchFamily="49" charset="-122"/>
              </a:rPr>
              <a:t>    </a:t>
            </a:r>
          </a:p>
          <a:p>
            <a:pPr>
              <a:lnSpc>
                <a:spcPts val="3000"/>
              </a:lnSpc>
              <a:buClr>
                <a:schemeClr val="accent2"/>
              </a:buClr>
            </a:pPr>
            <a:endParaRPr lang="en-US" altLang="zh-CN" sz="2400">
              <a:ea typeface="楷体_GB2312" pitchFamily="49" charset="-122"/>
            </a:endParaRPr>
          </a:p>
          <a:p>
            <a:pPr>
              <a:lnSpc>
                <a:spcPts val="3000"/>
              </a:lnSpc>
              <a:buClr>
                <a:schemeClr val="accent2"/>
              </a:buClr>
            </a:pPr>
            <a:endParaRPr lang="zh-CN" altLang="en-US" sz="2400">
              <a:ea typeface="楷体_GB2312" pitchFamily="49" charset="-122"/>
            </a:endParaRPr>
          </a:p>
        </p:txBody>
      </p:sp>
      <p:graphicFrame>
        <p:nvGraphicFramePr>
          <p:cNvPr id="55303" name="Object 2"/>
          <p:cNvGraphicFramePr>
            <a:graphicFrameLocks noChangeAspect="1"/>
          </p:cNvGraphicFramePr>
          <p:nvPr/>
        </p:nvGraphicFramePr>
        <p:xfrm>
          <a:off x="792163" y="3033713"/>
          <a:ext cx="4779962" cy="719137"/>
        </p:xfrm>
        <a:graphic>
          <a:graphicData uri="http://schemas.openxmlformats.org/presentationml/2006/ole">
            <mc:AlternateContent xmlns:mc="http://schemas.openxmlformats.org/markup-compatibility/2006">
              <mc:Choice xmlns:v="urn:schemas-microsoft-com:vml" Requires="v">
                <p:oleObj spid="_x0000_s55480" name="Equation" r:id="rId3" imgW="3035300" imgH="457200" progId="Equation.3">
                  <p:embed/>
                </p:oleObj>
              </mc:Choice>
              <mc:Fallback>
                <p:oleObj name="Equation" r:id="rId3" imgW="30353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3033713"/>
                        <a:ext cx="4779962"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4" name="Object 2"/>
          <p:cNvGraphicFramePr>
            <a:graphicFrameLocks noChangeAspect="1"/>
          </p:cNvGraphicFramePr>
          <p:nvPr/>
        </p:nvGraphicFramePr>
        <p:xfrm>
          <a:off x="717550" y="3933825"/>
          <a:ext cx="4859338" cy="719138"/>
        </p:xfrm>
        <a:graphic>
          <a:graphicData uri="http://schemas.openxmlformats.org/presentationml/2006/ole">
            <mc:AlternateContent xmlns:mc="http://schemas.openxmlformats.org/markup-compatibility/2006">
              <mc:Choice xmlns:v="urn:schemas-microsoft-com:vml" Requires="v">
                <p:oleObj spid="_x0000_s55481" name="Equation" r:id="rId5" imgW="3086100" imgH="457200" progId="Equation.3">
                  <p:embed/>
                </p:oleObj>
              </mc:Choice>
              <mc:Fallback>
                <p:oleObj name="Equation" r:id="rId5" imgW="308610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550" y="3933825"/>
                        <a:ext cx="4859338"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5" name="Object 5"/>
          <p:cNvGraphicFramePr>
            <a:graphicFrameLocks noChangeAspect="1"/>
          </p:cNvGraphicFramePr>
          <p:nvPr/>
        </p:nvGraphicFramePr>
        <p:xfrm>
          <a:off x="755650" y="5229225"/>
          <a:ext cx="4383088" cy="1008063"/>
        </p:xfrm>
        <a:graphic>
          <a:graphicData uri="http://schemas.openxmlformats.org/presentationml/2006/ole">
            <mc:AlternateContent xmlns:mc="http://schemas.openxmlformats.org/markup-compatibility/2006">
              <mc:Choice xmlns:v="urn:schemas-microsoft-com:vml" Requires="v">
                <p:oleObj spid="_x0000_s55482" name="Equation" r:id="rId7" imgW="2540000" imgH="584200" progId="Equation.3">
                  <p:embed/>
                </p:oleObj>
              </mc:Choice>
              <mc:Fallback>
                <p:oleObj name="Equation" r:id="rId7" imgW="2540000" imgH="584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5229225"/>
                        <a:ext cx="4383088"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35F08794-AE4D-4834-B2ED-9F337DC3D1A2}" type="datetime1">
              <a:rPr lang="zh-CN" altLang="en-US" smtClean="0"/>
              <a:pPr eaLnBrk="1" hangingPunct="1"/>
              <a:t>2018/9/5</a:t>
            </a:fld>
            <a:endParaRPr lang="en-US" altLang="zh-CN" smtClean="0"/>
          </a:p>
        </p:txBody>
      </p:sp>
      <p:sp>
        <p:nvSpPr>
          <p:cNvPr id="163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F5DA60B1-507C-4CC5-AE26-351C8005BBB2}" type="slidenum">
              <a:rPr lang="en-US" altLang="zh-CN" smtClean="0"/>
              <a:pPr eaLnBrk="1" hangingPunct="1"/>
              <a:t>8</a:t>
            </a:fld>
            <a:endParaRPr lang="en-US" altLang="zh-CN" smtClean="0"/>
          </a:p>
        </p:txBody>
      </p:sp>
      <p:sp>
        <p:nvSpPr>
          <p:cNvPr id="16388" name="Rectangle 2"/>
          <p:cNvSpPr>
            <a:spLocks noChangeArrowheads="1"/>
          </p:cNvSpPr>
          <p:nvPr/>
        </p:nvSpPr>
        <p:spPr bwMode="auto">
          <a:xfrm>
            <a:off x="1223963" y="1052513"/>
            <a:ext cx="622776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a:t>
            </a:r>
            <a:r>
              <a:rPr lang="zh-CN" altLang="en-US" sz="4000" b="1" dirty="0" smtClean="0">
                <a:solidFill>
                  <a:schemeClr val="tx2"/>
                </a:solidFill>
                <a:ea typeface="黑体" pitchFamily="49" charset="-122"/>
              </a:rPr>
              <a:t>问题</a:t>
            </a:r>
            <a:endParaRPr lang="zh-CN" altLang="en-US" sz="4000" dirty="0">
              <a:solidFill>
                <a:schemeClr val="tx2"/>
              </a:solidFill>
            </a:endParaRPr>
          </a:p>
        </p:txBody>
      </p:sp>
      <p:sp>
        <p:nvSpPr>
          <p:cNvPr id="16389" name="Rectangle 3"/>
          <p:cNvSpPr>
            <a:spLocks noChangeArrowheads="1"/>
          </p:cNvSpPr>
          <p:nvPr/>
        </p:nvSpPr>
        <p:spPr bwMode="auto">
          <a:xfrm>
            <a:off x="431800" y="1981200"/>
            <a:ext cx="8280400" cy="425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p>
            <a:pPr marL="342900" indent="-342900">
              <a:spcBef>
                <a:spcPct val="20000"/>
              </a:spcBef>
              <a:buClr>
                <a:schemeClr val="folHlink"/>
              </a:buClr>
              <a:buSzPct val="60000"/>
              <a:buFont typeface="Wingdings" pitchFamily="2" charset="2"/>
              <a:buNone/>
            </a:pPr>
            <a:r>
              <a:rPr lang="en-US" altLang="zh-CN" sz="2800"/>
              <a:t>		</a:t>
            </a:r>
          </a:p>
        </p:txBody>
      </p:sp>
      <p:sp>
        <p:nvSpPr>
          <p:cNvPr id="16390" name="Rectangle 4"/>
          <p:cNvSpPr>
            <a:spLocks noChangeArrowheads="1"/>
          </p:cNvSpPr>
          <p:nvPr/>
        </p:nvSpPr>
        <p:spPr bwMode="auto">
          <a:xfrm>
            <a:off x="468313" y="2060575"/>
            <a:ext cx="80645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800" dirty="0" smtClean="0">
                <a:latin typeface="Times New Roman" pitchFamily="18" charset="0"/>
              </a:rPr>
              <a:t>输入样例：</a:t>
            </a:r>
            <a:endParaRPr lang="en-US" altLang="zh-CN" sz="2800" dirty="0" smtClean="0">
              <a:latin typeface="Times New Roman" pitchFamily="18" charset="0"/>
            </a:endParaRPr>
          </a:p>
          <a:p>
            <a:pPr eaLnBrk="0" hangingPunct="0"/>
            <a:r>
              <a:rPr lang="en-US" altLang="zh-CN" sz="2800" dirty="0" smtClean="0">
                <a:latin typeface="Times New Roman" pitchFamily="18" charset="0"/>
              </a:rPr>
              <a:t>1</a:t>
            </a:r>
          </a:p>
          <a:p>
            <a:pPr eaLnBrk="0" hangingPunct="0"/>
            <a:r>
              <a:rPr lang="en-US" altLang="zh-CN" sz="2800" dirty="0" smtClean="0">
                <a:latin typeface="Times New Roman" pitchFamily="18" charset="0"/>
              </a:rPr>
              <a:t>5</a:t>
            </a:r>
          </a:p>
          <a:p>
            <a:pPr eaLnBrk="0" hangingPunct="0"/>
            <a:r>
              <a:rPr lang="en-US" altLang="zh-CN" sz="2800" dirty="0" smtClean="0">
                <a:latin typeface="Times New Roman" pitchFamily="18" charset="0"/>
              </a:rPr>
              <a:t>7</a:t>
            </a:r>
          </a:p>
          <a:p>
            <a:pPr eaLnBrk="0" hangingPunct="0"/>
            <a:r>
              <a:rPr lang="en-US" altLang="zh-CN" sz="2800" dirty="0" smtClean="0">
                <a:latin typeface="Times New Roman" pitchFamily="18" charset="0"/>
              </a:rPr>
              <a:t>3 8</a:t>
            </a:r>
          </a:p>
          <a:p>
            <a:pPr eaLnBrk="0" hangingPunct="0"/>
            <a:r>
              <a:rPr lang="en-US" altLang="zh-CN" sz="2800" dirty="0" smtClean="0">
                <a:latin typeface="Times New Roman" pitchFamily="18" charset="0"/>
              </a:rPr>
              <a:t>8 1 0 </a:t>
            </a:r>
          </a:p>
          <a:p>
            <a:pPr eaLnBrk="0" hangingPunct="0"/>
            <a:r>
              <a:rPr lang="en-US" altLang="zh-CN" sz="2800" dirty="0" smtClean="0">
                <a:latin typeface="Times New Roman" pitchFamily="18" charset="0"/>
              </a:rPr>
              <a:t>2 7 4 4</a:t>
            </a:r>
          </a:p>
          <a:p>
            <a:pPr eaLnBrk="0" hangingPunct="0"/>
            <a:r>
              <a:rPr lang="en-US" altLang="zh-CN" sz="2800" dirty="0" smtClean="0">
                <a:latin typeface="Times New Roman" pitchFamily="18" charset="0"/>
              </a:rPr>
              <a:t>4 5 2 6 5</a:t>
            </a:r>
          </a:p>
          <a:p>
            <a:pPr eaLnBrk="0" hangingPunct="0"/>
            <a:r>
              <a:rPr lang="zh-CN" altLang="en-US" sz="2800" dirty="0" smtClean="0">
                <a:latin typeface="Times New Roman" pitchFamily="18" charset="0"/>
              </a:rPr>
              <a:t>输出样例：</a:t>
            </a:r>
            <a:endParaRPr lang="en-US" altLang="zh-CN" sz="2800" dirty="0" smtClean="0">
              <a:latin typeface="Times New Roman" pitchFamily="18" charset="0"/>
            </a:endParaRPr>
          </a:p>
          <a:p>
            <a:pPr eaLnBrk="0" hangingPunct="0"/>
            <a:r>
              <a:rPr lang="en-US" altLang="zh-CN" sz="2800" dirty="0" smtClean="0">
                <a:latin typeface="Times New Roman" pitchFamily="18" charset="0"/>
              </a:rPr>
              <a:t>30</a:t>
            </a:r>
            <a:endParaRPr lang="zh-CN" altLang="en-US" sz="2800" dirty="0">
              <a:latin typeface="Times New Roman" pitchFamily="18" charset="0"/>
            </a:endParaRPr>
          </a:p>
        </p:txBody>
      </p:sp>
    </p:spTree>
    <p:extLst>
      <p:ext uri="{BB962C8B-B14F-4D97-AF65-F5344CB8AC3E}">
        <p14:creationId xmlns:p14="http://schemas.microsoft.com/office/powerpoint/2010/main" val="40351779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7739760-A318-47E2-B14E-6488F6E58489}" type="datetime1">
              <a:rPr lang="zh-CN" altLang="en-US" smtClean="0"/>
              <a:pPr eaLnBrk="1" hangingPunct="1"/>
              <a:t>2018/9/5</a:t>
            </a:fld>
            <a:endParaRPr lang="en-US" altLang="zh-CN" smtClean="0"/>
          </a:p>
        </p:txBody>
      </p:sp>
      <p:sp>
        <p:nvSpPr>
          <p:cNvPr id="5632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B5FE74FF-65F4-4E45-93E2-9DECABD48129}" type="slidenum">
              <a:rPr lang="en-US" altLang="zh-CN" smtClean="0"/>
              <a:pPr eaLnBrk="1" hangingPunct="1"/>
              <a:t>80</a:t>
            </a:fld>
            <a:endParaRPr lang="en-US" altLang="zh-CN" smtClean="0"/>
          </a:p>
        </p:txBody>
      </p:sp>
      <p:sp>
        <p:nvSpPr>
          <p:cNvPr id="56324" name="Text Box 3"/>
          <p:cNvSpPr txBox="1">
            <a:spLocks noChangeArrowheads="1"/>
          </p:cNvSpPr>
          <p:nvPr/>
        </p:nvSpPr>
        <p:spPr bwMode="auto">
          <a:xfrm>
            <a:off x="2843213" y="1449388"/>
            <a:ext cx="2519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spcBef>
                <a:spcPct val="50000"/>
              </a:spcBef>
            </a:pPr>
            <a:endParaRPr lang="zh-CN" altLang="zh-CN" sz="1600">
              <a:latin typeface="Times New Roman" pitchFamily="18" charset="0"/>
            </a:endParaRPr>
          </a:p>
        </p:txBody>
      </p:sp>
      <p:sp>
        <p:nvSpPr>
          <p:cNvPr id="56325" name="Rectangle 6"/>
          <p:cNvSpPr>
            <a:spLocks noGrp="1" noChangeArrowheads="1"/>
          </p:cNvSpPr>
          <p:nvPr>
            <p:ph type="title"/>
          </p:nvPr>
        </p:nvSpPr>
        <p:spPr>
          <a:xfrm>
            <a:off x="1295400" y="944563"/>
            <a:ext cx="6251575" cy="798512"/>
          </a:xfrm>
        </p:spPr>
        <p:txBody>
          <a:bodyPr lIns="92075" tIns="46038" rIns="92075" bIns="46038" anchor="ctr"/>
          <a:lstStyle/>
          <a:p>
            <a:pPr eaLnBrk="1" hangingPunct="1"/>
            <a:r>
              <a:rPr lang="zh-CN" altLang="en-US" sz="4000" b="1" dirty="0">
                <a:ea typeface="黑体" pitchFamily="49" charset="-122"/>
              </a:rPr>
              <a:t>例</a:t>
            </a:r>
            <a:r>
              <a:rPr lang="en-US" altLang="zh-CN" sz="4000" b="1" dirty="0" smtClean="0">
                <a:ea typeface="黑体" pitchFamily="49" charset="-122"/>
              </a:rPr>
              <a:t>14</a:t>
            </a:r>
            <a:r>
              <a:rPr lang="zh-CN" altLang="en-US" sz="4000" b="1" dirty="0" smtClean="0">
                <a:ea typeface="黑体" pitchFamily="49" charset="-122"/>
              </a:rPr>
              <a:t> </a:t>
            </a:r>
            <a:r>
              <a:rPr lang="zh-CN" altLang="en-US" sz="4000" b="1" dirty="0" smtClean="0">
                <a:ea typeface="黑体" pitchFamily="49" charset="-122"/>
              </a:rPr>
              <a:t>多边形游戏</a:t>
            </a:r>
          </a:p>
        </p:txBody>
      </p:sp>
      <p:sp>
        <p:nvSpPr>
          <p:cNvPr id="56326" name="矩形 9"/>
          <p:cNvSpPr>
            <a:spLocks noChangeArrowheads="1"/>
          </p:cNvSpPr>
          <p:nvPr/>
        </p:nvSpPr>
        <p:spPr bwMode="auto">
          <a:xfrm>
            <a:off x="358775" y="2097088"/>
            <a:ext cx="85344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300"/>
              </a:lnSpc>
              <a:buClr>
                <a:schemeClr val="accent2"/>
              </a:buClr>
            </a:pPr>
            <a:r>
              <a:rPr lang="en-US" altLang="zh-CN" dirty="0" err="1">
                <a:ea typeface="楷体_GB2312" pitchFamily="49" charset="-122"/>
              </a:rPr>
              <a:t>int</a:t>
            </a:r>
            <a:r>
              <a:rPr lang="en-US" altLang="zh-CN" dirty="0">
                <a:ea typeface="楷体_GB2312" pitchFamily="49" charset="-122"/>
              </a:rPr>
              <a:t> </a:t>
            </a:r>
            <a:r>
              <a:rPr lang="en-US" altLang="zh-CN" dirty="0" err="1">
                <a:ea typeface="楷体_GB2312" pitchFamily="49" charset="-122"/>
              </a:rPr>
              <a:t>PolyMax</a:t>
            </a:r>
            <a:r>
              <a:rPr lang="en-US" altLang="zh-CN" dirty="0">
                <a:ea typeface="楷体_GB2312" pitchFamily="49" charset="-122"/>
              </a:rPr>
              <a:t>(</a:t>
            </a:r>
            <a:r>
              <a:rPr lang="en-US" altLang="zh-CN" dirty="0" err="1">
                <a:ea typeface="楷体_GB2312" pitchFamily="49" charset="-122"/>
              </a:rPr>
              <a:t>int</a:t>
            </a:r>
            <a:r>
              <a:rPr lang="en-US" altLang="zh-CN" dirty="0">
                <a:ea typeface="楷体_GB2312" pitchFamily="49" charset="-122"/>
              </a:rPr>
              <a:t> n) {</a:t>
            </a:r>
          </a:p>
          <a:p>
            <a:pPr>
              <a:lnSpc>
                <a:spcPts val="2300"/>
              </a:lnSpc>
              <a:buClr>
                <a:schemeClr val="accent2"/>
              </a:buClr>
            </a:pPr>
            <a:r>
              <a:rPr lang="en-US" altLang="zh-CN" dirty="0">
                <a:ea typeface="楷体_GB2312" pitchFamily="49" charset="-122"/>
              </a:rPr>
              <a:t>    </a:t>
            </a:r>
            <a:r>
              <a:rPr lang="en-US" altLang="zh-CN" dirty="0" err="1">
                <a:ea typeface="楷体_GB2312" pitchFamily="49" charset="-122"/>
              </a:rPr>
              <a:t>int</a:t>
            </a:r>
            <a:r>
              <a:rPr lang="en-US" altLang="zh-CN" dirty="0">
                <a:ea typeface="楷体_GB2312" pitchFamily="49" charset="-122"/>
              </a:rPr>
              <a:t> </a:t>
            </a:r>
            <a:r>
              <a:rPr lang="en-US" altLang="zh-CN" dirty="0" err="1">
                <a:ea typeface="楷体_GB2312" pitchFamily="49" charset="-122"/>
              </a:rPr>
              <a:t>minf</a:t>
            </a:r>
            <a:r>
              <a:rPr lang="en-US" altLang="zh-CN" dirty="0">
                <a:ea typeface="楷体_GB2312" pitchFamily="49" charset="-122"/>
              </a:rPr>
              <a:t>, </a:t>
            </a:r>
            <a:r>
              <a:rPr lang="en-US" altLang="zh-CN" dirty="0" err="1">
                <a:ea typeface="楷体_GB2312" pitchFamily="49" charset="-122"/>
              </a:rPr>
              <a:t>maxf</a:t>
            </a:r>
            <a:r>
              <a:rPr lang="en-US" altLang="zh-CN" dirty="0">
                <a:ea typeface="楷体_GB2312" pitchFamily="49" charset="-122"/>
              </a:rPr>
              <a:t>;</a:t>
            </a:r>
          </a:p>
          <a:p>
            <a:pPr>
              <a:lnSpc>
                <a:spcPts val="2300"/>
              </a:lnSpc>
              <a:buClr>
                <a:schemeClr val="accent2"/>
              </a:buClr>
            </a:pPr>
            <a:r>
              <a:rPr lang="en-US" altLang="zh-CN" dirty="0">
                <a:ea typeface="楷体_GB2312" pitchFamily="49" charset="-122"/>
              </a:rPr>
              <a:t>    for(</a:t>
            </a:r>
            <a:r>
              <a:rPr lang="en-US" altLang="zh-CN" dirty="0" err="1">
                <a:ea typeface="楷体_GB2312" pitchFamily="49" charset="-122"/>
              </a:rPr>
              <a:t>int</a:t>
            </a:r>
            <a:r>
              <a:rPr lang="en-US" altLang="zh-CN" dirty="0">
                <a:ea typeface="楷体_GB2312" pitchFamily="49" charset="-122"/>
              </a:rPr>
              <a:t> j=2, j&lt;=n, j++)</a:t>
            </a:r>
          </a:p>
          <a:p>
            <a:pPr>
              <a:lnSpc>
                <a:spcPts val="2300"/>
              </a:lnSpc>
              <a:buClr>
                <a:schemeClr val="accent2"/>
              </a:buClr>
            </a:pPr>
            <a:r>
              <a:rPr lang="en-US" altLang="zh-CN" dirty="0">
                <a:ea typeface="楷体_GB2312" pitchFamily="49" charset="-122"/>
              </a:rPr>
              <a:t>        for(</a:t>
            </a:r>
            <a:r>
              <a:rPr lang="en-US" altLang="zh-CN" dirty="0" err="1">
                <a:ea typeface="楷体_GB2312" pitchFamily="49" charset="-122"/>
              </a:rPr>
              <a:t>int</a:t>
            </a:r>
            <a:r>
              <a:rPr lang="en-US" altLang="zh-CN" dirty="0">
                <a:ea typeface="楷体_GB2312" pitchFamily="49" charset="-122"/>
              </a:rPr>
              <a:t> i=1; i&lt;=n; i++)</a:t>
            </a:r>
          </a:p>
          <a:p>
            <a:pPr>
              <a:lnSpc>
                <a:spcPts val="2300"/>
              </a:lnSpc>
              <a:buClr>
                <a:schemeClr val="accent2"/>
              </a:buClr>
            </a:pPr>
            <a:r>
              <a:rPr lang="en-US" altLang="zh-CN" dirty="0">
                <a:ea typeface="楷体_GB2312" pitchFamily="49" charset="-122"/>
              </a:rPr>
              <a:t>	  for(</a:t>
            </a:r>
            <a:r>
              <a:rPr lang="en-US" altLang="zh-CN" dirty="0" err="1">
                <a:ea typeface="楷体_GB2312" pitchFamily="49" charset="-122"/>
              </a:rPr>
              <a:t>int</a:t>
            </a:r>
            <a:r>
              <a:rPr lang="en-US" altLang="zh-CN" dirty="0">
                <a:ea typeface="楷体_GB2312" pitchFamily="49" charset="-122"/>
              </a:rPr>
              <a:t> s=1; s&lt;j; s++){</a:t>
            </a:r>
          </a:p>
          <a:p>
            <a:pPr>
              <a:lnSpc>
                <a:spcPts val="2300"/>
              </a:lnSpc>
              <a:buClr>
                <a:schemeClr val="accent2"/>
              </a:buClr>
            </a:pPr>
            <a:r>
              <a:rPr lang="en-US" altLang="zh-CN" dirty="0">
                <a:ea typeface="楷体_GB2312" pitchFamily="49" charset="-122"/>
              </a:rPr>
              <a:t>	      </a:t>
            </a:r>
            <a:r>
              <a:rPr lang="en-US" altLang="zh-CN" dirty="0" err="1">
                <a:ea typeface="楷体_GB2312" pitchFamily="49" charset="-122"/>
              </a:rPr>
              <a:t>MinMax</a:t>
            </a:r>
            <a:r>
              <a:rPr lang="en-US" altLang="zh-CN" dirty="0">
                <a:ea typeface="楷体_GB2312" pitchFamily="49" charset="-122"/>
              </a:rPr>
              <a:t>(n, i, s, j, </a:t>
            </a:r>
            <a:r>
              <a:rPr lang="en-US" altLang="zh-CN" dirty="0" err="1">
                <a:ea typeface="楷体_GB2312" pitchFamily="49" charset="-122"/>
              </a:rPr>
              <a:t>minf</a:t>
            </a:r>
            <a:r>
              <a:rPr lang="en-US" altLang="zh-CN" dirty="0">
                <a:ea typeface="楷体_GB2312" pitchFamily="49" charset="-122"/>
              </a:rPr>
              <a:t>, </a:t>
            </a:r>
            <a:r>
              <a:rPr lang="en-US" altLang="zh-CN" dirty="0" err="1">
                <a:ea typeface="楷体_GB2312" pitchFamily="49" charset="-122"/>
              </a:rPr>
              <a:t>maxf</a:t>
            </a:r>
            <a:r>
              <a:rPr lang="en-US" altLang="zh-CN" dirty="0">
                <a:ea typeface="楷体_GB2312" pitchFamily="49" charset="-122"/>
              </a:rPr>
              <a:t>, m, op)</a:t>
            </a:r>
          </a:p>
          <a:p>
            <a:pPr>
              <a:lnSpc>
                <a:spcPts val="2300"/>
              </a:lnSpc>
              <a:buClr>
                <a:schemeClr val="accent2"/>
              </a:buClr>
            </a:pPr>
            <a:r>
              <a:rPr lang="en-US" altLang="zh-CN" dirty="0">
                <a:ea typeface="楷体_GB2312" pitchFamily="49" charset="-122"/>
              </a:rPr>
              <a:t>	      if(m[i][j][0]&gt;</a:t>
            </a:r>
            <a:r>
              <a:rPr lang="en-US" altLang="zh-CN" dirty="0" err="1">
                <a:ea typeface="楷体_GB2312" pitchFamily="49" charset="-122"/>
              </a:rPr>
              <a:t>minf</a:t>
            </a:r>
            <a:r>
              <a:rPr lang="en-US" altLang="zh-CN" dirty="0">
                <a:ea typeface="楷体_GB2312" pitchFamily="49" charset="-122"/>
              </a:rPr>
              <a:t>) m[i][j][0]=</a:t>
            </a:r>
            <a:r>
              <a:rPr lang="en-US" altLang="zh-CN" dirty="0" err="1">
                <a:ea typeface="楷体_GB2312" pitchFamily="49" charset="-122"/>
              </a:rPr>
              <a:t>minf</a:t>
            </a:r>
            <a:r>
              <a:rPr lang="en-US" altLang="zh-CN" dirty="0">
                <a:ea typeface="楷体_GB2312" pitchFamily="49" charset="-122"/>
              </a:rPr>
              <a:t>;</a:t>
            </a:r>
          </a:p>
          <a:p>
            <a:pPr>
              <a:lnSpc>
                <a:spcPts val="2300"/>
              </a:lnSpc>
              <a:buClr>
                <a:schemeClr val="accent2"/>
              </a:buClr>
            </a:pPr>
            <a:r>
              <a:rPr lang="en-US" altLang="zh-CN" dirty="0">
                <a:ea typeface="楷体_GB2312" pitchFamily="49" charset="-122"/>
              </a:rPr>
              <a:t> 	      if(m[i][j][1]&lt;</a:t>
            </a:r>
            <a:r>
              <a:rPr lang="en-US" altLang="zh-CN" dirty="0" err="1">
                <a:ea typeface="楷体_GB2312" pitchFamily="49" charset="-122"/>
              </a:rPr>
              <a:t>maxf</a:t>
            </a:r>
            <a:r>
              <a:rPr lang="en-US" altLang="zh-CN" dirty="0">
                <a:ea typeface="楷体_GB2312" pitchFamily="49" charset="-122"/>
              </a:rPr>
              <a:t>) m[i][j][1]=</a:t>
            </a:r>
            <a:r>
              <a:rPr lang="en-US" altLang="zh-CN" dirty="0" err="1">
                <a:ea typeface="楷体_GB2312" pitchFamily="49" charset="-122"/>
              </a:rPr>
              <a:t>maxf</a:t>
            </a:r>
            <a:r>
              <a:rPr lang="en-US" altLang="zh-CN" dirty="0">
                <a:ea typeface="楷体_GB2312" pitchFamily="49" charset="-122"/>
              </a:rPr>
              <a:t>;</a:t>
            </a:r>
          </a:p>
          <a:p>
            <a:pPr>
              <a:lnSpc>
                <a:spcPts val="2300"/>
              </a:lnSpc>
              <a:buClr>
                <a:schemeClr val="accent2"/>
              </a:buClr>
            </a:pPr>
            <a:r>
              <a:rPr lang="en-US" altLang="zh-CN" dirty="0">
                <a:ea typeface="楷体_GB2312" pitchFamily="49" charset="-122"/>
              </a:rPr>
              <a:t>            }</a:t>
            </a:r>
          </a:p>
          <a:p>
            <a:pPr>
              <a:lnSpc>
                <a:spcPts val="2300"/>
              </a:lnSpc>
              <a:buClr>
                <a:schemeClr val="accent2"/>
              </a:buClr>
            </a:pPr>
            <a:r>
              <a:rPr lang="en-US" altLang="zh-CN" dirty="0">
                <a:ea typeface="楷体_GB2312" pitchFamily="49" charset="-122"/>
              </a:rPr>
              <a:t>    </a:t>
            </a:r>
            <a:r>
              <a:rPr lang="en-US" altLang="zh-CN" dirty="0" err="1">
                <a:ea typeface="楷体_GB2312" pitchFamily="49" charset="-122"/>
              </a:rPr>
              <a:t>int</a:t>
            </a:r>
            <a:r>
              <a:rPr lang="en-US" altLang="zh-CN">
                <a:ea typeface="楷体_GB2312" pitchFamily="49" charset="-122"/>
              </a:rPr>
              <a:t> temp=m[1][n][1];</a:t>
            </a:r>
          </a:p>
          <a:p>
            <a:pPr>
              <a:lnSpc>
                <a:spcPts val="2300"/>
              </a:lnSpc>
              <a:buClr>
                <a:schemeClr val="accent2"/>
              </a:buClr>
            </a:pPr>
            <a:r>
              <a:rPr lang="en-US" altLang="zh-CN" dirty="0">
                <a:ea typeface="楷体_GB2312" pitchFamily="49" charset="-122"/>
              </a:rPr>
              <a:t>    for(</a:t>
            </a:r>
            <a:r>
              <a:rPr lang="en-US" altLang="zh-CN" dirty="0" err="1">
                <a:ea typeface="楷体_GB2312" pitchFamily="49" charset="-122"/>
              </a:rPr>
              <a:t>int</a:t>
            </a:r>
            <a:r>
              <a:rPr lang="en-US" altLang="zh-CN" dirty="0">
                <a:ea typeface="楷体_GB2312" pitchFamily="49" charset="-122"/>
              </a:rPr>
              <a:t> i=2; i&lt;=n; i++)</a:t>
            </a:r>
          </a:p>
          <a:p>
            <a:pPr>
              <a:lnSpc>
                <a:spcPts val="2300"/>
              </a:lnSpc>
              <a:buClr>
                <a:schemeClr val="accent2"/>
              </a:buClr>
            </a:pPr>
            <a:r>
              <a:rPr lang="en-US" altLang="zh-CN" dirty="0">
                <a:ea typeface="楷体_GB2312" pitchFamily="49" charset="-122"/>
              </a:rPr>
              <a:t>        if(temp&lt;m[i][n][1]) temp=m[i][n][1];</a:t>
            </a:r>
          </a:p>
          <a:p>
            <a:pPr>
              <a:lnSpc>
                <a:spcPts val="2300"/>
              </a:lnSpc>
              <a:buClr>
                <a:schemeClr val="accent2"/>
              </a:buClr>
            </a:pPr>
            <a:r>
              <a:rPr lang="en-US" altLang="zh-CN" dirty="0">
                <a:ea typeface="楷体_GB2312" pitchFamily="49" charset="-122"/>
              </a:rPr>
              <a:t>    return temp;</a:t>
            </a:r>
          </a:p>
          <a:p>
            <a:pPr>
              <a:lnSpc>
                <a:spcPts val="2300"/>
              </a:lnSpc>
              <a:buClr>
                <a:schemeClr val="accent2"/>
              </a:buClr>
            </a:pPr>
            <a:r>
              <a:rPr lang="en-US" altLang="zh-CN" dirty="0">
                <a:ea typeface="楷体_GB2312" pitchFamily="49" charset="-122"/>
              </a:rPr>
              <a:t>}</a:t>
            </a:r>
          </a:p>
          <a:p>
            <a:pPr>
              <a:lnSpc>
                <a:spcPts val="3000"/>
              </a:lnSpc>
              <a:buClr>
                <a:schemeClr val="accent2"/>
              </a:buClr>
            </a:pPr>
            <a:r>
              <a:rPr lang="en-US" altLang="zh-CN" sz="2400" dirty="0">
                <a:ea typeface="楷体_GB2312" pitchFamily="49" charset="-122"/>
              </a:rPr>
              <a:t>    </a:t>
            </a:r>
          </a:p>
          <a:p>
            <a:pPr>
              <a:lnSpc>
                <a:spcPts val="3000"/>
              </a:lnSpc>
              <a:buClr>
                <a:schemeClr val="accent2"/>
              </a:buClr>
            </a:pPr>
            <a:endParaRPr lang="en-US" altLang="zh-CN" sz="2400" dirty="0">
              <a:ea typeface="楷体_GB2312" pitchFamily="49" charset="-122"/>
            </a:endParaRPr>
          </a:p>
          <a:p>
            <a:pPr>
              <a:lnSpc>
                <a:spcPts val="3000"/>
              </a:lnSpc>
              <a:buClr>
                <a:schemeClr val="accent2"/>
              </a:buClr>
            </a:pP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211E6B0-4EF2-4C1A-A3C6-22F767323E87}" type="datetime1">
              <a:rPr lang="zh-CN" altLang="en-US" smtClean="0"/>
              <a:pPr eaLnBrk="1" hangingPunct="1"/>
              <a:t>2018/9/5</a:t>
            </a:fld>
            <a:endParaRPr lang="en-US" altLang="zh-CN" smtClean="0"/>
          </a:p>
        </p:txBody>
      </p:sp>
      <p:sp>
        <p:nvSpPr>
          <p:cNvPr id="5734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D99680F5-6123-4573-B80E-4AA703154A04}" type="slidenum">
              <a:rPr lang="en-US" altLang="zh-CN" smtClean="0"/>
              <a:pPr eaLnBrk="1" hangingPunct="1"/>
              <a:t>81</a:t>
            </a:fld>
            <a:endParaRPr lang="en-US" altLang="zh-CN" smtClean="0"/>
          </a:p>
        </p:txBody>
      </p:sp>
      <p:sp>
        <p:nvSpPr>
          <p:cNvPr id="57348" name="Rectangle 2"/>
          <p:cNvSpPr>
            <a:spLocks noGrp="1" noChangeArrowheads="1"/>
          </p:cNvSpPr>
          <p:nvPr>
            <p:ph type="title"/>
          </p:nvPr>
        </p:nvSpPr>
        <p:spPr>
          <a:xfrm>
            <a:off x="1187450" y="1016000"/>
            <a:ext cx="6084888" cy="731838"/>
          </a:xfrm>
        </p:spPr>
        <p:txBody>
          <a:bodyPr/>
          <a:lstStyle/>
          <a:p>
            <a:pPr eaLnBrk="1" hangingPunct="1"/>
            <a:r>
              <a:rPr lang="zh-CN" altLang="en-US" sz="4000" b="1" smtClean="0">
                <a:ea typeface="黑体" pitchFamily="49" charset="-122"/>
              </a:rPr>
              <a:t>练习</a:t>
            </a:r>
            <a:r>
              <a:rPr lang="en-US" altLang="zh-CN" sz="4000" b="1" smtClean="0">
                <a:ea typeface="黑体" pitchFamily="49" charset="-122"/>
              </a:rPr>
              <a:t>(POJ)</a:t>
            </a:r>
            <a:endParaRPr lang="zh-CN" altLang="en-US" sz="4000" b="1" smtClean="0">
              <a:ea typeface="黑体" pitchFamily="49" charset="-122"/>
            </a:endParaRPr>
          </a:p>
        </p:txBody>
      </p:sp>
      <p:sp>
        <p:nvSpPr>
          <p:cNvPr id="57349" name="Rectangle 3"/>
          <p:cNvSpPr>
            <a:spLocks noGrp="1" noChangeArrowheads="1"/>
          </p:cNvSpPr>
          <p:nvPr>
            <p:ph type="body" idx="1"/>
          </p:nvPr>
        </p:nvSpPr>
        <p:spPr>
          <a:xfrm>
            <a:off x="431800" y="2024063"/>
            <a:ext cx="8280400" cy="4249737"/>
          </a:xfrm>
        </p:spPr>
        <p:txBody>
          <a:bodyPr/>
          <a:lstStyle/>
          <a:p>
            <a:pPr marL="0" indent="0">
              <a:buFont typeface="Wingdings" pitchFamily="2" charset="2"/>
              <a:buNone/>
            </a:pPr>
            <a:r>
              <a:rPr lang="en-US" altLang="zh-CN" smtClean="0"/>
              <a:t>1014, 1018, 1050, 1083, 1087, 1088, 1125, 1143, 1157, 1163, 1178, 1179, 1189, 1208, 1276, 1322, 1414, 1456, 1458, 1609, 1644, 1664, 1690, 1699, 1740, 1742, 1887, 1926, 1936, 1952, 1953, 1958, 1959, 1962, 1975, 1989, 2018, 2029, 2033, 2063, 2081, 2082, 2181, 2184, 2192, 2231, 2279, 2329, 2336, 2346, 2353, 2355, 2356, 2385, 2392, 2424</a:t>
            </a:r>
            <a:endParaRPr lang="zh-CN" altLang="en-US" smtClean="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127336C2-C7A2-48AE-815B-1295B7B7909A}" type="datetime1">
              <a:rPr lang="zh-CN" altLang="en-US" smtClean="0"/>
              <a:pPr eaLnBrk="1" hangingPunct="1"/>
              <a:t>2018/9/5</a:t>
            </a:fld>
            <a:endParaRPr lang="en-US" altLang="zh-CN" smtClean="0"/>
          </a:p>
        </p:txBody>
      </p:sp>
      <p:sp>
        <p:nvSpPr>
          <p:cNvPr id="174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27D2C8A7-EE77-4746-BD10-3F81C5E53979}" type="slidenum">
              <a:rPr lang="en-US" altLang="zh-CN" smtClean="0"/>
              <a:pPr eaLnBrk="1" hangingPunct="1"/>
              <a:t>9</a:t>
            </a:fld>
            <a:endParaRPr lang="en-US" altLang="zh-CN" smtClean="0"/>
          </a:p>
        </p:txBody>
      </p:sp>
      <p:sp>
        <p:nvSpPr>
          <p:cNvPr id="17412" name="Rectangle 2"/>
          <p:cNvSpPr>
            <a:spLocks noGrp="1" noChangeArrowheads="1"/>
          </p:cNvSpPr>
          <p:nvPr>
            <p:ph type="body" idx="1"/>
          </p:nvPr>
        </p:nvSpPr>
        <p:spPr>
          <a:xfrm>
            <a:off x="576263" y="2276475"/>
            <a:ext cx="7632700" cy="2819400"/>
          </a:xfrm>
        </p:spPr>
        <p:txBody>
          <a:bodyPr lIns="182562" tIns="46038" rIns="182562" bIns="46038"/>
          <a:lstStyle/>
          <a:p>
            <a:pPr marL="0" indent="452438" eaLnBrk="1" hangingPunct="1">
              <a:buFont typeface="Wingdings" pitchFamily="2" charset="2"/>
              <a:buNone/>
            </a:pPr>
            <a:r>
              <a:rPr lang="zh-CN" altLang="en-US" dirty="0" smtClean="0">
                <a:latin typeface="楷体_GB2312" pitchFamily="49" charset="-122"/>
                <a:ea typeface="楷体_GB2312" pitchFamily="49" charset="-122"/>
              </a:rPr>
              <a:t>这道题如果用枚举法</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回溯法，暴力思想</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，在数塔层数稍大的情况下</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如</a:t>
            </a:r>
            <a:r>
              <a:rPr lang="en-US" altLang="zh-CN" dirty="0" smtClean="0">
                <a:latin typeface="楷体_GB2312" pitchFamily="49" charset="-122"/>
                <a:ea typeface="楷体_GB2312" pitchFamily="49" charset="-122"/>
              </a:rPr>
              <a:t>31)</a:t>
            </a:r>
            <a:r>
              <a:rPr lang="zh-CN" altLang="en-US" dirty="0" smtClean="0">
                <a:latin typeface="楷体_GB2312" pitchFamily="49" charset="-122"/>
                <a:ea typeface="楷体_GB2312" pitchFamily="49" charset="-122"/>
              </a:rPr>
              <a:t>，则需要列举出的路径条数将是一个非常庞大的数目</a:t>
            </a:r>
            <a:r>
              <a:rPr lang="en-US" altLang="zh-CN" dirty="0" smtClean="0">
                <a:latin typeface="楷体_GB2312" pitchFamily="49" charset="-122"/>
                <a:ea typeface="楷体_GB2312" pitchFamily="49" charset="-122"/>
              </a:rPr>
              <a:t>(2^30=1024^3 &gt; 10^9=10</a:t>
            </a:r>
            <a:r>
              <a:rPr lang="zh-CN" altLang="en-US" dirty="0" smtClean="0">
                <a:latin typeface="楷体_GB2312" pitchFamily="49" charset="-122"/>
                <a:ea typeface="楷体_GB2312" pitchFamily="49" charset="-122"/>
              </a:rPr>
              <a:t>亿</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a:t>
            </a:r>
          </a:p>
        </p:txBody>
      </p:sp>
      <p:sp>
        <p:nvSpPr>
          <p:cNvPr id="17413" name="Rectangle 3"/>
          <p:cNvSpPr>
            <a:spLocks noChangeArrowheads="1"/>
          </p:cNvSpPr>
          <p:nvPr/>
        </p:nvSpPr>
        <p:spPr bwMode="auto">
          <a:xfrm>
            <a:off x="1223963" y="1052513"/>
            <a:ext cx="55245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r>
              <a:rPr lang="zh-CN" altLang="en-US" sz="4000" b="1" dirty="0" smtClean="0">
                <a:solidFill>
                  <a:schemeClr val="tx2"/>
                </a:solidFill>
                <a:ea typeface="黑体" pitchFamily="49" charset="-122"/>
              </a:rPr>
              <a:t>例</a:t>
            </a:r>
            <a:r>
              <a:rPr lang="en-US" altLang="zh-CN" sz="4000" b="1" dirty="0" smtClean="0">
                <a:solidFill>
                  <a:schemeClr val="tx2"/>
                </a:solidFill>
                <a:ea typeface="黑体" pitchFamily="49" charset="-122"/>
              </a:rPr>
              <a:t>1 </a:t>
            </a:r>
            <a:r>
              <a:rPr lang="zh-CN" altLang="en-US" sz="4000" b="1" dirty="0" smtClean="0">
                <a:solidFill>
                  <a:schemeClr val="tx2"/>
                </a:solidFill>
                <a:ea typeface="黑体" pitchFamily="49" charset="-122"/>
              </a:rPr>
              <a:t>数</a:t>
            </a:r>
            <a:r>
              <a:rPr lang="zh-CN" altLang="en-US" sz="4000" b="1" dirty="0">
                <a:solidFill>
                  <a:schemeClr val="tx2"/>
                </a:solidFill>
                <a:ea typeface="黑体" pitchFamily="49" charset="-122"/>
              </a:rPr>
              <a:t>塔问题</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9368</TotalTime>
  <Words>7744</Words>
  <Application>Microsoft Office PowerPoint</Application>
  <PresentationFormat>全屏显示(4:3)</PresentationFormat>
  <Paragraphs>836</Paragraphs>
  <Slides>81</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81</vt:i4>
      </vt:variant>
    </vt:vector>
  </HeadingPairs>
  <TitlesOfParts>
    <vt:vector size="85" baseType="lpstr">
      <vt:lpstr>Blends</vt:lpstr>
      <vt:lpstr>Equation</vt:lpstr>
      <vt:lpstr>公式</vt:lpstr>
      <vt:lpstr>数式</vt:lpstr>
      <vt:lpstr>ACM程序设计</vt:lpstr>
      <vt:lpstr>PowerPoint 演示文稿</vt:lpstr>
      <vt:lpstr>一、Fibonacci数</vt:lpstr>
      <vt:lpstr>二、动态规划的基本思想 </vt:lpstr>
      <vt:lpstr>三、动态规划的基本步骤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 数塔的应用-Help Jimmy</vt:lpstr>
      <vt:lpstr>例2 Help Jimmy</vt:lpstr>
      <vt:lpstr>例2 Help Jimmy</vt:lpstr>
      <vt:lpstr>例2 Help Jimmy</vt:lpstr>
      <vt:lpstr>例2 Help Jimmy</vt:lpstr>
      <vt:lpstr>例3 最长有序子序列(LIS)</vt:lpstr>
      <vt:lpstr>例3 最长有序子序列(LIS)</vt:lpstr>
      <vt:lpstr>例3 最长有序子序列(LIS)</vt:lpstr>
      <vt:lpstr>例3 最长有序子序列(LIS)</vt:lpstr>
      <vt:lpstr>例3 最长有序子序列(LIS)</vt:lpstr>
      <vt:lpstr>LIS的应用1： FatMouse's Speed   </vt:lpstr>
      <vt:lpstr>LIS的应用1： FatMouse's Speed </vt:lpstr>
      <vt:lpstr>LIS的应用1： FatMouse's Speed </vt:lpstr>
      <vt:lpstr>LIS的应用2：Super Jumping! Jumping! Jumping!</vt:lpstr>
      <vt:lpstr>LIS的应用2：Super Jumping! Jumping! Jumping!</vt:lpstr>
      <vt:lpstr>LIS的应用2：Super Jumping! Jumping! Jumping!</vt:lpstr>
      <vt:lpstr>LIS的应用2：Super Jumping! Jumping! Jumping!</vt:lpstr>
      <vt:lpstr>例4 最长公共子序列（LCS）</vt:lpstr>
      <vt:lpstr>例4 最长公共子序列</vt:lpstr>
      <vt:lpstr>例4 LCS子结构特征：</vt:lpstr>
      <vt:lpstr>PowerPoint 演示文稿</vt:lpstr>
      <vt:lpstr>PowerPoint 演示文稿</vt:lpstr>
      <vt:lpstr>PowerPoint 演示文稿</vt:lpstr>
      <vt:lpstr>PowerPoint 演示文稿</vt:lpstr>
      <vt:lpstr>PowerPoint 演示文稿</vt:lpstr>
      <vt:lpstr>PowerPoint 演示文稿</vt:lpstr>
      <vt:lpstr>例5 0-1背包</vt:lpstr>
      <vt:lpstr>例5 0-1背包</vt:lpstr>
      <vt:lpstr>例5 0-1背包</vt:lpstr>
      <vt:lpstr>例5 0-1背包</vt:lpstr>
      <vt:lpstr>例5 0-1背包</vt:lpstr>
      <vt:lpstr>例6 完全背包</vt:lpstr>
      <vt:lpstr>例6 完全背包</vt:lpstr>
      <vt:lpstr>例6 完全背包</vt:lpstr>
      <vt:lpstr>例6 完全背包</vt:lpstr>
      <vt:lpstr>例6 完全背包</vt:lpstr>
      <vt:lpstr>例7 分组背包</vt:lpstr>
      <vt:lpstr>例7 分组背包</vt:lpstr>
      <vt:lpstr>例7 分组背包</vt:lpstr>
      <vt:lpstr>例8 最大子段和</vt:lpstr>
      <vt:lpstr>例8 最大子段和</vt:lpstr>
      <vt:lpstr>例9 最大子矩阵和</vt:lpstr>
      <vt:lpstr>例9 最大子矩阵和</vt:lpstr>
      <vt:lpstr>例10 直线的交点数</vt:lpstr>
      <vt:lpstr>例10 直线的交点数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例11 Humble Numbers</vt:lpstr>
      <vt:lpstr>例11 Humble Numbers</vt:lpstr>
      <vt:lpstr>例12 棋盘分割</vt:lpstr>
      <vt:lpstr>例12 棋盘分割</vt:lpstr>
      <vt:lpstr>例12 棋盘分割</vt:lpstr>
      <vt:lpstr>例12 棋盘分割</vt:lpstr>
      <vt:lpstr>例13 矩阵连乘</vt:lpstr>
      <vt:lpstr>例13 矩阵连乘</vt:lpstr>
      <vt:lpstr>例13 矩阵连乘</vt:lpstr>
      <vt:lpstr>例13 矩阵连乘</vt:lpstr>
      <vt:lpstr>例14 多边形游戏</vt:lpstr>
      <vt:lpstr>例14 多边形游戏</vt:lpstr>
      <vt:lpstr>例14 多边形游戏</vt:lpstr>
      <vt:lpstr>例14 多边形游戏</vt:lpstr>
      <vt:lpstr>例14 多边形游戏</vt:lpstr>
      <vt:lpstr>练习(POJ)</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hp</cp:lastModifiedBy>
  <cp:revision>594</cp:revision>
  <cp:lastPrinted>1601-01-01T00:00:00Z</cp:lastPrinted>
  <dcterms:created xsi:type="dcterms:W3CDTF">1601-01-01T00:00:00Z</dcterms:created>
  <dcterms:modified xsi:type="dcterms:W3CDTF">2018-09-05T11:13:54Z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ies>
</file>