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0"/>
  </p:notesMasterIdLst>
  <p:sldIdLst>
    <p:sldId id="315" r:id="rId2"/>
    <p:sldId id="258" r:id="rId3"/>
    <p:sldId id="316" r:id="rId4"/>
    <p:sldId id="317" r:id="rId5"/>
    <p:sldId id="318" r:id="rId6"/>
    <p:sldId id="319" r:id="rId7"/>
    <p:sldId id="320" r:id="rId8"/>
    <p:sldId id="321" r:id="rId9"/>
    <p:sldId id="393" r:id="rId10"/>
    <p:sldId id="394" r:id="rId11"/>
    <p:sldId id="322" r:id="rId12"/>
    <p:sldId id="326" r:id="rId13"/>
    <p:sldId id="389" r:id="rId14"/>
    <p:sldId id="390" r:id="rId15"/>
    <p:sldId id="391" r:id="rId16"/>
    <p:sldId id="392" r:id="rId17"/>
    <p:sldId id="323" r:id="rId18"/>
    <p:sldId id="386" r:id="rId19"/>
    <p:sldId id="387" r:id="rId20"/>
    <p:sldId id="324" r:id="rId21"/>
    <p:sldId id="325" r:id="rId22"/>
    <p:sldId id="327" r:id="rId23"/>
    <p:sldId id="402" r:id="rId24"/>
    <p:sldId id="328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31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85" r:id="rId45"/>
    <p:sldId id="329" r:id="rId46"/>
    <p:sldId id="330" r:id="rId47"/>
    <p:sldId id="395" r:id="rId48"/>
    <p:sldId id="332" r:id="rId49"/>
    <p:sldId id="371" r:id="rId50"/>
    <p:sldId id="372" r:id="rId51"/>
    <p:sldId id="373" r:id="rId52"/>
    <p:sldId id="333" r:id="rId53"/>
    <p:sldId id="334" r:id="rId54"/>
    <p:sldId id="335" r:id="rId55"/>
    <p:sldId id="336" r:id="rId56"/>
    <p:sldId id="398" r:id="rId57"/>
    <p:sldId id="397" r:id="rId58"/>
    <p:sldId id="337" r:id="rId59"/>
    <p:sldId id="338" r:id="rId60"/>
    <p:sldId id="339" r:id="rId61"/>
    <p:sldId id="340" r:id="rId62"/>
    <p:sldId id="341" r:id="rId63"/>
    <p:sldId id="399" r:id="rId64"/>
    <p:sldId id="400" r:id="rId65"/>
    <p:sldId id="401" r:id="rId66"/>
    <p:sldId id="342" r:id="rId67"/>
    <p:sldId id="343" r:id="rId68"/>
    <p:sldId id="344" r:id="rId69"/>
    <p:sldId id="345" r:id="rId70"/>
    <p:sldId id="346" r:id="rId71"/>
    <p:sldId id="347" r:id="rId72"/>
    <p:sldId id="379" r:id="rId73"/>
    <p:sldId id="380" r:id="rId74"/>
    <p:sldId id="381" r:id="rId75"/>
    <p:sldId id="382" r:id="rId76"/>
    <p:sldId id="383" r:id="rId77"/>
    <p:sldId id="348" r:id="rId78"/>
    <p:sldId id="384" r:id="rId79"/>
    <p:sldId id="374" r:id="rId80"/>
    <p:sldId id="375" r:id="rId81"/>
    <p:sldId id="376" r:id="rId82"/>
    <p:sldId id="377" r:id="rId83"/>
    <p:sldId id="349" r:id="rId84"/>
    <p:sldId id="350" r:id="rId85"/>
    <p:sldId id="351" r:id="rId86"/>
    <p:sldId id="352" r:id="rId87"/>
    <p:sldId id="388" r:id="rId88"/>
    <p:sldId id="396" r:id="rId8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355"/>
    <a:srgbClr val="F72401"/>
    <a:srgbClr val="3907F1"/>
    <a:srgbClr val="2605A1"/>
    <a:srgbClr val="562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6" autoAdjust="0"/>
    <p:restoredTop sz="94643" autoAdjust="0"/>
  </p:normalViewPr>
  <p:slideViewPr>
    <p:cSldViewPr>
      <p:cViewPr varScale="1">
        <p:scale>
          <a:sx n="87" d="100"/>
          <a:sy n="87" d="100"/>
        </p:scale>
        <p:origin x="2262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03EF7-B97C-4FC2-8A97-CBAC28DFE0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556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78527A5-433E-45DB-8851-CF53261D328F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B745D7D-E4F1-4037-931C-01C840E6956A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452FA-973F-4F95-A869-BAB5A1AC6E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589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DA0D5-C0C2-457A-81EB-32E90528BF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0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45A5E-248A-41E3-B06D-5F4D1113C5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19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04E29-4F93-4F9D-9721-733F4788B7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9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6CBAE-4257-484B-A00D-18B24973E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34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055F2-2BC0-4991-9D01-BE1AE075F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1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A2027-F899-4A2E-9388-077F669455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39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2C29C-FB39-43F9-BF55-490DDD60D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07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60558-FBC5-412E-B87F-F8D031FFF1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74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699D3-E2AA-47E8-B054-87AB637D6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4EB8275D-1E65-4098-A68E-0C37CB55F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24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B36D0E-550E-4A10-864D-C90FB2CC2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9" Type="http://schemas.openxmlformats.org/officeDocument/2006/relationships/image" Target="../media/image3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9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1.bin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51.wmf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7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8.wmf"/><Relationship Id="rId22" Type="http://schemas.openxmlformats.org/officeDocument/2006/relationships/oleObject" Target="../embeddings/oleObject56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2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5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6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8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40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3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1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3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4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7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8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3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71400"/>
            <a:ext cx="7776000" cy="149817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chemeClr val="accent4"/>
                </a:solidFill>
              </a:rPr>
              <a:t>程序设计竞赛集训之一</a:t>
            </a:r>
            <a:r>
              <a:rPr lang="en-US" dirty="0">
                <a:solidFill>
                  <a:schemeClr val="accent4"/>
                </a:solidFill>
              </a:rPr>
              <a:t>         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652963"/>
            <a:ext cx="7777163" cy="1989137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sz="2800" b="1" dirty="0">
              <a:solidFill>
                <a:srgbClr val="0000FF"/>
              </a:solidFill>
              <a:ea typeface="楷体_GB2312" pitchFamily="49" charset="-122"/>
            </a:endParaRP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主讲：刘斌</a:t>
            </a:r>
            <a:endParaRPr lang="en-US" altLang="zh-CN" sz="2800" b="1" dirty="0">
              <a:solidFill>
                <a:srgbClr val="FFFF00"/>
              </a:solidFill>
              <a:ea typeface="楷体_GB2312" pitchFamily="49" charset="-122"/>
            </a:endParaRP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                       Email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nj_liubin@163.com</a:t>
            </a: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               QQ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1263447339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2276872"/>
            <a:ext cx="7776000" cy="1498178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400" kern="1200" spc="50">
                <a:ln w="12700">
                  <a:noFill/>
                  <a:prstDash val="solid"/>
                </a:ln>
                <a:solidFill>
                  <a:srgbClr val="4BC5B9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BC5B9"/>
                </a:solidFill>
                <a:latin typeface="Footlight MT Light" pitchFamily="18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BC5B9"/>
                </a:solidFill>
                <a:latin typeface="Footlight MT Light" pitchFamily="18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BC5B9"/>
                </a:solidFill>
                <a:latin typeface="Footlight MT Light" pitchFamily="18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BC5B9"/>
                </a:solidFill>
                <a:latin typeface="Footlight MT Light" pitchFamily="18" charset="0"/>
                <a:ea typeface="华文新魏" pitchFamily="2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sz="8000" dirty="0">
                <a:solidFill>
                  <a:schemeClr val="accent4"/>
                </a:solidFill>
              </a:rPr>
              <a:t>数     论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宋体" pitchFamily="2" charset="-122"/>
              </a:rPr>
              <a:t>N!</a:t>
            </a: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</a:rPr>
              <a:t>的因子分解</a:t>
            </a:r>
            <a:endParaRPr lang="en-US" altLang="zh-CN" sz="2400" b="1" dirty="0">
              <a:solidFill>
                <a:srgbClr val="FFFF00"/>
              </a:solidFill>
              <a:latin typeface="宋体" pitchFamily="2" charset="-122"/>
            </a:endParaRPr>
          </a:p>
          <a:p>
            <a:pPr marL="0" indent="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30110"/>
              </p:ext>
            </p:extLst>
          </p:nvPr>
        </p:nvGraphicFramePr>
        <p:xfrm>
          <a:off x="685801" y="2001838"/>
          <a:ext cx="4822303" cy="275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9" r:id="rId3" imgW="2489200" imgH="1422400" progId="Equation.DSMT4">
                  <p:embed/>
                </p:oleObj>
              </mc:Choice>
              <mc:Fallback>
                <p:oleObj r:id="rId3" imgW="2489200" imgH="142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2001838"/>
                        <a:ext cx="4822303" cy="2756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52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最大公因数的性质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b)</a:t>
            </a:r>
            <a:r>
              <a:rPr lang="zh-CN" altLang="en-US" sz="2400" b="1" dirty="0"/>
              <a:t>＝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itchFamily="18" charset="2"/>
              </a:rPr>
              <a:t></a:t>
            </a:r>
            <a:r>
              <a:rPr lang="en-US" altLang="zh-CN" sz="2400" b="1" dirty="0"/>
              <a:t> a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ym typeface="Symbol" pitchFamily="18" charset="2"/>
              </a:rPr>
              <a:t>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b)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b)</a:t>
            </a:r>
            <a:r>
              <a:rPr lang="zh-CN" altLang="en-US" sz="2400" b="1" dirty="0"/>
              <a:t>＝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(a + kb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b)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为任何整数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b)</a:t>
            </a:r>
            <a:r>
              <a:rPr lang="zh-CN" altLang="en-US" sz="2400" b="1" dirty="0"/>
              <a:t>＝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(b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 mod b)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）如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是非零整数，那么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0)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|a| </a:t>
            </a:r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欧几里德转辗相除法的依据：</a:t>
            </a:r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err="1">
                <a:latin typeface="宋体" pitchFamily="2" charset="-122"/>
                <a:cs typeface="Times New Roman" pitchFamily="18" charset="0"/>
              </a:rPr>
              <a:t>gcd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(a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b)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＝</a:t>
            </a:r>
            <a:r>
              <a:rPr lang="en-US" altLang="zh-CN" sz="2400" dirty="0" err="1">
                <a:latin typeface="宋体" pitchFamily="2" charset="-122"/>
                <a:cs typeface="Times New Roman" pitchFamily="18" charset="0"/>
              </a:rPr>
              <a:t>gcd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(b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a mod b)</a:t>
            </a:r>
            <a:r>
              <a:rPr lang="en-US" altLang="zh-CN" sz="2400" dirty="0">
                <a:latin typeface="宋体" pitchFamily="2" charset="-122"/>
              </a:rPr>
              <a:t> </a:t>
            </a:r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可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求整数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的最大公因数</a:t>
            </a:r>
            <a:r>
              <a:rPr lang="zh-CN" altLang="en-US" sz="2400" dirty="0">
                <a:latin typeface="宋体" pitchFamily="2" charset="-122"/>
              </a:rPr>
              <a:t> 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00175"/>
            <a:ext cx="8569325" cy="489585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欧几里德算法</a:t>
            </a:r>
            <a:endParaRPr lang="en-US" altLang="zh-CN" sz="2400" b="1" dirty="0">
              <a:solidFill>
                <a:srgbClr val="FFFF00"/>
              </a:solidFill>
              <a:latin typeface="宋体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给定任意两个正整数</a:t>
            </a:r>
            <a:r>
              <a:rPr lang="en-US" altLang="zh-CN" sz="2400" b="1" dirty="0">
                <a:latin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b</a:t>
            </a:r>
            <a:r>
              <a:rPr lang="en-US" altLang="zh-CN" sz="2400" b="1" dirty="0"/>
              <a:t>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989013" y="2365375"/>
          <a:ext cx="1524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r:id="rId3" imgW="736600" imgH="228600" progId="Equation.3">
                  <p:embed/>
                </p:oleObj>
              </mc:Choice>
              <mc:Fallback>
                <p:oleObj r:id="rId3" imgW="736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365375"/>
                        <a:ext cx="1524000" cy="403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989013" y="2898775"/>
          <a:ext cx="1601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r:id="rId5" imgW="748975" imgH="215806" progId="Equation.3">
                  <p:embed/>
                </p:oleObj>
              </mc:Choice>
              <mc:Fallback>
                <p:oleObj r:id="rId5" imgW="748975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898775"/>
                        <a:ext cx="1601787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987425" y="3432175"/>
          <a:ext cx="1601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r:id="rId7" imgW="812447" imgH="228501" progId="Equation.3">
                  <p:embed/>
                </p:oleObj>
              </mc:Choice>
              <mc:Fallback>
                <p:oleObj r:id="rId7" imgW="812447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432175"/>
                        <a:ext cx="1601788" cy="428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989013" y="3965575"/>
          <a:ext cx="1601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r:id="rId9" imgW="812447" imgH="228501" progId="Equation.3">
                  <p:embed/>
                </p:oleObj>
              </mc:Choice>
              <mc:Fallback>
                <p:oleObj r:id="rId9" imgW="812447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965575"/>
                        <a:ext cx="1601787" cy="428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912813" y="42703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800">
                <a:latin typeface="Times New Roman" pitchFamily="18" charset="0"/>
              </a:rPr>
              <a:t>……</a:t>
            </a:r>
            <a:r>
              <a:rPr lang="en-US" altLang="zh-CN" sz="2800">
                <a:latin typeface="宋体" pitchFamily="2" charset="-122"/>
              </a:rPr>
              <a:t>       </a:t>
            </a:r>
            <a:r>
              <a:rPr lang="en-US" altLang="zh-CN" sz="2800"/>
              <a:t> 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989013" y="4868863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r:id="rId11" imgW="1104900" imgH="228600" progId="Equation.3">
                  <p:embed/>
                </p:oleObj>
              </mc:Choice>
              <mc:Fallback>
                <p:oleObj r:id="rId11" imgW="1104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868863"/>
                        <a:ext cx="2133600" cy="419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971550" y="5373688"/>
          <a:ext cx="1676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r:id="rId13" imgW="1002865" imgH="228501" progId="Equation.3">
                  <p:embed/>
                </p:oleObj>
              </mc:Choice>
              <mc:Fallback>
                <p:oleObj r:id="rId13" imgW="1002865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1676400" cy="4238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989013" y="5870575"/>
          <a:ext cx="990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r:id="rId15" imgW="495085" imgH="228501" progId="Equation.3">
                  <p:embed/>
                </p:oleObj>
              </mc:Choice>
              <mc:Fallback>
                <p:oleObj r:id="rId15" imgW="495085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5870575"/>
                        <a:ext cx="990600" cy="438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4"/>
          <p:cNvSpPr>
            <a:spLocks/>
          </p:cNvSpPr>
          <p:nvPr/>
        </p:nvSpPr>
        <p:spPr bwMode="auto">
          <a:xfrm>
            <a:off x="684213" y="2441575"/>
            <a:ext cx="152400" cy="3810000"/>
          </a:xfrm>
          <a:prstGeom prst="leftBrace">
            <a:avLst>
              <a:gd name="adj1" fmla="val 2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884738" y="5184775"/>
            <a:ext cx="1982787" cy="457200"/>
            <a:chOff x="2390" y="2016"/>
            <a:chExt cx="1249" cy="288"/>
          </a:xfrm>
        </p:grpSpPr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2390" y="2016"/>
              <a:ext cx="1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宋体" pitchFamily="2" charset="-122"/>
                  <a:cs typeface="Times New Roman" pitchFamily="18" charset="0"/>
                </a:rPr>
                <a:t>gcd(</a:t>
              </a:r>
              <a:r>
                <a:rPr lang="en-US" altLang="zh-CN" sz="2400" i="1">
                  <a:cs typeface="Times New Roman" pitchFamily="18" charset="0"/>
                </a:rPr>
                <a:t>a</a:t>
              </a:r>
              <a:r>
                <a:rPr lang="zh-CN" altLang="en-US" sz="2400">
                  <a:latin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400" i="1">
                  <a:cs typeface="Times New Roman" pitchFamily="18" charset="0"/>
                </a:rPr>
                <a:t>b</a:t>
              </a:r>
              <a:r>
                <a:rPr lang="en-US" altLang="zh-CN" sz="2400">
                  <a:latin typeface="宋体" pitchFamily="2" charset="-122"/>
                  <a:cs typeface="Times New Roman" pitchFamily="18" charset="0"/>
                </a:rPr>
                <a:t>)</a:t>
              </a:r>
              <a:r>
                <a:rPr lang="en-US" altLang="zh-CN">
                  <a:latin typeface="宋体" pitchFamily="2" charset="-122"/>
                  <a:cs typeface="Times New Roman" pitchFamily="18" charset="0"/>
                </a:rPr>
                <a:t>=</a:t>
              </a:r>
            </a:p>
          </p:txBody>
        </p:sp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3463" y="2016"/>
            <a:ext cx="1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0" name="Equation" r:id="rId17" imgW="139700" imgH="228600" progId="Equation.3">
                    <p:embed/>
                  </p:oleObj>
                </mc:Choice>
                <mc:Fallback>
                  <p:oleObj name="Equation" r:id="rId17" imgW="1397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016"/>
                          <a:ext cx="176" cy="27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211638" y="470058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Arial" charset="0"/>
              </a:rPr>
              <a:t>结论：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8" grpId="0" autoUpdateAnimBg="0"/>
      <p:bldP spid="12" grpId="0" animBg="1"/>
      <p:bldP spid="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00175"/>
            <a:ext cx="8569325" cy="4895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</a:rPr>
              <a:t>Stein</a:t>
            </a:r>
            <a:r>
              <a:rPr lang="zh-CN" altLang="en-US" sz="2400" b="1" dirty="0">
                <a:solidFill>
                  <a:srgbClr val="FFFF00"/>
                </a:solidFill>
              </a:rPr>
              <a:t>算法</a:t>
            </a:r>
            <a:r>
              <a:rPr lang="en-US" altLang="zh-CN" sz="2400" b="1" dirty="0">
                <a:solidFill>
                  <a:srgbClr val="FFFF00"/>
                </a:solidFill>
              </a:rPr>
              <a:t>(</a:t>
            </a:r>
            <a:r>
              <a:rPr lang="zh-CN" altLang="en-US" sz="2400" b="1" dirty="0">
                <a:solidFill>
                  <a:srgbClr val="FFFF00"/>
                </a:solidFill>
              </a:rPr>
              <a:t>二进制算法</a:t>
            </a:r>
            <a:r>
              <a:rPr lang="en-US" altLang="zh-CN" sz="2400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原理</a:t>
            </a:r>
            <a:r>
              <a:rPr lang="en-US" altLang="zh-CN" sz="2400" b="1" dirty="0">
                <a:latin typeface="宋体" pitchFamily="2" charset="-122"/>
              </a:rPr>
              <a:t>: 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</a:t>
            </a:r>
            <a:r>
              <a:rPr lang="en-US" altLang="zh-CN" sz="2400" b="1" dirty="0" err="1">
                <a:latin typeface="宋体" pitchFamily="2" charset="-122"/>
              </a:rPr>
              <a:t>gcd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ka,kb</a:t>
            </a:r>
            <a:r>
              <a:rPr lang="en-US" altLang="zh-CN" sz="2400" b="1" dirty="0">
                <a:latin typeface="宋体" pitchFamily="2" charset="-122"/>
              </a:rPr>
              <a:t>)=k*</a:t>
            </a:r>
            <a:r>
              <a:rPr lang="en-US" altLang="zh-CN" sz="2400" b="1" dirty="0" err="1">
                <a:latin typeface="宋体" pitchFamily="2" charset="-122"/>
              </a:rPr>
              <a:t>gcd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a,b</a:t>
            </a:r>
            <a:r>
              <a:rPr lang="en-US" altLang="zh-CN" sz="2400" b="1" dirty="0">
                <a:latin typeface="宋体" pitchFamily="2" charset="-122"/>
              </a:rPr>
              <a:t>)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当</a:t>
            </a:r>
            <a:r>
              <a:rPr lang="en-US" altLang="zh-CN" sz="2400" b="1" dirty="0">
                <a:latin typeface="宋体" pitchFamily="2" charset="-122"/>
              </a:rPr>
              <a:t>k = 2</a:t>
            </a:r>
            <a:r>
              <a:rPr lang="zh-CN" altLang="en-US" sz="2400" b="1" dirty="0">
                <a:latin typeface="宋体" pitchFamily="2" charset="-122"/>
              </a:rPr>
              <a:t>时</a:t>
            </a:r>
            <a:r>
              <a:rPr lang="en-US" altLang="zh-CN" sz="2400" b="1" dirty="0">
                <a:latin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</a:rPr>
              <a:t>说明两个偶数的最大公约数必然能被</a:t>
            </a:r>
            <a:r>
              <a:rPr lang="en-US" altLang="zh-CN" sz="2400" b="1" dirty="0">
                <a:latin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</a:rPr>
              <a:t>整除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当</a:t>
            </a:r>
            <a:r>
              <a:rPr lang="en-US" altLang="zh-CN" sz="2400" b="1" dirty="0">
                <a:latin typeface="宋体" pitchFamily="2" charset="-122"/>
              </a:rPr>
              <a:t>k</a:t>
            </a:r>
            <a:r>
              <a:rPr lang="zh-CN" altLang="en-US" sz="2400" b="1" dirty="0">
                <a:latin typeface="宋体" pitchFamily="2" charset="-122"/>
              </a:rPr>
              <a:t>与</a:t>
            </a:r>
            <a:r>
              <a:rPr lang="en-US" altLang="zh-CN" sz="2400" b="1" dirty="0">
                <a:latin typeface="宋体" pitchFamily="2" charset="-122"/>
              </a:rPr>
              <a:t>b</a:t>
            </a:r>
            <a:r>
              <a:rPr lang="zh-CN" altLang="en-US" sz="2400" b="1" dirty="0">
                <a:latin typeface="宋体" pitchFamily="2" charset="-122"/>
              </a:rPr>
              <a:t>互素时，</a:t>
            </a:r>
            <a:r>
              <a:rPr lang="en-US" altLang="zh-CN" sz="2400" b="1" dirty="0" err="1">
                <a:latin typeface="宋体" pitchFamily="2" charset="-122"/>
              </a:rPr>
              <a:t>gcd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ka,b</a:t>
            </a:r>
            <a:r>
              <a:rPr lang="en-US" altLang="zh-CN" sz="2400" b="1" dirty="0">
                <a:latin typeface="宋体" pitchFamily="2" charset="-122"/>
              </a:rPr>
              <a:t>)=</a:t>
            </a:r>
            <a:r>
              <a:rPr lang="en-US" altLang="zh-CN" sz="2400" b="1" dirty="0" err="1">
                <a:latin typeface="宋体" pitchFamily="2" charset="-122"/>
              </a:rPr>
              <a:t>gcd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a,b</a:t>
            </a:r>
            <a:r>
              <a:rPr lang="en-US" altLang="zh-CN" sz="2400" b="1" dirty="0">
                <a:latin typeface="宋体" pitchFamily="2" charset="-122"/>
              </a:rPr>
              <a:t>)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当</a:t>
            </a:r>
            <a:r>
              <a:rPr lang="en-US" altLang="zh-CN" sz="2400" b="1" dirty="0">
                <a:latin typeface="宋体" pitchFamily="2" charset="-122"/>
              </a:rPr>
              <a:t>k=2</a:t>
            </a:r>
            <a:r>
              <a:rPr lang="zh-CN" altLang="en-US" sz="2400" b="1" dirty="0">
                <a:latin typeface="宋体" pitchFamily="2" charset="-122"/>
              </a:rPr>
              <a:t>时，说明计算一个偶数和一个奇数的最大公约数时，可以先将偶数除以</a:t>
            </a:r>
            <a:r>
              <a:rPr lang="en-US" altLang="zh-CN" sz="2400" b="1" dirty="0">
                <a:latin typeface="宋体" pitchFamily="2" charset="-122"/>
              </a:rPr>
              <a:t>2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(a, b) = (b, a-b)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590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00175"/>
            <a:ext cx="8569325" cy="4895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</a:rPr>
              <a:t>Stein</a:t>
            </a:r>
            <a:r>
              <a:rPr lang="zh-CN" altLang="en-US" sz="2400" b="1" dirty="0">
                <a:solidFill>
                  <a:srgbClr val="FFFF00"/>
                </a:solidFill>
              </a:rPr>
              <a:t>算法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例子：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两个都为偶数　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(10, 8) = 2 * (5, 4)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一个奇数，一个 偶数　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(15, 12) =  (15, 6)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两个都是奇数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(25, 15)= (15, 5)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249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00175"/>
            <a:ext cx="8569325" cy="4895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</a:rPr>
              <a:t>Stein</a:t>
            </a:r>
            <a:r>
              <a:rPr lang="zh-CN" altLang="en-US" sz="2400" b="1" dirty="0">
                <a:solidFill>
                  <a:srgbClr val="FFFF00"/>
                </a:solidFill>
              </a:rPr>
              <a:t>算法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Stein</a:t>
            </a:r>
            <a:r>
              <a:rPr lang="zh-CN" altLang="en-US" sz="2400" b="1" dirty="0">
                <a:latin typeface="宋体" pitchFamily="2" charset="-122"/>
              </a:rPr>
              <a:t>算法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假设</a:t>
            </a:r>
            <a:r>
              <a:rPr lang="en-US" altLang="zh-CN" sz="2400" b="1" dirty="0">
                <a:latin typeface="宋体" pitchFamily="2" charset="-122"/>
              </a:rPr>
              <a:t>0&lt;=b&lt;a):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r=0;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while(b&gt;0){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 if(!(a&amp;1) &amp;&amp; !(b&amp;1)){ a&gt;&gt;=1,b&gt;&gt;=1, r++;} //a</a:t>
            </a:r>
            <a:r>
              <a:rPr lang="zh-CN" altLang="en-US" sz="2400" b="1" dirty="0">
                <a:latin typeface="宋体" pitchFamily="2" charset="-122"/>
              </a:rPr>
              <a:t>偶</a:t>
            </a:r>
            <a:r>
              <a:rPr lang="en-US" altLang="zh-CN" sz="2400" b="1" dirty="0">
                <a:latin typeface="宋体" pitchFamily="2" charset="-122"/>
              </a:rPr>
              <a:t>,b</a:t>
            </a:r>
            <a:r>
              <a:rPr lang="zh-CN" altLang="en-US" sz="2400" b="1" dirty="0">
                <a:latin typeface="宋体" pitchFamily="2" charset="-122"/>
              </a:rPr>
              <a:t>偶</a:t>
            </a:r>
            <a:endParaRPr lang="en-US" altLang="zh-CN" sz="2400" b="1" dirty="0">
              <a:latin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 else if((!(a&amp;1) &amp;&amp; b&amp;1 ) a&gt;&gt;=1;	         //a</a:t>
            </a:r>
            <a:r>
              <a:rPr lang="zh-CN" altLang="en-US" sz="2400" b="1" dirty="0">
                <a:latin typeface="宋体" pitchFamily="2" charset="-122"/>
              </a:rPr>
              <a:t>偶</a:t>
            </a:r>
            <a:r>
              <a:rPr lang="en-US" altLang="zh-CN" sz="2400" b="1" dirty="0">
                <a:latin typeface="宋体" pitchFamily="2" charset="-122"/>
              </a:rPr>
              <a:t>,b</a:t>
            </a:r>
            <a:r>
              <a:rPr lang="zh-CN" altLang="en-US" sz="2400" b="1" dirty="0">
                <a:latin typeface="宋体" pitchFamily="2" charset="-122"/>
              </a:rPr>
              <a:t>奇</a:t>
            </a:r>
            <a:endParaRPr lang="en-US" altLang="zh-CN" sz="2400" b="1" dirty="0">
              <a:latin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 else if(a&amp;1 &amp;&amp; !(b&amp;1)) b&gt;&gt;=1;            //a</a:t>
            </a:r>
            <a:r>
              <a:rPr lang="zh-CN" altLang="en-US" sz="2400" b="1" dirty="0">
                <a:latin typeface="宋体" pitchFamily="2" charset="-122"/>
              </a:rPr>
              <a:t>奇</a:t>
            </a:r>
            <a:r>
              <a:rPr lang="en-US" altLang="zh-CN" sz="2400" b="1" dirty="0">
                <a:latin typeface="宋体" pitchFamily="2" charset="-122"/>
              </a:rPr>
              <a:t>,b</a:t>
            </a:r>
            <a:r>
              <a:rPr lang="zh-CN" altLang="en-US" sz="2400" b="1" dirty="0">
                <a:latin typeface="宋体" pitchFamily="2" charset="-122"/>
              </a:rPr>
              <a:t>偶</a:t>
            </a:r>
            <a:endParaRPr lang="en-US" altLang="zh-CN" sz="2400" b="1" dirty="0">
              <a:latin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 else if(a&amp;1 &amp;&amp; b&amp;1 ) a=(a-b)&gt;&gt;1;         //a</a:t>
            </a:r>
            <a:r>
              <a:rPr lang="zh-CN" altLang="en-US" sz="2400" b="1" dirty="0">
                <a:latin typeface="宋体" pitchFamily="2" charset="-122"/>
              </a:rPr>
              <a:t>奇</a:t>
            </a:r>
            <a:r>
              <a:rPr lang="en-US" altLang="zh-CN" sz="2400" b="1" dirty="0">
                <a:latin typeface="宋体" pitchFamily="2" charset="-122"/>
              </a:rPr>
              <a:t>,b</a:t>
            </a:r>
            <a:r>
              <a:rPr lang="zh-CN" altLang="en-US" sz="2400" b="1" dirty="0">
                <a:latin typeface="宋体" pitchFamily="2" charset="-122"/>
              </a:rPr>
              <a:t>奇</a:t>
            </a:r>
            <a:endParaRPr lang="en-US" altLang="zh-CN" sz="2400" b="1" dirty="0">
              <a:latin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 if(a&lt;b)swap(</a:t>
            </a:r>
            <a:r>
              <a:rPr lang="en-US" altLang="zh-CN" sz="2400" b="1" dirty="0" err="1">
                <a:latin typeface="宋体" pitchFamily="2" charset="-122"/>
              </a:rPr>
              <a:t>a,b</a:t>
            </a:r>
            <a:r>
              <a:rPr lang="en-US" altLang="zh-CN" sz="2400" b="1" dirty="0">
                <a:latin typeface="宋体" pitchFamily="2" charset="-122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}</a:t>
            </a: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return a&lt;&lt;r;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6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00175"/>
            <a:ext cx="8569325" cy="4895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</a:rPr>
              <a:t>Stein</a:t>
            </a:r>
            <a:r>
              <a:rPr lang="zh-CN" altLang="en-US" sz="2400" b="1" dirty="0">
                <a:solidFill>
                  <a:srgbClr val="FFFF00"/>
                </a:solidFill>
              </a:rPr>
              <a:t>算法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核心精髓：两个大数的最大公约数转化为两个较小数的最大公约数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时间</a:t>
            </a:r>
            <a:r>
              <a:rPr lang="en-US" altLang="zh-CN" sz="2400" b="1" dirty="0">
                <a:latin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</a:rPr>
              <a:t>空间复杂度均与欧几里德算法相同</a:t>
            </a:r>
          </a:p>
          <a:p>
            <a:pPr marL="0" indent="0"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最大优点</a:t>
            </a:r>
            <a:r>
              <a:rPr lang="en-US" altLang="zh-CN" sz="2400" b="1" dirty="0">
                <a:latin typeface="宋体" pitchFamily="2" charset="-122"/>
              </a:rPr>
              <a:t>:</a:t>
            </a:r>
            <a:r>
              <a:rPr lang="zh-CN" altLang="en-US" sz="2400" b="1" dirty="0">
                <a:latin typeface="宋体" pitchFamily="2" charset="-122"/>
              </a:rPr>
              <a:t>只有移位和加减法计算</a:t>
            </a:r>
            <a:r>
              <a:rPr lang="en-US" altLang="zh-CN" sz="2400" b="1" dirty="0">
                <a:latin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</a:rPr>
              <a:t>避免了大整数的取模运算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582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公倍数：如果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的倍数并且也是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的倍数，那么称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的公倍数。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最小公倍数：两个非零整数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的最小公倍数是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的公倍数中数值最小正的数，记作</a:t>
            </a:r>
            <a:r>
              <a:rPr lang="en-US" altLang="zh-CN" sz="2400" b="1" i="1" dirty="0"/>
              <a:t>lcm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（或简写为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）。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i="1" dirty="0"/>
              <a:t>    lcm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＝</a:t>
            </a:r>
            <a:r>
              <a:rPr lang="en-US" altLang="zh-CN" sz="2400" b="1" i="1" dirty="0"/>
              <a:t>lcm</a:t>
            </a:r>
            <a:r>
              <a:rPr lang="en-US" altLang="zh-CN" sz="2400" b="1" dirty="0"/>
              <a:t>(|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|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|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|) 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通过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的标准分解，可以求出整数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的最小公倍数：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   </a:t>
            </a:r>
            <a:r>
              <a:rPr lang="en-US" altLang="zh-CN" sz="2400" b="1" i="1" dirty="0"/>
              <a:t>lcm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)=</a:t>
            </a:r>
          </a:p>
          <a:p>
            <a:pPr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>
              <a:buFont typeface="Wingdings 2" pitchFamily="18" charset="2"/>
              <a:buNone/>
              <a:defRPr/>
            </a:pPr>
            <a:r>
              <a:rPr lang="zh-CN" altLang="en-US" sz="2400" dirty="0"/>
              <a:t>    最小公倍数与最大公因数关系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11413" y="3933825"/>
          <a:ext cx="37560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公式" r:id="rId3" imgW="1739900" imgH="228600" progId="Equation.3">
                  <p:embed/>
                </p:oleObj>
              </mc:Choice>
              <mc:Fallback>
                <p:oleObj name="公式" r:id="rId3" imgW="173990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933825"/>
                        <a:ext cx="3756025" cy="539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787900" y="4581525"/>
          <a:ext cx="2520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公式" r:id="rId5" imgW="1295400" imgH="419100" progId="Equation.3">
                  <p:embed/>
                </p:oleObj>
              </mc:Choice>
              <mc:Fallback>
                <p:oleObj name="公式" r:id="rId5" imgW="1295400" imgH="4191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581525"/>
                        <a:ext cx="2520950" cy="863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sz="2400"/>
              <a:t>例：除法表达式</a:t>
            </a:r>
            <a:endParaRPr lang="en-US" altLang="zh-CN" sz="2400"/>
          </a:p>
          <a:p>
            <a:pPr marL="0" indent="0"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除法表达式有如下的形式：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X1/X2/X3…/Xk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其中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Xi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是正整数，且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xi&lt;=1000000000(1&lt;=i&lt;=k, k&lt;=10000)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。</a:t>
            </a:r>
            <a:endParaRPr lang="en-US" altLang="zh-CN" sz="240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除法表达式应当按照从左到右的顺序求和。例如表达式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1/2/1/2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的值为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1/4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。可以在表达式中嵌入括号以改变计算顺序，例如表达式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(1/2)/(1/2)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的值为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1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。现在给一个除法表达式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E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要求告诉是否可以通过增加括号使表达式的值为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E1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，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E1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为整数。</a:t>
            </a:r>
            <a:endParaRPr lang="en-US" altLang="zh-CN" sz="240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sz="2400"/>
              <a:t>例：除法表达式</a:t>
            </a:r>
            <a:endParaRPr lang="en-US" altLang="zh-CN" sz="2400"/>
          </a:p>
          <a:p>
            <a:pPr marL="0" indent="0">
              <a:buFont typeface="Wingdings 2" pitchFamily="18" charset="2"/>
              <a:buNone/>
            </a:pP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分析：</a:t>
            </a:r>
            <a:endParaRPr lang="en-US" altLang="zh-CN" sz="240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易知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X1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必为分子，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X2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必为分母，其它数可以为分子，也可以为分母，但是任何一个数让它作为分子永远比作为分母更有利于使得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E1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为整数。所以，另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E1=X1/(X2/X3/…/Xk)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，判断它是否是整数。</a:t>
            </a:r>
            <a:endParaRPr lang="en-US" altLang="zh-CN" sz="240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   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方法一：将分母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X2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分解质因素，由于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x2&lt;=1000000000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，所以质因素不超过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29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个，逐一扫描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X1, X3, …,Xk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，看能否将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X2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约掉</a:t>
            </a:r>
            <a:endParaRPr lang="en-US" altLang="zh-CN" sz="240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   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方法二：逐一扫描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X1, X3, …, Xk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，约掉他们与</a:t>
            </a:r>
            <a:r>
              <a:rPr lang="en-US" altLang="zh-CN" sz="2400">
                <a:latin typeface="宋体" pitchFamily="2" charset="-122"/>
                <a:ea typeface="Arial Unicode MS" charset="-122"/>
                <a:cs typeface="Arial Unicode MS" charset="-122"/>
              </a:rPr>
              <a:t>X2</a:t>
            </a:r>
            <a:r>
              <a:rPr lang="zh-CN" altLang="en-US" sz="2400">
                <a:latin typeface="宋体" pitchFamily="2" charset="-122"/>
                <a:ea typeface="Arial Unicode MS" charset="-122"/>
                <a:cs typeface="Arial Unicode MS" charset="-122"/>
              </a:rPr>
              <a:t>的最大公约数即可。</a:t>
            </a:r>
          </a:p>
          <a:p>
            <a:pPr marL="0" indent="0">
              <a:buFont typeface="Wingdings 2" pitchFamily="18" charset="2"/>
              <a:buNone/>
            </a:pPr>
            <a:endParaRPr lang="en-US" altLang="zh-CN" sz="240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一、从跳兽问题谈起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  <a:ea typeface="Arial Unicode MS" charset="-122"/>
                <a:cs typeface="Arial Unicode MS" charset="-122"/>
              </a:rPr>
              <a:t>例</a:t>
            </a:r>
            <a:r>
              <a:rPr lang="en-US" altLang="zh-CN" sz="2400" b="1" dirty="0">
                <a:solidFill>
                  <a:srgbClr val="FFFF00"/>
                </a:solidFill>
                <a:latin typeface="宋体" pitchFamily="2" charset="-122"/>
                <a:ea typeface="Arial Unicode MS" charset="-122"/>
                <a:cs typeface="Arial Unicode MS" charset="-122"/>
              </a:rPr>
              <a:t>1</a:t>
            </a: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  <a:ea typeface="Arial Unicode MS" charset="-122"/>
                <a:cs typeface="Arial Unicode MS" charset="-122"/>
              </a:rPr>
              <a:t>：跳兽问题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：</a:t>
            </a: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问题描述：</a:t>
            </a: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一只神奇的野兽，它跳一步的长度是某个部落的人们所走步长的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倍，它只在一条长度为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步长的道路上来回不停地跳动。当它接近道路的一个端点，但余下距离又不足它的一步时，它会先跳到端点，再折回，其折回的距离是刚才一跳未跳完部分的长度。要求捕捉这只野兽，方法就是把捕捉工具放到这只野兽面前，距离是人一步长的地方。问能否捕捉到这只野兽？请你帮助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酋长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解决这个问题。</a:t>
            </a: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marL="533400" indent="-533400">
              <a:buFontTx/>
              <a:buNone/>
              <a:defRPr/>
            </a:pPr>
            <a:r>
              <a:rPr lang="zh-CN" altLang="en-US" sz="2400" b="1" dirty="0"/>
              <a:t>算法思想：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、利用求</a:t>
            </a:r>
            <a:r>
              <a:rPr lang="en-US" altLang="zh-CN" sz="2400" b="1" i="1" dirty="0" err="1"/>
              <a:t>a,b</a:t>
            </a:r>
            <a:r>
              <a:rPr lang="zh-CN" altLang="en-US" sz="2400" b="1" dirty="0"/>
              <a:t>的最大公因数的转辗相除过程，进行多次逆推，使最大公因数的表示式最终表示为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的线性组合</a:t>
            </a:r>
            <a:r>
              <a:rPr lang="en-US" altLang="zh-CN" sz="2400" b="1" i="1" dirty="0" err="1"/>
              <a:t>ax</a:t>
            </a:r>
            <a:r>
              <a:rPr lang="en-US" altLang="zh-CN" sz="2400" b="1" dirty="0" err="1"/>
              <a:t>+</a:t>
            </a:r>
            <a:r>
              <a:rPr lang="en-US" altLang="zh-CN" sz="2400" b="1" i="1" dirty="0" err="1"/>
              <a:t>by</a:t>
            </a:r>
            <a:r>
              <a:rPr lang="en-US" altLang="zh-CN" sz="2400" b="1" dirty="0"/>
              <a:t>  (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可能为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或负数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、此时，</a:t>
            </a:r>
            <a:r>
              <a:rPr lang="en-US" altLang="zh-CN" sz="2400" b="1" i="1" dirty="0"/>
              <a:t>d</a:t>
            </a:r>
            <a:r>
              <a:rPr lang="zh-CN" altLang="en-US" sz="2400" b="1" dirty="0"/>
              <a:t>＝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a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b</a:t>
            </a:r>
            <a:r>
              <a:rPr lang="en-US" altLang="zh-CN" sz="2400" b="1" dirty="0"/>
              <a:t>)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、做法：将欧几里德算法进行推广，使得该算法不仅能得出任意两个正整数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的最大公因数</a:t>
            </a:r>
            <a:r>
              <a:rPr lang="en-US" altLang="zh-CN" sz="2400" b="1" i="1" dirty="0"/>
              <a:t>d</a:t>
            </a:r>
            <a:r>
              <a:rPr lang="zh-CN" altLang="en-US" sz="2400" b="1" dirty="0"/>
              <a:t>，而且还能计算出满足下式的整数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：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=</a:t>
            </a:r>
            <a:r>
              <a:rPr lang="en-US" altLang="zh-CN" sz="2400" b="1" i="1" dirty="0" err="1"/>
              <a:t>ax</a:t>
            </a:r>
            <a:r>
              <a:rPr lang="en-US" altLang="zh-CN" sz="2400" b="1" dirty="0" err="1"/>
              <a:t>+</a:t>
            </a:r>
            <a:r>
              <a:rPr lang="en-US" altLang="zh-CN" sz="2400" b="1" i="1" dirty="0" err="1"/>
              <a:t>by</a:t>
            </a:r>
            <a:endParaRPr lang="en-US" altLang="zh-CN" sz="2400" b="1" i="1" dirty="0"/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</a:rPr>
              <a:t>辗转相除过程的逆推</a:t>
            </a:r>
            <a:r>
              <a:rPr lang="zh-CN" altLang="en-US" sz="2400" b="1"/>
              <a:t>（扩展欧几里德算法）</a:t>
            </a: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 typeface="Wingdings 2" pitchFamily="18" charset="2"/>
              <a:buNone/>
            </a:pPr>
            <a:r>
              <a:rPr lang="zh-CN" altLang="en-US" sz="2400">
                <a:latin typeface="宋体" pitchFamily="2" charset="-122"/>
              </a:rPr>
              <a:t>记</a:t>
            </a:r>
            <a:endParaRPr lang="zh-CN" altLang="en-US" sz="2400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 typeface="Wingdings 2" pitchFamily="18" charset="2"/>
              <a:buNone/>
            </a:pPr>
            <a:r>
              <a:rPr lang="zh-CN" altLang="en-US" sz="2400">
                <a:latin typeface="宋体" pitchFamily="2" charset="-122"/>
              </a:rPr>
              <a:t>类似地，记</a:t>
            </a:r>
            <a:endParaRPr lang="zh-CN" altLang="en-US" sz="2400"/>
          </a:p>
          <a:p>
            <a:pPr>
              <a:buFontTx/>
              <a:buNone/>
            </a:pPr>
            <a:r>
              <a:rPr lang="zh-CN" altLang="en-US" sz="2400">
                <a:latin typeface="宋体" pitchFamily="2" charset="-122"/>
              </a:rPr>
              <a:t>一般地，</a:t>
            </a:r>
            <a:endParaRPr lang="en-US" altLang="zh-CN" sz="2400" b="1"/>
          </a:p>
          <a:p>
            <a:pPr>
              <a:buFontTx/>
              <a:buNone/>
            </a:pPr>
            <a:r>
              <a:rPr lang="zh-CN" altLang="en-US" sz="2400"/>
              <a:t> </a:t>
            </a:r>
          </a:p>
          <a:p>
            <a:pPr>
              <a:buFontTx/>
              <a:buNone/>
            </a:pPr>
            <a:endParaRPr lang="zh-CN" altLang="en-US" sz="2400" b="1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53028"/>
              </p:ext>
            </p:extLst>
          </p:nvPr>
        </p:nvGraphicFramePr>
        <p:xfrm>
          <a:off x="877888" y="1981200"/>
          <a:ext cx="20843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公式" r:id="rId3" imgW="876240" imgH="228600" progId="Equation.3">
                  <p:embed/>
                </p:oleObj>
              </mc:Choice>
              <mc:Fallback>
                <p:oleObj name="公式" r:id="rId3" imgW="87624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981200"/>
                        <a:ext cx="2084387" cy="463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745892"/>
              </p:ext>
            </p:extLst>
          </p:nvPr>
        </p:nvGraphicFramePr>
        <p:xfrm>
          <a:off x="839788" y="2501900"/>
          <a:ext cx="2463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公式" r:id="rId5" imgW="1002960" imgH="228600" progId="Equation.3">
                  <p:embed/>
                </p:oleObj>
              </mc:Choice>
              <mc:Fallback>
                <p:oleObj name="公式" r:id="rId5" imgW="100296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501900"/>
                        <a:ext cx="2463800" cy="484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158950"/>
              </p:ext>
            </p:extLst>
          </p:nvPr>
        </p:nvGraphicFramePr>
        <p:xfrm>
          <a:off x="573088" y="3048000"/>
          <a:ext cx="749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3" name="公式" r:id="rId7" imgW="3644640" imgH="228600" progId="Equation.3">
                  <p:embed/>
                </p:oleObj>
              </mc:Choice>
              <mc:Fallback>
                <p:oleObj name="公式" r:id="rId7" imgW="364464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3048000"/>
                        <a:ext cx="7493000" cy="469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41315"/>
              </p:ext>
            </p:extLst>
          </p:nvPr>
        </p:nvGraphicFramePr>
        <p:xfrm>
          <a:off x="1987550" y="3562350"/>
          <a:ext cx="1874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公式" r:id="rId9" imgW="1041120" imgH="228600" progId="Equation.3">
                  <p:embed/>
                </p:oleObj>
              </mc:Choice>
              <mc:Fallback>
                <p:oleObj name="公式" r:id="rId9" imgW="1041120" imgH="228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562350"/>
                        <a:ext cx="1874838" cy="419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47813" y="4038600"/>
          <a:ext cx="601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r:id="rId11" imgW="2946400" imgH="457200" progId="Equation.3">
                  <p:embed/>
                </p:oleObj>
              </mc:Choice>
              <mc:Fallback>
                <p:oleObj r:id="rId11" imgW="2946400" imgH="45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38600"/>
                        <a:ext cx="6019800" cy="838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3271"/>
              </p:ext>
            </p:extLst>
          </p:nvPr>
        </p:nvGraphicFramePr>
        <p:xfrm>
          <a:off x="687388" y="4933950"/>
          <a:ext cx="38068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公式" r:id="rId13" imgW="1384200" imgH="507960" progId="Equation.3">
                  <p:embed/>
                </p:oleObj>
              </mc:Choice>
              <mc:Fallback>
                <p:oleObj name="公式" r:id="rId13" imgW="1384200" imgH="50796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33950"/>
                        <a:ext cx="3806825" cy="1042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559424" y="5105400"/>
            <a:ext cx="3829000" cy="78422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r>
              <a:rPr lang="zh-CN" altLang="en-US" sz="2400">
                <a:latin typeface="宋体" pitchFamily="2" charset="-122"/>
              </a:rPr>
              <a:t>于是有整数</a:t>
            </a:r>
            <a:r>
              <a:rPr lang="en-US" altLang="zh-CN" sz="2400">
                <a:latin typeface="宋体" pitchFamily="2" charset="-122"/>
              </a:rPr>
              <a:t>x</a:t>
            </a:r>
            <a:r>
              <a:rPr lang="zh-CN" altLang="en-US" sz="2400">
                <a:latin typeface="宋体" pitchFamily="2" charset="-122"/>
              </a:rPr>
              <a:t>和</a:t>
            </a:r>
            <a:r>
              <a:rPr lang="en-US" altLang="zh-CN" sz="2400">
                <a:latin typeface="宋体" pitchFamily="2" charset="-122"/>
              </a:rPr>
              <a:t>y</a:t>
            </a:r>
            <a:r>
              <a:rPr lang="zh-CN" altLang="en-US" sz="2400">
                <a:latin typeface="宋体" pitchFamily="2" charset="-122"/>
              </a:rPr>
              <a:t>满足：</a:t>
            </a:r>
          </a:p>
          <a:p>
            <a:r>
              <a:rPr lang="zh-CN" altLang="en-US" sz="2400">
                <a:latin typeface="宋体" pitchFamily="2" charset="-122"/>
              </a:rPr>
              <a:t>   </a:t>
            </a:r>
            <a:r>
              <a:rPr lang="en-US" altLang="zh-CN" sz="2400">
                <a:latin typeface="宋体" pitchFamily="2" charset="-122"/>
              </a:rPr>
              <a:t>d</a:t>
            </a:r>
            <a:r>
              <a:rPr lang="zh-CN" altLang="en-US" sz="2400">
                <a:latin typeface="宋体" pitchFamily="2" charset="-122"/>
              </a:rPr>
              <a:t>＝</a:t>
            </a:r>
            <a:r>
              <a:rPr lang="en-US" altLang="zh-CN" sz="2400">
                <a:latin typeface="宋体" pitchFamily="2" charset="-122"/>
              </a:rPr>
              <a:t>gcd(a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宋体" pitchFamily="2" charset="-122"/>
              </a:rPr>
              <a:t>b)</a:t>
            </a:r>
            <a:r>
              <a:rPr lang="zh-CN" altLang="en-US" sz="2400">
                <a:latin typeface="宋体" pitchFamily="2" charset="-122"/>
              </a:rPr>
              <a:t>＝</a:t>
            </a:r>
            <a:r>
              <a:rPr lang="en-US" altLang="zh-CN" sz="2400">
                <a:latin typeface="宋体" pitchFamily="2" charset="-122"/>
              </a:rPr>
              <a:t>ax+by </a:t>
            </a:r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ea typeface="Arial Unicode MS" charset="-122"/>
                <a:cs typeface="Arial Unicode MS" charset="-122"/>
              </a:rPr>
              <a:t>扩展欧几里德的递归实现</a:t>
            </a:r>
            <a:endParaRPr lang="en-US" altLang="zh-CN" sz="2400" b="1" dirty="0">
              <a:solidFill>
                <a:srgbClr val="FFFF00"/>
              </a:solidFill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ea typeface="Arial Unicode MS" charset="-122"/>
                <a:cs typeface="Arial Unicode MS" charset="-122"/>
              </a:rPr>
              <a:t>    设有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x1, y1, x2, y2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满足：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en-US" altLang="zh-CN" sz="2400" b="1" dirty="0" err="1">
                <a:latin typeface="宋体" pitchFamily="2" charset="-122"/>
                <a:ea typeface="Arial Unicode MS" charset="-122"/>
                <a:cs typeface="Arial Unicode MS" charset="-122"/>
              </a:rPr>
              <a:t>gcd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(a, b)=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x1*a+y1*b=x2*b+y2*(</a:t>
            </a:r>
            <a:r>
              <a:rPr lang="en-US" altLang="zh-CN" sz="2400" b="1" dirty="0" err="1">
                <a:latin typeface="宋体" pitchFamily="2" charset="-122"/>
                <a:ea typeface="Arial Unicode MS" charset="-122"/>
                <a:cs typeface="Arial Unicode MS" charset="-122"/>
              </a:rPr>
              <a:t>a%b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)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=x2*b+y2*(a-a/b*b)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= y2*a + (x2-a/b*y2)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因此有：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x1 = y2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        y1 = x2 – a/b*y2;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同样的方法可以得到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x2,y2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与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x3,y3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之间的关系，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……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，当最后得到最大共因数时，</a:t>
            </a:r>
            <a:r>
              <a:rPr lang="en-US" altLang="zh-CN" sz="2400" b="1" dirty="0" err="1">
                <a:latin typeface="宋体" pitchFamily="2" charset="-122"/>
                <a:ea typeface="Arial Unicode MS" charset="-122"/>
                <a:cs typeface="Arial Unicode MS" charset="-122"/>
              </a:rPr>
              <a:t>xn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=1, </a:t>
            </a:r>
            <a:r>
              <a:rPr lang="en-US" altLang="zh-CN" sz="2400" b="1" dirty="0" err="1">
                <a:latin typeface="宋体" pitchFamily="2" charset="-122"/>
                <a:ea typeface="Arial Unicode MS" charset="-122"/>
                <a:cs typeface="Arial Unicode MS" charset="-122"/>
              </a:rPr>
              <a:t>yn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=0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。</a:t>
            </a: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然后按上述递推关系逆推即可。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ea typeface="Arial Unicode MS" charset="-122"/>
                <a:cs typeface="Arial Unicode MS" charset="-122"/>
              </a:rPr>
              <a:t>扩展欧几里德的递归实现</a:t>
            </a:r>
            <a:endParaRPr lang="en-US" altLang="zh-CN" sz="2400" b="1" dirty="0">
              <a:solidFill>
                <a:srgbClr val="FFFF00"/>
              </a:solidFill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ea typeface="Arial Unicode MS" charset="-122"/>
                <a:cs typeface="Arial Unicode MS" charset="-122"/>
              </a:rPr>
              <a:t>    输入整数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a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、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b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，返回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d=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gcd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(a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，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b)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和对应等式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ax+by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=d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中的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x,y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long 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extend_gcd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(long a, long b, long &amp;x, long &amp;y){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long 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t,m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if ((b==0)&amp;(a==0)) return -1;//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无最大公因数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Arial Unicode MS" charset="-122"/>
                <a:cs typeface="Arial Unicode MS" charset="-122"/>
              </a:rPr>
              <a:t>   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if (b==0){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	  x=1; y=0;  	 return a;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}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else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	  m=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extend_gcd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(b, 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a%b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, x, y);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	  t=x; x=y; y=t-(a/b)*y;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return m;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} </a:t>
            </a:r>
          </a:p>
          <a:p>
            <a:pPr>
              <a:buFontTx/>
              <a:buNone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68860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求方程</a:t>
            </a:r>
            <a:r>
              <a:rPr lang="en-US" altLang="zh-CN" sz="2400" b="1" dirty="0" err="1">
                <a:solidFill>
                  <a:srgbClr val="FFFF00"/>
                </a:solidFill>
              </a:rPr>
              <a:t>ax+by</a:t>
            </a:r>
            <a:r>
              <a:rPr lang="en-US" altLang="zh-CN" sz="2400" b="1" dirty="0">
                <a:solidFill>
                  <a:srgbClr val="FFFF00"/>
                </a:solidFill>
              </a:rPr>
              <a:t>=c</a:t>
            </a:r>
            <a:r>
              <a:rPr lang="zh-CN" altLang="en-US" sz="2400" b="1" dirty="0">
                <a:solidFill>
                  <a:srgbClr val="FFFF00"/>
                </a:solidFill>
              </a:rPr>
              <a:t>的整数解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609600" indent="-609600">
              <a:buFontTx/>
              <a:buNone/>
              <a:defRPr/>
            </a:pPr>
            <a:r>
              <a:rPr lang="zh-CN" altLang="en-US" sz="2400" b="1" dirty="0"/>
              <a:t>    设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，记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md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=</a:t>
            </a:r>
            <a:r>
              <a:rPr lang="en-US" altLang="zh-CN" sz="2400" b="1" i="1" dirty="0" err="1"/>
              <a:t>nd</a:t>
            </a:r>
            <a:endParaRPr lang="en-US" altLang="zh-CN" sz="2400" b="1" i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    1</a:t>
            </a:r>
            <a:r>
              <a:rPr lang="zh-CN" altLang="en-US" sz="2400" b="1" dirty="0"/>
              <a:t>、求特解：求整系数方程</a:t>
            </a:r>
            <a:r>
              <a:rPr lang="en-US" altLang="zh-CN" sz="2400" b="1" i="1" dirty="0" err="1"/>
              <a:t>ax</a:t>
            </a:r>
            <a:r>
              <a:rPr lang="en-US" altLang="zh-CN" sz="2400" b="1" dirty="0" err="1"/>
              <a:t>+</a:t>
            </a:r>
            <a:r>
              <a:rPr lang="en-US" altLang="zh-CN" sz="2400" b="1" i="1" dirty="0" err="1"/>
              <a:t>by</a:t>
            </a:r>
            <a:r>
              <a:rPr lang="en-US" altLang="zh-CN" sz="2400" b="1" i="1" dirty="0"/>
              <a:t>=d</a:t>
            </a:r>
            <a:r>
              <a:rPr lang="zh-CN" altLang="en-US" sz="2400" b="1" dirty="0"/>
              <a:t>的一个整数解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0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y</a:t>
            </a:r>
            <a:r>
              <a:rPr lang="en-US" altLang="zh-CN" sz="2400" b="1" i="1" baseline="-25000" dirty="0"/>
              <a:t>0</a:t>
            </a:r>
            <a:r>
              <a:rPr lang="zh-CN" altLang="en-US" sz="2400" b="1" i="1" dirty="0"/>
              <a:t>，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    2</a:t>
            </a:r>
            <a:r>
              <a:rPr lang="zh-CN" altLang="en-US" sz="2400" b="1" dirty="0"/>
              <a:t>、求一般解：</a:t>
            </a:r>
            <a:endParaRPr lang="en-US" altLang="zh-CN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若</a:t>
            </a:r>
            <a:r>
              <a:rPr lang="en-US" altLang="zh-CN" sz="2400" b="1" i="1" dirty="0"/>
              <a:t>d</a:t>
            </a:r>
            <a:r>
              <a:rPr lang="zh-CN" altLang="en-US" sz="2400" b="1" dirty="0"/>
              <a:t>不是</a:t>
            </a:r>
            <a:r>
              <a:rPr lang="en-US" altLang="zh-CN" sz="2400" b="1" i="1" dirty="0"/>
              <a:t>c</a:t>
            </a:r>
            <a:r>
              <a:rPr lang="zh-CN" altLang="en-US" sz="2400" b="1" dirty="0"/>
              <a:t>的因数，则整系数方程</a:t>
            </a:r>
            <a:r>
              <a:rPr lang="en-US" altLang="zh-CN" sz="2400" b="1" i="1" dirty="0" err="1"/>
              <a:t>ax</a:t>
            </a:r>
            <a:r>
              <a:rPr lang="en-US" altLang="zh-CN" sz="2400" b="1" dirty="0" err="1"/>
              <a:t>+</a:t>
            </a:r>
            <a:r>
              <a:rPr lang="en-US" altLang="zh-CN" sz="2400" b="1" i="1" dirty="0" err="1"/>
              <a:t>by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c</a:t>
            </a:r>
            <a:r>
              <a:rPr lang="zh-CN" altLang="en-US" sz="2400" b="1" dirty="0"/>
              <a:t>无整数解；</a:t>
            </a:r>
            <a:r>
              <a:rPr lang="zh-CN" altLang="en-US" sz="2400" b="1" i="1" dirty="0"/>
              <a:t>  </a:t>
            </a:r>
            <a:endParaRPr lang="en-US" altLang="zh-CN" sz="2400" b="1" i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i="1" dirty="0"/>
              <a:t>    </a:t>
            </a:r>
            <a:r>
              <a:rPr lang="zh-CN" altLang="en-US" sz="2400" b="1" dirty="0"/>
              <a:t>若</a:t>
            </a:r>
            <a:r>
              <a:rPr lang="en-US" altLang="zh-CN" sz="2400" b="1" i="1" dirty="0"/>
              <a:t>d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c</a:t>
            </a:r>
            <a:r>
              <a:rPr lang="zh-CN" altLang="en-US" sz="2400" b="1" dirty="0"/>
              <a:t>的因数，记</a:t>
            </a:r>
            <a:r>
              <a:rPr lang="en-US" altLang="zh-CN" sz="2400" b="1" i="1" dirty="0"/>
              <a:t>c=</a:t>
            </a:r>
            <a:r>
              <a:rPr lang="en-US" altLang="zh-CN" sz="2400" b="1" i="1" dirty="0" err="1"/>
              <a:t>gd</a:t>
            </a:r>
            <a:r>
              <a:rPr lang="zh-CN" altLang="en-US" sz="2400" b="1" i="1" dirty="0"/>
              <a:t>，</a:t>
            </a:r>
            <a:r>
              <a:rPr lang="zh-CN" altLang="en-US" sz="2400" b="1" dirty="0"/>
              <a:t>则整系数方程</a:t>
            </a:r>
            <a:r>
              <a:rPr lang="en-US" altLang="zh-CN" sz="2400" b="1" i="1" dirty="0" err="1"/>
              <a:t>ax</a:t>
            </a:r>
            <a:r>
              <a:rPr lang="en-US" altLang="zh-CN" sz="2400" b="1" dirty="0" err="1"/>
              <a:t>+</a:t>
            </a:r>
            <a:r>
              <a:rPr lang="en-US" altLang="zh-CN" sz="2400" b="1" i="1" dirty="0" err="1"/>
              <a:t>by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c</a:t>
            </a:r>
            <a:r>
              <a:rPr lang="zh-CN" altLang="en-US" sz="2400" b="1" dirty="0"/>
              <a:t>一般解为</a:t>
            </a:r>
            <a:r>
              <a:rPr lang="zh-CN" altLang="en-US" sz="2400" b="1" i="1" dirty="0"/>
              <a:t>：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i="1" dirty="0"/>
              <a:t>            </a:t>
            </a:r>
            <a:r>
              <a:rPr lang="en-US" altLang="zh-CN" sz="2400" b="1" i="1" dirty="0"/>
              <a:t>x=gx</a:t>
            </a:r>
            <a:r>
              <a:rPr lang="en-US" altLang="zh-CN" sz="2400" b="1" i="1" baseline="-25000" dirty="0"/>
              <a:t>0</a:t>
            </a:r>
            <a:r>
              <a:rPr lang="en-US" altLang="zh-CN" sz="2400" b="1" i="1" dirty="0"/>
              <a:t>+nt,  y=</a:t>
            </a:r>
            <a:r>
              <a:rPr lang="en-US" altLang="zh-CN" sz="2400" b="1" dirty="0"/>
              <a:t>g</a:t>
            </a:r>
            <a:r>
              <a:rPr lang="en-US" altLang="zh-CN" sz="2400" b="1" i="1" dirty="0"/>
              <a:t>y</a:t>
            </a:r>
            <a:r>
              <a:rPr lang="en-US" altLang="zh-CN" sz="2400" b="1" i="1" baseline="-25000" dirty="0"/>
              <a:t>0</a:t>
            </a:r>
            <a:r>
              <a:rPr lang="en-US" altLang="zh-CN" sz="2400" b="1" i="1" dirty="0"/>
              <a:t>-mt,   t</a:t>
            </a:r>
            <a:r>
              <a:rPr lang="zh-CN" altLang="en-US" sz="2400" b="1" dirty="0"/>
              <a:t>为任何整数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en-US" altLang="zh-CN" sz="2400" b="1" dirty="0"/>
              <a:t> Magic Horse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问题描述：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  在一个无穷大的棋盘上</a:t>
            </a:r>
            <a:r>
              <a:rPr lang="en-US" altLang="zh-CN" sz="2000" b="1" dirty="0"/>
              <a:t>,</a:t>
            </a:r>
            <a:r>
              <a:rPr lang="zh-CN" altLang="en-US" sz="2000" b="1" dirty="0">
                <a:latin typeface="宋体" pitchFamily="2" charset="-122"/>
              </a:rPr>
              <a:t>有一个</a:t>
            </a:r>
            <a:r>
              <a:rPr lang="en-US" altLang="zh-CN" sz="2000" b="1" dirty="0"/>
              <a:t>Magic Horse</a:t>
            </a:r>
            <a:r>
              <a:rPr lang="zh-CN" altLang="en-US" sz="2000" b="1" dirty="0">
                <a:latin typeface="宋体" pitchFamily="2" charset="-122"/>
              </a:rPr>
              <a:t>，它能跳一个</a:t>
            </a:r>
            <a:r>
              <a:rPr lang="en-US" altLang="zh-CN" sz="2000" b="1" dirty="0" err="1"/>
              <a:t>a</a:t>
            </a:r>
            <a:r>
              <a:rPr lang="en-US" altLang="zh-CN" sz="2000" b="1" dirty="0" err="1">
                <a:sym typeface="Symbol" pitchFamily="18" charset="2"/>
              </a:rPr>
              <a:t></a:t>
            </a:r>
            <a:r>
              <a:rPr lang="en-US" altLang="zh-CN" sz="2000" b="1" dirty="0" err="1"/>
              <a:t>b</a:t>
            </a:r>
            <a:r>
              <a:rPr lang="zh-CN" altLang="en-US" sz="2000" b="1" dirty="0">
                <a:latin typeface="宋体" pitchFamily="2" charset="-122"/>
              </a:rPr>
              <a:t>的矩形，这只</a:t>
            </a:r>
            <a:r>
              <a:rPr lang="en-US" altLang="zh-CN" sz="2000" b="1" dirty="0"/>
              <a:t>Magic horse</a:t>
            </a:r>
            <a:r>
              <a:rPr lang="zh-CN" altLang="en-US" sz="2000" b="1" dirty="0">
                <a:latin typeface="宋体" pitchFamily="2" charset="-122"/>
              </a:rPr>
              <a:t>能走遍整个棋盘吗</a:t>
            </a:r>
            <a:r>
              <a:rPr lang="en-US" altLang="zh-CN" sz="2000" b="1" dirty="0"/>
              <a:t>?</a:t>
            </a:r>
            <a:r>
              <a:rPr lang="zh-CN" altLang="en-US" sz="2000" b="1" dirty="0"/>
              <a:t>在</a:t>
            </a:r>
            <a:r>
              <a:rPr lang="zh-CN" altLang="en-US" sz="2000" b="1" dirty="0">
                <a:latin typeface="宋体" pitchFamily="2" charset="-122"/>
              </a:rPr>
              <a:t>国际象棋中马的走法中，该</a:t>
            </a:r>
            <a:r>
              <a:rPr lang="en-US" altLang="zh-CN" sz="2000" b="1" dirty="0"/>
              <a:t>Magic Horse</a:t>
            </a:r>
            <a:r>
              <a:rPr lang="zh-CN" altLang="en-US" sz="2000" b="1" dirty="0">
                <a:latin typeface="宋体" pitchFamily="2" charset="-122"/>
              </a:rPr>
              <a:t>跳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/>
              <a:t>1</a:t>
            </a:r>
            <a:r>
              <a:rPr lang="zh-CN" altLang="en-US" sz="2000" b="1" dirty="0">
                <a:latin typeface="宋体" pitchFamily="2" charset="-122"/>
              </a:rPr>
              <a:t>的矩形的</a:t>
            </a:r>
            <a:r>
              <a:rPr lang="en-US" altLang="zh-CN" sz="2000" b="1" dirty="0"/>
              <a:t>8</a:t>
            </a:r>
            <a:r>
              <a:rPr lang="zh-CN" altLang="en-US" sz="2000" b="1" dirty="0">
                <a:latin typeface="宋体" pitchFamily="2" charset="-122"/>
              </a:rPr>
              <a:t>种情形。</a:t>
            </a:r>
          </a:p>
          <a:p>
            <a:pPr algn="just"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  输入：</a:t>
            </a:r>
            <a:endParaRPr lang="zh-CN" altLang="en-US" sz="2000" b="1" dirty="0">
              <a:latin typeface="宋体" pitchFamily="2" charset="-122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  输入文件的第一行有一个整数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，表示有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组测试数据，接下来有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行，每行上有两个整数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，之间用一个或多个空格隔开，（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n</a:t>
            </a:r>
            <a:r>
              <a:rPr lang="en-US" altLang="zh-CN" sz="2000" b="1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20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60000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60000</a:t>
            </a:r>
            <a:r>
              <a:rPr lang="zh-CN" altLang="en-US" sz="2000" b="1" dirty="0">
                <a:latin typeface="宋体" pitchFamily="2" charset="-122"/>
              </a:rPr>
              <a:t>）。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  输出：</a:t>
            </a:r>
            <a:endParaRPr lang="zh-CN" altLang="en-US" sz="2000" b="1" dirty="0">
              <a:latin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  对输入文件的每一组测试数据</a:t>
            </a:r>
            <a:r>
              <a:rPr lang="en-US" altLang="zh-CN" sz="2000" b="1" dirty="0"/>
              <a:t>a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>
                <a:latin typeface="宋体" pitchFamily="2" charset="-122"/>
              </a:rPr>
              <a:t>，确定这</a:t>
            </a:r>
            <a:r>
              <a:rPr lang="en-US" altLang="zh-CN" sz="2000" b="1" dirty="0"/>
              <a:t>Magic Horse</a:t>
            </a:r>
            <a:r>
              <a:rPr lang="zh-CN" altLang="en-US" sz="2000" b="1" dirty="0">
                <a:latin typeface="宋体" pitchFamily="2" charset="-122"/>
              </a:rPr>
              <a:t>能走遍整个棋盘。若可以到走遍整个棋盘，则输出</a:t>
            </a:r>
            <a:r>
              <a:rPr lang="zh-CN" altLang="en-US" sz="2000" b="1" dirty="0">
                <a:latin typeface="Times New Roman"/>
              </a:rPr>
              <a:t>“</a:t>
            </a:r>
            <a:r>
              <a:rPr lang="en-US" altLang="zh-CN" sz="2000" b="1" dirty="0"/>
              <a:t>Yes</a:t>
            </a:r>
            <a:r>
              <a:rPr lang="zh-CN" altLang="en-US" sz="2000" b="1" dirty="0">
                <a:latin typeface="宋体" pitchFamily="2" charset="-122"/>
              </a:rPr>
              <a:t>！</a:t>
            </a:r>
            <a:r>
              <a:rPr lang="zh-CN" altLang="en-US" sz="2000" b="1" dirty="0">
                <a:latin typeface="Times New Roman"/>
              </a:rPr>
              <a:t>”</a:t>
            </a:r>
            <a:r>
              <a:rPr lang="zh-CN" altLang="en-US" sz="2000" b="1" dirty="0">
                <a:latin typeface="宋体" pitchFamily="2" charset="-122"/>
              </a:rPr>
              <a:t>，否则输出</a:t>
            </a:r>
            <a:r>
              <a:rPr lang="zh-CN" altLang="en-US" sz="2000" b="1" dirty="0">
                <a:latin typeface="Times New Roman"/>
              </a:rPr>
              <a:t>“</a:t>
            </a:r>
            <a:r>
              <a:rPr lang="en-US" altLang="zh-CN" sz="2000" b="1" dirty="0"/>
              <a:t>No</a:t>
            </a:r>
            <a:r>
              <a:rPr lang="zh-CN" altLang="en-US" sz="2000" b="1" dirty="0">
                <a:latin typeface="宋体" pitchFamily="2" charset="-122"/>
              </a:rPr>
              <a:t>！</a:t>
            </a:r>
            <a:r>
              <a:rPr lang="zh-CN" altLang="en-US" sz="2000" b="1" dirty="0">
                <a:latin typeface="Times New Roman"/>
              </a:rPr>
              <a:t>”</a:t>
            </a:r>
            <a:r>
              <a:rPr lang="zh-CN" altLang="en-US" sz="2000" b="1" dirty="0"/>
              <a:t> </a:t>
            </a:r>
          </a:p>
          <a:p>
            <a:pPr algn="just">
              <a:buFontTx/>
              <a:buNone/>
              <a:defRPr/>
            </a:pPr>
            <a:endParaRPr lang="zh-CN" altLang="en-US" sz="2400" b="1" dirty="0">
              <a:latin typeface="宋体" pitchFamily="2" charset="-122"/>
            </a:endParaRP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en-US" altLang="zh-CN" sz="2400" b="1" dirty="0"/>
              <a:t> Magic Horse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zh-CN" altLang="zh-CN" sz="2400" b="1" dirty="0"/>
              <a:t>输入样例</a:t>
            </a:r>
            <a:endParaRPr lang="zh-CN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en-US" altLang="zh-CN" sz="2400" b="1" dirty="0"/>
              <a:t>    101 30</a:t>
            </a:r>
            <a:endParaRPr lang="zh-CN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en-US" altLang="zh-CN" sz="2400" b="1" dirty="0"/>
              <a:t>    48 52341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zh-CN" altLang="zh-CN" sz="2400" b="1" dirty="0"/>
              <a:t>输出样例</a:t>
            </a:r>
            <a:endParaRPr lang="zh-CN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en-US" altLang="zh-CN" sz="2400" b="1" dirty="0"/>
              <a:t>    Yes!</a:t>
            </a:r>
            <a:endParaRPr lang="zh-CN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en-US" altLang="zh-CN" sz="2400" b="1" dirty="0"/>
              <a:t>    No!</a:t>
            </a:r>
            <a:endParaRPr lang="zh-CN" altLang="zh-CN" sz="2400" dirty="0"/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en-US" altLang="zh-CN" sz="2400" b="1" dirty="0"/>
              <a:t> Magic Horse</a:t>
            </a:r>
          </a:p>
          <a:p>
            <a:pPr>
              <a:buFontTx/>
              <a:buNone/>
              <a:defRPr/>
            </a:pPr>
            <a:r>
              <a:rPr lang="zh-CN" altLang="en-US" sz="2400" b="1" dirty="0"/>
              <a:t>分析：</a:t>
            </a:r>
            <a:endParaRPr lang="en-US" altLang="zh-CN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只要能从一个格子移动到相邻的格子，本问题就解决了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任何两个相邻的格子的坐标之和，他们的奇偶性一定是不相同的。由此可以肯定</a:t>
            </a:r>
            <a:r>
              <a:rPr lang="en-US" altLang="zh-CN" sz="2400" b="1" dirty="0"/>
              <a:t>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/>
              <a:t>b</a:t>
            </a:r>
            <a:r>
              <a:rPr lang="zh-CN" altLang="en-US" sz="2400" b="1" dirty="0">
                <a:latin typeface="宋体" pitchFamily="2" charset="-122"/>
              </a:rPr>
              <a:t>一定是奇偶性相异的。</a:t>
            </a:r>
            <a:r>
              <a:rPr lang="zh-CN" altLang="en-US" sz="2400" b="1" dirty="0"/>
              <a:t>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每次行走的增量一定是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宋体" pitchFamily="2" charset="-122"/>
              </a:rPr>
              <a:t>的线性组合，即</a:t>
            </a:r>
            <a:endParaRPr lang="en-US" altLang="zh-CN" sz="2400" b="1" dirty="0">
              <a:latin typeface="宋体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    (a, b), (a, -b), (-a, b), (-a, -b)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    (b, a), (b, -a), (-b, a), (-b, -a)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  的线性组合。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  当前位置</a:t>
            </a:r>
            <a:r>
              <a:rPr lang="en-US" altLang="zh-CN" sz="2400" b="1" dirty="0" err="1"/>
              <a:t>pos</a:t>
            </a:r>
            <a:r>
              <a:rPr lang="en-US" altLang="zh-CN" sz="2400" b="1" dirty="0"/>
              <a:t> = t1*(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)+ t2*(a,-b)  + t3*(-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) + t4*(-a,-b)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en-US" altLang="zh-CN" sz="2400" b="1" dirty="0"/>
              <a:t>                                 +t5*(b, a)+t6* (b, -a)+t7*(-b, a)+t8* (-b, -a)</a:t>
            </a:r>
            <a:r>
              <a:rPr lang="zh-CN" altLang="en-US" sz="2400" b="1" dirty="0">
                <a:latin typeface="宋体" pitchFamily="2" charset="-122"/>
              </a:rPr>
              <a:t>。</a:t>
            </a:r>
            <a:r>
              <a:rPr lang="zh-CN" altLang="en-US" sz="2400" b="1" dirty="0"/>
              <a:t>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en-US" altLang="zh-CN" sz="2400" b="1" dirty="0"/>
              <a:t> Magic Horse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pos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=(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dx,dy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)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，其中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     dx=p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1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 * a + q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1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 * b 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，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dy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=p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2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 * a + q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2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 * b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    其中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  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p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1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=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t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1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+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t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2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-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t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3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-t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4</a:t>
            </a:r>
            <a:r>
              <a:rPr lang="zh-CN" altLang="en-US" sz="2400" b="1" dirty="0"/>
              <a:t>，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q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1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=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t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5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+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t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6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-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t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7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-</a:t>
            </a:r>
            <a:r>
              <a:rPr lang="en-US" altLang="zh-CN" sz="2400" b="1" i="1" dirty="0">
                <a:ea typeface="Arial Unicode MS" charset="-122"/>
                <a:cs typeface="Arial Unicode MS" charset="-122"/>
              </a:rPr>
              <a:t>t</a:t>
            </a:r>
            <a:r>
              <a:rPr lang="en-US" altLang="zh-CN" sz="2400" b="1" baseline="-30000" dirty="0">
                <a:ea typeface="Arial Unicode MS" charset="-122"/>
                <a:cs typeface="Arial Unicode MS" charset="-122"/>
              </a:rPr>
              <a:t>8</a:t>
            </a:r>
            <a:r>
              <a:rPr lang="zh-CN" altLang="en-US" sz="2400" b="1" dirty="0"/>
              <a:t>，</a:t>
            </a:r>
            <a:endParaRPr lang="zh-CN" altLang="en-US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 i="1" dirty="0"/>
              <a:t>          </a:t>
            </a:r>
            <a:r>
              <a:rPr lang="en-US" altLang="zh-CN" sz="2400" b="1" i="1" dirty="0"/>
              <a:t>p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5</a:t>
            </a:r>
            <a:r>
              <a:rPr lang="en-US" altLang="zh-CN" sz="2400" b="1" dirty="0"/>
              <a:t>-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6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7</a:t>
            </a:r>
            <a:r>
              <a:rPr lang="en-US" altLang="zh-CN" sz="2400" b="1" dirty="0"/>
              <a:t>-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8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q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-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3</a:t>
            </a:r>
            <a:r>
              <a:rPr lang="en-US" altLang="zh-CN" sz="2400" b="1" dirty="0"/>
              <a:t>-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4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ea typeface="Arial Unicode MS" charset="-122"/>
                <a:cs typeface="Arial Unicode MS" charset="-122"/>
              </a:rPr>
              <a:t>    于是要能走到相邻的格子，必有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dx=1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或</a:t>
            </a:r>
            <a:r>
              <a:rPr lang="en-US" altLang="zh-CN" sz="2400" b="1" dirty="0" err="1">
                <a:ea typeface="Arial Unicode MS" charset="-122"/>
                <a:cs typeface="Arial Unicode MS" charset="-122"/>
              </a:rPr>
              <a:t>dy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=1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。即只要求出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p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，</a:t>
            </a:r>
            <a:r>
              <a:rPr lang="en-US" altLang="zh-CN" sz="2400" b="1" dirty="0">
                <a:ea typeface="Arial Unicode MS" charset="-122"/>
                <a:cs typeface="Arial Unicode MS" charset="-122"/>
              </a:rPr>
              <a:t>q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，使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ea typeface="Arial Unicode MS" charset="-122"/>
                <a:cs typeface="Arial Unicode MS" charset="-122"/>
              </a:rPr>
              <a:t>        a * p +b * q = 1  </a:t>
            </a:r>
          </a:p>
          <a:p>
            <a:pPr>
              <a:buFontTx/>
              <a:buNone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en-US" altLang="zh-CN" sz="2400" b="1" dirty="0"/>
              <a:t> Magic Horse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/>
              <a:t>  两个必须满足的条件</a:t>
            </a:r>
            <a:endParaRPr lang="en-US" altLang="zh-CN" sz="2400" b="1" dirty="0">
              <a:latin typeface="宋体" pitchFamily="2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dirty="0"/>
              <a:t>  （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zh-CN" altLang="en-US" sz="2400" dirty="0"/>
              <a:t>）</a:t>
            </a:r>
            <a:r>
              <a:rPr lang="en-US" altLang="zh-CN" sz="2400" dirty="0">
                <a:cs typeface="Times New Roman" pitchFamily="18" charset="0"/>
              </a:rPr>
              <a:t>a + b</a:t>
            </a:r>
            <a:r>
              <a:rPr lang="zh-CN" altLang="en-US" sz="2400" dirty="0"/>
              <a:t>是奇数，即</a:t>
            </a:r>
            <a:r>
              <a:rPr lang="en-US" altLang="zh-CN" sz="2400" dirty="0" err="1">
                <a:cs typeface="Times New Roman" pitchFamily="18" charset="0"/>
              </a:rPr>
              <a:t>a,b</a:t>
            </a:r>
            <a:r>
              <a:rPr lang="zh-CN" altLang="en-US" sz="2400" dirty="0"/>
              <a:t>奇偶性不同；</a:t>
            </a:r>
          </a:p>
          <a:p>
            <a:pPr algn="just">
              <a:buFontTx/>
              <a:buNone/>
              <a:defRPr/>
            </a:pPr>
            <a:r>
              <a:rPr lang="zh-CN" altLang="en-US" sz="2400" dirty="0"/>
              <a:t>  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互质，即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满足这两个条件的</a:t>
            </a:r>
            <a:r>
              <a:rPr lang="en-US" altLang="zh-CN" sz="2400" dirty="0" err="1">
                <a:latin typeface="宋体" pitchFamily="2" charset="-122"/>
              </a:rPr>
              <a:t>a,b</a:t>
            </a:r>
            <a:r>
              <a:rPr lang="zh-CN" altLang="en-US" sz="2400" dirty="0">
                <a:latin typeface="宋体" pitchFamily="2" charset="-122"/>
              </a:rPr>
              <a:t>一定能使</a:t>
            </a:r>
            <a:r>
              <a:rPr lang="en-US" altLang="zh-CN" sz="2400" dirty="0">
                <a:latin typeface="宋体" pitchFamily="2" charset="-122"/>
              </a:rPr>
              <a:t>Magic Horse</a:t>
            </a:r>
            <a:r>
              <a:rPr lang="zh-CN" altLang="en-US" sz="2400" dirty="0">
                <a:latin typeface="宋体" pitchFamily="2" charset="-122"/>
              </a:rPr>
              <a:t>走遍天下呢</a:t>
            </a:r>
            <a:r>
              <a:rPr lang="en-US" altLang="zh-CN" sz="2400" dirty="0">
                <a:latin typeface="宋体" pitchFamily="2" charset="-122"/>
              </a:rPr>
              <a:t>?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答案是肯定的！为什么？</a:t>
            </a:r>
            <a:endParaRPr lang="en-US" altLang="zh-CN" sz="2400" dirty="0">
              <a:latin typeface="宋体" pitchFamily="2" charset="-122"/>
            </a:endParaRP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</a:t>
            </a:r>
            <a:r>
              <a:rPr lang="zh-CN" altLang="en-US" sz="2400" dirty="0">
                <a:latin typeface="宋体" pitchFamily="2" charset="-122"/>
              </a:rPr>
              <a:t>（程序：</a:t>
            </a:r>
            <a:r>
              <a:rPr lang="en-US" altLang="zh-CN" sz="2400" dirty="0">
                <a:latin typeface="宋体" pitchFamily="2" charset="-122"/>
              </a:rPr>
              <a:t>MagicHorse.cpp</a:t>
            </a:r>
            <a:r>
              <a:rPr lang="zh-CN" altLang="en-US" sz="2400" dirty="0">
                <a:latin typeface="宋体" pitchFamily="2" charset="-122"/>
              </a:rPr>
              <a:t>）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/>
              <a:t>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一、从跳兽问题谈起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输入：</a:t>
            </a:r>
          </a:p>
          <a:p>
            <a:pPr algn="just"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输入有若干行。每行上有两个整数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、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，之间用一个空格隔开，其中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表示道路的长度（步数），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表示野兽跳的步长，（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n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  <a:sym typeface="Symbol" pitchFamily="18" charset="2"/>
              </a:rPr>
              <a:t>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50000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，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  <a:sym typeface="Symbol" pitchFamily="18" charset="2"/>
              </a:rPr>
              <a:t>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2000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）。假定野兽在道路的一端，捕捉工具放在野兽前一步长的地方。</a:t>
            </a: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输出：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对输入文件每一行的两个整数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、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，确定能不能捕捉到这只野兽？若可以捕捉到，则输出“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possible”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，否则输出“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impossible”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。 </a:t>
            </a: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zh-CN" altLang="en-US" sz="2400" b="1" dirty="0"/>
              <a:t>邮票问题 </a:t>
            </a:r>
            <a:endParaRPr lang="en-US" altLang="zh-CN" sz="2400" b="1" dirty="0"/>
          </a:p>
          <a:p>
            <a:pPr algn="just">
              <a:lnSpc>
                <a:spcPct val="110000"/>
              </a:lnSpc>
              <a:buFontTx/>
              <a:buNone/>
              <a:defRPr/>
            </a:pPr>
            <a:r>
              <a:rPr lang="zh-CN" altLang="en-US" sz="2400" b="1" dirty="0">
                <a:ea typeface="Arial Unicode MS" charset="-122"/>
                <a:cs typeface="Arial Unicode MS" charset="-122"/>
              </a:rPr>
              <a:t>问题描述：</a:t>
            </a:r>
          </a:p>
          <a:p>
            <a:pPr marL="0" indent="0" algn="just">
              <a:lnSpc>
                <a:spcPct val="110000"/>
              </a:lnSpc>
              <a:buFontTx/>
              <a:buNone/>
              <a:defRPr/>
            </a:pPr>
            <a:r>
              <a:rPr lang="zh-CN" altLang="en-US" sz="2400" b="1" dirty="0"/>
              <a:t>     邮政总局每年都要发行许多邮票。如邮局里只有面值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角和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角两种邮票，而你需要贴的邮票为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元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角，那么你可以用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张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角和一张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角的邮票去贴就可以了。但如你需要贴的邮资为</a:t>
            </a:r>
            <a:r>
              <a:rPr lang="en-US" altLang="zh-CN" sz="2400" b="1" dirty="0"/>
              <a:t>14</a:t>
            </a:r>
            <a:r>
              <a:rPr lang="zh-CN" altLang="en-US" sz="2400" b="1" dirty="0"/>
              <a:t>元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角，甚至邮资是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元时，你就无法用这两种邮票去贴了。如果两张邮票为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分和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分，那么任何邮资都可以解决。如果两张邮票为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分和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分，那么情况又如何呢？</a:t>
            </a:r>
            <a:endParaRPr lang="zh-CN" altLang="en-US" sz="2400" b="1" dirty="0">
              <a:ea typeface="Arial Unicode MS" charset="-122"/>
              <a:cs typeface="Arial Unicode MS" charset="-122"/>
            </a:endParaRPr>
          </a:p>
          <a:p>
            <a:pPr marL="0" indent="0" algn="just">
              <a:lnSpc>
                <a:spcPct val="110000"/>
              </a:lnSpc>
              <a:buFontTx/>
              <a:buNone/>
              <a:defRPr/>
            </a:pPr>
            <a:r>
              <a:rPr lang="zh-CN" altLang="en-US" sz="2400" b="1" dirty="0">
                <a:cs typeface="Times New Roman" pitchFamily="18" charset="0"/>
              </a:rPr>
              <a:t>     给你两种邮票，现在请你确定有多少种情况是无法用这两种邮票去贴的，你是程序员请帮助他们解决这个问题。</a:t>
            </a:r>
            <a:r>
              <a:rPr lang="zh-CN" altLang="en-US" sz="2400" b="1" dirty="0">
                <a:ea typeface="Arial Unicode MS" charset="-122"/>
                <a:cs typeface="Arial Unicode MS" charset="-122"/>
              </a:rPr>
              <a:t> 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/>
              <a:t>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zh-CN" altLang="en-US" sz="2400" b="1" dirty="0"/>
              <a:t>邮票问题 </a:t>
            </a:r>
            <a:endParaRPr lang="en-US" altLang="zh-CN" sz="2400" b="1" dirty="0"/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输入：</a:t>
            </a:r>
            <a:endParaRPr lang="zh-CN" altLang="en-US" sz="2400" b="1" dirty="0">
              <a:latin typeface="宋体" pitchFamily="2" charset="-122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输入有若干行测试数据，最多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20</a:t>
            </a:r>
            <a:r>
              <a:rPr lang="zh-CN" altLang="en-US" sz="2400" b="1" dirty="0">
                <a:latin typeface="宋体" pitchFamily="2" charset="-122"/>
              </a:rPr>
              <a:t>行。每行上有两个整数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宋体" pitchFamily="2" charset="-122"/>
              </a:rPr>
              <a:t>，之间用一个空格隔开，（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cs typeface="Times New Roman" pitchFamily="18" charset="0"/>
                <a:sym typeface="Symbol" pitchFamily="18" charset="2"/>
              </a:rPr>
              <a:t>A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65000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65000</a:t>
            </a:r>
            <a:r>
              <a:rPr lang="zh-CN" altLang="en-US" sz="2400" b="1" dirty="0">
                <a:latin typeface="宋体" pitchFamily="2" charset="-122"/>
              </a:rPr>
              <a:t>），他们表示两张邮票的面值。</a:t>
            </a:r>
            <a:endParaRPr lang="zh-CN" altLang="en-US" sz="2400" b="1" dirty="0">
              <a:latin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输出：</a:t>
            </a:r>
            <a:endParaRPr lang="zh-CN" altLang="en-US" sz="2400" b="1" dirty="0">
              <a:latin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对每一行输入的两个整数</a:t>
            </a:r>
            <a:r>
              <a:rPr lang="en-US" altLang="zh-CN" sz="2400" b="1" dirty="0"/>
              <a:t>A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/>
              <a:t>B</a:t>
            </a:r>
            <a:r>
              <a:rPr lang="zh-CN" altLang="en-US" sz="2400" b="1" dirty="0">
                <a:latin typeface="宋体" pitchFamily="2" charset="-122"/>
              </a:rPr>
              <a:t>，如果有无穷多种情况不能用这两张邮票来贴，那么输出</a:t>
            </a:r>
            <a:r>
              <a:rPr lang="zh-CN" altLang="en-US" sz="2400" b="1" dirty="0">
                <a:latin typeface="Times New Roman"/>
              </a:rPr>
              <a:t>“</a:t>
            </a:r>
            <a:r>
              <a:rPr lang="en-US" altLang="zh-CN" sz="2400" b="1" dirty="0"/>
              <a:t>infinite</a:t>
            </a:r>
            <a:r>
              <a:rPr lang="en-US" altLang="zh-CN" sz="2400" b="1" dirty="0">
                <a:latin typeface="Times New Roman"/>
              </a:rPr>
              <a:t>”</a:t>
            </a:r>
            <a:r>
              <a:rPr lang="zh-CN" altLang="en-US" sz="2400" b="1" dirty="0">
                <a:latin typeface="宋体" pitchFamily="2" charset="-122"/>
              </a:rPr>
              <a:t>，否则输出不能用这两张邮票来贴的邮资个数。对每一行测试，输出一行。</a:t>
            </a:r>
            <a:r>
              <a:rPr lang="zh-CN" altLang="en-US" sz="2400" b="1" dirty="0"/>
              <a:t> 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/>
              <a:t>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zh-CN" altLang="en-US" sz="2400" b="1"/>
              <a:t>邮票问题 </a:t>
            </a:r>
            <a:endParaRPr lang="en-US" altLang="zh-CN" sz="2400" b="1"/>
          </a:p>
          <a:p>
            <a:pPr algn="just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输入样例：</a:t>
            </a:r>
            <a:endParaRPr lang="zh-CN" altLang="en-US" sz="2400" b="1">
              <a:latin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 60 80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 1 8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 3 8</a:t>
            </a:r>
          </a:p>
          <a:p>
            <a:pPr algn="just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输出样例：</a:t>
            </a:r>
            <a:endParaRPr lang="zh-CN" altLang="en-US" sz="2400" b="1">
              <a:latin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 infinite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 0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 7</a:t>
            </a:r>
          </a:p>
          <a:p>
            <a:pPr algn="just">
              <a:buFontTx/>
              <a:buNone/>
            </a:pPr>
            <a:endParaRPr lang="zh-CN" altLang="en-US" sz="2400" b="1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zh-CN" altLang="en-US" sz="2400" b="1" dirty="0"/>
              <a:t>邮票问题 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b="1" dirty="0"/>
              <a:t>分析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b="1" dirty="0"/>
              <a:t>    本问题实际上是给定两个面值为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的邮票，求不能表示成</a:t>
            </a:r>
            <a:r>
              <a:rPr lang="en-US" altLang="zh-CN" sz="2400" b="1" dirty="0" err="1"/>
              <a:t>Ax+By</a:t>
            </a:r>
            <a:r>
              <a:rPr lang="zh-CN" altLang="en-US" sz="2400" b="1" dirty="0"/>
              <a:t>形式的邮资的个数。 </a:t>
            </a:r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b="1" dirty="0">
                <a:cs typeface="Times New Roman" pitchFamily="18" charset="0"/>
              </a:rPr>
              <a:t>    采用穷举法进行</a:t>
            </a:r>
            <a:r>
              <a:rPr lang="zh-CN" altLang="en-US" sz="2400" b="1" dirty="0"/>
              <a:t>统计</a:t>
            </a:r>
            <a:r>
              <a:rPr lang="zh-CN" altLang="en-US" sz="2400" b="1" dirty="0">
                <a:cs typeface="Times New Roman" pitchFamily="18" charset="0"/>
              </a:rPr>
              <a:t>，超时</a:t>
            </a:r>
            <a:r>
              <a:rPr lang="zh-CN" altLang="en-US" sz="2400" b="1" dirty="0"/>
              <a:t>；方法不可行。 </a:t>
            </a:r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b="1" dirty="0"/>
              <a:t>    如</a:t>
            </a:r>
            <a:r>
              <a:rPr lang="en-US" altLang="zh-CN" sz="2400" b="1" dirty="0"/>
              <a:t>d=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(A,B)&gt;1</a:t>
            </a:r>
            <a:r>
              <a:rPr lang="zh-CN" altLang="en-US" sz="2400" b="1" dirty="0"/>
              <a:t>，那么不能表示成</a:t>
            </a:r>
            <a:r>
              <a:rPr lang="en-US" altLang="zh-CN" sz="2400" b="1" dirty="0" err="1"/>
              <a:t>Ax+By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形式的邮资的个数有无穷多，如以下数都不是</a:t>
            </a:r>
            <a:r>
              <a:rPr lang="en-US" altLang="zh-CN" sz="2400" b="1" dirty="0" err="1"/>
              <a:t>Ax+By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形式：</a:t>
            </a:r>
          </a:p>
          <a:p>
            <a:pPr marL="457200" lvl="1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altLang="zh-CN" sz="2400" b="1" dirty="0">
                <a:cs typeface="Times New Roman" pitchFamily="18" charset="0"/>
              </a:rPr>
              <a:t>1</a:t>
            </a:r>
            <a:r>
              <a:rPr lang="zh-CN" altLang="en-US" sz="2400" b="1" dirty="0">
                <a:cs typeface="Times New Roman" pitchFamily="18" charset="0"/>
              </a:rPr>
              <a:t>、</a:t>
            </a:r>
            <a:r>
              <a:rPr lang="en-US" altLang="zh-CN" sz="2400" b="1" dirty="0">
                <a:cs typeface="Times New Roman" pitchFamily="18" charset="0"/>
              </a:rPr>
              <a:t>1+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itchFamily="18" charset="2"/>
              </a:rPr>
              <a:t></a:t>
            </a:r>
            <a:r>
              <a:rPr lang="en-US" altLang="zh-CN" sz="2400" b="1" i="1" dirty="0"/>
              <a:t>B</a:t>
            </a:r>
            <a:r>
              <a:rPr lang="zh-CN" altLang="en-US" sz="2400" b="1" dirty="0">
                <a:cs typeface="Times New Roman" pitchFamily="18" charset="0"/>
              </a:rPr>
              <a:t>、</a:t>
            </a:r>
            <a:r>
              <a:rPr lang="en-US" altLang="zh-CN" sz="2400" b="1" dirty="0">
                <a:cs typeface="Times New Roman" pitchFamily="18" charset="0"/>
              </a:rPr>
              <a:t>1+2</a:t>
            </a:r>
            <a:r>
              <a:rPr lang="en-US" altLang="zh-CN" sz="2400" b="1" dirty="0">
                <a:sym typeface="Symbol" pitchFamily="18" charset="2"/>
              </a:rPr>
              <a:t>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itchFamily="18" charset="2"/>
              </a:rPr>
              <a:t></a:t>
            </a:r>
            <a:r>
              <a:rPr lang="en-US" altLang="zh-CN" sz="2400" b="1" i="1" dirty="0"/>
              <a:t>B</a:t>
            </a:r>
            <a:r>
              <a:rPr lang="zh-CN" altLang="en-US" sz="2400" b="1" dirty="0">
                <a:cs typeface="Times New Roman" pitchFamily="18" charset="0"/>
              </a:rPr>
              <a:t>、</a:t>
            </a:r>
            <a:r>
              <a:rPr lang="en-US" altLang="zh-CN" sz="2400" b="1" dirty="0">
                <a:cs typeface="Times New Roman" pitchFamily="18" charset="0"/>
              </a:rPr>
              <a:t>…</a:t>
            </a:r>
            <a:r>
              <a:rPr lang="zh-CN" altLang="en-US" sz="2400" b="1" dirty="0">
                <a:cs typeface="Times New Roman" pitchFamily="18" charset="0"/>
              </a:rPr>
              <a:t>、</a:t>
            </a:r>
            <a:r>
              <a:rPr lang="en-US" altLang="zh-CN" sz="2400" b="1" dirty="0">
                <a:cs typeface="Times New Roman" pitchFamily="18" charset="0"/>
              </a:rPr>
              <a:t>1+</a:t>
            </a:r>
            <a:r>
              <a:rPr lang="en-US" altLang="zh-CN" sz="2400" b="1" i="1" dirty="0"/>
              <a:t>n</a:t>
            </a:r>
            <a:r>
              <a:rPr lang="en-US" altLang="zh-CN" sz="2400" b="1" dirty="0">
                <a:sym typeface="Symbol" pitchFamily="18" charset="2"/>
              </a:rPr>
              <a:t>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itchFamily="18" charset="2"/>
              </a:rPr>
              <a:t></a:t>
            </a:r>
            <a:r>
              <a:rPr lang="en-US" altLang="zh-CN" sz="2400" b="1" i="1" dirty="0"/>
              <a:t>B</a:t>
            </a:r>
            <a:r>
              <a:rPr lang="zh-CN" altLang="en-US" sz="2400" b="1" i="1" dirty="0"/>
              <a:t>、</a:t>
            </a:r>
            <a:r>
              <a:rPr lang="en-US" altLang="zh-CN" sz="2400" b="1" i="1" dirty="0"/>
              <a:t>…</a:t>
            </a:r>
            <a:r>
              <a:rPr lang="en-US" altLang="zh-CN" sz="2400" b="1" dirty="0"/>
              <a:t> </a:t>
            </a:r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b="1" dirty="0"/>
              <a:t>    如</a:t>
            </a:r>
            <a:r>
              <a:rPr lang="en-US" altLang="zh-CN" sz="2400" b="1" dirty="0"/>
              <a:t>d=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(A,B)=1</a:t>
            </a:r>
            <a:r>
              <a:rPr lang="zh-CN" altLang="en-US" sz="2400" b="1" dirty="0"/>
              <a:t>，结果如何？</a:t>
            </a:r>
          </a:p>
          <a:p>
            <a:pPr algn="just"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zh-CN" altLang="en-US" sz="2400" b="1" dirty="0"/>
              <a:t>邮票问题 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b="1" dirty="0"/>
              <a:t>分析</a:t>
            </a:r>
            <a:endParaRPr lang="en-US" altLang="zh-CN" sz="2400" b="1" dirty="0"/>
          </a:p>
          <a:p>
            <a:pPr marL="533400" indent="-533400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zh-CN" altLang="en-US" sz="2000" dirty="0">
                <a:latin typeface="宋体" pitchFamily="2" charset="-122"/>
              </a:rPr>
              <a:t>以下设</a:t>
            </a:r>
            <a:r>
              <a:rPr lang="en-US" altLang="zh-CN" sz="2000" dirty="0" err="1">
                <a:latin typeface="宋体" pitchFamily="2" charset="-122"/>
              </a:rPr>
              <a:t>gcd</a:t>
            </a:r>
            <a:r>
              <a:rPr lang="en-US" altLang="zh-CN" sz="2000" dirty="0">
                <a:latin typeface="宋体" pitchFamily="2" charset="-122"/>
              </a:rPr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</a:t>
            </a:r>
            <a:r>
              <a:rPr lang="en-US" altLang="zh-CN" sz="2000" i="1" dirty="0"/>
              <a:t>B</a:t>
            </a:r>
            <a:r>
              <a:rPr lang="en-US" altLang="zh-CN" sz="2000" dirty="0"/>
              <a:t>)=1</a:t>
            </a:r>
            <a:r>
              <a:rPr lang="zh-CN" altLang="en-US" sz="2000" dirty="0"/>
              <a:t>。</a:t>
            </a:r>
          </a:p>
          <a:p>
            <a:pPr marL="0" indent="0">
              <a:buFontTx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结论：值至少为</a:t>
            </a:r>
            <a:r>
              <a:rPr lang="en-US" altLang="zh-CN" sz="2000" i="1" dirty="0"/>
              <a:t>AB</a:t>
            </a:r>
            <a:r>
              <a:rPr lang="zh-CN" altLang="en-US" sz="2000" dirty="0">
                <a:latin typeface="宋体" pitchFamily="2" charset="-122"/>
              </a:rPr>
              <a:t>的邮资都是可以用这两种邮票支付的。不能支付的不超过</a:t>
            </a:r>
            <a:r>
              <a:rPr lang="en-US" altLang="zh-CN" sz="2000" i="1" dirty="0"/>
              <a:t>AB</a:t>
            </a:r>
            <a:r>
              <a:rPr lang="en-US" altLang="zh-CN" sz="2000" dirty="0">
                <a:latin typeface="宋体" pitchFamily="2" charset="-122"/>
              </a:rPr>
              <a:t>-1</a:t>
            </a:r>
            <a:r>
              <a:rPr lang="zh-CN" altLang="en-US" sz="2000" dirty="0">
                <a:latin typeface="宋体" pitchFamily="2" charset="-122"/>
              </a:rPr>
              <a:t>个，而且可以用一个公式表示。</a:t>
            </a:r>
          </a:p>
          <a:p>
            <a:pPr marL="533400" indent="-533400">
              <a:buFontTx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需证明以下几点：</a:t>
            </a:r>
          </a:p>
          <a:p>
            <a:pPr>
              <a:defRPr/>
            </a:pPr>
            <a:r>
              <a:rPr lang="zh-CN" altLang="en-US" sz="2000" dirty="0">
                <a:cs typeface="Times New Roman" pitchFamily="18" charset="0"/>
              </a:rPr>
              <a:t>不妨设</a:t>
            </a:r>
            <a:r>
              <a:rPr lang="en-US" altLang="zh-CN" sz="2000" i="1" dirty="0"/>
              <a:t>A</a:t>
            </a:r>
            <a:r>
              <a:rPr lang="en-US" altLang="zh-CN" sz="2000" dirty="0">
                <a:cs typeface="Times New Roman" pitchFamily="18" charset="0"/>
              </a:rPr>
              <a:t>&lt;</a:t>
            </a:r>
            <a:r>
              <a:rPr lang="en-US" altLang="zh-CN" sz="2000" i="1" dirty="0"/>
              <a:t>B</a:t>
            </a:r>
            <a:r>
              <a:rPr lang="zh-CN" altLang="en-US" sz="2000" dirty="0">
                <a:cs typeface="Times New Roman" pitchFamily="18" charset="0"/>
              </a:rPr>
              <a:t>。对整数</a:t>
            </a:r>
            <a:r>
              <a:rPr lang="en-US" altLang="zh-CN" sz="2000" i="1" dirty="0"/>
              <a:t>n</a:t>
            </a:r>
            <a:r>
              <a:rPr lang="zh-CN" altLang="en-US" sz="2000" dirty="0">
                <a:cs typeface="Times New Roman" pitchFamily="18" charset="0"/>
              </a:rPr>
              <a:t>，</a:t>
            </a:r>
            <a:r>
              <a:rPr lang="en-US" altLang="zh-CN" sz="2000" dirty="0">
                <a:cs typeface="Times New Roman" pitchFamily="18" charset="0"/>
              </a:rPr>
              <a:t>0&lt;</a:t>
            </a:r>
            <a:r>
              <a:rPr lang="en-US" altLang="zh-CN" sz="2000" i="1" dirty="0"/>
              <a:t>n</a:t>
            </a:r>
            <a:r>
              <a:rPr lang="en-US" altLang="zh-CN" sz="2000" dirty="0">
                <a:cs typeface="Times New Roman" pitchFamily="18" charset="0"/>
              </a:rPr>
              <a:t>&lt;</a:t>
            </a:r>
            <a:r>
              <a:rPr lang="en-US" altLang="zh-CN" sz="2000" i="1" dirty="0"/>
              <a:t>B</a:t>
            </a:r>
            <a:r>
              <a:rPr lang="zh-CN" altLang="en-US" sz="2000" dirty="0">
                <a:cs typeface="Times New Roman" pitchFamily="18" charset="0"/>
              </a:rPr>
              <a:t>，有整数</a:t>
            </a:r>
            <a:r>
              <a:rPr lang="en-US" altLang="zh-CN" sz="2000" i="1" dirty="0"/>
              <a:t>x</a:t>
            </a:r>
            <a:r>
              <a:rPr lang="zh-CN" altLang="en-US" sz="2000" dirty="0">
                <a:cs typeface="Times New Roman" pitchFamily="18" charset="0"/>
              </a:rPr>
              <a:t>、</a:t>
            </a:r>
            <a:r>
              <a:rPr lang="en-US" altLang="zh-CN" sz="2000" i="1" dirty="0"/>
              <a:t>y</a:t>
            </a:r>
            <a:r>
              <a:rPr lang="zh-CN" altLang="en-US" sz="2000" dirty="0">
                <a:cs typeface="Times New Roman" pitchFamily="18" charset="0"/>
              </a:rPr>
              <a:t>，使</a:t>
            </a:r>
            <a:r>
              <a:rPr lang="en-US" altLang="zh-CN" sz="2000" i="1" dirty="0"/>
              <a:t>n</a:t>
            </a:r>
            <a:r>
              <a:rPr lang="en-US" altLang="zh-CN" sz="2000" dirty="0">
                <a:cs typeface="Times New Roman" pitchFamily="18" charset="0"/>
              </a:rPr>
              <a:t>=</a:t>
            </a:r>
            <a:r>
              <a:rPr lang="en-US" altLang="zh-CN" sz="2000" i="1" dirty="0" err="1"/>
              <a:t>Ax</a:t>
            </a:r>
            <a:r>
              <a:rPr lang="en-US" altLang="zh-CN" sz="2000" dirty="0" err="1">
                <a:cs typeface="Times New Roman" pitchFamily="18" charset="0"/>
              </a:rPr>
              <a:t>+</a:t>
            </a:r>
            <a:r>
              <a:rPr lang="en-US" altLang="zh-CN" sz="2000" i="1" dirty="0" err="1"/>
              <a:t>By</a:t>
            </a:r>
            <a:r>
              <a:rPr lang="zh-CN" altLang="en-US" sz="2000" dirty="0"/>
              <a:t>，</a:t>
            </a:r>
            <a:r>
              <a:rPr lang="zh-CN" altLang="en-US" sz="2000" dirty="0">
                <a:cs typeface="Times New Roman" pitchFamily="18" charset="0"/>
              </a:rPr>
              <a:t>且满足</a:t>
            </a:r>
            <a:r>
              <a:rPr lang="en-US" altLang="zh-CN" sz="2000" dirty="0">
                <a:cs typeface="Times New Roman" pitchFamily="18" charset="0"/>
              </a:rPr>
              <a:t>0&lt;</a:t>
            </a:r>
            <a:r>
              <a:rPr lang="en-US" altLang="zh-CN" sz="2000" i="1" dirty="0"/>
              <a:t>x</a:t>
            </a:r>
            <a:r>
              <a:rPr lang="en-US" altLang="zh-CN" sz="2000" dirty="0">
                <a:cs typeface="Times New Roman" pitchFamily="18" charset="0"/>
              </a:rPr>
              <a:t>≤</a:t>
            </a:r>
            <a:r>
              <a:rPr lang="en-US" altLang="zh-CN" sz="2000" i="1" dirty="0"/>
              <a:t>B-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zh-CN" altLang="en-US" sz="2000" dirty="0">
                <a:cs typeface="Times New Roman" pitchFamily="18" charset="0"/>
              </a:rPr>
              <a:t>，</a:t>
            </a:r>
            <a:r>
              <a:rPr lang="en-US" altLang="zh-CN" sz="2000" dirty="0">
                <a:cs typeface="Times New Roman" pitchFamily="18" charset="0"/>
              </a:rPr>
              <a:t>|</a:t>
            </a:r>
            <a:r>
              <a:rPr lang="en-US" altLang="zh-CN" sz="2000" i="1" dirty="0"/>
              <a:t>y</a:t>
            </a:r>
            <a:r>
              <a:rPr lang="en-US" altLang="zh-CN" sz="2000" dirty="0">
                <a:cs typeface="Times New Roman" pitchFamily="18" charset="0"/>
              </a:rPr>
              <a:t>|≤</a:t>
            </a:r>
            <a:r>
              <a:rPr lang="en-US" altLang="zh-CN" sz="2000" i="1" dirty="0"/>
              <a:t>A</a:t>
            </a:r>
            <a:r>
              <a:rPr lang="en-US" altLang="zh-CN" sz="2000" dirty="0">
                <a:cs typeface="Times New Roman" pitchFamily="18" charset="0"/>
              </a:rPr>
              <a:t>-1</a:t>
            </a:r>
            <a:r>
              <a:rPr lang="zh-CN" altLang="en-US" sz="2000" dirty="0"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en-US" sz="2000" dirty="0">
                <a:cs typeface="Times New Roman" pitchFamily="18" charset="0"/>
              </a:rPr>
              <a:t>对任何整数</a:t>
            </a:r>
            <a:r>
              <a:rPr lang="en-US" altLang="zh-CN" sz="2000" i="1" dirty="0"/>
              <a:t>m</a:t>
            </a:r>
            <a:r>
              <a:rPr lang="zh-CN" altLang="en-US" sz="2000" dirty="0">
                <a:cs typeface="Times New Roman" pitchFamily="18" charset="0"/>
              </a:rPr>
              <a:t>，只要满足</a:t>
            </a:r>
            <a:r>
              <a:rPr lang="en-US" altLang="zh-CN" sz="2000" i="1" dirty="0" err="1"/>
              <a:t>m</a:t>
            </a:r>
            <a:r>
              <a:rPr lang="en-US" altLang="zh-CN" sz="2000" dirty="0" err="1">
                <a:sym typeface="Symbol" pitchFamily="18" charset="2"/>
              </a:rPr>
              <a:t></a:t>
            </a:r>
            <a:r>
              <a:rPr lang="en-US" altLang="zh-CN" sz="2000" i="1" dirty="0" err="1"/>
              <a:t>AB</a:t>
            </a:r>
            <a:r>
              <a:rPr lang="zh-CN" altLang="en-US" sz="2000" dirty="0">
                <a:cs typeface="Times New Roman" pitchFamily="18" charset="0"/>
              </a:rPr>
              <a:t>，就有非负整数</a:t>
            </a:r>
            <a:r>
              <a:rPr lang="en-US" altLang="zh-CN" sz="2000" i="1" dirty="0"/>
              <a:t>s</a:t>
            </a:r>
            <a:r>
              <a:rPr lang="zh-CN" altLang="en-US" sz="2000" dirty="0">
                <a:cs typeface="Times New Roman" pitchFamily="18" charset="0"/>
              </a:rPr>
              <a:t>，</a:t>
            </a:r>
            <a:r>
              <a:rPr lang="en-US" altLang="zh-CN" sz="2000" i="1" dirty="0"/>
              <a:t>t</a:t>
            </a:r>
            <a:r>
              <a:rPr lang="zh-CN" altLang="en-US" sz="2000" dirty="0">
                <a:cs typeface="Times New Roman" pitchFamily="18" charset="0"/>
              </a:rPr>
              <a:t>，使 </a:t>
            </a:r>
            <a:r>
              <a:rPr lang="en-US" altLang="zh-CN" sz="2000" i="1" dirty="0"/>
              <a:t>m</a:t>
            </a:r>
            <a:r>
              <a:rPr lang="en-US" altLang="zh-CN" sz="2000" dirty="0">
                <a:cs typeface="Times New Roman" pitchFamily="18" charset="0"/>
              </a:rPr>
              <a:t> =</a:t>
            </a:r>
            <a:r>
              <a:rPr lang="en-US" altLang="zh-CN" sz="2000" i="1" dirty="0" err="1"/>
              <a:t>As</a:t>
            </a:r>
            <a:r>
              <a:rPr lang="en-US" altLang="zh-CN" sz="2000" dirty="0" err="1">
                <a:cs typeface="Times New Roman" pitchFamily="18" charset="0"/>
              </a:rPr>
              <a:t>+</a:t>
            </a:r>
            <a:r>
              <a:rPr lang="en-US" altLang="zh-CN" sz="2000" i="1" dirty="0" err="1"/>
              <a:t>Bt</a:t>
            </a:r>
            <a:endParaRPr lang="en-US" altLang="zh-CN" sz="2000" i="1" dirty="0"/>
          </a:p>
          <a:p>
            <a:pPr>
              <a:spcBef>
                <a:spcPct val="50000"/>
              </a:spcBef>
              <a:defRPr/>
            </a:pPr>
            <a:r>
              <a:rPr lang="zh-CN" altLang="en-US" sz="2000" dirty="0"/>
              <a:t>在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0</a:t>
            </a:r>
            <a:r>
              <a:rPr lang="zh-CN" altLang="en-US" sz="2000" dirty="0"/>
              <a:t>到</a:t>
            </a:r>
            <a:r>
              <a:rPr lang="en-US" altLang="zh-CN" sz="2000" i="1" dirty="0"/>
              <a:t>AB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-1</a:t>
            </a:r>
            <a:r>
              <a:rPr lang="zh-CN" altLang="en-US" sz="2000" dirty="0"/>
              <a:t>内有                              个整数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m</a:t>
            </a:r>
            <a:r>
              <a:rPr lang="zh-CN" altLang="en-US" sz="2000" dirty="0">
                <a:ea typeface="Arial Unicode MS" charset="-122"/>
                <a:cs typeface="Arial Unicode MS" charset="-122"/>
              </a:rPr>
              <a:t>不</a:t>
            </a:r>
            <a:r>
              <a:rPr lang="zh-CN" altLang="en-US" sz="2000" dirty="0"/>
              <a:t>可以写成</a:t>
            </a:r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zh-CN" altLang="en-US" sz="2000" i="1" dirty="0">
                <a:ea typeface="Arial Unicode MS" charset="-122"/>
                <a:cs typeface="Arial Unicode MS" charset="-122"/>
              </a:rPr>
              <a:t>               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m=</a:t>
            </a:r>
            <a:r>
              <a:rPr lang="en-US" altLang="zh-CN" sz="2000" i="1" dirty="0" err="1">
                <a:ea typeface="Arial Unicode MS" charset="-122"/>
                <a:cs typeface="Arial Unicode MS" charset="-122"/>
              </a:rPr>
              <a:t>As+Bt</a:t>
            </a:r>
            <a:endParaRPr lang="en-US" altLang="zh-CN" sz="2000" i="1" dirty="0">
              <a:ea typeface="Arial Unicode MS" charset="-122"/>
              <a:cs typeface="Arial Unicode MS" charset="-122"/>
            </a:endParaRPr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的形式，</a:t>
            </a:r>
            <a:r>
              <a:rPr lang="en-US" altLang="zh-CN" sz="2000" i="1" dirty="0"/>
              <a:t>s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t</a:t>
            </a:r>
            <a:r>
              <a:rPr lang="zh-CN" altLang="en-US" sz="2000" dirty="0"/>
              <a:t>是非负整数</a:t>
            </a:r>
            <a:r>
              <a:rPr lang="zh-CN" altLang="en-US" sz="2000" dirty="0">
                <a:latin typeface="宋体" pitchFamily="2" charset="-122"/>
              </a:rPr>
              <a:t>。</a:t>
            </a:r>
          </a:p>
          <a:p>
            <a:pPr marL="533400" indent="-533400">
              <a:buFontTx/>
              <a:buAutoNum type="arabicParenR"/>
              <a:defRPr/>
            </a:pPr>
            <a:endParaRPr lang="en-US" altLang="zh-CN" sz="2400" b="1" i="1" dirty="0"/>
          </a:p>
          <a:p>
            <a:pPr algn="just"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84438" y="4868863"/>
          <a:ext cx="17526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r:id="rId3" imgW="1117115" imgH="393529" progId="Equation.3">
                  <p:embed/>
                </p:oleObj>
              </mc:Choice>
              <mc:Fallback>
                <p:oleObj r:id="rId3" imgW="1117115" imgH="393529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68863"/>
                        <a:ext cx="1752600" cy="6683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三、利用欧几里德算法求整系数一次不定方程</a:t>
            </a:r>
            <a:r>
              <a:rPr lang="en-US" altLang="zh-CN" sz="3200" b="1" dirty="0" err="1"/>
              <a:t>ax+by</a:t>
            </a:r>
            <a:r>
              <a:rPr lang="en-US" altLang="zh-CN" sz="3200" b="1" dirty="0"/>
              <a:t>=c</a:t>
            </a:r>
            <a:r>
              <a:rPr sz="3200" b="1" dirty="0"/>
              <a:t>的解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</a:t>
            </a:r>
            <a:r>
              <a:rPr lang="zh-CN" altLang="en-US" sz="2400" b="1" dirty="0"/>
              <a:t>邮票问题 </a:t>
            </a:r>
            <a:endParaRPr lang="en-US" altLang="zh-CN" sz="2400" b="1" dirty="0"/>
          </a:p>
          <a:p>
            <a:pPr marL="0" indent="0">
              <a:lnSpc>
                <a:spcPct val="110000"/>
              </a:lnSpc>
              <a:buFont typeface="Wingdings 2" pitchFamily="18" charset="2"/>
              <a:buNone/>
              <a:defRPr/>
            </a:pPr>
            <a:r>
              <a:rPr lang="zh-CN" altLang="en-US" sz="2400" b="1" dirty="0"/>
              <a:t>结论：</a:t>
            </a:r>
            <a:endParaRPr lang="en-US" altLang="zh-CN" sz="2400" b="1" dirty="0"/>
          </a:p>
          <a:p>
            <a:pPr>
              <a:lnSpc>
                <a:spcPct val="110000"/>
              </a:lnSpc>
              <a:defRPr/>
            </a:pPr>
            <a:r>
              <a:rPr lang="zh-CN" altLang="en-US" sz="2400" b="1" dirty="0"/>
              <a:t>若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)=1</a:t>
            </a:r>
            <a:r>
              <a:rPr lang="zh-CN" altLang="en-US" sz="2400" b="1" dirty="0"/>
              <a:t>，则</a:t>
            </a:r>
            <a:r>
              <a:rPr lang="zh-CN" altLang="en-US" sz="2400" b="1" dirty="0">
                <a:latin typeface="宋体" pitchFamily="2" charset="-122"/>
              </a:rPr>
              <a:t>有有限种邮资不能表示成</a:t>
            </a:r>
            <a:r>
              <a:rPr lang="en-US" altLang="zh-CN" sz="2400" b="1" i="1" dirty="0" err="1"/>
              <a:t>Ax+By</a:t>
            </a:r>
            <a:r>
              <a:rPr lang="zh-CN" altLang="en-US" sz="2400" b="1" dirty="0">
                <a:latin typeface="宋体" pitchFamily="2" charset="-122"/>
              </a:rPr>
              <a:t>的形式。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b="1" dirty="0">
                <a:latin typeface="宋体" pitchFamily="2" charset="-122"/>
              </a:rPr>
              <a:t>当</a:t>
            </a:r>
            <a:r>
              <a:rPr lang="en-US" altLang="zh-CN" sz="2400" b="1" i="1" dirty="0"/>
              <a:t>m</a:t>
            </a:r>
            <a:r>
              <a:rPr lang="en-US" altLang="zh-CN" sz="2400" b="1" dirty="0">
                <a:latin typeface="宋体" pitchFamily="2" charset="-122"/>
              </a:rPr>
              <a:t>&gt;=</a:t>
            </a:r>
            <a:r>
              <a:rPr lang="en-US" altLang="zh-CN" sz="2400" b="1" i="1" dirty="0"/>
              <a:t>AB</a:t>
            </a:r>
            <a:r>
              <a:rPr lang="zh-CN" altLang="en-US" sz="2400" b="1" dirty="0">
                <a:latin typeface="宋体" pitchFamily="2" charset="-122"/>
              </a:rPr>
              <a:t>时，任何</a:t>
            </a:r>
            <a:r>
              <a:rPr lang="en-US" altLang="zh-CN" sz="2400" b="1" i="1" dirty="0"/>
              <a:t>m</a:t>
            </a:r>
            <a:r>
              <a:rPr lang="zh-CN" altLang="en-US" sz="2400" b="1" dirty="0">
                <a:latin typeface="宋体" pitchFamily="2" charset="-122"/>
              </a:rPr>
              <a:t>均可表示成</a:t>
            </a:r>
            <a:r>
              <a:rPr lang="en-US" altLang="zh-CN" sz="2400" b="1" i="1" dirty="0" err="1"/>
              <a:t>Ax+By</a:t>
            </a:r>
            <a:r>
              <a:rPr lang="zh-CN" altLang="en-US" sz="2400" b="1" dirty="0">
                <a:latin typeface="宋体" pitchFamily="2" charset="-122"/>
              </a:rPr>
              <a:t>的形式，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latin typeface="宋体" pitchFamily="2" charset="-122"/>
              </a:rPr>
              <a:t>&gt;=0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latin typeface="宋体" pitchFamily="2" charset="-122"/>
              </a:rPr>
              <a:t>&gt;=0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400" b="1" dirty="0">
                <a:latin typeface="宋体" pitchFamily="2" charset="-122"/>
              </a:rPr>
              <a:t>不能表示成</a:t>
            </a:r>
            <a:r>
              <a:rPr lang="en-US" altLang="zh-CN" sz="2400" b="1" i="1" dirty="0" err="1"/>
              <a:t>Ax</a:t>
            </a:r>
            <a:r>
              <a:rPr lang="en-US" altLang="zh-CN" sz="2400" b="1" dirty="0" err="1">
                <a:latin typeface="宋体" pitchFamily="2" charset="-122"/>
              </a:rPr>
              <a:t>+</a:t>
            </a:r>
            <a:r>
              <a:rPr lang="en-US" altLang="zh-CN" sz="2400" b="1" i="1" dirty="0" err="1"/>
              <a:t>By</a:t>
            </a:r>
            <a:r>
              <a:rPr lang="zh-CN" altLang="en-US" sz="2400" b="1" dirty="0">
                <a:latin typeface="宋体" pitchFamily="2" charset="-122"/>
              </a:rPr>
              <a:t>形式的数的个数为 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最大不能表示</a:t>
            </a:r>
            <a:r>
              <a:rPr lang="en-US" altLang="zh-CN" sz="2400" b="1" i="1" dirty="0" err="1"/>
              <a:t>Ax+By</a:t>
            </a:r>
            <a:r>
              <a:rPr lang="en-US" altLang="zh-CN" sz="2400" b="1" i="1" dirty="0"/>
              <a:t>(x</a:t>
            </a:r>
            <a:r>
              <a:rPr lang="en-US" altLang="zh-CN" sz="2400" b="1" dirty="0">
                <a:latin typeface="宋体" pitchFamily="2" charset="-122"/>
              </a:rPr>
              <a:t>&gt;=0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latin typeface="宋体" pitchFamily="2" charset="-122"/>
              </a:rPr>
              <a:t>&gt;=0)</a:t>
            </a:r>
            <a:r>
              <a:rPr lang="zh-CN" altLang="en-US" sz="2400" b="1" dirty="0">
                <a:latin typeface="宋体" pitchFamily="2" charset="-122"/>
              </a:rPr>
              <a:t>的数为</a:t>
            </a:r>
            <a:r>
              <a:rPr lang="en-US" altLang="zh-CN" sz="2400" b="1" dirty="0">
                <a:latin typeface="宋体" pitchFamily="2" charset="-122"/>
              </a:rPr>
              <a:t>(A-1)*(B-1)-1</a:t>
            </a: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（程序：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Stamp.cpp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87450" y="3789363"/>
          <a:ext cx="17526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r:id="rId3" imgW="1117115" imgH="393529" progId="Equation.3">
                  <p:embed/>
                </p:oleObj>
              </mc:Choice>
              <mc:Fallback>
                <p:oleObj r:id="rId3" imgW="1117115" imgH="393529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89363"/>
                        <a:ext cx="1752600" cy="6683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  <a:ea typeface="Arial Unicode MS" charset="-122"/>
                <a:cs typeface="Arial Unicode MS" charset="-122"/>
              </a:rPr>
              <a:t>模</a:t>
            </a:r>
            <a:endParaRPr lang="en-US" altLang="zh-CN" sz="2400" b="1" dirty="0">
              <a:solidFill>
                <a:srgbClr val="FFFF00"/>
              </a:solidFill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r>
              <a:rPr lang="zh-CN" altLang="en-US" sz="2400" dirty="0"/>
              <a:t>    </a:t>
            </a:r>
            <a:r>
              <a:rPr lang="zh-CN" altLang="en-US" sz="1800" dirty="0"/>
              <a:t>取模运算：</a:t>
            </a:r>
            <a:r>
              <a:rPr lang="en-US" altLang="zh-CN" sz="1800" dirty="0"/>
              <a:t>a % p</a:t>
            </a:r>
            <a:r>
              <a:rPr lang="zh-CN" altLang="en-US" sz="1800" dirty="0"/>
              <a:t>（或</a:t>
            </a:r>
            <a:r>
              <a:rPr lang="en-US" altLang="zh-CN" sz="1800" dirty="0"/>
              <a:t>a mod p</a:t>
            </a:r>
            <a:r>
              <a:rPr lang="zh-CN" altLang="en-US" sz="1800" dirty="0"/>
              <a:t>），表示</a:t>
            </a:r>
            <a:r>
              <a:rPr lang="en-US" altLang="zh-CN" sz="1800" dirty="0"/>
              <a:t>a</a:t>
            </a:r>
            <a:r>
              <a:rPr lang="zh-CN" altLang="en-US" sz="1800" dirty="0"/>
              <a:t>除以</a:t>
            </a:r>
            <a:r>
              <a:rPr lang="en-US" altLang="zh-CN" sz="1800" dirty="0"/>
              <a:t>p</a:t>
            </a:r>
            <a:r>
              <a:rPr lang="zh-CN" altLang="en-US" sz="1800" dirty="0"/>
              <a:t>的余数。</a:t>
            </a:r>
            <a:endParaRPr lang="en-US" altLang="zh-CN" sz="1800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     模运算与基本四则运算有些相似，但是除法例外。其规则如下：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/>
              <a:t>    (a + b) % p = (a % p + b % p) % p 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/>
              <a:t>    (a - b) % p = (a % p - b % p) % p </a:t>
            </a: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/>
              <a:t>    (a * b) % p = (a % p * b % p) % p </a:t>
            </a: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/>
              <a:t>    (</a:t>
            </a:r>
            <a:r>
              <a:rPr lang="en-US" altLang="zh-CN" sz="1800" dirty="0" err="1"/>
              <a:t>a^b</a:t>
            </a:r>
            <a:r>
              <a:rPr lang="en-US" altLang="zh-CN" sz="1800" dirty="0"/>
              <a:t>) % p = ((a % p)^b) % p </a:t>
            </a: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结合律：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/>
              <a:t>    ((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) % p + c) % p = (a + (</a:t>
            </a:r>
            <a:r>
              <a:rPr lang="en-US" altLang="zh-CN" sz="1800" dirty="0" err="1"/>
              <a:t>b+c</a:t>
            </a:r>
            <a:r>
              <a:rPr lang="en-US" altLang="zh-CN" sz="1800" dirty="0"/>
              <a:t>) % p) % p </a:t>
            </a: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/>
              <a:t>    ((a*b) % p * c)% p = (a * b*c) % p </a:t>
            </a:r>
            <a:r>
              <a:rPr lang="zh-CN" altLang="en-US" sz="1800" dirty="0"/>
              <a:t>（</a:t>
            </a:r>
            <a:r>
              <a:rPr lang="en-US" altLang="zh-CN" sz="1800" dirty="0"/>
              <a:t>6</a:t>
            </a:r>
            <a:r>
              <a:rPr lang="zh-CN" altLang="en-US" sz="1800" dirty="0"/>
              <a:t>）</a:t>
            </a:r>
            <a:r>
              <a:rPr lang="en-US" altLang="zh-CN" sz="1800" dirty="0"/>
              <a:t>// (</a:t>
            </a:r>
            <a:r>
              <a:rPr lang="en-US" altLang="zh-CN" sz="1800" dirty="0" err="1"/>
              <a:t>a%p</a:t>
            </a:r>
            <a:r>
              <a:rPr lang="en-US" altLang="zh-CN" sz="1800" dirty="0"/>
              <a:t>*b)%p=(a*b)%p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交换律：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/>
              <a:t>    (a + b) % p = (</a:t>
            </a:r>
            <a:r>
              <a:rPr lang="en-US" altLang="zh-CN" sz="1800" dirty="0" err="1"/>
              <a:t>b+a</a:t>
            </a:r>
            <a:r>
              <a:rPr lang="en-US" altLang="zh-CN" sz="1800" dirty="0"/>
              <a:t>) % p </a:t>
            </a:r>
            <a:r>
              <a:rPr lang="zh-CN" altLang="en-US" sz="1800" dirty="0"/>
              <a:t>（</a:t>
            </a:r>
            <a:r>
              <a:rPr lang="en-US" altLang="zh-CN" sz="1800" dirty="0"/>
              <a:t>7</a:t>
            </a:r>
            <a:r>
              <a:rPr lang="zh-CN" altLang="en-US" sz="1800" dirty="0"/>
              <a:t>）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/>
              <a:t>    (a * b) % p = (b * a) % p </a:t>
            </a:r>
            <a:r>
              <a:rPr lang="zh-CN" altLang="en-US" sz="1800" dirty="0"/>
              <a:t>（</a:t>
            </a:r>
            <a:r>
              <a:rPr lang="en-US" altLang="zh-CN" sz="1800" dirty="0"/>
              <a:t>8</a:t>
            </a:r>
            <a:r>
              <a:rPr lang="zh-CN" altLang="en-US" sz="1800" dirty="0"/>
              <a:t>）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分配律：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/>
              <a:t>    ((a +b)% p * c) % p = ((a * c) % p + (b * c) % p) % p </a:t>
            </a:r>
            <a:r>
              <a:rPr lang="zh-CN" altLang="en-US" sz="1800" dirty="0"/>
              <a:t>（</a:t>
            </a:r>
            <a:r>
              <a:rPr lang="en-US" altLang="zh-CN" sz="1800" dirty="0"/>
              <a:t>9</a:t>
            </a:r>
            <a:r>
              <a:rPr lang="zh-CN" altLang="en-US" sz="1800" dirty="0"/>
              <a:t>）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/>
              <a:t>例：</a:t>
            </a:r>
            <a:r>
              <a:rPr lang="en-US" altLang="zh-CN" sz="2400" b="1" dirty="0"/>
              <a:t> Josephus</a:t>
            </a:r>
            <a:r>
              <a:rPr lang="zh-CN" altLang="en-US" sz="2400" b="1" dirty="0"/>
              <a:t>问题</a:t>
            </a:r>
            <a:endParaRPr lang="en-US" altLang="zh-CN" sz="2400" b="1" dirty="0"/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问题描述：</a:t>
            </a:r>
          </a:p>
          <a:p>
            <a:pPr marL="0" indent="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Josephus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问题：一群小孩围成一圈，任意给定一个数</a:t>
            </a:r>
            <a:r>
              <a:rPr lang="en-US" altLang="zh-CN" sz="2400" b="1" i="1" dirty="0">
                <a:latin typeface="宋体" pitchFamily="2" charset="-122"/>
              </a:rPr>
              <a:t>m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，从第一个小孩开始，顺时针方向数，每数到第</a:t>
            </a:r>
            <a:r>
              <a:rPr lang="en-US" altLang="zh-CN" sz="2400" b="1" i="1" dirty="0">
                <a:latin typeface="宋体" pitchFamily="2" charset="-122"/>
              </a:rPr>
              <a:t>m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个小孩时，该小孩便离开。小孩不断离开，圈子不断缩小。最后剩下的一个小孩是胜利者。究竟胜利者是第几个小孩呢？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输入：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有若干组测试数据。每一行有一个整数</a:t>
            </a:r>
            <a:r>
              <a:rPr lang="en-US" altLang="zh-CN" sz="2400" b="1" dirty="0" err="1">
                <a:latin typeface="宋体" pitchFamily="2" charset="-122"/>
              </a:rPr>
              <a:t>num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i="1" dirty="0">
                <a:latin typeface="宋体" pitchFamily="2" charset="-122"/>
                <a:ea typeface="Arial Unicode MS" charset="-122"/>
                <a:cs typeface="Arial Unicode MS" charset="-122"/>
              </a:rPr>
              <a:t>m</a:t>
            </a:r>
            <a:r>
              <a:rPr lang="zh-CN" altLang="en-US" sz="2400" b="1" dirty="0">
                <a:latin typeface="宋体" pitchFamily="2" charset="-122"/>
              </a:rPr>
              <a:t>，分别代表小孩个数和每隔多少小孩数数。</a:t>
            </a:r>
            <a:r>
              <a:rPr lang="en-US" altLang="zh-CN" sz="2400" b="1" dirty="0" err="1">
                <a:latin typeface="宋体" pitchFamily="2" charset="-122"/>
              </a:rPr>
              <a:t>num</a:t>
            </a:r>
            <a:r>
              <a:rPr lang="zh-CN" altLang="zh-CN" sz="2400" b="1" dirty="0">
                <a:latin typeface="宋体" pitchFamily="2" charset="-122"/>
              </a:rPr>
              <a:t>，</a:t>
            </a:r>
            <a:r>
              <a:rPr lang="en-US" altLang="zh-CN" sz="2400" b="1" i="1" dirty="0">
                <a:latin typeface="宋体" pitchFamily="2" charset="-122"/>
                <a:ea typeface="Arial Unicode MS" charset="-122"/>
                <a:cs typeface="Arial Unicode MS" charset="-122"/>
              </a:rPr>
              <a:t>m</a:t>
            </a:r>
            <a:r>
              <a:rPr lang="en-US" altLang="zh-CN" sz="2400" b="1" dirty="0">
                <a:latin typeface="宋体" pitchFamily="2" charset="-122"/>
              </a:rPr>
              <a:t>≤10000</a:t>
            </a:r>
            <a:r>
              <a:rPr lang="zh-CN" altLang="en-US" sz="2400" b="1" dirty="0">
                <a:latin typeface="宋体" pitchFamily="2" charset="-122"/>
              </a:rPr>
              <a:t>。</a:t>
            </a: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输出：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  对每一组测试数据，单行输出获胜的小孩的编号。 </a:t>
            </a:r>
          </a:p>
          <a:p>
            <a:pPr>
              <a:buFontTx/>
              <a:buNone/>
              <a:defRPr/>
            </a:pPr>
            <a:r>
              <a:rPr lang="zh-CN" altLang="en-US" sz="2400" dirty="0"/>
              <a:t>    </a:t>
            </a: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/>
              <a:t>例：</a:t>
            </a:r>
            <a:r>
              <a:rPr lang="en-US" altLang="zh-CN" sz="2400" b="1"/>
              <a:t> Josephus</a:t>
            </a:r>
            <a:r>
              <a:rPr lang="zh-CN" altLang="en-US" sz="2400" b="1"/>
              <a:t>问题</a:t>
            </a:r>
            <a:endParaRPr lang="en-US" altLang="zh-CN" sz="2400" b="1"/>
          </a:p>
          <a:p>
            <a:pPr algn="just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输入样例：</a:t>
            </a:r>
            <a:endParaRPr lang="zh-CN" altLang="en-US" sz="24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宋体" pitchFamily="2" charset="-122"/>
              </a:rPr>
              <a:t>  10 8</a:t>
            </a:r>
            <a:endParaRPr lang="en-US" altLang="zh-CN" sz="24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宋体" pitchFamily="2" charset="-122"/>
              </a:rPr>
              <a:t>  10 2</a:t>
            </a:r>
            <a:endParaRPr lang="en-US" altLang="zh-CN" sz="24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输出样例：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宋体" pitchFamily="2" charset="-122"/>
              </a:rPr>
              <a:t>  1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宋体" pitchFamily="2" charset="-122"/>
              </a:rPr>
              <a:t>  5</a:t>
            </a:r>
          </a:p>
          <a:p>
            <a:pPr>
              <a:buFontTx/>
              <a:buNone/>
            </a:pPr>
            <a:r>
              <a:rPr lang="zh-CN" altLang="en-US" sz="2400"/>
              <a:t>    </a:t>
            </a:r>
            <a:endParaRPr lang="zh-CN" altLang="en-US" sz="2400" b="1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/>
              <a:t>例：</a:t>
            </a:r>
            <a:r>
              <a:rPr lang="en-US" altLang="zh-CN" sz="2400" b="1" dirty="0"/>
              <a:t> Josephus</a:t>
            </a:r>
            <a:r>
              <a:rPr lang="zh-CN" altLang="en-US" sz="2400" b="1" dirty="0"/>
              <a:t>问题</a:t>
            </a:r>
            <a:endParaRPr lang="en-US" altLang="zh-CN" sz="2400" b="1" dirty="0"/>
          </a:p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方法一：模拟法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实际模拟数小孩出列的过程。用一个数组表示小孩围成圈。对每个小孩赋以一个序号值作为小孩的标志。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采用 </a:t>
            </a:r>
            <a:r>
              <a:rPr lang="zh-CN" altLang="en-US" sz="2400" b="1" dirty="0">
                <a:latin typeface="Times New Roman"/>
              </a:rPr>
              <a:t>“</a:t>
            </a:r>
            <a:r>
              <a:rPr lang="zh-CN" altLang="en-US" sz="2400" b="1" dirty="0">
                <a:latin typeface="宋体" pitchFamily="2" charset="-122"/>
              </a:rPr>
              <a:t>加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求模</a:t>
            </a:r>
            <a:r>
              <a:rPr lang="zh-CN" altLang="en-US" sz="2400" b="1" dirty="0">
                <a:latin typeface="Times New Roman"/>
              </a:rPr>
              <a:t>”</a:t>
            </a:r>
            <a:r>
              <a:rPr lang="zh-CN" altLang="en-US" sz="2400" b="1" dirty="0">
                <a:latin typeface="宋体" pitchFamily="2" charset="-122"/>
              </a:rPr>
              <a:t>，当数到数组尾的时候，下一个数组下标值可以算得为</a:t>
            </a:r>
            <a:r>
              <a:rPr lang="en-US" altLang="zh-CN" sz="2400" b="1" dirty="0">
                <a:latin typeface="宋体" pitchFamily="2" charset="-122"/>
              </a:rPr>
              <a:t>0</a:t>
            </a:r>
            <a:r>
              <a:rPr lang="zh-CN" altLang="en-US" sz="2400" b="1" dirty="0">
                <a:latin typeface="宋体" pitchFamily="2" charset="-122"/>
              </a:rPr>
              <a:t>，从而回到数组首以继续整个过程。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Arial Unicode MS" charset="-122"/>
                <a:ea typeface="Arial Unicode MS" charset="-122"/>
                <a:cs typeface="Arial Unicode MS" charset="-122"/>
              </a:rPr>
              <a:t>  设：</a:t>
            </a:r>
            <a:r>
              <a:rPr lang="en-US" altLang="zh-CN" sz="2400" b="1" dirty="0">
                <a:latin typeface="Arial Unicode MS" charset="-122"/>
                <a:ea typeface="Arial Unicode MS" charset="-122"/>
                <a:cs typeface="Arial Unicode MS" charset="-122"/>
              </a:rPr>
              <a:t>Max=10000;</a:t>
            </a:r>
            <a:r>
              <a:rPr lang="zh-CN" altLang="en-US" sz="2400" b="1" dirty="0">
                <a:latin typeface="宋体" pitchFamily="2" charset="-122"/>
              </a:rPr>
              <a:t>小孩最大个数</a:t>
            </a:r>
            <a:endParaRPr lang="zh-CN" altLang="en-US" sz="24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Arial Unicode MS" charset="-122"/>
                <a:ea typeface="Arial Unicode MS" charset="-122"/>
                <a:cs typeface="Arial Unicode MS" charset="-122"/>
              </a:rPr>
              <a:t>    </a:t>
            </a:r>
            <a:r>
              <a:rPr lang="en-US" altLang="zh-CN" sz="2400" b="1" dirty="0" err="1">
                <a:latin typeface="Arial Unicode MS" charset="-122"/>
                <a:ea typeface="Arial Unicode MS" charset="-122"/>
                <a:cs typeface="Arial Unicode MS" charset="-122"/>
              </a:rPr>
              <a:t>num</a:t>
            </a:r>
            <a:r>
              <a:rPr lang="zh-CN" altLang="en-US" sz="2400" b="1" dirty="0">
                <a:latin typeface="宋体" pitchFamily="2" charset="-122"/>
              </a:rPr>
              <a:t>为小孩个数，</a:t>
            </a:r>
            <a:r>
              <a:rPr lang="en-US" altLang="zh-CN" sz="2400" b="1" dirty="0">
                <a:latin typeface="Arial Unicode MS" charset="-122"/>
                <a:ea typeface="Arial Unicode MS" charset="-122"/>
                <a:cs typeface="Arial Unicode MS" charset="-122"/>
              </a:rPr>
              <a:t>a[Max]; </a:t>
            </a:r>
            <a:r>
              <a:rPr lang="zh-CN" altLang="en-US" sz="2400" b="1" dirty="0">
                <a:latin typeface="宋体" pitchFamily="2" charset="-122"/>
              </a:rPr>
              <a:t>小孩数组 </a:t>
            </a:r>
          </a:p>
          <a:p>
            <a:pPr marL="0" indent="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每次数</a:t>
            </a:r>
            <a:r>
              <a:rPr lang="en-US" altLang="zh-CN" sz="2400" b="1" dirty="0">
                <a:latin typeface="Arial Unicode MS" charset="-122"/>
                <a:ea typeface="Arial Unicode MS" charset="-122"/>
                <a:cs typeface="Arial Unicode MS" charset="-122"/>
              </a:rPr>
              <a:t>m</a:t>
            </a:r>
            <a:r>
              <a:rPr lang="zh-CN" altLang="en-US" sz="2400" b="1" dirty="0">
                <a:latin typeface="宋体" pitchFamily="2" charset="-122"/>
              </a:rPr>
              <a:t>个小孩，便让该小孩离开；下标加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求模，使下标到达尾部后能返回到数组头。复杂度：</a:t>
            </a:r>
            <a:r>
              <a:rPr lang="en-US" altLang="zh-CN" sz="2400" b="1" dirty="0">
                <a:latin typeface="宋体" pitchFamily="2" charset="-122"/>
              </a:rPr>
              <a:t>n^2</a:t>
            </a:r>
          </a:p>
          <a:p>
            <a:pPr marL="0" indent="0" algn="just"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也可以用队列或循环链表进行模拟，复杂度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*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(n+1)/2</a:t>
            </a: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一、从跳兽问题谈起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400" b="1"/>
              <a:t>输入样例：</a:t>
            </a:r>
            <a:endParaRPr lang="zh-CN" altLang="en-US" sz="2400" b="1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cs typeface="Times New Roman" pitchFamily="18" charset="0"/>
              </a:rPr>
              <a:t>    20 3</a:t>
            </a:r>
          </a:p>
          <a:p>
            <a:pPr algn="just">
              <a:buFontTx/>
              <a:buNone/>
            </a:pPr>
            <a:r>
              <a:rPr lang="en-US" altLang="zh-CN" sz="2400" b="1">
                <a:cs typeface="Times New Roman" pitchFamily="18" charset="0"/>
              </a:rPr>
              <a:t>    12345 6</a:t>
            </a:r>
          </a:p>
          <a:p>
            <a:pPr algn="just">
              <a:buFontTx/>
              <a:buNone/>
            </a:pPr>
            <a:r>
              <a:rPr lang="zh-CN" altLang="en-US" sz="2400" b="1"/>
              <a:t>输出样例：</a:t>
            </a:r>
            <a:endParaRPr lang="zh-CN" altLang="en-US" sz="2400" b="1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cs typeface="Times New Roman" pitchFamily="18" charset="0"/>
              </a:rPr>
              <a:t>    possible</a:t>
            </a:r>
          </a:p>
          <a:p>
            <a:pPr algn="just">
              <a:buFontTx/>
              <a:buNone/>
            </a:pPr>
            <a:r>
              <a:rPr lang="en-US" altLang="zh-CN" sz="2400" b="1">
                <a:cs typeface="Times New Roman" pitchFamily="18" charset="0"/>
              </a:rPr>
              <a:t>    Impossible</a:t>
            </a:r>
          </a:p>
          <a:p>
            <a:pPr>
              <a:buFontTx/>
              <a:buNone/>
            </a:pPr>
            <a:r>
              <a:rPr lang="zh-CN" altLang="en-US" sz="2400" b="1">
                <a:latin typeface="宋体" pitchFamily="2" charset="-122"/>
                <a:ea typeface="Arial Unicode MS" charset="-122"/>
                <a:cs typeface="Arial Unicode MS" charset="-122"/>
              </a:rPr>
              <a:t> </a:t>
            </a: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zh-CN" altLang="en-US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zh-CN" altLang="en-US" sz="2400" b="1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/>
              <a:t>例：</a:t>
            </a:r>
            <a:r>
              <a:rPr lang="en-US" altLang="zh-CN" sz="2400" b="1" dirty="0"/>
              <a:t> Josephus</a:t>
            </a:r>
            <a:r>
              <a:rPr lang="zh-CN" altLang="en-US" sz="2400" b="1" dirty="0"/>
              <a:t>问题</a:t>
            </a:r>
            <a:endParaRPr lang="en-US" altLang="zh-CN" sz="2400" b="1" dirty="0"/>
          </a:p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方法一：模拟法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sp>
        <p:nvSpPr>
          <p:cNvPr id="46084" name="Rectangle 3"/>
          <p:cNvSpPr txBox="1">
            <a:spLocks noChangeArrowheads="1"/>
          </p:cNvSpPr>
          <p:nvPr/>
        </p:nvSpPr>
        <p:spPr bwMode="auto">
          <a:xfrm>
            <a:off x="611188" y="2349500"/>
            <a:ext cx="3673475" cy="4392613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9pPr>
          </a:lstStyle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#include&lt;iosteam&gt;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using namespace std;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int main(){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	const int Max=10000;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  int num,m, a[Max]; 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  while(cin&gt;&gt;num&gt;&gt;m){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    for(int i=0;i&lt;num;i++)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      a[i]=i+1; //</a:t>
            </a:r>
            <a:r>
              <a:rPr lang="zh-CN" altLang="en-US" sz="1800" b="1"/>
              <a:t>小孩编号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1800" b="1">
                <a:ea typeface="Arial Unicode MS" charset="-122"/>
                <a:cs typeface="Arial Unicode MS" charset="-122"/>
              </a:rPr>
              <a:t>    </a:t>
            </a:r>
            <a:r>
              <a:rPr lang="en-US" altLang="zh-CN" sz="1800" b="1">
                <a:ea typeface="Arial Unicode MS" charset="-122"/>
                <a:cs typeface="Arial Unicode MS" charset="-122"/>
              </a:rPr>
              <a:t>int k=1;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 //</a:t>
            </a:r>
            <a:r>
              <a:rPr lang="zh-CN" altLang="en-US" sz="1800" b="1"/>
              <a:t>标识处理第</a:t>
            </a:r>
            <a:r>
              <a:rPr lang="en-US" altLang="zh-CN" sz="1800" b="1">
                <a:ea typeface="Arial Unicode MS" charset="-122"/>
                <a:cs typeface="Arial Unicode MS" charset="-122"/>
              </a:rPr>
              <a:t>k</a:t>
            </a:r>
            <a:r>
              <a:rPr lang="zh-CN" altLang="en-US" sz="1800" b="1"/>
              <a:t>个小孩的离开</a:t>
            </a:r>
            <a:endParaRPr lang="zh-CN" altLang="en-US" sz="1800" b="1">
              <a:ea typeface="Arial Unicode MS" charset="-122"/>
              <a:cs typeface="Arial Unicode MS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1800" b="1">
                <a:ea typeface="Arial Unicode MS" charset="-122"/>
                <a:cs typeface="Arial Unicode MS" charset="-122"/>
              </a:rPr>
              <a:t>    </a:t>
            </a:r>
            <a:r>
              <a:rPr lang="en-US" altLang="zh-CN" sz="1800" b="1">
                <a:ea typeface="Arial Unicode MS" charset="-122"/>
                <a:cs typeface="Arial Unicode MS" charset="-122"/>
              </a:rPr>
              <a:t>int i=-1; </a:t>
            </a:r>
            <a:r>
              <a:rPr lang="en-US" altLang="zh-CN" sz="1800" b="1"/>
              <a:t>//</a:t>
            </a:r>
            <a:r>
              <a:rPr lang="zh-CN" altLang="en-US" sz="1800" b="1"/>
              <a:t>初值</a:t>
            </a:r>
            <a:r>
              <a:rPr lang="zh-CN" altLang="en-US" sz="1800" b="1">
                <a:ea typeface="Arial Unicode MS" charset="-122"/>
                <a:cs typeface="Arial Unicode MS" charset="-122"/>
              </a:rPr>
              <a:t> 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1800" b="1">
                <a:ea typeface="Arial Unicode MS" charset="-122"/>
                <a:cs typeface="Arial Unicode MS" charset="-122"/>
              </a:rPr>
              <a:t>   </a:t>
            </a:r>
            <a:r>
              <a:rPr lang="en-US" altLang="zh-CN" sz="1800" b="1">
                <a:ea typeface="Arial Unicode MS" charset="-122"/>
                <a:cs typeface="Arial Unicode MS" charset="-122"/>
              </a:rPr>
              <a:t>while(1){//</a:t>
            </a:r>
            <a:r>
              <a:rPr lang="zh-CN" altLang="en-US" sz="1800" b="1"/>
              <a:t>圈中数</a:t>
            </a:r>
            <a:r>
              <a:rPr lang="en-US" altLang="zh-CN" sz="1800" b="1">
                <a:ea typeface="Arial Unicode MS" charset="-122"/>
                <a:cs typeface="Arial Unicode MS" charset="-122"/>
              </a:rPr>
              <a:t>m</a:t>
            </a:r>
            <a:r>
              <a:rPr lang="zh-CN" altLang="en-US" sz="1800" b="1"/>
              <a:t>个小孩</a:t>
            </a:r>
            <a:endParaRPr lang="zh-CN" altLang="en-US" sz="1800" b="1">
              <a:ea typeface="Arial Unicode MS" charset="-122"/>
              <a:cs typeface="Arial Unicode MS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1800" b="1">
                <a:ea typeface="Arial Unicode MS" charset="-122"/>
                <a:cs typeface="Arial Unicode MS" charset="-122"/>
              </a:rPr>
              <a:t>	  </a:t>
            </a:r>
            <a:r>
              <a:rPr lang="en-US" altLang="zh-CN" sz="1800" b="1">
                <a:ea typeface="Arial Unicode MS" charset="-122"/>
                <a:cs typeface="Arial Unicode MS" charset="-122"/>
              </a:rPr>
              <a:t>for(int j=0;j&lt;m;){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     	i=(i+1)%num;	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		if(a[i]!=0)  j++; 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1800" b="1">
                <a:ea typeface="Arial Unicode MS" charset="-122"/>
                <a:cs typeface="Arial Unicode MS" charset="-122"/>
              </a:rPr>
              <a:t>      }      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284663" y="2338388"/>
            <a:ext cx="3648075" cy="440372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  <a:ea typeface="Arial Unicode MS" charset="-122"/>
                <a:cs typeface="Arial Unicode MS" charset="-122"/>
              </a:rPr>
              <a:t>     </a:t>
            </a: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if(k==num) break;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    //</a:t>
            </a: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该小孩是最后一个吗？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    </a:t>
            </a: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//</a:t>
            </a: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是，则为胜利者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    </a:t>
            </a: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a[i]=0;//</a:t>
            </a: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标识该小孩离开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     </a:t>
            </a: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k++;//</a:t>
            </a: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准备处理圈中的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        </a:t>
            </a: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//</a:t>
            </a: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下一个小孩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    </a:t>
            </a: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}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    cout&lt;&lt;endl;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    cout&lt;&lt; a[i]&lt;&lt;endl;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    //</a:t>
            </a: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第</a:t>
            </a: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a[i]</a:t>
            </a: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个小孩获胜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  <a:ea typeface="Arial Unicode MS" charset="-122"/>
                <a:cs typeface="Arial Unicode MS" charset="-122"/>
              </a:rPr>
              <a:t>  </a:t>
            </a: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}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  <a:ea typeface="Arial Unicode MS" charset="-122"/>
                <a:cs typeface="Arial Unicode MS" charset="-122"/>
              </a:rPr>
              <a:t>}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/>
              <a:t>例：</a:t>
            </a:r>
            <a:r>
              <a:rPr lang="en-US" altLang="zh-CN" sz="2400" b="1" dirty="0"/>
              <a:t> Josephus</a:t>
            </a:r>
            <a:r>
              <a:rPr lang="zh-CN" altLang="en-US" sz="2400" b="1" dirty="0"/>
              <a:t>问题</a:t>
            </a:r>
            <a:endParaRPr lang="en-US" altLang="zh-CN" sz="2400" b="1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/>
              <a:t>方法二：数学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    在第一个人出队之后，这个第一个出队的人的编号必然为</a:t>
            </a:r>
            <a:r>
              <a:rPr lang="en-US" altLang="zh-CN" sz="1800" dirty="0"/>
              <a:t>(m - 1) % n</a:t>
            </a:r>
            <a:r>
              <a:rPr lang="zh-CN" altLang="en-US" sz="1800" dirty="0"/>
              <a:t>。剩下的</a:t>
            </a:r>
            <a:r>
              <a:rPr lang="en-US" altLang="zh-CN" sz="1800" dirty="0"/>
              <a:t>n-1</a:t>
            </a:r>
            <a:r>
              <a:rPr lang="zh-CN" altLang="en-US" sz="1800" dirty="0"/>
              <a:t>个人组成一个新的</a:t>
            </a:r>
            <a:r>
              <a:rPr lang="en-US" altLang="zh-CN" sz="1800" dirty="0"/>
              <a:t>Josephus</a:t>
            </a:r>
            <a:r>
              <a:rPr lang="zh-CN" altLang="en-US" sz="1800" dirty="0"/>
              <a:t>环。只是这个时候是以</a:t>
            </a:r>
            <a:r>
              <a:rPr lang="en-US" altLang="zh-CN" sz="1800" dirty="0"/>
              <a:t>m% n</a:t>
            </a:r>
            <a:r>
              <a:rPr lang="zh-CN" altLang="en-US" sz="1800" dirty="0"/>
              <a:t>开始。假定</a:t>
            </a:r>
            <a:r>
              <a:rPr lang="en-US" altLang="zh-CN" sz="1800" dirty="0"/>
              <a:t>k = m % n</a:t>
            </a:r>
            <a:r>
              <a:rPr lang="zh-CN" altLang="en-US" sz="1800" dirty="0"/>
              <a:t>。他们组成一个这样的序列：</a:t>
            </a:r>
            <a:r>
              <a:rPr lang="en-US" altLang="zh-CN" sz="1800" dirty="0"/>
              <a:t>k, k+1, k+2...n-2, n-1, 0, 1, ... k-2</a:t>
            </a:r>
            <a:r>
              <a:rPr lang="zh-CN" altLang="en-US" sz="1800" dirty="0"/>
              <a:t>。</a:t>
            </a:r>
            <a:r>
              <a:rPr lang="en-US" altLang="zh-CN" sz="1800" dirty="0"/>
              <a:t> </a:t>
            </a:r>
            <a:r>
              <a:rPr lang="zh-CN" altLang="en-US" sz="1800" dirty="0"/>
              <a:t>这个序列中缺少的</a:t>
            </a:r>
            <a:r>
              <a:rPr lang="en-US" altLang="zh-CN" sz="1800" dirty="0"/>
              <a:t>k-1</a:t>
            </a:r>
            <a:r>
              <a:rPr lang="zh-CN" altLang="en-US" sz="1800" dirty="0"/>
              <a:t>恰好就是前面一次遍历的时候找到并移除的。在将他们归结为</a:t>
            </a:r>
            <a:r>
              <a:rPr lang="en-US" altLang="zh-CN" sz="1800" dirty="0"/>
              <a:t>n-1</a:t>
            </a:r>
            <a:r>
              <a:rPr lang="zh-CN" altLang="en-US" sz="1800" dirty="0"/>
              <a:t>规模的</a:t>
            </a:r>
            <a:r>
              <a:rPr lang="en-US" altLang="zh-CN" sz="1800" dirty="0"/>
              <a:t>Josephus</a:t>
            </a:r>
            <a:r>
              <a:rPr lang="zh-CN" altLang="en-US" sz="1800" dirty="0"/>
              <a:t>环时，得到如下映射：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        </a:t>
            </a:r>
            <a:r>
              <a:rPr lang="en-US" altLang="zh-CN" sz="1800" dirty="0"/>
              <a:t>k --&gt; 0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　　</a:t>
            </a:r>
            <a:r>
              <a:rPr lang="en-US" altLang="zh-CN" sz="1800" dirty="0"/>
              <a:t>k+1 --&gt; 1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　　</a:t>
            </a:r>
            <a:r>
              <a:rPr lang="en-US" altLang="zh-CN" sz="1800" dirty="0"/>
              <a:t>k+2 --&gt; 2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　　</a:t>
            </a:r>
            <a:r>
              <a:rPr lang="en-US" altLang="zh-CN" sz="1800" dirty="0"/>
              <a:t>...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　　</a:t>
            </a:r>
            <a:r>
              <a:rPr lang="en-US" altLang="zh-CN" sz="1800" dirty="0"/>
              <a:t>k-3 --&gt; n-3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　　</a:t>
            </a:r>
            <a:r>
              <a:rPr lang="en-US" altLang="zh-CN" sz="1800" dirty="0"/>
              <a:t>k-2 --&gt; n-2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1800" dirty="0"/>
              <a:t>    这说明对于我们在</a:t>
            </a:r>
            <a:r>
              <a:rPr lang="en-US" altLang="zh-CN" sz="1800" dirty="0"/>
              <a:t>n-1</a:t>
            </a:r>
            <a:r>
              <a:rPr lang="zh-CN" altLang="en-US" sz="1800" dirty="0"/>
              <a:t>的环中，任何一个元素的</a:t>
            </a:r>
            <a:r>
              <a:rPr lang="en-US" altLang="zh-CN" sz="1800" dirty="0"/>
              <a:t>index</a:t>
            </a:r>
            <a:r>
              <a:rPr lang="zh-CN" altLang="en-US" sz="1800" dirty="0"/>
              <a:t>对应到</a:t>
            </a:r>
            <a:r>
              <a:rPr lang="en-US" altLang="zh-CN" sz="1800" dirty="0"/>
              <a:t>n</a:t>
            </a:r>
            <a:r>
              <a:rPr lang="zh-CN" altLang="en-US" sz="1800" dirty="0"/>
              <a:t>的环中时他们之间差了</a:t>
            </a:r>
            <a:r>
              <a:rPr lang="en-US" altLang="zh-CN" sz="1800" dirty="0"/>
              <a:t>k</a:t>
            </a:r>
            <a:r>
              <a:rPr lang="zh-CN" altLang="en-US" sz="1800" dirty="0"/>
              <a:t>，也就是</a:t>
            </a:r>
            <a:r>
              <a:rPr lang="en-US" altLang="zh-CN" sz="1800" dirty="0"/>
              <a:t>m % n</a:t>
            </a:r>
            <a:r>
              <a:rPr lang="zh-CN" altLang="en-US" sz="1800" dirty="0"/>
              <a:t>。而这里的差不是一个简单的小于，而是由于整个环的结构，相当于一个循环进位的效果。</a:t>
            </a: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/>
              <a:t>例：</a:t>
            </a:r>
            <a:r>
              <a:rPr lang="en-US" altLang="zh-CN" sz="2400" b="1" dirty="0"/>
              <a:t> Josephus</a:t>
            </a:r>
            <a:r>
              <a:rPr lang="zh-CN" altLang="en-US" sz="2400" b="1" dirty="0"/>
              <a:t>问题</a:t>
            </a:r>
            <a:endParaRPr lang="en-US" altLang="zh-CN" sz="2400" b="1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/>
              <a:t>方法二：数学方法</a:t>
            </a:r>
          </a:p>
          <a:p>
            <a:pPr marL="0" indent="0">
              <a:lnSpc>
                <a:spcPts val="3000"/>
              </a:lnSpc>
              <a:buFont typeface="Wingdings 2" pitchFamily="18" charset="2"/>
              <a:buNone/>
              <a:defRPr/>
            </a:pPr>
            <a:r>
              <a:rPr lang="zh-CN" altLang="en-US" sz="2000" dirty="0"/>
              <a:t>    在一个</a:t>
            </a:r>
            <a:r>
              <a:rPr lang="en-US" altLang="zh-CN" sz="2000" dirty="0"/>
              <a:t>n</a:t>
            </a:r>
            <a:r>
              <a:rPr lang="zh-CN" altLang="en-US" sz="2000" dirty="0"/>
              <a:t>长的环里取</a:t>
            </a:r>
            <a:r>
              <a:rPr lang="en-US" altLang="zh-CN" sz="2000" dirty="0"/>
              <a:t>m</a:t>
            </a:r>
            <a:r>
              <a:rPr lang="zh-CN" altLang="en-US" sz="2000" dirty="0"/>
              <a:t>的步长，然后这个环里少了一个。剩下的</a:t>
            </a:r>
            <a:r>
              <a:rPr lang="en-US" altLang="zh-CN" sz="2000" dirty="0"/>
              <a:t>n-1</a:t>
            </a:r>
            <a:r>
              <a:rPr lang="zh-CN" altLang="en-US" sz="2000" dirty="0"/>
              <a:t>个元素构成了</a:t>
            </a:r>
            <a:r>
              <a:rPr lang="en-US" altLang="zh-CN" sz="2000" dirty="0"/>
              <a:t>n-1</a:t>
            </a:r>
            <a:r>
              <a:rPr lang="zh-CN" altLang="en-US" sz="2000" dirty="0"/>
              <a:t>环。而这里的元素和</a:t>
            </a:r>
            <a:r>
              <a:rPr lang="en-US" altLang="zh-CN" sz="2000" dirty="0"/>
              <a:t>n</a:t>
            </a:r>
            <a:r>
              <a:rPr lang="zh-CN" altLang="en-US" sz="2000" dirty="0"/>
              <a:t>长的元素之间的映射关系是</a:t>
            </a:r>
            <a:r>
              <a:rPr lang="en-US" altLang="zh-CN" sz="2000" dirty="0"/>
              <a:t>Index(n) = (Index(n - 1) + m) % n</a:t>
            </a:r>
            <a:r>
              <a:rPr lang="zh-CN" altLang="en-US" sz="2000" dirty="0"/>
              <a:t>。而如果再往下一步移除元素呢，他们之间的关系则是</a:t>
            </a:r>
            <a:r>
              <a:rPr lang="en-US" altLang="zh-CN" sz="2000" dirty="0"/>
              <a:t>Index(n - 1) = (Index(n - 2) + m) % (n - 1)</a:t>
            </a:r>
            <a:r>
              <a:rPr lang="zh-CN" altLang="en-US" sz="2000" dirty="0"/>
              <a:t>。这样一直移除元素下去，肯定能够找到最后一个被移除的元素。这个元素则对应只有一个元素的环，很显然，它的值为</a:t>
            </a:r>
            <a:r>
              <a:rPr lang="en-US" altLang="zh-CN" sz="2000" dirty="0"/>
              <a:t>0</a:t>
            </a:r>
            <a:r>
              <a:rPr lang="zh-CN" altLang="en-US" sz="2000" dirty="0"/>
              <a:t>。也就是</a:t>
            </a:r>
            <a:r>
              <a:rPr lang="en-US" altLang="zh-CN" sz="2000" dirty="0"/>
              <a:t>Index(1) = 0</a:t>
            </a:r>
            <a:r>
              <a:rPr lang="zh-CN" altLang="en-US" sz="2000" dirty="0"/>
              <a:t>。对于这个元素的索引，它对应两个元素的索引是多少呢？按照前面的过程，我们倒推回去就是了。</a:t>
            </a:r>
            <a:r>
              <a:rPr lang="en-US" altLang="zh-CN" sz="2000" dirty="0"/>
              <a:t>Index(2) = (Index(1) + m) % 2</a:t>
            </a:r>
            <a:r>
              <a:rPr lang="zh-CN" altLang="en-US" sz="2000" dirty="0"/>
              <a:t>。那么对应</a:t>
            </a:r>
            <a:r>
              <a:rPr lang="en-US" altLang="zh-CN" sz="2000" dirty="0"/>
              <a:t>3</a:t>
            </a:r>
            <a:r>
              <a:rPr lang="zh-CN" altLang="en-US" sz="2000" dirty="0"/>
              <a:t>个，</a:t>
            </a:r>
            <a:r>
              <a:rPr lang="en-US" altLang="zh-CN" sz="2000" dirty="0"/>
              <a:t>4</a:t>
            </a:r>
            <a:r>
              <a:rPr lang="zh-CN" altLang="en-US" sz="2000" dirty="0"/>
              <a:t>个元素的呢？这样一路继续下去就可以找到对应到</a:t>
            </a:r>
            <a:r>
              <a:rPr lang="en-US" altLang="zh-CN" sz="2000" dirty="0"/>
              <a:t>n</a:t>
            </a:r>
            <a:r>
              <a:rPr lang="zh-CN" altLang="en-US" sz="2000" dirty="0"/>
              <a:t>个元素的索引了。所以，得到了如下的数学归纳关系</a:t>
            </a:r>
            <a:r>
              <a:rPr lang="en-US" altLang="zh-CN" sz="2000" dirty="0"/>
              <a:t>(</a:t>
            </a:r>
            <a:r>
              <a:rPr lang="zh-CN" altLang="en-US" sz="2000" dirty="0"/>
              <a:t>复杂度</a:t>
            </a:r>
            <a:r>
              <a:rPr lang="en-US" altLang="zh-CN" sz="2000" dirty="0"/>
              <a:t>O(n))</a:t>
            </a:r>
            <a:r>
              <a:rPr lang="zh-CN" altLang="en-US" sz="2000" dirty="0"/>
              <a:t>：</a:t>
            </a:r>
          </a:p>
          <a:p>
            <a:pPr marL="0" indent="0">
              <a:lnSpc>
                <a:spcPts val="3000"/>
              </a:lnSpc>
              <a:buFont typeface="Wingdings 2" pitchFamily="18" charset="2"/>
              <a:buNone/>
              <a:defRPr/>
            </a:pPr>
            <a:r>
              <a:rPr lang="en-US" altLang="zh-CN" sz="2000" dirty="0"/>
              <a:t>    f(1) = 0,  f(n) = (f(n - 1) + m) % 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ts val="3000"/>
              </a:lnSpc>
              <a:buFont typeface="Wingdings 2" pitchFamily="18" charset="2"/>
              <a:buNone/>
              <a:defRPr/>
            </a:pPr>
            <a:r>
              <a:rPr lang="en-US" altLang="zh-CN" sz="2000" dirty="0"/>
              <a:t>    </a:t>
            </a:r>
            <a:r>
              <a:rPr lang="zh-CN" altLang="en-US" sz="2000" dirty="0"/>
              <a:t>（程序：</a:t>
            </a:r>
            <a:r>
              <a:rPr lang="en-US" altLang="zh-CN" sz="2000" dirty="0"/>
              <a:t>Josephus.cpp</a:t>
            </a:r>
            <a:r>
              <a:rPr lang="zh-CN" altLang="en-US" sz="2000" dirty="0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/>
              <a:t>例：</a:t>
            </a:r>
            <a:r>
              <a:rPr lang="en-US" altLang="zh-CN" sz="2400" b="1" dirty="0"/>
              <a:t> Josephus</a:t>
            </a:r>
            <a:r>
              <a:rPr lang="zh-CN" altLang="en-US" sz="2400" b="1" dirty="0"/>
              <a:t>问题</a:t>
            </a:r>
            <a:endParaRPr lang="en-US" altLang="zh-CN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方法二：数学方法</a:t>
            </a:r>
            <a:endParaRPr lang="en-US" altLang="zh-CN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iostream</a:t>
            </a:r>
            <a:r>
              <a:rPr lang="en-US" altLang="zh-CN" sz="2400" b="1" dirty="0"/>
              <a:t>&gt;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using namespace </a:t>
            </a:r>
            <a:r>
              <a:rPr lang="en-US" altLang="zh-CN" sz="2400" b="1" dirty="0" err="1"/>
              <a:t>std</a:t>
            </a:r>
            <a:r>
              <a:rPr lang="en-US" altLang="zh-CN" sz="2400" b="1"/>
              <a:t>;</a:t>
            </a:r>
            <a:endParaRPr lang="en-US" altLang="zh-CN" sz="2400" b="1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 {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num,m,r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while(</a:t>
            </a:r>
            <a:r>
              <a:rPr lang="en-US" altLang="zh-CN" sz="2400" b="1" dirty="0" err="1"/>
              <a:t>cin</a:t>
            </a:r>
            <a:r>
              <a:rPr lang="en-US" altLang="zh-CN" sz="2400" b="1" dirty="0"/>
              <a:t>&gt;&gt;</a:t>
            </a:r>
            <a:r>
              <a:rPr lang="en-US" altLang="zh-CN" sz="2400" b="1" dirty="0" err="1"/>
              <a:t>num</a:t>
            </a:r>
            <a:r>
              <a:rPr lang="en-US" altLang="zh-CN" sz="2400" b="1" dirty="0"/>
              <a:t>&gt;&gt;m) {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	r=0;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	for(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k=1;k&lt;=</a:t>
            </a:r>
            <a:r>
              <a:rPr lang="en-US" altLang="zh-CN" sz="2400" b="1" dirty="0" err="1"/>
              <a:t>num</a:t>
            </a:r>
            <a:r>
              <a:rPr lang="en-US" altLang="zh-CN" sz="2400" b="1" dirty="0"/>
              <a:t>;++k) r=(</a:t>
            </a:r>
            <a:r>
              <a:rPr lang="en-US" altLang="zh-CN" sz="2400" b="1" dirty="0" err="1"/>
              <a:t>r+m</a:t>
            </a:r>
            <a:r>
              <a:rPr lang="en-US" altLang="zh-CN" sz="2400" b="1" dirty="0"/>
              <a:t>)%k;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	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&lt;&lt;r+1&lt;&lt;</a:t>
            </a:r>
            <a:r>
              <a:rPr lang="en-US" altLang="zh-CN" sz="2400" b="1" dirty="0" err="1"/>
              <a:t>endl</a:t>
            </a:r>
            <a:r>
              <a:rPr lang="en-US" altLang="zh-CN" sz="2400" b="1" dirty="0"/>
              <a:t>;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}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return 0;</a:t>
            </a: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 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/>
              <a:t>例：给出一个数</a:t>
            </a:r>
            <a:r>
              <a:rPr lang="en-US" altLang="zh-CN" sz="2400" dirty="0"/>
              <a:t>N</a:t>
            </a:r>
            <a:r>
              <a:rPr lang="zh-CN" altLang="en-US" sz="2400" dirty="0"/>
              <a:t>，含数字</a:t>
            </a:r>
            <a:r>
              <a:rPr lang="en-US" altLang="zh-CN" sz="2400" dirty="0"/>
              <a:t>1, 2 , 3, 4</a:t>
            </a:r>
            <a:r>
              <a:rPr lang="zh-CN" altLang="en-US" sz="2400" dirty="0"/>
              <a:t>，把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的所有数字重新排列一下组成一个新数，使得它是</a:t>
            </a:r>
            <a:r>
              <a:rPr lang="en-US" altLang="zh-CN" sz="2400" dirty="0"/>
              <a:t>7</a:t>
            </a:r>
            <a:r>
              <a:rPr lang="zh-CN" altLang="en-US" sz="2400" dirty="0"/>
              <a:t>的倍数。</a:t>
            </a:r>
            <a:r>
              <a:rPr lang="en-US" altLang="zh-CN" sz="2400" b="1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同余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zh-CN" altLang="en-US" sz="2800" b="1" dirty="0"/>
              <a:t>    模和同余：</a:t>
            </a:r>
            <a:r>
              <a:rPr lang="zh-CN" altLang="en-US" sz="2800" b="1" dirty="0">
                <a:latin typeface="宋体" pitchFamily="2" charset="-122"/>
              </a:rPr>
              <a:t>设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</a:rPr>
              <a:t>和</a:t>
            </a:r>
            <a:r>
              <a:rPr lang="en-US" altLang="zh-CN" sz="2800" b="1" dirty="0">
                <a:latin typeface="宋体" pitchFamily="2" charset="-122"/>
              </a:rPr>
              <a:t>m</a:t>
            </a:r>
            <a:r>
              <a:rPr lang="zh-CN" altLang="en-US" sz="2800" b="1" dirty="0">
                <a:latin typeface="宋体" pitchFamily="2" charset="-122"/>
              </a:rPr>
              <a:t>均为整数，且</a:t>
            </a:r>
            <a:r>
              <a:rPr lang="en-US" altLang="zh-CN" sz="2800" b="1" dirty="0">
                <a:latin typeface="宋体" pitchFamily="2" charset="-122"/>
              </a:rPr>
              <a:t>m&gt;0</a:t>
            </a:r>
            <a:r>
              <a:rPr lang="zh-CN" altLang="en-US" sz="2800" b="1" dirty="0">
                <a:latin typeface="宋体" pitchFamily="2" charset="-122"/>
              </a:rPr>
              <a:t>。如果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</a:rPr>
              <a:t>和</a:t>
            </a:r>
            <a:r>
              <a:rPr lang="en-US" altLang="zh-CN" sz="2800" b="1" dirty="0">
                <a:latin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</a:rPr>
              <a:t>被</a:t>
            </a:r>
            <a:r>
              <a:rPr lang="en-US" altLang="zh-CN" sz="2800" b="1" dirty="0">
                <a:latin typeface="宋体" pitchFamily="2" charset="-122"/>
              </a:rPr>
              <a:t>m</a:t>
            </a:r>
            <a:r>
              <a:rPr lang="zh-CN" altLang="en-US" sz="2800" b="1" dirty="0">
                <a:latin typeface="宋体" pitchFamily="2" charset="-122"/>
              </a:rPr>
              <a:t>除所得的余数相同，那么称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宋体" pitchFamily="2" charset="-122"/>
              </a:rPr>
              <a:t>关于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模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是</a:t>
            </a:r>
            <a:r>
              <a:rPr lang="zh-CN" altLang="en-US" sz="2800" b="1" dirty="0">
                <a:latin typeface="宋体" pitchFamily="2" charset="-122"/>
              </a:rPr>
              <a:t>同余的，记作</a:t>
            </a:r>
            <a:endParaRPr lang="en-US" altLang="zh-CN" sz="2800" b="1" dirty="0">
              <a:latin typeface="宋体" pitchFamily="2" charset="-122"/>
            </a:endParaRP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zh-CN" altLang="en-US" sz="2400" dirty="0"/>
              <a:t>几个等价定义：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 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  a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latin typeface="宋体" pitchFamily="2" charset="-122"/>
              </a:rPr>
              <a:t>关于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模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m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是</a:t>
            </a:r>
            <a:r>
              <a:rPr lang="zh-CN" altLang="en-US" sz="2400" dirty="0">
                <a:latin typeface="宋体" pitchFamily="2" charset="-122"/>
              </a:rPr>
              <a:t>同余的</a:t>
            </a:r>
            <a:endParaRPr lang="en-US" altLang="zh-CN" sz="2400" dirty="0">
              <a:latin typeface="宋体" pitchFamily="2" charset="-122"/>
            </a:endParaRP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 b-a</a:t>
            </a:r>
            <a:r>
              <a:rPr lang="zh-CN" altLang="en-US" sz="2400" dirty="0">
                <a:latin typeface="宋体" pitchFamily="2" charset="-122"/>
              </a:rPr>
              <a:t>能被</a:t>
            </a:r>
            <a:r>
              <a:rPr lang="en-US" altLang="zh-CN" sz="2400" dirty="0">
                <a:latin typeface="宋体" pitchFamily="2" charset="-122"/>
              </a:rPr>
              <a:t>m</a:t>
            </a:r>
            <a:r>
              <a:rPr lang="zh-CN" altLang="en-US" sz="2400" dirty="0">
                <a:latin typeface="宋体" pitchFamily="2" charset="-122"/>
              </a:rPr>
              <a:t>整除，记</a:t>
            </a:r>
            <a:r>
              <a:rPr lang="en-US" altLang="zh-CN" sz="2400" dirty="0" err="1">
                <a:latin typeface="宋体" pitchFamily="2" charset="-122"/>
              </a:rPr>
              <a:t>m|a-b</a:t>
            </a: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  <a:defRPr/>
            </a:pPr>
            <a:endParaRPr lang="zh-CN" altLang="en-US" sz="2400" dirty="0"/>
          </a:p>
          <a:p>
            <a:pPr>
              <a:lnSpc>
                <a:spcPct val="90000"/>
              </a:lnSpc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48132" name="对象 1"/>
          <p:cNvGraphicFramePr>
            <a:graphicFrameLocks noChangeAspect="1"/>
          </p:cNvGraphicFramePr>
          <p:nvPr/>
        </p:nvGraphicFramePr>
        <p:xfrm>
          <a:off x="1692275" y="2708275"/>
          <a:ext cx="212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r:id="rId3" imgW="863225" imgH="203112" progId="Equation.3">
                  <p:embed/>
                </p:oleObj>
              </mc:Choice>
              <mc:Fallback>
                <p:oleObj r:id="rId3" imgW="863225" imgH="203112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212407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1828800" y="4652963"/>
          <a:ext cx="212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r:id="rId5" imgW="863225" imgH="203112" progId="Equation.3">
                  <p:embed/>
                </p:oleObj>
              </mc:Choice>
              <mc:Fallback>
                <p:oleObj r:id="rId5" imgW="86322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52963"/>
                        <a:ext cx="212407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9"/>
          <p:cNvGraphicFramePr>
            <a:graphicFrameLocks noChangeAspect="1"/>
          </p:cNvGraphicFramePr>
          <p:nvPr/>
        </p:nvGraphicFramePr>
        <p:xfrm>
          <a:off x="1828800" y="5549900"/>
          <a:ext cx="2625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6" name="Equation" r:id="rId6" imgW="1066337" imgH="203112" progId="Equation.3">
                  <p:embed/>
                </p:oleObj>
              </mc:Choice>
              <mc:Fallback>
                <p:oleObj name="Equation" r:id="rId6" imgW="106633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49900"/>
                        <a:ext cx="262572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"/>
          <p:cNvGraphicFramePr>
            <a:graphicFrameLocks noChangeAspect="1"/>
          </p:cNvGraphicFramePr>
          <p:nvPr/>
        </p:nvGraphicFramePr>
        <p:xfrm>
          <a:off x="1828800" y="4106863"/>
          <a:ext cx="13446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7" name="Equation" r:id="rId8" imgW="723586" imgH="215806" progId="Equation.3">
                  <p:embed/>
                </p:oleObj>
              </mc:Choice>
              <mc:Fallback>
                <p:oleObj name="Equation" r:id="rId8" imgW="72358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06863"/>
                        <a:ext cx="1344613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1"/>
          <p:cNvGraphicFramePr>
            <a:graphicFrameLocks noChangeAspect="1"/>
          </p:cNvGraphicFramePr>
          <p:nvPr/>
        </p:nvGraphicFramePr>
        <p:xfrm>
          <a:off x="3405188" y="4106863"/>
          <a:ext cx="15478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8" name="Equation" r:id="rId10" imgW="723586" imgH="215806" progId="Equation.3">
                  <p:embed/>
                </p:oleObj>
              </mc:Choice>
              <mc:Fallback>
                <p:oleObj name="Equation" r:id="rId10" imgW="723586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106863"/>
                        <a:ext cx="1547812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>
                <a:latin typeface="宋体" pitchFamily="2" charset="-122"/>
                <a:ea typeface="Arial Unicode MS" charset="-122"/>
                <a:cs typeface="Arial Unicode MS" charset="-122"/>
              </a:rPr>
              <a:t>同余的性质</a:t>
            </a: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 typeface="Wingdings 2" pitchFamily="18" charset="2"/>
              <a:buNone/>
            </a:pPr>
            <a:endParaRPr lang="en-US" altLang="zh-CN" sz="2400"/>
          </a:p>
          <a:p>
            <a:pPr>
              <a:buFont typeface="Wingdings 2" pitchFamily="18" charset="2"/>
              <a:buNone/>
            </a:pPr>
            <a:r>
              <a:rPr lang="zh-CN" altLang="en-US" sz="2400"/>
              <a:t>费马小定理：设</a:t>
            </a:r>
            <a:r>
              <a:rPr lang="en-US" altLang="zh-CN" sz="2400" i="1"/>
              <a:t>a</a:t>
            </a:r>
            <a:r>
              <a:rPr lang="zh-CN" altLang="en-US" sz="2400"/>
              <a:t>，</a:t>
            </a:r>
            <a:r>
              <a:rPr lang="en-US" altLang="zh-CN" sz="2400" i="1"/>
              <a:t>p</a:t>
            </a:r>
            <a:r>
              <a:rPr lang="zh-CN" altLang="en-US" sz="2400"/>
              <a:t>为正整数，且</a:t>
            </a:r>
            <a:r>
              <a:rPr lang="en-US" altLang="zh-CN" sz="2400" i="1"/>
              <a:t>p</a:t>
            </a:r>
            <a:r>
              <a:rPr lang="zh-CN" altLang="en-US" sz="2400"/>
              <a:t>为素数，</a:t>
            </a:r>
            <a:r>
              <a:rPr lang="en-US" altLang="zh-CN" sz="2400"/>
              <a:t>(</a:t>
            </a:r>
            <a:r>
              <a:rPr lang="en-US" altLang="zh-CN" sz="2400" i="1"/>
              <a:t>p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/>
              <a:t>)=1</a:t>
            </a:r>
            <a:r>
              <a:rPr lang="zh-CN" altLang="en-US" sz="2400"/>
              <a:t>， 那么</a:t>
            </a:r>
          </a:p>
          <a:p>
            <a:pPr>
              <a:buFontTx/>
              <a:buNone/>
            </a:pPr>
            <a:endParaRPr lang="en-US" altLang="zh-CN" sz="2400" b="1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zh-CN" altLang="en-US" sz="2400" b="1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33425" y="1925638"/>
          <a:ext cx="212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6" name="Equation" r:id="rId3" imgW="863225" imgH="203112" progId="Equation.3">
                  <p:embed/>
                </p:oleObj>
              </mc:Choice>
              <mc:Fallback>
                <p:oleObj name="Equation" r:id="rId3" imgW="86322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925638"/>
                        <a:ext cx="212407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095625" y="2597150"/>
          <a:ext cx="2092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7" name="Equation" r:id="rId5" imgW="850531" imgH="203112" progId="Equation.3">
                  <p:embed/>
                </p:oleObj>
              </mc:Choice>
              <mc:Fallback>
                <p:oleObj name="Equation" r:id="rId5" imgW="85053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597150"/>
                        <a:ext cx="209232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742950" y="3244850"/>
          <a:ext cx="212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8" r:id="rId7" imgW="863225" imgH="203112" progId="Equation.3">
                  <p:embed/>
                </p:oleObj>
              </mc:Choice>
              <mc:Fallback>
                <p:oleObj r:id="rId7" imgW="86322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244850"/>
                        <a:ext cx="212407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742950" y="2597150"/>
          <a:ext cx="212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9" r:id="rId9" imgW="863225" imgH="203112" progId="Equation.3">
                  <p:embed/>
                </p:oleObj>
              </mc:Choice>
              <mc:Fallback>
                <p:oleObj r:id="rId9" imgW="86322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597150"/>
                        <a:ext cx="212407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3486150" y="1916113"/>
          <a:ext cx="212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0" name="Equation" r:id="rId10" imgW="863225" imgH="203112" progId="Equation.3">
                  <p:embed/>
                </p:oleObj>
              </mc:Choice>
              <mc:Fallback>
                <p:oleObj name="Equation" r:id="rId10" imgW="863225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916113"/>
                        <a:ext cx="212407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2886075" y="206057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5862638" y="2597150"/>
          <a:ext cx="20939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1" name="Equation" r:id="rId12" imgW="850531" imgH="203112" progId="Equation.3">
                  <p:embed/>
                </p:oleObj>
              </mc:Choice>
              <mc:Fallback>
                <p:oleObj name="Equation" r:id="rId12" imgW="850531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2597150"/>
                        <a:ext cx="2093912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AutoShape 11"/>
          <p:cNvSpPr>
            <a:spLocks noChangeArrowheads="1"/>
          </p:cNvSpPr>
          <p:nvPr/>
        </p:nvSpPr>
        <p:spPr bwMode="auto">
          <a:xfrm>
            <a:off x="5229225" y="270033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36" name="Object 13"/>
          <p:cNvGraphicFramePr>
            <a:graphicFrameLocks noChangeAspect="1"/>
          </p:cNvGraphicFramePr>
          <p:nvPr/>
        </p:nvGraphicFramePr>
        <p:xfrm>
          <a:off x="3132138" y="3244850"/>
          <a:ext cx="212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2" name="Equation" r:id="rId14" imgW="863225" imgH="203112" progId="Equation.3">
                  <p:embed/>
                </p:oleObj>
              </mc:Choice>
              <mc:Fallback>
                <p:oleObj name="Equation" r:id="rId14" imgW="863225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44850"/>
                        <a:ext cx="212407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7"/>
          <p:cNvGraphicFramePr>
            <a:graphicFrameLocks noChangeAspect="1"/>
          </p:cNvGraphicFramePr>
          <p:nvPr/>
        </p:nvGraphicFramePr>
        <p:xfrm>
          <a:off x="6011863" y="3224213"/>
          <a:ext cx="2498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3" name="Equation" r:id="rId16" imgW="1016000" imgH="203200" progId="Equation.3">
                  <p:embed/>
                </p:oleObj>
              </mc:Choice>
              <mc:Fallback>
                <p:oleObj name="Equation" r:id="rId16" imgW="1016000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224213"/>
                        <a:ext cx="249872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8"/>
          <p:cNvGraphicFramePr>
            <a:graphicFrameLocks noChangeAspect="1"/>
          </p:cNvGraphicFramePr>
          <p:nvPr/>
        </p:nvGraphicFramePr>
        <p:xfrm>
          <a:off x="755650" y="4252913"/>
          <a:ext cx="24669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4" name="Equation" r:id="rId18" imgW="1002865" imgH="203112" progId="Equation.3">
                  <p:embed/>
                </p:oleObj>
              </mc:Choice>
              <mc:Fallback>
                <p:oleObj name="Equation" r:id="rId18" imgW="100286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52913"/>
                        <a:ext cx="246697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9"/>
          <p:cNvGraphicFramePr>
            <a:graphicFrameLocks noChangeAspect="1"/>
          </p:cNvGraphicFramePr>
          <p:nvPr/>
        </p:nvGraphicFramePr>
        <p:xfrm>
          <a:off x="755650" y="4708525"/>
          <a:ext cx="24685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5" name="Equation" r:id="rId20" imgW="1002865" imgH="228501" progId="Equation.3">
                  <p:embed/>
                </p:oleObj>
              </mc:Choice>
              <mc:Fallback>
                <p:oleObj name="Equation" r:id="rId20" imgW="1002865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08525"/>
                        <a:ext cx="2468563" cy="449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22"/>
          <p:cNvGraphicFramePr>
            <a:graphicFrameLocks noChangeAspect="1"/>
          </p:cNvGraphicFramePr>
          <p:nvPr/>
        </p:nvGraphicFramePr>
        <p:xfrm>
          <a:off x="971550" y="5805488"/>
          <a:ext cx="24368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6" name="公式" r:id="rId22" imgW="990600" imgH="228600" progId="Equation.3">
                  <p:embed/>
                </p:oleObj>
              </mc:Choice>
              <mc:Fallback>
                <p:oleObj name="公式" r:id="rId22" imgW="9906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2436813" cy="4492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AutoShape 11"/>
          <p:cNvSpPr>
            <a:spLocks noChangeArrowheads="1"/>
          </p:cNvSpPr>
          <p:nvPr/>
        </p:nvSpPr>
        <p:spPr bwMode="auto">
          <a:xfrm>
            <a:off x="5364163" y="334803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42" name="Object 6"/>
          <p:cNvGraphicFramePr>
            <a:graphicFrameLocks noChangeAspect="1"/>
          </p:cNvGraphicFramePr>
          <p:nvPr/>
        </p:nvGraphicFramePr>
        <p:xfrm>
          <a:off x="762000" y="3821113"/>
          <a:ext cx="212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7" r:id="rId24" imgW="863225" imgH="203112" progId="Equation.3">
                  <p:embed/>
                </p:oleObj>
              </mc:Choice>
              <mc:Fallback>
                <p:oleObj r:id="rId24" imgW="86322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21113"/>
                        <a:ext cx="212407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AutoShape 11"/>
          <p:cNvSpPr>
            <a:spLocks noChangeArrowheads="1"/>
          </p:cNvSpPr>
          <p:nvPr/>
        </p:nvSpPr>
        <p:spPr bwMode="auto">
          <a:xfrm>
            <a:off x="2987675" y="39973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例：求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3</a:t>
            </a:r>
            <a:r>
              <a:rPr lang="en-US" altLang="zh-CN" sz="2400" b="1" baseline="30000" dirty="0">
                <a:latin typeface="宋体" pitchFamily="2" charset="-122"/>
                <a:ea typeface="Arial Unicode MS" charset="-122"/>
                <a:cs typeface="Arial Unicode MS" charset="-122"/>
              </a:rPr>
              <a:t>406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写成十进位数时的个位数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.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根据题意是要求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a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满足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3</a:t>
            </a:r>
            <a:r>
              <a:rPr lang="en-US" altLang="zh-CN" sz="2400" b="1" baseline="30000" dirty="0">
                <a:latin typeface="宋体" pitchFamily="2" charset="-122"/>
                <a:ea typeface="Arial Unicode MS" charset="-122"/>
                <a:cs typeface="Arial Unicode MS" charset="-122"/>
              </a:rPr>
              <a:t>406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≡a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mod 10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显然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3</a:t>
            </a:r>
            <a:r>
              <a:rPr lang="en-US" altLang="zh-CN" sz="2400" b="1" baseline="30000" dirty="0">
                <a:latin typeface="宋体" pitchFamily="2" charset="-122"/>
                <a:ea typeface="Arial Unicode MS" charset="-122"/>
                <a:cs typeface="Arial Unicode MS" charset="-122"/>
              </a:rPr>
              <a:t>2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≡9 ≡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－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1 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mod 10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），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3</a:t>
            </a:r>
            <a:r>
              <a:rPr lang="en-US" altLang="zh-CN" sz="2400" b="1" baseline="30000" dirty="0">
                <a:latin typeface="宋体" pitchFamily="2" charset="-122"/>
                <a:ea typeface="Arial Unicode MS" charset="-122"/>
                <a:cs typeface="Arial Unicode MS" charset="-122"/>
              </a:rPr>
              <a:t>4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≡1 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mod 10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），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从而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3</a:t>
            </a:r>
            <a:r>
              <a:rPr lang="en-US" altLang="zh-CN" sz="2400" b="1" baseline="30000" dirty="0">
                <a:latin typeface="宋体" pitchFamily="2" charset="-122"/>
                <a:ea typeface="Arial Unicode MS" charset="-122"/>
                <a:cs typeface="Arial Unicode MS" charset="-122"/>
              </a:rPr>
              <a:t>404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≡1 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mod 10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），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因此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3</a:t>
            </a:r>
            <a:r>
              <a:rPr lang="en-US" altLang="zh-CN" sz="2400" b="1" baseline="30000" dirty="0">
                <a:latin typeface="宋体" pitchFamily="2" charset="-122"/>
                <a:ea typeface="Arial Unicode MS" charset="-122"/>
                <a:cs typeface="Arial Unicode MS" charset="-122"/>
              </a:rPr>
              <a:t>406 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≡ 3</a:t>
            </a:r>
            <a:r>
              <a:rPr lang="en-US" altLang="zh-CN" sz="2400" b="1" baseline="30000" dirty="0">
                <a:latin typeface="宋体" pitchFamily="2" charset="-122"/>
                <a:ea typeface="Arial Unicode MS" charset="-122"/>
                <a:cs typeface="Arial Unicode MS" charset="-122"/>
              </a:rPr>
              <a:t>404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× 3</a:t>
            </a:r>
            <a:r>
              <a:rPr lang="en-US" altLang="zh-CN" sz="2400" b="1" baseline="30000" dirty="0">
                <a:latin typeface="宋体" pitchFamily="2" charset="-122"/>
                <a:ea typeface="Arial Unicode MS" charset="-122"/>
                <a:cs typeface="Arial Unicode MS" charset="-122"/>
              </a:rPr>
              <a:t>2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≡9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mod 10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所以个位数是</a:t>
            </a: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9.</a:t>
            </a:r>
          </a:p>
          <a:p>
            <a:pPr>
              <a:buFontTx/>
              <a:buNone/>
            </a:pP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 typeface="Wingdings 2" pitchFamily="18" charset="2"/>
              <a:buNone/>
            </a:pPr>
            <a:endParaRPr lang="en-US" altLang="zh-CN" sz="2400" dirty="0"/>
          </a:p>
          <a:p>
            <a:pPr>
              <a:buFontTx/>
              <a:buNone/>
            </a:pP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83146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剩余类与简化剩余系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、剩余类：对于整数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及模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，则集合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={ </a:t>
            </a:r>
            <a:r>
              <a:rPr lang="en-US" altLang="zh-CN" sz="2400" b="1" i="1" dirty="0"/>
              <a:t>x </a:t>
            </a:r>
            <a:r>
              <a:rPr lang="en-US" altLang="zh-CN" sz="2400" b="1" dirty="0"/>
              <a:t>| </a:t>
            </a:r>
            <a:r>
              <a:rPr lang="en-US" altLang="zh-CN" sz="2400" b="1" i="1" dirty="0" err="1"/>
              <a:t>x</a:t>
            </a:r>
            <a:r>
              <a:rPr lang="en-US" altLang="zh-CN" sz="2400" b="1" dirty="0" err="1">
                <a:cs typeface="Times New Roman" pitchFamily="18" charset="0"/>
              </a:rPr>
              <a:t>≡</a:t>
            </a:r>
            <a:r>
              <a:rPr lang="en-US" altLang="zh-CN" sz="2400" b="1" i="1" dirty="0" err="1"/>
              <a:t>a</a:t>
            </a:r>
            <a:r>
              <a:rPr lang="en-US" altLang="zh-CN" sz="2400" b="1" dirty="0"/>
              <a:t> (mod 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) }</a:t>
            </a:r>
            <a:r>
              <a:rPr lang="zh-CN" altLang="en-US" sz="2400" b="1" dirty="0"/>
              <a:t>称为模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关于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的一个剩余类。</a:t>
            </a:r>
            <a:endParaRPr lang="en-US" altLang="zh-CN" sz="2400" b="1" dirty="0"/>
          </a:p>
          <a:p>
            <a:pPr marL="0" indent="0">
              <a:buNone/>
              <a:defRPr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、简化剩余类：设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是模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的一个剩余类，若有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属于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，使得</a:t>
            </a:r>
            <a:r>
              <a:rPr lang="en-US" altLang="zh-CN" sz="2400" b="1" dirty="0"/>
              <a:t>(a, m) = 1</a:t>
            </a:r>
            <a:r>
              <a:rPr lang="zh-CN" altLang="en-US" sz="2400" b="1" dirty="0"/>
              <a:t>，则称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是模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的一个简化剩余类。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、简化剩余系：设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为正整数，在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的所有简化剩余类中，每一个类中取一个数，构成一个集合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，则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称为模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的一个简化剩余系。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、举例：</a:t>
            </a:r>
          </a:p>
          <a:p>
            <a:pPr marL="609600" indent="-609600">
              <a:buFontTx/>
              <a:buNone/>
              <a:defRPr/>
            </a:pPr>
            <a:r>
              <a:rPr lang="zh-CN" altLang="en-US" sz="2400" b="1" dirty="0"/>
              <a:t>       例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：若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是素数，则</a:t>
            </a:r>
            <a:r>
              <a:rPr lang="en-US" altLang="zh-CN" sz="2400" b="1" dirty="0"/>
              <a:t>{1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-1}</a:t>
            </a:r>
            <a:r>
              <a:rPr lang="zh-CN" altLang="en-US" sz="2400" b="1" dirty="0"/>
              <a:t>是模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的一个简化剩余系。</a:t>
            </a:r>
          </a:p>
          <a:p>
            <a:pPr marL="609600" indent="-609600">
              <a:buFontTx/>
              <a:buNone/>
              <a:defRPr/>
            </a:pPr>
            <a:r>
              <a:rPr lang="zh-CN" altLang="en-US" sz="2400" b="1" dirty="0"/>
              <a:t>       例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{1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11}</a:t>
            </a:r>
            <a:r>
              <a:rPr lang="zh-CN" altLang="en-US" sz="2400" b="1" dirty="0"/>
              <a:t>是模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的一个简化剩余系。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例：数塔问题 </a:t>
            </a:r>
            <a:endParaRPr lang="en-US" altLang="zh-CN" sz="2400" b="1" dirty="0"/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问题描述</a:t>
            </a:r>
            <a:endParaRPr lang="zh-CN" altLang="en-US" sz="24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对任意正整数</a:t>
            </a:r>
            <a:r>
              <a:rPr lang="en-US" altLang="zh-CN" sz="2000" b="1" dirty="0">
                <a:latin typeface="Arial Unicode MS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，求由</a:t>
            </a:r>
            <a:r>
              <a:rPr lang="en-US" altLang="zh-CN" sz="2000" b="1" dirty="0">
                <a:latin typeface="Arial Unicode MS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层</a:t>
            </a:r>
            <a:r>
              <a:rPr lang="en-US" altLang="zh-CN" sz="2000" b="1" dirty="0">
                <a:latin typeface="Arial Unicode MS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构成的数       的个位数。</a:t>
            </a:r>
            <a:endParaRPr lang="zh-CN" altLang="en-US" sz="20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输入</a:t>
            </a:r>
            <a:endParaRPr lang="zh-CN" altLang="en-US" sz="20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  输入文件的第</a:t>
            </a:r>
            <a:r>
              <a:rPr lang="en-US" altLang="zh-CN" sz="2000" b="1" dirty="0">
                <a:latin typeface="Arial Unicode MS" charset="-122"/>
                <a:ea typeface="Arial Unicode MS" charset="-122"/>
                <a:cs typeface="Arial Unicode MS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行是整数</a:t>
            </a:r>
            <a:r>
              <a:rPr lang="en-US" altLang="zh-CN" sz="2000" b="1" dirty="0">
                <a:latin typeface="Arial Unicode MS" charset="-122"/>
                <a:ea typeface="Arial Unicode MS" charset="-122"/>
                <a:cs typeface="Arial Unicode MS" charset="-122"/>
              </a:rPr>
              <a:t>T</a:t>
            </a:r>
            <a:r>
              <a:rPr lang="zh-CN" altLang="en-US" sz="2000" b="1" dirty="0">
                <a:latin typeface="宋体" pitchFamily="2" charset="-122"/>
              </a:rPr>
              <a:t>，（</a:t>
            </a:r>
            <a:r>
              <a:rPr lang="en-US" altLang="zh-CN" sz="2000" b="1" dirty="0">
                <a:latin typeface="Arial Unicode MS" charset="-122"/>
                <a:ea typeface="Arial Unicode MS" charset="-122"/>
                <a:cs typeface="Arial Unicode MS" charset="-122"/>
              </a:rPr>
              <a:t>0&lt;T&lt;=50</a:t>
            </a:r>
            <a:r>
              <a:rPr lang="zh-CN" altLang="en-US" sz="2000" b="1" dirty="0">
                <a:latin typeface="宋体" pitchFamily="2" charset="-122"/>
              </a:rPr>
              <a:t>），接下来的</a:t>
            </a:r>
            <a:r>
              <a:rPr lang="en-US" altLang="zh-CN" sz="2000" b="1" dirty="0">
                <a:latin typeface="Arial Unicode MS" charset="-122"/>
                <a:ea typeface="Arial Unicode MS" charset="-122"/>
                <a:cs typeface="Arial Unicode MS" charset="-122"/>
              </a:rPr>
              <a:t>T</a:t>
            </a:r>
            <a:r>
              <a:rPr lang="zh-CN" altLang="en-US" sz="2000" b="1" dirty="0">
                <a:latin typeface="宋体" pitchFamily="2" charset="-122"/>
              </a:rPr>
              <a:t>行每行有一个整数</a:t>
            </a:r>
            <a:r>
              <a:rPr lang="en-US" altLang="zh-CN" sz="2000" b="1" dirty="0">
                <a:latin typeface="Arial Unicode MS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，（</a:t>
            </a:r>
            <a:r>
              <a:rPr lang="en-US" altLang="zh-CN" sz="2000" b="1" dirty="0">
                <a:latin typeface="Arial Unicode MS" charset="-122"/>
                <a:ea typeface="Arial Unicode MS" charset="-122"/>
                <a:cs typeface="Arial Unicode MS" charset="-122"/>
              </a:rPr>
              <a:t>0&lt;n&lt;=10</a:t>
            </a:r>
            <a:r>
              <a:rPr lang="en-US" altLang="zh-CN" sz="2000" b="1" baseline="30000" dirty="0">
                <a:latin typeface="Arial Unicode MS" charset="-122"/>
                <a:ea typeface="Arial Unicode MS" charset="-122"/>
                <a:cs typeface="Arial Unicode MS" charset="-122"/>
              </a:rPr>
              <a:t>10</a:t>
            </a:r>
            <a:r>
              <a:rPr lang="zh-CN" altLang="en-US" sz="2000" b="1" dirty="0">
                <a:latin typeface="宋体" pitchFamily="2" charset="-122"/>
              </a:rPr>
              <a:t>）。</a:t>
            </a:r>
            <a:endParaRPr lang="zh-CN" altLang="en-US" sz="20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输出</a:t>
            </a:r>
            <a:endParaRPr lang="zh-CN" altLang="en-US" sz="20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r>
              <a:rPr lang="zh-CN" altLang="en-US" sz="2000" b="1" dirty="0">
                <a:latin typeface="宋体" pitchFamily="2" charset="-122"/>
              </a:rPr>
              <a:t>  对输入中的每个</a:t>
            </a:r>
            <a:r>
              <a:rPr lang="en-US" altLang="zh-CN" sz="2000" b="1" dirty="0"/>
              <a:t>n</a:t>
            </a:r>
            <a:r>
              <a:rPr lang="zh-CN" altLang="en-US" sz="2000" b="1" dirty="0">
                <a:latin typeface="宋体" pitchFamily="2" charset="-122"/>
              </a:rPr>
              <a:t>，对应于输出中的一行，内容是由</a:t>
            </a:r>
            <a:r>
              <a:rPr lang="en-US" altLang="zh-CN" sz="2000" b="1" dirty="0"/>
              <a:t>n</a:t>
            </a:r>
            <a:r>
              <a:rPr lang="zh-CN" altLang="en-US" sz="2000" b="1" dirty="0">
                <a:latin typeface="宋体" pitchFamily="2" charset="-122"/>
              </a:rPr>
              <a:t>层</a:t>
            </a:r>
            <a:r>
              <a:rPr lang="en-US" altLang="zh-CN" sz="2000" b="1" dirty="0"/>
              <a:t>n</a:t>
            </a:r>
            <a:r>
              <a:rPr lang="zh-CN" altLang="en-US" sz="2000" b="1" dirty="0">
                <a:latin typeface="宋体" pitchFamily="2" charset="-122"/>
              </a:rPr>
              <a:t>构成的数的个位数。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en-US" altLang="zh-CN" sz="2000" b="1" dirty="0"/>
              <a:t>    </a:t>
            </a:r>
            <a:r>
              <a:rPr kumimoji="1" lang="zh-CN" altLang="zh-CN" sz="2000" b="1" dirty="0"/>
              <a:t>输入样例</a:t>
            </a:r>
            <a:r>
              <a:rPr kumimoji="1" lang="en-US" altLang="zh-CN" sz="2000" b="1" dirty="0"/>
              <a:t>    </a:t>
            </a:r>
            <a:r>
              <a:rPr kumimoji="1" lang="zh-CN" altLang="zh-CN" sz="2000" b="1" dirty="0"/>
              <a:t>输出样例</a:t>
            </a:r>
            <a:endParaRPr lang="zh-CN" altLang="zh-CN" sz="20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en-US" altLang="zh-CN" sz="2000" dirty="0"/>
              <a:t>    3                   6</a:t>
            </a:r>
            <a:endParaRPr lang="zh-CN" altLang="zh-CN" sz="20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en-US" altLang="zh-CN" sz="2000" dirty="0"/>
              <a:t>    12                 6</a:t>
            </a:r>
            <a:endParaRPr lang="zh-CN" altLang="zh-CN" sz="20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en-US" altLang="zh-CN" sz="2000" dirty="0"/>
              <a:t>    42                 5</a:t>
            </a:r>
            <a:endParaRPr lang="zh-CN" altLang="zh-CN" sz="20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kumimoji="1" lang="en-US" altLang="zh-CN" sz="2000" dirty="0"/>
              <a:t>    35</a:t>
            </a:r>
          </a:p>
          <a:p>
            <a:pPr>
              <a:buFontTx/>
              <a:buNone/>
              <a:defRPr/>
            </a:pPr>
            <a:endParaRPr lang="zh-CN" altLang="en-US" sz="2400" b="1" dirty="0"/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51204" name="对象 1"/>
          <p:cNvGraphicFramePr>
            <a:graphicFrameLocks noChangeAspect="1"/>
          </p:cNvGraphicFramePr>
          <p:nvPr/>
        </p:nvGraphicFramePr>
        <p:xfrm>
          <a:off x="4859338" y="2060575"/>
          <a:ext cx="762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r:id="rId3" imgW="241091" imgH="215713" progId="Equation.3">
                  <p:embed/>
                </p:oleObj>
              </mc:Choice>
              <mc:Fallback>
                <p:oleObj r:id="rId3" imgW="241091" imgH="21571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60575"/>
                        <a:ext cx="762000" cy="727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一、从跳兽问题谈起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野兽跳的情况如下：</a:t>
            </a:r>
            <a:r>
              <a:rPr lang="en-US" altLang="zh-CN" sz="2400" b="1" i="1" dirty="0">
                <a:cs typeface="Times New Roman" pitchFamily="18" charset="0"/>
              </a:rPr>
              <a:t>m</a:t>
            </a:r>
            <a:r>
              <a:rPr lang="zh-CN" altLang="en-US" sz="2400" b="1" dirty="0">
                <a:cs typeface="Times New Roman" pitchFamily="18" charset="0"/>
              </a:rPr>
              <a:t>，</a:t>
            </a:r>
            <a:r>
              <a:rPr lang="en-US" altLang="zh-CN" sz="2400" b="1" dirty="0">
                <a:cs typeface="Times New Roman" pitchFamily="18" charset="0"/>
              </a:rPr>
              <a:t>2</a:t>
            </a:r>
            <a:r>
              <a:rPr lang="en-US" altLang="zh-CN" sz="2400" b="1" i="1" dirty="0">
                <a:cs typeface="Times New Roman" pitchFamily="18" charset="0"/>
              </a:rPr>
              <a:t>m</a:t>
            </a:r>
            <a:r>
              <a:rPr lang="zh-CN" altLang="en-US" sz="2400" b="1" dirty="0">
                <a:cs typeface="Times New Roman" pitchFamily="18" charset="0"/>
              </a:rPr>
              <a:t>，</a:t>
            </a:r>
            <a:r>
              <a:rPr lang="en-US" altLang="zh-CN" sz="2400" b="1" dirty="0">
                <a:cs typeface="Times New Roman" pitchFamily="18" charset="0"/>
              </a:rPr>
              <a:t>3</a:t>
            </a:r>
            <a:r>
              <a:rPr lang="en-US" altLang="zh-CN" sz="2400" b="1" i="1" dirty="0">
                <a:cs typeface="Times New Roman" pitchFamily="18" charset="0"/>
              </a:rPr>
              <a:t>m</a:t>
            </a:r>
            <a:r>
              <a:rPr lang="zh-CN" altLang="en-US" sz="2400" b="1" dirty="0">
                <a:cs typeface="Times New Roman" pitchFamily="18" charset="0"/>
              </a:rPr>
              <a:t>，</a:t>
            </a:r>
            <a:r>
              <a:rPr lang="en-US" altLang="zh-CN" sz="2400" b="1" dirty="0">
                <a:cs typeface="Times New Roman" pitchFamily="18" charset="0"/>
              </a:rPr>
              <a:t>…</a:t>
            </a:r>
            <a:r>
              <a:rPr lang="zh-CN" altLang="en-US" sz="2400" b="1" dirty="0">
                <a:cs typeface="Times New Roman" pitchFamily="18" charset="0"/>
              </a:rPr>
              <a:t>，</a:t>
            </a:r>
            <a:r>
              <a:rPr lang="en-US" altLang="zh-CN" sz="2400" b="1" dirty="0">
                <a:cs typeface="Times New Roman" pitchFamily="18" charset="0"/>
              </a:rPr>
              <a:t>(</a:t>
            </a:r>
            <a:r>
              <a:rPr lang="en-US" altLang="zh-CN" sz="2400" b="1" i="1" dirty="0">
                <a:cs typeface="Times New Roman" pitchFamily="18" charset="0"/>
              </a:rPr>
              <a:t>k</a:t>
            </a:r>
            <a:r>
              <a:rPr lang="en-US" altLang="zh-CN" sz="2400" b="1" dirty="0">
                <a:cs typeface="Times New Roman" pitchFamily="18" charset="0"/>
              </a:rPr>
              <a:t>-1)</a:t>
            </a:r>
            <a:r>
              <a:rPr lang="en-US" altLang="zh-CN" sz="2400" b="1" i="1" dirty="0">
                <a:cs typeface="Times New Roman" pitchFamily="18" charset="0"/>
              </a:rPr>
              <a:t>m</a:t>
            </a:r>
            <a:r>
              <a:rPr lang="zh-CN" altLang="en-US" sz="2400" b="1" dirty="0">
                <a:cs typeface="Times New Roman" pitchFamily="18" charset="0"/>
              </a:rPr>
              <a:t>，</a:t>
            </a:r>
            <a:r>
              <a:rPr lang="en-US" altLang="zh-CN" sz="2400" b="1" dirty="0">
                <a:cs typeface="Times New Roman" pitchFamily="18" charset="0"/>
              </a:rPr>
              <a:t>…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有折回：转换为直线走，将所跳的区域进行镜像后加到后面，形成一个长为</a:t>
            </a:r>
            <a:r>
              <a:rPr lang="en-US" altLang="zh-CN" sz="2400" b="1" dirty="0"/>
              <a:t>2*n</a:t>
            </a:r>
            <a:r>
              <a:rPr lang="zh-CN" altLang="en-US" sz="2400" b="1" dirty="0"/>
              <a:t>步的区域，两个捕兽器的位置分别为第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步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记为</a:t>
            </a:r>
            <a:r>
              <a:rPr lang="en-US" altLang="zh-CN" sz="2400" b="1" dirty="0"/>
              <a:t>p1)</a:t>
            </a:r>
            <a:r>
              <a:rPr lang="zh-CN" altLang="en-US" sz="2400" b="1" dirty="0"/>
              <a:t>和第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步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记为</a:t>
            </a:r>
            <a:r>
              <a:rPr lang="en-US" altLang="zh-CN" sz="2400" b="1" dirty="0"/>
              <a:t>p2)</a:t>
            </a:r>
            <a:r>
              <a:rPr lang="zh-CN" altLang="en-US" sz="2400" b="1" dirty="0"/>
              <a:t>。将这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步的区域再向后复制，这样就将来回走转换为直线走。</a:t>
            </a:r>
            <a:endParaRPr lang="en-US" altLang="zh-CN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cs typeface="Times New Roman" pitchFamily="18" charset="0"/>
              </a:rPr>
              <a:t>    </a:t>
            </a:r>
            <a:r>
              <a:rPr lang="zh-CN" altLang="en-US" sz="2400" b="1" dirty="0">
                <a:cs typeface="Times New Roman" pitchFamily="18" charset="0"/>
              </a:rPr>
              <a:t>假设野兽走了</a:t>
            </a:r>
            <a:r>
              <a:rPr lang="en-US" altLang="zh-CN" sz="2400" b="1" dirty="0">
                <a:cs typeface="Times New Roman" pitchFamily="18" charset="0"/>
              </a:rPr>
              <a:t>y</a:t>
            </a:r>
            <a:r>
              <a:rPr lang="zh-CN" altLang="en-US" sz="2400" b="1" dirty="0">
                <a:cs typeface="Times New Roman" pitchFamily="18" charset="0"/>
              </a:rPr>
              <a:t>步后到达第</a:t>
            </a:r>
            <a:r>
              <a:rPr lang="en-US" altLang="zh-CN" sz="2400" b="1" dirty="0">
                <a:cs typeface="Times New Roman" pitchFamily="18" charset="0"/>
              </a:rPr>
              <a:t>x</a:t>
            </a:r>
            <a:r>
              <a:rPr lang="zh-CN" altLang="en-US" sz="2400" b="1" dirty="0">
                <a:cs typeface="Times New Roman" pitchFamily="18" charset="0"/>
              </a:rPr>
              <a:t>个分段（每个分段的长度为</a:t>
            </a:r>
            <a:r>
              <a:rPr lang="en-US" altLang="zh-CN" sz="2400" b="1" dirty="0">
                <a:cs typeface="Times New Roman" pitchFamily="18" charset="0"/>
              </a:rPr>
              <a:t>2n</a:t>
            </a:r>
            <a:r>
              <a:rPr lang="zh-CN" altLang="en-US" sz="2400" b="1" dirty="0">
                <a:cs typeface="Times New Roman" pitchFamily="18" charset="0"/>
              </a:rPr>
              <a:t>）中的捕兽器。则存在下列两种情况：</a:t>
            </a:r>
            <a:endParaRPr lang="en-US" altLang="zh-CN" sz="2400" b="1" dirty="0">
              <a:cs typeface="Times New Roman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cs typeface="Times New Roman" pitchFamily="18" charset="0"/>
              </a:rPr>
              <a:t>    1</a:t>
            </a:r>
            <a:r>
              <a:rPr lang="zh-CN" altLang="en-US" sz="2400" b="1" dirty="0">
                <a:cs typeface="Times New Roman" pitchFamily="18" charset="0"/>
              </a:rPr>
              <a:t>、野兽调到</a:t>
            </a:r>
            <a:r>
              <a:rPr lang="en-US" altLang="zh-CN" sz="2400" b="1" dirty="0">
                <a:cs typeface="Times New Roman" pitchFamily="18" charset="0"/>
              </a:rPr>
              <a:t>p1</a:t>
            </a:r>
            <a:r>
              <a:rPr lang="zh-CN" altLang="en-US" sz="2400" b="1" dirty="0">
                <a:cs typeface="Times New Roman" pitchFamily="18" charset="0"/>
              </a:rPr>
              <a:t>类捕鼠器，则有：</a:t>
            </a:r>
            <a:r>
              <a:rPr lang="en-US" altLang="zh-CN" sz="2400" b="1" dirty="0">
                <a:cs typeface="Times New Roman" pitchFamily="18" charset="0"/>
              </a:rPr>
              <a:t>2n*(x-1)+1=m*y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cs typeface="Times New Roman" pitchFamily="18" charset="0"/>
              </a:rPr>
              <a:t>    2</a:t>
            </a:r>
            <a:r>
              <a:rPr lang="zh-CN" altLang="en-US" sz="2400" b="1" dirty="0">
                <a:cs typeface="Times New Roman" pitchFamily="18" charset="0"/>
              </a:rPr>
              <a:t>、野兽跳到</a:t>
            </a:r>
            <a:r>
              <a:rPr lang="en-US" altLang="zh-CN" sz="2400" b="1" dirty="0">
                <a:cs typeface="Times New Roman" pitchFamily="18" charset="0"/>
              </a:rPr>
              <a:t>p2</a:t>
            </a:r>
            <a:r>
              <a:rPr lang="zh-CN" altLang="en-US" sz="2400" b="1" dirty="0">
                <a:cs typeface="Times New Roman" pitchFamily="18" charset="0"/>
              </a:rPr>
              <a:t>类捕鼠器，则有：</a:t>
            </a:r>
            <a:r>
              <a:rPr lang="en-US" altLang="zh-CN" sz="2400" b="1" dirty="0">
                <a:cs typeface="Times New Roman" pitchFamily="18" charset="0"/>
              </a:rPr>
              <a:t>2n*x = m*y+1</a:t>
            </a:r>
            <a:r>
              <a:rPr lang="zh-CN" altLang="en-US" sz="2400" b="1" dirty="0">
                <a:cs typeface="Times New Roman" pitchFamily="18" charset="0"/>
              </a:rPr>
              <a:t>。</a:t>
            </a:r>
            <a:endParaRPr lang="en-US" altLang="zh-CN" sz="2400" b="1" dirty="0">
              <a:cs typeface="Times New Roman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cs typeface="Times New Roman" pitchFamily="18" charset="0"/>
              </a:rPr>
              <a:t>    </a:t>
            </a:r>
            <a:r>
              <a:rPr lang="zh-CN" altLang="en-US" sz="2400" b="1" dirty="0">
                <a:cs typeface="Times New Roman" pitchFamily="18" charset="0"/>
              </a:rPr>
              <a:t>因此，能捕捉到野兽的充要条件是下列方程整数有解：</a:t>
            </a:r>
            <a:endParaRPr lang="zh-CN" altLang="en-US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      2n*x + m*y = 1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结论：当</a:t>
            </a:r>
            <a:r>
              <a:rPr lang="en-US" altLang="zh-CN" sz="2400" b="1" dirty="0"/>
              <a:t>GCD(2</a:t>
            </a:r>
            <a:r>
              <a:rPr lang="en-US" altLang="zh-CN" sz="2400" b="1" i="1" dirty="0">
                <a:cs typeface="Times New Roman" pitchFamily="18" charset="0"/>
              </a:rPr>
              <a:t>n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cs typeface="Times New Roman" pitchFamily="18" charset="0"/>
              </a:rPr>
              <a:t>m</a:t>
            </a:r>
            <a:r>
              <a:rPr lang="en-US" altLang="zh-CN" sz="2400" b="1" dirty="0"/>
              <a:t>)=1</a:t>
            </a:r>
            <a:r>
              <a:rPr lang="zh-CN" altLang="en-US" sz="2400" b="1" dirty="0"/>
              <a:t>时，能捕捉到野兽。</a:t>
            </a:r>
            <a:r>
              <a:rPr lang="zh-CN" altLang="en-US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</a:t>
            </a:r>
            <a:endParaRPr lang="en-US" altLang="zh-CN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例：数塔问题 </a:t>
            </a:r>
            <a:endParaRPr lang="en-US" altLang="zh-CN" sz="2400" b="1" dirty="0"/>
          </a:p>
          <a:p>
            <a:pPr marL="476250" indent="-476250">
              <a:defRPr/>
            </a:pPr>
            <a:r>
              <a:rPr lang="zh-CN" altLang="en-US" sz="2400" dirty="0"/>
              <a:t>设</a:t>
            </a:r>
            <a:r>
              <a:rPr lang="en-US" altLang="zh-CN" sz="2400" i="1" dirty="0"/>
              <a:t>n</a:t>
            </a:r>
            <a:r>
              <a:rPr lang="zh-CN" altLang="en-US" sz="2400" dirty="0"/>
              <a:t>的个位数为</a:t>
            </a:r>
            <a:r>
              <a:rPr lang="en-US" altLang="zh-CN" sz="2400" i="1" dirty="0"/>
              <a:t>a</a:t>
            </a:r>
            <a:r>
              <a:rPr lang="zh-CN" altLang="en-US" sz="2400" dirty="0"/>
              <a:t>，即，或</a:t>
            </a:r>
            <a:r>
              <a:rPr lang="en-US" altLang="zh-CN" sz="2400" i="1" dirty="0"/>
              <a:t>n</a:t>
            </a:r>
            <a:r>
              <a:rPr lang="en-US" altLang="zh-CN" sz="2400" dirty="0"/>
              <a:t>=10</a:t>
            </a:r>
            <a:r>
              <a:rPr lang="en-US" altLang="zh-CN" sz="2400" i="1" dirty="0"/>
              <a:t>q</a:t>
            </a:r>
            <a:r>
              <a:rPr lang="en-US" altLang="zh-CN" sz="2400" dirty="0"/>
              <a:t>+</a:t>
            </a:r>
            <a:r>
              <a:rPr lang="en-US" altLang="zh-CN" sz="2400" i="1" dirty="0"/>
              <a:t>a</a:t>
            </a:r>
            <a:r>
              <a:rPr lang="zh-CN" altLang="en-US" sz="2400" dirty="0"/>
              <a:t>，再设           的个位数为</a:t>
            </a:r>
            <a:r>
              <a:rPr lang="en-US" altLang="zh-CN" sz="2400" i="1" dirty="0"/>
              <a:t>A</a:t>
            </a:r>
            <a:r>
              <a:rPr lang="zh-CN" altLang="en-US" sz="2400" dirty="0"/>
              <a:t>，指数为</a:t>
            </a:r>
            <a:r>
              <a:rPr lang="en-US" altLang="zh-CN" sz="2400" i="1" dirty="0"/>
              <a:t>m</a:t>
            </a:r>
            <a:r>
              <a:rPr lang="zh-CN" altLang="en-US" sz="2400" dirty="0"/>
              <a:t>，那么由                                 得</a:t>
            </a:r>
          </a:p>
          <a:p>
            <a:pPr marL="476250" indent="-476250">
              <a:buFontTx/>
              <a:buNone/>
              <a:defRPr/>
            </a:pPr>
            <a:r>
              <a:rPr lang="zh-CN" altLang="en-US" sz="2400" i="1" dirty="0"/>
              <a:t>       </a:t>
            </a:r>
            <a:r>
              <a:rPr lang="en-US" altLang="zh-CN" sz="2400" i="1" dirty="0"/>
              <a:t>A</a:t>
            </a:r>
            <a:r>
              <a:rPr lang="en-US" altLang="zh-CN" sz="2400" dirty="0"/>
              <a:t>=</a:t>
            </a: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zh-CN" altLang="en-US" sz="2400" dirty="0"/>
              <a:t>分情况对</a:t>
            </a:r>
            <a:r>
              <a:rPr lang="en-US" altLang="zh-CN" sz="2400" i="1" dirty="0"/>
              <a:t>a</a:t>
            </a:r>
            <a:r>
              <a:rPr lang="zh-CN" altLang="en-US" sz="2400" dirty="0"/>
              <a:t>进行讨论：</a:t>
            </a:r>
            <a:r>
              <a:rPr lang="en-US" altLang="zh-CN" sz="2400" i="1" dirty="0"/>
              <a:t>a=0~9</a:t>
            </a:r>
          </a:p>
          <a:p>
            <a:pPr marL="0" indent="0">
              <a:lnSpc>
                <a:spcPct val="110000"/>
              </a:lnSpc>
              <a:buFont typeface="Wingdings 2" pitchFamily="18" charset="2"/>
              <a:buNone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1</a:t>
            </a:r>
            <a:r>
              <a:rPr lang="zh-CN" altLang="en-US" sz="2000" dirty="0"/>
              <a:t>、如果</a:t>
            </a:r>
            <a:r>
              <a:rPr lang="en-US" altLang="zh-CN" sz="2000" i="1" dirty="0"/>
              <a:t>a</a:t>
            </a:r>
            <a:r>
              <a:rPr lang="en-US" altLang="zh-CN" sz="2000" dirty="0"/>
              <a:t>=0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或</a:t>
            </a:r>
            <a:r>
              <a:rPr lang="en-US" altLang="zh-CN" sz="2000" dirty="0"/>
              <a:t>6</a:t>
            </a:r>
            <a:r>
              <a:rPr lang="zh-CN" altLang="en-US" sz="2000" dirty="0"/>
              <a:t>，那么</a:t>
            </a:r>
            <a:r>
              <a:rPr lang="en-US" altLang="zh-CN" sz="2000" i="1" dirty="0"/>
              <a:t>A</a:t>
            </a:r>
            <a:r>
              <a:rPr lang="zh-CN" altLang="en-US" sz="2000" dirty="0"/>
              <a:t>仍分别为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或</a:t>
            </a:r>
            <a:r>
              <a:rPr lang="en-US" altLang="zh-CN" sz="2000" dirty="0"/>
              <a:t>6</a:t>
            </a:r>
            <a:r>
              <a:rPr lang="zh-CN" altLang="en-US" sz="2000" dirty="0"/>
              <a:t>。  </a:t>
            </a:r>
            <a:endParaRPr lang="en-US" altLang="zh-CN" sz="2000" dirty="0"/>
          </a:p>
          <a:p>
            <a:pPr marL="0" indent="0">
              <a:lnSpc>
                <a:spcPct val="110000"/>
              </a:lnSpc>
              <a:buFont typeface="Wingdings 2" pitchFamily="18" charset="2"/>
              <a:buNone/>
              <a:defRPr/>
            </a:pPr>
            <a:r>
              <a:rPr lang="en-US" altLang="zh-CN" sz="2000" dirty="0"/>
              <a:t>    2</a:t>
            </a:r>
            <a:r>
              <a:rPr lang="zh-CN" altLang="en-US" sz="2000" dirty="0"/>
              <a:t>、如果</a:t>
            </a:r>
            <a:r>
              <a:rPr lang="en-US" altLang="zh-CN" sz="2000" i="1" dirty="0"/>
              <a:t>a</a:t>
            </a:r>
            <a:r>
              <a:rPr lang="en-US" altLang="zh-CN" sz="2000" dirty="0"/>
              <a:t>=2</a:t>
            </a:r>
            <a:r>
              <a:rPr lang="zh-CN" altLang="en-US" sz="2000" dirty="0"/>
              <a:t>，那么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1</a:t>
            </a:r>
            <a:r>
              <a:rPr lang="en-US" altLang="zh-CN" sz="2000" dirty="0">
                <a:sym typeface="Symbol" pitchFamily="18" charset="2"/>
              </a:rPr>
              <a:t></a:t>
            </a:r>
            <a:r>
              <a:rPr lang="en-US" altLang="zh-CN" sz="2000" dirty="0"/>
              <a:t> 2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2</a:t>
            </a:r>
            <a:r>
              <a:rPr lang="en-US" altLang="zh-CN" sz="2000" dirty="0">
                <a:sym typeface="Symbol" pitchFamily="18" charset="2"/>
              </a:rPr>
              <a:t></a:t>
            </a:r>
            <a:r>
              <a:rPr lang="en-US" altLang="zh-CN" sz="2000" dirty="0"/>
              <a:t> 4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3</a:t>
            </a:r>
            <a:r>
              <a:rPr lang="en-US" altLang="zh-CN" sz="2000" dirty="0">
                <a:sym typeface="Symbol" pitchFamily="18" charset="2"/>
              </a:rPr>
              <a:t></a:t>
            </a:r>
            <a:r>
              <a:rPr lang="en-US" altLang="zh-CN" sz="2000" dirty="0"/>
              <a:t> 8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4</a:t>
            </a:r>
            <a:r>
              <a:rPr lang="en-US" altLang="zh-CN" sz="2000" dirty="0">
                <a:sym typeface="Symbol" pitchFamily="18" charset="2"/>
              </a:rPr>
              <a:t></a:t>
            </a:r>
            <a:r>
              <a:rPr lang="en-US" altLang="zh-CN" sz="2000" dirty="0"/>
              <a:t> 6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5</a:t>
            </a:r>
            <a:r>
              <a:rPr lang="en-US" altLang="zh-CN" sz="2000" dirty="0">
                <a:sym typeface="Symbol" pitchFamily="18" charset="2"/>
              </a:rPr>
              <a:t></a:t>
            </a:r>
            <a:r>
              <a:rPr lang="en-US" altLang="zh-CN" sz="2000" dirty="0"/>
              <a:t> 2 (mod 10)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的幂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t</a:t>
            </a:r>
            <a:r>
              <a:rPr lang="zh-CN" altLang="en-US" sz="2000" dirty="0"/>
              <a:t>的个位数循环出现，周期是</a:t>
            </a:r>
            <a:r>
              <a:rPr lang="en-US" altLang="zh-CN" sz="2000" dirty="0"/>
              <a:t>4 </a:t>
            </a:r>
            <a:r>
              <a:rPr lang="zh-CN" altLang="en-US" sz="2000" dirty="0"/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dirty="0"/>
              <a:t>如设指数</a:t>
            </a:r>
            <a:r>
              <a:rPr lang="en-US" altLang="zh-CN" sz="2000" i="1" dirty="0"/>
              <a:t>t</a:t>
            </a:r>
            <a:r>
              <a:rPr lang="en-US" altLang="zh-CN" sz="2000" dirty="0"/>
              <a:t>=4</a:t>
            </a:r>
            <a:r>
              <a:rPr lang="en-US" altLang="zh-CN" sz="2000" i="1" dirty="0"/>
              <a:t>k</a:t>
            </a:r>
            <a:r>
              <a:rPr lang="en-US" altLang="zh-CN" sz="2000" dirty="0"/>
              <a:t>+</a:t>
            </a:r>
            <a:r>
              <a:rPr lang="en-US" altLang="zh-CN" sz="2000" i="1" dirty="0"/>
              <a:t>r</a:t>
            </a:r>
            <a:r>
              <a:rPr lang="zh-CN" altLang="en-US" sz="2000" dirty="0"/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=1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，那么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t</a:t>
            </a:r>
            <a:r>
              <a:rPr lang="zh-CN" altLang="en-US" sz="2000" dirty="0"/>
              <a:t>的个位数仅与</a:t>
            </a:r>
            <a:r>
              <a:rPr lang="en-US" altLang="zh-CN" sz="2000" i="1" dirty="0"/>
              <a:t>r</a:t>
            </a:r>
            <a:r>
              <a:rPr lang="zh-CN" altLang="en-US" sz="2000" dirty="0"/>
              <a:t>有关。</a:t>
            </a:r>
            <a:endParaRPr lang="en-US" altLang="zh-CN" sz="2000" dirty="0"/>
          </a:p>
          <a:p>
            <a:pPr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=2)</a:t>
            </a:r>
            <a:r>
              <a:rPr lang="zh-CN" altLang="en-US" sz="2000" dirty="0"/>
              <a:t>：只需计算</a:t>
            </a:r>
            <a:r>
              <a:rPr lang="en-US" altLang="zh-CN" sz="2000" i="1" dirty="0"/>
              <a:t>m</a:t>
            </a:r>
            <a:r>
              <a:rPr lang="zh-CN" altLang="en-US" sz="2000" dirty="0"/>
              <a:t>被</a:t>
            </a:r>
            <a:r>
              <a:rPr lang="en-US" altLang="zh-CN" sz="2000" dirty="0"/>
              <a:t>4</a:t>
            </a:r>
            <a:r>
              <a:rPr lang="zh-CN" altLang="en-US" sz="2000" dirty="0"/>
              <a:t>除得的余数。因</a:t>
            </a:r>
            <a:r>
              <a:rPr lang="en-US" altLang="zh-CN" sz="2000" i="1" dirty="0"/>
              <a:t>n</a:t>
            </a:r>
            <a:r>
              <a:rPr lang="zh-CN" altLang="en-US" sz="2000" dirty="0"/>
              <a:t>为偶数，所以</a:t>
            </a:r>
            <a:r>
              <a:rPr lang="en-US" altLang="zh-CN" sz="2000" i="1" dirty="0"/>
              <a:t>m</a:t>
            </a:r>
            <a:r>
              <a:rPr lang="zh-CN" altLang="en-US" sz="2000" dirty="0"/>
              <a:t>也为偶数。如果</a:t>
            </a:r>
            <a:r>
              <a:rPr lang="en-US" altLang="zh-CN" sz="2000" i="1" dirty="0"/>
              <a:t>n</a:t>
            </a:r>
            <a:r>
              <a:rPr lang="zh-CN" altLang="en-US" sz="2000" dirty="0"/>
              <a:t>本身是</a:t>
            </a:r>
            <a:r>
              <a:rPr lang="en-US" altLang="zh-CN" sz="2000" dirty="0"/>
              <a:t>2</a:t>
            </a:r>
            <a:r>
              <a:rPr lang="zh-CN" altLang="en-US" sz="2000" dirty="0"/>
              <a:t>，那么</a:t>
            </a:r>
            <a:r>
              <a:rPr lang="en-US" altLang="zh-CN" sz="2000" i="1" dirty="0"/>
              <a:t>A</a:t>
            </a:r>
            <a:r>
              <a:rPr lang="en-US" altLang="zh-CN" sz="2000" dirty="0"/>
              <a:t>=4</a:t>
            </a:r>
            <a:r>
              <a:rPr lang="zh-CN" altLang="en-US" sz="2000" dirty="0"/>
              <a:t>；在其他情况下，</a:t>
            </a:r>
            <a:r>
              <a:rPr lang="en-US" altLang="zh-CN" sz="2000" i="1" dirty="0"/>
              <a:t>m</a:t>
            </a:r>
            <a:r>
              <a:rPr lang="zh-CN" altLang="en-US" sz="2000" dirty="0"/>
              <a:t>的指数是也是偶数</a:t>
            </a:r>
            <a:r>
              <a:rPr lang="en-US" altLang="zh-CN" sz="2000" dirty="0"/>
              <a:t>2</a:t>
            </a:r>
            <a:r>
              <a:rPr lang="en-US" altLang="zh-CN" sz="2000" i="1" dirty="0"/>
              <a:t>p</a:t>
            </a:r>
            <a:r>
              <a:rPr lang="zh-CN" altLang="en-US" sz="2000" dirty="0"/>
              <a:t>，此时</a:t>
            </a:r>
            <a:r>
              <a:rPr lang="en-US" altLang="zh-CN" sz="2000" i="1" dirty="0"/>
              <a:t>m</a:t>
            </a:r>
            <a:r>
              <a:rPr lang="zh-CN" altLang="en-US" sz="2000" dirty="0"/>
              <a:t>能被</a:t>
            </a:r>
            <a:r>
              <a:rPr lang="en-US" altLang="zh-CN" sz="2000" dirty="0"/>
              <a:t>4</a:t>
            </a:r>
            <a:r>
              <a:rPr lang="zh-CN" altLang="en-US" sz="2000" dirty="0"/>
              <a:t>除尽，即</a:t>
            </a:r>
            <a:r>
              <a:rPr lang="en-US" altLang="zh-CN" sz="2000" i="1" dirty="0"/>
              <a:t>r</a:t>
            </a:r>
            <a:r>
              <a:rPr lang="en-US" altLang="zh-CN" sz="2000" dirty="0"/>
              <a:t>=4</a:t>
            </a:r>
            <a:r>
              <a:rPr lang="zh-CN" altLang="en-US" sz="2000" dirty="0"/>
              <a:t>。此时</a:t>
            </a:r>
            <a:r>
              <a:rPr lang="en-US" altLang="zh-CN" sz="2000" i="1" dirty="0"/>
              <a:t>A</a:t>
            </a:r>
            <a:r>
              <a:rPr lang="en-US" altLang="zh-CN" sz="2000" dirty="0"/>
              <a:t>=6</a:t>
            </a:r>
            <a:r>
              <a:rPr lang="zh-CN" altLang="en-US" sz="2000" dirty="0"/>
              <a:t>。</a:t>
            </a: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52228" name="对象 1"/>
          <p:cNvGraphicFramePr>
            <a:graphicFrameLocks noChangeAspect="1"/>
          </p:cNvGraphicFramePr>
          <p:nvPr/>
        </p:nvGraphicFramePr>
        <p:xfrm>
          <a:off x="6227763" y="1557338"/>
          <a:ext cx="762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r:id="rId3" imgW="241091" imgH="215713" progId="Equation.3">
                  <p:embed/>
                </p:oleObj>
              </mc:Choice>
              <mc:Fallback>
                <p:oleObj r:id="rId3" imgW="241091" imgH="21571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557338"/>
                        <a:ext cx="762000" cy="727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对象 2"/>
          <p:cNvGraphicFramePr>
            <a:graphicFrameLocks noChangeAspect="1"/>
          </p:cNvGraphicFramePr>
          <p:nvPr/>
        </p:nvGraphicFramePr>
        <p:xfrm>
          <a:off x="3563938" y="2286000"/>
          <a:ext cx="23764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r:id="rId5" imgW="1091726" imgH="228501" progId="Equation.3">
                  <p:embed/>
                </p:oleObj>
              </mc:Choice>
              <mc:Fallback>
                <p:oleObj r:id="rId5" imgW="1091726" imgH="228501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286000"/>
                        <a:ext cx="2376487" cy="495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对象 3"/>
          <p:cNvGraphicFramePr>
            <a:graphicFrameLocks noChangeAspect="1"/>
          </p:cNvGraphicFramePr>
          <p:nvPr/>
        </p:nvGraphicFramePr>
        <p:xfrm>
          <a:off x="1403350" y="2636838"/>
          <a:ext cx="1600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r:id="rId7" imgW="761669" imgH="228501" progId="Equation.3">
                  <p:embed/>
                </p:oleObj>
              </mc:Choice>
              <mc:Fallback>
                <p:oleObj r:id="rId7" imgW="761669" imgH="228501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1600200" cy="479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例：数塔问题 </a:t>
            </a:r>
            <a:endParaRPr lang="en-US" altLang="zh-CN" sz="2400" b="1" dirty="0"/>
          </a:p>
          <a:p>
            <a:pPr marL="476250" indent="-476250">
              <a:lnSpc>
                <a:spcPct val="120000"/>
              </a:lnSpc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类似地：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000" dirty="0">
                <a:latin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、如果</a:t>
            </a:r>
            <a:r>
              <a:rPr lang="en-US" altLang="zh-CN" sz="2000" i="1" dirty="0"/>
              <a:t>a</a:t>
            </a:r>
            <a:r>
              <a:rPr lang="en-US" altLang="zh-CN" sz="2000" dirty="0"/>
              <a:t>=3</a:t>
            </a:r>
            <a:r>
              <a:rPr lang="zh-CN" altLang="en-US" sz="2000" dirty="0"/>
              <a:t>，</a:t>
            </a:r>
            <a:r>
              <a:rPr lang="en-US" altLang="zh-CN" sz="2000" i="1" dirty="0"/>
              <a:t>n</a:t>
            </a:r>
            <a:r>
              <a:rPr lang="en-US" altLang="zh-CN" sz="2000" dirty="0"/>
              <a:t>=10</a:t>
            </a:r>
            <a:r>
              <a:rPr lang="en-US" altLang="zh-CN" sz="2000" i="1" dirty="0"/>
              <a:t>q</a:t>
            </a:r>
            <a:r>
              <a:rPr lang="en-US" altLang="zh-CN" sz="2000" dirty="0"/>
              <a:t>+3</a:t>
            </a:r>
            <a:r>
              <a:rPr lang="zh-CN" altLang="en-US" sz="2000" dirty="0"/>
              <a:t>。</a:t>
            </a:r>
            <a:r>
              <a:rPr lang="zh-CN" altLang="en-US" sz="2000" dirty="0">
                <a:latin typeface="宋体" pitchFamily="2" charset="-122"/>
              </a:rPr>
              <a:t>再设</a:t>
            </a:r>
            <a:r>
              <a:rPr lang="en-US" altLang="zh-CN" sz="2000" i="1" dirty="0"/>
              <a:t>q</a:t>
            </a:r>
            <a:r>
              <a:rPr lang="en-US" altLang="zh-CN" sz="2000" dirty="0"/>
              <a:t>=2</a:t>
            </a:r>
            <a:r>
              <a:rPr lang="en-US" altLang="zh-CN" sz="2000" i="1" dirty="0"/>
              <a:t>p</a:t>
            </a:r>
            <a:r>
              <a:rPr lang="en-US" altLang="zh-CN" sz="2000" dirty="0"/>
              <a:t>+</a:t>
            </a:r>
            <a:r>
              <a:rPr lang="en-US" altLang="zh-CN" sz="2000" i="1" dirty="0"/>
              <a:t>s</a:t>
            </a:r>
            <a:r>
              <a:rPr lang="zh-CN" altLang="en-US" sz="2000" dirty="0"/>
              <a:t>。</a:t>
            </a:r>
            <a:r>
              <a:rPr lang="zh-CN" altLang="en-US" sz="2000" dirty="0">
                <a:latin typeface="宋体" pitchFamily="2" charset="-122"/>
              </a:rPr>
              <a:t>周期是</a:t>
            </a:r>
            <a:r>
              <a:rPr lang="en-US" altLang="zh-CN" sz="2000" dirty="0"/>
              <a:t>4</a:t>
            </a:r>
            <a:r>
              <a:rPr lang="zh-CN" altLang="en-US" sz="2000" dirty="0"/>
              <a:t>。</a:t>
            </a:r>
            <a:r>
              <a:rPr lang="zh-CN" altLang="en-US" sz="2000" dirty="0">
                <a:latin typeface="宋体" pitchFamily="2" charset="-122"/>
              </a:rPr>
              <a:t>设</a:t>
            </a:r>
            <a:r>
              <a:rPr lang="en-US" altLang="zh-CN" sz="2000" dirty="0">
                <a:latin typeface="宋体" pitchFamily="2" charset="-122"/>
              </a:rPr>
              <a:t>m</a:t>
            </a:r>
            <a:r>
              <a:rPr lang="zh-CN" altLang="en-US" sz="2000" dirty="0">
                <a:latin typeface="宋体" pitchFamily="2" charset="-122"/>
              </a:rPr>
              <a:t>的指数</a:t>
            </a:r>
            <a:r>
              <a:rPr lang="en-US" altLang="zh-CN" sz="2000" i="1" dirty="0"/>
              <a:t>t</a:t>
            </a:r>
            <a:r>
              <a:rPr lang="en-US" altLang="zh-CN" sz="2000" dirty="0"/>
              <a:t>=4</a:t>
            </a:r>
            <a:r>
              <a:rPr lang="en-US" altLang="zh-CN" sz="2000" i="1" dirty="0"/>
              <a:t>k</a:t>
            </a:r>
            <a:r>
              <a:rPr lang="en-US" altLang="zh-CN" sz="2000" dirty="0"/>
              <a:t>+</a:t>
            </a:r>
            <a:r>
              <a:rPr lang="en-US" altLang="zh-CN" sz="2000" i="1" dirty="0"/>
              <a:t>r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i="1" dirty="0"/>
              <a:t>r</a:t>
            </a:r>
            <a:r>
              <a:rPr lang="en-US" altLang="zh-CN" sz="2000" dirty="0"/>
              <a:t>=1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/>
              <a:t>2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/>
              <a:t>3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。</a:t>
            </a:r>
          </a:p>
          <a:p>
            <a:pPr marL="265113" indent="-265113">
              <a:lnSpc>
                <a:spcPts val="26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宋体" pitchFamily="2" charset="-122"/>
              </a:rPr>
              <a:t>若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s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=0</a:t>
            </a:r>
            <a:r>
              <a:rPr lang="zh-CN" altLang="en-US" sz="2000" dirty="0">
                <a:latin typeface="宋体" pitchFamily="2" charset="-122"/>
              </a:rPr>
              <a:t>，则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m</a:t>
            </a:r>
            <a:r>
              <a:rPr lang="zh-CN" altLang="en-US" sz="2000" dirty="0">
                <a:ea typeface="Arial Unicode MS" charset="-122"/>
                <a:cs typeface="Arial Unicode MS" charset="-122"/>
              </a:rPr>
              <a:t>的底数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n=2op+3=4*(5p+1)-1</a:t>
            </a:r>
            <a:r>
              <a:rPr lang="zh-CN" altLang="en-US" sz="2000" i="1" dirty="0">
                <a:ea typeface="Arial Unicode MS" charset="-122"/>
                <a:cs typeface="Arial Unicode MS" charset="-122"/>
              </a:rPr>
              <a:t>，</a:t>
            </a:r>
            <a:r>
              <a:rPr lang="zh-CN" altLang="en-US" sz="2000" dirty="0">
                <a:ea typeface="Arial Unicode MS" charset="-122"/>
                <a:cs typeface="Arial Unicode MS" charset="-122"/>
              </a:rPr>
              <a:t>指数为奇数，因此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m</a:t>
            </a:r>
            <a:r>
              <a:rPr lang="zh-CN" altLang="en-US" sz="2000" dirty="0">
                <a:latin typeface="宋体" pitchFamily="2" charset="-122"/>
              </a:rPr>
              <a:t>被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4</a:t>
            </a:r>
            <a:r>
              <a:rPr lang="zh-CN" altLang="en-US" sz="2000" dirty="0">
                <a:latin typeface="宋体" pitchFamily="2" charset="-122"/>
              </a:rPr>
              <a:t>除的余数是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，此时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A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=7</a:t>
            </a:r>
            <a:r>
              <a:rPr lang="zh-CN" altLang="en-US" sz="2000" dirty="0">
                <a:latin typeface="宋体" pitchFamily="2" charset="-122"/>
              </a:rPr>
              <a:t>。</a:t>
            </a:r>
          </a:p>
          <a:p>
            <a:pPr marL="265113" indent="-265113">
              <a:lnSpc>
                <a:spcPts val="26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宋体" pitchFamily="2" charset="-122"/>
              </a:rPr>
              <a:t>若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s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=1</a:t>
            </a:r>
            <a:r>
              <a:rPr lang="zh-CN" altLang="en-US" sz="2000" dirty="0">
                <a:latin typeface="宋体" pitchFamily="2" charset="-122"/>
              </a:rPr>
              <a:t>，则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m</a:t>
            </a:r>
            <a:r>
              <a:rPr lang="zh-CN" altLang="en-US" sz="2000" dirty="0">
                <a:ea typeface="Arial Unicode MS" charset="-122"/>
                <a:cs typeface="Arial Unicode MS" charset="-122"/>
              </a:rPr>
              <a:t>的底数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n=20p+13=4*(5p+4)+1</a:t>
            </a:r>
            <a:r>
              <a:rPr lang="zh-CN" altLang="en-US" sz="2000" i="1" dirty="0">
                <a:ea typeface="Arial Unicode MS" charset="-122"/>
                <a:cs typeface="Arial Unicode MS" charset="-122"/>
              </a:rPr>
              <a:t>，</a:t>
            </a:r>
            <a:r>
              <a:rPr lang="zh-CN" altLang="en-US" sz="2000" dirty="0">
                <a:ea typeface="Arial Unicode MS" charset="-122"/>
                <a:cs typeface="Arial Unicode MS" charset="-122"/>
              </a:rPr>
              <a:t>因此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m</a:t>
            </a:r>
            <a:r>
              <a:rPr lang="zh-CN" altLang="en-US" sz="2000" dirty="0">
                <a:latin typeface="宋体" pitchFamily="2" charset="-122"/>
              </a:rPr>
              <a:t>被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4</a:t>
            </a:r>
            <a:r>
              <a:rPr lang="zh-CN" altLang="en-US" sz="2000" dirty="0">
                <a:latin typeface="宋体" pitchFamily="2" charset="-122"/>
              </a:rPr>
              <a:t>除的余数仍是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1</a:t>
            </a:r>
            <a:r>
              <a:rPr lang="zh-CN" altLang="en-US" sz="2000" dirty="0">
                <a:latin typeface="宋体" pitchFamily="2" charset="-122"/>
              </a:rPr>
              <a:t>，此时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A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=3</a:t>
            </a:r>
            <a:r>
              <a:rPr lang="zh-CN" altLang="en-US" sz="2000" dirty="0">
                <a:latin typeface="宋体" pitchFamily="2" charset="-122"/>
              </a:rPr>
              <a:t>。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</a:t>
            </a:r>
            <a:r>
              <a:rPr lang="en-US" altLang="zh-CN" sz="2000" dirty="0">
                <a:latin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</a:rPr>
              <a:t>、如果</a:t>
            </a:r>
            <a:r>
              <a:rPr lang="en-US" altLang="zh-CN" sz="2000" i="1" dirty="0"/>
              <a:t>a</a:t>
            </a:r>
            <a:r>
              <a:rPr lang="en-US" altLang="zh-CN" sz="2000" dirty="0"/>
              <a:t>=4</a:t>
            </a:r>
            <a:r>
              <a:rPr lang="zh-CN" altLang="en-US" sz="2000" dirty="0">
                <a:ea typeface="Arial Unicode MS" charset="-122"/>
                <a:cs typeface="Arial Unicode MS" charset="-122"/>
              </a:rPr>
              <a:t>，</a:t>
            </a:r>
            <a:r>
              <a:rPr lang="zh-CN" altLang="en-US" sz="2000" dirty="0">
                <a:latin typeface="宋体" pitchFamily="2" charset="-122"/>
              </a:rPr>
              <a:t>周期是</a:t>
            </a:r>
            <a:r>
              <a:rPr lang="en-US" altLang="zh-CN" sz="2000" dirty="0"/>
              <a:t>2</a:t>
            </a:r>
            <a:r>
              <a:rPr lang="zh-CN" altLang="en-US" sz="2000" dirty="0">
                <a:ea typeface="Arial Unicode MS" charset="-122"/>
                <a:cs typeface="Arial Unicode MS" charset="-122"/>
              </a:rPr>
              <a:t>。</a:t>
            </a:r>
            <a:r>
              <a:rPr lang="en-US" altLang="zh-CN" sz="2000" i="1" dirty="0"/>
              <a:t>m</a:t>
            </a:r>
            <a:r>
              <a:rPr lang="zh-CN" altLang="en-US" sz="2000" dirty="0">
                <a:latin typeface="宋体" pitchFamily="2" charset="-122"/>
              </a:rPr>
              <a:t>是一个偶数，此时</a:t>
            </a:r>
            <a:r>
              <a:rPr lang="en-US" altLang="zh-CN" sz="2000" i="1" dirty="0"/>
              <a:t>A</a:t>
            </a:r>
            <a:r>
              <a:rPr lang="en-US" altLang="zh-CN" sz="2000" dirty="0"/>
              <a:t>=6</a:t>
            </a:r>
            <a:r>
              <a:rPr lang="zh-CN" altLang="en-US" sz="2000" dirty="0">
                <a:latin typeface="宋体" pitchFamily="2" charset="-122"/>
              </a:rPr>
              <a:t>。</a:t>
            </a:r>
            <a:r>
              <a:rPr lang="zh-CN" altLang="en-US" sz="2000" dirty="0">
                <a:ea typeface="Arial Unicode MS" charset="-122"/>
                <a:cs typeface="Arial Unicode MS" charset="-122"/>
              </a:rPr>
              <a:t> </a:t>
            </a:r>
            <a:endParaRPr lang="en-US" altLang="zh-CN" sz="2000" dirty="0">
              <a:ea typeface="Arial Unicode MS" charset="-122"/>
              <a:cs typeface="Arial Unicode MS" charset="-122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</a:t>
            </a:r>
            <a:r>
              <a:rPr lang="en-US" altLang="zh-CN" sz="2000" dirty="0">
                <a:latin typeface="宋体" pitchFamily="2" charset="-122"/>
              </a:rPr>
              <a:t>5</a:t>
            </a:r>
            <a:r>
              <a:rPr lang="zh-CN" altLang="en-US" sz="2000" dirty="0">
                <a:latin typeface="宋体" pitchFamily="2" charset="-122"/>
              </a:rPr>
              <a:t>、如果</a:t>
            </a:r>
            <a:r>
              <a:rPr lang="en-US" altLang="zh-CN" sz="2000" i="1" dirty="0"/>
              <a:t>a</a:t>
            </a:r>
            <a:r>
              <a:rPr lang="en-US" altLang="zh-CN" sz="2000" dirty="0"/>
              <a:t>=7</a:t>
            </a:r>
            <a:r>
              <a:rPr lang="zh-CN" altLang="en-US" sz="2000" dirty="0">
                <a:ea typeface="Arial Unicode MS" charset="-122"/>
                <a:cs typeface="Arial Unicode MS" charset="-122"/>
              </a:rPr>
              <a:t>，</a:t>
            </a:r>
            <a:r>
              <a:rPr lang="en-US" altLang="zh-CN" sz="2000" i="1" dirty="0"/>
              <a:t>n</a:t>
            </a:r>
            <a:r>
              <a:rPr lang="en-US" altLang="zh-CN" sz="2000" dirty="0"/>
              <a:t>=10</a:t>
            </a:r>
            <a:r>
              <a:rPr lang="en-US" altLang="zh-CN" sz="2000" i="1" dirty="0"/>
              <a:t>q</a:t>
            </a:r>
            <a:r>
              <a:rPr lang="en-US" altLang="zh-CN" sz="2000" dirty="0"/>
              <a:t>+7</a:t>
            </a:r>
            <a:r>
              <a:rPr lang="zh-CN" altLang="en-US" sz="2000" dirty="0"/>
              <a:t>，</a:t>
            </a:r>
            <a:r>
              <a:rPr lang="zh-CN" altLang="en-US" sz="2000" dirty="0">
                <a:latin typeface="宋体" pitchFamily="2" charset="-122"/>
              </a:rPr>
              <a:t>周期是</a:t>
            </a:r>
            <a:r>
              <a:rPr lang="en-US" altLang="zh-CN" sz="2000" dirty="0"/>
              <a:t>4 </a:t>
            </a:r>
            <a:r>
              <a:rPr lang="zh-CN" altLang="en-US" sz="2000" dirty="0">
                <a:latin typeface="宋体" pitchFamily="2" charset="-122"/>
              </a:rPr>
              <a:t>。</a:t>
            </a:r>
          </a:p>
          <a:p>
            <a:pPr marL="265113" indent="-265113">
              <a:lnSpc>
                <a:spcPts val="26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宋体" pitchFamily="2" charset="-122"/>
              </a:rPr>
              <a:t>若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q</a:t>
            </a:r>
            <a:r>
              <a:rPr lang="zh-CN" altLang="en-US" sz="2000" dirty="0">
                <a:latin typeface="宋体" pitchFamily="2" charset="-122"/>
              </a:rPr>
              <a:t>为奇数，则</a:t>
            </a:r>
            <a:r>
              <a:rPr lang="en-US" altLang="zh-CN" sz="2000" dirty="0">
                <a:latin typeface="宋体" pitchFamily="2" charset="-122"/>
              </a:rPr>
              <a:t>m</a:t>
            </a:r>
            <a:r>
              <a:rPr lang="zh-CN" altLang="en-US" sz="2000" dirty="0">
                <a:latin typeface="宋体" pitchFamily="2" charset="-122"/>
              </a:rPr>
              <a:t>被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4</a:t>
            </a:r>
            <a:r>
              <a:rPr lang="zh-CN" altLang="en-US" sz="2000" dirty="0">
                <a:latin typeface="宋体" pitchFamily="2" charset="-122"/>
              </a:rPr>
              <a:t>除的余数是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1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i="1" dirty="0">
                <a:ea typeface="Arial Unicode MS" charset="-122"/>
                <a:cs typeface="Arial Unicode MS" charset="-122"/>
              </a:rPr>
              <a:t>A</a:t>
            </a:r>
            <a:r>
              <a:rPr lang="en-US" altLang="zh-CN" sz="2000" dirty="0">
                <a:ea typeface="Arial Unicode MS" charset="-122"/>
                <a:cs typeface="Arial Unicode MS" charset="-122"/>
              </a:rPr>
              <a:t>=7</a:t>
            </a:r>
            <a:r>
              <a:rPr lang="zh-CN" altLang="en-US" sz="2000" dirty="0">
                <a:latin typeface="宋体" pitchFamily="2" charset="-122"/>
              </a:rPr>
              <a:t>。</a:t>
            </a:r>
            <a:endParaRPr lang="zh-CN" altLang="en-US" sz="2000" dirty="0">
              <a:ea typeface="Arial Unicode MS" charset="-122"/>
              <a:cs typeface="Arial Unicode MS" charset="-122"/>
            </a:endParaRPr>
          </a:p>
          <a:p>
            <a:pPr marL="265113" indent="-265113">
              <a:lnSpc>
                <a:spcPts val="26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宋体" pitchFamily="2" charset="-122"/>
              </a:rPr>
              <a:t>若</a:t>
            </a:r>
            <a:r>
              <a:rPr lang="en-US" altLang="zh-CN" sz="2000" i="1" dirty="0"/>
              <a:t>q</a:t>
            </a:r>
            <a:r>
              <a:rPr lang="zh-CN" altLang="en-US" sz="2000" dirty="0">
                <a:latin typeface="宋体" pitchFamily="2" charset="-122"/>
              </a:rPr>
              <a:t>为偶数，则</a:t>
            </a:r>
            <a:r>
              <a:rPr lang="en-US" altLang="zh-CN" sz="2000" i="1" dirty="0"/>
              <a:t>m</a:t>
            </a:r>
            <a:r>
              <a:rPr lang="zh-CN" altLang="en-US" sz="2000" dirty="0">
                <a:latin typeface="宋体" pitchFamily="2" charset="-122"/>
              </a:rPr>
              <a:t>被</a:t>
            </a:r>
            <a:r>
              <a:rPr lang="en-US" altLang="zh-CN" sz="2000" dirty="0"/>
              <a:t>4</a:t>
            </a:r>
            <a:r>
              <a:rPr lang="zh-CN" altLang="en-US" sz="2000" dirty="0">
                <a:latin typeface="宋体" pitchFamily="2" charset="-122"/>
              </a:rPr>
              <a:t>除的余数是</a:t>
            </a:r>
            <a:r>
              <a:rPr lang="en-US" altLang="zh-CN" sz="2000" dirty="0"/>
              <a:t>3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i="1" dirty="0"/>
              <a:t>A</a:t>
            </a:r>
            <a:r>
              <a:rPr lang="en-US" altLang="zh-CN" sz="2000" dirty="0"/>
              <a:t>=3</a:t>
            </a:r>
            <a:r>
              <a:rPr lang="zh-CN" altLang="en-US" sz="2000" dirty="0">
                <a:latin typeface="宋体" pitchFamily="2" charset="-122"/>
              </a:rPr>
              <a:t>。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</a:t>
            </a:r>
            <a:r>
              <a:rPr lang="en-US" altLang="zh-CN" sz="2000" dirty="0">
                <a:latin typeface="宋体" pitchFamily="2" charset="-122"/>
              </a:rPr>
              <a:t>6</a:t>
            </a:r>
            <a:r>
              <a:rPr lang="zh-CN" altLang="en-US" sz="2000" dirty="0">
                <a:latin typeface="宋体" pitchFamily="2" charset="-122"/>
              </a:rPr>
              <a:t>、如果</a:t>
            </a:r>
            <a:r>
              <a:rPr lang="en-US" altLang="zh-CN" sz="2000" i="1" dirty="0"/>
              <a:t>a</a:t>
            </a:r>
            <a:r>
              <a:rPr lang="en-US" altLang="zh-CN" sz="2000" dirty="0"/>
              <a:t>=8</a:t>
            </a:r>
            <a:r>
              <a:rPr lang="zh-CN" altLang="en-US" sz="2000" dirty="0"/>
              <a:t>，</a:t>
            </a:r>
            <a:r>
              <a:rPr lang="en-US" altLang="zh-CN" sz="2000" i="1" dirty="0"/>
              <a:t>n</a:t>
            </a:r>
            <a:r>
              <a:rPr lang="en-US" altLang="zh-CN" sz="2000" dirty="0"/>
              <a:t>=10</a:t>
            </a:r>
            <a:r>
              <a:rPr lang="en-US" altLang="zh-CN" sz="2000" i="1" dirty="0"/>
              <a:t>q</a:t>
            </a:r>
            <a:r>
              <a:rPr lang="en-US" altLang="zh-CN" sz="2000" dirty="0"/>
              <a:t>+8</a:t>
            </a:r>
            <a:r>
              <a:rPr lang="zh-CN" altLang="en-US" sz="2000" dirty="0"/>
              <a:t>，</a:t>
            </a:r>
            <a:r>
              <a:rPr lang="zh-CN" altLang="en-US" sz="2000" dirty="0">
                <a:latin typeface="宋体" pitchFamily="2" charset="-122"/>
              </a:rPr>
              <a:t>周期是</a:t>
            </a:r>
            <a:r>
              <a:rPr lang="en-US" altLang="zh-CN" sz="2000" dirty="0"/>
              <a:t>4 </a:t>
            </a:r>
            <a:r>
              <a:rPr lang="zh-CN" altLang="en-US" sz="2000" dirty="0">
                <a:latin typeface="宋体" pitchFamily="2" charset="-122"/>
              </a:rPr>
              <a:t>。幂</a:t>
            </a:r>
            <a:r>
              <a:rPr lang="en-US" altLang="zh-CN" sz="2000" i="1" dirty="0"/>
              <a:t>m</a:t>
            </a:r>
            <a:r>
              <a:rPr lang="zh-CN" altLang="en-US" sz="2000" dirty="0">
                <a:latin typeface="宋体" pitchFamily="2" charset="-122"/>
              </a:rPr>
              <a:t>的底是</a:t>
            </a:r>
            <a:r>
              <a:rPr lang="en-US" altLang="zh-CN" sz="2000" i="1" dirty="0"/>
              <a:t>n</a:t>
            </a:r>
            <a:r>
              <a:rPr lang="zh-CN" altLang="en-US" sz="2000" dirty="0">
                <a:latin typeface="宋体" pitchFamily="2" charset="-122"/>
              </a:rPr>
              <a:t>，为偶数，其指数也是偶数，则</a:t>
            </a:r>
            <a:r>
              <a:rPr lang="en-US" altLang="zh-CN" sz="2000" dirty="0">
                <a:latin typeface="宋体" pitchFamily="2" charset="-122"/>
              </a:rPr>
              <a:t>m</a:t>
            </a:r>
            <a:r>
              <a:rPr lang="zh-CN" altLang="en-US" sz="2000" dirty="0">
                <a:latin typeface="宋体" pitchFamily="2" charset="-122"/>
              </a:rPr>
              <a:t>是</a:t>
            </a:r>
            <a:r>
              <a:rPr lang="en-US" altLang="zh-CN" sz="2000" dirty="0">
                <a:latin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</a:rPr>
              <a:t>的倍数。在这种情况下，</a:t>
            </a:r>
            <a:r>
              <a:rPr lang="en-US" altLang="zh-CN" sz="2000" i="1" dirty="0"/>
              <a:t>A</a:t>
            </a:r>
            <a:r>
              <a:rPr lang="en-US" altLang="zh-CN" sz="2000" dirty="0"/>
              <a:t>=6</a:t>
            </a:r>
            <a:r>
              <a:rPr lang="zh-CN" altLang="en-US" sz="2000" dirty="0">
                <a:latin typeface="宋体" pitchFamily="2" charset="-122"/>
              </a:rPr>
              <a:t>。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  </a:t>
            </a:r>
            <a:r>
              <a:rPr lang="en-US" altLang="zh-CN" sz="2000" dirty="0">
                <a:latin typeface="宋体" pitchFamily="2" charset="-122"/>
              </a:rPr>
              <a:t>7</a:t>
            </a:r>
            <a:r>
              <a:rPr lang="zh-CN" altLang="en-US" sz="2000" dirty="0">
                <a:latin typeface="宋体" pitchFamily="2" charset="-122"/>
              </a:rPr>
              <a:t>、如果</a:t>
            </a:r>
            <a:r>
              <a:rPr lang="en-US" altLang="zh-CN" sz="2000" i="1" dirty="0"/>
              <a:t>a</a:t>
            </a:r>
            <a:r>
              <a:rPr lang="en-US" altLang="zh-CN" sz="2000" dirty="0"/>
              <a:t>=9</a:t>
            </a:r>
            <a:r>
              <a:rPr lang="zh-CN" altLang="en-US" sz="2000" dirty="0"/>
              <a:t>，</a:t>
            </a:r>
            <a:r>
              <a:rPr lang="zh-CN" altLang="en-US" sz="2000" dirty="0">
                <a:latin typeface="宋体" pitchFamily="2" charset="-122"/>
              </a:rPr>
              <a:t>周期是</a:t>
            </a:r>
            <a:r>
              <a:rPr lang="en-US" altLang="zh-CN" sz="2000" dirty="0"/>
              <a:t>2</a:t>
            </a:r>
            <a:r>
              <a:rPr lang="zh-CN" altLang="en-US" sz="2000" dirty="0"/>
              <a:t>。</a:t>
            </a:r>
            <a:r>
              <a:rPr lang="en-US" altLang="zh-CN" sz="2000" i="1" dirty="0"/>
              <a:t>A</a:t>
            </a:r>
            <a:r>
              <a:rPr lang="en-US" altLang="zh-CN" sz="2000" dirty="0"/>
              <a:t>=9   </a:t>
            </a:r>
            <a:r>
              <a:rPr lang="zh-CN" altLang="en-US" sz="2000" dirty="0"/>
              <a:t>（程序：</a:t>
            </a:r>
            <a:r>
              <a:rPr lang="en-US" altLang="zh-CN" sz="2000" dirty="0"/>
              <a:t>NumberTower.cpp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endParaRPr lang="zh-CN" altLang="en-US" sz="2400" b="1" dirty="0"/>
          </a:p>
          <a:p>
            <a:pPr>
              <a:lnSpc>
                <a:spcPct val="110000"/>
              </a:lnSpc>
              <a:buFont typeface="Wingdings" pitchFamily="2" charset="2"/>
              <a:buChar char="Ø"/>
              <a:defRPr/>
            </a:pPr>
            <a:endParaRPr lang="zh-CN" altLang="en-US" sz="2400" dirty="0"/>
          </a:p>
          <a:p>
            <a:pPr marL="476250" indent="-476250">
              <a:buFontTx/>
              <a:buNone/>
              <a:defRPr/>
            </a:pPr>
            <a:endParaRPr lang="zh-CN" altLang="en-US" sz="2400" b="1" dirty="0"/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四、求解模线性方程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569325" cy="532765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模线性方程 </a:t>
            </a:r>
          </a:p>
          <a:p>
            <a:pPr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  <a:ea typeface="Arial Unicode MS" charset="-122"/>
                <a:cs typeface="Arial Unicode MS" charset="-122"/>
              </a:rPr>
              <a:t>               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相当于求</a:t>
            </a:r>
            <a:endParaRPr lang="en-US" altLang="zh-CN" sz="2400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根据前面求           的步骤：</a:t>
            </a:r>
            <a:endParaRPr lang="en-US" altLang="zh-CN" sz="2400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）求     ，使</a:t>
            </a:r>
            <a:endParaRPr lang="en-US" altLang="zh-CN" sz="2400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	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2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）若</a:t>
            </a: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d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不整除</a:t>
            </a: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b,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则              无解</a:t>
            </a:r>
            <a:endParaRPr lang="en-US" altLang="zh-CN" sz="2400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		  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否则             有</a:t>
            </a: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d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个解</a:t>
            </a:r>
            <a:endParaRPr lang="en-US" altLang="zh-CN" sz="2400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3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）由            改写得：</a:t>
            </a:r>
            <a:endParaRPr lang="en-US" altLang="zh-CN" sz="2400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		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		 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于是             的一个解为</a:t>
            </a:r>
            <a:endParaRPr lang="en-US" altLang="zh-CN" sz="2400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  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Arial Unicode MS" charset="-122"/>
                <a:cs typeface="Arial Unicode MS" charset="-122"/>
              </a:rPr>
              <a:t>4</a:t>
            </a:r>
            <a:r>
              <a:rPr lang="zh-CN" altLang="en-US" sz="2400" dirty="0">
                <a:latin typeface="宋体" pitchFamily="2" charset="-122"/>
                <a:ea typeface="Arial Unicode MS" charset="-122"/>
                <a:cs typeface="Arial Unicode MS" charset="-122"/>
              </a:rPr>
              <a:t>）            的所有解为：        </a:t>
            </a:r>
          </a:p>
        </p:txBody>
      </p:sp>
      <p:grpSp>
        <p:nvGrpSpPr>
          <p:cNvPr id="57348" name="Group 37"/>
          <p:cNvGrpSpPr>
            <a:grpSpLocks/>
          </p:cNvGrpSpPr>
          <p:nvPr/>
        </p:nvGrpSpPr>
        <p:grpSpPr bwMode="auto">
          <a:xfrm>
            <a:off x="1897063" y="2781300"/>
            <a:ext cx="4475162" cy="400050"/>
            <a:chOff x="1296" y="1488"/>
            <a:chExt cx="2819" cy="252"/>
          </a:xfrm>
        </p:grpSpPr>
        <p:graphicFrame>
          <p:nvGraphicFramePr>
            <p:cNvPr id="57367" name="Object 16"/>
            <p:cNvGraphicFramePr>
              <a:graphicFrameLocks noChangeAspect="1"/>
            </p:cNvGraphicFramePr>
            <p:nvPr/>
          </p:nvGraphicFramePr>
          <p:xfrm>
            <a:off x="1296" y="1488"/>
            <a:ext cx="4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2" r:id="rId3" imgW="393529" imgH="228501" progId="Equation.3">
                    <p:embed/>
                  </p:oleObj>
                </mc:Choice>
                <mc:Fallback>
                  <p:oleObj r:id="rId3" imgW="393529" imgH="22850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88"/>
                          <a:ext cx="435" cy="2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8" name="Object 15"/>
            <p:cNvGraphicFramePr>
              <a:graphicFrameLocks noChangeAspect="1"/>
            </p:cNvGraphicFramePr>
            <p:nvPr/>
          </p:nvGraphicFramePr>
          <p:xfrm>
            <a:off x="2145" y="1488"/>
            <a:ext cx="197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3" r:id="rId5" imgW="1803400" imgH="228600" progId="Equation.3">
                    <p:embed/>
                  </p:oleObj>
                </mc:Choice>
                <mc:Fallback>
                  <p:oleObj r:id="rId5" imgW="18034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5" y="1488"/>
                          <a:ext cx="1970" cy="2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49" name="Object 11"/>
          <p:cNvGraphicFramePr>
            <a:graphicFrameLocks noChangeAspect="1"/>
          </p:cNvGraphicFramePr>
          <p:nvPr/>
        </p:nvGraphicFramePr>
        <p:xfrm>
          <a:off x="684213" y="1912938"/>
          <a:ext cx="1873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4" r:id="rId7" imgW="926698" imgH="203112" progId="Equation.3">
                  <p:embed/>
                </p:oleObj>
              </mc:Choice>
              <mc:Fallback>
                <p:oleObj r:id="rId7" imgW="926698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2938"/>
                        <a:ext cx="1873250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0"/>
          <p:cNvGraphicFramePr>
            <a:graphicFrameLocks noChangeAspect="1"/>
          </p:cNvGraphicFramePr>
          <p:nvPr/>
        </p:nvGraphicFramePr>
        <p:xfrm>
          <a:off x="2338388" y="3644900"/>
          <a:ext cx="1873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5" r:id="rId9" imgW="926698" imgH="203112" progId="Equation.3">
                  <p:embed/>
                </p:oleObj>
              </mc:Choice>
              <mc:Fallback>
                <p:oleObj r:id="rId9" imgW="926698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644900"/>
                        <a:ext cx="1873250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387600" y="2351088"/>
          <a:ext cx="1536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6" r:id="rId10" imgW="761669" imgH="203112" progId="Equation.3">
                  <p:embed/>
                </p:oleObj>
              </mc:Choice>
              <mc:Fallback>
                <p:oleObj r:id="rId10" imgW="76166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51088"/>
                        <a:ext cx="1536700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2" name="Group 36"/>
          <p:cNvGrpSpPr>
            <a:grpSpLocks/>
          </p:cNvGrpSpPr>
          <p:nvPr/>
        </p:nvGrpSpPr>
        <p:grpSpPr bwMode="auto">
          <a:xfrm>
            <a:off x="1516063" y="5405438"/>
            <a:ext cx="4495800" cy="1047750"/>
            <a:chOff x="1104" y="3360"/>
            <a:chExt cx="2832" cy="660"/>
          </a:xfrm>
        </p:grpSpPr>
        <p:graphicFrame>
          <p:nvGraphicFramePr>
            <p:cNvPr id="57365" name="Object 5"/>
            <p:cNvGraphicFramePr>
              <a:graphicFrameLocks noChangeAspect="1"/>
            </p:cNvGraphicFramePr>
            <p:nvPr/>
          </p:nvGraphicFramePr>
          <p:xfrm>
            <a:off x="1104" y="3360"/>
            <a:ext cx="118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7" r:id="rId12" imgW="926698" imgH="203112" progId="Equation.3">
                    <p:embed/>
                  </p:oleObj>
                </mc:Choice>
                <mc:Fallback>
                  <p:oleObj r:id="rId12" imgW="926698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360"/>
                          <a:ext cx="1180" cy="2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6" name="Object 4"/>
            <p:cNvGraphicFramePr>
              <a:graphicFrameLocks noChangeAspect="1"/>
            </p:cNvGraphicFramePr>
            <p:nvPr/>
          </p:nvGraphicFramePr>
          <p:xfrm>
            <a:off x="1104" y="3600"/>
            <a:ext cx="283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8" r:id="rId13" imgW="2489200" imgH="393700" progId="Equation.3">
                    <p:embed/>
                  </p:oleObj>
                </mc:Choice>
                <mc:Fallback>
                  <p:oleObj r:id="rId13" imgW="2489200" imgH="393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600"/>
                          <a:ext cx="2832" cy="42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3" name="Object 25"/>
          <p:cNvGraphicFramePr>
            <a:graphicFrameLocks noChangeAspect="1"/>
          </p:cNvGraphicFramePr>
          <p:nvPr/>
        </p:nvGraphicFramePr>
        <p:xfrm>
          <a:off x="4140200" y="1912938"/>
          <a:ext cx="15398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9" r:id="rId15" imgW="761669" imgH="203112" progId="Equation.3">
                  <p:embed/>
                </p:oleObj>
              </mc:Choice>
              <mc:Fallback>
                <p:oleObj r:id="rId15" imgW="761669" imgH="2031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12938"/>
                        <a:ext cx="1539875" cy="4016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4" name="Group 34"/>
          <p:cNvGrpSpPr>
            <a:grpSpLocks/>
          </p:cNvGrpSpPr>
          <p:nvPr/>
        </p:nvGrpSpPr>
        <p:grpSpPr bwMode="auto">
          <a:xfrm>
            <a:off x="1835150" y="3967163"/>
            <a:ext cx="6529388" cy="685800"/>
            <a:chOff x="1248" y="2544"/>
            <a:chExt cx="4113" cy="432"/>
          </a:xfrm>
        </p:grpSpPr>
        <p:graphicFrame>
          <p:nvGraphicFramePr>
            <p:cNvPr id="57363" name="Object 8"/>
            <p:cNvGraphicFramePr>
              <a:graphicFrameLocks noChangeAspect="1"/>
            </p:cNvGraphicFramePr>
            <p:nvPr/>
          </p:nvGraphicFramePr>
          <p:xfrm>
            <a:off x="3153" y="2544"/>
            <a:ext cx="220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0" r:id="rId16" imgW="1422400" imgH="393700" progId="Equation.3">
                    <p:embed/>
                  </p:oleObj>
                </mc:Choice>
                <mc:Fallback>
                  <p:oleObj r:id="rId16" imgW="14224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544"/>
                          <a:ext cx="2208" cy="43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4" name="Object 27"/>
            <p:cNvGraphicFramePr>
              <a:graphicFrameLocks noChangeAspect="1"/>
            </p:cNvGraphicFramePr>
            <p:nvPr/>
          </p:nvGraphicFramePr>
          <p:xfrm>
            <a:off x="1248" y="2640"/>
            <a:ext cx="115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1" r:id="rId18" imgW="927100" imgH="228600" progId="Equation.3">
                    <p:embed/>
                  </p:oleObj>
                </mc:Choice>
                <mc:Fallback>
                  <p:oleObj r:id="rId18" imgW="9271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40"/>
                          <a:ext cx="1152" cy="2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5" name="Group 35"/>
          <p:cNvGrpSpPr>
            <a:grpSpLocks/>
          </p:cNvGrpSpPr>
          <p:nvPr/>
        </p:nvGrpSpPr>
        <p:grpSpPr bwMode="auto">
          <a:xfrm>
            <a:off x="2203450" y="4797425"/>
            <a:ext cx="6400800" cy="665163"/>
            <a:chOff x="1440" y="2928"/>
            <a:chExt cx="4032" cy="419"/>
          </a:xfrm>
        </p:grpSpPr>
        <p:graphicFrame>
          <p:nvGraphicFramePr>
            <p:cNvPr id="57361" name="Object 6"/>
            <p:cNvGraphicFramePr>
              <a:graphicFrameLocks noChangeAspect="1"/>
            </p:cNvGraphicFramePr>
            <p:nvPr/>
          </p:nvGraphicFramePr>
          <p:xfrm>
            <a:off x="3732" y="2928"/>
            <a:ext cx="174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2" r:id="rId20" imgW="1193800" imgH="393700" progId="Equation.3">
                    <p:embed/>
                  </p:oleObj>
                </mc:Choice>
                <mc:Fallback>
                  <p:oleObj r:id="rId20" imgW="1193800" imgH="393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2928"/>
                          <a:ext cx="1740" cy="41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2" name="Object 29"/>
            <p:cNvGraphicFramePr>
              <a:graphicFrameLocks noChangeAspect="1"/>
            </p:cNvGraphicFramePr>
            <p:nvPr/>
          </p:nvGraphicFramePr>
          <p:xfrm>
            <a:off x="1440" y="3012"/>
            <a:ext cx="118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3" r:id="rId22" imgW="926698" imgH="203112" progId="Equation.3">
                    <p:embed/>
                  </p:oleObj>
                </mc:Choice>
                <mc:Fallback>
                  <p:oleObj r:id="rId22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012"/>
                          <a:ext cx="1180" cy="2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6" name="Group 38"/>
          <p:cNvGrpSpPr>
            <a:grpSpLocks/>
          </p:cNvGrpSpPr>
          <p:nvPr/>
        </p:nvGrpSpPr>
        <p:grpSpPr bwMode="auto">
          <a:xfrm>
            <a:off x="2608263" y="3213100"/>
            <a:ext cx="2971800" cy="400050"/>
            <a:chOff x="1440" y="1824"/>
            <a:chExt cx="1872" cy="252"/>
          </a:xfrm>
        </p:grpSpPr>
        <p:grpSp>
          <p:nvGrpSpPr>
            <p:cNvPr id="57357" name="Group 12"/>
            <p:cNvGrpSpPr>
              <a:grpSpLocks/>
            </p:cNvGrpSpPr>
            <p:nvPr/>
          </p:nvGrpSpPr>
          <p:grpSpPr bwMode="auto">
            <a:xfrm>
              <a:off x="1440" y="1824"/>
              <a:ext cx="48" cy="192"/>
              <a:chOff x="4455" y="6432"/>
              <a:chExt cx="125" cy="312"/>
            </a:xfrm>
          </p:grpSpPr>
          <p:sp>
            <p:nvSpPr>
              <p:cNvPr id="57359" name="Line 14"/>
              <p:cNvSpPr>
                <a:spLocks noChangeShapeType="1"/>
              </p:cNvSpPr>
              <p:nvPr/>
            </p:nvSpPr>
            <p:spPr bwMode="auto">
              <a:xfrm>
                <a:off x="4500" y="643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0" name="Line 13"/>
              <p:cNvSpPr>
                <a:spLocks noChangeShapeType="1"/>
              </p:cNvSpPr>
              <p:nvPr/>
            </p:nvSpPr>
            <p:spPr bwMode="auto">
              <a:xfrm flipV="1">
                <a:off x="4455" y="6591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7358" name="Object 17"/>
            <p:cNvGraphicFramePr>
              <a:graphicFrameLocks noChangeAspect="1"/>
            </p:cNvGraphicFramePr>
            <p:nvPr/>
          </p:nvGraphicFramePr>
          <p:xfrm>
            <a:off x="2064" y="1824"/>
            <a:ext cx="124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4" r:id="rId23" imgW="926698" imgH="203112" progId="Equation.3">
                    <p:embed/>
                  </p:oleObj>
                </mc:Choice>
                <mc:Fallback>
                  <p:oleObj r:id="rId23" imgW="926698" imgH="20311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24"/>
                          <a:ext cx="1248" cy="2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五、求</a:t>
            </a:r>
            <a:r>
              <a:rPr lang="en-US" altLang="zh-CN" sz="3200" b="1" dirty="0"/>
              <a:t>mod m</a:t>
            </a:r>
            <a:r>
              <a:rPr sz="3200" b="1" dirty="0"/>
              <a:t>的逆元素算法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329238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对整数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，满足</a:t>
            </a:r>
            <a:r>
              <a:rPr lang="en-US" altLang="zh-CN" sz="2400" b="1" i="1" dirty="0"/>
              <a:t>ax </a:t>
            </a:r>
            <a:r>
              <a:rPr lang="en-US" altLang="zh-CN" sz="2400" b="1" dirty="0">
                <a:sym typeface="Symbol" pitchFamily="18" charset="2"/>
              </a:rPr>
              <a:t>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1(mod 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的解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称为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关于模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FF00"/>
                </a:solidFill>
              </a:rPr>
              <a:t>逆元</a:t>
            </a:r>
            <a:r>
              <a:rPr lang="zh-CN" altLang="en-US" sz="2400" b="1" dirty="0"/>
              <a:t>素</a:t>
            </a:r>
            <a:r>
              <a:rPr lang="zh-CN" altLang="en-US" sz="2400" b="1" i="1" dirty="0"/>
              <a:t>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是前面模线性方程的特例。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 结论：对整数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&gt;0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ax</a:t>
            </a:r>
            <a:r>
              <a:rPr lang="en-US" altLang="zh-CN" sz="2400" b="1" dirty="0">
                <a:sym typeface="Symbol" pitchFamily="18" charset="2"/>
              </a:rPr>
              <a:t>1(mod </a:t>
            </a:r>
            <a:r>
              <a:rPr lang="en-US" altLang="zh-CN" sz="2400" b="1" i="1" dirty="0">
                <a:sym typeface="Symbol" pitchFamily="18" charset="2"/>
              </a:rPr>
              <a:t>m</a:t>
            </a:r>
            <a:r>
              <a:rPr lang="en-US" altLang="zh-CN" sz="2400" b="1" dirty="0">
                <a:sym typeface="Symbol" pitchFamily="18" charset="2"/>
              </a:rPr>
              <a:t>)</a:t>
            </a:r>
            <a:r>
              <a:rPr lang="zh-CN" altLang="en-US" sz="2400" b="1" dirty="0">
                <a:sym typeface="Symbol" pitchFamily="18" charset="2"/>
              </a:rPr>
              <a:t>有解，当且仅当，</a:t>
            </a:r>
            <a:r>
              <a:rPr lang="en-US" altLang="zh-CN" sz="2400" b="1" dirty="0" err="1">
                <a:sym typeface="Symbol" pitchFamily="18" charset="2"/>
              </a:rPr>
              <a:t>gcd</a:t>
            </a:r>
            <a:r>
              <a:rPr lang="en-US" altLang="zh-CN" sz="2400" b="1" dirty="0">
                <a:sym typeface="Symbol" pitchFamily="18" charset="2"/>
              </a:rPr>
              <a:t>(</a:t>
            </a:r>
            <a:r>
              <a:rPr lang="en-US" altLang="zh-CN" sz="2400" b="1" i="1" dirty="0">
                <a:sym typeface="Symbol" pitchFamily="18" charset="2"/>
              </a:rPr>
              <a:t>a</a:t>
            </a:r>
            <a:r>
              <a:rPr lang="zh-CN" altLang="en-US" sz="2400" b="1" dirty="0">
                <a:sym typeface="Symbol" pitchFamily="18" charset="2"/>
              </a:rPr>
              <a:t>，</a:t>
            </a:r>
            <a:r>
              <a:rPr lang="en-US" altLang="zh-CN" sz="2400" b="1" i="1" dirty="0">
                <a:sym typeface="Symbol" pitchFamily="18" charset="2"/>
              </a:rPr>
              <a:t>m</a:t>
            </a:r>
            <a:r>
              <a:rPr lang="en-US" altLang="zh-CN" sz="2400" b="1" dirty="0">
                <a:sym typeface="Symbol" pitchFamily="18" charset="2"/>
              </a:rPr>
              <a:t>)=1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sym typeface="Symbol" pitchFamily="18" charset="2"/>
              </a:rPr>
              <a:t>    </a:t>
            </a:r>
            <a:r>
              <a:rPr lang="zh-CN" altLang="en-US" sz="2400" b="1" dirty="0">
                <a:sym typeface="Symbol" pitchFamily="18" charset="2"/>
              </a:rPr>
              <a:t>根据费马小定理，当</a:t>
            </a:r>
            <a:r>
              <a:rPr lang="en-US" altLang="zh-CN" sz="2400" b="1" dirty="0">
                <a:sym typeface="Symbol" pitchFamily="18" charset="2"/>
              </a:rPr>
              <a:t>m</a:t>
            </a:r>
            <a:r>
              <a:rPr lang="zh-CN" altLang="en-US" sz="2400" b="1" dirty="0">
                <a:sym typeface="Symbol" pitchFamily="18" charset="2"/>
              </a:rPr>
              <a:t>为素数时，</a:t>
            </a:r>
            <a:r>
              <a:rPr lang="en-US" altLang="zh-CN" sz="2400" b="1" dirty="0">
                <a:sym typeface="Symbol" pitchFamily="18" charset="2"/>
              </a:rPr>
              <a:t>a</a:t>
            </a:r>
            <a:r>
              <a:rPr lang="zh-CN" altLang="en-US" sz="2400" b="1" dirty="0">
                <a:sym typeface="Symbol" pitchFamily="18" charset="2"/>
              </a:rPr>
              <a:t>关于模</a:t>
            </a:r>
            <a:r>
              <a:rPr lang="en-US" altLang="zh-CN" sz="2400" b="1" dirty="0">
                <a:sym typeface="Symbol" pitchFamily="18" charset="2"/>
              </a:rPr>
              <a:t>m</a:t>
            </a:r>
            <a:r>
              <a:rPr lang="zh-CN" altLang="en-US" sz="2400" b="1" dirty="0">
                <a:sym typeface="Symbol" pitchFamily="18" charset="2"/>
              </a:rPr>
              <a:t>的逆元为</a:t>
            </a:r>
            <a:r>
              <a:rPr lang="en-US" altLang="zh-CN" sz="2400" b="1" dirty="0">
                <a:sym typeface="Symbol" pitchFamily="18" charset="2"/>
              </a:rPr>
              <a:t>a</a:t>
            </a:r>
            <a:r>
              <a:rPr lang="en-US" altLang="zh-CN" sz="2400" b="1" baseline="30000" dirty="0">
                <a:sym typeface="Symbol" pitchFamily="18" charset="2"/>
              </a:rPr>
              <a:t>m-2</a:t>
            </a:r>
            <a:r>
              <a:rPr lang="zh-CN" altLang="en-US" sz="2400" b="1" dirty="0">
                <a:sym typeface="Symbol" pitchFamily="18" charset="2"/>
              </a:rPr>
              <a:t>。</a:t>
            </a:r>
            <a:endParaRPr lang="en-US" altLang="zh-CN" sz="2400" b="1" dirty="0">
              <a:sym typeface="Symbol" pitchFamily="18" charset="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sym typeface="Symbol" pitchFamily="18" charset="2"/>
              </a:rPr>
              <a:t>    也可用直接用扩展欧几里得算法进行求解。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五、求</a:t>
            </a:r>
            <a:r>
              <a:rPr lang="en-US" altLang="zh-CN" sz="3200" b="1" dirty="0"/>
              <a:t>mod m</a:t>
            </a:r>
            <a:r>
              <a:rPr sz="3200" b="1" dirty="0"/>
              <a:t>的逆元素算法</a:t>
            </a:r>
            <a:endParaRPr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59395" name="内容占位符 1"/>
          <p:cNvGraphicFramePr>
            <a:graphicFrameLocks noGrp="1" noChangeAspect="1"/>
          </p:cNvGraphicFramePr>
          <p:nvPr>
            <p:ph idx="1"/>
          </p:nvPr>
        </p:nvGraphicFramePr>
        <p:xfrm>
          <a:off x="539750" y="1341438"/>
          <a:ext cx="7372350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Document" r:id="rId3" imgW="7682313" imgH="5553719" progId="Word.Document.8">
                  <p:embed/>
                </p:oleObj>
              </mc:Choice>
              <mc:Fallback>
                <p:oleObj name="Document" r:id="rId3" imgW="7682313" imgH="5553719" progId="Word.Document.8">
                  <p:embed/>
                  <p:pic>
                    <p:nvPicPr>
                      <p:cNvPr id="0" name="内容占位符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7372350" cy="53292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五、求</a:t>
            </a:r>
            <a:r>
              <a:rPr lang="en-US" altLang="zh-CN" sz="3200" b="1" dirty="0"/>
              <a:t>mod m</a:t>
            </a:r>
            <a:r>
              <a:rPr sz="3200" b="1" dirty="0"/>
              <a:t>的逆元素算法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long </a:t>
            </a:r>
            <a:r>
              <a:rPr lang="en-US" altLang="zh-CN" sz="2400" b="1" dirty="0" err="1"/>
              <a:t>mod_reverse</a:t>
            </a:r>
            <a:r>
              <a:rPr lang="en-US" altLang="zh-CN" sz="2400" b="1" dirty="0"/>
              <a:t>(long a, long m){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	long y=0,x=1,r=</a:t>
            </a:r>
            <a:r>
              <a:rPr lang="en-US" altLang="zh-CN" sz="2400" b="1" dirty="0" err="1"/>
              <a:t>a%m</a:t>
            </a:r>
            <a:r>
              <a:rPr lang="en-US" altLang="zh-CN" sz="2400" b="1" dirty="0"/>
              <a:t>, q, t, mm=m;//</a:t>
            </a:r>
            <a:r>
              <a:rPr lang="zh-CN" altLang="en-US" sz="2400" b="1" dirty="0"/>
              <a:t>初始化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if(r&lt;0)r=</a:t>
            </a:r>
            <a:r>
              <a:rPr lang="en-US" altLang="zh-CN" sz="2400" b="1" dirty="0" err="1"/>
              <a:t>r+m</a:t>
            </a:r>
            <a:r>
              <a:rPr lang="en-US" altLang="zh-CN" sz="2400" b="1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	while((</a:t>
            </a:r>
            <a:r>
              <a:rPr lang="en-US" altLang="zh-CN" sz="2400" b="1" dirty="0" err="1"/>
              <a:t>m%r</a:t>
            </a:r>
            <a:r>
              <a:rPr lang="en-US" altLang="zh-CN" sz="2400" b="1" dirty="0"/>
              <a:t>) != 0)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		a=m; m=r;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		q= a/m; r=a % m;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		t=x; x=y-x*q; y=t;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	}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	if(r!=1) return 0;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	if(x&lt;0) x=</a:t>
            </a:r>
            <a:r>
              <a:rPr lang="en-US" altLang="zh-CN" sz="2400" b="1" dirty="0" err="1"/>
              <a:t>x+mm</a:t>
            </a:r>
            <a:r>
              <a:rPr lang="en-US" altLang="zh-CN" sz="2400" b="1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	return x;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long </a:t>
            </a:r>
            <a:r>
              <a:rPr lang="en-US" altLang="zh-CN" sz="2400" b="1" dirty="0" err="1"/>
              <a:t>long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inv</a:t>
            </a:r>
            <a:r>
              <a:rPr lang="en-US" altLang="zh-CN" sz="2400" b="1" dirty="0"/>
              <a:t>(long </a:t>
            </a:r>
            <a:r>
              <a:rPr lang="en-US" altLang="zh-CN" sz="2400" b="1" dirty="0" err="1"/>
              <a:t>long</a:t>
            </a:r>
            <a:r>
              <a:rPr lang="en-US" altLang="zh-CN" sz="2400" b="1" dirty="0"/>
              <a:t> a, long </a:t>
            </a:r>
            <a:r>
              <a:rPr lang="en-US" altLang="zh-CN" sz="2400" b="1" dirty="0" err="1"/>
              <a:t>long</a:t>
            </a:r>
            <a:r>
              <a:rPr lang="en-US" altLang="zh-CN" sz="2400" b="1" dirty="0"/>
              <a:t> m){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return a == 1 ? 1 : (m - m / a) * </a:t>
            </a:r>
            <a:r>
              <a:rPr lang="en-US" altLang="zh-CN" sz="2400" b="1" dirty="0" err="1"/>
              <a:t>inv</a:t>
            </a:r>
            <a:r>
              <a:rPr lang="en-US" altLang="zh-CN" sz="2400" b="1" dirty="0"/>
              <a:t>(m % a, m) % m;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}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五、求</a:t>
            </a:r>
            <a:r>
              <a:rPr lang="en-US" altLang="zh-CN" sz="3200" b="1" dirty="0"/>
              <a:t>mod m</a:t>
            </a:r>
            <a:r>
              <a:rPr sz="3200" b="1" dirty="0"/>
              <a:t>的逆元素算法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/>
              <a:t>基于费马小定理求逆元：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费马小定理：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/>
              <a:t>    a^(p-1) ≡1 (mod p)  p</a:t>
            </a:r>
            <a:r>
              <a:rPr lang="zh-CN" altLang="en-US" sz="2800" dirty="0"/>
              <a:t>是质数，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p</a:t>
            </a:r>
            <a:r>
              <a:rPr lang="zh-CN" altLang="en-US" sz="2800" dirty="0"/>
              <a:t>互质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/>
              <a:t>   两边同除以</a:t>
            </a:r>
            <a:r>
              <a:rPr lang="en-US" altLang="zh-CN" sz="2800" dirty="0"/>
              <a:t>a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/>
              <a:t>    a^(p-2) ≡1/a (mod p)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800" dirty="0"/>
              <a:t>    1/a</a:t>
            </a:r>
            <a:r>
              <a:rPr lang="zh-CN" altLang="en-US" sz="2800" dirty="0"/>
              <a:t>就是</a:t>
            </a:r>
            <a:r>
              <a:rPr lang="en-US" altLang="zh-CN" sz="2800" dirty="0"/>
              <a:t>a</a:t>
            </a:r>
            <a:r>
              <a:rPr lang="zh-CN" altLang="en-US" sz="2800" dirty="0"/>
              <a:t>关于模</a:t>
            </a:r>
            <a:r>
              <a:rPr lang="en-US" altLang="zh-CN" sz="2800" dirty="0"/>
              <a:t>p</a:t>
            </a:r>
            <a:r>
              <a:rPr lang="zh-CN" altLang="en-US" sz="2800" dirty="0"/>
              <a:t>的逆元。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/>
              <a:t>    逆元</a:t>
            </a:r>
            <a:r>
              <a:rPr lang="en-US" altLang="zh-CN" sz="2800" dirty="0"/>
              <a:t>x=a^(p-2) (mod p)</a:t>
            </a:r>
            <a:r>
              <a:rPr lang="zh-CN" altLang="en-US" sz="2800" dirty="0"/>
              <a:t>快速幂解出来就行了</a:t>
            </a:r>
          </a:p>
        </p:txBody>
      </p:sp>
    </p:spTree>
    <p:extLst>
      <p:ext uri="{BB962C8B-B14F-4D97-AF65-F5344CB8AC3E}">
        <p14:creationId xmlns:p14="http://schemas.microsoft.com/office/powerpoint/2010/main" val="420769254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五、求</a:t>
            </a:r>
            <a:r>
              <a:rPr lang="en-US" altLang="zh-CN" sz="3200" b="1" dirty="0"/>
              <a:t>mod m</a:t>
            </a:r>
            <a:r>
              <a:rPr sz="3200" b="1" dirty="0"/>
              <a:t>的逆元素算法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逆元的应用：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用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(a)</a:t>
            </a:r>
            <a:r>
              <a:rPr lang="zh-CN" altLang="en-US" sz="2400" dirty="0"/>
              <a:t>来表示</a:t>
            </a:r>
            <a:r>
              <a:rPr lang="en-US" altLang="zh-CN" sz="2400" dirty="0"/>
              <a:t>a</a:t>
            </a:r>
            <a:r>
              <a:rPr lang="zh-CN" altLang="en-US" sz="2400" dirty="0"/>
              <a:t>的逆元，则有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  (a/b)%m = (a*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(b))%m = (</a:t>
            </a:r>
            <a:r>
              <a:rPr lang="en-US" altLang="zh-CN" sz="2400" dirty="0" err="1"/>
              <a:t>a%m</a:t>
            </a:r>
            <a:r>
              <a:rPr lang="en-US" altLang="zh-CN" sz="2400" dirty="0"/>
              <a:t>*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(b)%m)%m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400" dirty="0"/>
              <a:t>   对于一些问题，必须在中间过程中进行求余，否则数字太大。但如果出现除法，不能直接对除数取余，利用上式就可以实现对除法的取余，即先求除数关于</a:t>
            </a:r>
            <a:r>
              <a:rPr lang="en-US" altLang="zh-CN" sz="2400" dirty="0"/>
              <a:t>m</a:t>
            </a:r>
            <a:r>
              <a:rPr lang="zh-CN" altLang="en-US" sz="2400" dirty="0"/>
              <a:t>的逆元。</a:t>
            </a:r>
          </a:p>
        </p:txBody>
      </p:sp>
    </p:spTree>
    <p:extLst>
      <p:ext uri="{BB962C8B-B14F-4D97-AF65-F5344CB8AC3E}">
        <p14:creationId xmlns:p14="http://schemas.microsoft.com/office/powerpoint/2010/main" val="108693846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六、模线性方程组与中国剩余定理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400" b="1" dirty="0">
                <a:latin typeface="Times New Roman"/>
              </a:rPr>
              <a:t>“</a:t>
            </a:r>
            <a:r>
              <a:rPr lang="zh-CN" altLang="en-US" sz="2400" b="1" dirty="0">
                <a:latin typeface="宋体" pitchFamily="2" charset="-122"/>
              </a:rPr>
              <a:t>韩信点兵</a:t>
            </a:r>
            <a:r>
              <a:rPr lang="zh-CN" altLang="en-US" sz="2400" b="1" dirty="0">
                <a:latin typeface="Times New Roman"/>
              </a:rPr>
              <a:t>”</a:t>
            </a:r>
            <a:r>
              <a:rPr lang="zh-CN" altLang="en-US" sz="2400" b="1" dirty="0">
                <a:latin typeface="宋体" pitchFamily="2" charset="-122"/>
              </a:rPr>
              <a:t>问题</a:t>
            </a:r>
            <a:r>
              <a:rPr lang="zh-CN" altLang="en-US" sz="2400" b="1" dirty="0"/>
              <a:t> ：</a:t>
            </a:r>
          </a:p>
          <a:p>
            <a:pPr marL="0" indent="0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 有兵一列，三三数之余二，五五数之余三，七七数之余二，问兵几何？</a:t>
            </a:r>
            <a:r>
              <a:rPr lang="zh-CN" altLang="en-US" sz="2400" b="1" dirty="0"/>
              <a:t>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/>
              <a:t>  可写成数学表示形式，求</a:t>
            </a:r>
            <a:r>
              <a:rPr lang="en-US" altLang="zh-CN" sz="2400" i="1" dirty="0"/>
              <a:t>x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1444" name="对象 1"/>
          <p:cNvGraphicFramePr>
            <a:graphicFrameLocks noChangeAspect="1"/>
          </p:cNvGraphicFramePr>
          <p:nvPr/>
        </p:nvGraphicFramePr>
        <p:xfrm>
          <a:off x="1476375" y="3500438"/>
          <a:ext cx="2209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r:id="rId3" imgW="901309" imgH="710891" progId="Equation.3">
                  <p:embed/>
                </p:oleObj>
              </mc:Choice>
              <mc:Fallback>
                <p:oleObj r:id="rId3" imgW="901309" imgH="710891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00438"/>
                        <a:ext cx="2209800" cy="1543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六、模线性方程组与中国剩余定理</a:t>
            </a:r>
            <a:endParaRPr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62467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539750" y="1484313"/>
          <a:ext cx="7567613" cy="395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文档" r:id="rId3" imgW="7567089" imgH="3957566" progId="Word.Document.8">
                  <p:embed/>
                </p:oleObj>
              </mc:Choice>
              <mc:Fallback>
                <p:oleObj name="文档" r:id="rId3" imgW="7567089" imgH="3957566" progId="Word.Document.8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7567613" cy="39576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实例：求最大公因数</a:t>
            </a:r>
            <a:endParaRPr lang="en-US" altLang="zh-CN" sz="2400" b="1" dirty="0">
              <a:latin typeface="宋体" pitchFamily="2" charset="-122"/>
            </a:endParaRPr>
          </a:p>
          <a:p>
            <a:pPr marL="609600" indent="-609600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问题描述：</a:t>
            </a:r>
          </a:p>
          <a:p>
            <a:pPr marL="609600" indent="-609600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从输入文件中读取一组数据，求最大公因数。</a:t>
            </a:r>
          </a:p>
          <a:p>
            <a:pPr marL="609600" indent="-60960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输入：</a:t>
            </a:r>
          </a:p>
          <a:p>
            <a:pPr marL="0" indent="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输入有若干行。每一行上有两个整数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y</a:t>
            </a:r>
            <a:r>
              <a:rPr lang="zh-CN" altLang="en-US" sz="2400" b="1" dirty="0">
                <a:latin typeface="宋体" pitchFamily="2" charset="-122"/>
              </a:rPr>
              <a:t>，是一组测试数据，他们之间用一个空格隔开。</a:t>
            </a:r>
          </a:p>
          <a:p>
            <a:pPr marL="609600" indent="-60960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输出：</a:t>
            </a:r>
          </a:p>
          <a:p>
            <a:pPr marL="0" indent="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对每一组测试数据，每行输出这两个整数的最大公因数。如无最大公因数，则标明</a:t>
            </a:r>
            <a:r>
              <a:rPr lang="zh-CN" altLang="en-US" sz="2400" b="1" dirty="0">
                <a:latin typeface="Times New Roman"/>
              </a:rPr>
              <a:t>“</a:t>
            </a:r>
            <a:r>
              <a:rPr lang="en-US" altLang="zh-CN" sz="2400" b="1" dirty="0">
                <a:latin typeface="宋体" pitchFamily="2" charset="-122"/>
              </a:rPr>
              <a:t>no GCD</a:t>
            </a:r>
            <a:r>
              <a:rPr lang="en-US" altLang="zh-CN" sz="2400" b="1" dirty="0">
                <a:latin typeface="Times New Roman"/>
              </a:rPr>
              <a:t>”</a:t>
            </a:r>
            <a:r>
              <a:rPr lang="zh-CN" altLang="en-US" sz="2400" b="1" dirty="0">
                <a:latin typeface="宋体" pitchFamily="2" charset="-122"/>
              </a:rPr>
              <a:t>。</a:t>
            </a: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049713" y="5303838"/>
            <a:ext cx="3505200" cy="1255712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1800">
                <a:latin typeface="Arial" charset="0"/>
              </a:rPr>
              <a:t>输出样例：</a:t>
            </a:r>
            <a:endParaRPr lang="zh-CN" altLang="en-US" sz="1800">
              <a:latin typeface="Arial" charset="0"/>
              <a:ea typeface="Arial Unicode MS" charset="-122"/>
              <a:cs typeface="Arial Unicode MS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>
                <a:latin typeface="Arial" charset="0"/>
              </a:rPr>
              <a:t>(6,11)=1</a:t>
            </a:r>
            <a:endParaRPr lang="en-US" altLang="zh-CN" sz="1800">
              <a:latin typeface="Arial" charset="0"/>
              <a:ea typeface="Arial Unicode MS" charset="-122"/>
              <a:cs typeface="Arial Unicode MS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>
                <a:latin typeface="Arial" charset="0"/>
              </a:rPr>
              <a:t>(0,0) no GCD</a:t>
            </a:r>
            <a:endParaRPr lang="en-US" altLang="zh-CN" sz="1800">
              <a:latin typeface="Arial" charset="0"/>
              <a:ea typeface="Arial Unicode MS" charset="-122"/>
              <a:cs typeface="Arial Unicode MS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>
                <a:latin typeface="Arial" charset="0"/>
              </a:rPr>
              <a:t>(5,0)=5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68313" y="5303838"/>
            <a:ext cx="3505200" cy="1255712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1800">
                <a:latin typeface="Arial" charset="0"/>
              </a:rPr>
              <a:t>输入样例：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>
                <a:latin typeface="Arial" charset="0"/>
              </a:rPr>
              <a:t>6 11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>
                <a:latin typeface="Arial" charset="0"/>
              </a:rPr>
              <a:t>0 0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>
                <a:latin typeface="Arial" charset="0"/>
              </a:rPr>
              <a:t>5 0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18436" grpId="0" animBg="1"/>
      <p:bldP spid="184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六、模线性方程组与中国剩余定理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34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3492" name="对象 2"/>
          <p:cNvGraphicFramePr>
            <a:graphicFrameLocks noChangeAspect="1"/>
          </p:cNvGraphicFramePr>
          <p:nvPr/>
        </p:nvGraphicFramePr>
        <p:xfrm>
          <a:off x="395288" y="1379538"/>
          <a:ext cx="7650162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Document" r:id="rId3" imgW="7074408" imgH="4843272" progId="Word.Document.8">
                  <p:embed/>
                </p:oleObj>
              </mc:Choice>
              <mc:Fallback>
                <p:oleObj name="Document" r:id="rId3" imgW="7074408" imgH="4843272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79538"/>
                        <a:ext cx="7650162" cy="5238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六、模线性方程组与中国剩余定理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sz="2400">
                <a:solidFill>
                  <a:srgbClr val="FFFF00"/>
                </a:solidFill>
              </a:rPr>
              <a:t>求解步骤</a:t>
            </a:r>
          </a:p>
        </p:txBody>
      </p:sp>
      <p:graphicFrame>
        <p:nvGraphicFramePr>
          <p:cNvPr id="64516" name="对象 3"/>
          <p:cNvGraphicFramePr>
            <a:graphicFrameLocks noChangeAspect="1"/>
          </p:cNvGraphicFramePr>
          <p:nvPr/>
        </p:nvGraphicFramePr>
        <p:xfrm>
          <a:off x="395288" y="1916113"/>
          <a:ext cx="7634287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文档" r:id="rId3" imgW="8629055" imgH="4690755" progId="Word.Document.8">
                  <p:embed/>
                </p:oleObj>
              </mc:Choice>
              <mc:Fallback>
                <p:oleObj name="文档" r:id="rId3" imgW="8629055" imgH="4690755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16113"/>
                        <a:ext cx="7634287" cy="4137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六、模线性方程组与中国剩余定理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zh-CN" altLang="en-US" sz="2600" b="1" dirty="0">
                <a:solidFill>
                  <a:srgbClr val="92D050"/>
                </a:solidFill>
                <a:cs typeface="Times New Roman" pitchFamily="18" charset="0"/>
              </a:rPr>
              <a:t>程序实现</a:t>
            </a:r>
            <a:endParaRPr lang="en-US" altLang="zh-CN" sz="2600" b="1" dirty="0">
              <a:solidFill>
                <a:srgbClr val="92D05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2600" b="1" dirty="0">
                <a:cs typeface="Times New Roman" pitchFamily="18" charset="0"/>
              </a:rPr>
              <a:t>long </a:t>
            </a:r>
            <a:r>
              <a:rPr lang="en-US" altLang="zh-CN" sz="2600" b="1" dirty="0" err="1">
                <a:cs typeface="Times New Roman" pitchFamily="18" charset="0"/>
              </a:rPr>
              <a:t>ChinaRemainder</a:t>
            </a:r>
            <a:r>
              <a:rPr lang="en-US" altLang="zh-CN" sz="2600" b="1" dirty="0">
                <a:cs typeface="Times New Roman" pitchFamily="18" charset="0"/>
              </a:rPr>
              <a:t>(</a:t>
            </a:r>
            <a:r>
              <a:rPr lang="en-US" altLang="zh-CN" sz="2600" b="1" dirty="0" err="1">
                <a:cs typeface="Times New Roman" pitchFamily="18" charset="0"/>
              </a:rPr>
              <a:t>int</a:t>
            </a:r>
            <a:r>
              <a:rPr lang="en-US" altLang="zh-CN" sz="2600" b="1" dirty="0">
                <a:cs typeface="Times New Roman" pitchFamily="18" charset="0"/>
              </a:rPr>
              <a:t> m0[], </a:t>
            </a:r>
            <a:r>
              <a:rPr lang="en-US" altLang="zh-CN" sz="2600" b="1" dirty="0" err="1">
                <a:cs typeface="Times New Roman" pitchFamily="18" charset="0"/>
              </a:rPr>
              <a:t>int</a:t>
            </a:r>
            <a:r>
              <a:rPr lang="en-US" altLang="zh-CN" sz="2600" b="1" dirty="0">
                <a:cs typeface="Times New Roman" pitchFamily="18" charset="0"/>
              </a:rPr>
              <a:t> b[]){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	long </a:t>
            </a:r>
            <a:r>
              <a:rPr lang="en-US" altLang="zh-CN" sz="2400" b="1" dirty="0" err="1"/>
              <a:t>d,x,y,n,m</a:t>
            </a:r>
            <a:r>
              <a:rPr lang="en-US" altLang="zh-CN" sz="2400" b="1" dirty="0"/>
              <a:t>=1,a=0; 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	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  m=m*m0[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	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 {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		MM=m / m0[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		</a:t>
            </a:r>
            <a:r>
              <a:rPr lang="en-US" altLang="zh-CN" sz="2400" b="1" dirty="0" err="1"/>
              <a:t>extend_gcd</a:t>
            </a:r>
            <a:r>
              <a:rPr lang="en-US" altLang="zh-CN" sz="2400" b="1" dirty="0"/>
              <a:t>(MM, m0[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], &amp;x, &amp;y); 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             //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x=</a:t>
            </a:r>
            <a:r>
              <a:rPr lang="en-US" altLang="zh-CN" sz="2400" b="1" dirty="0" err="1"/>
              <a:t>mod_reverse</a:t>
            </a:r>
            <a:r>
              <a:rPr lang="en-US" altLang="zh-CN" sz="2400" b="1" dirty="0"/>
              <a:t>(M, m0[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]);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		a=(a+m0[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]*x*b[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]) % m;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	}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	return a;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/>
              <a:t>}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六、模线性方程组与中国剩余定理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2600" b="1" dirty="0">
                <a:solidFill>
                  <a:srgbClr val="92D050"/>
                </a:solidFill>
                <a:cs typeface="Times New Roman" pitchFamily="18" charset="0"/>
              </a:rPr>
              <a:t>M1, m2, …, </a:t>
            </a:r>
            <a:r>
              <a:rPr lang="en-US" altLang="zh-CN" sz="2600" b="1" dirty="0" err="1">
                <a:solidFill>
                  <a:srgbClr val="92D050"/>
                </a:solidFill>
                <a:cs typeface="Times New Roman" pitchFamily="18" charset="0"/>
              </a:rPr>
              <a:t>mn</a:t>
            </a:r>
            <a:r>
              <a:rPr lang="zh-CN" altLang="en-US" sz="2600" b="1" dirty="0">
                <a:solidFill>
                  <a:srgbClr val="92D050"/>
                </a:solidFill>
                <a:cs typeface="Times New Roman" pitchFamily="18" charset="0"/>
              </a:rPr>
              <a:t>不互质的情形：</a:t>
            </a:r>
            <a:endParaRPr lang="en-US" altLang="zh-CN" sz="2600" b="1" dirty="0">
              <a:solidFill>
                <a:srgbClr val="92D050"/>
              </a:solidFill>
              <a:cs typeface="Times New Roman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50"/>
          <a:stretch/>
        </p:blipFill>
        <p:spPr bwMode="auto">
          <a:xfrm>
            <a:off x="683568" y="1772815"/>
            <a:ext cx="6624736" cy="464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25576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六、模线性方程组与中国剩余定理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2600" b="1" dirty="0">
                <a:solidFill>
                  <a:srgbClr val="92D050"/>
                </a:solidFill>
                <a:cs typeface="Times New Roman" pitchFamily="18" charset="0"/>
              </a:rPr>
              <a:t>M1, m2, …, </a:t>
            </a:r>
            <a:r>
              <a:rPr lang="en-US" altLang="zh-CN" sz="2600" b="1" dirty="0" err="1">
                <a:solidFill>
                  <a:srgbClr val="92D050"/>
                </a:solidFill>
                <a:cs typeface="Times New Roman" pitchFamily="18" charset="0"/>
              </a:rPr>
              <a:t>mn</a:t>
            </a:r>
            <a:r>
              <a:rPr lang="zh-CN" altLang="en-US" sz="2600" b="1" dirty="0">
                <a:solidFill>
                  <a:srgbClr val="92D050"/>
                </a:solidFill>
                <a:cs typeface="Times New Roman" pitchFamily="18" charset="0"/>
              </a:rPr>
              <a:t>不互质的情形：</a:t>
            </a:r>
            <a:endParaRPr lang="en-US" altLang="zh-CN" sz="2600" b="1" dirty="0">
              <a:solidFill>
                <a:srgbClr val="92D050"/>
              </a:solidFill>
              <a:cs typeface="Times New Roman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95"/>
          <a:stretch/>
        </p:blipFill>
        <p:spPr bwMode="auto">
          <a:xfrm>
            <a:off x="467544" y="1916832"/>
            <a:ext cx="6624736" cy="359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1263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六、模线性方程组与中国剩余定理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5399930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2600" b="1" dirty="0">
                <a:solidFill>
                  <a:srgbClr val="92D050"/>
                </a:solidFill>
                <a:cs typeface="Times New Roman" pitchFamily="18" charset="0"/>
              </a:rPr>
              <a:t>M1, m2, …, </a:t>
            </a:r>
            <a:r>
              <a:rPr lang="en-US" altLang="zh-CN" sz="2600" b="1" dirty="0" err="1">
                <a:solidFill>
                  <a:srgbClr val="92D050"/>
                </a:solidFill>
                <a:cs typeface="Times New Roman" pitchFamily="18" charset="0"/>
              </a:rPr>
              <a:t>mn</a:t>
            </a:r>
            <a:r>
              <a:rPr lang="zh-CN" altLang="en-US" sz="2600" b="1" dirty="0">
                <a:solidFill>
                  <a:srgbClr val="92D050"/>
                </a:solidFill>
                <a:cs typeface="Times New Roman" pitchFamily="18" charset="0"/>
              </a:rPr>
              <a:t>不互质的情形：</a:t>
            </a:r>
            <a:endParaRPr lang="en-US" altLang="zh-CN" sz="2600" b="1" dirty="0">
              <a:solidFill>
                <a:srgbClr val="92D05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zh-CN" altLang="en-US" sz="2600" dirty="0">
                <a:cs typeface="Times New Roman" pitchFamily="18" charset="0"/>
              </a:rPr>
              <a:t>模版：</a:t>
            </a:r>
            <a:endParaRPr lang="en-US" altLang="zh-CN" sz="2600" dirty="0"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long </a:t>
            </a:r>
            <a:r>
              <a:rPr lang="en-US" altLang="zh-CN" sz="1400" dirty="0" err="1">
                <a:cs typeface="Times New Roman" pitchFamily="18" charset="0"/>
              </a:rPr>
              <a:t>long</a:t>
            </a:r>
            <a:r>
              <a:rPr lang="en-US" altLang="zh-CN" sz="1400" dirty="0">
                <a:cs typeface="Times New Roman" pitchFamily="18" charset="0"/>
              </a:rPr>
              <a:t> Rem(long </a:t>
            </a:r>
            <a:r>
              <a:rPr lang="en-US" altLang="zh-CN" sz="1400" dirty="0" err="1">
                <a:cs typeface="Times New Roman" pitchFamily="18" charset="0"/>
              </a:rPr>
              <a:t>long</a:t>
            </a:r>
            <a:r>
              <a:rPr lang="en-US" altLang="zh-CN" sz="1400" dirty="0">
                <a:cs typeface="Times New Roman" pitchFamily="18" charset="0"/>
              </a:rPr>
              <a:t> a[],long </a:t>
            </a:r>
            <a:r>
              <a:rPr lang="en-US" altLang="zh-CN" sz="1400" dirty="0" err="1">
                <a:cs typeface="Times New Roman" pitchFamily="18" charset="0"/>
              </a:rPr>
              <a:t>long</a:t>
            </a:r>
            <a:r>
              <a:rPr lang="en-US" altLang="zh-CN" sz="1400" dirty="0">
                <a:cs typeface="Times New Roman" pitchFamily="18" charset="0"/>
              </a:rPr>
              <a:t> </a:t>
            </a:r>
            <a:r>
              <a:rPr lang="en-US" altLang="zh-CN" sz="1400" dirty="0" err="1">
                <a:cs typeface="Times New Roman" pitchFamily="18" charset="0"/>
              </a:rPr>
              <a:t>long</a:t>
            </a:r>
            <a:r>
              <a:rPr lang="en-US" altLang="zh-CN" sz="1400" dirty="0">
                <a:cs typeface="Times New Roman" pitchFamily="18" charset="0"/>
              </a:rPr>
              <a:t> n[],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</a:t>
            </a:r>
            <a:r>
              <a:rPr lang="en-US" altLang="zh-CN" sz="1400" dirty="0" err="1">
                <a:cs typeface="Times New Roman" pitchFamily="18" charset="0"/>
              </a:rPr>
              <a:t>num</a:t>
            </a:r>
            <a:r>
              <a:rPr lang="en-US" altLang="zh-CN" sz="1400" dirty="0">
                <a:cs typeface="Times New Roman" pitchFamily="18" charset="0"/>
              </a:rPr>
              <a:t>){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long </a:t>
            </a:r>
            <a:r>
              <a:rPr lang="en-US" altLang="zh-CN" sz="1400" dirty="0" err="1">
                <a:cs typeface="Times New Roman" pitchFamily="18" charset="0"/>
              </a:rPr>
              <a:t>long</a:t>
            </a:r>
            <a:r>
              <a:rPr lang="en-US" altLang="zh-CN" sz="1400" dirty="0">
                <a:cs typeface="Times New Roman" pitchFamily="18" charset="0"/>
              </a:rPr>
              <a:t> n1=n[0],a1=a[0],n2,a2,k1,k2,x0,gcd,c;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for(</a:t>
            </a:r>
            <a:r>
              <a:rPr lang="en-US" altLang="zh-CN" sz="1400" dirty="0" err="1">
                <a:cs typeface="Times New Roman" pitchFamily="18" charset="0"/>
              </a:rPr>
              <a:t>int</a:t>
            </a:r>
            <a:r>
              <a:rPr lang="en-US" altLang="zh-CN" sz="1400" dirty="0">
                <a:cs typeface="Times New Roman" pitchFamily="18" charset="0"/>
              </a:rPr>
              <a:t> </a:t>
            </a:r>
            <a:r>
              <a:rPr lang="en-US" altLang="zh-CN" sz="1400" dirty="0" err="1">
                <a:cs typeface="Times New Roman" pitchFamily="18" charset="0"/>
              </a:rPr>
              <a:t>i</a:t>
            </a:r>
            <a:r>
              <a:rPr lang="en-US" altLang="zh-CN" sz="1400" dirty="0">
                <a:cs typeface="Times New Roman" pitchFamily="18" charset="0"/>
              </a:rPr>
              <a:t>=1;i&lt;</a:t>
            </a:r>
            <a:r>
              <a:rPr lang="en-US" altLang="zh-CN" sz="1400" dirty="0" err="1">
                <a:cs typeface="Times New Roman" pitchFamily="18" charset="0"/>
              </a:rPr>
              <a:t>num;i</a:t>
            </a:r>
            <a:r>
              <a:rPr lang="en-US" altLang="zh-CN" sz="1400" dirty="0">
                <a:cs typeface="Times New Roman" pitchFamily="18" charset="0"/>
              </a:rPr>
              <a:t>++){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    n2=n[</a:t>
            </a:r>
            <a:r>
              <a:rPr lang="en-US" altLang="zh-CN" sz="1400" dirty="0" err="1">
                <a:cs typeface="Times New Roman" pitchFamily="18" charset="0"/>
              </a:rPr>
              <a:t>i</a:t>
            </a:r>
            <a:r>
              <a:rPr lang="en-US" altLang="zh-CN" sz="1400" dirty="0">
                <a:cs typeface="Times New Roman" pitchFamily="18" charset="0"/>
              </a:rPr>
              <a:t>],a2=a[</a:t>
            </a:r>
            <a:r>
              <a:rPr lang="en-US" altLang="zh-CN" sz="1400" dirty="0" err="1">
                <a:cs typeface="Times New Roman" pitchFamily="18" charset="0"/>
              </a:rPr>
              <a:t>i</a:t>
            </a:r>
            <a:r>
              <a:rPr lang="en-US" altLang="zh-CN" sz="1400" dirty="0">
                <a:cs typeface="Times New Roman" pitchFamily="18" charset="0"/>
              </a:rPr>
              <a:t>];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    c=a2-a1;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    </a:t>
            </a:r>
            <a:r>
              <a:rPr lang="en-US" altLang="zh-CN" sz="1400" dirty="0" err="1">
                <a:cs typeface="Times New Roman" pitchFamily="18" charset="0"/>
              </a:rPr>
              <a:t>gcd</a:t>
            </a:r>
            <a:r>
              <a:rPr lang="en-US" altLang="zh-CN" sz="1400" dirty="0">
                <a:cs typeface="Times New Roman" pitchFamily="18" charset="0"/>
              </a:rPr>
              <a:t>=</a:t>
            </a:r>
            <a:r>
              <a:rPr lang="en-US" altLang="zh-CN" sz="1400" dirty="0" err="1">
                <a:cs typeface="Times New Roman" pitchFamily="18" charset="0"/>
              </a:rPr>
              <a:t>exGcd</a:t>
            </a:r>
            <a:r>
              <a:rPr lang="en-US" altLang="zh-CN" sz="1400" dirty="0">
                <a:cs typeface="Times New Roman" pitchFamily="18" charset="0"/>
              </a:rPr>
              <a:t>(n1,n2,k1,k2);//</a:t>
            </a:r>
            <a:r>
              <a:rPr lang="zh-CN" altLang="en-US" sz="1400" dirty="0">
                <a:cs typeface="Times New Roman" pitchFamily="18" charset="0"/>
              </a:rPr>
              <a:t>解得：</a:t>
            </a:r>
            <a:r>
              <a:rPr lang="en-US" altLang="zh-CN" sz="1400" dirty="0">
                <a:cs typeface="Times New Roman" pitchFamily="18" charset="0"/>
              </a:rPr>
              <a:t>n1*k1+n2*k2=</a:t>
            </a:r>
            <a:r>
              <a:rPr lang="en-US" altLang="zh-CN" sz="1400" dirty="0" err="1">
                <a:cs typeface="Times New Roman" pitchFamily="18" charset="0"/>
              </a:rPr>
              <a:t>gcd</a:t>
            </a:r>
            <a:r>
              <a:rPr lang="en-US" altLang="zh-CN" sz="1400" dirty="0">
                <a:cs typeface="Times New Roman" pitchFamily="18" charset="0"/>
              </a:rPr>
              <a:t>(n1,n2) 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    if(</a:t>
            </a:r>
            <a:r>
              <a:rPr lang="en-US" altLang="zh-CN" sz="1400" dirty="0" err="1">
                <a:cs typeface="Times New Roman" pitchFamily="18" charset="0"/>
              </a:rPr>
              <a:t>c%gcd</a:t>
            </a:r>
            <a:r>
              <a:rPr lang="en-US" altLang="zh-CN" sz="1400" dirty="0">
                <a:cs typeface="Times New Roman" pitchFamily="18" charset="0"/>
              </a:rPr>
              <a:t>){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        flag=1;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        return 0;//</a:t>
            </a:r>
            <a:r>
              <a:rPr lang="zh-CN" altLang="en-US" sz="1400" dirty="0">
                <a:cs typeface="Times New Roman" pitchFamily="18" charset="0"/>
              </a:rPr>
              <a:t>无解 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zh-CN" altLang="en-US" sz="1400" dirty="0">
                <a:cs typeface="Times New Roman" pitchFamily="18" charset="0"/>
              </a:rPr>
              <a:t>        </a:t>
            </a:r>
            <a:r>
              <a:rPr lang="en-US" altLang="zh-CN" sz="1400" dirty="0">
                <a:cs typeface="Times New Roman" pitchFamily="18" charset="0"/>
              </a:rPr>
              <a:t>}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    x0=c/</a:t>
            </a:r>
            <a:r>
              <a:rPr lang="en-US" altLang="zh-CN" sz="1400" dirty="0" err="1">
                <a:cs typeface="Times New Roman" pitchFamily="18" charset="0"/>
              </a:rPr>
              <a:t>gcd</a:t>
            </a:r>
            <a:r>
              <a:rPr lang="en-US" altLang="zh-CN" sz="1400" dirty="0">
                <a:cs typeface="Times New Roman" pitchFamily="18" charset="0"/>
              </a:rPr>
              <a:t>*k1;//n1*x0+n2*(c/</a:t>
            </a:r>
            <a:r>
              <a:rPr lang="en-US" altLang="zh-CN" sz="1400" dirty="0" err="1">
                <a:cs typeface="Times New Roman" pitchFamily="18" charset="0"/>
              </a:rPr>
              <a:t>gcd</a:t>
            </a:r>
            <a:r>
              <a:rPr lang="en-US" altLang="zh-CN" sz="1400" dirty="0">
                <a:cs typeface="Times New Roman" pitchFamily="18" charset="0"/>
              </a:rPr>
              <a:t>*k2)=c  PS:k1/</a:t>
            </a:r>
            <a:r>
              <a:rPr lang="en-US" altLang="zh-CN" sz="1400" dirty="0" err="1">
                <a:cs typeface="Times New Roman" pitchFamily="18" charset="0"/>
              </a:rPr>
              <a:t>gcd</a:t>
            </a:r>
            <a:r>
              <a:rPr lang="en-US" altLang="zh-CN" sz="1400" dirty="0">
                <a:cs typeface="Times New Roman" pitchFamily="18" charset="0"/>
              </a:rPr>
              <a:t>*c</a:t>
            </a:r>
            <a:r>
              <a:rPr lang="zh-CN" altLang="en-US" sz="1400" dirty="0">
                <a:cs typeface="Times New Roman" pitchFamily="18" charset="0"/>
              </a:rPr>
              <a:t>错误！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zh-CN" altLang="en-US" sz="1400" dirty="0">
                <a:cs typeface="Times New Roman" pitchFamily="18" charset="0"/>
              </a:rPr>
              <a:t>        </a:t>
            </a:r>
            <a:r>
              <a:rPr lang="en-US" altLang="zh-CN" sz="1400" dirty="0">
                <a:cs typeface="Times New Roman" pitchFamily="18" charset="0"/>
              </a:rPr>
              <a:t>t=n2/</a:t>
            </a:r>
            <a:r>
              <a:rPr lang="en-US" altLang="zh-CN" sz="1400" dirty="0" err="1">
                <a:cs typeface="Times New Roman" pitchFamily="18" charset="0"/>
              </a:rPr>
              <a:t>gcd</a:t>
            </a:r>
            <a:r>
              <a:rPr lang="en-US" altLang="zh-CN" sz="1400" dirty="0">
                <a:cs typeface="Times New Roman" pitchFamily="18" charset="0"/>
              </a:rPr>
              <a:t>; 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    x0=(x0%t+t)%t;//</a:t>
            </a:r>
            <a:r>
              <a:rPr lang="zh-CN" altLang="en-US" sz="1400" dirty="0">
                <a:cs typeface="Times New Roman" pitchFamily="18" charset="0"/>
              </a:rPr>
              <a:t>求</a:t>
            </a:r>
            <a:r>
              <a:rPr lang="en-US" altLang="zh-CN" sz="1400" dirty="0">
                <a:cs typeface="Times New Roman" pitchFamily="18" charset="0"/>
              </a:rPr>
              <a:t>n1*x0+n2*y=c</a:t>
            </a:r>
            <a:r>
              <a:rPr lang="zh-CN" altLang="en-US" sz="1400" dirty="0">
                <a:cs typeface="Times New Roman" pitchFamily="18" charset="0"/>
              </a:rPr>
              <a:t>的</a:t>
            </a:r>
            <a:r>
              <a:rPr lang="en-US" altLang="zh-CN" sz="1400" dirty="0">
                <a:cs typeface="Times New Roman" pitchFamily="18" charset="0"/>
              </a:rPr>
              <a:t>x0</a:t>
            </a:r>
            <a:r>
              <a:rPr lang="zh-CN" altLang="en-US" sz="1400" dirty="0">
                <a:cs typeface="Times New Roman" pitchFamily="18" charset="0"/>
              </a:rPr>
              <a:t>的最小解 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zh-CN" altLang="en-US" sz="1400" dirty="0">
                <a:cs typeface="Times New Roman" pitchFamily="18" charset="0"/>
              </a:rPr>
              <a:t>        </a:t>
            </a:r>
            <a:r>
              <a:rPr lang="en-US" altLang="zh-CN" sz="1400" dirty="0">
                <a:cs typeface="Times New Roman" pitchFamily="18" charset="0"/>
              </a:rPr>
              <a:t>a1+=n1*x0;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    n1=n2/</a:t>
            </a:r>
            <a:r>
              <a:rPr lang="en-US" altLang="zh-CN" sz="1400" dirty="0" err="1">
                <a:cs typeface="Times New Roman" pitchFamily="18" charset="0"/>
              </a:rPr>
              <a:t>gcd</a:t>
            </a:r>
            <a:r>
              <a:rPr lang="en-US" altLang="zh-CN" sz="1400" dirty="0">
                <a:cs typeface="Times New Roman" pitchFamily="18" charset="0"/>
              </a:rPr>
              <a:t>*n1; 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}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    return a1;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altLang="zh-CN" sz="1400" dirty="0">
                <a:cs typeface="Times New Roman" pitchFamily="18" charset="0"/>
              </a:rPr>
              <a:t>}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5702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/>
              <a:t>模幂运算就是在一个模下</a:t>
            </a:r>
            <a:r>
              <a:rPr lang="zh-CN" altLang="en-US" sz="2400" b="1" dirty="0">
                <a:latin typeface="宋体" pitchFamily="2" charset="-122"/>
              </a:rPr>
              <a:t>计算一个幂的值，即计算 </a:t>
            </a:r>
          </a:p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	       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是正整数</a:t>
            </a:r>
            <a:r>
              <a:rPr lang="en-US" altLang="zh-CN" sz="2400" b="1" dirty="0"/>
              <a:t>)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素数测试就是指，在尽可能短的时间内，尽可能精确地判断一个整数是否是素数。通过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费马小定理来判定</a:t>
            </a:r>
            <a:r>
              <a:rPr lang="zh-CN" altLang="en-US" sz="2400" dirty="0">
                <a:latin typeface="宋体" pitchFamily="2" charset="-122"/>
              </a:rPr>
              <a:t>一个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整数的素性</a:t>
            </a:r>
            <a:r>
              <a:rPr lang="zh-CN" altLang="en-US" sz="2400" dirty="0">
                <a:latin typeface="宋体" pitchFamily="2" charset="-122"/>
              </a:rPr>
              <a:t>，因此求模幂是重要任务。</a:t>
            </a:r>
          </a:p>
          <a:p>
            <a:pPr>
              <a:buFontTx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  <p:graphicFrame>
        <p:nvGraphicFramePr>
          <p:cNvPr id="66564" name="对象 2"/>
          <p:cNvGraphicFramePr>
            <a:graphicFrameLocks noChangeAspect="1"/>
          </p:cNvGraphicFramePr>
          <p:nvPr/>
        </p:nvGraphicFramePr>
        <p:xfrm>
          <a:off x="827088" y="1773238"/>
          <a:ext cx="1219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r:id="rId3" imgW="634725" imgH="203112" progId="Equation.3">
                  <p:embed/>
                </p:oleObj>
              </mc:Choice>
              <mc:Fallback>
                <p:oleObj r:id="rId3" imgW="634725" imgH="203112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1219200" cy="407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模幂运算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>
              <a:buFontTx/>
              <a:buNone/>
              <a:defRPr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）模幂运算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累次计算法</a:t>
            </a:r>
            <a:r>
              <a:rPr lang="zh-CN" altLang="en-US" sz="2800" b="1" dirty="0">
                <a:latin typeface="宋体" pitchFamily="2" charset="-122"/>
              </a:rPr>
              <a:t>：</a:t>
            </a:r>
          </a:p>
          <a:p>
            <a:pPr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d</a:t>
            </a:r>
            <a:r>
              <a:rPr lang="zh-CN" altLang="en-US" sz="2400" b="1" dirty="0">
                <a:latin typeface="宋体" pitchFamily="2" charset="-122"/>
              </a:rPr>
              <a:t>＝ </a:t>
            </a:r>
            <a:r>
              <a:rPr lang="en-US" altLang="zh-CN" sz="2400" b="1" dirty="0" err="1">
                <a:latin typeface="宋体" pitchFamily="2" charset="-122"/>
              </a:rPr>
              <a:t>a</a:t>
            </a:r>
            <a:r>
              <a:rPr lang="en-US" altLang="zh-CN" sz="2400" b="1" baseline="30000" dirty="0" err="1">
                <a:latin typeface="宋体" pitchFamily="2" charset="-122"/>
              </a:rPr>
              <a:t>r</a:t>
            </a:r>
            <a:r>
              <a:rPr lang="en-US" altLang="zh-CN" sz="2400" b="1" dirty="0">
                <a:latin typeface="宋体" pitchFamily="2" charset="-122"/>
              </a:rPr>
              <a:t> mod m</a:t>
            </a:r>
          </a:p>
          <a:p>
            <a:pPr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 </a:t>
            </a:r>
            <a:r>
              <a:rPr lang="zh-CN" altLang="en-US" sz="2400" b="1" dirty="0">
                <a:latin typeface="宋体" pitchFamily="2" charset="-122"/>
              </a:rPr>
              <a:t>＝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>
                <a:latin typeface="Times New Roman"/>
              </a:rPr>
              <a:t>…</a:t>
            </a:r>
            <a:r>
              <a:rPr lang="en-US" altLang="zh-CN" sz="2400" b="1" dirty="0">
                <a:latin typeface="宋体" pitchFamily="2" charset="-122"/>
              </a:rPr>
              <a:t>((((a mod m)*a) mod m)*a)mod m</a:t>
            </a:r>
            <a:r>
              <a:rPr lang="en-US" altLang="zh-CN" sz="2400" b="1" dirty="0">
                <a:latin typeface="Times New Roman"/>
              </a:rPr>
              <a:t>…</a:t>
            </a:r>
            <a:r>
              <a:rPr lang="en-US" altLang="zh-CN" sz="2400" b="1" dirty="0">
                <a:latin typeface="宋体" pitchFamily="2" charset="-122"/>
              </a:rPr>
              <a:t>*a)mod m  </a:t>
            </a:r>
          </a:p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算法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modular_power</a:t>
            </a:r>
            <a:r>
              <a:rPr lang="en-US" altLang="zh-CN" sz="2400" dirty="0"/>
              <a:t>(long a, long r, long m){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   long d=1, k;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   a=a % m;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   for(k=0</a:t>
            </a:r>
            <a:r>
              <a:rPr lang="zh-CN" altLang="zh-CN" sz="2400" dirty="0"/>
              <a:t>；</a:t>
            </a:r>
            <a:r>
              <a:rPr lang="en-US" altLang="zh-CN" sz="2400" dirty="0"/>
              <a:t>k&lt;r; k++</a:t>
            </a:r>
            <a:r>
              <a:rPr lang="zh-CN" altLang="zh-CN" sz="2400" dirty="0"/>
              <a:t>）</a:t>
            </a:r>
            <a:r>
              <a:rPr lang="en-US" altLang="zh-CN" sz="2400" dirty="0"/>
              <a:t>d =(a*d) % m;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   return d;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}</a:t>
            </a:r>
          </a:p>
          <a:p>
            <a:pPr>
              <a:buFontTx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模幂运算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>
              <a:buFontTx/>
              <a:buNone/>
              <a:defRPr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）模幂运算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快速计算法</a:t>
            </a:r>
            <a:endParaRPr lang="zh-CN" altLang="en-US" sz="2400" b="1" dirty="0">
              <a:latin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将</a:t>
            </a:r>
            <a:r>
              <a:rPr lang="en-US" altLang="zh-CN" sz="2400" b="1" dirty="0">
                <a:latin typeface="宋体" pitchFamily="2" charset="-122"/>
              </a:rPr>
              <a:t>r</a:t>
            </a:r>
            <a:r>
              <a:rPr lang="zh-CN" altLang="en-US" sz="2400" b="1" dirty="0">
                <a:latin typeface="宋体" pitchFamily="2" charset="-122"/>
              </a:rPr>
              <a:t>化为二进制数的形式</a:t>
            </a:r>
            <a:r>
              <a:rPr lang="en-US" altLang="zh-CN" sz="2400" b="1" dirty="0">
                <a:latin typeface="宋体" pitchFamily="2" charset="-122"/>
              </a:rPr>
              <a:t>( b</a:t>
            </a:r>
            <a:r>
              <a:rPr lang="en-US" altLang="zh-CN" sz="2400" b="1" baseline="-25000" dirty="0">
                <a:latin typeface="宋体" pitchFamily="2" charset="-122"/>
              </a:rPr>
              <a:t>k</a:t>
            </a:r>
            <a:r>
              <a:rPr lang="en-US" altLang="zh-CN" sz="2400" b="1" dirty="0">
                <a:latin typeface="宋体" pitchFamily="2" charset="-122"/>
              </a:rPr>
              <a:t>b</a:t>
            </a:r>
            <a:r>
              <a:rPr lang="en-US" altLang="zh-CN" sz="2400" b="1" baseline="-25000" dirty="0">
                <a:latin typeface="宋体" pitchFamily="2" charset="-122"/>
              </a:rPr>
              <a:t>k-1</a:t>
            </a:r>
            <a:r>
              <a:rPr lang="en-US" altLang="zh-CN" sz="2400" b="1" dirty="0">
                <a:latin typeface="Times New Roman"/>
              </a:rPr>
              <a:t>…</a:t>
            </a:r>
            <a:r>
              <a:rPr lang="en-US" altLang="zh-CN" sz="2400" b="1" dirty="0">
                <a:latin typeface="宋体" pitchFamily="2" charset="-122"/>
              </a:rPr>
              <a:t>b</a:t>
            </a:r>
            <a:r>
              <a:rPr lang="en-US" altLang="zh-CN" sz="2400" b="1" baseline="-25000" dirty="0">
                <a:latin typeface="宋体" pitchFamily="2" charset="-122"/>
              </a:rPr>
              <a:t>2</a:t>
            </a:r>
            <a:r>
              <a:rPr lang="en-US" altLang="zh-CN" sz="2400" b="1" dirty="0">
                <a:latin typeface="宋体" pitchFamily="2" charset="-122"/>
              </a:rPr>
              <a:t>b</a:t>
            </a:r>
            <a:r>
              <a:rPr lang="en-US" altLang="zh-CN" sz="2400" b="1" baseline="-25000" dirty="0">
                <a:latin typeface="宋体" pitchFamily="2" charset="-122"/>
              </a:rPr>
              <a:t>1</a:t>
            </a:r>
            <a:r>
              <a:rPr lang="en-US" altLang="zh-CN" sz="2400" b="1" dirty="0">
                <a:latin typeface="宋体" pitchFamily="2" charset="-122"/>
              </a:rPr>
              <a:t>b</a:t>
            </a:r>
            <a:r>
              <a:rPr lang="en-US" altLang="zh-CN" sz="2400" b="1" baseline="-25000" dirty="0">
                <a:latin typeface="宋体" pitchFamily="2" charset="-122"/>
              </a:rPr>
              <a:t>0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，然后反复平方取余数。然后从最低位开始，自右至左逐位扫描。每次迭代时．用到下面两个恒等式中的；</a:t>
            </a:r>
          </a:p>
          <a:p>
            <a:pPr>
              <a:buFontTx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  <p:graphicFrame>
        <p:nvGraphicFramePr>
          <p:cNvPr id="68612" name="对象 2"/>
          <p:cNvGraphicFramePr>
            <a:graphicFrameLocks noChangeAspect="1"/>
          </p:cNvGraphicFramePr>
          <p:nvPr/>
        </p:nvGraphicFramePr>
        <p:xfrm>
          <a:off x="684213" y="4221163"/>
          <a:ext cx="48482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r:id="rId3" imgW="1917700" imgH="228600" progId="Equation.3">
                  <p:embed/>
                </p:oleObj>
              </mc:Choice>
              <mc:Fallback>
                <p:oleObj r:id="rId3" imgW="191770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4848225" cy="5794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对象 3"/>
          <p:cNvGraphicFramePr>
            <a:graphicFrameLocks noChangeAspect="1"/>
          </p:cNvGraphicFramePr>
          <p:nvPr/>
        </p:nvGraphicFramePr>
        <p:xfrm>
          <a:off x="760413" y="3429000"/>
          <a:ext cx="3548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r:id="rId5" imgW="1612900" imgH="228600" progId="Equation.3">
                  <p:embed/>
                </p:oleObj>
              </mc:Choice>
              <mc:Fallback>
                <p:oleObj r:id="rId5" imgW="16129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429000"/>
                        <a:ext cx="3548062" cy="533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9635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</a:rPr>
              <a:t>模幂运算</a:t>
            </a:r>
            <a:endParaRPr lang="en-US" altLang="zh-CN" sz="2400" b="1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zh-CN" altLang="en-US" sz="2400" b="1"/>
              <a:t>算法实现</a:t>
            </a:r>
            <a:endParaRPr lang="en-US" altLang="zh-CN" sz="2400" b="1"/>
          </a:p>
          <a:p>
            <a:pPr algn="just">
              <a:buFontTx/>
              <a:buNone/>
            </a:pPr>
            <a:r>
              <a:rPr lang="en-US" altLang="zh-CN" sz="2400" b="1">
                <a:ea typeface="Arial Unicode MS" charset="-122"/>
                <a:cs typeface="Arial Unicode MS" charset="-122"/>
              </a:rPr>
              <a:t>long modular_power1(long a, long r,long m){</a:t>
            </a:r>
          </a:p>
          <a:p>
            <a:pPr algn="just">
              <a:buFontTx/>
              <a:buNone/>
            </a:pPr>
            <a:r>
              <a:rPr lang="en-US" altLang="zh-CN" sz="2400" b="1">
                <a:ea typeface="Arial Unicode MS" charset="-122"/>
                <a:cs typeface="Arial Unicode MS" charset="-122"/>
              </a:rPr>
              <a:t>  long d,t;</a:t>
            </a:r>
          </a:p>
          <a:p>
            <a:pPr algn="just">
              <a:buFontTx/>
              <a:buNone/>
            </a:pPr>
            <a:r>
              <a:rPr lang="en-US" altLang="zh-CN" sz="2400" b="1">
                <a:ea typeface="Arial Unicode MS" charset="-122"/>
                <a:cs typeface="Arial Unicode MS" charset="-122"/>
              </a:rPr>
              <a:t>    d=1;t=a;   </a:t>
            </a:r>
          </a:p>
          <a:p>
            <a:pPr algn="just">
              <a:buFontTx/>
              <a:buNone/>
            </a:pPr>
            <a:r>
              <a:rPr lang="en-US" altLang="zh-CN" sz="2400" b="1">
                <a:ea typeface="Arial Unicode MS" charset="-122"/>
                <a:cs typeface="Arial Unicode MS" charset="-122"/>
              </a:rPr>
              <a:t>    while (r&gt;0){   </a:t>
            </a:r>
          </a:p>
          <a:p>
            <a:pPr algn="just">
              <a:buFontTx/>
              <a:buNone/>
            </a:pPr>
            <a:r>
              <a:rPr lang="en-US" altLang="zh-CN" sz="2400" b="1">
                <a:ea typeface="Arial Unicode MS" charset="-122"/>
                <a:cs typeface="Arial Unicode MS" charset="-122"/>
              </a:rPr>
              <a:t>      if ((r%2)==1) d=(d*t) % m</a:t>
            </a:r>
            <a:r>
              <a:rPr lang="zh-CN" altLang="en-US" sz="2400" b="1">
                <a:ea typeface="Arial Unicode MS" charset="-122"/>
                <a:cs typeface="Arial Unicode MS" charset="-122"/>
              </a:rPr>
              <a:t>；</a:t>
            </a:r>
          </a:p>
          <a:p>
            <a:pPr algn="just">
              <a:buFontTx/>
              <a:buNone/>
            </a:pPr>
            <a:r>
              <a:rPr lang="zh-CN" altLang="en-US" sz="2400" b="1">
                <a:ea typeface="Arial Unicode MS" charset="-122"/>
                <a:cs typeface="Arial Unicode MS" charset="-122"/>
              </a:rPr>
              <a:t>      </a:t>
            </a:r>
            <a:r>
              <a:rPr lang="en-US" altLang="zh-CN" sz="2400" b="1">
                <a:ea typeface="Arial Unicode MS" charset="-122"/>
                <a:cs typeface="Arial Unicode MS" charset="-122"/>
              </a:rPr>
              <a:t>r=r/2;</a:t>
            </a:r>
          </a:p>
          <a:p>
            <a:pPr algn="just">
              <a:buFontTx/>
              <a:buNone/>
            </a:pPr>
            <a:r>
              <a:rPr lang="en-US" altLang="zh-CN" sz="2400" b="1">
                <a:ea typeface="Arial Unicode MS" charset="-122"/>
                <a:cs typeface="Arial Unicode MS" charset="-122"/>
              </a:rPr>
              <a:t>      t=t*t % m;</a:t>
            </a:r>
          </a:p>
          <a:p>
            <a:pPr algn="just">
              <a:buFontTx/>
              <a:buNone/>
            </a:pPr>
            <a:r>
              <a:rPr lang="en-US" altLang="zh-CN" sz="2400" b="1">
                <a:ea typeface="Arial Unicode MS" charset="-122"/>
                <a:cs typeface="Arial Unicode MS" charset="-122"/>
              </a:rPr>
              <a:t>    }</a:t>
            </a:r>
          </a:p>
          <a:p>
            <a:pPr algn="just">
              <a:buFontTx/>
              <a:buNone/>
            </a:pPr>
            <a:r>
              <a:rPr lang="en-US" altLang="zh-CN" sz="2400" b="1">
                <a:ea typeface="Arial Unicode MS" charset="-122"/>
                <a:cs typeface="Arial Unicode MS" charset="-122"/>
              </a:rPr>
              <a:t>    return d;</a:t>
            </a:r>
          </a:p>
          <a:p>
            <a:pPr>
              <a:buFontTx/>
              <a:buNone/>
            </a:pPr>
            <a:r>
              <a:rPr lang="en-US" altLang="zh-CN" sz="2400" b="1">
                <a:ea typeface="Arial Unicode MS" charset="-122"/>
                <a:cs typeface="Arial Unicode MS" charset="-122"/>
              </a:rPr>
              <a:t>} </a:t>
            </a:r>
          </a:p>
          <a:p>
            <a:pPr>
              <a:buFontTx/>
              <a:buNone/>
            </a:pPr>
            <a:endParaRPr lang="en-US" altLang="zh-CN" sz="2400" b="1">
              <a:solidFill>
                <a:srgbClr val="FFFF00"/>
              </a:solidFill>
            </a:endParaRPr>
          </a:p>
          <a:p>
            <a:pPr>
              <a:buFontTx/>
              <a:buNone/>
            </a:pPr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zh-CN" altLang="en-US" sz="2400" b="1" dirty="0"/>
              <a:t>    公因数：如果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的因数并且也是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的因数，则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的公因数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/>
              <a:t>    例：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的正因数：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/>
              <a:t>       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；</a:t>
            </a:r>
          </a:p>
          <a:p>
            <a:pPr algn="just">
              <a:buFontTx/>
              <a:buNone/>
              <a:defRPr/>
            </a:pPr>
            <a:r>
              <a:rPr lang="zh-CN" altLang="en-US" sz="2400" b="1" dirty="0"/>
              <a:t>        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的正因数：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；</a:t>
            </a:r>
          </a:p>
          <a:p>
            <a:pPr>
              <a:buFontTx/>
              <a:buNone/>
              <a:defRPr/>
            </a:pPr>
            <a:r>
              <a:rPr lang="zh-CN" altLang="en-US" sz="2400" b="1" dirty="0"/>
              <a:t>        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的正公因数有：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。</a:t>
            </a:r>
          </a:p>
          <a:p>
            <a:pPr>
              <a:buFontTx/>
              <a:buNone/>
              <a:defRPr/>
            </a:pPr>
            <a:r>
              <a:rPr lang="zh-CN" altLang="en-US" sz="2400" b="1" dirty="0"/>
              <a:t>       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是任意两个整数的公因数；</a:t>
            </a:r>
          </a:p>
          <a:p>
            <a:pPr marL="0" indent="0">
              <a:buFontTx/>
              <a:buNone/>
              <a:defRPr/>
            </a:pPr>
            <a:r>
              <a:rPr lang="zh-CN" altLang="en-US" sz="2400" b="1" dirty="0"/>
              <a:t>    最大公因数：两个不同时为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的整数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的最大公因数是其值为最大的公因数，记作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(a, b)</a:t>
            </a:r>
            <a:r>
              <a:rPr lang="zh-CN" altLang="en-US" sz="2400" b="1" dirty="0"/>
              <a:t>。</a:t>
            </a:r>
          </a:p>
          <a:p>
            <a:pPr>
              <a:buFontTx/>
              <a:buNone/>
              <a:defRPr/>
            </a:pPr>
            <a:r>
              <a:rPr lang="zh-CN" altLang="en-US" sz="2400" b="1" dirty="0"/>
              <a:t>      </a:t>
            </a:r>
            <a:r>
              <a:rPr lang="en-US" altLang="zh-CN" sz="2400" b="1" dirty="0" err="1"/>
              <a:t>gcd</a:t>
            </a:r>
            <a:r>
              <a:rPr lang="en-US" altLang="zh-CN" sz="2400" b="1" dirty="0"/>
              <a:t>(24, 30)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。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素数测试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</a:t>
            </a:r>
            <a:r>
              <a:rPr lang="zh-CN" altLang="en-US" sz="2400" b="1" dirty="0">
                <a:solidFill>
                  <a:srgbClr val="FFFF00"/>
                </a:solidFill>
              </a:rPr>
              <a:t>费马小定理</a:t>
            </a:r>
            <a:r>
              <a:rPr lang="zh-CN" altLang="en-US" sz="2400" b="1" dirty="0"/>
              <a:t>：设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为正整数，且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为素数，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)=1</a:t>
            </a:r>
            <a:r>
              <a:rPr lang="zh-CN" altLang="en-US" sz="2400" b="1" dirty="0"/>
              <a:t>， 那么</a:t>
            </a:r>
            <a:endParaRPr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素数测试：设</a:t>
            </a:r>
            <a:r>
              <a:rPr lang="en-US" altLang="zh-CN" sz="2400" dirty="0">
                <a:latin typeface="宋体" pitchFamily="2" charset="-122"/>
              </a:rPr>
              <a:t>a</a:t>
            </a:r>
            <a:r>
              <a:rPr lang="zh-CN" altLang="en-US" sz="2400" dirty="0">
                <a:latin typeface="宋体" pitchFamily="2" charset="-122"/>
              </a:rPr>
              <a:t>、</a:t>
            </a:r>
            <a:r>
              <a:rPr lang="en-US" altLang="zh-CN" sz="2400" dirty="0">
                <a:latin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</a:rPr>
              <a:t>为正整数</a:t>
            </a:r>
            <a:r>
              <a:rPr lang="zh-CN" altLang="en-US" sz="2400" dirty="0"/>
              <a:t>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</a:rPr>
              <a:t>）若             ，则</a:t>
            </a:r>
            <a:r>
              <a:rPr lang="en-US" altLang="zh-CN" sz="2400" dirty="0">
                <a:latin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</a:rPr>
              <a:t>一定为合数</a:t>
            </a:r>
            <a:r>
              <a:rPr lang="zh-CN" altLang="en-US" sz="2400" dirty="0"/>
              <a:t>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</a:rPr>
              <a:t>）若             ，则几乎可以肯定地确认</a:t>
            </a:r>
            <a:r>
              <a:rPr lang="en-US" altLang="zh-CN" sz="2400" dirty="0">
                <a:latin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</a:rPr>
              <a:t>为素数，因出错概率很小，称</a:t>
            </a:r>
            <a:r>
              <a:rPr lang="en-US" altLang="zh-CN" sz="2400" dirty="0">
                <a:latin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</a:rPr>
              <a:t>为伪素数。</a:t>
            </a:r>
          </a:p>
          <a:p>
            <a:pPr>
              <a:buFont typeface="Wingdings 2" pitchFamily="18" charset="2"/>
              <a:buNone/>
              <a:defRPr/>
            </a:pPr>
            <a:r>
              <a:rPr lang="zh-CN" altLang="en-US" sz="2400" dirty="0"/>
              <a:t>    有例外，如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340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</a:t>
            </a:r>
            <a:r>
              <a:rPr lang="en-US" altLang="zh-CN" sz="2400" dirty="0"/>
              <a:t> 1</a:t>
            </a:r>
            <a:r>
              <a:rPr lang="zh-CN" altLang="en-US" sz="2400" dirty="0"/>
              <a:t>（</a:t>
            </a:r>
            <a:r>
              <a:rPr lang="en-US" altLang="zh-CN" sz="2400" dirty="0"/>
              <a:t>mod 341</a:t>
            </a:r>
            <a:r>
              <a:rPr lang="zh-CN" altLang="en-US" sz="2400" dirty="0"/>
              <a:t>），但</a:t>
            </a:r>
            <a:r>
              <a:rPr lang="en-US" altLang="zh-CN" sz="2400" dirty="0"/>
              <a:t>341</a:t>
            </a:r>
            <a:r>
              <a:rPr lang="zh-CN" altLang="en-US" sz="2400" dirty="0"/>
              <a:t>是合数。</a:t>
            </a:r>
            <a:endParaRPr lang="en-US" altLang="zh-CN" sz="2400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FF00"/>
                </a:solidFill>
              </a:rPr>
              <a:t>Monte-Carlo</a:t>
            </a:r>
            <a:r>
              <a:rPr lang="zh-CN" altLang="en-US" sz="2400" dirty="0">
                <a:solidFill>
                  <a:srgbClr val="FFFF00"/>
                </a:solidFill>
              </a:rPr>
              <a:t>算法</a:t>
            </a:r>
            <a:r>
              <a:rPr lang="zh-CN" altLang="en-US" sz="2400" dirty="0"/>
              <a:t>：如果一个问题存在随机算法，使得它有</a:t>
            </a:r>
            <a:r>
              <a:rPr lang="en-US" altLang="zh-CN" sz="2400" dirty="0"/>
              <a:t>50%</a:t>
            </a:r>
            <a:r>
              <a:rPr lang="zh-CN" altLang="en-US" sz="2400" dirty="0"/>
              <a:t>以上的概率得到期望的效果，那么这个问题属于</a:t>
            </a:r>
            <a:r>
              <a:rPr lang="en-US" altLang="zh-CN" sz="2400" dirty="0"/>
              <a:t>RP</a:t>
            </a:r>
            <a:r>
              <a:rPr lang="zh-CN" altLang="en-US" sz="2400" dirty="0"/>
              <a:t>类，该算法称为</a:t>
            </a:r>
            <a:r>
              <a:rPr lang="en-US" altLang="zh-CN" sz="2400" dirty="0"/>
              <a:t>Mote-Carlo</a:t>
            </a:r>
            <a:r>
              <a:rPr lang="zh-CN" altLang="en-US" sz="2400" dirty="0"/>
              <a:t>算法。如果一个问题是</a:t>
            </a:r>
            <a:r>
              <a:rPr lang="en-US" altLang="zh-CN" sz="2400" dirty="0"/>
              <a:t>RP</a:t>
            </a:r>
            <a:r>
              <a:rPr lang="zh-CN" altLang="en-US" sz="2400" dirty="0"/>
              <a:t>问题，可以通过多次运行它的一个</a:t>
            </a:r>
            <a:r>
              <a:rPr lang="en-US" altLang="zh-CN" sz="2400" dirty="0"/>
              <a:t>Monte-Carlo</a:t>
            </a:r>
            <a:r>
              <a:rPr lang="zh-CN" altLang="en-US" sz="2400" dirty="0"/>
              <a:t>算法而得到“几乎每次都正确”的算法。素数测试法就是一种</a:t>
            </a:r>
            <a:r>
              <a:rPr lang="en-US" altLang="zh-CN" sz="2400" dirty="0"/>
              <a:t>Monte-Carlo</a:t>
            </a:r>
            <a:r>
              <a:rPr lang="zh-CN" altLang="en-US" sz="2400" dirty="0"/>
              <a:t>算法。</a:t>
            </a:r>
          </a:p>
          <a:p>
            <a:pPr>
              <a:buFontTx/>
              <a:buNone/>
              <a:defRPr/>
            </a:pPr>
            <a:endParaRPr lang="en-US" altLang="zh-CN" sz="2400" b="1" dirty="0">
              <a:ea typeface="Arial Unicode MS" charset="-122"/>
              <a:cs typeface="Arial Unicode MS" charset="-122"/>
            </a:endParaRPr>
          </a:p>
          <a:p>
            <a:pPr>
              <a:buFontTx/>
              <a:buNone/>
              <a:defRPr/>
            </a:pPr>
            <a:endParaRPr lang="en-US" altLang="zh-CN" sz="2400" b="1" dirty="0">
              <a:solidFill>
                <a:srgbClr val="FFFF00"/>
              </a:solidFill>
            </a:endParaRPr>
          </a:p>
          <a:p>
            <a:pPr>
              <a:buFontTx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4213" y="2133600"/>
          <a:ext cx="24368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6" name="公式" r:id="rId3" imgW="990600" imgH="228600" progId="Equation.3">
                  <p:embed/>
                </p:oleObj>
              </mc:Choice>
              <mc:Fallback>
                <p:oleObj name="公式" r:id="rId3" imgW="99060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2436812" cy="449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03350" y="3355975"/>
          <a:ext cx="1981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7" r:id="rId5" imgW="876300" imgH="203200" progId="Equation.3">
                  <p:embed/>
                </p:oleObj>
              </mc:Choice>
              <mc:Fallback>
                <p:oleObj r:id="rId5" imgW="876300" imgH="203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55975"/>
                        <a:ext cx="1981200" cy="504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03350" y="2924175"/>
          <a:ext cx="1981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8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1981200" cy="428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Miller-Rabin</a:t>
            </a:r>
            <a:r>
              <a:rPr lang="zh-CN" altLang="en-US" sz="2400" b="1">
                <a:solidFill>
                  <a:srgbClr val="FFFF00"/>
                </a:solidFill>
              </a:rPr>
              <a:t>素数测试算法框架</a:t>
            </a:r>
            <a:endParaRPr lang="en-US" altLang="zh-CN" sz="2400" b="1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    输入：</a:t>
            </a:r>
            <a:r>
              <a:rPr lang="en-US" altLang="zh-CN" sz="2400" b="1">
                <a:ea typeface="Arial Unicode MS" charset="-122"/>
                <a:cs typeface="Arial Unicode MS" charset="-122"/>
              </a:rPr>
              <a:t>n</a:t>
            </a:r>
            <a:r>
              <a:rPr lang="zh-CN" altLang="en-US" sz="2400" b="1"/>
              <a:t>与</a:t>
            </a:r>
            <a:r>
              <a:rPr lang="en-US" altLang="zh-CN" sz="2400" b="1">
                <a:ea typeface="Arial Unicode MS" charset="-122"/>
                <a:cs typeface="Arial Unicode MS" charset="-122"/>
              </a:rPr>
              <a:t>a</a:t>
            </a:r>
            <a:r>
              <a:rPr lang="zh-CN" altLang="en-US" sz="2400" b="1"/>
              <a:t>（</a:t>
            </a:r>
            <a:r>
              <a:rPr lang="en-US" altLang="zh-CN" sz="2400" b="1">
                <a:ea typeface="Arial Unicode MS" charset="-122"/>
                <a:cs typeface="Arial Unicode MS" charset="-122"/>
              </a:rPr>
              <a:t>a</a:t>
            </a:r>
            <a:r>
              <a:rPr lang="zh-CN" altLang="en-US" sz="2400" b="1"/>
              <a:t>在</a:t>
            </a:r>
            <a:r>
              <a:rPr lang="en-US" altLang="zh-CN" sz="2400" b="1"/>
              <a:t>2</a:t>
            </a:r>
            <a:r>
              <a:rPr lang="zh-CN" altLang="en-US" sz="2400" b="1"/>
              <a:t>，</a:t>
            </a:r>
            <a:r>
              <a:rPr lang="en-US" altLang="zh-CN" sz="2400" b="1"/>
              <a:t>…</a:t>
            </a:r>
            <a:r>
              <a:rPr lang="zh-CN" altLang="en-US" sz="2400" b="1"/>
              <a:t>，</a:t>
            </a:r>
            <a:r>
              <a:rPr lang="en-US" altLang="zh-CN" sz="2400" b="1">
                <a:ea typeface="Arial Unicode MS" charset="-122"/>
                <a:cs typeface="Arial Unicode MS" charset="-122"/>
              </a:rPr>
              <a:t>n</a:t>
            </a:r>
            <a:r>
              <a:rPr lang="en-US" altLang="zh-CN" sz="2400" b="1"/>
              <a:t>-1</a:t>
            </a:r>
            <a:r>
              <a:rPr lang="zh-CN" altLang="en-US" sz="2400" b="1"/>
              <a:t>这些数中随机取值）</a:t>
            </a:r>
            <a:endParaRPr lang="zh-CN" altLang="en-US" sz="2400" b="1">
              <a:ea typeface="Arial Unicode MS" charset="-122"/>
              <a:cs typeface="Arial Unicode MS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>
                <a:cs typeface="Times New Roman" pitchFamily="18" charset="0"/>
              </a:rPr>
              <a:t>    输出：</a:t>
            </a:r>
            <a:r>
              <a:rPr lang="en-US" altLang="zh-CN" sz="2400" b="1">
                <a:cs typeface="Times New Roman" pitchFamily="18" charset="0"/>
              </a:rPr>
              <a:t>true</a:t>
            </a:r>
            <a:r>
              <a:rPr lang="zh-CN" altLang="en-US" sz="2400" b="1">
                <a:cs typeface="Times New Roman" pitchFamily="18" charset="0"/>
              </a:rPr>
              <a:t>或</a:t>
            </a:r>
            <a:r>
              <a:rPr lang="en-US" altLang="zh-CN" sz="2400" b="1">
                <a:cs typeface="Times New Roman" pitchFamily="18" charset="0"/>
              </a:rPr>
              <a:t>false</a:t>
            </a:r>
            <a:r>
              <a:rPr lang="en-US" altLang="zh-CN" sz="2400" b="1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S1. </a:t>
            </a:r>
            <a:r>
              <a:rPr lang="zh-CN" altLang="en-US" sz="2400" b="1"/>
              <a:t>设</a:t>
            </a:r>
            <a:r>
              <a:rPr lang="en-US" altLang="zh-CN" sz="2400" b="1"/>
              <a:t>(b</a:t>
            </a:r>
            <a:r>
              <a:rPr lang="en-US" altLang="zh-CN" sz="2400" b="1" baseline="-30000"/>
              <a:t>k</a:t>
            </a:r>
            <a:r>
              <a:rPr lang="en-US" altLang="zh-CN" sz="2400" b="1"/>
              <a:t>,b</a:t>
            </a:r>
            <a:r>
              <a:rPr lang="en-US" altLang="zh-CN" sz="2400" b="1" baseline="-30000"/>
              <a:t>k-1</a:t>
            </a:r>
            <a:r>
              <a:rPr lang="en-US" altLang="zh-CN" sz="2400" b="1"/>
              <a:t>,…,b</a:t>
            </a:r>
            <a:r>
              <a:rPr lang="en-US" altLang="zh-CN" sz="2400" b="1" baseline="-30000"/>
              <a:t>1</a:t>
            </a:r>
            <a:r>
              <a:rPr lang="en-US" altLang="zh-CN" sz="2400" b="1"/>
              <a:t>,b</a:t>
            </a:r>
            <a:r>
              <a:rPr lang="en-US" altLang="zh-CN" sz="2400" b="1" baseline="-30000"/>
              <a:t>0</a:t>
            </a:r>
            <a:r>
              <a:rPr lang="en-US" altLang="zh-CN" sz="2400" b="1"/>
              <a:t>)</a:t>
            </a:r>
            <a:r>
              <a:rPr lang="zh-CN" altLang="en-US" sz="2400" b="1"/>
              <a:t>为</a:t>
            </a:r>
            <a:r>
              <a:rPr lang="en-US" altLang="zh-CN" sz="2400" b="1"/>
              <a:t>n-1</a:t>
            </a:r>
            <a:r>
              <a:rPr lang="zh-CN" altLang="en-US" sz="2400" b="1"/>
              <a:t>的二进制表示</a:t>
            </a:r>
            <a:endParaRPr lang="zh-CN" altLang="en-US" sz="2400" b="1">
              <a:ea typeface="Arial Unicode MS" charset="-122"/>
              <a:cs typeface="Arial Unicode MS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S2.  d =1</a:t>
            </a:r>
            <a:endParaRPr lang="en-US" altLang="zh-CN" sz="2400" b="1">
              <a:ea typeface="Arial Unicode MS" charset="-122"/>
              <a:cs typeface="Arial Unicode MS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S3.  For i=k downto 0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    x=d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    d= (d*d) mod 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    if ((d=1) and (x</a:t>
            </a:r>
            <a:r>
              <a:rPr lang="en-US" altLang="zh-CN" sz="2400" b="1">
                <a:ea typeface="Arial Unicode MS" charset="-122"/>
                <a:cs typeface="Arial Unicode MS" charset="-122"/>
                <a:sym typeface="Symbol" pitchFamily="18" charset="2"/>
              </a:rPr>
              <a:t></a:t>
            </a:r>
            <a:r>
              <a:rPr lang="en-US" altLang="zh-CN" sz="2400" b="1"/>
              <a:t>1) and (x</a:t>
            </a:r>
            <a:r>
              <a:rPr lang="en-US" altLang="zh-CN" sz="2400" b="1">
                <a:ea typeface="Arial Unicode MS" charset="-122"/>
                <a:cs typeface="Arial Unicode MS" charset="-122"/>
                <a:sym typeface="Symbol" pitchFamily="18" charset="2"/>
              </a:rPr>
              <a:t></a:t>
            </a:r>
            <a:r>
              <a:rPr lang="en-US" altLang="zh-CN" sz="2400" b="1"/>
              <a:t>n-1))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         return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    if (b</a:t>
            </a:r>
            <a:r>
              <a:rPr lang="en-US" altLang="zh-CN" sz="2400" b="1" baseline="-30000"/>
              <a:t>i</a:t>
            </a:r>
            <a:r>
              <a:rPr lang="en-US" altLang="zh-CN" sz="2400" b="1"/>
              <a:t>=1) then d= (d*a)(mod n)</a:t>
            </a:r>
            <a:endParaRPr lang="en-US" altLang="zh-CN" sz="2400" b="1">
              <a:ea typeface="Arial Unicode MS" charset="-122"/>
              <a:cs typeface="Arial Unicode MS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   End For</a:t>
            </a:r>
            <a:endParaRPr lang="en-US" altLang="zh-CN" sz="2400" b="1">
              <a:ea typeface="Arial Unicode MS" charset="-122"/>
              <a:cs typeface="Arial Unicode MS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S4. if (d </a:t>
            </a:r>
            <a:r>
              <a:rPr lang="en-US" altLang="zh-CN" sz="2400" b="1">
                <a:ea typeface="Arial Unicode MS" charset="-122"/>
                <a:cs typeface="Arial Unicode MS" charset="-122"/>
                <a:sym typeface="Symbol" pitchFamily="18" charset="2"/>
              </a:rPr>
              <a:t></a:t>
            </a:r>
            <a:r>
              <a:rPr lang="en-US" altLang="zh-CN" sz="2400" b="1"/>
              <a:t> 1) then return true </a:t>
            </a:r>
            <a:endParaRPr lang="en-US" altLang="zh-CN" sz="2400" b="1">
              <a:ea typeface="Arial Unicode MS" charset="-122"/>
              <a:cs typeface="Arial Unicode MS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S5. return false</a:t>
            </a:r>
          </a:p>
          <a:p>
            <a:pPr>
              <a:buFontTx/>
              <a:buNone/>
            </a:pPr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/>
              <a:t>例：</a:t>
            </a:r>
            <a:r>
              <a:rPr lang="zh-CN" altLang="en-US" sz="2400" b="1" dirty="0">
                <a:solidFill>
                  <a:srgbClr val="FFFF00"/>
                </a:solidFill>
              </a:rPr>
              <a:t>哥德巴赫猜想 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Arial Unicode MS" charset="-122"/>
                <a:ea typeface="Arial Unicode MS" charset="-122"/>
                <a:cs typeface="Arial Unicode MS" charset="-122"/>
              </a:rPr>
              <a:t>问题描述</a:t>
            </a:r>
          </a:p>
          <a:p>
            <a:pPr marL="0" indent="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哥德巴赫是一位德国的业余数学家。</a:t>
            </a:r>
            <a:r>
              <a:rPr lang="en-US" altLang="zh-CN" sz="2400" b="1" dirty="0">
                <a:latin typeface="宋体" pitchFamily="2" charset="-122"/>
              </a:rPr>
              <a:t>1742</a:t>
            </a:r>
            <a:r>
              <a:rPr lang="zh-CN" altLang="en-US" sz="2400" b="1" dirty="0">
                <a:latin typeface="宋体" pitchFamily="2" charset="-122"/>
              </a:rPr>
              <a:t>年，他写信给当时的数学家欧拉，信中提出如下猜想：</a:t>
            </a:r>
            <a:endParaRPr lang="zh-CN" altLang="en-US" sz="24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每个大于</a:t>
            </a:r>
            <a:r>
              <a:rPr lang="en-US" altLang="zh-CN" sz="2400" b="1" dirty="0">
                <a:latin typeface="宋体" pitchFamily="2" charset="-122"/>
              </a:rPr>
              <a:t>4</a:t>
            </a:r>
            <a:r>
              <a:rPr lang="zh-CN" altLang="en-US" sz="2400" b="1" dirty="0">
                <a:latin typeface="宋体" pitchFamily="2" charset="-122"/>
              </a:rPr>
              <a:t>的偶数都可以写成两个奇素数之和。</a:t>
            </a:r>
            <a:endParaRPr lang="zh-CN" altLang="en-US" sz="24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例如：</a:t>
            </a:r>
            <a:r>
              <a:rPr lang="en-US" altLang="zh-CN" sz="2400" b="1" dirty="0">
                <a:latin typeface="宋体" pitchFamily="2" charset="-122"/>
              </a:rPr>
              <a:t>8 = 3 + 5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3 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5</a:t>
            </a:r>
            <a:r>
              <a:rPr lang="zh-CN" altLang="en-US" sz="2400" b="1" dirty="0">
                <a:latin typeface="宋体" pitchFamily="2" charset="-122"/>
              </a:rPr>
              <a:t>都是奇素数，</a:t>
            </a:r>
            <a:endParaRPr lang="zh-CN" altLang="en-US" sz="24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</a:rPr>
              <a:t>20 = 3 + 17 = 7 + 13</a:t>
            </a:r>
            <a:endParaRPr lang="en-US" altLang="zh-CN" sz="24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42 = 5 + 37 = 11 + 31 = 13 + 29 = 19 + 23. </a:t>
            </a:r>
            <a:endParaRPr lang="en-US" altLang="zh-CN" sz="2400" b="1" dirty="0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</a:t>
            </a:r>
            <a:r>
              <a:rPr lang="zh-CN" altLang="en-US" sz="2400" b="1" dirty="0">
                <a:latin typeface="宋体" pitchFamily="2" charset="-122"/>
              </a:rPr>
              <a:t>直到现在，仍未证明该猜想是否是真的。不管怎样，你的任务是对于</a:t>
            </a:r>
            <a:r>
              <a:rPr lang="en-US" altLang="zh-CN" sz="2400" b="1" dirty="0">
                <a:latin typeface="宋体" pitchFamily="2" charset="-122"/>
              </a:rPr>
              <a:t>100</a:t>
            </a:r>
            <a:r>
              <a:rPr lang="zh-CN" altLang="en-US" sz="2400" b="1" dirty="0">
                <a:latin typeface="宋体" pitchFamily="2" charset="-122"/>
              </a:rPr>
              <a:t>万以内的偶数验证哥德巴赫猜想。</a:t>
            </a:r>
          </a:p>
          <a:p>
            <a:pPr>
              <a:buFontTx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/>
              <a:t>例：</a:t>
            </a:r>
            <a:r>
              <a:rPr lang="zh-CN" altLang="en-US" sz="2400" b="1"/>
              <a:t>哥德巴赫猜想 </a:t>
            </a:r>
            <a:endParaRPr lang="en-US" altLang="zh-CN" sz="2400" b="1"/>
          </a:p>
          <a:p>
            <a:pPr algn="just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输入</a:t>
            </a:r>
            <a:endParaRPr lang="zh-CN" altLang="en-US" sz="2400" b="1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有多组测试数据，每组测试数据由一个偶数</a:t>
            </a:r>
            <a:r>
              <a:rPr lang="en-US" altLang="zh-CN" sz="2400" b="1" i="1">
                <a:latin typeface="Arial Unicode MS" charset="-122"/>
                <a:ea typeface="Arial Unicode MS" charset="-122"/>
                <a:cs typeface="Arial Unicode MS" charset="-122"/>
              </a:rPr>
              <a:t>n</a:t>
            </a:r>
            <a:r>
              <a:rPr lang="zh-CN" altLang="en-US" sz="2400" b="1">
                <a:latin typeface="宋体" pitchFamily="2" charset="-122"/>
              </a:rPr>
              <a:t>构成（</a:t>
            </a:r>
            <a:r>
              <a:rPr lang="en-US" altLang="zh-CN" sz="2400" b="1">
                <a:latin typeface="宋体" pitchFamily="2" charset="-122"/>
              </a:rPr>
              <a:t>6≤</a:t>
            </a:r>
            <a:r>
              <a:rPr lang="en-US" altLang="zh-CN" sz="2400" b="1" i="1">
                <a:latin typeface="Arial Unicode MS" charset="-122"/>
                <a:ea typeface="Arial Unicode MS" charset="-122"/>
                <a:cs typeface="Arial Unicode MS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 &lt; 1000000</a:t>
            </a:r>
            <a:r>
              <a:rPr lang="zh-CN" altLang="en-US" sz="2400" b="1">
                <a:latin typeface="宋体" pitchFamily="2" charset="-122"/>
              </a:rPr>
              <a:t>）。</a:t>
            </a:r>
            <a:endParaRPr lang="zh-CN" altLang="en-US" sz="2400" b="1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当输入是</a:t>
            </a:r>
            <a:r>
              <a:rPr lang="en-US" altLang="zh-CN" sz="2400" b="1">
                <a:latin typeface="宋体" pitchFamily="2" charset="-122"/>
              </a:rPr>
              <a:t>0</a:t>
            </a:r>
            <a:r>
              <a:rPr lang="zh-CN" altLang="en-US" sz="2400" b="1">
                <a:latin typeface="宋体" pitchFamily="2" charset="-122"/>
              </a:rPr>
              <a:t>时表示输入结束。</a:t>
            </a:r>
            <a:r>
              <a:rPr lang="zh-CN" altLang="en-US" sz="2400" b="1">
                <a:latin typeface="Arial Unicode MS" charset="-122"/>
                <a:ea typeface="Arial Unicode MS" charset="-122"/>
                <a:cs typeface="Arial Unicode MS" charset="-122"/>
              </a:rPr>
              <a:t> </a:t>
            </a:r>
          </a:p>
          <a:p>
            <a:pPr algn="just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输出</a:t>
            </a:r>
            <a:endParaRPr lang="zh-CN" altLang="en-US" sz="2400" b="1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  对每种测试数据，输出形如</a:t>
            </a:r>
            <a:r>
              <a:rPr lang="en-US" altLang="zh-CN" sz="2400" b="1" i="1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i="1">
                <a:latin typeface="宋体" pitchFamily="2" charset="-122"/>
              </a:rPr>
              <a:t>a</a:t>
            </a: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宋体" pitchFamily="2" charset="-122"/>
              </a:rPr>
              <a:t>b</a:t>
            </a: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的表达式，其中</a:t>
            </a:r>
            <a:r>
              <a:rPr lang="en-US" altLang="zh-CN" sz="2400" b="1" i="1">
                <a:latin typeface="宋体" pitchFamily="2" charset="-122"/>
              </a:rPr>
              <a:t>a</a:t>
            </a: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i="1">
                <a:latin typeface="宋体" pitchFamily="2" charset="-122"/>
              </a:rPr>
              <a:t>b</a:t>
            </a: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是奇素数，加号应该用空格隔开，如下面的输出样例。如果有多对奇素数满足，仅取差</a:t>
            </a:r>
            <a:r>
              <a:rPr lang="en-US" altLang="zh-CN" sz="2400" b="1" i="1">
                <a:latin typeface="宋体" pitchFamily="2" charset="-122"/>
              </a:rPr>
              <a:t>b</a:t>
            </a: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i="1">
                <a:latin typeface="宋体" pitchFamily="2" charset="-122"/>
              </a:rPr>
              <a:t>a</a:t>
            </a: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最大的一组。如果没有这样的素数对，那么输出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Goldbach's conjecture is wrong.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400" b="1">
                <a:latin typeface="宋体" pitchFamily="2" charset="-122"/>
              </a:rPr>
              <a:t> </a:t>
            </a:r>
          </a:p>
          <a:p>
            <a:pPr algn="just">
              <a:buFontTx/>
              <a:buNone/>
            </a:pPr>
            <a:endParaRPr lang="zh-CN" altLang="en-US" sz="2400" b="1">
              <a:latin typeface="宋体" pitchFamily="2" charset="-122"/>
            </a:endParaRPr>
          </a:p>
          <a:p>
            <a:pPr>
              <a:buFontTx/>
              <a:buNone/>
            </a:pPr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74755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/>
              <a:t>例：</a:t>
            </a:r>
            <a:r>
              <a:rPr lang="zh-CN" altLang="en-US" sz="2400" b="1"/>
              <a:t>哥德巴赫猜想 </a:t>
            </a:r>
            <a:endParaRPr lang="en-US" altLang="zh-CN" sz="2400" b="1"/>
          </a:p>
          <a:p>
            <a:pPr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    </a:t>
            </a:r>
            <a:r>
              <a:rPr lang="zh-CN" altLang="en-US" sz="2400" b="1"/>
              <a:t>输入样例 </a:t>
            </a:r>
          </a:p>
          <a:p>
            <a:pPr>
              <a:buFontTx/>
              <a:buNone/>
            </a:pPr>
            <a:r>
              <a:rPr lang="en-US" altLang="zh-CN" sz="2400" b="1"/>
              <a:t>    8</a:t>
            </a:r>
          </a:p>
          <a:p>
            <a:pPr>
              <a:buFontTx/>
              <a:buNone/>
            </a:pPr>
            <a:r>
              <a:rPr lang="en-US" altLang="zh-CN" sz="2400" b="1"/>
              <a:t>    20</a:t>
            </a:r>
          </a:p>
          <a:p>
            <a:pPr>
              <a:buFontTx/>
              <a:buNone/>
            </a:pPr>
            <a:r>
              <a:rPr lang="en-US" altLang="zh-CN" sz="2400" b="1"/>
              <a:t>    42</a:t>
            </a:r>
          </a:p>
          <a:p>
            <a:pPr>
              <a:buFontTx/>
              <a:buNone/>
            </a:pPr>
            <a:r>
              <a:rPr lang="en-US" altLang="zh-CN" sz="2400" b="1"/>
              <a:t>    0 </a:t>
            </a:r>
          </a:p>
          <a:p>
            <a:pPr>
              <a:buFontTx/>
              <a:buNone/>
            </a:pPr>
            <a:r>
              <a:rPr lang="zh-CN" altLang="en-US" sz="2400" b="1"/>
              <a:t>    输出样例 </a:t>
            </a:r>
          </a:p>
          <a:p>
            <a:pPr>
              <a:buFontTx/>
              <a:buNone/>
            </a:pPr>
            <a:r>
              <a:rPr lang="en-US" altLang="zh-CN" sz="2400" b="1"/>
              <a:t>    8 = 3 + 5</a:t>
            </a:r>
          </a:p>
          <a:p>
            <a:pPr>
              <a:buFontTx/>
              <a:buNone/>
            </a:pPr>
            <a:r>
              <a:rPr lang="en-US" altLang="zh-CN" sz="2400" b="1"/>
              <a:t>    20 = 3 + 17</a:t>
            </a:r>
          </a:p>
          <a:p>
            <a:pPr>
              <a:buFontTx/>
              <a:buNone/>
            </a:pPr>
            <a:r>
              <a:rPr lang="en-US" altLang="zh-CN" sz="2400" b="1"/>
              <a:t>    42 = 5 + 37</a:t>
            </a:r>
          </a:p>
          <a:p>
            <a:pPr algn="just">
              <a:buFontTx/>
              <a:buNone/>
            </a:pPr>
            <a:endParaRPr lang="zh-CN" altLang="en-US" sz="2400" b="1">
              <a:latin typeface="宋体" pitchFamily="2" charset="-122"/>
            </a:endParaRPr>
          </a:p>
          <a:p>
            <a:pPr>
              <a:buFontTx/>
              <a:buNone/>
            </a:pPr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3292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/>
              <a:t>例：</a:t>
            </a:r>
            <a:r>
              <a:rPr lang="zh-CN" altLang="en-US" sz="2400" b="1" dirty="0"/>
              <a:t>哥德巴赫猜想 </a:t>
            </a:r>
            <a:endParaRPr lang="en-US" altLang="zh-CN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分析：</a:t>
            </a:r>
            <a:endParaRPr lang="en-US" altLang="zh-CN" sz="2400" b="1" dirty="0">
              <a:latin typeface="宋体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对于偶数</a:t>
            </a:r>
            <a:r>
              <a:rPr lang="en-US" altLang="zh-CN" sz="2400" b="1" i="1" dirty="0"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宋体" pitchFamily="2" charset="-122"/>
              </a:rPr>
              <a:t>，可以取不大于</a:t>
            </a:r>
            <a:r>
              <a:rPr lang="en-US" altLang="zh-CN" sz="2400" b="1" i="1" dirty="0"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宋体" pitchFamily="2" charset="-122"/>
              </a:rPr>
              <a:t>/2</a:t>
            </a:r>
            <a:r>
              <a:rPr lang="zh-CN" altLang="en-US" sz="2400" b="1" dirty="0">
                <a:latin typeface="宋体" pitchFamily="2" charset="-122"/>
              </a:rPr>
              <a:t>的奇数</a:t>
            </a:r>
            <a:r>
              <a:rPr lang="en-US" altLang="zh-CN" sz="2400" b="1" i="1" dirty="0">
                <a:cs typeface="Times New Roman" pitchFamily="18" charset="0"/>
              </a:rPr>
              <a:t>p</a:t>
            </a:r>
            <a:r>
              <a:rPr lang="zh-CN" altLang="en-US" sz="2400" b="1" dirty="0">
                <a:latin typeface="宋体" pitchFamily="2" charset="-122"/>
              </a:rPr>
              <a:t>，记</a:t>
            </a:r>
            <a:r>
              <a:rPr lang="en-US" altLang="zh-CN" sz="2400" b="1" i="1" dirty="0">
                <a:cs typeface="Times New Roman" pitchFamily="18" charset="0"/>
              </a:rPr>
              <a:t>q</a:t>
            </a:r>
            <a:r>
              <a:rPr lang="en-US" altLang="zh-CN" sz="2400" b="1" dirty="0">
                <a:latin typeface="宋体" pitchFamily="2" charset="-122"/>
              </a:rPr>
              <a:t>=</a:t>
            </a:r>
            <a:r>
              <a:rPr lang="en-US" altLang="zh-CN" sz="2400" b="1" i="1" dirty="0"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宋体" pitchFamily="2" charset="-122"/>
              </a:rPr>
              <a:t>-</a:t>
            </a:r>
            <a:r>
              <a:rPr lang="en-US" altLang="zh-CN" sz="2400" b="1" i="1" dirty="0">
                <a:cs typeface="Times New Roman" pitchFamily="18" charset="0"/>
              </a:rPr>
              <a:t>p</a:t>
            </a:r>
            <a:r>
              <a:rPr lang="zh-CN" altLang="en-US" sz="2400" b="1" dirty="0">
                <a:latin typeface="宋体" pitchFamily="2" charset="-122"/>
              </a:rPr>
              <a:t>，即写</a:t>
            </a:r>
            <a:r>
              <a:rPr lang="en-US" altLang="zh-CN" sz="2400" b="1" i="1" dirty="0"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宋体" pitchFamily="2" charset="-122"/>
              </a:rPr>
              <a:t>=</a:t>
            </a:r>
            <a:r>
              <a:rPr lang="en-US" altLang="zh-CN" sz="2400" b="1" i="1" dirty="0" err="1">
                <a:cs typeface="Times New Roman" pitchFamily="18" charset="0"/>
              </a:rPr>
              <a:t>p</a:t>
            </a:r>
            <a:r>
              <a:rPr lang="en-US" altLang="zh-CN" sz="2400" b="1" dirty="0" err="1">
                <a:latin typeface="宋体" pitchFamily="2" charset="-122"/>
              </a:rPr>
              <a:t>+</a:t>
            </a:r>
            <a:r>
              <a:rPr lang="en-US" altLang="zh-CN" sz="2400" b="1" i="1" dirty="0" err="1">
                <a:cs typeface="Times New Roman" pitchFamily="18" charset="0"/>
              </a:rPr>
              <a:t>q</a:t>
            </a:r>
            <a:r>
              <a:rPr lang="zh-CN" altLang="en-US" sz="2400" b="1" dirty="0">
                <a:latin typeface="宋体" pitchFamily="2" charset="-122"/>
              </a:rPr>
              <a:t>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可用常规的判定素数的</a:t>
            </a:r>
            <a:r>
              <a:rPr lang="zh-CN" altLang="en-US" sz="2400" b="1" dirty="0">
                <a:latin typeface="宋体" pitchFamily="2" charset="-122"/>
              </a:rPr>
              <a:t>埃拉托色尼筛法</a:t>
            </a:r>
            <a:r>
              <a:rPr lang="zh-CN" altLang="en-US" sz="2400" b="1" dirty="0"/>
              <a:t>做，直接</a:t>
            </a:r>
            <a:r>
              <a:rPr lang="zh-CN" altLang="en-US" sz="2400" b="1" dirty="0">
                <a:latin typeface="宋体" pitchFamily="2" charset="-122"/>
              </a:rPr>
              <a:t>判定</a:t>
            </a:r>
            <a:r>
              <a:rPr lang="en-US" altLang="zh-CN" sz="2400" b="1" i="1" dirty="0">
                <a:cs typeface="Times New Roman" pitchFamily="18" charset="0"/>
              </a:rPr>
              <a:t>p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i="1" dirty="0">
                <a:cs typeface="Times New Roman" pitchFamily="18" charset="0"/>
              </a:rPr>
              <a:t>q</a:t>
            </a:r>
            <a:r>
              <a:rPr lang="zh-CN" altLang="en-US" sz="2400" b="1" dirty="0">
                <a:latin typeface="宋体" pitchFamily="2" charset="-122"/>
              </a:rPr>
              <a:t>是否为素数。</a:t>
            </a:r>
            <a:endParaRPr lang="zh-CN" altLang="en-US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为求满足差</a:t>
            </a:r>
            <a:r>
              <a:rPr lang="en-US" altLang="zh-CN" sz="2400" b="1" i="1" dirty="0"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Courier New"/>
              </a:rPr>
              <a:t>–</a:t>
            </a:r>
            <a:r>
              <a:rPr lang="en-US" altLang="zh-CN" sz="2400" b="1" i="1" dirty="0"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最大的一组，只要从</a:t>
            </a:r>
            <a:r>
              <a:rPr lang="en-US" altLang="zh-CN" sz="2400" b="1" dirty="0">
                <a:latin typeface="宋体" pitchFamily="2" charset="-122"/>
              </a:rPr>
              <a:t>3</a:t>
            </a:r>
            <a:r>
              <a:rPr lang="zh-CN" altLang="en-US" sz="2400" b="1" dirty="0">
                <a:latin typeface="宋体" pitchFamily="2" charset="-122"/>
              </a:rPr>
              <a:t>开始到不大于</a:t>
            </a:r>
            <a:r>
              <a:rPr lang="en-US" altLang="zh-CN" sz="2400" b="1" i="1" dirty="0"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宋体" pitchFamily="2" charset="-122"/>
              </a:rPr>
              <a:t>/2</a:t>
            </a:r>
            <a:r>
              <a:rPr lang="zh-CN" altLang="en-US" sz="2400" b="1" dirty="0">
                <a:latin typeface="宋体" pitchFamily="2" charset="-122"/>
              </a:rPr>
              <a:t>的奇数依次作为</a:t>
            </a:r>
            <a:r>
              <a:rPr lang="en-US" altLang="zh-CN" sz="2400" b="1" i="1" dirty="0">
                <a:cs typeface="Times New Roman" pitchFamily="18" charset="0"/>
              </a:rPr>
              <a:t>p</a:t>
            </a:r>
            <a:r>
              <a:rPr lang="zh-CN" altLang="en-US" sz="2400" b="1" dirty="0">
                <a:latin typeface="宋体" pitchFamily="2" charset="-122"/>
              </a:rPr>
              <a:t>。当</a:t>
            </a:r>
            <a:r>
              <a:rPr lang="en-US" altLang="zh-CN" sz="2400" b="1" i="1" dirty="0"/>
              <a:t>n</a:t>
            </a:r>
            <a:r>
              <a:rPr lang="en-US" altLang="zh-CN" sz="2400" b="1" dirty="0">
                <a:latin typeface="宋体" pitchFamily="2" charset="-122"/>
              </a:rPr>
              <a:t>&lt;1000000</a:t>
            </a:r>
            <a:r>
              <a:rPr lang="zh-CN" altLang="en-US" sz="2400" b="1" dirty="0">
                <a:latin typeface="宋体" pitchFamily="2" charset="-122"/>
              </a:rPr>
              <a:t>时，采用常规方法，有超时的可能。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也可尝试用</a:t>
            </a:r>
            <a:r>
              <a:rPr lang="en-US" altLang="zh-CN" sz="2400" b="1" dirty="0">
                <a:latin typeface="宋体" pitchFamily="2" charset="-122"/>
              </a:rPr>
              <a:t>Miller-Rabin</a:t>
            </a:r>
            <a:r>
              <a:rPr lang="zh-CN" altLang="en-US" sz="2400" b="1" dirty="0"/>
              <a:t>素数测试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该算法并不能保证待测整数一定是素数，但对素数测试的正确性随着测试次数的增加而增加。</a:t>
            </a:r>
            <a:endParaRPr lang="en-US" altLang="zh-CN" sz="2400" b="1" dirty="0">
              <a:latin typeface="宋体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</a:t>
            </a:r>
            <a:r>
              <a:rPr lang="zh-CN" altLang="en-US" sz="2400" b="1" dirty="0">
                <a:latin typeface="宋体" pitchFamily="2" charset="-122"/>
              </a:rPr>
              <a:t>（程序：</a:t>
            </a:r>
            <a:r>
              <a:rPr lang="en-US" altLang="zh-CN" sz="2400" b="1" dirty="0">
                <a:latin typeface="宋体" pitchFamily="2" charset="-122"/>
              </a:rPr>
              <a:t>Goldbach.cpp</a:t>
            </a:r>
            <a:r>
              <a:rPr lang="zh-CN" altLang="en-US" sz="2400" b="1" dirty="0">
                <a:latin typeface="宋体" pitchFamily="2" charset="-122"/>
              </a:rPr>
              <a:t>）</a:t>
            </a:r>
          </a:p>
          <a:p>
            <a:pPr>
              <a:buFontTx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3292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/>
              <a:t>例：</a:t>
            </a:r>
            <a:r>
              <a:rPr lang="zh-CN" altLang="en-US" sz="2400" b="1" dirty="0"/>
              <a:t>四个素数之和问题</a:t>
            </a:r>
            <a:endParaRPr lang="en-US" altLang="zh-CN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    欧拉证明素数有无穷多个。但每个整数能表示成四个素数之和吗？我也不知道这一答案，希望你能帮助我。我希望你能高效率地解决这一问题。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输入：</a:t>
            </a:r>
            <a:endParaRPr lang="en-US" altLang="zh-CN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每行输入一个整数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N&lt;=10000000</a:t>
            </a:r>
            <a:r>
              <a:rPr lang="zh-CN" altLang="en-US" sz="2400" b="1" dirty="0"/>
              <a:t>），它是你需要把它表示成四个素数之和的数。输入直到文件结束为止。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b="1" dirty="0"/>
              <a:t>输出：</a:t>
            </a:r>
            <a:endParaRPr lang="en-US" altLang="zh-CN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对于每个输入行都有一个输出行，每行包含符合要求的四个素数。如果该数不能表示为四个素数之和，那么输出一行“</a:t>
            </a:r>
            <a:r>
              <a:rPr lang="en-US" altLang="zh-CN" sz="2400" b="1" dirty="0"/>
              <a:t>Impossible.”</a:t>
            </a:r>
            <a:r>
              <a:rPr lang="zh-CN" altLang="en-US" sz="2400" b="1" dirty="0"/>
              <a:t>。也可能有多组解，任何合理的解都将被接受。</a:t>
            </a:r>
          </a:p>
          <a:p>
            <a:pPr>
              <a:buFontTx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</a:rPr>
              <a:t>欧拉定理</a:t>
            </a:r>
            <a:endParaRPr lang="en-US" altLang="zh-CN" sz="2400" b="1" dirty="0">
              <a:solidFill>
                <a:srgbClr val="FFFF00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宋体" pitchFamily="2" charset="-122"/>
              </a:rPr>
              <a:t>设</a:t>
            </a:r>
            <a:r>
              <a:rPr lang="en-US" altLang="zh-CN" sz="2400" b="1" i="1" dirty="0"/>
              <a:t>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i="1" dirty="0"/>
              <a:t>m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zh-CN" altLang="en-US" sz="2400" b="1" dirty="0">
                <a:latin typeface="宋体" pitchFamily="2" charset="-122"/>
              </a:rPr>
              <a:t>是整数，（</a:t>
            </a:r>
            <a:r>
              <a:rPr lang="en-US" altLang="zh-CN" sz="2400" b="1" i="1" dirty="0"/>
              <a:t>m</a:t>
            </a:r>
            <a:r>
              <a:rPr lang="en-US" altLang="zh-CN" sz="2400" b="1" dirty="0">
                <a:latin typeface="宋体" pitchFamily="2" charset="-122"/>
              </a:rPr>
              <a:t>&gt;0</a:t>
            </a:r>
            <a:r>
              <a:rPr lang="zh-CN" altLang="en-US" sz="2400" b="1" dirty="0">
                <a:latin typeface="宋体" pitchFamily="2" charset="-122"/>
              </a:rPr>
              <a:t>）。记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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i="1" dirty="0"/>
              <a:t>m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是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到</a:t>
            </a:r>
            <a:r>
              <a:rPr lang="en-US" altLang="zh-CN" sz="2400" b="1" i="1" dirty="0"/>
              <a:t>m</a:t>
            </a:r>
            <a:r>
              <a:rPr lang="zh-CN" altLang="en-US" sz="2400" b="1" dirty="0">
                <a:latin typeface="宋体" pitchFamily="2" charset="-122"/>
              </a:rPr>
              <a:t>的整数中与</a:t>
            </a:r>
            <a:r>
              <a:rPr lang="en-US" altLang="zh-CN" sz="2400" b="1" dirty="0">
                <a:latin typeface="宋体" pitchFamily="2" charset="-122"/>
              </a:rPr>
              <a:t>m</a:t>
            </a:r>
            <a:r>
              <a:rPr lang="zh-CN" altLang="en-US" sz="2400" b="1" dirty="0">
                <a:latin typeface="宋体" pitchFamily="2" charset="-122"/>
              </a:rPr>
              <a:t>互素的整数的个数，则</a:t>
            </a:r>
            <a:r>
              <a:rPr lang="en-US" altLang="zh-CN" sz="2400" b="1" i="1" dirty="0"/>
              <a:t>a</a:t>
            </a:r>
            <a:r>
              <a:rPr lang="en-US" altLang="zh-CN" sz="2400" b="1" i="1" baseline="30000" dirty="0">
                <a:sym typeface="Symbol" pitchFamily="18" charset="2"/>
              </a:rPr>
              <a:t></a:t>
            </a:r>
            <a:r>
              <a:rPr lang="en-US" altLang="zh-CN" sz="2400" b="1" i="1" baseline="30000" dirty="0"/>
              <a:t>(m)</a:t>
            </a:r>
            <a:r>
              <a:rPr lang="en-US" altLang="zh-CN" sz="2400" b="1" dirty="0">
                <a:latin typeface="宋体" pitchFamily="2" charset="-122"/>
              </a:rPr>
              <a:t> ≡1 (mod </a:t>
            </a:r>
            <a:r>
              <a:rPr lang="en-US" altLang="zh-CN" sz="2400" b="1" i="1" dirty="0"/>
              <a:t>m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宋体" pitchFamily="2" charset="-122"/>
              </a:rPr>
              <a:t>费马小定理是欧拉定理的特例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>
              <a:lnSpc>
                <a:spcPct val="120000"/>
              </a:lnSpc>
              <a:defRPr/>
            </a:pPr>
            <a:r>
              <a:rPr lang="zh-CN" altLang="en-US" sz="2400" dirty="0"/>
              <a:t>欧拉函数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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i="1" dirty="0"/>
              <a:t>m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dirty="0"/>
              <a:t>和它本身不同质因数的关系：</a:t>
            </a:r>
            <a:br>
              <a:rPr lang="zh-CN" altLang="en-US" sz="2400" dirty="0"/>
            </a:br>
            <a:r>
              <a:rPr lang="zh-CN" altLang="en-US" sz="2400" dirty="0"/>
              <a:t> </a:t>
            </a:r>
            <a:r>
              <a:rPr lang="en-US" altLang="zh-CN" sz="2400" dirty="0"/>
              <a:t>φ(x)=x(1-1/p1)(1-1/p2)(1-1/p3)(1-1/p4)…..(1-1/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),</a:t>
            </a:r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其中</a:t>
            </a:r>
            <a:r>
              <a:rPr lang="en-US" altLang="zh-CN" sz="2400" dirty="0"/>
              <a:t>p1, p2……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为</a:t>
            </a:r>
            <a:r>
              <a:rPr lang="en-US" altLang="zh-CN" sz="2400" dirty="0"/>
              <a:t>x</a:t>
            </a:r>
            <a:r>
              <a:rPr lang="zh-CN" altLang="en-US" sz="2400" dirty="0"/>
              <a:t>的所有质因数，</a:t>
            </a:r>
            <a:r>
              <a:rPr lang="en-US" altLang="zh-CN" sz="2400" dirty="0"/>
              <a:t>x</a:t>
            </a:r>
            <a:r>
              <a:rPr lang="zh-CN" altLang="en-US" sz="2400" dirty="0"/>
              <a:t>是不为</a:t>
            </a:r>
            <a:r>
              <a:rPr lang="en-US" altLang="zh-CN" sz="2400" dirty="0"/>
              <a:t>0</a:t>
            </a:r>
            <a:r>
              <a:rPr lang="zh-CN" altLang="en-US" sz="2400" dirty="0"/>
              <a:t>的整数。</a:t>
            </a:r>
            <a:r>
              <a:rPr lang="en-US" altLang="zh-CN" sz="2400" dirty="0"/>
              <a:t>φ(1)=1</a:t>
            </a:r>
            <a:r>
              <a:rPr lang="zh-CN" altLang="en-US" sz="2400" dirty="0"/>
              <a:t>（唯一和</a:t>
            </a:r>
            <a:r>
              <a:rPr lang="en-US" altLang="zh-CN" sz="2400" dirty="0"/>
              <a:t>1</a:t>
            </a:r>
            <a:r>
              <a:rPr lang="zh-CN" altLang="en-US" sz="2400" dirty="0"/>
              <a:t>互质的数就是</a:t>
            </a:r>
            <a:r>
              <a:rPr lang="en-US" altLang="zh-CN" sz="2400" dirty="0"/>
              <a:t>1</a:t>
            </a:r>
            <a:r>
              <a:rPr lang="zh-CN" altLang="en-US" sz="2400" dirty="0"/>
              <a:t>本身）。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dirty="0"/>
              <a:t>    如果</a:t>
            </a:r>
            <a:r>
              <a:rPr lang="en-US" altLang="zh-CN" sz="2400" dirty="0"/>
              <a:t>x=p1^q1*p2^q2*……</a:t>
            </a:r>
            <a:r>
              <a:rPr lang="en-US" altLang="zh-CN" sz="2400" dirty="0" err="1"/>
              <a:t>pn^qn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&amp;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/>
              <a:t>）的计算公式是</a:t>
            </a:r>
            <a:br>
              <a:rPr lang="zh-CN" altLang="en-US" sz="2400" dirty="0"/>
            </a:br>
            <a:r>
              <a:rPr lang="zh-CN" altLang="en-US" sz="2400" dirty="0"/>
              <a:t>    </a:t>
            </a:r>
            <a:r>
              <a:rPr lang="en-US" altLang="zh-CN" sz="2400" dirty="0"/>
              <a:t>φ(x)==p1^(q1-1)*p2^(q2-1)……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^(qn-1)*(p1-1)*(p2-1…… (pn-1) </a:t>
            </a:r>
            <a:r>
              <a:rPr lang="zh-CN" altLang="en-US" sz="2400" dirty="0"/>
              <a:t> </a:t>
            </a:r>
            <a:endParaRPr lang="zh-CN" altLang="en-US" sz="2400" b="1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</a:rPr>
              <a:t>欧拉定理</a:t>
            </a:r>
            <a:endParaRPr lang="en-US" altLang="zh-CN" sz="2400" b="1" dirty="0">
              <a:solidFill>
                <a:srgbClr val="FFFF00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/>
              <a:t>欧拉函数</a:t>
            </a:r>
            <a:r>
              <a:rPr lang="en-US" altLang="zh-CN" sz="2400" dirty="0"/>
              <a:t>φ(x)</a:t>
            </a:r>
            <a:r>
              <a:rPr lang="zh-CN" altLang="en-US" sz="2400" dirty="0"/>
              <a:t>的几个推论</a:t>
            </a:r>
            <a:br>
              <a:rPr lang="zh-CN" altLang="en-US" sz="2400" dirty="0"/>
            </a:br>
            <a:r>
              <a:rPr lang="en-US" altLang="zh-CN" sz="2400" dirty="0"/>
              <a:t>1</a:t>
            </a:r>
            <a:r>
              <a:rPr lang="zh-CN" altLang="en-US" sz="2400" dirty="0"/>
              <a:t>、欧拉函数值为偶数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、对任意素数</a:t>
            </a:r>
            <a:r>
              <a:rPr lang="en-US" altLang="zh-CN" sz="2400" dirty="0"/>
              <a:t>p</a:t>
            </a:r>
            <a:r>
              <a:rPr lang="zh-CN" altLang="en-US" sz="2400" dirty="0"/>
              <a:t>，有</a:t>
            </a:r>
            <a:r>
              <a:rPr lang="en-US" altLang="zh-CN" sz="2400" dirty="0"/>
              <a:t>φ(p)=p-1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、设</a:t>
            </a:r>
            <a:r>
              <a:rPr lang="en-US" altLang="zh-CN" sz="2400" dirty="0"/>
              <a:t>x</a:t>
            </a:r>
            <a:r>
              <a:rPr lang="zh-CN" altLang="en-US" sz="2400" dirty="0"/>
              <a:t>为质数</a:t>
            </a:r>
            <a:r>
              <a:rPr lang="en-US" altLang="zh-CN" sz="2400" dirty="0"/>
              <a:t>P</a:t>
            </a:r>
            <a:r>
              <a:rPr lang="zh-CN" altLang="en-US" sz="2400" dirty="0"/>
              <a:t>的平方，即</a:t>
            </a:r>
            <a:r>
              <a:rPr lang="en-US" altLang="zh-CN" sz="2400" dirty="0"/>
              <a:t>x=P*P</a:t>
            </a:r>
            <a:r>
              <a:rPr lang="zh-CN" altLang="en-US" sz="2400" dirty="0"/>
              <a:t>，则</a:t>
            </a:r>
            <a:r>
              <a:rPr lang="en-US" altLang="zh-CN" sz="2400" dirty="0"/>
              <a:t>φ(x)=</a:t>
            </a:r>
            <a:r>
              <a:rPr lang="zh-CN" altLang="en-US" sz="2400" dirty="0"/>
              <a:t>（</a:t>
            </a:r>
            <a:r>
              <a:rPr lang="en-US" altLang="zh-CN" sz="2400" dirty="0"/>
              <a:t>P-1</a:t>
            </a:r>
            <a:r>
              <a:rPr lang="zh-CN" altLang="en-US" sz="2400" dirty="0"/>
              <a:t>）*</a:t>
            </a:r>
            <a:r>
              <a:rPr lang="en-US" altLang="zh-CN" sz="2400" dirty="0"/>
              <a:t>P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、这</a:t>
            </a:r>
            <a:r>
              <a:rPr lang="en-US" altLang="zh-CN" sz="2400" dirty="0"/>
              <a:t>x</a:t>
            </a:r>
            <a:r>
              <a:rPr lang="zh-CN" altLang="en-US" sz="2400" dirty="0"/>
              <a:t>为质数</a:t>
            </a:r>
            <a:r>
              <a:rPr lang="en-US" altLang="zh-CN" sz="2400" dirty="0"/>
              <a:t>P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次方（</a:t>
            </a:r>
            <a:r>
              <a:rPr lang="en-US" altLang="zh-CN" sz="2400" dirty="0"/>
              <a:t>n&gt;=2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φ(x)=N*</a:t>
            </a:r>
            <a:r>
              <a:rPr lang="zh-CN" altLang="en-US" sz="2400" dirty="0"/>
              <a:t>（</a:t>
            </a:r>
            <a:r>
              <a:rPr lang="en-US" altLang="zh-CN" sz="2400" dirty="0"/>
              <a:t>1-1/P</a:t>
            </a:r>
            <a:r>
              <a:rPr lang="zh-CN" altLang="en-US" sz="2400" dirty="0"/>
              <a:t>） </a:t>
            </a:r>
            <a:endParaRPr lang="zh-CN" altLang="en-US" sz="2400" b="1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/>
              <a:t>例：</a:t>
            </a:r>
            <a:r>
              <a:rPr lang="zh-CN" altLang="en-US" sz="2400" b="1"/>
              <a:t>幸运数</a:t>
            </a:r>
            <a:endParaRPr lang="en-US" altLang="zh-CN" sz="2400" b="1"/>
          </a:p>
          <a:p>
            <a:pPr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问题描述</a:t>
            </a:r>
          </a:p>
          <a:p>
            <a:pPr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中国人认为</a:t>
            </a:r>
            <a:r>
              <a:rPr lang="en-US" altLang="zh-CN" sz="2400" b="1">
                <a:latin typeface="Arial Unicode MS" charset="-122"/>
                <a:ea typeface="Arial Unicode MS" charset="-122"/>
                <a:cs typeface="Arial Unicode MS" charset="-122"/>
              </a:rPr>
              <a:t>8</a:t>
            </a:r>
            <a:r>
              <a:rPr lang="zh-CN" altLang="en-US" sz="2400" b="1">
                <a:latin typeface="宋体" pitchFamily="2" charset="-122"/>
              </a:rPr>
              <a:t>是一个幸运数字。鲍勃也认为是这样，而且他有他自己的幸运数</a:t>
            </a:r>
            <a:r>
              <a:rPr lang="zh-CN" altLang="en-US" sz="2400" b="1">
                <a:latin typeface="Arial Unicode MS" charset="-122"/>
                <a:ea typeface="Arial Unicode MS" charset="-122"/>
                <a:cs typeface="Arial Unicode MS" charset="-122"/>
              </a:rPr>
              <a:t> </a:t>
            </a:r>
            <a:r>
              <a:rPr lang="en-US" altLang="zh-CN" sz="2400" b="1">
                <a:latin typeface="Arial Unicode MS" charset="-122"/>
                <a:ea typeface="Arial Unicode MS" charset="-122"/>
                <a:cs typeface="Arial Unicode MS" charset="-122"/>
              </a:rPr>
              <a:t>L</a:t>
            </a:r>
            <a:r>
              <a:rPr lang="zh-CN" altLang="en-US" sz="2400" b="1">
                <a:latin typeface="宋体" pitchFamily="2" charset="-122"/>
              </a:rPr>
              <a:t>。现在他要构造他的幸运数，该数是仅由数字</a:t>
            </a:r>
            <a:r>
              <a:rPr lang="en-US" altLang="zh-CN" sz="2400" b="1">
                <a:latin typeface="Arial Unicode MS" charset="-122"/>
                <a:ea typeface="Arial Unicode MS" charset="-122"/>
                <a:cs typeface="Arial Unicode MS" charset="-122"/>
              </a:rPr>
              <a:t>8</a:t>
            </a:r>
            <a:r>
              <a:rPr lang="zh-CN" altLang="en-US" sz="2400" b="1">
                <a:latin typeface="宋体" pitchFamily="2" charset="-122"/>
              </a:rPr>
              <a:t>组成且是</a:t>
            </a:r>
            <a:r>
              <a:rPr lang="en-US" altLang="zh-CN" sz="2400" b="1">
                <a:latin typeface="Arial Unicode MS" charset="-122"/>
                <a:ea typeface="Arial Unicode MS" charset="-122"/>
                <a:cs typeface="Arial Unicode MS" charset="-122"/>
              </a:rPr>
              <a:t>L</a:t>
            </a:r>
            <a:r>
              <a:rPr lang="zh-CN" altLang="en-US" sz="2400" b="1">
                <a:latin typeface="宋体" pitchFamily="2" charset="-122"/>
              </a:rPr>
              <a:t>的倍数中最小的那个正整数。</a:t>
            </a:r>
            <a:endParaRPr lang="zh-CN" altLang="en-US" sz="2400" b="1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输入</a:t>
            </a:r>
            <a:endParaRPr lang="zh-CN" altLang="en-US" sz="2400" b="1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输入有多组测试数据，每一组仅由一行上的一个正整数</a:t>
            </a:r>
            <a:r>
              <a:rPr lang="en-US" altLang="zh-CN" sz="2400" b="1">
                <a:latin typeface="Arial Unicode MS" charset="-122"/>
                <a:ea typeface="Arial Unicode MS" charset="-122"/>
                <a:cs typeface="Arial Unicode MS" charset="-122"/>
              </a:rPr>
              <a:t>L</a:t>
            </a:r>
            <a:r>
              <a:rPr lang="zh-CN" altLang="en-US" sz="2400" b="1">
                <a:latin typeface="宋体" pitchFamily="2" charset="-122"/>
              </a:rPr>
              <a:t>构成，</a:t>
            </a:r>
            <a:r>
              <a:rPr lang="en-US" altLang="zh-CN" sz="2400" b="1">
                <a:latin typeface="Arial Unicode MS" charset="-122"/>
                <a:ea typeface="Arial Unicode MS" charset="-122"/>
                <a:cs typeface="Arial Unicode MS" charset="-122"/>
              </a:rPr>
              <a:t>(1&lt;= L&lt;= 2,000,000,000)</a:t>
            </a:r>
            <a:r>
              <a:rPr lang="zh-CN" altLang="en-US" sz="2400" b="1">
                <a:latin typeface="宋体" pitchFamily="2" charset="-122"/>
              </a:rPr>
              <a:t>。最后一组测试数据后面的一行是一个</a:t>
            </a:r>
            <a:r>
              <a:rPr lang="en-US" altLang="zh-CN" sz="2400" b="1">
                <a:latin typeface="Arial Unicode MS" charset="-122"/>
                <a:ea typeface="Arial Unicode MS" charset="-122"/>
                <a:cs typeface="Arial Unicode MS" charset="-122"/>
              </a:rPr>
              <a:t>0</a:t>
            </a:r>
            <a:r>
              <a:rPr lang="zh-CN" altLang="en-US" sz="2400" b="1">
                <a:latin typeface="宋体" pitchFamily="2" charset="-122"/>
              </a:rPr>
              <a:t>。</a:t>
            </a:r>
            <a:endParaRPr lang="zh-CN" altLang="en-US" sz="2400" b="1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输出</a:t>
            </a:r>
            <a:endParaRPr lang="zh-CN" altLang="en-US" sz="2400" b="1">
              <a:latin typeface="Arial Unicode MS" charset="-122"/>
              <a:ea typeface="Arial Unicode MS" charset="-122"/>
              <a:cs typeface="Arial Unicode MS" charset="-122"/>
            </a:endParaRPr>
          </a:p>
          <a:p>
            <a:pPr algn="just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对每组测试数据，先输出测试数据的编号（从</a:t>
            </a:r>
            <a:r>
              <a:rPr lang="en-US" altLang="zh-CN" sz="2400" b="1">
                <a:latin typeface="Arial Unicode MS" charset="-122"/>
                <a:ea typeface="Arial Unicode MS" charset="-122"/>
                <a:cs typeface="Arial Unicode MS" charset="-122"/>
              </a:rPr>
              <a:t>1</a:t>
            </a:r>
            <a:r>
              <a:rPr lang="zh-CN" altLang="en-US" sz="2400" b="1">
                <a:latin typeface="宋体" pitchFamily="2" charset="-122"/>
              </a:rPr>
              <a:t>开始），接着输出鲍勃的幸运数的长度，如果鲍勃不能构造他的幸运数，那么输出</a:t>
            </a:r>
            <a:r>
              <a:rPr lang="en-US" altLang="zh-CN" sz="2400" b="1">
                <a:latin typeface="Arial Unicode MS" charset="-122"/>
                <a:ea typeface="Arial Unicode MS" charset="-122"/>
                <a:cs typeface="Arial Unicode MS" charset="-122"/>
              </a:rPr>
              <a:t>0</a:t>
            </a:r>
            <a:r>
              <a:rPr lang="zh-CN" altLang="en-US" sz="2400" b="1">
                <a:latin typeface="宋体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</a:rPr>
              <a:t>分解因子法求最大公因数</a:t>
            </a:r>
            <a:endParaRPr lang="en-US" altLang="zh-CN" sz="2400" b="1" dirty="0">
              <a:solidFill>
                <a:srgbClr val="FFFF00"/>
              </a:solidFill>
              <a:latin typeface="宋体" pitchFamily="2" charset="-122"/>
            </a:endParaRPr>
          </a:p>
          <a:p>
            <a:pPr marL="0" indent="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因为</a:t>
            </a:r>
            <a:r>
              <a:rPr lang="en-US" altLang="zh-CN" sz="2400" b="1" dirty="0" err="1">
                <a:latin typeface="宋体" pitchFamily="2" charset="-122"/>
              </a:rPr>
              <a:t>gcd</a:t>
            </a:r>
            <a:r>
              <a:rPr lang="en-US" altLang="zh-CN" sz="2400" b="1" dirty="0">
                <a:latin typeface="宋体" pitchFamily="2" charset="-122"/>
              </a:rPr>
              <a:t>(a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b)</a:t>
            </a:r>
            <a:r>
              <a:rPr lang="zh-CN" altLang="en-US" sz="2400" b="1" dirty="0">
                <a:latin typeface="宋体" pitchFamily="2" charset="-122"/>
              </a:rPr>
              <a:t>＝</a:t>
            </a:r>
            <a:r>
              <a:rPr lang="en-US" altLang="zh-CN" sz="2400" b="1" dirty="0" err="1">
                <a:latin typeface="宋体" pitchFamily="2" charset="-122"/>
              </a:rPr>
              <a:t>gcd</a:t>
            </a:r>
            <a:r>
              <a:rPr lang="en-US" altLang="zh-CN" sz="2400" b="1" dirty="0">
                <a:latin typeface="宋体" pitchFamily="2" charset="-122"/>
              </a:rPr>
              <a:t>(|a|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|b|)</a:t>
            </a:r>
            <a:r>
              <a:rPr lang="zh-CN" altLang="en-US" sz="2400" b="1" dirty="0">
                <a:latin typeface="宋体" pitchFamily="2" charset="-122"/>
              </a:rPr>
              <a:t>，所以可考虑非负整数的情况。</a:t>
            </a:r>
            <a:endParaRPr lang="zh-CN" altLang="en-US" sz="2400" b="1" dirty="0"/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通过求因数，可求</a:t>
            </a:r>
            <a:r>
              <a:rPr lang="en-US" altLang="zh-CN" sz="2400" b="1" dirty="0">
                <a:latin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b</a:t>
            </a:r>
            <a:r>
              <a:rPr lang="zh-CN" altLang="en-US" sz="2400" b="1" dirty="0">
                <a:latin typeface="宋体" pitchFamily="2" charset="-122"/>
              </a:rPr>
              <a:t>的素数因子分解：</a:t>
            </a:r>
            <a:endParaRPr lang="zh-CN" altLang="en-US" sz="2400" b="1" dirty="0"/>
          </a:p>
          <a:p>
            <a:pPr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a=            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b=</a:t>
            </a:r>
            <a:endParaRPr lang="en-US" altLang="zh-CN" sz="2400" b="1" dirty="0"/>
          </a:p>
          <a:p>
            <a:pPr algn="just"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</a:t>
            </a:r>
            <a:r>
              <a:rPr lang="zh-CN" altLang="en-US" sz="2400" b="1" dirty="0">
                <a:latin typeface="宋体" pitchFamily="2" charset="-122"/>
              </a:rPr>
              <a:t>于是整数</a:t>
            </a:r>
            <a:r>
              <a:rPr lang="en-US" altLang="zh-CN" sz="2400" b="1" dirty="0">
                <a:latin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b</a:t>
            </a:r>
            <a:r>
              <a:rPr lang="zh-CN" altLang="en-US" sz="2400" b="1" dirty="0">
                <a:latin typeface="宋体" pitchFamily="2" charset="-122"/>
              </a:rPr>
              <a:t>的最大公因数为：</a:t>
            </a:r>
            <a:endParaRPr lang="zh-CN" altLang="en-US" sz="2400" b="1" dirty="0"/>
          </a:p>
          <a:p>
            <a:pPr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 err="1">
                <a:latin typeface="宋体" pitchFamily="2" charset="-122"/>
              </a:rPr>
              <a:t>gcd</a:t>
            </a:r>
            <a:r>
              <a:rPr lang="en-US" altLang="zh-CN" sz="2400" b="1" dirty="0">
                <a:latin typeface="宋体" pitchFamily="2" charset="-122"/>
              </a:rPr>
              <a:t>(a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b)</a:t>
            </a:r>
            <a:r>
              <a:rPr lang="zh-CN" altLang="en-US" sz="2400" b="1" dirty="0">
                <a:latin typeface="宋体" pitchFamily="2" charset="-122"/>
              </a:rPr>
              <a:t>＝</a:t>
            </a:r>
            <a:r>
              <a:rPr lang="zh-CN" altLang="en-US" sz="2400" b="1" dirty="0"/>
              <a:t> </a:t>
            </a:r>
          </a:p>
          <a:p>
            <a:pPr>
              <a:buFontTx/>
              <a:buNone/>
              <a:defRPr/>
            </a:pP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20484" name="对象 1"/>
          <p:cNvGraphicFramePr>
            <a:graphicFrameLocks noChangeAspect="1"/>
          </p:cNvGraphicFramePr>
          <p:nvPr/>
        </p:nvGraphicFramePr>
        <p:xfrm>
          <a:off x="1476375" y="3068638"/>
          <a:ext cx="1752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r:id="rId3" imgW="749300" imgH="228600" progId="Equation.3">
                  <p:embed/>
                </p:oleObj>
              </mc:Choice>
              <mc:Fallback>
                <p:oleObj r:id="rId3" imgW="74930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1752600" cy="463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"/>
          <p:cNvGraphicFramePr>
            <a:graphicFrameLocks noChangeAspect="1"/>
          </p:cNvGraphicFramePr>
          <p:nvPr/>
        </p:nvGraphicFramePr>
        <p:xfrm>
          <a:off x="3924300" y="3068638"/>
          <a:ext cx="15287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r:id="rId5" imgW="774364" imgH="228501" progId="Equation.3">
                  <p:embed/>
                </p:oleObj>
              </mc:Choice>
              <mc:Fallback>
                <p:oleObj r:id="rId5" imgW="774364" imgH="228501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068638"/>
                        <a:ext cx="1528763" cy="4524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3"/>
          <p:cNvGraphicFramePr>
            <a:graphicFrameLocks noChangeAspect="1"/>
          </p:cNvGraphicFramePr>
          <p:nvPr/>
        </p:nvGraphicFramePr>
        <p:xfrm>
          <a:off x="2843213" y="3933825"/>
          <a:ext cx="35290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r:id="rId7" imgW="1727200" imgH="228600" progId="Equation.3">
                  <p:embed/>
                </p:oleObj>
              </mc:Choice>
              <mc:Fallback>
                <p:oleObj r:id="rId7" imgW="17272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933825"/>
                        <a:ext cx="3529012" cy="539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80899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/>
              <a:t>例：</a:t>
            </a:r>
            <a:r>
              <a:rPr lang="zh-CN" altLang="en-US" sz="2400" b="1"/>
              <a:t>幸运数</a:t>
            </a:r>
            <a:endParaRPr lang="en-US" altLang="zh-CN" sz="2400" b="1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9388" y="16621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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设输入的数为</a:t>
            </a:r>
            <a:r>
              <a:rPr lang="en-US" altLang="zh-CN" sz="2400" b="1" i="1" dirty="0"/>
              <a:t>L</a:t>
            </a:r>
            <a:r>
              <a:rPr lang="zh-CN" altLang="en-US" sz="2400" b="1" dirty="0"/>
              <a:t>，设所求数的最短长度为</a:t>
            </a:r>
            <a:r>
              <a:rPr lang="en-US" altLang="zh-CN" sz="2400" b="1" i="1" dirty="0"/>
              <a:t>k</a:t>
            </a:r>
            <a:r>
              <a:rPr lang="zh-CN" altLang="en-US" sz="2400" b="1" dirty="0"/>
              <a:t>，即幸运数为</a:t>
            </a:r>
            <a:r>
              <a:rPr lang="en-US" altLang="zh-CN" sz="2400" b="1" dirty="0"/>
              <a:t>H=</a:t>
            </a:r>
          </a:p>
          <a:p>
            <a:pPr>
              <a:defRPr/>
            </a:pPr>
            <a:endParaRPr lang="en-US" altLang="zh-CN" sz="24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47775" y="3414713"/>
          <a:ext cx="152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9" r:id="rId3" imgW="1066800" imgH="342900" progId="Equation.3">
                  <p:embed/>
                </p:oleObj>
              </mc:Choice>
              <mc:Fallback>
                <p:oleObj r:id="rId3" imgW="10668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414713"/>
                        <a:ext cx="1524000" cy="62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79388" y="295751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400">
                <a:latin typeface="宋体" pitchFamily="2" charset="-122"/>
              </a:rPr>
              <a:t>  因为</a:t>
            </a:r>
            <a:r>
              <a:rPr kumimoji="1" lang="en-US" altLang="zh-CN" sz="2400" i="1">
                <a:latin typeface="Times New Roman" pitchFamily="18" charset="0"/>
              </a:rPr>
              <a:t>H</a:t>
            </a:r>
            <a:r>
              <a:rPr kumimoji="1" lang="zh-CN" altLang="en-US" sz="2400">
                <a:latin typeface="宋体" pitchFamily="2" charset="-122"/>
              </a:rPr>
              <a:t>是</a:t>
            </a:r>
            <a:r>
              <a:rPr kumimoji="1" lang="en-US" altLang="zh-CN" sz="2400" i="1">
                <a:latin typeface="Times New Roman" pitchFamily="18" charset="0"/>
              </a:rPr>
              <a:t>L</a:t>
            </a:r>
            <a:r>
              <a:rPr kumimoji="1" lang="zh-CN" altLang="en-US" sz="2400">
                <a:latin typeface="宋体" pitchFamily="2" charset="-122"/>
              </a:rPr>
              <a:t>的倍数，所以有整数</a:t>
            </a:r>
            <a:r>
              <a:rPr kumimoji="1" lang="en-US" altLang="zh-CN" sz="2400" i="1">
                <a:latin typeface="Times New Roman" pitchFamily="18" charset="0"/>
              </a:rPr>
              <a:t>q</a:t>
            </a:r>
            <a:r>
              <a:rPr kumimoji="1" lang="zh-CN" altLang="en-US" sz="2400">
                <a:latin typeface="宋体" pitchFamily="2" charset="-122"/>
              </a:rPr>
              <a:t>，使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100513"/>
            <a:ext cx="85693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889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79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>
              <a:spcBef>
                <a:spcPct val="20000"/>
              </a:spcBef>
              <a:defRPr/>
            </a:pPr>
            <a:r>
              <a:rPr lang="zh-CN" altLang="en-US" dirty="0"/>
              <a:t>    上述等式左边无</a:t>
            </a:r>
            <a:r>
              <a:rPr lang="en-US" altLang="zh-CN" dirty="0"/>
              <a:t>2</a:t>
            </a:r>
            <a:r>
              <a:rPr lang="en-US" altLang="zh-CN" baseline="30000" dirty="0"/>
              <a:t>t</a:t>
            </a:r>
            <a:r>
              <a:rPr lang="en-US" altLang="zh-CN" dirty="0"/>
              <a:t>(t&gt;3)</a:t>
            </a:r>
            <a:r>
              <a:rPr lang="zh-CN" altLang="en-US" dirty="0"/>
              <a:t>因子。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dirty="0">
                <a:latin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</a:rPr>
              <a:t>Case 1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en-US" altLang="zh-CN" i="1" dirty="0"/>
              <a:t>L</a:t>
            </a:r>
            <a:r>
              <a:rPr lang="zh-CN" altLang="en-US" dirty="0">
                <a:latin typeface="宋体" pitchFamily="2" charset="-122"/>
              </a:rPr>
              <a:t>有因子</a:t>
            </a:r>
            <a:r>
              <a:rPr lang="en-US" altLang="zh-CN" dirty="0"/>
              <a:t>16</a:t>
            </a:r>
            <a:r>
              <a:rPr lang="zh-CN" altLang="en-US" dirty="0">
                <a:latin typeface="宋体" pitchFamily="2" charset="-122"/>
              </a:rPr>
              <a:t>，那么无法找到这个幸运数</a:t>
            </a:r>
            <a:r>
              <a:rPr lang="en-US" altLang="zh-CN" i="1" dirty="0"/>
              <a:t>H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>
                <a:latin typeface="宋体" pitchFamily="2" charset="-122"/>
              </a:rPr>
              <a:t> Case 2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en-US" altLang="zh-CN" i="1" dirty="0"/>
              <a:t>L</a:t>
            </a:r>
            <a:r>
              <a:rPr lang="zh-CN" altLang="en-US" dirty="0">
                <a:latin typeface="宋体" pitchFamily="2" charset="-122"/>
              </a:rPr>
              <a:t>有因子</a:t>
            </a:r>
            <a:r>
              <a:rPr lang="en-US" altLang="zh-CN" dirty="0"/>
              <a:t>5</a:t>
            </a:r>
            <a:r>
              <a:rPr lang="zh-CN" altLang="en-US" dirty="0">
                <a:latin typeface="宋体" pitchFamily="2" charset="-122"/>
              </a:rPr>
              <a:t>，那么无法找到这个幸运数</a:t>
            </a:r>
            <a:r>
              <a:rPr lang="en-US" altLang="zh-CN" i="1" dirty="0"/>
              <a:t>H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>
                <a:latin typeface="宋体" pitchFamily="2" charset="-122"/>
              </a:rPr>
              <a:t> Case 3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en-US" altLang="zh-CN" i="1" dirty="0"/>
              <a:t>L</a:t>
            </a:r>
            <a:r>
              <a:rPr lang="zh-CN" altLang="en-US" dirty="0">
                <a:latin typeface="宋体" pitchFamily="2" charset="-122"/>
              </a:rPr>
              <a:t>有因子</a:t>
            </a:r>
            <a:r>
              <a:rPr lang="en-US" altLang="zh-CN" dirty="0"/>
              <a:t>2</a:t>
            </a:r>
            <a:r>
              <a:rPr lang="en-US" altLang="zh-CN" baseline="30000" dirty="0"/>
              <a:t>t</a:t>
            </a:r>
            <a:r>
              <a:rPr lang="en-US" altLang="zh-CN" dirty="0"/>
              <a:t>(t&lt;4)</a:t>
            </a:r>
            <a:r>
              <a:rPr lang="zh-CN" altLang="en-US" dirty="0"/>
              <a:t>。设</a:t>
            </a:r>
            <a:r>
              <a:rPr lang="en-US" altLang="zh-CN" i="1" dirty="0"/>
              <a:t>L</a:t>
            </a:r>
            <a:r>
              <a:rPr lang="en-US" altLang="zh-CN" dirty="0"/>
              <a:t>= 2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m</a:t>
            </a:r>
            <a:r>
              <a:rPr lang="zh-CN" altLang="en-US" i="1" dirty="0"/>
              <a:t>，</a:t>
            </a:r>
            <a:r>
              <a:rPr lang="en-US" altLang="zh-CN" i="1" dirty="0"/>
              <a:t>m</a:t>
            </a:r>
            <a:r>
              <a:rPr lang="zh-CN" altLang="en-US" dirty="0"/>
              <a:t>为无</a:t>
            </a:r>
            <a:r>
              <a:rPr lang="zh-CN" altLang="en-US" dirty="0">
                <a:latin typeface="宋体" pitchFamily="2" charset="-122"/>
              </a:rPr>
              <a:t>因子</a:t>
            </a:r>
            <a:r>
              <a:rPr lang="en-US" altLang="zh-CN" dirty="0"/>
              <a:t>5</a:t>
            </a:r>
            <a:r>
              <a:rPr lang="zh-CN" altLang="en-US" dirty="0"/>
              <a:t>的奇数。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435600" y="2957513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0" r:id="rId5" imgW="914400" imgH="342900" progId="Equation.3">
                  <p:embed/>
                </p:oleObj>
              </mc:Choice>
              <mc:Fallback>
                <p:oleObj r:id="rId5" imgW="914400" imgH="3429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957513"/>
                        <a:ext cx="1600200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16013" y="2060575"/>
          <a:ext cx="1143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1" r:id="rId7" imgW="571252" imgH="342751" progId="Equation.3">
                  <p:embed/>
                </p:oleObj>
              </mc:Choice>
              <mc:Fallback>
                <p:oleObj r:id="rId7" imgW="571252" imgH="342751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1143000" cy="593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0" grpId="0" autoUpdateAnimBg="0"/>
      <p:bldP spid="11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81923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/>
              <a:t>例：</a:t>
            </a:r>
            <a:r>
              <a:rPr lang="zh-CN" altLang="en-US" sz="2400" b="1"/>
              <a:t>幸运数</a:t>
            </a:r>
            <a:endParaRPr lang="en-US" altLang="zh-CN" sz="2400" b="1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81924" name="Rectangle 3"/>
          <p:cNvSpPr txBox="1">
            <a:spLocks noChangeArrowheads="1"/>
          </p:cNvSpPr>
          <p:nvPr/>
        </p:nvSpPr>
        <p:spPr bwMode="auto">
          <a:xfrm>
            <a:off x="179388" y="16621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None/>
            </a:pPr>
            <a:r>
              <a:rPr lang="en-US" altLang="zh-CN" sz="2400" b="1"/>
              <a:t>    </a:t>
            </a:r>
          </a:p>
        </p:txBody>
      </p:sp>
      <p:sp>
        <p:nvSpPr>
          <p:cNvPr id="81925" name="Rectangle 3"/>
          <p:cNvSpPr txBox="1">
            <a:spLocks noChangeArrowheads="1"/>
          </p:cNvSpPr>
          <p:nvPr/>
        </p:nvSpPr>
        <p:spPr bwMode="auto">
          <a:xfrm>
            <a:off x="179388" y="1450975"/>
            <a:ext cx="8964612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"/>
            </a:pPr>
            <a:endParaRPr lang="en-US" altLang="zh-CN" sz="2400" b="1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"/>
            </a:pPr>
            <a:r>
              <a:rPr lang="zh-CN" altLang="en-US" sz="2400" b="1"/>
              <a:t>对于</a:t>
            </a:r>
            <a:r>
              <a:rPr lang="en-US" altLang="zh-CN" sz="2400" b="1"/>
              <a:t>Case 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2400" b="1">
                <a:latin typeface="宋体" pitchFamily="2" charset="-122"/>
              </a:rPr>
              <a:t>  </a:t>
            </a:r>
            <a:r>
              <a:rPr lang="zh-CN" altLang="en-US" sz="2400" b="1">
                <a:latin typeface="宋体" pitchFamily="2" charset="-122"/>
              </a:rPr>
              <a:t>表明        是</a:t>
            </a:r>
            <a:r>
              <a:rPr lang="en-US" altLang="zh-CN" sz="2400" b="1" i="1"/>
              <a:t>m</a:t>
            </a:r>
            <a:r>
              <a:rPr lang="zh-CN" altLang="en-US" sz="2400" b="1">
                <a:latin typeface="宋体" pitchFamily="2" charset="-122"/>
              </a:rPr>
              <a:t>的倍数</a:t>
            </a:r>
            <a:endParaRPr lang="en-US" altLang="zh-CN" sz="2400" b="1">
              <a:latin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</a:pPr>
            <a:endParaRPr lang="zh-CN" altLang="en-US" sz="2400" b="1">
              <a:latin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400" b="1">
                <a:latin typeface="宋体" pitchFamily="2" charset="-122"/>
              </a:rPr>
              <a:t>  所以有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</a:pPr>
            <a:endParaRPr lang="zh-CN" altLang="en-US" sz="2400" b="1">
              <a:latin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400" b="1">
                <a:latin typeface="宋体" pitchFamily="2" charset="-122"/>
              </a:rPr>
              <a:t>  这里，由于</a:t>
            </a:r>
            <a:r>
              <a:rPr lang="en-US" altLang="zh-CN" sz="2400" b="1">
                <a:latin typeface="宋体" pitchFamily="2" charset="-122"/>
              </a:rPr>
              <a:t>m</a:t>
            </a:r>
            <a:r>
              <a:rPr lang="zh-CN" altLang="en-US" sz="2400" b="1">
                <a:latin typeface="宋体" pitchFamily="2" charset="-122"/>
              </a:rPr>
              <a:t>既不是</a:t>
            </a:r>
            <a:r>
              <a:rPr lang="en-US" altLang="zh-CN" sz="2400" b="1">
                <a:latin typeface="宋体" pitchFamily="2" charset="-122"/>
              </a:rPr>
              <a:t>2</a:t>
            </a:r>
            <a:r>
              <a:rPr lang="zh-CN" altLang="en-US" sz="2400" b="1">
                <a:latin typeface="宋体" pitchFamily="2" charset="-122"/>
              </a:rPr>
              <a:t>的倍数，也不是</a:t>
            </a:r>
            <a:r>
              <a:rPr lang="en-US" altLang="zh-CN" sz="2400" b="1">
                <a:latin typeface="宋体" pitchFamily="2" charset="-122"/>
              </a:rPr>
              <a:t>5</a:t>
            </a:r>
            <a:r>
              <a:rPr lang="zh-CN" altLang="en-US" sz="2400" b="1">
                <a:latin typeface="宋体" pitchFamily="2" charset="-122"/>
              </a:rPr>
              <a:t>的倍数，因此</a:t>
            </a:r>
            <a:r>
              <a:rPr lang="en-US" altLang="zh-CN" sz="2400" b="1">
                <a:latin typeface="宋体" pitchFamily="2" charset="-122"/>
              </a:rPr>
              <a:t>(9</a:t>
            </a:r>
            <a:r>
              <a:rPr lang="en-US" altLang="zh-CN" sz="2400" b="1" i="1">
                <a:latin typeface="宋体" pitchFamily="2" charset="-122"/>
              </a:rPr>
              <a:t>m</a:t>
            </a:r>
            <a:r>
              <a:rPr lang="zh-CN" altLang="en-US" sz="2400" b="1">
                <a:latin typeface="宋体" pitchFamily="2" charset="-122"/>
              </a:rPr>
              <a:t>，</a:t>
            </a:r>
            <a:r>
              <a:rPr lang="en-US" altLang="zh-CN" sz="2400" b="1">
                <a:latin typeface="宋体" pitchFamily="2" charset="-122"/>
              </a:rPr>
              <a:t>10)=1</a:t>
            </a:r>
            <a:endParaRPr lang="zh-CN" altLang="en-US" sz="2400" b="1">
              <a:latin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400" b="1">
                <a:latin typeface="宋体" pitchFamily="2" charset="-122"/>
              </a:rPr>
              <a:t>  由欧拉定理，可得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</a:pPr>
            <a:endParaRPr lang="zh-CN" altLang="en-US" sz="2400" b="1">
              <a:latin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400" b="1">
                <a:latin typeface="宋体" pitchFamily="2" charset="-122"/>
              </a:rPr>
              <a:t>  由              得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400" b="1">
                <a:latin typeface="宋体" pitchFamily="2" charset="-122"/>
              </a:rPr>
              <a:t>  由于</a:t>
            </a:r>
            <a:r>
              <a:rPr lang="en-US" altLang="zh-CN" sz="2400" b="1" i="1">
                <a:latin typeface="宋体" pitchFamily="2" charset="-122"/>
              </a:rPr>
              <a:t>k</a:t>
            </a:r>
            <a:r>
              <a:rPr lang="zh-CN" altLang="en-US" sz="2400" b="1">
                <a:latin typeface="宋体" pitchFamily="2" charset="-122"/>
              </a:rPr>
              <a:t>是所求数的最小长度，因此必有</a:t>
            </a:r>
          </a:p>
        </p:txBody>
      </p:sp>
      <p:graphicFrame>
        <p:nvGraphicFramePr>
          <p:cNvPr id="81926" name="Object 4"/>
          <p:cNvGraphicFramePr>
            <a:graphicFrameLocks noChangeAspect="1"/>
          </p:cNvGraphicFramePr>
          <p:nvPr/>
        </p:nvGraphicFramePr>
        <p:xfrm>
          <a:off x="2155825" y="1643063"/>
          <a:ext cx="16954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0" r:id="rId3" imgW="1256755" imgH="355446" progId="Equation.3">
                  <p:embed/>
                </p:oleObj>
              </mc:Choice>
              <mc:Fallback>
                <p:oleObj r:id="rId3" imgW="1256755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1643063"/>
                        <a:ext cx="1695450" cy="633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6"/>
          <p:cNvGraphicFramePr>
            <a:graphicFrameLocks noChangeAspect="1"/>
          </p:cNvGraphicFramePr>
          <p:nvPr/>
        </p:nvGraphicFramePr>
        <p:xfrm>
          <a:off x="1403350" y="2311400"/>
          <a:ext cx="9525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1" r:id="rId5" imgW="533169" imgH="342751" progId="Equation.3">
                  <p:embed/>
                </p:oleObj>
              </mc:Choice>
              <mc:Fallback>
                <p:oleObj r:id="rId5" imgW="533169" imgH="3427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11400"/>
                        <a:ext cx="952500" cy="612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1619250" y="3284538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2" r:id="rId7" imgW="914400" imgH="228600" progId="Equation.3">
                  <p:embed/>
                </p:oleObj>
              </mc:Choice>
              <mc:Fallback>
                <p:oleObj r:id="rId7" imgW="914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1676400" cy="419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10"/>
          <p:cNvGraphicFramePr>
            <a:graphicFrameLocks noChangeAspect="1"/>
          </p:cNvGraphicFramePr>
          <p:nvPr/>
        </p:nvGraphicFramePr>
        <p:xfrm>
          <a:off x="3095625" y="4581525"/>
          <a:ext cx="2513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3" name="公式" r:id="rId9" imgW="1282680" imgH="228600" progId="Equation.3">
                  <p:embed/>
                </p:oleObj>
              </mc:Choice>
              <mc:Fallback>
                <p:oleObj name="公式" r:id="rId9" imgW="12826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581525"/>
                        <a:ext cx="2513013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2"/>
          <p:cNvGraphicFramePr>
            <a:graphicFrameLocks noChangeAspect="1"/>
          </p:cNvGraphicFramePr>
          <p:nvPr/>
        </p:nvGraphicFramePr>
        <p:xfrm>
          <a:off x="971550" y="5419725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4" r:id="rId11" imgW="914400" imgH="228600" progId="Equation.3">
                  <p:embed/>
                </p:oleObj>
              </mc:Choice>
              <mc:Fallback>
                <p:oleObj r:id="rId11" imgW="914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19725"/>
                        <a:ext cx="2057400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4"/>
          <p:cNvGraphicFramePr>
            <a:graphicFrameLocks noChangeAspect="1"/>
          </p:cNvGraphicFramePr>
          <p:nvPr/>
        </p:nvGraphicFramePr>
        <p:xfrm>
          <a:off x="3492500" y="5445125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5" r:id="rId13" imgW="1054100" imgH="228600" progId="Equation.3">
                  <p:embed/>
                </p:oleObj>
              </mc:Choice>
              <mc:Fallback>
                <p:oleObj r:id="rId13" imgW="10541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445125"/>
                        <a:ext cx="2209800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6"/>
          <p:cNvGraphicFramePr>
            <a:graphicFrameLocks noChangeAspect="1"/>
          </p:cNvGraphicFramePr>
          <p:nvPr/>
        </p:nvGraphicFramePr>
        <p:xfrm>
          <a:off x="5724525" y="5911850"/>
          <a:ext cx="1143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6" r:id="rId15" imgW="609336" imgH="203112" progId="Equation.3">
                  <p:embed/>
                </p:oleObj>
              </mc:Choice>
              <mc:Fallback>
                <p:oleObj r:id="rId15" imgW="609336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911850"/>
                        <a:ext cx="1143000" cy="374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七、模幂运算与素数测试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73731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/>
              <a:t>例：</a:t>
            </a:r>
            <a:r>
              <a:rPr lang="zh-CN" altLang="en-US" sz="2400" b="1"/>
              <a:t>幸运数</a:t>
            </a:r>
            <a:endParaRPr lang="en-US" altLang="zh-CN" sz="2400" b="1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9388" y="1662113"/>
            <a:ext cx="77724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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Case 3</a:t>
            </a:r>
            <a:r>
              <a:rPr lang="zh-CN" altLang="en-US" sz="2400" dirty="0">
                <a:latin typeface="宋体" pitchFamily="2" charset="-122"/>
              </a:rPr>
              <a:t>的算法：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宋体" pitchFamily="2" charset="-122"/>
              </a:rPr>
              <a:t>计算</a:t>
            </a:r>
            <a:r>
              <a:rPr lang="en-US" altLang="zh-CN" sz="2400" dirty="0">
                <a:ea typeface="Arial Unicode MS" charset="-122"/>
                <a:cs typeface="Arial Unicode MS" charset="-122"/>
              </a:rPr>
              <a:t>9</a:t>
            </a:r>
            <a:r>
              <a:rPr lang="en-US" altLang="zh-CN" sz="2400" i="1" dirty="0">
                <a:ea typeface="Arial Unicode MS" charset="-122"/>
                <a:cs typeface="Arial Unicode MS" charset="-122"/>
              </a:rPr>
              <a:t>m</a:t>
            </a:r>
            <a:r>
              <a:rPr lang="zh-CN" altLang="en-US" sz="2400" dirty="0">
                <a:latin typeface="宋体" pitchFamily="2" charset="-122"/>
              </a:rPr>
              <a:t>，并求欧拉函数</a:t>
            </a:r>
            <a:r>
              <a:rPr lang="zh-CN" altLang="en-US" sz="2400" dirty="0"/>
              <a:t>值</a:t>
            </a:r>
            <a:r>
              <a:rPr lang="zh-CN" altLang="en-US" sz="2400" i="1" dirty="0">
                <a:sym typeface="Symbol" pitchFamily="18" charset="2"/>
              </a:rPr>
              <a:t></a:t>
            </a:r>
            <a:r>
              <a:rPr lang="en-US" altLang="zh-CN" sz="2400" dirty="0">
                <a:sym typeface="Symbol" pitchFamily="18" charset="2"/>
              </a:rPr>
              <a:t>(9</a:t>
            </a:r>
            <a:r>
              <a:rPr lang="en-US" altLang="zh-CN" sz="2400" i="1" dirty="0">
                <a:sym typeface="Symbol" pitchFamily="18" charset="2"/>
              </a:rPr>
              <a:t>m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zh-CN" altLang="en-US" sz="2400" dirty="0">
                <a:latin typeface="宋体" pitchFamily="2" charset="-122"/>
              </a:rPr>
              <a:t>，记</a:t>
            </a:r>
            <a:r>
              <a:rPr lang="en-US" altLang="zh-CN" sz="2400" i="1" dirty="0">
                <a:ea typeface="Arial Unicode MS" charset="-122"/>
                <a:cs typeface="Arial Unicode MS" charset="-122"/>
              </a:rPr>
              <a:t>M</a:t>
            </a:r>
            <a:r>
              <a:rPr lang="en-US" altLang="zh-CN" sz="2400" dirty="0">
                <a:ea typeface="Arial Unicode MS" charset="-122"/>
                <a:cs typeface="Arial Unicode MS" charset="-122"/>
              </a:rPr>
              <a:t>= </a:t>
            </a:r>
            <a:r>
              <a:rPr lang="en-US" altLang="zh-CN" sz="2400" i="1" dirty="0">
                <a:sym typeface="Symbol" pitchFamily="18" charset="2"/>
              </a:rPr>
              <a:t></a:t>
            </a:r>
            <a:r>
              <a:rPr lang="en-US" altLang="zh-CN" sz="2400" dirty="0">
                <a:sym typeface="Symbol" pitchFamily="18" charset="2"/>
              </a:rPr>
              <a:t>(9</a:t>
            </a:r>
            <a:r>
              <a:rPr lang="en-US" altLang="zh-CN" sz="2400" i="1" dirty="0">
                <a:sym typeface="Symbol" pitchFamily="18" charset="2"/>
              </a:rPr>
              <a:t>m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>
                <a:ea typeface="Arial Unicode MS" charset="-122"/>
                <a:cs typeface="Arial Unicode MS" charset="-122"/>
              </a:rPr>
              <a:t> </a:t>
            </a:r>
            <a:r>
              <a:rPr lang="zh-CN" altLang="en-US" sz="2400" dirty="0">
                <a:latin typeface="宋体" pitchFamily="2" charset="-122"/>
              </a:rPr>
              <a:t>。</a:t>
            </a:r>
            <a:endParaRPr lang="zh-CN" altLang="en-US" sz="2400" dirty="0">
              <a:ea typeface="Arial Unicode MS" charset="-122"/>
              <a:cs typeface="Arial Unicode MS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宋体" pitchFamily="2" charset="-122"/>
              </a:rPr>
              <a:t>求</a:t>
            </a:r>
            <a:r>
              <a:rPr lang="en-US" altLang="zh-CN" sz="2400" i="1" dirty="0"/>
              <a:t>M</a:t>
            </a:r>
            <a:r>
              <a:rPr lang="zh-CN" altLang="en-US" sz="2400" dirty="0">
                <a:latin typeface="宋体" pitchFamily="2" charset="-122"/>
              </a:rPr>
              <a:t>的素因子分解，在</a:t>
            </a:r>
            <a:r>
              <a:rPr lang="en-US" altLang="zh-CN" sz="2400" i="1" dirty="0"/>
              <a:t>M</a:t>
            </a:r>
            <a:r>
              <a:rPr lang="zh-CN" altLang="en-US" sz="2400" dirty="0">
                <a:latin typeface="宋体" pitchFamily="2" charset="-122"/>
              </a:rPr>
              <a:t>的因子中从较小的因子开始作为</a:t>
            </a:r>
            <a:r>
              <a:rPr lang="en-US" altLang="zh-CN" sz="2400" i="1" dirty="0"/>
              <a:t>k</a:t>
            </a:r>
            <a:r>
              <a:rPr lang="zh-CN" altLang="en-US" sz="2400" dirty="0">
                <a:latin typeface="宋体" pitchFamily="2" charset="-122"/>
              </a:rPr>
              <a:t>，尝试验证                 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宋体" pitchFamily="2" charset="-122"/>
              </a:rPr>
              <a:t>判断：如果成立，那么就找到最小的</a:t>
            </a:r>
            <a:r>
              <a:rPr lang="en-US" altLang="zh-CN" sz="2400" i="1" dirty="0"/>
              <a:t>k</a:t>
            </a:r>
            <a:r>
              <a:rPr lang="zh-CN" altLang="en-US" sz="2400" dirty="0">
                <a:latin typeface="宋体" pitchFamily="2" charset="-122"/>
              </a:rPr>
              <a:t>，终止查找。</a:t>
            </a:r>
            <a:endParaRPr lang="en-US" altLang="zh-CN" sz="2400" dirty="0">
              <a:latin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（程序：</a:t>
            </a:r>
            <a:r>
              <a:rPr lang="en-US" altLang="zh-CN" sz="2400" dirty="0">
                <a:latin typeface="宋体" pitchFamily="2" charset="-122"/>
              </a:rPr>
              <a:t>LuckyNumber.cpp</a:t>
            </a:r>
            <a:r>
              <a:rPr lang="zh-CN" altLang="en-US" sz="2400" dirty="0">
                <a:latin typeface="宋体" pitchFamily="2" charset="-122"/>
              </a:rPr>
              <a:t>）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82949" name="对象 1"/>
          <p:cNvGraphicFramePr>
            <a:graphicFrameLocks noChangeAspect="1"/>
          </p:cNvGraphicFramePr>
          <p:nvPr/>
        </p:nvGraphicFramePr>
        <p:xfrm>
          <a:off x="2813050" y="3213100"/>
          <a:ext cx="2139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公式" r:id="rId3" imgW="1091880" imgH="228600" progId="Equation.3">
                  <p:embed/>
                </p:oleObj>
              </mc:Choice>
              <mc:Fallback>
                <p:oleObj name="公式" r:id="rId3" imgW="109188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213100"/>
                        <a:ext cx="2139950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八、二次剩余与</a:t>
            </a:r>
            <a:r>
              <a:rPr lang="en-US" altLang="zh-CN" sz="3200" b="1" dirty="0"/>
              <a:t>Pell</a:t>
            </a:r>
            <a:r>
              <a:rPr sz="3200" b="1" dirty="0"/>
              <a:t>方程 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</a:rPr>
              <a:t>二次剩余</a:t>
            </a:r>
            <a:r>
              <a:rPr lang="zh-CN" altLang="en-US" sz="2400" b="1" dirty="0"/>
              <a:t>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400" dirty="0">
                <a:latin typeface="宋体" pitchFamily="2" charset="-122"/>
              </a:rPr>
              <a:t>二次剩余：给定素数</a:t>
            </a:r>
            <a:r>
              <a:rPr lang="en-US" altLang="zh-CN" sz="2400" i="1" dirty="0"/>
              <a:t>p</a:t>
            </a:r>
            <a:r>
              <a:rPr lang="zh-CN" altLang="en-US" sz="2400" dirty="0">
                <a:latin typeface="宋体" pitchFamily="2" charset="-122"/>
              </a:rPr>
              <a:t>和不被</a:t>
            </a:r>
            <a:r>
              <a:rPr lang="en-US" altLang="zh-CN" sz="2400" i="1" dirty="0"/>
              <a:t>p</a:t>
            </a:r>
            <a:r>
              <a:rPr lang="zh-CN" altLang="en-US" sz="2400" dirty="0">
                <a:latin typeface="宋体" pitchFamily="2" charset="-122"/>
              </a:rPr>
              <a:t>整除的整数</a:t>
            </a:r>
            <a:r>
              <a:rPr lang="en-US" altLang="zh-CN" sz="2400" i="1" dirty="0"/>
              <a:t>a</a:t>
            </a:r>
            <a:r>
              <a:rPr lang="zh-CN" altLang="en-US" sz="2400" dirty="0">
                <a:latin typeface="宋体" pitchFamily="2" charset="-122"/>
              </a:rPr>
              <a:t>。如果有整数</a:t>
            </a:r>
            <a:r>
              <a:rPr lang="en-US" altLang="zh-CN" sz="2400" i="1" dirty="0"/>
              <a:t>x</a:t>
            </a:r>
            <a:r>
              <a:rPr lang="zh-CN" altLang="en-US" sz="2400" dirty="0">
                <a:latin typeface="宋体" pitchFamily="2" charset="-122"/>
              </a:rPr>
              <a:t>，使得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≡</a:t>
            </a:r>
            <a:r>
              <a:rPr lang="en-US" altLang="zh-CN" sz="2400" i="1" dirty="0"/>
              <a:t>a</a:t>
            </a:r>
            <a:r>
              <a:rPr lang="en-US" altLang="zh-CN" sz="2400" dirty="0"/>
              <a:t> (mod </a:t>
            </a:r>
            <a:r>
              <a:rPr lang="en-US" altLang="zh-CN" sz="2400" i="1" dirty="0"/>
              <a:t>p</a:t>
            </a:r>
            <a:r>
              <a:rPr lang="en-US" altLang="zh-CN" sz="2400" dirty="0"/>
              <a:t>)</a:t>
            </a:r>
            <a:r>
              <a:rPr lang="zh-CN" altLang="en-US" sz="2400" dirty="0">
                <a:latin typeface="宋体" pitchFamily="2" charset="-122"/>
              </a:rPr>
              <a:t>，那么称</a:t>
            </a:r>
            <a:r>
              <a:rPr lang="en-US" altLang="zh-CN" sz="2400" i="1" dirty="0"/>
              <a:t>a</a:t>
            </a:r>
            <a:r>
              <a:rPr lang="zh-CN" altLang="en-US" sz="2400" dirty="0">
                <a:latin typeface="宋体" pitchFamily="2" charset="-122"/>
              </a:rPr>
              <a:t>为</a:t>
            </a:r>
            <a:r>
              <a:rPr lang="en-US" altLang="zh-CN" sz="2400" i="1" dirty="0"/>
              <a:t>p</a:t>
            </a:r>
            <a:r>
              <a:rPr lang="zh-CN" altLang="en-US" sz="2400" dirty="0">
                <a:latin typeface="宋体" pitchFamily="2" charset="-122"/>
              </a:rPr>
              <a:t>的二次剩余；否则就称</a:t>
            </a:r>
            <a:r>
              <a:rPr lang="en-US" altLang="zh-CN" sz="2400" i="1" dirty="0"/>
              <a:t>a</a:t>
            </a:r>
            <a:r>
              <a:rPr lang="zh-CN" altLang="en-US" sz="2400" dirty="0">
                <a:latin typeface="宋体" pitchFamily="2" charset="-122"/>
              </a:rPr>
              <a:t>为</a:t>
            </a:r>
            <a:r>
              <a:rPr lang="en-US" altLang="zh-CN" sz="2400" i="1" dirty="0"/>
              <a:t>p</a:t>
            </a:r>
            <a:r>
              <a:rPr lang="zh-CN" altLang="en-US" sz="2400" dirty="0">
                <a:latin typeface="宋体" pitchFamily="2" charset="-122"/>
              </a:rPr>
              <a:t>的二次非剩余。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  勒让德符号</a:t>
            </a:r>
            <a:endParaRPr lang="en-US" altLang="zh-CN" sz="2400" dirty="0">
              <a:latin typeface="宋体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/>
              <a:t>    雅可比符号：对两个非零整数</a:t>
            </a:r>
            <a:r>
              <a:rPr lang="en-US" altLang="zh-CN" sz="2400" i="1" dirty="0"/>
              <a:t>a</a:t>
            </a:r>
            <a:r>
              <a:rPr lang="zh-CN" altLang="en-US" sz="2400" dirty="0"/>
              <a:t>，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，（</a:t>
            </a:r>
            <a:r>
              <a:rPr lang="en-US" altLang="zh-CN" sz="2400" i="1" dirty="0"/>
              <a:t>b</a:t>
            </a:r>
            <a:r>
              <a:rPr lang="en-US" altLang="zh-CN" sz="2400" dirty="0"/>
              <a:t>&gt;0</a:t>
            </a:r>
            <a:r>
              <a:rPr lang="zh-CN" altLang="en-US" sz="2400" dirty="0"/>
              <a:t>），如果存在整数</a:t>
            </a:r>
            <a:r>
              <a:rPr lang="en-US" altLang="zh-CN" sz="2400" i="1" dirty="0"/>
              <a:t>x</a:t>
            </a:r>
            <a:r>
              <a:rPr lang="zh-CN" altLang="en-US" sz="2400" dirty="0"/>
              <a:t>，使得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≡</a:t>
            </a:r>
            <a:r>
              <a:rPr lang="en-US" altLang="zh-CN" sz="2400" i="1" dirty="0"/>
              <a:t>a</a:t>
            </a:r>
            <a:r>
              <a:rPr lang="en-US" altLang="zh-CN" sz="2400" dirty="0"/>
              <a:t> (mod </a:t>
            </a:r>
            <a:r>
              <a:rPr lang="en-US" altLang="zh-CN" sz="2400" i="1" dirty="0"/>
              <a:t>b</a:t>
            </a:r>
            <a:r>
              <a:rPr lang="en-US" altLang="zh-CN" sz="2400" dirty="0"/>
              <a:t>)</a:t>
            </a:r>
            <a:r>
              <a:rPr lang="zh-CN" altLang="en-US" sz="2400" dirty="0"/>
              <a:t>，那么称</a:t>
            </a:r>
            <a:r>
              <a:rPr lang="en-US" altLang="zh-CN" sz="2400" i="1" dirty="0"/>
              <a:t>a</a:t>
            </a:r>
            <a:r>
              <a:rPr lang="zh-CN" altLang="en-US" sz="2400" dirty="0"/>
              <a:t>是</a:t>
            </a:r>
            <a:r>
              <a:rPr lang="en-US" altLang="zh-CN" sz="2400" i="1" dirty="0"/>
              <a:t>b</a:t>
            </a:r>
            <a:r>
              <a:rPr lang="zh-CN" altLang="en-US" sz="2400" dirty="0"/>
              <a:t>的二次剩余，</a:t>
            </a:r>
            <a:r>
              <a:rPr lang="zh-CN" altLang="en-US" sz="2400" dirty="0">
                <a:latin typeface="宋体" pitchFamily="2" charset="-122"/>
              </a:rPr>
              <a:t>记为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14600" y="2713038"/>
          <a:ext cx="6096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Equation" r:id="rId3" imgW="279400" imgH="419100" progId="Equation.3">
                  <p:embed/>
                </p:oleObj>
              </mc:Choice>
              <mc:Fallback>
                <p:oleObj name="Equation" r:id="rId3" imgW="279400" imgH="4191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13038"/>
                        <a:ext cx="609600" cy="792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9200" y="3609975"/>
          <a:ext cx="52578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r:id="rId5" imgW="2578100" imgH="457200" progId="Equation.3">
                  <p:embed/>
                </p:oleObj>
              </mc:Choice>
              <mc:Fallback>
                <p:oleObj r:id="rId5" imgW="2578100" imgH="457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09975"/>
                        <a:ext cx="5257800" cy="8270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03350" y="5445125"/>
          <a:ext cx="99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7" imgW="457002" imgH="393529" progId="Equation.3">
                  <p:embed/>
                </p:oleObj>
              </mc:Choice>
              <mc:Fallback>
                <p:oleObj name="Equation" r:id="rId7" imgW="457002" imgH="393529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990600" cy="76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八、二次剩余与</a:t>
            </a:r>
            <a:r>
              <a:rPr lang="en-US" altLang="zh-CN" sz="3200" b="1" dirty="0"/>
              <a:t>Pell</a:t>
            </a:r>
            <a:r>
              <a:rPr sz="3200" b="1" dirty="0"/>
              <a:t>方程 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75779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r>
              <a:rPr lang="en-US" altLang="zh-CN" sz="2400" b="1" i="1"/>
              <a:t>a</a:t>
            </a:r>
            <a:r>
              <a:rPr lang="zh-CN" altLang="en-US" sz="2400" b="1"/>
              <a:t>为模</a:t>
            </a:r>
            <a:r>
              <a:rPr lang="en-US" altLang="zh-CN" sz="2400" b="1" i="1"/>
              <a:t>p</a:t>
            </a:r>
            <a:r>
              <a:rPr lang="zh-CN" altLang="en-US" sz="2400" b="1"/>
              <a:t>的二次剩余的充要条件为：</a:t>
            </a:r>
            <a:endParaRPr lang="en-US" altLang="zh-CN" sz="2400" b="1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i="1"/>
              <a:t>a</a:t>
            </a:r>
            <a:r>
              <a:rPr lang="zh-CN" altLang="en-US" sz="2400"/>
              <a:t>为模</a:t>
            </a:r>
            <a:r>
              <a:rPr lang="en-US" altLang="zh-CN" sz="2400" i="1"/>
              <a:t>p</a:t>
            </a:r>
            <a:r>
              <a:rPr lang="zh-CN" altLang="en-US" sz="2400"/>
              <a:t>的二次非剩余的充要条件为：</a:t>
            </a:r>
          </a:p>
          <a:p>
            <a:endParaRPr lang="zh-CN" altLang="en-US" sz="2400" b="1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31913" y="1773238"/>
          <a:ext cx="1981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0" r:id="rId3" imgW="1028254" imgH="342751" progId="Equation.3">
                  <p:embed/>
                </p:oleObj>
              </mc:Choice>
              <mc:Fallback>
                <p:oleObj r:id="rId3" imgW="1028254" imgH="342751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1981200" cy="660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31913" y="3213100"/>
          <a:ext cx="21272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Equation" r:id="rId5" imgW="1104900" imgH="330200" progId="Equation.3">
                  <p:embed/>
                </p:oleObj>
              </mc:Choice>
              <mc:Fallback>
                <p:oleObj name="Equation" r:id="rId5" imgW="1104900" imgH="3302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13100"/>
                        <a:ext cx="2127250" cy="6365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八、二次剩余与</a:t>
            </a:r>
            <a:r>
              <a:rPr lang="en-US" altLang="zh-CN" sz="3200" b="1" dirty="0"/>
              <a:t>Pell</a:t>
            </a:r>
            <a:r>
              <a:rPr sz="3200" b="1" dirty="0"/>
              <a:t>方程 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86019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sz="2400" b="1">
                <a:solidFill>
                  <a:srgbClr val="FFFF00"/>
                </a:solidFill>
              </a:rPr>
              <a:t>勒让德符号计算 </a:t>
            </a:r>
          </a:p>
        </p:txBody>
      </p:sp>
      <p:graphicFrame>
        <p:nvGraphicFramePr>
          <p:cNvPr id="86020" name="对象 2"/>
          <p:cNvGraphicFramePr>
            <a:graphicFrameLocks noChangeAspect="1"/>
          </p:cNvGraphicFramePr>
          <p:nvPr/>
        </p:nvGraphicFramePr>
        <p:xfrm>
          <a:off x="1828800" y="1739900"/>
          <a:ext cx="2667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0" r:id="rId3" imgW="952087" imgH="418918" progId="Equation.3">
                  <p:embed/>
                </p:oleObj>
              </mc:Choice>
              <mc:Fallback>
                <p:oleObj r:id="rId3" imgW="952087" imgH="418918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39900"/>
                        <a:ext cx="2667000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对象 3"/>
          <p:cNvGraphicFramePr>
            <a:graphicFrameLocks noChangeAspect="1"/>
          </p:cNvGraphicFramePr>
          <p:nvPr/>
        </p:nvGraphicFramePr>
        <p:xfrm>
          <a:off x="1835150" y="2387600"/>
          <a:ext cx="1019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1" r:id="rId5" imgW="482391" imgH="418918" progId="Equation.3">
                  <p:embed/>
                </p:oleObj>
              </mc:Choice>
              <mc:Fallback>
                <p:oleObj r:id="rId5" imgW="482391" imgH="418918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87600"/>
                        <a:ext cx="1019175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对象 4"/>
          <p:cNvGraphicFramePr>
            <a:graphicFrameLocks noChangeAspect="1"/>
          </p:cNvGraphicFramePr>
          <p:nvPr/>
        </p:nvGraphicFramePr>
        <p:xfrm>
          <a:off x="1828800" y="3030538"/>
          <a:ext cx="251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2" r:id="rId7" imgW="1701800" imgH="419100" progId="Equation.3">
                  <p:embed/>
                </p:oleObj>
              </mc:Choice>
              <mc:Fallback>
                <p:oleObj r:id="rId7" imgW="1701800" imgH="4191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30538"/>
                        <a:ext cx="2514600" cy="68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对象 7"/>
          <p:cNvGraphicFramePr>
            <a:graphicFrameLocks noChangeAspect="1"/>
          </p:cNvGraphicFramePr>
          <p:nvPr/>
        </p:nvGraphicFramePr>
        <p:xfrm>
          <a:off x="1820863" y="3746500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3" r:id="rId9" imgW="1841500" imgH="469900" progId="Equation.3">
                  <p:embed/>
                </p:oleObj>
              </mc:Choice>
              <mc:Fallback>
                <p:oleObj r:id="rId9" imgW="1841500" imgH="4699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3746500"/>
                        <a:ext cx="2895600" cy="76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对象 8"/>
          <p:cNvGraphicFramePr>
            <a:graphicFrameLocks noChangeAspect="1"/>
          </p:cNvGraphicFramePr>
          <p:nvPr/>
        </p:nvGraphicFramePr>
        <p:xfrm>
          <a:off x="1835150" y="4543425"/>
          <a:ext cx="228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4" r:id="rId11" imgW="1371600" imgH="457200" progId="Equation.3">
                  <p:embed/>
                </p:oleObj>
              </mc:Choice>
              <mc:Fallback>
                <p:oleObj r:id="rId11" imgW="1371600" imgH="457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43425"/>
                        <a:ext cx="2286000" cy="68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八、二次剩余与</a:t>
            </a:r>
            <a:r>
              <a:rPr lang="en-US" altLang="zh-CN" sz="3200" b="1" dirty="0"/>
              <a:t>Pell</a:t>
            </a:r>
            <a:r>
              <a:rPr sz="3200" b="1" dirty="0"/>
              <a:t>方程 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</a:rPr>
              <a:t>Pell</a:t>
            </a:r>
            <a:r>
              <a:rPr lang="zh-CN" altLang="en-US" sz="2400" b="1" dirty="0">
                <a:solidFill>
                  <a:srgbClr val="FFFF00"/>
                </a:solidFill>
              </a:rPr>
              <a:t>方程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0" indent="0">
              <a:lnSpc>
                <a:spcPts val="3800"/>
              </a:lnSpc>
              <a:buFont typeface="Wingdings 2" pitchFamily="18" charset="2"/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</a:rPr>
              <a:t>    </a:t>
            </a:r>
            <a:r>
              <a:rPr lang="zh-CN" altLang="en-US" sz="2400" b="1" dirty="0"/>
              <a:t>形如</a:t>
            </a:r>
            <a:r>
              <a:rPr lang="zh-CN" altLang="en-US" sz="2400" b="1" dirty="0">
                <a:solidFill>
                  <a:srgbClr val="FFFF00"/>
                </a:solidFill>
              </a:rPr>
              <a:t>                            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的不定方程式叫佩尔（</a:t>
            </a: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Pell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）方程，其中</a:t>
            </a:r>
            <a:r>
              <a:rPr lang="zh-CN" altLang="en-US" sz="2400" b="1" dirty="0">
                <a:cs typeface="Times New Roman" pitchFamily="18" charset="0"/>
              </a:rPr>
              <a:t>整数</a:t>
            </a:r>
            <a:r>
              <a:rPr lang="en-US" altLang="zh-CN" sz="2400" b="1" i="1" dirty="0"/>
              <a:t>D</a:t>
            </a:r>
            <a:r>
              <a:rPr lang="zh-CN" altLang="en-US" sz="2400" b="1" dirty="0">
                <a:cs typeface="Times New Roman" pitchFamily="18" charset="0"/>
              </a:rPr>
              <a:t>不是平方数，</a:t>
            </a:r>
            <a:r>
              <a:rPr lang="en-US" altLang="zh-CN" sz="2400" b="1" i="1" dirty="0"/>
              <a:t>D</a:t>
            </a:r>
            <a:r>
              <a:rPr lang="en-US" altLang="zh-CN" sz="2400" b="1" dirty="0">
                <a:cs typeface="Times New Roman" pitchFamily="18" charset="0"/>
              </a:rPr>
              <a:t>&gt;0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=-1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-4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0">
              <a:lnSpc>
                <a:spcPts val="38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特例：</a:t>
            </a:r>
            <a:endParaRPr lang="en-US" altLang="zh-CN" sz="2400" b="1" dirty="0"/>
          </a:p>
          <a:p>
            <a:pPr>
              <a:lnSpc>
                <a:spcPts val="3800"/>
              </a:lnSpc>
              <a:buFontTx/>
              <a:buAutoNum type="arabicParenR" startAt="3"/>
              <a:defRPr/>
            </a:pPr>
            <a:r>
              <a:rPr lang="zh-CN" altLang="en-US" sz="2400" dirty="0">
                <a:latin typeface="宋体" pitchFamily="2" charset="-122"/>
              </a:rPr>
              <a:t>已知            的最小（正）解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0</a:t>
            </a:r>
            <a:r>
              <a:rPr lang="en-US" altLang="zh-CN" sz="2400" dirty="0">
                <a:latin typeface="宋体" pitchFamily="2" charset="-122"/>
              </a:rPr>
              <a:t>,</a:t>
            </a:r>
            <a:r>
              <a:rPr lang="zh-CN" altLang="en-US" sz="2400" dirty="0">
                <a:latin typeface="宋体" pitchFamily="2" charset="-122"/>
              </a:rPr>
              <a:t>其一般整数解</a:t>
            </a:r>
            <a:r>
              <a:rPr lang="en-US" altLang="zh-CN" sz="2400" i="1" dirty="0"/>
              <a:t>x</a:t>
            </a:r>
            <a:r>
              <a:rPr lang="zh-CN" altLang="en-US" sz="2400" dirty="0"/>
              <a:t>，</a:t>
            </a:r>
            <a:r>
              <a:rPr lang="en-US" altLang="zh-CN" sz="2400" i="1" dirty="0"/>
              <a:t>y</a:t>
            </a:r>
            <a:r>
              <a:rPr lang="zh-CN" altLang="en-US" sz="2400" dirty="0">
                <a:latin typeface="宋体" pitchFamily="2" charset="-122"/>
              </a:rPr>
              <a:t>由</a:t>
            </a:r>
            <a:r>
              <a:rPr lang="zh-CN" altLang="en-US" sz="2400" dirty="0"/>
              <a:t>                                                  确定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b="1" dirty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31913" y="1751013"/>
          <a:ext cx="1800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4" r:id="rId3" imgW="901309" imgH="228501" progId="Equation.3">
                  <p:embed/>
                </p:oleObj>
              </mc:Choice>
              <mc:Fallback>
                <p:oleObj r:id="rId3" imgW="901309" imgH="228501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51013"/>
                        <a:ext cx="1800225" cy="454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16013" y="3892550"/>
          <a:ext cx="1371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5" r:id="rId5" imgW="596900" imgH="241300" progId="Equation.3">
                  <p:embed/>
                </p:oleObj>
              </mc:Choice>
              <mc:Fallback>
                <p:oleObj r:id="rId5" imgW="596900" imgH="2413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92550"/>
                        <a:ext cx="1371600" cy="544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856352"/>
              </p:ext>
            </p:extLst>
          </p:nvPr>
        </p:nvGraphicFramePr>
        <p:xfrm>
          <a:off x="2432621" y="3879850"/>
          <a:ext cx="2499419" cy="54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6" name="公式" r:id="rId7" imgW="1180800" imgH="253800" progId="Equation.3">
                  <p:embed/>
                </p:oleObj>
              </mc:Choice>
              <mc:Fallback>
                <p:oleObj name="公式" r:id="rId7" imgW="1180800" imgH="2538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621" y="3879850"/>
                        <a:ext cx="2499419" cy="54221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76375" y="2784475"/>
          <a:ext cx="1730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7" name="Equation" r:id="rId9" imgW="787400" imgH="228600" progId="Equation.3">
                  <p:embed/>
                </p:oleObj>
              </mc:Choice>
              <mc:Fallback>
                <p:oleObj name="Equation" r:id="rId9" imgW="787400" imgH="2286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84475"/>
                        <a:ext cx="1730375" cy="500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31913" y="3360738"/>
          <a:ext cx="17303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8" name="Equation" r:id="rId11" imgW="787400" imgH="228600" progId="Equation.3">
                  <p:embed/>
                </p:oleObj>
              </mc:Choice>
              <mc:Fallback>
                <p:oleObj name="Equation" r:id="rId11" imgW="787400" imgH="2286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60738"/>
                        <a:ext cx="1730375" cy="500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九、大整数分解 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Pollard rho</a:t>
            </a:r>
            <a:r>
              <a:rPr lang="zh-CN" altLang="en-US" sz="2400" dirty="0"/>
              <a:t>方法</a:t>
            </a:r>
            <a:endParaRPr lang="zh-CN" altLang="en-US" sz="2400" b="1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/>
              <a:t>    原理</a:t>
            </a:r>
            <a:r>
              <a:rPr lang="en-US" altLang="zh-CN" sz="2400" dirty="0"/>
              <a:t>:</a:t>
            </a:r>
            <a:r>
              <a:rPr lang="zh-CN" altLang="en-US" sz="2400" dirty="0"/>
              <a:t>用某种方法生成两个整数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b,</a:t>
            </a:r>
            <a:r>
              <a:rPr lang="zh-CN" altLang="en-US" sz="2400" dirty="0"/>
              <a:t>计算</a:t>
            </a:r>
            <a:r>
              <a:rPr lang="en-US" altLang="zh-CN" sz="2400" dirty="0"/>
              <a:t>p=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(a-</a:t>
            </a:r>
            <a:r>
              <a:rPr lang="en-US" altLang="zh-CN" sz="2400" dirty="0" err="1"/>
              <a:t>b,n</a:t>
            </a:r>
            <a:r>
              <a:rPr lang="en-US" altLang="zh-CN" sz="2400" dirty="0"/>
              <a:t>),</a:t>
            </a:r>
            <a:r>
              <a:rPr lang="zh-CN" altLang="en-US" sz="2400" dirty="0"/>
              <a:t>直到</a:t>
            </a:r>
            <a:r>
              <a:rPr lang="en-US" altLang="zh-CN" sz="2400" dirty="0"/>
              <a:t>p</a:t>
            </a:r>
            <a:r>
              <a:rPr lang="zh-CN" altLang="en-US" sz="2400" dirty="0"/>
              <a:t>不为</a:t>
            </a:r>
            <a:r>
              <a:rPr lang="en-US" altLang="zh-CN" sz="24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出现循环为止</a:t>
            </a:r>
            <a:r>
              <a:rPr lang="en-US" altLang="zh-CN" sz="2400" dirty="0"/>
              <a:t>,</a:t>
            </a:r>
            <a:r>
              <a:rPr lang="zh-CN" altLang="en-US" sz="2400" dirty="0"/>
              <a:t>若</a:t>
            </a:r>
            <a:r>
              <a:rPr lang="en-US" altLang="zh-CN" sz="2400" dirty="0"/>
              <a:t>p=n,</a:t>
            </a:r>
            <a:r>
              <a:rPr lang="zh-CN" altLang="en-US" sz="2400" dirty="0"/>
              <a:t>则</a:t>
            </a:r>
            <a:r>
              <a:rPr lang="en-US" altLang="zh-CN" sz="2400" dirty="0"/>
              <a:t>n</a:t>
            </a:r>
            <a:r>
              <a:rPr lang="zh-CN" altLang="en-US" sz="2400" dirty="0"/>
              <a:t>为质数</a:t>
            </a:r>
            <a:r>
              <a:rPr lang="en-US" altLang="zh-CN" sz="2400" dirty="0"/>
              <a:t>,</a:t>
            </a:r>
            <a:r>
              <a:rPr lang="zh-CN" altLang="en-US" sz="2400" dirty="0"/>
              <a:t>否则</a:t>
            </a:r>
            <a:r>
              <a:rPr lang="en-US" altLang="zh-CN" sz="2400" dirty="0"/>
              <a:t>p</a:t>
            </a:r>
            <a:r>
              <a:rPr lang="zh-CN" altLang="en-US" sz="2400" dirty="0"/>
              <a:t>为</a:t>
            </a:r>
            <a:r>
              <a:rPr lang="en-US" altLang="zh-CN" sz="2400" dirty="0"/>
              <a:t>n</a:t>
            </a:r>
            <a:r>
              <a:rPr lang="zh-CN" altLang="en-US" sz="2400" dirty="0"/>
              <a:t>的一个约数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/>
              <a:t>算法步骤</a:t>
            </a:r>
            <a:r>
              <a:rPr lang="en-US" altLang="zh-CN" sz="2400" dirty="0"/>
              <a:t>:</a:t>
            </a:r>
          </a:p>
          <a:p>
            <a:pPr>
              <a:defRPr/>
            </a:pPr>
            <a:r>
              <a:rPr lang="zh-CN" altLang="en-US" sz="2400" dirty="0"/>
              <a:t>选取一个小的随机数</a:t>
            </a:r>
            <a:r>
              <a:rPr lang="en-US" altLang="zh-CN" sz="2400" dirty="0"/>
              <a:t>x1</a:t>
            </a:r>
          </a:p>
          <a:p>
            <a:pPr>
              <a:defRPr/>
            </a:pPr>
            <a:r>
              <a:rPr lang="zh-CN" altLang="en-US" sz="2400" dirty="0"/>
              <a:t>迭代生成</a:t>
            </a:r>
            <a:r>
              <a:rPr lang="en-US" altLang="zh-CN" sz="2400" dirty="0"/>
              <a:t>xi=x(i-1)2+k,</a:t>
            </a:r>
            <a:r>
              <a:rPr lang="zh-CN" altLang="en-US" sz="2400" dirty="0"/>
              <a:t>一般取</a:t>
            </a:r>
            <a:r>
              <a:rPr lang="en-US" altLang="zh-CN" sz="2400" dirty="0"/>
              <a:t>k=1,</a:t>
            </a:r>
            <a:r>
              <a:rPr lang="zh-CN" altLang="en-US" sz="2400" dirty="0"/>
              <a:t>若序列出现循环则退出</a:t>
            </a:r>
          </a:p>
          <a:p>
            <a:pPr>
              <a:defRPr/>
            </a:pPr>
            <a:r>
              <a:rPr lang="zh-CN" altLang="en-US" sz="2400" dirty="0"/>
              <a:t>计算</a:t>
            </a:r>
            <a:r>
              <a:rPr lang="en-US" altLang="zh-CN" sz="2400" dirty="0"/>
              <a:t>p=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(x(i-1)-</a:t>
            </a:r>
            <a:r>
              <a:rPr lang="en-US" altLang="zh-CN" sz="2400" dirty="0" err="1"/>
              <a:t>xi,n</a:t>
            </a:r>
            <a:r>
              <a:rPr lang="en-US" altLang="zh-CN" sz="2400" dirty="0"/>
              <a:t>),</a:t>
            </a:r>
            <a:r>
              <a:rPr lang="zh-CN" altLang="en-US" sz="2400" dirty="0"/>
              <a:t>若</a:t>
            </a:r>
            <a:r>
              <a:rPr lang="en-US" altLang="zh-CN" sz="2400" dirty="0"/>
              <a:t>p=1,</a:t>
            </a:r>
            <a:r>
              <a:rPr lang="zh-CN" altLang="en-US" sz="2400" dirty="0"/>
              <a:t>返回上一步</a:t>
            </a:r>
            <a:r>
              <a:rPr lang="en-US" altLang="zh-CN" sz="2400" dirty="0"/>
              <a:t>;</a:t>
            </a:r>
            <a:r>
              <a:rPr lang="zh-CN" altLang="en-US" sz="2400" dirty="0"/>
              <a:t>直到</a:t>
            </a:r>
            <a:r>
              <a:rPr lang="en-US" altLang="zh-CN" sz="2400" dirty="0"/>
              <a:t>p&gt;1</a:t>
            </a:r>
            <a:r>
              <a:rPr lang="zh-CN" altLang="en-US" sz="2400" dirty="0"/>
              <a:t>为止</a:t>
            </a:r>
          </a:p>
          <a:p>
            <a:pPr>
              <a:defRPr/>
            </a:pPr>
            <a:r>
              <a:rPr lang="zh-CN" altLang="en-US" sz="2400" dirty="0"/>
              <a:t>若</a:t>
            </a:r>
            <a:r>
              <a:rPr lang="en-US" altLang="zh-CN" sz="2400" dirty="0"/>
              <a:t>p=n,</a:t>
            </a:r>
            <a:r>
              <a:rPr lang="zh-CN" altLang="en-US" sz="2400" dirty="0"/>
              <a:t>则</a:t>
            </a:r>
            <a:r>
              <a:rPr lang="en-US" altLang="zh-CN" sz="2400" dirty="0"/>
              <a:t>n</a:t>
            </a:r>
            <a:r>
              <a:rPr lang="zh-CN" altLang="en-US" sz="2400" dirty="0"/>
              <a:t>为素数</a:t>
            </a:r>
            <a:r>
              <a:rPr lang="en-US" altLang="zh-CN" sz="2400" dirty="0"/>
              <a:t>,</a:t>
            </a:r>
            <a:r>
              <a:rPr lang="zh-CN" altLang="en-US" sz="2400" dirty="0"/>
              <a:t>否则</a:t>
            </a:r>
            <a:r>
              <a:rPr lang="en-US" altLang="zh-CN" sz="2400" dirty="0"/>
              <a:t>p</a:t>
            </a:r>
            <a:r>
              <a:rPr lang="zh-CN" altLang="en-US" sz="2400" dirty="0"/>
              <a:t>为</a:t>
            </a:r>
            <a:r>
              <a:rPr lang="en-US" altLang="zh-CN" sz="2400" dirty="0"/>
              <a:t>n</a:t>
            </a:r>
            <a:r>
              <a:rPr lang="zh-CN" altLang="en-US" sz="2400" dirty="0"/>
              <a:t>的一个约数并递归分解</a:t>
            </a:r>
            <a:r>
              <a:rPr lang="en-US" altLang="zh-CN" sz="2400" dirty="0"/>
              <a:t>p</a:t>
            </a:r>
            <a:r>
              <a:rPr lang="zh-CN" altLang="en-US" sz="2400" dirty="0"/>
              <a:t>和</a:t>
            </a:r>
            <a:r>
              <a:rPr lang="en-US" altLang="zh-CN" sz="2400" dirty="0"/>
              <a:t>n/p</a:t>
            </a:r>
          </a:p>
          <a:p>
            <a:pPr marL="0" indent="0">
              <a:buNone/>
              <a:defRPr/>
            </a:pPr>
            <a:r>
              <a:rPr lang="zh-CN" altLang="en-US" sz="2400" dirty="0"/>
              <a:t>    在最坏情况下，其时间复杂度可能接近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</a:t>
            </a:r>
            <a:r>
              <a:rPr lang="zh-CN" altLang="en-US" sz="2400" dirty="0"/>
              <a:t>，但在一般条件下，时间复杂度都可以认为是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 )</a:t>
            </a:r>
            <a:r>
              <a:rPr lang="zh-CN" altLang="en-US" sz="2400" dirty="0"/>
              <a:t>。</a:t>
            </a:r>
          </a:p>
          <a:p>
            <a:pPr>
              <a:defRPr/>
            </a:pPr>
            <a:endParaRPr lang="en-US" altLang="zh-CN" sz="2400" dirty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marL="806450" indent="-806450" eaLnBrk="1" fontAlgn="auto" hangingPunct="1">
              <a:spcAft>
                <a:spcPts val="0"/>
              </a:spcAft>
              <a:defRPr/>
            </a:pPr>
            <a:r>
              <a:rPr sz="3200" b="1" dirty="0"/>
              <a:t>九、大整数分解 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Pollard rho</a:t>
            </a:r>
            <a:r>
              <a:rPr lang="zh-CN" altLang="en-US" sz="2400" dirty="0"/>
              <a:t>方法</a:t>
            </a:r>
            <a:endParaRPr lang="zh-CN" altLang="en-US" sz="2400" b="1" dirty="0"/>
          </a:p>
          <a:p>
            <a:pPr marL="0" indent="0">
              <a:buNone/>
              <a:defRPr/>
            </a:pPr>
            <a:r>
              <a:rPr lang="zh-CN" altLang="en-US" sz="2400" dirty="0"/>
              <a:t>伪代码：</a:t>
            </a:r>
          </a:p>
          <a:p>
            <a:pPr marL="0" indent="0"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pollard_rho</a:t>
            </a:r>
            <a:r>
              <a:rPr lang="en-US" altLang="zh-CN" sz="2400" dirty="0"/>
              <a:t>(n){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	x = y = x0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	while (d == 1){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		x = f(x), y = f(f(y))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		d 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(x – y, n)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		if 1 &lt; d AND d &lt; n then return d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		if d == n then return FAILURE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	}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}</a:t>
            </a:r>
          </a:p>
          <a:p>
            <a:pPr>
              <a:defRPr/>
            </a:pPr>
            <a:endParaRPr lang="en-US" altLang="zh-CN" sz="2400" dirty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0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dirty="0"/>
              <a:t>二、最大公因数与最小公倍数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4895850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宋体" pitchFamily="2" charset="-122"/>
              </a:rPr>
              <a:t>分解因子的性质</a:t>
            </a:r>
            <a:endParaRPr lang="en-US" altLang="zh-CN" sz="2400" b="1" dirty="0">
              <a:solidFill>
                <a:srgbClr val="FFFF00"/>
              </a:solidFill>
              <a:latin typeface="宋体" pitchFamily="2" charset="-122"/>
            </a:endParaRPr>
          </a:p>
          <a:p>
            <a:pPr marL="0" indent="0" algn="just"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endParaRPr lang="zh-CN" altLang="en-US" sz="2400" b="1" dirty="0">
              <a:latin typeface="宋体" pitchFamily="2" charset="-122"/>
              <a:ea typeface="Arial Unicode MS" charset="-122"/>
              <a:cs typeface="Arial Unicode MS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269741"/>
              </p:ext>
            </p:extLst>
          </p:nvPr>
        </p:nvGraphicFramePr>
        <p:xfrm>
          <a:off x="323528" y="1988841"/>
          <a:ext cx="5472608" cy="250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r:id="rId3" imgW="2819400" imgH="1206500" progId="Equation.DSMT4">
                  <p:embed/>
                </p:oleObj>
              </mc:Choice>
              <mc:Fallback>
                <p:oleObj r:id="rId3" imgW="2819400" imgH="1206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8841"/>
                        <a:ext cx="5472608" cy="25061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645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12227</TotalTime>
  <Words>8130</Words>
  <Application>Microsoft Office PowerPoint</Application>
  <PresentationFormat>全屏显示(4:3)</PresentationFormat>
  <Paragraphs>758</Paragraphs>
  <Slides>88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88</vt:i4>
      </vt:variant>
    </vt:vector>
  </HeadingPairs>
  <TitlesOfParts>
    <vt:vector size="107" baseType="lpstr">
      <vt:lpstr>Arial Unicode MS</vt:lpstr>
      <vt:lpstr>华文新魏</vt:lpstr>
      <vt:lpstr>楷体_GB2312</vt:lpstr>
      <vt:lpstr>宋体</vt:lpstr>
      <vt:lpstr>Arial</vt:lpstr>
      <vt:lpstr>Courier New</vt:lpstr>
      <vt:lpstr>Footlight MT Light</vt:lpstr>
      <vt:lpstr>Goudy Old Style</vt:lpstr>
      <vt:lpstr>Symbol</vt:lpstr>
      <vt:lpstr>Times New Roman</vt:lpstr>
      <vt:lpstr>Wingdings</vt:lpstr>
      <vt:lpstr>Wingdings 2</vt:lpstr>
      <vt:lpstr>凤舞九天</vt:lpstr>
      <vt:lpstr>Equation.3</vt:lpstr>
      <vt:lpstr>Equation.DSMT4</vt:lpstr>
      <vt:lpstr>Equation</vt:lpstr>
      <vt:lpstr>公式</vt:lpstr>
      <vt:lpstr>Document</vt:lpstr>
      <vt:lpstr>文档</vt:lpstr>
      <vt:lpstr>程序设计竞赛集训之一          </vt:lpstr>
      <vt:lpstr>一、从跳兽问题谈起</vt:lpstr>
      <vt:lpstr>一、从跳兽问题谈起</vt:lpstr>
      <vt:lpstr>一、从跳兽问题谈起</vt:lpstr>
      <vt:lpstr>一、从跳兽问题谈起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二、最大公因数与最小公倍数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三、利用欧几里德算法求整系数一次不定方程ax+by=c的解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四、求解模线性方程</vt:lpstr>
      <vt:lpstr>五、求mod m的逆元素算法</vt:lpstr>
      <vt:lpstr>五、求mod m的逆元素算法</vt:lpstr>
      <vt:lpstr>五、求mod m的逆元素算法</vt:lpstr>
      <vt:lpstr>五、求mod m的逆元素算法</vt:lpstr>
      <vt:lpstr>五、求mod m的逆元素算法</vt:lpstr>
      <vt:lpstr>六、模线性方程组与中国剩余定理</vt:lpstr>
      <vt:lpstr>六、模线性方程组与中国剩余定理</vt:lpstr>
      <vt:lpstr>六、模线性方程组与中国剩余定理</vt:lpstr>
      <vt:lpstr>六、模线性方程组与中国剩余定理</vt:lpstr>
      <vt:lpstr>六、模线性方程组与中国剩余定理</vt:lpstr>
      <vt:lpstr>六、模线性方程组与中国剩余定理</vt:lpstr>
      <vt:lpstr>六、模线性方程组与中国剩余定理</vt:lpstr>
      <vt:lpstr>六、模线性方程组与中国剩余定理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七、模幂运算与素数测试</vt:lpstr>
      <vt:lpstr>八、二次剩余与Pell方程 </vt:lpstr>
      <vt:lpstr>八、二次剩余与Pell方程 </vt:lpstr>
      <vt:lpstr>八、二次剩余与Pell方程 </vt:lpstr>
      <vt:lpstr>八、二次剩余与Pell方程 </vt:lpstr>
      <vt:lpstr>九、大整数分解 </vt:lpstr>
      <vt:lpstr>九、大整数分解 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wangxd</dc:creator>
  <cp:lastModifiedBy>李 魁昊</cp:lastModifiedBy>
  <cp:revision>317</cp:revision>
  <dcterms:created xsi:type="dcterms:W3CDTF">2003-12-16T08:40:21Z</dcterms:created>
  <dcterms:modified xsi:type="dcterms:W3CDTF">2018-11-27T08:33:07Z</dcterms:modified>
</cp:coreProperties>
</file>