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A71568-4BC3-4FF4-ACBA-23482C34499D}">
  <a:tblStyle styleId="{B4A71568-4BC3-4FF4-ACBA-23482C3449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bd24b2d3b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bd24b2d3b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6b721505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6b721505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6b721505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6b721505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6b721505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6b721505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6b721505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6b721505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6b721505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6b721505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d0b22f4a9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d0b22f4a9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d0b22f4a9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d0b22f4a9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d0b22f4a9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d0b22f4a9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af7edfbd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af7edfbd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af7edfb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af7edfb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6b721505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6b721505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6b721505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6b721505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6b721505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6b721505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6b721505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6b721505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26b7215056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26b721505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6b721505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6b721505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6b7215056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26b721505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af7edfbd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2af7edfbd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af7edfbd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2af7edfbd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c6145f48b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c6145f48b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5b85450d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5b85450d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af7edfbd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2af7edfbd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2af7edfbd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2af7edfbd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dd66fd1e8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dd66fd1e8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af7edfbd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2af7edfbd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af7edfbd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2af7edfbd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dd66fd1e8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dd66fd1e8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2bd24b2d3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2bd24b2d3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d0b22f4a9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d0b22f4a9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dd66fd1e8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dd66fd1e8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2af7edfbd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2af7edfbd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6b72150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6b72150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746466dd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746466dd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746466dd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746466dd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2af7edfbd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2af7edfbd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2bd24b2d3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2bd24b2d3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5746466dd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5746466dd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746466ddd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746466ddd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746466ddd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746466ddd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2af7edfbd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2af7edfbd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d50c0d371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d50c0d371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d50c0d371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d50c0d371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af7edfbd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af7edfbd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d50c0d371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d50c0d371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d50c0d371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d50c0d371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d50c0d371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d50c0d371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d50c0d3717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d50c0d3717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6b721505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6b72150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b721505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6b721505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6b721505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6b721505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6b721505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6b721505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2587625"/>
            <a:ext cx="9144000" cy="2555700"/>
          </a:xfrm>
          <a:prstGeom prst="rect">
            <a:avLst/>
          </a:prstGeom>
          <a:solidFill>
            <a:srgbClr val="F5F7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Font typeface="Poppins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Font typeface="Poppins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Font typeface="Poppins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Font typeface="Poppins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Font typeface="Poppins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Font typeface="Poppins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Font typeface="Poppins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Font typeface="Poppins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Font typeface="Poppins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729627" y="27157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"/>
              <a:buNone/>
              <a:defRPr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40625" y="4032900"/>
            <a:ext cx="1987426" cy="10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4" name="Google Shape;74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">
  <p:cSld name="TITLE_AND_BODY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206" y="80450"/>
            <a:ext cx="1221025" cy="6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b="1" sz="1200">
                <a:solidFill>
                  <a:srgbClr val="1E0F60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 algn="r">
              <a:buNone/>
              <a:defRPr b="1" sz="1200">
                <a:solidFill>
                  <a:srgbClr val="1E0F60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r">
              <a:buNone/>
              <a:defRPr b="1" sz="1200">
                <a:solidFill>
                  <a:srgbClr val="1E0F60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r">
              <a:buNone/>
              <a:defRPr b="1" sz="1200">
                <a:solidFill>
                  <a:srgbClr val="1E0F60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r">
              <a:buNone/>
              <a:defRPr b="1" sz="1200">
                <a:solidFill>
                  <a:srgbClr val="1E0F60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r">
              <a:buNone/>
              <a:defRPr b="1" sz="1200">
                <a:solidFill>
                  <a:srgbClr val="1E0F6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r">
              <a:buNone/>
              <a:defRPr b="1" sz="1200">
                <a:solidFill>
                  <a:srgbClr val="1E0F6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r">
              <a:buNone/>
              <a:defRPr b="1" sz="1200">
                <a:solidFill>
                  <a:srgbClr val="1E0F6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r">
              <a:buNone/>
              <a:defRPr b="1" sz="1200">
                <a:solidFill>
                  <a:srgbClr val="1E0F6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5431" y="139325"/>
            <a:ext cx="1003440" cy="248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>
            <p:ph type="title"/>
          </p:nvPr>
        </p:nvSpPr>
        <p:spPr>
          <a:xfrm>
            <a:off x="669600" y="1346599"/>
            <a:ext cx="7804800" cy="31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1E0F60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2" type="title"/>
          </p:nvPr>
        </p:nvSpPr>
        <p:spPr>
          <a:xfrm>
            <a:off x="669600" y="387825"/>
            <a:ext cx="7371000" cy="5727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/>
          </a:bodyPr>
          <a:lstStyle>
            <a:lvl1pPr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1E0F60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/>
        </p:nvSpPr>
        <p:spPr>
          <a:xfrm>
            <a:off x="1282200" y="4829325"/>
            <a:ext cx="65796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7B7B7"/>
                </a:solidFill>
                <a:latin typeface="Poppins Light"/>
                <a:ea typeface="Poppins Light"/>
                <a:cs typeface="Poppins Light"/>
                <a:sym typeface="Poppins Light"/>
              </a:rPr>
              <a:t>© Verto Inc. 2020. Contains Confidential, Proprietary, or Privileged Information Exempt from Public Disclosure</a:t>
            </a:r>
            <a:endParaRPr sz="9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noFill/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3938400" cy="5143500"/>
          </a:xfrm>
          <a:prstGeom prst="rect">
            <a:avLst/>
          </a:prstGeom>
          <a:solidFill>
            <a:srgbClr val="F5F7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8" name="Google Shape;18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729450" y="25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Poppins"/>
              <a:buNone/>
              <a:defRPr sz="26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729450" y="935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○"/>
              <a:defRPr>
                <a:latin typeface="Poppins"/>
                <a:ea typeface="Poppins"/>
                <a:cs typeface="Poppins"/>
                <a:sym typeface="Poppins"/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Char char="■"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0" y="-125"/>
            <a:ext cx="206700" cy="5143500"/>
          </a:xfrm>
          <a:prstGeom prst="rect">
            <a:avLst/>
          </a:prstGeom>
          <a:solidFill>
            <a:srgbClr val="F5F7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830392" y="810256"/>
            <a:ext cx="745763" cy="45826"/>
            <a:chOff x="4580561" y="2589004"/>
            <a:chExt cx="1064464" cy="25200"/>
          </a:xfrm>
        </p:grpSpPr>
        <p:sp>
          <p:nvSpPr>
            <p:cNvPr id="28" name="Google Shape;28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3D85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" name="Google Shape;32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3" name="Google Shape;33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2" name="Google Shape;42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" name="Google Shape;44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9" name="Google Shape;4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6" name="Google Shape;56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3" name="Google Shape;63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6" name="Google Shape;66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mozilla.org/en-US/docs/Web/JavaScript/Reference/Operators/Optional_chaining" TargetMode="External"/><Relationship Id="rId4" Type="http://schemas.openxmlformats.org/officeDocument/2006/relationships/hyperlink" Target="https://developer.mozilla.org/en-US/docs/Web/JavaScript/Reference/Operators/Nullish_coalescing_operator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mozilla.org/en-US/docs/Web/JavaScript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mozilla.org/en-US/docs/Web/API/File_System_API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mozilla.org/en-US/docs/Web/Event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jquery.com/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en.wikipedia.org/wiki/Observer_pattern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aniuse.com/?search=es6" TargetMode="External"/><Relationship Id="rId4" Type="http://schemas.openxmlformats.org/officeDocument/2006/relationships/hyperlink" Target="https://caniuse.com/?search=es5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25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stuff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935875"/>
            <a:ext cx="7688700" cy="36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A1 will be available tonight. Deadline is May 29st 5pm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No push access after this date</a:t>
            </a:r>
            <a:br>
              <a:rPr lang="en" sz="1900"/>
            </a:b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Submit your assignment on </a:t>
            </a:r>
            <a:r>
              <a:rPr b="1" lang="en" sz="1900"/>
              <a:t>Gradescope.ca</a:t>
            </a:r>
            <a:r>
              <a:rPr lang="en" sz="1900"/>
              <a:t> by linking it to your Github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25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If-else statements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935875"/>
            <a:ext cx="7688700" cy="27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if (myCondition &amp;&amp; myOtherCondition) 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// do something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} else if (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myCondition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|| anotherCondition) 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// do something else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// do something else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25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935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function myFunctionName(myParam) {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729450" y="25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/>
              <a:t>Array manipulation - useful for lab and assignment!</a:t>
            </a:r>
            <a:endParaRPr sz="2140"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729450" y="905259"/>
            <a:ext cx="7688700" cy="26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onst myArray = [1, 2, 3]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myArray.push(4)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myArray.splice(1, 1)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console.log(myArray)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729450" y="25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Anonymous/Arrow Functions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29450" y="935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const myFunction = function() {}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const myOtherFunction = (myParam) =&gt; {}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const result = myFunction()</a:t>
            </a:r>
            <a:endParaRPr sz="2000" u="sng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729450" y="25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 and let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729450" y="935875"/>
            <a:ext cx="7688700" cy="28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en" sz="240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ar x = 0 </a:t>
            </a:r>
            <a:r>
              <a:rPr b="1" lang="en" sz="240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// old syntax, don’t use this</a:t>
            </a:r>
            <a:endParaRPr b="1" sz="2400">
              <a:highlight>
                <a:srgbClr val="F4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const a =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= 1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// ERROR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let b = 0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 = 1 </a:t>
            </a: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When to use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2400"/>
              <a:t> vs when to use </a:t>
            </a: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2400"/>
              <a:t>?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729450" y="25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can be variables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729450" y="935875"/>
            <a:ext cx="7688700" cy="30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= [1, 2, 3, 4]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a.forEach((element) =&gt; 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console.log(element);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const b = a.map((e) =&gt; 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return e + 1;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729450" y="952650"/>
            <a:ext cx="7688700" cy="29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function forEach(array, fn)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for (let i = 0; i &lt; array.length; i++) {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 // the function is called for each item in array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700">
                <a:highlight>
                  <a:srgbClr val="FFE599"/>
                </a:highlight>
                <a:latin typeface="Courier New"/>
                <a:ea typeface="Courier New"/>
                <a:cs typeface="Courier New"/>
                <a:sym typeface="Courier New"/>
              </a:rPr>
              <a:t>fn(array[i])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forEach([1, 2, 3, 4], (e) =&gt; console.log(e))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29"/>
          <p:cNvSpPr txBox="1"/>
          <p:nvPr>
            <p:ph type="title"/>
          </p:nvPr>
        </p:nvSpPr>
        <p:spPr>
          <a:xfrm>
            <a:off x="729450" y="25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can be variables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729450" y="952650"/>
            <a:ext cx="7688700" cy="3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function map(array, fn)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const output = [];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for (let i = 0; i &lt; array.length; i++) {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  output.push(fn(array[i]));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 return output;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p30"/>
          <p:cNvSpPr txBox="1"/>
          <p:nvPr>
            <p:ph type="title"/>
          </p:nvPr>
        </p:nvSpPr>
        <p:spPr>
          <a:xfrm>
            <a:off x="729450" y="25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can be variables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729450" y="25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Tricks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729450" y="935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optional chaining operator</a:t>
            </a:r>
            <a:r>
              <a:rPr lang="en" sz="2000"/>
              <a:t> on if statements to simplify:</a:t>
            </a:r>
            <a:br>
              <a:rPr lang="en" sz="2000"/>
            </a:b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if (item?.attr) vs if (item &amp;&amp; item.attr)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convert a string into an int, you can do </a:t>
            </a: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+'5'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When checking for null or undefined, use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Nullish coalescing operator (??)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729450" y="25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Don’ts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729450" y="935875"/>
            <a:ext cx="7688700" cy="27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Double equals (==)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Use triple equals almost always (===)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== will convert variable values to the same type before comparison.</a:t>
            </a:r>
            <a:endParaRPr sz="2000"/>
          </a:p>
        </p:txBody>
      </p:sp>
      <p:pic>
        <p:nvPicPr>
          <p:cNvPr id="202" name="Google Shape;202;p32"/>
          <p:cNvPicPr preferRelativeResize="0"/>
          <p:nvPr/>
        </p:nvPicPr>
        <p:blipFill rotWithShape="1">
          <a:blip r:embed="rId3">
            <a:alphaModFix/>
          </a:blip>
          <a:srcRect b="0" l="50000" r="0" t="0"/>
          <a:stretch/>
        </p:blipFill>
        <p:spPr>
          <a:xfrm>
            <a:off x="6347723" y="452250"/>
            <a:ext cx="2203100" cy="21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2"/>
          <p:cNvSpPr txBox="1"/>
          <p:nvPr/>
        </p:nvSpPr>
        <p:spPr>
          <a:xfrm>
            <a:off x="6402575" y="85625"/>
            <a:ext cx="20934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Javascript holy trinity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729450" y="1322450"/>
            <a:ext cx="81288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88">
                <a:latin typeface="Poppins"/>
                <a:ea typeface="Poppins"/>
                <a:cs typeface="Poppins"/>
                <a:sym typeface="Poppins"/>
              </a:rPr>
              <a:t>CSCC09 Programming on </a:t>
            </a:r>
            <a:r>
              <a:rPr lang="en" sz="2488">
                <a:latin typeface="Poppins"/>
                <a:ea typeface="Poppins"/>
                <a:cs typeface="Poppins"/>
                <a:sym typeface="Poppins"/>
              </a:rPr>
              <a:t>the Web</a:t>
            </a:r>
            <a:endParaRPr sz="2488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2"/>
              <a:t>Interactive frontends with JavaScript</a:t>
            </a:r>
            <a:endParaRPr sz="3022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729627" y="27157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 Yin Yong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729450" y="25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JavaScript help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729450" y="935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https://developer.mozilla.org/en-US/docs/Web/JavaScript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Github Copilot Chat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in the Browser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729450" y="25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/>
              <a:t>JavaScript in the browser</a:t>
            </a:r>
            <a:endParaRPr sz="1840"/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729450" y="935875"/>
            <a:ext cx="7688700" cy="3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Event-driven programming model</a:t>
            </a:r>
            <a:endParaRPr sz="21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Execution flow </a:t>
            </a:r>
            <a:r>
              <a:rPr lang="en" sz="1500"/>
              <a:t>determined</a:t>
            </a:r>
            <a:r>
              <a:rPr lang="en" sz="1500"/>
              <a:t> on events that happen on the browser</a:t>
            </a:r>
            <a:endParaRPr sz="15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Updates a page via the “Document Object Model”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No access to other programs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Cannot execute arbitrary OS commands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Cannot access other tabs</a:t>
            </a:r>
            <a:endParaRPr sz="21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100" strike="sngStrike"/>
              <a:t>No access to filesystem (only upload forms)</a:t>
            </a:r>
            <a:r>
              <a:rPr lang="en" sz="2100"/>
              <a:t>  </a:t>
            </a:r>
            <a:r>
              <a:rPr lang="en" sz="2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new!</a:t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729450" y="25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Including javascript</a:t>
            </a:r>
            <a:endParaRPr/>
          </a:p>
        </p:txBody>
      </p:sp>
      <p:sp>
        <p:nvSpPr>
          <p:cNvPr id="226" name="Google Shape;226;p36"/>
          <p:cNvSpPr txBox="1"/>
          <p:nvPr/>
        </p:nvSpPr>
        <p:spPr>
          <a:xfrm>
            <a:off x="729450" y="935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highlight>
                  <a:srgbClr val="F4CCCC"/>
                </a:highlight>
                <a:latin typeface="Lato"/>
                <a:ea typeface="Lato"/>
                <a:cs typeface="Lato"/>
                <a:sym typeface="Lato"/>
              </a:rPr>
              <a:t>Inline</a:t>
            </a:r>
            <a:endParaRPr b="1" sz="1500">
              <a:highlight>
                <a:srgbClr val="F4CCCC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&lt;button onclick="console.log(‘hello world’)"&gt;</a:t>
            </a:r>
            <a:endParaRPr sz="1500">
              <a:highlight>
                <a:srgbClr val="F4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highlight>
                  <a:srgbClr val="F4CCCC"/>
                </a:highlight>
                <a:latin typeface="Lato"/>
                <a:ea typeface="Lato"/>
                <a:cs typeface="Lato"/>
                <a:sym typeface="Lato"/>
              </a:rPr>
              <a:t>Embedded: specified in the header (&lt;head&gt;)</a:t>
            </a:r>
            <a:endParaRPr b="1" sz="1500">
              <a:highlight>
                <a:srgbClr val="F4CCCC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&lt;script type="text/javascript"&gt;</a:t>
            </a:r>
            <a:endParaRPr sz="1500">
              <a:highlight>
                <a:srgbClr val="F4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   console.log(‘hello world’)</a:t>
            </a:r>
            <a:endParaRPr sz="1500">
              <a:highlight>
                <a:srgbClr val="F4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sz="1500">
              <a:highlight>
                <a:srgbClr val="F4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highlight>
                  <a:srgbClr val="D9EAD3"/>
                </a:highlight>
                <a:latin typeface="Lato"/>
                <a:ea typeface="Lato"/>
                <a:cs typeface="Lato"/>
                <a:sym typeface="Lato"/>
              </a:rPr>
              <a:t>Separate file: at the end of the body</a:t>
            </a:r>
            <a:endParaRPr b="1" sz="1500">
              <a:highlight>
                <a:srgbClr val="D9EAD3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&lt;script src=”js/main.js”/&gt;</a:t>
            </a:r>
            <a:endParaRPr sz="1500">
              <a:highlight>
                <a:srgbClr val="D9EAD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36"/>
          <p:cNvSpPr txBox="1"/>
          <p:nvPr/>
        </p:nvSpPr>
        <p:spPr>
          <a:xfrm>
            <a:off x="5366675" y="3265725"/>
            <a:ext cx="3593700" cy="16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1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Rule specific for C09 vanilla JS. Each “framework” has its own rules - should respect that.</a:t>
            </a:r>
            <a:endParaRPr b="1" sz="21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650" y="720513"/>
            <a:ext cx="4076700" cy="421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7"/>
          <p:cNvSpPr txBox="1"/>
          <p:nvPr>
            <p:ph type="title"/>
          </p:nvPr>
        </p:nvSpPr>
        <p:spPr>
          <a:xfrm>
            <a:off x="729450" y="25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</a:t>
            </a:r>
            <a:r>
              <a:rPr lang="en"/>
              <a:t> Object Model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729450" y="1080800"/>
            <a:ext cx="3975300" cy="3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 u="sng"/>
              <a:t>Tree</a:t>
            </a:r>
            <a:r>
              <a:rPr lang="en" sz="2100"/>
              <a:t> representation of an HTML document, accessible via Javascript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Add, change, remove any HTML elements and attributes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Change any CSS styles</a:t>
            </a:r>
            <a:endParaRPr sz="2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729450" y="25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Node accessors - selecting DOM element</a:t>
            </a:r>
            <a:endParaRPr/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729450" y="935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document.getElementById("id")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document.getElementByTagName("p");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document.getElementByClassName("class");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document.querySelector("#username");  # preferred</a:t>
            </a:r>
            <a:endParaRPr b="1" sz="1600">
              <a:highlight>
                <a:srgbClr val="D9EAD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D9EAD3"/>
                </a:highlight>
                <a:latin typeface="Courier New"/>
                <a:ea typeface="Courier New"/>
                <a:cs typeface="Courier New"/>
                <a:sym typeface="Courier New"/>
              </a:rPr>
              <a:t>document.querySelectorAll(".dropdown .dropdown-item"); # preferred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document.querySelector(".dropdown .dropdown-item");  # problem</a:t>
            </a:r>
            <a:endParaRPr sz="1600"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729450" y="25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Methods (for element x) - Updating</a:t>
            </a:r>
            <a:endParaRPr/>
          </a:p>
        </p:txBody>
      </p:sp>
      <p:graphicFrame>
        <p:nvGraphicFramePr>
          <p:cNvPr id="246" name="Google Shape;246;p39"/>
          <p:cNvGraphicFramePr/>
          <p:nvPr/>
        </p:nvGraphicFramePr>
        <p:xfrm>
          <a:off x="571500" y="91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{B4A71568-4BC3-4FF4-ACBA-23482C34499D}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x.innerHTML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HTML inside of 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x.content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content inside of 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x.attributes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attributes of 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x.style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Css of x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x.append(element), x.prepend(element)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prepend/append element to 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x.appendChild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 a child node to 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x.removeChild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Remove a child node from 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document.createElement('div')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 a div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47" name="Google Shape;247;p39"/>
          <p:cNvCxnSpPr/>
          <p:nvPr/>
        </p:nvCxnSpPr>
        <p:spPr>
          <a:xfrm rot="10800000">
            <a:off x="7807050" y="2273750"/>
            <a:ext cx="46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39"/>
          <p:cNvSpPr txBox="1"/>
          <p:nvPr/>
        </p:nvSpPr>
        <p:spPr>
          <a:xfrm>
            <a:off x="8200350" y="2014575"/>
            <a:ext cx="1132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 will not use this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729450" y="25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Events</a:t>
            </a:r>
            <a:endParaRPr/>
          </a:p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729450" y="935875"/>
            <a:ext cx="7688700" cy="39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Events that are built into the browser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Anything that you can think of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u="sng">
                <a:solidFill>
                  <a:schemeClr val="hlink"/>
                </a:solidFill>
                <a:hlinkClick r:id="rId3"/>
              </a:rPr>
              <a:t>https://developer.mozilla.org/en-US/docs/Web/Events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latin typeface="Courier New"/>
                <a:ea typeface="Courier New"/>
                <a:cs typeface="Courier New"/>
                <a:sym typeface="Courier New"/>
              </a:rPr>
              <a:t>document.querySelector("#dontClickMe").addEventListener("click", </a:t>
            </a:r>
            <a:r>
              <a:rPr lang="en" sz="1250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function() {</a:t>
            </a:r>
            <a:endParaRPr sz="1250"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50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alert("You clicked me!");</a:t>
            </a:r>
            <a:endParaRPr sz="1250"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50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25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5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729450" y="25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variables! </a:t>
            </a:r>
            <a:endParaRPr/>
          </a:p>
        </p:txBody>
      </p:sp>
      <p:graphicFrame>
        <p:nvGraphicFramePr>
          <p:cNvPr id="260" name="Google Shape;260;p41"/>
          <p:cNvGraphicFramePr/>
          <p:nvPr/>
        </p:nvGraphicFramePr>
        <p:xfrm>
          <a:off x="954300" y="203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{B4A71568-4BC3-4FF4-ACBA-23482C34499D}</a:tableStyleId>
              </a:tblPr>
              <a:tblGrid>
                <a:gridCol w="3619500"/>
                <a:gridCol w="36195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window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current browser window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history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Browser back and forward URLs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localStorage/sessionStorage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simple browser persistent storage API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document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 access the DOM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type="title"/>
          </p:nvPr>
        </p:nvSpPr>
        <p:spPr>
          <a:xfrm>
            <a:off x="729450" y="25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setTimeout, setInterval</a:t>
            </a:r>
            <a:endParaRPr/>
          </a:p>
        </p:txBody>
      </p:sp>
      <p:sp>
        <p:nvSpPr>
          <p:cNvPr id="266" name="Google Shape;266;p42"/>
          <p:cNvSpPr txBox="1"/>
          <p:nvPr>
            <p:ph idx="1" type="body"/>
          </p:nvPr>
        </p:nvSpPr>
        <p:spPr>
          <a:xfrm>
            <a:off x="729450" y="935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setTimeout: Run something </a:t>
            </a:r>
            <a:r>
              <a:rPr lang="en" sz="2400" u="sng"/>
              <a:t>after</a:t>
            </a:r>
            <a:r>
              <a:rPr lang="en" sz="2400"/>
              <a:t> x milliseconds.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setInterval: Run something </a:t>
            </a:r>
            <a:r>
              <a:rPr lang="en" sz="2400" u="sng"/>
              <a:t>every</a:t>
            </a:r>
            <a:r>
              <a:rPr lang="en" sz="2400"/>
              <a:t> x milliseconds.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setTimeout(function() {}, 1000)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25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Lecture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935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Create a professional page layout with HTML/CSS with 12-column layout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Learn how to make websites responsive</a:t>
            </a:r>
            <a:endParaRPr sz="2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browser Javascript practices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4"/>
          <p:cNvSpPr txBox="1"/>
          <p:nvPr>
            <p:ph type="title"/>
          </p:nvPr>
        </p:nvSpPr>
        <p:spPr>
          <a:xfrm>
            <a:off x="729450" y="25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550">
                <a:solidFill>
                  <a:schemeClr val="accent1"/>
                </a:solidFill>
              </a:rPr>
              <a:t>Strict mode: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“use strict”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Google Shape;277;p44"/>
          <p:cNvSpPr txBox="1"/>
          <p:nvPr>
            <p:ph idx="1" type="body"/>
          </p:nvPr>
        </p:nvSpPr>
        <p:spPr>
          <a:xfrm>
            <a:off x="729450" y="935875"/>
            <a:ext cx="7688700" cy="28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Force the browser to validate Javascript against the standard 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Dynamically raises errors (or warnings) in the console when the code is not compliant with the standard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Example…</a:t>
            </a:r>
            <a:endParaRPr sz="21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/>
          <p:nvPr>
            <p:ph type="title"/>
          </p:nvPr>
        </p:nvSpPr>
        <p:spPr>
          <a:xfrm>
            <a:off x="729450" y="25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Scoping Problem</a:t>
            </a:r>
            <a:endParaRPr/>
          </a:p>
        </p:txBody>
      </p:sp>
      <p:sp>
        <p:nvSpPr>
          <p:cNvPr id="283" name="Google Shape;283;p45"/>
          <p:cNvSpPr txBox="1"/>
          <p:nvPr>
            <p:ph idx="1" type="body"/>
          </p:nvPr>
        </p:nvSpPr>
        <p:spPr>
          <a:xfrm>
            <a:off x="729450" y="935875"/>
            <a:ext cx="7688700" cy="33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 the browser, all Javascript files share the same execution environment i.e they share the same scope.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Naming conflicts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Unintended side consequences to event listeners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&lt;script src=”js/one.js”/&gt;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&lt;script src=”js/two.js”/&gt;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&lt;script src=”js/three.js”/&gt;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/>
          <p:nvPr>
            <p:ph type="title"/>
          </p:nvPr>
        </p:nvSpPr>
        <p:spPr>
          <a:xfrm>
            <a:off x="729450" y="25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Scoping Problem</a:t>
            </a:r>
            <a:endParaRPr u="sng"/>
          </a:p>
        </p:txBody>
      </p:sp>
      <p:sp>
        <p:nvSpPr>
          <p:cNvPr id="289" name="Google Shape;289;p46"/>
          <p:cNvSpPr txBox="1"/>
          <p:nvPr>
            <p:ph idx="1" type="body"/>
          </p:nvPr>
        </p:nvSpPr>
        <p:spPr>
          <a:xfrm>
            <a:off x="729450" y="966800"/>
            <a:ext cx="7688700" cy="1179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unction getChirps()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return []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// somewhere later in the file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getChirps()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Google Shape;290;p46"/>
          <p:cNvSpPr txBox="1"/>
          <p:nvPr>
            <p:ph idx="1" type="body"/>
          </p:nvPr>
        </p:nvSpPr>
        <p:spPr>
          <a:xfrm>
            <a:off x="729450" y="2490800"/>
            <a:ext cx="7688700" cy="928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function getChirps()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return [{“content”: “hello world”}]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Google Shape;291;p46"/>
          <p:cNvSpPr txBox="1"/>
          <p:nvPr/>
        </p:nvSpPr>
        <p:spPr>
          <a:xfrm>
            <a:off x="7235600" y="2146525"/>
            <a:ext cx="12654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one.js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46"/>
          <p:cNvSpPr txBox="1"/>
          <p:nvPr/>
        </p:nvSpPr>
        <p:spPr>
          <a:xfrm>
            <a:off x="7235600" y="3259250"/>
            <a:ext cx="12654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two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.js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" name="Google Shape;293;p46"/>
          <p:cNvSpPr txBox="1"/>
          <p:nvPr>
            <p:ph idx="1" type="body"/>
          </p:nvPr>
        </p:nvSpPr>
        <p:spPr>
          <a:xfrm>
            <a:off x="727650" y="3557600"/>
            <a:ext cx="7688700" cy="928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getChirps()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Google Shape;294;p46"/>
          <p:cNvSpPr txBox="1"/>
          <p:nvPr/>
        </p:nvSpPr>
        <p:spPr>
          <a:xfrm>
            <a:off x="7235600" y="4371975"/>
            <a:ext cx="12654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three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.js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46"/>
          <p:cNvSpPr txBox="1"/>
          <p:nvPr/>
        </p:nvSpPr>
        <p:spPr>
          <a:xfrm>
            <a:off x="3612750" y="4557050"/>
            <a:ext cx="19185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What gets called?</a:t>
            </a:r>
            <a:endParaRPr sz="16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>
            <p:ph type="title"/>
          </p:nvPr>
        </p:nvSpPr>
        <p:spPr>
          <a:xfrm>
            <a:off x="729450" y="25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Closure: e</a:t>
            </a:r>
            <a:r>
              <a:rPr lang="en"/>
              <a:t>ncapsulate and export the namespace</a:t>
            </a:r>
            <a:endParaRPr/>
          </a:p>
        </p:txBody>
      </p:sp>
      <p:sp>
        <p:nvSpPr>
          <p:cNvPr id="301" name="Google Shape;301;p47"/>
          <p:cNvSpPr txBox="1"/>
          <p:nvPr>
            <p:ph idx="1" type="body"/>
          </p:nvPr>
        </p:nvSpPr>
        <p:spPr>
          <a:xfrm>
            <a:off x="729450" y="894300"/>
            <a:ext cx="7688700" cy="3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const apiService =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(function()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"use strict";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const module = {};</a:t>
            </a:r>
            <a:endParaRPr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module.getChirps = function() {}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function privateFunction() {}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return module;</a:t>
            </a:r>
            <a:endParaRPr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}());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Google Shape;302;p47"/>
          <p:cNvSpPr txBox="1"/>
          <p:nvPr/>
        </p:nvSpPr>
        <p:spPr>
          <a:xfrm>
            <a:off x="5725200" y="1922100"/>
            <a:ext cx="3000000" cy="76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Example usage: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apiService</a:t>
            </a:r>
            <a:r>
              <a:rPr lang="en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.getChirps()</a:t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 txBox="1"/>
          <p:nvPr>
            <p:ph type="title"/>
          </p:nvPr>
        </p:nvSpPr>
        <p:spPr>
          <a:xfrm>
            <a:off x="729450" y="937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Courier New"/>
                <a:ea typeface="Courier New"/>
                <a:cs typeface="Courier New"/>
                <a:sym typeface="Courier New"/>
              </a:rPr>
              <a:t>(function() {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lang="en">
                <a:latin typeface="Courier New"/>
                <a:ea typeface="Courier New"/>
                <a:cs typeface="Courier New"/>
                <a:sym typeface="Courier New"/>
              </a:rPr>
              <a:t>function getChirps() {}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Courier New"/>
                <a:ea typeface="Courier New"/>
                <a:cs typeface="Courier New"/>
                <a:sym typeface="Courier New"/>
              </a:rPr>
              <a:t>})();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/>
          <p:nvPr>
            <p:ph type="title"/>
          </p:nvPr>
        </p:nvSpPr>
        <p:spPr>
          <a:xfrm>
            <a:off x="729450" y="25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Encapsulate and add some private functions</a:t>
            </a:r>
            <a:endParaRPr/>
          </a:p>
        </p:txBody>
      </p:sp>
      <p:sp>
        <p:nvSpPr>
          <p:cNvPr id="313" name="Google Shape;313;p49"/>
          <p:cNvSpPr txBox="1"/>
          <p:nvPr>
            <p:ph idx="1" type="body"/>
          </p:nvPr>
        </p:nvSpPr>
        <p:spPr>
          <a:xfrm>
            <a:off x="729450" y="935875"/>
            <a:ext cx="7688700" cy="28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const $ = (function()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"use strict";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let module = {}</a:t>
            </a:r>
            <a:endParaRPr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function myFunction() {}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return module;</a:t>
            </a:r>
            <a:endParaRPr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}());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rgbClr val="F4CC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p49"/>
          <p:cNvSpPr txBox="1"/>
          <p:nvPr/>
        </p:nvSpPr>
        <p:spPr>
          <a:xfrm>
            <a:off x="4173975" y="1266925"/>
            <a:ext cx="4459800" cy="115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Example usage: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$.myFunction() &lt;- this will throw an error</a:t>
            </a:r>
            <a:endParaRPr sz="1300">
              <a:solidFill>
                <a:schemeClr val="accent1"/>
              </a:solidFill>
              <a:highlight>
                <a:srgbClr val="F4CC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0"/>
          <p:cNvSpPr txBox="1"/>
          <p:nvPr>
            <p:ph type="title"/>
          </p:nvPr>
        </p:nvSpPr>
        <p:spPr>
          <a:xfrm>
            <a:off x="729450" y="25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 takes time to load</a:t>
            </a:r>
            <a:endParaRPr/>
          </a:p>
        </p:txBody>
      </p:sp>
      <p:sp>
        <p:nvSpPr>
          <p:cNvPr id="320" name="Google Shape;320;p50"/>
          <p:cNvSpPr txBox="1"/>
          <p:nvPr>
            <p:ph idx="1" type="body"/>
          </p:nvPr>
        </p:nvSpPr>
        <p:spPr>
          <a:xfrm>
            <a:off x="729450" y="935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If the DOM has not loaded, you are attaching event listeners to nothing…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.onload = function() {}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window.addEventListener('DOMContentLoaded', (event) =&gt; {});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Both can be used, but what is the difference between the above?</a:t>
            </a:r>
            <a:endParaRPr sz="1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"/>
          <p:cNvSpPr txBox="1"/>
          <p:nvPr>
            <p:ph type="title"/>
          </p:nvPr>
        </p:nvSpPr>
        <p:spPr>
          <a:xfrm>
            <a:off x="729450" y="25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Chirper example</a:t>
            </a:r>
            <a:endParaRPr/>
          </a:p>
        </p:txBody>
      </p:sp>
      <p:sp>
        <p:nvSpPr>
          <p:cNvPr id="326" name="Google Shape;326;p51"/>
          <p:cNvSpPr txBox="1"/>
          <p:nvPr>
            <p:ph idx="1" type="body"/>
          </p:nvPr>
        </p:nvSpPr>
        <p:spPr>
          <a:xfrm>
            <a:off x="729450" y="935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Create “chirps” and append them to the DOM.</a:t>
            </a:r>
            <a:endParaRPr sz="1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Structuring browser JavaScript code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25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935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Dynamic and weakly </a:t>
            </a:r>
            <a:r>
              <a:rPr lang="en" sz="2300"/>
              <a:t>typed (typescript kind of fixes that)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Interpreted, Just-in-time (JIT) compiled programming language </a:t>
            </a:r>
            <a:r>
              <a:rPr lang="en"/>
              <a:t>(more on that in CSCC24)</a:t>
            </a:r>
            <a:endParaRPr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First class functions (</a:t>
            </a:r>
            <a:r>
              <a:rPr b="1" i="1" lang="en" sz="2300" u="sng"/>
              <a:t>functions are variables</a:t>
            </a:r>
            <a:r>
              <a:rPr b="1" lang="en" sz="2300"/>
              <a:t>)</a:t>
            </a:r>
            <a:endParaRPr sz="23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3"/>
          <p:cNvSpPr txBox="1"/>
          <p:nvPr>
            <p:ph type="title"/>
          </p:nvPr>
        </p:nvSpPr>
        <p:spPr>
          <a:xfrm>
            <a:off x="729450" y="25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index1.js</a:t>
            </a:r>
            <a:endParaRPr/>
          </a:p>
        </p:txBody>
      </p:sp>
      <p:sp>
        <p:nvSpPr>
          <p:cNvPr id="337" name="Google Shape;337;p53"/>
          <p:cNvSpPr txBox="1"/>
          <p:nvPr>
            <p:ph idx="1" type="body"/>
          </p:nvPr>
        </p:nvSpPr>
        <p:spPr>
          <a:xfrm>
            <a:off x="729450" y="935875"/>
            <a:ext cx="7688700" cy="35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Imperative</a:t>
            </a:r>
            <a:r>
              <a:rPr lang="en" sz="1700"/>
              <a:t> programming.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When an event happens (on submission of HTML form), perform some updates directly to the DOM.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The DOM forms a </a:t>
            </a:r>
            <a:r>
              <a:rPr b="1" lang="en" sz="1700"/>
              <a:t>source of truth</a:t>
            </a:r>
            <a:r>
              <a:rPr lang="en" sz="1700"/>
              <a:t> of the information. We direct manipulate the UI.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This is a common pattern 10 years ago with </a:t>
            </a:r>
            <a:r>
              <a:rPr lang="en" sz="1700" u="sng">
                <a:solidFill>
                  <a:schemeClr val="hlink"/>
                </a:solidFill>
                <a:hlinkClick r:id="rId3"/>
              </a:rPr>
              <a:t>jQuery</a:t>
            </a:r>
            <a:r>
              <a:rPr lang="en" sz="1700"/>
              <a:t>.</a:t>
            </a:r>
            <a:endParaRPr sz="17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4"/>
          <p:cNvSpPr txBox="1"/>
          <p:nvPr>
            <p:ph type="title"/>
          </p:nvPr>
        </p:nvSpPr>
        <p:spPr>
          <a:xfrm>
            <a:off x="729450" y="25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index2.js</a:t>
            </a:r>
            <a:endParaRPr/>
          </a:p>
        </p:txBody>
      </p:sp>
      <p:sp>
        <p:nvSpPr>
          <p:cNvPr id="343" name="Google Shape;343;p54"/>
          <p:cNvSpPr txBox="1"/>
          <p:nvPr>
            <p:ph idx="1" type="body"/>
          </p:nvPr>
        </p:nvSpPr>
        <p:spPr>
          <a:xfrm>
            <a:off x="729450" y="935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Taking out business logic to another file to keep separation of concerns. (i.e. separate manipulation of UI with keeping track of items)</a:t>
            </a:r>
            <a:endParaRPr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5"/>
          <p:cNvSpPr txBox="1"/>
          <p:nvPr>
            <p:ph type="title"/>
          </p:nvPr>
        </p:nvSpPr>
        <p:spPr>
          <a:xfrm>
            <a:off x="729450" y="25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Model-View-Viewmodel (MVVM)</a:t>
            </a:r>
            <a:endParaRPr/>
          </a:p>
        </p:txBody>
      </p:sp>
      <p:sp>
        <p:nvSpPr>
          <p:cNvPr id="349" name="Google Shape;349;p55"/>
          <p:cNvSpPr/>
          <p:nvPr/>
        </p:nvSpPr>
        <p:spPr>
          <a:xfrm>
            <a:off x="1558388" y="3537200"/>
            <a:ext cx="1469700" cy="79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View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(HTML)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" name="Google Shape;350;p55"/>
          <p:cNvSpPr/>
          <p:nvPr/>
        </p:nvSpPr>
        <p:spPr>
          <a:xfrm>
            <a:off x="3783088" y="3537200"/>
            <a:ext cx="1469700" cy="79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ViewModel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1" name="Google Shape;351;p55"/>
          <p:cNvSpPr/>
          <p:nvPr/>
        </p:nvSpPr>
        <p:spPr>
          <a:xfrm>
            <a:off x="6078613" y="3537200"/>
            <a:ext cx="1469700" cy="79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Model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2" name="Google Shape;352;p55"/>
          <p:cNvSpPr txBox="1"/>
          <p:nvPr/>
        </p:nvSpPr>
        <p:spPr>
          <a:xfrm>
            <a:off x="1680938" y="4425050"/>
            <a:ext cx="1224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presentation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" name="Google Shape;353;p55"/>
          <p:cNvSpPr txBox="1"/>
          <p:nvPr/>
        </p:nvSpPr>
        <p:spPr>
          <a:xfrm>
            <a:off x="3997488" y="4425050"/>
            <a:ext cx="11328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Presentation logic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4" name="Google Shape;354;p55"/>
          <p:cNvSpPr txBox="1"/>
          <p:nvPr/>
        </p:nvSpPr>
        <p:spPr>
          <a:xfrm>
            <a:off x="6119513" y="4425050"/>
            <a:ext cx="14697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Business logic &amp; data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55" name="Google Shape;355;p55"/>
          <p:cNvCxnSpPr/>
          <p:nvPr/>
        </p:nvCxnSpPr>
        <p:spPr>
          <a:xfrm>
            <a:off x="3242263" y="3986225"/>
            <a:ext cx="35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356" name="Google Shape;356;p55"/>
          <p:cNvCxnSpPr/>
          <p:nvPr/>
        </p:nvCxnSpPr>
        <p:spPr>
          <a:xfrm>
            <a:off x="5487050" y="3986225"/>
            <a:ext cx="35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357" name="Google Shape;357;p55"/>
          <p:cNvSpPr txBox="1"/>
          <p:nvPr/>
        </p:nvSpPr>
        <p:spPr>
          <a:xfrm>
            <a:off x="3028088" y="3414750"/>
            <a:ext cx="8676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DOM bindings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8" name="Google Shape;358;p55"/>
          <p:cNvSpPr txBox="1"/>
          <p:nvPr>
            <p:ph idx="1" type="body"/>
          </p:nvPr>
        </p:nvSpPr>
        <p:spPr>
          <a:xfrm>
            <a:off x="729450" y="935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Model: Frontend API Service (api-service.js)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ViewModel: Frontend Controller (index2.js)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View: View (index.html)</a:t>
            </a:r>
            <a:endParaRPr sz="25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6"/>
          <p:cNvSpPr txBox="1"/>
          <p:nvPr>
            <p:ph type="title"/>
          </p:nvPr>
        </p:nvSpPr>
        <p:spPr>
          <a:xfrm>
            <a:off x="729450" y="25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Concepts</a:t>
            </a:r>
            <a:endParaRPr/>
          </a:p>
        </p:txBody>
      </p:sp>
      <p:sp>
        <p:nvSpPr>
          <p:cNvPr id="364" name="Google Shape;364;p56"/>
          <p:cNvSpPr txBox="1"/>
          <p:nvPr>
            <p:ph idx="1" type="body"/>
          </p:nvPr>
        </p:nvSpPr>
        <p:spPr>
          <a:xfrm>
            <a:off x="729450" y="935875"/>
            <a:ext cx="7688700" cy="3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View does not know the existence of the Model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API Service does not know the existence of anything else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Controller is the piece that links both elements together. Controller never stores data.</a:t>
            </a:r>
            <a:endParaRPr sz="22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7"/>
          <p:cNvSpPr txBox="1"/>
          <p:nvPr>
            <p:ph type="title"/>
          </p:nvPr>
        </p:nvSpPr>
        <p:spPr>
          <a:xfrm>
            <a:off x="729450" y="25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index3.js</a:t>
            </a:r>
            <a:endParaRPr/>
          </a:p>
        </p:txBody>
      </p:sp>
      <p:sp>
        <p:nvSpPr>
          <p:cNvPr id="370" name="Google Shape;370;p57"/>
          <p:cNvSpPr txBox="1"/>
          <p:nvPr>
            <p:ph idx="1" type="body"/>
          </p:nvPr>
        </p:nvSpPr>
        <p:spPr>
          <a:xfrm>
            <a:off x="729450" y="935875"/>
            <a:ext cx="7688700" cy="3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Manage application state using “global variables”. Use global variables as the source of truth to re-render UI always.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Idea: if we keep global variables up to date, the UI will reflect the variables always.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71" name="Google Shape;371;p57"/>
          <p:cNvSpPr txBox="1"/>
          <p:nvPr/>
        </p:nvSpPr>
        <p:spPr>
          <a:xfrm>
            <a:off x="428625" y="2990150"/>
            <a:ext cx="1510500" cy="8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state = {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chirps: [],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2" name="Google Shape;372;p57"/>
          <p:cNvSpPr txBox="1"/>
          <p:nvPr/>
        </p:nvSpPr>
        <p:spPr>
          <a:xfrm>
            <a:off x="2265600" y="2373325"/>
            <a:ext cx="5592600" cy="56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state.chirps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.find((c)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c.id === chirp.id).content = formProps.chirp;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updateChirpList();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Google Shape;373;p57"/>
          <p:cNvSpPr txBox="1"/>
          <p:nvPr/>
        </p:nvSpPr>
        <p:spPr>
          <a:xfrm>
            <a:off x="2265600" y="2992550"/>
            <a:ext cx="5592600" cy="8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ChirpService.addChirp(formProps.chirp);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state.chirps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ChirpService.getChirps();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updateChirpList();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4" name="Google Shape;374;p57"/>
          <p:cNvSpPr txBox="1"/>
          <p:nvPr/>
        </p:nvSpPr>
        <p:spPr>
          <a:xfrm>
            <a:off x="2265600" y="3832750"/>
            <a:ext cx="5592600" cy="1031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state.chirps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.forEach(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(chirp) {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newChirp = createChirpComponent(chirp);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document.querySelector(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"#chirpsList"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).prepend(newChirp);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8"/>
          <p:cNvSpPr txBox="1"/>
          <p:nvPr>
            <p:ph type="title"/>
          </p:nvPr>
        </p:nvSpPr>
        <p:spPr>
          <a:xfrm>
            <a:off x="729450" y="25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index3.js</a:t>
            </a:r>
            <a:endParaRPr/>
          </a:p>
        </p:txBody>
      </p:sp>
      <p:sp>
        <p:nvSpPr>
          <p:cNvPr id="380" name="Google Shape;380;p58"/>
          <p:cNvSpPr txBox="1"/>
          <p:nvPr>
            <p:ph idx="1" type="body"/>
          </p:nvPr>
        </p:nvSpPr>
        <p:spPr>
          <a:xfrm>
            <a:off x="729450" y="935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Use of event listeners (observer pattern)</a:t>
            </a:r>
            <a:endParaRPr sz="1800"/>
          </a:p>
        </p:txBody>
      </p:sp>
      <p:sp>
        <p:nvSpPr>
          <p:cNvPr id="381" name="Google Shape;381;p58"/>
          <p:cNvSpPr txBox="1"/>
          <p:nvPr/>
        </p:nvSpPr>
        <p:spPr>
          <a:xfrm>
            <a:off x="1542750" y="2367650"/>
            <a:ext cx="6062100" cy="218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newChirp.querySelector(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".edit"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).addEventListener(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"click"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show edit form of the current ChirpComponent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onEditButtonClickedListeners.push((chirpId)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(chirpId !== chirp.id) {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hide edit form of the current ChirpComponent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});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onEditButtonClickedListeners.forEach((listener)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listener(chirp.id));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2" name="Google Shape;382;p58"/>
          <p:cNvSpPr txBox="1"/>
          <p:nvPr/>
        </p:nvSpPr>
        <p:spPr>
          <a:xfrm>
            <a:off x="2908500" y="1806350"/>
            <a:ext cx="3327000" cy="33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onEditButtonClickedListeners = [];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9"/>
          <p:cNvSpPr txBox="1"/>
          <p:nvPr>
            <p:ph type="title"/>
          </p:nvPr>
        </p:nvSpPr>
        <p:spPr>
          <a:xfrm>
            <a:off x="729450" y="25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index4.js / meact.js</a:t>
            </a:r>
            <a:endParaRPr/>
          </a:p>
        </p:txBody>
      </p:sp>
      <p:sp>
        <p:nvSpPr>
          <p:cNvPr id="388" name="Google Shape;388;p59"/>
          <p:cNvSpPr txBox="1"/>
          <p:nvPr>
            <p:ph idx="1" type="body"/>
          </p:nvPr>
        </p:nvSpPr>
        <p:spPr>
          <a:xfrm>
            <a:off x="729450" y="935875"/>
            <a:ext cx="7688700" cy="37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An attempt to use vanilla JS to replicate basic building blocks of React.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useState()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useEffect()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What to look out for: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Implementation of </a:t>
            </a:r>
            <a:r>
              <a:rPr lang="en" sz="1900" u="sng">
                <a:solidFill>
                  <a:schemeClr val="hlink"/>
                </a:solidFill>
                <a:hlinkClick r:id="rId3"/>
              </a:rPr>
              <a:t>Observer</a:t>
            </a:r>
            <a:r>
              <a:rPr lang="en" sz="1900"/>
              <a:t> pattern</a:t>
            </a:r>
            <a:endParaRPr sz="19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0"/>
          <p:cNvSpPr txBox="1"/>
          <p:nvPr>
            <p:ph type="title"/>
          </p:nvPr>
        </p:nvSpPr>
        <p:spPr>
          <a:xfrm>
            <a:off x="729450" y="25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Chrome Devtools Demos</a:t>
            </a:r>
            <a:endParaRPr/>
          </a:p>
        </p:txBody>
      </p:sp>
      <p:sp>
        <p:nvSpPr>
          <p:cNvPr id="394" name="Google Shape;394;p60"/>
          <p:cNvSpPr txBox="1"/>
          <p:nvPr>
            <p:ph idx="1" type="body"/>
          </p:nvPr>
        </p:nvSpPr>
        <p:spPr>
          <a:xfrm>
            <a:off x="729450" y="935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console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debugger</a:t>
            </a:r>
            <a:endParaRPr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2"/>
          <p:cNvSpPr txBox="1"/>
          <p:nvPr>
            <p:ph type="title"/>
          </p:nvPr>
        </p:nvSpPr>
        <p:spPr>
          <a:xfrm>
            <a:off x="729450" y="25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 - Javascript Object Notation</a:t>
            </a:r>
            <a:endParaRPr/>
          </a:p>
        </p:txBody>
      </p:sp>
      <p:sp>
        <p:nvSpPr>
          <p:cNvPr id="405" name="Google Shape;405;p62"/>
          <p:cNvSpPr txBox="1"/>
          <p:nvPr>
            <p:ph idx="1" type="body"/>
          </p:nvPr>
        </p:nvSpPr>
        <p:spPr>
          <a:xfrm>
            <a:off x="729450" y="2078875"/>
            <a:ext cx="7688700" cy="26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Serializes a Javascript object into a string format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/>
              <a:t>Deserializes into a Javascript object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25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latest version of javascript - es2020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935875"/>
            <a:ext cx="7688700" cy="24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last big change to Javascript was ES6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https://caniuse.com/?search=es6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https://caniuse.com/?search=es5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Always learn the latest - people always make tools to compile es6 code to es5.</a:t>
            </a:r>
            <a:endParaRPr sz="2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3"/>
          <p:cNvSpPr txBox="1"/>
          <p:nvPr>
            <p:ph type="title"/>
          </p:nvPr>
        </p:nvSpPr>
        <p:spPr>
          <a:xfrm>
            <a:off x="729450" y="25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“JSON”</a:t>
            </a:r>
            <a:endParaRPr/>
          </a:p>
        </p:txBody>
      </p:sp>
      <p:sp>
        <p:nvSpPr>
          <p:cNvPr id="411" name="Google Shape;411;p63"/>
          <p:cNvSpPr txBox="1"/>
          <p:nvPr>
            <p:ph idx="1" type="body"/>
          </p:nvPr>
        </p:nvSpPr>
        <p:spPr>
          <a:xfrm>
            <a:off x="729450" y="935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“Valid JSON value” is a recursive structure: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string (eg.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“cscc09”</a:t>
            </a:r>
            <a:r>
              <a:rPr lang="en" sz="1600"/>
              <a:t>,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“is”</a:t>
            </a:r>
            <a:r>
              <a:rPr lang="en" sz="1600"/>
              <a:t>,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“awesome”</a:t>
            </a:r>
            <a:r>
              <a:rPr lang="en" sz="1600"/>
              <a:t>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number (eg.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600"/>
              <a:t>,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600"/>
              <a:t>,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" sz="1600"/>
              <a:t>,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69</a:t>
            </a:r>
            <a:r>
              <a:rPr lang="en" sz="1600"/>
              <a:t>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boolean (true, false)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array of “Valid JSON values”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object of string to “Valid JSON values”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4"/>
          <p:cNvSpPr txBox="1"/>
          <p:nvPr>
            <p:ph type="title"/>
          </p:nvPr>
        </p:nvSpPr>
        <p:spPr>
          <a:xfrm>
            <a:off x="729450" y="25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40"/>
              <a:t>Array</a:t>
            </a:r>
            <a:endParaRPr/>
          </a:p>
        </p:txBody>
      </p:sp>
      <p:sp>
        <p:nvSpPr>
          <p:cNvPr id="417" name="Google Shape;417;p64"/>
          <p:cNvSpPr txBox="1"/>
          <p:nvPr>
            <p:ph idx="1" type="body"/>
          </p:nvPr>
        </p:nvSpPr>
        <p:spPr>
          <a:xfrm>
            <a:off x="729450" y="935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 indexed list.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Eg.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[1, 2, 3, true, false]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Eg.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[“cscc09”, 42]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418" name="Google Shape;41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996" y="3020229"/>
            <a:ext cx="4922026" cy="128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5"/>
          <p:cNvSpPr txBox="1"/>
          <p:nvPr>
            <p:ph type="title"/>
          </p:nvPr>
        </p:nvSpPr>
        <p:spPr>
          <a:xfrm>
            <a:off x="729450" y="25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7500"/>
              <a:buFont typeface="Arial"/>
              <a:buNone/>
            </a:pPr>
            <a:r>
              <a:rPr lang="en" sz="2640"/>
              <a:t>Object (key value pairs)</a:t>
            </a:r>
            <a:endParaRPr sz="26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4" name="Google Shape;42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475" y="1004825"/>
            <a:ext cx="4888151" cy="2280426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65"/>
          <p:cNvSpPr txBox="1"/>
          <p:nvPr/>
        </p:nvSpPr>
        <p:spPr>
          <a:xfrm>
            <a:off x="4982450" y="1442000"/>
            <a:ext cx="3736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Eg.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“first_name”: “Donald”,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“last_name”: “Trump”,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“age”: 77,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“notably_positive_features”: []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6"/>
          <p:cNvSpPr txBox="1"/>
          <p:nvPr>
            <p:ph type="title"/>
          </p:nvPr>
        </p:nvSpPr>
        <p:spPr>
          <a:xfrm>
            <a:off x="729450" y="25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care?</a:t>
            </a:r>
            <a:endParaRPr/>
          </a:p>
        </p:txBody>
      </p:sp>
      <p:sp>
        <p:nvSpPr>
          <p:cNvPr id="431" name="Google Shape;431;p66"/>
          <p:cNvSpPr txBox="1"/>
          <p:nvPr>
            <p:ph idx="1" type="body"/>
          </p:nvPr>
        </p:nvSpPr>
        <p:spPr>
          <a:xfrm>
            <a:off x="729450" y="935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lang="en" sz="1700"/>
              <a:t> can only handle strings and numbers, not objects or arrays.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Serialize: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JSON.stringify(obj)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Deserialize: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JSON.parse(jsonStr)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25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Syntax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935875"/>
            <a:ext cx="7688700" cy="27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urier New"/>
                <a:ea typeface="Courier New"/>
                <a:cs typeface="Courier New"/>
                <a:sym typeface="Courier New"/>
              </a:rPr>
              <a:t>// this is a comment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>
                <a:latin typeface="Courier New"/>
                <a:ea typeface="Courier New"/>
                <a:cs typeface="Courier New"/>
                <a:sym typeface="Courier New"/>
              </a:rPr>
              <a:t> * this is a 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>
                <a:latin typeface="Courier New"/>
                <a:ea typeface="Courier New"/>
                <a:cs typeface="Courier New"/>
                <a:sym typeface="Courier New"/>
              </a:rPr>
              <a:t> * multiline comment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>
                <a:latin typeface="Courier New"/>
                <a:ea typeface="Courier New"/>
                <a:cs typeface="Courier New"/>
                <a:sym typeface="Courier New"/>
              </a:rPr>
              <a:t>console.log(‘Hello world’)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>
                <a:latin typeface="Courier New"/>
                <a:ea typeface="Courier New"/>
                <a:cs typeface="Courier New"/>
                <a:sym typeface="Courier New"/>
              </a:rPr>
              <a:t>console.warn(‘Houston, we have a problem’)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25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Primitives (immutable)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935875"/>
            <a:ext cx="7688700" cy="25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const a = ‘hello’  // string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const b = 10 // number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let c = true // boolean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 d = undefined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 e = null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25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(mutable)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935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const myArray = [1, 2, 3, 4]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myArray[0]  // 1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251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(mutable)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935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onst myObject =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firstName: “Cho Yin”,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yObject.lastName = “Yong”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