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8" r:id="rId4"/>
    <p:sldId id="259" r:id="rId5"/>
    <p:sldId id="260" r:id="rId6"/>
    <p:sldId id="265"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DF87-76F9-42DF-A5E4-220BC12FAC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72AC166-FBAA-4639-BF31-09C89F3854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DD6BDE3-B744-489C-8B5A-6F6DD219EC62}"/>
              </a:ext>
            </a:extLst>
          </p:cNvPr>
          <p:cNvSpPr>
            <a:spLocks noGrp="1"/>
          </p:cNvSpPr>
          <p:nvPr>
            <p:ph type="dt" sz="half" idx="10"/>
          </p:nvPr>
        </p:nvSpPr>
        <p:spPr/>
        <p:txBody>
          <a:bodyPr/>
          <a:lstStyle/>
          <a:p>
            <a:fld id="{EB064AC1-ABF6-46DA-A589-1EFE59F3B602}" type="datetimeFigureOut">
              <a:rPr lang="en-SG" smtClean="0"/>
              <a:t>12/2/2022</a:t>
            </a:fld>
            <a:endParaRPr lang="en-SG"/>
          </a:p>
        </p:txBody>
      </p:sp>
      <p:sp>
        <p:nvSpPr>
          <p:cNvPr id="5" name="Footer Placeholder 4">
            <a:extLst>
              <a:ext uri="{FF2B5EF4-FFF2-40B4-BE49-F238E27FC236}">
                <a16:creationId xmlns:a16="http://schemas.microsoft.com/office/drawing/2014/main" id="{D66EDC9E-2845-4533-828B-305625DC528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ED13FFB-8EB8-46E1-BC20-07FD7761418F}"/>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108092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C06A-DB0B-4466-A638-5D3BB591F4E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5887CE4-A413-4B8B-A62D-0804A2C987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2FB1AFC-7DF8-41AE-803F-458AAB5C51B4}"/>
              </a:ext>
            </a:extLst>
          </p:cNvPr>
          <p:cNvSpPr>
            <a:spLocks noGrp="1"/>
          </p:cNvSpPr>
          <p:nvPr>
            <p:ph type="dt" sz="half" idx="10"/>
          </p:nvPr>
        </p:nvSpPr>
        <p:spPr/>
        <p:txBody>
          <a:bodyPr/>
          <a:lstStyle/>
          <a:p>
            <a:fld id="{EB064AC1-ABF6-46DA-A589-1EFE59F3B602}" type="datetimeFigureOut">
              <a:rPr lang="en-SG" smtClean="0"/>
              <a:t>12/2/2022</a:t>
            </a:fld>
            <a:endParaRPr lang="en-SG"/>
          </a:p>
        </p:txBody>
      </p:sp>
      <p:sp>
        <p:nvSpPr>
          <p:cNvPr id="5" name="Footer Placeholder 4">
            <a:extLst>
              <a:ext uri="{FF2B5EF4-FFF2-40B4-BE49-F238E27FC236}">
                <a16:creationId xmlns:a16="http://schemas.microsoft.com/office/drawing/2014/main" id="{F93F6D54-CE8B-428C-B804-11E4317ED8B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147941D-58AD-4070-8228-38A4E54084A1}"/>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286901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CC8CA-42B9-41E4-B05F-43814499BC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76BDAC7-F96C-4109-805C-00B0EB148C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9A9CB8A-69AD-4F11-B4A1-AF6055A9A723}"/>
              </a:ext>
            </a:extLst>
          </p:cNvPr>
          <p:cNvSpPr>
            <a:spLocks noGrp="1"/>
          </p:cNvSpPr>
          <p:nvPr>
            <p:ph type="dt" sz="half" idx="10"/>
          </p:nvPr>
        </p:nvSpPr>
        <p:spPr/>
        <p:txBody>
          <a:bodyPr/>
          <a:lstStyle/>
          <a:p>
            <a:fld id="{EB064AC1-ABF6-46DA-A589-1EFE59F3B602}" type="datetimeFigureOut">
              <a:rPr lang="en-SG" smtClean="0"/>
              <a:t>12/2/2022</a:t>
            </a:fld>
            <a:endParaRPr lang="en-SG"/>
          </a:p>
        </p:txBody>
      </p:sp>
      <p:sp>
        <p:nvSpPr>
          <p:cNvPr id="5" name="Footer Placeholder 4">
            <a:extLst>
              <a:ext uri="{FF2B5EF4-FFF2-40B4-BE49-F238E27FC236}">
                <a16:creationId xmlns:a16="http://schemas.microsoft.com/office/drawing/2014/main" id="{0D0EB6D2-6713-4AC1-ACB0-69C7FCAF76F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1E942C-D12A-4792-B670-3219335ABAF9}"/>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212541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476A-B6F9-41F4-861E-9C4BF807CAB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66B9539-BE33-4DCE-86F7-D12F072DD1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70EEBB-9CBB-4193-970D-1F5B6C713700}"/>
              </a:ext>
            </a:extLst>
          </p:cNvPr>
          <p:cNvSpPr>
            <a:spLocks noGrp="1"/>
          </p:cNvSpPr>
          <p:nvPr>
            <p:ph type="dt" sz="half" idx="10"/>
          </p:nvPr>
        </p:nvSpPr>
        <p:spPr/>
        <p:txBody>
          <a:bodyPr/>
          <a:lstStyle/>
          <a:p>
            <a:fld id="{EB064AC1-ABF6-46DA-A589-1EFE59F3B602}" type="datetimeFigureOut">
              <a:rPr lang="en-SG" smtClean="0"/>
              <a:t>12/2/2022</a:t>
            </a:fld>
            <a:endParaRPr lang="en-SG"/>
          </a:p>
        </p:txBody>
      </p:sp>
      <p:sp>
        <p:nvSpPr>
          <p:cNvPr id="5" name="Footer Placeholder 4">
            <a:extLst>
              <a:ext uri="{FF2B5EF4-FFF2-40B4-BE49-F238E27FC236}">
                <a16:creationId xmlns:a16="http://schemas.microsoft.com/office/drawing/2014/main" id="{838EC717-CF77-486B-B80E-FE9A56B5603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B331C1D-BF1F-467A-BDC8-FEA46ADF5EDC}"/>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424382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C923-0E21-4838-8BBE-23B3961FE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25C553E-C0AB-4FE4-9C53-35AF13470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29629F-7887-4079-BBDC-B31BD2276C96}"/>
              </a:ext>
            </a:extLst>
          </p:cNvPr>
          <p:cNvSpPr>
            <a:spLocks noGrp="1"/>
          </p:cNvSpPr>
          <p:nvPr>
            <p:ph type="dt" sz="half" idx="10"/>
          </p:nvPr>
        </p:nvSpPr>
        <p:spPr/>
        <p:txBody>
          <a:bodyPr/>
          <a:lstStyle/>
          <a:p>
            <a:fld id="{EB064AC1-ABF6-46DA-A589-1EFE59F3B602}" type="datetimeFigureOut">
              <a:rPr lang="en-SG" smtClean="0"/>
              <a:t>12/2/2022</a:t>
            </a:fld>
            <a:endParaRPr lang="en-SG"/>
          </a:p>
        </p:txBody>
      </p:sp>
      <p:sp>
        <p:nvSpPr>
          <p:cNvPr id="5" name="Footer Placeholder 4">
            <a:extLst>
              <a:ext uri="{FF2B5EF4-FFF2-40B4-BE49-F238E27FC236}">
                <a16:creationId xmlns:a16="http://schemas.microsoft.com/office/drawing/2014/main" id="{C9297F25-386C-46F0-B6C5-8EEE95450A2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8D588F1-6EAD-4EE1-8228-D708C0F1E058}"/>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196164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8F837-0B52-4C49-9C64-5989131BD1C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8D6F032-1B59-4DF3-AEF7-27F2EF66AE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0A1BC5D-2AAE-4445-B141-8D0B4A4FA2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4B10D48-D6F8-4F65-98AD-4CD064EB318C}"/>
              </a:ext>
            </a:extLst>
          </p:cNvPr>
          <p:cNvSpPr>
            <a:spLocks noGrp="1"/>
          </p:cNvSpPr>
          <p:nvPr>
            <p:ph type="dt" sz="half" idx="10"/>
          </p:nvPr>
        </p:nvSpPr>
        <p:spPr/>
        <p:txBody>
          <a:bodyPr/>
          <a:lstStyle/>
          <a:p>
            <a:fld id="{EB064AC1-ABF6-46DA-A589-1EFE59F3B602}" type="datetimeFigureOut">
              <a:rPr lang="en-SG" smtClean="0"/>
              <a:t>12/2/2022</a:t>
            </a:fld>
            <a:endParaRPr lang="en-SG"/>
          </a:p>
        </p:txBody>
      </p:sp>
      <p:sp>
        <p:nvSpPr>
          <p:cNvPr id="6" name="Footer Placeholder 5">
            <a:extLst>
              <a:ext uri="{FF2B5EF4-FFF2-40B4-BE49-F238E27FC236}">
                <a16:creationId xmlns:a16="http://schemas.microsoft.com/office/drawing/2014/main" id="{FCEE3B96-DD47-4D22-AAA3-8DBC41FD7C2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AF4EC4F-39DB-40EA-A43C-63F08C94795B}"/>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157642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07A8-E412-4AFA-9951-D4B28E538EC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B06B608-2E8A-4A33-A9C5-5859B38E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2B254-98EB-4D19-A00F-8B3A618E0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42249F6-CA61-4366-8809-BAB511C36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EA45-19E1-4C62-B35D-BEB385449B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D7D8959-DFB9-43D9-97E3-67EE3D2E7161}"/>
              </a:ext>
            </a:extLst>
          </p:cNvPr>
          <p:cNvSpPr>
            <a:spLocks noGrp="1"/>
          </p:cNvSpPr>
          <p:nvPr>
            <p:ph type="dt" sz="half" idx="10"/>
          </p:nvPr>
        </p:nvSpPr>
        <p:spPr/>
        <p:txBody>
          <a:bodyPr/>
          <a:lstStyle/>
          <a:p>
            <a:fld id="{EB064AC1-ABF6-46DA-A589-1EFE59F3B602}" type="datetimeFigureOut">
              <a:rPr lang="en-SG" smtClean="0"/>
              <a:t>12/2/2022</a:t>
            </a:fld>
            <a:endParaRPr lang="en-SG"/>
          </a:p>
        </p:txBody>
      </p:sp>
      <p:sp>
        <p:nvSpPr>
          <p:cNvPr id="8" name="Footer Placeholder 7">
            <a:extLst>
              <a:ext uri="{FF2B5EF4-FFF2-40B4-BE49-F238E27FC236}">
                <a16:creationId xmlns:a16="http://schemas.microsoft.com/office/drawing/2014/main" id="{D4A21B8C-A82F-4EA1-B73A-342E5452C25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100078D-8410-464E-BCA4-DBBEEE0AFB9D}"/>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247029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6225-E2B8-442A-A2FE-B6C52B68BE7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8C1297A-26F9-408A-92E0-FBACDF789AAE}"/>
              </a:ext>
            </a:extLst>
          </p:cNvPr>
          <p:cNvSpPr>
            <a:spLocks noGrp="1"/>
          </p:cNvSpPr>
          <p:nvPr>
            <p:ph type="dt" sz="half" idx="10"/>
          </p:nvPr>
        </p:nvSpPr>
        <p:spPr/>
        <p:txBody>
          <a:bodyPr/>
          <a:lstStyle/>
          <a:p>
            <a:fld id="{EB064AC1-ABF6-46DA-A589-1EFE59F3B602}" type="datetimeFigureOut">
              <a:rPr lang="en-SG" smtClean="0"/>
              <a:t>12/2/2022</a:t>
            </a:fld>
            <a:endParaRPr lang="en-SG"/>
          </a:p>
        </p:txBody>
      </p:sp>
      <p:sp>
        <p:nvSpPr>
          <p:cNvPr id="4" name="Footer Placeholder 3">
            <a:extLst>
              <a:ext uri="{FF2B5EF4-FFF2-40B4-BE49-F238E27FC236}">
                <a16:creationId xmlns:a16="http://schemas.microsoft.com/office/drawing/2014/main" id="{C290907C-E252-4D64-BA43-10A41C0722B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AC89195-9314-470C-9439-BA590CDB77BA}"/>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72112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59B30C-17A0-4ED4-BA93-DC85AB305E96}"/>
              </a:ext>
            </a:extLst>
          </p:cNvPr>
          <p:cNvSpPr>
            <a:spLocks noGrp="1"/>
          </p:cNvSpPr>
          <p:nvPr>
            <p:ph type="dt" sz="half" idx="10"/>
          </p:nvPr>
        </p:nvSpPr>
        <p:spPr/>
        <p:txBody>
          <a:bodyPr/>
          <a:lstStyle/>
          <a:p>
            <a:fld id="{EB064AC1-ABF6-46DA-A589-1EFE59F3B602}" type="datetimeFigureOut">
              <a:rPr lang="en-SG" smtClean="0"/>
              <a:t>12/2/2022</a:t>
            </a:fld>
            <a:endParaRPr lang="en-SG"/>
          </a:p>
        </p:txBody>
      </p:sp>
      <p:sp>
        <p:nvSpPr>
          <p:cNvPr id="3" name="Footer Placeholder 2">
            <a:extLst>
              <a:ext uri="{FF2B5EF4-FFF2-40B4-BE49-F238E27FC236}">
                <a16:creationId xmlns:a16="http://schemas.microsoft.com/office/drawing/2014/main" id="{A66A0C88-9EC5-4E6E-BA8E-D9D5AE0E02E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D89EC89-561E-45A0-931C-75FABEB5CFE4}"/>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169064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C332-42B2-4606-BCF5-0CCEB309F0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3C663C4-221A-4914-A135-DC09C9F70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6DF9C2A-4C93-422C-873F-984D44BAD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C740A-B44B-44DC-9602-E793976CA9B4}"/>
              </a:ext>
            </a:extLst>
          </p:cNvPr>
          <p:cNvSpPr>
            <a:spLocks noGrp="1"/>
          </p:cNvSpPr>
          <p:nvPr>
            <p:ph type="dt" sz="half" idx="10"/>
          </p:nvPr>
        </p:nvSpPr>
        <p:spPr/>
        <p:txBody>
          <a:bodyPr/>
          <a:lstStyle/>
          <a:p>
            <a:fld id="{EB064AC1-ABF6-46DA-A589-1EFE59F3B602}" type="datetimeFigureOut">
              <a:rPr lang="en-SG" smtClean="0"/>
              <a:t>12/2/2022</a:t>
            </a:fld>
            <a:endParaRPr lang="en-SG"/>
          </a:p>
        </p:txBody>
      </p:sp>
      <p:sp>
        <p:nvSpPr>
          <p:cNvPr id="6" name="Footer Placeholder 5">
            <a:extLst>
              <a:ext uri="{FF2B5EF4-FFF2-40B4-BE49-F238E27FC236}">
                <a16:creationId xmlns:a16="http://schemas.microsoft.com/office/drawing/2014/main" id="{CF18E511-10DA-4249-8C89-1DD353C55C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04752C-36ED-44F1-8574-EF8199749A7F}"/>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312011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5847-38BF-4FFA-BCD5-435C5CC4E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66B44EE-12E8-40FA-A42E-96730A345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A025302-975D-41AA-B7F4-1744C47C1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ED08E-F065-4A01-81E4-264873201AE2}"/>
              </a:ext>
            </a:extLst>
          </p:cNvPr>
          <p:cNvSpPr>
            <a:spLocks noGrp="1"/>
          </p:cNvSpPr>
          <p:nvPr>
            <p:ph type="dt" sz="half" idx="10"/>
          </p:nvPr>
        </p:nvSpPr>
        <p:spPr/>
        <p:txBody>
          <a:bodyPr/>
          <a:lstStyle/>
          <a:p>
            <a:fld id="{EB064AC1-ABF6-46DA-A589-1EFE59F3B602}" type="datetimeFigureOut">
              <a:rPr lang="en-SG" smtClean="0"/>
              <a:t>12/2/2022</a:t>
            </a:fld>
            <a:endParaRPr lang="en-SG"/>
          </a:p>
        </p:txBody>
      </p:sp>
      <p:sp>
        <p:nvSpPr>
          <p:cNvPr id="6" name="Footer Placeholder 5">
            <a:extLst>
              <a:ext uri="{FF2B5EF4-FFF2-40B4-BE49-F238E27FC236}">
                <a16:creationId xmlns:a16="http://schemas.microsoft.com/office/drawing/2014/main" id="{EAB4C9F9-3957-4DE7-96D8-1300C53DB1E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4513087-E97B-4D47-9995-016750FAEAE5}"/>
              </a:ext>
            </a:extLst>
          </p:cNvPr>
          <p:cNvSpPr>
            <a:spLocks noGrp="1"/>
          </p:cNvSpPr>
          <p:nvPr>
            <p:ph type="sldNum" sz="quarter" idx="12"/>
          </p:nvPr>
        </p:nvSpPr>
        <p:spPr/>
        <p:txBody>
          <a:bodyPr/>
          <a:lstStyle/>
          <a:p>
            <a:fld id="{8F31D196-C5D6-4C58-B764-0FE87D73A4F5}" type="slidenum">
              <a:rPr lang="en-SG" smtClean="0"/>
              <a:t>‹#›</a:t>
            </a:fld>
            <a:endParaRPr lang="en-SG"/>
          </a:p>
        </p:txBody>
      </p:sp>
    </p:spTree>
    <p:extLst>
      <p:ext uri="{BB962C8B-B14F-4D97-AF65-F5344CB8AC3E}">
        <p14:creationId xmlns:p14="http://schemas.microsoft.com/office/powerpoint/2010/main" val="207736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CA0E6-26A3-4AB9-87BE-F0676BA78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5AF6D0C-C98A-4362-B561-B216B4D66A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AC77DE5-C607-4A42-9E91-DDAF66C0CF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64AC1-ABF6-46DA-A589-1EFE59F3B602}" type="datetimeFigureOut">
              <a:rPr lang="en-SG" smtClean="0"/>
              <a:t>12/2/2022</a:t>
            </a:fld>
            <a:endParaRPr lang="en-SG"/>
          </a:p>
        </p:txBody>
      </p:sp>
      <p:sp>
        <p:nvSpPr>
          <p:cNvPr id="5" name="Footer Placeholder 4">
            <a:extLst>
              <a:ext uri="{FF2B5EF4-FFF2-40B4-BE49-F238E27FC236}">
                <a16:creationId xmlns:a16="http://schemas.microsoft.com/office/drawing/2014/main" id="{87576517-3DED-4FBE-89EA-C9B95931F9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4EBE325-F306-4D0B-897D-8A1D0E520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1D196-C5D6-4C58-B764-0FE87D73A4F5}" type="slidenum">
              <a:rPr lang="en-SG" smtClean="0"/>
              <a:t>‹#›</a:t>
            </a:fld>
            <a:endParaRPr lang="en-SG"/>
          </a:p>
        </p:txBody>
      </p:sp>
    </p:spTree>
    <p:extLst>
      <p:ext uri="{BB962C8B-B14F-4D97-AF65-F5344CB8AC3E}">
        <p14:creationId xmlns:p14="http://schemas.microsoft.com/office/powerpoint/2010/main" val="4290325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17F0F5-E9FE-4315-9805-9D8CD23F690B}"/>
              </a:ext>
            </a:extLst>
          </p:cNvPr>
          <p:cNvPicPr>
            <a:picLocks noChangeAspect="1"/>
          </p:cNvPicPr>
          <p:nvPr/>
        </p:nvPicPr>
        <p:blipFill>
          <a:blip r:embed="rId2"/>
          <a:stretch>
            <a:fillRect/>
          </a:stretch>
        </p:blipFill>
        <p:spPr>
          <a:xfrm>
            <a:off x="1076325" y="1251895"/>
            <a:ext cx="9715500" cy="5000092"/>
          </a:xfrm>
          <a:prstGeom prst="rect">
            <a:avLst/>
          </a:prstGeom>
        </p:spPr>
      </p:pic>
    </p:spTree>
    <p:extLst>
      <p:ext uri="{BB962C8B-B14F-4D97-AF65-F5344CB8AC3E}">
        <p14:creationId xmlns:p14="http://schemas.microsoft.com/office/powerpoint/2010/main" val="737879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B967B9-E16E-40BF-A77E-734540D65CA4}"/>
              </a:ext>
            </a:extLst>
          </p:cNvPr>
          <p:cNvPicPr>
            <a:picLocks noChangeAspect="1"/>
          </p:cNvPicPr>
          <p:nvPr/>
        </p:nvPicPr>
        <p:blipFill>
          <a:blip r:embed="rId2"/>
          <a:stretch>
            <a:fillRect/>
          </a:stretch>
        </p:blipFill>
        <p:spPr>
          <a:xfrm>
            <a:off x="606490" y="1965625"/>
            <a:ext cx="8453535" cy="4511240"/>
          </a:xfrm>
          <a:prstGeom prst="rect">
            <a:avLst/>
          </a:prstGeom>
        </p:spPr>
      </p:pic>
      <p:sp>
        <p:nvSpPr>
          <p:cNvPr id="4" name="TextBox 3">
            <a:extLst>
              <a:ext uri="{FF2B5EF4-FFF2-40B4-BE49-F238E27FC236}">
                <a16:creationId xmlns:a16="http://schemas.microsoft.com/office/drawing/2014/main" id="{08670558-4B56-4182-90C1-0B57AD989592}"/>
              </a:ext>
            </a:extLst>
          </p:cNvPr>
          <p:cNvSpPr txBox="1"/>
          <p:nvPr/>
        </p:nvSpPr>
        <p:spPr>
          <a:xfrm>
            <a:off x="807396" y="491646"/>
            <a:ext cx="9465013" cy="923330"/>
          </a:xfrm>
          <a:prstGeom prst="rect">
            <a:avLst/>
          </a:prstGeom>
          <a:noFill/>
        </p:spPr>
        <p:txBody>
          <a:bodyPr wrap="square" rtlCol="0">
            <a:spAutoFit/>
          </a:bodyPr>
          <a:lstStyle/>
          <a:p>
            <a:r>
              <a:rPr lang="en-SG" dirty="0"/>
              <a:t>Add a step and click on the “+” sign to add a pivot to pivot the Male and Female and Total a Gender Column. This step is needed for us to draw LFPR for Total, Males and Female in the same chart in Tableau.</a:t>
            </a:r>
          </a:p>
        </p:txBody>
      </p:sp>
    </p:spTree>
    <p:extLst>
      <p:ext uri="{BB962C8B-B14F-4D97-AF65-F5344CB8AC3E}">
        <p14:creationId xmlns:p14="http://schemas.microsoft.com/office/powerpoint/2010/main" val="195239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879A0D-0F2C-45D9-91CD-0882064AC8EA}"/>
              </a:ext>
            </a:extLst>
          </p:cNvPr>
          <p:cNvSpPr txBox="1"/>
          <p:nvPr/>
        </p:nvSpPr>
        <p:spPr>
          <a:xfrm>
            <a:off x="1222310" y="727788"/>
            <a:ext cx="10151706" cy="369332"/>
          </a:xfrm>
          <a:prstGeom prst="rect">
            <a:avLst/>
          </a:prstGeom>
          <a:noFill/>
        </p:spPr>
        <p:txBody>
          <a:bodyPr wrap="square" rtlCol="0">
            <a:spAutoFit/>
          </a:bodyPr>
          <a:lstStyle/>
          <a:p>
            <a:r>
              <a:rPr lang="en-SG" dirty="0"/>
              <a:t>1. Drag the tab into start the data cleaning </a:t>
            </a:r>
          </a:p>
        </p:txBody>
      </p:sp>
      <p:pic>
        <p:nvPicPr>
          <p:cNvPr id="6" name="Picture 5">
            <a:extLst>
              <a:ext uri="{FF2B5EF4-FFF2-40B4-BE49-F238E27FC236}">
                <a16:creationId xmlns:a16="http://schemas.microsoft.com/office/drawing/2014/main" id="{4A9FA126-79F4-4F6E-8420-3E032B8500C7}"/>
              </a:ext>
            </a:extLst>
          </p:cNvPr>
          <p:cNvPicPr>
            <a:picLocks noChangeAspect="1"/>
          </p:cNvPicPr>
          <p:nvPr/>
        </p:nvPicPr>
        <p:blipFill rotWithShape="1">
          <a:blip r:embed="rId2"/>
          <a:srcRect l="14844" t="5833" r="15782" b="58333"/>
          <a:stretch/>
        </p:blipFill>
        <p:spPr>
          <a:xfrm>
            <a:off x="1866900" y="1657349"/>
            <a:ext cx="7829550" cy="4549603"/>
          </a:xfrm>
          <a:prstGeom prst="rect">
            <a:avLst/>
          </a:prstGeom>
        </p:spPr>
      </p:pic>
    </p:spTree>
    <p:extLst>
      <p:ext uri="{BB962C8B-B14F-4D97-AF65-F5344CB8AC3E}">
        <p14:creationId xmlns:p14="http://schemas.microsoft.com/office/powerpoint/2010/main" val="40730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45B024-C6EB-409D-A706-A66A60068689}"/>
              </a:ext>
            </a:extLst>
          </p:cNvPr>
          <p:cNvPicPr>
            <a:picLocks noChangeAspect="1"/>
          </p:cNvPicPr>
          <p:nvPr/>
        </p:nvPicPr>
        <p:blipFill>
          <a:blip r:embed="rId2"/>
          <a:stretch>
            <a:fillRect/>
          </a:stretch>
        </p:blipFill>
        <p:spPr>
          <a:xfrm>
            <a:off x="1217603" y="1835253"/>
            <a:ext cx="7924800" cy="4188017"/>
          </a:xfrm>
          <a:prstGeom prst="rect">
            <a:avLst/>
          </a:prstGeom>
        </p:spPr>
      </p:pic>
      <p:sp>
        <p:nvSpPr>
          <p:cNvPr id="4" name="Rectangle 3">
            <a:extLst>
              <a:ext uri="{FF2B5EF4-FFF2-40B4-BE49-F238E27FC236}">
                <a16:creationId xmlns:a16="http://schemas.microsoft.com/office/drawing/2014/main" id="{56E2E88B-9684-4C73-879A-0C0930E17A2C}"/>
              </a:ext>
            </a:extLst>
          </p:cNvPr>
          <p:cNvSpPr/>
          <p:nvPr/>
        </p:nvSpPr>
        <p:spPr>
          <a:xfrm>
            <a:off x="3491878" y="2540898"/>
            <a:ext cx="1015386" cy="461247"/>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CD9CBED2-CBE7-49FF-952B-3C64F38E9C72}"/>
              </a:ext>
            </a:extLst>
          </p:cNvPr>
          <p:cNvSpPr/>
          <p:nvPr/>
        </p:nvSpPr>
        <p:spPr>
          <a:xfrm>
            <a:off x="1217603" y="3198376"/>
            <a:ext cx="1226191" cy="55632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50B6B975-269C-4C50-959E-44C00149A6D3}"/>
              </a:ext>
            </a:extLst>
          </p:cNvPr>
          <p:cNvSpPr txBox="1"/>
          <p:nvPr/>
        </p:nvSpPr>
        <p:spPr>
          <a:xfrm>
            <a:off x="1222310" y="727788"/>
            <a:ext cx="10151706" cy="646331"/>
          </a:xfrm>
          <a:prstGeom prst="rect">
            <a:avLst/>
          </a:prstGeom>
          <a:noFill/>
        </p:spPr>
        <p:txBody>
          <a:bodyPr wrap="square" rtlCol="0">
            <a:spAutoFit/>
          </a:bodyPr>
          <a:lstStyle/>
          <a:p>
            <a:r>
              <a:rPr lang="en-SG" dirty="0"/>
              <a:t>2. Cleaning by adding the cleaning step and tick cleaned with data interpreter. The title of the columns will be automatically identified </a:t>
            </a:r>
          </a:p>
        </p:txBody>
      </p:sp>
    </p:spTree>
    <p:extLst>
      <p:ext uri="{BB962C8B-B14F-4D97-AF65-F5344CB8AC3E}">
        <p14:creationId xmlns:p14="http://schemas.microsoft.com/office/powerpoint/2010/main" val="275779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1DE186-2DEF-4314-B617-DB54BF0BF130}"/>
              </a:ext>
            </a:extLst>
          </p:cNvPr>
          <p:cNvPicPr>
            <a:picLocks noChangeAspect="1"/>
          </p:cNvPicPr>
          <p:nvPr/>
        </p:nvPicPr>
        <p:blipFill>
          <a:blip r:embed="rId2"/>
          <a:stretch>
            <a:fillRect/>
          </a:stretch>
        </p:blipFill>
        <p:spPr>
          <a:xfrm>
            <a:off x="979714" y="1632882"/>
            <a:ext cx="9545216" cy="4996324"/>
          </a:xfrm>
          <a:prstGeom prst="rect">
            <a:avLst/>
          </a:prstGeom>
        </p:spPr>
      </p:pic>
      <p:sp>
        <p:nvSpPr>
          <p:cNvPr id="4" name="Rectangle 3">
            <a:extLst>
              <a:ext uri="{FF2B5EF4-FFF2-40B4-BE49-F238E27FC236}">
                <a16:creationId xmlns:a16="http://schemas.microsoft.com/office/drawing/2014/main" id="{5AE67AA8-B6BB-4B2A-8A78-49B6774C99E0}"/>
              </a:ext>
            </a:extLst>
          </p:cNvPr>
          <p:cNvSpPr/>
          <p:nvPr/>
        </p:nvSpPr>
        <p:spPr>
          <a:xfrm>
            <a:off x="3930416" y="2509934"/>
            <a:ext cx="473632" cy="18430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6ED121E7-C222-4308-9EC3-0D48925D8CEC}"/>
              </a:ext>
            </a:extLst>
          </p:cNvPr>
          <p:cNvSpPr/>
          <p:nvPr/>
        </p:nvSpPr>
        <p:spPr>
          <a:xfrm>
            <a:off x="4129471" y="3198045"/>
            <a:ext cx="741112" cy="18430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3E06C315-1935-44D0-BB4E-060BFF164712}"/>
              </a:ext>
            </a:extLst>
          </p:cNvPr>
          <p:cNvSpPr txBox="1"/>
          <p:nvPr/>
        </p:nvSpPr>
        <p:spPr>
          <a:xfrm>
            <a:off x="1222310" y="727788"/>
            <a:ext cx="10151706" cy="369332"/>
          </a:xfrm>
          <a:prstGeom prst="rect">
            <a:avLst/>
          </a:prstGeom>
          <a:noFill/>
        </p:spPr>
        <p:txBody>
          <a:bodyPr wrap="square" rtlCol="0">
            <a:spAutoFit/>
          </a:bodyPr>
          <a:lstStyle/>
          <a:p>
            <a:r>
              <a:rPr lang="en-SG" dirty="0"/>
              <a:t>3. Click on the “+” sign and “Pivot” . This will enable us to pivot the years to a column</a:t>
            </a:r>
          </a:p>
        </p:txBody>
      </p:sp>
    </p:spTree>
    <p:extLst>
      <p:ext uri="{BB962C8B-B14F-4D97-AF65-F5344CB8AC3E}">
        <p14:creationId xmlns:p14="http://schemas.microsoft.com/office/powerpoint/2010/main" val="258901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F01672-E630-4170-92F7-54497FCAA9FA}"/>
              </a:ext>
            </a:extLst>
          </p:cNvPr>
          <p:cNvSpPr txBox="1"/>
          <p:nvPr/>
        </p:nvSpPr>
        <p:spPr>
          <a:xfrm>
            <a:off x="1222310" y="727788"/>
            <a:ext cx="10151706" cy="646331"/>
          </a:xfrm>
          <a:prstGeom prst="rect">
            <a:avLst/>
          </a:prstGeom>
          <a:noFill/>
        </p:spPr>
        <p:txBody>
          <a:bodyPr wrap="square" rtlCol="0">
            <a:spAutoFit/>
          </a:bodyPr>
          <a:lstStyle/>
          <a:p>
            <a:r>
              <a:rPr lang="en-SG" dirty="0"/>
              <a:t>4. Pivot columns to the rows. Rename the column “Pivot1 Values” to LFPR and “Pivot 1 Names” to Year. “Age(Years)/Sex” to Age Group/Overall</a:t>
            </a:r>
          </a:p>
        </p:txBody>
      </p:sp>
      <p:pic>
        <p:nvPicPr>
          <p:cNvPr id="6" name="Picture 5">
            <a:extLst>
              <a:ext uri="{FF2B5EF4-FFF2-40B4-BE49-F238E27FC236}">
                <a16:creationId xmlns:a16="http://schemas.microsoft.com/office/drawing/2014/main" id="{7275C51E-B7FB-4CD4-80E2-65FBC10C56D2}"/>
              </a:ext>
            </a:extLst>
          </p:cNvPr>
          <p:cNvPicPr>
            <a:picLocks noChangeAspect="1"/>
          </p:cNvPicPr>
          <p:nvPr/>
        </p:nvPicPr>
        <p:blipFill>
          <a:blip r:embed="rId2"/>
          <a:stretch>
            <a:fillRect/>
          </a:stretch>
        </p:blipFill>
        <p:spPr>
          <a:xfrm>
            <a:off x="1222310" y="1794261"/>
            <a:ext cx="8115300" cy="4426133"/>
          </a:xfrm>
          <a:prstGeom prst="rect">
            <a:avLst/>
          </a:prstGeom>
        </p:spPr>
      </p:pic>
    </p:spTree>
    <p:extLst>
      <p:ext uri="{BB962C8B-B14F-4D97-AF65-F5344CB8AC3E}">
        <p14:creationId xmlns:p14="http://schemas.microsoft.com/office/powerpoint/2010/main" val="236609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F171A9-CF1E-48F0-BE3B-172BC752889E}"/>
              </a:ext>
            </a:extLst>
          </p:cNvPr>
          <p:cNvPicPr>
            <a:picLocks noChangeAspect="1"/>
          </p:cNvPicPr>
          <p:nvPr/>
        </p:nvPicPr>
        <p:blipFill>
          <a:blip r:embed="rId2"/>
          <a:stretch>
            <a:fillRect/>
          </a:stretch>
        </p:blipFill>
        <p:spPr>
          <a:xfrm>
            <a:off x="41787" y="0"/>
            <a:ext cx="12108426" cy="6858000"/>
          </a:xfrm>
          <a:prstGeom prst="rect">
            <a:avLst/>
          </a:prstGeom>
        </p:spPr>
      </p:pic>
    </p:spTree>
    <p:extLst>
      <p:ext uri="{BB962C8B-B14F-4D97-AF65-F5344CB8AC3E}">
        <p14:creationId xmlns:p14="http://schemas.microsoft.com/office/powerpoint/2010/main" val="275092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8793F9-7ABC-42FF-9A4F-589886463F8A}"/>
              </a:ext>
            </a:extLst>
          </p:cNvPr>
          <p:cNvPicPr>
            <a:picLocks noChangeAspect="1"/>
          </p:cNvPicPr>
          <p:nvPr/>
        </p:nvPicPr>
        <p:blipFill>
          <a:blip r:embed="rId2"/>
          <a:stretch>
            <a:fillRect/>
          </a:stretch>
        </p:blipFill>
        <p:spPr>
          <a:xfrm>
            <a:off x="1114425" y="1927441"/>
            <a:ext cx="9789889" cy="4425733"/>
          </a:xfrm>
          <a:prstGeom prst="rect">
            <a:avLst/>
          </a:prstGeom>
        </p:spPr>
      </p:pic>
      <p:sp>
        <p:nvSpPr>
          <p:cNvPr id="4" name="TextBox 3">
            <a:extLst>
              <a:ext uri="{FF2B5EF4-FFF2-40B4-BE49-F238E27FC236}">
                <a16:creationId xmlns:a16="http://schemas.microsoft.com/office/drawing/2014/main" id="{0FE71C1B-5BF4-4A54-BAFD-9EB13CE4BD3E}"/>
              </a:ext>
            </a:extLst>
          </p:cNvPr>
          <p:cNvSpPr txBox="1"/>
          <p:nvPr/>
        </p:nvSpPr>
        <p:spPr>
          <a:xfrm>
            <a:off x="1222310" y="727788"/>
            <a:ext cx="10151706" cy="369332"/>
          </a:xfrm>
          <a:prstGeom prst="rect">
            <a:avLst/>
          </a:prstGeom>
          <a:noFill/>
        </p:spPr>
        <p:txBody>
          <a:bodyPr wrap="square" rtlCol="0">
            <a:spAutoFit/>
          </a:bodyPr>
          <a:lstStyle/>
          <a:p>
            <a:r>
              <a:rPr lang="en-SG" dirty="0"/>
              <a:t>5.Rename “Females”, “Males” and “Total” to “Overall”</a:t>
            </a:r>
          </a:p>
        </p:txBody>
      </p:sp>
    </p:spTree>
    <p:extLst>
      <p:ext uri="{BB962C8B-B14F-4D97-AF65-F5344CB8AC3E}">
        <p14:creationId xmlns:p14="http://schemas.microsoft.com/office/powerpoint/2010/main" val="34647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8DBB61-7EC0-4879-8312-15702C522BE9}"/>
              </a:ext>
            </a:extLst>
          </p:cNvPr>
          <p:cNvSpPr txBox="1"/>
          <p:nvPr/>
        </p:nvSpPr>
        <p:spPr>
          <a:xfrm>
            <a:off x="925738" y="666750"/>
            <a:ext cx="8551637" cy="646331"/>
          </a:xfrm>
          <a:prstGeom prst="rect">
            <a:avLst/>
          </a:prstGeom>
          <a:noFill/>
        </p:spPr>
        <p:txBody>
          <a:bodyPr wrap="square" rtlCol="0">
            <a:spAutoFit/>
          </a:bodyPr>
          <a:lstStyle/>
          <a:p>
            <a:r>
              <a:rPr lang="en-SG" dirty="0"/>
              <a:t>Add a </a:t>
            </a:r>
            <a:r>
              <a:rPr lang="en-SG"/>
              <a:t>new step. Change </a:t>
            </a:r>
            <a:r>
              <a:rPr lang="en-SG" dirty="0"/>
              <a:t>the type of data of the year to Date. Add in a filter to filter for data from 2010. Subsequently change the LFPR to decimal format </a:t>
            </a:r>
          </a:p>
        </p:txBody>
      </p:sp>
      <p:pic>
        <p:nvPicPr>
          <p:cNvPr id="8" name="Picture 7">
            <a:extLst>
              <a:ext uri="{FF2B5EF4-FFF2-40B4-BE49-F238E27FC236}">
                <a16:creationId xmlns:a16="http://schemas.microsoft.com/office/drawing/2014/main" id="{AECEB0A0-9D14-45EF-BABE-556B0D9E2F8A}"/>
              </a:ext>
            </a:extLst>
          </p:cNvPr>
          <p:cNvPicPr>
            <a:picLocks noChangeAspect="1"/>
          </p:cNvPicPr>
          <p:nvPr/>
        </p:nvPicPr>
        <p:blipFill>
          <a:blip r:embed="rId2"/>
          <a:stretch>
            <a:fillRect/>
          </a:stretch>
        </p:blipFill>
        <p:spPr>
          <a:xfrm>
            <a:off x="805724" y="1577178"/>
            <a:ext cx="2103302" cy="3703641"/>
          </a:xfrm>
          <a:prstGeom prst="rect">
            <a:avLst/>
          </a:prstGeom>
        </p:spPr>
      </p:pic>
      <p:pic>
        <p:nvPicPr>
          <p:cNvPr id="12" name="Picture 11">
            <a:extLst>
              <a:ext uri="{FF2B5EF4-FFF2-40B4-BE49-F238E27FC236}">
                <a16:creationId xmlns:a16="http://schemas.microsoft.com/office/drawing/2014/main" id="{1C23C284-B967-4148-8372-3B51E0576EBD}"/>
              </a:ext>
            </a:extLst>
          </p:cNvPr>
          <p:cNvPicPr>
            <a:picLocks noChangeAspect="1"/>
          </p:cNvPicPr>
          <p:nvPr/>
        </p:nvPicPr>
        <p:blipFill>
          <a:blip r:embed="rId3"/>
          <a:stretch>
            <a:fillRect/>
          </a:stretch>
        </p:blipFill>
        <p:spPr>
          <a:xfrm>
            <a:off x="9555392" y="1741276"/>
            <a:ext cx="2034716" cy="3360711"/>
          </a:xfrm>
          <a:prstGeom prst="rect">
            <a:avLst/>
          </a:prstGeom>
        </p:spPr>
      </p:pic>
      <p:pic>
        <p:nvPicPr>
          <p:cNvPr id="14" name="Picture 13">
            <a:extLst>
              <a:ext uri="{FF2B5EF4-FFF2-40B4-BE49-F238E27FC236}">
                <a16:creationId xmlns:a16="http://schemas.microsoft.com/office/drawing/2014/main" id="{223D0A9C-14B7-411C-9EBB-E423B3DA6754}"/>
              </a:ext>
            </a:extLst>
          </p:cNvPr>
          <p:cNvPicPr>
            <a:picLocks noChangeAspect="1"/>
          </p:cNvPicPr>
          <p:nvPr/>
        </p:nvPicPr>
        <p:blipFill>
          <a:blip r:embed="rId4"/>
          <a:stretch>
            <a:fillRect/>
          </a:stretch>
        </p:blipFill>
        <p:spPr>
          <a:xfrm>
            <a:off x="3305175" y="1577178"/>
            <a:ext cx="5581650" cy="3122744"/>
          </a:xfrm>
          <a:prstGeom prst="rect">
            <a:avLst/>
          </a:prstGeom>
        </p:spPr>
      </p:pic>
    </p:spTree>
    <p:extLst>
      <p:ext uri="{BB962C8B-B14F-4D97-AF65-F5344CB8AC3E}">
        <p14:creationId xmlns:p14="http://schemas.microsoft.com/office/powerpoint/2010/main" val="15245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8DAB2D-6053-4DBB-A6D7-5BB5648A25C4}"/>
              </a:ext>
            </a:extLst>
          </p:cNvPr>
          <p:cNvPicPr>
            <a:picLocks noChangeAspect="1"/>
          </p:cNvPicPr>
          <p:nvPr/>
        </p:nvPicPr>
        <p:blipFill>
          <a:blip r:embed="rId2"/>
          <a:stretch>
            <a:fillRect/>
          </a:stretch>
        </p:blipFill>
        <p:spPr>
          <a:xfrm>
            <a:off x="807396" y="1630478"/>
            <a:ext cx="9465013" cy="5025494"/>
          </a:xfrm>
          <a:prstGeom prst="rect">
            <a:avLst/>
          </a:prstGeom>
        </p:spPr>
      </p:pic>
      <p:sp>
        <p:nvSpPr>
          <p:cNvPr id="4" name="TextBox 3">
            <a:extLst>
              <a:ext uri="{FF2B5EF4-FFF2-40B4-BE49-F238E27FC236}">
                <a16:creationId xmlns:a16="http://schemas.microsoft.com/office/drawing/2014/main" id="{B90E9A3F-2388-494A-B5BA-20C0DA664536}"/>
              </a:ext>
            </a:extLst>
          </p:cNvPr>
          <p:cNvSpPr txBox="1"/>
          <p:nvPr/>
        </p:nvSpPr>
        <p:spPr>
          <a:xfrm>
            <a:off x="807396" y="491646"/>
            <a:ext cx="9465013" cy="1200329"/>
          </a:xfrm>
          <a:prstGeom prst="rect">
            <a:avLst/>
          </a:prstGeom>
          <a:noFill/>
        </p:spPr>
        <p:txBody>
          <a:bodyPr wrap="square" rtlCol="0">
            <a:spAutoFit/>
          </a:bodyPr>
          <a:lstStyle/>
          <a:p>
            <a:r>
              <a:rPr lang="en-SG" dirty="0"/>
              <a:t>Add a step and click on the “+” sign to add a pivot. Drag the Category to “Pivoted field” and LFPR to “Field to aggregate for new columns”. This will pivot the Male, Female and Total from rows to column title. This step is needed for us to draw LFPR for Total, Males and Female in the same chart in Tableau.</a:t>
            </a:r>
          </a:p>
        </p:txBody>
      </p:sp>
      <p:sp>
        <p:nvSpPr>
          <p:cNvPr id="5" name="TextBox 4">
            <a:extLst>
              <a:ext uri="{FF2B5EF4-FFF2-40B4-BE49-F238E27FC236}">
                <a16:creationId xmlns:a16="http://schemas.microsoft.com/office/drawing/2014/main" id="{14AD17E9-0689-42A6-AF7D-0189F4172C6C}"/>
              </a:ext>
            </a:extLst>
          </p:cNvPr>
          <p:cNvSpPr txBox="1"/>
          <p:nvPr/>
        </p:nvSpPr>
        <p:spPr>
          <a:xfrm>
            <a:off x="959796" y="644046"/>
            <a:ext cx="9465013" cy="1200329"/>
          </a:xfrm>
          <a:prstGeom prst="rect">
            <a:avLst/>
          </a:prstGeom>
          <a:noFill/>
        </p:spPr>
        <p:txBody>
          <a:bodyPr wrap="square" rtlCol="0">
            <a:spAutoFit/>
          </a:bodyPr>
          <a:lstStyle/>
          <a:p>
            <a:r>
              <a:rPr lang="en-SG" dirty="0"/>
              <a:t>Add a step and click on the “+” sign to add a pivot. Drag the Category to “Pivoted field” and LFPR to “Field to aggregate for new columns”. This will pivot the Male, Female and Total from rows to column title. This step is needed for us to draw LFPR for Total, Males and Female in the same chart in Tableau.</a:t>
            </a:r>
          </a:p>
        </p:txBody>
      </p:sp>
    </p:spTree>
    <p:extLst>
      <p:ext uri="{BB962C8B-B14F-4D97-AF65-F5344CB8AC3E}">
        <p14:creationId xmlns:p14="http://schemas.microsoft.com/office/powerpoint/2010/main" val="1755476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333</Words>
  <Application>Microsoft Office PowerPoint</Application>
  <PresentationFormat>Widescreen</PresentationFormat>
  <Paragraphs>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Jieyuan Zhang</dc:creator>
  <cp:lastModifiedBy>Jieyuan Zhang</cp:lastModifiedBy>
  <cp:revision>2</cp:revision>
  <dcterms:created xsi:type="dcterms:W3CDTF">2022-02-11T15:29:55Z</dcterms:created>
  <dcterms:modified xsi:type="dcterms:W3CDTF">2022-02-12T08:55:07Z</dcterms:modified>
</cp:coreProperties>
</file>