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A9785-D620-4863-9169-A8D251C3A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EDABB-6F0F-48AA-BAF5-65B3F45E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03B8-3872-40A3-BFB6-4DAC023E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F9A13-9361-459B-939A-54AEE69D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36E63-2908-43EF-8B3C-EFFAA723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1727-F2B9-4FF5-9C2F-1E0DF4BC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0C498-2B2F-4D59-A7FC-F6110FCB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ABE5-AEDA-4B52-99FF-9D044A7A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5775-BFB0-4638-B2E8-89228FF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AB4A4-8B53-4B48-8B67-8350FEB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5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9FCFB-1934-4EC0-8E22-DE8575652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919D3-4ED9-4455-9B73-AE11E20F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8AC0C-8F63-4EA2-9232-B789FCE5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18021-A0E3-4EF9-ADA1-C63E733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E08AD-150E-4C27-8187-ED518A3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9DFE-183E-43F8-8F25-9A60DCB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B676E-54BE-4701-9FEF-11472627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4B88E-921C-4987-A84F-840E1F71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AD12-A98B-440A-8E54-61FD6842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D1146-FEEA-4471-900B-25C7689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8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4245-1EA3-4958-8992-767EFAAB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23C-D279-4137-BE92-31FFC65C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F92D0-5AF7-4D0C-BA38-E3F7866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27BA8-54ED-41D3-916E-F09C7814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96A4B-3C8E-4DF6-A61C-2281AC0E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1351-D06F-420E-BD78-5D8600FB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A80A0-7A4A-4375-8773-3FC0EFF7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EB773-3153-45BC-95D8-4051078F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5654-2611-456C-8E0D-886629E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266C3-08B5-4B7F-9589-964CCB9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47761-301D-4DF6-8C0C-6E0F20D0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A6720-6360-4618-AB08-B6BED956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F1CA5-7D81-43A6-83CC-9D7EE224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1A577-4682-49C3-9ECC-D65A9C30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BAC0E-7D02-41E0-AB08-209C2DFC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2668E-84EB-4383-86DF-8CEFA89F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223A1-1A3C-4D17-BE42-B4254C65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6AF71-30C7-4E24-BEFE-6D6F14E2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0BE55-CF24-44FE-B38D-922408B0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1922B-5A9A-4984-BA1A-2A17FA71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D11B64-2FC9-4A3F-BA07-CB861A2A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B3B8C-33D2-4DEA-BC95-21F15ADD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E8727A-A8D5-4C31-904A-1BE2E80B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4F388-D7C4-409F-B557-C700278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B066A-644C-4D80-B8CE-DFEFD08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52DAB-0B8A-4624-9EF0-2E3FC054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6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4F12-4A56-4FF9-9B78-1C26BCDE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35A0B-C2F8-4E15-B5AD-596AD171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4BD33-8358-46BA-A466-1001082D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75500-85FA-4695-B5D1-416B15A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DF5E1-3B11-475B-A260-FEFF2E09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981C0-9895-48C5-8BAD-20CD01DE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906A-A056-45EA-AF7B-A4CF9D81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281963-DEC7-4FC0-8AB6-619037E8E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B04F2-EA6E-43EC-B3A4-F6D2742F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9D20B-01B6-47CA-92AC-6DC7F9A5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A65BE-7156-489F-9386-56A64CB5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8A9BE-EFF8-4239-B9EE-51A48B7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8A02A6-6C19-4758-8823-89925415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EC671-6E2B-45DE-B922-E65A35B5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1DA10-639F-43D6-8356-3F074A4C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BFF7-F443-433F-A285-A1233A5964F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E6BF-FACD-40C8-A8DF-A6C318472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2E9C9-0B41-4AC1-83FB-A72A0D07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1A2E-016C-40B3-8D32-AF036661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C2CD-02B2-4D94-882E-0F190BACB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期末大项目比赛介绍</a:t>
            </a:r>
          </a:p>
        </p:txBody>
      </p:sp>
    </p:spTree>
    <p:extLst>
      <p:ext uri="{BB962C8B-B14F-4D97-AF65-F5344CB8AC3E}">
        <p14:creationId xmlns:p14="http://schemas.microsoft.com/office/powerpoint/2010/main" val="21917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7D396-6E19-4C73-8665-B719DDC7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B1156-F9FA-4D80-846E-B37CD2FA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r>
              <a:rPr lang="zh-CN" altLang="en-US" dirty="0"/>
              <a:t>作为的一款分布式的消息中间件，历年双十一承载了万亿级的消息流转，为业务方提供高性能低延迟的稳定可靠的消息服务。随着业务的逐步发展和云上的输出，单机队列数量的逐步增加，给</a:t>
            </a:r>
            <a:r>
              <a:rPr lang="en-US" altLang="zh-CN" dirty="0" err="1"/>
              <a:t>RocketMQ</a:t>
            </a:r>
            <a:r>
              <a:rPr lang="zh-CN" altLang="en-US" dirty="0"/>
              <a:t>带来了新的挑战。</a:t>
            </a:r>
            <a:endParaRPr lang="en-US" altLang="zh-CN" dirty="0"/>
          </a:p>
          <a:p>
            <a:r>
              <a:rPr lang="zh-CN" altLang="en-US" dirty="0"/>
              <a:t>设计一个单机</a:t>
            </a:r>
            <a:r>
              <a:rPr lang="zh-CN" altLang="en-US" b="1" dirty="0"/>
              <a:t>百万队列</a:t>
            </a:r>
            <a:r>
              <a:rPr lang="zh-CN" altLang="en-US" dirty="0"/>
              <a:t>以上的存储引擎，单机</a:t>
            </a:r>
            <a:r>
              <a:rPr lang="zh-CN" altLang="en-US" b="1" dirty="0"/>
              <a:t>内存有限</a:t>
            </a:r>
            <a:r>
              <a:rPr lang="zh-CN" altLang="en-US" dirty="0"/>
              <a:t>，需要充分利用数据结构与</a:t>
            </a:r>
            <a:r>
              <a:rPr lang="zh-CN" altLang="en-US" b="1" dirty="0"/>
              <a:t>存储</a:t>
            </a:r>
            <a:r>
              <a:rPr lang="zh-CN" altLang="en-US" dirty="0"/>
              <a:t>技术，最大化吞吐量。</a:t>
            </a:r>
            <a:endParaRPr lang="en-US" altLang="zh-CN" dirty="0"/>
          </a:p>
          <a:p>
            <a:r>
              <a:rPr lang="zh-CN" altLang="en-US" dirty="0"/>
              <a:t>实际场景，物联网</a:t>
            </a:r>
            <a:r>
              <a:rPr lang="en-US" altLang="zh-CN" dirty="0"/>
              <a:t>IOT</a:t>
            </a:r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写操作多于读操作，读写都要高效</a:t>
            </a:r>
            <a:endParaRPr lang="en-US" altLang="zh-CN" dirty="0"/>
          </a:p>
          <a:p>
            <a:pPr lvl="1"/>
            <a:r>
              <a:rPr lang="zh-CN" altLang="en-US" dirty="0"/>
              <a:t>顺序追加为主</a:t>
            </a:r>
            <a:endParaRPr lang="en-US" altLang="zh-CN" dirty="0"/>
          </a:p>
          <a:p>
            <a:pPr lvl="1"/>
            <a:r>
              <a:rPr lang="zh-CN" altLang="en-US" dirty="0"/>
              <a:t>数据入库即用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1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37826BF-98D8-43D2-B430-F72065E7CEEE}"/>
              </a:ext>
            </a:extLst>
          </p:cNvPr>
          <p:cNvSpPr/>
          <p:nvPr/>
        </p:nvSpPr>
        <p:spPr>
          <a:xfrm>
            <a:off x="3185160" y="1630680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producer 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33BE14-EE6D-4F01-AD56-6D5B20C5CB04}"/>
              </a:ext>
            </a:extLst>
          </p:cNvPr>
          <p:cNvSpPr/>
          <p:nvPr/>
        </p:nvSpPr>
        <p:spPr>
          <a:xfrm>
            <a:off x="5410200" y="1630680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producer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955A24-9450-4F0A-B08B-64BD54E0EEA6}"/>
              </a:ext>
            </a:extLst>
          </p:cNvPr>
          <p:cNvSpPr/>
          <p:nvPr/>
        </p:nvSpPr>
        <p:spPr>
          <a:xfrm>
            <a:off x="9098280" y="1630680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producer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FDBF6-FB67-4EDC-AF8B-B70732EA5B39}"/>
              </a:ext>
            </a:extLst>
          </p:cNvPr>
          <p:cNvSpPr/>
          <p:nvPr/>
        </p:nvSpPr>
        <p:spPr>
          <a:xfrm>
            <a:off x="5577840" y="533400"/>
            <a:ext cx="3886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Total Send Messages</a:t>
            </a:r>
          </a:p>
          <a:p>
            <a:pPr algn="ctr"/>
            <a:r>
              <a:rPr lang="en-US" altLang="zh-CN" dirty="0"/>
              <a:t>2,0000,0000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5D71F8-F8DE-4F81-A1FD-A2E7BAC12921}"/>
              </a:ext>
            </a:extLst>
          </p:cNvPr>
          <p:cNvSpPr/>
          <p:nvPr/>
        </p:nvSpPr>
        <p:spPr>
          <a:xfrm>
            <a:off x="3497580" y="3025140"/>
            <a:ext cx="7048500" cy="1965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480AAA-DB4F-4C0D-AAE2-9CA3ADDA4B01}"/>
              </a:ext>
            </a:extLst>
          </p:cNvPr>
          <p:cNvSpPr/>
          <p:nvPr/>
        </p:nvSpPr>
        <p:spPr>
          <a:xfrm>
            <a:off x="3840956" y="3246120"/>
            <a:ext cx="914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064C0B-56A5-452A-A85B-1AD3FB5F7CE9}"/>
              </a:ext>
            </a:extLst>
          </p:cNvPr>
          <p:cNvSpPr/>
          <p:nvPr/>
        </p:nvSpPr>
        <p:spPr>
          <a:xfrm>
            <a:off x="5311616" y="3246120"/>
            <a:ext cx="914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773D98-2509-48BD-B4EC-D6354C668147}"/>
              </a:ext>
            </a:extLst>
          </p:cNvPr>
          <p:cNvSpPr/>
          <p:nvPr/>
        </p:nvSpPr>
        <p:spPr>
          <a:xfrm>
            <a:off x="8904208" y="3246120"/>
            <a:ext cx="116586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  <a:p>
            <a:pPr algn="ctr"/>
            <a:r>
              <a:rPr lang="en-US" altLang="zh-CN" dirty="0"/>
              <a:t>100,0000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A72F29-E652-4089-AE37-BDE9D4F76F2F}"/>
              </a:ext>
            </a:extLst>
          </p:cNvPr>
          <p:cNvSpPr/>
          <p:nvPr/>
        </p:nvSpPr>
        <p:spPr>
          <a:xfrm>
            <a:off x="1463040" y="2479654"/>
            <a:ext cx="1371600" cy="241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91C962-99DB-4D2B-9E74-BA1A2259AC41}"/>
              </a:ext>
            </a:extLst>
          </p:cNvPr>
          <p:cNvSpPr/>
          <p:nvPr/>
        </p:nvSpPr>
        <p:spPr>
          <a:xfrm>
            <a:off x="1663065" y="2674620"/>
            <a:ext cx="895350" cy="35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 1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4F76974-E11D-4463-9A01-FC2F27765497}"/>
              </a:ext>
            </a:extLst>
          </p:cNvPr>
          <p:cNvSpPr/>
          <p:nvPr/>
        </p:nvSpPr>
        <p:spPr>
          <a:xfrm>
            <a:off x="1663065" y="3177540"/>
            <a:ext cx="895350" cy="35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 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ED63D21-327B-4307-AADE-FB9000D9D5DD}"/>
              </a:ext>
            </a:extLst>
          </p:cNvPr>
          <p:cNvSpPr/>
          <p:nvPr/>
        </p:nvSpPr>
        <p:spPr>
          <a:xfrm>
            <a:off x="1684973" y="4267200"/>
            <a:ext cx="895350" cy="35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 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A28D2B-DF1D-4F31-8F83-95A4FD3E80CD}"/>
              </a:ext>
            </a:extLst>
          </p:cNvPr>
          <p:cNvSpPr txBox="1"/>
          <p:nvPr/>
        </p:nvSpPr>
        <p:spPr>
          <a:xfrm>
            <a:off x="1822133" y="3687424"/>
            <a:ext cx="66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C5C5E7-29D4-49B5-92BA-A3392B8423A1}"/>
              </a:ext>
            </a:extLst>
          </p:cNvPr>
          <p:cNvSpPr txBox="1"/>
          <p:nvPr/>
        </p:nvSpPr>
        <p:spPr>
          <a:xfrm>
            <a:off x="7034212" y="3687424"/>
            <a:ext cx="11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……</a:t>
            </a:r>
            <a:endParaRPr lang="zh-CN" altLang="en-US" sz="4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BB465B-6126-49F2-893C-1CFA6E36D06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834640" y="3352800"/>
            <a:ext cx="1006316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F0CA2F-830C-409C-B1BE-54C73EA1B261}"/>
              </a:ext>
            </a:extLst>
          </p:cNvPr>
          <p:cNvCxnSpPr>
            <a:stCxn id="4" idx="4"/>
          </p:cNvCxnSpPr>
          <p:nvPr/>
        </p:nvCxnSpPr>
        <p:spPr>
          <a:xfrm>
            <a:off x="4046220" y="2087880"/>
            <a:ext cx="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6AEA220-5DB8-452A-A781-125C6DBBE2E1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4046220" y="2087880"/>
            <a:ext cx="1722596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D81A46-655A-4BDA-9021-12C452A69F5C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5768816" y="2087880"/>
            <a:ext cx="502444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C46010-7916-4380-B4C2-FDF8F842E9C0}"/>
              </a:ext>
            </a:extLst>
          </p:cNvPr>
          <p:cNvCxnSpPr>
            <a:stCxn id="5" idx="4"/>
          </p:cNvCxnSpPr>
          <p:nvPr/>
        </p:nvCxnSpPr>
        <p:spPr>
          <a:xfrm>
            <a:off x="6271260" y="2087880"/>
            <a:ext cx="319278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B4AA3A-378A-4048-A42B-88BF0FC21D3B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9487138" y="2087880"/>
            <a:ext cx="472202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E4762FA-CB4C-4324-B250-8B3D5B4B31A2}"/>
              </a:ext>
            </a:extLst>
          </p:cNvPr>
          <p:cNvCxnSpPr>
            <a:stCxn id="6" idx="4"/>
          </p:cNvCxnSpPr>
          <p:nvPr/>
        </p:nvCxnSpPr>
        <p:spPr>
          <a:xfrm flipH="1">
            <a:off x="5814060" y="2087880"/>
            <a:ext cx="414528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3700467F-03AB-4934-ABD2-61495E750BF9}"/>
              </a:ext>
            </a:extLst>
          </p:cNvPr>
          <p:cNvSpPr/>
          <p:nvPr/>
        </p:nvSpPr>
        <p:spPr>
          <a:xfrm>
            <a:off x="3185160" y="5699760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consumer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0CBE74B-B84E-4C95-9CD5-3A200A630CC3}"/>
              </a:ext>
            </a:extLst>
          </p:cNvPr>
          <p:cNvSpPr/>
          <p:nvPr/>
        </p:nvSpPr>
        <p:spPr>
          <a:xfrm>
            <a:off x="5269706" y="5730240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consumer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09E044F-8C3F-4FD9-8F34-F8D9F64D1B41}"/>
              </a:ext>
            </a:extLst>
          </p:cNvPr>
          <p:cNvSpPr/>
          <p:nvPr/>
        </p:nvSpPr>
        <p:spPr>
          <a:xfrm>
            <a:off x="8602980" y="5742326"/>
            <a:ext cx="172212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consumer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02B7DE-F9C7-4757-B8C4-FEC59C1DBB5F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flipH="1">
            <a:off x="4046220" y="4770120"/>
            <a:ext cx="251936" cy="9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6B02EA5-18CA-42D1-8C56-45725F1CD3AB}"/>
              </a:ext>
            </a:extLst>
          </p:cNvPr>
          <p:cNvCxnSpPr>
            <a:endCxn id="34" idx="0"/>
          </p:cNvCxnSpPr>
          <p:nvPr/>
        </p:nvCxnSpPr>
        <p:spPr>
          <a:xfrm>
            <a:off x="4298156" y="4770120"/>
            <a:ext cx="183261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57C5A6-CE4B-4AE6-AA08-F24E98FCAE77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4298156" y="4770120"/>
            <a:ext cx="5165884" cy="9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630B42E-27DC-4FBB-964D-F22775BCB0A8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 flipH="1">
            <a:off x="4046220" y="4770120"/>
            <a:ext cx="1722596" cy="9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A2E541-74C5-481D-935F-257CA46D034E}"/>
              </a:ext>
            </a:extLst>
          </p:cNvPr>
          <p:cNvCxnSpPr>
            <a:stCxn id="11" idx="2"/>
            <a:endCxn id="34" idx="0"/>
          </p:cNvCxnSpPr>
          <p:nvPr/>
        </p:nvCxnSpPr>
        <p:spPr>
          <a:xfrm flipH="1">
            <a:off x="6130766" y="4770120"/>
            <a:ext cx="3356372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3574ECF-3E6E-4E1E-A14A-F5E8247A64A9}"/>
              </a:ext>
            </a:extLst>
          </p:cNvPr>
          <p:cNvSpPr txBox="1"/>
          <p:nvPr/>
        </p:nvSpPr>
        <p:spPr>
          <a:xfrm>
            <a:off x="7617141" y="1587698"/>
            <a:ext cx="11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……</a:t>
            </a:r>
            <a:endParaRPr lang="zh-CN" altLang="en-US" sz="4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03113F-CCA3-47A6-A205-77B95B46D12F}"/>
              </a:ext>
            </a:extLst>
          </p:cNvPr>
          <p:cNvSpPr txBox="1"/>
          <p:nvPr/>
        </p:nvSpPr>
        <p:spPr>
          <a:xfrm>
            <a:off x="7311153" y="5616983"/>
            <a:ext cx="11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……</a:t>
            </a:r>
            <a:endParaRPr lang="zh-CN" altLang="en-US" sz="4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B5C0138-2752-4E95-AE59-57C94857A9E4}"/>
              </a:ext>
            </a:extLst>
          </p:cNvPr>
          <p:cNvSpPr txBox="1"/>
          <p:nvPr/>
        </p:nvSpPr>
        <p:spPr>
          <a:xfrm>
            <a:off x="182880" y="3025140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有序存放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316CF6-5B4C-4036-86A8-A05829FBB758}"/>
              </a:ext>
            </a:extLst>
          </p:cNvPr>
          <p:cNvSpPr txBox="1"/>
          <p:nvPr/>
        </p:nvSpPr>
        <p:spPr>
          <a:xfrm>
            <a:off x="6620693" y="124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总的发送任务量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49C5DF-8039-48EB-9CAC-D111D94B284C}"/>
              </a:ext>
            </a:extLst>
          </p:cNvPr>
          <p:cNvSpPr txBox="1"/>
          <p:nvPr/>
        </p:nvSpPr>
        <p:spPr>
          <a:xfrm>
            <a:off x="10546080" y="57206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索引校验</a:t>
            </a:r>
            <a:endParaRPr lang="en-US" altLang="zh-CN" dirty="0"/>
          </a:p>
          <a:p>
            <a:r>
              <a:rPr lang="zh-CN" altLang="en-US" dirty="0"/>
              <a:t>顺序消费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E806A0-0922-4DEE-9A24-C82C1F208BD8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4046220" y="2087880"/>
            <a:ext cx="5440918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A80C54-EFFC-4F98-814C-E52BF4D9D29D}"/>
              </a:ext>
            </a:extLst>
          </p:cNvPr>
          <p:cNvCxnSpPr>
            <a:stCxn id="5" idx="4"/>
          </p:cNvCxnSpPr>
          <p:nvPr/>
        </p:nvCxnSpPr>
        <p:spPr>
          <a:xfrm flipH="1">
            <a:off x="4046220" y="2087880"/>
            <a:ext cx="2225040" cy="108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6C6AC5C-1C38-4125-9C0B-C788FA539194}"/>
              </a:ext>
            </a:extLst>
          </p:cNvPr>
          <p:cNvCxnSpPr>
            <a:endCxn id="35" idx="0"/>
          </p:cNvCxnSpPr>
          <p:nvPr/>
        </p:nvCxnSpPr>
        <p:spPr>
          <a:xfrm flipH="1">
            <a:off x="9464040" y="4770120"/>
            <a:ext cx="23098" cy="9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70B4E9-71A1-4E3E-89A4-CC6BC42A960A}"/>
              </a:ext>
            </a:extLst>
          </p:cNvPr>
          <p:cNvCxnSpPr>
            <a:endCxn id="34" idx="0"/>
          </p:cNvCxnSpPr>
          <p:nvPr/>
        </p:nvCxnSpPr>
        <p:spPr>
          <a:xfrm>
            <a:off x="5768816" y="4770120"/>
            <a:ext cx="36195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F9A5488-BCA3-4656-A597-E4B6C2DAF5A3}"/>
              </a:ext>
            </a:extLst>
          </p:cNvPr>
          <p:cNvSpPr/>
          <p:nvPr/>
        </p:nvSpPr>
        <p:spPr>
          <a:xfrm>
            <a:off x="263604" y="5358021"/>
            <a:ext cx="2338626" cy="578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索引校验</a:t>
            </a:r>
            <a:r>
              <a:rPr lang="en-US" altLang="zh-CN" dirty="0"/>
              <a:t>200,0000</a:t>
            </a:r>
            <a:r>
              <a:rPr lang="zh-CN" altLang="en-US" dirty="0"/>
              <a:t>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276DB02-7440-4C0B-AA43-8560483F3D61}"/>
              </a:ext>
            </a:extLst>
          </p:cNvPr>
          <p:cNvSpPr/>
          <p:nvPr/>
        </p:nvSpPr>
        <p:spPr>
          <a:xfrm>
            <a:off x="252412" y="6077680"/>
            <a:ext cx="2338626" cy="578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顺序消费</a:t>
            </a:r>
            <a:r>
              <a:rPr lang="en-US" altLang="zh-CN" dirty="0"/>
              <a:t>20%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F9A-C239-4FA2-AAC3-F383EB40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193E-34E4-44E8-BBFB-3180F573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实现一个进程内的队列引擎，单机可支持</a:t>
            </a:r>
            <a:r>
              <a:rPr lang="en-US" altLang="zh-CN" dirty="0"/>
              <a:t>100</a:t>
            </a:r>
            <a:r>
              <a:rPr lang="zh-CN" altLang="en-US" dirty="0"/>
              <a:t>万队列以上</a:t>
            </a:r>
            <a:endParaRPr lang="en-US" altLang="zh-CN" dirty="0"/>
          </a:p>
          <a:p>
            <a:r>
              <a:rPr lang="zh-CN" altLang="en-US" dirty="0"/>
              <a:t>项目中包含</a:t>
            </a:r>
            <a:r>
              <a:rPr lang="en-US" altLang="zh-CN" dirty="0" err="1"/>
              <a:t>QueueStore</a:t>
            </a:r>
            <a:r>
              <a:rPr lang="zh-CN" altLang="en-US" dirty="0"/>
              <a:t>，</a:t>
            </a:r>
            <a:r>
              <a:rPr lang="en-US" altLang="zh-CN" dirty="0" err="1"/>
              <a:t>DefaultQueueStoreImpl</a:t>
            </a:r>
            <a:r>
              <a:rPr lang="zh-CN" altLang="en-US" dirty="0"/>
              <a:t>，</a:t>
            </a:r>
            <a:r>
              <a:rPr lang="en-US" altLang="zh-CN" dirty="0" err="1"/>
              <a:t>DemoTester</a:t>
            </a:r>
            <a:r>
              <a:rPr lang="zh-CN" altLang="en-US" dirty="0"/>
              <a:t>三个类。</a:t>
            </a:r>
          </a:p>
          <a:p>
            <a:r>
              <a:rPr lang="en-US" altLang="zh-CN" dirty="0"/>
              <a:t>coding</a:t>
            </a:r>
            <a:r>
              <a:rPr lang="zh-CN" altLang="en-US" dirty="0"/>
              <a:t>目标是重写</a:t>
            </a:r>
            <a:r>
              <a:rPr lang="en-US" altLang="zh-CN" dirty="0" err="1"/>
              <a:t>DefaultQueueStoreImpl</a:t>
            </a:r>
            <a:r>
              <a:rPr lang="zh-CN" altLang="en-US" dirty="0"/>
              <a:t>，并实现以下接口</a:t>
            </a:r>
            <a:r>
              <a:rPr lang="en-US" altLang="zh-CN" dirty="0"/>
              <a:t>: abstract void put(String </a:t>
            </a:r>
            <a:r>
              <a:rPr lang="en-US" altLang="zh-CN" dirty="0" err="1"/>
              <a:t>queueName</a:t>
            </a:r>
            <a:r>
              <a:rPr lang="en-US" altLang="zh-CN" dirty="0"/>
              <a:t>, byte[] message); abstract Collection&lt;byte[]&gt; get(String </a:t>
            </a:r>
            <a:r>
              <a:rPr lang="en-US" altLang="zh-CN" dirty="0" err="1"/>
              <a:t>queueName</a:t>
            </a:r>
            <a:r>
              <a:rPr lang="en-US" altLang="zh-CN" dirty="0"/>
              <a:t>, long offset, long num);</a:t>
            </a:r>
          </a:p>
          <a:p>
            <a:r>
              <a:rPr lang="zh-CN" altLang="en-US" dirty="0"/>
              <a:t>考察点：集合类，文件</a:t>
            </a:r>
            <a:r>
              <a:rPr lang="en-US" altLang="zh-CN" dirty="0"/>
              <a:t>IO</a:t>
            </a:r>
            <a:r>
              <a:rPr lang="zh-CN" altLang="en-US" dirty="0"/>
              <a:t>，索引设计，</a:t>
            </a:r>
            <a:r>
              <a:rPr lang="en-US" altLang="zh-CN" dirty="0" err="1"/>
              <a:t>ByteBuffer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dirty="0"/>
              <a:t>校验程序分为三个阶段： </a:t>
            </a:r>
            <a:r>
              <a:rPr lang="en-US" altLang="zh-CN" dirty="0"/>
              <a:t>1.</a:t>
            </a:r>
            <a:r>
              <a:rPr lang="zh-CN" altLang="en-US" dirty="0"/>
              <a:t>发送阶段 </a:t>
            </a:r>
            <a:r>
              <a:rPr lang="en-US" altLang="zh-CN" dirty="0"/>
              <a:t>2.</a:t>
            </a:r>
            <a:r>
              <a:rPr lang="zh-CN" altLang="en-US" dirty="0"/>
              <a:t>索引校验阶段 </a:t>
            </a:r>
            <a:r>
              <a:rPr lang="en-US" altLang="zh-CN" dirty="0"/>
              <a:t>3.</a:t>
            </a:r>
            <a:r>
              <a:rPr lang="zh-CN" altLang="en-US" dirty="0"/>
              <a:t>顺序消费阶段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8135-214F-4AEB-90CA-BBCA913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1936-1098-4283-A4D3-0F991467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各个阶段线程数在</a:t>
            </a:r>
            <a:r>
              <a:rPr lang="en-US" altLang="zh-CN" dirty="0"/>
              <a:t>10</a:t>
            </a:r>
            <a:r>
              <a:rPr lang="zh-CN" altLang="en-US" dirty="0"/>
              <a:t>个左右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发送阶段：消息大小在</a:t>
            </a:r>
            <a:r>
              <a:rPr lang="en-US" altLang="zh-CN" dirty="0"/>
              <a:t>50</a:t>
            </a:r>
            <a:r>
              <a:rPr lang="zh-CN" altLang="en-US" dirty="0"/>
              <a:t>字节左右，少数在</a:t>
            </a:r>
            <a:r>
              <a:rPr lang="en-US" altLang="zh-CN" dirty="0"/>
              <a:t>1k</a:t>
            </a:r>
            <a:r>
              <a:rPr lang="zh-CN" altLang="en-US" dirty="0"/>
              <a:t>字节，消息条数在</a:t>
            </a:r>
            <a:r>
              <a:rPr lang="en-US" altLang="zh-CN" dirty="0"/>
              <a:t>2</a:t>
            </a:r>
            <a:r>
              <a:rPr lang="zh-CN" altLang="en-US" dirty="0"/>
              <a:t>亿条左右，发送总数据在</a:t>
            </a:r>
            <a:r>
              <a:rPr lang="en-US" altLang="zh-CN" dirty="0"/>
              <a:t>13G</a:t>
            </a:r>
            <a:r>
              <a:rPr lang="zh-CN" altLang="en-US" dirty="0"/>
              <a:t>左右，队列数量</a:t>
            </a:r>
            <a:r>
              <a:rPr lang="en-US" altLang="zh-CN" dirty="0"/>
              <a:t>100</a:t>
            </a:r>
            <a:r>
              <a:rPr lang="zh-CN" altLang="en-US" dirty="0"/>
              <a:t>万左右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索引校验阶段：会对所有队列的索引进行随机校验；平均每个队列会校验</a:t>
            </a:r>
            <a:r>
              <a:rPr lang="en-US" altLang="zh-CN" dirty="0"/>
              <a:t>1~2</a:t>
            </a:r>
            <a:r>
              <a:rPr lang="zh-CN" altLang="en-US" dirty="0"/>
              <a:t>次； 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顺序消费阶段：挑选</a:t>
            </a:r>
            <a:r>
              <a:rPr lang="en-US" altLang="zh-CN" dirty="0"/>
              <a:t>20%</a:t>
            </a:r>
            <a:r>
              <a:rPr lang="zh-CN" altLang="en-US" dirty="0"/>
              <a:t>的队列进行全部读取和校验； 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发送阶段最大耗时不能超过</a:t>
            </a:r>
            <a:r>
              <a:rPr lang="en-US" altLang="zh-CN" dirty="0"/>
              <a:t>600s</a:t>
            </a:r>
            <a:r>
              <a:rPr lang="zh-CN" altLang="en-US" dirty="0"/>
              <a:t>；索引校验阶段和顺序消费阶段加在一起，最大耗时也不能超过</a:t>
            </a:r>
            <a:r>
              <a:rPr lang="en-US" altLang="zh-CN" dirty="0"/>
              <a:t>600s</a:t>
            </a:r>
            <a:r>
              <a:rPr lang="zh-CN" altLang="en-US" dirty="0"/>
              <a:t>；超时会被判断为评测失败。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在结果校验</a:t>
            </a:r>
            <a:r>
              <a:rPr lang="en-US" altLang="zh-CN" dirty="0"/>
              <a:t>100%</a:t>
            </a:r>
            <a:r>
              <a:rPr lang="zh-CN" altLang="en-US" dirty="0"/>
              <a:t>正确的前提下，按照时间来排名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EB85E-DDE6-4A35-AAD6-C83FE983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时间点（参考）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27994-A77F-4841-AD05-41D61667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 </a:t>
            </a:r>
            <a:r>
              <a:rPr lang="en-US" altLang="zh-CN" dirty="0"/>
              <a:t>10/30       </a:t>
            </a:r>
            <a:r>
              <a:rPr lang="zh-CN" altLang="en-US" dirty="0"/>
              <a:t>大项目第一次分解作业  内存实现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周 </a:t>
            </a:r>
            <a:r>
              <a:rPr lang="en-US" altLang="zh-CN" dirty="0"/>
              <a:t>11/6         </a:t>
            </a:r>
            <a:r>
              <a:rPr lang="zh-CN" altLang="en-US" dirty="0"/>
              <a:t>大项目第二次分解作业   </a:t>
            </a:r>
            <a:r>
              <a:rPr lang="en-US" altLang="zh-CN" dirty="0"/>
              <a:t>IO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周 </a:t>
            </a:r>
            <a:r>
              <a:rPr lang="en-US" altLang="zh-CN" dirty="0"/>
              <a:t>11/20     </a:t>
            </a:r>
            <a:r>
              <a:rPr lang="zh-CN" altLang="en-US" dirty="0"/>
              <a:t>大项目第三次分解作业    多线程实现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周 </a:t>
            </a:r>
            <a:r>
              <a:rPr lang="en-US" altLang="zh-CN" dirty="0"/>
              <a:t>11/27     </a:t>
            </a:r>
            <a:r>
              <a:rPr lang="zh-CN" altLang="en-US" dirty="0"/>
              <a:t>开始启动大项目比赛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周 </a:t>
            </a:r>
            <a:r>
              <a:rPr lang="en-US" altLang="zh-CN" dirty="0"/>
              <a:t>12/11      </a:t>
            </a:r>
            <a:r>
              <a:rPr lang="zh-CN" altLang="en-US" dirty="0"/>
              <a:t>前一天晚上</a:t>
            </a:r>
            <a:r>
              <a:rPr lang="en-US" altLang="zh-CN" dirty="0"/>
              <a:t>10</a:t>
            </a:r>
            <a:r>
              <a:rPr lang="zh-CN" altLang="en-US" dirty="0"/>
              <a:t>点截至排名，排名第</a:t>
            </a:r>
            <a:r>
              <a:rPr lang="en-US" altLang="zh-CN" dirty="0"/>
              <a:t>11-20</a:t>
            </a:r>
            <a:r>
              <a:rPr lang="zh-CN" altLang="en-US" dirty="0"/>
              <a:t>组汇报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周 </a:t>
            </a:r>
            <a:r>
              <a:rPr lang="en-US" altLang="zh-CN" dirty="0"/>
              <a:t>12/18      </a:t>
            </a:r>
            <a:r>
              <a:rPr lang="zh-CN" altLang="en-US" dirty="0"/>
              <a:t>前一天晚上</a:t>
            </a:r>
            <a:r>
              <a:rPr lang="en-US" altLang="zh-CN" dirty="0"/>
              <a:t>10</a:t>
            </a:r>
            <a:r>
              <a:rPr lang="zh-CN" altLang="en-US" dirty="0"/>
              <a:t>点截至排名，排名第</a:t>
            </a:r>
            <a:r>
              <a:rPr lang="en-US" altLang="zh-CN" dirty="0"/>
              <a:t>1-10</a:t>
            </a:r>
            <a:r>
              <a:rPr lang="zh-CN" altLang="en-US" dirty="0"/>
              <a:t>组汇报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周 </a:t>
            </a:r>
            <a:r>
              <a:rPr lang="en-US" altLang="zh-CN" dirty="0"/>
              <a:t>12/25      </a:t>
            </a:r>
            <a:r>
              <a:rPr lang="zh-CN" altLang="en-US" dirty="0"/>
              <a:t>期末复习课，比赛关闭，当天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截至作业报告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剩余未汇报小组只需发送报告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30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EB85E-DDE6-4A35-AAD6-C83FE983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27994-A77F-4841-AD05-41D61667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大项目占比</a:t>
            </a:r>
            <a:r>
              <a:rPr lang="zh-CN" altLang="en-US" dirty="0"/>
              <a:t>：总成绩</a:t>
            </a:r>
            <a:r>
              <a:rPr lang="en-US" altLang="zh-CN" dirty="0"/>
              <a:t>30%</a:t>
            </a:r>
          </a:p>
          <a:p>
            <a:r>
              <a:rPr lang="zh-CN" altLang="en-US" b="1" dirty="0"/>
              <a:t>成绩排名</a:t>
            </a:r>
            <a:r>
              <a:rPr lang="zh-CN" altLang="en-US" dirty="0"/>
              <a:t>：排名</a:t>
            </a:r>
            <a:r>
              <a:rPr lang="en-US" altLang="zh-CN" dirty="0"/>
              <a:t>1-10</a:t>
            </a:r>
            <a:r>
              <a:rPr lang="zh-CN" altLang="en-US" dirty="0"/>
              <a:t>小组，满分</a:t>
            </a:r>
            <a:r>
              <a:rPr lang="en-US" altLang="zh-CN" dirty="0"/>
              <a:t>100</a:t>
            </a:r>
            <a:r>
              <a:rPr lang="zh-CN" altLang="en-US" dirty="0"/>
              <a:t>；排名</a:t>
            </a:r>
            <a:r>
              <a:rPr lang="en-US" altLang="zh-CN" dirty="0"/>
              <a:t>11-20</a:t>
            </a:r>
            <a:r>
              <a:rPr lang="zh-CN" altLang="en-US" dirty="0"/>
              <a:t>小组，满分</a:t>
            </a:r>
            <a:r>
              <a:rPr lang="en-US" altLang="zh-CN" dirty="0"/>
              <a:t>90</a:t>
            </a:r>
            <a:r>
              <a:rPr lang="zh-CN" altLang="en-US" dirty="0"/>
              <a:t>；未进入前</a:t>
            </a:r>
            <a:r>
              <a:rPr lang="en-US" altLang="zh-CN" dirty="0"/>
              <a:t>20</a:t>
            </a:r>
            <a:r>
              <a:rPr lang="zh-CN" altLang="en-US" dirty="0"/>
              <a:t>小组，满分</a:t>
            </a:r>
            <a:r>
              <a:rPr lang="en-US" altLang="zh-CN" dirty="0"/>
              <a:t>80</a:t>
            </a:r>
            <a:r>
              <a:rPr lang="zh-CN" altLang="en-US" dirty="0"/>
              <a:t>；相当于打完分后会乘以一个权重值，</a:t>
            </a:r>
            <a:r>
              <a:rPr lang="en-US" altLang="zh-CN" dirty="0"/>
              <a:t>1/0.9/0.8</a:t>
            </a:r>
          </a:p>
          <a:p>
            <a:r>
              <a:rPr lang="zh-CN" altLang="en-US" b="1" dirty="0"/>
              <a:t>汇报内容</a:t>
            </a:r>
            <a:r>
              <a:rPr lang="zh-CN" altLang="en-US" dirty="0"/>
              <a:t>：碰到的问题，解决的方案，性能效果的对比，能体现小组工作量</a:t>
            </a:r>
            <a:endParaRPr lang="en-US" altLang="zh-CN" dirty="0"/>
          </a:p>
          <a:p>
            <a:r>
              <a:rPr lang="zh-CN" altLang="en-US" b="1" dirty="0"/>
              <a:t>问答情况</a:t>
            </a:r>
            <a:r>
              <a:rPr lang="zh-CN" altLang="en-US" dirty="0"/>
              <a:t>：根据汇报内容的提问能否解释清楚原因</a:t>
            </a:r>
            <a:endParaRPr lang="en-US" altLang="zh-CN" dirty="0"/>
          </a:p>
          <a:p>
            <a:r>
              <a:rPr lang="zh-CN" altLang="en-US" b="1" dirty="0"/>
              <a:t>抄袭</a:t>
            </a:r>
            <a:r>
              <a:rPr lang="zh-CN" altLang="en-US" dirty="0"/>
              <a:t>：排名没有跑出成绩，碰到问题有自己的思考理解</a:t>
            </a:r>
            <a:r>
              <a:rPr lang="en-US" altLang="zh-CN" dirty="0"/>
              <a:t>&gt;</a:t>
            </a:r>
            <a:r>
              <a:rPr lang="zh-CN" altLang="en-US" dirty="0"/>
              <a:t>抄袭</a:t>
            </a:r>
          </a:p>
        </p:txBody>
      </p:sp>
    </p:spTree>
    <p:extLst>
      <p:ext uri="{BB962C8B-B14F-4D97-AF65-F5344CB8AC3E}">
        <p14:creationId xmlns:p14="http://schemas.microsoft.com/office/powerpoint/2010/main" val="11976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68D5-706B-43A1-A54B-EE300811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F6B3-68E6-482F-B5AA-1CA382AF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公平给分</a:t>
            </a:r>
            <a:endParaRPr lang="en-US" altLang="zh-CN" dirty="0"/>
          </a:p>
          <a:p>
            <a:r>
              <a:rPr lang="zh-CN" altLang="en-US" dirty="0"/>
              <a:t>将所学的知识点通过一个比赛项目应用起来</a:t>
            </a:r>
            <a:endParaRPr lang="en-US" altLang="zh-CN" dirty="0"/>
          </a:p>
          <a:p>
            <a:r>
              <a:rPr lang="zh-CN" altLang="en-US" dirty="0"/>
              <a:t>比结果排名、成绩分数更重要的是过程当中的收获</a:t>
            </a:r>
          </a:p>
        </p:txBody>
      </p:sp>
    </p:spTree>
    <p:extLst>
      <p:ext uri="{BB962C8B-B14F-4D97-AF65-F5344CB8AC3E}">
        <p14:creationId xmlns:p14="http://schemas.microsoft.com/office/powerpoint/2010/main" val="308196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639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期末大项目比赛介绍</vt:lpstr>
      <vt:lpstr>背景介绍</vt:lpstr>
      <vt:lpstr>PowerPoint 演示文稿</vt:lpstr>
      <vt:lpstr>目标</vt:lpstr>
      <vt:lpstr>说明</vt:lpstr>
      <vt:lpstr>时间点（参考）</vt:lpstr>
      <vt:lpstr>评价指标</vt:lpstr>
      <vt:lpstr>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yzd</dc:creator>
  <cp:lastModifiedBy>yzd</cp:lastModifiedBy>
  <cp:revision>47</cp:revision>
  <dcterms:created xsi:type="dcterms:W3CDTF">2019-10-19T03:46:35Z</dcterms:created>
  <dcterms:modified xsi:type="dcterms:W3CDTF">2019-10-30T03:28:06Z</dcterms:modified>
</cp:coreProperties>
</file>