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0" r:id="rId4"/>
    <p:sldId id="282" r:id="rId5"/>
    <p:sldId id="284" r:id="rId6"/>
    <p:sldId id="288" r:id="rId7"/>
    <p:sldId id="285" r:id="rId8"/>
    <p:sldId id="286" r:id="rId9"/>
    <p:sldId id="287" r:id="rId10"/>
    <p:sldId id="289" r:id="rId11"/>
    <p:sldId id="291" r:id="rId12"/>
    <p:sldId id="290" r:id="rId13"/>
    <p:sldId id="293" r:id="rId14"/>
    <p:sldId id="296" r:id="rId15"/>
    <p:sldId id="292" r:id="rId16"/>
    <p:sldId id="29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2FB60-158A-47C9-BEB0-9A9023EAFA84}" v="44" dt="2022-06-20T12:35:45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4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955F5-7AD1-443F-8372-7AB50048F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6B6F5-025C-45F3-8F24-16B5A8821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4FBC8C-8F48-46CE-8DF8-41AFDEA0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F6576-7E8A-4908-94EC-9C3901C9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134527-4C63-4FFE-9F2D-45AB318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67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35E4F-2D1A-4F86-9E87-CA9AF731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350EF1-E064-47EB-9521-037D668B0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C379FE-C3A6-4573-953C-DB222181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069CF5-BA91-46BC-A503-57117BBD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4135EC-C9A9-43BE-B340-7161C573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69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777E20-247F-4AC7-9BAC-84D8CAEE0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ADDB82-A791-488A-BE3D-362161EA1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BB541D-143E-4467-84BA-01C1A558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AC0B51-CE64-47D8-8727-3FF6C47D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3651A8-E825-4C8A-839F-E29506E4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6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81782-434C-4583-BCF8-7C047E29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B17B2-D01D-4F5F-B6A0-1B305C17D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501BBF-4BF5-49B0-AFBE-3D3F88B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F05628-68BC-45A9-84D5-9B3B4328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EEDB0-C055-41C5-98E4-95D81A12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48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0E73B-EC3D-4C29-8FED-E96F7ED7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D7351C-C964-4111-81E3-819104C97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A68D0B-3B70-49AD-A180-AB0A2C0D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7DFCE4-69FD-42C9-9285-DCAE6FDF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56F630-8088-4F47-A9BC-1DE7F0A1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71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CB6A2-BBA5-4932-B6CB-5157255C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D147E5-7D15-4FB8-BE4B-AABB7CE20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E17BF5-151B-4867-9C2C-26FB0B8EB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F32AF4-ADD9-4C61-BFF1-68872B97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AC45EB-606B-42DE-B7FB-177A567C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51DACE-3363-4805-99C7-46E74F95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90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CB20F-F7DD-4A5D-A90C-3690FC27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16F2A3-1B9F-4453-AF79-8C5CD786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1DD99D-6109-454C-9159-A7089479B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24B085-7035-431E-A49E-1FA3F47B4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25FE83-EFB1-4FD2-8409-E1FBEA849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6C57F1-23FB-428F-B506-D7576A77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C5F3C6A-9998-43B0-A6A2-D06DE0F4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30EA3D-A953-45A7-988D-EFEC31A7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67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3E015-07AE-4E1B-A3E9-3F57FB80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491252-29CB-4B98-96BB-F005D553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254A1F-66E2-4C6C-BA24-0EFECDCB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779459-A2C0-4E23-A305-129FE5DA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1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8C2AE1-AB32-42DC-A2E1-67299DDB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881F36-35D6-45A9-BFCF-FDE3FDE3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4C2CDB-0515-4DE5-B8B7-20A8CD3B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3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9363D-F0AB-4E4F-8B06-3C6E8249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897B04-7560-4117-B762-3E34EBD5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B17937-432E-49F5-B5E0-C7E63063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1BF2B9-D053-4FD2-88B4-929E9088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663E97-B7E7-4011-8021-191C4245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F52157-E86A-471D-9947-5D784BC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98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22860-AD33-46E1-93B1-3581CB5E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BED247B-5B6A-4AEC-9A55-08ABF5CAC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FAF0F8-C5EF-47C6-A3B8-1630E8A4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766755-8EE3-4486-8455-834E8F71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EC9D8B-7AEB-4010-B813-5502E05B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ACE774-E012-4A73-9136-07711B81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10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D5A46D-DCB4-4D7D-9B0E-523CDF84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533452-BB9E-4C70-833E-0B39A3471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451317-AEC2-43B3-9839-A004DA9FA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E594EE-48C4-40FD-8777-A02E3C0F7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D4584E-DB6F-47AA-91E7-0D6646B43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78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eyunma/AAHLS_Final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FC902-20DD-4C76-9E6D-553E092C1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Spike Sorting Acceleration </a:t>
            </a:r>
            <a:br>
              <a:rPr lang="en-US" altLang="zh-TW" sz="4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</a:br>
            <a:r>
              <a:rPr lang="en-US" altLang="zh-TW" sz="4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Beamforming Acceleration</a:t>
            </a:r>
            <a:endParaRPr lang="zh-TW" altLang="en-US" sz="4800" dirty="0">
              <a:latin typeface="Times" panose="02020603050405020304" pitchFamily="18" charset="0"/>
              <a:ea typeface="新細明體-ExtB" panose="02020500000000000000" pitchFamily="18" charset="-120"/>
              <a:cs typeface="Times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5BCBC9-B4C7-4E68-8E28-C40107813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773"/>
            <a:ext cx="9144000" cy="2014991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" panose="02020603050405020304" pitchFamily="18" charset="0"/>
                <a:ea typeface="新細明體-ExtB" panose="02020500000000000000" pitchFamily="18" charset="-120"/>
                <a:cs typeface="Times" panose="02020603050405020304" pitchFamily="18" charset="0"/>
              </a:rPr>
              <a:t>AAHLS Final Project Presentation</a:t>
            </a:r>
            <a:endParaRPr lang="en-US" altLang="zh-TW" sz="36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r>
              <a:rPr lang="en-US" altLang="zh-TW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109061564 </a:t>
            </a:r>
            <a:r>
              <a:rPr lang="zh-TW" altLang="zh-TW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馬婕芸</a:t>
            </a:r>
            <a:endParaRPr lang="en-US" altLang="zh-TW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r>
              <a:rPr lang="en-US" altLang="zh-TW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110061551 </a:t>
            </a:r>
            <a:r>
              <a:rPr lang="zh-TW" altLang="zh-TW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呂易縉</a:t>
            </a:r>
            <a:endParaRPr lang="en-US" altLang="zh-TW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r>
              <a:rPr lang="en-US" altLang="zh-TW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110061540 </a:t>
            </a:r>
            <a:r>
              <a:rPr lang="zh-TW" altLang="zh-TW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賴聖耘</a:t>
            </a:r>
            <a:endParaRPr lang="zh-TW" altLang="en-US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10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11523038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K-means - Emulation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0C60073-1494-4699-B085-9915B76D3494}"/>
              </a:ext>
            </a:extLst>
          </p:cNvPr>
          <p:cNvSpPr txBox="1"/>
          <p:nvPr/>
        </p:nvSpPr>
        <p:spPr>
          <a:xfrm>
            <a:off x="355998" y="1045337"/>
            <a:ext cx="118360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Software emulation is broken.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Only hardware target can be simulated.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When data size is big, it takes forever.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1A657E-0352-41B7-A0BE-88605171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80" y="2759963"/>
            <a:ext cx="9063038" cy="391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7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11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11523038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K-means Results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686189-8BA9-4EA6-8CF1-C2C58A42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3" y="1853447"/>
            <a:ext cx="3999734" cy="315110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07FC2A6-8D43-48D1-8AE5-503329D9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40" y="1310257"/>
            <a:ext cx="7812267" cy="42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12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2" descr="https://documents.lucid.app/documents/34bc4626-72b0-4e3a-a3c2-35060d322c7e/pages/0_0?a=535&amp;x=49&amp;y=134&amp;w=1122&amp;h=572&amp;store=1&amp;accept=image%2F*&amp;auth=LCA%2046d35bd3d3d2641783bb5426e02014454b6f2b61-ts%3D1655629086">
            <a:extLst>
              <a:ext uri="{FF2B5EF4-FFF2-40B4-BE49-F238E27FC236}">
                <a16:creationId xmlns:a16="http://schemas.microsoft.com/office/drawing/2014/main" id="{7DC70F96-2F19-40FE-9F58-D73035973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7515" r="5584" b="5993"/>
          <a:stretch/>
        </p:blipFill>
        <p:spPr bwMode="auto">
          <a:xfrm>
            <a:off x="2866967" y="3395276"/>
            <a:ext cx="6484771" cy="320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Recall: Proposed System Diagram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C1E973-5BD9-4C8D-877B-DD906091DC6C}"/>
              </a:ext>
            </a:extLst>
          </p:cNvPr>
          <p:cNvSpPr txBox="1"/>
          <p:nvPr/>
        </p:nvSpPr>
        <p:spPr>
          <a:xfrm>
            <a:off x="355998" y="1252060"/>
            <a:ext cx="11506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Whole system is feasible or not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K-means algorithm provided by </a:t>
            </a:r>
            <a:r>
              <a:rPr lang="en-US" altLang="zh-TW" sz="2800" dirty="0" err="1">
                <a:latin typeface="Times" panose="02020603050405020304" pitchFamily="18" charset="0"/>
                <a:cs typeface="Times" panose="02020603050405020304" pitchFamily="18" charset="0"/>
              </a:rPr>
              <a:t>Vitis</a:t>
            </a: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 Library is scalable or not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Throughput/resource in a multi-channel design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29669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3E925A31-463C-3ACB-3993-D8AC8AD0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241933" y="5307233"/>
            <a:ext cx="1057423" cy="1124107"/>
          </a:xfrm>
          <a:prstGeom prst="rect">
            <a:avLst/>
          </a:prstGeom>
        </p:spPr>
      </p:pic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13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Beamforming system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7CE376-4ACB-03F1-9C22-A948DB3E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98" y="1045337"/>
            <a:ext cx="5172347" cy="24840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6CFF9A-C02D-4A87-6457-C0B3C669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261018" y="3816632"/>
            <a:ext cx="1057423" cy="112410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5B26953-1A65-54D8-B3DA-F94DE6616D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9"/>
          <a:stretch/>
        </p:blipFill>
        <p:spPr>
          <a:xfrm>
            <a:off x="4161471" y="3775850"/>
            <a:ext cx="1066949" cy="112410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5E2DD28-1470-DFDA-C051-3A8AA7ED8A20}"/>
              </a:ext>
            </a:extLst>
          </p:cNvPr>
          <p:cNvSpPr txBox="1"/>
          <p:nvPr/>
        </p:nvSpPr>
        <p:spPr>
          <a:xfrm>
            <a:off x="2729633" y="4137223"/>
            <a:ext cx="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573820AA-D0C8-6D33-9E2F-B9BF79745D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9"/>
          <a:stretch/>
        </p:blipFill>
        <p:spPr>
          <a:xfrm>
            <a:off x="4161471" y="5266623"/>
            <a:ext cx="1066949" cy="1124107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627981-3B21-93BB-AA17-75E872923B6A}"/>
              </a:ext>
            </a:extLst>
          </p:cNvPr>
          <p:cNvSpPr txBox="1"/>
          <p:nvPr/>
        </p:nvSpPr>
        <p:spPr>
          <a:xfrm>
            <a:off x="2729633" y="5627996"/>
            <a:ext cx="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F4074A9-F69B-C678-9073-01A0AE733E44}"/>
              </a:ext>
            </a:extLst>
          </p:cNvPr>
          <p:cNvSpPr txBox="1"/>
          <p:nvPr/>
        </p:nvSpPr>
        <p:spPr>
          <a:xfrm>
            <a:off x="1494342" y="377418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Rxi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9804180-32B1-205B-DD01-4315AC9538C5}"/>
              </a:ext>
            </a:extLst>
          </p:cNvPr>
          <p:cNvSpPr txBox="1"/>
          <p:nvPr/>
        </p:nvSpPr>
        <p:spPr>
          <a:xfrm>
            <a:off x="1462346" y="5290231"/>
            <a:ext cx="52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Rxq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DE4E1E0-5261-BF84-C297-98E1670D1C9E}"/>
              </a:ext>
            </a:extLst>
          </p:cNvPr>
          <p:cNvSpPr txBox="1"/>
          <p:nvPr/>
        </p:nvSpPr>
        <p:spPr>
          <a:xfrm>
            <a:off x="4463952" y="37839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B4C3D2A-794F-098A-2CA1-3C466B30710D}"/>
              </a:ext>
            </a:extLst>
          </p:cNvPr>
          <p:cNvSpPr txBox="1"/>
          <p:nvPr/>
        </p:nvSpPr>
        <p:spPr>
          <a:xfrm>
            <a:off x="4433559" y="5306245"/>
            <a:ext cx="50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Wq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3F0E061-F34B-9928-1431-93F2CE15A1B3}"/>
              </a:ext>
            </a:extLst>
          </p:cNvPr>
          <p:cNvSpPr txBox="1"/>
          <p:nvPr/>
        </p:nvSpPr>
        <p:spPr>
          <a:xfrm>
            <a:off x="483570" y="405122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895AE8D-1035-99AD-A32A-4284053076DD}"/>
              </a:ext>
            </a:extLst>
          </p:cNvPr>
          <p:cNvSpPr txBox="1"/>
          <p:nvPr/>
        </p:nvSpPr>
        <p:spPr>
          <a:xfrm>
            <a:off x="466771" y="562799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14C96BB-9774-7A54-6B87-854FD0B56513}"/>
              </a:ext>
            </a:extLst>
          </p:cNvPr>
          <p:cNvSpPr txBox="1"/>
          <p:nvPr/>
        </p:nvSpPr>
        <p:spPr>
          <a:xfrm>
            <a:off x="1343101" y="473889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293C771-C4DF-51A5-BD41-DFA7EFDEB5EE}"/>
              </a:ext>
            </a:extLst>
          </p:cNvPr>
          <p:cNvSpPr txBox="1"/>
          <p:nvPr/>
        </p:nvSpPr>
        <p:spPr>
          <a:xfrm>
            <a:off x="1326302" y="622967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89F4411-1C04-78BC-8960-6FE0953DC4BF}"/>
              </a:ext>
            </a:extLst>
          </p:cNvPr>
          <p:cNvSpPr txBox="1"/>
          <p:nvPr/>
        </p:nvSpPr>
        <p:spPr>
          <a:xfrm>
            <a:off x="3367104" y="405122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25C8507-CDAE-3ED9-4EB8-2C3FE96B24B1}"/>
              </a:ext>
            </a:extLst>
          </p:cNvPr>
          <p:cNvSpPr txBox="1"/>
          <p:nvPr/>
        </p:nvSpPr>
        <p:spPr>
          <a:xfrm>
            <a:off x="3367104" y="56158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CCCF304-EE45-1802-117F-FFE2CC78DDC8}"/>
              </a:ext>
            </a:extLst>
          </p:cNvPr>
          <p:cNvSpPr txBox="1"/>
          <p:nvPr/>
        </p:nvSpPr>
        <p:spPr>
          <a:xfrm>
            <a:off x="4433559" y="473889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beam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AC1B95A-3C1A-8FDC-824A-F621EFB53CA8}"/>
              </a:ext>
            </a:extLst>
          </p:cNvPr>
          <p:cNvSpPr txBox="1"/>
          <p:nvPr/>
        </p:nvSpPr>
        <p:spPr>
          <a:xfrm>
            <a:off x="4336513" y="622800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beam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5A1B9A9-CA88-E21F-4F26-6FFA394C022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228420" y="4337903"/>
            <a:ext cx="1214325" cy="149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A35B276-5542-7F72-FCFA-18FF9609D91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28420" y="4337903"/>
            <a:ext cx="1214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AD2F79A-5D62-2570-58BE-EA871797EA6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228420" y="4337904"/>
            <a:ext cx="1214325" cy="150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C8D63A85-AA5C-C266-FCB3-ECBDFD2C952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228420" y="5828677"/>
            <a:ext cx="1229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248851C-11E6-CF1E-2A6F-904F49B9BAF6}"/>
              </a:ext>
            </a:extLst>
          </p:cNvPr>
          <p:cNvSpPr txBox="1"/>
          <p:nvPr/>
        </p:nvSpPr>
        <p:spPr>
          <a:xfrm>
            <a:off x="6433988" y="415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4927076-0CC4-1863-FE2E-80C97E8BAD40}"/>
              </a:ext>
            </a:extLst>
          </p:cNvPr>
          <p:cNvSpPr txBox="1"/>
          <p:nvPr/>
        </p:nvSpPr>
        <p:spPr>
          <a:xfrm>
            <a:off x="6442745" y="5631855"/>
            <a:ext cx="25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</a:t>
            </a:r>
            <a:endParaRPr lang="zh-TW" altLang="en-US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8F94FBD-0971-8185-A065-F3A03C86993F}"/>
              </a:ext>
            </a:extLst>
          </p:cNvPr>
          <p:cNvCxnSpPr>
            <a:cxnSpLocks/>
            <a:stCxn id="51" idx="3"/>
            <a:endCxn id="66" idx="1"/>
          </p:cNvCxnSpPr>
          <p:nvPr/>
        </p:nvCxnSpPr>
        <p:spPr>
          <a:xfrm flipV="1">
            <a:off x="6734070" y="4334583"/>
            <a:ext cx="1342981" cy="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圖片 57">
            <a:extLst>
              <a:ext uri="{FF2B5EF4-FFF2-40B4-BE49-F238E27FC236}">
                <a16:creationId xmlns:a16="http://schemas.microsoft.com/office/drawing/2014/main" id="{BEF90B04-E3B1-6A38-7C2D-4A7C379CA6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162" t="12836" r="7938" b="23865"/>
          <a:stretch/>
        </p:blipFill>
        <p:spPr>
          <a:xfrm rot="5400000" flipH="1">
            <a:off x="8896675" y="3869178"/>
            <a:ext cx="997875" cy="101304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C02F329D-229A-891E-26BD-AA2F183B80A7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6693385" y="5812661"/>
            <a:ext cx="1415498" cy="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E374396-5A79-F8A8-019F-2386FCE62D10}"/>
              </a:ext>
            </a:extLst>
          </p:cNvPr>
          <p:cNvSpPr txBox="1"/>
          <p:nvPr/>
        </p:nvSpPr>
        <p:spPr>
          <a:xfrm>
            <a:off x="9028352" y="47644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beam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497E2AA-4550-7953-8B9E-EA68B30456FB}"/>
              </a:ext>
            </a:extLst>
          </p:cNvPr>
          <p:cNvSpPr txBox="1"/>
          <p:nvPr/>
        </p:nvSpPr>
        <p:spPr>
          <a:xfrm>
            <a:off x="8077051" y="414991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</a:t>
            </a:r>
            <a:endParaRPr lang="zh-TW" altLang="en-US" dirty="0"/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05070C9E-4546-D865-914D-9B7DDAC92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162" t="12836" r="7938" b="23865"/>
          <a:stretch/>
        </p:blipFill>
        <p:spPr>
          <a:xfrm rot="5400000" flipH="1">
            <a:off x="8902269" y="5306140"/>
            <a:ext cx="997875" cy="1013040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0C0AC131-0832-45F4-72CE-AB5971354A2A}"/>
              </a:ext>
            </a:extLst>
          </p:cNvPr>
          <p:cNvSpPr txBox="1"/>
          <p:nvPr/>
        </p:nvSpPr>
        <p:spPr>
          <a:xfrm>
            <a:off x="9042774" y="621908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beam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5C18FC2-1A14-6C97-8B0A-6E73F477B0E8}"/>
              </a:ext>
            </a:extLst>
          </p:cNvPr>
          <p:cNvSpPr txBox="1"/>
          <p:nvPr/>
        </p:nvSpPr>
        <p:spPr>
          <a:xfrm>
            <a:off x="8077052" y="558491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AB1F0CB-0069-ED02-8E5E-06CD1B262B9F}"/>
              </a:ext>
            </a:extLst>
          </p:cNvPr>
          <p:cNvSpPr txBox="1"/>
          <p:nvPr/>
        </p:nvSpPr>
        <p:spPr>
          <a:xfrm>
            <a:off x="9149437" y="37997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Bq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4ECD9C2-E5B3-4327-7105-C6A76132638B}"/>
              </a:ext>
            </a:extLst>
          </p:cNvPr>
          <p:cNvSpPr txBox="1"/>
          <p:nvPr/>
        </p:nvSpPr>
        <p:spPr>
          <a:xfrm>
            <a:off x="9185441" y="531665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4100" name="文字方塊 4099">
            <a:extLst>
              <a:ext uri="{FF2B5EF4-FFF2-40B4-BE49-F238E27FC236}">
                <a16:creationId xmlns:a16="http://schemas.microsoft.com/office/drawing/2014/main" id="{844E783F-B12C-8848-3968-E25839FAA328}"/>
              </a:ext>
            </a:extLst>
          </p:cNvPr>
          <p:cNvSpPr txBox="1"/>
          <p:nvPr/>
        </p:nvSpPr>
        <p:spPr>
          <a:xfrm>
            <a:off x="8456104" y="1629996"/>
            <a:ext cx="232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Full set from WP452</a:t>
            </a:r>
          </a:p>
          <a:p>
            <a:r>
              <a:rPr lang="en-US" altLang="zh-TW" dirty="0"/>
              <a:t>  Channel : 16</a:t>
            </a:r>
          </a:p>
          <a:p>
            <a:r>
              <a:rPr lang="en-US" altLang="zh-TW" dirty="0"/>
              <a:t>  Sample : 2500</a:t>
            </a:r>
          </a:p>
          <a:p>
            <a:r>
              <a:rPr lang="en-US" altLang="zh-TW" dirty="0"/>
              <a:t>  Beam : 3 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E6F2BE1-7288-83C0-80AB-C8E067A5B45E}"/>
              </a:ext>
            </a:extLst>
          </p:cNvPr>
          <p:cNvSpPr txBox="1"/>
          <p:nvPr/>
        </p:nvSpPr>
        <p:spPr>
          <a:xfrm>
            <a:off x="5907249" y="1629996"/>
            <a:ext cx="232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Reduce set for debug</a:t>
            </a:r>
          </a:p>
          <a:p>
            <a:r>
              <a:rPr lang="en-US" altLang="zh-TW" dirty="0"/>
              <a:t>  Channel : 16</a:t>
            </a:r>
          </a:p>
          <a:p>
            <a:r>
              <a:rPr lang="en-US" altLang="zh-TW" dirty="0"/>
              <a:t>  Sample : 2500</a:t>
            </a:r>
          </a:p>
          <a:p>
            <a:r>
              <a:rPr lang="en-US" altLang="zh-TW" dirty="0"/>
              <a:t>  Beam : 3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2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14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Functionality</a:t>
            </a:r>
            <a:r>
              <a:rPr kumimoji="1"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(Beamforming)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419EAA-E309-87B0-E491-793D9676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2" y="4311359"/>
            <a:ext cx="9612066" cy="201958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038B824-51E3-48DA-B2EE-0F6BAF47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27" y="1995872"/>
            <a:ext cx="4633519" cy="17114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9A8757A-7B8B-75C9-6AB9-ACD8D8E2C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32" y="968435"/>
            <a:ext cx="6326495" cy="317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1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15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704112" cy="792466"/>
          </a:xfrm>
        </p:spPr>
        <p:txBody>
          <a:bodyPr>
            <a:normAutofit fontScale="90000"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Beamforming directive testing on pynq-z2 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773133E-A79D-184F-E1B0-32D453CF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016" y="3702591"/>
            <a:ext cx="3458058" cy="216247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0BD074-5C54-86E3-281E-1C0AE66AC27F}"/>
              </a:ext>
            </a:extLst>
          </p:cNvPr>
          <p:cNvSpPr txBox="1"/>
          <p:nvPr/>
        </p:nvSpPr>
        <p:spPr>
          <a:xfrm>
            <a:off x="488426" y="1173634"/>
            <a:ext cx="391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partition </a:t>
            </a:r>
          </a:p>
          <a:p>
            <a:r>
              <a:rPr lang="en-US" altLang="zh-TW" dirty="0"/>
              <a:t>Pipeline read </a:t>
            </a:r>
          </a:p>
          <a:p>
            <a:r>
              <a:rPr lang="en-US" altLang="zh-TW" dirty="0"/>
              <a:t>Pipeline write</a:t>
            </a:r>
          </a:p>
          <a:p>
            <a:r>
              <a:rPr lang="en-US" altLang="zh-TW" dirty="0"/>
              <a:t>Pipeline loop2(matrix multiplication)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467A354-CA0A-02AD-1921-7441210B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6" y="3702592"/>
            <a:ext cx="3267531" cy="2162477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296D0CD-4EE7-5AA3-97CF-5DF1C14D364D}"/>
              </a:ext>
            </a:extLst>
          </p:cNvPr>
          <p:cNvSpPr txBox="1"/>
          <p:nvPr/>
        </p:nvSpPr>
        <p:spPr>
          <a:xfrm>
            <a:off x="488426" y="2751762"/>
            <a:ext cx="12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Reduce set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9E0775C-C89E-C3FC-C108-25FB8F4849F2}"/>
              </a:ext>
            </a:extLst>
          </p:cNvPr>
          <p:cNvSpPr txBox="1"/>
          <p:nvPr/>
        </p:nvSpPr>
        <p:spPr>
          <a:xfrm>
            <a:off x="6707016" y="2783404"/>
            <a:ext cx="19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Full set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AF1C171-9AEE-0F8F-8E80-CC16C3177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26" y="3121094"/>
            <a:ext cx="3267531" cy="64779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3FA83F-F292-E672-35F3-898697D96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016" y="3152736"/>
            <a:ext cx="345805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1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16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Beamforming Results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8CCDA1-145C-2A26-2702-5746B3FE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8" y="1886408"/>
            <a:ext cx="8481642" cy="193897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A33652D-5F07-3D0F-CF39-1F494B1AF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98" y="4033949"/>
            <a:ext cx="952632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3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6AFD123-EAFD-4DAA-BF4C-E0BF437C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F8DBC7-34B2-4717-BD82-ABBC21298911}"/>
              </a:ext>
            </a:extLst>
          </p:cNvPr>
          <p:cNvSpPr txBox="1"/>
          <p:nvPr/>
        </p:nvSpPr>
        <p:spPr>
          <a:xfrm>
            <a:off x="355998" y="1045337"/>
            <a:ext cx="118360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Spike sorting acceleration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Spike sorting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Proposed end-to-end system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Discrete wavelet transform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Issues with K-means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Contribution</a:t>
            </a:r>
          </a:p>
          <a:p>
            <a:pPr lvl="1"/>
            <a:endParaRPr lang="en-US" altLang="zh-TW" sz="2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Beamforming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Work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>
                <a:latin typeface="Times" panose="02020603050405020304" pitchFamily="18" charset="0"/>
                <a:cs typeface="Times" panose="02020603050405020304" pitchFamily="18" charset="0"/>
              </a:rPr>
              <a:t>GitHub: </a:t>
            </a:r>
            <a:r>
              <a:rPr lang="en-US" altLang="zh-TW" sz="320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https://github.com/jieyunma/AAHLS_FinalProject</a:t>
            </a:r>
            <a:endParaRPr lang="en-US" altLang="zh-TW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3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Spike Sorting System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3E5BB54-2E43-49E2-87A3-FDA68700AC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2869" r="1291" b="2977"/>
          <a:stretch/>
        </p:blipFill>
        <p:spPr>
          <a:xfrm>
            <a:off x="242505" y="1045337"/>
            <a:ext cx="11949495" cy="581266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CE3B508-6C7C-400D-B8B1-33CB990298A7}"/>
              </a:ext>
            </a:extLst>
          </p:cNvPr>
          <p:cNvSpPr/>
          <p:nvPr/>
        </p:nvSpPr>
        <p:spPr>
          <a:xfrm>
            <a:off x="7372350" y="1845129"/>
            <a:ext cx="2522764" cy="102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28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4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2" descr="https://documents.lucid.app/documents/34bc4626-72b0-4e3a-a3c2-35060d322c7e/pages/0_0?a=535&amp;x=49&amp;y=134&amp;w=1122&amp;h=572&amp;store=1&amp;accept=image%2F*&amp;auth=LCA%2046d35bd3d3d2641783bb5426e02014454b6f2b61-ts%3D1655629086">
            <a:extLst>
              <a:ext uri="{FF2B5EF4-FFF2-40B4-BE49-F238E27FC236}">
                <a16:creationId xmlns:a16="http://schemas.microsoft.com/office/drawing/2014/main" id="{7DC70F96-2F19-40FE-9F58-D73035973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7515" r="5584" b="5993"/>
          <a:stretch/>
        </p:blipFill>
        <p:spPr bwMode="auto">
          <a:xfrm>
            <a:off x="2046387" y="2849019"/>
            <a:ext cx="8099226" cy="400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Proposed System Diagram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C1E973-5BD9-4C8D-877B-DD906091DC6C}"/>
              </a:ext>
            </a:extLst>
          </p:cNvPr>
          <p:cNvSpPr txBox="1"/>
          <p:nvPr/>
        </p:nvSpPr>
        <p:spPr>
          <a:xfrm>
            <a:off x="355998" y="1252060"/>
            <a:ext cx="11506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Whole system is feasible or not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K-means algorithm provided by </a:t>
            </a:r>
            <a:r>
              <a:rPr lang="en-US" altLang="zh-TW" sz="2800" dirty="0" err="1">
                <a:latin typeface="Times" panose="02020603050405020304" pitchFamily="18" charset="0"/>
                <a:cs typeface="Times" panose="02020603050405020304" pitchFamily="18" charset="0"/>
              </a:rPr>
              <a:t>Vitis</a:t>
            </a: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 Library is scalable or not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Throughput/resource in a multi-channel design ?</a:t>
            </a:r>
            <a:endParaRPr lang="zh-TW" altLang="en-US" sz="2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8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5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Functionality</a:t>
            </a:r>
            <a:r>
              <a:rPr kumimoji="1"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(DWT)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documents.lucid.app/documents/f89107c5-a0c3-4894-9e7a-ec006d80eca5/pages/0_0?a=3093&amp;x=23&amp;y=944&amp;w=2135&amp;h=792&amp;store=1&amp;accept=image%2F*&amp;auth=LCA%20f3ea6a4f51ca8acd9b60b78afdf0da4a8f3223b6-ts%3D1655631180">
            <a:extLst>
              <a:ext uri="{FF2B5EF4-FFF2-40B4-BE49-F238E27FC236}">
                <a16:creationId xmlns:a16="http://schemas.microsoft.com/office/drawing/2014/main" id="{74C7C4C7-3FD2-4094-B4AC-18B2D211D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7" t="4669" r="4903" b="4736"/>
          <a:stretch/>
        </p:blipFill>
        <p:spPr bwMode="auto">
          <a:xfrm>
            <a:off x="1824122" y="2125751"/>
            <a:ext cx="8543755" cy="31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7F01BEC-9C29-4BE8-9E66-3209685362D7}"/>
              </a:ext>
            </a:extLst>
          </p:cNvPr>
          <p:cNvSpPr/>
          <p:nvPr/>
        </p:nvSpPr>
        <p:spPr>
          <a:xfrm>
            <a:off x="599820" y="1253830"/>
            <a:ext cx="11339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HiD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 = {-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0.0322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0.0126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0.0992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0.2979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0.8037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0.4976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0.0296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0.0758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LoD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 = {-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0.0758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0.0296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0.4976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0.8037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0.2979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0.0992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0.0126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0.0322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098" name="Picture 2" descr="https://documents.lucid.app/documents/02f8b26e-2cd0-4ee9-a996-87bd00e9c6bf/pages/0_0?a=951&amp;x=343&amp;y=232&amp;w=814&amp;h=176&amp;store=1&amp;accept=image%2F*&amp;auth=LCA%204167096dc85ed6583d3526cf2985dc2aa80bf944-ts%3D1655627908">
            <a:extLst>
              <a:ext uri="{FF2B5EF4-FFF2-40B4-BE49-F238E27FC236}">
                <a16:creationId xmlns:a16="http://schemas.microsoft.com/office/drawing/2014/main" id="{890000DE-229B-4683-AAED-F3EA975A2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" t="16883" r="5482" b="20113"/>
          <a:stretch/>
        </p:blipFill>
        <p:spPr bwMode="auto">
          <a:xfrm>
            <a:off x="2132239" y="5518470"/>
            <a:ext cx="7927522" cy="121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3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6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DWT Results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DE9381-00D8-4898-BC54-B1B223C74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23" b="4905"/>
          <a:stretch/>
        </p:blipFill>
        <p:spPr>
          <a:xfrm>
            <a:off x="6530067" y="162531"/>
            <a:ext cx="5502729" cy="14702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3DDC3FA-1C61-41DA-89A2-04FB0C037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98" y="1813471"/>
            <a:ext cx="7921388" cy="19448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FB85E09-95A9-4039-A9E1-14AE0628B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98" y="4345818"/>
            <a:ext cx="8650061" cy="21312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1D40C5A-A9F0-4AAA-9E6B-FCB90C8B72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600"/>
          <a:stretch/>
        </p:blipFill>
        <p:spPr>
          <a:xfrm>
            <a:off x="9181419" y="1769938"/>
            <a:ext cx="2727969" cy="47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7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11523038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Functionality (k-means clustering)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Picture 6" descr="https://documents.lucid.app/documents/02f8b26e-2cd0-4ee9-a996-87bd00e9c6bf/pages/0_0?a=951&amp;x=2&amp;y=478&amp;w=1276&amp;h=484&amp;store=1&amp;accept=image%2F*&amp;auth=LCA%20b45692ae73ffcc67ccd0df6436f5ae968a1a9b05-ts%3D1655627908">
            <a:extLst>
              <a:ext uri="{FF2B5EF4-FFF2-40B4-BE49-F238E27FC236}">
                <a16:creationId xmlns:a16="http://schemas.microsoft.com/office/drawing/2014/main" id="{85A150AC-CE25-4F31-88F3-155D625AE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" t="6081" r="4919" b="6553"/>
          <a:stretch/>
        </p:blipFill>
        <p:spPr bwMode="auto">
          <a:xfrm>
            <a:off x="943826" y="3040918"/>
            <a:ext cx="10347381" cy="381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-Means Clustering in Python: A Practical Guide – Real Python">
            <a:extLst>
              <a:ext uri="{FF2B5EF4-FFF2-40B4-BE49-F238E27FC236}">
                <a16:creationId xmlns:a16="http://schemas.microsoft.com/office/drawing/2014/main" id="{6C3E9781-D1ED-49AC-AE3A-E0AFD0D35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06" y="1045337"/>
            <a:ext cx="7128794" cy="19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66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8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11523038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K-means - Dataset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3780767-2839-43E8-ACBF-E292E547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0" y="1213756"/>
            <a:ext cx="10972590" cy="239485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56E559F-5124-4534-99A1-FF551405E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9" y="4048670"/>
            <a:ext cx="11129962" cy="22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6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9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11523038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K-means - Interface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9438E8-613E-4011-ABC4-D8FF807B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8" y="1033897"/>
            <a:ext cx="7251316" cy="38213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0D0B55E-B0E7-4F74-8538-4EDA9972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17" y="4855199"/>
            <a:ext cx="7997599" cy="1929579"/>
          </a:xfrm>
          <a:prstGeom prst="rect">
            <a:avLst/>
          </a:prstGeom>
        </p:spPr>
      </p:pic>
      <p:pic>
        <p:nvPicPr>
          <p:cNvPr id="8" name="Picture 2" descr="https://documents.lucid.app/documents/34bc4626-72b0-4e3a-a3c2-35060d322c7e/pages/0_0?a=535&amp;x=49&amp;y=134&amp;w=1122&amp;h=572&amp;store=1&amp;accept=image%2F*&amp;auth=LCA%2046d35bd3d3d2641783bb5426e02014454b6f2b61-ts%3D1655629086">
            <a:extLst>
              <a:ext uri="{FF2B5EF4-FFF2-40B4-BE49-F238E27FC236}">
                <a16:creationId xmlns:a16="http://schemas.microsoft.com/office/drawing/2014/main" id="{E25261C1-D7C2-4530-959E-AD291AD04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7515" r="5584" b="5993"/>
          <a:stretch/>
        </p:blipFill>
        <p:spPr bwMode="auto">
          <a:xfrm>
            <a:off x="7486395" y="252871"/>
            <a:ext cx="4392641" cy="217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documents.lucid.app/documents/f89107c5-a0c3-4894-9e7a-ec006d80eca5/pages/0_0?a=3093&amp;x=23&amp;y=944&amp;w=2135&amp;h=792&amp;store=1&amp;accept=image%2F*&amp;auth=LCA%20f3ea6a4f51ca8acd9b60b78afdf0da4a8f3223b6-ts%3D1655631180">
            <a:extLst>
              <a:ext uri="{FF2B5EF4-FFF2-40B4-BE49-F238E27FC236}">
                <a16:creationId xmlns:a16="http://schemas.microsoft.com/office/drawing/2014/main" id="{6228AD7E-A61D-4BA6-AC95-2F0A0C45B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7" t="4669" r="4903" b="4736"/>
          <a:stretch/>
        </p:blipFill>
        <p:spPr bwMode="auto">
          <a:xfrm>
            <a:off x="6918637" y="2621219"/>
            <a:ext cx="4960399" cy="183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321</Words>
  <Application>Microsoft Office PowerPoint</Application>
  <PresentationFormat>寬螢幕</PresentationFormat>
  <Paragraphs>94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新細明體</vt:lpstr>
      <vt:lpstr>新細明體-ExtB</vt:lpstr>
      <vt:lpstr>標楷體</vt:lpstr>
      <vt:lpstr>Arial</vt:lpstr>
      <vt:lpstr>Calibri</vt:lpstr>
      <vt:lpstr>Calibri Light</vt:lpstr>
      <vt:lpstr>Consolas</vt:lpstr>
      <vt:lpstr>Times</vt:lpstr>
      <vt:lpstr>Times New Roman</vt:lpstr>
      <vt:lpstr>Office 佈景主題</vt:lpstr>
      <vt:lpstr>Spike Sorting Acceleration  Beamforming Acceleration</vt:lpstr>
      <vt:lpstr>Outline</vt:lpstr>
      <vt:lpstr>Spike Sorting System</vt:lpstr>
      <vt:lpstr>Proposed System Diagram</vt:lpstr>
      <vt:lpstr>System Functionality (DWT)</vt:lpstr>
      <vt:lpstr>DWT Results</vt:lpstr>
      <vt:lpstr>System Functionality (k-means clustering)</vt:lpstr>
      <vt:lpstr>K-means - Dataset</vt:lpstr>
      <vt:lpstr>K-means - Interface</vt:lpstr>
      <vt:lpstr>K-means - Emulation</vt:lpstr>
      <vt:lpstr>K-means Results</vt:lpstr>
      <vt:lpstr>Recall: Proposed System Diagram</vt:lpstr>
      <vt:lpstr>Beamforming system</vt:lpstr>
      <vt:lpstr>System Functionality (Beamforming)</vt:lpstr>
      <vt:lpstr>Beamforming directive testing on pynq-z2 </vt:lpstr>
      <vt:lpstr>Beamforming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馬婕芸</dc:creator>
  <cp:lastModifiedBy>馬婕芸</cp:lastModifiedBy>
  <cp:revision>22</cp:revision>
  <dcterms:created xsi:type="dcterms:W3CDTF">2022-05-28T16:48:26Z</dcterms:created>
  <dcterms:modified xsi:type="dcterms:W3CDTF">2022-06-20T15:18:28Z</dcterms:modified>
</cp:coreProperties>
</file>