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3A"/>
    <a:srgbClr val="FF2D2C"/>
    <a:srgbClr val="FF1414"/>
    <a:srgbClr val="FF7E79"/>
    <a:srgbClr val="005C84"/>
    <a:srgbClr val="007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5447"/>
  </p:normalViewPr>
  <p:slideViewPr>
    <p:cSldViewPr snapToGrid="0" snapToObjects="1">
      <p:cViewPr varScale="1">
        <p:scale>
          <a:sx n="83" d="100"/>
          <a:sy n="83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06915-C103-C247-897F-80323B9DF55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DA671-1A20-2D4A-945B-76008375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0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Prof. James </a:t>
            </a:r>
            <a:r>
              <a:rPr lang="en-US" dirty="0" err="1"/>
              <a:t>Brusey</a:t>
            </a:r>
            <a:r>
              <a:rPr lang="en-US" dirty="0"/>
              <a:t> and Prof. Basel </a:t>
            </a:r>
            <a:r>
              <a:rPr lang="en-US" dirty="0" err="1"/>
              <a:t>Halak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DA671-1A20-2D4A-945B-76008375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7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DA671-1A20-2D4A-945B-76008375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Energy harvesters have enabled low-powered devices to operate with ambient harvested energy, such as ...</a:t>
            </a:r>
          </a:p>
          <a:p>
            <a:endParaRPr lang="en-US" dirty="0"/>
          </a:p>
          <a:p>
            <a:r>
              <a:rPr lang="en-US" dirty="0"/>
              <a:t>IPSs have emerged in recent research to work with small-scale energy harvesters.</a:t>
            </a:r>
          </a:p>
          <a:p>
            <a:endParaRPr lang="en-US" dirty="0"/>
          </a:p>
          <a:p>
            <a:r>
              <a:rPr lang="en-US" dirty="0"/>
              <a:t>As an general architecture shown in the bottom left figure, an IPS consists of an EH, an EMU, and an MCU with peripherals.</a:t>
            </a:r>
          </a:p>
          <a:p>
            <a:endParaRPr lang="en-US" dirty="0"/>
          </a:p>
          <a:p>
            <a:r>
              <a:rPr lang="en-US" dirty="0"/>
              <a:t>The power regulated is conditioned to charge a </a:t>
            </a:r>
            <a:r>
              <a:rPr lang="en-US" dirty="0" err="1"/>
              <a:t>uF</a:t>
            </a:r>
            <a:r>
              <a:rPr lang="en-US" dirty="0"/>
              <a:t>-level energy buffering capacitor.</a:t>
            </a:r>
          </a:p>
          <a:p>
            <a:endParaRPr lang="en-US" dirty="0"/>
          </a:p>
          <a:p>
            <a:r>
              <a:rPr lang="en-US" dirty="0"/>
              <a:t>When its energy buffering capacitor is charged to a threshold, the MCU wakes up and executes workloads for a short period in milliseconds.</a:t>
            </a:r>
          </a:p>
          <a:p>
            <a:endParaRPr lang="en-US" dirty="0"/>
          </a:p>
          <a:p>
            <a:r>
              <a:rPr lang="en-US" dirty="0"/>
              <a:t>As the input power is weaker than the load, the stored energy will deplete, where the load sleeps or dies, and waits for energy refilling.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Typical work: sensing, processing, communicating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the charge and discharge cycles are short, state retention is required.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energy depletes, save the volatile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DA671-1A20-2D4A-945B-76008375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Motivation: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energy storage size in existing IPSs is either </a:t>
            </a:r>
            <a:r>
              <a:rPr lang="en-US" dirty="0" err="1"/>
              <a:t>minimised</a:t>
            </a:r>
            <a:r>
              <a:rPr lang="en-US" dirty="0"/>
              <a:t> or indiscriminately picked.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Provisioning more energy storage can prolong the power-on cycles, reduce the overheads, and hence increase forward progress,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can also increase system leakage and decrease forward progress.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bottom left and middle: improve up to 65%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Fig. bottom middle: if we don’t maximize forward progress, adding a small amount of capacitance can also gain a significant improvement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Fig. bottom right: the improvement from sizing energy storage increases with larger state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DA671-1A20-2D4A-945B-76008375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Motivation: </a:t>
            </a:r>
          </a:p>
          <a:p>
            <a:r>
              <a:rPr lang="en-US" dirty="0"/>
              <a:t>How to size energy storage for real IPS deployment?</a:t>
            </a:r>
          </a:p>
          <a:p>
            <a:r>
              <a:rPr lang="en-US" dirty="0"/>
              <a:t>Trade-off between different design factors besides forward progress.</a:t>
            </a:r>
          </a:p>
          <a:p>
            <a:endParaRPr lang="en-US" dirty="0"/>
          </a:p>
          <a:p>
            <a:r>
              <a:rPr lang="en-US" dirty="0"/>
              <a:t>Example cost function considering capacitor volume and interruption periods</a:t>
            </a:r>
          </a:p>
          <a:p>
            <a:endParaRPr lang="en-US" dirty="0"/>
          </a:p>
          <a:p>
            <a:r>
              <a:rPr lang="en-US" dirty="0"/>
              <a:t>Fig. middle: up to 43% improvement</a:t>
            </a:r>
          </a:p>
          <a:p>
            <a:r>
              <a:rPr lang="en-US" dirty="0"/>
              <a:t>Fig. right: reduce 83% capacitor volume and 91% interruption periods while achieve 93% of the max forward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DA671-1A20-2D4A-945B-76008375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98% improvement on variable workload sizes</a:t>
            </a:r>
          </a:p>
          <a:p>
            <a:r>
              <a:rPr lang="en-US" dirty="0"/>
              <a:t>Survive with 67% less capacitance, improve device lifetime and reliability.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DA671-1A20-2D4A-945B-76008375B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8181-3A72-F641-AA95-A0420CB3D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8926E-F7A5-5A4F-ADDE-0C7D2EE7A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D500-D189-AF4A-A970-690A742C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C2A8-9ADA-8C4B-911C-468D51BB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9BC6-9AF5-4C4C-935B-EBCD0D3F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9B58-FB3B-3E47-A0B8-5C46D5B1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10DC0-5658-3F4B-A2B8-936BAD194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F489-5CEB-A945-908F-8B956F52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799B-8690-9C43-828B-4E1C8FB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CB95-6085-9C4D-8A81-E2F431A7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B450C-44C7-B543-9935-BF8A708F1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634AB-D1CE-9943-9960-6987EAE74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15816-06CC-8242-B272-10382510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A5D0-0530-8743-A31A-5E87D9AA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E652-F728-784D-AF09-0B1C0A03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F454-C95C-824A-9EEA-BAD6FEBC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7E42-BC37-F942-A334-9729244A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4675-D578-E941-BE98-59B7F58C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73739-ED9D-8048-BD62-8AEB987E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4599-1DD4-2247-B5A5-ABD3852A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D8E8-A17E-D143-A84C-22D8A684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81DB-1FAD-174C-AD8D-EF80688B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C034-5972-AF48-B8EB-037C9E13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2CB5-BFB2-4E44-AC99-8D451BD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C5EF-6932-6749-BEDD-1EE91379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C12F-DAF7-6947-989F-ABC66D10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5197-8AEE-DA4C-A3D4-D2443E50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6F140-61AB-9748-9A55-EBEE8B7B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3B1F-B7B6-154A-8E8B-5A1DF79C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F8808-A816-084A-9C26-C5BBD9F7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EACE-3F4E-2147-A608-3951F91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A252-6B7D-1644-9ED4-69DCBB5C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7AB44-206B-0E48-BE54-823709FF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D5177-0130-0649-A837-27586EB0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E9D11-E86D-E646-9D93-C23600FFE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7768B-26DB-7F48-8FD7-9BAD0E18E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C766-C112-3447-A617-D36491A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533C6-012D-9240-BB6B-0CA998CF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039D6-358B-BA40-91D1-C30CAE40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0706-9031-AB48-A122-DF9C423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A3519-8A24-B64D-B00C-370CEBD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68E8-E7BF-AB4B-8201-6C73D6D0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773E-57D3-034B-B529-D273E172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28DE-8E69-9F4A-A8C4-A9E1C70A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9D1A0-870F-784A-92A4-54489320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E88A2-86CA-3D4C-A83B-F5BC952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88C2-AD9D-2941-A935-F6124481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7DDB-F768-A845-BE34-03D2B6D4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922E7-8676-164B-9902-0302A54F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2E001-41AB-2446-BDA7-3B9106D8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44526-FCC3-9548-BA77-14368609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D086-FD15-3E48-9169-EFA42811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7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869B-D57C-9A4E-AD21-671A85D1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B0B02-2D24-CC4E-982D-D6515003A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F983B-2283-2C48-B754-324CE972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5DB2-2E12-B447-9CEB-7412D582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07/03/2022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1E4B-DE2F-4340-868C-544F693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 hello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AFD1-5029-704D-BF8B-2BDAD02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C8434-2CCC-394D-AB6A-8FAB384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F8F1A-5D4E-4A41-9E11-08290B084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CF639-13FF-D244-8EC8-72C4ED740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07/03/2022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41F5-50B7-4E45-822D-9FB8FBC0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 hello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FEBB-411B-B54E-A8B7-5A34DC32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1731-D618-3443-8386-1C5AE4DD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C84"/>
            </a:gs>
            <a:gs pos="100000">
              <a:srgbClr val="007C9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1FEB-2132-7A44-9532-B11EBC783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0167"/>
            <a:ext cx="9144000" cy="148806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Budgeting for</a:t>
            </a:r>
            <a:b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Intermittently-Powered Systems</a:t>
            </a:r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88680B9B-242B-A04A-9E84-F228F508EC3C}"/>
              </a:ext>
            </a:extLst>
          </p:cNvPr>
          <p:cNvGrpSpPr>
            <a:grpSpLocks/>
          </p:cNvGrpSpPr>
          <p:nvPr/>
        </p:nvGrpSpPr>
        <p:grpSpPr bwMode="auto">
          <a:xfrm>
            <a:off x="7861866" y="209550"/>
            <a:ext cx="4213225" cy="912813"/>
            <a:chOff x="385" y="1412"/>
            <a:chExt cx="2268" cy="492"/>
          </a:xfrm>
          <a:solidFill>
            <a:schemeClr val="bg1"/>
          </a:solidFill>
        </p:grpSpPr>
        <p:sp>
          <p:nvSpPr>
            <p:cNvPr id="5" name="Freeform 58">
              <a:extLst>
                <a:ext uri="{FF2B5EF4-FFF2-40B4-BE49-F238E27FC236}">
                  <a16:creationId xmlns:a16="http://schemas.microsoft.com/office/drawing/2014/main" id="{C575C283-D6A8-504F-8495-46A553DC2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59">
              <a:extLst>
                <a:ext uri="{FF2B5EF4-FFF2-40B4-BE49-F238E27FC236}">
                  <a16:creationId xmlns:a16="http://schemas.microsoft.com/office/drawing/2014/main" id="{1EF9387C-ABD9-3F42-8CAA-7D1246AA2B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0">
              <a:extLst>
                <a:ext uri="{FF2B5EF4-FFF2-40B4-BE49-F238E27FC236}">
                  <a16:creationId xmlns:a16="http://schemas.microsoft.com/office/drawing/2014/main" id="{13A604E9-BA5A-A74F-9423-409F7B78C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1">
              <a:extLst>
                <a:ext uri="{FF2B5EF4-FFF2-40B4-BE49-F238E27FC236}">
                  <a16:creationId xmlns:a16="http://schemas.microsoft.com/office/drawing/2014/main" id="{8052DF0F-12D2-FB42-A8BB-4CF174BEA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2">
              <a:extLst>
                <a:ext uri="{FF2B5EF4-FFF2-40B4-BE49-F238E27FC236}">
                  <a16:creationId xmlns:a16="http://schemas.microsoft.com/office/drawing/2014/main" id="{167F499E-F0EE-AA48-B163-A50E7F75C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3">
              <a:extLst>
                <a:ext uri="{FF2B5EF4-FFF2-40B4-BE49-F238E27FC236}">
                  <a16:creationId xmlns:a16="http://schemas.microsoft.com/office/drawing/2014/main" id="{71478F0C-B07C-4F4C-8D19-2BB48E08B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C029411E-4D6C-974F-9DB1-79A277820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5">
              <a:extLst>
                <a:ext uri="{FF2B5EF4-FFF2-40B4-BE49-F238E27FC236}">
                  <a16:creationId xmlns:a16="http://schemas.microsoft.com/office/drawing/2014/main" id="{0BAB77BA-EFD3-B446-93DC-0211E6F4F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6">
              <a:extLst>
                <a:ext uri="{FF2B5EF4-FFF2-40B4-BE49-F238E27FC236}">
                  <a16:creationId xmlns:a16="http://schemas.microsoft.com/office/drawing/2014/main" id="{7F5B7F01-4CA2-454E-B7CD-0130019A4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7">
              <a:extLst>
                <a:ext uri="{FF2B5EF4-FFF2-40B4-BE49-F238E27FC236}">
                  <a16:creationId xmlns:a16="http://schemas.microsoft.com/office/drawing/2014/main" id="{6AB83856-EFB6-6B4A-9800-9469E795C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8">
              <a:extLst>
                <a:ext uri="{FF2B5EF4-FFF2-40B4-BE49-F238E27FC236}">
                  <a16:creationId xmlns:a16="http://schemas.microsoft.com/office/drawing/2014/main" id="{C5063603-5411-CF4B-A39A-29B1C960B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9">
              <a:extLst>
                <a:ext uri="{FF2B5EF4-FFF2-40B4-BE49-F238E27FC236}">
                  <a16:creationId xmlns:a16="http://schemas.microsoft.com/office/drawing/2014/main" id="{C649A378-958E-6149-AB03-6489C948A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FC85AC3B-B652-504C-BE4F-BCC2A36FB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34A5FD9A-3942-0A40-909C-CB21CCED6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2E004D9D-5F67-5846-AF37-C80F989F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11C84630-2BB9-8048-8091-CEC048ED2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80F2B60-97D6-2443-A649-7E224E336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5">
              <a:extLst>
                <a:ext uri="{FF2B5EF4-FFF2-40B4-BE49-F238E27FC236}">
                  <a16:creationId xmlns:a16="http://schemas.microsoft.com/office/drawing/2014/main" id="{68899411-59AC-A04C-8AB9-035BD21ED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6">
              <a:extLst>
                <a:ext uri="{FF2B5EF4-FFF2-40B4-BE49-F238E27FC236}">
                  <a16:creationId xmlns:a16="http://schemas.microsoft.com/office/drawing/2014/main" id="{FE063E75-0F71-094F-AF42-53812FAD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7">
              <a:extLst>
                <a:ext uri="{FF2B5EF4-FFF2-40B4-BE49-F238E27FC236}">
                  <a16:creationId xmlns:a16="http://schemas.microsoft.com/office/drawing/2014/main" id="{3476C71B-E169-0649-A9C6-939EA73B2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8E5EA7F3-55CC-7645-8B26-87807DCA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188882DC-7B4F-3E42-9C5A-87D5CAB77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38B25B6B-7380-6546-AAE5-002923F4B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D3EDCAF5-AC3B-B84E-B658-4F27968B2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759381C-E97B-B74B-B84D-D58C62F26C1F}"/>
              </a:ext>
            </a:extLst>
          </p:cNvPr>
          <p:cNvSpPr txBox="1"/>
          <p:nvPr/>
        </p:nvSpPr>
        <p:spPr>
          <a:xfrm>
            <a:off x="3899725" y="3672892"/>
            <a:ext cx="4267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- 7 March 2022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62CE3-A6E4-AE49-98BD-6EE3B8A62FD8}"/>
              </a:ext>
            </a:extLst>
          </p:cNvPr>
          <p:cNvSpPr txBox="1"/>
          <p:nvPr/>
        </p:nvSpPr>
        <p:spPr>
          <a:xfrm>
            <a:off x="2346314" y="4832129"/>
            <a:ext cx="2862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Geoff V. Merrett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Dr. Alex S. Weddell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0E1AF9-99FC-5949-A088-6501F8FA2681}"/>
              </a:ext>
            </a:extLst>
          </p:cNvPr>
          <p:cNvSpPr txBox="1"/>
          <p:nvPr/>
        </p:nvSpPr>
        <p:spPr>
          <a:xfrm>
            <a:off x="6905301" y="4832129"/>
            <a:ext cx="2565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Examiners: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James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Brusey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Dr. Basel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Halak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3485F3-0BC1-F543-ABBD-43984A0C0FA7}"/>
              </a:ext>
            </a:extLst>
          </p:cNvPr>
          <p:cNvSpPr txBox="1"/>
          <p:nvPr/>
        </p:nvSpPr>
        <p:spPr>
          <a:xfrm>
            <a:off x="4741365" y="4283288"/>
            <a:ext cx="2573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viva of his PhD thesis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4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9456A-CCB4-B64B-9F2A-9E8B304586EA}"/>
              </a:ext>
            </a:extLst>
          </p:cNvPr>
          <p:cNvSpPr/>
          <p:nvPr/>
        </p:nvSpPr>
        <p:spPr>
          <a:xfrm>
            <a:off x="0" y="0"/>
            <a:ext cx="12192000" cy="789451"/>
          </a:xfrm>
          <a:prstGeom prst="rect">
            <a:avLst/>
          </a:prstGeom>
          <a:solidFill>
            <a:srgbClr val="005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EF9B7E8-197C-C74C-A832-0B7390D909FF}"/>
              </a:ext>
            </a:extLst>
          </p:cNvPr>
          <p:cNvGrpSpPr>
            <a:grpSpLocks/>
          </p:cNvGrpSpPr>
          <p:nvPr/>
        </p:nvGrpSpPr>
        <p:grpSpPr bwMode="auto">
          <a:xfrm>
            <a:off x="9425610" y="104774"/>
            <a:ext cx="2652795" cy="579901"/>
            <a:chOff x="385" y="1412"/>
            <a:chExt cx="2268" cy="492"/>
          </a:xfrm>
          <a:solidFill>
            <a:schemeClr val="bg1"/>
          </a:solidFill>
        </p:grpSpPr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6107AB63-3C24-784C-A880-1ACFB046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DE04A198-DBAB-F447-A3C9-E6D52D16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0">
              <a:extLst>
                <a:ext uri="{FF2B5EF4-FFF2-40B4-BE49-F238E27FC236}">
                  <a16:creationId xmlns:a16="http://schemas.microsoft.com/office/drawing/2014/main" id="{8CE15627-EECF-EA4C-A25C-DEDA3575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BD674234-3412-174F-A957-3411C632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0944A6BE-2352-554E-BD13-CA464629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ECC6B95E-5542-F641-B7A4-9FA30C2C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8CD5A69-0C5F-F74C-9261-B860830ED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892DF0FB-5EFA-454B-84D3-5130D392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4BB5D77-F145-6649-A53F-5152604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921A6E5A-FEA4-8244-9A6A-B9E0A07C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B6E24991-6EC1-C54C-84E8-565FE13C9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8D582008-A54B-CA43-99EA-7E05869C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CD6893F7-92BE-C24E-BCFB-62636EFE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DBD8CDEA-4031-4A40-8A91-607D4776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5C64B8DF-D6D6-3C4C-8571-0A085BFF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160810A5-75E7-1046-B9FC-55AB6CF8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7CEEC64A-768E-C34C-889E-F3971C9C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291FFC5B-1538-0340-B191-CA9660DE1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28231678-5BA1-CE4C-B8EE-784D3CBB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4CC978D7-8B6A-E743-A685-5EC9DC0D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DAF254F0-EFF7-A746-8E98-41C41D1D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616EC68C-DD73-674D-AAEA-FB7A5A63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B692494E-9AAA-C143-99F7-38BB2033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51581D9D-F1C1-684B-B2DA-37D384BE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C6EA5-C90C-8E4C-96B5-F7F26689E5E7}"/>
              </a:ext>
            </a:extLst>
          </p:cNvPr>
          <p:cNvSpPr/>
          <p:nvPr/>
        </p:nvSpPr>
        <p:spPr>
          <a:xfrm>
            <a:off x="0" y="210059"/>
            <a:ext cx="758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Budgeting 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Intermittently-Powered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 -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</a:t>
            </a:r>
            <a:endParaRPr lang="en-US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90B7B7-6B67-904D-BF1E-1B2CB6F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2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59396F-922E-E54D-A564-321A036D0BB3}"/>
              </a:ext>
            </a:extLst>
          </p:cNvPr>
          <p:cNvSpPr txBox="1"/>
          <p:nvPr/>
        </p:nvSpPr>
        <p:spPr>
          <a:xfrm>
            <a:off x="851926" y="1567542"/>
            <a:ext cx="438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(~10 min, 6 slides)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74AE0-5681-6148-B7A2-084F45956427}"/>
              </a:ext>
            </a:extLst>
          </p:cNvPr>
          <p:cNvSpPr txBox="1"/>
          <p:nvPr/>
        </p:nvSpPr>
        <p:spPr>
          <a:xfrm>
            <a:off x="1386548" y="2436244"/>
            <a:ext cx="8256619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Harvesting and Intermittently-Powered Systems (IPSs)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Energy Budgeting in IPSs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1: Effect of Energy Storage Sizing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2: Energy Storage Sizing Approach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3: Runtime Energy Profiling and Adaptation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78150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9456A-CCB4-B64B-9F2A-9E8B304586EA}"/>
              </a:ext>
            </a:extLst>
          </p:cNvPr>
          <p:cNvSpPr/>
          <p:nvPr/>
        </p:nvSpPr>
        <p:spPr>
          <a:xfrm>
            <a:off x="0" y="0"/>
            <a:ext cx="12192000" cy="789451"/>
          </a:xfrm>
          <a:prstGeom prst="rect">
            <a:avLst/>
          </a:prstGeom>
          <a:solidFill>
            <a:srgbClr val="005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EF9B7E8-197C-C74C-A832-0B7390D909FF}"/>
              </a:ext>
            </a:extLst>
          </p:cNvPr>
          <p:cNvGrpSpPr>
            <a:grpSpLocks/>
          </p:cNvGrpSpPr>
          <p:nvPr/>
        </p:nvGrpSpPr>
        <p:grpSpPr bwMode="auto">
          <a:xfrm>
            <a:off x="9425610" y="104774"/>
            <a:ext cx="2652795" cy="579901"/>
            <a:chOff x="385" y="1412"/>
            <a:chExt cx="2268" cy="492"/>
          </a:xfrm>
          <a:solidFill>
            <a:schemeClr val="bg1"/>
          </a:solidFill>
        </p:grpSpPr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6107AB63-3C24-784C-A880-1ACFB046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DE04A198-DBAB-F447-A3C9-E6D52D16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0">
              <a:extLst>
                <a:ext uri="{FF2B5EF4-FFF2-40B4-BE49-F238E27FC236}">
                  <a16:creationId xmlns:a16="http://schemas.microsoft.com/office/drawing/2014/main" id="{8CE15627-EECF-EA4C-A25C-DEDA3575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BD674234-3412-174F-A957-3411C632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0944A6BE-2352-554E-BD13-CA464629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ECC6B95E-5542-F641-B7A4-9FA30C2C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8CD5A69-0C5F-F74C-9261-B860830ED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892DF0FB-5EFA-454B-84D3-5130D392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4BB5D77-F145-6649-A53F-5152604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921A6E5A-FEA4-8244-9A6A-B9E0A07C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B6E24991-6EC1-C54C-84E8-565FE13C9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8D582008-A54B-CA43-99EA-7E05869C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CD6893F7-92BE-C24E-BCFB-62636EFE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DBD8CDEA-4031-4A40-8A91-607D4776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5C64B8DF-D6D6-3C4C-8571-0A085BFF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160810A5-75E7-1046-B9FC-55AB6CF8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7CEEC64A-768E-C34C-889E-F3971C9C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291FFC5B-1538-0340-B191-CA9660DE1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28231678-5BA1-CE4C-B8EE-784D3CBB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4CC978D7-8B6A-E743-A685-5EC9DC0D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DAF254F0-EFF7-A746-8E98-41C41D1D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616EC68C-DD73-674D-AAEA-FB7A5A63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B692494E-9AAA-C143-99F7-38BB2033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51581D9D-F1C1-684B-B2DA-37D384BE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C6EA5-C90C-8E4C-96B5-F7F26689E5E7}"/>
              </a:ext>
            </a:extLst>
          </p:cNvPr>
          <p:cNvSpPr/>
          <p:nvPr/>
        </p:nvSpPr>
        <p:spPr>
          <a:xfrm>
            <a:off x="0" y="210059"/>
            <a:ext cx="758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Budgeting for Intermittently-Powered Systems  -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</a:t>
            </a:r>
            <a:endParaRPr lang="en-US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90B7B7-6B67-904D-BF1E-1B2CB6F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3</a:t>
            </a:fld>
            <a:endParaRPr lang="en-US"/>
          </a:p>
        </p:txBody>
      </p:sp>
      <p:pic>
        <p:nvPicPr>
          <p:cNvPr id="33" name="图片 2">
            <a:extLst>
              <a:ext uri="{FF2B5EF4-FFF2-40B4-BE49-F238E27FC236}">
                <a16:creationId xmlns:a16="http://schemas.microsoft.com/office/drawing/2014/main" id="{41B844EF-4DEB-6642-9711-9E6E3D7AD1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18" y="1911911"/>
            <a:ext cx="2644140" cy="1595780"/>
          </a:xfrm>
          <a:prstGeom prst="rect">
            <a:avLst/>
          </a:prstGeom>
        </p:spPr>
      </p:pic>
      <p:pic>
        <p:nvPicPr>
          <p:cNvPr id="34" name="图片 4">
            <a:extLst>
              <a:ext uri="{FF2B5EF4-FFF2-40B4-BE49-F238E27FC236}">
                <a16:creationId xmlns:a16="http://schemas.microsoft.com/office/drawing/2014/main" id="{39AC29EB-B994-3B4E-89AC-527036AB79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 b="17061"/>
          <a:stretch/>
        </p:blipFill>
        <p:spPr>
          <a:xfrm>
            <a:off x="4235018" y="1911909"/>
            <a:ext cx="2630576" cy="1595781"/>
          </a:xfrm>
          <a:prstGeom prst="rect">
            <a:avLst/>
          </a:prstGeom>
        </p:spPr>
      </p:pic>
      <p:pic>
        <p:nvPicPr>
          <p:cNvPr id="35" name="Picture 2" descr="Image result for rf energy harvesting">
            <a:extLst>
              <a:ext uri="{FF2B5EF4-FFF2-40B4-BE49-F238E27FC236}">
                <a16:creationId xmlns:a16="http://schemas.microsoft.com/office/drawing/2014/main" id="{512A0E9D-59D6-5243-961A-567BC29A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31" y="1911909"/>
            <a:ext cx="2652936" cy="15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F61123-3ABC-564E-B3F8-7AB0058DF384}"/>
              </a:ext>
            </a:extLst>
          </p:cNvPr>
          <p:cNvSpPr txBox="1"/>
          <p:nvPr/>
        </p:nvSpPr>
        <p:spPr>
          <a:xfrm>
            <a:off x="255578" y="824209"/>
            <a:ext cx="8795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Harvesting and Intermittently-Powered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C7DAF-EDB0-9D47-A958-508406F337ED}"/>
              </a:ext>
            </a:extLst>
          </p:cNvPr>
          <p:cNvSpPr txBox="1"/>
          <p:nvPr/>
        </p:nvSpPr>
        <p:spPr>
          <a:xfrm>
            <a:off x="620258" y="1477848"/>
            <a:ext cx="436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Harvesters for Powering IoT devices: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E7691A-4833-BD45-A1A0-786D90AE5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10" y="4072170"/>
            <a:ext cx="7228815" cy="199261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459980-1A05-3046-B70E-8820964DC343}"/>
              </a:ext>
            </a:extLst>
          </p:cNvPr>
          <p:cNvSpPr txBox="1"/>
          <p:nvPr/>
        </p:nvSpPr>
        <p:spPr>
          <a:xfrm>
            <a:off x="620258" y="373928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an IPS: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CB893-B1A4-6947-9806-3EF9A65870B0}"/>
              </a:ext>
            </a:extLst>
          </p:cNvPr>
          <p:cNvSpPr txBox="1"/>
          <p:nvPr/>
        </p:nvSpPr>
        <p:spPr>
          <a:xfrm>
            <a:off x="8200548" y="373928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Intermittent Operation: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0498D5-E9C1-3B4E-B29E-39BF35D95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154" y="4136378"/>
            <a:ext cx="3590036" cy="19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 Same-side Corner of Rectangle 61">
            <a:extLst>
              <a:ext uri="{FF2B5EF4-FFF2-40B4-BE49-F238E27FC236}">
                <a16:creationId xmlns:a16="http://schemas.microsoft.com/office/drawing/2014/main" id="{16767047-9E90-E046-BE59-89781DDE904A}"/>
              </a:ext>
            </a:extLst>
          </p:cNvPr>
          <p:cNvSpPr/>
          <p:nvPr/>
        </p:nvSpPr>
        <p:spPr>
          <a:xfrm rot="10800000">
            <a:off x="5744328" y="3445540"/>
            <a:ext cx="832211" cy="552032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9456A-CCB4-B64B-9F2A-9E8B304586EA}"/>
              </a:ext>
            </a:extLst>
          </p:cNvPr>
          <p:cNvSpPr/>
          <p:nvPr/>
        </p:nvSpPr>
        <p:spPr>
          <a:xfrm>
            <a:off x="0" y="0"/>
            <a:ext cx="12192000" cy="789451"/>
          </a:xfrm>
          <a:prstGeom prst="rect">
            <a:avLst/>
          </a:prstGeom>
          <a:solidFill>
            <a:srgbClr val="005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EF9B7E8-197C-C74C-A832-0B7390D909FF}"/>
              </a:ext>
            </a:extLst>
          </p:cNvPr>
          <p:cNvGrpSpPr>
            <a:grpSpLocks/>
          </p:cNvGrpSpPr>
          <p:nvPr/>
        </p:nvGrpSpPr>
        <p:grpSpPr bwMode="auto">
          <a:xfrm>
            <a:off x="9425610" y="104774"/>
            <a:ext cx="2652795" cy="579901"/>
            <a:chOff x="385" y="1412"/>
            <a:chExt cx="2268" cy="492"/>
          </a:xfrm>
          <a:solidFill>
            <a:schemeClr val="bg1"/>
          </a:solidFill>
        </p:grpSpPr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6107AB63-3C24-784C-A880-1ACFB046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DE04A198-DBAB-F447-A3C9-E6D52D16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0">
              <a:extLst>
                <a:ext uri="{FF2B5EF4-FFF2-40B4-BE49-F238E27FC236}">
                  <a16:creationId xmlns:a16="http://schemas.microsoft.com/office/drawing/2014/main" id="{8CE15627-EECF-EA4C-A25C-DEDA3575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BD674234-3412-174F-A957-3411C632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0944A6BE-2352-554E-BD13-CA464629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ECC6B95E-5542-F641-B7A4-9FA30C2C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8CD5A69-0C5F-F74C-9261-B860830ED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892DF0FB-5EFA-454B-84D3-5130D392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4BB5D77-F145-6649-A53F-5152604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921A6E5A-FEA4-8244-9A6A-B9E0A07C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B6E24991-6EC1-C54C-84E8-565FE13C9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8D582008-A54B-CA43-99EA-7E05869C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CD6893F7-92BE-C24E-BCFB-62636EFE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DBD8CDEA-4031-4A40-8A91-607D4776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5C64B8DF-D6D6-3C4C-8571-0A085BFF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160810A5-75E7-1046-B9FC-55AB6CF8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7CEEC64A-768E-C34C-889E-F3971C9C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291FFC5B-1538-0340-B191-CA9660DE1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28231678-5BA1-CE4C-B8EE-784D3CBB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4CC978D7-8B6A-E743-A685-5EC9DC0D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DAF254F0-EFF7-A746-8E98-41C41D1D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616EC68C-DD73-674D-AAEA-FB7A5A63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B692494E-9AAA-C143-99F7-38BB2033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51581D9D-F1C1-684B-B2DA-37D384BE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C6EA5-C90C-8E4C-96B5-F7F26689E5E7}"/>
              </a:ext>
            </a:extLst>
          </p:cNvPr>
          <p:cNvSpPr/>
          <p:nvPr/>
        </p:nvSpPr>
        <p:spPr>
          <a:xfrm>
            <a:off x="0" y="210059"/>
            <a:ext cx="758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Budgeting for Intermittently-Powered Systems  -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</a:t>
            </a:r>
            <a:endParaRPr lang="en-US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90B7B7-6B67-904D-BF1E-1B2CB6F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4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51BC01-9ACA-364E-A665-470553683837}"/>
              </a:ext>
            </a:extLst>
          </p:cNvPr>
          <p:cNvSpPr txBox="1"/>
          <p:nvPr/>
        </p:nvSpPr>
        <p:spPr>
          <a:xfrm>
            <a:off x="255578" y="824209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Energy Budgeting in IPSs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1F1C3-FF7B-1E4F-86BB-D0B6B69F2F22}"/>
              </a:ext>
            </a:extLst>
          </p:cNvPr>
          <p:cNvSpPr txBox="1"/>
          <p:nvPr/>
        </p:nvSpPr>
        <p:spPr>
          <a:xfrm>
            <a:off x="838200" y="2577534"/>
            <a:ext cx="101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i="1" u="sng" dirty="0">
                <a:solidFill>
                  <a:srgbClr val="FF36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budget</a:t>
            </a:r>
            <a:r>
              <a:rPr lang="en-GB" i="1" dirty="0">
                <a:solidFill>
                  <a:srgbClr val="FF36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IPS is the energy allocated for one power-on cycle,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02999-D0FE-D840-B3DB-DF5B780B0598}"/>
              </a:ext>
            </a:extLst>
          </p:cNvPr>
          <p:cNvSpPr txBox="1"/>
          <p:nvPr/>
        </p:nvSpPr>
        <p:spPr>
          <a:xfrm>
            <a:off x="838200" y="1725253"/>
            <a:ext cx="898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sustaining computing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load side.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also be explored from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system-wise energy budgeting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84F54A-A073-9045-A5DB-B21F7ED4F07A}"/>
              </a:ext>
            </a:extLst>
          </p:cNvPr>
          <p:cNvSpPr txBox="1"/>
          <p:nvPr/>
        </p:nvSpPr>
        <p:spPr>
          <a:xfrm>
            <a:off x="899446" y="3189296"/>
            <a:ext cx="477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system energy storage size </a:t>
            </a:r>
            <a:r>
              <a:rPr lang="en-GB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voltage threshold to wake up the load </a:t>
            </a:r>
            <a:r>
              <a:rPr lang="en-GB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DB9CE7-F41B-DE4C-84CC-B22FB85C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972" y="3280586"/>
            <a:ext cx="3235445" cy="4751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7CE1F24-18B8-5F4A-B90F-D13E981089FF}"/>
              </a:ext>
            </a:extLst>
          </p:cNvPr>
          <p:cNvSpPr/>
          <p:nvPr/>
        </p:nvSpPr>
        <p:spPr>
          <a:xfrm>
            <a:off x="6513363" y="4793086"/>
            <a:ext cx="5143233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Effect of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</a:t>
            </a:r>
            <a:r>
              <a:rPr lang="en-GB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IPS performance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 Approach of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IPS deployment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Energy Profiling and Adaptation on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F545339-C477-3048-B8F5-6F871E170434}"/>
              </a:ext>
            </a:extLst>
          </p:cNvPr>
          <p:cNvSpPr/>
          <p:nvPr/>
        </p:nvSpPr>
        <p:spPr>
          <a:xfrm>
            <a:off x="5730613" y="3131091"/>
            <a:ext cx="832212" cy="8664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478EB4-B5F8-2747-AA39-492DEFE2D091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6144089" y="2946866"/>
            <a:ext cx="2630" cy="184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761EA-0D7F-894F-B737-8801FC37F14D}"/>
              </a:ext>
            </a:extLst>
          </p:cNvPr>
          <p:cNvCxnSpPr>
            <a:cxnSpLocks/>
          </p:cNvCxnSpPr>
          <p:nvPr/>
        </p:nvCxnSpPr>
        <p:spPr>
          <a:xfrm flipV="1">
            <a:off x="6155786" y="3997574"/>
            <a:ext cx="0" cy="188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FF40AB3-ADFD-B243-B039-254289D12BA5}"/>
              </a:ext>
            </a:extLst>
          </p:cNvPr>
          <p:cNvSpPr/>
          <p:nvPr/>
        </p:nvSpPr>
        <p:spPr>
          <a:xfrm>
            <a:off x="5898577" y="4214982"/>
            <a:ext cx="514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</a:t>
            </a:r>
            <a:endParaRPr lang="en-US" sz="1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5C4F79-0A1F-684A-B617-1D6C810D726E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5730613" y="3564333"/>
            <a:ext cx="0" cy="876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68FFEA-8D83-BB4F-B034-4980D119C914}"/>
              </a:ext>
            </a:extLst>
          </p:cNvPr>
          <p:cNvCxnSpPr>
            <a:cxnSpLocks/>
          </p:cNvCxnSpPr>
          <p:nvPr/>
        </p:nvCxnSpPr>
        <p:spPr>
          <a:xfrm>
            <a:off x="6569960" y="3575871"/>
            <a:ext cx="0" cy="876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A58AE-DEA6-9847-80C7-743159637DE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5744329" y="4368870"/>
            <a:ext cx="1542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1D541B-9C39-534B-BCDB-06971D08B404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412995" y="4368870"/>
            <a:ext cx="1569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B68133-7A9C-9541-BAD6-A07A04CB6A30}"/>
              </a:ext>
            </a:extLst>
          </p:cNvPr>
          <p:cNvCxnSpPr>
            <a:cxnSpLocks/>
          </p:cNvCxnSpPr>
          <p:nvPr/>
        </p:nvCxnSpPr>
        <p:spPr>
          <a:xfrm>
            <a:off x="5744328" y="3378265"/>
            <a:ext cx="10103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30EBA7-BF12-594F-BD11-4A210C0ACC96}"/>
              </a:ext>
            </a:extLst>
          </p:cNvPr>
          <p:cNvCxnSpPr>
            <a:cxnSpLocks/>
          </p:cNvCxnSpPr>
          <p:nvPr/>
        </p:nvCxnSpPr>
        <p:spPr>
          <a:xfrm>
            <a:off x="5744328" y="3683532"/>
            <a:ext cx="10037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7F4AD49-9615-D746-A9EF-54F402FB4247}"/>
              </a:ext>
            </a:extLst>
          </p:cNvPr>
          <p:cNvSpPr/>
          <p:nvPr/>
        </p:nvSpPr>
        <p:spPr>
          <a:xfrm>
            <a:off x="6733503" y="3226829"/>
            <a:ext cx="514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53F34C-86E3-0240-BAC9-267D23F5D04C}"/>
              </a:ext>
            </a:extLst>
          </p:cNvPr>
          <p:cNvSpPr/>
          <p:nvPr/>
        </p:nvSpPr>
        <p:spPr>
          <a:xfrm>
            <a:off x="6733503" y="3528653"/>
            <a:ext cx="514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24CCBB-7658-2140-B89E-BC9B59CF9830}"/>
              </a:ext>
            </a:extLst>
          </p:cNvPr>
          <p:cNvSpPr/>
          <p:nvPr/>
        </p:nvSpPr>
        <p:spPr>
          <a:xfrm>
            <a:off x="487666" y="4793086"/>
            <a:ext cx="5190973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</a:t>
            </a:r>
            <a:r>
              <a:rPr lang="en-GB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minimised or indiscriminately picked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size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 IPS deployment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Design-time profiled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runtime variations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9EF89-78B2-E445-BEAB-85815F80009E}"/>
              </a:ext>
            </a:extLst>
          </p:cNvPr>
          <p:cNvSpPr/>
          <p:nvPr/>
        </p:nvSpPr>
        <p:spPr>
          <a:xfrm>
            <a:off x="5794190" y="5463682"/>
            <a:ext cx="452011" cy="4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9456A-CCB4-B64B-9F2A-9E8B304586EA}"/>
              </a:ext>
            </a:extLst>
          </p:cNvPr>
          <p:cNvSpPr/>
          <p:nvPr/>
        </p:nvSpPr>
        <p:spPr>
          <a:xfrm>
            <a:off x="0" y="0"/>
            <a:ext cx="12192000" cy="789451"/>
          </a:xfrm>
          <a:prstGeom prst="rect">
            <a:avLst/>
          </a:prstGeom>
          <a:solidFill>
            <a:srgbClr val="005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EF9B7E8-197C-C74C-A832-0B7390D909FF}"/>
              </a:ext>
            </a:extLst>
          </p:cNvPr>
          <p:cNvGrpSpPr>
            <a:grpSpLocks/>
          </p:cNvGrpSpPr>
          <p:nvPr/>
        </p:nvGrpSpPr>
        <p:grpSpPr bwMode="auto">
          <a:xfrm>
            <a:off x="9425610" y="104774"/>
            <a:ext cx="2652795" cy="579901"/>
            <a:chOff x="385" y="1412"/>
            <a:chExt cx="2268" cy="492"/>
          </a:xfrm>
          <a:solidFill>
            <a:schemeClr val="bg1"/>
          </a:solidFill>
        </p:grpSpPr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6107AB63-3C24-784C-A880-1ACFB046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DE04A198-DBAB-F447-A3C9-E6D52D16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0">
              <a:extLst>
                <a:ext uri="{FF2B5EF4-FFF2-40B4-BE49-F238E27FC236}">
                  <a16:creationId xmlns:a16="http://schemas.microsoft.com/office/drawing/2014/main" id="{8CE15627-EECF-EA4C-A25C-DEDA3575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BD674234-3412-174F-A957-3411C632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0944A6BE-2352-554E-BD13-CA464629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ECC6B95E-5542-F641-B7A4-9FA30C2C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8CD5A69-0C5F-F74C-9261-B860830ED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892DF0FB-5EFA-454B-84D3-5130D392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4BB5D77-F145-6649-A53F-5152604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921A6E5A-FEA4-8244-9A6A-B9E0A07C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B6E24991-6EC1-C54C-84E8-565FE13C9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8D582008-A54B-CA43-99EA-7E05869C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CD6893F7-92BE-C24E-BCFB-62636EFE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DBD8CDEA-4031-4A40-8A91-607D4776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5C64B8DF-D6D6-3C4C-8571-0A085BFF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160810A5-75E7-1046-B9FC-55AB6CF8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7CEEC64A-768E-C34C-889E-F3971C9C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291FFC5B-1538-0340-B191-CA9660DE1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28231678-5BA1-CE4C-B8EE-784D3CBB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4CC978D7-8B6A-E743-A685-5EC9DC0D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DAF254F0-EFF7-A746-8E98-41C41D1D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616EC68C-DD73-674D-AAEA-FB7A5A63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B692494E-9AAA-C143-99F7-38BB2033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51581D9D-F1C1-684B-B2DA-37D384BE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C6EA5-C90C-8E4C-96B5-F7F26689E5E7}"/>
              </a:ext>
            </a:extLst>
          </p:cNvPr>
          <p:cNvSpPr/>
          <p:nvPr/>
        </p:nvSpPr>
        <p:spPr>
          <a:xfrm>
            <a:off x="0" y="210059"/>
            <a:ext cx="758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Budgeting for Intermittently-Powered Systems  -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</a:t>
            </a:r>
            <a:endParaRPr lang="en-US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90B7B7-6B67-904D-BF1E-1B2CB6F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5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95225-7EA6-5346-BF09-B2623C414AE4}"/>
              </a:ext>
            </a:extLst>
          </p:cNvPr>
          <p:cNvSpPr txBox="1"/>
          <p:nvPr/>
        </p:nvSpPr>
        <p:spPr>
          <a:xfrm>
            <a:off x="255578" y="824209"/>
            <a:ext cx="748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1: Effect of Energy Storage Sizing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9E10AC-7D98-D541-96E8-BB122532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7" y="2166515"/>
            <a:ext cx="3113839" cy="1879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61FF00-D934-5244-8058-2DD9A117C3C0}"/>
              </a:ext>
            </a:extLst>
          </p:cNvPr>
          <p:cNvSpPr txBox="1"/>
          <p:nvPr/>
        </p:nvSpPr>
        <p:spPr>
          <a:xfrm>
            <a:off x="374847" y="1409042"/>
            <a:ext cx="268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Reactive IPS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2D245-B1FE-604A-ABC7-07AF6FFBDF64}"/>
              </a:ext>
            </a:extLst>
          </p:cNvPr>
          <p:cNvSpPr txBox="1"/>
          <p:nvPr/>
        </p:nvSpPr>
        <p:spPr>
          <a:xfrm>
            <a:off x="374847" y="185189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 Operating Modes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965F0AF-C671-8341-B9FC-65C59AB91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12" y="2329443"/>
            <a:ext cx="4000752" cy="12791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2627590-6B2A-EA44-BB93-A684DD65BAB3}"/>
              </a:ext>
            </a:extLst>
          </p:cNvPr>
          <p:cNvSpPr txBox="1"/>
          <p:nvPr/>
        </p:nvSpPr>
        <p:spPr>
          <a:xfrm>
            <a:off x="3583412" y="1851899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progress in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Intermittent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692F20-A597-D14B-AB71-551F4B5EE032}"/>
              </a:ext>
            </a:extLst>
          </p:cNvPr>
          <p:cNvSpPr txBox="1"/>
          <p:nvPr/>
        </p:nvSpPr>
        <p:spPr>
          <a:xfrm>
            <a:off x="374846" y="4109874"/>
            <a:ext cx="6255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Sizing energy storage can improve forward progress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BF83C4-615F-9646-9C06-A044B59226C9}"/>
              </a:ext>
            </a:extLst>
          </p:cNvPr>
          <p:cNvSpPr txBox="1"/>
          <p:nvPr/>
        </p:nvSpPr>
        <p:spPr>
          <a:xfrm>
            <a:off x="7807802" y="1851899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validated with 0.5% error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90122A9-6AA3-A849-8F23-BE4D6EA8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" y="4509984"/>
            <a:ext cx="2892468" cy="22114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E4E4598-D115-EF4A-99F8-C4799AB54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107" y="4528557"/>
            <a:ext cx="2803779" cy="22803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C76883-D436-1A46-BF3D-450C48289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719" y="4309929"/>
            <a:ext cx="3035480" cy="24480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2159B70-773F-7B4F-BC4E-F5A6F2B03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5349" y="2166515"/>
            <a:ext cx="2774725" cy="19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5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9456A-CCB4-B64B-9F2A-9E8B304586EA}"/>
              </a:ext>
            </a:extLst>
          </p:cNvPr>
          <p:cNvSpPr/>
          <p:nvPr/>
        </p:nvSpPr>
        <p:spPr>
          <a:xfrm>
            <a:off x="0" y="0"/>
            <a:ext cx="12192000" cy="789451"/>
          </a:xfrm>
          <a:prstGeom prst="rect">
            <a:avLst/>
          </a:prstGeom>
          <a:solidFill>
            <a:srgbClr val="005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EF9B7E8-197C-C74C-A832-0B7390D909FF}"/>
              </a:ext>
            </a:extLst>
          </p:cNvPr>
          <p:cNvGrpSpPr>
            <a:grpSpLocks/>
          </p:cNvGrpSpPr>
          <p:nvPr/>
        </p:nvGrpSpPr>
        <p:grpSpPr bwMode="auto">
          <a:xfrm>
            <a:off x="9425610" y="104774"/>
            <a:ext cx="2652795" cy="579901"/>
            <a:chOff x="385" y="1412"/>
            <a:chExt cx="2268" cy="492"/>
          </a:xfrm>
          <a:solidFill>
            <a:schemeClr val="bg1"/>
          </a:solidFill>
        </p:grpSpPr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6107AB63-3C24-784C-A880-1ACFB046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DE04A198-DBAB-F447-A3C9-E6D52D16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0">
              <a:extLst>
                <a:ext uri="{FF2B5EF4-FFF2-40B4-BE49-F238E27FC236}">
                  <a16:creationId xmlns:a16="http://schemas.microsoft.com/office/drawing/2014/main" id="{8CE15627-EECF-EA4C-A25C-DEDA3575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BD674234-3412-174F-A957-3411C632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0944A6BE-2352-554E-BD13-CA464629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ECC6B95E-5542-F641-B7A4-9FA30C2C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8CD5A69-0C5F-F74C-9261-B860830ED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892DF0FB-5EFA-454B-84D3-5130D392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4BB5D77-F145-6649-A53F-5152604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921A6E5A-FEA4-8244-9A6A-B9E0A07C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B6E24991-6EC1-C54C-84E8-565FE13C9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8D582008-A54B-CA43-99EA-7E05869C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CD6893F7-92BE-C24E-BCFB-62636EFE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DBD8CDEA-4031-4A40-8A91-607D4776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5C64B8DF-D6D6-3C4C-8571-0A085BFF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160810A5-75E7-1046-B9FC-55AB6CF8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7CEEC64A-768E-C34C-889E-F3971C9C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291FFC5B-1538-0340-B191-CA9660DE1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28231678-5BA1-CE4C-B8EE-784D3CBB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4CC978D7-8B6A-E743-A685-5EC9DC0D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DAF254F0-EFF7-A746-8E98-41C41D1D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616EC68C-DD73-674D-AAEA-FB7A5A63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B692494E-9AAA-C143-99F7-38BB2033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51581D9D-F1C1-684B-B2DA-37D384BE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C6EA5-C90C-8E4C-96B5-F7F26689E5E7}"/>
              </a:ext>
            </a:extLst>
          </p:cNvPr>
          <p:cNvSpPr/>
          <p:nvPr/>
        </p:nvSpPr>
        <p:spPr>
          <a:xfrm>
            <a:off x="0" y="210059"/>
            <a:ext cx="758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Budgeting for Intermittently-Powered Systems  -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</a:t>
            </a:r>
            <a:endParaRPr lang="en-US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90B7B7-6B67-904D-BF1E-1B2CB6F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6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5F8A7-9EBA-0549-B05B-33EDB73DE32B}"/>
              </a:ext>
            </a:extLst>
          </p:cNvPr>
          <p:cNvSpPr txBox="1"/>
          <p:nvPr/>
        </p:nvSpPr>
        <p:spPr>
          <a:xfrm>
            <a:off x="255578" y="824209"/>
            <a:ext cx="7692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2: Energy Storage Sizing Approach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555E2-A813-614B-9CD2-0749C98A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8" y="1870649"/>
            <a:ext cx="3745128" cy="29099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6D7702-9C57-D342-A9ED-A19A30C7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4" y="1945466"/>
            <a:ext cx="3648378" cy="41214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7915CA8-10FC-CD4C-B184-A286661E3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832" y="1822886"/>
            <a:ext cx="3394703" cy="43061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55BB5C-5F6C-EE47-B4C1-30B0D4D438E1}"/>
              </a:ext>
            </a:extLst>
          </p:cNvPr>
          <p:cNvSpPr txBox="1"/>
          <p:nvPr/>
        </p:nvSpPr>
        <p:spPr>
          <a:xfrm>
            <a:off x="296754" y="1347429"/>
            <a:ext cx="374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Model-based sizing approach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88DCD-997C-7849-86AC-06C64BBA0CAA}"/>
              </a:ext>
            </a:extLst>
          </p:cNvPr>
          <p:cNvSpPr txBox="1"/>
          <p:nvPr/>
        </p:nvSpPr>
        <p:spPr>
          <a:xfrm>
            <a:off x="677280" y="4864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off multiple factors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appropriate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DE1510C-2D11-2F42-AC3B-E4594FFD0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73" y="5567262"/>
            <a:ext cx="2588434" cy="59808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8B58382-894B-214A-8B94-C72DF8A1FF16}"/>
              </a:ext>
            </a:extLst>
          </p:cNvPr>
          <p:cNvSpPr txBox="1"/>
          <p:nvPr/>
        </p:nvSpPr>
        <p:spPr>
          <a:xfrm>
            <a:off x="4743016" y="1347429"/>
            <a:ext cx="5415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Evaluation with real energy availability data</a:t>
            </a:r>
          </a:p>
        </p:txBody>
      </p:sp>
    </p:spTree>
    <p:extLst>
      <p:ext uri="{BB962C8B-B14F-4D97-AF65-F5344CB8AC3E}">
        <p14:creationId xmlns:p14="http://schemas.microsoft.com/office/powerpoint/2010/main" val="7628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9456A-CCB4-B64B-9F2A-9E8B304586EA}"/>
              </a:ext>
            </a:extLst>
          </p:cNvPr>
          <p:cNvSpPr/>
          <p:nvPr/>
        </p:nvSpPr>
        <p:spPr>
          <a:xfrm>
            <a:off x="0" y="0"/>
            <a:ext cx="12192000" cy="789451"/>
          </a:xfrm>
          <a:prstGeom prst="rect">
            <a:avLst/>
          </a:prstGeom>
          <a:solidFill>
            <a:srgbClr val="005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EF9B7E8-197C-C74C-A832-0B7390D909FF}"/>
              </a:ext>
            </a:extLst>
          </p:cNvPr>
          <p:cNvGrpSpPr>
            <a:grpSpLocks/>
          </p:cNvGrpSpPr>
          <p:nvPr/>
        </p:nvGrpSpPr>
        <p:grpSpPr bwMode="auto">
          <a:xfrm>
            <a:off x="9425610" y="104774"/>
            <a:ext cx="2652795" cy="579901"/>
            <a:chOff x="385" y="1412"/>
            <a:chExt cx="2268" cy="492"/>
          </a:xfrm>
          <a:solidFill>
            <a:schemeClr val="bg1"/>
          </a:solidFill>
        </p:grpSpPr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6107AB63-3C24-784C-A880-1ACFB046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DE04A198-DBAB-F447-A3C9-E6D52D16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0">
              <a:extLst>
                <a:ext uri="{FF2B5EF4-FFF2-40B4-BE49-F238E27FC236}">
                  <a16:creationId xmlns:a16="http://schemas.microsoft.com/office/drawing/2014/main" id="{8CE15627-EECF-EA4C-A25C-DEDA3575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BD674234-3412-174F-A957-3411C632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0944A6BE-2352-554E-BD13-CA464629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ECC6B95E-5542-F641-B7A4-9FA30C2C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8CD5A69-0C5F-F74C-9261-B860830ED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892DF0FB-5EFA-454B-84D3-5130D392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4BB5D77-F145-6649-A53F-5152604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921A6E5A-FEA4-8244-9A6A-B9E0A07C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B6E24991-6EC1-C54C-84E8-565FE13C9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8D582008-A54B-CA43-99EA-7E05869C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CD6893F7-92BE-C24E-BCFB-62636EFE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DBD8CDEA-4031-4A40-8A91-607D4776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5C64B8DF-D6D6-3C4C-8571-0A085BFF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160810A5-75E7-1046-B9FC-55AB6CF8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7CEEC64A-768E-C34C-889E-F3971C9C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291FFC5B-1538-0340-B191-CA9660DE1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28231678-5BA1-CE4C-B8EE-784D3CBB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4CC978D7-8B6A-E743-A685-5EC9DC0D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DAF254F0-EFF7-A746-8E98-41C41D1D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616EC68C-DD73-674D-AAEA-FB7A5A63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B692494E-9AAA-C143-99F7-38BB2033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51581D9D-F1C1-684B-B2DA-37D384BE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C6EA5-C90C-8E4C-96B5-F7F26689E5E7}"/>
              </a:ext>
            </a:extLst>
          </p:cNvPr>
          <p:cNvSpPr/>
          <p:nvPr/>
        </p:nvSpPr>
        <p:spPr>
          <a:xfrm>
            <a:off x="0" y="210059"/>
            <a:ext cx="758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Budgeting for Intermittently-Powered Systems  -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</a:t>
            </a:r>
            <a:endParaRPr lang="en-US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90B7B7-6B67-904D-BF1E-1B2CB6F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7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3BFA41-43A9-E347-ADD9-7BE28AF92B1F}"/>
              </a:ext>
            </a:extLst>
          </p:cNvPr>
          <p:cNvSpPr txBox="1"/>
          <p:nvPr/>
        </p:nvSpPr>
        <p:spPr>
          <a:xfrm>
            <a:off x="255578" y="824209"/>
            <a:ext cx="9144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3: Runtime Energy Profiling and Adaptation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A7F69B-BCB8-7A43-9962-0932029D0BA1}"/>
              </a:ext>
            </a:extLst>
          </p:cNvPr>
          <p:cNvSpPr txBox="1"/>
          <p:nvPr/>
        </p:nvSpPr>
        <p:spPr>
          <a:xfrm>
            <a:off x="296754" y="1347429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Exploring runtime energy variations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130CC-5E3F-CF47-97B3-FD7ABD37F936}"/>
              </a:ext>
            </a:extLst>
          </p:cNvPr>
          <p:cNvSpPr txBox="1"/>
          <p:nvPr/>
        </p:nvSpPr>
        <p:spPr>
          <a:xfrm>
            <a:off x="580680" y="1747539"/>
            <a:ext cx="3649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data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peripheral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Capacitor ageing and tolerance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AD05-D0CB-4043-A820-F6ECBEC3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8" y="3244555"/>
            <a:ext cx="2077363" cy="13644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4F1CB00-3A23-2F43-82F5-309B636402C6}"/>
              </a:ext>
            </a:extLst>
          </p:cNvPr>
          <p:cNvSpPr txBox="1"/>
          <p:nvPr/>
        </p:nvSpPr>
        <p:spPr>
          <a:xfrm>
            <a:off x="296754" y="2875222"/>
            <a:ext cx="462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work compared to an adaptive scheme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931B22-655E-8F4F-B10A-456CF4285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99" y="3256648"/>
            <a:ext cx="2561323" cy="13465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492540E-77DC-2548-8346-4655EE766F79}"/>
              </a:ext>
            </a:extLst>
          </p:cNvPr>
          <p:cNvSpPr txBox="1"/>
          <p:nvPr/>
        </p:nvSpPr>
        <p:spPr>
          <a:xfrm>
            <a:off x="299654" y="4708301"/>
            <a:ext cx="429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OPTIC’s runtime energy profiling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7A0662-1E62-2D4D-9F59-BBF906A2E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09" y="5082597"/>
            <a:ext cx="3318380" cy="5035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AB06C3-32D1-204A-AFFB-05EF3931F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05" y="5521943"/>
            <a:ext cx="3198336" cy="127642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00C2385-718D-904E-B9E1-8C94FD42FFEF}"/>
              </a:ext>
            </a:extLst>
          </p:cNvPr>
          <p:cNvSpPr txBox="1"/>
          <p:nvPr/>
        </p:nvSpPr>
        <p:spPr>
          <a:xfrm>
            <a:off x="5316869" y="1350920"/>
            <a:ext cx="4530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OPTIC’s runtime energy adaptation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EFBA3E2-FA10-904A-91C2-D157EF5F9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3299" y="2177297"/>
            <a:ext cx="3314700" cy="112768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FC26FFD-3E28-6F4A-AB97-4C09371DCD25}"/>
              </a:ext>
            </a:extLst>
          </p:cNvPr>
          <p:cNvSpPr txBox="1"/>
          <p:nvPr/>
        </p:nvSpPr>
        <p:spPr>
          <a:xfrm>
            <a:off x="5518843" y="1807965"/>
            <a:ext cx="286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a new operation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E4A20C5-C257-7B41-ACC0-9D92745D1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843" y="3809567"/>
            <a:ext cx="5972391" cy="24528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6516F08-0BCD-534C-B13E-4A2D43BC3A66}"/>
              </a:ext>
            </a:extLst>
          </p:cNvPr>
          <p:cNvSpPr txBox="1"/>
          <p:nvPr/>
        </p:nvSpPr>
        <p:spPr>
          <a:xfrm>
            <a:off x="5518843" y="344023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capacitor degradation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60BE48A-5F89-DD42-AD5B-F9E9F517F6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7677" y="2169098"/>
            <a:ext cx="2343593" cy="1324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76C8920-B3BC-E84A-8894-9069A6D56154}"/>
              </a:ext>
            </a:extLst>
          </p:cNvPr>
          <p:cNvSpPr txBox="1"/>
          <p:nvPr/>
        </p:nvSpPr>
        <p:spPr>
          <a:xfrm>
            <a:off x="9004614" y="181735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variable data sizes</a:t>
            </a:r>
          </a:p>
        </p:txBody>
      </p:sp>
    </p:spTree>
    <p:extLst>
      <p:ext uri="{BB962C8B-B14F-4D97-AF65-F5344CB8AC3E}">
        <p14:creationId xmlns:p14="http://schemas.microsoft.com/office/powerpoint/2010/main" val="32702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9456A-CCB4-B64B-9F2A-9E8B304586EA}"/>
              </a:ext>
            </a:extLst>
          </p:cNvPr>
          <p:cNvSpPr/>
          <p:nvPr/>
        </p:nvSpPr>
        <p:spPr>
          <a:xfrm>
            <a:off x="0" y="0"/>
            <a:ext cx="12192000" cy="789451"/>
          </a:xfrm>
          <a:prstGeom prst="rect">
            <a:avLst/>
          </a:prstGeom>
          <a:solidFill>
            <a:srgbClr val="005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8EF9B7E8-197C-C74C-A832-0B7390D909FF}"/>
              </a:ext>
            </a:extLst>
          </p:cNvPr>
          <p:cNvGrpSpPr>
            <a:grpSpLocks/>
          </p:cNvGrpSpPr>
          <p:nvPr/>
        </p:nvGrpSpPr>
        <p:grpSpPr bwMode="auto">
          <a:xfrm>
            <a:off x="9425610" y="104774"/>
            <a:ext cx="2652795" cy="579901"/>
            <a:chOff x="385" y="1412"/>
            <a:chExt cx="2268" cy="492"/>
          </a:xfrm>
          <a:solidFill>
            <a:schemeClr val="bg1"/>
          </a:solidFill>
        </p:grpSpPr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6107AB63-3C24-784C-A880-1ACFB046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DE04A198-DBAB-F447-A3C9-E6D52D16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0">
              <a:extLst>
                <a:ext uri="{FF2B5EF4-FFF2-40B4-BE49-F238E27FC236}">
                  <a16:creationId xmlns:a16="http://schemas.microsoft.com/office/drawing/2014/main" id="{8CE15627-EECF-EA4C-A25C-DEDA3575D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BD674234-3412-174F-A957-3411C632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0944A6BE-2352-554E-BD13-CA464629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ECC6B95E-5542-F641-B7A4-9FA30C2C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8CD5A69-0C5F-F74C-9261-B860830ED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892DF0FB-5EFA-454B-84D3-5130D392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4BB5D77-F145-6649-A53F-5152604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921A6E5A-FEA4-8244-9A6A-B9E0A07C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B6E24991-6EC1-C54C-84E8-565FE13C9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8D582008-A54B-CA43-99EA-7E05869C0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CD6893F7-92BE-C24E-BCFB-62636EFE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DBD8CDEA-4031-4A40-8A91-607D4776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5C64B8DF-D6D6-3C4C-8571-0A085BFF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160810A5-75E7-1046-B9FC-55AB6CF8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7CEEC64A-768E-C34C-889E-F3971C9C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291FFC5B-1538-0340-B191-CA9660DE1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6">
              <a:extLst>
                <a:ext uri="{FF2B5EF4-FFF2-40B4-BE49-F238E27FC236}">
                  <a16:creationId xmlns:a16="http://schemas.microsoft.com/office/drawing/2014/main" id="{28231678-5BA1-CE4C-B8EE-784D3CBB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4CC978D7-8B6A-E743-A685-5EC9DC0DB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DAF254F0-EFF7-A746-8E98-41C41D1D4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616EC68C-DD73-674D-AAEA-FB7A5A63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B692494E-9AAA-C143-99F7-38BB2033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51581D9D-F1C1-684B-B2DA-37D384BE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EC6EA5-C90C-8E4C-96B5-F7F26689E5E7}"/>
              </a:ext>
            </a:extLst>
          </p:cNvPr>
          <p:cNvSpPr/>
          <p:nvPr/>
        </p:nvSpPr>
        <p:spPr>
          <a:xfrm>
            <a:off x="0" y="210059"/>
            <a:ext cx="758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Budgeting for Intermittently-Powered Systems  -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</a:t>
            </a:r>
            <a:endParaRPr lang="en-US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90B7B7-6B67-904D-BF1E-1B2CB6F3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1731-D618-3443-8386-1C5AE4DD2D32}" type="slidenum">
              <a:rPr lang="en-US" smtClean="0"/>
              <a:t>8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79FEA0-3050-9644-A564-50587707702B}"/>
              </a:ext>
            </a:extLst>
          </p:cNvPr>
          <p:cNvSpPr txBox="1"/>
          <p:nvPr/>
        </p:nvSpPr>
        <p:spPr>
          <a:xfrm>
            <a:off x="3278880" y="3947456"/>
            <a:ext cx="5634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for questions on the thesis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36549-D13F-6747-9DE8-434848436492}"/>
              </a:ext>
            </a:extLst>
          </p:cNvPr>
          <p:cNvSpPr txBox="1"/>
          <p:nvPr/>
        </p:nvSpPr>
        <p:spPr>
          <a:xfrm>
            <a:off x="5055489" y="946470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585D7B-6C19-1D47-837F-7B6DC10C3E81}"/>
              </a:ext>
            </a:extLst>
          </p:cNvPr>
          <p:cNvSpPr txBox="1"/>
          <p:nvPr/>
        </p:nvSpPr>
        <p:spPr>
          <a:xfrm>
            <a:off x="1038214" y="1608354"/>
            <a:ext cx="99664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 err="1"/>
              <a:t>Jie</a:t>
            </a:r>
            <a:r>
              <a:rPr lang="en-GB" sz="1400" dirty="0"/>
              <a:t> Zhan, Alex S. Weddell and Geoff V. Merrett, "Runtime Energy Profiling and Adaptation for Intermittently-Powered Systems" in </a:t>
            </a:r>
            <a:r>
              <a:rPr lang="en-GB" sz="1400" i="1" dirty="0"/>
              <a:t>IEEE Transactions on Computer-Aided Design of Integrated Circuits and Systems</a:t>
            </a:r>
            <a:r>
              <a:rPr lang="en-GB" sz="1400" dirty="0"/>
              <a:t>. (under editing with supervisors)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 err="1"/>
              <a:t>Jie</a:t>
            </a:r>
            <a:r>
              <a:rPr lang="en-GB" sz="1400" dirty="0"/>
              <a:t> Zhan, Geoff V. Merrett and Alex S. Weddell, "Exploring the Effect of Energy Storage Sizing on Intermittent Computing System Performance" in </a:t>
            </a:r>
            <a:r>
              <a:rPr lang="en-GB" sz="1400" i="1" dirty="0"/>
              <a:t>IEEE Transactions on Computer-Aided Design of Integrated Circuits and Systems</a:t>
            </a:r>
            <a:r>
              <a:rPr lang="en-GB" sz="1400" dirty="0"/>
              <a:t>, vol. 41, no. 3, pp. 492-501, March 2022.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 err="1"/>
              <a:t>Jie</a:t>
            </a:r>
            <a:r>
              <a:rPr lang="en-GB" sz="1400" dirty="0"/>
              <a:t> Zhan, Alex S. Weddell and Geoff V. Merrett, "Adaptive Energy Budgeting for Atomic Operations in Intermittently-Powered Systems" in </a:t>
            </a:r>
            <a:r>
              <a:rPr lang="en-GB" sz="1400" i="1" dirty="0"/>
              <a:t>Proceedings of the 8th International Workshop on Energy Harvesting and Energy-Neutral Sensing Systems (</a:t>
            </a:r>
            <a:r>
              <a:rPr lang="en-GB" sz="1400" i="1" dirty="0" err="1"/>
              <a:t>ENSsys</a:t>
            </a:r>
            <a:r>
              <a:rPr lang="en-GB" sz="1400" i="1" dirty="0"/>
              <a:t> ‘20)</a:t>
            </a:r>
            <a:r>
              <a:rPr lang="en-GB" sz="1400" dirty="0"/>
              <a:t>, pp. 82–83, November 2020. </a:t>
            </a:r>
            <a:br>
              <a:rPr lang="en-GB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3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933</Words>
  <Application>Microsoft Macintosh PowerPoint</Application>
  <PresentationFormat>Widescreen</PresentationFormat>
  <Paragraphs>123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Energy Budgeting for Intermittently-Powered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 Jie</dc:creator>
  <cp:lastModifiedBy>Zhan Jie</cp:lastModifiedBy>
  <cp:revision>167</cp:revision>
  <dcterms:created xsi:type="dcterms:W3CDTF">2022-03-01T05:48:58Z</dcterms:created>
  <dcterms:modified xsi:type="dcterms:W3CDTF">2022-03-07T16:23:02Z</dcterms:modified>
</cp:coreProperties>
</file>