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60" r:id="rId2"/>
    <p:sldId id="291" r:id="rId3"/>
    <p:sldId id="293" r:id="rId4"/>
    <p:sldId id="292" r:id="rId5"/>
    <p:sldId id="294" r:id="rId6"/>
    <p:sldId id="295" r:id="rId7"/>
    <p:sldId id="304" r:id="rId8"/>
    <p:sldId id="296" r:id="rId9"/>
    <p:sldId id="298" r:id="rId10"/>
    <p:sldId id="299" r:id="rId11"/>
    <p:sldId id="300" r:id="rId12"/>
    <p:sldId id="302" r:id="rId13"/>
    <p:sldId id="303" r:id="rId14"/>
    <p:sldId id="301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8">
          <p15:clr>
            <a:srgbClr val="A4A3A4"/>
          </p15:clr>
        </p15:guide>
        <p15:guide id="2" orient="horz" pos="810">
          <p15:clr>
            <a:srgbClr val="A4A3A4"/>
          </p15:clr>
        </p15:guide>
        <p15:guide id="3" orient="horz" pos="4016">
          <p15:clr>
            <a:srgbClr val="A4A3A4"/>
          </p15:clr>
        </p15:guide>
        <p15:guide id="4" pos="3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EEE9D5"/>
    <a:srgbClr val="EEE6D5"/>
    <a:srgbClr val="EAE6D9"/>
    <a:srgbClr val="DDCF99"/>
    <a:srgbClr val="2E2D29"/>
    <a:srgbClr val="EED9D5"/>
    <a:srgbClr val="EED9D9"/>
    <a:srgbClr val="EEE7E7"/>
    <a:srgbClr val="DB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440" y="96"/>
      </p:cViewPr>
      <p:guideLst>
        <p:guide orient="horz" pos="358"/>
        <p:guide orient="horz" pos="810"/>
        <p:guide orient="horz" pos="4016"/>
        <p:guide pos="3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500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F882521-8F47-4762-88BB-373992612668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3885D46-B2D7-48ED-A212-ECD1B6D61B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7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0260" y="2667000"/>
            <a:ext cx="6781800" cy="1024401"/>
          </a:xfrm>
        </p:spPr>
        <p:txBody>
          <a:bodyPr anchor="b">
            <a:noAutofit/>
          </a:bodyPr>
          <a:lstStyle>
            <a:lvl1pPr>
              <a:defRPr sz="3600">
                <a:solidFill>
                  <a:srgbClr val="2E2D2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0260" y="3553425"/>
            <a:ext cx="6781800" cy="408975"/>
          </a:xfrm>
        </p:spPr>
        <p:txBody>
          <a:bodyPr>
            <a:normAutofit/>
          </a:bodyPr>
          <a:lstStyle>
            <a:lvl1pPr marL="0" indent="0" algn="l">
              <a:buNone/>
              <a:defRPr lang="en-US" sz="2200" kern="1200" dirty="0">
                <a:solidFill>
                  <a:srgbClr val="2E2D29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699496" y="4648200"/>
            <a:ext cx="6781800" cy="1600200"/>
          </a:xfrm>
        </p:spPr>
        <p:txBody>
          <a:bodyPr/>
          <a:lstStyle>
            <a:lvl1pPr marL="0" indent="0">
              <a:buNone/>
              <a:defRPr sz="1600">
                <a:solidFill>
                  <a:srgbClr val="2E2D29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699496" y="4343400"/>
            <a:ext cx="6781800" cy="304800"/>
          </a:xfrm>
        </p:spPr>
        <p:txBody>
          <a:bodyPr/>
          <a:lstStyle>
            <a:lvl1pPr marL="0" indent="0">
              <a:buNone/>
              <a:defRPr>
                <a:solidFill>
                  <a:srgbClr val="2E2D29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14493" y="1529310"/>
            <a:ext cx="8056689" cy="1588"/>
          </a:xfrm>
          <a:prstGeom prst="line">
            <a:avLst/>
          </a:prstGeom>
          <a:ln w="25400" cap="flat" cmpd="sng" algn="ctr">
            <a:solidFill>
              <a:srgbClr val="67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14493" y="1529310"/>
            <a:ext cx="8056689" cy="1588"/>
          </a:xfrm>
          <a:prstGeom prst="line">
            <a:avLst/>
          </a:prstGeom>
          <a:ln w="25400" cap="flat" cmpd="sng" algn="ctr">
            <a:solidFill>
              <a:srgbClr val="8C1515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MS60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39781" y="636772"/>
            <a:ext cx="5669292" cy="4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3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MS60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72081" y="3193280"/>
            <a:ext cx="5669292" cy="4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1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863" y="200607"/>
            <a:ext cx="8229600" cy="485193"/>
          </a:xfrm>
        </p:spPr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1284517"/>
            <a:ext cx="8229600" cy="4525963"/>
          </a:xfrm>
        </p:spPr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  <a:lvl2pPr marL="573088" indent="-285750">
              <a:defRPr>
                <a:solidFill>
                  <a:srgbClr val="2E2D29"/>
                </a:solidFill>
              </a:defRPr>
            </a:lvl2pPr>
            <a:lvl3pPr>
              <a:defRPr>
                <a:solidFill>
                  <a:srgbClr val="2E2D29"/>
                </a:solidFill>
              </a:defRPr>
            </a:lvl3pPr>
            <a:lvl4pPr>
              <a:defRPr>
                <a:solidFill>
                  <a:srgbClr val="2E2D29"/>
                </a:solidFill>
              </a:defRPr>
            </a:lvl4pPr>
            <a:lvl5pPr>
              <a:defRPr>
                <a:solidFill>
                  <a:srgbClr val="2E2D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0879F06D-013E-4F7F-9C82-9A397D2C2E1A}" type="datetime4">
              <a:rPr lang="en-US" smtClean="0"/>
              <a:pPr/>
              <a:t>April 21,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0FFDD56E-21BC-41F9-B81B-D98FD269D2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23863" y="609600"/>
            <a:ext cx="8229600" cy="457200"/>
          </a:xfrm>
        </p:spPr>
        <p:txBody>
          <a:bodyPr/>
          <a:lstStyle>
            <a:lvl1pPr marL="0" indent="0">
              <a:buNone/>
              <a:defRPr sz="2200">
                <a:solidFill>
                  <a:srgbClr val="2E2D29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6749" y="647240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0" lang="en-US" sz="1000" b="0" i="1" u="none" strike="noStrike" kern="1200" cap="none" spc="0" normalizeH="0" baseline="0">
                <a:ln>
                  <a:noFill/>
                </a:ln>
                <a:solidFill>
                  <a:srgbClr val="8C151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Financial Management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38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9" y="260596"/>
            <a:ext cx="6342901" cy="6336807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47800" y="2230904"/>
            <a:ext cx="6248400" cy="1938992"/>
          </a:xfrm>
        </p:spPr>
        <p:txBody>
          <a:bodyPr anchor="ctr">
            <a:spAutoFit/>
          </a:bodyPr>
          <a:lstStyle>
            <a:lvl1pPr marL="0" indent="0" algn="ctr">
              <a:buNone/>
              <a:defRPr sz="6000">
                <a:solidFill>
                  <a:srgbClr val="8C151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3331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9" y="260596"/>
            <a:ext cx="6342901" cy="6336807"/>
          </a:xfrm>
          <a:prstGeom prst="rect">
            <a:avLst/>
          </a:prstGeom>
        </p:spPr>
      </p:pic>
      <p:pic>
        <p:nvPicPr>
          <p:cNvPr id="4" name="Picture 3" descr="FMS600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755107" y="3060377"/>
            <a:ext cx="5669292" cy="4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1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MS60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72081" y="3193280"/>
            <a:ext cx="5669292" cy="4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01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  <a:lvl2pPr marL="573088" indent="-285750">
              <a:defRPr>
                <a:solidFill>
                  <a:srgbClr val="2E2D29"/>
                </a:solidFill>
              </a:defRPr>
            </a:lvl2pPr>
            <a:lvl3pPr>
              <a:defRPr>
                <a:solidFill>
                  <a:srgbClr val="2E2D29"/>
                </a:solidFill>
              </a:defRPr>
            </a:lvl3pPr>
            <a:lvl4pPr>
              <a:defRPr>
                <a:solidFill>
                  <a:srgbClr val="2E2D29"/>
                </a:solidFill>
              </a:defRPr>
            </a:lvl4pPr>
            <a:lvl5pPr>
              <a:defRPr>
                <a:solidFill>
                  <a:srgbClr val="2E2D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E914C91A-C356-46FB-A5B9-FC12277255B9}" type="datetime4">
              <a:rPr lang="en-US" smtClean="0"/>
              <a:pPr/>
              <a:t>April 21,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0FFDD56E-21BC-41F9-B81B-D98FD269D2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4049" y="64801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0" lang="en-US" sz="1000" b="0" i="1" u="none" strike="noStrike" kern="1200" cap="none" spc="0" normalizeH="0" baseline="0">
                <a:ln>
                  <a:noFill/>
                </a:ln>
                <a:solidFill>
                  <a:srgbClr val="8C151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Financial Management Services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313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863" y="200607"/>
            <a:ext cx="8229600" cy="485193"/>
          </a:xfrm>
        </p:spPr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1284517"/>
            <a:ext cx="8229600" cy="4525963"/>
          </a:xfrm>
        </p:spPr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  <a:lvl2pPr marL="573088" indent="-285750">
              <a:defRPr>
                <a:solidFill>
                  <a:srgbClr val="2E2D29"/>
                </a:solidFill>
              </a:defRPr>
            </a:lvl2pPr>
            <a:lvl3pPr>
              <a:defRPr>
                <a:solidFill>
                  <a:srgbClr val="2E2D29"/>
                </a:solidFill>
              </a:defRPr>
            </a:lvl3pPr>
            <a:lvl4pPr>
              <a:defRPr>
                <a:solidFill>
                  <a:srgbClr val="2E2D29"/>
                </a:solidFill>
              </a:defRPr>
            </a:lvl4pPr>
            <a:lvl5pPr>
              <a:defRPr>
                <a:solidFill>
                  <a:srgbClr val="2E2D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0879F06D-013E-4F7F-9C82-9A397D2C2E1A}" type="datetime4">
              <a:rPr lang="en-US" smtClean="0"/>
              <a:pPr/>
              <a:t>April 21,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0FFDD56E-21BC-41F9-B81B-D98FD269D2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23863" y="609600"/>
            <a:ext cx="8229600" cy="457200"/>
          </a:xfrm>
        </p:spPr>
        <p:txBody>
          <a:bodyPr/>
          <a:lstStyle>
            <a:lvl1pPr marL="0" indent="0">
              <a:buNone/>
              <a:defRPr sz="2200">
                <a:solidFill>
                  <a:srgbClr val="2E2D29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6749" y="647240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0" lang="en-US" sz="1000" b="0" i="1" u="none" strike="noStrike" kern="1200" cap="none" spc="0" normalizeH="0" baseline="0">
                <a:ln>
                  <a:noFill/>
                </a:ln>
                <a:solidFill>
                  <a:srgbClr val="8C151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Financial Management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38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863" y="1285875"/>
            <a:ext cx="4038600" cy="4525963"/>
          </a:xfrm>
        </p:spPr>
        <p:txBody>
          <a:bodyPr/>
          <a:lstStyle>
            <a:lvl1pPr>
              <a:defRPr sz="2000">
                <a:solidFill>
                  <a:srgbClr val="2E2D29"/>
                </a:solidFill>
              </a:defRPr>
            </a:lvl1pPr>
            <a:lvl2pPr marL="573088" indent="-285750">
              <a:defRPr sz="1800">
                <a:solidFill>
                  <a:srgbClr val="2E2D29"/>
                </a:solidFill>
              </a:defRPr>
            </a:lvl2pPr>
            <a:lvl3pPr>
              <a:defRPr sz="1600">
                <a:solidFill>
                  <a:srgbClr val="2E2D29"/>
                </a:solidFill>
              </a:defRPr>
            </a:lvl3pPr>
            <a:lvl4pPr>
              <a:defRPr sz="1400">
                <a:solidFill>
                  <a:srgbClr val="2E2D29"/>
                </a:solidFill>
              </a:defRPr>
            </a:lvl4pPr>
            <a:lvl5pPr>
              <a:defRPr sz="1400">
                <a:solidFill>
                  <a:srgbClr val="2E2D2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5875"/>
            <a:ext cx="4038600" cy="4525963"/>
          </a:xfrm>
        </p:spPr>
        <p:txBody>
          <a:bodyPr/>
          <a:lstStyle>
            <a:lvl1pPr>
              <a:defRPr sz="2000">
                <a:solidFill>
                  <a:srgbClr val="2E2D29"/>
                </a:solidFill>
              </a:defRPr>
            </a:lvl1pPr>
            <a:lvl2pPr marL="573088" indent="-285750">
              <a:defRPr sz="1800">
                <a:solidFill>
                  <a:srgbClr val="2E2D29"/>
                </a:solidFill>
              </a:defRPr>
            </a:lvl2pPr>
            <a:lvl3pPr>
              <a:defRPr sz="1600">
                <a:solidFill>
                  <a:srgbClr val="2E2D29"/>
                </a:solidFill>
              </a:defRPr>
            </a:lvl3pPr>
            <a:lvl4pPr>
              <a:defRPr sz="1400">
                <a:solidFill>
                  <a:srgbClr val="2E2D29"/>
                </a:solidFill>
              </a:defRPr>
            </a:lvl4pPr>
            <a:lvl5pPr>
              <a:defRPr sz="1400">
                <a:solidFill>
                  <a:srgbClr val="2E2D2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903581C0-9687-420C-AF8F-EF53ECD8C5B2}" type="datetime4">
              <a:rPr lang="en-US" smtClean="0"/>
              <a:pPr/>
              <a:t>April 21, 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0FFDD56E-21BC-41F9-B81B-D98FD269D2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6749" y="647240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0" lang="en-US" sz="1000" b="0" i="1" u="none" strike="noStrike" kern="120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Financial Management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98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B5221BB4-E16E-4CD5-B818-14B638A16730}" type="datetime4">
              <a:rPr lang="en-US" smtClean="0"/>
              <a:pPr/>
              <a:t>April 21,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0FFDD56E-21BC-41F9-B81B-D98FD269D2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6749" y="647240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0" lang="en-US" sz="1000" b="0" i="1" u="none" strike="noStrike" kern="1200" cap="none" spc="0" normalizeH="0" baseline="0">
                <a:ln>
                  <a:noFill/>
                </a:ln>
                <a:solidFill>
                  <a:srgbClr val="8C151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Financial Management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288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DF6C3CBA-25B2-4271-A08C-9E5D58DAFDF0}" type="datetime4">
              <a:rPr lang="en-US" smtClean="0"/>
              <a:pPr/>
              <a:t>April 21, 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0FFDD56E-21BC-41F9-B81B-D98FD269D2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6749" y="647240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0" lang="en-US" sz="1000" b="0" i="1" u="none" strike="noStrike" kern="1200" cap="none" spc="0" normalizeH="0" baseline="0">
                <a:ln>
                  <a:noFill/>
                </a:ln>
                <a:solidFill>
                  <a:srgbClr val="8C151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Financial Management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22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674" y="161731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862" y="128451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8208" y="6472405"/>
            <a:ext cx="1261726" cy="365125"/>
          </a:xfrm>
          <a:prstGeom prst="rect">
            <a:avLst/>
          </a:prstGeom>
        </p:spPr>
        <p:txBody>
          <a:bodyPr anchor="ctr"/>
          <a:lstStyle>
            <a:lvl1pPr>
              <a:defRPr kumimoji="0" lang="en-US" sz="1000" b="0" i="0" u="none" strike="noStrike" cap="none" spc="0" normalizeH="0" baseline="0" dirty="0">
                <a:ln>
                  <a:noFill/>
                </a:ln>
                <a:solidFill>
                  <a:srgbClr val="2E2D29"/>
                </a:solidFill>
                <a:effectLst/>
                <a:uLnTx/>
                <a:uFillTx/>
              </a:defRPr>
            </a:lvl1pPr>
          </a:lstStyle>
          <a:p>
            <a:fld id="{9339A9D5-0F58-402E-82A8-5ACFDFAFEAF0}" type="datetime4">
              <a:rPr lang="en-US" smtClean="0"/>
              <a:pPr/>
              <a:t>April 21,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3705" y="6472405"/>
            <a:ext cx="613095" cy="365125"/>
          </a:xfrm>
          <a:prstGeom prst="rect">
            <a:avLst/>
          </a:prstGeom>
        </p:spPr>
        <p:txBody>
          <a:bodyPr anchor="ctr"/>
          <a:lstStyle>
            <a:lvl1pPr algn="r">
              <a:defRPr kumimoji="0" lang="en-US" sz="1000" b="0" i="0" u="none" strike="noStrike" cap="none" spc="0" normalizeH="0" baseline="0" smtClean="0">
                <a:ln>
                  <a:noFill/>
                </a:ln>
                <a:solidFill>
                  <a:srgbClr val="2E2D29"/>
                </a:solidFill>
                <a:effectLst/>
                <a:uLnTx/>
                <a:uFillTx/>
              </a:defRPr>
            </a:lvl1pPr>
          </a:lstStyle>
          <a:p>
            <a:fld id="{0FFDD56E-21BC-41F9-B81B-D98FD269D2A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101525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2"/>
          <p:cNvSpPr txBox="1">
            <a:spLocks/>
          </p:cNvSpPr>
          <p:nvPr/>
        </p:nvSpPr>
        <p:spPr>
          <a:xfrm>
            <a:off x="4573309" y="6472405"/>
            <a:ext cx="931127" cy="365125"/>
          </a:xfrm>
          <a:prstGeom prst="rect">
            <a:avLst/>
          </a:prstGeom>
        </p:spPr>
        <p:txBody>
          <a:bodyPr anchor="ctr"/>
          <a:lstStyle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9449" y="647240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0" lang="en-US" sz="1000" b="0" i="1" u="none" strike="noStrike" kern="1200" cap="none" spc="0" normalizeH="0" baseline="0">
                <a:ln>
                  <a:noFill/>
                </a:ln>
                <a:solidFill>
                  <a:srgbClr val="8C151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Financial Management Services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463" y="6531857"/>
            <a:ext cx="121700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0" lang="en-US" sz="10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Stanford University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1101525"/>
            <a:ext cx="8229600" cy="0"/>
          </a:xfrm>
          <a:prstGeom prst="line">
            <a:avLst/>
          </a:prstGeom>
          <a:ln w="28575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2"/>
          <p:cNvSpPr txBox="1">
            <a:spLocks/>
          </p:cNvSpPr>
          <p:nvPr/>
        </p:nvSpPr>
        <p:spPr>
          <a:xfrm>
            <a:off x="4573309" y="6472405"/>
            <a:ext cx="931127" cy="365125"/>
          </a:xfrm>
          <a:prstGeom prst="rect">
            <a:avLst/>
          </a:prstGeom>
        </p:spPr>
        <p:txBody>
          <a:bodyPr anchor="ctr"/>
          <a:lstStyle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463" y="6531857"/>
            <a:ext cx="121700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0" lang="en-US" sz="1000" b="1" i="0" u="none" strike="noStrike" kern="1200" cap="none" spc="0" normalizeH="0" baseline="0" dirty="0" smtClean="0">
                <a:ln>
                  <a:noFill/>
                </a:ln>
                <a:solidFill>
                  <a:srgbClr val="8C151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Stanford University</a:t>
            </a:r>
          </a:p>
        </p:txBody>
      </p:sp>
    </p:spTree>
    <p:extLst>
      <p:ext uri="{BB962C8B-B14F-4D97-AF65-F5344CB8AC3E}">
        <p14:creationId xmlns:p14="http://schemas.microsoft.com/office/powerpoint/2010/main" val="15144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9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59" r:id="rId10"/>
    <p:sldLayoutId id="214748365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3363" indent="-233363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rgbClr val="2E2D29"/>
          </a:solidFill>
          <a:latin typeface="+mn-lt"/>
          <a:ea typeface="+mn-ea"/>
          <a:cs typeface="+mn-cs"/>
        </a:defRPr>
      </a:lvl1pPr>
      <a:lvl2pPr marL="573088" indent="-285750" algn="l" defTabSz="914400" rtl="0" eaLnBrk="1" latinLnBrk="0" hangingPunct="1">
        <a:spcBef>
          <a:spcPct val="20000"/>
        </a:spcBef>
        <a:buSzPct val="75000"/>
        <a:buFont typeface="Wingdings 2" pitchFamily="18" charset="2"/>
        <a:buChar char="®"/>
        <a:defRPr sz="1800" kern="1200">
          <a:solidFill>
            <a:srgbClr val="2E2D29"/>
          </a:solidFill>
          <a:latin typeface="+mn-lt"/>
          <a:ea typeface="+mn-ea"/>
          <a:cs typeface="+mn-cs"/>
        </a:defRPr>
      </a:lvl2pPr>
      <a:lvl3pPr marL="801688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2E2D29"/>
          </a:solidFill>
          <a:latin typeface="+mn-lt"/>
          <a:ea typeface="+mn-ea"/>
          <a:cs typeface="+mn-cs"/>
        </a:defRPr>
      </a:lvl3pPr>
      <a:lvl4pPr marL="1087438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2E2D29"/>
          </a:solidFill>
          <a:latin typeface="+mn-lt"/>
          <a:ea typeface="+mn-ea"/>
          <a:cs typeface="+mn-cs"/>
        </a:defRPr>
      </a:lvl4pPr>
      <a:lvl5pPr marL="1374775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2E2D2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irflow.incubator.apache.org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ETL with Python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4/21/2017 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Jie Zhang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6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 into RDMS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April 21,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4674" y="1254268"/>
            <a:ext cx="8272126" cy="418576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import mysql.connector</a:t>
            </a: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#Connecting to MySQL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mys_conn = mysql.connector.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(user=‘user123’, password=‘pass123’,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			       host=‘host’, port=‘3306’, database=‘sys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’)</a:t>
            </a: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#Create insert statement</a:t>
            </a:r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nsert_stmt = ‘INSERT INTO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mytable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(id, code, description) VALUES (%s, %s, %s)’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endParaRPr lang="en-US" sz="1400" dirty="0" smtClean="0">
              <a:solidFill>
                <a:srgbClr val="00B0F0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#Execute bulk insert statement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cur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= mys_conn.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cursor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ur.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executemany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(insert_stmt, results_transform)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mys_conn.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commit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() 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#Don’t forget to commit the change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cur.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mys_conn.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close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()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#CAUTION: If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results_transform is too big this can 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fail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84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up into chunks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April 21,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4674" y="1254268"/>
            <a:ext cx="8272126" cy="397031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n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um_rows = 100 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#Set chunk size to 100 rows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r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ow_buffer = [] 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#Initialize temporary array to hold the rows before inserting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i = 0 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#Incremental counter</a:t>
            </a: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#Loop through the each row in results_transform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for row in results_transform: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row_buffer.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append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(row) 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#Add the row to the temporary array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i += 1 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#Uptick counter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if i == num_rows: 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#Check if counter has reached the chunk size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#If so perform insert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cur.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executemany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(insert_stmt,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row_buffer)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  mys_conn.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commit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   i, row_buffer = 0, [] 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#Reset counter and empty temp array</a:t>
            </a: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#Insert the last chunk that has less than 100 rows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cur.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executemany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(insert_stmt, row_buffer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mys_conn.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commit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()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10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 into MongoDB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April 21,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4673" y="1383740"/>
            <a:ext cx="8389461" cy="353943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import pymongo</a:t>
            </a: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#Connect to Mongo</a:t>
            </a:r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mongo_conn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= pymongo.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MongoClient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(‘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mongodb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://user123:pass123@host:27017/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db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’)</a:t>
            </a: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#Mongo requires that we convert each row of data from an array to a dictionary</a:t>
            </a:r>
          </a:p>
          <a:p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 [1, ‘P’, ‘Pear’] 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{‘id’ : 1, ‘code’ : ‘P’, ‘description’ : ‘Pear’}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column_names = [‘id’, ‘code’, ‘description’]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docs =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map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</a:t>
            </a:r>
            <a:r>
              <a:rPr lang="en-US" sz="1400" i="1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lambda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row: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dict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zip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(column_names, row)), results_transform)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#Get the target collection to insert data and execute batch insert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collection = mongo_conn.mydb.mycollection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collection.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insert_many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(docs) 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#Consider doing the chunking method if docs is too big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mongo_conn.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close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()</a:t>
            </a: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Data to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April 21,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4673" y="1408016"/>
            <a:ext cx="8389461" cy="246221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import csv</a:t>
            </a: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#Create column names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column_names = [‘id’, ‘code’, ‘description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’]</a:t>
            </a: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#Create a file and write to it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with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open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(‘results.csv’, ‘wb’) as file: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 csv_writer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= csv.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writer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(file, quoting=csv.QUOTE_ALL)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csv_writer.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writerow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(column_names) 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#Write the column headers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csv_writer.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writerows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(results_transform) 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#Write the data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7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862" y="1171229"/>
            <a:ext cx="8229600" cy="4525963"/>
          </a:xfrm>
        </p:spPr>
        <p:txBody>
          <a:bodyPr/>
          <a:lstStyle/>
          <a:p>
            <a:r>
              <a:rPr lang="en-US" dirty="0" smtClean="0"/>
              <a:t>Limit the number of calls to remote data stores</a:t>
            </a:r>
          </a:p>
          <a:p>
            <a:r>
              <a:rPr lang="en-US" dirty="0" smtClean="0"/>
              <a:t>When making calls to a remote system, use try/catch blocks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python </a:t>
            </a:r>
            <a:r>
              <a:rPr lang="en-US" i="1" dirty="0" smtClean="0"/>
              <a:t>logging</a:t>
            </a:r>
            <a:r>
              <a:rPr lang="en-US" dirty="0" smtClean="0"/>
              <a:t> package to record ETL activity including errors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are additional python packages that will help you schedule and monitor your ETL scripts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https://airflow.incubator.apache.org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things to consider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April 21,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9913" y="1950183"/>
            <a:ext cx="5693716" cy="95410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try: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cur.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executemany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(insert_stmt, row_buffer)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except: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#Catch any errors and prevent the script from exiting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913" y="3364941"/>
            <a:ext cx="6891337" cy="224676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import logging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logging.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basicConfig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(filename=‘etl.log’, level=logging.DEBUG,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	 format=‘%(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asctime)s %(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message)s’, filemode=‘w’)</a:t>
            </a: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l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ogging.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debug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(‘Debug message’)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logging.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info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(‘Informational message’)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l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ogging.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warning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(‘Warning message’)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logging.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error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(‘Error message’)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logging.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critical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(‘Critical message’)</a:t>
            </a:r>
          </a:p>
        </p:txBody>
      </p:sp>
    </p:spTree>
    <p:extLst>
      <p:ext uri="{BB962C8B-B14F-4D97-AF65-F5344CB8AC3E}">
        <p14:creationId xmlns:p14="http://schemas.microsoft.com/office/powerpoint/2010/main" val="72125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April 21,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sp>
        <p:nvSpPr>
          <p:cNvPr id="7" name="Can 6"/>
          <p:cNvSpPr/>
          <p:nvPr/>
        </p:nvSpPr>
        <p:spPr>
          <a:xfrm>
            <a:off x="304048" y="2558402"/>
            <a:ext cx="848180" cy="882033"/>
          </a:xfrm>
          <a:prstGeom prst="ca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</a:p>
        </p:txBody>
      </p:sp>
      <p:sp>
        <p:nvSpPr>
          <p:cNvPr id="8" name="Cloud 7"/>
          <p:cNvSpPr/>
          <p:nvPr/>
        </p:nvSpPr>
        <p:spPr>
          <a:xfrm>
            <a:off x="1059767" y="1748641"/>
            <a:ext cx="1114185" cy="894738"/>
          </a:xfrm>
          <a:prstGeom prst="clou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1351140" y="2999418"/>
            <a:ext cx="623900" cy="774325"/>
          </a:xfrm>
          <a:prstGeom prst="foldedCorne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</a:p>
        </p:txBody>
      </p:sp>
      <p:sp>
        <p:nvSpPr>
          <p:cNvPr id="10" name="Plaque 9"/>
          <p:cNvSpPr/>
          <p:nvPr/>
        </p:nvSpPr>
        <p:spPr>
          <a:xfrm>
            <a:off x="3759227" y="2196010"/>
            <a:ext cx="1480843" cy="1391830"/>
          </a:xfrm>
          <a:prstGeom prst="plaqu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T</a:t>
            </a:r>
            <a:r>
              <a:rPr lang="en-US" dirty="0" smtClean="0"/>
              <a:t>ransform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504747" y="2526129"/>
            <a:ext cx="1147177" cy="7905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</a:t>
            </a:r>
            <a:r>
              <a:rPr lang="en-US" dirty="0" smtClean="0"/>
              <a:t>xtract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5347373" y="2496670"/>
            <a:ext cx="1147177" cy="7905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L</a:t>
            </a:r>
            <a:r>
              <a:rPr lang="en-US" dirty="0" smtClean="0"/>
              <a:t>oad</a:t>
            </a:r>
          </a:p>
        </p:txBody>
      </p:sp>
      <p:sp>
        <p:nvSpPr>
          <p:cNvPr id="16" name="Can 15"/>
          <p:cNvSpPr/>
          <p:nvPr/>
        </p:nvSpPr>
        <p:spPr>
          <a:xfrm>
            <a:off x="6825345" y="2558402"/>
            <a:ext cx="848180" cy="882033"/>
          </a:xfrm>
          <a:prstGeom prst="ca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</a:p>
        </p:txBody>
      </p:sp>
      <p:sp>
        <p:nvSpPr>
          <p:cNvPr id="17" name="Cloud 16"/>
          <p:cNvSpPr/>
          <p:nvPr/>
        </p:nvSpPr>
        <p:spPr>
          <a:xfrm>
            <a:off x="7581064" y="1748641"/>
            <a:ext cx="1114185" cy="894738"/>
          </a:xfrm>
          <a:prstGeom prst="clou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</p:txBody>
      </p:sp>
      <p:sp>
        <p:nvSpPr>
          <p:cNvPr id="18" name="Folded Corner 17"/>
          <p:cNvSpPr/>
          <p:nvPr/>
        </p:nvSpPr>
        <p:spPr>
          <a:xfrm>
            <a:off x="7872437" y="2999418"/>
            <a:ext cx="623900" cy="774325"/>
          </a:xfrm>
          <a:prstGeom prst="foldedCorne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1731" y="4461722"/>
            <a:ext cx="7255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Commonly centralized in IT departments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Starting to move towards business units (Alteryx, MS </a:t>
            </a:r>
            <a:r>
              <a:rPr lang="en-US" sz="2000" dirty="0" err="1" smtClean="0">
                <a:solidFill>
                  <a:schemeClr val="tx2"/>
                </a:solidFill>
              </a:rPr>
              <a:t>PowerBI</a:t>
            </a:r>
            <a:r>
              <a:rPr lang="en-US" sz="2000" dirty="0" smtClean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59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862" y="1284518"/>
            <a:ext cx="8229600" cy="2227426"/>
          </a:xfrm>
        </p:spPr>
        <p:txBody>
          <a:bodyPr/>
          <a:lstStyle/>
          <a:p>
            <a:r>
              <a:rPr lang="en-US" b="1" dirty="0" smtClean="0"/>
              <a:t>cx_Oracle</a:t>
            </a:r>
            <a:r>
              <a:rPr lang="en-US" dirty="0" smtClean="0"/>
              <a:t>: interact with Oracle databases</a:t>
            </a:r>
          </a:p>
          <a:p>
            <a:r>
              <a:rPr lang="en-US" b="1" dirty="0" smtClean="0"/>
              <a:t>mysql</a:t>
            </a:r>
            <a:r>
              <a:rPr lang="en-US" dirty="0" smtClean="0"/>
              <a:t>: interact with MySQL databases</a:t>
            </a:r>
          </a:p>
          <a:p>
            <a:r>
              <a:rPr lang="en-US" b="1" dirty="0" smtClean="0"/>
              <a:t>pymongo</a:t>
            </a:r>
            <a:r>
              <a:rPr lang="en-US" dirty="0" smtClean="0"/>
              <a:t>: interact with MongoDB</a:t>
            </a:r>
          </a:p>
          <a:p>
            <a:r>
              <a:rPr lang="en-US" b="1" dirty="0" smtClean="0"/>
              <a:t>pandas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read/write flat files (e.g. csv)</a:t>
            </a:r>
          </a:p>
          <a:p>
            <a:pPr lvl="1"/>
            <a:r>
              <a:rPr lang="en-US" dirty="0" smtClean="0"/>
              <a:t>perform transformations</a:t>
            </a:r>
          </a:p>
          <a:p>
            <a:pPr marL="287338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External Packages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April 21,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3862" y="4313055"/>
            <a:ext cx="3460315" cy="30777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&gt; pip install [package_name]</a:t>
            </a:r>
          </a:p>
        </p:txBody>
      </p:sp>
    </p:spTree>
    <p:extLst>
      <p:ext uri="{BB962C8B-B14F-4D97-AF65-F5344CB8AC3E}">
        <p14:creationId xmlns:p14="http://schemas.microsoft.com/office/powerpoint/2010/main" val="19312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Databases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April 21,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14674" y="1691236"/>
            <a:ext cx="8272126" cy="418576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import cx_Oracle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import mysql.connector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import pymongo.MongoClient</a:t>
            </a: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#Connecting to Oracle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ora_conn = cx_Oracle.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connect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(‘user123/pass123@host:1531/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orcl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’)</a:t>
            </a: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#Connecting to MySQL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mys_conn = mysql.connector.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connect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(user=‘user123’, password=‘pass123’,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		       host=‘host’, port=‘3306’, database=‘sys’)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#Connecting to Mongo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mongo_conn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= pymongo.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MongoClient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(‘mongodb://user123:pass123@host:27017/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mydb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’)</a:t>
            </a: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#...Rest of code...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#Always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close your connections when 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done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ora_conn.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close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mys_conn.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close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mongo_conn.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close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7230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Data from RDMS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April 21,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14674" y="1270452"/>
            <a:ext cx="8272126" cy="31085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#Connecting to Oracle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ora_conn = cx_Oracle.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connect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(‘user123/pass123@host:1531/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orcl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’)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#Create cursor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cur = ora_conn.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cursor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()</a:t>
            </a: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#Decrease number of 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roundtrips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between python and oracle 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server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cur.arraysize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= 100</a:t>
            </a: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#Send SQL statement to Oracle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cur.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execute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(‘SELECT * FROM table’)</a:t>
            </a: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#Saves entire result set in memory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results = cur.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fetchall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4674" y="4829140"/>
            <a:ext cx="8272126" cy="138499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#If result set is too large to save in memory</a:t>
            </a:r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cur.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execute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(‘select * from table’)</a:t>
            </a: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#Loop through each row in the cursor instead of saving entire result set first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for row in cur: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#Process each row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17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Data MongoDB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April 21,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14674" y="1270452"/>
            <a:ext cx="8272126" cy="246221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 smtClean="0">
              <a:solidFill>
                <a:srgbClr val="00B0F0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Connecting to Mongo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mongo_conn = pymongo.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MongoClient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(‘mongodb://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user123:pass123@host:27017/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mydb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’)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#Create cursor to get all documents in a single collection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cur = mongo_conn.mydb.mycollection.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find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()</a:t>
            </a: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#Iterate through each document in the cursor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for doc in cur: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#Process document</a:t>
            </a:r>
          </a:p>
          <a:p>
            <a:endParaRPr lang="en-US" sz="1400" dirty="0" smtClean="0">
              <a:solidFill>
                <a:srgbClr val="00B0F0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01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Data from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April 21,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4674" y="1314128"/>
            <a:ext cx="8272126" cy="224676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import pandas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#Read csv file into a pandas dataframe object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df = pandas.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read_csv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(‘file.csv’)</a:t>
            </a: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#Iterate over each row in the dataframe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for index, row in df.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iterrows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():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#Process row</a:t>
            </a:r>
          </a:p>
          <a:p>
            <a:endParaRPr lang="en-US" sz="1400" dirty="0">
              <a:solidFill>
                <a:srgbClr val="00B0F0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2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Simple Lookup Transformation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April 21,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463722"/>
              </p:ext>
            </p:extLst>
          </p:nvPr>
        </p:nvGraphicFramePr>
        <p:xfrm>
          <a:off x="2133023" y="1211599"/>
          <a:ext cx="21507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926"/>
                <a:gridCol w="132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83935"/>
              </p:ext>
            </p:extLst>
          </p:nvPr>
        </p:nvGraphicFramePr>
        <p:xfrm>
          <a:off x="4824708" y="1216660"/>
          <a:ext cx="221109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292"/>
                <a:gridCol w="1320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989391"/>
              </p:ext>
            </p:extLst>
          </p:nvPr>
        </p:nvGraphicFramePr>
        <p:xfrm>
          <a:off x="2010449" y="4551168"/>
          <a:ext cx="50253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117"/>
                <a:gridCol w="1675117"/>
                <a:gridCol w="16751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>
            <a:off x="3369349" y="3328547"/>
            <a:ext cx="2307551" cy="95100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44500" y="1549400"/>
            <a:ext cx="1587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Lookup Table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(csv file)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04034" y="1549400"/>
            <a:ext cx="14192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Transaction Table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(Oracle)</a:t>
            </a:r>
          </a:p>
        </p:txBody>
      </p:sp>
    </p:spTree>
    <p:extLst>
      <p:ext uri="{BB962C8B-B14F-4D97-AF65-F5344CB8AC3E}">
        <p14:creationId xmlns:p14="http://schemas.microsoft.com/office/powerpoint/2010/main" val="14930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Simple Lookup Transformation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April 21,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4674" y="1254268"/>
            <a:ext cx="8272126" cy="526297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import cx_Oracle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import pandas</a:t>
            </a: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#Read into dataframe lookup table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decode = pandas.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read_csv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(‘codes.csv’, index_col=‘code’)</a:t>
            </a: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#Connect to Oracle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ora_conn = cx_Oracle.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(‘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user123/pass123@host:1531/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orcl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’)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#Read in data to be transformed and saved transformed data in 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a variable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results_transform = []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#Initialize empty array 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variable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cur = ora_conn.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cursor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cur.arraysize = 100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cur.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execute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(‘SELECT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id, code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FROM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transaction_tbl’)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#Execute query to get data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for row in cur: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#Loop through results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 description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= decode.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get_value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(row[1], ‘descr’) 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#Use dataframe to decode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row += (description,)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#Add the description value to the current row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  results_transform.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append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(row) 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#Add the entire row to the variable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#Process 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results_transform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cur.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ora_conn.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close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Batang" panose="02030600000101010101" pitchFamily="18" charset="-127"/>
                <a:cs typeface="Consolas" panose="020B0609020204030204" pitchFamily="49" charset="0"/>
              </a:rPr>
              <a:t>()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ea typeface="Batang" panose="02030600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30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MS Template v17 FINAL (3)">
  <a:themeElements>
    <a:clrScheme name="Custom 1">
      <a:dk1>
        <a:srgbClr val="2E2D29"/>
      </a:dk1>
      <a:lt1>
        <a:sysClr val="window" lastClr="FFFFFF"/>
      </a:lt1>
      <a:dk2>
        <a:srgbClr val="2E2D29"/>
      </a:dk2>
      <a:lt2>
        <a:srgbClr val="EEE9D5"/>
      </a:lt2>
      <a:accent1>
        <a:srgbClr val="8C1515"/>
      </a:accent1>
      <a:accent2>
        <a:srgbClr val="C4B787"/>
      </a:accent2>
      <a:accent3>
        <a:srgbClr val="BD7627"/>
      </a:accent3>
      <a:accent4>
        <a:srgbClr val="506E94"/>
      </a:accent4>
      <a:accent5>
        <a:srgbClr val="6EAA50"/>
      </a:accent5>
      <a:accent6>
        <a:srgbClr val="93BFC9"/>
      </a:accent6>
      <a:hlink>
        <a:srgbClr val="9E8E5C"/>
      </a:hlink>
      <a:folHlink>
        <a:srgbClr val="C4B78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</TotalTime>
  <Words>940</Words>
  <Application>Microsoft Office PowerPoint</Application>
  <PresentationFormat>On-screen Show (4:3)</PresentationFormat>
  <Paragraphs>275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Batang</vt:lpstr>
      <vt:lpstr>Arial</vt:lpstr>
      <vt:lpstr>Calibri</vt:lpstr>
      <vt:lpstr>Consolas</vt:lpstr>
      <vt:lpstr>Wingdings</vt:lpstr>
      <vt:lpstr>Wingdings 2</vt:lpstr>
      <vt:lpstr>FMS Template v17 FINAL (3)</vt:lpstr>
      <vt:lpstr>ETL with Python</vt:lpstr>
      <vt:lpstr>Overview</vt:lpstr>
      <vt:lpstr>Python External Packages</vt:lpstr>
      <vt:lpstr>Connecting to Databases</vt:lpstr>
      <vt:lpstr>Extracting Data from RDMS</vt:lpstr>
      <vt:lpstr>Extracting Data MongoDB</vt:lpstr>
      <vt:lpstr>Extracting Data from File</vt:lpstr>
      <vt:lpstr>Performing Simple Lookup Transformation</vt:lpstr>
      <vt:lpstr>Performing Simple Lookup Transformation</vt:lpstr>
      <vt:lpstr>Load Data into RDMS</vt:lpstr>
      <vt:lpstr>Breaking up into chunks</vt:lpstr>
      <vt:lpstr>Load Data into MongoDB</vt:lpstr>
      <vt:lpstr>Write Data to File</vt:lpstr>
      <vt:lpstr>Other things to consider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This PowerPoint</dc:title>
  <dc:creator>bvaughan</dc:creator>
  <cp:lastModifiedBy>Jie Zhang</cp:lastModifiedBy>
  <cp:revision>113</cp:revision>
  <dcterms:created xsi:type="dcterms:W3CDTF">2012-10-22T20:40:59Z</dcterms:created>
  <dcterms:modified xsi:type="dcterms:W3CDTF">2017-04-21T15:26:34Z</dcterms:modified>
</cp:coreProperties>
</file>