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0" r:id="rId2"/>
    <p:sldId id="291" r:id="rId3"/>
    <p:sldId id="292" r:id="rId4"/>
    <p:sldId id="293" r:id="rId5"/>
    <p:sldId id="263" r:id="rId6"/>
    <p:sldId id="294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">
          <p15:clr>
            <a:srgbClr val="A4A3A4"/>
          </p15:clr>
        </p15:guide>
        <p15:guide id="2" orient="horz" pos="810">
          <p15:clr>
            <a:srgbClr val="A4A3A4"/>
          </p15:clr>
        </p15:guide>
        <p15:guide id="3" orient="horz" pos="4016">
          <p15:clr>
            <a:srgbClr val="A4A3A4"/>
          </p15:clr>
        </p15:guide>
        <p15:guide id="4" pos="3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EEE9D5"/>
    <a:srgbClr val="EEE6D5"/>
    <a:srgbClr val="EAE6D9"/>
    <a:srgbClr val="DDCF99"/>
    <a:srgbClr val="2E2D29"/>
    <a:srgbClr val="EED9D5"/>
    <a:srgbClr val="EED9D9"/>
    <a:srgbClr val="EEE7E7"/>
    <a:srgbClr val="DB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6" y="84"/>
      </p:cViewPr>
      <p:guideLst>
        <p:guide orient="horz" pos="358"/>
        <p:guide orient="horz" pos="810"/>
        <p:guide orient="horz" pos="4016"/>
        <p:guide pos="3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0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882521-8F47-4762-88BB-373992612668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885D46-B2D7-48ED-A212-ECD1B6D61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260" y="2667000"/>
            <a:ext cx="6781800" cy="1024401"/>
          </a:xfrm>
        </p:spPr>
        <p:txBody>
          <a:bodyPr anchor="b">
            <a:noAutofit/>
          </a:bodyPr>
          <a:lstStyle>
            <a:lvl1pPr>
              <a:defRPr sz="3600"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60" y="3553425"/>
            <a:ext cx="6781800" cy="408975"/>
          </a:xfrm>
        </p:spPr>
        <p:txBody>
          <a:bodyPr>
            <a:normAutofit/>
          </a:bodyPr>
          <a:lstStyle>
            <a:lvl1pPr marL="0" indent="0" algn="l">
              <a:buNone/>
              <a:defRPr lang="en-US" sz="2200" kern="1200" dirty="0">
                <a:solidFill>
                  <a:srgbClr val="2E2D29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699496" y="4648200"/>
            <a:ext cx="6781800" cy="1600200"/>
          </a:xfrm>
        </p:spPr>
        <p:txBody>
          <a:bodyPr/>
          <a:lstStyle>
            <a:lvl1pPr marL="0" indent="0">
              <a:buNone/>
              <a:defRPr sz="16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699496" y="4343400"/>
            <a:ext cx="6781800" cy="304800"/>
          </a:xfrm>
        </p:spPr>
        <p:txBody>
          <a:bodyPr/>
          <a:lstStyle>
            <a:lvl1pPr marL="0" indent="0">
              <a:buNone/>
              <a:defRPr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67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14493" y="1529310"/>
            <a:ext cx="8056689" cy="1588"/>
          </a:xfrm>
          <a:prstGeom prst="line">
            <a:avLst/>
          </a:prstGeom>
          <a:ln w="25400" cap="flat" cmpd="sng" algn="ctr">
            <a:solidFill>
              <a:srgbClr val="8C151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39781" y="636772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 anchor="ctr">
            <a:spAutoFit/>
          </a:bodyPr>
          <a:lstStyle>
            <a:lvl1pPr marL="0" indent="0" algn="ctr">
              <a:buNone/>
              <a:defRPr sz="6000">
                <a:solidFill>
                  <a:srgbClr val="8C151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33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9" y="260596"/>
            <a:ext cx="6342901" cy="6336807"/>
          </a:xfrm>
          <a:prstGeom prst="rect">
            <a:avLst/>
          </a:prstGeom>
        </p:spPr>
      </p:pic>
      <p:pic>
        <p:nvPicPr>
          <p:cNvPr id="4" name="Picture 3" descr="FMS60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55107" y="3060377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MS60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72081" y="3193280"/>
            <a:ext cx="5669292" cy="4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E914C91A-C356-46FB-A5B9-FC12277255B9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4049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1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200607"/>
            <a:ext cx="8229600" cy="48519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284517"/>
            <a:ext cx="8229600" cy="4525963"/>
          </a:xfrm>
        </p:spPr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  <a:lvl2pPr marL="573088" indent="-285750">
              <a:defRPr>
                <a:solidFill>
                  <a:srgbClr val="2E2D29"/>
                </a:solidFill>
              </a:defRPr>
            </a:lvl2pPr>
            <a:lvl3pPr>
              <a:defRPr>
                <a:solidFill>
                  <a:srgbClr val="2E2D29"/>
                </a:solidFill>
              </a:defRPr>
            </a:lvl3pPr>
            <a:lvl4pPr>
              <a:defRPr>
                <a:solidFill>
                  <a:srgbClr val="2E2D29"/>
                </a:solidFill>
              </a:defRPr>
            </a:lvl4pPr>
            <a:lvl5pPr>
              <a:defRPr>
                <a:solidFill>
                  <a:srgbClr val="2E2D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879F06D-013E-4F7F-9C82-9A397D2C2E1A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3863" y="609600"/>
            <a:ext cx="8229600" cy="457200"/>
          </a:xfrm>
        </p:spPr>
        <p:txBody>
          <a:bodyPr/>
          <a:lstStyle>
            <a:lvl1pPr marL="0" indent="0">
              <a:buNone/>
              <a:defRPr sz="2200">
                <a:solidFill>
                  <a:srgbClr val="2E2D2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75"/>
            <a:ext cx="4038600" cy="4525963"/>
          </a:xfrm>
        </p:spPr>
        <p:txBody>
          <a:bodyPr/>
          <a:lstStyle>
            <a:lvl1pPr>
              <a:defRPr sz="2000">
                <a:solidFill>
                  <a:srgbClr val="2E2D29"/>
                </a:solidFill>
              </a:defRPr>
            </a:lvl1pPr>
            <a:lvl2pPr marL="573088" indent="-285750">
              <a:defRPr sz="1800">
                <a:solidFill>
                  <a:srgbClr val="2E2D29"/>
                </a:solidFill>
              </a:defRPr>
            </a:lvl2pPr>
            <a:lvl3pPr>
              <a:defRPr sz="1600">
                <a:solidFill>
                  <a:srgbClr val="2E2D29"/>
                </a:solidFill>
              </a:defRPr>
            </a:lvl3pPr>
            <a:lvl4pPr>
              <a:defRPr sz="1400">
                <a:solidFill>
                  <a:srgbClr val="2E2D29"/>
                </a:solidFill>
              </a:defRPr>
            </a:lvl4pPr>
            <a:lvl5pPr>
              <a:defRPr sz="1400">
                <a:solidFill>
                  <a:srgbClr val="2E2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903581C0-9687-420C-AF8F-EF53ECD8C5B2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9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B5221BB4-E16E-4CD5-B818-14B638A16730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8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DF6C3CBA-25B2-4271-A08C-9E5D58DAFDF0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E2D29"/>
                </a:solidFill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6749" y="6472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674" y="161731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62" y="12845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8208" y="6472405"/>
            <a:ext cx="1261726" cy="365125"/>
          </a:xfrm>
          <a:prstGeom prst="rect">
            <a:avLst/>
          </a:prstGeom>
        </p:spPr>
        <p:txBody>
          <a:bodyPr anchor="ctr"/>
          <a:lstStyle>
            <a:lvl1pPr>
              <a:defRPr kumimoji="0" lang="en-US" sz="1000" b="0" i="0" u="none" strike="noStrike" cap="none" spc="0" normalizeH="0" baseline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9339A9D5-0F58-402E-82A8-5ACFDFAFEAF0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3705" y="6472405"/>
            <a:ext cx="613095" cy="365125"/>
          </a:xfrm>
          <a:prstGeom prst="rect">
            <a:avLst/>
          </a:prstGeom>
        </p:spPr>
        <p:txBody>
          <a:bodyPr anchor="ctr"/>
          <a:lstStyle>
            <a:lvl1pPr algn="r">
              <a:def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</a:defRPr>
            </a:lvl1pPr>
          </a:lstStyle>
          <a:p>
            <a:fld id="{0FFDD56E-21BC-41F9-B81B-D98FD269D2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9449" y="64724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1" u="none" strike="noStrike" kern="1200" cap="none" spc="0" normalizeH="0" baseline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Financial Management Services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101525"/>
            <a:ext cx="8229600" cy="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2"/>
          <p:cNvSpPr txBox="1">
            <a:spLocks/>
          </p:cNvSpPr>
          <p:nvPr/>
        </p:nvSpPr>
        <p:spPr>
          <a:xfrm>
            <a:off x="4573309" y="6472405"/>
            <a:ext cx="931127" cy="365125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463" y="6531857"/>
            <a:ext cx="12170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0" lang="en-US" sz="1000" b="1" i="0" u="none" strike="noStrike" kern="1200" cap="none" spc="0" normalizeH="0" baseline="0" dirty="0" smtClean="0">
                <a:ln>
                  <a:noFill/>
                </a:ln>
                <a:solidFill>
                  <a:srgbClr val="8C151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514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9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9" r:id="rId10"/>
    <p:sldLayoutId id="214748365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rgbClr val="2E2D29"/>
          </a:solidFill>
          <a:latin typeface="+mn-lt"/>
          <a:ea typeface="+mn-ea"/>
          <a:cs typeface="+mn-cs"/>
        </a:defRPr>
      </a:lvl1pPr>
      <a:lvl2pPr marL="573088" indent="-285750" algn="l" defTabSz="914400" rtl="0" eaLnBrk="1" latinLnBrk="0" hangingPunct="1">
        <a:spcBef>
          <a:spcPct val="20000"/>
        </a:spcBef>
        <a:buSzPct val="75000"/>
        <a:buFont typeface="Wingdings 2" pitchFamily="18" charset="2"/>
        <a:buChar char="®"/>
        <a:defRPr sz="1800" kern="1200">
          <a:solidFill>
            <a:srgbClr val="2E2D29"/>
          </a:solidFill>
          <a:latin typeface="+mn-lt"/>
          <a:ea typeface="+mn-ea"/>
          <a:cs typeface="+mn-cs"/>
        </a:defRPr>
      </a:lvl2pPr>
      <a:lvl3pPr marL="80168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2E2D29"/>
          </a:solidFill>
          <a:latin typeface="+mn-lt"/>
          <a:ea typeface="+mn-ea"/>
          <a:cs typeface="+mn-cs"/>
        </a:defRPr>
      </a:lvl3pPr>
      <a:lvl4pPr marL="1087438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2E2D29"/>
          </a:solidFill>
          <a:latin typeface="+mn-lt"/>
          <a:ea typeface="+mn-ea"/>
          <a:cs typeface="+mn-cs"/>
        </a:defRPr>
      </a:lvl4pPr>
      <a:lvl5pPr marL="137477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2E2D2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bout/blog/LOD-expressions" TargetMode="External"/><Relationship Id="rId2" Type="http://schemas.openxmlformats.org/officeDocument/2006/relationships/hyperlink" Target="https://www.tableau.com/learn/whitepapers/understanding-lod-expression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Level Of Detail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 17,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Jie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284517"/>
            <a:ext cx="8229600" cy="1563879"/>
          </a:xfrm>
        </p:spPr>
        <p:txBody>
          <a:bodyPr/>
          <a:lstStyle/>
          <a:p>
            <a:r>
              <a:rPr lang="en-US" sz="1800" dirty="0" smtClean="0"/>
              <a:t>Measures in Tableau always aggregate to the granularity specified in the Tableau visualization (</a:t>
            </a:r>
            <a:r>
              <a:rPr lang="en-US" sz="1800" dirty="0" err="1" smtClean="0"/>
              <a:t>viz</a:t>
            </a:r>
            <a:r>
              <a:rPr lang="en-US" sz="1800" dirty="0" smtClean="0"/>
              <a:t> LOD)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 Resolves this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10" y="1845101"/>
            <a:ext cx="4201111" cy="1943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9" y="1869377"/>
            <a:ext cx="2343477" cy="1752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55" y="4978874"/>
            <a:ext cx="3477110" cy="1533739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23862" y="3766984"/>
            <a:ext cx="8229600" cy="129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1pPr>
            <a:lvl2pPr marL="573088" indent="-285750" algn="l" defTabSz="914400" rtl="0" eaLnBrk="1" latinLnBrk="0" hangingPunct="1">
              <a:spcBef>
                <a:spcPct val="20000"/>
              </a:spcBef>
              <a:buSzPct val="75000"/>
              <a:buFont typeface="Wingdings 2" pitchFamily="18" charset="2"/>
              <a:buChar char="®"/>
              <a:defRPr sz="18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2pPr>
            <a:lvl3pPr marL="80168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3pPr>
            <a:lvl4pPr marL="10874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4pPr>
            <a:lvl5pPr marL="13747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2E2D2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What if we need to compare the </a:t>
            </a:r>
            <a:r>
              <a:rPr lang="en-US" sz="1800" dirty="0" err="1" smtClean="0"/>
              <a:t>viz</a:t>
            </a:r>
            <a:r>
              <a:rPr lang="en-US" sz="1800" dirty="0" smtClean="0"/>
              <a:t> LOD value with an aggregation independent to the granularity specified in the </a:t>
            </a:r>
            <a:r>
              <a:rPr lang="en-US" sz="1800" dirty="0" err="1" smtClean="0"/>
              <a:t>viz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E.g. I want to know the difference between each amount by invoice type and the total amount for the entire data set</a:t>
            </a:r>
          </a:p>
          <a:p>
            <a:endParaRPr lang="en-US" sz="1800" dirty="0" smtClean="0"/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25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2" y="1284517"/>
            <a:ext cx="8229600" cy="471455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</a:t>
            </a:r>
            <a:r>
              <a:rPr lang="en-US" sz="1800" dirty="0"/>
              <a:t>|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INCLUDE</a:t>
            </a:r>
            <a:r>
              <a:rPr lang="en-US" sz="1800" dirty="0"/>
              <a:t> |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EXCLUDE</a:t>
            </a:r>
            <a:r>
              <a:rPr lang="en-US" sz="1800" dirty="0"/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dimension </a:t>
            </a:r>
            <a:r>
              <a:rPr lang="en-US" sz="1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 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aggregate expression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Syntax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77" y="2224160"/>
            <a:ext cx="532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FIXED: </a:t>
            </a:r>
            <a:r>
              <a:rPr lang="en-US" sz="1600" dirty="0" smtClean="0">
                <a:solidFill>
                  <a:schemeClr val="tx2"/>
                </a:solidFill>
              </a:rPr>
              <a:t>lock to the exact granularity specified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INCLUDE: </a:t>
            </a:r>
            <a:r>
              <a:rPr lang="en-US" sz="1600" dirty="0" smtClean="0">
                <a:solidFill>
                  <a:schemeClr val="tx2"/>
                </a:solidFill>
              </a:rPr>
              <a:t>in addition to the </a:t>
            </a:r>
            <a:r>
              <a:rPr lang="en-US" sz="1600" dirty="0" err="1" smtClean="0">
                <a:solidFill>
                  <a:schemeClr val="tx2"/>
                </a:solidFill>
              </a:rPr>
              <a:t>viz</a:t>
            </a:r>
            <a:r>
              <a:rPr lang="en-US" sz="1600" dirty="0" smtClean="0">
                <a:solidFill>
                  <a:schemeClr val="tx2"/>
                </a:solidFill>
              </a:rPr>
              <a:t> LOD, include these dimensions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EXCLUDE: </a:t>
            </a:r>
            <a:r>
              <a:rPr lang="en-US" sz="1600" dirty="0" smtClean="0">
                <a:solidFill>
                  <a:schemeClr val="tx2"/>
                </a:solidFill>
              </a:rPr>
              <a:t>remove from the </a:t>
            </a:r>
            <a:r>
              <a:rPr lang="en-US" sz="1600" dirty="0" err="1" smtClean="0">
                <a:solidFill>
                  <a:schemeClr val="tx2"/>
                </a:solidFill>
              </a:rPr>
              <a:t>viz</a:t>
            </a:r>
            <a:r>
              <a:rPr lang="en-US" sz="1600" dirty="0" smtClean="0">
                <a:solidFill>
                  <a:schemeClr val="tx2"/>
                </a:solidFill>
              </a:rPr>
              <a:t> LOD these dimensions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7657" y="3514514"/>
            <a:ext cx="376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Comma separate list of dimension columns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E.g.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[Invoice Type], [Payment Status]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6465" y="4790744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Specify the type of aggregation to use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E.g.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SUM([Invoice Amount])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76163" y="1675051"/>
            <a:ext cx="0" cy="52598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8340" y="1634591"/>
            <a:ext cx="1349" cy="196636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6712" y="1634589"/>
            <a:ext cx="1349" cy="32004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LOD table is at a lower granularity than the </a:t>
            </a:r>
            <a:r>
              <a:rPr lang="en-US" dirty="0" err="1" smtClean="0"/>
              <a:t>viz</a:t>
            </a:r>
            <a:r>
              <a:rPr lang="en-US" dirty="0" smtClean="0"/>
              <a:t>, then the LOD calculation is aggregated again to the </a:t>
            </a:r>
            <a:r>
              <a:rPr lang="en-US" dirty="0" err="1" smtClean="0"/>
              <a:t>viz</a:t>
            </a:r>
            <a:r>
              <a:rPr lang="en-US" dirty="0" smtClean="0"/>
              <a:t> level based on the aggregate set in the </a:t>
            </a:r>
            <a:r>
              <a:rPr lang="en-US" dirty="0" err="1" smtClean="0"/>
              <a:t>viz</a:t>
            </a:r>
            <a:r>
              <a:rPr lang="en-US" dirty="0" smtClean="0"/>
              <a:t> (not in the LOD calculation itself).</a:t>
            </a:r>
          </a:p>
          <a:p>
            <a:r>
              <a:rPr lang="en-US" dirty="0" smtClean="0"/>
              <a:t>If the LOD table is at a higher granularity than the </a:t>
            </a:r>
            <a:r>
              <a:rPr lang="en-US" dirty="0" err="1" smtClean="0"/>
              <a:t>viz</a:t>
            </a:r>
            <a:r>
              <a:rPr lang="en-US" dirty="0" smtClean="0"/>
              <a:t>, then the LOD calculation repeated for each point in the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creates a separate table outside of the </a:t>
            </a:r>
            <a:r>
              <a:rPr lang="en-US" dirty="0" err="1" smtClean="0"/>
              <a:t>viz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49" y="3649359"/>
            <a:ext cx="556337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47800" y="2230904"/>
            <a:ext cx="6248400" cy="1938992"/>
          </a:xfrm>
        </p:spPr>
        <p:txBody>
          <a:bodyPr/>
          <a:lstStyle/>
          <a:p>
            <a:r>
              <a:rPr lang="en-US" dirty="0" smtClean="0"/>
              <a:t>3 Uses of LOD Demoed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 explanation on LOD feature: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www.tableau.com/learn/whitepapers/understanding-lod-expressions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LOD use cases: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www.tableau.com/about/blog/LOD-expressions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C91A-C356-46FB-A5B9-FC12277255B9}" type="datetime4">
              <a:rPr lang="en-US" smtClean="0"/>
              <a:pPr/>
              <a:t>November 16,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56E-21BC-41F9-B81B-D98FD269D2A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Financial Management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7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S Template v17 FINAL (3)">
  <a:themeElements>
    <a:clrScheme name="Custom 1">
      <a:dk1>
        <a:srgbClr val="2E2D29"/>
      </a:dk1>
      <a:lt1>
        <a:sysClr val="window" lastClr="FFFFFF"/>
      </a:lt1>
      <a:dk2>
        <a:srgbClr val="2E2D29"/>
      </a:dk2>
      <a:lt2>
        <a:srgbClr val="EEE9D5"/>
      </a:lt2>
      <a:accent1>
        <a:srgbClr val="8C1515"/>
      </a:accent1>
      <a:accent2>
        <a:srgbClr val="C4B787"/>
      </a:accent2>
      <a:accent3>
        <a:srgbClr val="BD7627"/>
      </a:accent3>
      <a:accent4>
        <a:srgbClr val="506E94"/>
      </a:accent4>
      <a:accent5>
        <a:srgbClr val="6EAA50"/>
      </a:accent5>
      <a:accent6>
        <a:srgbClr val="93BFC9"/>
      </a:accent6>
      <a:hlink>
        <a:srgbClr val="9E8E5C"/>
      </a:hlink>
      <a:folHlink>
        <a:srgbClr val="C4B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268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Wingdings 2</vt:lpstr>
      <vt:lpstr>FMS Template v17 FINAL (3)</vt:lpstr>
      <vt:lpstr>Tableau Level Of Detail</vt:lpstr>
      <vt:lpstr>Level of Detail Resolves this Problem</vt:lpstr>
      <vt:lpstr>LOD Syntax</vt:lpstr>
      <vt:lpstr>LOD creates a separate table outside of the viz</vt:lpstr>
      <vt:lpstr>PowerPoint Presentation</vt:lpstr>
      <vt:lpstr>Additional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PowerPoint</dc:title>
  <dc:creator>bvaughan</dc:creator>
  <cp:lastModifiedBy>Jie Zhang</cp:lastModifiedBy>
  <cp:revision>64</cp:revision>
  <dcterms:created xsi:type="dcterms:W3CDTF">2012-10-22T20:40:59Z</dcterms:created>
  <dcterms:modified xsi:type="dcterms:W3CDTF">2017-11-17T05:21:00Z</dcterms:modified>
</cp:coreProperties>
</file>