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0" r:id="rId5"/>
    <p:sldId id="264" r:id="rId6"/>
    <p:sldId id="262" r:id="rId7"/>
    <p:sldId id="273" r:id="rId8"/>
    <p:sldId id="274" r:id="rId9"/>
    <p:sldId id="268" r:id="rId10"/>
    <p:sldId id="272" r:id="rId11"/>
    <p:sldId id="269" r:id="rId12"/>
    <p:sldId id="276" r:id="rId13"/>
    <p:sldId id="271" r:id="rId14"/>
    <p:sldId id="26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94555"/>
  </p:normalViewPr>
  <p:slideViewPr>
    <p:cSldViewPr snapToGrid="0" snapToObjects="1">
      <p:cViewPr varScale="1">
        <p:scale>
          <a:sx n="106" d="100"/>
          <a:sy n="106" d="100"/>
        </p:scale>
        <p:origin x="1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209" y="228473"/>
            <a:ext cx="7733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Mean episode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6" name="Picture 5" descr="A graph of a training&#10;&#10;Description automatically generated with medium confidence">
            <a:extLst>
              <a:ext uri="{FF2B5EF4-FFF2-40B4-BE49-F238E27FC236}">
                <a16:creationId xmlns:a16="http://schemas.microsoft.com/office/drawing/2014/main" id="{0D79F352-69EC-C261-CF99-7C3A06AE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1451762"/>
            <a:ext cx="7772400" cy="3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148" y="315058"/>
            <a:ext cx="80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7AD0217-37B3-7AA0-438C-2FB35B6F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13" y="1200150"/>
            <a:ext cx="6350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C35B08-D22F-657C-D991-E2F9ED7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Results: Evaluation rendered</a:t>
            </a:r>
            <a:endParaRPr lang="en-E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FD9B89-914C-CDCE-9DE6-0A7F5811C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ET" sz="3600" dirty="0">
                <a:solidFill>
                  <a:srgbClr val="807F83"/>
                </a:solidFill>
                <a:latin typeface="Arial"/>
                <a:cs typeface="Arial"/>
              </a:rPr>
              <a:t>PPO</a:t>
            </a:r>
          </a:p>
        </p:txBody>
      </p:sp>
      <p:pic>
        <p:nvPicPr>
          <p:cNvPr id="13" name="Content Placeholder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59A9699-D65C-774F-F850-3910DF1C0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411" y="2292350"/>
            <a:ext cx="2610853" cy="2540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2D8D4B-BBB3-94DA-E4CD-35E51AE3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00401" y="1535113"/>
            <a:ext cx="5486400" cy="639762"/>
          </a:xfrm>
        </p:spPr>
        <p:txBody>
          <a:bodyPr>
            <a:noAutofit/>
          </a:bodyPr>
          <a:lstStyle/>
          <a:p>
            <a:r>
              <a:rPr lang="en-ET" sz="3600" dirty="0">
                <a:solidFill>
                  <a:srgbClr val="807F83"/>
                </a:solidFill>
                <a:latin typeface="Arial"/>
                <a:cs typeface="Arial"/>
              </a:rPr>
              <a:t>    A2C                    DQN</a:t>
            </a:r>
          </a:p>
        </p:txBody>
      </p:sp>
      <p:pic>
        <p:nvPicPr>
          <p:cNvPr id="19" name="Content Placeholder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BC491D-A3A6-A2D6-1DB6-3350BE5280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00402" y="2292350"/>
            <a:ext cx="2750050" cy="2540000"/>
          </a:xfrm>
        </p:spPr>
      </p:pic>
      <p:pic>
        <p:nvPicPr>
          <p:cNvPr id="3" name="Picture 2" descr="A video game screen with a purple object and yellow flags&#10;&#10;Description automatically generated">
            <a:extLst>
              <a:ext uri="{FF2B5EF4-FFF2-40B4-BE49-F238E27FC236}">
                <a16:creationId xmlns:a16="http://schemas.microsoft.com/office/drawing/2014/main" id="{6E862129-5949-568D-700C-CF23AF92C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59" y="2300705"/>
            <a:ext cx="2552364" cy="22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3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Results: SHAP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27987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Conclusion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404" y="573851"/>
            <a:ext cx="80057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C1B71"/>
                </a:solidFill>
                <a:latin typeface="Arial"/>
                <a:cs typeface="Arial Unicode MS"/>
              </a:rPr>
              <a:t>Integrating Explainability into Reinforcement Learning for Autonomous Vehicle Navigation in Simulated Environments </a:t>
            </a:r>
          </a:p>
          <a:p>
            <a:endParaRPr lang="en-US" sz="4000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April 1, 2024</a:t>
            </a:r>
          </a:p>
          <a:p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By: </a:t>
            </a:r>
          </a:p>
          <a:p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Fatemeh </a:t>
            </a:r>
            <a:r>
              <a:rPr lang="en-US" sz="2800" dirty="0" err="1">
                <a:solidFill>
                  <a:srgbClr val="3C1B71"/>
                </a:solidFill>
                <a:latin typeface="Arial"/>
                <a:cs typeface="Arial Unicode MS"/>
              </a:rPr>
              <a:t>Dehrouyeh</a:t>
            </a:r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 &amp; </a:t>
            </a:r>
          </a:p>
          <a:p>
            <a:r>
              <a:rPr lang="en-US" sz="2800" dirty="0">
                <a:solidFill>
                  <a:srgbClr val="3C1B71"/>
                </a:solidFill>
                <a:latin typeface="Arial"/>
                <a:cs typeface="Arial Unicode MS"/>
              </a:rPr>
              <a:t>Jifar Mekonnen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00890"/>
            <a:ext cx="31891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F2683"/>
                </a:solidFill>
                <a:latin typeface="Arial"/>
                <a:cs typeface="Arial"/>
              </a:rPr>
              <a:t>ECE</a:t>
            </a:r>
          </a:p>
          <a:p>
            <a:pPr algn="r"/>
            <a:endParaRPr lang="en-US" sz="1600" dirty="0">
              <a:solidFill>
                <a:srgbClr val="4F268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411" y="573851"/>
            <a:ext cx="861461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807F83"/>
                </a:solidFill>
                <a:latin typeface="Arial"/>
                <a:cs typeface="Arial Unicode MS"/>
              </a:rPr>
              <a:t>April 1, 2024</a:t>
            </a:r>
          </a:p>
          <a:p>
            <a:endParaRPr lang="en-US" sz="2000" dirty="0">
              <a:solidFill>
                <a:schemeClr val="bg1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C1B71"/>
                </a:solidFill>
                <a:latin typeface="Arial"/>
                <a:cs typeface="Arial Unicode MS"/>
              </a:rPr>
              <a:t>Today’s Agenda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Introduction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LR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Methodology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Results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1536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Introduction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XAI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XRL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XRL in Autonomous vehicle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4258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141780"/>
            <a:ext cx="865277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Related Works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dirty="0" err="1">
                <a:solidFill>
                  <a:srgbClr val="807F83"/>
                </a:solidFill>
                <a:latin typeface="Arial"/>
                <a:cs typeface="Arial"/>
              </a:rPr>
              <a:t>Liessner</a:t>
            </a:r>
            <a:r>
              <a:rPr lang="en-US" dirty="0">
                <a:solidFill>
                  <a:srgbClr val="807F83"/>
                </a:solidFill>
                <a:latin typeface="Arial"/>
                <a:cs typeface="Arial"/>
              </a:rPr>
              <a:t> et al.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dirty="0">
                <a:solidFill>
                  <a:srgbClr val="807F83"/>
                </a:solidFill>
                <a:latin typeface="Arial"/>
                <a:cs typeface="Arial"/>
              </a:rPr>
              <a:t>Explainability: SHapley Additive exPlanations (SHAP) to explain the decision-making process of the RL agent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dirty="0">
                <a:solidFill>
                  <a:srgbClr val="807F83"/>
                </a:solidFill>
                <a:latin typeface="Arial"/>
                <a:cs typeface="Arial"/>
              </a:rPr>
              <a:t>Environment: OpenAI Gym LongiControl environment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dirty="0">
                <a:solidFill>
                  <a:srgbClr val="807F83"/>
                </a:solidFill>
                <a:latin typeface="Arial"/>
                <a:cs typeface="Arial"/>
              </a:rPr>
              <a:t>Agent used here: DDPG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dirty="0">
                <a:solidFill>
                  <a:srgbClr val="807F83"/>
                </a:solidFill>
                <a:latin typeface="Arial"/>
                <a:cs typeface="Arial"/>
              </a:rPr>
              <a:t>L. He et al.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dirty="0">
                <a:solidFill>
                  <a:srgbClr val="807F83"/>
                </a:solidFill>
                <a:latin typeface="Arial"/>
                <a:cs typeface="Arial"/>
              </a:rPr>
              <a:t>Environment: UAV navigation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dirty="0">
                <a:solidFill>
                  <a:srgbClr val="807F83"/>
                </a:solidFill>
                <a:latin typeface="Arial"/>
                <a:cs typeface="Arial"/>
              </a:rPr>
              <a:t>Agent: Twin Delayed DDPG (TD3)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dirty="0">
                <a:solidFill>
                  <a:srgbClr val="807F83"/>
                </a:solidFill>
                <a:latin typeface="Arial"/>
                <a:cs typeface="Arial"/>
              </a:rPr>
              <a:t>Explainability: SHAP (DeepSHAP)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989" y="141780"/>
            <a:ext cx="800570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Environment</a:t>
            </a:r>
            <a:endParaRPr lang="en-US" sz="40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Lunar-lander (from OpenAI gym Box2D)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Action space: 4 discrete 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0: do nothing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1: fire left orientation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2: fire main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3: fire right orientation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Observation Space: 8-d vector: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coordinates of the lander in x &amp; y,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linear velocities in x &amp; y,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its angle, its angular velocity,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two Booleans that represent whether each leg is in contact with the ground or not.</a:t>
            </a:r>
          </a:p>
          <a:p>
            <a:pPr marL="1600200" lvl="2" indent="-685800">
              <a:buFont typeface="Arial"/>
              <a:buChar char="•"/>
            </a:pPr>
            <a:endParaRPr lang="en-US" sz="20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562" y="0"/>
            <a:ext cx="83848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Reward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Reward: for each step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increased/decreased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closer/further the lander is to the landing pad.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slower/faster the lander is moving.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decreased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the more the lander is tilted (angle not horizontal).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by 0.03 points each frame a side engine is firing.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by 0.3 points each frame the main engine is firing.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is increased by 10 points for each leg that is in contact with the ground.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-100 or +100 points for crashing or landing safely respectively.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An episode -&gt; solution if score &gt;= 200 points.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19232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309" y="141779"/>
            <a:ext cx="83848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Methodology: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Hyperparameters for the agents: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DQN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6.3e-4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batch size = 128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replay buffer size = 50000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A2C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8.3e-4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PPO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gamma = 0.999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learning rate = 3e-4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1779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981" y="211220"/>
            <a:ext cx="7733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Results: Mean Reward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</a:p>
        </p:txBody>
      </p:sp>
      <p:pic>
        <p:nvPicPr>
          <p:cNvPr id="3" name="Picture 2" descr="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4E4A7912-B128-9800-2A64-7EA218DE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0" y="1245523"/>
            <a:ext cx="7819845" cy="36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432</Words>
  <Application>Microsoft Macintosh PowerPoint</Application>
  <PresentationFormat>On-screen Show (4:3)</PresentationFormat>
  <Paragraphs>101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Evaluation rendered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Jifar Mekonnen Hunde</cp:lastModifiedBy>
  <cp:revision>35</cp:revision>
  <cp:lastPrinted>2012-01-12T15:01:17Z</cp:lastPrinted>
  <dcterms:created xsi:type="dcterms:W3CDTF">2011-12-23T15:22:14Z</dcterms:created>
  <dcterms:modified xsi:type="dcterms:W3CDTF">2024-04-01T15:07:55Z</dcterms:modified>
</cp:coreProperties>
</file>