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0" r:id="rId5"/>
    <p:sldId id="279" r:id="rId6"/>
    <p:sldId id="261" r:id="rId7"/>
    <p:sldId id="263" r:id="rId8"/>
    <p:sldId id="264" r:id="rId10"/>
    <p:sldId id="266" r:id="rId11"/>
    <p:sldId id="267" r:id="rId12"/>
    <p:sldId id="268" r:id="rId13"/>
    <p:sldId id="269" r:id="rId14"/>
    <p:sldId id="262" r:id="rId15"/>
    <p:sldId id="274" r:id="rId16"/>
    <p:sldId id="275" r:id="rId17"/>
    <p:sldId id="273" r:id="rId18"/>
    <p:sldId id="272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6DA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0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make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(warning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不要理睬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TF-IDF</a:t>
            </a:r>
            <a:r>
              <a:rPr lang="zh-CN" altLang="en-US"/>
              <a:t>的例子</a:t>
            </a:r>
            <a:endParaRPr lang="zh-CN" altLang="en-US"/>
          </a:p>
          <a:p>
            <a:r>
              <a:rPr lang="zh-CN" altLang="en-US"/>
              <a:t>词频（tf）是一词语出现的次数除以该文件的总词语数。假如一篇文件的总词语数是100个，而词语“母牛”出现了3次，那么“母牛”一词在该文件中的词频就是3/100=0.03。而计算文件频率（IDF）的方法是以文件集的文件总数，除以出现“母牛”一词的文件数。所以，如果“母牛”一词在1,000份文件出现过，而文件总数是10,000,000份的话，其逆向文件频率就是lg（10,000,000 / 1,000）=4。最后的tf-idf的分数为0.03 * 4=0.12。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hyperlink" Target="https://github.com/yanyiwu/cppjieba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余弦相似度算法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3535045"/>
            <a:ext cx="108426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例如：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	A = [</a:t>
            </a:r>
            <a:r>
              <a:rPr>
                <a:sym typeface="+mn-ea"/>
              </a:rPr>
              <a:t>今天天气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真好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去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逛街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也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晒太阳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B = [</a:t>
            </a:r>
            <a:r>
              <a:rPr>
                <a:sym typeface="+mn-ea"/>
              </a:rPr>
              <a:t>今天天气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不错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去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玩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也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去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晒太阳</a:t>
            </a:r>
            <a:r>
              <a:rPr lang="en-US" altLang="zh-CN">
                <a:sym typeface="+mn-ea"/>
              </a:rPr>
              <a:t>]</a:t>
            </a:r>
            <a:endParaRPr lang="en-US" altLang="zh-CN" sz="2400"/>
          </a:p>
          <a:p>
            <a:pPr algn="l"/>
            <a:r>
              <a:rPr lang="en-US" altLang="zh-CN"/>
              <a:t>		S = [今天天气</a:t>
            </a:r>
            <a:r>
              <a:rPr lang="zh-CN" altLang="en-US"/>
              <a:t>，</a:t>
            </a:r>
            <a:r>
              <a:rPr lang="en-US" altLang="zh-CN"/>
              <a:t>真好</a:t>
            </a:r>
            <a:r>
              <a:rPr lang="zh-CN" altLang="en-US"/>
              <a:t>，</a:t>
            </a:r>
            <a:r>
              <a:rPr lang="en-US" altLang="zh-CN"/>
              <a:t>适合</a:t>
            </a:r>
            <a:r>
              <a:rPr lang="zh-CN" altLang="en-US"/>
              <a:t>，</a:t>
            </a:r>
            <a:r>
              <a:rPr lang="en-US" altLang="zh-CN"/>
              <a:t>去</a:t>
            </a:r>
            <a:r>
              <a:rPr lang="zh-CN" altLang="en-US"/>
              <a:t>，</a:t>
            </a:r>
            <a:r>
              <a:rPr lang="en-US" altLang="zh-CN"/>
              <a:t>逛街</a:t>
            </a:r>
            <a:r>
              <a:rPr lang="zh-CN" altLang="en-US"/>
              <a:t>，</a:t>
            </a:r>
            <a:r>
              <a:rPr lang="en-US" altLang="zh-CN"/>
              <a:t>也</a:t>
            </a:r>
            <a:r>
              <a:rPr lang="zh-CN" altLang="en-US"/>
              <a:t>，</a:t>
            </a:r>
            <a:r>
              <a:rPr lang="en-US" altLang="zh-CN"/>
              <a:t>晒太阳</a:t>
            </a:r>
            <a:r>
              <a:rPr lang="zh-CN" altLang="en-US"/>
              <a:t>，</a:t>
            </a:r>
            <a:r>
              <a:rPr lang="en-US" altLang="zh-CN"/>
              <a:t>不错</a:t>
            </a:r>
            <a:r>
              <a:rPr lang="zh-CN" altLang="en-US"/>
              <a:t>，</a:t>
            </a:r>
            <a:r>
              <a:rPr lang="en-US" altLang="zh-CN"/>
              <a:t>玩]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计算超集</a:t>
            </a:r>
            <a:r>
              <a:rPr lang="en-US" altLang="zh-CN" sz="2400"/>
              <a:t>S</a:t>
            </a:r>
            <a:r>
              <a:rPr lang="zh-CN" altLang="en-US" sz="2400"/>
              <a:t>中的每个单词在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中出现的频率：</a:t>
            </a:r>
            <a:endParaRPr lang="zh-CN" altLang="en-US" sz="2400"/>
          </a:p>
          <a:p>
            <a:pPr algn="l"/>
            <a:endParaRPr lang="zh-CN" altLang="en-US"/>
          </a:p>
          <a:p>
            <a:pPr algn="l"/>
            <a:r>
              <a:rPr lang="en-US" altLang="zh-CN"/>
              <a:t>f(A) = {</a:t>
            </a:r>
            <a:r>
              <a:rPr>
                <a:sym typeface="+mn-ea"/>
              </a:rPr>
              <a:t>今天天气</a:t>
            </a:r>
            <a:r>
              <a:rPr lang="zh-CN">
                <a:sym typeface="+mn-ea"/>
              </a:rPr>
              <a:t>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>
                <a:sym typeface="+mn-ea"/>
              </a:rPr>
              <a:t>真好</a:t>
            </a:r>
            <a:r>
              <a:rPr lang="zh-CN">
                <a:sym typeface="+mn-ea"/>
              </a:rPr>
              <a:t>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适合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去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逛街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也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晒太阳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不错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玩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0 }</a:t>
            </a:r>
            <a:endParaRPr lang="en-US" altLang="zh-CN"/>
          </a:p>
          <a:p>
            <a:pPr algn="l"/>
            <a:r>
              <a:rPr lang="en-US" altLang="zh-CN"/>
              <a:t>f(B) = </a:t>
            </a:r>
            <a:r>
              <a:rPr lang="en-US" altLang="zh-CN">
                <a:sym typeface="+mn-ea"/>
              </a:rPr>
              <a:t>{</a:t>
            </a:r>
            <a:r>
              <a:rPr>
                <a:sym typeface="+mn-ea"/>
              </a:rPr>
              <a:t>今天天气</a:t>
            </a:r>
            <a:r>
              <a:rPr lang="zh-CN">
                <a:sym typeface="+mn-ea"/>
              </a:rPr>
              <a:t>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>
                <a:sym typeface="+mn-ea"/>
              </a:rPr>
              <a:t>真好</a:t>
            </a:r>
            <a:r>
              <a:rPr lang="zh-CN">
                <a:sym typeface="+mn-ea"/>
              </a:rPr>
              <a:t>：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适合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去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逛街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也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晒太阳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不错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玩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 }</a:t>
            </a:r>
            <a:endParaRPr lang="en-US" altLang="zh-CN"/>
          </a:p>
          <a:p>
            <a:pPr algn="l"/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2166620"/>
              </a:xfrm>
            </p:spPr>
            <p:txBody>
              <a:bodyPr>
                <a:normAutofit lnSpcReduction="10000"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步骤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3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：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计算特征值（简单词频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/TF-IDF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）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)=[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)=[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内容占位符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2166620"/>
              </a:xfrm>
              <a:blipFill rotWithShape="1">
                <a:blip r:embed="rId1"/>
                <a:stretch>
                  <a:fillRect b="-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81455"/>
                <a:ext cx="10968990" cy="2420620"/>
              </a:xfrm>
            </p:spPr>
            <p:txBody>
              <a:bodyPr>
                <a:norm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步骤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：向量化（将词频转换为向量）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81455"/>
                <a:ext cx="10968990" cy="24206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34695" y="3454400"/>
                <a:ext cx="10842625" cy="2757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400"/>
                  <a:t>A</a:t>
                </a:r>
                <a:r>
                  <a:rPr lang="zh-CN" altLang="en-US" sz="2400"/>
                  <a:t>、</a:t>
                </a:r>
                <a:r>
                  <a:rPr lang="en-US" altLang="zh-CN" sz="2400"/>
                  <a:t>B</a:t>
                </a:r>
                <a:r>
                  <a:rPr lang="zh-CN" altLang="en-US" sz="2400"/>
                  <a:t>列表的特征值：</a:t>
                </a:r>
                <a:endParaRPr lang="zh-CN" altLang="en-US" sz="2400"/>
              </a:p>
              <a:p>
                <a:pPr algn="l"/>
                <a:endParaRPr lang="zh-CN" altLang="en-US"/>
              </a:p>
              <a:p>
                <a:pPr algn="l"/>
                <a:r>
                  <a:rPr lang="en-US" altLang="zh-CN"/>
                  <a:t>f(A) = {</a:t>
                </a:r>
                <a:r>
                  <a:rPr>
                    <a:sym typeface="+mn-ea"/>
                  </a:rPr>
                  <a:t>今天天气</a:t>
                </a:r>
                <a:r>
                  <a:rPr lang="zh-CN">
                    <a:sym typeface="+mn-ea"/>
                  </a:rPr>
                  <a:t>：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>
                    <a:sym typeface="+mn-ea"/>
                  </a:rPr>
                  <a:t>真好</a:t>
                </a:r>
                <a:r>
                  <a:rPr lang="zh-CN">
                    <a:sym typeface="+mn-ea"/>
                  </a:rPr>
                  <a:t>：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 lang="en-US" altLang="zh-CN"/>
                  <a:t> </a:t>
                </a:r>
                <a:r>
                  <a:rPr lang="en-US" altLang="zh-CN">
                    <a:sym typeface="+mn-ea"/>
                  </a:rPr>
                  <a:t>适合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2</a:t>
                </a:r>
                <a:r>
                  <a:rPr lang="zh-CN" altLang="en-US"/>
                  <a:t>，</a:t>
                </a:r>
                <a:r>
                  <a:rPr lang="en-US" altLang="zh-CN"/>
                  <a:t> </a:t>
                </a:r>
                <a:r>
                  <a:rPr lang="en-US" altLang="zh-CN">
                    <a:sym typeface="+mn-ea"/>
                  </a:rPr>
                  <a:t>去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 lang="en-US" altLang="zh-CN"/>
                  <a:t> </a:t>
                </a:r>
                <a:r>
                  <a:rPr lang="en-US" altLang="zh-CN">
                    <a:sym typeface="+mn-ea"/>
                  </a:rPr>
                  <a:t>逛街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 lang="en-US" altLang="zh-CN">
                    <a:sym typeface="+mn-ea"/>
                  </a:rPr>
                  <a:t>也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 lang="en-US" altLang="zh-CN">
                    <a:sym typeface="+mn-ea"/>
                  </a:rPr>
                  <a:t>晒太阳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 lang="en-US" altLang="zh-CN">
                    <a:sym typeface="+mn-ea"/>
                  </a:rPr>
                  <a:t>不错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0</a:t>
                </a:r>
                <a:r>
                  <a:rPr lang="zh-CN" altLang="en-US"/>
                  <a:t>，</a:t>
                </a:r>
                <a:r>
                  <a:rPr lang="en-US" altLang="zh-CN">
                    <a:sym typeface="+mn-ea"/>
                  </a:rPr>
                  <a:t>玩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/>
                  <a:t>0 }</a:t>
                </a:r>
                <a:endParaRPr lang="en-US" altLang="zh-CN"/>
              </a:p>
              <a:p>
                <a:pPr algn="l"/>
                <a:r>
                  <a:rPr lang="en-US" altLang="zh-CN"/>
                  <a:t>f(B) = </a:t>
                </a:r>
                <a:r>
                  <a:rPr lang="en-US" altLang="zh-CN">
                    <a:sym typeface="+mn-ea"/>
                  </a:rPr>
                  <a:t>{</a:t>
                </a:r>
                <a:r>
                  <a:rPr>
                    <a:sym typeface="+mn-ea"/>
                  </a:rPr>
                  <a:t>今天天气</a:t>
                </a:r>
                <a:r>
                  <a:rPr lang="zh-CN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1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>
                    <a:sym typeface="+mn-ea"/>
                  </a:rPr>
                  <a:t>真好</a:t>
                </a:r>
                <a:r>
                  <a:rPr lang="zh-CN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0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 适合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2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 去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2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 逛街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0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也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1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晒太阳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1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不错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1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玩</a:t>
                </a:r>
                <a:r>
                  <a:rPr lang="zh-CN" altLang="en-US">
                    <a:sym typeface="+mn-ea"/>
                  </a:rPr>
                  <a:t>：</a:t>
                </a:r>
                <a:r>
                  <a:rPr lang="en-US" altLang="zh-CN">
                    <a:sym typeface="+mn-ea"/>
                  </a:rPr>
                  <a:t>1 }</a:t>
                </a:r>
                <a:endParaRPr lang="en-US" altLang="zh-CN"/>
              </a:p>
              <a:p>
                <a:pPr algn="l"/>
                <a:endParaRPr lang="en-US" altLang="zh-CN"/>
              </a:p>
              <a:p>
                <a:pPr algn="l"/>
                <a:r>
                  <a:rPr lang="zh-CN" altLang="en-US" sz="2400"/>
                  <a:t>将词频单独抽出，得到向量</a:t>
                </a:r>
                <a:endParaRPr lang="zh-CN" altLang="en-US" sz="2400"/>
              </a:p>
              <a:p>
                <a:pPr algn="l"/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3454400"/>
                <a:ext cx="10842625" cy="2757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28080" y="5481320"/>
            <a:ext cx="5590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样本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“今天天气真好 适合去逛街 也适合晒太阳”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样本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“今天天气不错 适合去玩 也适合去晒太阳”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5495290" y="5645785"/>
            <a:ext cx="341630" cy="3422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文本向量相似度计算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2280285"/>
              </a:xfrm>
            </p:spPr>
            <p:txBody>
              <a:bodyPr>
                <a:normAutofit lnSpcReduction="20000"/>
              </a:bodyPr>
              <a:p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多维向量的余弦：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l">
                  <a:buNone/>
                </a:pP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2280285"/>
              </a:xfrm>
              <a:blipFill rotWithShape="1">
                <a:blip r:embed="rId1"/>
                <a:stretch>
                  <a:fillRect b="-23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98195" y="3947160"/>
                <a:ext cx="11064240" cy="227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 algn="l">
                  <a:buNone/>
                </a:pP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计算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多维向量夹角的余弦：</a:t>
                </a:r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/>
              </a:p>
              <a:p>
                <a:endParaRPr lang="zh-CN" alt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83205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" y="3947160"/>
                <a:ext cx="11064240" cy="2279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代码演示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13815"/>
            <a:ext cx="6600825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4606290"/>
            <a:ext cx="660019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20" y="3066415"/>
            <a:ext cx="4983480" cy="2038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代码演示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681730"/>
            <a:ext cx="6372225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909445"/>
            <a:ext cx="5928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样本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“今天天气真好 适合去逛街 也适合晒太阳”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样本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“今天天气不错 适合去玩 也适合去晒太阳”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样本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“小明不喜欢和小红玩 因为小明不喜欢太阳”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cppjieba</a:t>
            </a:r>
            <a:r>
              <a:rPr lang="zh-CN" altLang="en-US" sz="2400"/>
              <a:t>分词库的不同分词方式得到的词列表不同</a:t>
            </a:r>
            <a:endParaRPr lang="zh-CN" altLang="en-US" sz="2400"/>
          </a:p>
          <a:p>
            <a:r>
              <a:rPr lang="en-US" altLang="zh-CN" sz="2400"/>
              <a:t>cppjieba</a:t>
            </a:r>
            <a:r>
              <a:rPr lang="zh-CN" altLang="en-US" sz="2400"/>
              <a:t>分词库的使用不熟悉</a:t>
            </a:r>
            <a:endParaRPr lang="zh-CN" altLang="en-US" sz="2400"/>
          </a:p>
          <a:p>
            <a:pPr lvl="1"/>
            <a:r>
              <a:rPr lang="zh-CN" altLang="en-US" sz="2130"/>
              <a:t>例如，除去停用词的方法</a:t>
            </a:r>
            <a:endParaRPr lang="zh-CN" altLang="en-US" sz="1890"/>
          </a:p>
          <a:p>
            <a:pPr marL="0" indent="0"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37959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比较适合计算短文本的相似度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计算大文本时的相似度，余弦相似度的效率较低。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计算大文本时的相似度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可以考虑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Simhash + Hamming Distance</a:t>
            </a:r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Simhash</a:t>
            </a:r>
            <a:r>
              <a:rPr lang="zh-CN" altLang="en-US">
                <a:sym typeface="+mn-ea"/>
              </a:rPr>
              <a:t>请参考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https://www.cnblogs.com/sddai/p/10088007.html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https://zhuanlan.zhihu.com/p/81026564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Detecting near-duplicates for web crawling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google paper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21635" y="2477135"/>
            <a:ext cx="6349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Thanks for listening</a:t>
            </a:r>
            <a:endParaRPr lang="en-US" altLang="zh-CN" sz="5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余弦相似性原理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75740"/>
            <a:ext cx="10968990" cy="209613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余弦相似性：用两个向量的夹角的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余弦值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来度量两向量之间相似性。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三角形的余弦公式：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234815" y="2753995"/>
                <a:ext cx="3531235" cy="9442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en-US" altLang="zh-CN" sz="28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15" y="2753995"/>
                <a:ext cx="3531235" cy="944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等腰三角形 5"/>
          <p:cNvSpPr/>
          <p:nvPr/>
        </p:nvSpPr>
        <p:spPr>
          <a:xfrm>
            <a:off x="7684770" y="3607435"/>
            <a:ext cx="2660015" cy="205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7766050" y="5467985"/>
            <a:ext cx="141605" cy="192405"/>
          </a:xfrm>
          <a:prstGeom prst="arc">
            <a:avLst>
              <a:gd name="adj1" fmla="val 15598934"/>
              <a:gd name="adj2" fmla="val 451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501255" y="5292725"/>
                <a:ext cx="11614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255" y="5292725"/>
                <a:ext cx="116141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907655" y="4248150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820785" y="583057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781540" y="4148455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953135" y="5138420"/>
                <a:ext cx="409765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的变化范围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[-1, 1]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35" y="5138420"/>
                <a:ext cx="4097655" cy="521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余弦相似性原理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3226435"/>
              </a:xfrm>
            </p:spPr>
            <p:txBody>
              <a:bodyPr>
                <a:normAutofit lnSpcReduction="20000"/>
                <a:scene3d>
                  <a:camera prst="orthographicFront"/>
                  <a:lightRig rig="threePt" dir="t"/>
                </a:scene3d>
              </a:bodyPr>
              <a:p>
                <a:pPr marL="0" indent="0"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ea"/>
                    <a:sym typeface="+mn-ea"/>
                  </a:rPr>
                  <a:t>两个向量夹角的余弦公式：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𝐴𝐶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= 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= 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之间的夹角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余弦值：</a:t>
                </a:r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 baseline="-250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 baseline="-250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 baseline="-250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 baseline="-25000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 baseline="-2500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 baseline="-2500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 baseline="-2500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 baseline="-2500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3226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等腰三角形 5"/>
          <p:cNvSpPr/>
          <p:nvPr/>
        </p:nvSpPr>
        <p:spPr>
          <a:xfrm>
            <a:off x="781685" y="4076700"/>
            <a:ext cx="2660015" cy="2052955"/>
          </a:xfrm>
          <a:prstGeom prst="triangle">
            <a:avLst/>
          </a:prstGeom>
          <a:noFill/>
          <a:ln w="19050">
            <a:solidFill>
              <a:srgbClr val="446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862330" y="5937250"/>
            <a:ext cx="141605" cy="192405"/>
          </a:xfrm>
          <a:prstGeom prst="arc">
            <a:avLst>
              <a:gd name="adj1" fmla="val 15598934"/>
              <a:gd name="adj2" fmla="val 451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97535" y="5761990"/>
                <a:ext cx="11614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5" y="5761990"/>
                <a:ext cx="116141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03935" y="471741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17065" y="629983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77820" y="4617720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781050" y="6122035"/>
            <a:ext cx="3790315" cy="82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68350" y="3222625"/>
            <a:ext cx="12700" cy="29076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联系 12"/>
          <p:cNvSpPr/>
          <p:nvPr/>
        </p:nvSpPr>
        <p:spPr>
          <a:xfrm>
            <a:off x="2067560" y="4040505"/>
            <a:ext cx="87630" cy="755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730885" y="6088380"/>
            <a:ext cx="87630" cy="755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3395980" y="6088380"/>
            <a:ext cx="87630" cy="755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6" idx="0"/>
          </p:cNvCxnSpPr>
          <p:nvPr/>
        </p:nvCxnSpPr>
        <p:spPr>
          <a:xfrm flipH="1">
            <a:off x="1959610" y="4076700"/>
            <a:ext cx="152400" cy="53975"/>
          </a:xfrm>
          <a:prstGeom prst="line">
            <a:avLst/>
          </a:prstGeom>
          <a:ln w="19050">
            <a:solidFill>
              <a:srgbClr val="446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0"/>
            <a:endCxn id="13" idx="4"/>
          </p:cNvCxnSpPr>
          <p:nvPr/>
        </p:nvCxnSpPr>
        <p:spPr>
          <a:xfrm flipH="1">
            <a:off x="2111375" y="4076700"/>
            <a:ext cx="635" cy="3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0"/>
          </p:cNvCxnSpPr>
          <p:nvPr/>
        </p:nvCxnSpPr>
        <p:spPr>
          <a:xfrm>
            <a:off x="2112010" y="4076700"/>
            <a:ext cx="22225" cy="154940"/>
          </a:xfrm>
          <a:prstGeom prst="line">
            <a:avLst/>
          </a:prstGeom>
          <a:ln w="19050">
            <a:solidFill>
              <a:srgbClr val="446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00095" y="6022340"/>
            <a:ext cx="119380" cy="99695"/>
          </a:xfrm>
          <a:prstGeom prst="line">
            <a:avLst/>
          </a:prstGeom>
          <a:ln w="19050">
            <a:solidFill>
              <a:srgbClr val="446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3"/>
          </p:cNvCxnSpPr>
          <p:nvPr/>
        </p:nvCxnSpPr>
        <p:spPr>
          <a:xfrm flipV="1">
            <a:off x="3322955" y="6153150"/>
            <a:ext cx="85725" cy="82550"/>
          </a:xfrm>
          <a:prstGeom prst="line">
            <a:avLst/>
          </a:prstGeom>
          <a:ln w="19050">
            <a:solidFill>
              <a:srgbClr val="446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9085" y="3222625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172585" y="5674360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98780" y="6087745"/>
            <a:ext cx="39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300095" y="6173470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  (x2, y2)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910080" y="3606800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 (x1, y1)</a:t>
            </a:r>
            <a:endParaRPr lang="en-US" altLang="zh-CN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5474970" y="5251450"/>
            <a:ext cx="6073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余弦的变化范围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[-1, 1]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。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/>
              <a:t>但是，当向量是词频组成的时候，词频不可能为负数，所以两个词频向量的余弦相似性范围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[0, 1]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问题的提出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3226435"/>
          </a:xfrm>
        </p:spPr>
        <p:txBody>
          <a:bodyPr>
            <a:normAutofit lnSpcReduction="20000"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+mn-ea"/>
              </a:rPr>
              <a:t>如何计算两个文本（句子）的余弦相似性？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样本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“今天天气真好 适合去逛街 也适合晒太阳”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样本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“今天天气不错 适合去玩 也适合去晒太阳”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样本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“小明不喜欢和小红玩 因为小明不喜欢太阳”</a:t>
            </a:r>
            <a:r>
              <a:rPr lang="zh-CN" altLang="en-US" sz="2400">
                <a:sym typeface="+mn-ea"/>
              </a:rPr>
              <a:t>；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charset="0"/>
              <a:cs typeface="Cambria Math" panose="02040503050406030204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：安装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cppjieba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分词库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：将文本进行分词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：将分词合并成超集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：计算特征值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：向量化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：安装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cppjieba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分词库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）在线安装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cppjieba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分词库：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https://github.com/yanyiwu/cppjieba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" action="ppaction://hlinkfile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）离线安装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cppjieba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分词库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unzip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cppjieba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-master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 cppjieba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-master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build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 build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cmake ..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 test(可选)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./demo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5" y="3436620"/>
            <a:ext cx="5947410" cy="2393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步骤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：安装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cppjieba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分词库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cppjieba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的基本使用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160" y="5431790"/>
            <a:ext cx="4049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include</a:t>
            </a:r>
            <a:r>
              <a:rPr lang="zh-CN" altLang="en-US">
                <a:sym typeface="+mn-ea"/>
              </a:rPr>
              <a:t>目录下的cppjieba文件夹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deps</a:t>
            </a:r>
            <a:r>
              <a:rPr lang="zh-CN" altLang="en-US">
                <a:sym typeface="+mn-ea"/>
              </a:rPr>
              <a:t>目录下的limonp文件夹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dict</a:t>
            </a:r>
            <a:r>
              <a:rPr lang="zh-CN" altLang="en-US"/>
              <a:t>目录分别</a:t>
            </a:r>
            <a:br>
              <a:rPr lang="zh-CN" altLang="en-US"/>
            </a:br>
            <a:r>
              <a:rPr lang="zh-CN" altLang="en-US"/>
              <a:t>复制到新的文件夹下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6923"/>
          <a:stretch>
            <a:fillRect/>
          </a:stretch>
        </p:blipFill>
        <p:spPr>
          <a:xfrm>
            <a:off x="1026160" y="2507615"/>
            <a:ext cx="4530090" cy="2724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28397"/>
          <a:stretch>
            <a:fillRect/>
          </a:stretch>
        </p:blipFill>
        <p:spPr>
          <a:xfrm>
            <a:off x="7252970" y="1604645"/>
            <a:ext cx="4098925" cy="4019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2892425"/>
              </a:xfrm>
            </p:spPr>
            <p:txBody>
              <a:bodyPr>
                <a:normAutofit lnSpcReduction="10000"/>
              </a:bodyPr>
              <a:p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d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步骤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1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：将文本进行分词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对于两个文本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doc1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和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doc2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，分词生成两个单词列表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A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、</a:t>
                </a: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B</a:t>
                </a: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：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28924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8330" y="4089400"/>
            <a:ext cx="1076579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样本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“今天天气真好 适合去逛街 也适合晒太阳”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样本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“今天天气不错 适合去玩 也适合去晒太阳”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样本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“小明不喜欢和小红玩 因为小明不喜欢太阳”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经过</a:t>
            </a:r>
            <a:r>
              <a:rPr lang="en-US" altLang="zh-CN" sz="2400"/>
              <a:t>cppjiba</a:t>
            </a:r>
            <a:r>
              <a:rPr lang="zh-CN" altLang="en-US" sz="2400"/>
              <a:t>分词，得到</a:t>
            </a:r>
            <a:endParaRPr lang="zh-CN" altLang="en-US" sz="2400"/>
          </a:p>
          <a:p>
            <a:pPr algn="l"/>
            <a:r>
              <a:rPr lang="en-US" altLang="zh-CN">
                <a:sym typeface="+mn-ea"/>
              </a:rPr>
              <a:t>		A = [</a:t>
            </a:r>
            <a:r>
              <a:t>今天天气</a:t>
            </a:r>
            <a:r>
              <a:rPr lang="zh-CN"/>
              <a:t>，</a:t>
            </a:r>
            <a:r>
              <a:t>真好</a:t>
            </a:r>
            <a:r>
              <a:rPr lang="zh-CN"/>
              <a:t>，</a:t>
            </a:r>
            <a:r>
              <a:t>适合</a:t>
            </a:r>
            <a:r>
              <a:rPr lang="zh-CN"/>
              <a:t>，</a:t>
            </a:r>
            <a:r>
              <a:t>去</a:t>
            </a:r>
            <a:r>
              <a:rPr lang="zh-CN"/>
              <a:t>，</a:t>
            </a:r>
            <a:r>
              <a:t>逛街</a:t>
            </a:r>
            <a:r>
              <a:rPr lang="zh-CN"/>
              <a:t>，</a:t>
            </a:r>
            <a:r>
              <a:t>也</a:t>
            </a:r>
            <a:r>
              <a:rPr lang="zh-CN"/>
              <a:t>，</a:t>
            </a:r>
            <a:r>
              <a:t>适合</a:t>
            </a:r>
            <a:r>
              <a:rPr lang="zh-CN"/>
              <a:t>，</a:t>
            </a:r>
            <a:r>
              <a:t>晒太阳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algn="l"/>
            <a:r>
              <a:rPr lang="en-US" altLang="zh-CN"/>
              <a:t>		B = [</a:t>
            </a:r>
            <a:r>
              <a:t>今天天气</a:t>
            </a:r>
            <a:r>
              <a:rPr lang="zh-CN"/>
              <a:t>，</a:t>
            </a:r>
            <a:r>
              <a:t>不错</a:t>
            </a:r>
            <a:r>
              <a:rPr lang="zh-CN"/>
              <a:t>，</a:t>
            </a:r>
            <a:r>
              <a:t>适合</a:t>
            </a:r>
            <a:r>
              <a:rPr lang="zh-CN"/>
              <a:t>，</a:t>
            </a:r>
            <a:r>
              <a:t>去</a:t>
            </a:r>
            <a:r>
              <a:rPr lang="zh-CN"/>
              <a:t>，</a:t>
            </a:r>
            <a:r>
              <a:t>玩</a:t>
            </a:r>
            <a:r>
              <a:rPr lang="zh-CN"/>
              <a:t>，</a:t>
            </a:r>
            <a:r>
              <a:t>也</a:t>
            </a:r>
            <a:r>
              <a:rPr lang="zh-CN"/>
              <a:t>，</a:t>
            </a:r>
            <a:r>
              <a:t>适合</a:t>
            </a:r>
            <a:r>
              <a:rPr lang="zh-CN"/>
              <a:t>，</a:t>
            </a:r>
            <a:r>
              <a:t>去</a:t>
            </a:r>
            <a:r>
              <a:rPr lang="zh-CN"/>
              <a:t>，</a:t>
            </a:r>
            <a:r>
              <a:t>晒太阳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	C = [小明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不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喜欢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和小红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玩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因为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小明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不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喜欢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太阳]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文本向量化处理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3870960"/>
              </a:xfrm>
            </p:spPr>
            <p:txBody>
              <a:bodyPr>
                <a:noAutofit/>
              </a:bodyPr>
              <a:p>
                <a:r>
                  <a:rPr lang="zh-CN" altLang="en-US" sz="23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步骤</a:t>
                </a:r>
                <a:r>
                  <a:rPr lang="en-US" altLang="zh-CN" sz="23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  <a:r>
                  <a:rPr lang="zh-CN" altLang="en-US" sz="23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：将分词合并成超集</a:t>
                </a:r>
                <a:endParaRPr lang="zh-CN" altLang="en-US" sz="23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两个单词列表</a:t>
                </a:r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构成超集（要求去重）</a:t>
                </a:r>
                <a:endPara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  <a:p>
                <a:pPr marL="0" indent="0" algn="ctr"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...,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...,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zh-CN" altLang="en-US" sz="2300"/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3870960"/>
              </a:xfrm>
              <a:blipFill rotWithShape="1">
                <a:blip r:embed="rId1"/>
                <a:stretch>
                  <a:fillRect b="-7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34695" y="4551045"/>
            <a:ext cx="108426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如，词列表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构成超集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：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	A = [</a:t>
            </a:r>
            <a:r>
              <a:rPr>
                <a:sym typeface="+mn-ea"/>
              </a:rPr>
              <a:t>今天天气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真好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去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逛街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也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晒太阳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B = [</a:t>
            </a:r>
            <a:r>
              <a:rPr>
                <a:sym typeface="+mn-ea"/>
              </a:rPr>
              <a:t>今天天气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不错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去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玩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也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适合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去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晒太阳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		S = [今天天气</a:t>
            </a:r>
            <a:r>
              <a:rPr lang="zh-CN" altLang="en-US"/>
              <a:t>，</a:t>
            </a:r>
            <a:r>
              <a:rPr lang="en-US" altLang="zh-CN"/>
              <a:t>真好</a:t>
            </a:r>
            <a:r>
              <a:rPr lang="zh-CN" altLang="en-US"/>
              <a:t>，</a:t>
            </a:r>
            <a:r>
              <a:rPr lang="en-US" altLang="zh-CN"/>
              <a:t>适合</a:t>
            </a:r>
            <a:r>
              <a:rPr lang="zh-CN" altLang="en-US"/>
              <a:t>，</a:t>
            </a:r>
            <a:r>
              <a:rPr lang="en-US" altLang="zh-CN"/>
              <a:t>去</a:t>
            </a:r>
            <a:r>
              <a:rPr lang="zh-CN" altLang="en-US"/>
              <a:t>，</a:t>
            </a:r>
            <a:r>
              <a:rPr lang="en-US" altLang="zh-CN"/>
              <a:t>逛街</a:t>
            </a:r>
            <a:r>
              <a:rPr lang="zh-CN" altLang="en-US"/>
              <a:t>，</a:t>
            </a:r>
            <a:r>
              <a:rPr lang="en-US" altLang="zh-CN"/>
              <a:t>也</a:t>
            </a:r>
            <a:r>
              <a:rPr lang="zh-CN" altLang="en-US"/>
              <a:t>，</a:t>
            </a:r>
            <a:r>
              <a:rPr lang="en-US" altLang="zh-CN"/>
              <a:t>晒太阳</a:t>
            </a:r>
            <a:r>
              <a:rPr lang="zh-CN" altLang="en-US"/>
              <a:t>，</a:t>
            </a:r>
            <a:r>
              <a:rPr lang="en-US" altLang="zh-CN"/>
              <a:t>不错</a:t>
            </a:r>
            <a:r>
              <a:rPr lang="zh-CN" altLang="en-US"/>
              <a:t>，</a:t>
            </a:r>
            <a:r>
              <a:rPr lang="en-US" altLang="zh-CN"/>
              <a:t>玩]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4290,&quot;width&quot;:1131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3003</Words>
  <Application>WPS 演示</Application>
  <PresentationFormat>宽屏</PresentationFormat>
  <Paragraphs>200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Cambria Math</vt:lpstr>
      <vt:lpstr>微软雅黑</vt:lpstr>
      <vt:lpstr>MS Mincho</vt:lpstr>
      <vt:lpstr>Arial Unicode MS</vt:lpstr>
      <vt:lpstr>Calibri</vt:lpstr>
      <vt:lpstr>Segoe Print</vt:lpstr>
      <vt:lpstr>Office 主题​​</vt:lpstr>
      <vt:lpstr>Equation.KSEE3</vt:lpstr>
      <vt:lpstr>Equation.KSEE3</vt:lpstr>
      <vt:lpstr>余弦相似度算法</vt:lpstr>
      <vt:lpstr>余弦相似性原理</vt:lpstr>
      <vt:lpstr>余弦相似性原理</vt:lpstr>
      <vt:lpstr>问题的提出</vt:lpstr>
      <vt:lpstr>文本向量化处理</vt:lpstr>
      <vt:lpstr>文本向量化处理</vt:lpstr>
      <vt:lpstr>文本向量化处理</vt:lpstr>
      <vt:lpstr>文本向量化处理</vt:lpstr>
      <vt:lpstr>文本向量化处理</vt:lpstr>
      <vt:lpstr>文本向量化处理</vt:lpstr>
      <vt:lpstr>文本向量化处理</vt:lpstr>
      <vt:lpstr>文本向量相似度计算</vt:lpstr>
      <vt:lpstr>代码演示</vt:lpstr>
      <vt:lpstr>代码演示</vt:lpstr>
      <vt:lpstr>遇到的问题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骄傲的少年</cp:lastModifiedBy>
  <cp:revision>174</cp:revision>
  <dcterms:created xsi:type="dcterms:W3CDTF">2019-06-19T02:08:00Z</dcterms:created>
  <dcterms:modified xsi:type="dcterms:W3CDTF">2022-06-13T12:50:08Z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8232CFA5DA1E406E909C000BEE624EB1</vt:lpwstr>
  </property>
</Properties>
</file>