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39"/>
  </p:notesMasterIdLst>
  <p:handoutMasterIdLst>
    <p:handoutMasterId r:id="rId57"/>
  </p:handoutMasterIdLst>
  <p:sldIdLst>
    <p:sldId id="462" r:id="rId10"/>
    <p:sldId id="765" r:id="rId11"/>
    <p:sldId id="463" r:id="rId12"/>
    <p:sldId id="564" r:id="rId13"/>
    <p:sldId id="807" r:id="rId14"/>
    <p:sldId id="808" r:id="rId15"/>
    <p:sldId id="842" r:id="rId16"/>
    <p:sldId id="809" r:id="rId17"/>
    <p:sldId id="614" r:id="rId18"/>
    <p:sldId id="467" r:id="rId19"/>
    <p:sldId id="843" r:id="rId20"/>
    <p:sldId id="844" r:id="rId21"/>
    <p:sldId id="734" r:id="rId22"/>
    <p:sldId id="845" r:id="rId23"/>
    <p:sldId id="846" r:id="rId24"/>
    <p:sldId id="737" r:id="rId25"/>
    <p:sldId id="847" r:id="rId26"/>
    <p:sldId id="921" r:id="rId27"/>
    <p:sldId id="735" r:id="rId28"/>
    <p:sldId id="479" r:id="rId29"/>
    <p:sldId id="879" r:id="rId30"/>
    <p:sldId id="881" r:id="rId31"/>
    <p:sldId id="882" r:id="rId32"/>
    <p:sldId id="883" r:id="rId33"/>
    <p:sldId id="884" r:id="rId34"/>
    <p:sldId id="880" r:id="rId35"/>
    <p:sldId id="885" r:id="rId36"/>
    <p:sldId id="770" r:id="rId37"/>
    <p:sldId id="758" r:id="rId38"/>
    <p:sldId id="903" r:id="rId40"/>
    <p:sldId id="904" r:id="rId41"/>
    <p:sldId id="761" r:id="rId42"/>
    <p:sldId id="905" r:id="rId43"/>
    <p:sldId id="906" r:id="rId44"/>
    <p:sldId id="767" r:id="rId45"/>
    <p:sldId id="762" r:id="rId46"/>
    <p:sldId id="907" r:id="rId47"/>
    <p:sldId id="908" r:id="rId48"/>
    <p:sldId id="909" r:id="rId49"/>
    <p:sldId id="802" r:id="rId50"/>
    <p:sldId id="771" r:id="rId51"/>
    <p:sldId id="803" r:id="rId52"/>
    <p:sldId id="910" r:id="rId53"/>
    <p:sldId id="911" r:id="rId54"/>
    <p:sldId id="804" r:id="rId55"/>
    <p:sldId id="264"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0" Type="http://schemas.openxmlformats.org/officeDocument/2006/relationships/tableStyles" Target="tableStyles.xml"/><Relationship Id="rId6" Type="http://schemas.openxmlformats.org/officeDocument/2006/relationships/slideMaster" Target="slideMasters/slideMaster5.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2.png"/><Relationship Id="rId1"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47.png"/><Relationship Id="rId1"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员工管理业务开发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后台系统中可以管理员工信息，通过新增员工来添加后台系统用户。点击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添加员工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按钮跳转到新增页面，如下：</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2371725" y="2479040"/>
            <a:ext cx="6265545" cy="39084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60196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新增员工，其实就是将我们新增页面录入的员工数据插入到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表。需要注意，</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表中对</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username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字段加入了唯一约束，因为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username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是员工的登录账号，必须是唯一的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21055" y="2855595"/>
            <a:ext cx="10113010" cy="21717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status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字段已经设置了默认值</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，表示状态正常。</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817245" y="2334895"/>
            <a:ext cx="5843270" cy="44608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0635615"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请求，将新增员工页面中输入的数据以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将数据进行保存</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操作数据库，保存数据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813435" y="3547745"/>
            <a:ext cx="8126730" cy="29787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中创建新增员工的方法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918845" y="2192655"/>
            <a:ext cx="5716270" cy="45446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063561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前面的程序还存在一个问题，就是当我们在新增员工时输入的账号已经存在，由于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表中对该字段加入了唯一约束，此时程序会抛出异常：</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此时需要我们的程序进行异常捕获，通常有两种处理方式：</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方法中加入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try</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catch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进行异常捕获</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、使用异常处理器进行全局异常捕获</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788035" y="2587625"/>
            <a:ext cx="9982200" cy="342900"/>
          </a:xfrm>
          <a:prstGeom prst="rect">
            <a:avLst/>
          </a:prstGeom>
        </p:spPr>
      </p:pic>
      <p:pic>
        <p:nvPicPr>
          <p:cNvPr id="7" name="图片 6"/>
          <p:cNvPicPr>
            <a:picLocks noChangeAspect="1"/>
          </p:cNvPicPr>
          <p:nvPr/>
        </p:nvPicPr>
        <p:blipFill>
          <a:blip r:embed="rId2"/>
          <a:stretch>
            <a:fillRect/>
          </a:stretch>
        </p:blipFill>
        <p:spPr>
          <a:xfrm>
            <a:off x="6600190" y="3226435"/>
            <a:ext cx="3688080" cy="21259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pic>
        <p:nvPicPr>
          <p:cNvPr id="2" name="图片 1"/>
          <p:cNvPicPr>
            <a:picLocks noChangeAspect="1"/>
          </p:cNvPicPr>
          <p:nvPr/>
        </p:nvPicPr>
        <p:blipFill>
          <a:blip r:embed="rId1"/>
          <a:stretch>
            <a:fillRect/>
          </a:stretch>
        </p:blipFill>
        <p:spPr>
          <a:xfrm>
            <a:off x="2481580" y="1185545"/>
            <a:ext cx="6343650" cy="5588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9768205" cy="1198880"/>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测试过程中，需要将所有情况都覆盖全，例如：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、输入的账号不存在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、输入已存在的账号</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新增员工</a:t>
            </a:r>
            <a:endParaRPr kumimoji="1" lang="zh-CN" altLang="en-US" dirty="0">
              <a:latin typeface="阿里巴巴普惠体" panose="00020600040101010101" pitchFamily="18" charset="-122"/>
              <a:ea typeface="阿里巴巴普惠体" panose="00020600040101010101" pitchFamily="18" charset="-122"/>
            </a:endParaRPr>
          </a:p>
        </p:txBody>
      </p:sp>
      <p:sp>
        <p:nvSpPr>
          <p:cNvPr id="7" name="文本框 6"/>
          <p:cNvSpPr txBox="1"/>
          <p:nvPr/>
        </p:nvSpPr>
        <p:spPr>
          <a:xfrm>
            <a:off x="4759960" y="2449830"/>
            <a:ext cx="5709285" cy="1198880"/>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1、根据产品原型明确业务需求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2、重点分析数据的流转过程和数据格式</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断点调试跟踪程序执行过程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p:cNvSpPr/>
          <p:nvPr/>
        </p:nvSpPr>
        <p:spPr>
          <a:xfrm>
            <a:off x="2955925" y="5223510"/>
            <a:ext cx="1327150" cy="757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阿里巴巴普惠体" panose="00020600040101010101" pitchFamily="18" charset="-122"/>
                <a:ea typeface="阿里巴巴普惠体" panose="00020600040101010101" pitchFamily="18" charset="-122"/>
              </a:rPr>
              <a:t>前端页面</a:t>
            </a:r>
            <a:endParaRPr lang="zh-CN" altLang="en-US" sz="1600">
              <a:latin typeface="阿里巴巴普惠体" panose="00020600040101010101" pitchFamily="18" charset="-122"/>
              <a:ea typeface="阿里巴巴普惠体" panose="00020600040101010101" pitchFamily="18" charset="-122"/>
            </a:endParaRPr>
          </a:p>
        </p:txBody>
      </p:sp>
      <p:sp>
        <p:nvSpPr>
          <p:cNvPr id="9" name="矩形 8"/>
          <p:cNvSpPr/>
          <p:nvPr/>
        </p:nvSpPr>
        <p:spPr>
          <a:xfrm>
            <a:off x="8877300" y="5223510"/>
            <a:ext cx="1327150" cy="757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rPr>
              <a:t>服务端</a:t>
            </a: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en-US" altLang="zh-CN" sz="1600">
                <a:latin typeface="阿里巴巴普惠体" panose="00020600040101010101" pitchFamily="18" charset="-122"/>
                <a:ea typeface="阿里巴巴普惠体" panose="00020600040101010101" pitchFamily="18" charset="-122"/>
                <a:cs typeface="阿里巴巴普惠体" panose="00020600040101010101" pitchFamily="18" charset="-122"/>
              </a:rPr>
              <a:t>(Controller)</a:t>
            </a:r>
            <a:endParaRPr lang="en-US" altLang="zh-CN"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 name="直接箭头连接符 9"/>
          <p:cNvCxnSpPr/>
          <p:nvPr/>
        </p:nvCxnSpPr>
        <p:spPr>
          <a:xfrm>
            <a:off x="4351020" y="5492115"/>
            <a:ext cx="4493260"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342765" y="5718810"/>
            <a:ext cx="44589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a:stretch>
            <a:fillRect/>
          </a:stretch>
        </p:blipFill>
        <p:spPr>
          <a:xfrm>
            <a:off x="4586605" y="4448810"/>
            <a:ext cx="2994660" cy="411480"/>
          </a:xfrm>
          <a:prstGeom prst="rect">
            <a:avLst/>
          </a:prstGeom>
        </p:spPr>
      </p:pic>
      <p:pic>
        <p:nvPicPr>
          <p:cNvPr id="17" name="图片 16"/>
          <p:cNvPicPr>
            <a:picLocks noChangeAspect="1"/>
          </p:cNvPicPr>
          <p:nvPr/>
        </p:nvPicPr>
        <p:blipFill>
          <a:blip r:embed="rId2"/>
          <a:stretch>
            <a:fillRect/>
          </a:stretch>
        </p:blipFill>
        <p:spPr>
          <a:xfrm>
            <a:off x="4594860" y="4911725"/>
            <a:ext cx="3931920" cy="480060"/>
          </a:xfrm>
          <a:prstGeom prst="rect">
            <a:avLst/>
          </a:prstGeom>
        </p:spPr>
      </p:pic>
      <p:pic>
        <p:nvPicPr>
          <p:cNvPr id="18" name="图片 17"/>
          <p:cNvPicPr>
            <a:picLocks noChangeAspect="1"/>
          </p:cNvPicPr>
          <p:nvPr/>
        </p:nvPicPr>
        <p:blipFill>
          <a:blip r:embed="rId3"/>
          <a:stretch>
            <a:fillRect/>
          </a:stretch>
        </p:blipFill>
        <p:spPr>
          <a:xfrm>
            <a:off x="4594860" y="5790565"/>
            <a:ext cx="3848100" cy="518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员工信息分页查询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3</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849630" y="1050290"/>
            <a:ext cx="10348595" cy="5056505"/>
          </a:xfrm>
          <a:prstGeom prst="rect">
            <a:avLst/>
          </a:prstGeom>
        </p:spPr>
      </p:pic>
      <p:pic>
        <p:nvPicPr>
          <p:cNvPr id="4" name="图片 3"/>
          <p:cNvPicPr>
            <a:picLocks noChangeAspect="1"/>
          </p:cNvPicPr>
          <p:nvPr/>
        </p:nvPicPr>
        <p:blipFill>
          <a:blip r:embed="rId2"/>
          <a:stretch>
            <a:fillRect/>
          </a:stretch>
        </p:blipFill>
        <p:spPr>
          <a:xfrm>
            <a:off x="2408555" y="1050290"/>
            <a:ext cx="7231380" cy="4488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系统中的员工很多的时候，如果在一个页面中全部展示出来会显得比较乱，不便于查看，所以一般的系统中都会以分页的方式来展示列表数据。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821690" y="2633345"/>
            <a:ext cx="9893935" cy="3997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519555"/>
            <a:ext cx="924052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操作数据库，查询分页数据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将查询到的分页数据响应给页面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、页面接收到分页数据并通过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Table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组件</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展示到页面上</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25500" y="4060825"/>
            <a:ext cx="4259580" cy="2371090"/>
          </a:xfrm>
          <a:prstGeom prst="rect">
            <a:avLst/>
          </a:prstGeom>
        </p:spPr>
      </p:pic>
      <p:pic>
        <p:nvPicPr>
          <p:cNvPr id="6" name="图片 5"/>
          <p:cNvPicPr>
            <a:picLocks noChangeAspect="1"/>
          </p:cNvPicPr>
          <p:nvPr/>
        </p:nvPicPr>
        <p:blipFill>
          <a:blip r:embed="rId2"/>
          <a:stretch>
            <a:fillRect/>
          </a:stretch>
        </p:blipFill>
        <p:spPr>
          <a:xfrm>
            <a:off x="5321935" y="4085590"/>
            <a:ext cx="5943600" cy="26517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701165"/>
            <a:ext cx="924052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页面中使用的是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提供的分页组件进行分页条的展示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847725" y="2388870"/>
            <a:ext cx="5430520" cy="2746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461770"/>
            <a:ext cx="107499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VUE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对象完成后会调用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init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init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方法中发送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请求并提交分页参数（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进行分页查询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8" name="图片 7"/>
          <p:cNvPicPr>
            <a:picLocks noChangeAspect="1"/>
          </p:cNvPicPr>
          <p:nvPr/>
        </p:nvPicPr>
        <p:blipFill>
          <a:blip r:embed="rId1"/>
          <a:stretch>
            <a:fillRect/>
          </a:stretch>
        </p:blipFill>
        <p:spPr>
          <a:xfrm>
            <a:off x="794385" y="2368550"/>
            <a:ext cx="5306695" cy="4296410"/>
          </a:xfrm>
          <a:prstGeom prst="rect">
            <a:avLst/>
          </a:prstGeom>
        </p:spPr>
      </p:pic>
      <p:pic>
        <p:nvPicPr>
          <p:cNvPr id="5" name="图片 4"/>
          <p:cNvPicPr>
            <a:picLocks noChangeAspect="1"/>
          </p:cNvPicPr>
          <p:nvPr/>
        </p:nvPicPr>
        <p:blipFill>
          <a:blip r:embed="rId2"/>
          <a:stretch>
            <a:fillRect/>
          </a:stretch>
        </p:blipFill>
        <p:spPr>
          <a:xfrm>
            <a:off x="6871970" y="5095240"/>
            <a:ext cx="2788285" cy="1569720"/>
          </a:xfrm>
          <a:prstGeom prst="rect">
            <a:avLst/>
          </a:prstGeom>
        </p:spPr>
      </p:pic>
      <p:sp>
        <p:nvSpPr>
          <p:cNvPr id="6" name="右箭头 5"/>
          <p:cNvSpPr/>
          <p:nvPr/>
        </p:nvSpPr>
        <p:spPr>
          <a:xfrm>
            <a:off x="4691380" y="5189220"/>
            <a:ext cx="1931035" cy="2978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服务端要实现分页查询，可以使用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Mybatis Plus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提供的分页插件来简化开发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835025" y="2372995"/>
            <a:ext cx="8718550" cy="40303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701165"/>
            <a:ext cx="10412730" cy="119888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中创建分页查询方法，此方法为什么要</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返回</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R&lt;Page&gt;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这种类型的参数呢？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这是因为页面中的数据格式要求：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5576570" y="939800"/>
            <a:ext cx="5907405" cy="5788025"/>
          </a:xfrm>
          <a:prstGeom prst="rect">
            <a:avLst/>
          </a:prstGeom>
        </p:spPr>
      </p:pic>
      <p:pic>
        <p:nvPicPr>
          <p:cNvPr id="6" name="图片 5"/>
          <p:cNvPicPr>
            <a:picLocks noChangeAspect="1"/>
          </p:cNvPicPr>
          <p:nvPr/>
        </p:nvPicPr>
        <p:blipFill>
          <a:blip r:embed="rId2"/>
          <a:stretch>
            <a:fillRect/>
          </a:stretch>
        </p:blipFill>
        <p:spPr>
          <a:xfrm>
            <a:off x="786765" y="2969260"/>
            <a:ext cx="4302125" cy="35058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8" name="图片 7"/>
          <p:cNvPicPr>
            <a:picLocks noChangeAspect="1"/>
          </p:cNvPicPr>
          <p:nvPr/>
        </p:nvPicPr>
        <p:blipFill>
          <a:blip r:embed="rId1"/>
          <a:stretch>
            <a:fillRect/>
          </a:stretch>
        </p:blipFill>
        <p:spPr>
          <a:xfrm>
            <a:off x="825500" y="2177415"/>
            <a:ext cx="4465320" cy="2552700"/>
          </a:xfrm>
          <a:prstGeom prst="rect">
            <a:avLst/>
          </a:prstGeom>
        </p:spPr>
      </p:pic>
      <p:pic>
        <p:nvPicPr>
          <p:cNvPr id="9" name="图片 8"/>
          <p:cNvPicPr>
            <a:picLocks noChangeAspect="1"/>
          </p:cNvPicPr>
          <p:nvPr/>
        </p:nvPicPr>
        <p:blipFill>
          <a:blip r:embed="rId2"/>
          <a:stretch>
            <a:fillRect/>
          </a:stretch>
        </p:blipFill>
        <p:spPr>
          <a:xfrm>
            <a:off x="825500" y="5062855"/>
            <a:ext cx="10462260" cy="11353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员工信息分页查询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1009142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测试过程中可以发现，对于员工状态字段（</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status</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）服务端返回的是状态码（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或者</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0</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），但是页面上显示的则是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正常</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或者</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已禁用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，这是因为页面中在展示数据时进行了处理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55345" y="2892425"/>
            <a:ext cx="6141720" cy="13792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启用</a:t>
            </a:r>
            <a:r>
              <a:rPr lang="en-US" altLang="zh-CN" dirty="0">
                <a:latin typeface="阿里巴巴普惠体" panose="00020600040101010101" pitchFamily="18" charset="-122"/>
                <a:ea typeface="阿里巴巴普惠体" panose="00020600040101010101" pitchFamily="18" charset="-122"/>
              </a:rPr>
              <a:t>/</a:t>
            </a:r>
            <a:r>
              <a:rPr lang="zh-CN" altLang="en-US" dirty="0">
                <a:latin typeface="阿里巴巴普惠体" panose="00020600040101010101" pitchFamily="18" charset="-122"/>
                <a:ea typeface="阿里巴巴普惠体" panose="00020600040101010101" pitchFamily="18" charset="-122"/>
              </a:rPr>
              <a:t>禁用员工账号</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04</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代码修复</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414000" cy="156845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在员工管理列表页面，可以对某个员工账号进行启用或者禁用操作。账号禁用的员工不能登录系统，启用后的员工可以正常登录。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需要注意，只有管理员（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admin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用户</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）可以对其他普通用户进行启用、禁用操作，所以普通用户登录系统后启用、禁用按钮不显示。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32" y="852854"/>
            <a:ext cx="5973761" cy="4563208"/>
          </a:xfrm>
        </p:spPr>
        <p:txBody>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新增员工</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员工信息分页查询</a:t>
            </a:r>
            <a:endParaRPr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lang="zh-CN" altLang="en-US" dirty="0">
                <a:latin typeface="阿里巴巴普惠体" panose="00020600040101010101" pitchFamily="18" charset="-122"/>
                <a:ea typeface="阿里巴巴普惠体" panose="00020600040101010101" pitchFamily="18" charset="-122"/>
              </a:rPr>
              <a:t>禁用员工账号</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编辑员工信息</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4140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管理员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admin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登录系统可以对所有员工账号进行启用、禁用操作。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如果某个员工账号状态为正常，则按钮显示为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禁用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，如果员工账号状态为已禁用，则按钮显示为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启用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79475" y="2834640"/>
            <a:ext cx="10687685" cy="28403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41400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普通员工登录系统后，启用、禁用按钮不显示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p:cNvPicPr>
            <a:picLocks noChangeAspect="1"/>
          </p:cNvPicPr>
          <p:nvPr/>
        </p:nvPicPr>
        <p:blipFill>
          <a:blip r:embed="rId1"/>
          <a:stretch>
            <a:fillRect/>
          </a:stretch>
        </p:blipFill>
        <p:spPr>
          <a:xfrm>
            <a:off x="885825" y="2334895"/>
            <a:ext cx="10717530" cy="29089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页面中是怎么做到只有管理员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admin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能够看到启用、禁用按钮的？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9" name="图片 8"/>
          <p:cNvPicPr>
            <a:picLocks noChangeAspect="1"/>
          </p:cNvPicPr>
          <p:nvPr/>
        </p:nvPicPr>
        <p:blipFill>
          <a:blip r:embed="rId1"/>
          <a:stretch>
            <a:fillRect/>
          </a:stretch>
        </p:blipFill>
        <p:spPr>
          <a:xfrm>
            <a:off x="925195" y="2262505"/>
            <a:ext cx="6746240" cy="1725295"/>
          </a:xfrm>
          <a:prstGeom prst="rect">
            <a:avLst/>
          </a:prstGeom>
        </p:spPr>
      </p:pic>
      <p:pic>
        <p:nvPicPr>
          <p:cNvPr id="10" name="图片 9"/>
          <p:cNvPicPr>
            <a:picLocks noChangeAspect="1"/>
          </p:cNvPicPr>
          <p:nvPr/>
        </p:nvPicPr>
        <p:blipFill>
          <a:blip r:embed="rId2"/>
          <a:stretch>
            <a:fillRect/>
          </a:stretch>
        </p:blipFill>
        <p:spPr>
          <a:xfrm>
            <a:off x="925195" y="4084955"/>
            <a:ext cx="6260465" cy="26777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558290"/>
            <a:ext cx="1005713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status</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更新</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操作数据库</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39800" y="3372485"/>
            <a:ext cx="5868670" cy="30683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启用</a:t>
            </a:r>
            <a:r>
              <a:rPr kumimoji="1" lang="en-US" altLang="zh-CN" dirty="0">
                <a:latin typeface="阿里巴巴普惠体" panose="00020600040101010101" pitchFamily="18" charset="-122"/>
                <a:ea typeface="阿里巴巴普惠体" panose="00020600040101010101" pitchFamily="18" charset="-122"/>
              </a:rPr>
              <a:t>/</a:t>
            </a:r>
            <a:r>
              <a:rPr kumimoji="1" dirty="0">
                <a:latin typeface="阿里巴巴普惠体" panose="00020600040101010101" pitchFamily="18" charset="-122"/>
                <a:ea typeface="阿里巴巴普惠体" panose="00020600040101010101" pitchFamily="18" charset="-122"/>
              </a:rPr>
              <a:t>禁用员工账号</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55829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请求是如果发送的呢？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9" name="图片 8"/>
          <p:cNvPicPr>
            <a:picLocks noChangeAspect="1"/>
          </p:cNvPicPr>
          <p:nvPr/>
        </p:nvPicPr>
        <p:blipFill>
          <a:blip r:embed="rId1"/>
          <a:stretch>
            <a:fillRect/>
          </a:stretch>
        </p:blipFill>
        <p:spPr>
          <a:xfrm>
            <a:off x="794385" y="2126615"/>
            <a:ext cx="10745470" cy="43865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启用</a:t>
            </a:r>
            <a:r>
              <a:rPr kumimoji="1" lang="en-US" altLang="zh-CN">
                <a:latin typeface="阿里巴巴普惠体" panose="00020600040101010101" pitchFamily="18" charset="-122"/>
                <a:ea typeface="阿里巴巴普惠体" panose="00020600040101010101" pitchFamily="18" charset="-122"/>
                <a:sym typeface="+mn-ea"/>
              </a:rPr>
              <a:t>/</a:t>
            </a:r>
            <a:r>
              <a:rPr kumimoji="1">
                <a:latin typeface="阿里巴巴普惠体" panose="00020600040101010101" pitchFamily="18" charset="-122"/>
                <a:ea typeface="阿里巴巴普惠体" panose="00020600040101010101" pitchFamily="18" charset="-122"/>
                <a:sym typeface="+mn-ea"/>
              </a:rPr>
              <a:t>禁用员工账号</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533525"/>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启用、禁用员工账号，本质上就是一个更新操作，也就是对</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status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状态字段进行操作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Controller</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update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方法，此方法是一个通用的修改员工信息的方法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9" name="图片 8"/>
          <p:cNvPicPr>
            <a:picLocks noChangeAspect="1"/>
          </p:cNvPicPr>
          <p:nvPr/>
        </p:nvPicPr>
        <p:blipFill>
          <a:blip r:embed="rId1"/>
          <a:stretch>
            <a:fillRect/>
          </a:stretch>
        </p:blipFill>
        <p:spPr>
          <a:xfrm>
            <a:off x="794385" y="2558415"/>
            <a:ext cx="8564880" cy="42062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启用</a:t>
            </a:r>
            <a:r>
              <a:rPr kumimoji="1" lang="en-US" altLang="zh-CN">
                <a:latin typeface="阿里巴巴普惠体" panose="00020600040101010101" pitchFamily="18" charset="-122"/>
                <a:ea typeface="阿里巴巴普惠体" panose="00020600040101010101" pitchFamily="18" charset="-122"/>
                <a:sym typeface="+mn-ea"/>
              </a:rPr>
              <a:t>/</a:t>
            </a:r>
            <a:r>
              <a:rPr kumimoji="1">
                <a:latin typeface="阿里巴巴普惠体" panose="00020600040101010101" pitchFamily="18" charset="-122"/>
                <a:ea typeface="阿里巴巴普惠体" panose="00020600040101010101" pitchFamily="18" charset="-122"/>
                <a:sym typeface="+mn-ea"/>
              </a:rPr>
              <a:t>禁用员工账号</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测试过程中没有报错，但是功能并没有实现，查看数据库中的数据也没有变化。</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观察控制台输出的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SQL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SQL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执行的结果是更新的数据行数为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，仔细观察</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的值，和数据库中对应记录的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值并不相同</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84555" y="2531110"/>
            <a:ext cx="8976360" cy="792480"/>
          </a:xfrm>
          <a:prstGeom prst="rect">
            <a:avLst/>
          </a:prstGeom>
        </p:spPr>
      </p:pic>
      <p:pic>
        <p:nvPicPr>
          <p:cNvPr id="8" name="图片 7"/>
          <p:cNvPicPr>
            <a:picLocks noChangeAspect="1"/>
          </p:cNvPicPr>
          <p:nvPr/>
        </p:nvPicPr>
        <p:blipFill>
          <a:blip r:embed="rId2"/>
          <a:stretch>
            <a:fillRect/>
          </a:stretch>
        </p:blipFill>
        <p:spPr>
          <a:xfrm>
            <a:off x="884555" y="4239895"/>
            <a:ext cx="7063105" cy="13893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启用</a:t>
            </a:r>
            <a:r>
              <a:rPr kumimoji="1" lang="en-US" altLang="zh-CN">
                <a:latin typeface="阿里巴巴普惠体" panose="00020600040101010101" pitchFamily="18" charset="-122"/>
                <a:ea typeface="阿里巴巴普惠体" panose="00020600040101010101" pitchFamily="18" charset="-122"/>
                <a:sym typeface="+mn-ea"/>
              </a:rPr>
              <a:t>/</a:t>
            </a:r>
            <a:r>
              <a:rPr kumimoji="1">
                <a:latin typeface="阿里巴巴普惠体" panose="00020600040101010101" pitchFamily="18" charset="-122"/>
                <a:ea typeface="阿里巴巴普惠体" panose="00020600040101010101" pitchFamily="18" charset="-122"/>
                <a:sym typeface="+mn-ea"/>
              </a:rPr>
              <a:t>禁用员工账号</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代码修复</a:t>
            </a:r>
            <a:endParaRPr kumimoji="1" lang="zh-CN" altLang="en-US" dirty="0"/>
          </a:p>
        </p:txBody>
      </p:sp>
      <p:sp>
        <p:nvSpPr>
          <p:cNvPr id="6" name="文本框 5"/>
          <p:cNvSpPr txBox="1"/>
          <p:nvPr/>
        </p:nvSpPr>
        <p:spPr>
          <a:xfrm>
            <a:off x="794385" y="1607820"/>
            <a:ext cx="1109154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通过观察控制台输出的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SQL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发现页面传递过来的员工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的值和数据库中的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值不一致，这是怎么回事呢？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分页查询时服务端响应给页面的数据中</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的值为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19</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位数字，类型为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long</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页面中</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long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型数字只能精确到前</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位，所以最终通过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请求提交给服务端的时候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变为了1391586184024604</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700</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13765" y="2513330"/>
            <a:ext cx="9052560" cy="777240"/>
          </a:xfrm>
          <a:prstGeom prst="rect">
            <a:avLst/>
          </a:prstGeom>
        </p:spPr>
      </p:pic>
      <p:pic>
        <p:nvPicPr>
          <p:cNvPr id="8" name="图片 7"/>
          <p:cNvPicPr>
            <a:picLocks noChangeAspect="1"/>
          </p:cNvPicPr>
          <p:nvPr/>
        </p:nvPicPr>
        <p:blipFill>
          <a:blip r:embed="rId2"/>
          <a:stretch>
            <a:fillRect/>
          </a:stretch>
        </p:blipFill>
        <p:spPr>
          <a:xfrm>
            <a:off x="4119880" y="3980815"/>
            <a:ext cx="4991100" cy="27463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启用</a:t>
            </a:r>
            <a:r>
              <a:rPr kumimoji="1" lang="en-US" altLang="zh-CN">
                <a:latin typeface="阿里巴巴普惠体" panose="00020600040101010101" pitchFamily="18" charset="-122"/>
                <a:ea typeface="阿里巴巴普惠体" panose="00020600040101010101" pitchFamily="18" charset="-122"/>
                <a:sym typeface="+mn-ea"/>
              </a:rPr>
              <a:t>/</a:t>
            </a:r>
            <a:r>
              <a:rPr kumimoji="1">
                <a:latin typeface="阿里巴巴普惠体" panose="00020600040101010101" pitchFamily="18" charset="-122"/>
                <a:ea typeface="阿里巴巴普惠体" panose="00020600040101010101" pitchFamily="18" charset="-122"/>
                <a:sym typeface="+mn-ea"/>
              </a:rPr>
              <a:t>禁用员工账号</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代码修复</a:t>
            </a:r>
            <a:endParaRPr kumimoji="1" lang="zh-CN" altLang="en-US" dirty="0"/>
          </a:p>
        </p:txBody>
      </p:sp>
      <p:sp>
        <p:nvSpPr>
          <p:cNvPr id="6" name="文本框 5"/>
          <p:cNvSpPr txBox="1"/>
          <p:nvPr/>
        </p:nvSpPr>
        <p:spPr>
          <a:xfrm>
            <a:off x="794385" y="1607820"/>
            <a:ext cx="11091545"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前面我们已经发现了问题的原因，即</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long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型数据进行处理时丢失精度，导致提交的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和数据库中的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不一致。</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如何解决这个问题？</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我们可以在服务端给页面响应</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数据时进行处理，将</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long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型数据统一转为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字符串，效果如下：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917575" y="3366135"/>
            <a:ext cx="10615930" cy="103695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启用</a:t>
            </a:r>
            <a:r>
              <a:rPr kumimoji="1" lang="en-US" altLang="zh-CN">
                <a:latin typeface="阿里巴巴普惠体" panose="00020600040101010101" pitchFamily="18" charset="-122"/>
                <a:ea typeface="阿里巴巴普惠体" panose="00020600040101010101" pitchFamily="18" charset="-122"/>
                <a:sym typeface="+mn-ea"/>
              </a:rPr>
              <a:t>/</a:t>
            </a:r>
            <a:r>
              <a:rPr kumimoji="1">
                <a:latin typeface="阿里巴巴普惠体" panose="00020600040101010101" pitchFamily="18" charset="-122"/>
                <a:ea typeface="阿里巴巴普惠体" panose="00020600040101010101" pitchFamily="18" charset="-122"/>
                <a:sym typeface="+mn-ea"/>
              </a:rPr>
              <a:t>禁用员工账号</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代码修复</a:t>
            </a:r>
            <a:endParaRPr kumimoji="1" lang="zh-CN" altLang="en-US" dirty="0"/>
          </a:p>
        </p:txBody>
      </p:sp>
      <p:sp>
        <p:nvSpPr>
          <p:cNvPr id="6" name="文本框 5"/>
          <p:cNvSpPr txBox="1"/>
          <p:nvPr/>
        </p:nvSpPr>
        <p:spPr>
          <a:xfrm>
            <a:off x="794385" y="1607820"/>
            <a:ext cx="11091545" cy="193802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）提供对象转换器JacksonObjectMapper，基于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Jackson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数据的</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转换（资料中已经提供，直接复制到项目中使用）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WebMvcConfig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配置类中</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Spring mvc</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的消息转换器，在此消息转换器中使用提供的对象转换器进行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对象到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数据的转换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2590165" y="3334385"/>
            <a:ext cx="8139430" cy="34105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833" y="3245338"/>
            <a:ext cx="5466080" cy="2680677"/>
          </a:xfrm>
        </p:spPr>
        <p:txBody>
          <a:bodyPr/>
          <a:lstStyle/>
          <a:p>
            <a:r>
              <a:rPr lang="zh-CN" dirty="0">
                <a:latin typeface="阿里巴巴普惠体" panose="00020600040101010101" pitchFamily="18" charset="-122"/>
                <a:ea typeface="阿里巴巴普惠体" panose="00020600040101010101" pitchFamily="18" charset="-122"/>
              </a:rPr>
              <a:t>问题分析</a:t>
            </a:r>
            <a:endParaRPr lang="zh-CN"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代码实现</a:t>
            </a:r>
            <a:endParaRPr kumimoji="1"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编辑员工信息</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05</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编辑员工信息</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在员工管理列表页面点击编辑按钮，跳转到编辑页面，在编辑页面回显员工信息并进行修改，最后点击保存按钮完成编辑操作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943610" y="2606675"/>
            <a:ext cx="6789420" cy="38887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编辑员工信息</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057130" cy="452310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在开发代码之前需要梳理一下操作过程和对应的程序的执行流程：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、点击编辑按钮时，页面跳转到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，并在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url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携带参数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页面获取</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url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中的参数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请求，请求服务端，同时提交员工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参数</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、服务端接收请求，</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根据员工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查询员工信息，将员工信息以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形式响应给页面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、页面接收服务端响应的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数据，通过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VUE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的数据绑定进行员工信息回显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请求，将页面中的员工信息以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方式提交给服务端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7</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、服务端接收员工信息，并进行处理，完成后给页面响应</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8</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、页面接收到服务端响应信息后进行相应处理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add.html</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页面为公共页面，新增员工和编辑员工都是在此页面操作</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编辑员工信息</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页面中相关的代码都已经提供好了，我们只需要分析页面发送的请求和需要的响应数据格式，就可以对应来创建服务端的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getById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30910" y="2651125"/>
            <a:ext cx="5307330" cy="2214880"/>
          </a:xfrm>
          <a:prstGeom prst="rect">
            <a:avLst/>
          </a:prstGeom>
        </p:spPr>
      </p:pic>
      <p:pic>
        <p:nvPicPr>
          <p:cNvPr id="5" name="图片 4"/>
          <p:cNvPicPr>
            <a:picLocks noChangeAspect="1"/>
          </p:cNvPicPr>
          <p:nvPr/>
        </p:nvPicPr>
        <p:blipFill>
          <a:blip r:embed="rId2"/>
          <a:stretch>
            <a:fillRect/>
          </a:stretch>
        </p:blipFill>
        <p:spPr>
          <a:xfrm>
            <a:off x="6350635" y="2561590"/>
            <a:ext cx="5172075" cy="36201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编辑员工信息</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注意，我们无需再开发修改功能，在前面实现员工账号启用、禁用功能时已经创建了通用的编辑方法，此时还是调用此方法即可完成员工信息修改操作，所以编辑页面点击保存按钮时提交的服务端请求地址如下：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928370" y="2597150"/>
            <a:ext cx="7799705" cy="406082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编辑员工信息</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按照前面分析的操作流程进行测试，查看数据是否正常修改即可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问题分析</a:t>
            </a:r>
            <a:endParaRPr lang="zh-CN" altLang="en-US" dirty="0"/>
          </a:p>
        </p:txBody>
      </p:sp>
      <p:sp>
        <p:nvSpPr>
          <p:cNvPr id="4" name="文本框 3"/>
          <p:cNvSpPr txBox="1"/>
          <p:nvPr/>
        </p:nvSpPr>
        <p:spPr>
          <a:xfrm>
            <a:off x="710565" y="1607820"/>
            <a:ext cx="10857230" cy="267652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前面我们已经完成了后台系统的员工登录功能开发，但是还存在一个问题：用户如果不登录，直接访问系统首页面，照样可以正常访问。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这种设计并不合理，我们希望看到的效果应该是，只有登录成功后才可以访问系统中的页面，如果没有登录则跳转到登录页面。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那么，具体应该怎么实现呢？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答案就是使用</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过滤器或者拦截器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，在过滤器或者拦截器中判断用户是否已经完成登录，如果没有登录则跳转到登录页面。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代码实现</a:t>
            </a:r>
            <a:endParaRPr lang="zh-CN" altLang="en-US" dirty="0"/>
          </a:p>
        </p:txBody>
      </p:sp>
      <p:sp>
        <p:nvSpPr>
          <p:cNvPr id="4" name="文本框 3"/>
          <p:cNvSpPr txBox="1"/>
          <p:nvPr/>
        </p:nvSpPr>
        <p:spPr>
          <a:xfrm>
            <a:off x="710565" y="1607820"/>
            <a:ext cx="10414635" cy="1938020"/>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、创建自定义过滤器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LoginCheckFilter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、在启动类上加入注解@ServletComponentScan</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、完善</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过滤器的</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处理逻辑</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代码实现</a:t>
            </a:r>
            <a:endParaRPr lang="zh-CN" altLang="en-US" dirty="0"/>
          </a:p>
        </p:txBody>
      </p:sp>
      <p:sp>
        <p:nvSpPr>
          <p:cNvPr id="4" name="文本框 3"/>
          <p:cNvSpPr txBox="1"/>
          <p:nvPr/>
        </p:nvSpPr>
        <p:spPr>
          <a:xfrm>
            <a:off x="710565" y="1607820"/>
            <a:ext cx="10414635" cy="2676525"/>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过滤器具体的处理逻辑如下：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获取本次请求的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URI</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、判断本次请求是否需要处理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、如果不需要处理，则直接放行</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、判断登录状态，</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如果已登录，则直接放行</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如果未登录则返回未登录结果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36" name="流程图: 决策 35"/>
          <p:cNvSpPr/>
          <p:nvPr/>
        </p:nvSpPr>
        <p:spPr>
          <a:xfrm>
            <a:off x="5408930" y="4083685"/>
            <a:ext cx="1997075" cy="807085"/>
          </a:xfrm>
          <a:prstGeom prst="flowChartDecision">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tx1">
                    <a:lumMod val="85000"/>
                    <a:lumOff val="15000"/>
                  </a:schemeClr>
                </a:solidFill>
                <a:ea typeface="阿里巴巴普惠体" panose="00020600040101010101" pitchFamily="18" charset="-122"/>
                <a:sym typeface="+mn-ea"/>
              </a:rPr>
              <a:t>判断登录状态</a:t>
            </a:r>
            <a:endParaRPr lang="zh-CN" altLang="en-US" sz="1400" dirty="0">
              <a:solidFill>
                <a:schemeClr val="tx1">
                  <a:lumMod val="85000"/>
                  <a:lumOff val="15000"/>
                </a:schemeClr>
              </a:solidFill>
              <a:ea typeface="阿里巴巴普惠体" panose="00020600040101010101" pitchFamily="18" charset="-122"/>
            </a:endParaRPr>
          </a:p>
        </p:txBody>
      </p:sp>
      <p:sp>
        <p:nvSpPr>
          <p:cNvPr id="48" name="椭圆 47"/>
          <p:cNvSpPr/>
          <p:nvPr/>
        </p:nvSpPr>
        <p:spPr>
          <a:xfrm>
            <a:off x="8564245" y="4049395"/>
            <a:ext cx="1083310" cy="859155"/>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tx1">
                    <a:lumMod val="85000"/>
                    <a:lumOff val="15000"/>
                  </a:schemeClr>
                </a:solidFill>
                <a:ea typeface="阿里巴巴普惠体" panose="00020600040101010101" pitchFamily="18" charset="-122"/>
              </a:rPr>
              <a:t>返回未登录结果</a:t>
            </a:r>
            <a:endParaRPr lang="zh-CN" altLang="en-US" sz="1400" dirty="0">
              <a:solidFill>
                <a:schemeClr val="tx1">
                  <a:lumMod val="85000"/>
                  <a:lumOff val="15000"/>
                </a:schemeClr>
              </a:solidFill>
              <a:ea typeface="阿里巴巴普惠体" panose="00020600040101010101" pitchFamily="18" charset="-122"/>
            </a:endParaRPr>
          </a:p>
        </p:txBody>
      </p:sp>
      <p:cxnSp>
        <p:nvCxnSpPr>
          <p:cNvPr id="14" name="直接箭头连接符 13"/>
          <p:cNvCxnSpPr>
            <a:stCxn id="36" idx="3"/>
            <a:endCxn id="48" idx="2"/>
          </p:cNvCxnSpPr>
          <p:nvPr/>
        </p:nvCxnSpPr>
        <p:spPr>
          <a:xfrm flipV="1">
            <a:off x="7406005" y="4471035"/>
            <a:ext cx="115824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391275" y="4926330"/>
            <a:ext cx="8255" cy="417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559675" y="4172585"/>
            <a:ext cx="748030" cy="306705"/>
          </a:xfrm>
          <a:prstGeom prst="rect">
            <a:avLst/>
          </a:prstGeom>
          <a:noFill/>
        </p:spPr>
        <p:txBody>
          <a:bodyPr wrap="square">
            <a:spAutoFit/>
          </a:bodyPr>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未登录</a:t>
            </a:r>
            <a:endPar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21" name="文本框 20"/>
          <p:cNvSpPr txBox="1"/>
          <p:nvPr/>
        </p:nvSpPr>
        <p:spPr>
          <a:xfrm>
            <a:off x="6407785" y="4893945"/>
            <a:ext cx="748030" cy="306705"/>
          </a:xfrm>
          <a:prstGeom prst="rect">
            <a:avLst/>
          </a:prstGeom>
          <a:noFill/>
        </p:spPr>
        <p:txBody>
          <a:bodyPr wrap="square">
            <a:spAutoFit/>
          </a:bodyPr>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已登录</a:t>
            </a:r>
            <a:endPar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6" name="矩形 5"/>
          <p:cNvSpPr/>
          <p:nvPr/>
        </p:nvSpPr>
        <p:spPr>
          <a:xfrm>
            <a:off x="5714365" y="1925955"/>
            <a:ext cx="1377950" cy="52197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获取本次请求</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uri</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流程图: 决策 12"/>
          <p:cNvSpPr/>
          <p:nvPr/>
        </p:nvSpPr>
        <p:spPr>
          <a:xfrm>
            <a:off x="5409565" y="2827655"/>
            <a:ext cx="1997075" cy="807085"/>
          </a:xfrm>
          <a:prstGeom prst="flowChartDecision">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tx1">
                    <a:lumMod val="85000"/>
                    <a:lumOff val="15000"/>
                  </a:schemeClr>
                </a:solidFill>
                <a:ea typeface="阿里巴巴普惠体" panose="00020600040101010101" pitchFamily="18" charset="-122"/>
                <a:sym typeface="+mn-ea"/>
              </a:rPr>
              <a:t>判断本次请求是否需要处理</a:t>
            </a:r>
            <a:endParaRPr lang="zh-CN" altLang="en-US" sz="1400" dirty="0">
              <a:solidFill>
                <a:schemeClr val="tx1">
                  <a:lumMod val="85000"/>
                  <a:lumOff val="15000"/>
                </a:schemeClr>
              </a:solidFill>
              <a:ea typeface="阿里巴巴普惠体" panose="00020600040101010101" pitchFamily="18" charset="-122"/>
            </a:endParaRPr>
          </a:p>
        </p:txBody>
      </p:sp>
      <p:sp>
        <p:nvSpPr>
          <p:cNvPr id="26" name="椭圆 25"/>
          <p:cNvSpPr/>
          <p:nvPr/>
        </p:nvSpPr>
        <p:spPr>
          <a:xfrm>
            <a:off x="8559165" y="2781300"/>
            <a:ext cx="1083310" cy="859155"/>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tx1">
                    <a:lumMod val="85000"/>
                    <a:lumOff val="15000"/>
                  </a:schemeClr>
                </a:solidFill>
                <a:ea typeface="阿里巴巴普惠体" panose="00020600040101010101" pitchFamily="18" charset="-122"/>
              </a:rPr>
              <a:t>放行</a:t>
            </a:r>
            <a:endParaRPr lang="zh-CN" altLang="en-US" sz="1400" dirty="0">
              <a:solidFill>
                <a:schemeClr val="tx1">
                  <a:lumMod val="85000"/>
                  <a:lumOff val="15000"/>
                </a:schemeClr>
              </a:solidFill>
              <a:ea typeface="阿里巴巴普惠体" panose="00020600040101010101" pitchFamily="18" charset="-122"/>
            </a:endParaRPr>
          </a:p>
        </p:txBody>
      </p:sp>
      <p:sp>
        <p:nvSpPr>
          <p:cNvPr id="27" name="文本框 26"/>
          <p:cNvSpPr txBox="1"/>
          <p:nvPr/>
        </p:nvSpPr>
        <p:spPr>
          <a:xfrm>
            <a:off x="7554595" y="2904490"/>
            <a:ext cx="748030" cy="306705"/>
          </a:xfrm>
          <a:prstGeom prst="rect">
            <a:avLst/>
          </a:prstGeom>
          <a:noFill/>
        </p:spPr>
        <p:txBody>
          <a:bodyPr wrap="square">
            <a:spAutoFit/>
          </a:bodyPr>
          <a:p>
            <a:pPr fontAlgn="auto">
              <a:spcBef>
                <a:spcPts val="0"/>
              </a:spcBef>
              <a:spcAft>
                <a:spcPts val="0"/>
              </a:spcAft>
            </a:pPr>
            <a:r>
              <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rPr>
              <a:t>否</a:t>
            </a:r>
            <a:endParaRPr lang="zh-CN" altLang="en-US" sz="14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cxnSp>
        <p:nvCxnSpPr>
          <p:cNvPr id="28" name="直接箭头连接符 27"/>
          <p:cNvCxnSpPr/>
          <p:nvPr/>
        </p:nvCxnSpPr>
        <p:spPr>
          <a:xfrm>
            <a:off x="7400925" y="3219450"/>
            <a:ext cx="1158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2"/>
            <a:endCxn id="13" idx="0"/>
          </p:cNvCxnSpPr>
          <p:nvPr/>
        </p:nvCxnSpPr>
        <p:spPr>
          <a:xfrm>
            <a:off x="6403340" y="2439670"/>
            <a:ext cx="5080" cy="379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2"/>
            <a:endCxn id="36" idx="0"/>
          </p:cNvCxnSpPr>
          <p:nvPr/>
        </p:nvCxnSpPr>
        <p:spPr>
          <a:xfrm flipH="1">
            <a:off x="6407785" y="3626485"/>
            <a:ext cx="635" cy="448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408420" y="3641725"/>
            <a:ext cx="441960" cy="337185"/>
          </a:xfrm>
          <a:prstGeom prst="rect">
            <a:avLst/>
          </a:prstGeom>
          <a:noFill/>
        </p:spPr>
        <p:txBody>
          <a:bodyPr wrap="square">
            <a:spAutoFit/>
          </a:bodyPr>
          <a:p>
            <a:pPr fontAlgn="auto">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
        <p:nvSpPr>
          <p:cNvPr id="33" name="椭圆 32"/>
          <p:cNvSpPr/>
          <p:nvPr/>
        </p:nvSpPr>
        <p:spPr>
          <a:xfrm>
            <a:off x="5857875" y="5368925"/>
            <a:ext cx="1083310" cy="859155"/>
          </a:xfrm>
          <a:prstGeom prst="ellipse">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tx1">
                    <a:lumMod val="85000"/>
                    <a:lumOff val="15000"/>
                  </a:schemeClr>
                </a:solidFill>
                <a:ea typeface="阿里巴巴普惠体" panose="00020600040101010101" pitchFamily="18" charset="-122"/>
              </a:rPr>
              <a:t>放行</a:t>
            </a:r>
            <a:endParaRPr lang="zh-CN" altLang="en-US" sz="1400" dirty="0">
              <a:solidFill>
                <a:schemeClr val="tx1">
                  <a:lumMod val="85000"/>
                  <a:lumOff val="15000"/>
                </a:schemeClr>
              </a:solidFill>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完善登录功能</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功能测试</a:t>
            </a:r>
            <a:endParaRPr lang="zh-CN" altLang="en-US" dirty="0"/>
          </a:p>
        </p:txBody>
      </p:sp>
      <p:sp>
        <p:nvSpPr>
          <p:cNvPr id="4" name="文本框 3"/>
          <p:cNvSpPr txBox="1"/>
          <p:nvPr/>
        </p:nvSpPr>
        <p:spPr>
          <a:xfrm>
            <a:off x="710565" y="1607820"/>
            <a:ext cx="10414635" cy="460375"/>
          </a:xfrm>
          <a:prstGeom prst="rect">
            <a:avLst/>
          </a:prstGeom>
          <a:noFill/>
        </p:spPr>
        <p:txBody>
          <a:bodyPr>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可以通过断点调试的方式来查看程序的执行过程，对于前端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也可以断点调试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44550" y="2170430"/>
            <a:ext cx="6641465" cy="45300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新增员工</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02</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3736</Words>
  <Application>WPS 演示</Application>
  <PresentationFormat>宽屏</PresentationFormat>
  <Paragraphs>360</Paragraphs>
  <Slides>46</Slides>
  <Notes>0</Notes>
  <HiddenSlides>0</HiddenSlides>
  <MMClips>0</MMClips>
  <ScaleCrop>false</ScaleCrop>
  <HeadingPairs>
    <vt:vector size="6" baseType="variant">
      <vt:variant>
        <vt:lpstr>已用的字体</vt:lpstr>
      </vt:variant>
      <vt:variant>
        <vt:i4>16</vt:i4>
      </vt:variant>
      <vt:variant>
        <vt:lpstr>主题</vt:lpstr>
      </vt:variant>
      <vt:variant>
        <vt:i4>8</vt:i4>
      </vt:variant>
      <vt:variant>
        <vt:lpstr>幻灯片标题</vt:lpstr>
      </vt:variant>
      <vt:variant>
        <vt:i4>46</vt:i4>
      </vt:variant>
    </vt:vector>
  </HeadingPairs>
  <TitlesOfParts>
    <vt:vector size="70"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员工管理业务开发</vt:lpstr>
      <vt:lpstr>效果展示</vt:lpstr>
      <vt:lpstr>PowerPoint 演示文稿</vt:lpstr>
      <vt:lpstr>完善登录功能</vt:lpstr>
      <vt:lpstr>完善登录功能</vt:lpstr>
      <vt:lpstr>完善登录功能</vt:lpstr>
      <vt:lpstr>完善登录功能</vt:lpstr>
      <vt:lpstr>完善登录功能</vt:lpstr>
      <vt:lpstr>新增员工</vt:lpstr>
      <vt:lpstr>新增员工</vt:lpstr>
      <vt:lpstr>新增员工</vt:lpstr>
      <vt:lpstr>新增员工</vt:lpstr>
      <vt:lpstr>新增员工</vt:lpstr>
      <vt:lpstr>新增员工</vt:lpstr>
      <vt:lpstr>新增员工</vt:lpstr>
      <vt:lpstr>新增员工</vt:lpstr>
      <vt:lpstr>新增员工</vt:lpstr>
      <vt:lpstr>新增员工</vt:lpstr>
      <vt:lpstr>员工信息分页查询</vt:lpstr>
      <vt:lpstr>员工信息分页查询</vt:lpstr>
      <vt:lpstr>员工信息分页查询</vt:lpstr>
      <vt:lpstr>员工信息分页查询</vt:lpstr>
      <vt:lpstr>员工信息分页查询</vt:lpstr>
      <vt:lpstr>员工信息分页查询</vt:lpstr>
      <vt:lpstr>员工信息分页查询</vt:lpstr>
      <vt:lpstr>员工信息分页查询</vt:lpstr>
      <vt:lpstr>员工信息分页查询</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启用/禁用员工账号</vt:lpstr>
      <vt:lpstr>编辑员工信息</vt:lpstr>
      <vt:lpstr>编辑员工信息</vt:lpstr>
      <vt:lpstr>编辑员工信息</vt:lpstr>
      <vt:lpstr>编辑员工信息</vt:lpstr>
      <vt:lpstr>编辑员工信息</vt:lpstr>
      <vt:lpstr>编辑员工信息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1989</cp:revision>
  <dcterms:created xsi:type="dcterms:W3CDTF">2020-03-31T02:23:00Z</dcterms:created>
  <dcterms:modified xsi:type="dcterms:W3CDTF">2021-06-27T08:39:46Z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