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7" r:id="rId6"/>
    <p:sldMasterId id="2147483659" r:id="rId7"/>
    <p:sldMasterId id="2147483675" r:id="rId8"/>
    <p:sldMasterId id="2147483677" r:id="rId9"/>
  </p:sldMasterIdLst>
  <p:notesMasterIdLst>
    <p:notesMasterId r:id="rId44"/>
  </p:notesMasterIdLst>
  <p:handoutMasterIdLst>
    <p:handoutMasterId r:id="rId60"/>
  </p:handoutMasterIdLst>
  <p:sldIdLst>
    <p:sldId id="462" r:id="rId10"/>
    <p:sldId id="765" r:id="rId11"/>
    <p:sldId id="463" r:id="rId12"/>
    <p:sldId id="564" r:id="rId13"/>
    <p:sldId id="807" r:id="rId14"/>
    <p:sldId id="808" r:id="rId15"/>
    <p:sldId id="951" r:id="rId16"/>
    <p:sldId id="950" r:id="rId17"/>
    <p:sldId id="809" r:id="rId18"/>
    <p:sldId id="952" r:id="rId19"/>
    <p:sldId id="954" r:id="rId20"/>
    <p:sldId id="953" r:id="rId21"/>
    <p:sldId id="955" r:id="rId22"/>
    <p:sldId id="956" r:id="rId23"/>
    <p:sldId id="957" r:id="rId24"/>
    <p:sldId id="958" r:id="rId25"/>
    <p:sldId id="614" r:id="rId26"/>
    <p:sldId id="467" r:id="rId27"/>
    <p:sldId id="960" r:id="rId28"/>
    <p:sldId id="843" r:id="rId29"/>
    <p:sldId id="844" r:id="rId30"/>
    <p:sldId id="734" r:id="rId31"/>
    <p:sldId id="1000" r:id="rId32"/>
    <p:sldId id="845" r:id="rId33"/>
    <p:sldId id="847" r:id="rId34"/>
    <p:sldId id="735" r:id="rId35"/>
    <p:sldId id="479" r:id="rId36"/>
    <p:sldId id="879" r:id="rId37"/>
    <p:sldId id="881" r:id="rId38"/>
    <p:sldId id="882" r:id="rId39"/>
    <p:sldId id="884" r:id="rId40"/>
    <p:sldId id="880" r:id="rId41"/>
    <p:sldId id="770" r:id="rId42"/>
    <p:sldId id="758" r:id="rId43"/>
    <p:sldId id="905" r:id="rId45"/>
    <p:sldId id="767" r:id="rId46"/>
    <p:sldId id="762" r:id="rId47"/>
    <p:sldId id="907" r:id="rId48"/>
    <p:sldId id="909" r:id="rId49"/>
    <p:sldId id="1026" r:id="rId50"/>
    <p:sldId id="1027" r:id="rId51"/>
    <p:sldId id="1028" r:id="rId52"/>
    <p:sldId id="1029" r:id="rId53"/>
    <p:sldId id="802" r:id="rId54"/>
    <p:sldId id="771" r:id="rId55"/>
    <p:sldId id="803" r:id="rId56"/>
    <p:sldId id="910" r:id="rId57"/>
    <p:sldId id="804" r:id="rId58"/>
    <p:sldId id="264" r:id="rId5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06"/>
    <a:srgbClr val="333333"/>
    <a:srgbClr val="49504F"/>
    <a:srgbClr val="FFFFE4"/>
    <a:srgbClr val="AD2B26"/>
    <a:srgbClr val="B60206"/>
    <a:srgbClr val="919191"/>
    <a:srgbClr val="FFFFFF"/>
    <a:srgbClr val="D9D9D9"/>
    <a:srgbClr val="515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5306" autoAdjust="0"/>
  </p:normalViewPr>
  <p:slideViewPr>
    <p:cSldViewPr snapToGrid="0">
      <p:cViewPr varScale="1">
        <p:scale>
          <a:sx n="109" d="100"/>
          <a:sy n="109" d="100"/>
        </p:scale>
        <p:origin x="522" y="102"/>
      </p:cViewPr>
      <p:guideLst/>
    </p:cSldViewPr>
  </p:slideViewPr>
  <p:notesTextViewPr>
    <p:cViewPr>
      <p:scale>
        <a:sx n="1" d="1"/>
        <a:sy n="1" d="1"/>
      </p:scale>
      <p:origin x="0" y="0"/>
    </p:cViewPr>
  </p:notesTextViewPr>
  <p:notesViewPr>
    <p:cSldViewPr snapToGrid="0">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notesMaster" Target="notesMasters/notesMaster1.xml"/><Relationship Id="rId43" Type="http://schemas.openxmlformats.org/officeDocument/2006/relationships/slide" Target="slides/slide34.xml"/><Relationship Id="rId42" Type="http://schemas.openxmlformats.org/officeDocument/2006/relationships/slide" Target="slides/slide33.xml"/><Relationship Id="rId41" Type="http://schemas.openxmlformats.org/officeDocument/2006/relationships/slide" Target="slides/slide32.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endParaRPr kumimoji="1" lang="zh-CN" altLang="en-US" dirty="0"/>
          </a:p>
        </p:txBody>
      </p:sp>
      <p:sp>
        <p:nvSpPr>
          <p:cNvPr id="3" name="文本占位符 3"/>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5" name="文本占位符 9"/>
          <p:cNvSpPr>
            <a:spLocks noGrp="1"/>
          </p:cNvSpPr>
          <p:nvPr>
            <p:ph type="body" sz="quarter" idx="10" hasCustomPrompt="1"/>
          </p:nvPr>
        </p:nvSpPr>
        <p:spPr>
          <a:xfrm>
            <a:off x="710880" y="940081"/>
            <a:ext cx="10748056"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6" name="文本占位符 11"/>
          <p:cNvSpPr>
            <a:spLocks noGrp="1"/>
          </p:cNvSpPr>
          <p:nvPr>
            <p:ph type="body" sz="quarter" idx="11" hasCustomPrompt="1"/>
          </p:nvPr>
        </p:nvSpPr>
        <p:spPr>
          <a:xfrm>
            <a:off x="710880" y="164613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p:cNvSpPr>
            <a:spLocks noGrp="1"/>
          </p:cNvSpPr>
          <p:nvPr>
            <p:ph type="body" sz="quarter" idx="11" hasCustomPrompt="1"/>
          </p:nvPr>
        </p:nvSpPr>
        <p:spPr>
          <a:xfrm>
            <a:off x="710880" y="940081"/>
            <a:ext cx="9845675" cy="4871439"/>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79" y="9349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 name="文本占位符 11"/>
          <p:cNvSpPr>
            <a:spLocks noGrp="1"/>
          </p:cNvSpPr>
          <p:nvPr>
            <p:ph type="body" sz="quarter" idx="11" hasCustomPrompt="1"/>
          </p:nvPr>
        </p:nvSpPr>
        <p:spPr>
          <a:xfrm>
            <a:off x="710880" y="945093"/>
            <a:ext cx="10748057"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buFont typeface="Wingdings" panose="05000000000000000000" pitchFamily="2" charset="2"/>
              <a:buChar char="l"/>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anose="05000000000000000000" pitchFamily="2" charset="2"/>
              <a:buChar char="l"/>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endParaRPr lang="en-US" altLang="zh-CN" dirty="0"/>
          </a:p>
          <a:p>
            <a:pPr marL="720090" lvl="1" indent="-36004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endParaRPr lang="en-US" altLang="zh-CN" dirty="0"/>
          </a:p>
          <a:p>
            <a:pPr marL="1079500" lvl="2" indent="-358775"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案例标题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步骤标题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b="1"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grpSp>
        <p:nvGrpSpPr>
          <p:cNvPr id="6" name="组合 5"/>
          <p:cNvGrpSpPr/>
          <p:nvPr userDrawn="1"/>
        </p:nvGrpSpPr>
        <p:grpSpPr>
          <a:xfrm>
            <a:off x="806306" y="968974"/>
            <a:ext cx="1228476" cy="528956"/>
            <a:chOff x="852891" y="1026849"/>
            <a:chExt cx="1228476" cy="528956"/>
          </a:xfrm>
        </p:grpSpPr>
        <p:sp>
          <p:nvSpPr>
            <p:cNvPr id="7" name="矩形 6"/>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6208" y="1217543"/>
              <a:ext cx="201682" cy="201682"/>
            </a:xfrm>
            <a:prstGeom prst="rect">
              <a:avLst/>
            </a:prstGeom>
          </p:spPr>
        </p:pic>
        <p:sp>
          <p:nvSpPr>
            <p:cNvPr id="10" name="TextBox 2"/>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endParaRPr lang="zh-CN" altLang="en-US" dirty="0">
                <a:solidFill>
                  <a:srgbClr val="AD2B26"/>
                </a:solidFill>
                <a:latin typeface="Alibaba PuHuiTi B" pitchFamily="18" charset="-122"/>
                <a:ea typeface="Alibaba PuHuiTi B" pitchFamily="18" charset="-122"/>
                <a:cs typeface="Alibaba PuHuiTi B" pitchFamily="18" charset="-122"/>
              </a:endParaRPr>
            </a:p>
          </p:txBody>
        </p:sp>
      </p:grpSp>
      <p:sp>
        <p:nvSpPr>
          <p:cNvPr id="11" name="文本占位符 9"/>
          <p:cNvSpPr>
            <a:spLocks noGrp="1"/>
          </p:cNvSpPr>
          <p:nvPr>
            <p:ph type="body" sz="quarter" idx="10" hasCustomPrompt="1"/>
          </p:nvPr>
        </p:nvSpPr>
        <p:spPr>
          <a:xfrm>
            <a:off x="2195450" y="1016160"/>
            <a:ext cx="9214230" cy="517190"/>
          </a:xfrm>
          <a:prstGeom prst="rect">
            <a:avLst/>
          </a:prstGeom>
        </p:spPr>
        <p:txBody>
          <a:bodyPr anchor="ctr" anchorCtr="0"/>
          <a:lstStyle>
            <a:lvl1pPr marL="0" indent="0">
              <a:buNone/>
              <a:defRPr lang="zh-CN" altLang="en-US" sz="2400" kern="1200" dirty="0">
                <a:solidFill>
                  <a:srgbClr val="AD2B26"/>
                </a:solidFill>
                <a:latin typeface="Alibaba PuHuiTi M" pitchFamily="18" charset="-122"/>
                <a:ea typeface="Alibaba PuHuiTi M" pitchFamily="18" charset="-122"/>
                <a:cs typeface="Alibaba PuHuiTi M" pitchFamily="18" charset="-122"/>
              </a:defRPr>
            </a:lvl1pPr>
          </a:lstStyle>
          <a:p>
            <a:pPr marL="0" lvl="0" indent="0">
              <a:buNone/>
            </a:pPr>
            <a:r>
              <a:rPr lang="zh-CN" altLang="en-US" dirty="0"/>
              <a:t>练习标题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2195450" y="1656000"/>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p:cNvSpPr/>
          <p:nvPr userDrawn="1"/>
        </p:nvSpPr>
        <p:spPr>
          <a:xfrm rot="5400000">
            <a:off x="941355" y="36120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p:cNvSpPr/>
          <p:nvPr userDrawn="1"/>
        </p:nvSpPr>
        <p:spPr>
          <a:xfrm rot="5400000">
            <a:off x="1484022" y="26325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p:cNvSpPr txBox="1">
            <a:spLocks noChangeArrowheads="1"/>
          </p:cNvSpPr>
          <p:nvPr userDrawn="1"/>
        </p:nvSpPr>
        <p:spPr bwMode="auto">
          <a:xfrm>
            <a:off x="1695420" y="29877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标题 1"/>
          <p:cNvSpPr>
            <a:spLocks noGrp="1"/>
          </p:cNvSpPr>
          <p:nvPr userDrawn="1">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24" name="六边形 23"/>
          <p:cNvSpPr/>
          <p:nvPr userDrawn="1"/>
        </p:nvSpPr>
        <p:spPr>
          <a:xfrm rot="5400000">
            <a:off x="3294074" y="22542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p:cNvSpPr/>
          <p:nvPr userDrawn="1"/>
        </p:nvSpPr>
        <p:spPr>
          <a:xfrm rot="5400000">
            <a:off x="1198356" y="42315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p:cNvSpPr/>
          <p:nvPr userDrawn="1"/>
        </p:nvSpPr>
        <p:spPr>
          <a:xfrm rot="5400000">
            <a:off x="3642476" y="44903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p:cNvSpPr/>
          <p:nvPr userDrawn="1"/>
        </p:nvSpPr>
        <p:spPr>
          <a:xfrm rot="5400000">
            <a:off x="1190641" y="18201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5019358" y="1006475"/>
            <a:ext cx="5973761" cy="4256405"/>
          </a:xfrm>
          <a:prstGeom prst="rect">
            <a:avLst/>
          </a:prstGeom>
        </p:spPr>
        <p:txBody>
          <a:bodyPr anchor="ctr"/>
          <a:lstStyle>
            <a:lvl1pPr marL="457200" marR="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200" marR="0" lvl="0" indent="-457200" algn="l" defTabSz="914400" rtl="0" eaLnBrk="0" fontAlgn="base" latinLnBrk="0" hangingPunct="0">
              <a:lnSpc>
                <a:spcPct val="200000"/>
              </a:lnSpc>
              <a:spcBef>
                <a:spcPct val="20000"/>
              </a:spcBef>
              <a:spcAft>
                <a:spcPct val="0"/>
              </a:spcAft>
              <a:buClrTx/>
              <a:buSzTx/>
              <a:buFont typeface="Wingdings" panose="05000000000000000000" pitchFamily="2" charset="2"/>
              <a:buChar char="u"/>
              <a:defRPr/>
            </a:pPr>
            <a:r>
              <a:rPr kumimoji="1" lang="zh-CN" altLang="en-US" dirty="0"/>
              <a:t>此内容上下居中对齐，可根据实际情况微调位置和字体大小</a:t>
            </a:r>
            <a:endParaRPr kumimoji="1" lang="zh-CN" altLang="en-US" dirty="0"/>
          </a:p>
          <a:p>
            <a:pPr lvl="0"/>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5" name="泪珠形 14"/>
          <p:cNvSpPr/>
          <p:nvPr userDrawn="1"/>
        </p:nvSpPr>
        <p:spPr>
          <a:xfrm>
            <a:off x="1013943" y="3264492"/>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p:cNvSpPr/>
          <p:nvPr userDrawn="1"/>
        </p:nvSpPr>
        <p:spPr>
          <a:xfrm>
            <a:off x="1645363" y="2434299"/>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p:cNvSpPr/>
          <p:nvPr userDrawn="1"/>
        </p:nvSpPr>
        <p:spPr>
          <a:xfrm>
            <a:off x="3663313" y="4089233"/>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p:cNvSpPr/>
          <p:nvPr userDrawn="1"/>
        </p:nvSpPr>
        <p:spPr>
          <a:xfrm>
            <a:off x="2152487" y="2051117"/>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p:cNvSpPr/>
          <p:nvPr userDrawn="1"/>
        </p:nvSpPr>
        <p:spPr>
          <a:xfrm>
            <a:off x="844996" y="3381144"/>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p:cNvSpPr/>
          <p:nvPr userDrawn="1"/>
        </p:nvSpPr>
        <p:spPr>
          <a:xfrm rot="2700000">
            <a:off x="3564412" y="3089727"/>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p:cNvSpPr/>
          <p:nvPr userDrawn="1"/>
        </p:nvSpPr>
        <p:spPr>
          <a:xfrm rot="2700000">
            <a:off x="3711024" y="4032814"/>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p:cNvSpPr/>
          <p:nvPr userDrawn="1"/>
        </p:nvSpPr>
        <p:spPr>
          <a:xfrm rot="2700000">
            <a:off x="1595908" y="2140629"/>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p:cNvSpPr/>
          <p:nvPr userDrawn="1"/>
        </p:nvSpPr>
        <p:spPr>
          <a:xfrm rot="2700000">
            <a:off x="1559312" y="4247863"/>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p:cNvSpPr/>
          <p:nvPr userDrawn="1"/>
        </p:nvSpPr>
        <p:spPr>
          <a:xfrm rot="2700000">
            <a:off x="986540" y="2161712"/>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p:cNvSpPr/>
          <p:nvPr userDrawn="1"/>
        </p:nvSpPr>
        <p:spPr>
          <a:xfrm rot="2700000">
            <a:off x="1815645" y="2537749"/>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33" name="标题占位符 1"/>
          <p:cNvSpPr txBox="1">
            <a:spLocks noChangeArrowheads="1"/>
          </p:cNvSpPr>
          <p:nvPr userDrawn="1"/>
        </p:nvSpPr>
        <p:spPr bwMode="auto">
          <a:xfrm>
            <a:off x="1938193" y="2679748"/>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endPar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5" name="矩形 44"/>
          <p:cNvSpPr/>
          <p:nvPr userDrawn="1"/>
        </p:nvSpPr>
        <p:spPr>
          <a:xfrm rot="2700000">
            <a:off x="4273426" y="2466440"/>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endParaRPr kumimoji="1" lang="zh-CN" altLang="en-US" dirty="0"/>
          </a:p>
        </p:txBody>
      </p:sp>
      <p:sp>
        <p:nvSpPr>
          <p:cNvPr id="17" name="文本占位符 13"/>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总结页">
    <p:spTree>
      <p:nvGrpSpPr>
        <p:cNvPr id="1" name=""/>
        <p:cNvGrpSpPr/>
        <p:nvPr/>
      </p:nvGrpSpPr>
      <p:grpSpPr>
        <a:xfrm>
          <a:off x="0" y="0"/>
          <a:ext cx="0" cy="0"/>
          <a:chOff x="0" y="0"/>
          <a:chExt cx="0" cy="0"/>
        </a:xfrm>
      </p:grpSpPr>
      <p:sp>
        <p:nvSpPr>
          <p:cNvPr id="8" name="文本占位符 3"/>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600" indent="0">
              <a:buNone/>
              <a:defRPr/>
            </a:lvl2pPr>
            <a:lvl3pPr marL="1219200" indent="0">
              <a:buNone/>
              <a:defRPr/>
            </a:lvl3pPr>
            <a:lvl4pPr marL="18288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92870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1"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endParaRPr kumimoji="1" lang="zh-CN" altLang="en-US" dirty="0"/>
          </a:p>
        </p:txBody>
      </p:sp>
      <p:sp>
        <p:nvSpPr>
          <p:cNvPr id="14" name="文本占位符 13"/>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10880" y="234029"/>
            <a:ext cx="8771021" cy="517190"/>
          </a:xfrm>
          <a:prstGeom prst="rect">
            <a:avLst/>
          </a:prstGeom>
        </p:spPr>
        <p:txBody>
          <a:bodyPr anchor="ctr" anchorCtr="0"/>
          <a:lstStyle>
            <a:lvl1pPr>
              <a:defRPr sz="2400" b="1" i="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10" name="文本占位符 9"/>
          <p:cNvSpPr>
            <a:spLocks noGrp="1"/>
          </p:cNvSpPr>
          <p:nvPr>
            <p:ph type="body" sz="quarter" idx="10" hasCustomPrompt="1"/>
          </p:nvPr>
        </p:nvSpPr>
        <p:spPr>
          <a:xfrm>
            <a:off x="710880" y="940081"/>
            <a:ext cx="10698800"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
        <p:nvSpPr>
          <p:cNvPr id="12" name="文本占位符 11"/>
          <p:cNvSpPr>
            <a:spLocks noGrp="1"/>
          </p:cNvSpPr>
          <p:nvPr>
            <p:ph type="body" sz="quarter" idx="11" hasCustomPrompt="1"/>
          </p:nvPr>
        </p:nvSpPr>
        <p:spPr>
          <a:xfrm>
            <a:off x="710880" y="1656000"/>
            <a:ext cx="1069880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81" y="1646133"/>
            <a:ext cx="10749598" cy="4219575"/>
          </a:xfrm>
          <a:prstGeom prst="rect">
            <a:avLst/>
          </a:prstGeom>
        </p:spPr>
        <p:txBody>
          <a:bodyPr/>
          <a:lstStyle>
            <a:lvl1pPr marL="360045" indent="-360045">
              <a:lnSpc>
                <a:spcPct val="150000"/>
              </a:lnSpc>
              <a:buClr>
                <a:srgbClr val="404040"/>
              </a:buClr>
              <a:buSzPct val="85000"/>
              <a:buFont typeface="Wingdings" panose="05000000000000000000" pitchFamily="2" charset="2"/>
              <a:buChar char="l"/>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455" indent="-358775">
              <a:lnSpc>
                <a:spcPct val="150000"/>
              </a:lnSpc>
              <a:buFont typeface="Wingdings" panose="05000000000000000000" pitchFamily="2" charset="2"/>
              <a:buChar char="l"/>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4418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0" y="940081"/>
            <a:ext cx="10749599" cy="517190"/>
          </a:xfrm>
          <a:prstGeom prst="rect">
            <a:avLst/>
          </a:prstGeom>
        </p:spPr>
        <p:txBody>
          <a:bodyPr anchor="ctr" anchorCtr="0"/>
          <a:lstStyle>
            <a:lvl1pPr marL="0" indent="0">
              <a:buNone/>
              <a:defRPr lang="zh-CN" altLang="en-US" sz="1800" b="1"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lvl="0" indent="0">
              <a:buNone/>
            </a:pPr>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p:cNvSpPr>
            <a:spLocks noGrp="1"/>
          </p:cNvSpPr>
          <p:nvPr>
            <p:ph type="body" sz="quarter" idx="11" hasCustomPrompt="1"/>
          </p:nvPr>
        </p:nvSpPr>
        <p:spPr>
          <a:xfrm>
            <a:off x="710879" y="1646133"/>
            <a:ext cx="10719120" cy="4219575"/>
          </a:xfrm>
          <a:prstGeom prst="rect">
            <a:avLst/>
          </a:prstGeom>
        </p:spPr>
        <p:txBody>
          <a:bodyPr/>
          <a:lstStyle>
            <a:lvl1pPr marL="360045" indent="-360045">
              <a:lnSpc>
                <a:spcPct val="150000"/>
              </a:lnSpc>
              <a:buClr>
                <a:srgbClr val="404040"/>
              </a:buClr>
              <a:buSzPct val="85000"/>
              <a:buFont typeface="+mj-lt"/>
              <a:buAutoNum type="arabicPeriod"/>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90" indent="-360045">
              <a:lnSpc>
                <a:spcPct val="150000"/>
              </a:lnSpc>
              <a:buFont typeface="+mj-lt"/>
              <a:buAutoNum type="arabicPeriod"/>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endParaRPr lang="en-US" altLang="zh-CN" dirty="0"/>
          </a:p>
          <a:p>
            <a:pPr lvl="1"/>
            <a:r>
              <a:rPr lang="zh-CN" altLang="en-US" dirty="0"/>
              <a:t>技术特性</a:t>
            </a:r>
            <a:r>
              <a:rPr lang="en-US" altLang="zh-CN" dirty="0"/>
              <a:t>2</a:t>
            </a:r>
            <a:endParaRPr lang="en-US" altLang="zh-CN" dirty="0"/>
          </a:p>
          <a:p>
            <a:pPr lvl="2"/>
            <a:r>
              <a:rPr lang="zh-CN" altLang="en-US" dirty="0"/>
              <a:t>要点</a:t>
            </a:r>
            <a:r>
              <a:rPr lang="en-US" altLang="zh-CN" dirty="0"/>
              <a:t>1</a:t>
            </a:r>
            <a:endParaRPr lang="en-US" altLang="zh-CN" dirty="0"/>
          </a:p>
          <a:p>
            <a:pPr lvl="2"/>
            <a:r>
              <a:rPr lang="zh-CN" altLang="en-US" dirty="0"/>
              <a:t>要点</a:t>
            </a:r>
            <a:r>
              <a:rPr lang="en-US" altLang="zh-CN" dirty="0"/>
              <a:t>2</a:t>
            </a:r>
            <a:endParaRPr lang="zh-CN" altLang="en-US" dirty="0"/>
          </a:p>
        </p:txBody>
      </p:sp>
      <p:sp>
        <p:nvSpPr>
          <p:cNvPr id="5" name="标题 1"/>
          <p:cNvSpPr>
            <a:spLocks noGrp="1"/>
          </p:cNvSpPr>
          <p:nvPr>
            <p:ph type="title" hasCustomPrompt="1"/>
          </p:nvPr>
        </p:nvSpPr>
        <p:spPr>
          <a:xfrm>
            <a:off x="710880" y="234029"/>
            <a:ext cx="8771021" cy="517190"/>
          </a:xfrm>
          <a:prstGeom prst="rect">
            <a:avLst/>
          </a:prstGeom>
        </p:spPr>
        <p:txBody>
          <a:bodyPr anchor="ctr" anchorCtr="0"/>
          <a:lstStyle>
            <a:lvl1pPr>
              <a:defRPr lang="zh-CN" altLang="en-US" sz="2400" i="0" dirty="0">
                <a:solidFill>
                  <a:schemeClr val="tx1">
                    <a:lumMod val="65000"/>
                    <a:lumOff val="35000"/>
                  </a:schemeClr>
                </a:solidFill>
                <a:latin typeface="Alibaba PuHuiTi B" pitchFamily="18" charset="-122"/>
                <a:ea typeface="Alibaba PuHuiTi B" pitchFamily="18" charset="-122"/>
                <a:cs typeface="Alibaba PuHuiTi B" pitchFamily="18" charset="-122"/>
              </a:defRPr>
            </a:lvl1pPr>
          </a:lstStyle>
          <a:p>
            <a:pPr lvl="0"/>
            <a:r>
              <a:rPr lang="zh-CN" altLang="en-US" dirty="0"/>
              <a:t>正文一级标题</a:t>
            </a:r>
            <a:r>
              <a:rPr lang="en-US" altLang="zh-CN" dirty="0"/>
              <a:t>-</a:t>
            </a:r>
            <a:r>
              <a:rPr lang="zh-CN" altLang="en-US" dirty="0"/>
              <a:t>阿里巴巴普惠体</a:t>
            </a:r>
            <a:r>
              <a:rPr lang="en-US" altLang="zh-CN" dirty="0"/>
              <a:t>24</a:t>
            </a:r>
            <a:r>
              <a:rPr lang="zh-CN" altLang="en-US" dirty="0"/>
              <a:t>号</a:t>
            </a:r>
            <a:endParaRPr lang="zh-CN" altLang="en-US" dirty="0"/>
          </a:p>
        </p:txBody>
      </p:sp>
      <p:sp>
        <p:nvSpPr>
          <p:cNvPr id="6" name="文本占位符 9"/>
          <p:cNvSpPr>
            <a:spLocks noGrp="1"/>
          </p:cNvSpPr>
          <p:nvPr>
            <p:ph type="body" sz="quarter" idx="10" hasCustomPrompt="1"/>
          </p:nvPr>
        </p:nvSpPr>
        <p:spPr>
          <a:xfrm>
            <a:off x="710881" y="940081"/>
            <a:ext cx="10719120" cy="517190"/>
          </a:xfrm>
          <a:prstGeom prst="rect">
            <a:avLst/>
          </a:prstGeom>
        </p:spPr>
        <p:txBody>
          <a:bodyPr anchor="ctr" anchorCtr="0"/>
          <a:lstStyle>
            <a:lvl1pPr marL="0" indent="0">
              <a:buNone/>
              <a:defRPr sz="18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正文二级标题</a:t>
            </a:r>
            <a:r>
              <a:rPr lang="en-US" altLang="zh-CN" dirty="0"/>
              <a:t>-</a:t>
            </a:r>
            <a:r>
              <a:rPr lang="zh-CN" altLang="en-US" dirty="0"/>
              <a:t>阿里巴巴普惠体</a:t>
            </a:r>
            <a:r>
              <a:rPr lang="en-US" altLang="zh-CN" dirty="0"/>
              <a:t>18</a:t>
            </a:r>
            <a:r>
              <a:rPr lang="zh-CN" altLang="en-US" dirty="0"/>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7" Type="http://schemas.openxmlformats.org/officeDocument/2006/relationships/theme" Target="../theme/theme6.xml"/><Relationship Id="rId16" Type="http://schemas.openxmlformats.org/officeDocument/2006/relationships/image" Target="../media/image4.png"/><Relationship Id="rId15" Type="http://schemas.openxmlformats.org/officeDocument/2006/relationships/slideLayout" Target="../slideLayouts/slideLayout21.xml"/><Relationship Id="rId14" Type="http://schemas.openxmlformats.org/officeDocument/2006/relationships/slideLayout" Target="../slideLayouts/slideLayout20.xml"/><Relationship Id="rId13" Type="http://schemas.openxmlformats.org/officeDocument/2006/relationships/slideLayout" Target="../slideLayouts/slideLayout19.xml"/><Relationship Id="rId12" Type="http://schemas.openxmlformats.org/officeDocument/2006/relationships/slideLayout" Target="../slideLayouts/slideLayout18.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5.png"/><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21677" y="5726430"/>
            <a:ext cx="2748647" cy="448662"/>
          </a:xfrm>
          <a:prstGeom prst="rect">
            <a:avLst/>
          </a:prstGeom>
        </p:spPr>
      </p:pic>
      <p:sp>
        <p:nvSpPr>
          <p:cNvPr id="30" name="六边形 29"/>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1" fmla="*/ 0 w 1034350"/>
              <a:gd name="connsiteY0-2" fmla="*/ 1136649 h 1136649"/>
              <a:gd name="connsiteX1-3" fmla="*/ 0 w 1034350"/>
              <a:gd name="connsiteY1-4" fmla="*/ 0 h 1136649"/>
              <a:gd name="connsiteX2-5" fmla="*/ 750188 w 1034350"/>
              <a:gd name="connsiteY2-6" fmla="*/ 0 h 1136649"/>
              <a:gd name="connsiteX3-7" fmla="*/ 1034350 w 1034350"/>
              <a:gd name="connsiteY3-8" fmla="*/ 568325 h 1136649"/>
              <a:gd name="connsiteX4-9" fmla="*/ 750188 w 1034350"/>
              <a:gd name="connsiteY4-10" fmla="*/ 1136649 h 1136649"/>
              <a:gd name="connsiteX5-11" fmla="*/ 0 w 1034350"/>
              <a:gd name="connsiteY5-12" fmla="*/ 1136649 h 1136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grpSp>
        <p:nvGrpSpPr>
          <p:cNvPr id="5" name="组合 4"/>
          <p:cNvGrpSpPr/>
          <p:nvPr userDrawn="1"/>
        </p:nvGrpSpPr>
        <p:grpSpPr>
          <a:xfrm>
            <a:off x="2126595" y="2260317"/>
            <a:ext cx="2280944" cy="1168683"/>
            <a:chOff x="1984355" y="1223746"/>
            <a:chExt cx="2280944" cy="1168683"/>
          </a:xfrm>
        </p:grpSpPr>
        <p:sp>
          <p:nvSpPr>
            <p:cNvPr id="20" name="文本框 19"/>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2"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sp>
        <p:nvSpPr>
          <p:cNvPr id="20" name="文本框 19"/>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endParaRPr lang="zh-CN" altLang="en-US" sz="4200" b="1" i="0" dirty="0">
              <a:latin typeface="Alibaba PuHuiTi B" pitchFamily="18" charset="-122"/>
              <a:ea typeface="Alibaba PuHuiTi B" pitchFamily="18" charset="-122"/>
              <a:cs typeface="Alibaba PuHuiTi B" pitchFamily="18" charset="-122"/>
            </a:endParaRPr>
          </a:p>
        </p:txBody>
      </p:sp>
      <p:sp>
        <p:nvSpPr>
          <p:cNvPr id="21" name="文本框 20"/>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形 2"/>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070" y="2491361"/>
            <a:ext cx="406390" cy="40639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marR="0" indent="-4572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600"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 name="矩形 17"/>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2400">
              <a:latin typeface="Segoe UI" panose="020B0502040204020203" pitchFamily="34" charset="0"/>
              <a:ea typeface="微软雅黑" panose="020B0503020204020204" pitchFamily="34" charset="-122"/>
            </a:endParaRPr>
          </a:p>
        </p:txBody>
      </p:sp>
      <p:sp>
        <p:nvSpPr>
          <p:cNvPr id="20" name="矩形 22"/>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2400" dirty="0">
              <a:latin typeface="Segoe UI" panose="020B0502040204020203" pitchFamily="34" charset="0"/>
              <a:ea typeface="微软雅黑" panose="020B0503020204020204" pitchFamily="34" charset="-122"/>
            </a:endParaRPr>
          </a:p>
        </p:txBody>
      </p:sp>
      <p:cxnSp>
        <p:nvCxnSpPr>
          <p:cNvPr id="11" name="直接连接符 22"/>
          <p:cNvCxnSpPr/>
          <p:nvPr userDrawn="1"/>
        </p:nvCxnSpPr>
        <p:spPr>
          <a:xfrm flipH="1">
            <a:off x="323600" y="763880"/>
            <a:ext cx="11544801" cy="0"/>
          </a:xfrm>
          <a:prstGeom prst="line">
            <a:avLst/>
          </a:prstGeom>
          <a:ln w="9525">
            <a:solidFill>
              <a:srgbClr val="F2F2F2"/>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userDrawn="1"/>
        </p:nvGrpSpPr>
        <p:grpSpPr>
          <a:xfrm>
            <a:off x="0" y="420997"/>
            <a:ext cx="224590" cy="220464"/>
            <a:chOff x="0" y="262878"/>
            <a:chExt cx="224590" cy="506266"/>
          </a:xfrm>
        </p:grpSpPr>
        <p:sp>
          <p:nvSpPr>
            <p:cNvPr id="13" name="矩形 12"/>
            <p:cNvSpPr/>
            <p:nvPr/>
          </p:nvSpPr>
          <p:spPr>
            <a:xfrm>
              <a:off x="0" y="262878"/>
              <a:ext cx="224590" cy="506266"/>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2500" y="262878"/>
              <a:ext cx="82090" cy="506266"/>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16" name="图片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634242" y="283220"/>
            <a:ext cx="1225447" cy="35824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b="1">
          <a:solidFill>
            <a:schemeClr val="tx1"/>
          </a:solidFill>
          <a:latin typeface="黑体" panose="02010609060101010101" pitchFamily="49" charset="-122"/>
          <a:ea typeface="黑体" panose="02010609060101010101" pitchFamily="49" charset="-122"/>
        </a:defRPr>
      </a:lvl5pPr>
      <a:lvl6pPr marL="6096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6pPr>
      <a:lvl7pPr marL="12192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7pPr>
      <a:lvl8pPr marL="18288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8pPr>
      <a:lvl9pPr marL="2438400" algn="l" rtl="0" fontAlgn="base">
        <a:spcBef>
          <a:spcPct val="0"/>
        </a:spcBef>
        <a:spcAft>
          <a:spcPct val="0"/>
        </a:spcAft>
        <a:defRPr sz="3200" b="1">
          <a:solidFill>
            <a:schemeClr val="tx1"/>
          </a:solidFill>
          <a:latin typeface="黑体" panose="02010609060101010101" pitchFamily="49" charset="-122"/>
          <a:ea typeface="黑体" panose="02010609060101010101" pitchFamily="49"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4000" indent="-304800" algn="l" rtl="0" eaLnBrk="0" fontAlgn="base" hangingPunct="0">
        <a:spcBef>
          <a:spcPct val="20000"/>
        </a:spcBef>
        <a:spcAft>
          <a:spcPct val="0"/>
        </a:spcAft>
        <a:buFont typeface="Arial" panose="020B0604020202020204" pitchFamily="34" charset="0"/>
        <a:buChar char="•"/>
        <a:defRPr sz="1865" b="1" kern="1200">
          <a:solidFill>
            <a:schemeClr val="tx1"/>
          </a:solidFill>
          <a:latin typeface="黑体" panose="02010609060101010101" pitchFamily="49" charset="-122"/>
          <a:ea typeface="黑体" panose="02010609060101010101" pitchFamily="49" charset="-122"/>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38713" y="2604635"/>
            <a:ext cx="2314575" cy="955968"/>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Lst>
  <p:txStyles>
    <p:titleStyle>
      <a:lvl1pPr algn="ctr" rtl="0" eaLnBrk="0" fontAlgn="base" hangingPunct="0">
        <a:spcBef>
          <a:spcPct val="0"/>
        </a:spcBef>
        <a:spcAft>
          <a:spcPct val="0"/>
        </a:spcAft>
        <a:defRPr sz="5865" kern="1200">
          <a:solidFill>
            <a:schemeClr val="tx1"/>
          </a:solidFill>
          <a:latin typeface="+mj-lt"/>
          <a:ea typeface="+mj-ea"/>
          <a:cs typeface="+mj-cs"/>
        </a:defRPr>
      </a:lvl1pPr>
      <a:lvl2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5865">
          <a:solidFill>
            <a:schemeClr val="tx1"/>
          </a:solidFill>
          <a:latin typeface="Calibri" panose="020F0502020204030204" pitchFamily="34" charset="0"/>
          <a:ea typeface="黑体" panose="02010609060101010101" pitchFamily="49" charset="-122"/>
        </a:defRPr>
      </a:lvl5pPr>
      <a:lvl6pPr marL="6096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6pPr>
      <a:lvl7pPr marL="12192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7pPr>
      <a:lvl8pPr marL="18288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8pPr>
      <a:lvl9pPr marL="2438400" algn="ctr" rtl="0" fontAlgn="base">
        <a:spcBef>
          <a:spcPct val="0"/>
        </a:spcBef>
        <a:spcAft>
          <a:spcPct val="0"/>
        </a:spcAft>
        <a:defRPr sz="5865">
          <a:solidFill>
            <a:schemeClr val="tx1"/>
          </a:solidFill>
          <a:latin typeface="Calibri" panose="020F0502020204030204" pitchFamily="34" charset="0"/>
          <a:ea typeface="宋体" panose="02010600030101010101" pitchFamily="2" charset="-122"/>
        </a:defRPr>
      </a:lvl9pPr>
    </p:titleStyle>
    <p:bodyStyle>
      <a:lvl1pPr marL="457200" indent="-457200" algn="l" rtl="0" eaLnBrk="0" fontAlgn="base" hangingPunct="0">
        <a:spcBef>
          <a:spcPct val="20000"/>
        </a:spcBef>
        <a:spcAft>
          <a:spcPct val="0"/>
        </a:spcAft>
        <a:buFont typeface="Arial" panose="020B0604020202020204" pitchFamily="34" charset="0"/>
        <a:buChar char="•"/>
        <a:defRPr sz="4265" kern="1200">
          <a:solidFill>
            <a:schemeClr val="tx1"/>
          </a:solidFill>
          <a:latin typeface="+mn-lt"/>
          <a:ea typeface="+mn-ea"/>
          <a:cs typeface="+mn-cs"/>
        </a:defRPr>
      </a:lvl1pPr>
      <a:lvl2pPr marL="990600" indent="-381000" algn="l" rtl="0" eaLnBrk="0" fontAlgn="base" hangingPunct="0">
        <a:spcBef>
          <a:spcPct val="20000"/>
        </a:spcBef>
        <a:spcAft>
          <a:spcPct val="0"/>
        </a:spcAft>
        <a:buFont typeface="Arial" panose="020B0604020202020204" pitchFamily="34" charset="0"/>
        <a:buChar char="–"/>
        <a:defRPr sz="3735" kern="1200">
          <a:solidFill>
            <a:schemeClr val="tx1"/>
          </a:solidFill>
          <a:latin typeface="+mn-lt"/>
          <a:ea typeface="+mn-ea"/>
          <a:cs typeface="+mn-cs"/>
        </a:defRPr>
      </a:lvl2pPr>
      <a:lvl3pPr marL="1524000" indent="-3048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6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1.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25.png"/><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3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分类管理业务开发</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功能完善</a:t>
            </a:r>
            <a:endParaRPr lang="zh-CN" altLang="en-US" dirty="0"/>
          </a:p>
        </p:txBody>
      </p:sp>
      <p:sp>
        <p:nvSpPr>
          <p:cNvPr id="4" name="文本框 3"/>
          <p:cNvSpPr txBox="1"/>
          <p:nvPr/>
        </p:nvSpPr>
        <p:spPr>
          <a:xfrm>
            <a:off x="710565" y="1607820"/>
            <a:ext cx="11008995" cy="304609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前面我们已经完成了公共字段自动填充功能的代码开发，但是还有一个问题没有解决，就是我们在自动填充</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createUser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和</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updateUser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时设置的用户</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是固定值，现在我们需要改造成动态获取当前登录用户的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有的同学可能想到，用户登录成功后我们将用户</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存入了</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HttpSession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中，现在我从</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Http</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Session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中获取不就行了？</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注意，我们在MyMetaObjectHandler类中是不能获得</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HttpSession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对象的，所以我们需要通过其他方式来获取登录用户</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可以使用</a:t>
            </a:r>
            <a:r>
              <a:rPr lang="en-US" altLang="zh-CN" sz="1600" dirty="0">
                <a:solidFill>
                  <a:srgbClr val="FF0000"/>
                </a:solidFill>
                <a:latin typeface="阿里巴巴普惠体" panose="00020600040101010101" pitchFamily="18" charset="-122"/>
                <a:ea typeface="阿里巴巴普惠体" panose="00020600040101010101" pitchFamily="18" charset="-122"/>
              </a:rPr>
              <a:t>ThreadLocal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来解决此问题</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它是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JDK</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中提供的一个类。</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功能完善</a:t>
            </a:r>
            <a:endParaRPr lang="zh-CN" altLang="en-US" dirty="0"/>
          </a:p>
        </p:txBody>
      </p:sp>
      <p:sp>
        <p:nvSpPr>
          <p:cNvPr id="4" name="文本框 3"/>
          <p:cNvSpPr txBox="1"/>
          <p:nvPr/>
        </p:nvSpPr>
        <p:spPr>
          <a:xfrm>
            <a:off x="710565" y="1607820"/>
            <a:ext cx="11008995" cy="341503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在学习</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ThreadLocal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之前，我们需要先确认一个事情，就是客户端发送的每次</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http</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请求，对应的在服务端都会分配一个新的线程来处理，在处理过程中涉及到下面类中的方法都属于相同的一个线程：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、LoginCheckFilter的doFilter方法</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EmployeeController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update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MyMetaObjectHandler的updateFill方法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可以在上面的三个方法中分别加入下面代码（获取当前线程</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执行编辑员工功能进行验证，通过观察控制台输出可以发现，一次请求对应的线程</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是相同的：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802005" y="3923665"/>
            <a:ext cx="4045585" cy="562610"/>
          </a:xfrm>
          <a:prstGeom prst="rect">
            <a:avLst/>
          </a:prstGeom>
        </p:spPr>
      </p:pic>
      <p:pic>
        <p:nvPicPr>
          <p:cNvPr id="8" name="图片 7"/>
          <p:cNvPicPr>
            <a:picLocks noChangeAspect="1"/>
          </p:cNvPicPr>
          <p:nvPr/>
        </p:nvPicPr>
        <p:blipFill>
          <a:blip r:embed="rId2"/>
          <a:stretch>
            <a:fillRect/>
          </a:stretch>
        </p:blipFill>
        <p:spPr>
          <a:xfrm>
            <a:off x="802005" y="5062855"/>
            <a:ext cx="9738995" cy="13862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功能完善</a:t>
            </a:r>
            <a:endParaRPr lang="zh-CN" altLang="en-US" dirty="0"/>
          </a:p>
        </p:txBody>
      </p:sp>
      <p:sp>
        <p:nvSpPr>
          <p:cNvPr id="4" name="文本框 3"/>
          <p:cNvSpPr txBox="1"/>
          <p:nvPr/>
        </p:nvSpPr>
        <p:spPr>
          <a:xfrm>
            <a:off x="710565" y="1607820"/>
            <a:ext cx="11008995" cy="48926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什么是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ThreadLocal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ThreadLocal并不是一个Thread，而是Thread的局部变量。当使用ThreadLocal维护变量时，ThreadLocal为每个使用该变量的线程提供独立的变量副本，所以每一个线程都可以独立地改变自己的副本，而不会影响其它线程所对应的副本。</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ThreadLocal为每个线程提供单独一份存储空间，具有线程隔离的效果，只有在线程内才能获取到对应的值，线程外则不能访问。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ThreadLocal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常用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Arial" panose="020B0604020202020204" pitchFamily="34" charset="0"/>
              <a:buChar char="•"/>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public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void set(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value)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设置当前线程的线程局部变量的值</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Arial" panose="020B0604020202020204" pitchFamily="34" charset="0"/>
              <a:buChar char="•"/>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public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get() </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		</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返回当前线程所对应的线程局部变量的值</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indent="0" fontAlgn="auto">
              <a:lnSpc>
                <a:spcPct val="150000"/>
              </a:lnSpc>
              <a:spcBef>
                <a:spcPts val="0"/>
              </a:spcBef>
              <a:spcAft>
                <a:spcPts val="0"/>
              </a:spcAft>
              <a:buFont typeface="Arial" panose="020B0604020202020204" pitchFamily="34" charset="0"/>
              <a:buNone/>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indent="0" fontAlgn="auto">
              <a:lnSpc>
                <a:spcPct val="150000"/>
              </a:lnSpc>
              <a:spcBef>
                <a:spcPts val="0"/>
              </a:spcBef>
              <a:spcAft>
                <a:spcPts val="0"/>
              </a:spcAft>
              <a:buFont typeface="Arial" panose="020B0604020202020204" pitchFamily="34" charset="0"/>
              <a:buNone/>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我们可以在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LoginCheckFilter的doFilter方法中获取当前登录用户</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，并调用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ThreadLocal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方法来设置当前线程的线程局部变量的值（用户</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），然后在MyMetaObjectHandler的updateFill方法中调用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ThreadLocal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get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方法来获得当前线程所对应的线程局部变量的值（用户</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功能完善</a:t>
            </a:r>
            <a:endParaRPr lang="zh-CN" altLang="en-US" dirty="0"/>
          </a:p>
        </p:txBody>
      </p:sp>
      <p:sp>
        <p:nvSpPr>
          <p:cNvPr id="4" name="文本框 3"/>
          <p:cNvSpPr txBox="1"/>
          <p:nvPr/>
        </p:nvSpPr>
        <p:spPr>
          <a:xfrm>
            <a:off x="710565" y="1607820"/>
            <a:ext cx="11008995" cy="156845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实现步骤：</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、编写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BaseContext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工具类，基于</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ThreadLocal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封装的工具类</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LoginCheckFilter的doFilter方法中调用</a:t>
            </a:r>
            <a:r>
              <a:rPr 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BaseContext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来设置当前登录用户的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在MyMetaObjectHandler的方法中调用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BaseContext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获取登录用户的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功能完善</a:t>
            </a:r>
            <a:endParaRPr lang="zh-CN" altLang="en-US" dirty="0"/>
          </a:p>
        </p:txBody>
      </p:sp>
      <p:sp>
        <p:nvSpPr>
          <p:cNvPr id="4" name="文本框 3"/>
          <p:cNvSpPr txBox="1"/>
          <p:nvPr/>
        </p:nvSpPr>
        <p:spPr>
          <a:xfrm>
            <a:off x="710565" y="1607820"/>
            <a:ext cx="11008995"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实现步骤：</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、编写</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BaseContext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工具类，基于</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ThreadLocal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封装的工具类</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1107440" y="2578100"/>
            <a:ext cx="6730365" cy="40894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功能完善</a:t>
            </a:r>
            <a:endParaRPr lang="zh-CN" altLang="en-US" dirty="0"/>
          </a:p>
        </p:txBody>
      </p:sp>
      <p:sp>
        <p:nvSpPr>
          <p:cNvPr id="4" name="文本框 3"/>
          <p:cNvSpPr txBox="1"/>
          <p:nvPr/>
        </p:nvSpPr>
        <p:spPr>
          <a:xfrm>
            <a:off x="710565" y="1607820"/>
            <a:ext cx="11008995"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实现步骤：</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LoginCheckFilter的doFilter方法中调用</a:t>
            </a:r>
            <a:r>
              <a:rPr 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BaseContext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来设置当前登录用户的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959485" y="2734310"/>
            <a:ext cx="9235440" cy="288798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功能完善</a:t>
            </a:r>
            <a:endParaRPr lang="zh-CN" altLang="en-US" dirty="0"/>
          </a:p>
        </p:txBody>
      </p:sp>
      <p:sp>
        <p:nvSpPr>
          <p:cNvPr id="4" name="文本框 3"/>
          <p:cNvSpPr txBox="1"/>
          <p:nvPr/>
        </p:nvSpPr>
        <p:spPr>
          <a:xfrm>
            <a:off x="710565" y="1607820"/>
            <a:ext cx="11008995"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实现步骤：</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在MyMetaObjectHandler的方法中调用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BaseContext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获取登录用户的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1005205" y="2711450"/>
            <a:ext cx="7254240" cy="359664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新增分类</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02</a:t>
            </a:r>
            <a:endParaRPr lang="zh-CN" altLang="en-US" dirty="0"/>
          </a:p>
        </p:txBody>
      </p:sp>
      <p:sp>
        <p:nvSpPr>
          <p:cNvPr id="5" name="文本占位符 2"/>
          <p:cNvSpPr>
            <a:spLocks noGrp="1"/>
          </p:cNvSpPr>
          <p:nvPr>
            <p:ph type="body" idx="10"/>
          </p:nvPr>
        </p:nvSpPr>
        <p:spPr>
          <a:xfrm>
            <a:off x="5281930" y="3245485"/>
            <a:ext cx="5466080" cy="350647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数据模型</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代码开发</a:t>
            </a:r>
            <a:endParaRPr kumimoji="1" lang="zh-CN" altLang="en-US"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10565" y="1675765"/>
            <a:ext cx="10601960" cy="1568450"/>
          </a:xfrm>
          <a:prstGeom prst="rect">
            <a:avLst/>
          </a:prstGeom>
          <a:noFill/>
        </p:spPr>
        <p:txBody>
          <a:bodyPr wrap="square">
            <a:spAutoFit/>
          </a:bodyPr>
          <a:p>
            <a:pPr fontAlgn="auto">
              <a:lnSpc>
                <a:spcPct val="150000"/>
              </a:lnSpc>
              <a:spcBef>
                <a:spcPts val="0"/>
              </a:spcBef>
              <a:spcAft>
                <a:spcPts val="0"/>
              </a:spcAft>
            </a:pPr>
            <a:r>
              <a:rPr lang="zh-CN"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后台系统中可以管理分类信息，分类包括两种类型，分别是菜品分类和套餐分类。当我们在后台系统中添加菜品时需要选择一个菜品分类，当我们在后台系统中添加一个套餐时需要选择一个套餐分类，在移动端也会按照菜品分类和套餐分类来展示对应的菜品和套餐。</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9" name="图片 8"/>
          <p:cNvPicPr>
            <a:picLocks noChangeAspect="1"/>
          </p:cNvPicPr>
          <p:nvPr/>
        </p:nvPicPr>
        <p:blipFill>
          <a:blip r:embed="rId1"/>
          <a:stretch>
            <a:fillRect/>
          </a:stretch>
        </p:blipFill>
        <p:spPr>
          <a:xfrm>
            <a:off x="8335010" y="2998470"/>
            <a:ext cx="1979930" cy="3723640"/>
          </a:xfrm>
          <a:prstGeom prst="rect">
            <a:avLst/>
          </a:prstGeom>
          <a:ln>
            <a:solidFill>
              <a:schemeClr val="accent1"/>
            </a:solidFill>
          </a:ln>
        </p:spPr>
      </p:pic>
      <p:pic>
        <p:nvPicPr>
          <p:cNvPr id="10" name="图片 9"/>
          <p:cNvPicPr>
            <a:picLocks noChangeAspect="1"/>
          </p:cNvPicPr>
          <p:nvPr/>
        </p:nvPicPr>
        <p:blipFill>
          <a:blip r:embed="rId2"/>
          <a:stretch>
            <a:fillRect/>
          </a:stretch>
        </p:blipFill>
        <p:spPr>
          <a:xfrm>
            <a:off x="1462405" y="2972435"/>
            <a:ext cx="5949950" cy="3749675"/>
          </a:xfrm>
          <a:prstGeom prst="rect">
            <a:avLst/>
          </a:prstGeom>
          <a:ln w="3175">
            <a:solidFill>
              <a:schemeClr val="tx1"/>
            </a:solid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10565" y="1675765"/>
            <a:ext cx="1060196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可以在后台系统的分类管理页面分别添加菜品分类和套餐分类，如下：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835025" y="2506345"/>
            <a:ext cx="5178425" cy="2934335"/>
          </a:xfrm>
          <a:prstGeom prst="rect">
            <a:avLst/>
          </a:prstGeom>
        </p:spPr>
      </p:pic>
      <p:pic>
        <p:nvPicPr>
          <p:cNvPr id="7" name="图片 6"/>
          <p:cNvPicPr>
            <a:picLocks noChangeAspect="1"/>
          </p:cNvPicPr>
          <p:nvPr/>
        </p:nvPicPr>
        <p:blipFill>
          <a:blip r:embed="rId2"/>
          <a:stretch>
            <a:fillRect/>
          </a:stretch>
        </p:blipFill>
        <p:spPr>
          <a:xfrm>
            <a:off x="6256655" y="2506345"/>
            <a:ext cx="5163820" cy="29349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效果展示</a:t>
            </a:r>
            <a:endParaRPr lang="zh-CN" altLang="en-US" dirty="0">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445770" y="1026795"/>
            <a:ext cx="11442065" cy="5405120"/>
          </a:xfrm>
          <a:prstGeom prst="rect">
            <a:avLst/>
          </a:prstGeom>
        </p:spPr>
      </p:pic>
      <p:pic>
        <p:nvPicPr>
          <p:cNvPr id="6" name="图片 5"/>
          <p:cNvPicPr>
            <a:picLocks noChangeAspect="1"/>
          </p:cNvPicPr>
          <p:nvPr/>
        </p:nvPicPr>
        <p:blipFill>
          <a:blip r:embed="rId2"/>
          <a:stretch>
            <a:fillRect/>
          </a:stretch>
        </p:blipFill>
        <p:spPr>
          <a:xfrm>
            <a:off x="4274185" y="957580"/>
            <a:ext cx="3048000" cy="5692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新增分类，其实就是将我们新增窗口录入的分类数据插入到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category</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表，表结构如下：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9" name="图片 8"/>
          <p:cNvPicPr>
            <a:picLocks noChangeAspect="1"/>
          </p:cNvPicPr>
          <p:nvPr/>
        </p:nvPicPr>
        <p:blipFill>
          <a:blip r:embed="rId1"/>
          <a:stretch>
            <a:fillRect/>
          </a:stretch>
        </p:blipFill>
        <p:spPr>
          <a:xfrm>
            <a:off x="847725" y="2305685"/>
            <a:ext cx="7491095" cy="430530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数据模型</a:t>
            </a:r>
            <a:endParaRPr kumimoji="1" lang="zh-CN" altLang="en-US" dirty="0"/>
          </a:p>
        </p:txBody>
      </p:sp>
      <p:sp>
        <p:nvSpPr>
          <p:cNvPr id="6" name="文本框 5"/>
          <p:cNvSpPr txBox="1"/>
          <p:nvPr/>
        </p:nvSpPr>
        <p:spPr>
          <a:xfrm>
            <a:off x="710565" y="1675765"/>
            <a:ext cx="10601960" cy="4603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需要注意，</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category</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表中对</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name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字段加入了唯一约束，保证分类的名称是唯一的：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834390" y="2307590"/>
            <a:ext cx="8135620" cy="170434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新增分类</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5" name="文本框 4"/>
          <p:cNvSpPr txBox="1"/>
          <p:nvPr/>
        </p:nvSpPr>
        <p:spPr>
          <a:xfrm>
            <a:off x="710565" y="1671955"/>
            <a:ext cx="11077575"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在开发业务功能前，先将需要用到的类和接口基本结构创建好：</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实体类</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Category</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（直接从课程资料中导入即可）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接口</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CategoryMapper</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业务层接口</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CategoryService</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业务层实现类</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CategoryServiceImpl</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marL="285750" indent="-285750" fontAlgn="auto">
              <a:lnSpc>
                <a:spcPct val="150000"/>
              </a:lnSpc>
              <a:spcBef>
                <a:spcPts val="0"/>
              </a:spcBef>
              <a:spcAft>
                <a:spcPts val="0"/>
              </a:spcAft>
              <a:buFont typeface="Wingdings" panose="05000000000000000000" charset="0"/>
              <a:buChar char="l"/>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控制层</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CategoryController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新增分类</a:t>
            </a:r>
            <a:endParaRPr kumimoji="1" lang="en-US" altLang="zh-CN"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5" name="文本框 4"/>
          <p:cNvSpPr txBox="1"/>
          <p:nvPr/>
        </p:nvSpPr>
        <p:spPr>
          <a:xfrm>
            <a:off x="710565" y="1671955"/>
            <a:ext cx="11077575" cy="267652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在开发代码之前，需要梳理一下整个程序的执行过程：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(backend/page/category/list.html)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请求，将新增分类窗口输入的数据以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形式提交到服务端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、服务端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接收页面提交的数据并调用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将数据进行保存</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操作数据库，保存数据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可以看到新增菜品分类和新增套餐分类请求的服务端地址和提交的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数据结构</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相同，所以服务端只需要提供一个方法统一处理即可：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6026150" y="4076065"/>
            <a:ext cx="4001770" cy="2461260"/>
          </a:xfrm>
          <a:prstGeom prst="rect">
            <a:avLst/>
          </a:prstGeom>
          <a:ln>
            <a:solidFill>
              <a:schemeClr val="accent1"/>
            </a:solidFill>
          </a:ln>
        </p:spPr>
      </p:pic>
      <p:pic>
        <p:nvPicPr>
          <p:cNvPr id="6" name="图片 5"/>
          <p:cNvPicPr>
            <a:picLocks noChangeAspect="1"/>
          </p:cNvPicPr>
          <p:nvPr/>
        </p:nvPicPr>
        <p:blipFill>
          <a:blip r:embed="rId2"/>
          <a:stretch>
            <a:fillRect/>
          </a:stretch>
        </p:blipFill>
        <p:spPr>
          <a:xfrm>
            <a:off x="2250440" y="4076065"/>
            <a:ext cx="3436620" cy="246126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5" name="文本框 4"/>
          <p:cNvSpPr txBox="1"/>
          <p:nvPr/>
        </p:nvSpPr>
        <p:spPr>
          <a:xfrm>
            <a:off x="710565" y="1671955"/>
            <a:ext cx="1063561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Category</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中创建新增分类的方法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710565" y="2544445"/>
            <a:ext cx="5593080" cy="307848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新增分类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5" name="文本框 4"/>
          <p:cNvSpPr txBox="1"/>
          <p:nvPr/>
        </p:nvSpPr>
        <p:spPr>
          <a:xfrm>
            <a:off x="710565" y="1616075"/>
            <a:ext cx="9768205" cy="1198880"/>
          </a:xfrm>
          <a:prstGeom prst="rect">
            <a:avLst/>
          </a:prstGeom>
          <a:noFill/>
        </p:spPr>
        <p:txBody>
          <a:bodyPr>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测试过程中，需要将所有情况都覆盖全，例如：</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、输入的分类名称不存在</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、输入已存在的分类名称</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分类信息分页查询</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a:t>
            </a:r>
            <a:r>
              <a:rPr lang="en-US" dirty="0"/>
              <a:t>3</a:t>
            </a:r>
            <a:endParaRPr lang="en-US" dirty="0"/>
          </a:p>
        </p:txBody>
      </p:sp>
      <p:sp>
        <p:nvSpPr>
          <p:cNvPr id="5" name="文本占位符 2"/>
          <p:cNvSpPr>
            <a:spLocks noGrp="1"/>
          </p:cNvSpPr>
          <p:nvPr>
            <p:ph type="body" idx="10"/>
          </p:nvPr>
        </p:nvSpPr>
        <p:spPr>
          <a:xfrm>
            <a:off x="5281930" y="3245485"/>
            <a:ext cx="5466080" cy="1498600"/>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分类信息分页查询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2" name="文本框 1"/>
          <p:cNvSpPr txBox="1"/>
          <p:nvPr/>
        </p:nvSpPr>
        <p:spPr>
          <a:xfrm>
            <a:off x="710565" y="1701165"/>
            <a:ext cx="10299700"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系统中的分类很多的时候，如果在一个页面中全部展示出来会显得比较乱，不便于查看，所以一般的系统中都会以分页的方式来展示列表数据。</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1539240" y="2623820"/>
            <a:ext cx="7942580" cy="4092575"/>
          </a:xfrm>
          <a:prstGeom prst="rect">
            <a:avLst/>
          </a:prstGeom>
          <a:ln>
            <a:solidFill>
              <a:schemeClr val="accent1"/>
            </a:solid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分类信息分页查询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2" name="文本框 1"/>
          <p:cNvSpPr txBox="1"/>
          <p:nvPr/>
        </p:nvSpPr>
        <p:spPr>
          <a:xfrm>
            <a:off x="710565" y="1519555"/>
            <a:ext cx="9240520" cy="230695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在开发代码之前，需要梳理一下整个程序的执行过程：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请求，将分页查询参数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pageSize)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、服务端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接收页面提交的数据并调用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查询数据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操作数据库，查询分页数据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将查询到的分页数据响应给页面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5</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、页面接收到分页数据并通过</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ElementUI</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Table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组件</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展示到页面上</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7" name="图片 6"/>
          <p:cNvPicPr>
            <a:picLocks noChangeAspect="1"/>
          </p:cNvPicPr>
          <p:nvPr/>
        </p:nvPicPr>
        <p:blipFill>
          <a:blip r:embed="rId1"/>
          <a:stretch>
            <a:fillRect/>
          </a:stretch>
        </p:blipFill>
        <p:spPr>
          <a:xfrm>
            <a:off x="1034415" y="4018915"/>
            <a:ext cx="5494020" cy="2308860"/>
          </a:xfrm>
          <a:prstGeom prst="rect">
            <a:avLst/>
          </a:prstGeom>
          <a:ln>
            <a:solidFill>
              <a:schemeClr val="accent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分类信息分页查询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2" name="文本框 1"/>
          <p:cNvSpPr txBox="1"/>
          <p:nvPr/>
        </p:nvSpPr>
        <p:spPr>
          <a:xfrm>
            <a:off x="710565" y="1701165"/>
            <a:ext cx="924052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页面中使用的是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ElementUI</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提供的分页组件进行分页条的展示</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995680" y="2429510"/>
            <a:ext cx="5402580" cy="24917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5023432" y="852854"/>
            <a:ext cx="5973761" cy="4563208"/>
          </a:xfrm>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en-US" altLang="zh-CN"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新增分类</a:t>
            </a:r>
            <a:endParaRPr lang="en-US" altLang="zh-CN" dirty="0">
              <a:latin typeface="阿里巴巴普惠体" panose="00020600040101010101" pitchFamily="18" charset="-122"/>
              <a:ea typeface="阿里巴巴普惠体" panose="00020600040101010101" pitchFamily="18" charset="-122"/>
            </a:endParaRPr>
          </a:p>
          <a:p>
            <a:r>
              <a:rPr lang="zh-CN" dirty="0">
                <a:latin typeface="阿里巴巴普惠体" panose="00020600040101010101" pitchFamily="18" charset="-122"/>
                <a:ea typeface="阿里巴巴普惠体" panose="00020600040101010101" pitchFamily="18" charset="-122"/>
              </a:rPr>
              <a:t>分类信息分页查询</a:t>
            </a:r>
            <a:endParaRPr 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删除分类</a:t>
            </a:r>
            <a:endParaRPr kumimoji="1" lang="zh-CN" dirty="0">
              <a:latin typeface="阿里巴巴普惠体" panose="00020600040101010101" pitchFamily="18" charset="-122"/>
              <a:ea typeface="阿里巴巴普惠体" panose="00020600040101010101" pitchFamily="18" charset="-122"/>
            </a:endParaRPr>
          </a:p>
          <a:p>
            <a:r>
              <a:rPr kumimoji="1" lang="zh-CN" dirty="0">
                <a:latin typeface="阿里巴巴普惠体" panose="00020600040101010101" pitchFamily="18" charset="-122"/>
                <a:ea typeface="阿里巴巴普惠体" panose="00020600040101010101" pitchFamily="18" charset="-122"/>
              </a:rPr>
              <a:t>修改分类</a:t>
            </a:r>
            <a:endParaRPr kumimoji="1" lang="zh-CN"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分类信息分页查询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2" name="文本框 1"/>
          <p:cNvSpPr txBox="1"/>
          <p:nvPr/>
        </p:nvSpPr>
        <p:spPr>
          <a:xfrm>
            <a:off x="710565" y="1461770"/>
            <a:ext cx="10749915" cy="82994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VUE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对象完成后会调用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init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init</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方法中发送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请求并提交分页参数（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pageSize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），请求服务端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进行分页查询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sp>
        <p:nvSpPr>
          <p:cNvPr id="6" name="右箭头 5"/>
          <p:cNvSpPr/>
          <p:nvPr/>
        </p:nvSpPr>
        <p:spPr>
          <a:xfrm>
            <a:off x="7772400" y="4114165"/>
            <a:ext cx="659765" cy="29781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p:cNvPicPr>
            <a:picLocks noChangeAspect="1"/>
          </p:cNvPicPr>
          <p:nvPr/>
        </p:nvPicPr>
        <p:blipFill>
          <a:blip r:embed="rId1"/>
          <a:stretch>
            <a:fillRect/>
          </a:stretch>
        </p:blipFill>
        <p:spPr>
          <a:xfrm>
            <a:off x="829945" y="2480945"/>
            <a:ext cx="6843395" cy="3801745"/>
          </a:xfrm>
          <a:prstGeom prst="rect">
            <a:avLst/>
          </a:prstGeom>
          <a:ln>
            <a:solidFill>
              <a:schemeClr val="accent1"/>
            </a:solidFill>
          </a:ln>
        </p:spPr>
      </p:pic>
      <p:pic>
        <p:nvPicPr>
          <p:cNvPr id="9" name="图片 8"/>
          <p:cNvPicPr>
            <a:picLocks noChangeAspect="1"/>
          </p:cNvPicPr>
          <p:nvPr/>
        </p:nvPicPr>
        <p:blipFill>
          <a:blip r:embed="rId2"/>
          <a:stretch>
            <a:fillRect/>
          </a:stretch>
        </p:blipFill>
        <p:spPr>
          <a:xfrm>
            <a:off x="8542655" y="4163695"/>
            <a:ext cx="2931795" cy="1513840"/>
          </a:xfrm>
          <a:prstGeom prst="rect">
            <a:avLst/>
          </a:prstGeom>
          <a:ln>
            <a:solidFill>
              <a:schemeClr val="accent1"/>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分类信息分页查询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2" name="文本框 1"/>
          <p:cNvSpPr txBox="1"/>
          <p:nvPr/>
        </p:nvSpPr>
        <p:spPr>
          <a:xfrm>
            <a:off x="710565" y="1701165"/>
            <a:ext cx="104127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中创建分页查询方法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endParaRPr>
          </a:p>
        </p:txBody>
      </p:sp>
      <p:pic>
        <p:nvPicPr>
          <p:cNvPr id="5" name="图片 4"/>
          <p:cNvPicPr>
            <a:picLocks noChangeAspect="1"/>
          </p:cNvPicPr>
          <p:nvPr/>
        </p:nvPicPr>
        <p:blipFill>
          <a:blip r:embed="rId1"/>
          <a:stretch>
            <a:fillRect/>
          </a:stretch>
        </p:blipFill>
        <p:spPr>
          <a:xfrm>
            <a:off x="814070" y="2432050"/>
            <a:ext cx="7551420" cy="36957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分类信息分页查询</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2" name="文本框 1"/>
          <p:cNvSpPr txBox="1"/>
          <p:nvPr/>
        </p:nvSpPr>
        <p:spPr>
          <a:xfrm>
            <a:off x="710565" y="1701165"/>
            <a:ext cx="9240520" cy="337185"/>
          </a:xfrm>
          <a:prstGeom prst="rect">
            <a:avLst/>
          </a:prstGeom>
          <a:noFill/>
        </p:spPr>
        <p:txBody>
          <a:bodyPr wrap="square">
            <a:spAutoFit/>
          </a:bodyPr>
          <a:p>
            <a:pPr fontAlgn="auto">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测试过程中可以使用浏览器的监控工具查看页面和服务端的数据交互细节</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删除分类</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04</a:t>
            </a:r>
            <a:endParaRPr lang="en-US" dirty="0"/>
          </a:p>
        </p:txBody>
      </p:sp>
      <p:sp>
        <p:nvSpPr>
          <p:cNvPr id="5" name="文本占位符 2"/>
          <p:cNvSpPr>
            <a:spLocks noGrp="1"/>
          </p:cNvSpPr>
          <p:nvPr>
            <p:ph type="body" idx="10"/>
          </p:nvPr>
        </p:nvSpPr>
        <p:spPr>
          <a:xfrm>
            <a:off x="5281930" y="3245485"/>
            <a:ext cx="5466080" cy="297878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功能完善</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dirty="0">
                <a:latin typeface="阿里巴巴普惠体" panose="00020600040101010101" pitchFamily="18" charset="-122"/>
                <a:ea typeface="阿里巴巴普惠体" panose="00020600040101010101" pitchFamily="18" charset="-122"/>
              </a:rPr>
              <a:t>删除分类</a:t>
            </a:r>
            <a:endParaRPr kumimoji="1"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957560" cy="4603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在分类管理列表页面，可以对某个分类进行删除操作。需要注意的是当分类关联了菜品或者套餐时，此分类不允许删除。</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956945" y="2283460"/>
            <a:ext cx="9719945" cy="4298950"/>
          </a:xfrm>
          <a:prstGeom prst="rect">
            <a:avLst/>
          </a:prstGeom>
          <a:ln>
            <a:solidFill>
              <a:schemeClr val="accent1"/>
            </a:solid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dirty="0">
                <a:latin typeface="阿里巴巴普惠体" panose="00020600040101010101" pitchFamily="18" charset="-122"/>
                <a:ea typeface="阿里巴巴普惠体" panose="00020600040101010101" pitchFamily="18" charset="-122"/>
              </a:rPr>
              <a:t>删除分类</a:t>
            </a:r>
            <a:endParaRPr kumimoji="1"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6" name="文本框 5"/>
          <p:cNvSpPr txBox="1"/>
          <p:nvPr/>
        </p:nvSpPr>
        <p:spPr>
          <a:xfrm>
            <a:off x="794385" y="1558290"/>
            <a:ext cx="10057130" cy="156845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在开发代码之前，需要梳理一下整个程序的执行过程：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、页面发送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请求，将参数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提交到服务端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、服务端</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接收页面提交的数据并调用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删除</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调用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sym typeface="+mn-ea"/>
              </a:rPr>
              <a:t>操作数据库</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942340" y="3397885"/>
            <a:ext cx="6301105" cy="2528570"/>
          </a:xfrm>
          <a:prstGeom prst="rect">
            <a:avLst/>
          </a:prstGeom>
          <a:ln>
            <a:solidFill>
              <a:schemeClr val="accent1"/>
            </a:solid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6" name="文本框 5"/>
          <p:cNvSpPr txBox="1"/>
          <p:nvPr/>
        </p:nvSpPr>
        <p:spPr>
          <a:xfrm>
            <a:off x="794385" y="1533525"/>
            <a:ext cx="10057130" cy="46037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Controller</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中创建</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delete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913130" y="2289175"/>
            <a:ext cx="4593590" cy="37636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latin typeface="阿里巴巴普惠体" panose="00020600040101010101" pitchFamily="18" charset="-122"/>
                <a:ea typeface="阿里巴巴普惠体" panose="00020600040101010101" pitchFamily="18" charset="-122"/>
                <a:sym typeface="+mn-ea"/>
              </a:rPr>
              <a:t>删除分类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通过</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debug</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断点调试进行测试，同时结合浏览器监控工具查看请求和响应的具体数据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删除分类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功能完善</a:t>
            </a:r>
            <a:endParaRPr kumimoji="1" lang="zh-CN" altLang="en-US" dirty="0"/>
          </a:p>
        </p:txBody>
      </p:sp>
      <p:sp>
        <p:nvSpPr>
          <p:cNvPr id="6" name="文本框 5"/>
          <p:cNvSpPr txBox="1"/>
          <p:nvPr/>
        </p:nvSpPr>
        <p:spPr>
          <a:xfrm>
            <a:off x="794385" y="1607820"/>
            <a:ext cx="11091545" cy="341503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前面我们已经实现了根据</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删除分类的功能，但是并没有检查删除的分类是否关联了菜品或者套餐，所以我们需要进行功能完善。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要完善分类删除功能，需要先准备基础的类和接口：</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、实体类</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Dish</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Setmeal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（从课程资料中复制即可）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DishMapper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SetmealMapper</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DishService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SetmealService</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Service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实现类</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DishServiceImpl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SetmealServiceImpl</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latin typeface="阿里巴巴普惠体" panose="00020600040101010101" pitchFamily="18" charset="-122"/>
                <a:ea typeface="阿里巴巴普惠体" panose="00020600040101010101" pitchFamily="18" charset="-122"/>
                <a:sym typeface="+mn-ea"/>
              </a:rPr>
              <a:t>删除分类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功能完善</a:t>
            </a:r>
            <a:endParaRPr kumimoji="1" lang="zh-CN" altLang="en-US" dirty="0"/>
          </a:p>
        </p:txBody>
      </p:sp>
      <p:sp>
        <p:nvSpPr>
          <p:cNvPr id="6" name="文本框 5"/>
          <p:cNvSpPr txBox="1"/>
          <p:nvPr/>
        </p:nvSpPr>
        <p:spPr>
          <a:xfrm>
            <a:off x="794385" y="1607820"/>
            <a:ext cx="11091545" cy="193802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具体实现步骤：</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）创建自定义业务异常类</a:t>
            </a:r>
            <a:endPar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在CategoryService中扩展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remove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CategoryServiceImpl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中实现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remove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）在GlobalExceptionHandler中处理自定义异常</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01</a:t>
            </a:r>
            <a:endParaRPr lang="zh-CN" altLang="en-US" dirty="0"/>
          </a:p>
        </p:txBody>
      </p:sp>
      <p:sp>
        <p:nvSpPr>
          <p:cNvPr id="5" name="文本占位符 2"/>
          <p:cNvSpPr>
            <a:spLocks noGrp="1"/>
          </p:cNvSpPr>
          <p:nvPr>
            <p:ph type="body" idx="10"/>
          </p:nvPr>
        </p:nvSpPr>
        <p:spPr>
          <a:xfrm>
            <a:off x="5281833" y="3245338"/>
            <a:ext cx="5466080" cy="2680677"/>
          </a:xfrm>
        </p:spPr>
        <p:txBody>
          <a:bodyPr/>
          <a:lstStyle/>
          <a:p>
            <a:r>
              <a:rPr lang="zh-CN" dirty="0">
                <a:latin typeface="阿里巴巴普惠体" panose="00020600040101010101" pitchFamily="18" charset="-122"/>
                <a:ea typeface="阿里巴巴普惠体" panose="00020600040101010101" pitchFamily="18" charset="-122"/>
              </a:rPr>
              <a:t>问题分析</a:t>
            </a:r>
            <a:endParaRPr lang="zh-CN" dirty="0">
              <a:latin typeface="阿里巴巴普惠体" panose="00020600040101010101" pitchFamily="18" charset="-122"/>
              <a:ea typeface="阿里巴巴普惠体" panose="00020600040101010101" pitchFamily="18" charset="-122"/>
            </a:endParaRPr>
          </a:p>
          <a:p>
            <a:r>
              <a:rPr kumimoji="1" lang="zh-CN" altLang="en-US" dirty="0">
                <a:latin typeface="阿里巴巴普惠体" panose="00020600040101010101" pitchFamily="18" charset="-122"/>
                <a:ea typeface="阿里巴巴普惠体" panose="00020600040101010101" pitchFamily="18" charset="-122"/>
              </a:rPr>
              <a:t>代码实现</a:t>
            </a:r>
            <a:endParaRPr kumimoji="1" lang="en-US" altLang="zh-CN"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功能完善</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latin typeface="阿里巴巴普惠体" panose="00020600040101010101" pitchFamily="18" charset="-122"/>
                <a:ea typeface="阿里巴巴普惠体" panose="00020600040101010101" pitchFamily="18" charset="-122"/>
                <a:sym typeface="+mn-ea"/>
              </a:rPr>
              <a:t>删除分类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功能完善</a:t>
            </a:r>
            <a:endParaRPr kumimoji="1" lang="zh-CN" altLang="en-US" dirty="0"/>
          </a:p>
        </p:txBody>
      </p:sp>
      <p:sp>
        <p:nvSpPr>
          <p:cNvPr id="6" name="文本框 5"/>
          <p:cNvSpPr txBox="1"/>
          <p:nvPr/>
        </p:nvSpPr>
        <p:spPr>
          <a:xfrm>
            <a:off x="794385" y="1607820"/>
            <a:ext cx="1109154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具体实现步骤：</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）创建自定义业务异常类</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1261745" y="2977515"/>
            <a:ext cx="5737860" cy="217932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latin typeface="阿里巴巴普惠体" panose="00020600040101010101" pitchFamily="18" charset="-122"/>
                <a:ea typeface="阿里巴巴普惠体" panose="00020600040101010101" pitchFamily="18" charset="-122"/>
                <a:sym typeface="+mn-ea"/>
              </a:rPr>
              <a:t>删除分类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功能完善</a:t>
            </a:r>
            <a:endParaRPr kumimoji="1" lang="zh-CN" altLang="en-US" dirty="0"/>
          </a:p>
        </p:txBody>
      </p:sp>
      <p:sp>
        <p:nvSpPr>
          <p:cNvPr id="6" name="文本框 5"/>
          <p:cNvSpPr txBox="1"/>
          <p:nvPr/>
        </p:nvSpPr>
        <p:spPr>
          <a:xfrm>
            <a:off x="794385" y="1607820"/>
            <a:ext cx="1109154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具体实现步骤：</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在CategoryService中扩展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remove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996950" y="2954655"/>
            <a:ext cx="6454140" cy="13563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latin typeface="阿里巴巴普惠体" panose="00020600040101010101" pitchFamily="18" charset="-122"/>
                <a:ea typeface="阿里巴巴普惠体" panose="00020600040101010101" pitchFamily="18" charset="-122"/>
                <a:sym typeface="+mn-ea"/>
              </a:rPr>
              <a:t>删除分类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功能完善</a:t>
            </a:r>
            <a:endParaRPr kumimoji="1" lang="zh-CN" altLang="en-US" dirty="0"/>
          </a:p>
        </p:txBody>
      </p:sp>
      <p:sp>
        <p:nvSpPr>
          <p:cNvPr id="6" name="文本框 5"/>
          <p:cNvSpPr txBox="1"/>
          <p:nvPr/>
        </p:nvSpPr>
        <p:spPr>
          <a:xfrm>
            <a:off x="794385" y="1607820"/>
            <a:ext cx="1109154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具体实现步骤：</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CategoryServiceImpl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中实现</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remove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5302250" y="1456690"/>
            <a:ext cx="6071235" cy="485711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a:latin typeface="阿里巴巴普惠体" panose="00020600040101010101" pitchFamily="18" charset="-122"/>
                <a:ea typeface="阿里巴巴普惠体" panose="00020600040101010101" pitchFamily="18" charset="-122"/>
                <a:sym typeface="+mn-ea"/>
              </a:rPr>
              <a:t>删除分类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功能完善</a:t>
            </a:r>
            <a:endParaRPr kumimoji="1" lang="zh-CN" altLang="en-US" dirty="0"/>
          </a:p>
        </p:txBody>
      </p:sp>
      <p:sp>
        <p:nvSpPr>
          <p:cNvPr id="6" name="文本框 5"/>
          <p:cNvSpPr txBox="1"/>
          <p:nvPr/>
        </p:nvSpPr>
        <p:spPr>
          <a:xfrm>
            <a:off x="794385" y="1607820"/>
            <a:ext cx="11091545"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具体实现步骤：</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）在GlobalExceptionHandler中处理自定义异常</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1223010" y="2787015"/>
            <a:ext cx="5661660" cy="291846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281833" y="2697016"/>
            <a:ext cx="6725920" cy="548322"/>
          </a:xfrm>
        </p:spPr>
        <p:txBody>
          <a:bodyPr>
            <a:normAutofit fontScale="90000"/>
          </a:bodyPr>
          <a:lstStyle/>
          <a:p>
            <a:r>
              <a:rPr lang="zh-CN" altLang="en-US" dirty="0">
                <a:latin typeface="阿里巴巴普惠体" panose="00020600040101010101" pitchFamily="18" charset="-122"/>
                <a:ea typeface="阿里巴巴普惠体" panose="00020600040101010101" pitchFamily="18" charset="-122"/>
              </a:rPr>
              <a:t>修改分类</a:t>
            </a:r>
            <a:endParaRPr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1"/>
          </p:nvPr>
        </p:nvSpPr>
        <p:spPr/>
        <p:txBody>
          <a:bodyPr/>
          <a:lstStyle/>
          <a:p>
            <a:r>
              <a:rPr lang="en-US" altLang="zh-CN" dirty="0"/>
              <a:t>05</a:t>
            </a:r>
            <a:endParaRPr lang="en-US" dirty="0"/>
          </a:p>
        </p:txBody>
      </p:sp>
      <p:sp>
        <p:nvSpPr>
          <p:cNvPr id="5" name="文本占位符 2"/>
          <p:cNvSpPr>
            <a:spLocks noGrp="1"/>
          </p:cNvSpPr>
          <p:nvPr>
            <p:ph type="body" idx="10"/>
          </p:nvPr>
        </p:nvSpPr>
        <p:spPr>
          <a:xfrm>
            <a:off x="5281930" y="3245485"/>
            <a:ext cx="5466080" cy="2978785"/>
          </a:xfrm>
        </p:spPr>
        <p:txBody>
          <a:bodyPr/>
          <a:lstStyle/>
          <a:p>
            <a:r>
              <a:rPr kumimoji="1" lang="zh-CN" altLang="en-US" dirty="0">
                <a:latin typeface="阿里巴巴普惠体" panose="00020600040101010101" pitchFamily="18" charset="-122"/>
                <a:ea typeface="阿里巴巴普惠体" panose="00020600040101010101" pitchFamily="18" charset="-122"/>
              </a:rPr>
              <a:t>需求分析</a:t>
            </a:r>
            <a:endParaRPr kumimoji="1"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代码开发</a:t>
            </a:r>
            <a:endParaRPr lang="zh-CN" altLang="en-US" dirty="0">
              <a:latin typeface="阿里巴巴普惠体" panose="00020600040101010101" pitchFamily="18" charset="-122"/>
              <a:ea typeface="阿里巴巴普惠体" panose="00020600040101010101" pitchFamily="18" charset="-122"/>
            </a:endParaRPr>
          </a:p>
          <a:p>
            <a:r>
              <a:rPr lang="zh-CN" altLang="en-US" dirty="0">
                <a:latin typeface="阿里巴巴普惠体" panose="00020600040101010101" pitchFamily="18" charset="-122"/>
                <a:ea typeface="阿里巴巴普惠体" panose="00020600040101010101" pitchFamily="18" charset="-122"/>
              </a:rPr>
              <a:t>功能测试</a:t>
            </a:r>
            <a:endParaRPr lang="zh-CN" altLang="en-US" dirty="0">
              <a:latin typeface="阿里巴巴普惠体" panose="00020600040101010101" pitchFamily="18" charset="-122"/>
              <a:ea typeface="阿里巴巴普惠体" panose="00020600040101010101" pitchFamily="18"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修改分类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需求分析</a:t>
            </a:r>
            <a:endParaRPr kumimoji="1" lang="zh-CN" altLang="en-US" dirty="0"/>
          </a:p>
        </p:txBody>
      </p:sp>
      <p:sp>
        <p:nvSpPr>
          <p:cNvPr id="6" name="文本框 5"/>
          <p:cNvSpPr txBox="1"/>
          <p:nvPr/>
        </p:nvSpPr>
        <p:spPr>
          <a:xfrm>
            <a:off x="794385" y="1607820"/>
            <a:ext cx="1005713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在分类管理列表页面点击修改按钮，弹出修改窗口，在修改窗口回显分类信息并进行修改，最后点击确定按钮完成修改操作</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2" name="图片 1"/>
          <p:cNvPicPr>
            <a:picLocks noChangeAspect="1"/>
          </p:cNvPicPr>
          <p:nvPr/>
        </p:nvPicPr>
        <p:blipFill>
          <a:blip r:embed="rId1"/>
          <a:stretch>
            <a:fillRect/>
          </a:stretch>
        </p:blipFill>
        <p:spPr>
          <a:xfrm>
            <a:off x="1164590" y="2654300"/>
            <a:ext cx="8486775" cy="3822700"/>
          </a:xfrm>
          <a:prstGeom prst="rect">
            <a:avLst/>
          </a:prstGeom>
          <a:ln>
            <a:solidFill>
              <a:schemeClr val="accent1"/>
            </a:solid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修改分类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6" name="文本框 5"/>
          <p:cNvSpPr txBox="1"/>
          <p:nvPr/>
        </p:nvSpPr>
        <p:spPr>
          <a:xfrm>
            <a:off x="794385" y="1607820"/>
            <a:ext cx="10057130" cy="1938020"/>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在开发代码之前需要梳理一下操作过程和对应的程序的执行流程：</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、点击修改按钮时，</a:t>
            </a: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弹出修改窗口并回显数据</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、点击确定按钮，发送</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ajax</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请求，将修改窗口的分类信息以</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json</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方式提交给服务端</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3</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、服务端接收分类信息，并进行处理，完成后给页面响应</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4</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、页面接收到服务端响应信息后进行相应处理</a:t>
            </a:r>
            <a:endPar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latin typeface="阿里巴巴普惠体" panose="00020600040101010101" pitchFamily="18" charset="-122"/>
                <a:ea typeface="阿里巴巴普惠体" panose="00020600040101010101" pitchFamily="18" charset="-122"/>
              </a:rPr>
              <a:t>修改分类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代码开发</a:t>
            </a:r>
            <a:endParaRPr kumimoji="1" lang="zh-CN" altLang="en-US" dirty="0"/>
          </a:p>
        </p:txBody>
      </p:sp>
      <p:sp>
        <p:nvSpPr>
          <p:cNvPr id="6" name="文本框 5"/>
          <p:cNvSpPr txBox="1"/>
          <p:nvPr/>
        </p:nvSpPr>
        <p:spPr>
          <a:xfrm>
            <a:off x="794385" y="1607820"/>
            <a:ext cx="10439400" cy="829945"/>
          </a:xfrm>
          <a:prstGeom prst="rect">
            <a:avLst/>
          </a:prstGeom>
          <a:noFill/>
        </p:spPr>
        <p:txBody>
          <a:bodyPr wrap="square">
            <a:spAutoFit/>
          </a:bodyPr>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html</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页面中相关的代码都已经提供好了，我们只需要分析页面发送的请求和需要的响应数据格式，就可以对应来创建服务端的</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update</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方法</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pic>
        <p:nvPicPr>
          <p:cNvPr id="7" name="图片 6"/>
          <p:cNvPicPr>
            <a:picLocks noChangeAspect="1"/>
          </p:cNvPicPr>
          <p:nvPr/>
        </p:nvPicPr>
        <p:blipFill>
          <a:blip r:embed="rId1"/>
          <a:stretch>
            <a:fillRect/>
          </a:stretch>
        </p:blipFill>
        <p:spPr>
          <a:xfrm>
            <a:off x="939165" y="2748280"/>
            <a:ext cx="6958330" cy="1939290"/>
          </a:xfrm>
          <a:prstGeom prst="rect">
            <a:avLst/>
          </a:prstGeom>
          <a:ln>
            <a:solidFill>
              <a:schemeClr val="accent1"/>
            </a:solid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a:latin typeface="阿里巴巴普惠体" panose="00020600040101010101" pitchFamily="18" charset="-122"/>
                <a:ea typeface="阿里巴巴普惠体" panose="00020600040101010101" pitchFamily="18" charset="-122"/>
                <a:sym typeface="+mn-ea"/>
              </a:rPr>
              <a:t>修改分类</a:t>
            </a:r>
            <a:endParaRPr kumimoji="1" lang="zh-CN" altLang="en-US" dirty="0">
              <a:latin typeface="阿里巴巴普惠体" panose="00020600040101010101" pitchFamily="18" charset="-122"/>
              <a:ea typeface="阿里巴巴普惠体" panose="00020600040101010101" pitchFamily="18" charset="-122"/>
            </a:endParaRPr>
          </a:p>
        </p:txBody>
      </p:sp>
      <p:sp>
        <p:nvSpPr>
          <p:cNvPr id="4" name="文本占位符 3"/>
          <p:cNvSpPr>
            <a:spLocks noGrp="1"/>
          </p:cNvSpPr>
          <p:nvPr>
            <p:ph type="body" sz="quarter" idx="10"/>
          </p:nvPr>
        </p:nvSpPr>
        <p:spPr/>
        <p:txBody>
          <a:bodyPr/>
          <a:lstStyle/>
          <a:p>
            <a:r>
              <a:rPr kumimoji="1" lang="zh-CN" altLang="en-US" dirty="0"/>
              <a:t>功能测试</a:t>
            </a:r>
            <a:endParaRPr kumimoji="1" lang="zh-CN" altLang="en-US" dirty="0"/>
          </a:p>
        </p:txBody>
      </p:sp>
      <p:sp>
        <p:nvSpPr>
          <p:cNvPr id="6" name="文本框 5"/>
          <p:cNvSpPr txBox="1"/>
          <p:nvPr/>
        </p:nvSpPr>
        <p:spPr>
          <a:xfrm>
            <a:off x="794385" y="1607820"/>
            <a:ext cx="10057130"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按照前面分析的操作流程进行测试，查看数据是否正常修改即可</a:t>
            </a:r>
            <a:endPar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en-US" altLang="zh-CN"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问题分析</a:t>
            </a:r>
            <a:endParaRPr lang="zh-CN" altLang="en-US" dirty="0"/>
          </a:p>
        </p:txBody>
      </p:sp>
      <p:sp>
        <p:nvSpPr>
          <p:cNvPr id="4" name="文本框 3"/>
          <p:cNvSpPr txBox="1"/>
          <p:nvPr/>
        </p:nvSpPr>
        <p:spPr>
          <a:xfrm>
            <a:off x="710565" y="1607820"/>
            <a:ext cx="10857230" cy="3784600"/>
          </a:xfrm>
          <a:prstGeom prst="rect">
            <a:avLst/>
          </a:prstGeom>
          <a:noFill/>
        </p:spPr>
        <p:txBody>
          <a:bodyPr wrap="square">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前面我们已经完成了后台系统的员工管理功能开发，在新增员工时需要设置创建时间、创建人、修改时间、修改人等字段，在编辑员工时需要设置修改时间和修改人等字段。这些字段属于公共字段，也就是很多表中都有这些字段，如下：</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能不能对于这些公共字段在某个地方统一处理，来简化开发呢？</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答案就是使用</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Mybatis Plus</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提供的</a:t>
            </a:r>
            <a:r>
              <a:rPr lang="zh-CN" altLang="en-US" sz="1600" dirty="0">
                <a:solidFill>
                  <a:srgbClr val="FF0000"/>
                </a:solidFill>
                <a:latin typeface="阿里巴巴普惠体" panose="00020600040101010101" pitchFamily="18" charset="-122"/>
                <a:ea typeface="阿里巴巴普惠体" panose="00020600040101010101" pitchFamily="18" charset="-122"/>
              </a:rPr>
              <a:t>公共字段自动填充</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功能。</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6436360" y="2581275"/>
            <a:ext cx="5365750" cy="3850005"/>
          </a:xfrm>
          <a:prstGeom prst="rect">
            <a:avLst/>
          </a:prstGeom>
        </p:spPr>
      </p:pic>
      <p:pic>
        <p:nvPicPr>
          <p:cNvPr id="7" name="图片 6"/>
          <p:cNvPicPr>
            <a:picLocks noChangeAspect="1"/>
          </p:cNvPicPr>
          <p:nvPr/>
        </p:nvPicPr>
        <p:blipFill>
          <a:blip r:embed="rId2"/>
          <a:stretch>
            <a:fillRect/>
          </a:stretch>
        </p:blipFill>
        <p:spPr>
          <a:xfrm>
            <a:off x="800735" y="2637155"/>
            <a:ext cx="3412490" cy="117030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代码实现</a:t>
            </a:r>
            <a:endParaRPr lang="zh-CN" altLang="en-US" dirty="0"/>
          </a:p>
        </p:txBody>
      </p:sp>
      <p:sp>
        <p:nvSpPr>
          <p:cNvPr id="4" name="文本框 3"/>
          <p:cNvSpPr txBox="1"/>
          <p:nvPr/>
        </p:nvSpPr>
        <p:spPr>
          <a:xfrm>
            <a:off x="710565" y="1607820"/>
            <a:ext cx="10414635" cy="2306955"/>
          </a:xfrm>
          <a:prstGeom prst="rect">
            <a:avLst/>
          </a:prstGeom>
          <a:noFill/>
        </p:spPr>
        <p:txBody>
          <a:bodyPr>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Mybatis Plus公共字段自动填充，也就是在插入或者更新的时候为指定字段赋予指定的值，使用它的好处就是可以统一对这些字段进行处理，避免了重复代码。</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实现步骤：</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、在实体类的属性上加入@TableField注解，指定自动填充的策略</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、按照框架要求编写元数据对象处理器，在此类中统一为公共字段赋值，此类需要实现MetaObjectHandler接口</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代码实现</a:t>
            </a:r>
            <a:endParaRPr lang="zh-CN" altLang="en-US" dirty="0"/>
          </a:p>
        </p:txBody>
      </p:sp>
      <p:sp>
        <p:nvSpPr>
          <p:cNvPr id="4" name="文本框 3"/>
          <p:cNvSpPr txBox="1"/>
          <p:nvPr/>
        </p:nvSpPr>
        <p:spPr>
          <a:xfrm>
            <a:off x="710565" y="1607820"/>
            <a:ext cx="10414635" cy="829945"/>
          </a:xfrm>
          <a:prstGeom prst="rect">
            <a:avLst/>
          </a:prstGeom>
          <a:noFill/>
        </p:spPr>
        <p:txBody>
          <a:bodyPr>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实现步骤：</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1</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、在实体类的属性上加入@TableField注解，指定自动填充的策略</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9" name="图片 8"/>
          <p:cNvPicPr>
            <a:picLocks noChangeAspect="1"/>
          </p:cNvPicPr>
          <p:nvPr/>
        </p:nvPicPr>
        <p:blipFill>
          <a:blip r:embed="rId1"/>
          <a:stretch>
            <a:fillRect/>
          </a:stretch>
        </p:blipFill>
        <p:spPr>
          <a:xfrm>
            <a:off x="1092200" y="2667635"/>
            <a:ext cx="6460490" cy="293433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代码实现</a:t>
            </a:r>
            <a:endParaRPr lang="zh-CN" altLang="en-US" dirty="0"/>
          </a:p>
        </p:txBody>
      </p:sp>
      <p:sp>
        <p:nvSpPr>
          <p:cNvPr id="4" name="文本框 3"/>
          <p:cNvSpPr txBox="1"/>
          <p:nvPr/>
        </p:nvSpPr>
        <p:spPr>
          <a:xfrm>
            <a:off x="710565" y="1607820"/>
            <a:ext cx="10414635" cy="829945"/>
          </a:xfrm>
          <a:prstGeom prst="rect">
            <a:avLst/>
          </a:prstGeom>
          <a:noFill/>
        </p:spPr>
        <p:txBody>
          <a:bodyPr>
            <a:spAutoFit/>
          </a:bodyPr>
          <a:p>
            <a:pPr fontAlgn="auto">
              <a:lnSpc>
                <a:spcPct val="150000"/>
              </a:lnSpc>
              <a:spcBef>
                <a:spcPts val="0"/>
              </a:spcBef>
              <a:spcAft>
                <a:spcPts val="0"/>
              </a:spcAft>
            </a:pP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实现步骤：</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a:p>
            <a:pPr fontAlgn="auto">
              <a:lnSpc>
                <a:spcPct val="150000"/>
              </a:lnSpc>
              <a:spcBef>
                <a:spcPts val="0"/>
              </a:spcBef>
              <a:spcAft>
                <a:spcPts val="0"/>
              </a:spcAft>
            </a:pP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2</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、按照框架要求编写元数据对象处理器，在此类中统一为公共字段赋值，此类需要实现MetaObjectHandler接口</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5" name="图片 4"/>
          <p:cNvPicPr>
            <a:picLocks noChangeAspect="1"/>
          </p:cNvPicPr>
          <p:nvPr/>
        </p:nvPicPr>
        <p:blipFill>
          <a:blip r:embed="rId1"/>
          <a:stretch>
            <a:fillRect/>
          </a:stretch>
        </p:blipFill>
        <p:spPr>
          <a:xfrm>
            <a:off x="1120775" y="2490470"/>
            <a:ext cx="5091430" cy="4280535"/>
          </a:xfrm>
          <a:prstGeom prst="rect">
            <a:avLst/>
          </a:prstGeom>
        </p:spPr>
      </p:pic>
      <p:sp>
        <p:nvSpPr>
          <p:cNvPr id="6" name="文本框 5"/>
          <p:cNvSpPr txBox="1"/>
          <p:nvPr/>
        </p:nvSpPr>
        <p:spPr>
          <a:xfrm>
            <a:off x="6059170" y="4901565"/>
            <a:ext cx="5350510" cy="829945"/>
          </a:xfrm>
          <a:prstGeom prst="rect">
            <a:avLst/>
          </a:prstGeom>
          <a:noFill/>
        </p:spPr>
        <p:txBody>
          <a:bodyPr wrap="square">
            <a:spAutoFit/>
          </a:bodyPr>
          <a:p>
            <a:pPr fontAlgn="auto">
              <a:lnSpc>
                <a:spcPct val="150000"/>
              </a:lnSpc>
              <a:spcBef>
                <a:spcPts val="0"/>
              </a:spcBef>
              <a:spcAft>
                <a:spcPts val="0"/>
              </a:spcAft>
            </a:pP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注意：当前我们设置</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createUser</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和</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updateUser</a:t>
            </a:r>
            <a:r>
              <a:rPr lang="zh-CN" altLang="en-US"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为固定值，后面我们需要进行改造，改为动态获得当前登录用户的</a:t>
            </a:r>
            <a:r>
              <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id</a:t>
            </a:r>
            <a:endParaRPr lang="en-US" altLang="zh-CN" sz="1600" dirty="0">
              <a:solidFill>
                <a:srgbClr val="FF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阿里巴巴普惠体" panose="00020600040101010101" pitchFamily="18" charset="-122"/>
                <a:ea typeface="阿里巴巴普惠体" panose="00020600040101010101" pitchFamily="18" charset="-122"/>
              </a:rPr>
              <a:t>公共字段自动填充</a:t>
            </a:r>
            <a:endParaRPr lang="zh-CN" altLang="en-US" dirty="0">
              <a:latin typeface="阿里巴巴普惠体" panose="00020600040101010101" pitchFamily="18" charset="-122"/>
              <a:ea typeface="阿里巴巴普惠体" panose="00020600040101010101" pitchFamily="18" charset="-122"/>
            </a:endParaRPr>
          </a:p>
        </p:txBody>
      </p:sp>
      <p:sp>
        <p:nvSpPr>
          <p:cNvPr id="3" name="文本占位符 2"/>
          <p:cNvSpPr>
            <a:spLocks noGrp="1"/>
          </p:cNvSpPr>
          <p:nvPr>
            <p:ph type="body" sz="quarter" idx="10"/>
          </p:nvPr>
        </p:nvSpPr>
        <p:spPr/>
        <p:txBody>
          <a:bodyPr/>
          <a:lstStyle/>
          <a:p>
            <a:r>
              <a:rPr lang="zh-CN" altLang="en-US" dirty="0"/>
              <a:t>功能测试</a:t>
            </a:r>
            <a:endParaRPr lang="zh-CN" altLang="en-US" dirty="0"/>
          </a:p>
        </p:txBody>
      </p:sp>
      <p:sp>
        <p:nvSpPr>
          <p:cNvPr id="4" name="文本框 3"/>
          <p:cNvSpPr txBox="1"/>
          <p:nvPr/>
        </p:nvSpPr>
        <p:spPr>
          <a:xfrm>
            <a:off x="710565" y="1607820"/>
            <a:ext cx="11008995" cy="460375"/>
          </a:xfrm>
          <a:prstGeom prst="rect">
            <a:avLst/>
          </a:prstGeom>
          <a:noFill/>
        </p:spPr>
        <p:txBody>
          <a:bodyPr wrap="square">
            <a:spAutoFit/>
          </a:bodyPr>
          <a:p>
            <a:pPr fontAlgn="auto">
              <a:lnSpc>
                <a:spcPct val="150000"/>
              </a:lnSpc>
              <a:spcBef>
                <a:spcPts val="0"/>
              </a:spcBef>
              <a:spcAft>
                <a:spcPts val="0"/>
              </a:spcAft>
            </a:pPr>
            <a:r>
              <a:rPr 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将</a:t>
            </a:r>
            <a:r>
              <a:rPr lang="en-US" altLang="zh-CN"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EmployeeController</a:t>
            </a:r>
            <a:r>
              <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rPr>
              <a:t>中的新增和修改方法中手动设置公共字段的代码注释掉，测试这些公共字段是否完成了自动填充。</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endParaRPr>
          </a:p>
        </p:txBody>
      </p:sp>
      <p:pic>
        <p:nvPicPr>
          <p:cNvPr id="6" name="图片 5"/>
          <p:cNvPicPr>
            <a:picLocks noChangeAspect="1"/>
          </p:cNvPicPr>
          <p:nvPr/>
        </p:nvPicPr>
        <p:blipFill>
          <a:blip r:embed="rId1"/>
          <a:stretch>
            <a:fillRect/>
          </a:stretch>
        </p:blipFill>
        <p:spPr>
          <a:xfrm>
            <a:off x="848995" y="2160905"/>
            <a:ext cx="6493510" cy="452310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4494</Words>
  <Application>WPS 演示</Application>
  <PresentationFormat>宽屏</PresentationFormat>
  <Paragraphs>377</Paragraphs>
  <Slides>49</Slides>
  <Notes>0</Notes>
  <HiddenSlides>0</HiddenSlides>
  <MMClips>0</MMClips>
  <ScaleCrop>false</ScaleCrop>
  <HeadingPairs>
    <vt:vector size="6" baseType="variant">
      <vt:variant>
        <vt:lpstr>已用的字体</vt:lpstr>
      </vt:variant>
      <vt:variant>
        <vt:i4>17</vt:i4>
      </vt:variant>
      <vt:variant>
        <vt:lpstr>主题</vt:lpstr>
      </vt:variant>
      <vt:variant>
        <vt:i4>8</vt:i4>
      </vt:variant>
      <vt:variant>
        <vt:lpstr>幻灯片标题</vt:lpstr>
      </vt:variant>
      <vt:variant>
        <vt:i4>49</vt:i4>
      </vt:variant>
    </vt:vector>
  </HeadingPairs>
  <TitlesOfParts>
    <vt:vector size="74" baseType="lpstr">
      <vt:lpstr>Arial</vt:lpstr>
      <vt:lpstr>宋体</vt:lpstr>
      <vt:lpstr>Wingdings</vt:lpstr>
      <vt:lpstr>Calibri</vt:lpstr>
      <vt:lpstr>黑体</vt:lpstr>
      <vt:lpstr>Alibaba PuHuiTi B</vt:lpstr>
      <vt:lpstr>Alibaba PuHuiTi R</vt:lpstr>
      <vt:lpstr>Segoe UI</vt:lpstr>
      <vt:lpstr>微软雅黑</vt:lpstr>
      <vt:lpstr>Verdana</vt:lpstr>
      <vt:lpstr>阿里巴巴普惠体</vt:lpstr>
      <vt:lpstr>Segoe UI Light</vt:lpstr>
      <vt:lpstr>微软雅黑 Light</vt:lpstr>
      <vt:lpstr>Alibaba PuHuiTi M</vt:lpstr>
      <vt:lpstr>Arial Unicode MS</vt:lpstr>
      <vt:lpstr>等线</vt:lpstr>
      <vt:lpstr>Wingdings</vt:lpstr>
      <vt:lpstr>封面2</vt:lpstr>
      <vt:lpstr>目录</vt:lpstr>
      <vt:lpstr>学习目标</vt:lpstr>
      <vt:lpstr>章节页版式（一级+二级标题）</vt:lpstr>
      <vt:lpstr>章节页版式（一级标题）</vt:lpstr>
      <vt:lpstr>正文设计方案</vt:lpstr>
      <vt:lpstr>5_结束页设计方案</vt:lpstr>
      <vt:lpstr>1_章节页版式（一级+二级标题）</vt:lpstr>
      <vt:lpstr>分类管理业务开发</vt:lpstr>
      <vt:lpstr>效果展示</vt:lpstr>
      <vt:lpstr>PowerPoint 演示文稿</vt:lpstr>
      <vt:lpstr>公共字段自动填充</vt:lpstr>
      <vt:lpstr>公共字段自动填充</vt:lpstr>
      <vt:lpstr>公共字段自动填充</vt:lpstr>
      <vt:lpstr>公共字段自动填充</vt:lpstr>
      <vt:lpstr>公共字段自动填充</vt:lpstr>
      <vt:lpstr>公共字段自动填充</vt:lpstr>
      <vt:lpstr>公共字段自动填充</vt:lpstr>
      <vt:lpstr>公共字段自动填充</vt:lpstr>
      <vt:lpstr>公共字段自动填充</vt:lpstr>
      <vt:lpstr>公共字段自动填充</vt:lpstr>
      <vt:lpstr>公共字段自动填充</vt:lpstr>
      <vt:lpstr>公共字段自动填充</vt:lpstr>
      <vt:lpstr>公共字段自动填充</vt:lpstr>
      <vt:lpstr>新增分类</vt:lpstr>
      <vt:lpstr>新增分类</vt:lpstr>
      <vt:lpstr>新增分类</vt:lpstr>
      <vt:lpstr>新增分类</vt:lpstr>
      <vt:lpstr>新增分类</vt:lpstr>
      <vt:lpstr>新增分类</vt:lpstr>
      <vt:lpstr>新增分类</vt:lpstr>
      <vt:lpstr>新增分类</vt:lpstr>
      <vt:lpstr>新增分类</vt:lpstr>
      <vt:lpstr>分类信息分页查询</vt:lpstr>
      <vt:lpstr>分类信息分页查询</vt:lpstr>
      <vt:lpstr>分类信息分页查询</vt:lpstr>
      <vt:lpstr>分类信息分页查询</vt:lpstr>
      <vt:lpstr>分类信息分页查询</vt:lpstr>
      <vt:lpstr>分类信息分页查询</vt:lpstr>
      <vt:lpstr>分类信息分页查询</vt:lpstr>
      <vt:lpstr>删除分类</vt:lpstr>
      <vt:lpstr>删除分类</vt:lpstr>
      <vt:lpstr>启用/禁用员工账号</vt:lpstr>
      <vt:lpstr>启用/禁用员工账号</vt:lpstr>
      <vt:lpstr>启用/禁用员工账号</vt:lpstr>
      <vt:lpstr>启用/禁用员工账号</vt:lpstr>
      <vt:lpstr>启用/禁用员工账号</vt:lpstr>
      <vt:lpstr>删除分类</vt:lpstr>
      <vt:lpstr>删除分类</vt:lpstr>
      <vt:lpstr>删除分类</vt:lpstr>
      <vt:lpstr>删除分类</vt:lpstr>
      <vt:lpstr>修改分类</vt:lpstr>
      <vt:lpstr>修改分类</vt:lpstr>
      <vt:lpstr>修改分类</vt:lpstr>
      <vt:lpstr>修改分类</vt:lpstr>
      <vt:lpstr>修改分类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zhaoqx</cp:lastModifiedBy>
  <cp:revision>2213</cp:revision>
  <dcterms:created xsi:type="dcterms:W3CDTF">2020-03-31T02:23:00Z</dcterms:created>
  <dcterms:modified xsi:type="dcterms:W3CDTF">2021-07-01T09:39:33Z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