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7" r:id="rId6"/>
    <p:sldMasterId id="2147483659" r:id="rId7"/>
    <p:sldMasterId id="2147483675" r:id="rId8"/>
    <p:sldMasterId id="2147483677" r:id="rId9"/>
  </p:sldMasterIdLst>
  <p:notesMasterIdLst>
    <p:notesMasterId r:id="rId45"/>
  </p:notesMasterIdLst>
  <p:handoutMasterIdLst>
    <p:handoutMasterId r:id="rId46"/>
  </p:handoutMasterIdLst>
  <p:sldIdLst>
    <p:sldId id="462" r:id="rId10"/>
    <p:sldId id="765" r:id="rId11"/>
    <p:sldId id="463" r:id="rId12"/>
    <p:sldId id="614" r:id="rId13"/>
    <p:sldId id="467" r:id="rId14"/>
    <p:sldId id="843" r:id="rId15"/>
    <p:sldId id="844" r:id="rId16"/>
    <p:sldId id="1043" r:id="rId17"/>
    <p:sldId id="734" r:id="rId18"/>
    <p:sldId id="1000" r:id="rId19"/>
    <p:sldId id="845" r:id="rId20"/>
    <p:sldId id="1075" r:id="rId21"/>
    <p:sldId id="1076" r:id="rId22"/>
    <p:sldId id="1044" r:id="rId23"/>
    <p:sldId id="1045" r:id="rId24"/>
    <p:sldId id="1046" r:id="rId25"/>
    <p:sldId id="1049" r:id="rId26"/>
    <p:sldId id="1050" r:id="rId27"/>
    <p:sldId id="1051" r:id="rId28"/>
    <p:sldId id="1052" r:id="rId29"/>
    <p:sldId id="847" r:id="rId30"/>
    <p:sldId id="735" r:id="rId31"/>
    <p:sldId id="479" r:id="rId32"/>
    <p:sldId id="879" r:id="rId33"/>
    <p:sldId id="884" r:id="rId34"/>
    <p:sldId id="880" r:id="rId35"/>
    <p:sldId id="802" r:id="rId36"/>
    <p:sldId id="771" r:id="rId37"/>
    <p:sldId id="803" r:id="rId38"/>
    <p:sldId id="910" r:id="rId39"/>
    <p:sldId id="1053" r:id="rId40"/>
    <p:sldId id="1054" r:id="rId41"/>
    <p:sldId id="1055" r:id="rId42"/>
    <p:sldId id="804" r:id="rId43"/>
    <p:sldId id="264"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0006"/>
    <a:srgbClr val="333333"/>
    <a:srgbClr val="49504F"/>
    <a:srgbClr val="FFFFE4"/>
    <a:srgbClr val="AD2B26"/>
    <a:srgbClr val="B60206"/>
    <a:srgbClr val="919191"/>
    <a:srgbClr val="FFFFFF"/>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95306" autoAdjust="0"/>
  </p:normalViewPr>
  <p:slideViewPr>
    <p:cSldViewPr snapToGrid="0">
      <p:cViewPr varScale="1">
        <p:scale>
          <a:sx n="109" d="100"/>
          <a:sy n="109" d="100"/>
        </p:scale>
        <p:origin x="522" y="102"/>
      </p:cViewPr>
      <p:guideLst/>
    </p:cSldViewPr>
  </p:slideViewPr>
  <p:notesTextViewPr>
    <p:cViewPr>
      <p:scale>
        <a:sx n="1" d="1"/>
        <a:sy n="1" d="1"/>
      </p:scale>
      <p:origin x="0" y="0"/>
    </p:cViewPr>
  </p:notesText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notesMaster" Target="notesMasters/notesMaster1.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 Type="http://schemas.openxmlformats.org/officeDocument/2006/relationships/slide" Target="slides/slid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5" name="泪珠形 14"/>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endPar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endParaRPr kumimoji="1" lang="zh-CN" altLang="en-US" dirty="0"/>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7" Type="http://schemas.openxmlformats.org/officeDocument/2006/relationships/theme" Target="../theme/theme6.xml"/><Relationship Id="rId16" Type="http://schemas.openxmlformats.org/officeDocument/2006/relationships/image" Target="../media/image4.png"/><Relationship Id="rId15" Type="http://schemas.openxmlformats.org/officeDocument/2006/relationships/slideLayout" Target="../slideLayouts/slideLayout21.xml"/><Relationship Id="rId14" Type="http://schemas.openxmlformats.org/officeDocument/2006/relationships/slideLayout" Target="../slideLayouts/slideLayout20.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5.png"/><Relationship Id="rId1" Type="http://schemas.openxmlformats.org/officeDocument/2006/relationships/slideLayout" Target="../slideLayouts/slideLayout22.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cxnSp>
        <p:nvCxnSpPr>
          <p:cNvPr id="11" name="直接连接符 22"/>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420997"/>
            <a:ext cx="224590" cy="220464"/>
            <a:chOff x="0" y="262878"/>
            <a:chExt cx="224590" cy="506266"/>
          </a:xfrm>
        </p:grpSpPr>
        <p:sp>
          <p:nvSpPr>
            <p:cNvPr id="13" name="矩形 12"/>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5.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7.png"/><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套餐管理业务开发</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en-US" altLang="zh-CN"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梳理交互过程</a:t>
            </a:r>
            <a:endParaRPr kumimoji="1" dirty="0"/>
          </a:p>
        </p:txBody>
      </p:sp>
      <p:sp>
        <p:nvSpPr>
          <p:cNvPr id="5" name="文本框 4"/>
          <p:cNvSpPr txBox="1"/>
          <p:nvPr/>
        </p:nvSpPr>
        <p:spPr>
          <a:xfrm>
            <a:off x="710565" y="1671955"/>
            <a:ext cx="11077575" cy="3415030"/>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在开发代码之前，需要梳理一下新增套餐时前端页面和服务端的交互过程：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、页面</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(backend/page/combo/add.html)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请求，请求服务端获取</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rPr>
              <a:t>套餐分类</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数据并展示到下拉框中</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请求，请求服务端获取</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菜品分类</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数据并展示到添加菜品窗口中</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请求，请求服务端，根据菜品分类查询对应的</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数据并展示到</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添加菜品窗口中</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4</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、页面发送请求进行</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rPr>
              <a:t>图片上传</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，请求服务端将图片保存到服务器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5</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页面发送请求进行</a:t>
            </a:r>
            <a:r>
              <a:rPr lang="zh-CN" sz="1600" b="1" dirty="0">
                <a:solidFill>
                  <a:schemeClr val="tx1">
                    <a:lumMod val="65000"/>
                    <a:lumOff val="35000"/>
                  </a:schemeClr>
                </a:solidFill>
                <a:latin typeface="阿里巴巴普惠体" panose="00020600040101010101" pitchFamily="18" charset="-122"/>
                <a:ea typeface="阿里巴巴普惠体" panose="00020600040101010101" pitchFamily="18" charset="-122"/>
              </a:rPr>
              <a:t>图片下载</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，将上传的图片进行回显</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6</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、点击保存按钮，发送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请求，将</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rPr>
              <a:t>套餐</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相关数据以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形式提交到服务端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开发新增套餐功能，其实就是在服务端编写代码去处理前端页面发送的这</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6</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次请求即可。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查询套餐分类数据</a:t>
            </a:r>
            <a:endParaRPr kumimoji="1" dirty="0"/>
          </a:p>
        </p:txBody>
      </p:sp>
      <p:sp>
        <p:nvSpPr>
          <p:cNvPr id="5" name="文本框 4"/>
          <p:cNvSpPr txBox="1"/>
          <p:nvPr/>
        </p:nvSpPr>
        <p:spPr>
          <a:xfrm>
            <a:off x="710565" y="1671955"/>
            <a:ext cx="10635615" cy="1198880"/>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(backend/page/combo/add.html)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请求，请求服务端获取</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套餐分类</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数据并展示到下拉框中，所以需要在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CategoryController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中提供方法，查询分类数据。注意：此方法在前面实现新增菜品时已经创建过了，此处直接调用即可。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802640" y="4132580"/>
            <a:ext cx="8679180" cy="2433320"/>
          </a:xfrm>
          <a:prstGeom prst="rect">
            <a:avLst/>
          </a:prstGeom>
        </p:spPr>
      </p:pic>
      <p:pic>
        <p:nvPicPr>
          <p:cNvPr id="6" name="图片 5"/>
          <p:cNvPicPr>
            <a:picLocks noChangeAspect="1"/>
          </p:cNvPicPr>
          <p:nvPr/>
        </p:nvPicPr>
        <p:blipFill>
          <a:blip r:embed="rId2"/>
          <a:stretch>
            <a:fillRect/>
          </a:stretch>
        </p:blipFill>
        <p:spPr>
          <a:xfrm>
            <a:off x="802640" y="2951480"/>
            <a:ext cx="5337175" cy="934085"/>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查询菜品分类数据</a:t>
            </a:r>
            <a:endParaRPr kumimoji="1" dirty="0"/>
          </a:p>
        </p:txBody>
      </p:sp>
      <p:sp>
        <p:nvSpPr>
          <p:cNvPr id="5" name="文本框 4"/>
          <p:cNvSpPr txBox="1"/>
          <p:nvPr/>
        </p:nvSpPr>
        <p:spPr>
          <a:xfrm>
            <a:off x="710565" y="1671955"/>
            <a:ext cx="10635615"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请求，请求服务端获取</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菜品分类</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数据并展示到添加菜品窗口中。此处还是调用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CategoryController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list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802640" y="4132580"/>
            <a:ext cx="8679180" cy="2433320"/>
          </a:xfrm>
          <a:prstGeom prst="rect">
            <a:avLst/>
          </a:prstGeom>
        </p:spPr>
      </p:pic>
      <p:pic>
        <p:nvPicPr>
          <p:cNvPr id="7" name="图片 6"/>
          <p:cNvPicPr>
            <a:picLocks noChangeAspect="1"/>
          </p:cNvPicPr>
          <p:nvPr/>
        </p:nvPicPr>
        <p:blipFill>
          <a:blip r:embed="rId2"/>
          <a:stretch>
            <a:fillRect/>
          </a:stretch>
        </p:blipFill>
        <p:spPr>
          <a:xfrm>
            <a:off x="802640" y="2676525"/>
            <a:ext cx="5457190" cy="975995"/>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查询菜品数据</a:t>
            </a:r>
            <a:endParaRPr kumimoji="1" dirty="0"/>
          </a:p>
        </p:txBody>
      </p:sp>
      <p:sp>
        <p:nvSpPr>
          <p:cNvPr id="5" name="文本框 4"/>
          <p:cNvSpPr txBox="1"/>
          <p:nvPr/>
        </p:nvSpPr>
        <p:spPr>
          <a:xfrm>
            <a:off x="710565" y="1671955"/>
            <a:ext cx="10635615" cy="1938020"/>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请求，请求服务端，根据菜品分类查询对应的</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菜品</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数据并展示到添加菜品窗口中。请求如下：</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DishController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中创建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list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方法，根据条件查询菜品信息：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6" name="图片 5"/>
          <p:cNvPicPr>
            <a:picLocks noChangeAspect="1"/>
          </p:cNvPicPr>
          <p:nvPr/>
        </p:nvPicPr>
        <p:blipFill>
          <a:blip r:embed="rId1"/>
          <a:stretch>
            <a:fillRect/>
          </a:stretch>
        </p:blipFill>
        <p:spPr>
          <a:xfrm>
            <a:off x="844550" y="2176145"/>
            <a:ext cx="6274435" cy="838200"/>
          </a:xfrm>
          <a:prstGeom prst="rect">
            <a:avLst/>
          </a:prstGeom>
          <a:ln>
            <a:solidFill>
              <a:schemeClr val="accent1"/>
            </a:solidFill>
          </a:ln>
        </p:spPr>
      </p:pic>
      <p:pic>
        <p:nvPicPr>
          <p:cNvPr id="2" name="图片 1"/>
          <p:cNvPicPr>
            <a:picLocks noChangeAspect="1"/>
          </p:cNvPicPr>
          <p:nvPr/>
        </p:nvPicPr>
        <p:blipFill>
          <a:blip r:embed="rId2"/>
          <a:stretch>
            <a:fillRect/>
          </a:stretch>
        </p:blipFill>
        <p:spPr>
          <a:xfrm>
            <a:off x="795655" y="3672840"/>
            <a:ext cx="7661910" cy="311277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图片上传</a:t>
            </a:r>
            <a:endParaRPr kumimoji="1" dirty="0"/>
          </a:p>
        </p:txBody>
      </p:sp>
      <p:sp>
        <p:nvSpPr>
          <p:cNvPr id="5" name="文本框 4"/>
          <p:cNvSpPr txBox="1"/>
          <p:nvPr/>
        </p:nvSpPr>
        <p:spPr>
          <a:xfrm>
            <a:off x="710565" y="1671955"/>
            <a:ext cx="10635615"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页面发送请求进行图片上传，请求服务端将图片保存到服务器</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直接使用我们前面开发的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CommonController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upload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方法来处理即可。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图片下载</a:t>
            </a:r>
            <a:endParaRPr kumimoji="1" dirty="0"/>
          </a:p>
        </p:txBody>
      </p:sp>
      <p:sp>
        <p:nvSpPr>
          <p:cNvPr id="5" name="文本框 4"/>
          <p:cNvSpPr txBox="1"/>
          <p:nvPr/>
        </p:nvSpPr>
        <p:spPr>
          <a:xfrm>
            <a:off x="710565" y="1671955"/>
            <a:ext cx="10635615"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页面发送请求进行图片下载，将上传的图片进行回显</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直接使用我们前面开发的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CommonController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download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方法来处理即可。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查看</a:t>
            </a:r>
            <a:r>
              <a:rPr kumimoji="1" dirty="0"/>
              <a:t>请求信息</a:t>
            </a:r>
            <a:endParaRPr kumimoji="1" dirty="0"/>
          </a:p>
        </p:txBody>
      </p:sp>
      <p:sp>
        <p:nvSpPr>
          <p:cNvPr id="5" name="文本框 4"/>
          <p:cNvSpPr txBox="1"/>
          <p:nvPr/>
        </p:nvSpPr>
        <p:spPr>
          <a:xfrm>
            <a:off x="710565" y="1671955"/>
            <a:ext cx="10635615" cy="46037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点击保存按钮，发送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请求，将</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套餐</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相关数据以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形式提交到服务端。</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请求信息如下：</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6" name="图片 5"/>
          <p:cNvPicPr>
            <a:picLocks noChangeAspect="1"/>
          </p:cNvPicPr>
          <p:nvPr/>
        </p:nvPicPr>
        <p:blipFill>
          <a:blip r:embed="rId1"/>
          <a:stretch>
            <a:fillRect/>
          </a:stretch>
        </p:blipFill>
        <p:spPr>
          <a:xfrm>
            <a:off x="821055" y="2261870"/>
            <a:ext cx="6370955" cy="448437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控制层</a:t>
            </a:r>
            <a:endParaRPr kumimoji="1" dirty="0"/>
          </a:p>
        </p:txBody>
      </p:sp>
      <p:sp>
        <p:nvSpPr>
          <p:cNvPr id="5" name="文本框 4"/>
          <p:cNvSpPr txBox="1"/>
          <p:nvPr/>
        </p:nvSpPr>
        <p:spPr>
          <a:xfrm>
            <a:off x="710565" y="1671955"/>
            <a:ext cx="10635615"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Setmeal</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中提供</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save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方法，此处先保证数据能够正确接收到，具体逻辑后续再完善：</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865505" y="2444750"/>
            <a:ext cx="5935980" cy="339852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业务层接口</a:t>
            </a:r>
            <a:endParaRPr kumimoji="1" dirty="0"/>
          </a:p>
        </p:txBody>
      </p:sp>
      <p:sp>
        <p:nvSpPr>
          <p:cNvPr id="5" name="文本框 4"/>
          <p:cNvSpPr txBox="1"/>
          <p:nvPr/>
        </p:nvSpPr>
        <p:spPr>
          <a:xfrm>
            <a:off x="710565" y="1671955"/>
            <a:ext cx="10635615"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Setmeal</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接口中扩展</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saveWithDish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6" name="图片 5"/>
          <p:cNvPicPr>
            <a:picLocks noChangeAspect="1"/>
          </p:cNvPicPr>
          <p:nvPr/>
        </p:nvPicPr>
        <p:blipFill>
          <a:blip r:embed="rId1"/>
          <a:stretch>
            <a:fillRect/>
          </a:stretch>
        </p:blipFill>
        <p:spPr>
          <a:xfrm>
            <a:off x="852805" y="2386965"/>
            <a:ext cx="6179820" cy="249174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业务层实现</a:t>
            </a:r>
            <a:endParaRPr kumimoji="1" dirty="0"/>
          </a:p>
        </p:txBody>
      </p:sp>
      <p:sp>
        <p:nvSpPr>
          <p:cNvPr id="5" name="文本框 4"/>
          <p:cNvSpPr txBox="1"/>
          <p:nvPr/>
        </p:nvSpPr>
        <p:spPr>
          <a:xfrm>
            <a:off x="710565" y="1671955"/>
            <a:ext cx="10635615"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Setmeal</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ServiceImpl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类</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中实现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saveWithDish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821055" y="2217420"/>
            <a:ext cx="5843905" cy="452882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效果展示</a:t>
            </a:r>
            <a:endParaRPr lang="zh-CN" altLang="en-US" dirty="0">
              <a:latin typeface="阿里巴巴普惠体" panose="00020600040101010101" pitchFamily="18" charset="-122"/>
              <a:ea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641350" y="1603375"/>
            <a:ext cx="10595610" cy="2284095"/>
          </a:xfrm>
          <a:prstGeom prst="rect">
            <a:avLst/>
          </a:prstGeom>
          <a:ln>
            <a:solidFill>
              <a:schemeClr val="accent1"/>
            </a:solidFill>
          </a:ln>
        </p:spPr>
      </p:pic>
      <p:pic>
        <p:nvPicPr>
          <p:cNvPr id="6" name="图片 5"/>
          <p:cNvPicPr>
            <a:picLocks noChangeAspect="1"/>
          </p:cNvPicPr>
          <p:nvPr/>
        </p:nvPicPr>
        <p:blipFill>
          <a:blip r:embed="rId2"/>
          <a:stretch>
            <a:fillRect/>
          </a:stretch>
        </p:blipFill>
        <p:spPr>
          <a:xfrm>
            <a:off x="4074795" y="968375"/>
            <a:ext cx="3048000" cy="5722620"/>
          </a:xfrm>
          <a:prstGeom prst="rect">
            <a:avLst/>
          </a:prstGeom>
          <a:ln>
            <a:solidFill>
              <a:schemeClr val="accent1"/>
            </a:solidFill>
          </a:ln>
        </p:spPr>
      </p:pic>
      <p:pic>
        <p:nvPicPr>
          <p:cNvPr id="3" name="图片 2"/>
          <p:cNvPicPr>
            <a:picLocks noChangeAspect="1"/>
          </p:cNvPicPr>
          <p:nvPr/>
        </p:nvPicPr>
        <p:blipFill>
          <a:blip r:embed="rId3"/>
          <a:stretch>
            <a:fillRect/>
          </a:stretch>
        </p:blipFill>
        <p:spPr>
          <a:xfrm>
            <a:off x="2099945" y="751205"/>
            <a:ext cx="7678420" cy="5953760"/>
          </a:xfrm>
          <a:prstGeom prst="rect">
            <a:avLst/>
          </a:prstGeom>
          <a:ln>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nodeType="clickEffect">
                                  <p:stCondLst>
                                    <p:cond delay="0"/>
                                  </p:stCondLst>
                                  <p:childTnLst>
                                    <p:animEffect transition="out" filter="wipe(down)">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en-US" altLang="zh-CN"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完善控制层</a:t>
            </a:r>
            <a:endParaRPr kumimoji="1" dirty="0"/>
          </a:p>
        </p:txBody>
      </p:sp>
      <p:sp>
        <p:nvSpPr>
          <p:cNvPr id="5" name="文本框 4"/>
          <p:cNvSpPr txBox="1"/>
          <p:nvPr/>
        </p:nvSpPr>
        <p:spPr>
          <a:xfrm>
            <a:off x="710565" y="1671955"/>
            <a:ext cx="10635615"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SetmealController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中调用业务层方法完成套餐的保存</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6" name="图片 5"/>
          <p:cNvPicPr>
            <a:picLocks noChangeAspect="1"/>
          </p:cNvPicPr>
          <p:nvPr/>
        </p:nvPicPr>
        <p:blipFill>
          <a:blip r:embed="rId1"/>
          <a:stretch>
            <a:fillRect/>
          </a:stretch>
        </p:blipFill>
        <p:spPr>
          <a:xfrm>
            <a:off x="853440" y="2329815"/>
            <a:ext cx="5890260" cy="391668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5" name="文本框 4"/>
          <p:cNvSpPr txBox="1"/>
          <p:nvPr/>
        </p:nvSpPr>
        <p:spPr>
          <a:xfrm>
            <a:off x="710565" y="1616075"/>
            <a:ext cx="10843895"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测试过程中，通过</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debug</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断点调试观察服务端程序的执行过程，在浏览器中使用调试工具查看页面和服务端的交互过程和请求响应数据。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套餐信息分页查询</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a:t>
            </a:r>
            <a:r>
              <a:rPr lang="en-US" dirty="0"/>
              <a:t>2</a:t>
            </a:r>
            <a:endParaRPr lang="en-US" dirty="0"/>
          </a:p>
        </p:txBody>
      </p:sp>
      <p:sp>
        <p:nvSpPr>
          <p:cNvPr id="5" name="文本占位符 2"/>
          <p:cNvSpPr>
            <a:spLocks noGrp="1"/>
          </p:cNvSpPr>
          <p:nvPr>
            <p:ph type="body" idx="10"/>
          </p:nvPr>
        </p:nvSpPr>
        <p:spPr>
          <a:xfrm>
            <a:off x="5281930" y="3245485"/>
            <a:ext cx="5466080" cy="1498600"/>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代码开发</a:t>
            </a:r>
            <a:endParaRPr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套餐信息分页查询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2" name="文本框 1"/>
          <p:cNvSpPr txBox="1"/>
          <p:nvPr/>
        </p:nvSpPr>
        <p:spPr>
          <a:xfrm>
            <a:off x="710565" y="1701165"/>
            <a:ext cx="10299700"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系统中的套餐数据很多的时候，如果在一个页面中全部展示出来会显得比较乱，不便于查看，所以一般的系统中都会以分页的方式来展示列表数据。</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846455" y="2836545"/>
            <a:ext cx="9901555" cy="2804160"/>
          </a:xfrm>
          <a:prstGeom prst="rect">
            <a:avLst/>
          </a:prstGeom>
          <a:ln>
            <a:solidFill>
              <a:schemeClr val="accent1"/>
            </a:solid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套餐信息分页查询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梳理交互过程</a:t>
            </a:r>
            <a:endParaRPr kumimoji="1" dirty="0"/>
          </a:p>
        </p:txBody>
      </p:sp>
      <p:sp>
        <p:nvSpPr>
          <p:cNvPr id="2" name="文本框 1"/>
          <p:cNvSpPr txBox="1"/>
          <p:nvPr/>
        </p:nvSpPr>
        <p:spPr>
          <a:xfrm>
            <a:off x="710565" y="1519555"/>
            <a:ext cx="9240520" cy="267652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在开发代码之前，需要梳理一下套餐分页查询时前端页面和服务端的交互过程：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(backend/page/combo/list.html)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请求，将分页查询参数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(page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pageSize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name</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提交到服务端，获取分页数据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、页面发送请求，请求服务端进行图片下载，用于页面图片展示</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开发套餐信息分页查询功能，其实就是在服务端编写代码去处理前端页面发送的这</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次请求即可。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套餐信息分页查询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控制层</a:t>
            </a:r>
            <a:endParaRPr kumimoji="1" dirty="0"/>
          </a:p>
        </p:txBody>
      </p:sp>
      <p:sp>
        <p:nvSpPr>
          <p:cNvPr id="2" name="文本框 1"/>
          <p:cNvSpPr txBox="1"/>
          <p:nvPr/>
        </p:nvSpPr>
        <p:spPr>
          <a:xfrm>
            <a:off x="710565" y="1701165"/>
            <a:ext cx="104127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Setmeal</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中创建分页查询方法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5" name="图片 4"/>
          <p:cNvPicPr>
            <a:picLocks noChangeAspect="1"/>
          </p:cNvPicPr>
          <p:nvPr/>
        </p:nvPicPr>
        <p:blipFill>
          <a:blip r:embed="rId1"/>
          <a:stretch>
            <a:fillRect/>
          </a:stretch>
        </p:blipFill>
        <p:spPr>
          <a:xfrm>
            <a:off x="5126355" y="761365"/>
            <a:ext cx="4839335" cy="599821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套餐信息分页查询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2" name="文本框 1"/>
          <p:cNvSpPr txBox="1"/>
          <p:nvPr/>
        </p:nvSpPr>
        <p:spPr>
          <a:xfrm>
            <a:off x="710565" y="1701165"/>
            <a:ext cx="9240520" cy="337185"/>
          </a:xfrm>
          <a:prstGeom prst="rect">
            <a:avLst/>
          </a:prstGeom>
          <a:noFill/>
        </p:spPr>
        <p:txBody>
          <a:bodyPr wrap="square">
            <a:spAutoFit/>
          </a:bodyPr>
          <a:p>
            <a:pPr fontAlgn="auto">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测试过程中可以使用浏览器的监控工具查看页面和服务端的数据交互细节</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删除套餐</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03</a:t>
            </a:r>
            <a:endParaRPr lang="en-US" dirty="0"/>
          </a:p>
        </p:txBody>
      </p:sp>
      <p:sp>
        <p:nvSpPr>
          <p:cNvPr id="5" name="文本占位符 2"/>
          <p:cNvSpPr>
            <a:spLocks noGrp="1"/>
          </p:cNvSpPr>
          <p:nvPr>
            <p:ph type="body" idx="10"/>
          </p:nvPr>
        </p:nvSpPr>
        <p:spPr>
          <a:xfrm>
            <a:off x="5281930" y="3245485"/>
            <a:ext cx="5466080" cy="2978785"/>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代码开发</a:t>
            </a:r>
            <a:endParaRPr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atin typeface="阿里巴巴普惠体" panose="00020600040101010101" pitchFamily="18" charset="-122"/>
                <a:ea typeface="阿里巴巴普惠体" panose="00020600040101010101" pitchFamily="18" charset="-122"/>
                <a:sym typeface="+mn-ea"/>
              </a:rPr>
              <a:t>删除套餐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6" name="文本框 5"/>
          <p:cNvSpPr txBox="1"/>
          <p:nvPr/>
        </p:nvSpPr>
        <p:spPr>
          <a:xfrm>
            <a:off x="794385" y="1607820"/>
            <a:ext cx="10057130"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在套餐管理列表页面点击删除按钮，可以删除对应的套餐信息。也可以通过复选框选择多个套餐，点击批量删除按钮一次删除多个套餐。注意，对于状态为售卖中的套餐不能删除，需要先停售，然后才能删除。</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922020" y="2804795"/>
            <a:ext cx="9837420" cy="1924685"/>
          </a:xfrm>
          <a:prstGeom prst="rect">
            <a:avLst/>
          </a:prstGeom>
          <a:ln>
            <a:solidFill>
              <a:schemeClr val="accent1"/>
            </a:solid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删除套餐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a:sym typeface="+mn-ea"/>
              </a:rPr>
              <a:t>-</a:t>
            </a:r>
            <a:r>
              <a:rPr kumimoji="1">
                <a:sym typeface="+mn-ea"/>
              </a:rPr>
              <a:t>梳理交互过程</a:t>
            </a:r>
            <a:endParaRPr kumimoji="1" lang="zh-CN" altLang="en-US" dirty="0"/>
          </a:p>
        </p:txBody>
      </p:sp>
      <p:sp>
        <p:nvSpPr>
          <p:cNvPr id="6" name="文本框 5"/>
          <p:cNvSpPr txBox="1"/>
          <p:nvPr/>
        </p:nvSpPr>
        <p:spPr>
          <a:xfrm>
            <a:off x="794385" y="1607820"/>
            <a:ext cx="10057130" cy="48926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在开发代码之前，需要梳理一下删除套餐时前端页面和服务端的交互过程：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、删除单个套餐时，页面发送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请求，根据套餐</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删除对应套餐</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删除多个套餐时，页面发送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请求，根据提交的多个套餐</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删除对应套餐</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开发删除套餐功能，其实就是在服务端编写代码去处理前端页面发送的这</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次请求即可。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观察删除单个套餐和批量删除套餐的请求信息可以发现，两种请求的</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地址</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和</a:t>
            </a:r>
            <a:r>
              <a:rPr lang="zh-CN" altLang="en-US" sz="1600" b="1"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请求方式</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都是相同的，不同的则是传递的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个数，所以在服务端可以提供一个方法来统一处理。</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1143635" y="2530475"/>
            <a:ext cx="5707380" cy="864870"/>
          </a:xfrm>
          <a:prstGeom prst="rect">
            <a:avLst/>
          </a:prstGeom>
          <a:ln>
            <a:solidFill>
              <a:schemeClr val="accent1"/>
            </a:solidFill>
          </a:ln>
        </p:spPr>
      </p:pic>
      <p:pic>
        <p:nvPicPr>
          <p:cNvPr id="5" name="图片 4"/>
          <p:cNvPicPr>
            <a:picLocks noChangeAspect="1"/>
          </p:cNvPicPr>
          <p:nvPr/>
        </p:nvPicPr>
        <p:blipFill>
          <a:blip r:embed="rId2"/>
          <a:stretch>
            <a:fillRect/>
          </a:stretch>
        </p:blipFill>
        <p:spPr>
          <a:xfrm>
            <a:off x="1143635" y="3996055"/>
            <a:ext cx="7030085" cy="847090"/>
          </a:xfrm>
          <a:prstGeom prst="rect">
            <a:avLst/>
          </a:prstGeom>
          <a:ln>
            <a:solidFill>
              <a:schemeClr val="accent1"/>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23485" y="2091055"/>
            <a:ext cx="5973445" cy="1850390"/>
          </a:xfrm>
        </p:spPr>
        <p:txBody>
          <a:bodyPr/>
          <a:lstStyle/>
          <a:p>
            <a:r>
              <a:rPr lang="zh-CN" altLang="en-US" dirty="0">
                <a:latin typeface="阿里巴巴普惠体" panose="00020600040101010101" pitchFamily="18" charset="-122"/>
                <a:ea typeface="阿里巴巴普惠体" panose="00020600040101010101" pitchFamily="18" charset="-122"/>
              </a:rPr>
              <a:t>新增套餐</a:t>
            </a:r>
            <a:endParaRPr lang="en-US" altLang="zh-CN" dirty="0">
              <a:latin typeface="阿里巴巴普惠体" panose="00020600040101010101" pitchFamily="18" charset="-122"/>
              <a:ea typeface="阿里巴巴普惠体" panose="00020600040101010101" pitchFamily="18" charset="-122"/>
            </a:endParaRPr>
          </a:p>
          <a:p>
            <a:r>
              <a:rPr lang="zh-CN" dirty="0">
                <a:latin typeface="阿里巴巴普惠体" panose="00020600040101010101" pitchFamily="18" charset="-122"/>
                <a:ea typeface="阿里巴巴普惠体" panose="00020600040101010101" pitchFamily="18" charset="-122"/>
                <a:sym typeface="+mn-ea"/>
              </a:rPr>
              <a:t>套餐信息分页查询</a:t>
            </a:r>
            <a:endParaRPr kumimoji="1" lang="zh-CN" dirty="0">
              <a:latin typeface="阿里巴巴普惠体" panose="00020600040101010101" pitchFamily="18" charset="-122"/>
              <a:ea typeface="阿里巴巴普惠体" panose="00020600040101010101" pitchFamily="18" charset="-122"/>
            </a:endParaRPr>
          </a:p>
          <a:p>
            <a:r>
              <a:rPr kumimoji="1" lang="zh-CN" dirty="0">
                <a:latin typeface="阿里巴巴普惠体" panose="00020600040101010101" pitchFamily="18" charset="-122"/>
                <a:ea typeface="阿里巴巴普惠体" panose="00020600040101010101" pitchFamily="18" charset="-122"/>
              </a:rPr>
              <a:t>删除套餐</a:t>
            </a:r>
            <a:endParaRPr kumimoji="1" lang="zh-CN"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删除套餐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控制层</a:t>
            </a:r>
            <a:endParaRPr kumimoji="1" dirty="0"/>
          </a:p>
        </p:txBody>
      </p:sp>
      <p:sp>
        <p:nvSpPr>
          <p:cNvPr id="6" name="文本框 5"/>
          <p:cNvSpPr txBox="1"/>
          <p:nvPr/>
        </p:nvSpPr>
        <p:spPr>
          <a:xfrm>
            <a:off x="794385" y="1607820"/>
            <a:ext cx="1043940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SetmealController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中创建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delete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方法，接收页面提交的参数，具体逻辑后续再完善：</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5" name="图片 4"/>
          <p:cNvPicPr>
            <a:picLocks noChangeAspect="1"/>
          </p:cNvPicPr>
          <p:nvPr/>
        </p:nvPicPr>
        <p:blipFill>
          <a:blip r:embed="rId1"/>
          <a:stretch>
            <a:fillRect/>
          </a:stretch>
        </p:blipFill>
        <p:spPr>
          <a:xfrm>
            <a:off x="862330" y="2403475"/>
            <a:ext cx="4594860" cy="276606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删除套餐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业务层接口</a:t>
            </a:r>
            <a:endParaRPr kumimoji="1" dirty="0"/>
          </a:p>
        </p:txBody>
      </p:sp>
      <p:sp>
        <p:nvSpPr>
          <p:cNvPr id="6" name="文本框 5"/>
          <p:cNvSpPr txBox="1"/>
          <p:nvPr/>
        </p:nvSpPr>
        <p:spPr>
          <a:xfrm>
            <a:off x="794385" y="1607820"/>
            <a:ext cx="1043940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SetmealService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接口中扩展</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removeWithDish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939165" y="2288540"/>
            <a:ext cx="6332220" cy="386334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删除套餐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业务层实现类</a:t>
            </a:r>
            <a:endParaRPr kumimoji="1" dirty="0"/>
          </a:p>
        </p:txBody>
      </p:sp>
      <p:sp>
        <p:nvSpPr>
          <p:cNvPr id="6" name="文本框 5"/>
          <p:cNvSpPr txBox="1"/>
          <p:nvPr/>
        </p:nvSpPr>
        <p:spPr>
          <a:xfrm>
            <a:off x="794385" y="1607820"/>
            <a:ext cx="1043940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SetmealServiceImpl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中实现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removeWithDish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7" name="图片 6"/>
          <p:cNvPicPr>
            <a:picLocks noChangeAspect="1"/>
          </p:cNvPicPr>
          <p:nvPr/>
        </p:nvPicPr>
        <p:blipFill>
          <a:blip r:embed="rId1"/>
          <a:stretch>
            <a:fillRect/>
          </a:stretch>
        </p:blipFill>
        <p:spPr>
          <a:xfrm>
            <a:off x="923290" y="2160905"/>
            <a:ext cx="6210300" cy="459486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删除套餐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完善控制层</a:t>
            </a:r>
            <a:endParaRPr kumimoji="1" dirty="0"/>
          </a:p>
        </p:txBody>
      </p:sp>
      <p:sp>
        <p:nvSpPr>
          <p:cNvPr id="6" name="文本框 5"/>
          <p:cNvSpPr txBox="1"/>
          <p:nvPr/>
        </p:nvSpPr>
        <p:spPr>
          <a:xfrm>
            <a:off x="794385" y="1607820"/>
            <a:ext cx="1043940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完善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SetmealController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delete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879475" y="2388870"/>
            <a:ext cx="4648200" cy="252222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删除套餐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6" name="文本框 5"/>
          <p:cNvSpPr txBox="1"/>
          <p:nvPr/>
        </p:nvSpPr>
        <p:spPr>
          <a:xfrm>
            <a:off x="794385" y="1607820"/>
            <a:ext cx="100571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按照前面分析的操作流程进行测试，查看数据是否正常删除即可</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新增套餐</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01</a:t>
            </a:r>
            <a:endParaRPr lang="zh-CN" altLang="en-US" dirty="0"/>
          </a:p>
        </p:txBody>
      </p:sp>
      <p:sp>
        <p:nvSpPr>
          <p:cNvPr id="5" name="文本占位符 2"/>
          <p:cNvSpPr>
            <a:spLocks noGrp="1"/>
          </p:cNvSpPr>
          <p:nvPr>
            <p:ph type="body" idx="10"/>
          </p:nvPr>
        </p:nvSpPr>
        <p:spPr>
          <a:xfrm>
            <a:off x="5281930" y="3245485"/>
            <a:ext cx="5466080" cy="3506470"/>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数据模型</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代码开发</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6" name="文本框 5"/>
          <p:cNvSpPr txBox="1"/>
          <p:nvPr/>
        </p:nvSpPr>
        <p:spPr>
          <a:xfrm>
            <a:off x="710565" y="1675765"/>
            <a:ext cx="10601960" cy="1198880"/>
          </a:xfrm>
          <a:prstGeom prst="rect">
            <a:avLst/>
          </a:prstGeom>
          <a:noFill/>
        </p:spPr>
        <p:txBody>
          <a:bodyPr wrap="square">
            <a:spAutoFit/>
          </a:bodyPr>
          <a:p>
            <a:pPr fontAlgn="auto">
              <a:lnSpc>
                <a:spcPct val="150000"/>
              </a:lnSpc>
              <a:spcBef>
                <a:spcPts val="0"/>
              </a:spcBef>
              <a:spcAft>
                <a:spcPts val="0"/>
              </a:spcAft>
            </a:pPr>
            <a:r>
              <a:rPr lang="zh-CN"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套餐就是菜品的集合。</a:t>
            </a:r>
            <a:endParaRPr lang="zh-CN"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后台系统中可以管理套餐信息，通过新增套餐功能来添加一个新的套餐，在添加套餐时需要选择当前套餐所属的套餐分类和包含的菜品，并且需要上传套餐对应的图片，在移动端会按照套餐分类来展示对应的套餐。</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1536065" y="2988310"/>
            <a:ext cx="4109720" cy="3738880"/>
          </a:xfrm>
          <a:prstGeom prst="rect">
            <a:avLst/>
          </a:prstGeom>
          <a:ln>
            <a:solidFill>
              <a:schemeClr val="accent1"/>
            </a:solidFill>
          </a:ln>
        </p:spPr>
      </p:pic>
      <p:pic>
        <p:nvPicPr>
          <p:cNvPr id="7" name="图片 6"/>
          <p:cNvPicPr>
            <a:picLocks noChangeAspect="1"/>
          </p:cNvPicPr>
          <p:nvPr/>
        </p:nvPicPr>
        <p:blipFill>
          <a:blip r:embed="rId2"/>
          <a:stretch>
            <a:fillRect/>
          </a:stretch>
        </p:blipFill>
        <p:spPr>
          <a:xfrm>
            <a:off x="6479540" y="2987675"/>
            <a:ext cx="1974850" cy="3739515"/>
          </a:xfrm>
          <a:prstGeom prst="rect">
            <a:avLst/>
          </a:prstGeom>
          <a:ln>
            <a:solidFill>
              <a:schemeClr val="accent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数据模型</a:t>
            </a:r>
            <a:endParaRPr kumimoji="1" lang="zh-CN" altLang="en-US" dirty="0"/>
          </a:p>
        </p:txBody>
      </p:sp>
      <p:sp>
        <p:nvSpPr>
          <p:cNvPr id="6" name="文本框 5"/>
          <p:cNvSpPr txBox="1"/>
          <p:nvPr/>
        </p:nvSpPr>
        <p:spPr>
          <a:xfrm>
            <a:off x="710565" y="1675765"/>
            <a:ext cx="10822940" cy="1568450"/>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新增套餐，其实就是将新增页面录入的套餐信息插入到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setmeal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表，还需要向setmeal_dish表插入套餐和菜品关联数据。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所以在新增套餐时，涉及到两个表：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setmeal</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套餐</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表</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setmeal_dish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套餐</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菜品关系表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数据模型</a:t>
            </a:r>
            <a:r>
              <a:rPr kumimoji="1" lang="en-US" altLang="zh-CN" dirty="0"/>
              <a:t>-setmeal</a:t>
            </a:r>
            <a:endParaRPr kumimoji="1" lang="en-US" altLang="zh-CN" dirty="0"/>
          </a:p>
        </p:txBody>
      </p:sp>
      <p:sp>
        <p:nvSpPr>
          <p:cNvPr id="6" name="文本框 5"/>
          <p:cNvSpPr txBox="1"/>
          <p:nvPr/>
        </p:nvSpPr>
        <p:spPr>
          <a:xfrm>
            <a:off x="710565" y="1675765"/>
            <a:ext cx="1060196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套餐表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setmeal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2" name="图片 1"/>
          <p:cNvPicPr>
            <a:picLocks noChangeAspect="1"/>
          </p:cNvPicPr>
          <p:nvPr/>
        </p:nvPicPr>
        <p:blipFill>
          <a:blip r:embed="rId1"/>
          <a:stretch>
            <a:fillRect/>
          </a:stretch>
        </p:blipFill>
        <p:spPr>
          <a:xfrm>
            <a:off x="836930" y="2326640"/>
            <a:ext cx="7312660" cy="437388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数据模型</a:t>
            </a:r>
            <a:r>
              <a:rPr kumimoji="1" lang="en-US" altLang="zh-CN" dirty="0"/>
              <a:t>-setmeal_dish</a:t>
            </a:r>
            <a:endParaRPr kumimoji="1" lang="en-US" altLang="zh-CN" dirty="0"/>
          </a:p>
        </p:txBody>
      </p:sp>
      <p:sp>
        <p:nvSpPr>
          <p:cNvPr id="6" name="文本框 5"/>
          <p:cNvSpPr txBox="1"/>
          <p:nvPr/>
        </p:nvSpPr>
        <p:spPr>
          <a:xfrm>
            <a:off x="710565" y="1675765"/>
            <a:ext cx="1060196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套餐菜品关系表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setmeal_dish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5" name="图片 4"/>
          <p:cNvPicPr>
            <a:picLocks noChangeAspect="1"/>
          </p:cNvPicPr>
          <p:nvPr/>
        </p:nvPicPr>
        <p:blipFill>
          <a:blip r:embed="rId1"/>
          <a:stretch>
            <a:fillRect/>
          </a:stretch>
        </p:blipFill>
        <p:spPr>
          <a:xfrm>
            <a:off x="850265" y="2344420"/>
            <a:ext cx="7730490" cy="436753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新增套餐</a:t>
            </a:r>
            <a:endParaRPr kumimoji="1" lang="en-US" altLang="zh-CN"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r>
              <a:rPr kumimoji="1" lang="en-US" altLang="zh-CN" dirty="0"/>
              <a:t>-</a:t>
            </a:r>
            <a:r>
              <a:rPr kumimoji="1" dirty="0"/>
              <a:t>准备工作</a:t>
            </a:r>
            <a:endParaRPr kumimoji="1" dirty="0"/>
          </a:p>
        </p:txBody>
      </p:sp>
      <p:sp>
        <p:nvSpPr>
          <p:cNvPr id="5" name="文本框 4"/>
          <p:cNvSpPr txBox="1"/>
          <p:nvPr/>
        </p:nvSpPr>
        <p:spPr>
          <a:xfrm>
            <a:off x="710565" y="1671955"/>
            <a:ext cx="11077575" cy="267652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在开发业务功能前，先将需要用到的类和接口基本结构创建好：</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实体类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SetmealDish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（直接从课程资料中导入即可，</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Setmeal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实体前面课程中已经导入过了</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DTO SetmealDto</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直接从课程资料中导入即可</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Mapper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接口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SetmealDishMapper</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业务层接口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SetmealDishService</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业务层实现类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SetmealDishServiceImpl</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控制层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SetmealController</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2742</Words>
  <Application>WPS 演示</Application>
  <PresentationFormat>宽屏</PresentationFormat>
  <Paragraphs>239</Paragraphs>
  <Slides>35</Slides>
  <Notes>0</Notes>
  <HiddenSlides>0</HiddenSlides>
  <MMClips>0</MMClips>
  <ScaleCrop>false</ScaleCrop>
  <HeadingPairs>
    <vt:vector size="6" baseType="variant">
      <vt:variant>
        <vt:lpstr>已用的字体</vt:lpstr>
      </vt:variant>
      <vt:variant>
        <vt:i4>17</vt:i4>
      </vt:variant>
      <vt:variant>
        <vt:lpstr>主题</vt:lpstr>
      </vt:variant>
      <vt:variant>
        <vt:i4>8</vt:i4>
      </vt:variant>
      <vt:variant>
        <vt:lpstr>幻灯片标题</vt:lpstr>
      </vt:variant>
      <vt:variant>
        <vt:i4>35</vt:i4>
      </vt:variant>
    </vt:vector>
  </HeadingPairs>
  <TitlesOfParts>
    <vt:vector size="60" baseType="lpstr">
      <vt:lpstr>Arial</vt:lpstr>
      <vt:lpstr>宋体</vt:lpstr>
      <vt:lpstr>Wingdings</vt:lpstr>
      <vt:lpstr>Calibri</vt:lpstr>
      <vt:lpstr>黑体</vt:lpstr>
      <vt:lpstr>Alibaba PuHuiTi B</vt:lpstr>
      <vt:lpstr>Alibaba PuHuiTi R</vt:lpstr>
      <vt:lpstr>Segoe UI</vt:lpstr>
      <vt:lpstr>微软雅黑</vt:lpstr>
      <vt:lpstr>Verdana</vt:lpstr>
      <vt:lpstr>阿里巴巴普惠体</vt:lpstr>
      <vt:lpstr>Segoe UI Light</vt:lpstr>
      <vt:lpstr>微软雅黑 Light</vt:lpstr>
      <vt:lpstr>Alibaba PuHuiTi M</vt:lpstr>
      <vt:lpstr>Wingdings</vt:lpstr>
      <vt:lpstr>Arial Unicode MS</vt:lpstr>
      <vt:lpstr>等线</vt:lpstr>
      <vt:lpstr>封面2</vt:lpstr>
      <vt:lpstr>目录</vt:lpstr>
      <vt:lpstr>学习目标</vt:lpstr>
      <vt:lpstr>章节页版式（一级+二级标题）</vt:lpstr>
      <vt:lpstr>章节页版式（一级标题）</vt:lpstr>
      <vt:lpstr>正文设计方案</vt:lpstr>
      <vt:lpstr>5_结束页设计方案</vt:lpstr>
      <vt:lpstr>1_章节页版式（一级+二级标题）</vt:lpstr>
      <vt:lpstr>套餐管理业务开发</vt:lpstr>
      <vt:lpstr>效果展示</vt:lpstr>
      <vt:lpstr>PowerPoint 演示文稿</vt:lpstr>
      <vt:lpstr>新增套餐</vt:lpstr>
      <vt:lpstr>新增套餐</vt:lpstr>
      <vt:lpstr>新增套餐</vt:lpstr>
      <vt:lpstr>新增套餐</vt:lpstr>
      <vt:lpstr>新增套餐</vt:lpstr>
      <vt:lpstr>新增套餐</vt:lpstr>
      <vt:lpstr>新增套餐</vt:lpstr>
      <vt:lpstr>新增套餐</vt:lpstr>
      <vt:lpstr>新增套餐</vt:lpstr>
      <vt:lpstr>新增套餐</vt:lpstr>
      <vt:lpstr>新增套餐</vt:lpstr>
      <vt:lpstr>新增套餐</vt:lpstr>
      <vt:lpstr>新增套餐</vt:lpstr>
      <vt:lpstr>新增套餐</vt:lpstr>
      <vt:lpstr>新增套餐</vt:lpstr>
      <vt:lpstr>新增套餐</vt:lpstr>
      <vt:lpstr>新增套餐</vt:lpstr>
      <vt:lpstr>新增套餐</vt:lpstr>
      <vt:lpstr>套餐信息分页查询</vt:lpstr>
      <vt:lpstr>套餐信息分页查询</vt:lpstr>
      <vt:lpstr>套餐信息分页查询</vt:lpstr>
      <vt:lpstr>套餐信息分页查询</vt:lpstr>
      <vt:lpstr>套餐信息分页查询</vt:lpstr>
      <vt:lpstr>删除套餐</vt:lpstr>
      <vt:lpstr>删除套餐</vt:lpstr>
      <vt:lpstr>删除套餐</vt:lpstr>
      <vt:lpstr>删除套餐</vt:lpstr>
      <vt:lpstr>删除套餐</vt:lpstr>
      <vt:lpstr>删除套餐</vt:lpstr>
      <vt:lpstr>删除套餐</vt:lpstr>
      <vt:lpstr>删除套餐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zhaoqx</cp:lastModifiedBy>
  <cp:revision>2489</cp:revision>
  <dcterms:created xsi:type="dcterms:W3CDTF">2020-03-31T02:23:00Z</dcterms:created>
  <dcterms:modified xsi:type="dcterms:W3CDTF">2021-07-14T07:45:21Z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