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9"/>
  </p:notesMasterIdLst>
  <p:handoutMasterIdLst>
    <p:handoutMasterId r:id="rId90"/>
  </p:handoutMasterIdLst>
  <p:sldIdLst>
    <p:sldId id="462" r:id="rId8"/>
    <p:sldId id="1293" r:id="rId9"/>
    <p:sldId id="1417" r:id="rId10"/>
    <p:sldId id="1121" r:id="rId11"/>
    <p:sldId id="1421" r:id="rId12"/>
    <p:sldId id="1420" r:id="rId13"/>
    <p:sldId id="1422" r:id="rId14"/>
    <p:sldId id="1423" r:id="rId15"/>
    <p:sldId id="1428" r:id="rId16"/>
    <p:sldId id="1307" r:id="rId17"/>
    <p:sldId id="1425" r:id="rId18"/>
    <p:sldId id="1426" r:id="rId19"/>
    <p:sldId id="1427" r:id="rId20"/>
    <p:sldId id="1429" r:id="rId21"/>
    <p:sldId id="1430" r:id="rId22"/>
    <p:sldId id="1433" r:id="rId23"/>
    <p:sldId id="841" r:id="rId24"/>
    <p:sldId id="847" r:id="rId25"/>
    <p:sldId id="891" r:id="rId26"/>
    <p:sldId id="892" r:id="rId27"/>
    <p:sldId id="893" r:id="rId28"/>
    <p:sldId id="894" r:id="rId29"/>
    <p:sldId id="895" r:id="rId30"/>
    <p:sldId id="896" r:id="rId31"/>
    <p:sldId id="897" r:id="rId32"/>
    <p:sldId id="898" r:id="rId33"/>
    <p:sldId id="899" r:id="rId34"/>
    <p:sldId id="1434" r:id="rId35"/>
    <p:sldId id="1435" r:id="rId36"/>
    <p:sldId id="1436" r:id="rId37"/>
    <p:sldId id="1437" r:id="rId38"/>
    <p:sldId id="1438" r:id="rId39"/>
    <p:sldId id="1087" r:id="rId40"/>
    <p:sldId id="1439" r:id="rId41"/>
    <p:sldId id="875" r:id="rId42"/>
    <p:sldId id="983" r:id="rId43"/>
    <p:sldId id="984" r:id="rId44"/>
    <p:sldId id="985" r:id="rId45"/>
    <p:sldId id="986" r:id="rId46"/>
    <p:sldId id="987" r:id="rId47"/>
    <p:sldId id="988" r:id="rId48"/>
    <p:sldId id="989" r:id="rId49"/>
    <p:sldId id="990" r:id="rId50"/>
    <p:sldId id="991" r:id="rId51"/>
    <p:sldId id="992" r:id="rId52"/>
    <p:sldId id="993" r:id="rId53"/>
    <p:sldId id="994" r:id="rId54"/>
    <p:sldId id="995" r:id="rId55"/>
    <p:sldId id="996" r:id="rId56"/>
    <p:sldId id="997" r:id="rId57"/>
    <p:sldId id="998" r:id="rId58"/>
    <p:sldId id="999" r:id="rId59"/>
    <p:sldId id="1000" r:id="rId60"/>
    <p:sldId id="1001" r:id="rId61"/>
    <p:sldId id="1002" r:id="rId62"/>
    <p:sldId id="1003" r:id="rId63"/>
    <p:sldId id="1004" r:id="rId64"/>
    <p:sldId id="1005" r:id="rId65"/>
    <p:sldId id="794" r:id="rId66"/>
    <p:sldId id="1046" r:id="rId67"/>
    <p:sldId id="1053" r:id="rId68"/>
    <p:sldId id="1054" r:id="rId69"/>
    <p:sldId id="1055" r:id="rId70"/>
    <p:sldId id="1056" r:id="rId71"/>
    <p:sldId id="1057" r:id="rId72"/>
    <p:sldId id="1045" r:id="rId73"/>
    <p:sldId id="1059" r:id="rId74"/>
    <p:sldId id="1074" r:id="rId75"/>
    <p:sldId id="1075" r:id="rId76"/>
    <p:sldId id="1076" r:id="rId77"/>
    <p:sldId id="1077" r:id="rId78"/>
    <p:sldId id="1078" r:id="rId79"/>
    <p:sldId id="1079" r:id="rId80"/>
    <p:sldId id="1080" r:id="rId81"/>
    <p:sldId id="1081" r:id="rId82"/>
    <p:sldId id="1082" r:id="rId83"/>
    <p:sldId id="1083" r:id="rId84"/>
    <p:sldId id="1084" r:id="rId85"/>
    <p:sldId id="1085" r:id="rId86"/>
    <p:sldId id="1086" r:id="rId87"/>
    <p:sldId id="264" r:id="rId8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F9F9F9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1504" autoAdjust="0"/>
  </p:normalViewPr>
  <p:slideViewPr>
    <p:cSldViewPr snapToGrid="0">
      <p:cViewPr varScale="1">
        <p:scale>
          <a:sx n="71" d="100"/>
          <a:sy n="71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2021.11.18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2021.11.18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为了存储一个学员的考试成绩，我们可以采用一个变量进行存储，如果我有很多个学员的考试成绩，我们也可以用多个变量进行存储。但是，如果学员人数太多，这样定义变量就太麻烦了，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这就对我们存储数据提出了新的诉求：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一次性声明</a:t>
            </a:r>
            <a:r>
              <a:rPr lang="zh-CN" altLang="en-US" dirty="0">
                <a:solidFill>
                  <a:srgbClr val="FD0000"/>
                </a:solidFill>
                <a:latin typeface="微软雅黑" pitchFamily="34" charset="-122"/>
                <a:ea typeface="微软雅黑" pitchFamily="34" charset="-122"/>
              </a:rPr>
              <a:t>大量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的用于存储数据的变量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要存储的数据通常都是</a:t>
            </a:r>
            <a:r>
              <a:rPr lang="zh-CN" altLang="en-US" dirty="0">
                <a:solidFill>
                  <a:srgbClr val="FD0000"/>
                </a:solidFill>
                <a:latin typeface="微软雅黑" pitchFamily="34" charset="-122"/>
                <a:ea typeface="微软雅黑" pitchFamily="34" charset="-122"/>
              </a:rPr>
              <a:t>同类型数据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，例如：考试成绩。满足这种诉求的东西是什么呢？就是我们接下来要讲解的数组。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来我们说一下什么是数组。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5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94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03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4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22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4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27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21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13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20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3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55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03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68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79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51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用程序实现把数组中的元素打乱，</a:t>
            </a:r>
            <a:r>
              <a:rPr lang="en-US" altLang="zh-CN" dirty="0"/>
              <a:t> </a:t>
            </a:r>
            <a:r>
              <a:rPr lang="zh-CN" altLang="en-US" dirty="0"/>
              <a:t>并在控制台输出打乱后的数组元素，代码都在主方法中写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07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用程序实现把数组中的元素打乱，</a:t>
            </a:r>
            <a:r>
              <a:rPr lang="en-US" altLang="zh-CN" dirty="0"/>
              <a:t> </a:t>
            </a:r>
            <a:r>
              <a:rPr lang="zh-CN" altLang="en-US" dirty="0"/>
              <a:t>并在控制台输出打乱后的数组元素，代码都在主方法中写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90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75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要讲解的案例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43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18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8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23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90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08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26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16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23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15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3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33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11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3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47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05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165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2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904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180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309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7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78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876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6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275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236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138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84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696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49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514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579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43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814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7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67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938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619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802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199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215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499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915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7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253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7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580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4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8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1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93" y="1646140"/>
            <a:ext cx="10749599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359962" indent="-359962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275" indent="-358694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5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233" indent="-358694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5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98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93491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六边形 22"/>
          <p:cNvSpPr/>
          <p:nvPr userDrawn="1"/>
        </p:nvSpPr>
        <p:spPr>
          <a:xfrm rot="5400000">
            <a:off x="1692385" y="2597813"/>
            <a:ext cx="1944551" cy="1676336"/>
          </a:xfrm>
          <a:prstGeom prst="hexagon">
            <a:avLst/>
          </a:prstGeom>
          <a:solidFill>
            <a:schemeClr val="bg1"/>
          </a:solidFill>
          <a:ln w="762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8" rIns="91420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61" y="1903922"/>
            <a:ext cx="5760539" cy="3196039"/>
          </a:xfrm>
          <a:prstGeom prst="rect">
            <a:avLst/>
          </a:prstGeom>
        </p:spPr>
        <p:txBody>
          <a:bodyPr lIns="91420" tIns="45718" rIns="91420" bIns="45718"/>
          <a:lstStyle>
            <a:lvl1pPr marL="342818" marR="0" indent="-342818" algn="l" defTabSz="914173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9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443" indent="0">
              <a:buNone/>
              <a:defRPr/>
            </a:lvl2pPr>
            <a:lvl3pPr marL="1218900" indent="0">
              <a:buNone/>
              <a:defRPr/>
            </a:lvl3pPr>
            <a:lvl4pPr marL="1828346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903782" y="2953047"/>
            <a:ext cx="1567543" cy="1079500"/>
          </a:xfrm>
          <a:prstGeom prst="rect">
            <a:avLst/>
          </a:prstGeom>
          <a:noFill/>
          <a:ln>
            <a:noFill/>
          </a:ln>
        </p:spPr>
        <p:txBody>
          <a:bodyPr lIns="91420" tIns="45718" rIns="91420" bIns="45718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37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502425" y="2219492"/>
            <a:ext cx="566611" cy="488457"/>
          </a:xfrm>
          <a:prstGeom prst="hexagon">
            <a:avLst/>
          </a:prstGeom>
          <a:solidFill>
            <a:srgbClr val="B6020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8" rIns="91420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353755" y="4163929"/>
            <a:ext cx="466193" cy="401891"/>
          </a:xfrm>
          <a:prstGeom prst="hexagon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8" rIns="91420" bIns="45718"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746651" y="3648661"/>
            <a:ext cx="566612" cy="488459"/>
          </a:xfrm>
          <a:prstGeom prst="hexagon">
            <a:avLst/>
          </a:prstGeom>
          <a:noFill/>
          <a:ln w="9525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8" rIns="91420" bIns="45718"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316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4012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8" r:id="rId18"/>
    <p:sldLayoutId id="2147483719" r:id="rId19"/>
    <p:sldLayoutId id="214748372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zh-CN" altLang="en-US" sz="54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数组元素访问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9017603-6349-44F2-807D-1A7A858C87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数组变量访问方式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数组内部保存的数据的访问方式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153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数组元素访问</a:t>
            </a:r>
            <a:endParaRPr lang="zh-CN" altLang="en-US" dirty="0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652FAD2D-C711-474A-A6CF-AC5A1D375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3" y="2853267"/>
            <a:ext cx="7069667" cy="387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8">
            <a:extLst>
              <a:ext uri="{FF2B5EF4-FFF2-40B4-BE49-F238E27FC236}">
                <a16:creationId xmlns:a16="http://schemas.microsoft.com/office/drawing/2014/main" id="{CCA0C2F6-B401-44E4-A5BA-7D328419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185" y="1976967"/>
            <a:ext cx="7152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72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7200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5EEBEAA8-AA0D-458C-8007-42DD2290D13F}"/>
              </a:ext>
            </a:extLst>
          </p:cNvPr>
          <p:cNvSpPr txBox="1"/>
          <p:nvPr/>
        </p:nvSpPr>
        <p:spPr>
          <a:xfrm>
            <a:off x="7114118" y="2230967"/>
            <a:ext cx="671979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6600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A7018D4F-4A4D-4077-B19A-0584EE17F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233" y="2686052"/>
            <a:ext cx="62709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600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11">
            <a:extLst>
              <a:ext uri="{FF2B5EF4-FFF2-40B4-BE49-F238E27FC236}">
                <a16:creationId xmlns:a16="http://schemas.microsoft.com/office/drawing/2014/main" id="{3D8BF93B-EEAF-4910-87A7-C54777D6B7C7}"/>
              </a:ext>
            </a:extLst>
          </p:cNvPr>
          <p:cNvSpPr txBox="1"/>
          <p:nvPr/>
        </p:nvSpPr>
        <p:spPr>
          <a:xfrm>
            <a:off x="5520267" y="2829984"/>
            <a:ext cx="5822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54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5400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2">
            <a:extLst>
              <a:ext uri="{FF2B5EF4-FFF2-40B4-BE49-F238E27FC236}">
                <a16:creationId xmlns:a16="http://schemas.microsoft.com/office/drawing/2014/main" id="{08A17118-6361-4D14-8743-6C57B9D2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417" y="3037418"/>
            <a:ext cx="5389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4800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652D3321-1CEB-423D-98F7-6C7E2107B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684" y="3306234"/>
            <a:ext cx="5084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lang="zh-CN" altLang="en-US" sz="4400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9671AD71-EFE9-456F-BFC4-70BFA784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1" y="3426884"/>
            <a:ext cx="38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4000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5">
            <a:extLst>
              <a:ext uri="{FF2B5EF4-FFF2-40B4-BE49-F238E27FC236}">
                <a16:creationId xmlns:a16="http://schemas.microsoft.com/office/drawing/2014/main" id="{7152B218-9D12-41AE-89FD-829C3179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617" y="3511551"/>
            <a:ext cx="450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3600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8934AE08-0753-4E8C-8B50-6AE706E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084" y="370628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AD2A26"/>
                </a:solidFill>
              </a:rPr>
              <a:t>9</a:t>
            </a:r>
            <a:endParaRPr lang="zh-CN" altLang="en-US" sz="3200">
              <a:solidFill>
                <a:srgbClr val="AD2A26"/>
              </a:solidFill>
            </a:endParaRPr>
          </a:p>
        </p:txBody>
      </p:sp>
      <p:sp>
        <p:nvSpPr>
          <p:cNvPr id="17" name="文本框 17">
            <a:extLst>
              <a:ext uri="{FF2B5EF4-FFF2-40B4-BE49-F238E27FC236}">
                <a16:creationId xmlns:a16="http://schemas.microsoft.com/office/drawing/2014/main" id="{48A6A187-BA36-4F0A-BD40-B79E1AC72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617" y="3850217"/>
            <a:ext cx="428322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67">
                <a:solidFill>
                  <a:srgbClr val="AD2A26"/>
                </a:solidFill>
              </a:rPr>
              <a:t>10</a:t>
            </a:r>
            <a:endParaRPr lang="zh-CN" altLang="en-US" sz="1867">
              <a:solidFill>
                <a:srgbClr val="AD2A26"/>
              </a:solidFill>
            </a:endParaRPr>
          </a:p>
        </p:txBody>
      </p:sp>
      <p:sp>
        <p:nvSpPr>
          <p:cNvPr id="18" name="文本框 18">
            <a:extLst>
              <a:ext uri="{FF2B5EF4-FFF2-40B4-BE49-F238E27FC236}">
                <a16:creationId xmlns:a16="http://schemas.microsoft.com/office/drawing/2014/main" id="{395CE5B0-97BC-46DF-BCCF-5CA461B1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933" y="3947584"/>
            <a:ext cx="428322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67">
                <a:solidFill>
                  <a:srgbClr val="AD2A26"/>
                </a:solidFill>
              </a:rPr>
              <a:t>11</a:t>
            </a:r>
            <a:endParaRPr lang="zh-CN" altLang="en-US" sz="1867">
              <a:solidFill>
                <a:srgbClr val="AD2A26"/>
              </a:solidFill>
            </a:endParaRPr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D55D2EEF-5ED2-45F6-9C3B-BFE026A6D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1" y="4072467"/>
            <a:ext cx="35779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33">
                <a:solidFill>
                  <a:srgbClr val="AD2A26"/>
                </a:solidFill>
              </a:rPr>
              <a:t>12</a:t>
            </a:r>
            <a:endParaRPr lang="zh-CN" altLang="en-US" sz="1333">
              <a:solidFill>
                <a:srgbClr val="AD2A26"/>
              </a:solidFill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33CFC7E3-070B-4AF5-B5A0-8EF9BEC26821}"/>
              </a:ext>
            </a:extLst>
          </p:cNvPr>
          <p:cNvSpPr txBox="1"/>
          <p:nvPr/>
        </p:nvSpPr>
        <p:spPr>
          <a:xfrm>
            <a:off x="3035300" y="4040718"/>
            <a:ext cx="3674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AD2A26"/>
                </a:solidFill>
              </a:rPr>
              <a:t>13</a:t>
            </a:r>
            <a:endParaRPr lang="zh-CN" altLang="en-US" sz="1400" dirty="0">
              <a:solidFill>
                <a:srgbClr val="AD2A26"/>
              </a:solidFill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E1DBF8BE-0B97-475F-A5AB-18B25572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884" y="4159251"/>
            <a:ext cx="34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rgbClr val="AD2A26"/>
                </a:solidFill>
              </a:rPr>
              <a:t>14</a:t>
            </a:r>
            <a:endParaRPr lang="zh-CN" altLang="en-US" sz="1200">
              <a:solidFill>
                <a:srgbClr val="AD2A26"/>
              </a:solidFill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C696A963-44AD-46F3-88BE-1A2C2E411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52901"/>
            <a:ext cx="322524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67">
                <a:solidFill>
                  <a:srgbClr val="AD2A26"/>
                </a:solidFill>
              </a:rPr>
              <a:t>15</a:t>
            </a:r>
            <a:endParaRPr lang="zh-CN" altLang="en-US" sz="1067">
              <a:solidFill>
                <a:srgbClr val="AD2A26"/>
              </a:solidFill>
            </a:endParaRPr>
          </a:p>
        </p:txBody>
      </p:sp>
      <p:sp>
        <p:nvSpPr>
          <p:cNvPr id="23" name="文本框 23">
            <a:extLst>
              <a:ext uri="{FF2B5EF4-FFF2-40B4-BE49-F238E27FC236}">
                <a16:creationId xmlns:a16="http://schemas.microsoft.com/office/drawing/2014/main" id="{83A618DB-3C6D-41FA-BC72-890A4B5E6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984" y="4176185"/>
            <a:ext cx="322524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67">
                <a:solidFill>
                  <a:srgbClr val="AD2A26"/>
                </a:solidFill>
              </a:rPr>
              <a:t>16</a:t>
            </a:r>
            <a:endParaRPr lang="zh-CN" altLang="en-US" sz="1067">
              <a:solidFill>
                <a:srgbClr val="AD2A26"/>
              </a:solidFill>
            </a:endParaRPr>
          </a:p>
        </p:txBody>
      </p:sp>
      <p:sp>
        <p:nvSpPr>
          <p:cNvPr id="24" name="文本框 24">
            <a:extLst>
              <a:ext uri="{FF2B5EF4-FFF2-40B4-BE49-F238E27FC236}">
                <a16:creationId xmlns:a16="http://schemas.microsoft.com/office/drawing/2014/main" id="{6C2DE23E-D969-4AF5-BD2F-DCCF4A632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1" y="4254501"/>
            <a:ext cx="322524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67">
                <a:solidFill>
                  <a:srgbClr val="AD2A26"/>
                </a:solidFill>
              </a:rPr>
              <a:t>17</a:t>
            </a:r>
            <a:endParaRPr lang="zh-CN" altLang="en-US" sz="1067">
              <a:solidFill>
                <a:srgbClr val="AD2A26"/>
              </a:solidFill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512259DD-6DA4-4CAA-8911-01F09989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5933018"/>
            <a:ext cx="6318251" cy="62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33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编号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2AE84B-2EC2-4AAB-9084-3C3BCAAD26A2}"/>
              </a:ext>
            </a:extLst>
          </p:cNvPr>
          <p:cNvSpPr/>
          <p:nvPr/>
        </p:nvSpPr>
        <p:spPr>
          <a:xfrm>
            <a:off x="3464984" y="5933018"/>
            <a:ext cx="1342034" cy="619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533" b="1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</a:t>
            </a:r>
            <a:r>
              <a:rPr lang="en-US" altLang="zh-CN" sz="2533" b="1" dirty="0">
                <a:solidFill>
                  <a:srgbClr val="AD2A26"/>
                </a:solidFill>
                <a:latin typeface="Alibaba PuHuiTi R"/>
                <a:ea typeface="微软雅黑" pitchFamily="34" charset="-122"/>
              </a:rPr>
              <a:t>1</a:t>
            </a:r>
            <a:r>
              <a:rPr lang="zh-CN" altLang="en-US" sz="2533" b="1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137769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数组元素访问</a:t>
            </a:r>
            <a:endParaRPr lang="zh-CN" altLang="en-US" dirty="0"/>
          </a:p>
        </p:txBody>
      </p:sp>
      <p:pic>
        <p:nvPicPr>
          <p:cNvPr id="27" name="图片 7">
            <a:extLst>
              <a:ext uri="{FF2B5EF4-FFF2-40B4-BE49-F238E27FC236}">
                <a16:creationId xmlns:a16="http://schemas.microsoft.com/office/drawing/2014/main" id="{3C9AFCC0-D16C-46C0-BB7C-86124E0CF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3" y="2853267"/>
            <a:ext cx="7069667" cy="387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496FE0C-2D22-43A5-92A8-6305E220B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185" y="1976967"/>
            <a:ext cx="7152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72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72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8F5AFD8-3CC1-499F-8C4E-581395C47BD9}"/>
              </a:ext>
            </a:extLst>
          </p:cNvPr>
          <p:cNvSpPr txBox="1"/>
          <p:nvPr/>
        </p:nvSpPr>
        <p:spPr>
          <a:xfrm>
            <a:off x="7114118" y="2230967"/>
            <a:ext cx="671979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66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F93FAC-1920-4441-8A57-A5C6E9E53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233" y="2686052"/>
            <a:ext cx="62709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60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54EF75-807D-42DF-A713-58BD5F031B40}"/>
              </a:ext>
            </a:extLst>
          </p:cNvPr>
          <p:cNvSpPr txBox="1"/>
          <p:nvPr/>
        </p:nvSpPr>
        <p:spPr>
          <a:xfrm>
            <a:off x="5520267" y="2829984"/>
            <a:ext cx="5822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5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5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9B37590-18AC-4CFD-B884-95D5B601C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417" y="3037418"/>
            <a:ext cx="5389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48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E183E3-7A88-44C2-8C58-B37C5E7F4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684" y="3306234"/>
            <a:ext cx="5084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4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88184F-FFDD-4249-9AE2-5FDA2F7FE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1" y="3426884"/>
            <a:ext cx="38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lang="zh-CN" altLang="en-US" sz="40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D8FD7D-4C59-40EC-94D0-1442E5D9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617" y="3511551"/>
            <a:ext cx="450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360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578E77-A562-4A8E-8B1A-8271DEED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084" y="3706285"/>
            <a:ext cx="4203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32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573224C-BE8D-42A0-8F65-7842CB539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167" y="3850217"/>
            <a:ext cx="30649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67">
                <a:solidFill>
                  <a:srgbClr val="0070C0"/>
                </a:solidFill>
              </a:rPr>
              <a:t>9</a:t>
            </a:r>
            <a:endParaRPr lang="zh-CN" altLang="en-US" sz="1867">
              <a:solidFill>
                <a:srgbClr val="0070C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2AFE1B-7634-49ED-9E0F-8413F98E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933" y="3947584"/>
            <a:ext cx="428322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67">
                <a:solidFill>
                  <a:srgbClr val="0070C0"/>
                </a:solidFill>
              </a:rPr>
              <a:t>10</a:t>
            </a:r>
            <a:endParaRPr lang="zh-CN" altLang="en-US" sz="1867">
              <a:solidFill>
                <a:srgbClr val="0070C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F54B50-C29A-4EDA-9233-56D9D907B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1" y="4072467"/>
            <a:ext cx="35779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33">
                <a:solidFill>
                  <a:srgbClr val="0070C0"/>
                </a:solidFill>
              </a:rPr>
              <a:t>11</a:t>
            </a:r>
            <a:endParaRPr lang="zh-CN" altLang="en-US" sz="1333">
              <a:solidFill>
                <a:srgbClr val="0070C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ADF66F1-695D-4C6A-84BF-68D8087E6E7E}"/>
              </a:ext>
            </a:extLst>
          </p:cNvPr>
          <p:cNvSpPr txBox="1"/>
          <p:nvPr/>
        </p:nvSpPr>
        <p:spPr>
          <a:xfrm>
            <a:off x="3035300" y="4040718"/>
            <a:ext cx="3674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12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4148B09-8DBD-4C0F-AFEA-EC2B7C033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884" y="4159251"/>
            <a:ext cx="341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rgbClr val="0070C0"/>
                </a:solidFill>
              </a:rPr>
              <a:t>13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88BBC3C-5917-4CF3-8BD3-38240349E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52901"/>
            <a:ext cx="322524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67">
                <a:solidFill>
                  <a:srgbClr val="0070C0"/>
                </a:solidFill>
              </a:rPr>
              <a:t>14</a:t>
            </a:r>
            <a:endParaRPr lang="zh-CN" altLang="en-US" sz="1067">
              <a:solidFill>
                <a:srgbClr val="0070C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17EFFE-5DBD-4D1C-8E45-52F24A1E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984" y="4176185"/>
            <a:ext cx="322524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67">
                <a:solidFill>
                  <a:srgbClr val="0070C0"/>
                </a:solidFill>
              </a:rPr>
              <a:t>15</a:t>
            </a:r>
            <a:endParaRPr lang="zh-CN" altLang="en-US" sz="1067">
              <a:solidFill>
                <a:srgbClr val="0070C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F7B5DD-54D4-404C-89A3-D83B5449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1" y="4254501"/>
            <a:ext cx="322524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67">
                <a:solidFill>
                  <a:srgbClr val="0070C0"/>
                </a:solidFill>
              </a:rPr>
              <a:t>16</a:t>
            </a:r>
            <a:endParaRPr lang="zh-CN" altLang="en-US" sz="1067">
              <a:solidFill>
                <a:srgbClr val="0070C0"/>
              </a:solidFill>
            </a:endParaRP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BB4080D6-0CF6-44FC-9113-E4AB2323F302}"/>
              </a:ext>
            </a:extLst>
          </p:cNvPr>
          <p:cNvSpPr txBox="1"/>
          <p:nvPr/>
        </p:nvSpPr>
        <p:spPr>
          <a:xfrm>
            <a:off x="2794000" y="5933018"/>
            <a:ext cx="6318251" cy="6770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5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计算机中习惯编号从</a:t>
            </a:r>
            <a:r>
              <a:rPr lang="en-US" altLang="zh-CN" sz="2533" b="1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25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endParaRPr lang="zh-CN" altLang="en-US" sz="2533" b="1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TextBox 2">
            <a:extLst>
              <a:ext uri="{FF2B5EF4-FFF2-40B4-BE49-F238E27FC236}">
                <a16:creationId xmlns:a16="http://schemas.microsoft.com/office/drawing/2014/main" id="{47DD2166-9140-4A0E-BD01-2CE8C5A52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1" y="5933018"/>
            <a:ext cx="12086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33" b="1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272383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5" grpId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数组元素访问</a:t>
            </a:r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840FDC2-DFB4-44D3-99BF-8EE5D20A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数组变量访问方式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数组内部保存的数据的访问方式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276225" indent="-276225"/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索引是数组中数据的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编号方式</a:t>
            </a: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作用：索引用于访问数组中的数据使用，数组名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等同于变量名，是一种特殊的变量名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特征①：索引从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特征②：索引是连续的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特征③：索引逐一增加，每次加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96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数组定义格式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数组初始化之静态初始化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数组元素访问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数组常见操作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数组初始化之动态初始化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数组内存图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87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数组常见操作</a:t>
            </a:r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840FDC2-DFB4-44D3-99BF-8EE5D20A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获取最大值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元素打乱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85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840FDC2-DFB4-44D3-99BF-8EE5D20A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什么是数组遍历</a:t>
            </a:r>
          </a:p>
          <a:p>
            <a:pPr marL="276225" indent="-276225"/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获取数组中的每一个元素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，我们可以把获取到的元素输出在控制台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获取数组长度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元素个数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格式：数组名</a:t>
            </a:r>
            <a:r>
              <a:rPr lang="en-US" altLang="zh-CN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.length</a:t>
            </a:r>
          </a:p>
          <a:p>
            <a:pPr marL="276225" indent="-276225"/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arr.length</a:t>
            </a:r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数组遍历通用格式：</a:t>
            </a: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：数组遍历指的是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把数组中的元素取出来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，取出来之后可以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打印，求和，判断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…)</a:t>
            </a: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3A535-A29D-450A-815D-5E5EA1FF562E}"/>
              </a:ext>
            </a:extLst>
          </p:cNvPr>
          <p:cNvSpPr txBox="1"/>
          <p:nvPr/>
        </p:nvSpPr>
        <p:spPr>
          <a:xfrm>
            <a:off x="1274263" y="4653939"/>
            <a:ext cx="447992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{...};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i &lt;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i++) {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[i]; </a:t>
            </a:r>
            <a:r>
              <a:rPr lang="zh-CN" altLang="zh-CN" sz="1400" i="1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//对元素arr[i]进行操作</a:t>
            </a:r>
            <a:br>
              <a:rPr lang="zh-CN" altLang="zh-CN" sz="1400" i="1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5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获取最大值</a:t>
            </a: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70" y="4071303"/>
            <a:ext cx="6000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45" y="3749040"/>
            <a:ext cx="769937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32" y="4215765"/>
            <a:ext cx="669925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820" y="3658553"/>
            <a:ext cx="7921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32" y="4399915"/>
            <a:ext cx="671513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57" y="4719003"/>
            <a:ext cx="7270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32" y="4358640"/>
            <a:ext cx="579438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70" y="3420428"/>
            <a:ext cx="803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"/>
          <p:cNvSpPr txBox="1"/>
          <p:nvPr/>
        </p:nvSpPr>
        <p:spPr>
          <a:xfrm>
            <a:off x="2265920" y="3495040"/>
            <a:ext cx="48577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微软雅黑" pitchFamily="34" charset="-122"/>
              </a:rPr>
              <a:t>63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微软雅黑" pitchFamily="34" charset="-122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200957" y="3663315"/>
            <a:ext cx="4873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微软雅黑" pitchFamily="34" charset="-122"/>
              </a:rPr>
              <a:t>68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微软雅黑" pitchFamily="34" charset="-122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4137582" y="3225165"/>
            <a:ext cx="48577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微软雅黑" pitchFamily="34" charset="-122"/>
              </a:rPr>
              <a:t>39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微软雅黑" pitchFamily="34" charset="-122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5288520" y="2882265"/>
            <a:ext cx="48577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微软雅黑" pitchFamily="34" charset="-122"/>
              </a:rPr>
              <a:t>44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微软雅黑" pitchFamily="34" charset="-122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6347382" y="3888740"/>
            <a:ext cx="4873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微软雅黑" pitchFamily="34" charset="-122"/>
              </a:rPr>
              <a:t>8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微软雅黑" pitchFamily="34" charset="-122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7222095" y="3777615"/>
            <a:ext cx="48577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微软雅黑" pitchFamily="34" charset="-122"/>
              </a:rPr>
              <a:t>9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微软雅黑" pitchFamily="34" charset="-122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8211107" y="4211003"/>
            <a:ext cx="487363" cy="458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微软雅黑" pitchFamily="34" charset="-122"/>
              </a:rPr>
              <a:t>4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微软雅黑" pitchFamily="34" charset="-122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9238220" y="3134678"/>
            <a:ext cx="48736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微软雅黑" pitchFamily="34" charset="-122"/>
              </a:rPr>
              <a:t>15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微软雅黑" pitchFamily="34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3200957" y="3658553"/>
            <a:ext cx="48736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AD2B26"/>
                </a:solidFill>
                <a:latin typeface="Alibaba PuHuiTi R"/>
                <a:ea typeface="微软雅黑" panose="020B0503020204020204" pitchFamily="34" charset="-122"/>
              </a:rPr>
              <a:t>68</a:t>
            </a:r>
            <a:endParaRPr lang="zh-CN" altLang="en-US" sz="1800" b="1" dirty="0">
              <a:solidFill>
                <a:srgbClr val="AD2B26"/>
              </a:solidFill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8211107" y="4214791"/>
            <a:ext cx="4873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800" b="1" dirty="0">
                <a:solidFill>
                  <a:srgbClr val="AD2B26"/>
                </a:solidFill>
                <a:latin typeface="Alibaba PuHuiTi R"/>
                <a:ea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rgbClr val="AD2B26"/>
              </a:solidFill>
              <a:latin typeface="Alibaba PuHuiTi R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7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70" y="4071303"/>
            <a:ext cx="6000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45" y="3749040"/>
            <a:ext cx="769937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32" y="4215765"/>
            <a:ext cx="669925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820" y="3658553"/>
            <a:ext cx="7921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32" y="4399915"/>
            <a:ext cx="671513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57" y="4719003"/>
            <a:ext cx="7270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32" y="4358640"/>
            <a:ext cx="579438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70" y="3420428"/>
            <a:ext cx="803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2217900" y="3489801"/>
            <a:ext cx="60721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latin typeface="Alibaba PuHuiTi R"/>
                <a:ea typeface="微软雅黑" panose="020B0503020204020204" pitchFamily="34" charset="-122"/>
              </a:rPr>
              <a:t>152</a:t>
            </a:r>
            <a:endParaRPr lang="zh-CN" altLang="en-US" sz="1800" b="1" dirty="0"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3152937" y="3719036"/>
            <a:ext cx="6921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latin typeface="Alibaba PuHuiTi R"/>
                <a:ea typeface="微软雅黑" panose="020B0503020204020204" pitchFamily="34" charset="-122"/>
              </a:rPr>
              <a:t>150</a:t>
            </a:r>
            <a:endParaRPr lang="zh-CN" altLang="en-US" sz="1800" b="1" dirty="0"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4089562" y="3280886"/>
            <a:ext cx="6528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latin typeface="Alibaba PuHuiTi R"/>
                <a:ea typeface="微软雅黑" panose="020B0503020204020204" pitchFamily="34" charset="-122"/>
              </a:rPr>
              <a:t>163</a:t>
            </a:r>
            <a:endParaRPr lang="zh-CN" altLang="en-US" sz="1800" b="1" dirty="0"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5240500" y="2910364"/>
            <a:ext cx="69254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微软雅黑" pitchFamily="34" charset="-122"/>
              </a:rPr>
              <a:t>171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  <a:ea typeface="微软雅黑" pitchFamily="34" charset="-122"/>
            </a:endParaRPr>
          </a:p>
        </p:txBody>
      </p: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6299362" y="3934301"/>
            <a:ext cx="55324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800" b="1" dirty="0">
                <a:latin typeface="Alibaba PuHuiTi R"/>
                <a:ea typeface="微软雅黑" panose="020B0503020204020204" pitchFamily="34" charset="-122"/>
              </a:rPr>
              <a:t>128</a:t>
            </a:r>
            <a:endParaRPr lang="zh-CN" altLang="en-US" sz="1800" b="1" dirty="0"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7174075" y="3833336"/>
            <a:ext cx="67960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800" b="1" dirty="0">
                <a:latin typeface="Alibaba PuHuiTi R"/>
                <a:ea typeface="微软雅黑" panose="020B0503020204020204" pitchFamily="34" charset="-122"/>
              </a:rPr>
              <a:t>130</a:t>
            </a:r>
            <a:endParaRPr lang="zh-CN" altLang="en-US" sz="1800" b="1" dirty="0"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8163087" y="4249261"/>
            <a:ext cx="48736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800" b="1" dirty="0">
                <a:latin typeface="Alibaba PuHuiTi R"/>
                <a:ea typeface="微软雅黑" panose="020B0503020204020204" pitchFamily="34" charset="-122"/>
              </a:rPr>
              <a:t>81</a:t>
            </a:r>
            <a:endParaRPr lang="zh-CN" altLang="en-US" sz="1800" b="1" dirty="0"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9190200" y="3190399"/>
            <a:ext cx="68778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latin typeface="Alibaba PuHuiTi R"/>
                <a:ea typeface="微软雅黑" panose="020B0503020204020204" pitchFamily="34" charset="-122"/>
              </a:rPr>
              <a:t>168</a:t>
            </a:r>
            <a:endParaRPr lang="zh-CN" altLang="en-US" sz="1800" b="1" dirty="0"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240499" y="2909072"/>
            <a:ext cx="692545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AD2B26"/>
                </a:solidFill>
                <a:latin typeface="Alibaba PuHuiTi R"/>
                <a:ea typeface="微软雅黑" panose="020B0503020204020204" pitchFamily="34" charset="-122"/>
              </a:rPr>
              <a:t>171</a:t>
            </a:r>
            <a:endParaRPr lang="zh-CN" altLang="en-US" sz="1800" b="1" dirty="0">
              <a:solidFill>
                <a:srgbClr val="AD2B26"/>
              </a:solidFill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8162370" y="4251468"/>
            <a:ext cx="48736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800" b="1" dirty="0">
                <a:solidFill>
                  <a:srgbClr val="AD2B26"/>
                </a:solidFill>
                <a:latin typeface="Alibaba PuHuiTi R"/>
                <a:ea typeface="微软雅黑" panose="020B0503020204020204" pitchFamily="34" charset="-122"/>
              </a:rPr>
              <a:t>81</a:t>
            </a:r>
            <a:endParaRPr lang="zh-CN" altLang="en-US" sz="1800" b="1" dirty="0">
              <a:solidFill>
                <a:srgbClr val="AD2B26"/>
              </a:solidFill>
              <a:latin typeface="Alibaba PuHuiTi R"/>
              <a:ea typeface="微软雅黑" panose="020B0503020204020204" pitchFamily="34" charset="-122"/>
            </a:endParaRPr>
          </a:p>
        </p:txBody>
      </p: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1DDEA097-B192-47FC-A833-EE63C1229252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1917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583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451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846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71468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583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451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8000" y="4773084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</a:p>
        </p:txBody>
      </p:sp>
      <p:sp>
        <p:nvSpPr>
          <p:cNvPr id="18" name="矩形 17"/>
          <p:cNvSpPr/>
          <p:nvPr/>
        </p:nvSpPr>
        <p:spPr>
          <a:xfrm>
            <a:off x="6858000" y="5257801"/>
            <a:ext cx="939800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  <p:sp>
        <p:nvSpPr>
          <p:cNvPr id="19" name="矩形 18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8000" y="2000251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最大值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1200151" y="2372785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{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8041217" y="2480734"/>
            <a:ext cx="0" cy="2292351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1121834" y="2633134"/>
            <a:ext cx="6720417" cy="23544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：定义一个变量，用于保存最大值（或最小值）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：取数组中第一个数据作为变量的初始值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1200151" y="3346452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TextBox 3"/>
          <p:cNvSpPr txBox="1"/>
          <p:nvPr/>
        </p:nvSpPr>
        <p:spPr>
          <a:xfrm>
            <a:off x="1200151" y="3962401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092C208-9D7C-4496-ACA0-07110C8D01E2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10691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8" grpId="0" animBg="1"/>
      <p:bldP spid="29" grpId="0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数组概述</a:t>
            </a:r>
            <a:endParaRPr lang="zh-CN" altLang="en-US" dirty="0"/>
          </a:p>
        </p:txBody>
      </p:sp>
      <p:pic>
        <p:nvPicPr>
          <p:cNvPr id="5" name="图片 10">
            <a:extLst>
              <a:ext uri="{FF2B5EF4-FFF2-40B4-BE49-F238E27FC236}">
                <a16:creationId xmlns:a16="http://schemas.microsoft.com/office/drawing/2014/main" id="{9AF433FC-39D4-44F8-904F-11BEEA7B6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18" y="2154184"/>
            <a:ext cx="11525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622425F-BBB7-4249-BA04-F583258E5A00}"/>
              </a:ext>
            </a:extLst>
          </p:cNvPr>
          <p:cNvSpPr txBox="1"/>
          <p:nvPr/>
        </p:nvSpPr>
        <p:spPr>
          <a:xfrm>
            <a:off x="1277031" y="1457271"/>
            <a:ext cx="565785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a = 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b = 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c = 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d = 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e = 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f  = 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g = 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…</a:t>
            </a:r>
          </a:p>
        </p:txBody>
      </p:sp>
      <p:pic>
        <p:nvPicPr>
          <p:cNvPr id="7" name="图片 13">
            <a:extLst>
              <a:ext uri="{FF2B5EF4-FFF2-40B4-BE49-F238E27FC236}">
                <a16:creationId xmlns:a16="http://schemas.microsoft.com/office/drawing/2014/main" id="{816414B4-2942-4CD5-983A-378DE61C1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56" y="2154184"/>
            <a:ext cx="5191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4">
            <a:extLst>
              <a:ext uri="{FF2B5EF4-FFF2-40B4-BE49-F238E27FC236}">
                <a16:creationId xmlns:a16="http://schemas.microsoft.com/office/drawing/2014/main" id="{D44F24FC-5007-4CF7-9A26-6EBCAC351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56" y="1457271"/>
            <a:ext cx="5191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5">
            <a:extLst>
              <a:ext uri="{FF2B5EF4-FFF2-40B4-BE49-F238E27FC236}">
                <a16:creationId xmlns:a16="http://schemas.microsoft.com/office/drawing/2014/main" id="{E11DF9FB-8FFC-4BFD-A266-CFA1E7CAD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81" y="2870146"/>
            <a:ext cx="5207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6">
            <a:extLst>
              <a:ext uri="{FF2B5EF4-FFF2-40B4-BE49-F238E27FC236}">
                <a16:creationId xmlns:a16="http://schemas.microsoft.com/office/drawing/2014/main" id="{07C6DB07-0348-44B4-9EC2-18103199A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56" y="3587696"/>
            <a:ext cx="5191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7">
            <a:extLst>
              <a:ext uri="{FF2B5EF4-FFF2-40B4-BE49-F238E27FC236}">
                <a16:creationId xmlns:a16="http://schemas.microsoft.com/office/drawing/2014/main" id="{F627C7AE-786E-4BA6-A17A-9A67E6B6D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1" y="2154184"/>
            <a:ext cx="5191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8">
            <a:extLst>
              <a:ext uri="{FF2B5EF4-FFF2-40B4-BE49-F238E27FC236}">
                <a16:creationId xmlns:a16="http://schemas.microsoft.com/office/drawing/2014/main" id="{6D1BABB9-EA5D-4689-8323-EA101EA0A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1" y="1457271"/>
            <a:ext cx="5191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9">
            <a:extLst>
              <a:ext uri="{FF2B5EF4-FFF2-40B4-BE49-F238E27FC236}">
                <a16:creationId xmlns:a16="http://schemas.microsoft.com/office/drawing/2014/main" id="{7D2D8B14-8E80-4DBB-AA09-2501FE10A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06" y="2870146"/>
            <a:ext cx="5207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0">
            <a:extLst>
              <a:ext uri="{FF2B5EF4-FFF2-40B4-BE49-F238E27FC236}">
                <a16:creationId xmlns:a16="http://schemas.microsoft.com/office/drawing/2014/main" id="{A9D3A0CA-9E88-4081-B9C0-28CA7B8D3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943" y="3587696"/>
            <a:ext cx="5207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1">
            <a:extLst>
              <a:ext uri="{FF2B5EF4-FFF2-40B4-BE49-F238E27FC236}">
                <a16:creationId xmlns:a16="http://schemas.microsoft.com/office/drawing/2014/main" id="{E9167196-3C87-4554-8DC1-86F9D65D0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18" y="3587696"/>
            <a:ext cx="5207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2">
            <a:extLst>
              <a:ext uri="{FF2B5EF4-FFF2-40B4-BE49-F238E27FC236}">
                <a16:creationId xmlns:a16="http://schemas.microsoft.com/office/drawing/2014/main" id="{00022A54-EA93-4238-89F4-D826F18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81" y="3587696"/>
            <a:ext cx="5207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23">
            <a:extLst>
              <a:ext uri="{FF2B5EF4-FFF2-40B4-BE49-F238E27FC236}">
                <a16:creationId xmlns:a16="http://schemas.microsoft.com/office/drawing/2014/main" id="{5019CA0B-7814-4BE3-9A63-0285260B1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381" y="1457271"/>
            <a:ext cx="5191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24">
            <a:extLst>
              <a:ext uri="{FF2B5EF4-FFF2-40B4-BE49-F238E27FC236}">
                <a16:creationId xmlns:a16="http://schemas.microsoft.com/office/drawing/2014/main" id="{A1617894-B8A0-48F1-847C-0B23A9C7C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43" y="1457271"/>
            <a:ext cx="5207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70DA1639-6B3D-4260-8D3D-B423E15D841B}"/>
              </a:ext>
            </a:extLst>
          </p:cNvPr>
          <p:cNvSpPr txBox="1"/>
          <p:nvPr/>
        </p:nvSpPr>
        <p:spPr>
          <a:xfrm>
            <a:off x="1277031" y="4504259"/>
            <a:ext cx="5657850" cy="12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一次性声明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大量</a:t>
            </a:r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的用于存储数据的变量</a:t>
            </a:r>
            <a:endParaRPr lang="en-US" altLang="zh-CN" sz="16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要存储的数据通常都是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同类型</a:t>
            </a:r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数据，例如：考试成绩</a:t>
            </a:r>
            <a:endParaRPr lang="en-US" altLang="zh-CN" sz="16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 scores = {100,100,100,100,100,100,100…};</a:t>
            </a:r>
          </a:p>
        </p:txBody>
      </p:sp>
    </p:spTree>
    <p:extLst>
      <p:ext uri="{BB962C8B-B14F-4D97-AF65-F5344CB8AC3E}">
        <p14:creationId xmlns:p14="http://schemas.microsoft.com/office/powerpoint/2010/main" val="3615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583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7451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846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71468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451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58000" y="4773084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</a:p>
        </p:txBody>
      </p:sp>
      <p:sp>
        <p:nvSpPr>
          <p:cNvPr id="43" name="矩形 42"/>
          <p:cNvSpPr/>
          <p:nvPr/>
        </p:nvSpPr>
        <p:spPr>
          <a:xfrm>
            <a:off x="6858000" y="5257801"/>
            <a:ext cx="939800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  <p:sp>
        <p:nvSpPr>
          <p:cNvPr id="44" name="矩形 43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58000" y="2000251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最大值</a:t>
            </a:r>
          </a:p>
        </p:txBody>
      </p:sp>
      <p:sp>
        <p:nvSpPr>
          <p:cNvPr id="46" name="矩形 45"/>
          <p:cNvSpPr/>
          <p:nvPr/>
        </p:nvSpPr>
        <p:spPr>
          <a:xfrm>
            <a:off x="8284634" y="4768851"/>
            <a:ext cx="1947333" cy="480483"/>
          </a:xfrm>
          <a:prstGeom prst="rect">
            <a:avLst/>
          </a:prstGeom>
          <a:noFill/>
          <a:ln w="38100"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7" name="肘形连接符 46"/>
          <p:cNvCxnSpPr>
            <a:stCxn id="44" idx="3"/>
          </p:cNvCxnSpPr>
          <p:nvPr/>
        </p:nvCxnSpPr>
        <p:spPr>
          <a:xfrm>
            <a:off x="8284634" y="2241551"/>
            <a:ext cx="256117" cy="2520949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4" idx="3"/>
          </p:cNvCxnSpPr>
          <p:nvPr/>
        </p:nvCxnSpPr>
        <p:spPr>
          <a:xfrm>
            <a:off x="8284633" y="2241551"/>
            <a:ext cx="730251" cy="2523067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4" idx="3"/>
          </p:cNvCxnSpPr>
          <p:nvPr/>
        </p:nvCxnSpPr>
        <p:spPr>
          <a:xfrm>
            <a:off x="8284634" y="2241551"/>
            <a:ext cx="1231900" cy="2520949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4" idx="3"/>
          </p:cNvCxnSpPr>
          <p:nvPr/>
        </p:nvCxnSpPr>
        <p:spPr>
          <a:xfrm>
            <a:off x="8284634" y="2241551"/>
            <a:ext cx="1703917" cy="2520949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"/>
          <p:cNvSpPr txBox="1"/>
          <p:nvPr/>
        </p:nvSpPr>
        <p:spPr>
          <a:xfrm>
            <a:off x="1200151" y="2372785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{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1121834" y="2633134"/>
            <a:ext cx="6720417" cy="23544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：定义一个变量，用于保存最大值（或最小值）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：取数组中第一个数据作为变量的初始值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：与数组中剩余的数据逐个比对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TextBox 3"/>
          <p:cNvSpPr txBox="1"/>
          <p:nvPr/>
        </p:nvSpPr>
        <p:spPr>
          <a:xfrm>
            <a:off x="1200151" y="3346452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TextBox 3"/>
          <p:cNvSpPr txBox="1"/>
          <p:nvPr/>
        </p:nvSpPr>
        <p:spPr>
          <a:xfrm>
            <a:off x="1200151" y="3962401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EBB9AD60-74A6-454A-AC83-3CDDC3458009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7717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583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451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846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71468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2583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7451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58000" y="4773084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</a:p>
        </p:txBody>
      </p:sp>
      <p:sp>
        <p:nvSpPr>
          <p:cNvPr id="61" name="矩形 60"/>
          <p:cNvSpPr/>
          <p:nvPr/>
        </p:nvSpPr>
        <p:spPr>
          <a:xfrm>
            <a:off x="6858000" y="5257801"/>
            <a:ext cx="939800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  <p:sp>
        <p:nvSpPr>
          <p:cNvPr id="62" name="矩形 61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58000" y="2000251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最大值</a:t>
            </a:r>
          </a:p>
        </p:txBody>
      </p:sp>
      <p:sp>
        <p:nvSpPr>
          <p:cNvPr id="64" name="矩形 63"/>
          <p:cNvSpPr/>
          <p:nvPr/>
        </p:nvSpPr>
        <p:spPr>
          <a:xfrm>
            <a:off x="8284634" y="4768851"/>
            <a:ext cx="1947333" cy="480483"/>
          </a:xfrm>
          <a:prstGeom prst="rect">
            <a:avLst/>
          </a:prstGeom>
          <a:noFill/>
          <a:ln w="38100"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5" name="肘形连接符 64"/>
          <p:cNvCxnSpPr>
            <a:stCxn id="62" idx="3"/>
          </p:cNvCxnSpPr>
          <p:nvPr/>
        </p:nvCxnSpPr>
        <p:spPr>
          <a:xfrm>
            <a:off x="8284634" y="2241551"/>
            <a:ext cx="1703917" cy="2520949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284633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208684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305801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745134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8746067" y="5979584"/>
            <a:ext cx="1094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"/>
          <p:cNvSpPr txBox="1"/>
          <p:nvPr/>
        </p:nvSpPr>
        <p:spPr>
          <a:xfrm>
            <a:off x="1200151" y="2372785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{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TextBox 8"/>
          <p:cNvSpPr txBox="1"/>
          <p:nvPr/>
        </p:nvSpPr>
        <p:spPr>
          <a:xfrm>
            <a:off x="1121834" y="2633134"/>
            <a:ext cx="6720417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：定义一个变量，用于保存最大值（或最小值）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：取数组中第一个数据作为变量的初始值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：与数组中剩余的数据逐个比对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TextBox 3"/>
          <p:cNvSpPr txBox="1"/>
          <p:nvPr/>
        </p:nvSpPr>
        <p:spPr>
          <a:xfrm>
            <a:off x="1200151" y="3346452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TextBox 3"/>
          <p:cNvSpPr txBox="1"/>
          <p:nvPr/>
        </p:nvSpPr>
        <p:spPr>
          <a:xfrm>
            <a:off x="1200151" y="3962401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TextBox 3"/>
          <p:cNvSpPr txBox="1"/>
          <p:nvPr/>
        </p:nvSpPr>
        <p:spPr>
          <a:xfrm>
            <a:off x="1200151" y="4599518"/>
            <a:ext cx="4127500" cy="523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x=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 x&lt;          ; x++) {</a:t>
            </a:r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2194984" y="461645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647951" y="4599518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arr.</a:t>
            </a:r>
            <a:r>
              <a:rPr lang="en-US" altLang="zh-CN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length</a:t>
            </a:r>
            <a:endParaRPr lang="zh-CN" altLang="en-US" sz="1400" dirty="0"/>
          </a:p>
        </p:txBody>
      </p: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D5F4B693-AB6E-4D2A-8D4F-03F93A963995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21660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583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7451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846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71468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451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58000" y="4773084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</a:p>
        </p:txBody>
      </p:sp>
      <p:sp>
        <p:nvSpPr>
          <p:cNvPr id="43" name="矩形 42"/>
          <p:cNvSpPr/>
          <p:nvPr/>
        </p:nvSpPr>
        <p:spPr>
          <a:xfrm>
            <a:off x="6858000" y="5257801"/>
            <a:ext cx="939800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  <p:sp>
        <p:nvSpPr>
          <p:cNvPr id="44" name="矩形 43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58000" y="2000251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最大值</a:t>
            </a:r>
          </a:p>
        </p:txBody>
      </p:sp>
      <p:sp>
        <p:nvSpPr>
          <p:cNvPr id="47" name="矩形 46"/>
          <p:cNvSpPr/>
          <p:nvPr/>
        </p:nvSpPr>
        <p:spPr>
          <a:xfrm>
            <a:off x="8284634" y="4768851"/>
            <a:ext cx="1947333" cy="480483"/>
          </a:xfrm>
          <a:prstGeom prst="rect">
            <a:avLst/>
          </a:prstGeom>
          <a:noFill/>
          <a:ln w="38100"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284633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0208684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305801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45134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8746067" y="5979584"/>
            <a:ext cx="1094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TextBox 3"/>
          <p:cNvSpPr txBox="1"/>
          <p:nvPr/>
        </p:nvSpPr>
        <p:spPr>
          <a:xfrm>
            <a:off x="1200151" y="2372785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{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5" name="TextBox 8"/>
          <p:cNvSpPr txBox="1"/>
          <p:nvPr/>
        </p:nvSpPr>
        <p:spPr>
          <a:xfrm>
            <a:off x="1121834" y="2633134"/>
            <a:ext cx="6720417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：定义一个变量，用于保存最大值（或最小值）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：取数组中第一个数据作为变量的初始值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：与数组中剩余的数据逐个比对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TextBox 3"/>
          <p:cNvSpPr txBox="1"/>
          <p:nvPr/>
        </p:nvSpPr>
        <p:spPr>
          <a:xfrm>
            <a:off x="1200151" y="3346452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TextBox 3"/>
          <p:cNvSpPr txBox="1"/>
          <p:nvPr/>
        </p:nvSpPr>
        <p:spPr>
          <a:xfrm>
            <a:off x="1200151" y="3962401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1200151" y="4599518"/>
            <a:ext cx="4127500" cy="523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x=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x&lt;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</a:t>
            </a:r>
            <a:r>
              <a:rPr lang="en-US" altLang="zh-CN" sz="1400" b="1" dirty="0" err="1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x++) {</a:t>
            </a:r>
            <a:b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占位符 3">
            <a:extLst>
              <a:ext uri="{FF2B5EF4-FFF2-40B4-BE49-F238E27FC236}">
                <a16:creationId xmlns:a16="http://schemas.microsoft.com/office/drawing/2014/main" id="{C9F4A974-6B32-4884-B8D5-7F7748F54FB4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335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20988E-6 L 1.38889E-6 0.201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19753E-6 L 8.33333E-7 -0.2027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583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451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846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71468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2583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7451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58000" y="4773084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</a:p>
        </p:txBody>
      </p:sp>
      <p:sp>
        <p:nvSpPr>
          <p:cNvPr id="65" name="矩形 64"/>
          <p:cNvSpPr/>
          <p:nvPr/>
        </p:nvSpPr>
        <p:spPr>
          <a:xfrm>
            <a:off x="6858000" y="5257801"/>
            <a:ext cx="939800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  <p:sp>
        <p:nvSpPr>
          <p:cNvPr id="66" name="矩形 65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284634" y="33845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58000" y="2000251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最大值</a:t>
            </a:r>
          </a:p>
        </p:txBody>
      </p:sp>
      <p:sp>
        <p:nvSpPr>
          <p:cNvPr id="69" name="矩形 68"/>
          <p:cNvSpPr/>
          <p:nvPr/>
        </p:nvSpPr>
        <p:spPr>
          <a:xfrm>
            <a:off x="8284634" y="4768851"/>
            <a:ext cx="1947333" cy="480483"/>
          </a:xfrm>
          <a:prstGeom prst="rect">
            <a:avLst/>
          </a:prstGeom>
          <a:noFill/>
          <a:ln w="38100"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284633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0208684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305801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745134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8746067" y="5979584"/>
            <a:ext cx="1094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797801" y="33845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TextBox 3"/>
          <p:cNvSpPr txBox="1"/>
          <p:nvPr/>
        </p:nvSpPr>
        <p:spPr>
          <a:xfrm>
            <a:off x="1200151" y="2372785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{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1" name="TextBox 8"/>
          <p:cNvSpPr txBox="1"/>
          <p:nvPr/>
        </p:nvSpPr>
        <p:spPr>
          <a:xfrm>
            <a:off x="1121834" y="2633134"/>
            <a:ext cx="6720417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：定义一个变量，用于保存最大值（或最小值）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：取数组中第一个数据作为变量的初始值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：与数组中剩余的数据逐个比对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2" name="TextBox 3"/>
          <p:cNvSpPr txBox="1"/>
          <p:nvPr/>
        </p:nvSpPr>
        <p:spPr>
          <a:xfrm>
            <a:off x="1200151" y="3346452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3" name="TextBox 3"/>
          <p:cNvSpPr txBox="1"/>
          <p:nvPr/>
        </p:nvSpPr>
        <p:spPr>
          <a:xfrm>
            <a:off x="1200151" y="3962401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TextBox 3"/>
          <p:cNvSpPr txBox="1"/>
          <p:nvPr/>
        </p:nvSpPr>
        <p:spPr>
          <a:xfrm>
            <a:off x="1200151" y="4599518"/>
            <a:ext cx="4127500" cy="523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x=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x&lt;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</a:t>
            </a:r>
            <a:r>
              <a:rPr lang="en-US" altLang="zh-CN" sz="1400" b="1" dirty="0" err="1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x++) {</a:t>
            </a:r>
            <a:b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6C2BA863-AB62-4421-9592-FD6D74CE0912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17713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123 L -0.03993 -0.2015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-1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583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7451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846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71468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451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58000" y="4773084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</a:p>
        </p:txBody>
      </p:sp>
      <p:sp>
        <p:nvSpPr>
          <p:cNvPr id="43" name="矩形 42"/>
          <p:cNvSpPr/>
          <p:nvPr/>
        </p:nvSpPr>
        <p:spPr>
          <a:xfrm>
            <a:off x="6858000" y="5257801"/>
            <a:ext cx="939800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  <p:sp>
        <p:nvSpPr>
          <p:cNvPr id="44" name="矩形 43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58000" y="2000251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最大值</a:t>
            </a:r>
          </a:p>
        </p:txBody>
      </p:sp>
      <p:sp>
        <p:nvSpPr>
          <p:cNvPr id="47" name="矩形 46"/>
          <p:cNvSpPr/>
          <p:nvPr/>
        </p:nvSpPr>
        <p:spPr>
          <a:xfrm>
            <a:off x="8284634" y="4768851"/>
            <a:ext cx="1947333" cy="480483"/>
          </a:xfrm>
          <a:prstGeom prst="rect">
            <a:avLst/>
          </a:prstGeom>
          <a:noFill/>
          <a:ln w="38100"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284633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0208684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305801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45134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8746067" y="5979584"/>
            <a:ext cx="1094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TextBox 3"/>
          <p:cNvSpPr txBox="1"/>
          <p:nvPr/>
        </p:nvSpPr>
        <p:spPr>
          <a:xfrm>
            <a:off x="1200151" y="2372785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{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5" name="TextBox 8"/>
          <p:cNvSpPr txBox="1"/>
          <p:nvPr/>
        </p:nvSpPr>
        <p:spPr>
          <a:xfrm>
            <a:off x="1121834" y="2633134"/>
            <a:ext cx="6720417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：定义一个变量，用于保存最大值（或最小值）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：取数组中第一个数据作为变量的初始值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：与数组中剩余的数据逐个比对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TextBox 3"/>
          <p:cNvSpPr txBox="1"/>
          <p:nvPr/>
        </p:nvSpPr>
        <p:spPr>
          <a:xfrm>
            <a:off x="1200151" y="3346452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TextBox 3"/>
          <p:cNvSpPr txBox="1"/>
          <p:nvPr/>
        </p:nvSpPr>
        <p:spPr>
          <a:xfrm>
            <a:off x="1200151" y="3962401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1200151" y="4599518"/>
            <a:ext cx="4127500" cy="523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x=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x&lt;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</a:t>
            </a:r>
            <a:r>
              <a:rPr lang="en-US" altLang="zh-CN" sz="1400" b="1" dirty="0" err="1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x++) {</a:t>
            </a:r>
            <a:b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占位符 3">
            <a:extLst>
              <a:ext uri="{FF2B5EF4-FFF2-40B4-BE49-F238E27FC236}">
                <a16:creationId xmlns:a16="http://schemas.microsoft.com/office/drawing/2014/main" id="{CD3278DA-A750-46E3-AE28-CA3616A20DC5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5941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20988E-6 L 1.38889E-6 0.201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19753E-6 L 2.77778E-7 -0.2027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583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451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846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71468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2583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7451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58000" y="4773084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</a:p>
        </p:txBody>
      </p:sp>
      <p:sp>
        <p:nvSpPr>
          <p:cNvPr id="65" name="矩形 64"/>
          <p:cNvSpPr/>
          <p:nvPr/>
        </p:nvSpPr>
        <p:spPr>
          <a:xfrm>
            <a:off x="6858000" y="5257801"/>
            <a:ext cx="939800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  <p:sp>
        <p:nvSpPr>
          <p:cNvPr id="66" name="矩形 65"/>
          <p:cNvSpPr/>
          <p:nvPr/>
        </p:nvSpPr>
        <p:spPr>
          <a:xfrm>
            <a:off x="6858000" y="2000251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最大值</a:t>
            </a:r>
          </a:p>
        </p:txBody>
      </p:sp>
      <p:sp>
        <p:nvSpPr>
          <p:cNvPr id="67" name="矩形 66"/>
          <p:cNvSpPr/>
          <p:nvPr/>
        </p:nvSpPr>
        <p:spPr>
          <a:xfrm>
            <a:off x="8284634" y="4768851"/>
            <a:ext cx="1947333" cy="480483"/>
          </a:xfrm>
          <a:prstGeom prst="rect">
            <a:avLst/>
          </a:prstGeom>
          <a:noFill/>
          <a:ln w="38100"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8284633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0208684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305801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45134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8746067" y="5979584"/>
            <a:ext cx="1094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771468" y="3386667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97801" y="2000251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97801" y="33803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797801" y="2002367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1" name="TextBox 3"/>
          <p:cNvSpPr txBox="1"/>
          <p:nvPr/>
        </p:nvSpPr>
        <p:spPr>
          <a:xfrm>
            <a:off x="1200151" y="2372785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{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2" name="TextBox 8"/>
          <p:cNvSpPr txBox="1"/>
          <p:nvPr/>
        </p:nvSpPr>
        <p:spPr>
          <a:xfrm>
            <a:off x="1121834" y="2633134"/>
            <a:ext cx="6720417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：定义一个变量，用于保存最大值（或最小值）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：取数组中第一个数据作为变量的初始值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：与数组中剩余的数据逐个比对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3" name="TextBox 3"/>
          <p:cNvSpPr txBox="1"/>
          <p:nvPr/>
        </p:nvSpPr>
        <p:spPr>
          <a:xfrm>
            <a:off x="1200151" y="3346452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TextBox 3"/>
          <p:cNvSpPr txBox="1"/>
          <p:nvPr/>
        </p:nvSpPr>
        <p:spPr>
          <a:xfrm>
            <a:off x="1200151" y="3962401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5" name="TextBox 3"/>
          <p:cNvSpPr txBox="1"/>
          <p:nvPr/>
        </p:nvSpPr>
        <p:spPr>
          <a:xfrm>
            <a:off x="1200151" y="4599518"/>
            <a:ext cx="4127500" cy="523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x=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x&lt;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</a:t>
            </a:r>
            <a:r>
              <a:rPr lang="en-US" altLang="zh-CN" sz="1400" b="1" dirty="0" err="1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x++) {</a:t>
            </a:r>
            <a:b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5FFFB44A-8F30-4124-B9EC-31912B6BE54D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17165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07396 -0.196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-9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9" grpId="0" animBg="1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583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7451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846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71468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451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58000" y="4773084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</a:p>
        </p:txBody>
      </p:sp>
      <p:sp>
        <p:nvSpPr>
          <p:cNvPr id="43" name="矩形 42"/>
          <p:cNvSpPr/>
          <p:nvPr/>
        </p:nvSpPr>
        <p:spPr>
          <a:xfrm>
            <a:off x="6858000" y="5257801"/>
            <a:ext cx="939800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  <p:sp>
        <p:nvSpPr>
          <p:cNvPr id="44" name="矩形 43"/>
          <p:cNvSpPr/>
          <p:nvPr/>
        </p:nvSpPr>
        <p:spPr>
          <a:xfrm>
            <a:off x="6858000" y="2000251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最大值</a:t>
            </a:r>
          </a:p>
        </p:txBody>
      </p:sp>
      <p:sp>
        <p:nvSpPr>
          <p:cNvPr id="45" name="矩形 44"/>
          <p:cNvSpPr/>
          <p:nvPr/>
        </p:nvSpPr>
        <p:spPr>
          <a:xfrm>
            <a:off x="8284634" y="4768851"/>
            <a:ext cx="1947333" cy="480483"/>
          </a:xfrm>
          <a:prstGeom prst="rect">
            <a:avLst/>
          </a:prstGeom>
          <a:noFill/>
          <a:ln w="38100"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8284633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0208684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305801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745134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746067" y="5979584"/>
            <a:ext cx="1094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797801" y="2002367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TextBox 3"/>
          <p:cNvSpPr txBox="1"/>
          <p:nvPr/>
        </p:nvSpPr>
        <p:spPr>
          <a:xfrm>
            <a:off x="1200151" y="2372785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{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1121834" y="2633134"/>
            <a:ext cx="6720417" cy="2846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：定义一个变量，用于保存最大值（或最小值）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：取数组中第一个数据作为变量的初始值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：与数组中剩余的数据逐个比对，每次比对将最大值保存到变量中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133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TextBox 3"/>
          <p:cNvSpPr txBox="1"/>
          <p:nvPr/>
        </p:nvSpPr>
        <p:spPr>
          <a:xfrm>
            <a:off x="1200151" y="3346452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5" name="TextBox 3"/>
          <p:cNvSpPr txBox="1"/>
          <p:nvPr/>
        </p:nvSpPr>
        <p:spPr>
          <a:xfrm>
            <a:off x="1200151" y="3962401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TextBox 3"/>
          <p:cNvSpPr txBox="1"/>
          <p:nvPr/>
        </p:nvSpPr>
        <p:spPr>
          <a:xfrm>
            <a:off x="1200151" y="4599518"/>
            <a:ext cx="4127500" cy="523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x=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x&lt;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</a:t>
            </a:r>
            <a:r>
              <a:rPr lang="en-US" altLang="zh-CN" sz="1400" b="1" dirty="0" err="1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x++) {</a:t>
            </a:r>
            <a:b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占位符 3">
            <a:extLst>
              <a:ext uri="{FF2B5EF4-FFF2-40B4-BE49-F238E27FC236}">
                <a16:creationId xmlns:a16="http://schemas.microsoft.com/office/drawing/2014/main" id="{11B4936A-9481-424F-A1E0-2540880EE36D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3782350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82846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978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71468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258301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45134" y="47730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978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846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771468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258301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45134" y="5257801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858000" y="4773084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</a:p>
        </p:txBody>
      </p:sp>
      <p:sp>
        <p:nvSpPr>
          <p:cNvPr id="63" name="矩形 62"/>
          <p:cNvSpPr/>
          <p:nvPr/>
        </p:nvSpPr>
        <p:spPr>
          <a:xfrm>
            <a:off x="6858000" y="5257801"/>
            <a:ext cx="939800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</a:p>
        </p:txBody>
      </p:sp>
      <p:sp>
        <p:nvSpPr>
          <p:cNvPr id="64" name="矩形 63"/>
          <p:cNvSpPr/>
          <p:nvPr/>
        </p:nvSpPr>
        <p:spPr>
          <a:xfrm>
            <a:off x="6858000" y="2000251"/>
            <a:ext cx="9398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最大值</a:t>
            </a:r>
          </a:p>
        </p:txBody>
      </p:sp>
      <p:sp>
        <p:nvSpPr>
          <p:cNvPr id="65" name="矩形 64"/>
          <p:cNvSpPr/>
          <p:nvPr/>
        </p:nvSpPr>
        <p:spPr>
          <a:xfrm>
            <a:off x="8284634" y="4768851"/>
            <a:ext cx="1947333" cy="480483"/>
          </a:xfrm>
          <a:prstGeom prst="rect">
            <a:avLst/>
          </a:prstGeom>
          <a:noFill/>
          <a:ln w="38100"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8284633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208684" y="5738284"/>
            <a:ext cx="0" cy="474133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305801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745134" y="5736167"/>
            <a:ext cx="486833" cy="4804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8746067" y="5979584"/>
            <a:ext cx="1094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797801" y="2002367"/>
            <a:ext cx="486833" cy="480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67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endParaRPr lang="zh-CN" altLang="en-US" sz="1867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TextBox 3"/>
          <p:cNvSpPr txBox="1"/>
          <p:nvPr/>
        </p:nvSpPr>
        <p:spPr>
          <a:xfrm>
            <a:off x="1200151" y="2372785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{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98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73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TextBox 8"/>
          <p:cNvSpPr txBox="1"/>
          <p:nvPr/>
        </p:nvSpPr>
        <p:spPr>
          <a:xfrm>
            <a:off x="1121834" y="2633133"/>
            <a:ext cx="6720417" cy="43858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：定义一个变量，用于保存最大值（或最小值）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：取数组中第一个数据作为变量的初始值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：与数组中剩余的数据逐个比对，每次比对将最大值保存到变量中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067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：循环结束后打印变量的值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133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TextBox 3"/>
          <p:cNvSpPr txBox="1"/>
          <p:nvPr/>
        </p:nvSpPr>
        <p:spPr>
          <a:xfrm>
            <a:off x="1200151" y="3346452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TextBox 3"/>
          <p:cNvSpPr txBox="1"/>
          <p:nvPr/>
        </p:nvSpPr>
        <p:spPr>
          <a:xfrm>
            <a:off x="1200151" y="3962401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1200151" y="4599518"/>
            <a:ext cx="4127500" cy="116955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b="1" dirty="0" err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x=</a:t>
            </a:r>
            <a:r>
              <a:rPr lang="en-US" altLang="zh-CN" sz="14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x&lt;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</a:t>
            </a:r>
            <a:r>
              <a:rPr lang="en-US" altLang="zh-CN" sz="1400" b="1" dirty="0" err="1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x++) {</a:t>
            </a:r>
            <a:b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[x] &gt; max) {</a:t>
            </a:r>
            <a:b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max = 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[x];</a:t>
            </a:r>
            <a:b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TextBox 3"/>
          <p:cNvSpPr txBox="1"/>
          <p:nvPr/>
        </p:nvSpPr>
        <p:spPr>
          <a:xfrm>
            <a:off x="1200151" y="6161617"/>
            <a:ext cx="4127500" cy="307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dirty="0" err="1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b="1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"max:"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+max);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8DFE2E47-972E-4295-8B6F-3763AF74B8EA}"/>
              </a:ext>
            </a:extLst>
          </p:cNvPr>
          <p:cNvSpPr txBox="1">
            <a:spLocks/>
          </p:cNvSpPr>
          <p:nvPr/>
        </p:nvSpPr>
        <p:spPr>
          <a:xfrm>
            <a:off x="710893" y="940089"/>
            <a:ext cx="10749599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9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获取最大值</a:t>
            </a:r>
          </a:p>
        </p:txBody>
      </p:sp>
    </p:spTree>
    <p:extLst>
      <p:ext uri="{BB962C8B-B14F-4D97-AF65-F5344CB8AC3E}">
        <p14:creationId xmlns:p14="http://schemas.microsoft.com/office/powerpoint/2010/main" val="38436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元素打乱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840FDC2-DFB4-44D3-99BF-8EE5D20A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什么是元素打乱</a:t>
            </a:r>
          </a:p>
          <a:p>
            <a:pPr marL="276225" indent="-276225"/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把数组中的元素随机交换位置，每次运行都可能产生不一样的结果</a:t>
            </a:r>
            <a:endParaRPr lang="en-US" altLang="zh-CN" sz="16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比如：</a:t>
            </a:r>
            <a:r>
              <a:rPr lang="en-US" altLang="zh-CN" b="1" dirty="0" err="1">
                <a:solidFill>
                  <a:srgbClr val="AD2B26"/>
                </a:solidFill>
              </a:rPr>
              <a:t>arr</a:t>
            </a:r>
            <a:r>
              <a:rPr lang="en-US" altLang="zh-CN" b="1" dirty="0">
                <a:solidFill>
                  <a:srgbClr val="AD2B26"/>
                </a:solidFill>
              </a:rPr>
              <a:t> = {12, 45, 98, 73, 60};</a:t>
            </a:r>
          </a:p>
          <a:p>
            <a:pPr marL="276225" indent="-276225"/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遍历：</a:t>
            </a:r>
            <a:endParaRPr lang="en-US" altLang="zh-CN" sz="16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35363" lvl="1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正常情况下：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12,45,98,73,60</a:t>
            </a:r>
          </a:p>
          <a:p>
            <a:pPr marL="635363" lvl="1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元素打乱后：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45,73,12,60,98</a:t>
            </a:r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涉及到的操作</a:t>
            </a:r>
            <a:endParaRPr lang="en-US" altLang="zh-CN" sz="1600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获取数组中元素的随机索引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35363" lvl="1" indent="-276225"/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 r = new Random();</a:t>
            </a:r>
          </a:p>
          <a:p>
            <a:pPr marL="635363" lvl="1" indent="-276225"/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index = </a:t>
            </a:r>
            <a:r>
              <a:rPr lang="en-US" altLang="zh-CN" dirty="0" err="1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r.nextInt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dirty="0" err="1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arr.length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数组中</a:t>
            </a:r>
            <a:r>
              <a:rPr lang="zh-CN" altLang="en-US" sz="1600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元素交换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0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元素打乱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840FDC2-DFB4-44D3-99BF-8EE5D20A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元素交换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17BDD-2FDB-4F0A-BC5A-DA5C6821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60" y="4008412"/>
            <a:ext cx="1428481" cy="1717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8CE5D3-64BD-4106-B2BA-7F85EA3E5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4008414"/>
            <a:ext cx="1428481" cy="17176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B2273F-415F-42E7-8AF2-043D318F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149" y="4008413"/>
            <a:ext cx="1428481" cy="17176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B4BA72F-8011-4FF0-B86F-5EFDE97C7745}"/>
              </a:ext>
            </a:extLst>
          </p:cNvPr>
          <p:cNvSpPr txBox="1"/>
          <p:nvPr/>
        </p:nvSpPr>
        <p:spPr>
          <a:xfrm>
            <a:off x="2517742" y="447434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啤酒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5D17DE-AC5A-444D-8DB5-3AC5222F85B5}"/>
              </a:ext>
            </a:extLst>
          </p:cNvPr>
          <p:cNvSpPr txBox="1"/>
          <p:nvPr/>
        </p:nvSpPr>
        <p:spPr>
          <a:xfrm>
            <a:off x="4704441" y="447434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红酒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93D8045-5D65-476C-9976-971C475EFFA8}"/>
              </a:ext>
            </a:extLst>
          </p:cNvPr>
          <p:cNvSpPr txBox="1"/>
          <p:nvPr/>
        </p:nvSpPr>
        <p:spPr>
          <a:xfrm>
            <a:off x="2195450" y="2517853"/>
            <a:ext cx="5088467" cy="203132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= 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= 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temp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a;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a = b;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b 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temp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.println(b);</a:t>
            </a:r>
            <a:endParaRPr lang="zh-CN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A726CB3-EBD9-411A-97A3-259155A3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2454 L 0.00247 -0.02454 C 0.00599 -0.04583 0.00273 -0.03009 0.00677 -0.04398 C 0.00859 -0.04977 0.00924 -0.05718 0.01185 -0.06204 C 0.01289 -0.06366 0.01393 -0.06528 0.01484 -0.06713 C 0.01536 -0.06829 0.01562 -0.07014 0.01627 -0.07107 C 0.01732 -0.07269 0.01875 -0.07361 0.01992 -0.075 C 0.03086 -0.08727 0.01601 -0.07176 0.03151 -0.08657 C 0.03229 -0.08727 0.03294 -0.08866 0.03372 -0.08912 C 0.03515 -0.09028 0.03659 -0.09074 0.03815 -0.09167 C 0.03997 -0.09306 0.04192 -0.09468 0.04388 -0.0956 C 0.04518 -0.0963 0.05091 -0.09792 0.05195 -0.09815 C 0.0582 -0.10278 0.05286 -0.09931 0.05989 -0.10208 C 0.06185 -0.10278 0.0638 -0.10394 0.06575 -0.10463 C 0.07018 -0.10625 0.07617 -0.10671 0.08034 -0.10718 C 0.08984 -0.10694 0.09922 -0.10694 0.10872 -0.10602 C 0.1112 -0.10579 0.11354 -0.1044 0.11601 -0.10347 C 0.14114 -0.09306 0.11992 -0.10232 0.13125 -0.0956 C 0.13229 -0.09514 0.13333 -0.09514 0.13424 -0.09444 C 0.14336 -0.0875 0.13724 -0.09167 0.14219 -0.08657 C 0.14323 -0.08565 0.14427 -0.08495 0.14518 -0.08403 C 0.14622 -0.08287 0.147 -0.08148 0.14804 -0.08009 C 0.1487 -0.07917 0.14948 -0.07847 0.15026 -0.07755 C 0.15312 -0.06968 0.15 -0.07708 0.1539 -0.07107 L 0.16041 -0.05949 C 0.1612 -0.0581 0.16198 -0.05694 0.16263 -0.05556 C 0.16354 -0.05301 0.16471 -0.05046 0.16549 -0.04769 C 0.16601 -0.04607 0.16627 -0.04421 0.16692 -0.04259 C 0.1681 -0.04028 0.17057 -0.03611 0.17057 -0.03611 C 0.17187 -0.03171 0.17278 -0.02708 0.17422 -0.02315 C 0.17474 -0.02199 0.17539 -0.0206 0.17578 -0.01921 C 0.17604 -0.01806 0.17604 -0.01667 0.17643 -0.01551 C 0.17708 -0.01343 0.17838 -0.01227 0.17864 -0.01019 C 0.17916 -0.00694 0.17864 -0.00324 0.17864 0.00023 " pathEditMode="relative" ptsTypes="AAAAAAAAAAAAAAAAAAAAAAAAAAAAAAAAAA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185 L -0.00547 0.00185 C -0.00495 -0.01227 -0.00612 -0.01991 -0.00273 -0.03079 C -0.00091 -0.03704 0.003 -0.0463 0.00638 -0.05023 C 0.00729 -0.05139 0.00807 -0.05255 0.00912 -0.05347 C 0.01055 -0.05486 0.01224 -0.05556 0.01367 -0.05671 C 0.02292 -0.06505 0.01445 -0.05833 0.02096 -0.06482 C 0.02279 -0.06667 0.02461 -0.06852 0.02643 -0.06968 C 0.0276 -0.0706 0.02891 -0.0706 0.03021 -0.0713 C 0.03177 -0.07222 0.03307 -0.07407 0.03477 -0.07454 C 0.03711 -0.07569 0.03958 -0.07569 0.04206 -0.07616 C 0.05417 -0.0787 0.05326 -0.07847 0.06953 -0.0794 L 0.10065 -0.08102 C 0.11315 -0.08056 0.12565 -0.08079 0.13815 -0.0794 C 0.1418 -0.07917 0.14909 -0.07616 0.14909 -0.07616 C 0.15677 -0.07176 0.14492 -0.07824 0.16185 -0.07292 C 0.1638 -0.07245 0.16745 -0.06968 0.16745 -0.06968 C 0.16914 -0.06667 0.16966 -0.06528 0.17201 -0.06319 C 0.17279 -0.0625 0.17383 -0.06227 0.17474 -0.06157 C 0.17565 -0.06065 0.17643 -0.05926 0.17747 -0.05833 C 0.17839 -0.05764 0.17943 -0.05787 0.18021 -0.05671 C 0.18112 -0.05556 0.18138 -0.05347 0.18203 -0.05185 C 0.18255 -0.05069 0.1832 -0.04977 0.18385 -0.04861 C 0.18594 -0.03426 0.18477 -0.04444 0.18477 -0.01782 " pathEditMode="relative" ptsTypes="AAAAAAAAAAAAAAAAAAAAAAAA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6 0.00671 L 0.17916 0.00671 C 0.17982 -0.00486 0.18034 -0.0162 0.18099 -0.02755 C 0.18125 -0.03032 0.18164 -0.03287 0.1819 -0.03565 C 0.18229 -0.03935 0.18255 -0.04329 0.18281 -0.04699 C 0.1832 -0.06019 0.18398 -0.07315 0.18372 -0.08611 C 0.18307 -0.13171 0.18411 -0.09907 0.18008 -0.11528 C 0.17929 -0.11852 0.17929 -0.12222 0.17825 -0.12523 C 0.17734 -0.12778 0.17643 -0.13056 0.17552 -0.13333 C 0.17487 -0.13542 0.17448 -0.13773 0.1737 -0.13982 C 0.17265 -0.14259 0.17057 -0.14444 0.16914 -0.1463 C 0.16823 -0.14838 0.16745 -0.15093 0.1664 -0.15278 C 0.16458 -0.15602 0.16315 -0.15625 0.16094 -0.15764 C 0.15963 -0.15972 0.15872 -0.1625 0.15729 -0.16412 C 0.1556 -0.16597 0.15364 -0.16644 0.15169 -0.16736 C 0.13854 -0.17454 0.15221 -0.16713 0.13893 -0.17222 C 0.12682 -0.17685 0.13802 -0.17384 0.12708 -0.1787 C 0.12526 -0.17963 0.12344 -0.17986 0.12161 -0.18032 C 0.09817 -0.18681 0.13554 -0.17639 0.1069 -0.18357 C 0.10534 -0.18403 0.1039 -0.18495 0.10234 -0.18519 C 0.09062 -0.18773 0.07317 -0.18796 0.06302 -0.18843 C 0.03021 -0.18704 0.00325 -0.18704 -0.02748 -0.18357 C -0.03216 -0.1831 -0.04063 -0.18218 -0.04584 -0.18032 C -0.04831 -0.17963 -0.05065 -0.17755 -0.05313 -0.17708 C -0.0638 -0.17546 -0.06224 -0.17616 -0.07136 -0.17384 C -0.07357 -0.17338 -0.07565 -0.17292 -0.07787 -0.17222 C -0.08633 -0.16921 -0.08308 -0.17014 -0.08972 -0.16574 C -0.09154 -0.16458 -0.09336 -0.16389 -0.09518 -0.1625 C -0.10951 -0.15162 -0.09779 -0.1588 -0.10521 -0.1544 L -0.11628 -0.13982 C -0.11745 -0.13819 -0.11875 -0.13681 -0.11992 -0.13495 C -0.12435 -0.12708 -0.11875 -0.13657 -0.12448 -0.12847 C -0.12513 -0.12732 -0.12552 -0.12593 -0.1263 -0.12523 C -0.12956 -0.1213 -0.12995 -0.12315 -0.13268 -0.11852 C -0.13464 -0.11551 -0.13607 -0.11134 -0.13815 -0.1088 C -0.13906 -0.10787 -0.14011 -0.10671 -0.14089 -0.10556 C -0.14154 -0.10463 -0.14206 -0.10301 -0.14271 -0.10232 C -0.14414 -0.10093 -0.14584 -0.10046 -0.14727 -0.09907 C -0.14883 -0.09769 -0.15469 -0.09028 -0.15651 -0.08773 C -0.16068 -0.08148 -0.15795 -0.08472 -0.16107 -0.07801 C -0.16159 -0.07685 -0.16224 -0.07569 -0.16289 -0.07477 C -0.16354 -0.07153 -0.16328 -0.06736 -0.16472 -0.06505 C -0.16693 -0.06088 -0.16953 -0.05694 -0.1711 -0.05185 C -0.17162 -0.05023 -0.17331 -0.0419 -0.17383 -0.03889 C -0.17422 -0.03681 -0.17422 -0.03449 -0.17474 -0.03241 C -0.17526 -0.03056 -0.17604 -0.02917 -0.17656 -0.02755 C -0.17813 -0.01389 -0.17604 -0.02431 -0.18112 -0.01296 C -0.18893 0.0044 -0.18255 -0.00718 -0.18568 -0.00162 " pathEditMode="relative" ptsTypes="AAAAAAAAAAAAAAAAAAAAAAAAAAAAAAAAAAAAAAAAAAAAAA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0" grpId="0"/>
      <p:bldP spid="10" grpId="1"/>
      <p:bldP spid="10" grpId="2"/>
      <p:bldP spid="10" grpId="3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什么是数组</a:t>
            </a:r>
            <a:endParaRPr lang="zh-CN" altLang="en-US" dirty="0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8" y="1527628"/>
            <a:ext cx="10292402" cy="48223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(array)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：是一种用于存储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多个相同数据类型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的存储模型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可以理解为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4459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元素打乱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840FDC2-DFB4-44D3-99BF-8EE5D20A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4"/>
            <a:ext cx="10749598" cy="4994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元素交换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A726CB3-EBD9-411A-97A3-259155A3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64BD4B1-9E13-464E-AE15-2B68CD00B109}"/>
              </a:ext>
            </a:extLst>
          </p:cNvPr>
          <p:cNvSpPr txBox="1"/>
          <p:nvPr/>
        </p:nvSpPr>
        <p:spPr>
          <a:xfrm>
            <a:off x="2347850" y="2670253"/>
            <a:ext cx="5088467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44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55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temp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temp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601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数组定义格式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数组初始化之静态初始化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数组元素访问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数组初始化之动态初始化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数组内存图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104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数组初始化方式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BBDE1E3-FCFB-4B9D-9D53-844FDB511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5"/>
            <a:ext cx="10749598" cy="33393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动态初始化：初始化时只指定数组长度，由系统为数组分配初始值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 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int[3];</a:t>
            </a:r>
          </a:p>
          <a:p>
            <a:pPr marL="276225" indent="-276225"/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使用场景：</a:t>
            </a: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开始就存入元素值，适合一开始就能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确定元素值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的业务场景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指定数组长度，后期赋值，适合开始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知道数据的数量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，但是</a:t>
            </a:r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不确定具体元素值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的业务场景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两种初始化的方式是独立的，不可以混用</a:t>
            </a:r>
            <a:endParaRPr lang="zh-CN" altLang="en-US" dirty="0"/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15B6B3-FB19-4A91-92C4-1CF6E400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45" y="4786152"/>
            <a:ext cx="4082537" cy="38529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30,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40,50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C5DF425B-8CD0-47BF-9247-FD72EB29E055}"/>
              </a:ext>
            </a:extLst>
          </p:cNvPr>
          <p:cNvSpPr/>
          <p:nvPr/>
        </p:nvSpPr>
        <p:spPr>
          <a:xfrm>
            <a:off x="5659282" y="4583853"/>
            <a:ext cx="785144" cy="789893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8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数组元素来自键盘录入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659093" cy="4571545"/>
          </a:xfrm>
        </p:spPr>
        <p:txBody>
          <a:bodyPr/>
          <a:lstStyle/>
          <a:p>
            <a:r>
              <a:rPr lang="zh-CN" altLang="en-US" dirty="0"/>
              <a:t>需求：定义一个可以存储</a:t>
            </a:r>
            <a:r>
              <a:rPr lang="en-US" altLang="zh-CN" dirty="0"/>
              <a:t>5</a:t>
            </a:r>
            <a:r>
              <a:rPr lang="zh-CN" altLang="en-US" dirty="0"/>
              <a:t>个元素的</a:t>
            </a:r>
            <a:r>
              <a:rPr lang="en-US" altLang="zh-CN" dirty="0" err="1"/>
              <a:t>int</a:t>
            </a:r>
            <a:r>
              <a:rPr lang="zh-CN" altLang="en-US" dirty="0"/>
              <a:t>数组，数据来自于键盘录入，最后遍历数组，把元素输出在控制台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① 数组长度可知，元素未知，采用动态初始化</a:t>
            </a:r>
            <a:endParaRPr lang="en-US" altLang="zh-CN" dirty="0"/>
          </a:p>
          <a:p>
            <a:r>
              <a:rPr lang="zh-CN" altLang="en-US" dirty="0"/>
              <a:t>② 键盘录入，使用</a:t>
            </a:r>
            <a:r>
              <a:rPr lang="en-US" altLang="zh-CN" dirty="0"/>
              <a:t>Scanner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8549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数组定义格式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数组初始化之静态初始化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数组元素访问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数组初始化之动态初始化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数组内存图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311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974167" y="2459567"/>
            <a:ext cx="2305051" cy="3479512"/>
            <a:chOff x="3730625" y="1844675"/>
            <a:chExt cx="1728788" cy="2609634"/>
          </a:xfrm>
        </p:grpSpPr>
        <p:sp>
          <p:nvSpPr>
            <p:cNvPr id="7" name="矩形 6"/>
            <p:cNvSpPr/>
            <p:nvPr/>
          </p:nvSpPr>
          <p:spPr>
            <a:xfrm>
              <a:off x="3730625" y="1844675"/>
              <a:ext cx="1728788" cy="2592388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solidFill>
                <a:srgbClr val="FD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4127500" y="3946525"/>
              <a:ext cx="935038" cy="5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FD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743952" y="2455333"/>
            <a:ext cx="2305049" cy="3479512"/>
            <a:chOff x="6557963" y="1841500"/>
            <a:chExt cx="1728787" cy="2609634"/>
          </a:xfrm>
        </p:grpSpPr>
        <p:sp>
          <p:nvSpPr>
            <p:cNvPr id="10" name="矩形 9"/>
            <p:cNvSpPr/>
            <p:nvPr/>
          </p:nvSpPr>
          <p:spPr>
            <a:xfrm>
              <a:off x="6557963" y="1841500"/>
              <a:ext cx="1728787" cy="2592388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959600" y="3943350"/>
              <a:ext cx="936625" cy="5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533" b="1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200151" y="2661609"/>
            <a:ext cx="2878667" cy="19261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9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18" name="矩形 17"/>
          <p:cNvSpPr/>
          <p:nvPr/>
        </p:nvSpPr>
        <p:spPr>
          <a:xfrm>
            <a:off x="1200151" y="2651985"/>
            <a:ext cx="734527" cy="17784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41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5135033" y="2575985"/>
            <a:ext cx="3361267" cy="73866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1400" b="1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</a:t>
            </a: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2078567" y="2651984"/>
            <a:ext cx="982268" cy="20671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7440085" y="2575985"/>
            <a:ext cx="355176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		     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9745133" y="3429000"/>
            <a:ext cx="863600" cy="1439333"/>
            <a:chOff x="7308850" y="2571750"/>
            <a:chExt cx="647700" cy="1079500"/>
          </a:xfrm>
        </p:grpSpPr>
        <p:sp>
          <p:nvSpPr>
            <p:cNvPr id="27" name="矩形 26"/>
            <p:cNvSpPr/>
            <p:nvPr/>
          </p:nvSpPr>
          <p:spPr>
            <a:xfrm>
              <a:off x="7308850" y="2571750"/>
              <a:ext cx="647700" cy="10795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2533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</a:p>
            <a:p>
              <a:pPr algn="ctr">
                <a:lnSpc>
                  <a:spcPct val="130000"/>
                </a:lnSpc>
                <a:defRPr/>
              </a:pPr>
              <a:r>
                <a:rPr lang="en-US" altLang="zh-CN" sz="2533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</a:p>
            <a:p>
              <a:pPr algn="ctr">
                <a:lnSpc>
                  <a:spcPct val="130000"/>
                </a:lnSpc>
                <a:defRPr/>
              </a:pPr>
              <a:r>
                <a:rPr lang="en-US" altLang="zh-CN" sz="2533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8850" y="2932113"/>
              <a:ext cx="647700" cy="3603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9258301" y="3429000"/>
            <a:ext cx="486833" cy="1439333"/>
            <a:chOff x="6943725" y="2571750"/>
            <a:chExt cx="365125" cy="1079500"/>
          </a:xfrm>
        </p:grpSpPr>
        <p:sp>
          <p:nvSpPr>
            <p:cNvPr id="30" name="矩形 29"/>
            <p:cNvSpPr/>
            <p:nvPr/>
          </p:nvSpPr>
          <p:spPr>
            <a:xfrm>
              <a:off x="6943725" y="2571750"/>
              <a:ext cx="365125" cy="10795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2533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</a:p>
            <a:p>
              <a:pPr algn="ctr">
                <a:lnSpc>
                  <a:spcPct val="130000"/>
                </a:lnSpc>
                <a:defRPr/>
              </a:pPr>
              <a:r>
                <a:rPr lang="en-US" altLang="zh-CN" sz="2533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</a:p>
            <a:p>
              <a:pPr algn="ctr">
                <a:lnSpc>
                  <a:spcPct val="130000"/>
                </a:lnSpc>
                <a:defRPr/>
              </a:pPr>
              <a:r>
                <a:rPr lang="en-US" altLang="zh-CN" sz="2533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943725" y="2932113"/>
              <a:ext cx="365125" cy="3603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533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38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6" name="矩形 35"/>
          <p:cNvSpPr/>
          <p:nvPr/>
        </p:nvSpPr>
        <p:spPr>
          <a:xfrm>
            <a:off x="1909857" y="2639484"/>
            <a:ext cx="190500" cy="19261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0" name="矩形 39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91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28" name="矩形 27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0" name="矩形 29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0151" y="2661609"/>
            <a:ext cx="2878667" cy="19261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19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数组定义格式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数组初始化之静态初始化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数组元素访问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数组初始化之动态初始化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数组内存图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9" name="矩形 3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1" name="矩形 4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0151" y="3096685"/>
            <a:ext cx="2878667" cy="19050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000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8796868" y="2904067"/>
            <a:ext cx="563033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28" name="矩形 27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0" name="矩形 29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0151" y="3096685"/>
            <a:ext cx="2878667" cy="19050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rot="5400000" flipH="1" flipV="1">
            <a:off x="6155267" y="196851"/>
            <a:ext cx="67733" cy="5731933"/>
          </a:xfrm>
          <a:prstGeom prst="bentConnector3">
            <a:avLst>
              <a:gd name="adj1" fmla="val 1207429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89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9" name="矩形 3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1" name="矩形 4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0151" y="3318934"/>
            <a:ext cx="2878667" cy="19261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638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28" name="矩形 27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0" name="矩形 29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0151" y="3318934"/>
            <a:ext cx="2878667" cy="19261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>
            <a:off x="3767667" y="3416301"/>
            <a:ext cx="5511800" cy="251884"/>
          </a:xfrm>
          <a:prstGeom prst="bentConnector3">
            <a:avLst>
              <a:gd name="adj1" fmla="val 50000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42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9" name="矩形 3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1" name="矩形 4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0151" y="3318934"/>
            <a:ext cx="2878667" cy="19261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4" name="肘形连接符 43"/>
          <p:cNvCxnSpPr/>
          <p:nvPr/>
        </p:nvCxnSpPr>
        <p:spPr>
          <a:xfrm>
            <a:off x="3767667" y="3416301"/>
            <a:ext cx="5977467" cy="251884"/>
          </a:xfrm>
          <a:prstGeom prst="bentConnector3">
            <a:avLst>
              <a:gd name="adj1" fmla="val 50000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53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1" name="矩形 3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00151" y="3532717"/>
            <a:ext cx="2878667" cy="1926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肘形连接符 44"/>
          <p:cNvCxnSpPr/>
          <p:nvPr/>
        </p:nvCxnSpPr>
        <p:spPr>
          <a:xfrm>
            <a:off x="3767668" y="3623734"/>
            <a:ext cx="5973233" cy="537633"/>
          </a:xfrm>
          <a:prstGeom prst="bentConnector3">
            <a:avLst>
              <a:gd name="adj1" fmla="val 50000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92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9" name="矩形 3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1" name="矩形 4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0151" y="3746501"/>
            <a:ext cx="2878667" cy="19050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4" name="肘形连接符 43"/>
          <p:cNvCxnSpPr/>
          <p:nvPr/>
        </p:nvCxnSpPr>
        <p:spPr>
          <a:xfrm>
            <a:off x="3767667" y="3841751"/>
            <a:ext cx="5981700" cy="797983"/>
          </a:xfrm>
          <a:prstGeom prst="bentConnector3">
            <a:avLst>
              <a:gd name="adj1" fmla="val 50000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61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1" name="矩形 3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00151" y="4171951"/>
            <a:ext cx="2878667" cy="1926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445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5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0" name="矩形 39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00151" y="4171951"/>
            <a:ext cx="768349" cy="1926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36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1" name="矩形 3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0151" y="4171951"/>
            <a:ext cx="768349" cy="1926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flipV="1">
            <a:off x="1566333" y="3668185"/>
            <a:ext cx="7696200" cy="503767"/>
          </a:xfrm>
          <a:prstGeom prst="bentConnector3">
            <a:avLst>
              <a:gd name="adj1" fmla="val 97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数组定义格式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数组初始化之静态初始化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数组元素访问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数组初始化之动态初始化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数组内存图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554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9" name="矩形 3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1" name="矩形 4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00151" y="4171951"/>
            <a:ext cx="768349" cy="1926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肘形连接符 44"/>
          <p:cNvCxnSpPr/>
          <p:nvPr/>
        </p:nvCxnSpPr>
        <p:spPr>
          <a:xfrm flipV="1">
            <a:off x="1574801" y="3668185"/>
            <a:ext cx="8159751" cy="503767"/>
          </a:xfrm>
          <a:prstGeom prst="bentConnector3">
            <a:avLst>
              <a:gd name="adj1" fmla="val 42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41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1" name="矩形 3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0151" y="4171951"/>
            <a:ext cx="768349" cy="1926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flipV="1">
            <a:off x="1574801" y="3668185"/>
            <a:ext cx="8159751" cy="503767"/>
          </a:xfrm>
          <a:prstGeom prst="bentConnector3">
            <a:avLst>
              <a:gd name="adj1" fmla="val 42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0062633" y="3583517"/>
            <a:ext cx="228600" cy="228600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5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7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40" name="矩形 39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00151" y="4171951"/>
            <a:ext cx="2878667" cy="1926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7" name="肘形连接符 46"/>
          <p:cNvCxnSpPr/>
          <p:nvPr/>
        </p:nvCxnSpPr>
        <p:spPr>
          <a:xfrm flipV="1">
            <a:off x="1574801" y="3668185"/>
            <a:ext cx="8159751" cy="503767"/>
          </a:xfrm>
          <a:prstGeom prst="bentConnector3">
            <a:avLst>
              <a:gd name="adj1" fmla="val 42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26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28" name="矩形 27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0" name="矩形 29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0151" y="4381501"/>
            <a:ext cx="2878667" cy="19261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098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</a:p>
        </p:txBody>
      </p:sp>
      <p:sp>
        <p:nvSpPr>
          <p:cNvPr id="39" name="矩形 3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1" name="矩形 4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0151" y="4381501"/>
            <a:ext cx="2878667" cy="19261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>
            <a:off x="1583267" y="4574118"/>
            <a:ext cx="8161867" cy="103716"/>
          </a:xfrm>
          <a:prstGeom prst="bentConnector3">
            <a:avLst>
              <a:gd name="adj1" fmla="val -111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8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</a:p>
        </p:txBody>
      </p:sp>
      <p:sp>
        <p:nvSpPr>
          <p:cNvPr id="28" name="矩形 27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0" name="矩形 29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0151" y="4806951"/>
            <a:ext cx="2878667" cy="1926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00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</a:p>
        </p:txBody>
      </p:sp>
      <p:sp>
        <p:nvSpPr>
          <p:cNvPr id="39" name="矩形 3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1" name="矩形 4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0151" y="4806951"/>
            <a:ext cx="2878667" cy="19261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flipV="1">
            <a:off x="3503084" y="3236385"/>
            <a:ext cx="5520267" cy="1680633"/>
          </a:xfrm>
          <a:prstGeom prst="bentConnector3">
            <a:avLst>
              <a:gd name="adj1" fmla="val 100035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90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</a:p>
        </p:txBody>
      </p:sp>
      <p:sp>
        <p:nvSpPr>
          <p:cNvPr id="28" name="矩形 27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0" name="矩形 29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0151" y="5016500"/>
            <a:ext cx="2878667" cy="62018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380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457107" defTabSz="121893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800" dirty="0"/>
              <a:t>数组内存图</a:t>
            </a:r>
            <a:r>
              <a:rPr lang="en-US" altLang="zh-CN" sz="1800" dirty="0"/>
              <a:t>(</a:t>
            </a:r>
            <a:r>
              <a:rPr lang="zh-CN" altLang="en-US" sz="1800" dirty="0"/>
              <a:t>单个数组</a:t>
            </a:r>
            <a:r>
              <a:rPr lang="en-US" altLang="zh-CN" sz="1800" dirty="0"/>
              <a:t>)</a:t>
            </a:r>
            <a:endParaRPr lang="en-US" altLang="zh-CN" sz="1800" dirty="0">
              <a:solidFill>
                <a:prstClr val="black"/>
              </a:solidFill>
              <a:latin typeface="微软雅黑" pitchFamily="34" charset="-122"/>
              <a:ea typeface="Alibaba PuHuiTi B"/>
              <a:cs typeface="+mn-cs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200151" y="2592917"/>
            <a:ext cx="2878667" cy="31085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给数组中的元素赋值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再次输出数组名及元素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459567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5135033" y="2575985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    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43952" y="2455334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5503334" y="5262034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9279468" y="5257800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6383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8796867" y="2904067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45133" y="3429000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</a:p>
        </p:txBody>
      </p:sp>
      <p:sp>
        <p:nvSpPr>
          <p:cNvPr id="39" name="矩形 38"/>
          <p:cNvSpPr/>
          <p:nvPr/>
        </p:nvSpPr>
        <p:spPr>
          <a:xfrm>
            <a:off x="9745133" y="3909484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58301" y="3429000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1" name="矩形 40"/>
          <p:cNvSpPr/>
          <p:nvPr/>
        </p:nvSpPr>
        <p:spPr>
          <a:xfrm>
            <a:off x="9258301" y="3909484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0151" y="5016500"/>
            <a:ext cx="2878667" cy="62018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flipV="1">
            <a:off x="3776133" y="3708401"/>
            <a:ext cx="5969000" cy="1403351"/>
          </a:xfrm>
          <a:prstGeom prst="bentConnector3">
            <a:avLst>
              <a:gd name="adj1" fmla="val 61633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flipV="1">
            <a:off x="3776133" y="4148667"/>
            <a:ext cx="5928784" cy="1178984"/>
          </a:xfrm>
          <a:prstGeom prst="bentConnector3">
            <a:avLst>
              <a:gd name="adj1" fmla="val 68283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3776133" y="4607985"/>
            <a:ext cx="5969000" cy="933449"/>
          </a:xfrm>
          <a:prstGeom prst="bentConnector3">
            <a:avLst>
              <a:gd name="adj1" fmla="val 74539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27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5561" y="1903922"/>
            <a:ext cx="5760539" cy="46207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请问下列代码有问题吗？如果有，是什么问题？如何解决？</a:t>
            </a:r>
            <a:endParaRPr lang="en-US" altLang="zh-CN" sz="16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096390" y="2552279"/>
            <a:ext cx="3608358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new 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数组定义格式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BBDE1E3-FCFB-4B9D-9D53-844FDB511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5"/>
            <a:ext cx="10749598" cy="4204560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       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dirty="0" err="1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定义了一个</a:t>
            </a:r>
            <a:r>
              <a:rPr lang="en-US" altLang="zh-CN" dirty="0" err="1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类型的数组，数组名是</a:t>
            </a:r>
            <a:r>
              <a:rPr lang="en-US" altLang="zh-CN" dirty="0" err="1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       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定义了一个</a:t>
            </a:r>
            <a:r>
              <a:rPr lang="en-US" altLang="zh-CN" dirty="0" err="1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类型的变量，变量名是</a:t>
            </a:r>
            <a:r>
              <a:rPr lang="en-US" altLang="zh-CN" dirty="0" err="1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推荐使用：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276225" indent="-276225"/>
            <a:endParaRPr lang="en-US" altLang="zh-CN" dirty="0">
              <a:solidFill>
                <a:srgbClr val="3132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/>
          <p:nvPr/>
        </p:nvSpPr>
        <p:spPr>
          <a:xfrm>
            <a:off x="1200151" y="3812118"/>
            <a:ext cx="2878667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5135033" y="2872318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0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47" name="矩形 46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50" name="矩形 49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200151" y="4282017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3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1200151" y="3812118"/>
            <a:ext cx="2878667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5135033" y="2872318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3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3" name="矩形 32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5" name="矩形 34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42554" y="4282017"/>
            <a:ext cx="577849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860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/>
          <p:cNvSpPr txBox="1"/>
          <p:nvPr/>
        </p:nvSpPr>
        <p:spPr>
          <a:xfrm>
            <a:off x="1200151" y="3812118"/>
            <a:ext cx="2878667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5135033" y="2872318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0" name="矩形 39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5400000" flipH="1" flipV="1">
            <a:off x="4267200" y="2635251"/>
            <a:ext cx="770467" cy="2641600"/>
          </a:xfrm>
          <a:prstGeom prst="bentConnector3">
            <a:avLst>
              <a:gd name="adj1" fmla="val 27179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151034" y="3445933"/>
            <a:ext cx="332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822017" y="3433233"/>
            <a:ext cx="20574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9064626" y="3527425"/>
            <a:ext cx="194733" cy="188384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842554" y="4282017"/>
            <a:ext cx="577849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1200151" y="3812118"/>
            <a:ext cx="2878667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5135033" y="2872318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3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6" name="矩形 35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7" name="矩形 46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9" name="肘形连接符 48"/>
          <p:cNvCxnSpPr/>
          <p:nvPr/>
        </p:nvCxnSpPr>
        <p:spPr>
          <a:xfrm rot="5400000" flipH="1" flipV="1">
            <a:off x="4267200" y="2635251"/>
            <a:ext cx="770467" cy="2641600"/>
          </a:xfrm>
          <a:prstGeom prst="bentConnector3">
            <a:avLst>
              <a:gd name="adj1" fmla="val 27179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151034" y="3445933"/>
            <a:ext cx="332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822017" y="3433233"/>
            <a:ext cx="20574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H="1">
            <a:off x="9064626" y="3527425"/>
            <a:ext cx="194733" cy="188384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6200000" flipH="1">
            <a:off x="5802843" y="2295526"/>
            <a:ext cx="389467" cy="4794249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597900" y="3992033"/>
            <a:ext cx="5842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597900" y="4480984"/>
            <a:ext cx="5842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597900" y="4948767"/>
            <a:ext cx="5842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597900" y="5416551"/>
            <a:ext cx="5842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264652" y="4197351"/>
            <a:ext cx="486833" cy="143933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en-US" altLang="zh-CN" sz="2533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30000"/>
              </a:lnSpc>
              <a:defRPr/>
            </a:pPr>
            <a:endParaRPr lang="en-US" altLang="zh-CN" sz="2533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30000"/>
              </a:lnSpc>
              <a:defRPr/>
            </a:pPr>
            <a:endParaRPr lang="en-US" altLang="zh-CN" sz="2533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algn="ctr">
              <a:lnSpc>
                <a:spcPct val="130000"/>
              </a:lnSpc>
              <a:defRPr/>
            </a:pPr>
            <a:endParaRPr lang="en-US" altLang="zh-CN" sz="2533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457267" y="5130800"/>
            <a:ext cx="1409700" cy="5270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???</a:t>
            </a:r>
          </a:p>
        </p:txBody>
      </p:sp>
      <p:sp>
        <p:nvSpPr>
          <p:cNvPr id="60" name="矩形 59"/>
          <p:cNvSpPr/>
          <p:nvPr/>
        </p:nvSpPr>
        <p:spPr>
          <a:xfrm>
            <a:off x="2842554" y="4282017"/>
            <a:ext cx="577849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9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"/>
          <p:cNvSpPr txBox="1"/>
          <p:nvPr/>
        </p:nvSpPr>
        <p:spPr>
          <a:xfrm>
            <a:off x="1200151" y="3812118"/>
            <a:ext cx="2878667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5135033" y="2872318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42" name="矩形 41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0" name="肘形连接符 59"/>
          <p:cNvCxnSpPr/>
          <p:nvPr/>
        </p:nvCxnSpPr>
        <p:spPr>
          <a:xfrm rot="5400000" flipH="1" flipV="1">
            <a:off x="4267200" y="2635251"/>
            <a:ext cx="770467" cy="2641600"/>
          </a:xfrm>
          <a:prstGeom prst="bentConnector3">
            <a:avLst>
              <a:gd name="adj1" fmla="val 27179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6151034" y="3445933"/>
            <a:ext cx="332317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822017" y="3433233"/>
            <a:ext cx="20574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/>
          <p:nvPr/>
        </p:nvCxnSpPr>
        <p:spPr>
          <a:xfrm rot="16200000" flipH="1">
            <a:off x="9064626" y="3527425"/>
            <a:ext cx="194733" cy="188384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5802843" y="2295526"/>
            <a:ext cx="389467" cy="4794249"/>
          </a:xfrm>
          <a:prstGeom prst="bentConnector2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597900" y="5416551"/>
            <a:ext cx="5842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9264652" y="4197351"/>
            <a:ext cx="486833" cy="143933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en-US" altLang="zh-CN" sz="2533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30000"/>
              </a:lnSpc>
              <a:defRPr/>
            </a:pPr>
            <a:endParaRPr lang="en-US" altLang="zh-CN" sz="2533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30000"/>
              </a:lnSpc>
              <a:defRPr/>
            </a:pPr>
            <a:endParaRPr lang="en-US" altLang="zh-CN" sz="2533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algn="ctr">
              <a:lnSpc>
                <a:spcPct val="130000"/>
              </a:lnSpc>
              <a:defRPr/>
            </a:pPr>
            <a:endParaRPr lang="en-US" altLang="zh-CN" sz="2533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57267" y="5130800"/>
            <a:ext cx="1409700" cy="5270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???</a:t>
            </a:r>
          </a:p>
        </p:txBody>
      </p:sp>
      <p:sp>
        <p:nvSpPr>
          <p:cNvPr id="68" name="矩形 67"/>
          <p:cNvSpPr/>
          <p:nvPr/>
        </p:nvSpPr>
        <p:spPr>
          <a:xfrm>
            <a:off x="8796867" y="5137152"/>
            <a:ext cx="1409700" cy="52704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×</a:t>
            </a:r>
          </a:p>
        </p:txBody>
      </p:sp>
      <p:sp>
        <p:nvSpPr>
          <p:cNvPr id="69" name="矩形 68"/>
          <p:cNvSpPr/>
          <p:nvPr/>
        </p:nvSpPr>
        <p:spPr>
          <a:xfrm>
            <a:off x="2842554" y="4282017"/>
            <a:ext cx="577849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0" name="TextBox 3"/>
          <p:cNvSpPr txBox="1"/>
          <p:nvPr/>
        </p:nvSpPr>
        <p:spPr>
          <a:xfrm>
            <a:off x="1200151" y="2277534"/>
            <a:ext cx="7543800" cy="7005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索引越界：访问了数组中不存在的索引对应的元素，造成索引越界问题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18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5561" y="1903922"/>
            <a:ext cx="5760539" cy="46207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请问下列代码有问题吗？如果有，是什么问题？如何解决？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有问题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访问了不存在的索引位置元素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修改不存在的索引为正确的索引。范围</a:t>
            </a:r>
            <a:r>
              <a:rPr lang="en-US" altLang="zh-CN" sz="1600" dirty="0"/>
              <a:t>(0~</a:t>
            </a:r>
            <a:r>
              <a:rPr lang="zh-CN" altLang="en-US" sz="1600" dirty="0"/>
              <a:t>数组长度</a:t>
            </a:r>
            <a:r>
              <a:rPr lang="en-US" altLang="zh-CN" sz="1600" dirty="0"/>
              <a:t>-1)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096390" y="2552279"/>
            <a:ext cx="3608358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new 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296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5561" y="1903922"/>
            <a:ext cx="5760539" cy="46207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请问下列代码有问题吗？如果有，是什么问题？如何解决？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096390" y="2552279"/>
            <a:ext cx="4750254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[] arr =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new int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.println(arr[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 null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赋值给数组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arr =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输出元素</a:t>
            </a:r>
            <a:br>
              <a:rPr lang="zh-CN" altLang="zh-CN" sz="1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.println(arr[</a:t>
            </a:r>
            <a:r>
              <a:rPr lang="zh-CN" altLang="zh-CN" sz="14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]);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323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 err="1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00151" y="3831167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2" name="矩形 31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4" name="矩形 33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1199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00151" y="4064000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0" name="矩形 39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>
            <a:off x="3790951" y="4205817"/>
            <a:ext cx="5467349" cy="759883"/>
          </a:xfrm>
          <a:prstGeom prst="bentConnector3">
            <a:avLst>
              <a:gd name="adj1" fmla="val 50000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20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3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0151" y="4483100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3" name="矩形 32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5" name="矩形 34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18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数组初始化概述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BBDE1E3-FCFB-4B9D-9D53-844FDB511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5"/>
            <a:ext cx="10749598" cy="4204560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中的数组必须先初始化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然后才能使用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所谓初始化：就是为数组中的数组元素分配内存空间，并为每个数组元素赋值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：数组中的每一个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，我们称之为数组中的</a:t>
            </a:r>
            <a:r>
              <a:rPr lang="zh-CN" altLang="en-US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endParaRPr lang="en-US" altLang="zh-CN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dirty="0">
              <a:solidFill>
                <a:srgbClr val="3132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2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00151" y="4483100"/>
            <a:ext cx="4783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7" name="矩形 36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9" name="矩形 38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5400000" flipH="1" flipV="1">
            <a:off x="3455459" y="1326092"/>
            <a:ext cx="1219200" cy="5166784"/>
          </a:xfrm>
          <a:prstGeom prst="bentConnector3">
            <a:avLst>
              <a:gd name="adj1" fmla="val 124983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717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3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0151" y="4483100"/>
            <a:ext cx="4783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3" name="矩形 32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5" name="矩形 34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4" name="肘形连接符 43"/>
          <p:cNvCxnSpPr/>
          <p:nvPr/>
        </p:nvCxnSpPr>
        <p:spPr>
          <a:xfrm rot="5400000" flipH="1" flipV="1">
            <a:off x="3455459" y="1326092"/>
            <a:ext cx="1219200" cy="5166784"/>
          </a:xfrm>
          <a:prstGeom prst="bentConnector3">
            <a:avLst>
              <a:gd name="adj1" fmla="val 124983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822017" y="3433233"/>
            <a:ext cx="20574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492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0" y="4483100"/>
            <a:ext cx="575733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0" name="矩形 39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6383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5400000" flipH="1" flipV="1">
            <a:off x="3455459" y="1326092"/>
            <a:ext cx="1219200" cy="5166784"/>
          </a:xfrm>
          <a:prstGeom prst="bentConnector3">
            <a:avLst>
              <a:gd name="adj1" fmla="val 124983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411384" y="3380318"/>
            <a:ext cx="472016" cy="139700"/>
          </a:xfrm>
          <a:prstGeom prst="line">
            <a:avLst/>
          </a:prstGeom>
          <a:ln w="19050">
            <a:solidFill>
              <a:srgbClr val="F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822017" y="3433233"/>
            <a:ext cx="20574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14500" y="4483100"/>
            <a:ext cx="575733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5" name="矩形 34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3" name="矩形 42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6316133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400" kern="0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9" name="肘形连接符 48"/>
          <p:cNvCxnSpPr/>
          <p:nvPr/>
        </p:nvCxnSpPr>
        <p:spPr>
          <a:xfrm rot="5400000" flipH="1" flipV="1">
            <a:off x="3455459" y="1326092"/>
            <a:ext cx="1219200" cy="5166784"/>
          </a:xfrm>
          <a:prstGeom prst="bentConnector3">
            <a:avLst>
              <a:gd name="adj1" fmla="val 124983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822017" y="3433233"/>
            <a:ext cx="20574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73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14500" y="4483100"/>
            <a:ext cx="575733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7" name="矩形 36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9" name="矩形 38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6316133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400" kern="0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5400000" flipH="1" flipV="1">
            <a:off x="3455459" y="1326092"/>
            <a:ext cx="1219200" cy="5166784"/>
          </a:xfrm>
          <a:prstGeom prst="bentConnector3">
            <a:avLst>
              <a:gd name="adj1" fmla="val 124983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822017" y="3433233"/>
            <a:ext cx="2057400" cy="0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192434" y="3170767"/>
            <a:ext cx="1409700" cy="5270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5333" b="1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4184775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00151" y="4483100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5" name="矩形 34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3" name="矩形 42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6316133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400" kern="0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4361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00151" y="4953000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7" name="矩形 36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TextBox 3"/>
          <p:cNvSpPr txBox="1"/>
          <p:nvPr/>
        </p:nvSpPr>
        <p:spPr>
          <a:xfrm>
            <a:off x="6316133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400" kern="0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0398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00151" y="4953000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5" name="矩形 34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0" name="矩形 39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6316133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400" kern="0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>
            <a:endCxn id="42" idx="2"/>
          </p:cNvCxnSpPr>
          <p:nvPr/>
        </p:nvCxnSpPr>
        <p:spPr>
          <a:xfrm rot="5400000" flipH="1" flipV="1">
            <a:off x="4208992" y="2714626"/>
            <a:ext cx="1540933" cy="3333749"/>
          </a:xfrm>
          <a:prstGeom prst="bentConnector3">
            <a:avLst>
              <a:gd name="adj1" fmla="val -19776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478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     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00151" y="4953000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0" name="矩形 29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38" name="矩形 37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TextBox 3"/>
          <p:cNvSpPr txBox="1"/>
          <p:nvPr/>
        </p:nvSpPr>
        <p:spPr>
          <a:xfrm>
            <a:off x="6316133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400" kern="0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肘形连接符 44"/>
          <p:cNvCxnSpPr>
            <a:endCxn id="44" idx="2"/>
          </p:cNvCxnSpPr>
          <p:nvPr/>
        </p:nvCxnSpPr>
        <p:spPr>
          <a:xfrm rot="5400000" flipH="1" flipV="1">
            <a:off x="4208992" y="2714626"/>
            <a:ext cx="1540933" cy="3333749"/>
          </a:xfrm>
          <a:prstGeom prst="bentConnector3">
            <a:avLst>
              <a:gd name="adj1" fmla="val -19776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822018" y="3433233"/>
            <a:ext cx="1769533" cy="1051984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05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00151" y="4953000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5" name="矩形 34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0" name="矩形 39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6316133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400" kern="0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肘形连接符 42"/>
          <p:cNvCxnSpPr>
            <a:endCxn id="42" idx="2"/>
          </p:cNvCxnSpPr>
          <p:nvPr/>
        </p:nvCxnSpPr>
        <p:spPr>
          <a:xfrm rot="5400000" flipH="1" flipV="1">
            <a:off x="4208992" y="2714626"/>
            <a:ext cx="1540933" cy="3333749"/>
          </a:xfrm>
          <a:prstGeom prst="bentConnector3">
            <a:avLst>
              <a:gd name="adj1" fmla="val -19776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822018" y="3433233"/>
            <a:ext cx="1769533" cy="1051984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"/>
          <p:cNvSpPr txBox="1">
            <a:spLocks noChangeArrowheads="1"/>
          </p:cNvSpPr>
          <p:nvPr/>
        </p:nvSpPr>
        <p:spPr bwMode="auto">
          <a:xfrm>
            <a:off x="7630585" y="2823634"/>
            <a:ext cx="124883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</a:t>
            </a:r>
            <a:endParaRPr lang="en-US" altLang="zh-CN" sz="9600" b="1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1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数组初始化方式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BBDE1E3-FCFB-4B9D-9D53-844FDB511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145" y="1329465"/>
            <a:ext cx="10749598" cy="4204560"/>
          </a:xfrm>
        </p:spPr>
        <p:txBody>
          <a:bodyPr/>
          <a:lstStyle/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静态初始化：初始化时指定每个数组元素的初始值，由系统决定数组长度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 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new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[]{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2,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3,…};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new int[]{1,2,3};</a:t>
            </a:r>
          </a:p>
          <a:p>
            <a:pPr marL="276225" indent="-276225"/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简化格式：数据类型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 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2,</a:t>
            </a:r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en-US" altLang="zh-CN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3,…};</a:t>
            </a:r>
          </a:p>
          <a:p>
            <a:pPr marL="276225" indent="-276225"/>
            <a:r>
              <a:rPr lang="zh-CN" altLang="en-US" dirty="0">
                <a:solidFill>
                  <a:srgbClr val="3132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int[] </a:t>
            </a:r>
            <a:r>
              <a:rPr lang="en-US" altLang="zh-CN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{1,2,3};</a:t>
            </a:r>
            <a:endParaRPr lang="en-US" altLang="zh-CN" dirty="0">
              <a:solidFill>
                <a:srgbClr val="3132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132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3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/>
          <p:nvPr/>
        </p:nvSpPr>
        <p:spPr>
          <a:xfrm>
            <a:off x="1200151" y="3812118"/>
            <a:ext cx="2878667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null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赋值给数组</a:t>
            </a:r>
            <a:b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 = 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kern="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输出元素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System.</a:t>
            </a:r>
            <a:r>
              <a:rPr lang="en-US" altLang="zh-CN" sz="1400" b="1" i="1" kern="0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.println(arr[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]);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74167" y="2755900"/>
            <a:ext cx="2305051" cy="3456517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43952" y="2751667"/>
            <a:ext cx="2305049" cy="3456517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5503334" y="5558367"/>
            <a:ext cx="1246717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</a:t>
            </a:r>
            <a:endParaRPr lang="en-US" altLang="zh-CN" sz="2533" b="1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9279468" y="5554134"/>
            <a:ext cx="1248833" cy="6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533" b="1">
                <a:solidFill>
                  <a:srgbClr val="047FF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5135033" y="2870201"/>
            <a:ext cx="5954184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b="1" kern="0" dirty="0">
              <a:solidFill>
                <a:srgbClr val="00008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   					</a:t>
            </a:r>
            <a:r>
              <a:rPr lang="en-US" altLang="zh-CN" sz="1400" b="1" kern="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kern="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kern="0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00151" y="4953000"/>
            <a:ext cx="2878667" cy="262467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45133" y="3725334"/>
            <a:ext cx="863600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9745133" y="4205817"/>
            <a:ext cx="863600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58301" y="3725334"/>
            <a:ext cx="486833" cy="143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533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9258301" y="4205817"/>
            <a:ext cx="486833" cy="48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8796867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001</a:t>
            </a:r>
            <a:endParaRPr lang="en-US" altLang="zh-CN" sz="1400" kern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TextBox 3"/>
          <p:cNvSpPr txBox="1"/>
          <p:nvPr/>
        </p:nvSpPr>
        <p:spPr>
          <a:xfrm>
            <a:off x="6316133" y="3200400"/>
            <a:ext cx="6604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kern="0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en-US" altLang="zh-CN" sz="1400" kern="0" dirty="0">
              <a:solidFill>
                <a:srgbClr val="FD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9" name="肘形连接符 48"/>
          <p:cNvCxnSpPr>
            <a:endCxn id="46" idx="2"/>
          </p:cNvCxnSpPr>
          <p:nvPr/>
        </p:nvCxnSpPr>
        <p:spPr>
          <a:xfrm rot="5400000" flipH="1" flipV="1">
            <a:off x="4208992" y="2714626"/>
            <a:ext cx="1540933" cy="3333749"/>
          </a:xfrm>
          <a:prstGeom prst="bentConnector3">
            <a:avLst>
              <a:gd name="adj1" fmla="val -19776"/>
            </a:avLst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822018" y="3433233"/>
            <a:ext cx="1769533" cy="1051984"/>
          </a:xfrm>
          <a:prstGeom prst="straightConnector1">
            <a:avLst/>
          </a:prstGeom>
          <a:ln w="19050">
            <a:solidFill>
              <a:srgbClr val="FD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"/>
          <p:cNvSpPr txBox="1">
            <a:spLocks noChangeArrowheads="1"/>
          </p:cNvSpPr>
          <p:nvPr/>
        </p:nvSpPr>
        <p:spPr bwMode="auto">
          <a:xfrm>
            <a:off x="7249585" y="2755900"/>
            <a:ext cx="124671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9600" b="1" dirty="0">
                <a:solidFill>
                  <a:srgbClr val="FD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×</a:t>
            </a:r>
          </a:p>
        </p:txBody>
      </p:sp>
      <p:sp>
        <p:nvSpPr>
          <p:cNvPr id="53" name="TextBox 3"/>
          <p:cNvSpPr txBox="1"/>
          <p:nvPr/>
        </p:nvSpPr>
        <p:spPr>
          <a:xfrm>
            <a:off x="1200151" y="2277534"/>
            <a:ext cx="7543800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空指针异常：对象不再指向堆内存，还想继续访问数据，访问失败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2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801126"/>
            <a:ext cx="5973761" cy="491284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数组定义格式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数组初始化之静态初始化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数组元素访问</a:t>
            </a:r>
            <a:endParaRPr lang="en-US" altLang="zh-CN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数组常见操作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数组初始化之动态初始化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数组内存图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11932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58119</TotalTime>
  <Words>7651</Words>
  <Application>Microsoft Office PowerPoint</Application>
  <PresentationFormat>宽屏</PresentationFormat>
  <Paragraphs>1135</Paragraphs>
  <Slides>81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81</vt:i4>
      </vt:variant>
    </vt:vector>
  </HeadingPairs>
  <TitlesOfParts>
    <vt:vector size="106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 qy</cp:lastModifiedBy>
  <cp:revision>2411</cp:revision>
  <dcterms:created xsi:type="dcterms:W3CDTF">2020-03-31T02:23:27Z</dcterms:created>
  <dcterms:modified xsi:type="dcterms:W3CDTF">2021-11-18T08:48:30Z</dcterms:modified>
</cp:coreProperties>
</file>