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66"/>
  </p:notesMasterIdLst>
  <p:handoutMasterIdLst>
    <p:handoutMasterId r:id="rId67"/>
  </p:handoutMasterIdLst>
  <p:sldIdLst>
    <p:sldId id="1363" r:id="rId8"/>
    <p:sldId id="462" r:id="rId9"/>
    <p:sldId id="1293" r:id="rId10"/>
    <p:sldId id="1417" r:id="rId11"/>
    <p:sldId id="1121" r:id="rId12"/>
    <p:sldId id="1365" r:id="rId13"/>
    <p:sldId id="1364" r:id="rId14"/>
    <p:sldId id="1366" r:id="rId15"/>
    <p:sldId id="1367" r:id="rId16"/>
    <p:sldId id="1307" r:id="rId17"/>
    <p:sldId id="1317" r:id="rId18"/>
    <p:sldId id="1368" r:id="rId19"/>
    <p:sldId id="1369" r:id="rId20"/>
    <p:sldId id="1371" r:id="rId21"/>
    <p:sldId id="1372" r:id="rId22"/>
    <p:sldId id="1373" r:id="rId23"/>
    <p:sldId id="1418" r:id="rId24"/>
    <p:sldId id="1419" r:id="rId25"/>
    <p:sldId id="1374" r:id="rId26"/>
    <p:sldId id="1375" r:id="rId27"/>
    <p:sldId id="1376" r:id="rId28"/>
    <p:sldId id="1377" r:id="rId29"/>
    <p:sldId id="844" r:id="rId30"/>
    <p:sldId id="1388" r:id="rId31"/>
    <p:sldId id="1387" r:id="rId32"/>
    <p:sldId id="1379" r:id="rId33"/>
    <p:sldId id="1389" r:id="rId34"/>
    <p:sldId id="1390" r:id="rId35"/>
    <p:sldId id="1380" r:id="rId36"/>
    <p:sldId id="1382" r:id="rId37"/>
    <p:sldId id="1392" r:id="rId38"/>
    <p:sldId id="1391" r:id="rId39"/>
    <p:sldId id="1384" r:id="rId40"/>
    <p:sldId id="1394" r:id="rId41"/>
    <p:sldId id="1393" r:id="rId42"/>
    <p:sldId id="1385" r:id="rId43"/>
    <p:sldId id="1395" r:id="rId44"/>
    <p:sldId id="1396" r:id="rId45"/>
    <p:sldId id="1397" r:id="rId46"/>
    <p:sldId id="1406" r:id="rId47"/>
    <p:sldId id="1402" r:id="rId48"/>
    <p:sldId id="1403" r:id="rId49"/>
    <p:sldId id="1404" r:id="rId50"/>
    <p:sldId id="1398" r:id="rId51"/>
    <p:sldId id="1405" r:id="rId52"/>
    <p:sldId id="1399" r:id="rId53"/>
    <p:sldId id="1409" r:id="rId54"/>
    <p:sldId id="1408" r:id="rId55"/>
    <p:sldId id="1410" r:id="rId56"/>
    <p:sldId id="1400" r:id="rId57"/>
    <p:sldId id="1401" r:id="rId58"/>
    <p:sldId id="1411" r:id="rId59"/>
    <p:sldId id="1412" r:id="rId60"/>
    <p:sldId id="1413" r:id="rId61"/>
    <p:sldId id="1414" r:id="rId62"/>
    <p:sldId id="1415" r:id="rId63"/>
    <p:sldId id="1416" r:id="rId64"/>
    <p:sldId id="264"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sup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A26"/>
    <a:srgbClr val="F9F9F9"/>
    <a:srgbClr val="4C5252"/>
    <a:srgbClr val="8A8A8A"/>
    <a:srgbClr val="48504F"/>
    <a:srgbClr val="B60206"/>
    <a:srgbClr val="AD2B26"/>
    <a:srgbClr val="49504F"/>
    <a:srgbClr val="B70006"/>
    <a:srgbClr val="FFF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81134" autoAdjust="0"/>
  </p:normalViewPr>
  <p:slideViewPr>
    <p:cSldViewPr snapToGrid="0">
      <p:cViewPr varScale="1">
        <p:scale>
          <a:sx n="71" d="100"/>
          <a:sy n="71" d="100"/>
        </p:scale>
        <p:origin x="322" y="43"/>
      </p:cViewPr>
      <p:guideLst/>
    </p:cSldViewPr>
  </p:slideViewPr>
  <p:notesTextViewPr>
    <p:cViewPr>
      <p:scale>
        <a:sx n="1" d="1"/>
        <a:sy n="1" d="1"/>
      </p:scale>
      <p:origin x="0" y="0"/>
    </p:cViewPr>
  </p:notesTextViewPr>
  <p:notesViewPr>
    <p:cSldViewPr snapToGrid="0" showGuides="1">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commentAuthors" Target="commentAuthors.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2021.10.22</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回顾讲解过什么，还有部分知识后面在学习。接下来，我们先通过掌握的这一些面向对象知识来学习获取已有对象并使用。</a:t>
            </a:r>
            <a:endParaRPr lang="en-US" altLang="zh-CN" dirty="0"/>
          </a:p>
          <a:p>
            <a:r>
              <a:rPr lang="zh-CN" altLang="en-US" dirty="0"/>
              <a:t>而你要使用已有对象，就必须要学习一个新的知识，就是</a:t>
            </a:r>
            <a:r>
              <a:rPr lang="en-US" altLang="zh-CN" dirty="0"/>
              <a:t>API</a:t>
            </a:r>
            <a:r>
              <a:rPr lang="zh-CN" altLang="en-US" dirty="0"/>
              <a:t>。</a:t>
            </a:r>
            <a:endParaRPr lang="en-US" altLang="zh-CN" dirty="0"/>
          </a:p>
          <a:p>
            <a:r>
              <a:rPr lang="zh-CN" altLang="en-US" dirty="0"/>
              <a:t>首先，我没来说一下，什么是</a:t>
            </a:r>
            <a:r>
              <a:rPr lang="en-US" altLang="zh-CN" dirty="0"/>
              <a:t>API</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extLst>
      <p:ext uri="{BB962C8B-B14F-4D97-AF65-F5344CB8AC3E}">
        <p14:creationId xmlns:p14="http://schemas.microsoft.com/office/powerpoint/2010/main" val="3613022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Java为GUI提供的对象都存在java.</a:t>
            </a:r>
            <a:r>
              <a:rPr lang="en-US" altLang="zh-CN" dirty="0"/>
              <a:t>a</a:t>
            </a:r>
            <a:r>
              <a:rPr lang="zh-CN" altLang="en-US" dirty="0"/>
              <a:t>wt和javax.Swing两个包中。</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423361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GUI</a:t>
            </a:r>
            <a:r>
              <a:rPr lang="zh-CN" altLang="en-US" dirty="0"/>
              <a:t>是什么，如何理解，举例说明。</a:t>
            </a:r>
            <a:endParaRPr lang="en-US" altLang="zh-CN" dirty="0"/>
          </a:p>
          <a:p>
            <a:r>
              <a:rPr lang="zh-CN" altLang="en-US" dirty="0"/>
              <a:t>然后说一下</a:t>
            </a:r>
            <a:r>
              <a:rPr lang="en-US" altLang="zh-CN" dirty="0"/>
              <a:t>Swing</a:t>
            </a:r>
            <a:r>
              <a:rPr lang="zh-CN" altLang="en-US" dirty="0"/>
              <a:t>组件：</a:t>
            </a:r>
            <a:endParaRPr lang="en-US" altLang="zh-CN" dirty="0"/>
          </a:p>
          <a:p>
            <a:r>
              <a:rPr lang="zh-CN" altLang="en-US" dirty="0"/>
              <a:t>组件体系：</a:t>
            </a:r>
            <a:endParaRPr lang="en-US" altLang="zh-CN" dirty="0"/>
          </a:p>
          <a:p>
            <a:r>
              <a:rPr lang="zh-CN" altLang="en-US" dirty="0"/>
              <a:t>容器组件：</a:t>
            </a:r>
            <a:endParaRPr lang="en-US" altLang="zh-CN" dirty="0"/>
          </a:p>
          <a:p>
            <a:r>
              <a:rPr lang="zh-CN" altLang="en-US" dirty="0"/>
              <a:t>基本组件：</a:t>
            </a:r>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264339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基本的组件体系</a:t>
            </a:r>
            <a:endParaRPr lang="en-US" altLang="zh-CN" dirty="0"/>
          </a:p>
          <a:p>
            <a:pPr eaLnBrk="1" hangingPunct="1">
              <a:spcBef>
                <a:spcPct val="0"/>
              </a:spcBef>
            </a:pPr>
            <a:r>
              <a:rPr lang="zh-CN" altLang="en-US" dirty="0"/>
              <a:t>容器组件：该组件中可以通过add方法添加其他组件进来，容器组件里面可以添加容器组件，也可以添加基本组件</a:t>
            </a:r>
            <a:endParaRPr lang="en-US" altLang="zh-CN" dirty="0"/>
          </a:p>
          <a:p>
            <a:r>
              <a:rPr lang="zh-CN" altLang="en-US" dirty="0"/>
              <a:t>基本组件：</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具有图形表示的对象</a:t>
            </a:r>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1844573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在学习</a:t>
            </a:r>
            <a:r>
              <a:rPr lang="en-US" altLang="zh-CN" dirty="0"/>
              <a:t>GUI</a:t>
            </a:r>
            <a:r>
              <a:rPr lang="zh-CN" altLang="en-US" dirty="0"/>
              <a:t>相关的</a:t>
            </a:r>
            <a:r>
              <a:rPr lang="en-US" altLang="zh-CN" dirty="0"/>
              <a:t>API</a:t>
            </a:r>
            <a:r>
              <a:rPr lang="zh-CN" altLang="en-US" dirty="0"/>
              <a:t>的时候，我就先不带着大家到帮助文档中查看了。直接把我们要讲解的</a:t>
            </a:r>
            <a:r>
              <a:rPr lang="en-US" altLang="zh-CN" dirty="0"/>
              <a:t>API</a:t>
            </a:r>
            <a:r>
              <a:rPr lang="zh-CN" altLang="en-US" dirty="0"/>
              <a:t>的作用，构造方法，和成员方法给大家展示在资料中，然后到</a:t>
            </a:r>
            <a:r>
              <a:rPr lang="en-US" altLang="zh-CN" dirty="0"/>
              <a:t>IDEA</a:t>
            </a:r>
            <a:r>
              <a:rPr lang="zh-CN" altLang="en-US" dirty="0"/>
              <a:t>中去实现即可</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189036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1566090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21</a:t>
            </a:fld>
            <a:endParaRPr lang="zh-CN" altLang="en-US"/>
          </a:p>
        </p:txBody>
      </p:sp>
    </p:spTree>
    <p:extLst>
      <p:ext uri="{BB962C8B-B14F-4D97-AF65-F5344CB8AC3E}">
        <p14:creationId xmlns:p14="http://schemas.microsoft.com/office/powerpoint/2010/main" val="4267277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在实际开发中，大家不用担心每个组件的位置和大小。因为这些都是前端人员提前设计好的。</a:t>
            </a:r>
            <a:endParaRPr lang="en-US" altLang="zh-CN" dirty="0"/>
          </a:p>
          <a:p>
            <a:r>
              <a:rPr lang="zh-CN" altLang="en-US" dirty="0"/>
              <a:t>自己在练习的时候，可以试着改着玩一玩就好了</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3772066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下面呢，我们通过几个窗口界面案例，来使用一下</a:t>
            </a:r>
            <a:r>
              <a:rPr lang="en-US" altLang="zh-CN" dirty="0"/>
              <a:t>GUI</a:t>
            </a:r>
            <a:r>
              <a:rPr lang="zh-CN" altLang="en-US" dirty="0"/>
              <a:t>中的常用组件，目前呢，我们只是把界面做出来，</a:t>
            </a:r>
            <a:endParaRPr lang="en-US" altLang="zh-CN" dirty="0"/>
          </a:p>
          <a:p>
            <a:r>
              <a:rPr lang="zh-CN" altLang="en-US" dirty="0"/>
              <a:t>等学到</a:t>
            </a:r>
            <a:r>
              <a:rPr lang="en-US" altLang="zh-CN" dirty="0"/>
              <a:t>String</a:t>
            </a:r>
            <a:r>
              <a:rPr lang="zh-CN" altLang="en-US" dirty="0"/>
              <a:t>，基本类型包装类和日期相关的类的时候。我们再把对应的案例给实现了。</a:t>
            </a:r>
            <a:endParaRPr lang="en-US" altLang="zh-CN" dirty="0"/>
          </a:p>
          <a:p>
            <a:r>
              <a:rPr lang="zh-CN" altLang="en-US" dirty="0"/>
              <a:t>先来看第一个案例，用户登录。需求就是，如图所示，制作出界面。</a:t>
            </a:r>
            <a:endParaRPr lang="en-US" altLang="zh-CN" dirty="0"/>
          </a:p>
          <a:p>
            <a:r>
              <a:rPr lang="zh-CN" altLang="en-US" dirty="0"/>
              <a:t>做完之后，填写内容，说一下，密码框要改进一下。用</a:t>
            </a:r>
            <a:r>
              <a:rPr lang="en-US" altLang="zh-CN" dirty="0" err="1">
                <a:solidFill>
                  <a:srgbClr val="000000"/>
                </a:solidFill>
                <a:effectLst/>
              </a:rPr>
              <a:t>JPasswordField</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23</a:t>
            </a:fld>
            <a:endParaRPr lang="zh-CN" altLang="en-US"/>
          </a:p>
        </p:txBody>
      </p:sp>
    </p:spTree>
    <p:extLst>
      <p:ext uri="{BB962C8B-B14F-4D97-AF65-F5344CB8AC3E}">
        <p14:creationId xmlns:p14="http://schemas.microsoft.com/office/powerpoint/2010/main" val="67687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下面呢，我们通过几个窗口界面案例，来使用一下</a:t>
            </a:r>
            <a:r>
              <a:rPr lang="en-US" altLang="zh-CN" dirty="0"/>
              <a:t>GUI</a:t>
            </a:r>
            <a:r>
              <a:rPr lang="zh-CN" altLang="en-US" dirty="0"/>
              <a:t>中的常用组件，目前呢，我们只是把界面做出来，</a:t>
            </a:r>
            <a:endParaRPr lang="en-US" altLang="zh-CN" dirty="0"/>
          </a:p>
          <a:p>
            <a:r>
              <a:rPr lang="zh-CN" altLang="en-US" dirty="0"/>
              <a:t>等学到</a:t>
            </a:r>
            <a:r>
              <a:rPr lang="en-US" altLang="zh-CN" dirty="0"/>
              <a:t>String</a:t>
            </a:r>
            <a:r>
              <a:rPr lang="zh-CN" altLang="en-US" dirty="0"/>
              <a:t>，基本类型包装类和日期相关的类的时候。我们再把对应的案例给实现了。</a:t>
            </a:r>
            <a:endParaRPr lang="en-US" altLang="zh-CN" dirty="0"/>
          </a:p>
          <a:p>
            <a:r>
              <a:rPr lang="zh-CN" altLang="en-US" dirty="0"/>
              <a:t>先来看第一个案例，用户登录。需求就是，如图所示，制作出界面。</a:t>
            </a:r>
            <a:endParaRPr lang="en-US" altLang="zh-CN" dirty="0"/>
          </a:p>
          <a:p>
            <a:r>
              <a:rPr lang="zh-CN" altLang="en-US" dirty="0"/>
              <a:t>做完之后，填写内容，说一下，密码框要改进一下。用</a:t>
            </a:r>
            <a:r>
              <a:rPr lang="en-US" altLang="zh-CN" dirty="0" err="1">
                <a:solidFill>
                  <a:srgbClr val="000000"/>
                </a:solidFill>
                <a:effectLst/>
              </a:rPr>
              <a:t>JPasswordField</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24</a:t>
            </a:fld>
            <a:endParaRPr lang="zh-CN" altLang="en-US"/>
          </a:p>
        </p:txBody>
      </p:sp>
    </p:spTree>
    <p:extLst>
      <p:ext uri="{BB962C8B-B14F-4D97-AF65-F5344CB8AC3E}">
        <p14:creationId xmlns:p14="http://schemas.microsoft.com/office/powerpoint/2010/main" val="331912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下面呢，我们通过几个窗口界面案例，来使用一下</a:t>
            </a:r>
            <a:r>
              <a:rPr lang="en-US" altLang="zh-CN" dirty="0"/>
              <a:t>GUI</a:t>
            </a:r>
            <a:r>
              <a:rPr lang="zh-CN" altLang="en-US" dirty="0"/>
              <a:t>中的常用组件，目前呢，我们只是把界面做出来，</a:t>
            </a:r>
            <a:endParaRPr lang="en-US" altLang="zh-CN" dirty="0"/>
          </a:p>
          <a:p>
            <a:r>
              <a:rPr lang="zh-CN" altLang="en-US" dirty="0"/>
              <a:t>等学到</a:t>
            </a:r>
            <a:r>
              <a:rPr lang="en-US" altLang="zh-CN" dirty="0"/>
              <a:t>String</a:t>
            </a:r>
            <a:r>
              <a:rPr lang="zh-CN" altLang="en-US" dirty="0"/>
              <a:t>，基本类型包装类和日期相关的类的时候。我们再把对应的案例给实现了。</a:t>
            </a:r>
            <a:endParaRPr lang="en-US" altLang="zh-CN" dirty="0"/>
          </a:p>
          <a:p>
            <a:r>
              <a:rPr lang="zh-CN" altLang="en-US" dirty="0"/>
              <a:t>先来看第一个案例，用户登录。需求就是，如图所示，制作出界面。</a:t>
            </a:r>
            <a:endParaRPr lang="en-US" altLang="zh-CN" dirty="0"/>
          </a:p>
          <a:p>
            <a:r>
              <a:rPr lang="zh-CN" altLang="en-US" dirty="0"/>
              <a:t>做完之后，填写内容，说一下，密码框要改进一下。用</a:t>
            </a:r>
            <a:r>
              <a:rPr lang="en-US" altLang="zh-CN" dirty="0" err="1">
                <a:solidFill>
                  <a:srgbClr val="000000"/>
                </a:solidFill>
                <a:effectLst/>
              </a:rPr>
              <a:t>JPasswordField</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25</a:t>
            </a:fld>
            <a:endParaRPr lang="zh-CN" altLang="en-US"/>
          </a:p>
        </p:txBody>
      </p:sp>
    </p:spTree>
    <p:extLst>
      <p:ext uri="{BB962C8B-B14F-4D97-AF65-F5344CB8AC3E}">
        <p14:creationId xmlns:p14="http://schemas.microsoft.com/office/powerpoint/2010/main" val="88512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API</a:t>
            </a:r>
            <a:r>
              <a:rPr lang="zh-CN" altLang="en-US" dirty="0"/>
              <a:t>是什么，如何理解。按照以前讲解的即可</a:t>
            </a:r>
            <a:endParaRPr lang="en-US" altLang="zh-CN" dirty="0"/>
          </a:p>
          <a:p>
            <a:r>
              <a:rPr lang="zh-CN" altLang="en-US" dirty="0"/>
              <a:t>接着说说如何使用帮助文档，根据帮助文档讲解流程即可。</a:t>
            </a:r>
            <a:endParaRPr lang="en-US" altLang="zh-CN" dirty="0"/>
          </a:p>
          <a:p>
            <a:r>
              <a:rPr lang="zh-CN" altLang="en-US" dirty="0"/>
              <a:t>最后说一说课程安排</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3</a:t>
            </a:fld>
            <a:endParaRPr lang="zh-CN" altLang="en-US"/>
          </a:p>
        </p:txBody>
      </p:sp>
    </p:spTree>
    <p:extLst>
      <p:ext uri="{BB962C8B-B14F-4D97-AF65-F5344CB8AC3E}">
        <p14:creationId xmlns:p14="http://schemas.microsoft.com/office/powerpoint/2010/main" val="1452459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26</a:t>
            </a:fld>
            <a:endParaRPr lang="zh-CN" altLang="en-US"/>
          </a:p>
        </p:txBody>
      </p:sp>
    </p:spTree>
    <p:extLst>
      <p:ext uri="{BB962C8B-B14F-4D97-AF65-F5344CB8AC3E}">
        <p14:creationId xmlns:p14="http://schemas.microsoft.com/office/powerpoint/2010/main" val="138476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2388346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28</a:t>
            </a:fld>
            <a:endParaRPr lang="zh-CN" altLang="en-US"/>
          </a:p>
        </p:txBody>
      </p:sp>
    </p:spTree>
    <p:extLst>
      <p:ext uri="{BB962C8B-B14F-4D97-AF65-F5344CB8AC3E}">
        <p14:creationId xmlns:p14="http://schemas.microsoft.com/office/powerpoint/2010/main" val="272172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73505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30</a:t>
            </a:fld>
            <a:endParaRPr lang="zh-CN" altLang="en-US"/>
          </a:p>
        </p:txBody>
      </p:sp>
    </p:spTree>
    <p:extLst>
      <p:ext uri="{BB962C8B-B14F-4D97-AF65-F5344CB8AC3E}">
        <p14:creationId xmlns:p14="http://schemas.microsoft.com/office/powerpoint/2010/main" val="3236012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3817619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32</a:t>
            </a:fld>
            <a:endParaRPr lang="zh-CN" altLang="en-US"/>
          </a:p>
        </p:txBody>
      </p:sp>
    </p:spTree>
    <p:extLst>
      <p:ext uri="{BB962C8B-B14F-4D97-AF65-F5344CB8AC3E}">
        <p14:creationId xmlns:p14="http://schemas.microsoft.com/office/powerpoint/2010/main" val="369023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1179536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34</a:t>
            </a:fld>
            <a:endParaRPr lang="zh-CN" altLang="en-US"/>
          </a:p>
        </p:txBody>
      </p:sp>
    </p:spTree>
    <p:extLst>
      <p:ext uri="{BB962C8B-B14F-4D97-AF65-F5344CB8AC3E}">
        <p14:creationId xmlns:p14="http://schemas.microsoft.com/office/powerpoint/2010/main" val="4150580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35</a:t>
            </a:fld>
            <a:endParaRPr lang="zh-CN" altLang="en-US"/>
          </a:p>
        </p:txBody>
      </p:sp>
    </p:spTree>
    <p:extLst>
      <p:ext uri="{BB962C8B-B14F-4D97-AF65-F5344CB8AC3E}">
        <p14:creationId xmlns:p14="http://schemas.microsoft.com/office/powerpoint/2010/main" val="71685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a:t>
            </a:fld>
            <a:endParaRPr lang="zh-CN" altLang="en-US"/>
          </a:p>
        </p:txBody>
      </p:sp>
    </p:spTree>
    <p:extLst>
      <p:ext uri="{BB962C8B-B14F-4D97-AF65-F5344CB8AC3E}">
        <p14:creationId xmlns:p14="http://schemas.microsoft.com/office/powerpoint/2010/main" val="193515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345415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写好一个界面后，我们会对界面进行一些操作，例如输入数据点击按钮等，这些操作我们称为一个事情。对于事件的处理</a:t>
            </a:r>
            <a:r>
              <a:rPr lang="en-US" altLang="zh-CN" dirty="0"/>
              <a:t>java</a:t>
            </a:r>
            <a:r>
              <a:rPr lang="zh-CN" altLang="en-US" dirty="0"/>
              <a:t>中有一个监听机制，即事件监听器</a:t>
            </a:r>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37</a:t>
            </a:fld>
            <a:endParaRPr lang="zh-CN" altLang="en-US"/>
          </a:p>
        </p:txBody>
      </p:sp>
    </p:spTree>
    <p:extLst>
      <p:ext uri="{BB962C8B-B14F-4D97-AF65-F5344CB8AC3E}">
        <p14:creationId xmlns:p14="http://schemas.microsoft.com/office/powerpoint/2010/main" val="2720977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latin typeface="Microsoft YaHei UI" panose="020B0503020204020204" pitchFamily="34" charset="-122"/>
                <a:ea typeface="Microsoft YaHei UI" panose="020B0503020204020204" pitchFamily="34" charset="-122"/>
              </a:rPr>
              <a:t>前面我们做过了</a:t>
            </a:r>
            <a:r>
              <a:rPr lang="en-US" altLang="zh-CN" sz="1800" dirty="0">
                <a:latin typeface="Microsoft YaHei UI" panose="020B0503020204020204" pitchFamily="34" charset="-122"/>
                <a:ea typeface="Microsoft YaHei UI" panose="020B0503020204020204" pitchFamily="34" charset="-122"/>
              </a:rPr>
              <a:t>GUI</a:t>
            </a:r>
            <a:r>
              <a:rPr lang="zh-CN" altLang="en-US" sz="1800" dirty="0">
                <a:latin typeface="Microsoft YaHei UI" panose="020B0503020204020204" pitchFamily="34" charset="-122"/>
                <a:ea typeface="Microsoft YaHei UI" panose="020B0503020204020204" pitchFamily="34" charset="-122"/>
              </a:rPr>
              <a:t>中的案例，也就是把一些小应用的界面做好了，但是具体功能并没有实现。</a:t>
            </a:r>
            <a:endParaRPr lang="en-US" altLang="zh-CN" sz="1800" dirty="0">
              <a:latin typeface="Microsoft YaHei UI" panose="020B0503020204020204" pitchFamily="34" charset="-122"/>
              <a:ea typeface="Microsoft YaHei UI" panose="020B0503020204020204" pitchFamily="34" charset="-122"/>
            </a:endParaRPr>
          </a:p>
          <a:p>
            <a:r>
              <a:rPr lang="zh-CN" altLang="en-US" sz="1800" dirty="0">
                <a:latin typeface="Microsoft YaHei UI" panose="020B0503020204020204" pitchFamily="34" charset="-122"/>
                <a:ea typeface="Microsoft YaHei UI" panose="020B0503020204020204" pitchFamily="34" charset="-122"/>
              </a:rPr>
              <a:t>这里我们就来一起实现一下。首先，我们先来学习</a:t>
            </a:r>
            <a:r>
              <a:rPr lang="en-US" altLang="zh-CN" sz="1800" dirty="0">
                <a:latin typeface="Microsoft YaHei UI" panose="020B0503020204020204" pitchFamily="34" charset="-122"/>
                <a:ea typeface="Microsoft YaHei UI" panose="020B0503020204020204" pitchFamily="34" charset="-122"/>
              </a:rPr>
              <a:t>String</a:t>
            </a:r>
            <a:r>
              <a:rPr lang="zh-CN" altLang="en-US" sz="1800" dirty="0">
                <a:latin typeface="Microsoft YaHei UI" panose="020B0503020204020204" pitchFamily="34" charset="-122"/>
                <a:ea typeface="Microsoft YaHei UI" panose="020B0503020204020204" pitchFamily="34" charset="-122"/>
              </a:rPr>
              <a:t>类，它涉及到两个小应用用户登录和聊天室。</a:t>
            </a:r>
            <a:endParaRPr lang="en-US" altLang="zh-CN" sz="1800" dirty="0">
              <a:latin typeface="Microsoft YaHei UI" panose="020B0503020204020204" pitchFamily="34" charset="-122"/>
              <a:ea typeface="Microsoft YaHei UI" panose="020B0503020204020204" pitchFamily="34" charset="-122"/>
            </a:endParaRPr>
          </a:p>
          <a:p>
            <a:r>
              <a:rPr lang="zh-CN" altLang="en-US" sz="1800" dirty="0"/>
              <a:t>演示案例说明，需要对字符串进行一些操作。</a:t>
            </a:r>
            <a:endParaRPr lang="en-US" altLang="zh-CN" sz="1800" dirty="0">
              <a:latin typeface="Microsoft YaHei UI" panose="020B0503020204020204" pitchFamily="34" charset="-122"/>
              <a:ea typeface="Microsoft YaHei UI" panose="020B0503020204020204" pitchFamily="34" charset="-122"/>
            </a:endParaRPr>
          </a:p>
          <a:p>
            <a:r>
              <a:rPr lang="zh-CN" altLang="en-US" sz="1800" dirty="0">
                <a:latin typeface="Microsoft YaHei UI" panose="020B0503020204020204" pitchFamily="34" charset="-122"/>
                <a:ea typeface="Microsoft YaHei UI" panose="020B0503020204020204" pitchFamily="34" charset="-122"/>
              </a:rPr>
              <a:t>下面，我们就来了解一下</a:t>
            </a:r>
            <a:r>
              <a:rPr lang="en-US" altLang="zh-CN" sz="1800" dirty="0">
                <a:latin typeface="Microsoft YaHei UI" panose="020B0503020204020204" pitchFamily="34" charset="-122"/>
                <a:ea typeface="Microsoft YaHei UI" panose="020B0503020204020204" pitchFamily="34" charset="-122"/>
              </a:rPr>
              <a:t>String</a:t>
            </a:r>
            <a:r>
              <a:rPr lang="zh-CN" altLang="en-US" sz="1800" dirty="0">
                <a:latin typeface="Microsoft YaHei UI" panose="020B0503020204020204" pitchFamily="34" charset="-122"/>
                <a:ea typeface="Microsoft YaHei UI" panose="020B0503020204020204" pitchFamily="34" charset="-122"/>
              </a:rPr>
              <a:t>，并学习其中的常用方法，最后完成用户登录和聊天室。</a:t>
            </a:r>
            <a:endParaRPr lang="en-US" altLang="zh-CN" sz="1800" dirty="0">
              <a:latin typeface="Microsoft YaHei UI" panose="020B0503020204020204" pitchFamily="34" charset="-122"/>
              <a:ea typeface="Microsoft YaHei UI" panose="020B0503020204020204" pitchFamily="34" charset="-122"/>
            </a:endParaRPr>
          </a:p>
          <a:p>
            <a:r>
              <a:rPr lang="en-US" altLang="zh-CN" sz="1800" dirty="0">
                <a:latin typeface="Microsoft YaHei UI" panose="020B0503020204020204" pitchFamily="34" charset="-122"/>
                <a:ea typeface="Microsoft YaHei UI" panose="020B0503020204020204" pitchFamily="34" charset="-122"/>
              </a:rPr>
              <a:t>String</a:t>
            </a:r>
            <a:r>
              <a:rPr lang="zh-CN" altLang="en-US" sz="1800" dirty="0">
                <a:latin typeface="Microsoft YaHei UI" panose="020B0503020204020204" pitchFamily="34" charset="-122"/>
                <a:ea typeface="Microsoft YaHei UI" panose="020B0503020204020204" pitchFamily="34" charset="-122"/>
              </a:rPr>
              <a:t>，打开帮助问文档，看包，类，描述，构造方法，方法。构造方法和方法都很多，我们选择部分学习，至于其他的后续用到的时候，再来学习</a:t>
            </a:r>
            <a:endParaRPr lang="en-US" altLang="zh-CN" sz="180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4168916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3912492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41</a:t>
            </a:fld>
            <a:endParaRPr lang="zh-CN" altLang="en-US"/>
          </a:p>
        </p:txBody>
      </p:sp>
    </p:spTree>
    <p:extLst>
      <p:ext uri="{BB962C8B-B14F-4D97-AF65-F5344CB8AC3E}">
        <p14:creationId xmlns:p14="http://schemas.microsoft.com/office/powerpoint/2010/main" val="3718726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目前我们用两个字符串存储已知道的用户名和密码，在后续开发中，我们会有专门的地方存储用户名和密码。这里，我们先模拟使用。</a:t>
            </a:r>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42</a:t>
            </a:fld>
            <a:endParaRPr lang="zh-CN" altLang="en-US"/>
          </a:p>
        </p:txBody>
      </p:sp>
    </p:spTree>
    <p:extLst>
      <p:ext uri="{BB962C8B-B14F-4D97-AF65-F5344CB8AC3E}">
        <p14:creationId xmlns:p14="http://schemas.microsoft.com/office/powerpoint/2010/main" val="3502341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43</a:t>
            </a:fld>
            <a:endParaRPr lang="zh-CN" altLang="en-US"/>
          </a:p>
        </p:txBody>
      </p:sp>
    </p:spTree>
    <p:extLst>
      <p:ext uri="{BB962C8B-B14F-4D97-AF65-F5344CB8AC3E}">
        <p14:creationId xmlns:p14="http://schemas.microsoft.com/office/powerpoint/2010/main" val="1601965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演示案例说明，这里要用到</a:t>
            </a:r>
            <a:r>
              <a:rPr lang="en-US" altLang="zh-CN" dirty="0"/>
              <a:t>String</a:t>
            </a:r>
            <a:r>
              <a:rPr lang="zh-CN" altLang="en-US" dirty="0"/>
              <a:t>和</a:t>
            </a:r>
            <a:r>
              <a:rPr lang="en-US" altLang="zh-CN" dirty="0"/>
              <a:t>int</a:t>
            </a:r>
            <a:r>
              <a:rPr lang="zh-CN" altLang="en-US" dirty="0"/>
              <a:t>类型数据的转换。而我们不能直接进行，为了方便进行各种基本数据类型和字符串的相互转换，</a:t>
            </a:r>
            <a:r>
              <a:rPr lang="en-US" altLang="zh-CN" dirty="0"/>
              <a:t>Java</a:t>
            </a:r>
            <a:r>
              <a:rPr lang="zh-CN" altLang="en-US" dirty="0"/>
              <a:t>就提供了基本类型包装类来实现，</a:t>
            </a:r>
            <a:endParaRPr lang="en-US" altLang="zh-CN" dirty="0"/>
          </a:p>
          <a:p>
            <a:r>
              <a:rPr lang="zh-CN" altLang="en-US" dirty="0"/>
              <a:t>这里我们以</a:t>
            </a:r>
            <a:r>
              <a:rPr lang="en-US" altLang="zh-CN" dirty="0"/>
              <a:t>Integer</a:t>
            </a:r>
            <a:r>
              <a:rPr lang="zh-CN" altLang="en-US" dirty="0"/>
              <a:t>举例来讲解</a:t>
            </a:r>
            <a:r>
              <a:rPr lang="en-US" altLang="zh-CN" dirty="0"/>
              <a:t>String</a:t>
            </a:r>
            <a:r>
              <a:rPr lang="zh-CN" altLang="en-US" dirty="0"/>
              <a:t>和</a:t>
            </a:r>
            <a:r>
              <a:rPr lang="en-US" altLang="zh-CN" dirty="0"/>
              <a:t>int</a:t>
            </a:r>
            <a:r>
              <a:rPr lang="zh-CN" altLang="en-US" dirty="0"/>
              <a:t>类型的相互转换，其他基本类型和字符串的转换方式类似，再使用的时候，大家参照</a:t>
            </a:r>
            <a:r>
              <a:rPr lang="en-US" altLang="zh-CN" dirty="0"/>
              <a:t>Integer</a:t>
            </a:r>
            <a:r>
              <a:rPr lang="zh-CN" altLang="en-US" dirty="0"/>
              <a:t>的使用即可</a:t>
            </a:r>
            <a:endParaRPr lang="en-US" altLang="zh-CN" dirty="0"/>
          </a:p>
          <a:p>
            <a:pPr eaLnBrk="0" fontAlgn="auto" hangingPunct="0">
              <a:lnSpc>
                <a:spcPct val="150000"/>
              </a:lnSpc>
              <a:spcBef>
                <a:spcPts val="0"/>
              </a:spcBef>
              <a:spcAft>
                <a:spcPts val="0"/>
              </a:spcAft>
              <a:defRPr/>
            </a:pPr>
            <a:r>
              <a:rPr lang="zh-CN" altLang="en-US" sz="1200" dirty="0">
                <a:solidFill>
                  <a:schemeClr val="tx1">
                    <a:lumMod val="85000"/>
                    <a:lumOff val="15000"/>
                  </a:schemeClr>
                </a:solidFill>
                <a:latin typeface="微软雅黑" pitchFamily="34" charset="-122"/>
                <a:ea typeface="微软雅黑" pitchFamily="34" charset="-122"/>
              </a:rPr>
              <a:t>将基本数据类型封装成对象的好处在于可以在对象中定义更多的功能方法操作该数据</a:t>
            </a:r>
            <a:endParaRPr lang="en-US" altLang="zh-CN" sz="1200" dirty="0">
              <a:solidFill>
                <a:schemeClr val="tx1">
                  <a:lumMod val="85000"/>
                  <a:lumOff val="15000"/>
                </a:schemeClr>
              </a:solidFill>
              <a:latin typeface="微软雅黑" pitchFamily="34" charset="-122"/>
              <a:ea typeface="微软雅黑" pitchFamily="34" charset="-122"/>
            </a:endParaRPr>
          </a:p>
          <a:p>
            <a:pPr eaLnBrk="0" fontAlgn="auto" hangingPunct="0">
              <a:lnSpc>
                <a:spcPct val="150000"/>
              </a:lnSpc>
              <a:spcBef>
                <a:spcPts val="0"/>
              </a:spcBef>
              <a:spcAft>
                <a:spcPts val="0"/>
              </a:spcAft>
              <a:defRPr/>
            </a:pPr>
            <a:r>
              <a:rPr lang="zh-CN" altLang="en-US" sz="1200" dirty="0">
                <a:solidFill>
                  <a:schemeClr val="tx1">
                    <a:lumMod val="85000"/>
                    <a:lumOff val="15000"/>
                  </a:schemeClr>
                </a:solidFill>
                <a:latin typeface="微软雅黑" pitchFamily="34" charset="-122"/>
                <a:ea typeface="微软雅黑" pitchFamily="34" charset="-122"/>
              </a:rPr>
              <a:t>常用的操作之一：用于基本数据类型与字符串之间的转换</a:t>
            </a:r>
            <a:endParaRPr lang="en-US" altLang="zh-CN" sz="1200" dirty="0">
              <a:solidFill>
                <a:schemeClr val="tx1">
                  <a:lumMod val="85000"/>
                  <a:lumOff val="15000"/>
                </a:schemeClr>
              </a:solidFill>
              <a:latin typeface="微软雅黑" pitchFamily="34" charset="-122"/>
              <a:ea typeface="微软雅黑" pitchFamily="34" charset="-122"/>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44</a:t>
            </a:fld>
            <a:endParaRPr lang="zh-CN" altLang="en-US"/>
          </a:p>
        </p:txBody>
      </p:sp>
    </p:spTree>
    <p:extLst>
      <p:ext uri="{BB962C8B-B14F-4D97-AF65-F5344CB8AC3E}">
        <p14:creationId xmlns:p14="http://schemas.microsoft.com/office/powerpoint/2010/main" val="2992797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45</a:t>
            </a:fld>
            <a:endParaRPr lang="zh-CN" altLang="en-US"/>
          </a:p>
        </p:txBody>
      </p:sp>
    </p:spTree>
    <p:extLst>
      <p:ext uri="{BB962C8B-B14F-4D97-AF65-F5344CB8AC3E}">
        <p14:creationId xmlns:p14="http://schemas.microsoft.com/office/powerpoint/2010/main" val="3691761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46</a:t>
            </a:fld>
            <a:endParaRPr lang="zh-CN" altLang="en-US"/>
          </a:p>
        </p:txBody>
      </p:sp>
    </p:spTree>
    <p:extLst>
      <p:ext uri="{BB962C8B-B14F-4D97-AF65-F5344CB8AC3E}">
        <p14:creationId xmlns:p14="http://schemas.microsoft.com/office/powerpoint/2010/main" val="372690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留下面向对象的项目，然后去看一下包，看完之后知道其实就是文件夹。</a:t>
            </a:r>
            <a:endParaRPr lang="en-US" altLang="zh-CN" b="0" i="0" dirty="0">
              <a:solidFill>
                <a:srgbClr val="4D4D4D"/>
              </a:solidFill>
              <a:effectLst/>
              <a:latin typeface="-apple-system"/>
            </a:endParaRPr>
          </a:p>
          <a:p>
            <a:r>
              <a:rPr lang="zh-CN" altLang="en-US" b="0" i="0" dirty="0">
                <a:solidFill>
                  <a:srgbClr val="4D4D4D"/>
                </a:solidFill>
                <a:effectLst/>
                <a:latin typeface="-apple-system"/>
              </a:rPr>
              <a:t>并且，测试在同一个包下创建一个同名的类，发现有问题。但是在不同包下，可以有同名的类，</a:t>
            </a:r>
            <a:endParaRPr lang="en-US" altLang="zh-CN" b="0" i="0" dirty="0">
              <a:solidFill>
                <a:srgbClr val="4D4D4D"/>
              </a:solidFill>
              <a:effectLst/>
              <a:latin typeface="-apple-system"/>
            </a:endParaRPr>
          </a:p>
          <a:p>
            <a:r>
              <a:rPr lang="zh-CN" altLang="en-US" b="0" i="0" dirty="0">
                <a:solidFill>
                  <a:srgbClr val="4D4D4D"/>
                </a:solidFill>
                <a:effectLst/>
                <a:latin typeface="-apple-system"/>
              </a:rPr>
              <a:t>这是包最基本的好处，用于区分同名的类，当然了，包还有很多其他的作用，后续我们再慢慢讲解。</a:t>
            </a:r>
            <a:endParaRPr lang="en-US" altLang="zh-CN" b="0" i="0" dirty="0">
              <a:solidFill>
                <a:srgbClr val="4D4D4D"/>
              </a:solidFill>
              <a:effectLst/>
              <a:latin typeface="-apple-system"/>
            </a:endParaRPr>
          </a:p>
          <a:p>
            <a:r>
              <a:rPr lang="zh-CN" altLang="en-US" b="0" i="0" dirty="0">
                <a:solidFill>
                  <a:srgbClr val="4D4D4D"/>
                </a:solidFill>
                <a:effectLst/>
                <a:latin typeface="-apple-system"/>
              </a:rPr>
              <a:t>我们现在可以简单的理解包的作用：就是对类进行分类管理</a:t>
            </a:r>
            <a:endParaRPr lang="en-US" altLang="zh-CN" b="0" i="0" dirty="0">
              <a:solidFill>
                <a:srgbClr val="4D4D4D"/>
              </a:solidFill>
              <a:effectLst/>
              <a:latin typeface="-apple-system"/>
            </a:endParaRPr>
          </a:p>
          <a:p>
            <a:r>
              <a:rPr lang="zh-CN" altLang="en-US" b="0" i="0" dirty="0">
                <a:solidFill>
                  <a:srgbClr val="4D4D4D"/>
                </a:solidFill>
                <a:effectLst/>
                <a:latin typeface="-apple-system"/>
              </a:rPr>
              <a:t>回到资料。总结，包其实就是文件夹，作用，用于对类进行分类管理。</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知道了，什么是包以及包的作用后，我们来看一下，如何定义包，在讲解</a:t>
            </a:r>
            <a:r>
              <a:rPr lang="en-US" altLang="zh-CN" b="0" i="0" dirty="0">
                <a:solidFill>
                  <a:srgbClr val="4D4D4D"/>
                </a:solidFill>
                <a:effectLst/>
                <a:latin typeface="-apple-system"/>
              </a:rPr>
              <a:t>IDEA</a:t>
            </a:r>
            <a:r>
              <a:rPr lang="zh-CN" altLang="en-US" b="0" i="0" dirty="0">
                <a:solidFill>
                  <a:srgbClr val="4D4D4D"/>
                </a:solidFill>
                <a:effectLst/>
                <a:latin typeface="-apple-system"/>
              </a:rPr>
              <a:t>的使用的时候，我们也说过，包名一般是公司域名反写</a:t>
            </a:r>
            <a:r>
              <a:rPr lang="en-US" altLang="zh-CN" b="0" i="0" dirty="0">
                <a:solidFill>
                  <a:srgbClr val="4D4D4D"/>
                </a:solidFill>
                <a:effectLst/>
                <a:latin typeface="-apple-system"/>
              </a:rPr>
              <a:t>,</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并且多级包用</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分开</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b="0" i="0" dirty="0">
                <a:solidFill>
                  <a:srgbClr val="4D4D4D"/>
                </a:solidFill>
                <a:effectLst/>
                <a:latin typeface="-apple-system"/>
              </a:rPr>
              <a:t>举例说明，</a:t>
            </a:r>
            <a:r>
              <a:rPr lang="en-US" altLang="zh-CN" b="0" i="0" dirty="0">
                <a:solidFill>
                  <a:srgbClr val="4D4D4D"/>
                </a:solidFill>
                <a:effectLst/>
                <a:latin typeface="-apple-system"/>
              </a:rPr>
              <a:t>xxx</a:t>
            </a:r>
            <a:r>
              <a:rPr lang="zh-CN" altLang="en-US" b="0" i="0" dirty="0">
                <a:solidFill>
                  <a:srgbClr val="4D4D4D"/>
                </a:solidFill>
                <a:effectLst/>
                <a:latin typeface="-apple-system"/>
              </a:rPr>
              <a:t>，知道了如何定义包之后，下面我们来定义两个包，并且在不同包下定义同名的类。</a:t>
            </a: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7</a:t>
            </a:fld>
            <a:endParaRPr lang="zh-CN" altLang="en-US"/>
          </a:p>
        </p:txBody>
      </p:sp>
    </p:spTree>
    <p:extLst>
      <p:ext uri="{BB962C8B-B14F-4D97-AF65-F5344CB8AC3E}">
        <p14:creationId xmlns:p14="http://schemas.microsoft.com/office/powerpoint/2010/main" val="40582438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47</a:t>
            </a:fld>
            <a:endParaRPr lang="zh-CN" altLang="en-US"/>
          </a:p>
        </p:txBody>
      </p:sp>
    </p:spTree>
    <p:extLst>
      <p:ext uri="{BB962C8B-B14F-4D97-AF65-F5344CB8AC3E}">
        <p14:creationId xmlns:p14="http://schemas.microsoft.com/office/powerpoint/2010/main" val="173709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48</a:t>
            </a:fld>
            <a:endParaRPr lang="zh-CN" altLang="en-US"/>
          </a:p>
        </p:txBody>
      </p:sp>
    </p:spTree>
    <p:extLst>
      <p:ext uri="{BB962C8B-B14F-4D97-AF65-F5344CB8AC3E}">
        <p14:creationId xmlns:p14="http://schemas.microsoft.com/office/powerpoint/2010/main" val="17926038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49</a:t>
            </a:fld>
            <a:endParaRPr lang="zh-CN" altLang="en-US"/>
          </a:p>
        </p:txBody>
      </p:sp>
    </p:spTree>
    <p:extLst>
      <p:ext uri="{BB962C8B-B14F-4D97-AF65-F5344CB8AC3E}">
        <p14:creationId xmlns:p14="http://schemas.microsoft.com/office/powerpoint/2010/main" val="3876997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51</a:t>
            </a:fld>
            <a:endParaRPr lang="zh-CN" altLang="en-US"/>
          </a:p>
        </p:txBody>
      </p:sp>
    </p:spTree>
    <p:extLst>
      <p:ext uri="{BB962C8B-B14F-4D97-AF65-F5344CB8AC3E}">
        <p14:creationId xmlns:p14="http://schemas.microsoft.com/office/powerpoint/2010/main" val="1669252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52</a:t>
            </a:fld>
            <a:endParaRPr lang="zh-CN" altLang="en-US"/>
          </a:p>
        </p:txBody>
      </p:sp>
    </p:spTree>
    <p:extLst>
      <p:ext uri="{BB962C8B-B14F-4D97-AF65-F5344CB8AC3E}">
        <p14:creationId xmlns:p14="http://schemas.microsoft.com/office/powerpoint/2010/main" val="363583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53</a:t>
            </a:fld>
            <a:endParaRPr lang="zh-CN" altLang="en-US"/>
          </a:p>
        </p:txBody>
      </p:sp>
    </p:spTree>
    <p:extLst>
      <p:ext uri="{BB962C8B-B14F-4D97-AF65-F5344CB8AC3E}">
        <p14:creationId xmlns:p14="http://schemas.microsoft.com/office/powerpoint/2010/main" val="22041893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54</a:t>
            </a:fld>
            <a:endParaRPr lang="zh-CN" altLang="en-US"/>
          </a:p>
        </p:txBody>
      </p:sp>
    </p:spTree>
    <p:extLst>
      <p:ext uri="{BB962C8B-B14F-4D97-AF65-F5344CB8AC3E}">
        <p14:creationId xmlns:p14="http://schemas.microsoft.com/office/powerpoint/2010/main" val="203834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55</a:t>
            </a:fld>
            <a:endParaRPr lang="zh-CN" altLang="en-US"/>
          </a:p>
        </p:txBody>
      </p:sp>
    </p:spTree>
    <p:extLst>
      <p:ext uri="{BB962C8B-B14F-4D97-AF65-F5344CB8AC3E}">
        <p14:creationId xmlns:p14="http://schemas.microsoft.com/office/powerpoint/2010/main" val="2857315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56</a:t>
            </a:fld>
            <a:endParaRPr lang="zh-CN" altLang="en-US"/>
          </a:p>
        </p:txBody>
      </p:sp>
    </p:spTree>
    <p:extLst>
      <p:ext uri="{BB962C8B-B14F-4D97-AF65-F5344CB8AC3E}">
        <p14:creationId xmlns:p14="http://schemas.microsoft.com/office/powerpoint/2010/main" val="3046442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57</a:t>
            </a:fld>
            <a:endParaRPr lang="zh-CN" altLang="en-US"/>
          </a:p>
        </p:txBody>
      </p:sp>
    </p:spTree>
    <p:extLst>
      <p:ext uri="{BB962C8B-B14F-4D97-AF65-F5344CB8AC3E}">
        <p14:creationId xmlns:p14="http://schemas.microsoft.com/office/powerpoint/2010/main" val="306933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365729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422756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rPr>
              <a:t>键盘录入数据，可以通过</a:t>
            </a:r>
            <a:r>
              <a:rPr lang="en-US" altLang="zh-CN" dirty="0">
                <a:solidFill>
                  <a:srgbClr val="333333"/>
                </a:solidFill>
              </a:rPr>
              <a:t>Scanner</a:t>
            </a:r>
            <a:r>
              <a:rPr lang="zh-CN" altLang="en-US" dirty="0">
                <a:solidFill>
                  <a:srgbClr val="333333"/>
                </a:solidFill>
              </a:rPr>
              <a:t>实现。</a:t>
            </a:r>
            <a:endParaRPr lang="en-US" altLang="zh-CN" dirty="0">
              <a:solidFill>
                <a:srgbClr val="333333"/>
              </a:solidFill>
            </a:endParaRPr>
          </a:p>
          <a:p>
            <a:endParaRPr lang="en-US" altLang="zh-CN"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157788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1483264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rPr>
              <a:t>要完成猜数字的游戏，首先需要有一个要猜的数字，使用随机数生成该数字，范围</a:t>
            </a:r>
            <a:r>
              <a:rPr lang="en-US" altLang="zh-CN" dirty="0">
                <a:solidFill>
                  <a:srgbClr val="333333"/>
                </a:solidFill>
              </a:rPr>
              <a:t>1</a:t>
            </a:r>
            <a:r>
              <a:rPr lang="zh-CN" altLang="en-US" dirty="0">
                <a:solidFill>
                  <a:srgbClr val="333333"/>
                </a:solidFill>
              </a:rPr>
              <a:t>到</a:t>
            </a:r>
            <a:r>
              <a:rPr lang="en-US" altLang="zh-CN" dirty="0">
                <a:solidFill>
                  <a:srgbClr val="333333"/>
                </a:solidFill>
              </a:rPr>
              <a:t>100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rPr>
              <a:t>使用程序实现猜数字，每次均要输入猜测的数字值，需要使用键盘录入实现</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rPr>
              <a:t>比较输入的数字和系统产生的数据，需要使用分支语句。这里使用</a:t>
            </a:r>
            <a:r>
              <a:rPr lang="en-US" altLang="zh-CN" dirty="0" err="1">
                <a:solidFill>
                  <a:srgbClr val="333333"/>
                </a:solidFill>
              </a:rPr>
              <a:t>if..else..if</a:t>
            </a:r>
            <a:r>
              <a:rPr lang="en-US" altLang="zh-CN" dirty="0">
                <a:solidFill>
                  <a:srgbClr val="333333"/>
                </a:solidFill>
              </a:rPr>
              <a:t>..</a:t>
            </a:r>
            <a:r>
              <a:rPr lang="zh-CN" altLang="en-US" dirty="0">
                <a:solidFill>
                  <a:srgbClr val="333333"/>
                </a:solidFill>
              </a:rPr>
              <a:t>格式，根据不同情况进行猜测结果显示，当猜中后使用</a:t>
            </a:r>
            <a:r>
              <a:rPr lang="en-US" altLang="zh-CN" dirty="0">
                <a:solidFill>
                  <a:srgbClr val="333333"/>
                </a:solidFill>
              </a:rPr>
              <a:t>break</a:t>
            </a:r>
            <a:r>
              <a:rPr lang="zh-CN" altLang="en-US" dirty="0">
                <a:solidFill>
                  <a:srgbClr val="333333"/>
                </a:solidFill>
              </a:rPr>
              <a:t>结束循环即可</a:t>
            </a:r>
            <a:endParaRPr lang="en-US" altLang="zh-CN"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rPr>
              <a:t>因为无法预知几次能够猜中，因此猜数字这个操作应该是反复进行的，需要使用循环，而</a:t>
            </a:r>
            <a:r>
              <a:rPr lang="en-US" altLang="zh-CN" dirty="0">
                <a:solidFill>
                  <a:srgbClr val="333333"/>
                </a:solidFill>
              </a:rPr>
              <a:t>while</a:t>
            </a:r>
            <a:r>
              <a:rPr lang="zh-CN" altLang="en-US" dirty="0">
                <a:solidFill>
                  <a:srgbClr val="333333"/>
                </a:solidFill>
              </a:rPr>
              <a:t>循环通常用于描述未知循环次数的循环</a:t>
            </a:r>
          </a:p>
        </p:txBody>
      </p:sp>
      <p:sp>
        <p:nvSpPr>
          <p:cNvPr id="4" name="灯片编号占位符 3"/>
          <p:cNvSpPr>
            <a:spLocks noGrp="1"/>
          </p:cNvSpPr>
          <p:nvPr>
            <p:ph type="sldNum" sz="quarter" idx="10"/>
          </p:nvPr>
        </p:nvSpPr>
        <p:spPr/>
        <p:txBody>
          <a:bodyPr/>
          <a:lstStyle/>
          <a:p>
            <a:fld id="{3CC63F50-FC71-46DD-9BDC-11F985EF414C}" type="slidenum">
              <a:rPr lang="zh-CN" altLang="en-US" smtClean="0"/>
              <a:t>14</a:t>
            </a:fld>
            <a:endParaRPr lang="zh-CN" altLang="en-US"/>
          </a:p>
        </p:txBody>
      </p:sp>
    </p:spTree>
    <p:extLst>
      <p:ext uri="{BB962C8B-B14F-4D97-AF65-F5344CB8AC3E}">
        <p14:creationId xmlns:p14="http://schemas.microsoft.com/office/powerpoint/2010/main" val="66262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191720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748994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538818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4188299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4112223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03195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theme" Target="../theme/theme6.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1" r:id="rId16"/>
    <p:sldLayoutId id="2147483713" r:id="rId17"/>
    <p:sldLayoutId id="2147483715" r:id="rId18"/>
    <p:sldLayoutId id="2147483716" r:id="rId19"/>
    <p:sldLayoutId id="2147483717" r:id="rId20"/>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6.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6.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BA3F95-FC6B-4EAF-A3A3-EFE0FEA0960B}"/>
              </a:ext>
            </a:extLst>
          </p:cNvPr>
          <p:cNvSpPr txBox="1"/>
          <p:nvPr/>
        </p:nvSpPr>
        <p:spPr>
          <a:xfrm>
            <a:off x="961697" y="1332187"/>
            <a:ext cx="9017876" cy="707886"/>
          </a:xfrm>
          <a:prstGeom prst="rect">
            <a:avLst/>
          </a:prstGeom>
          <a:noFill/>
        </p:spPr>
        <p:txBody>
          <a:bodyPr wrap="square" rtlCol="0">
            <a:spAutoFit/>
          </a:bodyPr>
          <a:lstStyle/>
          <a:p>
            <a:pPr fontAlgn="auto">
              <a:spcBef>
                <a:spcPts val="0"/>
              </a:spcBef>
              <a:spcAft>
                <a:spcPts val="0"/>
              </a:spcAft>
            </a:pPr>
            <a:r>
              <a:rPr lang="zh-CN" altLang="en-US" sz="4000" b="1" dirty="0">
                <a:solidFill>
                  <a:schemeClr val="tx1">
                    <a:lumMod val="65000"/>
                    <a:lumOff val="35000"/>
                  </a:schemeClr>
                </a:solidFill>
                <a:latin typeface="方正舒体" panose="02010601030101010101" pitchFamily="2" charset="-122"/>
                <a:ea typeface="方正舒体" panose="02010601030101010101" pitchFamily="2" charset="-122"/>
                <a:cs typeface="阿里巴巴普惠体" panose="00020600040101010101" pitchFamily="18" charset="-122"/>
              </a:rPr>
              <a:t>面向对象</a:t>
            </a:r>
            <a:r>
              <a:rPr lang="en-US" altLang="zh-CN" sz="4000" b="1" dirty="0">
                <a:solidFill>
                  <a:schemeClr val="tx1">
                    <a:lumMod val="65000"/>
                    <a:lumOff val="35000"/>
                  </a:schemeClr>
                </a:solidFill>
                <a:latin typeface="方正舒体" panose="02010601030101010101" pitchFamily="2" charset="-122"/>
                <a:ea typeface="方正舒体" panose="02010601030101010101" pitchFamily="2" charset="-122"/>
                <a:cs typeface="阿里巴巴普惠体" panose="00020600040101010101" pitchFamily="18" charset="-122"/>
              </a:rPr>
              <a:t>,</a:t>
            </a:r>
            <a:r>
              <a:rPr lang="zh-CN" altLang="en-US" sz="4000" b="1" dirty="0">
                <a:solidFill>
                  <a:schemeClr val="tx1">
                    <a:lumMod val="65000"/>
                    <a:lumOff val="35000"/>
                  </a:schemeClr>
                </a:solidFill>
                <a:latin typeface="方正舒体" panose="02010601030101010101" pitchFamily="2" charset="-122"/>
                <a:ea typeface="方正舒体" panose="02010601030101010101" pitchFamily="2" charset="-122"/>
                <a:cs typeface="阿里巴巴普惠体" panose="00020600040101010101" pitchFamily="18" charset="-122"/>
              </a:rPr>
              <a:t>重点学习什么？</a:t>
            </a:r>
          </a:p>
        </p:txBody>
      </p:sp>
      <p:sp>
        <p:nvSpPr>
          <p:cNvPr id="6" name="矩形: 圆角 5">
            <a:extLst>
              <a:ext uri="{FF2B5EF4-FFF2-40B4-BE49-F238E27FC236}">
                <a16:creationId xmlns:a16="http://schemas.microsoft.com/office/drawing/2014/main" id="{81ADE2E7-8245-4B27-B0E4-56A9D60DA8ED}"/>
              </a:ext>
            </a:extLst>
          </p:cNvPr>
          <p:cNvSpPr/>
          <p:nvPr/>
        </p:nvSpPr>
        <p:spPr>
          <a:xfrm>
            <a:off x="5768502" y="2452728"/>
            <a:ext cx="3168870" cy="10641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学习获取已有对象并使用</a:t>
            </a:r>
          </a:p>
        </p:txBody>
      </p:sp>
      <p:sp>
        <p:nvSpPr>
          <p:cNvPr id="7" name="矩形: 圆角 6">
            <a:extLst>
              <a:ext uri="{FF2B5EF4-FFF2-40B4-BE49-F238E27FC236}">
                <a16:creationId xmlns:a16="http://schemas.microsoft.com/office/drawing/2014/main" id="{C62D2134-A1F0-45EA-ADAD-FC3973DFB504}"/>
              </a:ext>
            </a:extLst>
          </p:cNvPr>
          <p:cNvSpPr/>
          <p:nvPr/>
        </p:nvSpPr>
        <p:spPr>
          <a:xfrm>
            <a:off x="1132099" y="2452728"/>
            <a:ext cx="3636580" cy="106417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学习如何自己设计对象并使用</a:t>
            </a:r>
          </a:p>
        </p:txBody>
      </p:sp>
    </p:spTree>
    <p:extLst>
      <p:ext uri="{BB962C8B-B14F-4D97-AF65-F5344CB8AC3E}">
        <p14:creationId xmlns:p14="http://schemas.microsoft.com/office/powerpoint/2010/main" val="3243784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Scanner</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229484"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一个简单的文本扫描程序，可以获取基本类型数据和字符串数据</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source)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Scanner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System.in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：对应的是</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类型，可以表示</a:t>
            </a:r>
            <a:r>
              <a:rPr lang="zh-CN" altLang="en-US"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键盘输入</a:t>
            </a:r>
            <a:endParaRPr lang="en-US" altLang="zh-CN"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new Scanner(System.in);</a:t>
            </a:r>
          </a:p>
          <a:p>
            <a:pPr lvl="1"/>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nextInt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：获取一个</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类型的数据</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sc.nextInt</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1537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数据求和</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50" y="1457151"/>
            <a:ext cx="9602298" cy="4924398"/>
          </a:xfrm>
        </p:spPr>
        <p:txBody>
          <a:bodyPr/>
          <a:lstStyle/>
          <a:p>
            <a:pPr>
              <a:defRPr/>
            </a:pPr>
            <a:r>
              <a:rPr lang="zh-CN" altLang="en-US" dirty="0">
                <a:solidFill>
                  <a:srgbClr val="333333"/>
                </a:solidFill>
              </a:rPr>
              <a:t>需求：键盘录入两个整数，求两个数据和，并在控制台输出求和结果</a:t>
            </a:r>
            <a:endParaRPr lang="en-US" altLang="zh-CN" dirty="0">
              <a:solidFill>
                <a:srgbClr val="333333"/>
              </a:solidFill>
            </a:endParaRPr>
          </a:p>
          <a:p>
            <a:pPr>
              <a:defRPr/>
            </a:pPr>
            <a:endParaRPr lang="en-US" altLang="zh-CN" dirty="0">
              <a:solidFill>
                <a:srgbClr val="333333"/>
              </a:solidFill>
            </a:endParaRPr>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创建键盘录入数据对象</a:t>
            </a:r>
            <a:endParaRPr lang="en-US" altLang="zh-CN" dirty="0">
              <a:solidFill>
                <a:srgbClr val="333333"/>
              </a:solidFill>
            </a:endParaRPr>
          </a:p>
          <a:p>
            <a:pPr>
              <a:defRPr/>
            </a:pPr>
            <a:r>
              <a:rPr lang="en-US" altLang="zh-CN" dirty="0">
                <a:solidFill>
                  <a:srgbClr val="333333"/>
                </a:solidFill>
              </a:rPr>
              <a:t>② </a:t>
            </a:r>
            <a:r>
              <a:rPr lang="zh-CN" altLang="en-US" dirty="0">
                <a:solidFill>
                  <a:srgbClr val="333333"/>
                </a:solidFill>
              </a:rPr>
              <a:t>通过键盘录入数据对象调用</a:t>
            </a:r>
            <a:r>
              <a:rPr lang="en-US" altLang="zh-CN" dirty="0" err="1">
                <a:solidFill>
                  <a:srgbClr val="333333"/>
                </a:solidFill>
              </a:rPr>
              <a:t>nextInt</a:t>
            </a:r>
            <a:r>
              <a:rPr lang="en-US" altLang="zh-CN" dirty="0">
                <a:solidFill>
                  <a:srgbClr val="333333"/>
                </a:solidFill>
              </a:rPr>
              <a:t>()</a:t>
            </a:r>
            <a:r>
              <a:rPr lang="zh-CN" altLang="en-US" dirty="0">
                <a:solidFill>
                  <a:srgbClr val="333333"/>
                </a:solidFill>
              </a:rPr>
              <a:t>方法获取数据</a:t>
            </a:r>
            <a:endParaRPr lang="en-US" altLang="zh-CN" dirty="0">
              <a:solidFill>
                <a:srgbClr val="333333"/>
              </a:solidFill>
            </a:endParaRPr>
          </a:p>
          <a:p>
            <a:pPr>
              <a:defRPr/>
            </a:pPr>
            <a:r>
              <a:rPr lang="en-US" altLang="zh-CN" dirty="0">
                <a:solidFill>
                  <a:srgbClr val="333333"/>
                </a:solidFill>
              </a:rPr>
              <a:t>③ </a:t>
            </a:r>
            <a:r>
              <a:rPr lang="zh-CN" altLang="en-US" dirty="0">
                <a:solidFill>
                  <a:srgbClr val="333333"/>
                </a:solidFill>
              </a:rPr>
              <a:t>对获取的两个整数求和</a:t>
            </a:r>
            <a:endParaRPr lang="en-US" altLang="zh-CN" dirty="0">
              <a:solidFill>
                <a:srgbClr val="333333"/>
              </a:solidFill>
            </a:endParaRPr>
          </a:p>
          <a:p>
            <a:pPr>
              <a:defRPr/>
            </a:pPr>
            <a:r>
              <a:rPr lang="zh-CN" altLang="zh-CN" dirty="0">
                <a:solidFill>
                  <a:srgbClr val="333333"/>
                </a:solidFill>
              </a:rPr>
              <a:t>④</a:t>
            </a:r>
            <a:r>
              <a:rPr lang="en-US" altLang="zh-CN" dirty="0">
                <a:solidFill>
                  <a:srgbClr val="333333"/>
                </a:solidFill>
              </a:rPr>
              <a:t> </a:t>
            </a:r>
            <a:r>
              <a:rPr lang="zh-CN" altLang="en-US" dirty="0">
                <a:solidFill>
                  <a:srgbClr val="333333"/>
                </a:solidFill>
              </a:rPr>
              <a:t>在控制台输出求和结果</a:t>
            </a:r>
            <a:endParaRPr lang="en-US" altLang="zh-CN" dirty="0">
              <a:latin typeface="微软雅黑" pitchFamily="34" charset="-122"/>
              <a:ea typeface="微软雅黑" pitchFamily="34" charset="-122"/>
            </a:endParaRPr>
          </a:p>
          <a:p>
            <a:pPr>
              <a:defRPr/>
            </a:pPr>
            <a:endParaRPr lang="en-US" altLang="zh-CN" dirty="0">
              <a:solidFill>
                <a:srgbClr val="333333"/>
              </a:solidFill>
            </a:endParaRPr>
          </a:p>
        </p:txBody>
      </p:sp>
    </p:spTree>
    <p:extLst>
      <p:ext uri="{BB962C8B-B14F-4D97-AF65-F5344CB8AC3E}">
        <p14:creationId xmlns:p14="http://schemas.microsoft.com/office/powerpoint/2010/main" val="47596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4246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Random</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该类的实例用于生成随机数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：创建一个新的随机数生成器</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60363" lvl="1" indent="0">
              <a:buNone/>
            </a:pP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nextInt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bound)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：获取一个</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类型的随机数，参数</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bound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表示获取到的随机数在</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[0,bound)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之间</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1587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猜数字游戏</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50" y="1457151"/>
            <a:ext cx="9602298" cy="4924398"/>
          </a:xfrm>
        </p:spPr>
        <p:txBody>
          <a:bodyPr/>
          <a:lstStyle/>
          <a:p>
            <a:pPr>
              <a:defRPr/>
            </a:pPr>
            <a:r>
              <a:rPr lang="zh-CN" altLang="en-US" dirty="0">
                <a:solidFill>
                  <a:srgbClr val="333333"/>
                </a:solidFill>
              </a:rPr>
              <a:t>需求：系统自动产生一个</a:t>
            </a:r>
            <a:r>
              <a:rPr lang="en-US" altLang="zh-CN" dirty="0">
                <a:solidFill>
                  <a:srgbClr val="333333"/>
                </a:solidFill>
              </a:rPr>
              <a:t>1-100</a:t>
            </a:r>
            <a:r>
              <a:rPr lang="zh-CN" altLang="en-US" dirty="0">
                <a:solidFill>
                  <a:srgbClr val="333333"/>
                </a:solidFill>
              </a:rPr>
              <a:t>之间的整数，使用程序实现猜这个数字是多少？</a:t>
            </a:r>
          </a:p>
          <a:p>
            <a:pPr>
              <a:defRPr/>
            </a:pPr>
            <a:r>
              <a:rPr lang="en-US" altLang="zh-CN" dirty="0">
                <a:solidFill>
                  <a:srgbClr val="333333"/>
                </a:solidFill>
              </a:rPr>
              <a:t>	</a:t>
            </a:r>
            <a:r>
              <a:rPr lang="zh-CN" altLang="en-US" dirty="0">
                <a:solidFill>
                  <a:srgbClr val="333333"/>
                </a:solidFill>
              </a:rPr>
              <a:t>猜的时候根据不同情况给出相应的提示</a:t>
            </a:r>
          </a:p>
          <a:p>
            <a:pPr>
              <a:defRPr/>
            </a:pPr>
            <a:r>
              <a:rPr lang="en-US" altLang="zh-CN" dirty="0">
                <a:solidFill>
                  <a:srgbClr val="333333"/>
                </a:solidFill>
              </a:rPr>
              <a:t>	</a:t>
            </a:r>
            <a:r>
              <a:rPr lang="zh-CN" altLang="en-US" dirty="0">
                <a:solidFill>
                  <a:srgbClr val="333333"/>
                </a:solidFill>
              </a:rPr>
              <a:t>如果猜的数字比真实数字大，提示你猜的数据大了</a:t>
            </a:r>
          </a:p>
          <a:p>
            <a:pPr>
              <a:defRPr/>
            </a:pPr>
            <a:r>
              <a:rPr lang="en-US" altLang="zh-CN" dirty="0">
                <a:solidFill>
                  <a:srgbClr val="333333"/>
                </a:solidFill>
              </a:rPr>
              <a:t>	</a:t>
            </a:r>
            <a:r>
              <a:rPr lang="zh-CN" altLang="en-US" dirty="0">
                <a:solidFill>
                  <a:srgbClr val="333333"/>
                </a:solidFill>
              </a:rPr>
              <a:t>如果猜的数字比真实数字小，提示你猜的数据小了</a:t>
            </a:r>
          </a:p>
          <a:p>
            <a:pPr>
              <a:defRPr/>
            </a:pPr>
            <a:r>
              <a:rPr lang="en-US" altLang="zh-CN" dirty="0">
                <a:solidFill>
                  <a:srgbClr val="333333"/>
                </a:solidFill>
              </a:rPr>
              <a:t>	</a:t>
            </a:r>
            <a:r>
              <a:rPr lang="zh-CN" altLang="en-US" dirty="0">
                <a:solidFill>
                  <a:srgbClr val="333333"/>
                </a:solidFill>
              </a:rPr>
              <a:t>如果猜的数字与真实数字相等，提示恭喜你猜中了</a:t>
            </a:r>
            <a:endParaRPr lang="en-US" altLang="zh-CN" dirty="0">
              <a:solidFill>
                <a:srgbClr val="333333"/>
              </a:solidFill>
            </a:endParaRPr>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使用</a:t>
            </a:r>
            <a:r>
              <a:rPr lang="en-US" altLang="zh-CN" dirty="0">
                <a:solidFill>
                  <a:srgbClr val="333333"/>
                </a:solidFill>
              </a:rPr>
              <a:t>Random</a:t>
            </a:r>
            <a:r>
              <a:rPr lang="zh-CN" altLang="en-US" dirty="0">
                <a:solidFill>
                  <a:srgbClr val="333333"/>
                </a:solidFill>
              </a:rPr>
              <a:t>获取一个</a:t>
            </a:r>
            <a:r>
              <a:rPr lang="en-US" altLang="zh-CN" dirty="0">
                <a:solidFill>
                  <a:srgbClr val="333333"/>
                </a:solidFill>
              </a:rPr>
              <a:t>1-100</a:t>
            </a:r>
            <a:r>
              <a:rPr lang="zh-CN" altLang="en-US" dirty="0">
                <a:solidFill>
                  <a:srgbClr val="333333"/>
                </a:solidFill>
              </a:rPr>
              <a:t>之间的整数</a:t>
            </a:r>
            <a:endParaRPr lang="en-US" altLang="zh-CN" dirty="0">
              <a:solidFill>
                <a:srgbClr val="333333"/>
              </a:solidFill>
            </a:endParaRPr>
          </a:p>
          <a:p>
            <a:pPr>
              <a:defRPr/>
            </a:pPr>
            <a:r>
              <a:rPr lang="en-US" altLang="zh-CN" dirty="0">
                <a:solidFill>
                  <a:srgbClr val="333333"/>
                </a:solidFill>
              </a:rPr>
              <a:t>② </a:t>
            </a:r>
            <a:r>
              <a:rPr lang="zh-CN" altLang="en-US" dirty="0">
                <a:solidFill>
                  <a:srgbClr val="333333"/>
                </a:solidFill>
              </a:rPr>
              <a:t>使用</a:t>
            </a:r>
            <a:r>
              <a:rPr lang="en-US" altLang="zh-CN" dirty="0">
                <a:solidFill>
                  <a:srgbClr val="333333"/>
                </a:solidFill>
              </a:rPr>
              <a:t>Scanner</a:t>
            </a:r>
            <a:r>
              <a:rPr lang="zh-CN" altLang="en-US" dirty="0">
                <a:solidFill>
                  <a:srgbClr val="333333"/>
                </a:solidFill>
              </a:rPr>
              <a:t>实现键盘录入猜的数据值</a:t>
            </a:r>
            <a:endParaRPr lang="en-US" altLang="zh-CN" dirty="0">
              <a:solidFill>
                <a:srgbClr val="333333"/>
              </a:solidFill>
            </a:endParaRPr>
          </a:p>
          <a:p>
            <a:pPr>
              <a:defRPr/>
            </a:pPr>
            <a:r>
              <a:rPr lang="en-US" altLang="zh-CN" dirty="0">
                <a:solidFill>
                  <a:srgbClr val="333333"/>
                </a:solidFill>
              </a:rPr>
              <a:t>③ </a:t>
            </a:r>
            <a:r>
              <a:rPr lang="zh-CN" altLang="en-US" dirty="0">
                <a:solidFill>
                  <a:srgbClr val="333333"/>
                </a:solidFill>
              </a:rPr>
              <a:t>使用</a:t>
            </a:r>
            <a:r>
              <a:rPr lang="en-US" altLang="zh-CN" dirty="0">
                <a:solidFill>
                  <a:srgbClr val="333333"/>
                </a:solidFill>
              </a:rPr>
              <a:t>if…else</a:t>
            </a:r>
            <a:r>
              <a:rPr lang="zh-CN" altLang="en-US" dirty="0">
                <a:solidFill>
                  <a:srgbClr val="333333"/>
                </a:solidFill>
              </a:rPr>
              <a:t> </a:t>
            </a:r>
            <a:r>
              <a:rPr lang="en-US" altLang="zh-CN" dirty="0">
                <a:solidFill>
                  <a:srgbClr val="333333"/>
                </a:solidFill>
              </a:rPr>
              <a:t>if…else</a:t>
            </a:r>
            <a:r>
              <a:rPr lang="zh-CN" altLang="en-US" dirty="0">
                <a:solidFill>
                  <a:srgbClr val="333333"/>
                </a:solidFill>
              </a:rPr>
              <a:t> 的格式实现猜数字，并给出对应的提示</a:t>
            </a:r>
            <a:endParaRPr lang="en-US" altLang="zh-CN" dirty="0">
              <a:solidFill>
                <a:srgbClr val="333333"/>
              </a:solidFill>
            </a:endParaRPr>
          </a:p>
        </p:txBody>
      </p:sp>
    </p:spTree>
    <p:extLst>
      <p:ext uri="{BB962C8B-B14F-4D97-AF65-F5344CB8AC3E}">
        <p14:creationId xmlns:p14="http://schemas.microsoft.com/office/powerpoint/2010/main" val="200834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39134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GUI</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raphical </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ser </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nterface(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图形用户接口</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用图形的方式，来显示计算机操作的界面</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19EEDE88-84CB-443D-A41A-C490A91960D8}"/>
              </a:ext>
            </a:extLst>
          </p:cNvPr>
          <p:cNvPicPr>
            <a:picLocks noChangeAspect="1"/>
          </p:cNvPicPr>
          <p:nvPr/>
        </p:nvPicPr>
        <p:blipFill>
          <a:blip r:embed="rId3"/>
          <a:stretch>
            <a:fillRect/>
          </a:stretch>
        </p:blipFill>
        <p:spPr>
          <a:xfrm>
            <a:off x="1535588" y="3429000"/>
            <a:ext cx="3544205" cy="2700000"/>
          </a:xfrm>
          <a:prstGeom prst="rect">
            <a:avLst/>
          </a:prstGeom>
          <a:ln w="3175">
            <a:solidFill>
              <a:schemeClr val="bg1">
                <a:lumMod val="75000"/>
              </a:schemeClr>
            </a:solidFill>
          </a:ln>
        </p:spPr>
      </p:pic>
      <p:pic>
        <p:nvPicPr>
          <p:cNvPr id="5" name="图片 4">
            <a:extLst>
              <a:ext uri="{FF2B5EF4-FFF2-40B4-BE49-F238E27FC236}">
                <a16:creationId xmlns:a16="http://schemas.microsoft.com/office/drawing/2014/main" id="{72A8F91C-0717-4C64-8BCF-B3A69D04D03B}"/>
              </a:ext>
            </a:extLst>
          </p:cNvPr>
          <p:cNvPicPr>
            <a:picLocks noChangeAspect="1"/>
          </p:cNvPicPr>
          <p:nvPr/>
        </p:nvPicPr>
        <p:blipFill>
          <a:blip r:embed="rId4"/>
          <a:stretch>
            <a:fillRect/>
          </a:stretch>
        </p:blipFill>
        <p:spPr>
          <a:xfrm>
            <a:off x="6969163" y="3429000"/>
            <a:ext cx="3561082" cy="2700000"/>
          </a:xfrm>
          <a:prstGeom prst="rect">
            <a:avLst/>
          </a:prstGeom>
          <a:ln w="3175">
            <a:solidFill>
              <a:schemeClr val="bg1">
                <a:lumMod val="75000"/>
              </a:schemeClr>
            </a:solidFill>
          </a:ln>
        </p:spPr>
      </p:pic>
    </p:spTree>
    <p:extLst>
      <p:ext uri="{BB962C8B-B14F-4D97-AF65-F5344CB8AC3E}">
        <p14:creationId xmlns:p14="http://schemas.microsoft.com/office/powerpoint/2010/main" val="31546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GUI</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97385"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java.awt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Abstract Window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ToolKit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抽象窗口工具包</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，需要调用本地系统方法实现功能，属重量级控件</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javax.swing</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awt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的基础上，建立的一套图形界面系统，提供了更多的组件，而且完全由</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实现。增强了移植性，属轻量级控件</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组件：</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是具有图形表示的对象，该图形表示可以显示在屏幕上并且可以与用户交互</a:t>
            </a:r>
          </a:p>
          <a:p>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BB45CE56-71F4-4262-9902-240AFDC236A9}"/>
              </a:ext>
            </a:extLst>
          </p:cNvPr>
          <p:cNvPicPr>
            <a:picLocks noChangeAspect="1"/>
          </p:cNvPicPr>
          <p:nvPr/>
        </p:nvPicPr>
        <p:blipFill>
          <a:blip r:embed="rId3"/>
          <a:stretch>
            <a:fillRect/>
          </a:stretch>
        </p:blipFill>
        <p:spPr>
          <a:xfrm>
            <a:off x="1153751" y="4071181"/>
            <a:ext cx="3307925" cy="2520000"/>
          </a:xfrm>
          <a:prstGeom prst="rect">
            <a:avLst/>
          </a:prstGeom>
          <a:ln w="3175">
            <a:solidFill>
              <a:schemeClr val="bg1">
                <a:lumMod val="75000"/>
              </a:schemeClr>
            </a:solidFill>
          </a:ln>
        </p:spPr>
      </p:pic>
    </p:spTree>
    <p:extLst>
      <p:ext uri="{BB962C8B-B14F-4D97-AF65-F5344CB8AC3E}">
        <p14:creationId xmlns:p14="http://schemas.microsoft.com/office/powerpoint/2010/main" val="161417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常用 </a:t>
            </a:r>
            <a:r>
              <a:rPr kumimoji="1" lang="en-US" altLang="zh-CN" dirty="0"/>
              <a:t>GUI </a:t>
            </a:r>
            <a:r>
              <a:rPr kumimoji="1" lang="zh-CN" altLang="en-US" dirty="0"/>
              <a:t>组件</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1303732" y="1527627"/>
            <a:ext cx="11397385"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E8AEB784-15F1-4402-A2F7-026F503B4CA1}"/>
              </a:ext>
            </a:extLst>
          </p:cNvPr>
          <p:cNvSpPr/>
          <p:nvPr/>
        </p:nvSpPr>
        <p:spPr>
          <a:xfrm>
            <a:off x="5809427" y="1341803"/>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65000"/>
                    <a:lumOff val="35000"/>
                  </a:schemeClr>
                </a:solidFill>
                <a:latin typeface="Alibaba PuHuiTi R" pitchFamily="18" charset="-122"/>
                <a:ea typeface="Alibaba PuHuiTi R" pitchFamily="18" charset="-122"/>
                <a:cs typeface="Alibaba PuHuiTi R" pitchFamily="18" charset="-122"/>
              </a:rPr>
              <a:t>GUI</a:t>
            </a:r>
            <a:r>
              <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rPr>
              <a:t>组件</a:t>
            </a:r>
          </a:p>
        </p:txBody>
      </p:sp>
      <p:sp>
        <p:nvSpPr>
          <p:cNvPr id="11" name="矩形 10">
            <a:extLst>
              <a:ext uri="{FF2B5EF4-FFF2-40B4-BE49-F238E27FC236}">
                <a16:creationId xmlns:a16="http://schemas.microsoft.com/office/drawing/2014/main" id="{1B228D9D-679C-4DF3-9D08-DB26B12DCA2C}"/>
              </a:ext>
            </a:extLst>
          </p:cNvPr>
          <p:cNvSpPr/>
          <p:nvPr/>
        </p:nvSpPr>
        <p:spPr>
          <a:xfrm>
            <a:off x="4803434" y="3165521"/>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65000"/>
                    <a:lumOff val="35000"/>
                  </a:schemeClr>
                </a:solidFill>
                <a:latin typeface="Alibaba PuHuiTi R" pitchFamily="18" charset="-122"/>
                <a:ea typeface="Alibaba PuHuiTi R" pitchFamily="18" charset="-122"/>
                <a:cs typeface="Alibaba PuHuiTi R" pitchFamily="18" charset="-122"/>
              </a:rPr>
              <a:t>Panel</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2" name="矩形 11">
            <a:extLst>
              <a:ext uri="{FF2B5EF4-FFF2-40B4-BE49-F238E27FC236}">
                <a16:creationId xmlns:a16="http://schemas.microsoft.com/office/drawing/2014/main" id="{E1637EDF-B2AF-46F4-98CF-1F4D8C77AC04}"/>
              </a:ext>
            </a:extLst>
          </p:cNvPr>
          <p:cNvSpPr/>
          <p:nvPr/>
        </p:nvSpPr>
        <p:spPr>
          <a:xfrm>
            <a:off x="8574273" y="2210211"/>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rPr>
              <a:t>基本组件</a:t>
            </a:r>
          </a:p>
        </p:txBody>
      </p:sp>
      <p:sp>
        <p:nvSpPr>
          <p:cNvPr id="15" name="矩形 14">
            <a:extLst>
              <a:ext uri="{FF2B5EF4-FFF2-40B4-BE49-F238E27FC236}">
                <a16:creationId xmlns:a16="http://schemas.microsoft.com/office/drawing/2014/main" id="{CDC09BEA-475D-417E-8184-D09AEF32A144}"/>
              </a:ext>
            </a:extLst>
          </p:cNvPr>
          <p:cNvSpPr/>
          <p:nvPr/>
        </p:nvSpPr>
        <p:spPr>
          <a:xfrm>
            <a:off x="3066767" y="2210211"/>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rPr>
              <a:t>容器组件</a:t>
            </a:r>
          </a:p>
        </p:txBody>
      </p:sp>
      <p:sp>
        <p:nvSpPr>
          <p:cNvPr id="17" name="矩形 16">
            <a:extLst>
              <a:ext uri="{FF2B5EF4-FFF2-40B4-BE49-F238E27FC236}">
                <a16:creationId xmlns:a16="http://schemas.microsoft.com/office/drawing/2014/main" id="{614C3167-173D-41E4-AFBA-44A9FFC8A9DF}"/>
              </a:ext>
            </a:extLst>
          </p:cNvPr>
          <p:cNvSpPr/>
          <p:nvPr/>
        </p:nvSpPr>
        <p:spPr>
          <a:xfrm>
            <a:off x="1330097" y="4130389"/>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65000"/>
                    <a:lumOff val="35000"/>
                  </a:schemeClr>
                </a:solidFill>
                <a:latin typeface="Alibaba PuHuiTi R" pitchFamily="18" charset="-122"/>
                <a:ea typeface="Alibaba PuHuiTi R" pitchFamily="18" charset="-122"/>
                <a:cs typeface="Alibaba PuHuiTi R" pitchFamily="18" charset="-122"/>
              </a:rPr>
              <a:t>Frame</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8" name="矩形 17">
            <a:extLst>
              <a:ext uri="{FF2B5EF4-FFF2-40B4-BE49-F238E27FC236}">
                <a16:creationId xmlns:a16="http://schemas.microsoft.com/office/drawing/2014/main" id="{0513F476-FC79-4716-9F30-137E5CE3858E}"/>
              </a:ext>
            </a:extLst>
          </p:cNvPr>
          <p:cNvSpPr/>
          <p:nvPr/>
        </p:nvSpPr>
        <p:spPr>
          <a:xfrm>
            <a:off x="1330097" y="3165197"/>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65000"/>
                    <a:lumOff val="35000"/>
                  </a:schemeClr>
                </a:solidFill>
                <a:latin typeface="Alibaba PuHuiTi R" pitchFamily="18" charset="-122"/>
                <a:ea typeface="Alibaba PuHuiTi R" pitchFamily="18" charset="-122"/>
                <a:cs typeface="Alibaba PuHuiTi R" pitchFamily="18" charset="-122"/>
              </a:rPr>
              <a:t>Window</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19" name="矩形 18">
            <a:extLst>
              <a:ext uri="{FF2B5EF4-FFF2-40B4-BE49-F238E27FC236}">
                <a16:creationId xmlns:a16="http://schemas.microsoft.com/office/drawing/2014/main" id="{B6AC3057-FAAB-4B5B-AEAC-F13B74C02AC5}"/>
              </a:ext>
            </a:extLst>
          </p:cNvPr>
          <p:cNvSpPr/>
          <p:nvPr/>
        </p:nvSpPr>
        <p:spPr>
          <a:xfrm>
            <a:off x="9171470" y="4121781"/>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err="1">
                <a:solidFill>
                  <a:schemeClr val="tx1">
                    <a:lumMod val="65000"/>
                    <a:lumOff val="35000"/>
                  </a:schemeClr>
                </a:solidFill>
                <a:latin typeface="Alibaba PuHuiTi R" pitchFamily="18" charset="-122"/>
                <a:ea typeface="Alibaba PuHuiTi R" pitchFamily="18" charset="-122"/>
                <a:cs typeface="Alibaba PuHuiTi R" pitchFamily="18" charset="-122"/>
              </a:rPr>
              <a:t>JLabel</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20" name="矩形 19">
            <a:extLst>
              <a:ext uri="{FF2B5EF4-FFF2-40B4-BE49-F238E27FC236}">
                <a16:creationId xmlns:a16="http://schemas.microsoft.com/office/drawing/2014/main" id="{46327FF2-7C09-4A56-90D3-2A384832FCE3}"/>
              </a:ext>
            </a:extLst>
          </p:cNvPr>
          <p:cNvSpPr/>
          <p:nvPr/>
        </p:nvSpPr>
        <p:spPr>
          <a:xfrm>
            <a:off x="4803434" y="4145863"/>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err="1">
                <a:solidFill>
                  <a:schemeClr val="tx1">
                    <a:lumMod val="65000"/>
                    <a:lumOff val="35000"/>
                  </a:schemeClr>
                </a:solidFill>
                <a:latin typeface="Alibaba PuHuiTi R" pitchFamily="18" charset="-122"/>
                <a:ea typeface="Alibaba PuHuiTi R" pitchFamily="18" charset="-122"/>
                <a:cs typeface="Alibaba PuHuiTi R" pitchFamily="18" charset="-122"/>
              </a:rPr>
              <a:t>JPanel</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21" name="矩形 20">
            <a:extLst>
              <a:ext uri="{FF2B5EF4-FFF2-40B4-BE49-F238E27FC236}">
                <a16:creationId xmlns:a16="http://schemas.microsoft.com/office/drawing/2014/main" id="{C9272503-9872-46F1-B8FC-105BDBC47DA8}"/>
              </a:ext>
            </a:extLst>
          </p:cNvPr>
          <p:cNvSpPr/>
          <p:nvPr/>
        </p:nvSpPr>
        <p:spPr>
          <a:xfrm>
            <a:off x="9171470" y="3165197"/>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err="1">
                <a:solidFill>
                  <a:schemeClr val="tx1">
                    <a:lumMod val="65000"/>
                    <a:lumOff val="35000"/>
                  </a:schemeClr>
                </a:solidFill>
                <a:latin typeface="Alibaba PuHuiTi R" pitchFamily="18" charset="-122"/>
                <a:ea typeface="Alibaba PuHuiTi R" pitchFamily="18" charset="-122"/>
                <a:cs typeface="Alibaba PuHuiTi R" pitchFamily="18" charset="-122"/>
              </a:rPr>
              <a:t>JButton</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22" name="矩形 21">
            <a:extLst>
              <a:ext uri="{FF2B5EF4-FFF2-40B4-BE49-F238E27FC236}">
                <a16:creationId xmlns:a16="http://schemas.microsoft.com/office/drawing/2014/main" id="{8E81AE14-0867-466C-8DF7-6D429AC77DA4}"/>
              </a:ext>
            </a:extLst>
          </p:cNvPr>
          <p:cNvSpPr/>
          <p:nvPr/>
        </p:nvSpPr>
        <p:spPr>
          <a:xfrm>
            <a:off x="9171470" y="5060495"/>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err="1">
                <a:solidFill>
                  <a:schemeClr val="tx1">
                    <a:lumMod val="65000"/>
                    <a:lumOff val="35000"/>
                  </a:schemeClr>
                </a:solidFill>
                <a:latin typeface="Alibaba PuHuiTi R" pitchFamily="18" charset="-122"/>
                <a:ea typeface="Alibaba PuHuiTi R" pitchFamily="18" charset="-122"/>
                <a:cs typeface="Alibaba PuHuiTi R" pitchFamily="18" charset="-122"/>
              </a:rPr>
              <a:t>JTextField</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24" name="矩形 23">
            <a:extLst>
              <a:ext uri="{FF2B5EF4-FFF2-40B4-BE49-F238E27FC236}">
                <a16:creationId xmlns:a16="http://schemas.microsoft.com/office/drawing/2014/main" id="{F6AEE070-BEB2-44E4-AE3D-2B783B1BF33B}"/>
              </a:ext>
            </a:extLst>
          </p:cNvPr>
          <p:cNvSpPr/>
          <p:nvPr/>
        </p:nvSpPr>
        <p:spPr>
          <a:xfrm>
            <a:off x="1330097" y="5066003"/>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err="1">
                <a:solidFill>
                  <a:schemeClr val="tx1">
                    <a:lumMod val="65000"/>
                    <a:lumOff val="35000"/>
                  </a:schemeClr>
                </a:solidFill>
                <a:latin typeface="Alibaba PuHuiTi R" pitchFamily="18" charset="-122"/>
                <a:ea typeface="Alibaba PuHuiTi R" pitchFamily="18" charset="-122"/>
                <a:cs typeface="Alibaba PuHuiTi R" pitchFamily="18" charset="-122"/>
              </a:rPr>
              <a:t>JFrame</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sp>
        <p:nvSpPr>
          <p:cNvPr id="25" name="矩形 24">
            <a:extLst>
              <a:ext uri="{FF2B5EF4-FFF2-40B4-BE49-F238E27FC236}">
                <a16:creationId xmlns:a16="http://schemas.microsoft.com/office/drawing/2014/main" id="{B0B9E399-76AC-4163-B60C-7024740CE213}"/>
              </a:ext>
            </a:extLst>
          </p:cNvPr>
          <p:cNvSpPr/>
          <p:nvPr/>
        </p:nvSpPr>
        <p:spPr>
          <a:xfrm>
            <a:off x="9171470" y="5917919"/>
            <a:ext cx="1736668" cy="411380"/>
          </a:xfrm>
          <a:prstGeom prst="rect">
            <a:avLst/>
          </a:prstGeom>
          <a:solidFill>
            <a:schemeClr val="bg1"/>
          </a:solid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err="1">
                <a:solidFill>
                  <a:schemeClr val="tx1">
                    <a:lumMod val="65000"/>
                    <a:lumOff val="35000"/>
                  </a:schemeClr>
                </a:solidFill>
                <a:latin typeface="Alibaba PuHuiTi R" pitchFamily="18" charset="-122"/>
                <a:ea typeface="Alibaba PuHuiTi R" pitchFamily="18" charset="-122"/>
                <a:cs typeface="Alibaba PuHuiTi R" pitchFamily="18" charset="-122"/>
              </a:rPr>
              <a:t>JTextArea</a:t>
            </a:r>
            <a:endParaRPr lang="zh-CN" altLang="en-US" sz="1400" dirty="0">
              <a:solidFill>
                <a:schemeClr val="tx1">
                  <a:lumMod val="65000"/>
                  <a:lumOff val="35000"/>
                </a:schemeClr>
              </a:solidFill>
              <a:latin typeface="Alibaba PuHuiTi R" pitchFamily="18" charset="-122"/>
              <a:ea typeface="Alibaba PuHuiTi R" pitchFamily="18" charset="-122"/>
              <a:cs typeface="Alibaba PuHuiTi R" pitchFamily="18" charset="-122"/>
            </a:endParaRPr>
          </a:p>
        </p:txBody>
      </p:sp>
      <p:cxnSp>
        <p:nvCxnSpPr>
          <p:cNvPr id="26" name="直接箭头连接符 59">
            <a:extLst>
              <a:ext uri="{FF2B5EF4-FFF2-40B4-BE49-F238E27FC236}">
                <a16:creationId xmlns:a16="http://schemas.microsoft.com/office/drawing/2014/main" id="{D2DF880F-AA5C-4096-8CAD-8E93BAC1EEC9}"/>
              </a:ext>
            </a:extLst>
          </p:cNvPr>
          <p:cNvCxnSpPr>
            <a:cxnSpLocks/>
          </p:cNvCxnSpPr>
          <p:nvPr/>
        </p:nvCxnSpPr>
        <p:spPr>
          <a:xfrm rot="10800000" flipH="1">
            <a:off x="2198430" y="3632866"/>
            <a:ext cx="1" cy="432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59">
            <a:extLst>
              <a:ext uri="{FF2B5EF4-FFF2-40B4-BE49-F238E27FC236}">
                <a16:creationId xmlns:a16="http://schemas.microsoft.com/office/drawing/2014/main" id="{C8BA2A03-1806-4B1C-9B50-FD5F0CA02DC0}"/>
              </a:ext>
            </a:extLst>
          </p:cNvPr>
          <p:cNvCxnSpPr>
            <a:cxnSpLocks/>
          </p:cNvCxnSpPr>
          <p:nvPr/>
        </p:nvCxnSpPr>
        <p:spPr>
          <a:xfrm rot="10800000" flipH="1">
            <a:off x="2198430" y="4590131"/>
            <a:ext cx="1" cy="432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59">
            <a:extLst>
              <a:ext uri="{FF2B5EF4-FFF2-40B4-BE49-F238E27FC236}">
                <a16:creationId xmlns:a16="http://schemas.microsoft.com/office/drawing/2014/main" id="{C476249C-E94D-4C27-8503-808C0A445C2B}"/>
              </a:ext>
            </a:extLst>
          </p:cNvPr>
          <p:cNvCxnSpPr>
            <a:cxnSpLocks/>
          </p:cNvCxnSpPr>
          <p:nvPr/>
        </p:nvCxnSpPr>
        <p:spPr>
          <a:xfrm rot="10800000" flipH="1">
            <a:off x="5671768" y="3632866"/>
            <a:ext cx="1" cy="432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59">
            <a:extLst>
              <a:ext uri="{FF2B5EF4-FFF2-40B4-BE49-F238E27FC236}">
                <a16:creationId xmlns:a16="http://schemas.microsoft.com/office/drawing/2014/main" id="{7B8D00EA-0400-4ED7-AA92-10AF36A33193}"/>
              </a:ext>
            </a:extLst>
          </p:cNvPr>
          <p:cNvCxnSpPr>
            <a:cxnSpLocks/>
          </p:cNvCxnSpPr>
          <p:nvPr/>
        </p:nvCxnSpPr>
        <p:spPr>
          <a:xfrm rot="10800000" flipH="1">
            <a:off x="9171470" y="2633769"/>
            <a:ext cx="1" cy="3708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59">
            <a:extLst>
              <a:ext uri="{FF2B5EF4-FFF2-40B4-BE49-F238E27FC236}">
                <a16:creationId xmlns:a16="http://schemas.microsoft.com/office/drawing/2014/main" id="{304DB53A-AAD0-4940-97F7-4168EC151DA3}"/>
              </a:ext>
            </a:extLst>
          </p:cNvPr>
          <p:cNvCxnSpPr>
            <a:cxnSpLocks/>
          </p:cNvCxnSpPr>
          <p:nvPr/>
        </p:nvCxnSpPr>
        <p:spPr>
          <a:xfrm rot="13500000" flipH="1">
            <a:off x="3066764" y="2698019"/>
            <a:ext cx="1" cy="432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59">
            <a:extLst>
              <a:ext uri="{FF2B5EF4-FFF2-40B4-BE49-F238E27FC236}">
                <a16:creationId xmlns:a16="http://schemas.microsoft.com/office/drawing/2014/main" id="{E3AC4C72-9FAE-4728-AE08-4E6779A6AF4C}"/>
              </a:ext>
            </a:extLst>
          </p:cNvPr>
          <p:cNvCxnSpPr>
            <a:cxnSpLocks/>
          </p:cNvCxnSpPr>
          <p:nvPr/>
        </p:nvCxnSpPr>
        <p:spPr>
          <a:xfrm rot="8100000" flipH="1">
            <a:off x="4803433" y="2672678"/>
            <a:ext cx="1" cy="432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59">
            <a:extLst>
              <a:ext uri="{FF2B5EF4-FFF2-40B4-BE49-F238E27FC236}">
                <a16:creationId xmlns:a16="http://schemas.microsoft.com/office/drawing/2014/main" id="{844278D9-E69C-4DB1-B07B-AE893B25C2AE}"/>
              </a:ext>
            </a:extLst>
          </p:cNvPr>
          <p:cNvCxnSpPr>
            <a:cxnSpLocks/>
          </p:cNvCxnSpPr>
          <p:nvPr/>
        </p:nvCxnSpPr>
        <p:spPr>
          <a:xfrm rot="8100000" flipH="1">
            <a:off x="8071815" y="1494063"/>
            <a:ext cx="1" cy="1080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59">
            <a:extLst>
              <a:ext uri="{FF2B5EF4-FFF2-40B4-BE49-F238E27FC236}">
                <a16:creationId xmlns:a16="http://schemas.microsoft.com/office/drawing/2014/main" id="{D36087DA-3217-4D76-8115-794D9AD63973}"/>
              </a:ext>
            </a:extLst>
          </p:cNvPr>
          <p:cNvCxnSpPr>
            <a:cxnSpLocks/>
          </p:cNvCxnSpPr>
          <p:nvPr/>
        </p:nvCxnSpPr>
        <p:spPr>
          <a:xfrm rot="13500000" flipH="1">
            <a:off x="5305891" y="1469494"/>
            <a:ext cx="1" cy="108000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291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err="1"/>
              <a:t>JFrame</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是一个顶层窗口</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JFrame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：构造一个最初不可见的新窗体</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setVisible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b)</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：显示或隐藏此窗体具体取决于参数</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的值</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setSize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width, int height)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：调整此组件的大小，使其宽度为</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width</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，高度为</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height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，单位是像素</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2333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729917"/>
            <a:ext cx="10541000" cy="1158875"/>
          </a:xfrm>
        </p:spPr>
        <p:txBody>
          <a:bodyPr/>
          <a:lstStyle/>
          <a:p>
            <a:r>
              <a:rPr kumimoji="1" lang="zh-CN" altLang="en-US" sz="5400" dirty="0"/>
              <a:t>常用</a:t>
            </a:r>
            <a:r>
              <a:rPr kumimoji="1" lang="en-US" altLang="zh-CN" sz="5400" dirty="0"/>
              <a:t>API</a:t>
            </a:r>
            <a:endParaRPr kumimoji="1" lang="zh-CN" altLang="en-US" sz="5400" dirty="0"/>
          </a:p>
        </p:txBody>
      </p:sp>
    </p:spTree>
    <p:extLst>
      <p:ext uri="{BB962C8B-B14F-4D97-AF65-F5344CB8AC3E}">
        <p14:creationId xmlns:p14="http://schemas.microsoft.com/office/powerpoint/2010/main" val="383397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err="1"/>
              <a:t>JFrame</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setTitle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title)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：设置窗体标题</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setLocationRelativeTo</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​(Component c)</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：设置位置，值为</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，则窗体位于屏幕中央</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setDefaultCloseOperation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operation)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：设置窗体关闭时默认操作</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整数</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表示：窗口关闭时退出应用程序</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setAlwaysOnTop</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alwaysOnTop</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：设置此窗口是否应始终位于其他窗口之上</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0189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err="1"/>
              <a:t>JButton</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80" y="1457271"/>
            <a:ext cx="11388972" cy="532630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按钮的实现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JButton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text)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：创建一个带文本的按钮</a:t>
            </a:r>
          </a:p>
          <a:p>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setSize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width, int height)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：设置大小</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setLocation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x, int y)</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：设置位置</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(x</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坐标，</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y</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坐标</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setBounds</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 x, int y, int width, int height)</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：设置位置和大小</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和窗体相关操作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取消窗体默认布局：</a:t>
            </a:r>
            <a:r>
              <a:rPr lang="zh-CN" altLang="en-US"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窗体对象</a:t>
            </a:r>
            <a:r>
              <a:rPr lang="en-US" altLang="zh-CN"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setLayout</a:t>
            </a:r>
            <a:r>
              <a:rPr lang="en-US" altLang="zh-CN"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把按钮添加到窗体：</a:t>
            </a:r>
            <a:r>
              <a:rPr lang="zh-CN" altLang="en-US"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窗体对象</a:t>
            </a:r>
            <a:r>
              <a:rPr lang="en-US" altLang="zh-CN"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.add(</a:t>
            </a:r>
            <a:r>
              <a:rPr lang="zh-CN" altLang="en-US"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按钮对象</a:t>
            </a:r>
            <a:r>
              <a:rPr lang="en-US" altLang="zh-CN" sz="1600"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976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err="1"/>
              <a:t>JLabel</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80" y="1457271"/>
            <a:ext cx="11388972" cy="532630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短文本字符串或图像的显示区域</a:t>
            </a: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JLabel</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text)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：使用指定的文本创建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JLabel</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JLabel</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​(Icon image)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：使用指定的图像创建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JLabel</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p>
          <a:p>
            <a:pPr lvl="1"/>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ImageIcon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filename)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：从指定的文件创建</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ImageIcon</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文件路径：绝对路径和相对路径</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绝对路径：完整的路径名，不需要任何其他信息就可以定位它所表示的文件</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20725" lvl="2"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例如：</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D:\IdeaProjects\javase_code\itheima-api-gui\images\mn.png</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相对路径：必须使用取自其他路径名的信息进行解释</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20725" lvl="2"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例如：</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itheima-api-gui</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\images\mn.png</a:t>
            </a:r>
          </a:p>
          <a:p>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setBounds</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x, int y, int width, int height)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：设置位置和大小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9347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a:t>
            </a:r>
          </a:p>
        </p:txBody>
      </p:sp>
      <p:pic>
        <p:nvPicPr>
          <p:cNvPr id="10" name="图片 9">
            <a:extLst>
              <a:ext uri="{FF2B5EF4-FFF2-40B4-BE49-F238E27FC236}">
                <a16:creationId xmlns:a16="http://schemas.microsoft.com/office/drawing/2014/main" id="{34C0118B-24D3-4D1C-8A77-C25FF5918F08}"/>
              </a:ext>
            </a:extLst>
          </p:cNvPr>
          <p:cNvPicPr>
            <a:picLocks noChangeAspect="1"/>
          </p:cNvPicPr>
          <p:nvPr/>
        </p:nvPicPr>
        <p:blipFill>
          <a:blip r:embed="rId3"/>
          <a:stretch>
            <a:fillRect/>
          </a:stretch>
        </p:blipFill>
        <p:spPr>
          <a:xfrm>
            <a:off x="6802565" y="2241840"/>
            <a:ext cx="4649289" cy="3600000"/>
          </a:xfrm>
          <a:prstGeom prst="rect">
            <a:avLst/>
          </a:prstGeom>
          <a:ln w="3175">
            <a:solidFill>
              <a:schemeClr val="bg1">
                <a:lumMod val="75000"/>
              </a:schemeClr>
            </a:solidFill>
          </a:ln>
        </p:spPr>
      </p:pic>
    </p:spTree>
    <p:extLst>
      <p:ext uri="{BB962C8B-B14F-4D97-AF65-F5344CB8AC3E}">
        <p14:creationId xmlns:p14="http://schemas.microsoft.com/office/powerpoint/2010/main" val="216639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a:t>
            </a:r>
          </a:p>
        </p:txBody>
      </p:sp>
      <p:pic>
        <p:nvPicPr>
          <p:cNvPr id="4" name="图片 3">
            <a:extLst>
              <a:ext uri="{FF2B5EF4-FFF2-40B4-BE49-F238E27FC236}">
                <a16:creationId xmlns:a16="http://schemas.microsoft.com/office/drawing/2014/main" id="{54B0AA95-5699-4AD9-B257-C55EC110CDB2}"/>
              </a:ext>
            </a:extLst>
          </p:cNvPr>
          <p:cNvPicPr>
            <a:picLocks noChangeAspect="1"/>
          </p:cNvPicPr>
          <p:nvPr/>
        </p:nvPicPr>
        <p:blipFill>
          <a:blip r:embed="rId3"/>
          <a:stretch>
            <a:fillRect/>
          </a:stretch>
        </p:blipFill>
        <p:spPr>
          <a:xfrm>
            <a:off x="6802565" y="2241840"/>
            <a:ext cx="4725607" cy="3600000"/>
          </a:xfrm>
          <a:prstGeom prst="rect">
            <a:avLst/>
          </a:prstGeom>
          <a:ln w="3175">
            <a:solidFill>
              <a:schemeClr val="bg1">
                <a:lumMod val="75000"/>
              </a:schemeClr>
            </a:solidFill>
          </a:ln>
        </p:spPr>
      </p:pic>
      <p:sp>
        <p:nvSpPr>
          <p:cNvPr id="6" name="文本占位符 5">
            <a:extLst>
              <a:ext uri="{FF2B5EF4-FFF2-40B4-BE49-F238E27FC236}">
                <a16:creationId xmlns:a16="http://schemas.microsoft.com/office/drawing/2014/main" id="{4888620A-9E84-413F-A99D-37E05DBE6D4A}"/>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2</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a:p>
            <a:pPr>
              <a:defRPr/>
            </a:pPr>
            <a:r>
              <a:rPr lang="en-US" altLang="zh-CN" dirty="0">
                <a:solidFill>
                  <a:srgbClr val="333333"/>
                </a:solidFill>
              </a:rPr>
              <a:t>② 2</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1</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spTree>
    <p:extLst>
      <p:ext uri="{BB962C8B-B14F-4D97-AF65-F5344CB8AC3E}">
        <p14:creationId xmlns:p14="http://schemas.microsoft.com/office/powerpoint/2010/main" val="298131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r>
              <a:rPr lang="zh-CN" altLang="en-US" dirty="0"/>
              <a:t>提示：给出的数据就是按照组件位置和大小给出的</a:t>
            </a:r>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2</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a:p>
            <a:pPr>
              <a:defRPr/>
            </a:pPr>
            <a:r>
              <a:rPr lang="en-US" altLang="zh-CN" dirty="0">
                <a:solidFill>
                  <a:srgbClr val="333333"/>
                </a:solidFill>
              </a:rPr>
              <a:t>② 2</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1</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8" name="图片 7">
            <a:extLst>
              <a:ext uri="{FF2B5EF4-FFF2-40B4-BE49-F238E27FC236}">
                <a16:creationId xmlns:a16="http://schemas.microsoft.com/office/drawing/2014/main" id="{4F59AFE7-2265-4A2A-A0DE-F7A74949C784}"/>
              </a:ext>
            </a:extLst>
          </p:cNvPr>
          <p:cNvPicPr>
            <a:picLocks noChangeAspect="1"/>
          </p:cNvPicPr>
          <p:nvPr/>
        </p:nvPicPr>
        <p:blipFill>
          <a:blip r:embed="rId3"/>
          <a:stretch>
            <a:fillRect/>
          </a:stretch>
        </p:blipFill>
        <p:spPr>
          <a:xfrm>
            <a:off x="6802565" y="2241840"/>
            <a:ext cx="4725607" cy="3600000"/>
          </a:xfrm>
          <a:prstGeom prst="rect">
            <a:avLst/>
          </a:prstGeom>
          <a:ln w="3175">
            <a:solidFill>
              <a:schemeClr val="bg1">
                <a:lumMod val="75000"/>
              </a:schemeClr>
            </a:solidFill>
          </a:ln>
        </p:spPr>
      </p:pic>
    </p:spTree>
    <p:extLst>
      <p:ext uri="{BB962C8B-B14F-4D97-AF65-F5344CB8AC3E}">
        <p14:creationId xmlns:p14="http://schemas.microsoft.com/office/powerpoint/2010/main" val="29125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聊天室</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1</a:t>
            </a:r>
            <a:r>
              <a:rPr lang="zh-CN" altLang="en-US" dirty="0">
                <a:solidFill>
                  <a:srgbClr val="333333"/>
                </a:solidFill>
              </a:rPr>
              <a:t>个</a:t>
            </a:r>
            <a:r>
              <a:rPr lang="en-US" altLang="zh-CN" dirty="0" err="1">
                <a:solidFill>
                  <a:srgbClr val="333333"/>
                </a:solidFill>
              </a:rPr>
              <a:t>JTextArea</a:t>
            </a:r>
            <a:endParaRPr lang="en-US" altLang="zh-CN" dirty="0">
              <a:solidFill>
                <a:srgbClr val="333333"/>
              </a:solidFill>
            </a:endParaRPr>
          </a:p>
          <a:p>
            <a:pPr>
              <a:defRPr/>
            </a:pPr>
            <a:r>
              <a:rPr lang="en-US" altLang="zh-CN" dirty="0">
                <a:solidFill>
                  <a:srgbClr val="333333"/>
                </a:solidFill>
              </a:rPr>
              <a:t>② 1</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2</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3" name="图片 2">
            <a:extLst>
              <a:ext uri="{FF2B5EF4-FFF2-40B4-BE49-F238E27FC236}">
                <a16:creationId xmlns:a16="http://schemas.microsoft.com/office/drawing/2014/main" id="{E5C0FE35-5867-4729-835F-C00B1A386A28}"/>
              </a:ext>
            </a:extLst>
          </p:cNvPr>
          <p:cNvPicPr>
            <a:picLocks noChangeAspect="1"/>
          </p:cNvPicPr>
          <p:nvPr/>
        </p:nvPicPr>
        <p:blipFill>
          <a:blip r:embed="rId3"/>
          <a:stretch>
            <a:fillRect/>
          </a:stretch>
        </p:blipFill>
        <p:spPr>
          <a:xfrm>
            <a:off x="6802565" y="2241840"/>
            <a:ext cx="4748108" cy="3600000"/>
          </a:xfrm>
          <a:prstGeom prst="rect">
            <a:avLst/>
          </a:prstGeom>
          <a:ln w="3175">
            <a:solidFill>
              <a:schemeClr val="bg1">
                <a:lumMod val="75000"/>
              </a:schemeClr>
            </a:solidFill>
          </a:ln>
        </p:spPr>
      </p:pic>
    </p:spTree>
    <p:extLst>
      <p:ext uri="{BB962C8B-B14F-4D97-AF65-F5344CB8AC3E}">
        <p14:creationId xmlns:p14="http://schemas.microsoft.com/office/powerpoint/2010/main" val="32383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聊天室</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r>
              <a:rPr lang="zh-CN" altLang="en-US" dirty="0"/>
              <a:t>提示：给出的数据就是按照组件位置和大小给出的</a:t>
            </a:r>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1</a:t>
            </a:r>
            <a:r>
              <a:rPr lang="zh-CN" altLang="en-US" dirty="0">
                <a:solidFill>
                  <a:srgbClr val="333333"/>
                </a:solidFill>
              </a:rPr>
              <a:t>个</a:t>
            </a:r>
            <a:r>
              <a:rPr lang="en-US" altLang="zh-CN" dirty="0" err="1">
                <a:solidFill>
                  <a:srgbClr val="333333"/>
                </a:solidFill>
              </a:rPr>
              <a:t>JTextArea</a:t>
            </a:r>
            <a:endParaRPr lang="en-US" altLang="zh-CN" dirty="0">
              <a:solidFill>
                <a:srgbClr val="333333"/>
              </a:solidFill>
            </a:endParaRPr>
          </a:p>
          <a:p>
            <a:pPr>
              <a:defRPr/>
            </a:pPr>
            <a:r>
              <a:rPr lang="en-US" altLang="zh-CN" dirty="0">
                <a:solidFill>
                  <a:srgbClr val="333333"/>
                </a:solidFill>
              </a:rPr>
              <a:t>② 1</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2</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7" name="图片 6">
            <a:extLst>
              <a:ext uri="{FF2B5EF4-FFF2-40B4-BE49-F238E27FC236}">
                <a16:creationId xmlns:a16="http://schemas.microsoft.com/office/drawing/2014/main" id="{1838CEDB-0685-492A-B355-F3B4B2CDC0F7}"/>
              </a:ext>
            </a:extLst>
          </p:cNvPr>
          <p:cNvPicPr>
            <a:picLocks noChangeAspect="1"/>
          </p:cNvPicPr>
          <p:nvPr/>
        </p:nvPicPr>
        <p:blipFill>
          <a:blip r:embed="rId3"/>
          <a:stretch>
            <a:fillRect/>
          </a:stretch>
        </p:blipFill>
        <p:spPr>
          <a:xfrm>
            <a:off x="6802565" y="2241840"/>
            <a:ext cx="4748108" cy="3600000"/>
          </a:xfrm>
          <a:prstGeom prst="rect">
            <a:avLst/>
          </a:prstGeom>
          <a:ln w="3175">
            <a:solidFill>
              <a:schemeClr val="bg1">
                <a:lumMod val="75000"/>
              </a:schemeClr>
            </a:solidFill>
          </a:ln>
        </p:spPr>
      </p:pic>
    </p:spTree>
    <p:extLst>
      <p:ext uri="{BB962C8B-B14F-4D97-AF65-F5344CB8AC3E}">
        <p14:creationId xmlns:p14="http://schemas.microsoft.com/office/powerpoint/2010/main" val="2690672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猜数字</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1</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a:p>
            <a:pPr>
              <a:defRPr/>
            </a:pPr>
            <a:r>
              <a:rPr lang="en-US" altLang="zh-CN" dirty="0">
                <a:solidFill>
                  <a:srgbClr val="333333"/>
                </a:solidFill>
              </a:rPr>
              <a:t>② 1</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1</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10" name="图片 9">
            <a:extLst>
              <a:ext uri="{FF2B5EF4-FFF2-40B4-BE49-F238E27FC236}">
                <a16:creationId xmlns:a16="http://schemas.microsoft.com/office/drawing/2014/main" id="{C880539C-5827-41F3-AF62-CA7893D159EF}"/>
              </a:ext>
            </a:extLst>
          </p:cNvPr>
          <p:cNvPicPr>
            <a:picLocks noChangeAspect="1"/>
          </p:cNvPicPr>
          <p:nvPr/>
        </p:nvPicPr>
        <p:blipFill>
          <a:blip r:embed="rId3"/>
          <a:stretch>
            <a:fillRect/>
          </a:stretch>
        </p:blipFill>
        <p:spPr>
          <a:xfrm>
            <a:off x="6802565" y="2275575"/>
            <a:ext cx="4748108" cy="3600000"/>
          </a:xfrm>
          <a:prstGeom prst="rect">
            <a:avLst/>
          </a:prstGeom>
          <a:ln w="3175">
            <a:solidFill>
              <a:schemeClr val="bg1">
                <a:lumMod val="75000"/>
              </a:schemeClr>
            </a:solidFill>
          </a:ln>
        </p:spPr>
      </p:pic>
    </p:spTree>
    <p:extLst>
      <p:ext uri="{BB962C8B-B14F-4D97-AF65-F5344CB8AC3E}">
        <p14:creationId xmlns:p14="http://schemas.microsoft.com/office/powerpoint/2010/main" val="323367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猜数字</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r>
              <a:rPr lang="zh-CN" altLang="en-US" dirty="0"/>
              <a:t>提示：给出的数据就是按照组件位置和大小给出的</a:t>
            </a:r>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1</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a:p>
            <a:pPr>
              <a:defRPr/>
            </a:pPr>
            <a:r>
              <a:rPr lang="en-US" altLang="zh-CN" dirty="0">
                <a:solidFill>
                  <a:srgbClr val="333333"/>
                </a:solidFill>
              </a:rPr>
              <a:t>② 1</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1</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12" name="图片 11">
            <a:extLst>
              <a:ext uri="{FF2B5EF4-FFF2-40B4-BE49-F238E27FC236}">
                <a16:creationId xmlns:a16="http://schemas.microsoft.com/office/drawing/2014/main" id="{C37E023F-FE44-4382-A658-BACC312EF32D}"/>
              </a:ext>
            </a:extLst>
          </p:cNvPr>
          <p:cNvPicPr>
            <a:picLocks noChangeAspect="1"/>
          </p:cNvPicPr>
          <p:nvPr/>
        </p:nvPicPr>
        <p:blipFill>
          <a:blip r:embed="rId3"/>
          <a:stretch>
            <a:fillRect/>
          </a:stretch>
        </p:blipFill>
        <p:spPr>
          <a:xfrm>
            <a:off x="6802565" y="2275575"/>
            <a:ext cx="4760975" cy="3600000"/>
          </a:xfrm>
          <a:prstGeom prst="rect">
            <a:avLst/>
          </a:prstGeom>
          <a:ln w="3175">
            <a:solidFill>
              <a:schemeClr val="bg1">
                <a:lumMod val="75000"/>
              </a:schemeClr>
            </a:solidFill>
          </a:ln>
        </p:spPr>
      </p:pic>
    </p:spTree>
    <p:extLst>
      <p:ext uri="{BB962C8B-B14F-4D97-AF65-F5344CB8AC3E}">
        <p14:creationId xmlns:p14="http://schemas.microsoft.com/office/powerpoint/2010/main" val="261020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API </a:t>
            </a:r>
            <a:r>
              <a:rPr kumimoji="1" lang="zh-CN" altLang="en-US" dirty="0"/>
              <a:t>概述</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8" y="1527628"/>
            <a:ext cx="10292402" cy="4822372"/>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API (</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pplication </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rogramming </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nterface)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：应用程序编程接口</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编写一个机器人程序去控制机器人踢足球，程序需要向机器人发出向前跑、向后跑、射门、抢球等各种命令。</a:t>
            </a: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       机器人厂商就会提供一些用于控制机器人的类，这些类中定义好了操作机器人各种动作的方法。</a:t>
            </a: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       其实，这些类就是机器人厂商提供给开发者的应用程序编程接口，而这些类我们称之为：</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Java API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：指的就是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中提供的各种功能的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a:t>
            </a: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       这些类将底层的实现封装了起来，我们不需要关心这些类是如何实现的，</a:t>
            </a:r>
          </a:p>
          <a:p>
            <a:pPr marL="0" indent="0">
              <a:buNone/>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只需要学习这些类如何使用即可，我们可以通过帮助文档来学习这些类如何使用</a:t>
            </a:r>
          </a:p>
        </p:txBody>
      </p:sp>
      <p:pic>
        <p:nvPicPr>
          <p:cNvPr id="4" name="Picture 6">
            <a:extLst>
              <a:ext uri="{FF2B5EF4-FFF2-40B4-BE49-F238E27FC236}">
                <a16:creationId xmlns:a16="http://schemas.microsoft.com/office/drawing/2014/main" id="{B7A8621D-CC9D-4824-9873-3C23FC1ED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9217" y="3721100"/>
            <a:ext cx="2523374" cy="2196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84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手机日期和时间显示</a:t>
            </a:r>
          </a:p>
        </p:txBody>
      </p:sp>
      <p:pic>
        <p:nvPicPr>
          <p:cNvPr id="9" name="图片 8">
            <a:extLst>
              <a:ext uri="{FF2B5EF4-FFF2-40B4-BE49-F238E27FC236}">
                <a16:creationId xmlns:a16="http://schemas.microsoft.com/office/drawing/2014/main" id="{224FFDC1-76BA-4704-9C33-871F2A5A9AA4}"/>
              </a:ext>
            </a:extLst>
          </p:cNvPr>
          <p:cNvPicPr>
            <a:picLocks noChangeAspect="1"/>
          </p:cNvPicPr>
          <p:nvPr/>
        </p:nvPicPr>
        <p:blipFill>
          <a:blip r:embed="rId3"/>
          <a:stretch>
            <a:fillRect/>
          </a:stretch>
        </p:blipFill>
        <p:spPr>
          <a:xfrm>
            <a:off x="6802565" y="2445452"/>
            <a:ext cx="4001087" cy="3600000"/>
          </a:xfrm>
          <a:prstGeom prst="rect">
            <a:avLst/>
          </a:prstGeom>
          <a:ln w="3175">
            <a:solidFill>
              <a:schemeClr val="bg1">
                <a:lumMod val="75000"/>
              </a:schemeClr>
            </a:solidFill>
          </a:ln>
        </p:spPr>
      </p:pic>
    </p:spTree>
    <p:extLst>
      <p:ext uri="{BB962C8B-B14F-4D97-AF65-F5344CB8AC3E}">
        <p14:creationId xmlns:p14="http://schemas.microsoft.com/office/powerpoint/2010/main" val="369973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手机日期和时间显示</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4</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p:txBody>
      </p:sp>
      <p:pic>
        <p:nvPicPr>
          <p:cNvPr id="4" name="图片 3">
            <a:extLst>
              <a:ext uri="{FF2B5EF4-FFF2-40B4-BE49-F238E27FC236}">
                <a16:creationId xmlns:a16="http://schemas.microsoft.com/office/drawing/2014/main" id="{42CDBFDF-5377-472F-A0B8-FD58BD27A880}"/>
              </a:ext>
            </a:extLst>
          </p:cNvPr>
          <p:cNvPicPr>
            <a:picLocks noChangeAspect="1"/>
          </p:cNvPicPr>
          <p:nvPr/>
        </p:nvPicPr>
        <p:blipFill>
          <a:blip r:embed="rId3"/>
          <a:stretch>
            <a:fillRect/>
          </a:stretch>
        </p:blipFill>
        <p:spPr>
          <a:xfrm>
            <a:off x="6802565" y="2459185"/>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157576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手机日期和时间显示</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r>
              <a:rPr lang="zh-CN" altLang="en-US" dirty="0"/>
              <a:t>提示：给出的数据就是按照组件位置和大小给出的</a:t>
            </a:r>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4</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p:txBody>
      </p:sp>
      <p:pic>
        <p:nvPicPr>
          <p:cNvPr id="3" name="图片 2">
            <a:extLst>
              <a:ext uri="{FF2B5EF4-FFF2-40B4-BE49-F238E27FC236}">
                <a16:creationId xmlns:a16="http://schemas.microsoft.com/office/drawing/2014/main" id="{6D973F0D-2234-45FF-AA73-D29E12596074}"/>
              </a:ext>
            </a:extLst>
          </p:cNvPr>
          <p:cNvPicPr>
            <a:picLocks noChangeAspect="1"/>
          </p:cNvPicPr>
          <p:nvPr/>
        </p:nvPicPr>
        <p:blipFill>
          <a:blip r:embed="rId3"/>
          <a:stretch>
            <a:fillRect/>
          </a:stretch>
        </p:blipFill>
        <p:spPr>
          <a:xfrm>
            <a:off x="6802565" y="2455612"/>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1170541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考勤查询</a:t>
            </a:r>
          </a:p>
        </p:txBody>
      </p:sp>
      <p:pic>
        <p:nvPicPr>
          <p:cNvPr id="11" name="Picture 1">
            <a:extLst>
              <a:ext uri="{FF2B5EF4-FFF2-40B4-BE49-F238E27FC236}">
                <a16:creationId xmlns:a16="http://schemas.microsoft.com/office/drawing/2014/main" id="{2E3E22A5-CAE4-4525-97D3-E451BD8AA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2565" y="2527178"/>
            <a:ext cx="4838400" cy="3600000"/>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2F9F54CB-DC9A-4F29-A9AF-78536514D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828" y="2374310"/>
            <a:ext cx="4095750" cy="1762125"/>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A112632-75E5-4A68-93C8-2E3B0581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828" y="4327178"/>
            <a:ext cx="4095750" cy="1857375"/>
          </a:xfrm>
          <a:prstGeom prst="rect">
            <a:avLst/>
          </a:prstGeom>
          <a:noFill/>
          <a:ln w="3175">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31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考勤查询</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3</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a:p>
            <a:pPr>
              <a:defRPr/>
            </a:pPr>
            <a:r>
              <a:rPr lang="en-US" altLang="zh-CN" dirty="0">
                <a:solidFill>
                  <a:srgbClr val="333333"/>
                </a:solidFill>
              </a:rPr>
              <a:t>② 2</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1</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8" name="图片 7">
            <a:extLst>
              <a:ext uri="{FF2B5EF4-FFF2-40B4-BE49-F238E27FC236}">
                <a16:creationId xmlns:a16="http://schemas.microsoft.com/office/drawing/2014/main" id="{30AEE616-1758-4ADC-B07B-621DEE04B95B}"/>
              </a:ext>
            </a:extLst>
          </p:cNvPr>
          <p:cNvPicPr>
            <a:picLocks noChangeAspect="1"/>
          </p:cNvPicPr>
          <p:nvPr/>
        </p:nvPicPr>
        <p:blipFill>
          <a:blip r:embed="rId3"/>
          <a:stretch>
            <a:fillRect/>
          </a:stretch>
        </p:blipFill>
        <p:spPr>
          <a:xfrm>
            <a:off x="6802565" y="2527178"/>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59684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考勤查询</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需求：如图所示，做出界面</a:t>
            </a:r>
            <a:endParaRPr lang="en-US" altLang="zh-CN" dirty="0"/>
          </a:p>
          <a:p>
            <a:r>
              <a:rPr lang="zh-CN" altLang="en-US" dirty="0"/>
              <a:t>提示：给出的数据就是按照组件位置和大小给出的</a:t>
            </a:r>
            <a:endParaRPr lang="en-US" altLang="zh-CN" dirty="0"/>
          </a:p>
          <a:p>
            <a:endParaRPr lang="en-US" altLang="zh-CN" dirty="0"/>
          </a:p>
          <a:p>
            <a:pPr>
              <a:defRPr/>
            </a:pPr>
            <a:r>
              <a:rPr lang="zh-CN" altLang="en-US" dirty="0">
                <a:solidFill>
                  <a:srgbClr val="333333"/>
                </a:solidFill>
              </a:rPr>
              <a:t>分析：</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3</a:t>
            </a:r>
            <a:r>
              <a:rPr lang="zh-CN" altLang="en-US" dirty="0">
                <a:solidFill>
                  <a:srgbClr val="333333"/>
                </a:solidFill>
              </a:rPr>
              <a:t>个</a:t>
            </a:r>
            <a:r>
              <a:rPr lang="en-US" altLang="zh-CN" dirty="0" err="1">
                <a:solidFill>
                  <a:srgbClr val="333333"/>
                </a:solidFill>
              </a:rPr>
              <a:t>JLabel</a:t>
            </a:r>
            <a:endParaRPr lang="en-US" altLang="zh-CN" dirty="0">
              <a:solidFill>
                <a:srgbClr val="333333"/>
              </a:solidFill>
            </a:endParaRPr>
          </a:p>
          <a:p>
            <a:pPr>
              <a:defRPr/>
            </a:pPr>
            <a:r>
              <a:rPr lang="en-US" altLang="zh-CN" dirty="0">
                <a:solidFill>
                  <a:srgbClr val="333333"/>
                </a:solidFill>
              </a:rPr>
              <a:t>② 2</a:t>
            </a:r>
            <a:r>
              <a:rPr lang="zh-CN" altLang="en-US" dirty="0">
                <a:solidFill>
                  <a:srgbClr val="333333"/>
                </a:solidFill>
              </a:rPr>
              <a:t>个</a:t>
            </a:r>
            <a:r>
              <a:rPr lang="en-US" altLang="zh-CN" dirty="0" err="1">
                <a:solidFill>
                  <a:srgbClr val="333333"/>
                </a:solidFill>
              </a:rPr>
              <a:t>JTextField</a:t>
            </a:r>
            <a:endParaRPr lang="en-US" altLang="zh-CN" dirty="0">
              <a:solidFill>
                <a:srgbClr val="333333"/>
              </a:solidFill>
            </a:endParaRPr>
          </a:p>
          <a:p>
            <a:pPr>
              <a:defRPr/>
            </a:pPr>
            <a:r>
              <a:rPr lang="en-US" altLang="zh-CN" dirty="0">
                <a:solidFill>
                  <a:srgbClr val="333333"/>
                </a:solidFill>
              </a:rPr>
              <a:t>③ 1</a:t>
            </a:r>
            <a:r>
              <a:rPr lang="zh-CN" altLang="en-US" dirty="0">
                <a:solidFill>
                  <a:srgbClr val="333333"/>
                </a:solidFill>
              </a:rPr>
              <a:t>个</a:t>
            </a:r>
            <a:r>
              <a:rPr lang="en-US" altLang="zh-CN" dirty="0" err="1">
                <a:solidFill>
                  <a:srgbClr val="333333"/>
                </a:solidFill>
              </a:rPr>
              <a:t>JButton</a:t>
            </a:r>
            <a:endParaRPr lang="en-US" altLang="zh-CN" dirty="0">
              <a:solidFill>
                <a:srgbClr val="333333"/>
              </a:solidFill>
            </a:endParaRPr>
          </a:p>
        </p:txBody>
      </p:sp>
      <p:pic>
        <p:nvPicPr>
          <p:cNvPr id="4" name="图片 3">
            <a:extLst>
              <a:ext uri="{FF2B5EF4-FFF2-40B4-BE49-F238E27FC236}">
                <a16:creationId xmlns:a16="http://schemas.microsoft.com/office/drawing/2014/main" id="{61E0CF23-128B-4F2E-B11C-AA6127FE12A0}"/>
              </a:ext>
            </a:extLst>
          </p:cNvPr>
          <p:cNvPicPr>
            <a:picLocks noChangeAspect="1"/>
          </p:cNvPicPr>
          <p:nvPr/>
        </p:nvPicPr>
        <p:blipFill>
          <a:blip r:embed="rId3"/>
          <a:stretch>
            <a:fillRect/>
          </a:stretch>
        </p:blipFill>
        <p:spPr>
          <a:xfrm>
            <a:off x="6802565" y="2527178"/>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312671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考勤查询之日历控件</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需求：用日历控件改进考勤查询的日期字符串填写</a:t>
            </a:r>
            <a:endParaRPr lang="en-US" altLang="zh-CN" dirty="0">
              <a:solidFill>
                <a:srgbClr val="333333"/>
              </a:solidFill>
            </a:endParaRPr>
          </a:p>
        </p:txBody>
      </p:sp>
      <p:pic>
        <p:nvPicPr>
          <p:cNvPr id="7" name="图片 6">
            <a:extLst>
              <a:ext uri="{FF2B5EF4-FFF2-40B4-BE49-F238E27FC236}">
                <a16:creationId xmlns:a16="http://schemas.microsoft.com/office/drawing/2014/main" id="{94280E68-A602-4D96-A4F7-4D5340E7ABFF}"/>
              </a:ext>
            </a:extLst>
          </p:cNvPr>
          <p:cNvPicPr>
            <a:picLocks noChangeAspect="1"/>
          </p:cNvPicPr>
          <p:nvPr/>
        </p:nvPicPr>
        <p:blipFill>
          <a:blip r:embed="rId3"/>
          <a:stretch>
            <a:fillRect/>
          </a:stretch>
        </p:blipFill>
        <p:spPr>
          <a:xfrm>
            <a:off x="6567378" y="2193200"/>
            <a:ext cx="2852609" cy="2160000"/>
          </a:xfrm>
          <a:prstGeom prst="rect">
            <a:avLst/>
          </a:prstGeom>
          <a:ln w="3175">
            <a:solidFill>
              <a:schemeClr val="bg1">
                <a:lumMod val="75000"/>
              </a:schemeClr>
            </a:solidFill>
          </a:ln>
        </p:spPr>
      </p:pic>
      <p:pic>
        <p:nvPicPr>
          <p:cNvPr id="8" name="图片 7">
            <a:extLst>
              <a:ext uri="{FF2B5EF4-FFF2-40B4-BE49-F238E27FC236}">
                <a16:creationId xmlns:a16="http://schemas.microsoft.com/office/drawing/2014/main" id="{104ACABC-2383-43AC-BA9A-F4DE9EC0A55A}"/>
              </a:ext>
            </a:extLst>
          </p:cNvPr>
          <p:cNvPicPr>
            <a:picLocks noChangeAspect="1"/>
          </p:cNvPicPr>
          <p:nvPr/>
        </p:nvPicPr>
        <p:blipFill>
          <a:blip r:embed="rId3"/>
          <a:stretch>
            <a:fillRect/>
          </a:stretch>
        </p:blipFill>
        <p:spPr>
          <a:xfrm>
            <a:off x="6567378" y="4558306"/>
            <a:ext cx="2852609" cy="2160000"/>
          </a:xfrm>
          <a:prstGeom prst="rect">
            <a:avLst/>
          </a:prstGeom>
          <a:ln w="3175">
            <a:solidFill>
              <a:schemeClr val="bg1">
                <a:lumMod val="75000"/>
              </a:schemeClr>
            </a:solidFill>
          </a:ln>
        </p:spPr>
      </p:pic>
      <p:pic>
        <p:nvPicPr>
          <p:cNvPr id="10" name="图片 9">
            <a:extLst>
              <a:ext uri="{FF2B5EF4-FFF2-40B4-BE49-F238E27FC236}">
                <a16:creationId xmlns:a16="http://schemas.microsoft.com/office/drawing/2014/main" id="{C7657EF6-8D00-489B-BDDC-218C8DCC7810}"/>
              </a:ext>
            </a:extLst>
          </p:cNvPr>
          <p:cNvPicPr>
            <a:picLocks noChangeAspect="1"/>
          </p:cNvPicPr>
          <p:nvPr/>
        </p:nvPicPr>
        <p:blipFill>
          <a:blip r:embed="rId4"/>
          <a:stretch>
            <a:fillRect/>
          </a:stretch>
        </p:blipFill>
        <p:spPr>
          <a:xfrm>
            <a:off x="2278668" y="2193200"/>
            <a:ext cx="2864347" cy="2160000"/>
          </a:xfrm>
          <a:prstGeom prst="rect">
            <a:avLst/>
          </a:prstGeom>
          <a:ln w="3175">
            <a:solidFill>
              <a:schemeClr val="bg1">
                <a:lumMod val="75000"/>
              </a:schemeClr>
            </a:solidFill>
          </a:ln>
        </p:spPr>
      </p:pic>
      <p:pic>
        <p:nvPicPr>
          <p:cNvPr id="12" name="图片 11">
            <a:extLst>
              <a:ext uri="{FF2B5EF4-FFF2-40B4-BE49-F238E27FC236}">
                <a16:creationId xmlns:a16="http://schemas.microsoft.com/office/drawing/2014/main" id="{1169EAEF-D2F9-4F60-9863-DE8D8AC04416}"/>
              </a:ext>
            </a:extLst>
          </p:cNvPr>
          <p:cNvPicPr>
            <a:picLocks noChangeAspect="1"/>
          </p:cNvPicPr>
          <p:nvPr/>
        </p:nvPicPr>
        <p:blipFill>
          <a:blip r:embed="rId5"/>
          <a:stretch>
            <a:fillRect/>
          </a:stretch>
        </p:blipFill>
        <p:spPr>
          <a:xfrm>
            <a:off x="2278668" y="4558306"/>
            <a:ext cx="2864348" cy="2160000"/>
          </a:xfrm>
          <a:prstGeom prst="rect">
            <a:avLst/>
          </a:prstGeom>
          <a:ln w="3175">
            <a:solidFill>
              <a:schemeClr val="bg1">
                <a:lumMod val="75000"/>
              </a:schemeClr>
            </a:solidFill>
          </a:ln>
        </p:spPr>
      </p:pic>
    </p:spTree>
    <p:extLst>
      <p:ext uri="{BB962C8B-B14F-4D97-AF65-F5344CB8AC3E}">
        <p14:creationId xmlns:p14="http://schemas.microsoft.com/office/powerpoint/2010/main" val="14159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事件监听机制</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80" y="1457271"/>
            <a:ext cx="11388972" cy="532630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事件源：事件发生的地方。可以是按钮，窗体，图片等</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事件：发生了什么事情。例如：鼠标点击事件，键盘按下事件等</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事件绑定：把事件绑定到事件源上，当发生了某个事件，则触发对应的处理逻辑</a:t>
            </a:r>
          </a:p>
          <a:p>
            <a:pPr lvl="1"/>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事件源对象</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addXXXListener</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事件</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pic>
        <p:nvPicPr>
          <p:cNvPr id="4" name="图片 3">
            <a:extLst>
              <a:ext uri="{FF2B5EF4-FFF2-40B4-BE49-F238E27FC236}">
                <a16:creationId xmlns:a16="http://schemas.microsoft.com/office/drawing/2014/main" id="{8A7D6DF5-B669-4DCE-AABD-3D905B8E90B8}"/>
              </a:ext>
            </a:extLst>
          </p:cNvPr>
          <p:cNvPicPr>
            <a:picLocks noChangeAspect="1"/>
          </p:cNvPicPr>
          <p:nvPr/>
        </p:nvPicPr>
        <p:blipFill>
          <a:blip r:embed="rId3"/>
          <a:stretch>
            <a:fillRect/>
          </a:stretch>
        </p:blipFill>
        <p:spPr>
          <a:xfrm>
            <a:off x="1181985" y="3947613"/>
            <a:ext cx="3657600" cy="2762250"/>
          </a:xfrm>
          <a:prstGeom prst="rect">
            <a:avLst/>
          </a:prstGeom>
          <a:ln w="3175">
            <a:solidFill>
              <a:schemeClr val="bg1">
                <a:lumMod val="75000"/>
              </a:schemeClr>
            </a:solidFill>
          </a:ln>
        </p:spPr>
      </p:pic>
      <p:pic>
        <p:nvPicPr>
          <p:cNvPr id="3" name="图片 2">
            <a:extLst>
              <a:ext uri="{FF2B5EF4-FFF2-40B4-BE49-F238E27FC236}">
                <a16:creationId xmlns:a16="http://schemas.microsoft.com/office/drawing/2014/main" id="{CBABBCD5-9D2E-4DEC-8DDE-FDC245AA2F7B}"/>
              </a:ext>
            </a:extLst>
          </p:cNvPr>
          <p:cNvPicPr>
            <a:picLocks noChangeAspect="1"/>
          </p:cNvPicPr>
          <p:nvPr/>
        </p:nvPicPr>
        <p:blipFill>
          <a:blip r:embed="rId4"/>
          <a:stretch>
            <a:fillRect/>
          </a:stretch>
        </p:blipFill>
        <p:spPr>
          <a:xfrm>
            <a:off x="5796099" y="3947613"/>
            <a:ext cx="4176122" cy="1996613"/>
          </a:xfrm>
          <a:prstGeom prst="rect">
            <a:avLst/>
          </a:prstGeom>
          <a:ln w="3175">
            <a:solidFill>
              <a:schemeClr val="bg1">
                <a:lumMod val="75000"/>
              </a:schemeClr>
            </a:solidFill>
          </a:ln>
        </p:spPr>
      </p:pic>
    </p:spTree>
    <p:extLst>
      <p:ext uri="{BB962C8B-B14F-4D97-AF65-F5344CB8AC3E}">
        <p14:creationId xmlns:p14="http://schemas.microsoft.com/office/powerpoint/2010/main" val="48465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91995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String</a:t>
            </a:r>
            <a:endParaRPr lang="zh-CN" altLang="en-US" dirty="0"/>
          </a:p>
        </p:txBody>
      </p:sp>
      <p:pic>
        <p:nvPicPr>
          <p:cNvPr id="4" name="图片 3">
            <a:extLst>
              <a:ext uri="{FF2B5EF4-FFF2-40B4-BE49-F238E27FC236}">
                <a16:creationId xmlns:a16="http://schemas.microsoft.com/office/drawing/2014/main" id="{C8395791-E4DD-4149-8E93-BBDDF7D38E77}"/>
              </a:ext>
            </a:extLst>
          </p:cNvPr>
          <p:cNvPicPr>
            <a:picLocks noChangeAspect="1"/>
          </p:cNvPicPr>
          <p:nvPr/>
        </p:nvPicPr>
        <p:blipFill>
          <a:blip r:embed="rId3"/>
          <a:stretch>
            <a:fillRect/>
          </a:stretch>
        </p:blipFill>
        <p:spPr>
          <a:xfrm>
            <a:off x="1089302" y="2272199"/>
            <a:ext cx="4725607" cy="3600000"/>
          </a:xfrm>
          <a:prstGeom prst="rect">
            <a:avLst/>
          </a:prstGeom>
          <a:ln w="3175">
            <a:solidFill>
              <a:schemeClr val="bg1">
                <a:lumMod val="75000"/>
              </a:schemeClr>
            </a:solidFill>
          </a:ln>
        </p:spPr>
      </p:pic>
      <p:pic>
        <p:nvPicPr>
          <p:cNvPr id="5" name="图片 4">
            <a:extLst>
              <a:ext uri="{FF2B5EF4-FFF2-40B4-BE49-F238E27FC236}">
                <a16:creationId xmlns:a16="http://schemas.microsoft.com/office/drawing/2014/main" id="{810B8742-68BD-4F3F-A042-15A70D8D3870}"/>
              </a:ext>
            </a:extLst>
          </p:cNvPr>
          <p:cNvPicPr>
            <a:picLocks noChangeAspect="1"/>
          </p:cNvPicPr>
          <p:nvPr/>
        </p:nvPicPr>
        <p:blipFill>
          <a:blip r:embed="rId4"/>
          <a:stretch>
            <a:fillRect/>
          </a:stretch>
        </p:blipFill>
        <p:spPr>
          <a:xfrm>
            <a:off x="6377092" y="2272199"/>
            <a:ext cx="4748108" cy="3600000"/>
          </a:xfrm>
          <a:prstGeom prst="rect">
            <a:avLst/>
          </a:prstGeom>
          <a:ln w="3175">
            <a:solidFill>
              <a:schemeClr val="bg1">
                <a:lumMod val="75000"/>
              </a:schemeClr>
            </a:solidFill>
          </a:ln>
        </p:spPr>
      </p:pic>
    </p:spTree>
    <p:extLst>
      <p:ext uri="{BB962C8B-B14F-4D97-AF65-F5344CB8AC3E}">
        <p14:creationId xmlns:p14="http://schemas.microsoft.com/office/powerpoint/2010/main" val="213855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帮助文档的使用流程</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8" y="1527628"/>
            <a:ext cx="10292402" cy="4822372"/>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① 打开帮助文档</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② 找到索引选项，输入要学习的类，然后回车</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③ 看类所在包：</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java.lang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包下的类在使用的时候不需要导包</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④ 看类的描述：类是干什么的</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⑤ 看类的构造方法：创建对象使用</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⑥ 看类的成员方法：完成功能使用</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04459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String</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类表示字符串。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程序中的所有字符串文字（例如</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abc</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）都实现为此类的实例</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：初始化新创建的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对象，使其表示空字符序列</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String​(String original)</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：初始化新创建的</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对象，使其表示与参数相同的字符序列</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8936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String</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length()</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：返回此字符串的长度</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equals​(Object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anObject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：将此字符串与指定的对象进行比较</a:t>
            </a: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equalsIgnoreCase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anotherString</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：将此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与另一个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比较，忽略了大小写</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trim()</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：返回一个字符串，其值为此字符串，删除了所有前导和尾随空格</a:t>
            </a:r>
          </a:p>
        </p:txBody>
      </p:sp>
    </p:spTree>
    <p:extLst>
      <p:ext uri="{BB962C8B-B14F-4D97-AF65-F5344CB8AC3E}">
        <p14:creationId xmlns:p14="http://schemas.microsoft.com/office/powerpoint/2010/main" val="2128190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用户登录实现</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需求：根据下列要求，完成用户登录的逻辑，并给出相应的提示</a:t>
            </a:r>
            <a:endParaRPr lang="en-US" altLang="zh-CN" dirty="0"/>
          </a:p>
          <a:p>
            <a:endParaRPr lang="en-US" altLang="zh-CN" dirty="0"/>
          </a:p>
          <a:p>
            <a:pPr>
              <a:defRPr/>
            </a:pPr>
            <a:r>
              <a:rPr lang="zh-CN" altLang="en-US" dirty="0">
                <a:solidFill>
                  <a:srgbClr val="333333"/>
                </a:solidFill>
              </a:rPr>
              <a:t>要求：</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已知的用户名和密码</a:t>
            </a:r>
            <a:endParaRPr lang="en-US" altLang="zh-CN" dirty="0">
              <a:solidFill>
                <a:srgbClr val="333333"/>
              </a:solidFill>
            </a:endParaRPr>
          </a:p>
          <a:p>
            <a:pPr>
              <a:defRPr/>
            </a:pPr>
            <a:r>
              <a:rPr lang="en-US" altLang="zh-CN" dirty="0">
                <a:solidFill>
                  <a:srgbClr val="333333"/>
                </a:solidFill>
              </a:rPr>
              <a:t>	</a:t>
            </a:r>
            <a:r>
              <a:rPr lang="zh-CN" altLang="en-US" dirty="0">
                <a:solidFill>
                  <a:srgbClr val="333333"/>
                </a:solidFill>
              </a:rPr>
              <a:t>用户名：</a:t>
            </a:r>
            <a:r>
              <a:rPr lang="en-US" altLang="zh-CN" dirty="0" err="1">
                <a:solidFill>
                  <a:srgbClr val="333333"/>
                </a:solidFill>
              </a:rPr>
              <a:t>itheima</a:t>
            </a:r>
            <a:endParaRPr lang="en-US" altLang="zh-CN" dirty="0">
              <a:solidFill>
                <a:srgbClr val="333333"/>
              </a:solidFill>
            </a:endParaRPr>
          </a:p>
          <a:p>
            <a:pPr>
              <a:defRPr/>
            </a:pPr>
            <a:r>
              <a:rPr lang="en-US" altLang="zh-CN" dirty="0">
                <a:solidFill>
                  <a:srgbClr val="333333"/>
                </a:solidFill>
              </a:rPr>
              <a:t>	</a:t>
            </a:r>
            <a:r>
              <a:rPr lang="zh-CN" altLang="en-US" dirty="0">
                <a:solidFill>
                  <a:srgbClr val="333333"/>
                </a:solidFill>
              </a:rPr>
              <a:t>密码：</a:t>
            </a:r>
            <a:r>
              <a:rPr lang="en-US" altLang="zh-CN" dirty="0">
                <a:solidFill>
                  <a:srgbClr val="333333"/>
                </a:solidFill>
              </a:rPr>
              <a:t>123456</a:t>
            </a:r>
          </a:p>
          <a:p>
            <a:pPr>
              <a:defRPr/>
            </a:pPr>
            <a:r>
              <a:rPr lang="en-US" altLang="zh-CN" dirty="0">
                <a:solidFill>
                  <a:srgbClr val="333333"/>
                </a:solidFill>
              </a:rPr>
              <a:t>② </a:t>
            </a:r>
            <a:r>
              <a:rPr lang="zh-CN" altLang="en-US" dirty="0">
                <a:solidFill>
                  <a:srgbClr val="333333"/>
                </a:solidFill>
              </a:rPr>
              <a:t>用户名和密码的长度都是</a:t>
            </a:r>
            <a:r>
              <a:rPr lang="en-US" altLang="zh-CN" dirty="0">
                <a:solidFill>
                  <a:srgbClr val="333333"/>
                </a:solidFill>
              </a:rPr>
              <a:t>6-12</a:t>
            </a:r>
            <a:r>
              <a:rPr lang="zh-CN" altLang="en-US" dirty="0">
                <a:solidFill>
                  <a:srgbClr val="333333"/>
                </a:solidFill>
              </a:rPr>
              <a:t>位</a:t>
            </a:r>
            <a:endParaRPr lang="en-US" altLang="zh-CN" dirty="0">
              <a:solidFill>
                <a:srgbClr val="333333"/>
              </a:solidFill>
            </a:endParaRPr>
          </a:p>
          <a:p>
            <a:pPr>
              <a:defRPr/>
            </a:pPr>
            <a:r>
              <a:rPr lang="zh-CN" altLang="zh-CN" dirty="0">
                <a:solidFill>
                  <a:srgbClr val="333333"/>
                </a:solidFill>
              </a:rPr>
              <a:t>③</a:t>
            </a:r>
            <a:r>
              <a:rPr lang="en-US" altLang="zh-CN" dirty="0">
                <a:solidFill>
                  <a:srgbClr val="333333"/>
                </a:solidFill>
              </a:rPr>
              <a:t> </a:t>
            </a:r>
            <a:r>
              <a:rPr lang="zh-CN" altLang="en-US" dirty="0">
                <a:solidFill>
                  <a:srgbClr val="333333"/>
                </a:solidFill>
              </a:rPr>
              <a:t>点击登录按钮</a:t>
            </a:r>
            <a:endParaRPr lang="en-US" altLang="zh-CN" dirty="0">
              <a:solidFill>
                <a:srgbClr val="333333"/>
              </a:solidFill>
            </a:endParaRPr>
          </a:p>
          <a:p>
            <a:pPr>
              <a:defRPr/>
            </a:pPr>
            <a:r>
              <a:rPr lang="en-US" altLang="zh-CN" dirty="0">
                <a:solidFill>
                  <a:srgbClr val="333333"/>
                </a:solidFill>
              </a:rPr>
              <a:t>	</a:t>
            </a:r>
            <a:r>
              <a:rPr lang="zh-CN" altLang="en-US" dirty="0">
                <a:solidFill>
                  <a:srgbClr val="333333"/>
                </a:solidFill>
              </a:rPr>
              <a:t>先判断输入的用户名和密码是否正确</a:t>
            </a:r>
            <a:endParaRPr lang="en-US" altLang="zh-CN" dirty="0">
              <a:solidFill>
                <a:srgbClr val="333333"/>
              </a:solidFill>
            </a:endParaRPr>
          </a:p>
          <a:p>
            <a:pPr>
              <a:defRPr/>
            </a:pPr>
            <a:r>
              <a:rPr lang="en-US" altLang="zh-CN" dirty="0">
                <a:solidFill>
                  <a:srgbClr val="333333"/>
                </a:solidFill>
              </a:rPr>
              <a:t>	</a:t>
            </a:r>
            <a:r>
              <a:rPr lang="zh-CN" altLang="en-US" dirty="0">
                <a:solidFill>
                  <a:srgbClr val="333333"/>
                </a:solidFill>
              </a:rPr>
              <a:t>再判断用户登录是否成功</a:t>
            </a:r>
            <a:endParaRPr lang="en-US" altLang="zh-CN" dirty="0">
              <a:solidFill>
                <a:srgbClr val="333333"/>
              </a:solidFill>
            </a:endParaRPr>
          </a:p>
          <a:p>
            <a:pPr>
              <a:defRPr/>
            </a:pPr>
            <a:endParaRPr lang="en-US" altLang="zh-CN" dirty="0">
              <a:solidFill>
                <a:srgbClr val="333333"/>
              </a:solidFill>
            </a:endParaRPr>
          </a:p>
        </p:txBody>
      </p:sp>
      <p:pic>
        <p:nvPicPr>
          <p:cNvPr id="7" name="图片 6">
            <a:extLst>
              <a:ext uri="{FF2B5EF4-FFF2-40B4-BE49-F238E27FC236}">
                <a16:creationId xmlns:a16="http://schemas.microsoft.com/office/drawing/2014/main" id="{E9E360A1-42E8-473C-9DC3-456DD475A6FB}"/>
              </a:ext>
            </a:extLst>
          </p:cNvPr>
          <p:cNvPicPr>
            <a:picLocks noChangeAspect="1"/>
          </p:cNvPicPr>
          <p:nvPr/>
        </p:nvPicPr>
        <p:blipFill>
          <a:blip r:embed="rId3"/>
          <a:stretch>
            <a:fillRect/>
          </a:stretch>
        </p:blipFill>
        <p:spPr>
          <a:xfrm>
            <a:off x="6802565" y="2241840"/>
            <a:ext cx="4725607" cy="3600000"/>
          </a:xfrm>
          <a:prstGeom prst="rect">
            <a:avLst/>
          </a:prstGeom>
          <a:ln w="3175">
            <a:solidFill>
              <a:schemeClr val="bg1">
                <a:lumMod val="75000"/>
              </a:schemeClr>
            </a:solidFill>
          </a:ln>
        </p:spPr>
      </p:pic>
    </p:spTree>
    <p:extLst>
      <p:ext uri="{BB962C8B-B14F-4D97-AF65-F5344CB8AC3E}">
        <p14:creationId xmlns:p14="http://schemas.microsoft.com/office/powerpoint/2010/main" val="728901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聊天室实现</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需求：根据下列要求，完成聊天室的逻辑</a:t>
            </a:r>
            <a:endParaRPr lang="en-US" altLang="zh-CN" dirty="0"/>
          </a:p>
          <a:p>
            <a:endParaRPr lang="en-US" altLang="zh-CN" dirty="0"/>
          </a:p>
          <a:p>
            <a:pPr>
              <a:defRPr/>
            </a:pPr>
            <a:r>
              <a:rPr lang="zh-CN" altLang="en-US" dirty="0">
                <a:solidFill>
                  <a:srgbClr val="333333"/>
                </a:solidFill>
              </a:rPr>
              <a:t>要求：</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把文本框的内容发送到文本域中</a:t>
            </a:r>
            <a:endParaRPr lang="en-US" altLang="zh-CN" dirty="0">
              <a:solidFill>
                <a:srgbClr val="333333"/>
              </a:solidFill>
            </a:endParaRPr>
          </a:p>
          <a:p>
            <a:pPr>
              <a:defRPr/>
            </a:pPr>
            <a:r>
              <a:rPr lang="en-US" altLang="zh-CN" dirty="0">
                <a:solidFill>
                  <a:srgbClr val="333333"/>
                </a:solidFill>
              </a:rPr>
              <a:t>② </a:t>
            </a:r>
            <a:r>
              <a:rPr lang="zh-CN" altLang="en-US" dirty="0">
                <a:solidFill>
                  <a:srgbClr val="333333"/>
                </a:solidFill>
              </a:rPr>
              <a:t>每次发送的文本内容不带前后空格</a:t>
            </a:r>
            <a:endParaRPr lang="en-US" altLang="zh-CN" dirty="0">
              <a:solidFill>
                <a:srgbClr val="333333"/>
              </a:solidFill>
            </a:endParaRPr>
          </a:p>
          <a:p>
            <a:pPr>
              <a:defRPr/>
            </a:pPr>
            <a:r>
              <a:rPr lang="zh-CN" altLang="zh-CN" dirty="0">
                <a:solidFill>
                  <a:srgbClr val="333333"/>
                </a:solidFill>
              </a:rPr>
              <a:t>③</a:t>
            </a:r>
            <a:r>
              <a:rPr lang="en-US" altLang="zh-CN" dirty="0">
                <a:solidFill>
                  <a:srgbClr val="333333"/>
                </a:solidFill>
              </a:rPr>
              <a:t> </a:t>
            </a:r>
            <a:r>
              <a:rPr lang="zh-CN" altLang="en-US" dirty="0">
                <a:solidFill>
                  <a:srgbClr val="333333"/>
                </a:solidFill>
              </a:rPr>
              <a:t>多次发送的内容在文本域以追加的方式呈现</a:t>
            </a:r>
            <a:endParaRPr lang="en-US" altLang="zh-CN" dirty="0">
              <a:solidFill>
                <a:srgbClr val="333333"/>
              </a:solidFill>
            </a:endParaRPr>
          </a:p>
          <a:p>
            <a:pPr>
              <a:defRPr/>
            </a:pPr>
            <a:r>
              <a:rPr lang="zh-CN" altLang="zh-CN" dirty="0">
                <a:solidFill>
                  <a:srgbClr val="333333"/>
                </a:solidFill>
              </a:rPr>
              <a:t>④</a:t>
            </a:r>
            <a:r>
              <a:rPr lang="en-US" altLang="zh-CN" dirty="0">
                <a:solidFill>
                  <a:srgbClr val="333333"/>
                </a:solidFill>
              </a:rPr>
              <a:t> </a:t>
            </a:r>
            <a:r>
              <a:rPr lang="zh-CN" altLang="en-US" dirty="0">
                <a:solidFill>
                  <a:srgbClr val="333333"/>
                </a:solidFill>
              </a:rPr>
              <a:t>清空聊天就是把文本域的内容设置为空</a:t>
            </a:r>
            <a:endParaRPr lang="en-US" altLang="zh-CN" dirty="0">
              <a:solidFill>
                <a:srgbClr val="333333"/>
              </a:solidFill>
            </a:endParaRPr>
          </a:p>
        </p:txBody>
      </p:sp>
      <p:pic>
        <p:nvPicPr>
          <p:cNvPr id="3" name="图片 2">
            <a:extLst>
              <a:ext uri="{FF2B5EF4-FFF2-40B4-BE49-F238E27FC236}">
                <a16:creationId xmlns:a16="http://schemas.microsoft.com/office/drawing/2014/main" id="{E5C0FE35-5867-4729-835F-C00B1A386A28}"/>
              </a:ext>
            </a:extLst>
          </p:cNvPr>
          <p:cNvPicPr>
            <a:picLocks noChangeAspect="1"/>
          </p:cNvPicPr>
          <p:nvPr/>
        </p:nvPicPr>
        <p:blipFill>
          <a:blip r:embed="rId3"/>
          <a:stretch>
            <a:fillRect/>
          </a:stretch>
        </p:blipFill>
        <p:spPr>
          <a:xfrm>
            <a:off x="6802565" y="2241840"/>
            <a:ext cx="4748108" cy="3600000"/>
          </a:xfrm>
          <a:prstGeom prst="rect">
            <a:avLst/>
          </a:prstGeom>
          <a:ln w="3175">
            <a:solidFill>
              <a:schemeClr val="bg1">
                <a:lumMod val="75000"/>
              </a:schemeClr>
            </a:solidFill>
          </a:ln>
        </p:spPr>
      </p:pic>
    </p:spTree>
    <p:extLst>
      <p:ext uri="{BB962C8B-B14F-4D97-AF65-F5344CB8AC3E}">
        <p14:creationId xmlns:p14="http://schemas.microsoft.com/office/powerpoint/2010/main" val="1506095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67655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基本类型包装类</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将基本数据类型封装成对象的好处在于可以在对象中定义方法操作该数据</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常用的操作之一：用于基本数据类型与字符串之间的转换</a:t>
            </a:r>
          </a:p>
        </p:txBody>
      </p:sp>
      <p:pic>
        <p:nvPicPr>
          <p:cNvPr id="4" name="图片 3">
            <a:extLst>
              <a:ext uri="{FF2B5EF4-FFF2-40B4-BE49-F238E27FC236}">
                <a16:creationId xmlns:a16="http://schemas.microsoft.com/office/drawing/2014/main" id="{1E9DE81B-D908-4D4F-BE78-C21997E8BA1E}"/>
              </a:ext>
            </a:extLst>
          </p:cNvPr>
          <p:cNvPicPr>
            <a:picLocks noChangeAspect="1"/>
          </p:cNvPicPr>
          <p:nvPr/>
        </p:nvPicPr>
        <p:blipFill>
          <a:blip r:embed="rId3"/>
          <a:stretch>
            <a:fillRect/>
          </a:stretch>
        </p:blipFill>
        <p:spPr>
          <a:xfrm>
            <a:off x="6802565" y="2275575"/>
            <a:ext cx="4748108" cy="3600000"/>
          </a:xfrm>
          <a:prstGeom prst="rect">
            <a:avLst/>
          </a:prstGeom>
          <a:ln w="3175">
            <a:solidFill>
              <a:schemeClr val="bg1">
                <a:lumMod val="75000"/>
              </a:schemeClr>
            </a:solidFill>
          </a:ln>
        </p:spPr>
      </p:pic>
      <p:graphicFrame>
        <p:nvGraphicFramePr>
          <p:cNvPr id="5" name="表格 4">
            <a:extLst>
              <a:ext uri="{FF2B5EF4-FFF2-40B4-BE49-F238E27FC236}">
                <a16:creationId xmlns:a16="http://schemas.microsoft.com/office/drawing/2014/main" id="{1CF824AD-322D-4173-8D3F-F678522140D8}"/>
              </a:ext>
            </a:extLst>
          </p:cNvPr>
          <p:cNvGraphicFramePr>
            <a:graphicFrameLocks noGrp="1"/>
          </p:cNvGraphicFramePr>
          <p:nvPr>
            <p:extLst>
              <p:ext uri="{D42A27DB-BD31-4B8C-83A1-F6EECF244321}">
                <p14:modId xmlns:p14="http://schemas.microsoft.com/office/powerpoint/2010/main" val="2719992025"/>
              </p:ext>
            </p:extLst>
          </p:nvPr>
        </p:nvGraphicFramePr>
        <p:xfrm>
          <a:off x="1188399" y="2543628"/>
          <a:ext cx="3553321" cy="4076344"/>
        </p:xfrm>
        <a:graphic>
          <a:graphicData uri="http://schemas.openxmlformats.org/drawingml/2006/table">
            <a:tbl>
              <a:tblPr/>
              <a:tblGrid>
                <a:gridCol w="1769898">
                  <a:extLst>
                    <a:ext uri="{9D8B030D-6E8A-4147-A177-3AD203B41FA5}">
                      <a16:colId xmlns:a16="http://schemas.microsoft.com/office/drawing/2014/main" val="1138920238"/>
                    </a:ext>
                  </a:extLst>
                </a:gridCol>
                <a:gridCol w="1783423">
                  <a:extLst>
                    <a:ext uri="{9D8B030D-6E8A-4147-A177-3AD203B41FA5}">
                      <a16:colId xmlns:a16="http://schemas.microsoft.com/office/drawing/2014/main" val="4070352941"/>
                    </a:ext>
                  </a:extLst>
                </a:gridCol>
              </a:tblGrid>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byte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Byte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short</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Short</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AD2A26"/>
                          </a:solidFill>
                          <a:effectLst/>
                          <a:latin typeface="Alibaba PuHuiTi R" pitchFamily="18" charset="-122"/>
                          <a:ea typeface="Alibaba PuHuiTi R" pitchFamily="18" charset="-122"/>
                          <a:cs typeface="Alibaba PuHuiTi R" pitchFamily="18" charset="-122"/>
                        </a:rPr>
                        <a:t>int</a:t>
                      </a:r>
                      <a:endParaRPr kumimoji="0" lang="zh-CN" altLang="en-US" sz="1600" b="0" i="0" u="none" strike="noStrike" cap="none" normalizeH="0" baseline="0" dirty="0">
                        <a:ln>
                          <a:noFill/>
                        </a:ln>
                        <a:solidFill>
                          <a:srgbClr val="AD2A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AD2A26"/>
                          </a:solidFill>
                          <a:effectLst/>
                          <a:latin typeface="Alibaba PuHuiTi R" pitchFamily="18" charset="-122"/>
                          <a:ea typeface="Alibaba PuHuiTi R" pitchFamily="18" charset="-122"/>
                          <a:cs typeface="Alibaba PuHuiTi R" pitchFamily="18" charset="-122"/>
                        </a:rPr>
                        <a:t>Integer</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long</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Long</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float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Float</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double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Double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149461849"/>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AD2A26"/>
                          </a:solidFill>
                          <a:effectLst/>
                          <a:latin typeface="Alibaba PuHuiTi R" pitchFamily="18" charset="-122"/>
                          <a:ea typeface="Alibaba PuHuiTi R" pitchFamily="18" charset="-122"/>
                          <a:cs typeface="Alibaba PuHuiTi R" pitchFamily="18" charset="-122"/>
                        </a:rPr>
                        <a:t>char</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AD2A26"/>
                          </a:solidFill>
                          <a:effectLst/>
                          <a:latin typeface="Alibaba PuHuiTi R" pitchFamily="18" charset="-122"/>
                          <a:ea typeface="Alibaba PuHuiTi R" pitchFamily="18" charset="-122"/>
                          <a:cs typeface="Alibaba PuHuiTi R" pitchFamily="18" charset="-122"/>
                        </a:rPr>
                        <a:t>Character</a:t>
                      </a:r>
                      <a:endParaRPr kumimoji="0" lang="zh-CN" altLang="en-US" sz="1600" b="0" i="0" u="none" strike="noStrike" cap="none" normalizeH="0" baseline="0" dirty="0">
                        <a:ln>
                          <a:noFill/>
                        </a:ln>
                        <a:solidFill>
                          <a:srgbClr val="AD2A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5081698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rgbClr val="262626"/>
                          </a:solidFill>
                          <a:effectLst/>
                          <a:latin typeface="Alibaba PuHuiTi R" pitchFamily="18" charset="-122"/>
                          <a:ea typeface="Alibaba PuHuiTi R" pitchFamily="18" charset="-122"/>
                          <a:cs typeface="Alibaba PuHuiTi R" pitchFamily="18" charset="-122"/>
                        </a:rPr>
                        <a:t>boolean</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Boolean</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855480806"/>
                  </a:ext>
                </a:extLst>
              </a:tr>
            </a:tbl>
          </a:graphicData>
        </a:graphic>
      </p:graphicFrame>
    </p:spTree>
    <p:extLst>
      <p:ext uri="{BB962C8B-B14F-4D97-AF65-F5344CB8AC3E}">
        <p14:creationId xmlns:p14="http://schemas.microsoft.com/office/powerpoint/2010/main" val="694010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Integer</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类在对象中包装基本类型</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的值</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Integer​(int value)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值创建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过时</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Integer​(String 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：根据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值创建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过时</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 Integer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valueOf</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：返回表示指定的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值的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 Integer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valueOf</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：返回一个保存指定值的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p:txBody>
      </p:sp>
    </p:spTree>
    <p:extLst>
      <p:ext uri="{BB962C8B-B14F-4D97-AF65-F5344CB8AC3E}">
        <p14:creationId xmlns:p14="http://schemas.microsoft.com/office/powerpoint/2010/main" val="227463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en-US" altLang="zh-CN" dirty="0"/>
              <a:t>int</a:t>
            </a:r>
            <a:r>
              <a:rPr kumimoji="1" lang="zh-CN" altLang="en-US" dirty="0"/>
              <a:t>和</a:t>
            </a:r>
            <a:r>
              <a:rPr kumimoji="1" lang="en-US" altLang="zh-CN" dirty="0"/>
              <a:t>String</a:t>
            </a:r>
            <a:r>
              <a:rPr kumimoji="1" lang="zh-CN" altLang="en-US" dirty="0"/>
              <a:t>的相互转换</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转换为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 String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valueOf</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：返回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参数的字符串表示形式。该方法是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类中的方法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转换为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 int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parseInt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s)</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：将字符串解析为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类型。该方法是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Integer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类中的方法</a:t>
            </a:r>
          </a:p>
        </p:txBody>
      </p:sp>
    </p:spTree>
    <p:extLst>
      <p:ext uri="{BB962C8B-B14F-4D97-AF65-F5344CB8AC3E}">
        <p14:creationId xmlns:p14="http://schemas.microsoft.com/office/powerpoint/2010/main" val="2717846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猜数字实现</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需求：根据下列要求，完成猜数字的逻辑</a:t>
            </a:r>
            <a:endParaRPr lang="en-US" altLang="zh-CN" dirty="0"/>
          </a:p>
          <a:p>
            <a:endParaRPr lang="en-US" altLang="zh-CN" dirty="0"/>
          </a:p>
          <a:p>
            <a:pPr>
              <a:defRPr/>
            </a:pPr>
            <a:r>
              <a:rPr lang="zh-CN" altLang="en-US" dirty="0">
                <a:solidFill>
                  <a:srgbClr val="333333"/>
                </a:solidFill>
              </a:rPr>
              <a:t>要求：</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系统产生一个</a:t>
            </a:r>
            <a:r>
              <a:rPr lang="en-US" altLang="zh-CN" dirty="0">
                <a:solidFill>
                  <a:srgbClr val="333333"/>
                </a:solidFill>
              </a:rPr>
              <a:t>1-100</a:t>
            </a:r>
            <a:r>
              <a:rPr lang="zh-CN" altLang="en-US" dirty="0">
                <a:solidFill>
                  <a:srgbClr val="333333"/>
                </a:solidFill>
              </a:rPr>
              <a:t>之间的随机数</a:t>
            </a:r>
            <a:endParaRPr lang="en-US" altLang="zh-CN" dirty="0">
              <a:solidFill>
                <a:srgbClr val="333333"/>
              </a:solidFill>
            </a:endParaRPr>
          </a:p>
          <a:p>
            <a:pPr>
              <a:defRPr/>
            </a:pPr>
            <a:r>
              <a:rPr lang="en-US" altLang="zh-CN" dirty="0">
                <a:solidFill>
                  <a:srgbClr val="333333"/>
                </a:solidFill>
              </a:rPr>
              <a:t>② </a:t>
            </a:r>
            <a:r>
              <a:rPr lang="zh-CN" altLang="en-US" dirty="0">
                <a:solidFill>
                  <a:srgbClr val="333333"/>
                </a:solidFill>
              </a:rPr>
              <a:t>猜的内容不能为空</a:t>
            </a:r>
            <a:endParaRPr lang="en-US" altLang="zh-CN" dirty="0">
              <a:solidFill>
                <a:srgbClr val="333333"/>
              </a:solidFill>
            </a:endParaRPr>
          </a:p>
          <a:p>
            <a:pPr>
              <a:defRPr/>
            </a:pPr>
            <a:r>
              <a:rPr lang="zh-CN" altLang="zh-CN" dirty="0">
                <a:solidFill>
                  <a:srgbClr val="333333"/>
                </a:solidFill>
              </a:rPr>
              <a:t>③</a:t>
            </a:r>
            <a:r>
              <a:rPr lang="en-US" altLang="zh-CN" dirty="0">
                <a:solidFill>
                  <a:srgbClr val="333333"/>
                </a:solidFill>
              </a:rPr>
              <a:t> </a:t>
            </a:r>
            <a:r>
              <a:rPr lang="zh-CN" altLang="en-US" dirty="0">
                <a:solidFill>
                  <a:srgbClr val="333333"/>
                </a:solidFill>
              </a:rPr>
              <a:t>每次根据猜的数字给出相应的提示</a:t>
            </a:r>
            <a:endParaRPr lang="en-US" altLang="zh-CN" dirty="0">
              <a:solidFill>
                <a:srgbClr val="333333"/>
              </a:solidFill>
            </a:endParaRPr>
          </a:p>
        </p:txBody>
      </p:sp>
      <p:pic>
        <p:nvPicPr>
          <p:cNvPr id="7" name="图片 6">
            <a:extLst>
              <a:ext uri="{FF2B5EF4-FFF2-40B4-BE49-F238E27FC236}">
                <a16:creationId xmlns:a16="http://schemas.microsoft.com/office/drawing/2014/main" id="{77A02ACF-267D-4D5F-874B-B8EA3516295A}"/>
              </a:ext>
            </a:extLst>
          </p:cNvPr>
          <p:cNvPicPr>
            <a:picLocks noChangeAspect="1"/>
          </p:cNvPicPr>
          <p:nvPr/>
        </p:nvPicPr>
        <p:blipFill>
          <a:blip r:embed="rId3"/>
          <a:stretch>
            <a:fillRect/>
          </a:stretch>
        </p:blipFill>
        <p:spPr>
          <a:xfrm>
            <a:off x="6802565" y="2275575"/>
            <a:ext cx="4748108" cy="3600000"/>
          </a:xfrm>
          <a:prstGeom prst="rect">
            <a:avLst/>
          </a:prstGeom>
          <a:ln w="3175">
            <a:solidFill>
              <a:schemeClr val="bg1">
                <a:lumMod val="75000"/>
              </a:schemeClr>
            </a:solidFill>
          </a:ln>
        </p:spPr>
      </p:pic>
    </p:spTree>
    <p:extLst>
      <p:ext uri="{BB962C8B-B14F-4D97-AF65-F5344CB8AC3E}">
        <p14:creationId xmlns:p14="http://schemas.microsoft.com/office/powerpoint/2010/main" val="2137935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自动装箱和拆箱</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装箱：把基本数据类型转换为对应的包装类类型</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拆箱：把包装类类型转换为对应的基本数据类型</a:t>
            </a:r>
          </a:p>
        </p:txBody>
      </p:sp>
      <p:grpSp>
        <p:nvGrpSpPr>
          <p:cNvPr id="4" name="组合 3">
            <a:extLst>
              <a:ext uri="{FF2B5EF4-FFF2-40B4-BE49-F238E27FC236}">
                <a16:creationId xmlns:a16="http://schemas.microsoft.com/office/drawing/2014/main" id="{1F1EACB6-3E2E-4421-8F01-FFEE0346A314}"/>
              </a:ext>
            </a:extLst>
          </p:cNvPr>
          <p:cNvGrpSpPr>
            <a:grpSpLocks/>
          </p:cNvGrpSpPr>
          <p:nvPr/>
        </p:nvGrpSpPr>
        <p:grpSpPr bwMode="auto">
          <a:xfrm>
            <a:off x="855663" y="2843528"/>
            <a:ext cx="6473825" cy="743388"/>
            <a:chOff x="907217" y="2355725"/>
            <a:chExt cx="6778625" cy="743518"/>
          </a:xfrm>
        </p:grpSpPr>
        <p:sp>
          <p:nvSpPr>
            <p:cNvPr id="5" name="矩形 4">
              <a:extLst>
                <a:ext uri="{FF2B5EF4-FFF2-40B4-BE49-F238E27FC236}">
                  <a16:creationId xmlns:a16="http://schemas.microsoft.com/office/drawing/2014/main" id="{C7F3D215-4B28-42B8-B48B-7E4A88714058}"/>
                </a:ext>
              </a:extLst>
            </p:cNvPr>
            <p:cNvSpPr/>
            <p:nvPr/>
          </p:nvSpPr>
          <p:spPr bwMode="auto">
            <a:xfrm>
              <a:off x="907217" y="2355725"/>
              <a:ext cx="6778625" cy="71767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TextBox 6">
              <a:extLst>
                <a:ext uri="{FF2B5EF4-FFF2-40B4-BE49-F238E27FC236}">
                  <a16:creationId xmlns:a16="http://schemas.microsoft.com/office/drawing/2014/main" id="{65BB1327-7BB4-46A1-A360-359EFAFC87BE}"/>
                </a:ext>
              </a:extLst>
            </p:cNvPr>
            <p:cNvSpPr txBox="1">
              <a:spLocks noChangeArrowheads="1"/>
            </p:cNvSpPr>
            <p:nvPr/>
          </p:nvSpPr>
          <p:spPr bwMode="auto">
            <a:xfrm>
              <a:off x="978693" y="2390656"/>
              <a:ext cx="6688864" cy="7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Integer </a:t>
              </a: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100;  // </a:t>
              </a: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自动装箱</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200;         // </a:t>
              </a: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+ 200;  </a:t>
              </a: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+ 200 </a:t>
              </a: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自动拆箱；</a:t>
              </a: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400" dirty="0" err="1">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+ 200; </a:t>
              </a:r>
              <a:r>
                <a:rPr lang="zh-CN" altLang="en-US"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是自动装箱</a:t>
              </a:r>
              <a:endParaRPr lang="en-US" altLang="zh-CN" sz="1400" dirty="0">
                <a:solidFill>
                  <a:srgbClr val="2626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extLst>
      <p:ext uri="{BB962C8B-B14F-4D97-AF65-F5344CB8AC3E}">
        <p14:creationId xmlns:p14="http://schemas.microsoft.com/office/powerpoint/2010/main" val="126482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25689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29115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BEE07F49-E654-40DB-8666-407F994D9878}"/>
              </a:ext>
            </a:extLst>
          </p:cNvPr>
          <p:cNvPicPr>
            <a:picLocks noChangeAspect="1"/>
          </p:cNvPicPr>
          <p:nvPr/>
        </p:nvPicPr>
        <p:blipFill>
          <a:blip r:embed="rId3"/>
          <a:stretch>
            <a:fillRect/>
          </a:stretch>
        </p:blipFill>
        <p:spPr>
          <a:xfrm>
            <a:off x="6421938" y="2527178"/>
            <a:ext cx="4738379" cy="3600000"/>
          </a:xfrm>
          <a:prstGeom prst="rect">
            <a:avLst/>
          </a:prstGeom>
          <a:ln w="3175">
            <a:solidFill>
              <a:schemeClr val="bg1">
                <a:lumMod val="75000"/>
              </a:schemeClr>
            </a:solidFill>
          </a:ln>
        </p:spPr>
      </p:pic>
      <p:pic>
        <p:nvPicPr>
          <p:cNvPr id="5" name="图片 4">
            <a:extLst>
              <a:ext uri="{FF2B5EF4-FFF2-40B4-BE49-F238E27FC236}">
                <a16:creationId xmlns:a16="http://schemas.microsoft.com/office/drawing/2014/main" id="{31401EA1-2609-41BD-A64C-640AF01D687D}"/>
              </a:ext>
            </a:extLst>
          </p:cNvPr>
          <p:cNvPicPr>
            <a:picLocks noChangeAspect="1"/>
          </p:cNvPicPr>
          <p:nvPr/>
        </p:nvPicPr>
        <p:blipFill>
          <a:blip r:embed="rId4"/>
          <a:stretch>
            <a:fillRect/>
          </a:stretch>
        </p:blipFill>
        <p:spPr>
          <a:xfrm>
            <a:off x="1031685" y="2527178"/>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3794921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类表示特定的时刻，精度为毫秒</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：分配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对象并对其进行初始化，使其表示分配时间，测量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到毫秒</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Date​(long 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：分配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对象并初始化它以表示自标准基准时间以来的指定毫秒数，即</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1970</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年</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月</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日</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00:00:00</a:t>
            </a:r>
          </a:p>
        </p:txBody>
      </p:sp>
    </p:spTree>
    <p:extLst>
      <p:ext uri="{BB962C8B-B14F-4D97-AF65-F5344CB8AC3E}">
        <p14:creationId xmlns:p14="http://schemas.microsoft.com/office/powerpoint/2010/main" val="2876041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long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getTime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获取的是日期对象从</a:t>
            </a:r>
            <a:r>
              <a:rPr lang="en-US" altLang="zh-CN"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1970</a:t>
            </a:r>
            <a:r>
              <a:rPr lang="zh-CN" altLang="en-US"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年</a:t>
            </a:r>
            <a:r>
              <a:rPr lang="en-US" altLang="zh-CN"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1</a:t>
            </a:r>
            <a:r>
              <a:rPr lang="zh-CN" altLang="en-US"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月</a:t>
            </a:r>
            <a:r>
              <a:rPr lang="en-US" altLang="zh-CN"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1</a:t>
            </a:r>
            <a:r>
              <a:rPr lang="zh-CN" altLang="en-US"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日 </a:t>
            </a:r>
            <a:r>
              <a:rPr lang="en-US" altLang="zh-CN"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00:00:00</a:t>
            </a:r>
            <a:r>
              <a:rPr lang="zh-CN" altLang="en-US"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到现在的毫秒值</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setTime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(long time)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kern="1200" dirty="0">
                <a:solidFill>
                  <a:schemeClr val="tx1">
                    <a:lumMod val="85000"/>
                    <a:lumOff val="15000"/>
                  </a:schemeClr>
                </a:solidFill>
                <a:latin typeface="微软雅黑" pitchFamily="34" charset="-122"/>
                <a:ea typeface="微软雅黑" pitchFamily="34" charset="-122"/>
                <a:cs typeface="Courier New" panose="02070309020205020404" pitchFamily="49" charset="0"/>
              </a:rPr>
              <a:t>设置时间，给的是毫秒值</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93385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是一个用于以区域设置敏感的方式格式化和解析日期的具体类。我们重点学习日期格式化和解析</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日期和时间格式由日期和时间模式字符串指定，在日期和时间模式字符串中，从‘</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到‘</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Z’</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以及从‘</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到‘</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z’</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引号的字母被解释为表示日期或时间字符串的组件的模式字母</a:t>
            </a: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常用的模式字母及对应关系如下：</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820CD49B-036E-427B-957F-2190A66D37F2}"/>
              </a:ext>
            </a:extLst>
          </p:cNvPr>
          <p:cNvGraphicFramePr>
            <a:graphicFrameLocks noGrp="1"/>
          </p:cNvGraphicFramePr>
          <p:nvPr>
            <p:extLst>
              <p:ext uri="{D42A27DB-BD31-4B8C-83A1-F6EECF244321}">
                <p14:modId xmlns:p14="http://schemas.microsoft.com/office/powerpoint/2010/main" val="2980166477"/>
              </p:ext>
            </p:extLst>
          </p:nvPr>
        </p:nvGraphicFramePr>
        <p:xfrm>
          <a:off x="1147759" y="3615508"/>
          <a:ext cx="3553321" cy="3057258"/>
        </p:xfrm>
        <a:graphic>
          <a:graphicData uri="http://schemas.openxmlformats.org/drawingml/2006/table">
            <a:tbl>
              <a:tblPr/>
              <a:tblGrid>
                <a:gridCol w="1769898">
                  <a:extLst>
                    <a:ext uri="{9D8B030D-6E8A-4147-A177-3AD203B41FA5}">
                      <a16:colId xmlns:a16="http://schemas.microsoft.com/office/drawing/2014/main" val="1138920238"/>
                    </a:ext>
                  </a:extLst>
                </a:gridCol>
                <a:gridCol w="1783423">
                  <a:extLst>
                    <a:ext uri="{9D8B030D-6E8A-4147-A177-3AD203B41FA5}">
                      <a16:colId xmlns:a16="http://schemas.microsoft.com/office/drawing/2014/main" val="4070352941"/>
                    </a:ext>
                  </a:extLst>
                </a:gridCol>
              </a:tblGrid>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y</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年</a:t>
                      </a:r>
                      <a:endPar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M</a:t>
                      </a:r>
                      <a:endPar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月</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50954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d</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日</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H</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时</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149461849"/>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m</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分</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50816983"/>
                  </a:ext>
                </a:extLst>
              </a:tr>
              <a:tr h="5095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s</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秒</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855480806"/>
                  </a:ext>
                </a:extLst>
              </a:tr>
            </a:tbl>
          </a:graphicData>
        </a:graphic>
      </p:graphicFrame>
    </p:spTree>
    <p:extLst>
      <p:ext uri="{BB962C8B-B14F-4D97-AF65-F5344CB8AC3E}">
        <p14:creationId xmlns:p14="http://schemas.microsoft.com/office/powerpoint/2010/main" val="1732039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11388972" cy="492633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构造方法</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：构造一个</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，使用默认模式和日期格式</a:t>
            </a:r>
          </a:p>
          <a:p>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pattern)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：构造一个</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使用给定的模式和默认的日期格式</a:t>
            </a: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格式化</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从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到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format(Date date)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：将日期格式化成日期</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时间字符串</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解析</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从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到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 )</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Date parse​(String source)</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：从给定字符串的开始解析文本以生成日期</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84466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手机日期和时间显示实现</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需求：根据下列要求，完成手机日期和时间显示</a:t>
            </a:r>
            <a:endParaRPr lang="en-US" altLang="zh-CN" dirty="0"/>
          </a:p>
          <a:p>
            <a:endParaRPr lang="en-US" altLang="zh-CN" dirty="0"/>
          </a:p>
          <a:p>
            <a:pPr>
              <a:defRPr/>
            </a:pPr>
            <a:r>
              <a:rPr lang="zh-CN" altLang="en-US" dirty="0">
                <a:solidFill>
                  <a:srgbClr val="333333"/>
                </a:solidFill>
              </a:rPr>
              <a:t>要求：</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以现在的时间根据格式分别获取日期和时间显示</a:t>
            </a:r>
            <a:endParaRPr lang="en-US" altLang="zh-CN" dirty="0">
              <a:solidFill>
                <a:srgbClr val="333333"/>
              </a:solidFill>
            </a:endParaRPr>
          </a:p>
        </p:txBody>
      </p:sp>
      <p:pic>
        <p:nvPicPr>
          <p:cNvPr id="8" name="图片 7">
            <a:extLst>
              <a:ext uri="{FF2B5EF4-FFF2-40B4-BE49-F238E27FC236}">
                <a16:creationId xmlns:a16="http://schemas.microsoft.com/office/drawing/2014/main" id="{9E686FF6-369D-4857-8B92-94E711D353FC}"/>
              </a:ext>
            </a:extLst>
          </p:cNvPr>
          <p:cNvPicPr>
            <a:picLocks noChangeAspect="1"/>
          </p:cNvPicPr>
          <p:nvPr/>
        </p:nvPicPr>
        <p:blipFill>
          <a:blip r:embed="rId3"/>
          <a:stretch>
            <a:fillRect/>
          </a:stretch>
        </p:blipFill>
        <p:spPr>
          <a:xfrm>
            <a:off x="6802565" y="2459185"/>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3715776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考勤查询实现</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49" y="1656000"/>
            <a:ext cx="9901301" cy="4219575"/>
          </a:xfrm>
        </p:spPr>
        <p:txBody>
          <a:bodyPr/>
          <a:lstStyle/>
          <a:p>
            <a:r>
              <a:rPr lang="zh-CN" altLang="en-US" dirty="0"/>
              <a:t>需求：根据下列要求，完成考勤查询的逻辑</a:t>
            </a:r>
            <a:endParaRPr lang="en-US" altLang="zh-CN" dirty="0"/>
          </a:p>
          <a:p>
            <a:endParaRPr lang="en-US" altLang="zh-CN" dirty="0"/>
          </a:p>
          <a:p>
            <a:pPr>
              <a:defRPr/>
            </a:pPr>
            <a:r>
              <a:rPr lang="zh-CN" altLang="en-US" dirty="0">
                <a:solidFill>
                  <a:srgbClr val="333333"/>
                </a:solidFill>
              </a:rPr>
              <a:t>要求：</a:t>
            </a:r>
            <a:endParaRPr lang="en-US" altLang="zh-CN" dirty="0">
              <a:solidFill>
                <a:srgbClr val="333333"/>
              </a:solidFill>
            </a:endParaRPr>
          </a:p>
          <a:p>
            <a:pPr>
              <a:defRPr/>
            </a:pPr>
            <a:r>
              <a:rPr lang="zh-CN" altLang="zh-CN" dirty="0">
                <a:solidFill>
                  <a:srgbClr val="333333"/>
                </a:solidFill>
              </a:rPr>
              <a:t>①</a:t>
            </a:r>
            <a:r>
              <a:rPr lang="en-US" altLang="zh-CN" dirty="0">
                <a:solidFill>
                  <a:srgbClr val="333333"/>
                </a:solidFill>
              </a:rPr>
              <a:t> </a:t>
            </a:r>
            <a:r>
              <a:rPr lang="zh-CN" altLang="en-US" dirty="0">
                <a:solidFill>
                  <a:srgbClr val="333333"/>
                </a:solidFill>
              </a:rPr>
              <a:t>根据开始时间和结束时间的字符串解析为字符串</a:t>
            </a:r>
            <a:endParaRPr lang="en-US" altLang="zh-CN" dirty="0">
              <a:solidFill>
                <a:srgbClr val="333333"/>
              </a:solidFill>
            </a:endParaRPr>
          </a:p>
          <a:p>
            <a:pPr>
              <a:defRPr/>
            </a:pPr>
            <a:r>
              <a:rPr lang="en-US" altLang="zh-CN" dirty="0">
                <a:solidFill>
                  <a:srgbClr val="333333"/>
                </a:solidFill>
              </a:rPr>
              <a:t>     </a:t>
            </a:r>
            <a:r>
              <a:rPr lang="zh-CN" altLang="en-US" dirty="0">
                <a:solidFill>
                  <a:srgbClr val="333333"/>
                </a:solidFill>
              </a:rPr>
              <a:t>提示出来</a:t>
            </a:r>
            <a:endParaRPr lang="en-US" altLang="zh-CN" dirty="0">
              <a:solidFill>
                <a:srgbClr val="333333"/>
              </a:solidFill>
            </a:endParaRPr>
          </a:p>
        </p:txBody>
      </p:sp>
      <p:pic>
        <p:nvPicPr>
          <p:cNvPr id="7" name="图片 6">
            <a:extLst>
              <a:ext uri="{FF2B5EF4-FFF2-40B4-BE49-F238E27FC236}">
                <a16:creationId xmlns:a16="http://schemas.microsoft.com/office/drawing/2014/main" id="{E2328A91-D218-47A3-B35D-C163D1A788BD}"/>
              </a:ext>
            </a:extLst>
          </p:cNvPr>
          <p:cNvPicPr>
            <a:picLocks noChangeAspect="1"/>
          </p:cNvPicPr>
          <p:nvPr/>
        </p:nvPicPr>
        <p:blipFill>
          <a:blip r:embed="rId3"/>
          <a:stretch>
            <a:fillRect/>
          </a:stretch>
        </p:blipFill>
        <p:spPr>
          <a:xfrm>
            <a:off x="6802565" y="2527178"/>
            <a:ext cx="4738379" cy="3600000"/>
          </a:xfrm>
          <a:prstGeom prst="rect">
            <a:avLst/>
          </a:prstGeom>
          <a:ln w="3175">
            <a:solidFill>
              <a:schemeClr val="bg1">
                <a:lumMod val="75000"/>
              </a:schemeClr>
            </a:solidFill>
          </a:ln>
        </p:spPr>
      </p:pic>
    </p:spTree>
    <p:extLst>
      <p:ext uri="{BB962C8B-B14F-4D97-AF65-F5344CB8AC3E}">
        <p14:creationId xmlns:p14="http://schemas.microsoft.com/office/powerpoint/2010/main" val="2002496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54220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包</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9809970" cy="350157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其实就是文件夹</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作用：对类进行分类管理</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包的定义格式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package </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包名</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包名一般是公司域名反写，并且多级包用</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分开</a:t>
            </a:r>
            <a:endPar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举例：</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www.itheima.com</a:t>
            </a: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package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com.itheima</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8119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4EF1BC7A-F89C-42F7-939B-710606C6C23A}"/>
              </a:ext>
            </a:extLst>
          </p:cNvPr>
          <p:cNvSpPr>
            <a:spLocks noGrp="1"/>
          </p:cNvSpPr>
          <p:nvPr>
            <p:ph type="body" sz="quarter" idx="10"/>
          </p:nvPr>
        </p:nvSpPr>
        <p:spPr/>
        <p:txBody>
          <a:bodyPr/>
          <a:lstStyle/>
          <a:p>
            <a:r>
              <a:rPr kumimoji="1" lang="zh-CN" altLang="en-US" dirty="0"/>
              <a:t>导包</a:t>
            </a:r>
            <a:endParaRPr lang="zh-CN" altLang="en-US" dirty="0"/>
          </a:p>
        </p:txBody>
      </p:sp>
      <p:sp>
        <p:nvSpPr>
          <p:cNvPr id="97" name="文本占位符 16">
            <a:extLst>
              <a:ext uri="{FF2B5EF4-FFF2-40B4-BE49-F238E27FC236}">
                <a16:creationId xmlns:a16="http://schemas.microsoft.com/office/drawing/2014/main" id="{5E9C02C6-61F2-4A4F-8A7B-FAFA160F65B6}"/>
              </a:ext>
            </a:extLst>
          </p:cNvPr>
          <p:cNvSpPr txBox="1">
            <a:spLocks/>
          </p:cNvSpPr>
          <p:nvPr/>
        </p:nvSpPr>
        <p:spPr>
          <a:xfrm>
            <a:off x="710879" y="1527627"/>
            <a:ext cx="9809970" cy="350157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使用不同包下的类时，使用的时候要写类的全路径，写起来太麻烦了。</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为了简化带包的操作，</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就提供了导包的功能。</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导包的格式</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import </a:t>
            </a:r>
            <a:r>
              <a:rPr lang="zh-CN" altLang="en-US"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包名</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import </a:t>
            </a:r>
            <a:r>
              <a:rPr lang="en-US" altLang="zh-CN" dirty="0" err="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com.itheima.Student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2872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801" y="801126"/>
            <a:ext cx="5973761" cy="4912848"/>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包和导包</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Scanner</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Random</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GUI</a:t>
            </a: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p>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基本类型包装类</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Date</a:t>
            </a: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SimpleDateFormat</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6910196"/>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54889</TotalTime>
  <Words>3881</Words>
  <Application>Microsoft Office PowerPoint</Application>
  <PresentationFormat>宽屏</PresentationFormat>
  <Paragraphs>515</Paragraphs>
  <Slides>58</Slides>
  <Notes>49</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58</vt:i4>
      </vt:variant>
    </vt:vector>
  </HeadingPairs>
  <TitlesOfParts>
    <vt:vector size="83" baseType="lpstr">
      <vt:lpstr>Alibaba PuHuiTi B</vt:lpstr>
      <vt:lpstr>Alibaba PuHuiTi M</vt:lpstr>
      <vt:lpstr>Alibaba PuHuiTi Medium</vt:lpstr>
      <vt:lpstr>Alibaba PuHuiTi R</vt:lpstr>
      <vt:lpstr>-apple-system</vt:lpstr>
      <vt:lpstr>Microsoft YaHei UI</vt:lpstr>
      <vt:lpstr>阿里巴巴普惠体</vt:lpstr>
      <vt:lpstr>等线</vt:lpstr>
      <vt:lpstr>方正舒体</vt:lpstr>
      <vt:lpstr>黑体</vt:lpstr>
      <vt:lpstr>STKaiti</vt:lpstr>
      <vt:lpstr>STKaiti</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PowerPoint 演示文稿</vt:lpstr>
      <vt:lpstr>常用API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f qy</cp:lastModifiedBy>
  <cp:revision>2231</cp:revision>
  <dcterms:created xsi:type="dcterms:W3CDTF">2020-03-31T02:23:27Z</dcterms:created>
  <dcterms:modified xsi:type="dcterms:W3CDTF">2021-10-22T02:58:34Z</dcterms:modified>
</cp:coreProperties>
</file>