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106"/>
  </p:notesMasterIdLst>
  <p:handoutMasterIdLst>
    <p:handoutMasterId r:id="rId107"/>
  </p:handoutMasterIdLst>
  <p:sldIdLst>
    <p:sldId id="462" r:id="rId8"/>
    <p:sldId id="1318" r:id="rId9"/>
    <p:sldId id="1361" r:id="rId10"/>
    <p:sldId id="1352" r:id="rId11"/>
    <p:sldId id="1355" r:id="rId12"/>
    <p:sldId id="1358" r:id="rId13"/>
    <p:sldId id="1365" r:id="rId14"/>
    <p:sldId id="1364" r:id="rId15"/>
    <p:sldId id="1363" r:id="rId16"/>
    <p:sldId id="1121" r:id="rId17"/>
    <p:sldId id="1291" r:id="rId18"/>
    <p:sldId id="1299" r:id="rId19"/>
    <p:sldId id="1300" r:id="rId20"/>
    <p:sldId id="1298" r:id="rId21"/>
    <p:sldId id="1293" r:id="rId22"/>
    <p:sldId id="1302" r:id="rId23"/>
    <p:sldId id="1303" r:id="rId24"/>
    <p:sldId id="1304" r:id="rId25"/>
    <p:sldId id="1305" r:id="rId26"/>
    <p:sldId id="1294" r:id="rId27"/>
    <p:sldId id="993" r:id="rId28"/>
    <p:sldId id="1306" r:id="rId29"/>
    <p:sldId id="1307" r:id="rId30"/>
    <p:sldId id="1309" r:id="rId31"/>
    <p:sldId id="1308" r:id="rId32"/>
    <p:sldId id="1115" r:id="rId33"/>
    <p:sldId id="1116" r:id="rId34"/>
    <p:sldId id="1117" r:id="rId35"/>
    <p:sldId id="1118" r:id="rId36"/>
    <p:sldId id="1119" r:id="rId37"/>
    <p:sldId id="1120" r:id="rId38"/>
    <p:sldId id="1122" r:id="rId39"/>
    <p:sldId id="1123" r:id="rId40"/>
    <p:sldId id="1124" r:id="rId41"/>
    <p:sldId id="1125" r:id="rId42"/>
    <p:sldId id="1126" r:id="rId43"/>
    <p:sldId id="1127" r:id="rId44"/>
    <p:sldId id="1128" r:id="rId45"/>
    <p:sldId id="1129" r:id="rId46"/>
    <p:sldId id="1130" r:id="rId47"/>
    <p:sldId id="1131" r:id="rId48"/>
    <p:sldId id="1140" r:id="rId49"/>
    <p:sldId id="1132" r:id="rId50"/>
    <p:sldId id="1133" r:id="rId51"/>
    <p:sldId id="1134" r:id="rId52"/>
    <p:sldId id="1135" r:id="rId53"/>
    <p:sldId id="1136" r:id="rId54"/>
    <p:sldId id="1137" r:id="rId55"/>
    <p:sldId id="1138" r:id="rId56"/>
    <p:sldId id="1139" r:id="rId57"/>
    <p:sldId id="1141" r:id="rId58"/>
    <p:sldId id="1142" r:id="rId59"/>
    <p:sldId id="1143" r:id="rId60"/>
    <p:sldId id="1144" r:id="rId61"/>
    <p:sldId id="1145" r:id="rId62"/>
    <p:sldId id="1146" r:id="rId63"/>
    <p:sldId id="1147" r:id="rId64"/>
    <p:sldId id="1148" r:id="rId65"/>
    <p:sldId id="1149" r:id="rId66"/>
    <p:sldId id="1150" r:id="rId67"/>
    <p:sldId id="1151" r:id="rId68"/>
    <p:sldId id="1152" r:id="rId69"/>
    <p:sldId id="1153" r:id="rId70"/>
    <p:sldId id="1154" r:id="rId71"/>
    <p:sldId id="1155" r:id="rId72"/>
    <p:sldId id="1156" r:id="rId73"/>
    <p:sldId id="1157" r:id="rId74"/>
    <p:sldId id="1158" r:id="rId75"/>
    <p:sldId id="1159" r:id="rId76"/>
    <p:sldId id="1160" r:id="rId77"/>
    <p:sldId id="1161" r:id="rId78"/>
    <p:sldId id="1162" r:id="rId79"/>
    <p:sldId id="1163" r:id="rId80"/>
    <p:sldId id="1164" r:id="rId81"/>
    <p:sldId id="1165" r:id="rId82"/>
    <p:sldId id="1166" r:id="rId83"/>
    <p:sldId id="1167" r:id="rId84"/>
    <p:sldId id="1168" r:id="rId85"/>
    <p:sldId id="1169" r:id="rId86"/>
    <p:sldId id="1310" r:id="rId87"/>
    <p:sldId id="1171" r:id="rId88"/>
    <p:sldId id="1183" r:id="rId89"/>
    <p:sldId id="1182" r:id="rId90"/>
    <p:sldId id="1181" r:id="rId91"/>
    <p:sldId id="1180" r:id="rId92"/>
    <p:sldId id="1311" r:id="rId93"/>
    <p:sldId id="1199" r:id="rId94"/>
    <p:sldId id="1312" r:id="rId95"/>
    <p:sldId id="1201" r:id="rId96"/>
    <p:sldId id="1202" r:id="rId97"/>
    <p:sldId id="1313" r:id="rId98"/>
    <p:sldId id="1212" r:id="rId99"/>
    <p:sldId id="1316" r:id="rId100"/>
    <p:sldId id="1218" r:id="rId101"/>
    <p:sldId id="1219" r:id="rId102"/>
    <p:sldId id="1315" r:id="rId103"/>
    <p:sldId id="1317" r:id="rId104"/>
    <p:sldId id="264" r:id="rId10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 initials="s" lastIdx="1" clrIdx="0">
    <p:extLst>
      <p:ext uri="{19B8F6BF-5375-455C-9EA6-DF929625EA0E}">
        <p15:presenceInfo xmlns:p15="http://schemas.microsoft.com/office/powerpoint/2012/main" userId="sup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A26"/>
    <a:srgbClr val="F9F9F9"/>
    <a:srgbClr val="4C5252"/>
    <a:srgbClr val="8A8A8A"/>
    <a:srgbClr val="48504F"/>
    <a:srgbClr val="B60206"/>
    <a:srgbClr val="AD2B26"/>
    <a:srgbClr val="49504F"/>
    <a:srgbClr val="B70006"/>
    <a:srgbClr val="FFFF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15" autoAdjust="0"/>
    <p:restoredTop sz="89149" autoAdjust="0"/>
  </p:normalViewPr>
  <p:slideViewPr>
    <p:cSldViewPr snapToGrid="0">
      <p:cViewPr varScale="1">
        <p:scale>
          <a:sx n="78" d="100"/>
          <a:sy n="78" d="100"/>
        </p:scale>
        <p:origin x="216" y="43"/>
      </p:cViewPr>
      <p:guideLst/>
    </p:cSldViewPr>
  </p:slideViewPr>
  <p:notesTextViewPr>
    <p:cViewPr>
      <p:scale>
        <a:sx n="1" d="1"/>
        <a:sy n="1" d="1"/>
      </p:scale>
      <p:origin x="0" y="0"/>
    </p:cViewPr>
  </p:notesTextViewPr>
  <p:notesViewPr>
    <p:cSldViewPr snapToGrid="0" showGuides="1">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tableStyles" Target="tableStyles.xml"/><Relationship Id="rId16" Type="http://schemas.openxmlformats.org/officeDocument/2006/relationships/slide" Target="slides/slide9.xml"/><Relationship Id="rId107" Type="http://schemas.openxmlformats.org/officeDocument/2006/relationships/handoutMaster" Target="handoutMasters/handoutMaster1.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commentAuthors" Target="commentAuthors.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notesMaster" Target="notesMasters/notesMaster1.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presProps" Target="presProps.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viewProps" Target="viewProps.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2021.9.30</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2</a:t>
            </a:fld>
            <a:endParaRPr lang="zh-CN" altLang="en-US"/>
          </a:p>
        </p:txBody>
      </p:sp>
    </p:spTree>
    <p:extLst>
      <p:ext uri="{BB962C8B-B14F-4D97-AF65-F5344CB8AC3E}">
        <p14:creationId xmlns:p14="http://schemas.microsoft.com/office/powerpoint/2010/main" val="3265499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对象有什么啊，能够干什么啊。对应的就是对象的属性和行为。</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下面呢，我们来分别说一下，什么是对象的属性，什么是对象的行为</a:t>
            </a:r>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13</a:t>
            </a:fld>
            <a:endParaRPr lang="zh-CN" altLang="en-US"/>
          </a:p>
        </p:txBody>
      </p:sp>
    </p:spTree>
    <p:extLst>
      <p:ext uri="{BB962C8B-B14F-4D97-AF65-F5344CB8AC3E}">
        <p14:creationId xmlns:p14="http://schemas.microsoft.com/office/powerpoint/2010/main" val="3527924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接下来我们来学习什么是对象的属性。</a:t>
            </a:r>
            <a:endParaRPr lang="en-US" altLang="zh-CN" dirty="0"/>
          </a:p>
          <a:p>
            <a:r>
              <a:rPr lang="zh-CN" altLang="en-US" dirty="0"/>
              <a:t>属性，就是对象具有的各种特征。我们可以把它简单的理解为：有什么。</a:t>
            </a:r>
            <a:endParaRPr lang="en-US" altLang="zh-CN" dirty="0"/>
          </a:p>
          <a:p>
            <a:r>
              <a:rPr lang="zh-CN" altLang="en-US" dirty="0"/>
              <a:t>例如，我们前面在说手机的时候，说了手机的品牌，价格，内存大小等信息。这就是手机有什么。</a:t>
            </a:r>
            <a:endParaRPr lang="en-US" altLang="zh-CN" dirty="0"/>
          </a:p>
          <a:p>
            <a:r>
              <a:rPr lang="zh-CN" altLang="en-US" dirty="0"/>
              <a:t>而每个对象呢，它都有自己的特定值，例如说：我们小米手机这个对象呢，它的价格是是</a:t>
            </a:r>
            <a:r>
              <a:rPr lang="en-US" altLang="zh-CN" dirty="0"/>
              <a:t>2999</a:t>
            </a:r>
            <a:r>
              <a:rPr lang="zh-CN" altLang="en-US" dirty="0"/>
              <a:t>元，内存时候是</a:t>
            </a:r>
            <a:r>
              <a:rPr lang="en-US" altLang="zh-CN" dirty="0"/>
              <a:t>128G</a:t>
            </a:r>
            <a:r>
              <a:rPr lang="zh-CN" altLang="en-US" dirty="0"/>
              <a:t>的，屏幕尺寸是</a:t>
            </a:r>
            <a:r>
              <a:rPr lang="en-US" altLang="zh-CN" dirty="0"/>
              <a:t>6.21</a:t>
            </a:r>
            <a:r>
              <a:rPr lang="zh-CN" altLang="en-US" dirty="0"/>
              <a:t>的，摄像头像素是</a:t>
            </a:r>
            <a:r>
              <a:rPr lang="en-US" altLang="zh-CN" dirty="0"/>
              <a:t>1200</a:t>
            </a:r>
            <a:r>
              <a:rPr lang="zh-CN" altLang="en-US" dirty="0"/>
              <a:t>万的等。</a:t>
            </a:r>
            <a:endParaRPr lang="en-US" altLang="zh-CN" dirty="0"/>
          </a:p>
          <a:p>
            <a:r>
              <a:rPr lang="zh-CN" altLang="en-US" dirty="0"/>
              <a:t>它会有一些特定的值，我们把这些特定值，就称为对象的属性。那什么是对象的行为呢？</a:t>
            </a:r>
            <a:endParaRPr lang="en-US" altLang="zh-CN" dirty="0"/>
          </a:p>
          <a:p>
            <a:endParaRPr lang="en-US" altLang="zh-CN" dirty="0"/>
          </a:p>
          <a:p>
            <a:r>
              <a:rPr lang="zh-CN" altLang="en-US" dirty="0"/>
              <a:t>行为就是对象执行的操作，还是说我们买的小米手机，它可以用来打电话，发短信。我们把这个它能干什么，就称为行为。</a:t>
            </a:r>
            <a:endParaRPr lang="en-US" altLang="zh-CN" dirty="0"/>
          </a:p>
          <a:p>
            <a:r>
              <a:rPr lang="zh-CN" altLang="en-US" dirty="0"/>
              <a:t>了解了对象的属性和行为之后，我们来说一下，定义类其实就是用</a:t>
            </a:r>
            <a:r>
              <a:rPr lang="en-US" altLang="zh-CN" dirty="0"/>
              <a:t>Java</a:t>
            </a:r>
            <a:r>
              <a:rPr lang="zh-CN" altLang="en-US" dirty="0"/>
              <a:t>语言来描述对象的属性和行为。</a:t>
            </a:r>
            <a:endParaRPr lang="en-US" altLang="zh-CN" dirty="0"/>
          </a:p>
          <a:p>
            <a:r>
              <a:rPr lang="zh-CN" altLang="en-US" dirty="0"/>
              <a:t>至于如何来描述和，下一个知识我们再来讲解。好了，关于类和对象的基本概念我们就先说到这里</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14</a:t>
            </a:fld>
            <a:endParaRPr lang="zh-CN" altLang="en-US"/>
          </a:p>
        </p:txBody>
      </p:sp>
    </p:spTree>
    <p:extLst>
      <p:ext uri="{BB962C8B-B14F-4D97-AF65-F5344CB8AC3E}">
        <p14:creationId xmlns:p14="http://schemas.microsoft.com/office/powerpoint/2010/main" val="1502771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zh-CN" altLang="en-US" dirty="0"/>
              <a:t>接下来，我们学习类的定义，在讲解类的定义之前，我们先说一下，类的重要性：</a:t>
            </a:r>
            <a:r>
              <a:rPr lang="zh-CN" altLang="en-US" dirty="0">
                <a:solidFill>
                  <a:schemeClr val="tx1">
                    <a:lumMod val="85000"/>
                    <a:lumOff val="15000"/>
                  </a:schemeClr>
                </a:solidFill>
                <a:latin typeface="微软雅黑" pitchFamily="34" charset="-122"/>
                <a:ea typeface="微软雅黑" pitchFamily="34" charset="-122"/>
              </a:rPr>
              <a:t>类是</a:t>
            </a:r>
            <a:r>
              <a:rPr lang="en-US" altLang="zh-CN" dirty="0">
                <a:solidFill>
                  <a:schemeClr val="tx1">
                    <a:lumMod val="85000"/>
                    <a:lumOff val="15000"/>
                  </a:schemeClr>
                </a:solidFill>
                <a:latin typeface="微软雅黑" pitchFamily="34" charset="-122"/>
                <a:ea typeface="微软雅黑" pitchFamily="34" charset="-122"/>
              </a:rPr>
              <a:t>Java</a:t>
            </a:r>
            <a:r>
              <a:rPr lang="zh-CN" altLang="en-US" dirty="0">
                <a:solidFill>
                  <a:schemeClr val="tx1">
                    <a:lumMod val="85000"/>
                    <a:lumOff val="15000"/>
                  </a:schemeClr>
                </a:solidFill>
                <a:latin typeface="微软雅黑" pitchFamily="34" charset="-122"/>
                <a:ea typeface="微软雅黑" pitchFamily="34" charset="-122"/>
              </a:rPr>
              <a:t>程序的基本组成单位。</a:t>
            </a:r>
            <a:endParaRPr lang="en-US" altLang="zh-CN" dirty="0">
              <a:solidFill>
                <a:schemeClr val="tx1">
                  <a:lumMod val="85000"/>
                  <a:lumOff val="15000"/>
                </a:schemeClr>
              </a:solidFill>
              <a:latin typeface="微软雅黑" pitchFamily="34" charset="-122"/>
              <a:ea typeface="微软雅黑" pitchFamily="34" charset="-122"/>
            </a:endParaRPr>
          </a:p>
          <a:p>
            <a:pPr>
              <a:defRPr/>
            </a:pPr>
            <a:r>
              <a:rPr lang="zh-CN" altLang="en-US" dirty="0">
                <a:solidFill>
                  <a:schemeClr val="tx1">
                    <a:lumMod val="85000"/>
                    <a:lumOff val="15000"/>
                  </a:schemeClr>
                </a:solidFill>
                <a:latin typeface="微软雅黑" pitchFamily="34" charset="-122"/>
                <a:ea typeface="微软雅黑" pitchFamily="34" charset="-122"/>
              </a:rPr>
              <a:t>也就是说，我们在讲解面向对象的时候，类是我们最基本的组成元素，我们必须先写一个类，才能有对象。</a:t>
            </a:r>
            <a:endParaRPr lang="en-US" altLang="zh-CN" dirty="0">
              <a:solidFill>
                <a:schemeClr val="tx1">
                  <a:lumMod val="85000"/>
                  <a:lumOff val="15000"/>
                </a:schemeClr>
              </a:solidFill>
              <a:latin typeface="微软雅黑" pitchFamily="34" charset="-122"/>
              <a:ea typeface="微软雅黑" pitchFamily="34" charset="-122"/>
            </a:endParaRPr>
          </a:p>
          <a:p>
            <a:pPr>
              <a:defRPr/>
            </a:pPr>
            <a:r>
              <a:rPr lang="zh-CN" altLang="en-US" dirty="0">
                <a:solidFill>
                  <a:schemeClr val="tx1">
                    <a:lumMod val="85000"/>
                    <a:lumOff val="15000"/>
                  </a:schemeClr>
                </a:solidFill>
                <a:latin typeface="微软雅黑" pitchFamily="34" charset="-122"/>
                <a:ea typeface="微软雅黑" pitchFamily="34" charset="-122"/>
              </a:rPr>
              <a:t>到底什么是类呢？我们前面说过，类是对现实生活中一类具有共同属性和行为的事物的抽象，确定对象将会拥有的属性和行为</a:t>
            </a:r>
            <a:endParaRPr lang="en-US" altLang="zh-CN" dirty="0">
              <a:solidFill>
                <a:schemeClr val="tx1">
                  <a:lumMod val="85000"/>
                  <a:lumOff val="15000"/>
                </a:schemeClr>
              </a:solidFill>
              <a:latin typeface="微软雅黑" pitchFamily="34" charset="-122"/>
              <a:ea typeface="微软雅黑" pitchFamily="34" charset="-122"/>
            </a:endParaRPr>
          </a:p>
          <a:p>
            <a:pPr>
              <a:defRPr/>
            </a:pPr>
            <a:r>
              <a:rPr lang="zh-CN" altLang="en-US" dirty="0">
                <a:solidFill>
                  <a:schemeClr val="tx1">
                    <a:lumMod val="85000"/>
                    <a:lumOff val="15000"/>
                  </a:schemeClr>
                </a:solidFill>
                <a:latin typeface="微软雅黑" pitchFamily="34" charset="-122"/>
                <a:ea typeface="微软雅黑" pitchFamily="34" charset="-122"/>
              </a:rPr>
              <a:t>对象有什么，我们用属性来表示，对象可以干什么，我们用行为来表示。</a:t>
            </a:r>
            <a:endParaRPr lang="en-US" altLang="zh-CN" dirty="0">
              <a:solidFill>
                <a:schemeClr val="tx1">
                  <a:lumMod val="85000"/>
                  <a:lumOff val="15000"/>
                </a:schemeClr>
              </a:solidFill>
              <a:latin typeface="微软雅黑" pitchFamily="34" charset="-122"/>
              <a:ea typeface="微软雅黑" pitchFamily="34" charset="-122"/>
            </a:endParaRPr>
          </a:p>
          <a:p>
            <a:pPr>
              <a:defRPr/>
            </a:pPr>
            <a:r>
              <a:rPr lang="zh-CN" altLang="en-US" dirty="0">
                <a:solidFill>
                  <a:schemeClr val="tx1">
                    <a:lumMod val="85000"/>
                    <a:lumOff val="15000"/>
                  </a:schemeClr>
                </a:solidFill>
                <a:latin typeface="微软雅黑" pitchFamily="34" charset="-122"/>
                <a:ea typeface="微软雅黑" pitchFamily="34" charset="-122"/>
              </a:rPr>
              <a:t>也就是说我们在定义一个类的时候主要由两方面组成。属性和行为。</a:t>
            </a:r>
            <a:endParaRPr lang="en-US" altLang="zh-CN" dirty="0">
              <a:solidFill>
                <a:schemeClr val="tx1">
                  <a:lumMod val="85000"/>
                  <a:lumOff val="15000"/>
                </a:schemeClr>
              </a:solidFill>
              <a:latin typeface="微软雅黑" pitchFamily="34" charset="-122"/>
              <a:ea typeface="微软雅黑" pitchFamily="34" charset="-122"/>
            </a:endParaRPr>
          </a:p>
          <a:p>
            <a:pPr>
              <a:defRPr/>
            </a:pPr>
            <a:r>
              <a:rPr lang="zh-CN" altLang="en-US" dirty="0">
                <a:solidFill>
                  <a:schemeClr val="tx1">
                    <a:lumMod val="85000"/>
                    <a:lumOff val="15000"/>
                  </a:schemeClr>
                </a:solidFill>
                <a:latin typeface="微软雅黑" pitchFamily="34" charset="-122"/>
                <a:ea typeface="微软雅黑" pitchFamily="34" charset="-122"/>
              </a:rPr>
              <a:t>在这里顺带说一下，代码中属性和行为是通过成员变量和成员方法来体现的。</a:t>
            </a:r>
            <a:endParaRPr lang="en-US" altLang="zh-CN" dirty="0">
              <a:solidFill>
                <a:schemeClr val="tx1">
                  <a:lumMod val="85000"/>
                  <a:lumOff val="15000"/>
                </a:schemeClr>
              </a:solidFill>
              <a:latin typeface="微软雅黑" pitchFamily="34" charset="-122"/>
              <a:ea typeface="微软雅黑" pitchFamily="34" charset="-122"/>
            </a:endParaRPr>
          </a:p>
          <a:p>
            <a:pPr>
              <a:defRPr/>
            </a:pPr>
            <a:endParaRPr lang="en-US" altLang="zh-CN" dirty="0"/>
          </a:p>
          <a:p>
            <a:pPr>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15</a:t>
            </a:fld>
            <a:endParaRPr lang="zh-CN" altLang="en-US"/>
          </a:p>
        </p:txBody>
      </p:sp>
    </p:spTree>
    <p:extLst>
      <p:ext uri="{BB962C8B-B14F-4D97-AF65-F5344CB8AC3E}">
        <p14:creationId xmlns:p14="http://schemas.microsoft.com/office/powerpoint/2010/main" val="1452459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16</a:t>
            </a:fld>
            <a:endParaRPr lang="zh-CN" altLang="en-US"/>
          </a:p>
        </p:txBody>
      </p:sp>
    </p:spTree>
    <p:extLst>
      <p:ext uri="{BB962C8B-B14F-4D97-AF65-F5344CB8AC3E}">
        <p14:creationId xmlns:p14="http://schemas.microsoft.com/office/powerpoint/2010/main" val="2628829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17</a:t>
            </a:fld>
            <a:endParaRPr lang="zh-CN" altLang="en-US"/>
          </a:p>
        </p:txBody>
      </p:sp>
    </p:spTree>
    <p:extLst>
      <p:ext uri="{BB962C8B-B14F-4D97-AF65-F5344CB8AC3E}">
        <p14:creationId xmlns:p14="http://schemas.microsoft.com/office/powerpoint/2010/main" val="1591809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18</a:t>
            </a:fld>
            <a:endParaRPr lang="zh-CN" altLang="en-US"/>
          </a:p>
        </p:txBody>
      </p:sp>
    </p:spTree>
    <p:extLst>
      <p:ext uri="{BB962C8B-B14F-4D97-AF65-F5344CB8AC3E}">
        <p14:creationId xmlns:p14="http://schemas.microsoft.com/office/powerpoint/2010/main" val="1289667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19</a:t>
            </a:fld>
            <a:endParaRPr lang="zh-CN" altLang="en-US"/>
          </a:p>
        </p:txBody>
      </p:sp>
    </p:spTree>
    <p:extLst>
      <p:ext uri="{BB962C8B-B14F-4D97-AF65-F5344CB8AC3E}">
        <p14:creationId xmlns:p14="http://schemas.microsoft.com/office/powerpoint/2010/main" val="627625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接下来，我们来学习对象的使用，学完对象的使用之后，我们要能够完成一个对象的使用。</a:t>
            </a:r>
            <a:endParaRPr lang="en-US" altLang="zh-CN" dirty="0"/>
          </a:p>
          <a:p>
            <a:r>
              <a:rPr lang="zh-CN" altLang="en-US" dirty="0"/>
              <a:t>在讲解之前，我们先来说一下对象的使用步骤。</a:t>
            </a:r>
          </a:p>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20</a:t>
            </a:fld>
            <a:endParaRPr lang="zh-CN" altLang="en-US"/>
          </a:p>
        </p:txBody>
      </p:sp>
    </p:spTree>
    <p:extLst>
      <p:ext uri="{BB962C8B-B14F-4D97-AF65-F5344CB8AC3E}">
        <p14:creationId xmlns:p14="http://schemas.microsoft.com/office/powerpoint/2010/main" val="2173843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从新建类开始编写</a:t>
            </a:r>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21</a:t>
            </a:fld>
            <a:endParaRPr lang="zh-CN" altLang="en-US"/>
          </a:p>
        </p:txBody>
      </p:sp>
    </p:spTree>
    <p:extLst>
      <p:ext uri="{BB962C8B-B14F-4D97-AF65-F5344CB8AC3E}">
        <p14:creationId xmlns:p14="http://schemas.microsoft.com/office/powerpoint/2010/main" val="2693841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23</a:t>
            </a:fld>
            <a:endParaRPr lang="zh-CN" altLang="en-US"/>
          </a:p>
        </p:txBody>
      </p:sp>
    </p:spTree>
    <p:extLst>
      <p:ext uri="{BB962C8B-B14F-4D97-AF65-F5344CB8AC3E}">
        <p14:creationId xmlns:p14="http://schemas.microsoft.com/office/powerpoint/2010/main" val="4227567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3</a:t>
            </a:fld>
            <a:endParaRPr lang="zh-CN" altLang="en-US"/>
          </a:p>
        </p:txBody>
      </p:sp>
    </p:spTree>
    <p:extLst>
      <p:ext uri="{BB962C8B-B14F-4D97-AF65-F5344CB8AC3E}">
        <p14:creationId xmlns:p14="http://schemas.microsoft.com/office/powerpoint/2010/main" val="2394859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JVM</a:t>
            </a:r>
            <a:r>
              <a:rPr lang="zh-CN" altLang="en-US" dirty="0"/>
              <a:t>的专题课，大家再详细去了解</a:t>
            </a:r>
            <a:endParaRPr lang="en-US" altLang="zh-CN"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24</a:t>
            </a:fld>
            <a:endParaRPr lang="zh-CN" altLang="en-US"/>
          </a:p>
        </p:txBody>
      </p:sp>
    </p:spTree>
    <p:extLst>
      <p:ext uri="{BB962C8B-B14F-4D97-AF65-F5344CB8AC3E}">
        <p14:creationId xmlns:p14="http://schemas.microsoft.com/office/powerpoint/2010/main" val="1590253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25</a:t>
            </a:fld>
            <a:endParaRPr lang="zh-CN" altLang="en-US"/>
          </a:p>
        </p:txBody>
      </p:sp>
    </p:spTree>
    <p:extLst>
      <p:ext uri="{BB962C8B-B14F-4D97-AF65-F5344CB8AC3E}">
        <p14:creationId xmlns:p14="http://schemas.microsoft.com/office/powerpoint/2010/main" val="2976702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26</a:t>
            </a:fld>
            <a:endParaRPr lang="zh-CN" altLang="en-US"/>
          </a:p>
        </p:txBody>
      </p:sp>
    </p:spTree>
    <p:extLst>
      <p:ext uri="{BB962C8B-B14F-4D97-AF65-F5344CB8AC3E}">
        <p14:creationId xmlns:p14="http://schemas.microsoft.com/office/powerpoint/2010/main" val="2170499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27</a:t>
            </a:fld>
            <a:endParaRPr lang="zh-CN" altLang="en-US"/>
          </a:p>
        </p:txBody>
      </p:sp>
    </p:spTree>
    <p:extLst>
      <p:ext uri="{BB962C8B-B14F-4D97-AF65-F5344CB8AC3E}">
        <p14:creationId xmlns:p14="http://schemas.microsoft.com/office/powerpoint/2010/main" val="1390516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28</a:t>
            </a:fld>
            <a:endParaRPr lang="zh-CN" altLang="en-US"/>
          </a:p>
        </p:txBody>
      </p:sp>
    </p:spTree>
    <p:extLst>
      <p:ext uri="{BB962C8B-B14F-4D97-AF65-F5344CB8AC3E}">
        <p14:creationId xmlns:p14="http://schemas.microsoft.com/office/powerpoint/2010/main" val="3448818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29</a:t>
            </a:fld>
            <a:endParaRPr lang="zh-CN" altLang="en-US"/>
          </a:p>
        </p:txBody>
      </p:sp>
    </p:spTree>
    <p:extLst>
      <p:ext uri="{BB962C8B-B14F-4D97-AF65-F5344CB8AC3E}">
        <p14:creationId xmlns:p14="http://schemas.microsoft.com/office/powerpoint/2010/main" val="212399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30</a:t>
            </a:fld>
            <a:endParaRPr lang="zh-CN" altLang="en-US"/>
          </a:p>
        </p:txBody>
      </p:sp>
    </p:spTree>
    <p:extLst>
      <p:ext uri="{BB962C8B-B14F-4D97-AF65-F5344CB8AC3E}">
        <p14:creationId xmlns:p14="http://schemas.microsoft.com/office/powerpoint/2010/main" val="2007487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31</a:t>
            </a:fld>
            <a:endParaRPr lang="zh-CN" altLang="en-US"/>
          </a:p>
        </p:txBody>
      </p:sp>
    </p:spTree>
    <p:extLst>
      <p:ext uri="{BB962C8B-B14F-4D97-AF65-F5344CB8AC3E}">
        <p14:creationId xmlns:p14="http://schemas.microsoft.com/office/powerpoint/2010/main" val="2095132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32</a:t>
            </a:fld>
            <a:endParaRPr lang="zh-CN" altLang="en-US"/>
          </a:p>
        </p:txBody>
      </p:sp>
    </p:spTree>
    <p:extLst>
      <p:ext uri="{BB962C8B-B14F-4D97-AF65-F5344CB8AC3E}">
        <p14:creationId xmlns:p14="http://schemas.microsoft.com/office/powerpoint/2010/main" val="5241950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33</a:t>
            </a:fld>
            <a:endParaRPr lang="zh-CN" altLang="en-US"/>
          </a:p>
        </p:txBody>
      </p:sp>
    </p:spTree>
    <p:extLst>
      <p:ext uri="{BB962C8B-B14F-4D97-AF65-F5344CB8AC3E}">
        <p14:creationId xmlns:p14="http://schemas.microsoft.com/office/powerpoint/2010/main" val="53676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4</a:t>
            </a:fld>
            <a:endParaRPr lang="zh-CN" altLang="en-US"/>
          </a:p>
        </p:txBody>
      </p:sp>
    </p:spTree>
    <p:extLst>
      <p:ext uri="{BB962C8B-B14F-4D97-AF65-F5344CB8AC3E}">
        <p14:creationId xmlns:p14="http://schemas.microsoft.com/office/powerpoint/2010/main" val="3390976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34</a:t>
            </a:fld>
            <a:endParaRPr lang="zh-CN" altLang="en-US"/>
          </a:p>
        </p:txBody>
      </p:sp>
    </p:spTree>
    <p:extLst>
      <p:ext uri="{BB962C8B-B14F-4D97-AF65-F5344CB8AC3E}">
        <p14:creationId xmlns:p14="http://schemas.microsoft.com/office/powerpoint/2010/main" val="2034396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35</a:t>
            </a:fld>
            <a:endParaRPr lang="zh-CN" altLang="en-US"/>
          </a:p>
        </p:txBody>
      </p:sp>
    </p:spTree>
    <p:extLst>
      <p:ext uri="{BB962C8B-B14F-4D97-AF65-F5344CB8AC3E}">
        <p14:creationId xmlns:p14="http://schemas.microsoft.com/office/powerpoint/2010/main" val="2342760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36</a:t>
            </a:fld>
            <a:endParaRPr lang="zh-CN" altLang="en-US"/>
          </a:p>
        </p:txBody>
      </p:sp>
    </p:spTree>
    <p:extLst>
      <p:ext uri="{BB962C8B-B14F-4D97-AF65-F5344CB8AC3E}">
        <p14:creationId xmlns:p14="http://schemas.microsoft.com/office/powerpoint/2010/main" val="37076033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37</a:t>
            </a:fld>
            <a:endParaRPr lang="zh-CN" altLang="en-US"/>
          </a:p>
        </p:txBody>
      </p:sp>
    </p:spTree>
    <p:extLst>
      <p:ext uri="{BB962C8B-B14F-4D97-AF65-F5344CB8AC3E}">
        <p14:creationId xmlns:p14="http://schemas.microsoft.com/office/powerpoint/2010/main" val="34818738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38</a:t>
            </a:fld>
            <a:endParaRPr lang="zh-CN" altLang="en-US"/>
          </a:p>
        </p:txBody>
      </p:sp>
    </p:spTree>
    <p:extLst>
      <p:ext uri="{BB962C8B-B14F-4D97-AF65-F5344CB8AC3E}">
        <p14:creationId xmlns:p14="http://schemas.microsoft.com/office/powerpoint/2010/main" val="8918210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39</a:t>
            </a:fld>
            <a:endParaRPr lang="zh-CN" altLang="en-US"/>
          </a:p>
        </p:txBody>
      </p:sp>
    </p:spTree>
    <p:extLst>
      <p:ext uri="{BB962C8B-B14F-4D97-AF65-F5344CB8AC3E}">
        <p14:creationId xmlns:p14="http://schemas.microsoft.com/office/powerpoint/2010/main" val="26931795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40</a:t>
            </a:fld>
            <a:endParaRPr lang="zh-CN" altLang="en-US"/>
          </a:p>
        </p:txBody>
      </p:sp>
    </p:spTree>
    <p:extLst>
      <p:ext uri="{BB962C8B-B14F-4D97-AF65-F5344CB8AC3E}">
        <p14:creationId xmlns:p14="http://schemas.microsoft.com/office/powerpoint/2010/main" val="37033529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41</a:t>
            </a:fld>
            <a:endParaRPr lang="zh-CN" altLang="en-US"/>
          </a:p>
        </p:txBody>
      </p:sp>
    </p:spTree>
    <p:extLst>
      <p:ext uri="{BB962C8B-B14F-4D97-AF65-F5344CB8AC3E}">
        <p14:creationId xmlns:p14="http://schemas.microsoft.com/office/powerpoint/2010/main" val="38780942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43</a:t>
            </a:fld>
            <a:endParaRPr lang="zh-CN" altLang="en-US"/>
          </a:p>
        </p:txBody>
      </p:sp>
    </p:spTree>
    <p:extLst>
      <p:ext uri="{BB962C8B-B14F-4D97-AF65-F5344CB8AC3E}">
        <p14:creationId xmlns:p14="http://schemas.microsoft.com/office/powerpoint/2010/main" val="9960513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44</a:t>
            </a:fld>
            <a:endParaRPr lang="zh-CN" altLang="en-US"/>
          </a:p>
        </p:txBody>
      </p:sp>
    </p:spTree>
    <p:extLst>
      <p:ext uri="{BB962C8B-B14F-4D97-AF65-F5344CB8AC3E}">
        <p14:creationId xmlns:p14="http://schemas.microsoft.com/office/powerpoint/2010/main" val="38500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5</a:t>
            </a:fld>
            <a:endParaRPr lang="zh-CN" altLang="en-US"/>
          </a:p>
        </p:txBody>
      </p:sp>
    </p:spTree>
    <p:extLst>
      <p:ext uri="{BB962C8B-B14F-4D97-AF65-F5344CB8AC3E}">
        <p14:creationId xmlns:p14="http://schemas.microsoft.com/office/powerpoint/2010/main" val="19360999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45</a:t>
            </a:fld>
            <a:endParaRPr lang="zh-CN" altLang="en-US"/>
          </a:p>
        </p:txBody>
      </p:sp>
    </p:spTree>
    <p:extLst>
      <p:ext uri="{BB962C8B-B14F-4D97-AF65-F5344CB8AC3E}">
        <p14:creationId xmlns:p14="http://schemas.microsoft.com/office/powerpoint/2010/main" val="31497477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46</a:t>
            </a:fld>
            <a:endParaRPr lang="zh-CN" altLang="en-US"/>
          </a:p>
        </p:txBody>
      </p:sp>
    </p:spTree>
    <p:extLst>
      <p:ext uri="{BB962C8B-B14F-4D97-AF65-F5344CB8AC3E}">
        <p14:creationId xmlns:p14="http://schemas.microsoft.com/office/powerpoint/2010/main" val="30758464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47</a:t>
            </a:fld>
            <a:endParaRPr lang="zh-CN" altLang="en-US"/>
          </a:p>
        </p:txBody>
      </p:sp>
    </p:spTree>
    <p:extLst>
      <p:ext uri="{BB962C8B-B14F-4D97-AF65-F5344CB8AC3E}">
        <p14:creationId xmlns:p14="http://schemas.microsoft.com/office/powerpoint/2010/main" val="21356043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48</a:t>
            </a:fld>
            <a:endParaRPr lang="zh-CN" altLang="en-US"/>
          </a:p>
        </p:txBody>
      </p:sp>
    </p:spTree>
    <p:extLst>
      <p:ext uri="{BB962C8B-B14F-4D97-AF65-F5344CB8AC3E}">
        <p14:creationId xmlns:p14="http://schemas.microsoft.com/office/powerpoint/2010/main" val="39657347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49</a:t>
            </a:fld>
            <a:endParaRPr lang="zh-CN" altLang="en-US"/>
          </a:p>
        </p:txBody>
      </p:sp>
    </p:spTree>
    <p:extLst>
      <p:ext uri="{BB962C8B-B14F-4D97-AF65-F5344CB8AC3E}">
        <p14:creationId xmlns:p14="http://schemas.microsoft.com/office/powerpoint/2010/main" val="22751592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50</a:t>
            </a:fld>
            <a:endParaRPr lang="zh-CN" altLang="en-US"/>
          </a:p>
        </p:txBody>
      </p:sp>
    </p:spTree>
    <p:extLst>
      <p:ext uri="{BB962C8B-B14F-4D97-AF65-F5344CB8AC3E}">
        <p14:creationId xmlns:p14="http://schemas.microsoft.com/office/powerpoint/2010/main" val="31196416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51</a:t>
            </a:fld>
            <a:endParaRPr lang="zh-CN" altLang="en-US"/>
          </a:p>
        </p:txBody>
      </p:sp>
    </p:spTree>
    <p:extLst>
      <p:ext uri="{BB962C8B-B14F-4D97-AF65-F5344CB8AC3E}">
        <p14:creationId xmlns:p14="http://schemas.microsoft.com/office/powerpoint/2010/main" val="41371836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52</a:t>
            </a:fld>
            <a:endParaRPr lang="zh-CN" altLang="en-US"/>
          </a:p>
        </p:txBody>
      </p:sp>
    </p:spTree>
    <p:extLst>
      <p:ext uri="{BB962C8B-B14F-4D97-AF65-F5344CB8AC3E}">
        <p14:creationId xmlns:p14="http://schemas.microsoft.com/office/powerpoint/2010/main" val="30797639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53</a:t>
            </a:fld>
            <a:endParaRPr lang="zh-CN" altLang="en-US"/>
          </a:p>
        </p:txBody>
      </p:sp>
    </p:spTree>
    <p:extLst>
      <p:ext uri="{BB962C8B-B14F-4D97-AF65-F5344CB8AC3E}">
        <p14:creationId xmlns:p14="http://schemas.microsoft.com/office/powerpoint/2010/main" val="14915964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54</a:t>
            </a:fld>
            <a:endParaRPr lang="zh-CN" altLang="en-US"/>
          </a:p>
        </p:txBody>
      </p:sp>
    </p:spTree>
    <p:extLst>
      <p:ext uri="{BB962C8B-B14F-4D97-AF65-F5344CB8AC3E}">
        <p14:creationId xmlns:p14="http://schemas.microsoft.com/office/powerpoint/2010/main" val="287219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6</a:t>
            </a:fld>
            <a:endParaRPr lang="zh-CN" altLang="en-US"/>
          </a:p>
        </p:txBody>
      </p:sp>
    </p:spTree>
    <p:extLst>
      <p:ext uri="{BB962C8B-B14F-4D97-AF65-F5344CB8AC3E}">
        <p14:creationId xmlns:p14="http://schemas.microsoft.com/office/powerpoint/2010/main" val="35334447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55</a:t>
            </a:fld>
            <a:endParaRPr lang="zh-CN" altLang="en-US"/>
          </a:p>
        </p:txBody>
      </p:sp>
    </p:spTree>
    <p:extLst>
      <p:ext uri="{BB962C8B-B14F-4D97-AF65-F5344CB8AC3E}">
        <p14:creationId xmlns:p14="http://schemas.microsoft.com/office/powerpoint/2010/main" val="13670873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56</a:t>
            </a:fld>
            <a:endParaRPr lang="zh-CN" altLang="en-US"/>
          </a:p>
        </p:txBody>
      </p:sp>
    </p:spTree>
    <p:extLst>
      <p:ext uri="{BB962C8B-B14F-4D97-AF65-F5344CB8AC3E}">
        <p14:creationId xmlns:p14="http://schemas.microsoft.com/office/powerpoint/2010/main" val="532884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57</a:t>
            </a:fld>
            <a:endParaRPr lang="zh-CN" altLang="en-US"/>
          </a:p>
        </p:txBody>
      </p:sp>
    </p:spTree>
    <p:extLst>
      <p:ext uri="{BB962C8B-B14F-4D97-AF65-F5344CB8AC3E}">
        <p14:creationId xmlns:p14="http://schemas.microsoft.com/office/powerpoint/2010/main" val="42702387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58</a:t>
            </a:fld>
            <a:endParaRPr lang="zh-CN" altLang="en-US"/>
          </a:p>
        </p:txBody>
      </p:sp>
    </p:spTree>
    <p:extLst>
      <p:ext uri="{BB962C8B-B14F-4D97-AF65-F5344CB8AC3E}">
        <p14:creationId xmlns:p14="http://schemas.microsoft.com/office/powerpoint/2010/main" val="41926704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59</a:t>
            </a:fld>
            <a:endParaRPr lang="zh-CN" altLang="en-US"/>
          </a:p>
        </p:txBody>
      </p:sp>
    </p:spTree>
    <p:extLst>
      <p:ext uri="{BB962C8B-B14F-4D97-AF65-F5344CB8AC3E}">
        <p14:creationId xmlns:p14="http://schemas.microsoft.com/office/powerpoint/2010/main" val="28343754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60</a:t>
            </a:fld>
            <a:endParaRPr lang="zh-CN" altLang="en-US"/>
          </a:p>
        </p:txBody>
      </p:sp>
    </p:spTree>
    <p:extLst>
      <p:ext uri="{BB962C8B-B14F-4D97-AF65-F5344CB8AC3E}">
        <p14:creationId xmlns:p14="http://schemas.microsoft.com/office/powerpoint/2010/main" val="3232398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61</a:t>
            </a:fld>
            <a:endParaRPr lang="zh-CN" altLang="en-US"/>
          </a:p>
        </p:txBody>
      </p:sp>
    </p:spTree>
    <p:extLst>
      <p:ext uri="{BB962C8B-B14F-4D97-AF65-F5344CB8AC3E}">
        <p14:creationId xmlns:p14="http://schemas.microsoft.com/office/powerpoint/2010/main" val="39846786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62</a:t>
            </a:fld>
            <a:endParaRPr lang="zh-CN" altLang="en-US"/>
          </a:p>
        </p:txBody>
      </p:sp>
    </p:spTree>
    <p:extLst>
      <p:ext uri="{BB962C8B-B14F-4D97-AF65-F5344CB8AC3E}">
        <p14:creationId xmlns:p14="http://schemas.microsoft.com/office/powerpoint/2010/main" val="31982242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64</a:t>
            </a:fld>
            <a:endParaRPr lang="zh-CN" altLang="en-US"/>
          </a:p>
        </p:txBody>
      </p:sp>
    </p:spTree>
    <p:extLst>
      <p:ext uri="{BB962C8B-B14F-4D97-AF65-F5344CB8AC3E}">
        <p14:creationId xmlns:p14="http://schemas.microsoft.com/office/powerpoint/2010/main" val="27924239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65</a:t>
            </a:fld>
            <a:endParaRPr lang="zh-CN" altLang="en-US"/>
          </a:p>
        </p:txBody>
      </p:sp>
    </p:spTree>
    <p:extLst>
      <p:ext uri="{BB962C8B-B14F-4D97-AF65-F5344CB8AC3E}">
        <p14:creationId xmlns:p14="http://schemas.microsoft.com/office/powerpoint/2010/main" val="381578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7</a:t>
            </a:fld>
            <a:endParaRPr lang="zh-CN" altLang="en-US"/>
          </a:p>
        </p:txBody>
      </p:sp>
    </p:spTree>
    <p:extLst>
      <p:ext uri="{BB962C8B-B14F-4D97-AF65-F5344CB8AC3E}">
        <p14:creationId xmlns:p14="http://schemas.microsoft.com/office/powerpoint/2010/main" val="28814174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66</a:t>
            </a:fld>
            <a:endParaRPr lang="zh-CN" altLang="en-US"/>
          </a:p>
        </p:txBody>
      </p:sp>
    </p:spTree>
    <p:extLst>
      <p:ext uri="{BB962C8B-B14F-4D97-AF65-F5344CB8AC3E}">
        <p14:creationId xmlns:p14="http://schemas.microsoft.com/office/powerpoint/2010/main" val="2484734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67</a:t>
            </a:fld>
            <a:endParaRPr lang="zh-CN" altLang="en-US"/>
          </a:p>
        </p:txBody>
      </p:sp>
    </p:spTree>
    <p:extLst>
      <p:ext uri="{BB962C8B-B14F-4D97-AF65-F5344CB8AC3E}">
        <p14:creationId xmlns:p14="http://schemas.microsoft.com/office/powerpoint/2010/main" val="17650979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68</a:t>
            </a:fld>
            <a:endParaRPr lang="zh-CN" altLang="en-US"/>
          </a:p>
        </p:txBody>
      </p:sp>
    </p:spTree>
    <p:extLst>
      <p:ext uri="{BB962C8B-B14F-4D97-AF65-F5344CB8AC3E}">
        <p14:creationId xmlns:p14="http://schemas.microsoft.com/office/powerpoint/2010/main" val="7795385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69</a:t>
            </a:fld>
            <a:endParaRPr lang="zh-CN" altLang="en-US"/>
          </a:p>
        </p:txBody>
      </p:sp>
    </p:spTree>
    <p:extLst>
      <p:ext uri="{BB962C8B-B14F-4D97-AF65-F5344CB8AC3E}">
        <p14:creationId xmlns:p14="http://schemas.microsoft.com/office/powerpoint/2010/main" val="14619483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70</a:t>
            </a:fld>
            <a:endParaRPr lang="zh-CN" altLang="en-US"/>
          </a:p>
        </p:txBody>
      </p:sp>
    </p:spTree>
    <p:extLst>
      <p:ext uri="{BB962C8B-B14F-4D97-AF65-F5344CB8AC3E}">
        <p14:creationId xmlns:p14="http://schemas.microsoft.com/office/powerpoint/2010/main" val="21162249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71</a:t>
            </a:fld>
            <a:endParaRPr lang="zh-CN" altLang="en-US"/>
          </a:p>
        </p:txBody>
      </p:sp>
    </p:spTree>
    <p:extLst>
      <p:ext uri="{BB962C8B-B14F-4D97-AF65-F5344CB8AC3E}">
        <p14:creationId xmlns:p14="http://schemas.microsoft.com/office/powerpoint/2010/main" val="23712674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72</a:t>
            </a:fld>
            <a:endParaRPr lang="zh-CN" altLang="en-US"/>
          </a:p>
        </p:txBody>
      </p:sp>
    </p:spTree>
    <p:extLst>
      <p:ext uri="{BB962C8B-B14F-4D97-AF65-F5344CB8AC3E}">
        <p14:creationId xmlns:p14="http://schemas.microsoft.com/office/powerpoint/2010/main" val="7420806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73</a:t>
            </a:fld>
            <a:endParaRPr lang="zh-CN" altLang="en-US"/>
          </a:p>
        </p:txBody>
      </p:sp>
    </p:spTree>
    <p:extLst>
      <p:ext uri="{BB962C8B-B14F-4D97-AF65-F5344CB8AC3E}">
        <p14:creationId xmlns:p14="http://schemas.microsoft.com/office/powerpoint/2010/main" val="14256718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74</a:t>
            </a:fld>
            <a:endParaRPr lang="zh-CN" altLang="en-US"/>
          </a:p>
        </p:txBody>
      </p:sp>
    </p:spTree>
    <p:extLst>
      <p:ext uri="{BB962C8B-B14F-4D97-AF65-F5344CB8AC3E}">
        <p14:creationId xmlns:p14="http://schemas.microsoft.com/office/powerpoint/2010/main" val="22288822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75</a:t>
            </a:fld>
            <a:endParaRPr lang="zh-CN" altLang="en-US"/>
          </a:p>
        </p:txBody>
      </p:sp>
    </p:spTree>
    <p:extLst>
      <p:ext uri="{BB962C8B-B14F-4D97-AF65-F5344CB8AC3E}">
        <p14:creationId xmlns:p14="http://schemas.microsoft.com/office/powerpoint/2010/main" val="2089758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bg1">
                    <a:lumMod val="9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在程序中也把现实世界的具体事物全部看成一个一个的对象来解决问题</a:t>
            </a:r>
            <a:endParaRPr lang="en-US" altLang="zh-CN" sz="1200" dirty="0">
              <a:solidFill>
                <a:schemeClr val="bg1">
                  <a:lumMod val="9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sz="1200" dirty="0">
                <a:solidFill>
                  <a:schemeClr val="bg1">
                    <a:lumMod val="9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按照面向对象编程来设计程序：程序代码符合人类思维习惯，更易理解、更简单</a:t>
            </a:r>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8</a:t>
            </a:fld>
            <a:endParaRPr lang="zh-CN" altLang="en-US"/>
          </a:p>
        </p:txBody>
      </p:sp>
    </p:spTree>
    <p:extLst>
      <p:ext uri="{BB962C8B-B14F-4D97-AF65-F5344CB8AC3E}">
        <p14:creationId xmlns:p14="http://schemas.microsoft.com/office/powerpoint/2010/main" val="28949866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76</a:t>
            </a:fld>
            <a:endParaRPr lang="zh-CN" altLang="en-US"/>
          </a:p>
        </p:txBody>
      </p:sp>
    </p:spTree>
    <p:extLst>
      <p:ext uri="{BB962C8B-B14F-4D97-AF65-F5344CB8AC3E}">
        <p14:creationId xmlns:p14="http://schemas.microsoft.com/office/powerpoint/2010/main" val="27904445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77</a:t>
            </a:fld>
            <a:endParaRPr lang="zh-CN" altLang="en-US"/>
          </a:p>
        </p:txBody>
      </p:sp>
    </p:spTree>
    <p:extLst>
      <p:ext uri="{BB962C8B-B14F-4D97-AF65-F5344CB8AC3E}">
        <p14:creationId xmlns:p14="http://schemas.microsoft.com/office/powerpoint/2010/main" val="21788661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78</a:t>
            </a:fld>
            <a:endParaRPr lang="zh-CN" altLang="en-US"/>
          </a:p>
        </p:txBody>
      </p:sp>
    </p:spTree>
    <p:extLst>
      <p:ext uri="{BB962C8B-B14F-4D97-AF65-F5344CB8AC3E}">
        <p14:creationId xmlns:p14="http://schemas.microsoft.com/office/powerpoint/2010/main" val="18767744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3CC63F50-FC71-46DD-9BDC-11F985EF414C}" type="slidenum">
              <a:rPr lang="zh-CN" altLang="en-US" smtClean="0"/>
              <a:t>79</a:t>
            </a:fld>
            <a:endParaRPr lang="zh-CN" altLang="en-US"/>
          </a:p>
        </p:txBody>
      </p:sp>
    </p:spTree>
    <p:extLst>
      <p:ext uri="{BB962C8B-B14F-4D97-AF65-F5344CB8AC3E}">
        <p14:creationId xmlns:p14="http://schemas.microsoft.com/office/powerpoint/2010/main" val="10605121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留作提问，再来看一下下一页，总结</a:t>
            </a:r>
          </a:p>
        </p:txBody>
      </p:sp>
      <p:sp>
        <p:nvSpPr>
          <p:cNvPr id="4" name="灯片编号占位符 3"/>
          <p:cNvSpPr>
            <a:spLocks noGrp="1"/>
          </p:cNvSpPr>
          <p:nvPr>
            <p:ph type="sldNum" sz="quarter" idx="10"/>
          </p:nvPr>
        </p:nvSpPr>
        <p:spPr/>
        <p:txBody>
          <a:bodyPr/>
          <a:lstStyle/>
          <a:p>
            <a:fld id="{3CC63F50-FC71-46DD-9BDC-11F985EF414C}" type="slidenum">
              <a:rPr lang="zh-CN" altLang="en-US" smtClean="0"/>
              <a:t>81</a:t>
            </a:fld>
            <a:endParaRPr lang="zh-CN" altLang="en-US"/>
          </a:p>
        </p:txBody>
      </p:sp>
    </p:spTree>
    <p:extLst>
      <p:ext uri="{BB962C8B-B14F-4D97-AF65-F5344CB8AC3E}">
        <p14:creationId xmlns:p14="http://schemas.microsoft.com/office/powerpoint/2010/main" val="28232826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留作提问，再来看一下下一页，总结</a:t>
            </a:r>
          </a:p>
        </p:txBody>
      </p:sp>
      <p:sp>
        <p:nvSpPr>
          <p:cNvPr id="4" name="灯片编号占位符 3"/>
          <p:cNvSpPr>
            <a:spLocks noGrp="1"/>
          </p:cNvSpPr>
          <p:nvPr>
            <p:ph type="sldNum" sz="quarter" idx="10"/>
          </p:nvPr>
        </p:nvSpPr>
        <p:spPr/>
        <p:txBody>
          <a:bodyPr/>
          <a:lstStyle/>
          <a:p>
            <a:fld id="{3CC63F50-FC71-46DD-9BDC-11F985EF414C}" type="slidenum">
              <a:rPr lang="zh-CN" altLang="en-US" smtClean="0"/>
              <a:t>82</a:t>
            </a:fld>
            <a:endParaRPr lang="zh-CN" altLang="en-US"/>
          </a:p>
        </p:txBody>
      </p:sp>
    </p:spTree>
    <p:extLst>
      <p:ext uri="{BB962C8B-B14F-4D97-AF65-F5344CB8AC3E}">
        <p14:creationId xmlns:p14="http://schemas.microsoft.com/office/powerpoint/2010/main" val="241808896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留作提问，再来看一下下一页，总结</a:t>
            </a:r>
          </a:p>
        </p:txBody>
      </p:sp>
      <p:sp>
        <p:nvSpPr>
          <p:cNvPr id="4" name="灯片编号占位符 3"/>
          <p:cNvSpPr>
            <a:spLocks noGrp="1"/>
          </p:cNvSpPr>
          <p:nvPr>
            <p:ph type="sldNum" sz="quarter" idx="10"/>
          </p:nvPr>
        </p:nvSpPr>
        <p:spPr/>
        <p:txBody>
          <a:bodyPr/>
          <a:lstStyle/>
          <a:p>
            <a:fld id="{3CC63F50-FC71-46DD-9BDC-11F985EF414C}" type="slidenum">
              <a:rPr lang="zh-CN" altLang="en-US" smtClean="0"/>
              <a:t>83</a:t>
            </a:fld>
            <a:endParaRPr lang="zh-CN" altLang="en-US"/>
          </a:p>
        </p:txBody>
      </p:sp>
    </p:spTree>
    <p:extLst>
      <p:ext uri="{BB962C8B-B14F-4D97-AF65-F5344CB8AC3E}">
        <p14:creationId xmlns:p14="http://schemas.microsoft.com/office/powerpoint/2010/main" val="26786458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留作提问，再来看一下下一页，总结</a:t>
            </a:r>
          </a:p>
        </p:txBody>
      </p:sp>
      <p:sp>
        <p:nvSpPr>
          <p:cNvPr id="4" name="灯片编号占位符 3"/>
          <p:cNvSpPr>
            <a:spLocks noGrp="1"/>
          </p:cNvSpPr>
          <p:nvPr>
            <p:ph type="sldNum" sz="quarter" idx="10"/>
          </p:nvPr>
        </p:nvSpPr>
        <p:spPr/>
        <p:txBody>
          <a:bodyPr/>
          <a:lstStyle/>
          <a:p>
            <a:fld id="{3CC63F50-FC71-46DD-9BDC-11F985EF414C}" type="slidenum">
              <a:rPr lang="zh-CN" altLang="en-US" smtClean="0"/>
              <a:t>84</a:t>
            </a:fld>
            <a:endParaRPr lang="zh-CN" altLang="en-US"/>
          </a:p>
        </p:txBody>
      </p:sp>
    </p:spTree>
    <p:extLst>
      <p:ext uri="{BB962C8B-B14F-4D97-AF65-F5344CB8AC3E}">
        <p14:creationId xmlns:p14="http://schemas.microsoft.com/office/powerpoint/2010/main" val="14313297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留作提问，再来看一下下一页，总结</a:t>
            </a:r>
          </a:p>
        </p:txBody>
      </p:sp>
      <p:sp>
        <p:nvSpPr>
          <p:cNvPr id="4" name="灯片编号占位符 3"/>
          <p:cNvSpPr>
            <a:spLocks noGrp="1"/>
          </p:cNvSpPr>
          <p:nvPr>
            <p:ph type="sldNum" sz="quarter" idx="10"/>
          </p:nvPr>
        </p:nvSpPr>
        <p:spPr/>
        <p:txBody>
          <a:bodyPr/>
          <a:lstStyle/>
          <a:p>
            <a:fld id="{3CC63F50-FC71-46DD-9BDC-11F985EF414C}" type="slidenum">
              <a:rPr lang="zh-CN" altLang="en-US" smtClean="0"/>
              <a:t>85</a:t>
            </a:fld>
            <a:endParaRPr lang="zh-CN" altLang="en-US"/>
          </a:p>
        </p:txBody>
      </p:sp>
    </p:spTree>
    <p:extLst>
      <p:ext uri="{BB962C8B-B14F-4D97-AF65-F5344CB8AC3E}">
        <p14:creationId xmlns:p14="http://schemas.microsoft.com/office/powerpoint/2010/main" val="192324312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173" rtl="0" eaLnBrk="1" fontAlgn="auto" latinLnBrk="0" hangingPunct="1">
              <a:lnSpc>
                <a:spcPct val="100000"/>
              </a:lnSpc>
              <a:spcBef>
                <a:spcPts val="0"/>
              </a:spcBef>
              <a:spcAft>
                <a:spcPts val="0"/>
              </a:spcAft>
              <a:buClrTx/>
              <a:buSzTx/>
              <a:buFontTx/>
              <a:buNone/>
              <a:tabLst/>
              <a:defRPr/>
            </a:pPr>
            <a:r>
              <a:rPr lang="zh-CN" altLang="en-US" dirty="0"/>
              <a:t>在讲解封装之前，我们先来学习</a:t>
            </a:r>
            <a:r>
              <a:rPr lang="en-US" altLang="zh-CN" dirty="0"/>
              <a:t>private</a:t>
            </a:r>
            <a:r>
              <a:rPr lang="zh-CN" altLang="en-US" dirty="0"/>
              <a:t>关键字，关于</a:t>
            </a:r>
            <a:r>
              <a:rPr lang="en-US" altLang="zh-CN" dirty="0"/>
              <a:t>private</a:t>
            </a:r>
            <a:r>
              <a:rPr lang="zh-CN" altLang="en-US" dirty="0"/>
              <a:t>关键字的讲解，我们先到代码中操作，然后再回来总结。</a:t>
            </a:r>
            <a:endParaRPr lang="en-US" altLang="zh-CN" dirty="0"/>
          </a:p>
          <a:p>
            <a:pPr marL="0" marR="0" lvl="0" indent="0" algn="l" defTabSz="914173" rtl="0" eaLnBrk="1" fontAlgn="auto" latinLnBrk="0" hangingPunct="1">
              <a:lnSpc>
                <a:spcPct val="100000"/>
              </a:lnSpc>
              <a:spcBef>
                <a:spcPts val="0"/>
              </a:spcBef>
              <a:spcAft>
                <a:spcPts val="0"/>
              </a:spcAft>
              <a:buClrTx/>
              <a:buSzTx/>
              <a:buFontTx/>
              <a:buNone/>
              <a:tabLst/>
              <a:defRPr/>
            </a:pPr>
            <a:r>
              <a:rPr lang="en-US" altLang="zh-CN" dirty="0" err="1"/>
              <a:t>pirvate</a:t>
            </a:r>
            <a:r>
              <a:rPr lang="zh-CN" altLang="en-US" dirty="0"/>
              <a:t>和</a:t>
            </a:r>
            <a:r>
              <a:rPr lang="en-US" altLang="zh-CN" dirty="0"/>
              <a:t>this</a:t>
            </a:r>
            <a:r>
              <a:rPr lang="zh-CN" altLang="en-US" dirty="0"/>
              <a:t>的讲解都可以通过代码来进行。后修改即可</a:t>
            </a:r>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87</a:t>
            </a:fld>
            <a:endParaRPr lang="zh-CN" altLang="en-US"/>
          </a:p>
        </p:txBody>
      </p:sp>
    </p:spTree>
    <p:extLst>
      <p:ext uri="{BB962C8B-B14F-4D97-AF65-F5344CB8AC3E}">
        <p14:creationId xmlns:p14="http://schemas.microsoft.com/office/powerpoint/2010/main" val="2045221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9</a:t>
            </a:fld>
            <a:endParaRPr lang="zh-CN" altLang="en-US"/>
          </a:p>
        </p:txBody>
      </p:sp>
    </p:spTree>
    <p:extLst>
      <p:ext uri="{BB962C8B-B14F-4D97-AF65-F5344CB8AC3E}">
        <p14:creationId xmlns:p14="http://schemas.microsoft.com/office/powerpoint/2010/main" val="361302237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接下来我们来学习</a:t>
            </a:r>
            <a:r>
              <a:rPr lang="en-US" altLang="zh-CN" dirty="0"/>
              <a:t>this</a:t>
            </a:r>
            <a:r>
              <a:rPr lang="zh-CN" altLang="en-US" dirty="0"/>
              <a:t>关键字，我们先到代码中操作，然后再回来总结。</a:t>
            </a:r>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89</a:t>
            </a:fld>
            <a:endParaRPr lang="zh-CN" altLang="en-US"/>
          </a:p>
        </p:txBody>
      </p:sp>
    </p:spTree>
    <p:extLst>
      <p:ext uri="{BB962C8B-B14F-4D97-AF65-F5344CB8AC3E}">
        <p14:creationId xmlns:p14="http://schemas.microsoft.com/office/powerpoint/2010/main" val="104373937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90</a:t>
            </a:fld>
            <a:endParaRPr lang="zh-CN" altLang="en-US"/>
          </a:p>
        </p:txBody>
      </p:sp>
    </p:spTree>
    <p:extLst>
      <p:ext uri="{BB962C8B-B14F-4D97-AF65-F5344CB8AC3E}">
        <p14:creationId xmlns:p14="http://schemas.microsoft.com/office/powerpoint/2010/main" val="373218953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173"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92</a:t>
            </a:fld>
            <a:endParaRPr lang="zh-CN" altLang="en-US"/>
          </a:p>
        </p:txBody>
      </p:sp>
    </p:spTree>
    <p:extLst>
      <p:ext uri="{BB962C8B-B14F-4D97-AF65-F5344CB8AC3E}">
        <p14:creationId xmlns:p14="http://schemas.microsoft.com/office/powerpoint/2010/main" val="122632415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173"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94</a:t>
            </a:fld>
            <a:endParaRPr lang="zh-CN" altLang="en-US"/>
          </a:p>
        </p:txBody>
      </p:sp>
    </p:spTree>
    <p:extLst>
      <p:ext uri="{BB962C8B-B14F-4D97-AF65-F5344CB8AC3E}">
        <p14:creationId xmlns:p14="http://schemas.microsoft.com/office/powerpoint/2010/main" val="31646811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173"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95</a:t>
            </a:fld>
            <a:endParaRPr lang="zh-CN" altLang="en-US"/>
          </a:p>
        </p:txBody>
      </p:sp>
    </p:spTree>
    <p:extLst>
      <p:ext uri="{BB962C8B-B14F-4D97-AF65-F5344CB8AC3E}">
        <p14:creationId xmlns:p14="http://schemas.microsoft.com/office/powerpoint/2010/main" val="22040225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173"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96</a:t>
            </a:fld>
            <a:endParaRPr lang="zh-CN" altLang="en-US"/>
          </a:p>
        </p:txBody>
      </p:sp>
    </p:spTree>
    <p:extLst>
      <p:ext uri="{BB962C8B-B14F-4D97-AF65-F5344CB8AC3E}">
        <p14:creationId xmlns:p14="http://schemas.microsoft.com/office/powerpoint/2010/main" val="218771183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从新建类开始编写</a:t>
            </a:r>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97</a:t>
            </a:fld>
            <a:endParaRPr lang="zh-CN" altLang="en-US"/>
          </a:p>
        </p:txBody>
      </p:sp>
    </p:spTree>
    <p:extLst>
      <p:ext uri="{BB962C8B-B14F-4D97-AF65-F5344CB8AC3E}">
        <p14:creationId xmlns:p14="http://schemas.microsoft.com/office/powerpoint/2010/main" val="1577887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我们将其理解为对象的设计图</a:t>
            </a:r>
          </a:p>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12</a:t>
            </a:fld>
            <a:endParaRPr lang="zh-CN" altLang="en-US"/>
          </a:p>
        </p:txBody>
      </p:sp>
    </p:spTree>
    <p:extLst>
      <p:ext uri="{BB962C8B-B14F-4D97-AF65-F5344CB8AC3E}">
        <p14:creationId xmlns:p14="http://schemas.microsoft.com/office/powerpoint/2010/main" val="4139957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1917201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7489947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5388186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4188299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思考页">
    <p:spTree>
      <p:nvGrpSpPr>
        <p:cNvPr id="1" name=""/>
        <p:cNvGrpSpPr/>
        <p:nvPr/>
      </p:nvGrpSpPr>
      <p:grpSpPr>
        <a:xfrm>
          <a:off x="0" y="0"/>
          <a:ext cx="0" cy="0"/>
          <a:chOff x="0" y="0"/>
          <a:chExt cx="0" cy="0"/>
        </a:xfrm>
      </p:grpSpPr>
      <p:sp>
        <p:nvSpPr>
          <p:cNvPr id="23" name="六边形 22"/>
          <p:cNvSpPr/>
          <p:nvPr userDrawn="1"/>
        </p:nvSpPr>
        <p:spPr>
          <a:xfrm rot="5400000">
            <a:off x="1692385" y="2597813"/>
            <a:ext cx="1944551" cy="1676336"/>
          </a:xfrm>
          <a:prstGeom prst="hexagon">
            <a:avLst/>
          </a:prstGeom>
          <a:solidFill>
            <a:schemeClr val="bg1"/>
          </a:solidFill>
          <a:ln w="762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lIns="91420" tIns="45718" rIns="91420" bIns="45718" rtlCol="0" anchor="ctr"/>
          <a:lstStyle/>
          <a:p>
            <a:pPr algn="ctr"/>
            <a:endParaRPr kumimoji="1" lang="zh-CN" altLang="en-US"/>
          </a:p>
        </p:txBody>
      </p:sp>
      <p:sp>
        <p:nvSpPr>
          <p:cNvPr id="11" name="文本占位符 3"/>
          <p:cNvSpPr>
            <a:spLocks noGrp="1"/>
          </p:cNvSpPr>
          <p:nvPr>
            <p:ph type="body" sz="quarter" idx="10" hasCustomPrompt="1"/>
          </p:nvPr>
        </p:nvSpPr>
        <p:spPr>
          <a:xfrm>
            <a:off x="5045561" y="1903922"/>
            <a:ext cx="5760539" cy="3196039"/>
          </a:xfrm>
          <a:prstGeom prst="rect">
            <a:avLst/>
          </a:prstGeom>
        </p:spPr>
        <p:txBody>
          <a:bodyPr lIns="91420" tIns="45718" rIns="91420" bIns="45718"/>
          <a:lstStyle>
            <a:lvl1pPr marL="342818" marR="0" indent="-342818" algn="l" defTabSz="914173" rtl="0" eaLnBrk="0" fontAlgn="base" latinLnBrk="0" hangingPunct="0">
              <a:lnSpc>
                <a:spcPct val="200000"/>
              </a:lnSpc>
              <a:spcBef>
                <a:spcPct val="20000"/>
              </a:spcBef>
              <a:spcAft>
                <a:spcPct val="0"/>
              </a:spcAft>
              <a:buClrTx/>
              <a:buSzTx/>
              <a:buFont typeface="+mj-lt"/>
              <a:buAutoNum type="arabicPeriod"/>
              <a:defRPr sz="19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443" indent="0">
              <a:buNone/>
              <a:defRPr/>
            </a:lvl2pPr>
            <a:lvl3pPr marL="1218900" indent="0">
              <a:buNone/>
              <a:defRPr/>
            </a:lvl3pPr>
            <a:lvl4pPr marL="1828346"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903782" y="2953047"/>
            <a:ext cx="1567543" cy="1079500"/>
          </a:xfrm>
          <a:prstGeom prst="rect">
            <a:avLst/>
          </a:prstGeom>
          <a:noFill/>
          <a:ln>
            <a:noFill/>
          </a:ln>
        </p:spPr>
        <p:txBody>
          <a:bodyPr lIns="91420" tIns="45718" rIns="91420" bIns="45718"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p:cNvSpPr>
            <a:spLocks noGrp="1"/>
          </p:cNvSpPr>
          <p:nvPr userDrawn="1">
            <p:ph type="title" hasCustomPrompt="1"/>
          </p:nvPr>
        </p:nvSpPr>
        <p:spPr>
          <a:xfrm>
            <a:off x="710880" y="234037"/>
            <a:ext cx="8771021" cy="517191"/>
          </a:xfrm>
          <a:prstGeom prst="rect">
            <a:avLst/>
          </a:prstGeom>
        </p:spPr>
        <p:txBody>
          <a:bodyPr lIns="91420" tIns="45718" rIns="91420" bIns="45718"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24" name="六边形 23"/>
          <p:cNvSpPr/>
          <p:nvPr userDrawn="1"/>
        </p:nvSpPr>
        <p:spPr>
          <a:xfrm rot="5400000">
            <a:off x="3502425" y="2219492"/>
            <a:ext cx="566611" cy="488457"/>
          </a:xfrm>
          <a:prstGeom prst="hexagon">
            <a:avLst/>
          </a:prstGeom>
          <a:solidFill>
            <a:srgbClr val="B60206"/>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91420" tIns="45718" rIns="91420" bIns="45718" rtlCol="0" anchor="ctr"/>
          <a:lstStyle/>
          <a:p>
            <a:pPr algn="ctr"/>
            <a:endParaRPr kumimoji="1" lang="zh-CN" altLang="en-US"/>
          </a:p>
        </p:txBody>
      </p:sp>
      <p:sp>
        <p:nvSpPr>
          <p:cNvPr id="25" name="六边形 24"/>
          <p:cNvSpPr/>
          <p:nvPr userDrawn="1"/>
        </p:nvSpPr>
        <p:spPr>
          <a:xfrm rot="5400000">
            <a:off x="1353755" y="4163929"/>
            <a:ext cx="466193" cy="401891"/>
          </a:xfrm>
          <a:prstGeom prst="hexagon">
            <a:avLst/>
          </a:prstGeom>
          <a:solidFill>
            <a:srgbClr val="51515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0" tIns="45718" rIns="91420" bIns="45718" rtlCol="0" anchor="ctr"/>
          <a:lstStyle/>
          <a:p>
            <a:pPr lvl="0" algn="ctr"/>
            <a:endParaRPr lang="zh-CN" altLang="en-US"/>
          </a:p>
        </p:txBody>
      </p:sp>
      <p:sp>
        <p:nvSpPr>
          <p:cNvPr id="26" name="六边形 25"/>
          <p:cNvSpPr/>
          <p:nvPr userDrawn="1"/>
        </p:nvSpPr>
        <p:spPr>
          <a:xfrm rot="5400000">
            <a:off x="3746651" y="3648661"/>
            <a:ext cx="566612" cy="488459"/>
          </a:xfrm>
          <a:prstGeom prst="hexagon">
            <a:avLst/>
          </a:prstGeom>
          <a:noFill/>
          <a:ln w="9525">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lIns="91420" tIns="45718" rIns="91420" bIns="45718" rtlCol="0" anchor="ctr"/>
          <a:lstStyle/>
          <a:p>
            <a:pPr algn="ctr"/>
            <a:endParaRPr kumimoji="1" lang="zh-CN" altLang="en-US"/>
          </a:p>
        </p:txBody>
      </p:sp>
    </p:spTree>
    <p:extLst>
      <p:ext uri="{BB962C8B-B14F-4D97-AF65-F5344CB8AC3E}">
        <p14:creationId xmlns:p14="http://schemas.microsoft.com/office/powerpoint/2010/main" val="29341995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03195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5.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21" Type="http://schemas.openxmlformats.org/officeDocument/2006/relationships/theme" Target="../theme/theme6.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image" Target="../media/image6.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 id="2147483712" r:id="rId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11" r:id="rId16"/>
    <p:sldLayoutId id="2147483713" r:id="rId17"/>
    <p:sldLayoutId id="2147483715" r:id="rId18"/>
    <p:sldLayoutId id="2147483716" r:id="rId19"/>
    <p:sldLayoutId id="2147483717" r:id="rId20"/>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2.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2.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825500" y="2729917"/>
            <a:ext cx="10541000" cy="1158875"/>
          </a:xfrm>
        </p:spPr>
        <p:txBody>
          <a:bodyPr/>
          <a:lstStyle/>
          <a:p>
            <a:r>
              <a:rPr kumimoji="1" lang="zh-CN" altLang="en-US" sz="5400" dirty="0"/>
              <a:t>面向对象</a:t>
            </a:r>
            <a:r>
              <a:rPr kumimoji="1" lang="en-US" altLang="zh-CN" sz="5400" dirty="0"/>
              <a:t>(</a:t>
            </a:r>
            <a:r>
              <a:rPr kumimoji="1" lang="zh-CN" altLang="en-US" sz="5400" dirty="0"/>
              <a:t>基础</a:t>
            </a:r>
            <a:r>
              <a:rPr kumimoji="1" lang="en-US" altLang="zh-CN" sz="5400" dirty="0"/>
              <a:t>)</a:t>
            </a:r>
            <a:endParaRPr kumimoji="1" lang="zh-CN" altLang="en-US" sz="5400" dirty="0"/>
          </a:p>
        </p:txBody>
      </p:sp>
    </p:spTree>
    <p:extLst>
      <p:ext uri="{BB962C8B-B14F-4D97-AF65-F5344CB8AC3E}">
        <p14:creationId xmlns:p14="http://schemas.microsoft.com/office/powerpoint/2010/main" val="383397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801" y="801126"/>
            <a:ext cx="5973761" cy="4912848"/>
          </a:xfrm>
        </p:spPr>
        <p:txBody>
          <a:bodyPr/>
          <a:lstStyle/>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类和对象</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对象内存图</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private</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封装</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构造方法</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625689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801" y="801126"/>
            <a:ext cx="5973761" cy="4912848"/>
          </a:xfrm>
        </p:spPr>
        <p:txBody>
          <a:bodyPr/>
          <a:lstStyle/>
          <a:p>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类和对象</a:t>
            </a:r>
            <a:endPar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对象内存图</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private</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封装</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构造方法</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870345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zh-CN" altLang="en-US" dirty="0"/>
              <a:t>什么是类</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7"/>
            <a:ext cx="9809970" cy="4635048"/>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类是对现实生活中一类具有</a:t>
            </a:r>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共同属性和行为</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的事物的抽象</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我们可以将其理解为对象的设计图</a:t>
            </a: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7" name="图片 26">
            <a:extLst>
              <a:ext uri="{FF2B5EF4-FFF2-40B4-BE49-F238E27FC236}">
                <a16:creationId xmlns:a16="http://schemas.microsoft.com/office/drawing/2014/main" id="{B9712C2A-6C3F-4964-8A18-C00D928B6E07}"/>
              </a:ext>
            </a:extLst>
          </p:cNvPr>
          <p:cNvPicPr>
            <a:picLocks noChangeAspect="1"/>
          </p:cNvPicPr>
          <p:nvPr/>
        </p:nvPicPr>
        <p:blipFill>
          <a:blip r:embed="rId3"/>
          <a:stretch>
            <a:fillRect/>
          </a:stretch>
        </p:blipFill>
        <p:spPr>
          <a:xfrm>
            <a:off x="1376707" y="3429000"/>
            <a:ext cx="1121134" cy="362879"/>
          </a:xfrm>
          <a:prstGeom prst="rect">
            <a:avLst/>
          </a:prstGeom>
        </p:spPr>
      </p:pic>
      <p:pic>
        <p:nvPicPr>
          <p:cNvPr id="29" name="图片 28">
            <a:extLst>
              <a:ext uri="{FF2B5EF4-FFF2-40B4-BE49-F238E27FC236}">
                <a16:creationId xmlns:a16="http://schemas.microsoft.com/office/drawing/2014/main" id="{A77C0411-FBD4-4544-8B94-E20D281A4AEF}"/>
              </a:ext>
            </a:extLst>
          </p:cNvPr>
          <p:cNvPicPr>
            <a:picLocks noChangeAspect="1"/>
          </p:cNvPicPr>
          <p:nvPr/>
        </p:nvPicPr>
        <p:blipFill>
          <a:blip r:embed="rId4"/>
          <a:stretch>
            <a:fillRect/>
          </a:stretch>
        </p:blipFill>
        <p:spPr>
          <a:xfrm>
            <a:off x="2669513" y="2443779"/>
            <a:ext cx="7303290" cy="1970442"/>
          </a:xfrm>
          <a:prstGeom prst="rect">
            <a:avLst/>
          </a:prstGeom>
        </p:spPr>
      </p:pic>
    </p:spTree>
    <p:extLst>
      <p:ext uri="{BB962C8B-B14F-4D97-AF65-F5344CB8AC3E}">
        <p14:creationId xmlns:p14="http://schemas.microsoft.com/office/powerpoint/2010/main" val="106539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zh-CN" altLang="en-US" dirty="0"/>
              <a:t>什么是对象</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7"/>
            <a:ext cx="9809970" cy="4635048"/>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是能够看得到摸的着的</a:t>
            </a:r>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真实存在的实体</a:t>
            </a:r>
            <a:endPar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小结：</a:t>
            </a:r>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类是对象的抽象，对象是类的实体</a:t>
            </a: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7" name="图片 26">
            <a:extLst>
              <a:ext uri="{FF2B5EF4-FFF2-40B4-BE49-F238E27FC236}">
                <a16:creationId xmlns:a16="http://schemas.microsoft.com/office/drawing/2014/main" id="{B9712C2A-6C3F-4964-8A18-C00D928B6E07}"/>
              </a:ext>
            </a:extLst>
          </p:cNvPr>
          <p:cNvPicPr>
            <a:picLocks noChangeAspect="1"/>
          </p:cNvPicPr>
          <p:nvPr/>
        </p:nvPicPr>
        <p:blipFill>
          <a:blip r:embed="rId3"/>
          <a:stretch>
            <a:fillRect/>
          </a:stretch>
        </p:blipFill>
        <p:spPr>
          <a:xfrm>
            <a:off x="1376707" y="3429000"/>
            <a:ext cx="1121134" cy="362879"/>
          </a:xfrm>
          <a:prstGeom prst="rect">
            <a:avLst/>
          </a:prstGeom>
        </p:spPr>
      </p:pic>
      <p:pic>
        <p:nvPicPr>
          <p:cNvPr id="29" name="图片 28">
            <a:extLst>
              <a:ext uri="{FF2B5EF4-FFF2-40B4-BE49-F238E27FC236}">
                <a16:creationId xmlns:a16="http://schemas.microsoft.com/office/drawing/2014/main" id="{A77C0411-FBD4-4544-8B94-E20D281A4AEF}"/>
              </a:ext>
            </a:extLst>
          </p:cNvPr>
          <p:cNvPicPr>
            <a:picLocks noChangeAspect="1"/>
          </p:cNvPicPr>
          <p:nvPr/>
        </p:nvPicPr>
        <p:blipFill>
          <a:blip r:embed="rId4"/>
          <a:stretch>
            <a:fillRect/>
          </a:stretch>
        </p:blipFill>
        <p:spPr>
          <a:xfrm>
            <a:off x="2669513" y="2443779"/>
            <a:ext cx="7303290" cy="1970442"/>
          </a:xfrm>
          <a:prstGeom prst="rect">
            <a:avLst/>
          </a:prstGeom>
        </p:spPr>
      </p:pic>
      <p:pic>
        <p:nvPicPr>
          <p:cNvPr id="6" name="图片 5">
            <a:extLst>
              <a:ext uri="{FF2B5EF4-FFF2-40B4-BE49-F238E27FC236}">
                <a16:creationId xmlns:a16="http://schemas.microsoft.com/office/drawing/2014/main" id="{1C0E9078-12CC-4F05-916E-035014B71698}"/>
              </a:ext>
            </a:extLst>
          </p:cNvPr>
          <p:cNvPicPr>
            <a:picLocks noChangeAspect="1"/>
          </p:cNvPicPr>
          <p:nvPr/>
        </p:nvPicPr>
        <p:blipFill>
          <a:blip r:embed="rId5"/>
          <a:stretch>
            <a:fillRect/>
          </a:stretch>
        </p:blipFill>
        <p:spPr>
          <a:xfrm>
            <a:off x="2433263" y="4326931"/>
            <a:ext cx="7303290" cy="2341179"/>
          </a:xfrm>
          <a:prstGeom prst="rect">
            <a:avLst/>
          </a:prstGeom>
        </p:spPr>
      </p:pic>
    </p:spTree>
    <p:extLst>
      <p:ext uri="{BB962C8B-B14F-4D97-AF65-F5344CB8AC3E}">
        <p14:creationId xmlns:p14="http://schemas.microsoft.com/office/powerpoint/2010/main" val="271038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zh-CN" altLang="en-US" dirty="0"/>
              <a:t>对象的属性和行为</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7"/>
            <a:ext cx="9809970" cy="4635048"/>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属性：对象具有的各种特征，每个对象的每个</a:t>
            </a:r>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属性</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都拥有特定的</a:t>
            </a:r>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值</a:t>
            </a: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行为：对象能够执行的操作</a:t>
            </a: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TextBox 9">
            <a:extLst>
              <a:ext uri="{FF2B5EF4-FFF2-40B4-BE49-F238E27FC236}">
                <a16:creationId xmlns:a16="http://schemas.microsoft.com/office/drawing/2014/main" id="{63EAB55C-A2D3-466E-8EB4-610B8C862579}"/>
              </a:ext>
            </a:extLst>
          </p:cNvPr>
          <p:cNvSpPr txBox="1"/>
          <p:nvPr/>
        </p:nvSpPr>
        <p:spPr bwMode="auto">
          <a:xfrm>
            <a:off x="2429529" y="3128364"/>
            <a:ext cx="1789389" cy="1677960"/>
          </a:xfrm>
          <a:prstGeom prst="rect">
            <a:avLst/>
          </a:prstGeom>
          <a:noFill/>
        </p:spPr>
        <p:txBody>
          <a:bodyPr wrap="square">
            <a:spAutoFit/>
          </a:bodyPr>
          <a:lstStyle/>
          <a:p>
            <a:pPr fontAlgn="auto">
              <a:lnSpc>
                <a:spcPct val="150000"/>
              </a:lnSpc>
              <a:spcBef>
                <a:spcPts val="0"/>
              </a:spcBef>
              <a:spcAft>
                <a:spcPts val="0"/>
              </a:spcAft>
              <a:defRPr/>
            </a:pPr>
            <a:r>
              <a:rPr lang="zh-CN" altLang="en-US" sz="1400" b="1"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属性</a:t>
            </a:r>
            <a:r>
              <a:rPr lang="en-US" altLang="zh-CN" sz="1400" b="1"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b="1"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值</a:t>
            </a:r>
          </a:p>
          <a:p>
            <a:pPr fontAlgn="auto">
              <a:lnSpc>
                <a:spcPct val="150000"/>
              </a:lnSpc>
              <a:spcBef>
                <a:spcPts val="0"/>
              </a:spcBef>
              <a:spcAft>
                <a:spcPts val="0"/>
              </a:spcAft>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品牌：小米</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价格：</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2999</a:t>
            </a:r>
          </a:p>
          <a:p>
            <a:pPr fontAlgn="auto">
              <a:lnSpc>
                <a:spcPct val="150000"/>
              </a:lnSpc>
              <a:spcBef>
                <a:spcPts val="0"/>
              </a:spcBef>
              <a:spcAft>
                <a:spcPts val="0"/>
              </a:spcAft>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内存：</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128G</a:t>
            </a:r>
          </a:p>
          <a:p>
            <a:pPr fontAlgn="auto">
              <a:lnSpc>
                <a:spcPct val="150000"/>
              </a:lnSpc>
              <a:spcBef>
                <a:spcPts val="0"/>
              </a:spcBef>
              <a:spcAft>
                <a:spcPts val="0"/>
              </a:spcAft>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TextBox 9">
            <a:extLst>
              <a:ext uri="{FF2B5EF4-FFF2-40B4-BE49-F238E27FC236}">
                <a16:creationId xmlns:a16="http://schemas.microsoft.com/office/drawing/2014/main" id="{A55B1220-9228-41B2-9AD5-444FFD04A0AE}"/>
              </a:ext>
            </a:extLst>
          </p:cNvPr>
          <p:cNvSpPr txBox="1">
            <a:spLocks noChangeArrowheads="1"/>
          </p:cNvSpPr>
          <p:nvPr/>
        </p:nvSpPr>
        <p:spPr bwMode="auto">
          <a:xfrm>
            <a:off x="8659952" y="4052458"/>
            <a:ext cx="1944687"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400" b="1" dirty="0">
                <a:solidFill>
                  <a:srgbClr val="AD2A26"/>
                </a:solidFill>
                <a:latin typeface="微软雅黑" panose="020B0503020204020204" pitchFamily="34" charset="-122"/>
                <a:ea typeface="微软雅黑" panose="020B0503020204020204" pitchFamily="34" charset="-122"/>
              </a:rPr>
              <a:t>行为</a:t>
            </a:r>
          </a:p>
        </p:txBody>
      </p:sp>
      <p:pic>
        <p:nvPicPr>
          <p:cNvPr id="8" name="Picture 7">
            <a:extLst>
              <a:ext uri="{FF2B5EF4-FFF2-40B4-BE49-F238E27FC236}">
                <a16:creationId xmlns:a16="http://schemas.microsoft.com/office/drawing/2014/main" id="{05C3B060-3911-4EE5-B968-EB8B8657FE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918" y="3104356"/>
            <a:ext cx="1522414" cy="3058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箭头连接符 8">
            <a:extLst>
              <a:ext uri="{FF2B5EF4-FFF2-40B4-BE49-F238E27FC236}">
                <a16:creationId xmlns:a16="http://schemas.microsoft.com/office/drawing/2014/main" id="{01CE91B5-6A4D-41BA-BC0E-685C040EAE46}"/>
              </a:ext>
            </a:extLst>
          </p:cNvPr>
          <p:cNvCxnSpPr/>
          <p:nvPr/>
        </p:nvCxnSpPr>
        <p:spPr>
          <a:xfrm>
            <a:off x="5922941" y="3967344"/>
            <a:ext cx="1095375"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110C63D5-32C2-4C27-B33A-39CF29FC5C1F}"/>
              </a:ext>
            </a:extLst>
          </p:cNvPr>
          <p:cNvCxnSpPr/>
          <p:nvPr/>
        </p:nvCxnSpPr>
        <p:spPr>
          <a:xfrm>
            <a:off x="5918179" y="5098544"/>
            <a:ext cx="1100137"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DCDE8A0-5389-4947-AB38-CCE0EEC5D5E8}"/>
              </a:ext>
            </a:extLst>
          </p:cNvPr>
          <p:cNvCxnSpPr/>
          <p:nvPr/>
        </p:nvCxnSpPr>
        <p:spPr>
          <a:xfrm>
            <a:off x="7786828" y="4026997"/>
            <a:ext cx="873125" cy="327025"/>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9DC857F-F299-4173-8C06-04605278609B}"/>
              </a:ext>
            </a:extLst>
          </p:cNvPr>
          <p:cNvCxnSpPr/>
          <p:nvPr/>
        </p:nvCxnSpPr>
        <p:spPr>
          <a:xfrm flipV="1">
            <a:off x="7786827" y="4457144"/>
            <a:ext cx="873125" cy="433388"/>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13" name="Picture 17">
            <a:extLst>
              <a:ext uri="{FF2B5EF4-FFF2-40B4-BE49-F238E27FC236}">
                <a16:creationId xmlns:a16="http://schemas.microsoft.com/office/drawing/2014/main" id="{739BE127-A0EA-44A4-BC82-96051FD32C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6459" y="3662544"/>
            <a:ext cx="5222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9">
            <a:extLst>
              <a:ext uri="{FF2B5EF4-FFF2-40B4-BE49-F238E27FC236}">
                <a16:creationId xmlns:a16="http://schemas.microsoft.com/office/drawing/2014/main" id="{53962228-BF6F-4A98-8919-11A12CC74B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5163" y="4805992"/>
            <a:ext cx="6334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8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par>
                          <p:cTn id="34" fill="hold">
                            <p:stCondLst>
                              <p:cond delay="500"/>
                            </p:stCondLst>
                            <p:childTnLst>
                              <p:par>
                                <p:cTn id="35" presetID="1" presetClass="entr" presetSubtype="0"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zh-CN" altLang="en-US" dirty="0"/>
              <a:t>类的定义</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8"/>
            <a:ext cx="9809970" cy="2567294"/>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类是什么：是对现实生活中一类具有共同属性和行为的事物的抽象，确定对象将会拥有的属性和行为</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类的组成：属性和行为</a:t>
            </a: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属性：在类中通过</a:t>
            </a:r>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来体现（类中方法外的变量）</a:t>
            </a: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行为：在类中通过</a:t>
            </a:r>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来体现（和前面的方法相比去掉</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关键字即可）</a:t>
            </a:r>
          </a:p>
          <a:p>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15842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zh-CN" altLang="en-US" dirty="0"/>
              <a:t>类的定义</a:t>
            </a:r>
            <a:endParaRPr lang="zh-CN" altLang="en-US" dirty="0"/>
          </a:p>
        </p:txBody>
      </p:sp>
      <p:sp>
        <p:nvSpPr>
          <p:cNvPr id="4" name="TextBox 10">
            <a:extLst>
              <a:ext uri="{FF2B5EF4-FFF2-40B4-BE49-F238E27FC236}">
                <a16:creationId xmlns:a16="http://schemas.microsoft.com/office/drawing/2014/main" id="{59C4C2CD-F7A3-4DAD-8B18-D6B95E08ADE2}"/>
              </a:ext>
            </a:extLst>
          </p:cNvPr>
          <p:cNvSpPr txBox="1"/>
          <p:nvPr/>
        </p:nvSpPr>
        <p:spPr>
          <a:xfrm>
            <a:off x="1121834" y="2218267"/>
            <a:ext cx="1998133" cy="708464"/>
          </a:xfrm>
          <a:prstGeom prst="rect">
            <a:avLst/>
          </a:prstGeom>
          <a:noFill/>
        </p:spPr>
        <p:txBody>
          <a:bodyPr>
            <a:spAutoFit/>
          </a:bodyPr>
          <a:lstStyle/>
          <a:p>
            <a:pPr>
              <a:lnSpc>
                <a:spcPct val="150000"/>
              </a:lnSpc>
              <a:defRPr/>
            </a:pPr>
            <a:r>
              <a:rPr lang="zh-CN" altLang="en-US" sz="1400" b="1"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类的定义步骤：</a:t>
            </a:r>
            <a:endParaRPr lang="en-US" altLang="zh-CN" sz="1400" b="1"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定义类</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5" name="组合 4">
            <a:extLst>
              <a:ext uri="{FF2B5EF4-FFF2-40B4-BE49-F238E27FC236}">
                <a16:creationId xmlns:a16="http://schemas.microsoft.com/office/drawing/2014/main" id="{252BF296-1597-474A-8983-A3B2EE259139}"/>
              </a:ext>
            </a:extLst>
          </p:cNvPr>
          <p:cNvGrpSpPr>
            <a:grpSpLocks/>
          </p:cNvGrpSpPr>
          <p:nvPr/>
        </p:nvGrpSpPr>
        <p:grpSpPr bwMode="auto">
          <a:xfrm>
            <a:off x="3302001" y="2468034"/>
            <a:ext cx="7194551" cy="3456517"/>
            <a:chOff x="2477195" y="1851670"/>
            <a:chExt cx="5395218" cy="2592288"/>
          </a:xfrm>
        </p:grpSpPr>
        <p:sp>
          <p:nvSpPr>
            <p:cNvPr id="6" name="矩形 5">
              <a:extLst>
                <a:ext uri="{FF2B5EF4-FFF2-40B4-BE49-F238E27FC236}">
                  <a16:creationId xmlns:a16="http://schemas.microsoft.com/office/drawing/2014/main" id="{67FBB11A-70CC-4BEF-93FE-81929B530B38}"/>
                </a:ext>
              </a:extLst>
            </p:cNvPr>
            <p:cNvSpPr/>
            <p:nvPr/>
          </p:nvSpPr>
          <p:spPr>
            <a:xfrm>
              <a:off x="2477195" y="1851670"/>
              <a:ext cx="4903156" cy="2592288"/>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TextBox 11">
              <a:extLst>
                <a:ext uri="{FF2B5EF4-FFF2-40B4-BE49-F238E27FC236}">
                  <a16:creationId xmlns:a16="http://schemas.microsoft.com/office/drawing/2014/main" id="{CB27E62F-4842-4CA3-B9EB-2E9A316C11FB}"/>
                </a:ext>
              </a:extLst>
            </p:cNvPr>
            <p:cNvSpPr txBox="1"/>
            <p:nvPr/>
          </p:nvSpPr>
          <p:spPr>
            <a:xfrm>
              <a:off x="2627989" y="1896118"/>
              <a:ext cx="5244424" cy="2464330"/>
            </a:xfrm>
            <a:prstGeom prst="rect">
              <a:avLst/>
            </a:prstGeom>
            <a:noFill/>
          </p:spPr>
          <p:txBody>
            <a:bodyPr>
              <a:spAutoFit/>
            </a:bodyPr>
            <a:lstStyle/>
            <a:p>
              <a:pPr>
                <a:lnSpc>
                  <a:spcPct val="150000"/>
                </a:lnSpc>
                <a:defRPr/>
              </a:pPr>
              <a:r>
                <a:rPr lang="en-US" altLang="zh-CN" sz="1400" b="1" dirty="0">
                  <a:solidFill>
                    <a:srgbClr val="7F0055"/>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a:t>
              </a:r>
              <a:r>
                <a:rPr lang="en-US" altLang="zh-CN" sz="1400" b="1"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dirty="0">
                  <a:solidFill>
                    <a:srgbClr val="7F0055"/>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class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类名 </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grpSp>
    </p:spTree>
    <p:extLst>
      <p:ext uri="{BB962C8B-B14F-4D97-AF65-F5344CB8AC3E}">
        <p14:creationId xmlns:p14="http://schemas.microsoft.com/office/powerpoint/2010/main" val="23947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zh-CN" altLang="en-US" dirty="0"/>
              <a:t>类的定义</a:t>
            </a:r>
            <a:endParaRPr lang="zh-CN" altLang="en-US" dirty="0"/>
          </a:p>
        </p:txBody>
      </p:sp>
      <p:sp>
        <p:nvSpPr>
          <p:cNvPr id="12" name="TextBox 10">
            <a:extLst>
              <a:ext uri="{FF2B5EF4-FFF2-40B4-BE49-F238E27FC236}">
                <a16:creationId xmlns:a16="http://schemas.microsoft.com/office/drawing/2014/main" id="{B123AB6E-0521-4B9C-A864-C550286288B4}"/>
              </a:ext>
            </a:extLst>
          </p:cNvPr>
          <p:cNvSpPr txBox="1"/>
          <p:nvPr/>
        </p:nvSpPr>
        <p:spPr>
          <a:xfrm>
            <a:off x="1121834" y="2218267"/>
            <a:ext cx="1998133" cy="1023742"/>
          </a:xfrm>
          <a:prstGeom prst="rect">
            <a:avLst/>
          </a:prstGeom>
          <a:noFill/>
        </p:spPr>
        <p:txBody>
          <a:bodyPr>
            <a:spAutoFit/>
          </a:bodyPr>
          <a:lstStyle/>
          <a:p>
            <a:pPr>
              <a:lnSpc>
                <a:spcPct val="150000"/>
              </a:lnSpc>
              <a:defRPr/>
            </a:pPr>
            <a:r>
              <a:rPr lang="zh-CN" altLang="en-US" sz="1400" b="1"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类的定义步骤：</a:t>
            </a:r>
            <a:endParaRPr lang="en-US" altLang="zh-CN" sz="1400" b="1"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定义类</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编写类的成员变量</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13" name="组合 9">
            <a:extLst>
              <a:ext uri="{FF2B5EF4-FFF2-40B4-BE49-F238E27FC236}">
                <a16:creationId xmlns:a16="http://schemas.microsoft.com/office/drawing/2014/main" id="{EF0E32F7-A14F-4822-8482-D131D51F1C02}"/>
              </a:ext>
            </a:extLst>
          </p:cNvPr>
          <p:cNvGrpSpPr>
            <a:grpSpLocks/>
          </p:cNvGrpSpPr>
          <p:nvPr/>
        </p:nvGrpSpPr>
        <p:grpSpPr bwMode="auto">
          <a:xfrm>
            <a:off x="3302001" y="2468034"/>
            <a:ext cx="7194551" cy="3456517"/>
            <a:chOff x="2477195" y="1851670"/>
            <a:chExt cx="5395218" cy="2592288"/>
          </a:xfrm>
        </p:grpSpPr>
        <p:sp>
          <p:nvSpPr>
            <p:cNvPr id="14" name="矩形 13">
              <a:extLst>
                <a:ext uri="{FF2B5EF4-FFF2-40B4-BE49-F238E27FC236}">
                  <a16:creationId xmlns:a16="http://schemas.microsoft.com/office/drawing/2014/main" id="{D8D72951-1C99-4653-9105-1AAFBCE3A63A}"/>
                </a:ext>
              </a:extLst>
            </p:cNvPr>
            <p:cNvSpPr/>
            <p:nvPr/>
          </p:nvSpPr>
          <p:spPr>
            <a:xfrm>
              <a:off x="2477195" y="1851670"/>
              <a:ext cx="4903156" cy="2592288"/>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TextBox 12">
              <a:extLst>
                <a:ext uri="{FF2B5EF4-FFF2-40B4-BE49-F238E27FC236}">
                  <a16:creationId xmlns:a16="http://schemas.microsoft.com/office/drawing/2014/main" id="{B9A427C8-AF74-49BF-A3E6-3FCE407DC7A5}"/>
                </a:ext>
              </a:extLst>
            </p:cNvPr>
            <p:cNvSpPr txBox="1"/>
            <p:nvPr/>
          </p:nvSpPr>
          <p:spPr>
            <a:xfrm>
              <a:off x="2627989" y="1896118"/>
              <a:ext cx="5244424" cy="2464330"/>
            </a:xfrm>
            <a:prstGeom prst="rect">
              <a:avLst/>
            </a:prstGeom>
            <a:noFill/>
          </p:spPr>
          <p:txBody>
            <a:bodyPr>
              <a:spAutoFit/>
            </a:bodyPr>
            <a:lstStyle/>
            <a:p>
              <a:pPr>
                <a:lnSpc>
                  <a:spcPct val="150000"/>
                </a:lnSpc>
                <a:defRPr/>
              </a:pPr>
              <a:r>
                <a:rPr lang="en-US" altLang="zh-CN" sz="1400" b="1" dirty="0">
                  <a:solidFill>
                    <a:srgbClr val="7F0055"/>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a:t>
              </a:r>
              <a:r>
                <a:rPr lang="en-US" altLang="zh-CN" sz="1400" b="1"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dirty="0">
                  <a:solidFill>
                    <a:srgbClr val="7F0055"/>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class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类名 </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grpSp>
      <p:sp>
        <p:nvSpPr>
          <p:cNvPr id="17" name="TextBox 12">
            <a:extLst>
              <a:ext uri="{FF2B5EF4-FFF2-40B4-BE49-F238E27FC236}">
                <a16:creationId xmlns:a16="http://schemas.microsoft.com/office/drawing/2014/main" id="{22A5D376-EB49-4512-9A46-AAAE000D1CFA}"/>
              </a:ext>
            </a:extLst>
          </p:cNvPr>
          <p:cNvSpPr txBox="1"/>
          <p:nvPr/>
        </p:nvSpPr>
        <p:spPr bwMode="auto">
          <a:xfrm>
            <a:off x="3503084" y="2527300"/>
            <a:ext cx="6993467" cy="1993238"/>
          </a:xfrm>
          <a:prstGeom prst="rect">
            <a:avLst/>
          </a:prstGeom>
          <a:noFill/>
        </p:spPr>
        <p:txBody>
          <a:bodyPr>
            <a:spAutoFit/>
          </a:bodyPr>
          <a:lstStyle/>
          <a:p>
            <a:pPr>
              <a:lnSpc>
                <a:spcPct val="150000"/>
              </a:lnSpc>
              <a:defRPr/>
            </a:pPr>
            <a:endParaRPr lang="en-US" altLang="zh-CN" sz="1400" b="1" dirty="0">
              <a:solidFill>
                <a:srgbClr val="7F0055"/>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变量</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的数据类型 变量</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变量</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的数据类型 变量</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spTree>
    <p:extLst>
      <p:ext uri="{BB962C8B-B14F-4D97-AF65-F5344CB8AC3E}">
        <p14:creationId xmlns:p14="http://schemas.microsoft.com/office/powerpoint/2010/main" val="38092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zh-CN" altLang="en-US" dirty="0"/>
              <a:t>类的定义</a:t>
            </a:r>
            <a:endParaRPr lang="zh-CN" altLang="en-US" dirty="0"/>
          </a:p>
        </p:txBody>
      </p:sp>
      <p:sp>
        <p:nvSpPr>
          <p:cNvPr id="8" name="TextBox 10">
            <a:extLst>
              <a:ext uri="{FF2B5EF4-FFF2-40B4-BE49-F238E27FC236}">
                <a16:creationId xmlns:a16="http://schemas.microsoft.com/office/drawing/2014/main" id="{B981FE46-7C1D-4881-A169-9CF6FE0F5072}"/>
              </a:ext>
            </a:extLst>
          </p:cNvPr>
          <p:cNvSpPr txBox="1"/>
          <p:nvPr/>
        </p:nvSpPr>
        <p:spPr>
          <a:xfrm>
            <a:off x="1121834" y="2218267"/>
            <a:ext cx="1998133" cy="1346907"/>
          </a:xfrm>
          <a:prstGeom prst="rect">
            <a:avLst/>
          </a:prstGeom>
          <a:noFill/>
        </p:spPr>
        <p:txBody>
          <a:bodyPr>
            <a:spAutoFit/>
          </a:bodyPr>
          <a:lstStyle/>
          <a:p>
            <a:pPr>
              <a:lnSpc>
                <a:spcPct val="150000"/>
              </a:lnSpc>
              <a:defRPr/>
            </a:pPr>
            <a:r>
              <a:rPr lang="zh-CN" altLang="en-US" sz="1400" b="1"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类的定义步骤：</a:t>
            </a:r>
            <a:endParaRPr lang="en-US" altLang="zh-CN" sz="1400" b="1"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定义类</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编写类的成员变量</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04792" indent="-304792">
              <a:lnSpc>
                <a:spcPct val="150000"/>
              </a:lnSpc>
              <a:buFont typeface="+mj-ea"/>
              <a:buAutoNum type="circleNumDbPlain"/>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编写类的成员方法</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6">
            <a:extLst>
              <a:ext uri="{FF2B5EF4-FFF2-40B4-BE49-F238E27FC236}">
                <a16:creationId xmlns:a16="http://schemas.microsoft.com/office/drawing/2014/main" id="{AF1FACF5-0A64-4F5A-A7EB-E31424C2442C}"/>
              </a:ext>
            </a:extLst>
          </p:cNvPr>
          <p:cNvGrpSpPr>
            <a:grpSpLocks/>
          </p:cNvGrpSpPr>
          <p:nvPr/>
        </p:nvGrpSpPr>
        <p:grpSpPr bwMode="auto">
          <a:xfrm>
            <a:off x="3302001" y="2468034"/>
            <a:ext cx="7194551" cy="3456517"/>
            <a:chOff x="2477195" y="1851670"/>
            <a:chExt cx="5395218" cy="2592288"/>
          </a:xfrm>
        </p:grpSpPr>
        <p:sp>
          <p:nvSpPr>
            <p:cNvPr id="10" name="矩形 9">
              <a:extLst>
                <a:ext uri="{FF2B5EF4-FFF2-40B4-BE49-F238E27FC236}">
                  <a16:creationId xmlns:a16="http://schemas.microsoft.com/office/drawing/2014/main" id="{081631DF-EB54-4ACC-BA49-CC6C21DDB099}"/>
                </a:ext>
              </a:extLst>
            </p:cNvPr>
            <p:cNvSpPr/>
            <p:nvPr/>
          </p:nvSpPr>
          <p:spPr>
            <a:xfrm>
              <a:off x="2477195" y="1851670"/>
              <a:ext cx="4903156" cy="2592288"/>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TextBox 8">
              <a:extLst>
                <a:ext uri="{FF2B5EF4-FFF2-40B4-BE49-F238E27FC236}">
                  <a16:creationId xmlns:a16="http://schemas.microsoft.com/office/drawing/2014/main" id="{6B94CB86-0E70-4EE4-896F-B00E0866FD41}"/>
                </a:ext>
              </a:extLst>
            </p:cNvPr>
            <p:cNvSpPr txBox="1"/>
            <p:nvPr/>
          </p:nvSpPr>
          <p:spPr>
            <a:xfrm>
              <a:off x="2627989" y="1896118"/>
              <a:ext cx="5244424" cy="2464330"/>
            </a:xfrm>
            <a:prstGeom prst="rect">
              <a:avLst/>
            </a:prstGeom>
            <a:noFill/>
          </p:spPr>
          <p:txBody>
            <a:bodyPr>
              <a:spAutoFit/>
            </a:bodyPr>
            <a:lstStyle/>
            <a:p>
              <a:pPr>
                <a:lnSpc>
                  <a:spcPct val="150000"/>
                </a:lnSpc>
                <a:defRPr/>
              </a:pPr>
              <a:r>
                <a:rPr lang="en-US" altLang="zh-CN" sz="1400" b="1" dirty="0">
                  <a:solidFill>
                    <a:srgbClr val="7F0055"/>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a:t>
              </a:r>
              <a:r>
                <a:rPr lang="en-US" altLang="zh-CN" sz="1400" b="1"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dirty="0">
                  <a:solidFill>
                    <a:srgbClr val="7F0055"/>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class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类名 </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变量</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的数据类型 变量</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变量</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的数据类型 变量</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grpSp>
      <p:sp>
        <p:nvSpPr>
          <p:cNvPr id="18" name="TextBox 8">
            <a:extLst>
              <a:ext uri="{FF2B5EF4-FFF2-40B4-BE49-F238E27FC236}">
                <a16:creationId xmlns:a16="http://schemas.microsoft.com/office/drawing/2014/main" id="{625A076D-2064-4ACF-963A-DE6C23EFD284}"/>
              </a:ext>
            </a:extLst>
          </p:cNvPr>
          <p:cNvSpPr txBox="1"/>
          <p:nvPr/>
        </p:nvSpPr>
        <p:spPr bwMode="auto">
          <a:xfrm>
            <a:off x="3503084" y="4140201"/>
            <a:ext cx="6993467" cy="1346907"/>
          </a:xfrm>
          <a:prstGeom prst="rect">
            <a:avLst/>
          </a:prstGeom>
          <a:noFill/>
        </p:spPr>
        <p:txBody>
          <a:bodyPr>
            <a:spAutoFit/>
          </a:bodyPr>
          <a:lstStyle/>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p>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方法</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spTree>
    <p:extLst>
      <p:ext uri="{BB962C8B-B14F-4D97-AF65-F5344CB8AC3E}">
        <p14:creationId xmlns:p14="http://schemas.microsoft.com/office/powerpoint/2010/main" val="398659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zh-CN" altLang="en-US" dirty="0"/>
              <a:t>类的定义</a:t>
            </a:r>
            <a:endParaRPr lang="zh-CN" altLang="en-US" dirty="0"/>
          </a:p>
        </p:txBody>
      </p:sp>
      <p:grpSp>
        <p:nvGrpSpPr>
          <p:cNvPr id="12" name="组合 6">
            <a:extLst>
              <a:ext uri="{FF2B5EF4-FFF2-40B4-BE49-F238E27FC236}">
                <a16:creationId xmlns:a16="http://schemas.microsoft.com/office/drawing/2014/main" id="{0160C165-E1A4-4BFB-AFB9-ABC0057BE4CE}"/>
              </a:ext>
            </a:extLst>
          </p:cNvPr>
          <p:cNvGrpSpPr>
            <a:grpSpLocks/>
          </p:cNvGrpSpPr>
          <p:nvPr/>
        </p:nvGrpSpPr>
        <p:grpSpPr bwMode="auto">
          <a:xfrm>
            <a:off x="3302001" y="2468034"/>
            <a:ext cx="7194551" cy="3456517"/>
            <a:chOff x="2477195" y="1851670"/>
            <a:chExt cx="5395218" cy="2592288"/>
          </a:xfrm>
        </p:grpSpPr>
        <p:sp>
          <p:nvSpPr>
            <p:cNvPr id="13" name="矩形 12">
              <a:extLst>
                <a:ext uri="{FF2B5EF4-FFF2-40B4-BE49-F238E27FC236}">
                  <a16:creationId xmlns:a16="http://schemas.microsoft.com/office/drawing/2014/main" id="{0ED0304E-014C-4BD0-91F3-705C9F1FBE0F}"/>
                </a:ext>
              </a:extLst>
            </p:cNvPr>
            <p:cNvSpPr/>
            <p:nvPr/>
          </p:nvSpPr>
          <p:spPr>
            <a:xfrm>
              <a:off x="2477195" y="1851670"/>
              <a:ext cx="4903156" cy="2592288"/>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TextBox 8">
              <a:extLst>
                <a:ext uri="{FF2B5EF4-FFF2-40B4-BE49-F238E27FC236}">
                  <a16:creationId xmlns:a16="http://schemas.microsoft.com/office/drawing/2014/main" id="{6D96F048-4E4D-444F-827D-B012D220979E}"/>
                </a:ext>
              </a:extLst>
            </p:cNvPr>
            <p:cNvSpPr txBox="1"/>
            <p:nvPr/>
          </p:nvSpPr>
          <p:spPr>
            <a:xfrm>
              <a:off x="2627989" y="1896118"/>
              <a:ext cx="5244424" cy="2464330"/>
            </a:xfrm>
            <a:prstGeom prst="rect">
              <a:avLst/>
            </a:prstGeom>
            <a:noFill/>
          </p:spPr>
          <p:txBody>
            <a:bodyPr>
              <a:spAutoFit/>
            </a:bodyPr>
            <a:lstStyle/>
            <a:p>
              <a:pPr>
                <a:lnSpc>
                  <a:spcPct val="150000"/>
                </a:lnSpc>
                <a:defRPr/>
              </a:pPr>
              <a:r>
                <a:rPr lang="en-US" altLang="zh-CN" sz="1400" b="1" dirty="0">
                  <a:solidFill>
                    <a:srgbClr val="7F0055"/>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a:t>
              </a:r>
              <a:r>
                <a:rPr lang="en-US" altLang="zh-CN" sz="1400" b="1"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dirty="0">
                  <a:solidFill>
                    <a:srgbClr val="7F0055"/>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class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类名 </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变量</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的数据类型 变量</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变量</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的数据类型 变量</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grpSp>
      <p:sp>
        <p:nvSpPr>
          <p:cNvPr id="15" name="TextBox 8">
            <a:extLst>
              <a:ext uri="{FF2B5EF4-FFF2-40B4-BE49-F238E27FC236}">
                <a16:creationId xmlns:a16="http://schemas.microsoft.com/office/drawing/2014/main" id="{EA025C41-8E90-4C8C-8A59-77D0DC7E874A}"/>
              </a:ext>
            </a:extLst>
          </p:cNvPr>
          <p:cNvSpPr txBox="1"/>
          <p:nvPr/>
        </p:nvSpPr>
        <p:spPr bwMode="auto">
          <a:xfrm>
            <a:off x="3503084" y="4140201"/>
            <a:ext cx="6993467" cy="1346907"/>
          </a:xfrm>
          <a:prstGeom prst="rect">
            <a:avLst/>
          </a:prstGeom>
          <a:noFill/>
        </p:spPr>
        <p:txBody>
          <a:bodyPr>
            <a:spAutoFit/>
          </a:bodyPr>
          <a:lstStyle/>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p>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方法</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grpSp>
        <p:nvGrpSpPr>
          <p:cNvPr id="17" name="组合 9">
            <a:extLst>
              <a:ext uri="{FF2B5EF4-FFF2-40B4-BE49-F238E27FC236}">
                <a16:creationId xmlns:a16="http://schemas.microsoft.com/office/drawing/2014/main" id="{62B9B3DF-9AEB-4672-AB7F-62BA7CC4F6A6}"/>
              </a:ext>
            </a:extLst>
          </p:cNvPr>
          <p:cNvGrpSpPr>
            <a:grpSpLocks/>
          </p:cNvGrpSpPr>
          <p:nvPr/>
        </p:nvGrpSpPr>
        <p:grpSpPr bwMode="auto">
          <a:xfrm>
            <a:off x="527051" y="2421467"/>
            <a:ext cx="2319867" cy="3460751"/>
            <a:chOff x="1327315" y="2355726"/>
            <a:chExt cx="1739228" cy="2597078"/>
          </a:xfrm>
        </p:grpSpPr>
        <p:sp>
          <p:nvSpPr>
            <p:cNvPr id="19" name="矩形 18">
              <a:extLst>
                <a:ext uri="{FF2B5EF4-FFF2-40B4-BE49-F238E27FC236}">
                  <a16:creationId xmlns:a16="http://schemas.microsoft.com/office/drawing/2014/main" id="{A66D9DF1-5EA5-4235-B28E-658C9875215A}"/>
                </a:ext>
              </a:extLst>
            </p:cNvPr>
            <p:cNvSpPr/>
            <p:nvPr/>
          </p:nvSpPr>
          <p:spPr>
            <a:xfrm flipV="1">
              <a:off x="1332075" y="2393848"/>
              <a:ext cx="1728120" cy="24938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TextBox 3">
              <a:extLst>
                <a:ext uri="{FF2B5EF4-FFF2-40B4-BE49-F238E27FC236}">
                  <a16:creationId xmlns:a16="http://schemas.microsoft.com/office/drawing/2014/main" id="{6DA42EB1-34EB-43B5-B2B2-1FB03CC88A54}"/>
                </a:ext>
              </a:extLst>
            </p:cNvPr>
            <p:cNvSpPr txBox="1"/>
            <p:nvPr/>
          </p:nvSpPr>
          <p:spPr>
            <a:xfrm>
              <a:off x="1338423" y="2916441"/>
              <a:ext cx="1728120" cy="230967"/>
            </a:xfrm>
            <a:prstGeom prst="rect">
              <a:avLst/>
            </a:prstGeom>
            <a:solidFill>
              <a:schemeClr val="accent6">
                <a:lumMod val="60000"/>
                <a:lumOff val="40000"/>
              </a:schemeClr>
            </a:solidFill>
            <a:ln w="12700">
              <a:noFill/>
            </a:ln>
          </p:spPr>
          <p:txBody>
            <a:bodyPr>
              <a:spAutoFit/>
            </a:bodyPr>
            <a:lstStyle/>
            <a:p>
              <a:pPr>
                <a:defRPr/>
              </a:pP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TextBox 3">
              <a:extLst>
                <a:ext uri="{FF2B5EF4-FFF2-40B4-BE49-F238E27FC236}">
                  <a16:creationId xmlns:a16="http://schemas.microsoft.com/office/drawing/2014/main" id="{A3AE3EBA-4625-43CD-AF08-93E61ABC4243}"/>
                </a:ext>
              </a:extLst>
            </p:cNvPr>
            <p:cNvSpPr txBox="1"/>
            <p:nvPr/>
          </p:nvSpPr>
          <p:spPr>
            <a:xfrm>
              <a:off x="1327315" y="3947329"/>
              <a:ext cx="1723359" cy="230967"/>
            </a:xfrm>
            <a:prstGeom prst="rect">
              <a:avLst/>
            </a:prstGeom>
            <a:solidFill>
              <a:schemeClr val="accent6">
                <a:lumMod val="60000"/>
                <a:lumOff val="40000"/>
              </a:schemeClr>
            </a:solidFill>
            <a:ln w="12700">
              <a:noFill/>
            </a:ln>
          </p:spPr>
          <p:txBody>
            <a:bodyPr>
              <a:spAutoFit/>
            </a:bodyPr>
            <a:lstStyle/>
            <a:p>
              <a:pPr>
                <a:defRPr/>
              </a:pP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矩形 21">
              <a:extLst>
                <a:ext uri="{FF2B5EF4-FFF2-40B4-BE49-F238E27FC236}">
                  <a16:creationId xmlns:a16="http://schemas.microsoft.com/office/drawing/2014/main" id="{C19ECE4E-AF92-40B5-AE00-774BA3A03AB1}"/>
                </a:ext>
              </a:extLst>
            </p:cNvPr>
            <p:cNvSpPr/>
            <p:nvPr/>
          </p:nvSpPr>
          <p:spPr bwMode="auto">
            <a:xfrm>
              <a:off x="1332075" y="2392260"/>
              <a:ext cx="1728120" cy="2560544"/>
            </a:xfrm>
            <a:prstGeom prst="rect">
              <a:avLst/>
            </a:prstGeom>
            <a:no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TextBox 15">
              <a:extLst>
                <a:ext uri="{FF2B5EF4-FFF2-40B4-BE49-F238E27FC236}">
                  <a16:creationId xmlns:a16="http://schemas.microsoft.com/office/drawing/2014/main" id="{D6D3070D-43EA-423C-A913-E20813597447}"/>
                </a:ext>
              </a:extLst>
            </p:cNvPr>
            <p:cNvSpPr txBox="1"/>
            <p:nvPr/>
          </p:nvSpPr>
          <p:spPr>
            <a:xfrm>
              <a:off x="1655800" y="2355726"/>
              <a:ext cx="1050519" cy="531658"/>
            </a:xfrm>
            <a:prstGeom prst="rect">
              <a:avLst/>
            </a:prstGeom>
            <a:noFill/>
          </p:spPr>
          <p:txBody>
            <a:bodyPr>
              <a:spAutoFit/>
            </a:bodyPr>
            <a:lstStyle/>
            <a:p>
              <a:pPr algn="ct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类名：</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手机</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(Phone)</a:t>
              </a:r>
            </a:p>
          </p:txBody>
        </p:sp>
        <p:sp>
          <p:nvSpPr>
            <p:cNvPr id="24" name="TextBox 16">
              <a:extLst>
                <a:ext uri="{FF2B5EF4-FFF2-40B4-BE49-F238E27FC236}">
                  <a16:creationId xmlns:a16="http://schemas.microsoft.com/office/drawing/2014/main" id="{2DA7DA3F-66EE-4CCC-9289-CD5BDFECAE39}"/>
                </a:ext>
              </a:extLst>
            </p:cNvPr>
            <p:cNvSpPr txBox="1"/>
            <p:nvPr/>
          </p:nvSpPr>
          <p:spPr>
            <a:xfrm>
              <a:off x="1655800" y="2884673"/>
              <a:ext cx="1050519" cy="768255"/>
            </a:xfrm>
            <a:prstGeom prst="rect">
              <a:avLst/>
            </a:prstGeom>
            <a:noFill/>
          </p:spPr>
          <p:txBody>
            <a:bodyPr>
              <a:spAutoFit/>
            </a:bodyPr>
            <a:lstStyle/>
            <a:p>
              <a:pPr algn="ctr">
                <a:lnSpc>
                  <a:spcPct val="150000"/>
                </a:lnSpc>
                <a:defRPr/>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endPar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50000"/>
                </a:lnSpc>
                <a:defRPr/>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品牌</a:t>
              </a: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(brand)</a:t>
              </a:r>
            </a:p>
            <a:p>
              <a:pPr algn="ctr">
                <a:lnSpc>
                  <a:spcPct val="150000"/>
                </a:lnSpc>
                <a:defRPr/>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价格</a:t>
              </a: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(price)</a:t>
              </a:r>
            </a:p>
          </p:txBody>
        </p:sp>
        <p:sp>
          <p:nvSpPr>
            <p:cNvPr id="25" name="TextBox 17">
              <a:extLst>
                <a:ext uri="{FF2B5EF4-FFF2-40B4-BE49-F238E27FC236}">
                  <a16:creationId xmlns:a16="http://schemas.microsoft.com/office/drawing/2014/main" id="{C17C665E-A498-4AB8-8C9F-8EFB052C71AB}"/>
                </a:ext>
              </a:extLst>
            </p:cNvPr>
            <p:cNvSpPr txBox="1"/>
            <p:nvPr/>
          </p:nvSpPr>
          <p:spPr>
            <a:xfrm>
              <a:off x="1338423" y="3915561"/>
              <a:ext cx="1656710" cy="768255"/>
            </a:xfrm>
            <a:prstGeom prst="rect">
              <a:avLst/>
            </a:prstGeom>
            <a:noFill/>
          </p:spPr>
          <p:txBody>
            <a:bodyPr>
              <a:spAutoFit/>
            </a:bodyPr>
            <a:lstStyle/>
            <a:p>
              <a:pPr algn="ctr">
                <a:lnSpc>
                  <a:spcPct val="150000"/>
                </a:lnSpc>
                <a:defRPr/>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endPar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50000"/>
                </a:lnSpc>
                <a:defRPr/>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打电话</a:t>
              </a: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(call)</a:t>
              </a:r>
            </a:p>
            <a:p>
              <a:pPr algn="ctr">
                <a:lnSpc>
                  <a:spcPct val="150000"/>
                </a:lnSpc>
                <a:defRPr/>
              </a:pPr>
              <a:r>
                <a:rPr lang="zh-CN" altLang="en-US"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发短信</a:t>
              </a:r>
              <a:r>
                <a:rPr lang="en-US" altLang="zh-CN" sz="14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(sendMessage)</a:t>
              </a:r>
            </a:p>
          </p:txBody>
        </p:sp>
        <p:sp>
          <p:nvSpPr>
            <p:cNvPr id="26" name="矩形 25">
              <a:extLst>
                <a:ext uri="{FF2B5EF4-FFF2-40B4-BE49-F238E27FC236}">
                  <a16:creationId xmlns:a16="http://schemas.microsoft.com/office/drawing/2014/main" id="{D4E56391-BB61-4F21-B04F-51AA0821B8A3}"/>
                </a:ext>
              </a:extLst>
            </p:cNvPr>
            <p:cNvSpPr/>
            <p:nvPr/>
          </p:nvSpPr>
          <p:spPr bwMode="auto">
            <a:xfrm>
              <a:off x="1332075" y="2392260"/>
              <a:ext cx="1728120" cy="524181"/>
            </a:xfrm>
            <a:prstGeom prst="rect">
              <a:avLst/>
            </a:prstGeom>
            <a:no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矩形 26">
              <a:extLst>
                <a:ext uri="{FF2B5EF4-FFF2-40B4-BE49-F238E27FC236}">
                  <a16:creationId xmlns:a16="http://schemas.microsoft.com/office/drawing/2014/main" id="{D43D66D0-DC21-4F24-BAFA-A23C2AFE8E43}"/>
                </a:ext>
              </a:extLst>
            </p:cNvPr>
            <p:cNvSpPr/>
            <p:nvPr/>
          </p:nvSpPr>
          <p:spPr bwMode="auto">
            <a:xfrm>
              <a:off x="1332075" y="2916441"/>
              <a:ext cx="1728120" cy="1030888"/>
            </a:xfrm>
            <a:prstGeom prst="rect">
              <a:avLst/>
            </a:prstGeom>
            <a:no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8" name="右箭头 21">
            <a:extLst>
              <a:ext uri="{FF2B5EF4-FFF2-40B4-BE49-F238E27FC236}">
                <a16:creationId xmlns:a16="http://schemas.microsoft.com/office/drawing/2014/main" id="{E2F4C541-6FA1-4F7C-90B8-30F07873BC82}"/>
              </a:ext>
            </a:extLst>
          </p:cNvPr>
          <p:cNvSpPr/>
          <p:nvPr/>
        </p:nvSpPr>
        <p:spPr>
          <a:xfrm rot="21137235">
            <a:off x="2370667" y="3596217"/>
            <a:ext cx="1498600" cy="192616"/>
          </a:xfrm>
          <a:prstGeom prst="rightArrow">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AD2A26"/>
              </a:solidFill>
            </a:endParaRPr>
          </a:p>
        </p:txBody>
      </p:sp>
      <p:sp>
        <p:nvSpPr>
          <p:cNvPr id="29" name="右箭头 22">
            <a:extLst>
              <a:ext uri="{FF2B5EF4-FFF2-40B4-BE49-F238E27FC236}">
                <a16:creationId xmlns:a16="http://schemas.microsoft.com/office/drawing/2014/main" id="{B9093CA8-5190-4624-BF2E-74F536418A92}"/>
              </a:ext>
            </a:extLst>
          </p:cNvPr>
          <p:cNvSpPr/>
          <p:nvPr/>
        </p:nvSpPr>
        <p:spPr>
          <a:xfrm rot="21137235">
            <a:off x="2417233" y="4925484"/>
            <a:ext cx="1498600" cy="192616"/>
          </a:xfrm>
          <a:prstGeom prst="rightArrow">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AD2A26"/>
              </a:solidFill>
            </a:endParaRPr>
          </a:p>
        </p:txBody>
      </p:sp>
    </p:spTree>
    <p:extLst>
      <p:ext uri="{BB962C8B-B14F-4D97-AF65-F5344CB8AC3E}">
        <p14:creationId xmlns:p14="http://schemas.microsoft.com/office/powerpoint/2010/main" val="270346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C1A7FF0-7791-4B9E-B6BC-D4DF5BAEF952}"/>
              </a:ext>
            </a:extLst>
          </p:cNvPr>
          <p:cNvPicPr>
            <a:picLocks noChangeAspect="1"/>
          </p:cNvPicPr>
          <p:nvPr/>
        </p:nvPicPr>
        <p:blipFill>
          <a:blip r:embed="rId3"/>
          <a:stretch>
            <a:fillRect/>
          </a:stretch>
        </p:blipFill>
        <p:spPr>
          <a:xfrm>
            <a:off x="801275" y="1481963"/>
            <a:ext cx="6135907" cy="3894073"/>
          </a:xfrm>
          <a:prstGeom prst="rect">
            <a:avLst/>
          </a:prstGeom>
        </p:spPr>
      </p:pic>
      <p:sp>
        <p:nvSpPr>
          <p:cNvPr id="3" name="标题 1">
            <a:extLst>
              <a:ext uri="{FF2B5EF4-FFF2-40B4-BE49-F238E27FC236}">
                <a16:creationId xmlns:a16="http://schemas.microsoft.com/office/drawing/2014/main" id="{FF58EDAF-0F4D-48FB-9952-CEAEF3824B90}"/>
              </a:ext>
            </a:extLst>
          </p:cNvPr>
          <p:cNvSpPr>
            <a:spLocks noGrp="1"/>
          </p:cNvSpPr>
          <p:nvPr>
            <p:ph type="title"/>
          </p:nvPr>
        </p:nvSpPr>
        <p:spPr>
          <a:xfrm>
            <a:off x="593835" y="975601"/>
            <a:ext cx="10541000" cy="1158875"/>
          </a:xfrm>
        </p:spPr>
        <p:txBody>
          <a:bodyPr/>
          <a:lstStyle/>
          <a:p>
            <a:r>
              <a:rPr kumimoji="1" lang="zh-CN" altLang="en-US" sz="2000" dirty="0"/>
              <a:t>面向对象</a:t>
            </a:r>
          </a:p>
        </p:txBody>
      </p:sp>
    </p:spTree>
    <p:extLst>
      <p:ext uri="{BB962C8B-B14F-4D97-AF65-F5344CB8AC3E}">
        <p14:creationId xmlns:p14="http://schemas.microsoft.com/office/powerpoint/2010/main" val="157649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zh-CN" altLang="en-US" dirty="0"/>
              <a:t>对象的使用</a:t>
            </a:r>
            <a:endParaRPr lang="zh-CN" altLang="en-US" dirty="0"/>
          </a:p>
        </p:txBody>
      </p:sp>
      <p:sp>
        <p:nvSpPr>
          <p:cNvPr id="6" name="TextBox 4">
            <a:extLst>
              <a:ext uri="{FF2B5EF4-FFF2-40B4-BE49-F238E27FC236}">
                <a16:creationId xmlns:a16="http://schemas.microsoft.com/office/drawing/2014/main" id="{E83C2D03-92A7-460B-B23C-113084492BBC}"/>
              </a:ext>
            </a:extLst>
          </p:cNvPr>
          <p:cNvSpPr txBox="1"/>
          <p:nvPr/>
        </p:nvSpPr>
        <p:spPr>
          <a:xfrm>
            <a:off x="1815088" y="2139865"/>
            <a:ext cx="3572933" cy="1285608"/>
          </a:xfrm>
          <a:prstGeom prst="rect">
            <a:avLst/>
          </a:prstGeom>
          <a:noFill/>
        </p:spPr>
        <p:txBody>
          <a:bodyPr wrap="square">
            <a:spAutoFit/>
          </a:bodyPr>
          <a:lstStyle/>
          <a:p>
            <a:pPr>
              <a:lnSpc>
                <a:spcPct val="150000"/>
              </a:lnSpc>
              <a:defRPr/>
            </a:pPr>
            <a:r>
              <a:rPr lang="zh-CN" altLang="en-US" sz="1867"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创建对象</a:t>
            </a:r>
            <a:endParaRPr lang="en-US" altLang="zh-CN" sz="1867"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endParaRPr lang="en-US" altLang="zh-CN" sz="667"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150000"/>
              </a:lnSpc>
              <a:buFont typeface="Wingdings"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格式：类名 对象名 </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new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类名</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150000"/>
              </a:lnSpc>
              <a:buFont typeface="Wingdings"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范例：</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Phone p = new Phone();</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TextBox 6">
            <a:extLst>
              <a:ext uri="{FF2B5EF4-FFF2-40B4-BE49-F238E27FC236}">
                <a16:creationId xmlns:a16="http://schemas.microsoft.com/office/drawing/2014/main" id="{F3526FA5-A069-4347-9A88-4699A61666C6}"/>
              </a:ext>
            </a:extLst>
          </p:cNvPr>
          <p:cNvSpPr txBox="1"/>
          <p:nvPr/>
        </p:nvSpPr>
        <p:spPr>
          <a:xfrm>
            <a:off x="5963755" y="2139865"/>
            <a:ext cx="3263900" cy="2578270"/>
          </a:xfrm>
          <a:prstGeom prst="rect">
            <a:avLst/>
          </a:prstGeom>
          <a:noFill/>
        </p:spPr>
        <p:txBody>
          <a:bodyPr wrap="square">
            <a:spAutoFit/>
          </a:bodyPr>
          <a:lstStyle/>
          <a:p>
            <a:pPr>
              <a:lnSpc>
                <a:spcPct val="150000"/>
              </a:lnSpc>
              <a:defRPr/>
            </a:pPr>
            <a:r>
              <a:rPr lang="zh-CN" altLang="en-US" sz="1867"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使用对象</a:t>
            </a:r>
            <a:endParaRPr lang="en-US" altLang="zh-CN" sz="1867"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endParaRPr lang="en-US" altLang="zh-CN" sz="667"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400" b="1"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400" b="1"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：使用成员变量</a:t>
            </a:r>
            <a:endParaRPr lang="en-US" altLang="zh-CN" sz="1400" b="1"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67293" lvl="1" indent="-357708">
              <a:lnSpc>
                <a:spcPct val="150000"/>
              </a:lnSpc>
              <a:buFont typeface="Wingdings"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格式：对象名</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变量名</a:t>
            </a:r>
          </a:p>
          <a:p>
            <a:pPr marL="967293" lvl="1" indent="-357708">
              <a:lnSpc>
                <a:spcPct val="150000"/>
              </a:lnSpc>
              <a:buFont typeface="Wingdings"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范例：</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p.brand</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400" b="1"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b="1"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：使用成员方法</a:t>
            </a:r>
            <a:endParaRPr lang="en-US" altLang="zh-CN" sz="1400" b="1"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67293" lvl="1" indent="-357708">
              <a:lnSpc>
                <a:spcPct val="150000"/>
              </a:lnSpc>
              <a:buFont typeface="Wingdings"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格式：对象名</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方法名</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参数</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67293" lvl="1" indent="-357708">
              <a:lnSpc>
                <a:spcPct val="150000"/>
              </a:lnSpc>
              <a:buFont typeface="Wingdings"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范例：</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p.call</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cxnSp>
        <p:nvCxnSpPr>
          <p:cNvPr id="8" name="直接连接符 7">
            <a:extLst>
              <a:ext uri="{FF2B5EF4-FFF2-40B4-BE49-F238E27FC236}">
                <a16:creationId xmlns:a16="http://schemas.microsoft.com/office/drawing/2014/main" id="{3917B7F9-1143-41D2-810B-D7FCA2678F91}"/>
              </a:ext>
            </a:extLst>
          </p:cNvPr>
          <p:cNvCxnSpPr>
            <a:cxnSpLocks/>
          </p:cNvCxnSpPr>
          <p:nvPr/>
        </p:nvCxnSpPr>
        <p:spPr>
          <a:xfrm>
            <a:off x="5388021" y="2243581"/>
            <a:ext cx="0" cy="2664883"/>
          </a:xfrm>
          <a:prstGeom prst="line">
            <a:avLst/>
          </a:prstGeom>
          <a:ln w="12700" cap="rnd">
            <a:solidFill>
              <a:schemeClr val="bg1">
                <a:lumMod val="75000"/>
              </a:schemeClr>
            </a:solidFill>
            <a:prstDash val="sysDash"/>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13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9968495A-3E7D-644A-9FE8-5D1024F23EB3}"/>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学生类的定义和使用</a:t>
            </a:r>
          </a:p>
        </p:txBody>
      </p:sp>
      <p:sp>
        <p:nvSpPr>
          <p:cNvPr id="7" name="文本占位符 6">
            <a:extLst>
              <a:ext uri="{FF2B5EF4-FFF2-40B4-BE49-F238E27FC236}">
                <a16:creationId xmlns:a16="http://schemas.microsoft.com/office/drawing/2014/main" id="{8AB3EF58-A97F-D44C-8815-7D77AAB0C729}"/>
              </a:ext>
            </a:extLst>
          </p:cNvPr>
          <p:cNvSpPr>
            <a:spLocks noGrp="1"/>
          </p:cNvSpPr>
          <p:nvPr>
            <p:ph type="body" sz="quarter" idx="11"/>
          </p:nvPr>
        </p:nvSpPr>
        <p:spPr>
          <a:xfrm>
            <a:off x="2195449" y="1457151"/>
            <a:ext cx="9790073" cy="4924398"/>
          </a:xfrm>
        </p:spPr>
        <p:txBody>
          <a:bodyPr/>
          <a:lstStyle/>
          <a:p>
            <a:pPr>
              <a:defRPr/>
            </a:pPr>
            <a:r>
              <a:rPr lang="zh-CN" altLang="en-US" dirty="0">
                <a:solidFill>
                  <a:srgbClr val="333333"/>
                </a:solidFill>
              </a:rPr>
              <a:t>需求：定义一个学生类，然后定义一个学生测试类，在学生测试类中通过对象完成成员变量和成员方法的使用</a:t>
            </a:r>
          </a:p>
        </p:txBody>
      </p:sp>
      <p:sp>
        <p:nvSpPr>
          <p:cNvPr id="8" name="矩形 7"/>
          <p:cNvSpPr/>
          <p:nvPr/>
        </p:nvSpPr>
        <p:spPr>
          <a:xfrm>
            <a:off x="2572216" y="5683049"/>
            <a:ext cx="5858933" cy="69850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矩形 8"/>
          <p:cNvSpPr/>
          <p:nvPr/>
        </p:nvSpPr>
        <p:spPr>
          <a:xfrm>
            <a:off x="2572216" y="4709381"/>
            <a:ext cx="5858933" cy="696384"/>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矩形 9"/>
          <p:cNvSpPr/>
          <p:nvPr/>
        </p:nvSpPr>
        <p:spPr>
          <a:xfrm>
            <a:off x="2572216" y="3445733"/>
            <a:ext cx="5858933" cy="986367"/>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TextBox 13"/>
          <p:cNvSpPr txBox="1"/>
          <p:nvPr/>
        </p:nvSpPr>
        <p:spPr>
          <a:xfrm>
            <a:off x="2195450" y="2732415"/>
            <a:ext cx="5376333" cy="3647152"/>
          </a:xfrm>
          <a:prstGeom prst="rect">
            <a:avLst/>
          </a:prstGeom>
          <a:noFill/>
        </p:spPr>
        <p:txBody>
          <a:bodyPr>
            <a:spAutoFit/>
          </a:bodyPr>
          <a:lstStyle>
            <a:lvl1pPr>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defRPr/>
            </a:pPr>
            <a:r>
              <a:rPr lang="zh-CN" altLang="en-US"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分析：</a:t>
            </a:r>
            <a:endParaRPr lang="en-US" altLang="zh-CN"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buFont typeface="黑体" pitchFamily="49" charset="-122"/>
              <a:buAutoNum type="circleNumDbPlain"/>
              <a:defRPr/>
            </a:pPr>
            <a:r>
              <a:rPr lang="zh-CN" altLang="en-US"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定义一个学生类</a:t>
            </a:r>
            <a:endParaRPr lang="en-US" altLang="zh-CN"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150000"/>
              </a:lnSpc>
              <a:defRPr/>
            </a:pPr>
            <a:r>
              <a:rPr lang="zh-CN" altLang="en-US"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类名：</a:t>
            </a:r>
            <a:r>
              <a:rPr lang="en-US" altLang="zh-CN" sz="14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p>
          <a:p>
            <a:pPr lvl="1">
              <a:lnSpc>
                <a:spcPct val="150000"/>
              </a:lnSpc>
              <a:defRPr/>
            </a:pPr>
            <a:r>
              <a:rPr lang="zh-CN" altLang="en-US"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r>
              <a:rPr lang="en-US" altLang="zh-CN" sz="14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en-US" sz="14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p>
          <a:p>
            <a:pPr lvl="1">
              <a:lnSpc>
                <a:spcPct val="150000"/>
              </a:lnSpc>
              <a:defRPr/>
            </a:pPr>
            <a:r>
              <a:rPr lang="zh-CN" altLang="en-US"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r>
              <a:rPr lang="en-US" altLang="zh-CN" sz="14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a:t>
            </a:r>
            <a:r>
              <a:rPr lang="zh-CN" altLang="en-US" sz="14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b="1" dirty="0" err="1">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doHomework</a:t>
            </a:r>
            <a:r>
              <a:rPr lang="en-US" altLang="zh-CN" sz="14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lnSpc>
                <a:spcPct val="150000"/>
              </a:lnSpc>
              <a:buFont typeface="黑体" pitchFamily="49" charset="-122"/>
              <a:buAutoNum type="circleNumDbPlain"/>
              <a:defRPr/>
            </a:pPr>
            <a:r>
              <a:rPr lang="zh-CN" altLang="en-US"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定义学生测试类</a:t>
            </a:r>
            <a:endParaRPr lang="en-US" altLang="zh-CN"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150000"/>
              </a:lnSpc>
              <a:defRPr/>
            </a:pPr>
            <a:r>
              <a:rPr lang="zh-CN" altLang="en-US"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类名：</a:t>
            </a:r>
            <a:r>
              <a:rPr lang="en-US" altLang="zh-CN" sz="1400" b="1" dirty="0" err="1">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StudentDemo</a:t>
            </a:r>
            <a:endParaRPr lang="en-US" altLang="zh-CN" sz="14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150000"/>
              </a:lnSpc>
              <a:defRPr/>
            </a:pPr>
            <a:r>
              <a:rPr lang="zh-CN" altLang="en-US"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因为要做测试，所以有一个主方法：</a:t>
            </a:r>
            <a:r>
              <a:rPr lang="en-US" altLang="zh-CN" sz="14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r>
              <a:rPr lang="zh-CN" altLang="en-US"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endParaRPr lang="en-US" altLang="zh-CN"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buFont typeface="黑体" pitchFamily="49" charset="-122"/>
              <a:buAutoNum type="circleNumDbPlain"/>
              <a:defRPr/>
            </a:pPr>
            <a:r>
              <a:rPr lang="zh-CN" altLang="en-US"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在学生测试类中通过对象完成成员变量和成员方法的使用</a:t>
            </a:r>
            <a:endParaRPr lang="en-US" altLang="zh-CN"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150000"/>
              </a:lnSpc>
              <a:defRPr/>
            </a:pPr>
            <a:r>
              <a:rPr lang="zh-CN" altLang="en-US"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给成员变量赋值，输出成员变量的值</a:t>
            </a:r>
            <a:endParaRPr lang="en-US" altLang="zh-CN"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150000"/>
              </a:lnSpc>
              <a:defRPr/>
            </a:pPr>
            <a:r>
              <a:rPr lang="zh-CN" altLang="en-US"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调用成员方法</a:t>
            </a:r>
            <a:endParaRPr lang="en-US" altLang="zh-CN"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9432" y="3115533"/>
            <a:ext cx="2413000" cy="2880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329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801" y="801126"/>
            <a:ext cx="5973761" cy="4912848"/>
          </a:xfrm>
        </p:spPr>
        <p:txBody>
          <a:bodyPr/>
          <a:lstStyle/>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类和对象</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对象内存图</a:t>
            </a:r>
            <a:endPar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private</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封装</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构造方法</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97630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en-US" altLang="zh-CN" dirty="0"/>
              <a:t>Java</a:t>
            </a:r>
            <a:r>
              <a:rPr kumimoji="1" lang="zh-CN" altLang="en-US" dirty="0"/>
              <a:t> 内存分配</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8"/>
            <a:ext cx="9436973" cy="2567294"/>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Java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程序在运行时，需要在内存中分配空间。为了提高运算效率，就对空间进行了不同区域的划分，因为每一片区域都有特定的处理数据方式和内存管理方式。</a:t>
            </a:r>
          </a:p>
        </p:txBody>
      </p:sp>
    </p:spTree>
    <p:extLst>
      <p:ext uri="{BB962C8B-B14F-4D97-AF65-F5344CB8AC3E}">
        <p14:creationId xmlns:p14="http://schemas.microsoft.com/office/powerpoint/2010/main" val="3015376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en-US" altLang="zh-CN" dirty="0"/>
              <a:t>Java</a:t>
            </a:r>
            <a:r>
              <a:rPr kumimoji="1" lang="zh-CN" altLang="en-US" dirty="0"/>
              <a:t> 内存分配</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8"/>
            <a:ext cx="9436973" cy="2567294"/>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栈</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虚拟机栈</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堆</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3" name="图片 2">
            <a:extLst>
              <a:ext uri="{FF2B5EF4-FFF2-40B4-BE49-F238E27FC236}">
                <a16:creationId xmlns:a16="http://schemas.microsoft.com/office/drawing/2014/main" id="{9E1E5DE3-5806-4D61-A32B-29032E751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605" y="1452407"/>
            <a:ext cx="9144000" cy="3724275"/>
          </a:xfrm>
          <a:prstGeom prst="rect">
            <a:avLst/>
          </a:prstGeom>
        </p:spPr>
      </p:pic>
    </p:spTree>
    <p:extLst>
      <p:ext uri="{BB962C8B-B14F-4D97-AF65-F5344CB8AC3E}">
        <p14:creationId xmlns:p14="http://schemas.microsoft.com/office/powerpoint/2010/main" val="118967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en-US" altLang="zh-CN" dirty="0"/>
              <a:t>Java</a:t>
            </a:r>
            <a:r>
              <a:rPr kumimoji="1" lang="zh-CN" altLang="en-US" dirty="0"/>
              <a:t> 内存分配</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8"/>
            <a:ext cx="9436973" cy="4390292"/>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栈：所有局部变量都会在栈内存中创建</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局部变量：定义在方法中的变量或者方法声明上的变量</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方法执行都会加载到栈中进行</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局部变量特点：随着方法的调用而存在，随着方法的调用完毕而消失</a:t>
            </a: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代码：</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 = new Student();</a:t>
            </a: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堆：所有对象及其对应的实例变量和数组都将存储在此处</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简单理解为：</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new</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出来的东西，都存储在堆内存</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每一个</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new</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出来的东西都有一个地址值，使用完毕，会在垃圾回收器空闲时被回收</a:t>
            </a: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实例变量</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有初始化值：</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基本数据类型：</a:t>
            </a:r>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整数：</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，浮点数：</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0.0</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，布尔：</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false</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，字符：空字符</a:t>
            </a:r>
          </a:p>
          <a:p>
            <a:pPr lvl="1"/>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引用数据类型：</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p:txBody>
      </p:sp>
      <p:grpSp>
        <p:nvGrpSpPr>
          <p:cNvPr id="4" name="组合 6">
            <a:extLst>
              <a:ext uri="{FF2B5EF4-FFF2-40B4-BE49-F238E27FC236}">
                <a16:creationId xmlns:a16="http://schemas.microsoft.com/office/drawing/2014/main" id="{0584F969-9A8D-461B-9252-3AB006C1AE06}"/>
              </a:ext>
            </a:extLst>
          </p:cNvPr>
          <p:cNvGrpSpPr>
            <a:grpSpLocks/>
          </p:cNvGrpSpPr>
          <p:nvPr/>
        </p:nvGrpSpPr>
        <p:grpSpPr bwMode="auto">
          <a:xfrm>
            <a:off x="8995327" y="1198676"/>
            <a:ext cx="1800000" cy="2503346"/>
            <a:chOff x="3730625" y="1844675"/>
            <a:chExt cx="1728788" cy="2592388"/>
          </a:xfrm>
        </p:grpSpPr>
        <p:sp>
          <p:nvSpPr>
            <p:cNvPr id="5" name="矩形 4">
              <a:extLst>
                <a:ext uri="{FF2B5EF4-FFF2-40B4-BE49-F238E27FC236}">
                  <a16:creationId xmlns:a16="http://schemas.microsoft.com/office/drawing/2014/main" id="{06900B56-206B-407B-BFA3-F4B3B507FDC9}"/>
                </a:ext>
              </a:extLst>
            </p:cNvPr>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TextBox 2">
              <a:extLst>
                <a:ext uri="{FF2B5EF4-FFF2-40B4-BE49-F238E27FC236}">
                  <a16:creationId xmlns:a16="http://schemas.microsoft.com/office/drawing/2014/main" id="{40D89320-4D2E-4903-97C7-A340ED1E972C}"/>
                </a:ext>
              </a:extLst>
            </p:cNvPr>
            <p:cNvSpPr txBox="1">
              <a:spLocks noChangeArrowheads="1"/>
            </p:cNvSpPr>
            <p:nvPr/>
          </p:nvSpPr>
          <p:spPr bwMode="auto">
            <a:xfrm>
              <a:off x="4127500" y="3911501"/>
              <a:ext cx="935038" cy="48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b="1" dirty="0">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b="1" dirty="0">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7" name="TextBox 3">
            <a:extLst>
              <a:ext uri="{FF2B5EF4-FFF2-40B4-BE49-F238E27FC236}">
                <a16:creationId xmlns:a16="http://schemas.microsoft.com/office/drawing/2014/main" id="{D2DAF750-1ABF-488F-BB61-A9F659C87E08}"/>
              </a:ext>
            </a:extLst>
          </p:cNvPr>
          <p:cNvSpPr txBox="1"/>
          <p:nvPr/>
        </p:nvSpPr>
        <p:spPr>
          <a:xfrm>
            <a:off x="9101366" y="2671292"/>
            <a:ext cx="1587922" cy="523220"/>
          </a:xfrm>
          <a:prstGeom prst="rect">
            <a:avLst/>
          </a:prstGeom>
          <a:solidFill>
            <a:srgbClr val="FFFFCC"/>
          </a:solidFill>
          <a:ln w="12700">
            <a:solidFill>
              <a:schemeClr val="tx1"/>
            </a:solidFill>
          </a:ln>
        </p:spPr>
        <p:txBody>
          <a:bodyPr wrap="square">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矩形 13">
            <a:extLst>
              <a:ext uri="{FF2B5EF4-FFF2-40B4-BE49-F238E27FC236}">
                <a16:creationId xmlns:a16="http://schemas.microsoft.com/office/drawing/2014/main" id="{BFBEB37B-1DD3-4ED7-9A95-1E47CAF22FCF}"/>
              </a:ext>
            </a:extLst>
          </p:cNvPr>
          <p:cNvSpPr/>
          <p:nvPr/>
        </p:nvSpPr>
        <p:spPr bwMode="auto">
          <a:xfrm>
            <a:off x="8995327" y="3943761"/>
            <a:ext cx="1800000" cy="2497379"/>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TextBox 2">
            <a:extLst>
              <a:ext uri="{FF2B5EF4-FFF2-40B4-BE49-F238E27FC236}">
                <a16:creationId xmlns:a16="http://schemas.microsoft.com/office/drawing/2014/main" id="{7DA7674E-FE40-4853-9088-30278B28BC4A}"/>
              </a:ext>
            </a:extLst>
          </p:cNvPr>
          <p:cNvSpPr txBox="1">
            <a:spLocks noChangeArrowheads="1"/>
          </p:cNvSpPr>
          <p:nvPr/>
        </p:nvSpPr>
        <p:spPr bwMode="auto">
          <a:xfrm>
            <a:off x="9408550" y="5972165"/>
            <a:ext cx="973554"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b="1" dirty="0">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endParaRPr lang="en-US" altLang="zh-CN" b="1" dirty="0">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矩形 16">
            <a:extLst>
              <a:ext uri="{FF2B5EF4-FFF2-40B4-BE49-F238E27FC236}">
                <a16:creationId xmlns:a16="http://schemas.microsoft.com/office/drawing/2014/main" id="{EEC9143B-9A52-436C-BAEC-6F22FF845278}"/>
              </a:ext>
            </a:extLst>
          </p:cNvPr>
          <p:cNvSpPr/>
          <p:nvPr/>
        </p:nvSpPr>
        <p:spPr>
          <a:xfrm>
            <a:off x="9020430" y="4100756"/>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TextBox 3">
            <a:extLst>
              <a:ext uri="{FF2B5EF4-FFF2-40B4-BE49-F238E27FC236}">
                <a16:creationId xmlns:a16="http://schemas.microsoft.com/office/drawing/2014/main" id="{C533B8A0-F79A-4F19-BF43-8067EA47BB9A}"/>
              </a:ext>
            </a:extLst>
          </p:cNvPr>
          <p:cNvSpPr txBox="1"/>
          <p:nvPr/>
        </p:nvSpPr>
        <p:spPr>
          <a:xfrm>
            <a:off x="9041942" y="4357779"/>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35442BF4-2598-4F97-9F31-04CAD1C09B47}"/>
              </a:ext>
            </a:extLst>
          </p:cNvPr>
          <p:cNvSpPr/>
          <p:nvPr/>
        </p:nvSpPr>
        <p:spPr>
          <a:xfrm>
            <a:off x="9110396" y="4785170"/>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72411DF2-C372-4C42-BD83-DC44C6297461}"/>
              </a:ext>
            </a:extLst>
          </p:cNvPr>
          <p:cNvSpPr/>
          <p:nvPr/>
        </p:nvSpPr>
        <p:spPr>
          <a:xfrm>
            <a:off x="9851411" y="4785170"/>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a:p>
            <a:pPr algn="ctr">
              <a:lnSpc>
                <a:spcPct val="130000"/>
              </a:lnSpc>
              <a:defRPr/>
            </a:pPr>
            <a:r>
              <a:rPr lang="en-US" altLang="zh-CN" sz="2533"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5469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7">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7">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7">
                                            <p:txEl>
                                              <p:pRg st="11" end="1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7">
                                            <p:txEl>
                                              <p:pRg st="12" end="1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p:bldP spid="17" grpId="0"/>
      <p:bldP spid="18" grpId="0"/>
      <p:bldP spid="19"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单个对象</a:t>
            </a:r>
            <a:endParaRPr lang="en-US" altLang="zh-CN" sz="1800" dirty="0">
              <a:solidFill>
                <a:prstClr val="black"/>
              </a:solidFill>
              <a:latin typeface="微软雅黑" pitchFamily="34" charset="-122"/>
              <a:ea typeface="Alibaba PuHuiTi B"/>
              <a:cs typeface="+mn-cs"/>
            </a:endParaRPr>
          </a:p>
        </p:txBody>
      </p:sp>
      <p:grpSp>
        <p:nvGrpSpPr>
          <p:cNvPr id="11" name="组合 10"/>
          <p:cNvGrpSpPr>
            <a:grpSpLocks/>
          </p:cNvGrpSpPr>
          <p:nvPr/>
        </p:nvGrpSpPr>
        <p:grpSpPr bwMode="auto">
          <a:xfrm>
            <a:off x="6064252" y="2281767"/>
            <a:ext cx="2305049" cy="3479512"/>
            <a:chOff x="3730625" y="1844675"/>
            <a:chExt cx="1728788" cy="2609634"/>
          </a:xfrm>
        </p:grpSpPr>
        <p:sp>
          <p:nvSpPr>
            <p:cNvPr id="12" name="矩形 11"/>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dirty="0">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dirty="0">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14" name="组合 13"/>
          <p:cNvGrpSpPr>
            <a:grpSpLocks/>
          </p:cNvGrpSpPr>
          <p:nvPr/>
        </p:nvGrpSpPr>
        <p:grpSpPr bwMode="auto">
          <a:xfrm>
            <a:off x="9167285" y="2277533"/>
            <a:ext cx="2305049" cy="3479512"/>
            <a:chOff x="6557963" y="1841500"/>
            <a:chExt cx="1728787" cy="2609634"/>
          </a:xfrm>
        </p:grpSpPr>
        <p:sp>
          <p:nvSpPr>
            <p:cNvPr id="15" name="矩形 14"/>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dirty="0">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20" name="TextBox 3"/>
          <p:cNvSpPr txBox="1"/>
          <p:nvPr/>
        </p:nvSpPr>
        <p:spPr>
          <a:xfrm>
            <a:off x="654051" y="2296584"/>
            <a:ext cx="4614333"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StudentTest01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矩形 20"/>
          <p:cNvSpPr/>
          <p:nvPr/>
        </p:nvSpPr>
        <p:spPr>
          <a:xfrm>
            <a:off x="926628" y="2590801"/>
            <a:ext cx="4339640" cy="20158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TextBox 3"/>
          <p:cNvSpPr txBox="1"/>
          <p:nvPr/>
        </p:nvSpPr>
        <p:spPr>
          <a:xfrm>
            <a:off x="6112933" y="18923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02456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1"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dissolve">
                                      <p:cBhvr>
                                        <p:cTn id="21" dur="500"/>
                                        <p:tgtEl>
                                          <p:spTgt spid="22"/>
                                        </p:tgtEl>
                                      </p:cBhvr>
                                    </p:animEffect>
                                  </p:childTnLst>
                                </p:cTn>
                              </p:par>
                            </p:childTnLst>
                          </p:cTn>
                        </p:par>
                        <p:par>
                          <p:cTn id="22" fill="hold">
                            <p:stCondLst>
                              <p:cond delay="500"/>
                            </p:stCondLst>
                            <p:childTnLst>
                              <p:par>
                                <p:cTn id="23" presetID="42" presetClass="path" presetSubtype="0" accel="50000" decel="50000" fill="hold" grpId="0" nodeType="afterEffect">
                                  <p:stCondLst>
                                    <p:cond delay="0"/>
                                  </p:stCondLst>
                                  <p:childTnLst>
                                    <p:animMotion origin="layout" path="M -3.88889E-6 2.71605E-6 L -3.88889E-6 0.44012 " pathEditMode="relative" rAng="0" ptsTypes="AA">
                                      <p:cBhvr>
                                        <p:cTn id="24" dur="1000" fill="hold"/>
                                        <p:tgtEl>
                                          <p:spTgt spid="22"/>
                                        </p:tgtEl>
                                        <p:attrNameLst>
                                          <p:attrName>ppt_x</p:attrName>
                                          <p:attrName>ppt_y</p:attrName>
                                        </p:attrNameLst>
                                      </p:cBhvr>
                                      <p:rCtr x="0" y="220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2"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单个对象</a:t>
            </a:r>
            <a:endParaRPr lang="en-US" altLang="zh-CN" sz="1800" dirty="0">
              <a:solidFill>
                <a:prstClr val="black"/>
              </a:solidFill>
              <a:latin typeface="微软雅黑" pitchFamily="34" charset="-122"/>
              <a:ea typeface="Alibaba PuHuiTi B"/>
              <a:cs typeface="+mn-cs"/>
            </a:endParaRPr>
          </a:p>
        </p:txBody>
      </p:sp>
      <p:grpSp>
        <p:nvGrpSpPr>
          <p:cNvPr id="16" name="组合 6"/>
          <p:cNvGrpSpPr>
            <a:grpSpLocks/>
          </p:cNvGrpSpPr>
          <p:nvPr/>
        </p:nvGrpSpPr>
        <p:grpSpPr bwMode="auto">
          <a:xfrm>
            <a:off x="6064252" y="2281767"/>
            <a:ext cx="2305049" cy="3479512"/>
            <a:chOff x="3730625" y="1844675"/>
            <a:chExt cx="1728788" cy="2609634"/>
          </a:xfrm>
        </p:grpSpPr>
        <p:sp>
          <p:nvSpPr>
            <p:cNvPr id="17" name="矩形 16"/>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dirty="0">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dirty="0">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23" name="组合 9"/>
          <p:cNvGrpSpPr>
            <a:grpSpLocks/>
          </p:cNvGrpSpPr>
          <p:nvPr/>
        </p:nvGrpSpPr>
        <p:grpSpPr bwMode="auto">
          <a:xfrm>
            <a:off x="9167285" y="2277533"/>
            <a:ext cx="2305049" cy="3479512"/>
            <a:chOff x="6557963" y="1841500"/>
            <a:chExt cx="1728787" cy="2609634"/>
          </a:xfrm>
        </p:grpSpPr>
        <p:sp>
          <p:nvSpPr>
            <p:cNvPr id="24" name="矩形 23"/>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26" name="TextBox 3"/>
          <p:cNvSpPr txBox="1"/>
          <p:nvPr/>
        </p:nvSpPr>
        <p:spPr>
          <a:xfrm>
            <a:off x="654051" y="2296584"/>
            <a:ext cx="4614333"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StudentTest01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8" name="TextBox 3"/>
          <p:cNvSpPr txBox="1"/>
          <p:nvPr/>
        </p:nvSpPr>
        <p:spPr>
          <a:xfrm>
            <a:off x="6110817" y="4910668"/>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矩形 28"/>
          <p:cNvSpPr/>
          <p:nvPr/>
        </p:nvSpPr>
        <p:spPr>
          <a:xfrm>
            <a:off x="1121834" y="3020484"/>
            <a:ext cx="4146551"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40138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单个对象</a:t>
            </a:r>
            <a:endParaRPr lang="en-US" altLang="zh-CN" sz="1800" dirty="0">
              <a:solidFill>
                <a:prstClr val="black"/>
              </a:solidFill>
              <a:latin typeface="微软雅黑" pitchFamily="34" charset="-122"/>
              <a:ea typeface="Alibaba PuHuiTi B"/>
              <a:cs typeface="+mn-cs"/>
            </a:endParaRPr>
          </a:p>
        </p:txBody>
      </p:sp>
      <p:grpSp>
        <p:nvGrpSpPr>
          <p:cNvPr id="14" name="组合 6"/>
          <p:cNvGrpSpPr>
            <a:grpSpLocks/>
          </p:cNvGrpSpPr>
          <p:nvPr/>
        </p:nvGrpSpPr>
        <p:grpSpPr bwMode="auto">
          <a:xfrm>
            <a:off x="6064252" y="2281767"/>
            <a:ext cx="2305049" cy="3479512"/>
            <a:chOff x="3730625" y="1844675"/>
            <a:chExt cx="1728788" cy="2609634"/>
          </a:xfrm>
        </p:grpSpPr>
        <p:sp>
          <p:nvSpPr>
            <p:cNvPr id="15" name="矩形 14"/>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20" name="组合 9"/>
          <p:cNvGrpSpPr>
            <a:grpSpLocks/>
          </p:cNvGrpSpPr>
          <p:nvPr/>
        </p:nvGrpSpPr>
        <p:grpSpPr bwMode="auto">
          <a:xfrm>
            <a:off x="9167285" y="2277533"/>
            <a:ext cx="2305049" cy="3479512"/>
            <a:chOff x="6557963" y="1841500"/>
            <a:chExt cx="1728787" cy="2609634"/>
          </a:xfrm>
        </p:grpSpPr>
        <p:sp>
          <p:nvSpPr>
            <p:cNvPr id="21" name="矩形 20"/>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27" name="TextBox 3"/>
          <p:cNvSpPr txBox="1"/>
          <p:nvPr/>
        </p:nvSpPr>
        <p:spPr>
          <a:xfrm>
            <a:off x="654051" y="2296584"/>
            <a:ext cx="4614333"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StudentTest01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1" name="TextBox 3"/>
          <p:cNvSpPr txBox="1"/>
          <p:nvPr/>
        </p:nvSpPr>
        <p:spPr>
          <a:xfrm>
            <a:off x="6110817" y="4910668"/>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2" name="矩形 31"/>
          <p:cNvSpPr/>
          <p:nvPr/>
        </p:nvSpPr>
        <p:spPr>
          <a:xfrm>
            <a:off x="1082473" y="3020484"/>
            <a:ext cx="863600"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3" name="TextBox 3"/>
          <p:cNvSpPr txBox="1"/>
          <p:nvPr/>
        </p:nvSpPr>
        <p:spPr>
          <a:xfrm>
            <a:off x="6110817" y="4696884"/>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4" name="矩形 33"/>
          <p:cNvSpPr/>
          <p:nvPr/>
        </p:nvSpPr>
        <p:spPr>
          <a:xfrm>
            <a:off x="2110293" y="3020484"/>
            <a:ext cx="116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TextBox 3"/>
          <p:cNvSpPr txBox="1"/>
          <p:nvPr/>
        </p:nvSpPr>
        <p:spPr>
          <a:xfrm>
            <a:off x="1092200" y="3405718"/>
            <a:ext cx="4614333" cy="2677656"/>
          </a:xfrm>
          <a:prstGeom prst="rect">
            <a:avLst/>
          </a:prstGeom>
          <a:solidFill>
            <a:schemeClr val="accent6">
              <a:lumMod val="20000"/>
              <a:lumOff val="80000"/>
            </a:schemeClr>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doHomework()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6" name="矩形 35"/>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矩形 36"/>
          <p:cNvSpPr/>
          <p:nvPr/>
        </p:nvSpPr>
        <p:spPr>
          <a:xfrm>
            <a:off x="1092200" y="3909484"/>
            <a:ext cx="4614333" cy="41486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8" name="矩形 37"/>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9" name="矩形 38"/>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0" name="矩形 39"/>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1" name="矩形 40"/>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24551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p:bldP spid="37" grpId="0" animBg="1"/>
      <p:bldP spid="38" grpId="0" animBg="1"/>
      <p:bldP spid="39" grpId="0" animBg="1"/>
      <p:bldP spid="40" grpId="0" animBg="1"/>
      <p:bldP spid="4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单个对象</a:t>
            </a:r>
            <a:endParaRPr lang="en-US" altLang="zh-CN" sz="1800" dirty="0">
              <a:solidFill>
                <a:prstClr val="black"/>
              </a:solidFill>
              <a:latin typeface="微软雅黑" pitchFamily="34" charset="-122"/>
              <a:ea typeface="Alibaba PuHuiTi B"/>
              <a:cs typeface="+mn-cs"/>
            </a:endParaRPr>
          </a:p>
        </p:txBody>
      </p:sp>
      <p:grpSp>
        <p:nvGrpSpPr>
          <p:cNvPr id="23" name="组合 6"/>
          <p:cNvGrpSpPr>
            <a:grpSpLocks/>
          </p:cNvGrpSpPr>
          <p:nvPr/>
        </p:nvGrpSpPr>
        <p:grpSpPr bwMode="auto">
          <a:xfrm>
            <a:off x="6064252" y="2281767"/>
            <a:ext cx="2305049" cy="3479512"/>
            <a:chOff x="3730625" y="1844675"/>
            <a:chExt cx="1728788" cy="2609634"/>
          </a:xfrm>
        </p:grpSpPr>
        <p:sp>
          <p:nvSpPr>
            <p:cNvPr id="24" name="矩形 23"/>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26" name="组合 9"/>
          <p:cNvGrpSpPr>
            <a:grpSpLocks/>
          </p:cNvGrpSpPr>
          <p:nvPr/>
        </p:nvGrpSpPr>
        <p:grpSpPr bwMode="auto">
          <a:xfrm>
            <a:off x="9167285" y="2277533"/>
            <a:ext cx="2305049" cy="3479512"/>
            <a:chOff x="6557963" y="1841500"/>
            <a:chExt cx="1728787" cy="2609634"/>
          </a:xfrm>
        </p:grpSpPr>
        <p:sp>
          <p:nvSpPr>
            <p:cNvPr id="28" name="矩形 27"/>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30" name="TextBox 3"/>
          <p:cNvSpPr txBox="1"/>
          <p:nvPr/>
        </p:nvSpPr>
        <p:spPr>
          <a:xfrm>
            <a:off x="654051" y="2296584"/>
            <a:ext cx="4614333"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StudentTest01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2" name="TextBox 3"/>
          <p:cNvSpPr txBox="1"/>
          <p:nvPr/>
        </p:nvSpPr>
        <p:spPr>
          <a:xfrm>
            <a:off x="6110817" y="4910668"/>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3" name="TextBox 3"/>
          <p:cNvSpPr txBox="1"/>
          <p:nvPr/>
        </p:nvSpPr>
        <p:spPr>
          <a:xfrm>
            <a:off x="6110817" y="4696884"/>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矩形 43"/>
          <p:cNvSpPr/>
          <p:nvPr/>
        </p:nvSpPr>
        <p:spPr>
          <a:xfrm>
            <a:off x="2110296" y="3020484"/>
            <a:ext cx="116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TextBox 3"/>
          <p:cNvSpPr txBox="1"/>
          <p:nvPr/>
        </p:nvSpPr>
        <p:spPr>
          <a:xfrm>
            <a:off x="1092200" y="3405718"/>
            <a:ext cx="4614333" cy="2677656"/>
          </a:xfrm>
          <a:prstGeom prst="rect">
            <a:avLst/>
          </a:prstGeom>
          <a:solidFill>
            <a:schemeClr val="accent6">
              <a:lumMod val="20000"/>
              <a:lumOff val="80000"/>
            </a:schemeClr>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doHomework()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6" name="矩形 45"/>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7" name="矩形 46"/>
          <p:cNvSpPr/>
          <p:nvPr/>
        </p:nvSpPr>
        <p:spPr>
          <a:xfrm>
            <a:off x="1092200" y="3909484"/>
            <a:ext cx="4614333" cy="41486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8" name="矩形 47"/>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矩形 48"/>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0" name="矩形 49"/>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1" name="矩形 50"/>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2" name="TextBox 2"/>
          <p:cNvSpPr txBox="1"/>
          <p:nvPr/>
        </p:nvSpPr>
        <p:spPr>
          <a:xfrm>
            <a:off x="9035163" y="6019385"/>
            <a:ext cx="2584108" cy="483017"/>
          </a:xfrm>
          <a:prstGeom prst="rect">
            <a:avLst/>
          </a:prstGeom>
          <a:noFill/>
        </p:spPr>
        <p:txBody>
          <a:bodyPr wrap="square">
            <a:spAutoFit/>
          </a:bodyPr>
          <a:lstStyle/>
          <a:p>
            <a:pPr>
              <a:lnSpc>
                <a:spcPct val="150000"/>
              </a:lnSpc>
              <a:defRPr/>
            </a:pPr>
            <a:r>
              <a:rPr lang="zh-CN" altLang="en-US" sz="1867"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成员变量都具有默认值</a:t>
            </a:r>
          </a:p>
        </p:txBody>
      </p:sp>
    </p:spTree>
    <p:extLst>
      <p:ext uri="{BB962C8B-B14F-4D97-AF65-F5344CB8AC3E}">
        <p14:creationId xmlns:p14="http://schemas.microsoft.com/office/powerpoint/2010/main" val="152288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64BE68B9-B016-482A-9B89-C7B530A5A96B}"/>
              </a:ext>
            </a:extLst>
          </p:cNvPr>
          <p:cNvPicPr>
            <a:picLocks noChangeAspect="1"/>
          </p:cNvPicPr>
          <p:nvPr/>
        </p:nvPicPr>
        <p:blipFill>
          <a:blip r:embed="rId3"/>
          <a:stretch>
            <a:fillRect/>
          </a:stretch>
        </p:blipFill>
        <p:spPr>
          <a:xfrm>
            <a:off x="717331" y="1009980"/>
            <a:ext cx="10649606" cy="5154474"/>
          </a:xfrm>
          <a:prstGeom prst="rect">
            <a:avLst/>
          </a:prstGeom>
        </p:spPr>
      </p:pic>
      <p:sp>
        <p:nvSpPr>
          <p:cNvPr id="27" name="文本占位符 3">
            <a:extLst>
              <a:ext uri="{FF2B5EF4-FFF2-40B4-BE49-F238E27FC236}">
                <a16:creationId xmlns:a16="http://schemas.microsoft.com/office/drawing/2014/main" id="{B4F2B9AF-87B2-486D-8AF3-8D4F3FFDCB0C}"/>
              </a:ext>
            </a:extLst>
          </p:cNvPr>
          <p:cNvSpPr txBox="1">
            <a:spLocks/>
          </p:cNvSpPr>
          <p:nvPr/>
        </p:nvSpPr>
        <p:spPr>
          <a:xfrm>
            <a:off x="1527821" y="1520621"/>
            <a:ext cx="1590618"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dirty="0">
                <a:solidFill>
                  <a:schemeClr val="bg1">
                    <a:lumMod val="95000"/>
                  </a:schemeClr>
                </a:solidFill>
                <a:latin typeface="Consolas" panose="020B0609020204030204" pitchFamily="49" charset="0"/>
              </a:rPr>
              <a:t>面向对象介绍</a:t>
            </a:r>
          </a:p>
        </p:txBody>
      </p:sp>
      <p:sp>
        <p:nvSpPr>
          <p:cNvPr id="2" name="文本框 1">
            <a:extLst>
              <a:ext uri="{FF2B5EF4-FFF2-40B4-BE49-F238E27FC236}">
                <a16:creationId xmlns:a16="http://schemas.microsoft.com/office/drawing/2014/main" id="{40809220-B283-49A8-8E86-6EC2814731D6}"/>
              </a:ext>
            </a:extLst>
          </p:cNvPr>
          <p:cNvSpPr txBox="1"/>
          <p:nvPr/>
        </p:nvSpPr>
        <p:spPr>
          <a:xfrm>
            <a:off x="1527821" y="1903890"/>
            <a:ext cx="8420220" cy="1011880"/>
          </a:xfrm>
          <a:prstGeom prst="rect">
            <a:avLst/>
          </a:prstGeom>
          <a:noFill/>
        </p:spPr>
        <p:txBody>
          <a:bodyPr wrap="square" rtlCol="0">
            <a:spAutoFit/>
          </a:bodyPr>
          <a:lstStyle/>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bg1">
                    <a:lumMod val="9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并不是一个技术，而是一种编程指导思想</a:t>
            </a:r>
            <a:endParaRPr lang="en-US" altLang="zh-CN" sz="1600" dirty="0">
              <a:solidFill>
                <a:schemeClr val="bg1">
                  <a:lumMod val="9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bg1">
                    <a:lumMod val="9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以什么形式组织代码；以什么思路解决问题</a:t>
            </a:r>
          </a:p>
        </p:txBody>
      </p:sp>
      <p:sp>
        <p:nvSpPr>
          <p:cNvPr id="6" name="文本框 5">
            <a:extLst>
              <a:ext uri="{FF2B5EF4-FFF2-40B4-BE49-F238E27FC236}">
                <a16:creationId xmlns:a16="http://schemas.microsoft.com/office/drawing/2014/main" id="{170789E8-03D0-4782-8A26-1D3A2E6DBA0D}"/>
              </a:ext>
            </a:extLst>
          </p:cNvPr>
          <p:cNvSpPr txBox="1"/>
          <p:nvPr/>
        </p:nvSpPr>
        <p:spPr>
          <a:xfrm>
            <a:off x="1527821" y="3869822"/>
            <a:ext cx="9136358" cy="1011880"/>
          </a:xfrm>
          <a:prstGeom prst="rect">
            <a:avLst/>
          </a:prstGeom>
          <a:noFill/>
        </p:spPr>
        <p:txBody>
          <a:bodyPr wrap="square">
            <a:spAutoFit/>
          </a:bodyPr>
          <a:lstStyle/>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bg1">
                    <a:lumMod val="9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因为生活中，我们解决问题时，就是采用这种指导思想去解决的。所以，我们写程序去解决问题时，如果也能采用这种指导思想就会使编程变得非常简单，程序也便于人理解 </a:t>
            </a:r>
          </a:p>
        </p:txBody>
      </p:sp>
      <p:sp>
        <p:nvSpPr>
          <p:cNvPr id="8" name="文本框 7">
            <a:extLst>
              <a:ext uri="{FF2B5EF4-FFF2-40B4-BE49-F238E27FC236}">
                <a16:creationId xmlns:a16="http://schemas.microsoft.com/office/drawing/2014/main" id="{903CC4EE-E469-4275-A9E0-7B9FE006A0A5}"/>
              </a:ext>
            </a:extLst>
          </p:cNvPr>
          <p:cNvSpPr txBox="1"/>
          <p:nvPr/>
        </p:nvSpPr>
        <p:spPr>
          <a:xfrm>
            <a:off x="1527821" y="3400847"/>
            <a:ext cx="5292749" cy="468975"/>
          </a:xfrm>
          <a:prstGeom prst="rect">
            <a:avLst/>
          </a:prstGeom>
          <a:noFill/>
        </p:spPr>
        <p:txBody>
          <a:bodyPr wrap="square">
            <a:spAutoFit/>
          </a:bodyPr>
          <a:lstStyle/>
          <a:p>
            <a:pPr fontAlgn="auto">
              <a:lnSpc>
                <a:spcPct val="150000"/>
              </a:lnSpc>
              <a:spcBef>
                <a:spcPts val="0"/>
              </a:spcBef>
              <a:spcAft>
                <a:spcPts val="0"/>
              </a:spcAft>
            </a:pPr>
            <a:r>
              <a:rPr kumimoji="1" lang="zh-CN" altLang="en-US" b="1" dirty="0">
                <a:solidFill>
                  <a:schemeClr val="bg1">
                    <a:lumMod val="9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为什么要用面向对象编程</a:t>
            </a:r>
            <a:endParaRPr kumimoji="1" lang="en-US" altLang="zh-CN" b="1" dirty="0">
              <a:solidFill>
                <a:schemeClr val="bg1">
                  <a:lumMod val="95000"/>
                </a:schemeClr>
              </a:solidFill>
              <a:latin typeface="Consolas" panose="020B0609020204030204" pitchFamily="49" charset="0"/>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64846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单个对象</a:t>
            </a:r>
            <a:endParaRPr lang="en-US" altLang="zh-CN" sz="1800" dirty="0">
              <a:solidFill>
                <a:prstClr val="black"/>
              </a:solidFill>
              <a:latin typeface="微软雅黑" pitchFamily="34" charset="-122"/>
              <a:ea typeface="Alibaba PuHuiTi B"/>
              <a:cs typeface="+mn-cs"/>
            </a:endParaRPr>
          </a:p>
        </p:txBody>
      </p:sp>
      <p:grpSp>
        <p:nvGrpSpPr>
          <p:cNvPr id="22" name="组合 6"/>
          <p:cNvGrpSpPr>
            <a:grpSpLocks/>
          </p:cNvGrpSpPr>
          <p:nvPr/>
        </p:nvGrpSpPr>
        <p:grpSpPr bwMode="auto">
          <a:xfrm>
            <a:off x="6064252" y="2281767"/>
            <a:ext cx="2305049" cy="3479512"/>
            <a:chOff x="3730625" y="1844675"/>
            <a:chExt cx="1728788" cy="2609634"/>
          </a:xfrm>
        </p:grpSpPr>
        <p:sp>
          <p:nvSpPr>
            <p:cNvPr id="27" name="矩形 26"/>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1"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32" name="组合 9"/>
          <p:cNvGrpSpPr>
            <a:grpSpLocks/>
          </p:cNvGrpSpPr>
          <p:nvPr/>
        </p:nvGrpSpPr>
        <p:grpSpPr bwMode="auto">
          <a:xfrm>
            <a:off x="9167285" y="2277533"/>
            <a:ext cx="2305049" cy="3479512"/>
            <a:chOff x="6557963" y="1841500"/>
            <a:chExt cx="1728787" cy="2609634"/>
          </a:xfrm>
        </p:grpSpPr>
        <p:sp>
          <p:nvSpPr>
            <p:cNvPr id="33" name="矩形 32"/>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4"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35" name="TextBox 3"/>
          <p:cNvSpPr txBox="1"/>
          <p:nvPr/>
        </p:nvSpPr>
        <p:spPr>
          <a:xfrm>
            <a:off x="654051" y="2296584"/>
            <a:ext cx="4614333"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StudentTest01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6" name="TextBox 3"/>
          <p:cNvSpPr txBox="1"/>
          <p:nvPr/>
        </p:nvSpPr>
        <p:spPr>
          <a:xfrm>
            <a:off x="6110817" y="4910668"/>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TextBox 3"/>
          <p:cNvSpPr txBox="1"/>
          <p:nvPr/>
        </p:nvSpPr>
        <p:spPr>
          <a:xfrm>
            <a:off x="6110817" y="4696884"/>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9" name="TextBox 3"/>
          <p:cNvSpPr txBox="1"/>
          <p:nvPr/>
        </p:nvSpPr>
        <p:spPr>
          <a:xfrm>
            <a:off x="1092200" y="3405718"/>
            <a:ext cx="4614333" cy="2677656"/>
          </a:xfrm>
          <a:prstGeom prst="rect">
            <a:avLst/>
          </a:prstGeom>
          <a:solidFill>
            <a:schemeClr val="accent6">
              <a:lumMod val="20000"/>
              <a:lumOff val="80000"/>
            </a:schemeClr>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doHomework()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0" name="矩形 39"/>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1" name="矩形 40"/>
          <p:cNvSpPr/>
          <p:nvPr/>
        </p:nvSpPr>
        <p:spPr>
          <a:xfrm>
            <a:off x="1092200" y="3909484"/>
            <a:ext cx="4614333" cy="41486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3" name="矩形 52"/>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a:p>
            <a:pPr algn="ctr">
              <a:lnSpc>
                <a:spcPct val="130000"/>
              </a:lnSpc>
              <a:defRPr/>
            </a:pP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4" name="矩形 53"/>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5" name="矩形 54"/>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6" name="矩形 55"/>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8" name="矩形 57"/>
          <p:cNvSpPr/>
          <p:nvPr/>
        </p:nvSpPr>
        <p:spPr>
          <a:xfrm>
            <a:off x="2110296" y="3020484"/>
            <a:ext cx="116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TextBox 2">
            <a:extLst>
              <a:ext uri="{FF2B5EF4-FFF2-40B4-BE49-F238E27FC236}">
                <a16:creationId xmlns:a16="http://schemas.microsoft.com/office/drawing/2014/main" id="{C6178231-B39C-447E-B937-8203DA46B659}"/>
              </a:ext>
            </a:extLst>
          </p:cNvPr>
          <p:cNvSpPr txBox="1"/>
          <p:nvPr/>
        </p:nvSpPr>
        <p:spPr>
          <a:xfrm>
            <a:off x="9035163" y="6019385"/>
            <a:ext cx="2584108" cy="483017"/>
          </a:xfrm>
          <a:prstGeom prst="rect">
            <a:avLst/>
          </a:prstGeom>
          <a:noFill/>
        </p:spPr>
        <p:txBody>
          <a:bodyPr wrap="square">
            <a:spAutoFit/>
          </a:bodyPr>
          <a:lstStyle/>
          <a:p>
            <a:pPr>
              <a:lnSpc>
                <a:spcPct val="150000"/>
              </a:lnSpc>
              <a:defRPr/>
            </a:pPr>
            <a:r>
              <a:rPr lang="zh-CN" altLang="en-US" sz="1867"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成员变量都具有默认值</a:t>
            </a:r>
          </a:p>
        </p:txBody>
      </p:sp>
    </p:spTree>
    <p:extLst>
      <p:ext uri="{BB962C8B-B14F-4D97-AF65-F5344CB8AC3E}">
        <p14:creationId xmlns:p14="http://schemas.microsoft.com/office/powerpoint/2010/main" val="1166095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单个对象</a:t>
            </a:r>
            <a:endParaRPr lang="en-US" altLang="zh-CN" sz="1800" dirty="0">
              <a:solidFill>
                <a:prstClr val="black"/>
              </a:solidFill>
              <a:latin typeface="微软雅黑" pitchFamily="34" charset="-122"/>
              <a:ea typeface="Alibaba PuHuiTi B"/>
              <a:cs typeface="+mn-cs"/>
            </a:endParaRPr>
          </a:p>
        </p:txBody>
      </p:sp>
      <p:grpSp>
        <p:nvGrpSpPr>
          <p:cNvPr id="23" name="组合 6"/>
          <p:cNvGrpSpPr>
            <a:grpSpLocks/>
          </p:cNvGrpSpPr>
          <p:nvPr/>
        </p:nvGrpSpPr>
        <p:grpSpPr bwMode="auto">
          <a:xfrm>
            <a:off x="6064252" y="2281767"/>
            <a:ext cx="2305049" cy="3479512"/>
            <a:chOff x="3730625" y="1844675"/>
            <a:chExt cx="1728788" cy="2609634"/>
          </a:xfrm>
        </p:grpSpPr>
        <p:sp>
          <p:nvSpPr>
            <p:cNvPr id="24" name="矩形 23"/>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26" name="组合 9"/>
          <p:cNvGrpSpPr>
            <a:grpSpLocks/>
          </p:cNvGrpSpPr>
          <p:nvPr/>
        </p:nvGrpSpPr>
        <p:grpSpPr bwMode="auto">
          <a:xfrm>
            <a:off x="9167285" y="2277533"/>
            <a:ext cx="2305049" cy="3479512"/>
            <a:chOff x="6557963" y="1841500"/>
            <a:chExt cx="1728787" cy="2609634"/>
          </a:xfrm>
        </p:grpSpPr>
        <p:sp>
          <p:nvSpPr>
            <p:cNvPr id="28" name="矩形 27"/>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30" name="TextBox 3"/>
          <p:cNvSpPr txBox="1"/>
          <p:nvPr/>
        </p:nvSpPr>
        <p:spPr>
          <a:xfrm>
            <a:off x="654051" y="2296584"/>
            <a:ext cx="4614333"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StudentTest01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8" name="TextBox 3"/>
          <p:cNvSpPr txBox="1"/>
          <p:nvPr/>
        </p:nvSpPr>
        <p:spPr>
          <a:xfrm>
            <a:off x="6110817" y="4910668"/>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2" name="TextBox 3"/>
          <p:cNvSpPr txBox="1"/>
          <p:nvPr/>
        </p:nvSpPr>
        <p:spPr>
          <a:xfrm>
            <a:off x="6110817" y="4696884"/>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矩形 43"/>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45" name="组合 44"/>
          <p:cNvGrpSpPr>
            <a:grpSpLocks/>
          </p:cNvGrpSpPr>
          <p:nvPr/>
        </p:nvGrpSpPr>
        <p:grpSpPr bwMode="auto">
          <a:xfrm>
            <a:off x="1092200" y="3405717"/>
            <a:ext cx="4614333" cy="2677656"/>
            <a:chOff x="819679" y="2554604"/>
            <a:chExt cx="3459932" cy="2007575"/>
          </a:xfrm>
        </p:grpSpPr>
        <p:sp>
          <p:nvSpPr>
            <p:cNvPr id="46" name="TextBox 3"/>
            <p:cNvSpPr txBox="1"/>
            <p:nvPr/>
          </p:nvSpPr>
          <p:spPr>
            <a:xfrm>
              <a:off x="819679" y="2554604"/>
              <a:ext cx="3459932" cy="2007575"/>
            </a:xfrm>
            <a:prstGeom prst="rect">
              <a:avLst/>
            </a:prstGeom>
            <a:solidFill>
              <a:schemeClr val="accent6">
                <a:lumMod val="20000"/>
                <a:lumOff val="80000"/>
              </a:schemeClr>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doHomework()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7" name="矩形 46"/>
            <p:cNvSpPr/>
            <p:nvPr/>
          </p:nvSpPr>
          <p:spPr>
            <a:xfrm>
              <a:off x="819679" y="2932303"/>
              <a:ext cx="3459932" cy="31104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48" name="矩形 47"/>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a:p>
            <a:pPr algn="ctr">
              <a:lnSpc>
                <a:spcPct val="130000"/>
              </a:lnSpc>
              <a:defRPr/>
            </a:pPr>
            <a:r>
              <a:rPr lang="en-US" altLang="zh-CN" sz="2533"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矩形 48"/>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0" name="矩形 49"/>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1" name="矩形 50"/>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9" name="矩形 58"/>
          <p:cNvSpPr/>
          <p:nvPr/>
        </p:nvSpPr>
        <p:spPr>
          <a:xfrm>
            <a:off x="1879578" y="3023297"/>
            <a:ext cx="230716"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0"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3" name="矩形 62"/>
          <p:cNvSpPr/>
          <p:nvPr/>
        </p:nvSpPr>
        <p:spPr>
          <a:xfrm>
            <a:off x="2110296" y="3020484"/>
            <a:ext cx="116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TextBox 2">
            <a:extLst>
              <a:ext uri="{FF2B5EF4-FFF2-40B4-BE49-F238E27FC236}">
                <a16:creationId xmlns:a16="http://schemas.microsoft.com/office/drawing/2014/main" id="{E2D1E427-AAA0-487C-94EE-C7051171B1BF}"/>
              </a:ext>
            </a:extLst>
          </p:cNvPr>
          <p:cNvSpPr txBox="1"/>
          <p:nvPr/>
        </p:nvSpPr>
        <p:spPr>
          <a:xfrm>
            <a:off x="9035163" y="6019385"/>
            <a:ext cx="2584108" cy="483017"/>
          </a:xfrm>
          <a:prstGeom prst="rect">
            <a:avLst/>
          </a:prstGeom>
          <a:noFill/>
        </p:spPr>
        <p:txBody>
          <a:bodyPr wrap="square">
            <a:spAutoFit/>
          </a:bodyPr>
          <a:lstStyle/>
          <a:p>
            <a:pPr>
              <a:lnSpc>
                <a:spcPct val="150000"/>
              </a:lnSpc>
              <a:defRPr/>
            </a:pPr>
            <a:r>
              <a:rPr lang="zh-CN" altLang="en-US" sz="1867"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成员变量都具有默认值</a:t>
            </a:r>
          </a:p>
        </p:txBody>
      </p:sp>
    </p:spTree>
    <p:extLst>
      <p:ext uri="{BB962C8B-B14F-4D97-AF65-F5344CB8AC3E}">
        <p14:creationId xmlns:p14="http://schemas.microsoft.com/office/powerpoint/2010/main" val="262910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单个对象</a:t>
            </a:r>
            <a:endParaRPr lang="en-US" altLang="zh-CN" sz="1800" dirty="0">
              <a:solidFill>
                <a:prstClr val="black"/>
              </a:solidFill>
              <a:latin typeface="微软雅黑" pitchFamily="34" charset="-122"/>
              <a:ea typeface="Alibaba PuHuiTi B"/>
              <a:cs typeface="+mn-cs"/>
            </a:endParaRPr>
          </a:p>
        </p:txBody>
      </p:sp>
      <p:grpSp>
        <p:nvGrpSpPr>
          <p:cNvPr id="27" name="组合 44"/>
          <p:cNvGrpSpPr>
            <a:grpSpLocks/>
          </p:cNvGrpSpPr>
          <p:nvPr/>
        </p:nvGrpSpPr>
        <p:grpSpPr bwMode="auto">
          <a:xfrm>
            <a:off x="6064252" y="2281767"/>
            <a:ext cx="2305049" cy="3479512"/>
            <a:chOff x="3730625" y="1844675"/>
            <a:chExt cx="1728788" cy="2609634"/>
          </a:xfrm>
        </p:grpSpPr>
        <p:sp>
          <p:nvSpPr>
            <p:cNvPr id="31" name="矩形 30"/>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2"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33" name="组合 9"/>
          <p:cNvGrpSpPr>
            <a:grpSpLocks/>
          </p:cNvGrpSpPr>
          <p:nvPr/>
        </p:nvGrpSpPr>
        <p:grpSpPr bwMode="auto">
          <a:xfrm>
            <a:off x="9167285" y="2277533"/>
            <a:ext cx="2305049" cy="3479512"/>
            <a:chOff x="6557963" y="1841500"/>
            <a:chExt cx="1728787" cy="2609634"/>
          </a:xfrm>
        </p:grpSpPr>
        <p:sp>
          <p:nvSpPr>
            <p:cNvPr id="34" name="矩形 33"/>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36" name="TextBox 3"/>
          <p:cNvSpPr txBox="1"/>
          <p:nvPr/>
        </p:nvSpPr>
        <p:spPr>
          <a:xfrm>
            <a:off x="654051" y="2296584"/>
            <a:ext cx="4614333"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StudentTest01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TextBox 3"/>
          <p:cNvSpPr txBox="1"/>
          <p:nvPr/>
        </p:nvSpPr>
        <p:spPr>
          <a:xfrm>
            <a:off x="6110817" y="4910668"/>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9" name="TextBox 3"/>
          <p:cNvSpPr txBox="1"/>
          <p:nvPr/>
        </p:nvSpPr>
        <p:spPr>
          <a:xfrm>
            <a:off x="6110817" y="4696884"/>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0" name="矩形 39"/>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1" name="矩形 40"/>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a:p>
            <a:pPr algn="ctr">
              <a:lnSpc>
                <a:spcPct val="130000"/>
              </a:lnSpc>
              <a:defRPr/>
            </a:pPr>
            <a:r>
              <a:rPr lang="en-US" altLang="zh-CN" sz="2533"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3" name="矩形 42"/>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3" name="矩形 52"/>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4" name="矩形 53"/>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6"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7" name="肘形连接符 56"/>
          <p:cNvCxnSpPr/>
          <p:nvPr/>
        </p:nvCxnSpPr>
        <p:spPr>
          <a:xfrm rot="5400000" flipH="1" flipV="1">
            <a:off x="7592484" y="3139017"/>
            <a:ext cx="2067984" cy="1674284"/>
          </a:xfrm>
          <a:prstGeom prst="bentConnector2">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1121834" y="3236384"/>
            <a:ext cx="4146551"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2" name="肘形连接符 61"/>
          <p:cNvCxnSpPr/>
          <p:nvPr/>
        </p:nvCxnSpPr>
        <p:spPr>
          <a:xfrm>
            <a:off x="2753011" y="3487632"/>
            <a:ext cx="4221855" cy="1603195"/>
          </a:xfrm>
          <a:prstGeom prst="bentConnector3">
            <a:avLst>
              <a:gd name="adj1" fmla="val 356"/>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7181851" y="5072152"/>
            <a:ext cx="41698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肘形连接符 64"/>
          <p:cNvCxnSpPr/>
          <p:nvPr/>
        </p:nvCxnSpPr>
        <p:spPr>
          <a:xfrm rot="10800000" flipV="1">
            <a:off x="1703917" y="5190067"/>
            <a:ext cx="6119283" cy="865717"/>
          </a:xfrm>
          <a:prstGeom prst="bentConnector3">
            <a:avLst>
              <a:gd name="adj1" fmla="val 88"/>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
        <p:nvSpPr>
          <p:cNvPr id="66" name="TextBox 3"/>
          <p:cNvSpPr txBox="1"/>
          <p:nvPr/>
        </p:nvSpPr>
        <p:spPr>
          <a:xfrm>
            <a:off x="306917" y="5791201"/>
            <a:ext cx="15134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en-US" altLang="zh-CN"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6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2" name="矩形 71"/>
          <p:cNvSpPr/>
          <p:nvPr/>
        </p:nvSpPr>
        <p:spPr>
          <a:xfrm>
            <a:off x="1119717" y="2990852"/>
            <a:ext cx="4146551"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91693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childTnLst>
                                </p:cTn>
                              </p:par>
                            </p:childTnLst>
                          </p:cTn>
                        </p:par>
                        <p:par>
                          <p:cTn id="12" fill="hold">
                            <p:stCondLst>
                              <p:cond delay="0"/>
                            </p:stCondLst>
                            <p:childTnLst>
                              <p:par>
                                <p:cTn id="13" presetID="1" presetClass="exit" presetSubtype="0" fill="hold" nodeType="afterEffect">
                                  <p:stCondLst>
                                    <p:cond delay="0"/>
                                  </p:stCondLst>
                                  <p:childTnLst>
                                    <p:set>
                                      <p:cBhvr>
                                        <p:cTn id="14" dur="1" fill="hold">
                                          <p:stCondLst>
                                            <p:cond delay="0"/>
                                          </p:stCondLst>
                                        </p:cTn>
                                        <p:tgtEl>
                                          <p:spTgt spid="5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par>
                          <p:cTn id="19" fill="hold">
                            <p:stCondLst>
                              <p:cond delay="0"/>
                            </p:stCondLst>
                            <p:childTnLst>
                              <p:par>
                                <p:cTn id="20" presetID="1" presetClass="exit" presetSubtype="0" fill="hold" grpId="1" nodeType="afterEffect">
                                  <p:stCondLst>
                                    <p:cond delay="0"/>
                                  </p:stCondLst>
                                  <p:childTnLst>
                                    <p:set>
                                      <p:cBhvr>
                                        <p:cTn id="21" dur="1" fill="hold">
                                          <p:stCondLst>
                                            <p:cond delay="0"/>
                                          </p:stCondLst>
                                        </p:cTn>
                                        <p:tgtEl>
                                          <p:spTgt spid="7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left)">
                                      <p:cBhvr>
                                        <p:cTn id="26" dur="500"/>
                                        <p:tgtEl>
                                          <p:spTgt spid="6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wipe(left)">
                                      <p:cBhvr>
                                        <p:cTn id="31" dur="5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wipe(right)">
                                      <p:cBhvr>
                                        <p:cTn id="36" dur="500"/>
                                        <p:tgtEl>
                                          <p:spTgt spid="65"/>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6" grpId="0"/>
      <p:bldP spid="72" grpId="0" animBg="1"/>
      <p:bldP spid="72"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单个对象</a:t>
            </a:r>
            <a:endParaRPr lang="en-US" altLang="zh-CN" sz="1800" dirty="0">
              <a:solidFill>
                <a:prstClr val="black"/>
              </a:solidFill>
              <a:latin typeface="微软雅黑" pitchFamily="34" charset="-122"/>
              <a:ea typeface="Alibaba PuHuiTi B"/>
              <a:cs typeface="+mn-cs"/>
            </a:endParaRPr>
          </a:p>
        </p:txBody>
      </p:sp>
      <p:grpSp>
        <p:nvGrpSpPr>
          <p:cNvPr id="28" name="组合 79"/>
          <p:cNvGrpSpPr>
            <a:grpSpLocks/>
          </p:cNvGrpSpPr>
          <p:nvPr/>
        </p:nvGrpSpPr>
        <p:grpSpPr bwMode="auto">
          <a:xfrm>
            <a:off x="6064252" y="2281767"/>
            <a:ext cx="2305049" cy="3479512"/>
            <a:chOff x="3730625" y="1844675"/>
            <a:chExt cx="1728788" cy="2609634"/>
          </a:xfrm>
        </p:grpSpPr>
        <p:sp>
          <p:nvSpPr>
            <p:cNvPr id="29" name="矩形 28"/>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38" name="组合 9"/>
          <p:cNvGrpSpPr>
            <a:grpSpLocks/>
          </p:cNvGrpSpPr>
          <p:nvPr/>
        </p:nvGrpSpPr>
        <p:grpSpPr bwMode="auto">
          <a:xfrm>
            <a:off x="9167285" y="2277533"/>
            <a:ext cx="2305049" cy="3479512"/>
            <a:chOff x="6557963" y="1841500"/>
            <a:chExt cx="1728787" cy="2609634"/>
          </a:xfrm>
        </p:grpSpPr>
        <p:sp>
          <p:nvSpPr>
            <p:cNvPr id="42" name="矩形 41"/>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45" name="TextBox 3"/>
          <p:cNvSpPr txBox="1"/>
          <p:nvPr/>
        </p:nvSpPr>
        <p:spPr>
          <a:xfrm>
            <a:off x="654051" y="2296584"/>
            <a:ext cx="4614333"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StudentTest01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6" name="TextBox 3"/>
          <p:cNvSpPr txBox="1"/>
          <p:nvPr/>
        </p:nvSpPr>
        <p:spPr>
          <a:xfrm>
            <a:off x="6110817" y="4910668"/>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7" name="TextBox 3"/>
          <p:cNvSpPr txBox="1"/>
          <p:nvPr/>
        </p:nvSpPr>
        <p:spPr>
          <a:xfrm>
            <a:off x="6110817" y="4696884"/>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8" name="矩形 47"/>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矩形 48"/>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a:p>
            <a:pPr algn="ctr">
              <a:lnSpc>
                <a:spcPct val="130000"/>
              </a:lnSpc>
              <a:defRPr/>
            </a:pPr>
            <a:r>
              <a:rPr lang="en-US" altLang="zh-CN" sz="2533"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0" name="矩形 49"/>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1" name="矩形 50"/>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2" name="矩形 51"/>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5"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8" name="肘形连接符 57"/>
          <p:cNvCxnSpPr/>
          <p:nvPr/>
        </p:nvCxnSpPr>
        <p:spPr>
          <a:xfrm rot="5400000" flipH="1" flipV="1">
            <a:off x="7615767" y="3105152"/>
            <a:ext cx="2070100" cy="1706033"/>
          </a:xfrm>
          <a:prstGeom prst="bentConnector2">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1121834" y="3651251"/>
            <a:ext cx="4146551"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3" name="直接箭头连接符 62"/>
          <p:cNvCxnSpPr/>
          <p:nvPr/>
        </p:nvCxnSpPr>
        <p:spPr>
          <a:xfrm>
            <a:off x="7181851" y="5072152"/>
            <a:ext cx="41698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7" name="TextBox 3"/>
          <p:cNvSpPr txBox="1"/>
          <p:nvPr/>
        </p:nvSpPr>
        <p:spPr>
          <a:xfrm>
            <a:off x="306917" y="5791201"/>
            <a:ext cx="15134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en-US" altLang="zh-CN"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6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70" name="肘形连接符 69"/>
          <p:cNvCxnSpPr/>
          <p:nvPr/>
        </p:nvCxnSpPr>
        <p:spPr>
          <a:xfrm rot="5400000" flipH="1" flipV="1">
            <a:off x="5952069" y="553100"/>
            <a:ext cx="508000" cy="6062133"/>
          </a:xfrm>
          <a:prstGeom prst="bentConnector4">
            <a:avLst>
              <a:gd name="adj1" fmla="val -462518"/>
              <a:gd name="adj2" fmla="val 92137"/>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10098617" y="3327400"/>
            <a:ext cx="32808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037418" y="3795184"/>
            <a:ext cx="850900" cy="33866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73" name="肘形连接符 72"/>
          <p:cNvCxnSpPr/>
          <p:nvPr/>
        </p:nvCxnSpPr>
        <p:spPr>
          <a:xfrm rot="10800000" flipV="1">
            <a:off x="3695701" y="3429000"/>
            <a:ext cx="6982884" cy="577851"/>
          </a:xfrm>
          <a:prstGeom prst="bentConnector3">
            <a:avLst>
              <a:gd name="adj1" fmla="val -187"/>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肘形连接符 73"/>
          <p:cNvCxnSpPr/>
          <p:nvPr/>
        </p:nvCxnSpPr>
        <p:spPr>
          <a:xfrm rot="16200000" flipH="1">
            <a:off x="4030133" y="2384121"/>
            <a:ext cx="1320800" cy="3865033"/>
          </a:xfrm>
          <a:prstGeom prst="bentConnector3">
            <a:avLst>
              <a:gd name="adj1" fmla="val -16661"/>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15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left)">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down)">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left)">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left)">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wipe(right)">
                                      <p:cBhvr>
                                        <p:cTn id="32" dur="500"/>
                                        <p:tgtEl>
                                          <p:spTgt spid="73"/>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7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63"/>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58"/>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70"/>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71"/>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73"/>
                                        </p:tgtEl>
                                        <p:attrNameLst>
                                          <p:attrName>style.visibility</p:attrName>
                                        </p:attrNameLst>
                                      </p:cBhvr>
                                      <p:to>
                                        <p:strVal val="hidden"/>
                                      </p:to>
                                    </p:set>
                                  </p:childTnLst>
                                </p:cTn>
                              </p:par>
                            </p:childTnLst>
                          </p:cTn>
                        </p:par>
                        <p:par>
                          <p:cTn id="48" fill="hold">
                            <p:stCondLst>
                              <p:cond delay="0"/>
                            </p:stCondLst>
                            <p:childTnLst>
                              <p:par>
                                <p:cTn id="49" presetID="1" presetClass="exit" presetSubtype="0" fill="hold" nodeType="afterEffect">
                                  <p:stCondLst>
                                    <p:cond delay="0"/>
                                  </p:stCondLst>
                                  <p:childTnLst>
                                    <p:set>
                                      <p:cBhvr>
                                        <p:cTn id="50"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单个对象</a:t>
            </a:r>
            <a:endParaRPr lang="en-US" altLang="zh-CN" sz="1800" dirty="0">
              <a:solidFill>
                <a:prstClr val="black"/>
              </a:solidFill>
              <a:latin typeface="微软雅黑" pitchFamily="34" charset="-122"/>
              <a:ea typeface="Alibaba PuHuiTi B"/>
              <a:cs typeface="+mn-cs"/>
            </a:endParaRPr>
          </a:p>
        </p:txBody>
      </p:sp>
      <p:grpSp>
        <p:nvGrpSpPr>
          <p:cNvPr id="31" name="组合 51"/>
          <p:cNvGrpSpPr>
            <a:grpSpLocks/>
          </p:cNvGrpSpPr>
          <p:nvPr/>
        </p:nvGrpSpPr>
        <p:grpSpPr bwMode="auto">
          <a:xfrm>
            <a:off x="6064252" y="2281767"/>
            <a:ext cx="2305049" cy="3479512"/>
            <a:chOff x="3730625" y="1844675"/>
            <a:chExt cx="1728788" cy="2609634"/>
          </a:xfrm>
        </p:grpSpPr>
        <p:sp>
          <p:nvSpPr>
            <p:cNvPr id="32" name="矩形 31"/>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3"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34" name="组合 9"/>
          <p:cNvGrpSpPr>
            <a:grpSpLocks/>
          </p:cNvGrpSpPr>
          <p:nvPr/>
        </p:nvGrpSpPr>
        <p:grpSpPr bwMode="auto">
          <a:xfrm>
            <a:off x="9167285" y="2277533"/>
            <a:ext cx="2305049" cy="3479512"/>
            <a:chOff x="6557963" y="1841500"/>
            <a:chExt cx="1728787" cy="2609634"/>
          </a:xfrm>
        </p:grpSpPr>
        <p:sp>
          <p:nvSpPr>
            <p:cNvPr id="35" name="矩形 34"/>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6"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37" name="TextBox 3"/>
          <p:cNvSpPr txBox="1"/>
          <p:nvPr/>
        </p:nvSpPr>
        <p:spPr>
          <a:xfrm>
            <a:off x="654051" y="2296584"/>
            <a:ext cx="4614333"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StudentTest01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9" name="TextBox 3"/>
          <p:cNvSpPr txBox="1"/>
          <p:nvPr/>
        </p:nvSpPr>
        <p:spPr>
          <a:xfrm>
            <a:off x="6110817" y="4910668"/>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0" name="TextBox 3"/>
          <p:cNvSpPr txBox="1"/>
          <p:nvPr/>
        </p:nvSpPr>
        <p:spPr>
          <a:xfrm>
            <a:off x="6110817" y="4696884"/>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1" name="矩形 40"/>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3" name="矩形 42"/>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a:p>
            <a:pPr algn="ctr">
              <a:lnSpc>
                <a:spcPct val="130000"/>
              </a:lnSpc>
              <a:defRPr/>
            </a:pPr>
            <a:r>
              <a:rPr lang="en-US" altLang="zh-CN" sz="2533"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3" name="矩形 52"/>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4" name="矩形 53"/>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6" name="矩形 55"/>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7"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0" name="肘形连接符 59"/>
          <p:cNvCxnSpPr/>
          <p:nvPr/>
        </p:nvCxnSpPr>
        <p:spPr>
          <a:xfrm rot="5400000" flipH="1" flipV="1">
            <a:off x="7615767" y="3105152"/>
            <a:ext cx="2070100" cy="1706033"/>
          </a:xfrm>
          <a:prstGeom prst="bentConnector2">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1121834" y="3651251"/>
            <a:ext cx="4146551"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2" name="直接箭头连接符 61"/>
          <p:cNvCxnSpPr/>
          <p:nvPr/>
        </p:nvCxnSpPr>
        <p:spPr>
          <a:xfrm>
            <a:off x="7181851" y="5072152"/>
            <a:ext cx="41698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 name="TextBox 3"/>
          <p:cNvSpPr txBox="1"/>
          <p:nvPr/>
        </p:nvSpPr>
        <p:spPr>
          <a:xfrm>
            <a:off x="306917" y="5791201"/>
            <a:ext cx="15134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en-US" altLang="zh-CN"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6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5" name="直接箭头连接符 64"/>
          <p:cNvCxnSpPr/>
          <p:nvPr/>
        </p:nvCxnSpPr>
        <p:spPr>
          <a:xfrm>
            <a:off x="10098617" y="3780367"/>
            <a:ext cx="414867"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肘形连接符 65"/>
          <p:cNvCxnSpPr/>
          <p:nvPr/>
        </p:nvCxnSpPr>
        <p:spPr>
          <a:xfrm rot="16200000" flipH="1">
            <a:off x="4618566" y="3060186"/>
            <a:ext cx="1320800" cy="2535767"/>
          </a:xfrm>
          <a:prstGeom prst="bentConnector3">
            <a:avLst>
              <a:gd name="adj1" fmla="val -16651"/>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cxnSp>
        <p:nvCxnSpPr>
          <p:cNvPr id="68" name="肘形连接符 67"/>
          <p:cNvCxnSpPr/>
          <p:nvPr/>
        </p:nvCxnSpPr>
        <p:spPr>
          <a:xfrm rot="5400000" flipH="1" flipV="1">
            <a:off x="6760634" y="1362660"/>
            <a:ext cx="52917" cy="4845049"/>
          </a:xfrm>
          <a:prstGeom prst="bentConnector4">
            <a:avLst>
              <a:gd name="adj1" fmla="val -4063741"/>
              <a:gd name="adj2" fmla="val 84470"/>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3037418" y="3795184"/>
            <a:ext cx="850900" cy="33866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5" name="矩形 74"/>
          <p:cNvSpPr/>
          <p:nvPr/>
        </p:nvSpPr>
        <p:spPr>
          <a:xfrm>
            <a:off x="4491567" y="3803651"/>
            <a:ext cx="338667" cy="340783"/>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2533">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76" name="肘形连接符 75"/>
          <p:cNvCxnSpPr/>
          <p:nvPr/>
        </p:nvCxnSpPr>
        <p:spPr>
          <a:xfrm rot="5400000">
            <a:off x="7657044" y="1004359"/>
            <a:ext cx="95249" cy="5905500"/>
          </a:xfrm>
          <a:prstGeom prst="bentConnector2">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连接符 76"/>
          <p:cNvCxnSpPr>
            <a:endCxn id="75" idx="2"/>
          </p:cNvCxnSpPr>
          <p:nvPr/>
        </p:nvCxnSpPr>
        <p:spPr>
          <a:xfrm>
            <a:off x="3215217" y="4144433"/>
            <a:ext cx="144568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肘形连接符 77"/>
          <p:cNvCxnSpPr/>
          <p:nvPr/>
        </p:nvCxnSpPr>
        <p:spPr>
          <a:xfrm rot="10800000" flipV="1">
            <a:off x="1820333" y="4142317"/>
            <a:ext cx="2144184" cy="2131483"/>
          </a:xfrm>
          <a:prstGeom prst="bentConnector3">
            <a:avLst>
              <a:gd name="adj1" fmla="val 223"/>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
        <p:nvSpPr>
          <p:cNvPr id="79" name="TextBox 3"/>
          <p:cNvSpPr txBox="1"/>
          <p:nvPr/>
        </p:nvSpPr>
        <p:spPr>
          <a:xfrm>
            <a:off x="300567" y="6019801"/>
            <a:ext cx="1667933"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en-US" altLang="zh-CN" sz="1600" b="1" kern="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86615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wipe(left)">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down)">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wipe(left)">
                                      <p:cBhvr>
                                        <p:cTn id="22" dur="500"/>
                                        <p:tgtEl>
                                          <p:spTgt spid="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wipe(left)">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wipe(right)">
                                      <p:cBhvr>
                                        <p:cTn id="32" dur="500"/>
                                        <p:tgtEl>
                                          <p:spTgt spid="76"/>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7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66"/>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62"/>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60"/>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68"/>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65"/>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76"/>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77"/>
                                        </p:tgtEl>
                                        <p:attrNameLst>
                                          <p:attrName>style.visibility</p:attrName>
                                        </p:attrNameLst>
                                      </p:cBhvr>
                                      <p:to>
                                        <p:strVal val="visible"/>
                                      </p:to>
                                    </p:set>
                                    <p:animEffect transition="in" filter="barn(inVertical)">
                                      <p:cBhvr>
                                        <p:cTn id="54" dur="500"/>
                                        <p:tgtEl>
                                          <p:spTgt spid="77"/>
                                        </p:tgtEl>
                                      </p:cBhvr>
                                    </p:animEffect>
                                  </p:childTnLst>
                                </p:cTn>
                              </p:par>
                            </p:childTnLst>
                          </p:cTn>
                        </p:par>
                        <p:par>
                          <p:cTn id="55" fill="hold">
                            <p:stCondLst>
                              <p:cond delay="500"/>
                            </p:stCondLst>
                            <p:childTnLst>
                              <p:par>
                                <p:cTn id="56" presetID="22" presetClass="entr" presetSubtype="1" fill="hold" nodeType="after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wipe(up)">
                                      <p:cBhvr>
                                        <p:cTn id="58" dur="500"/>
                                        <p:tgtEl>
                                          <p:spTgt spid="78"/>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单个对象</a:t>
            </a:r>
            <a:endParaRPr lang="en-US" altLang="zh-CN" sz="1800" dirty="0">
              <a:solidFill>
                <a:prstClr val="black"/>
              </a:solidFill>
              <a:latin typeface="微软雅黑" pitchFamily="34" charset="-122"/>
              <a:ea typeface="Alibaba PuHuiTi B"/>
              <a:cs typeface="+mn-cs"/>
            </a:endParaRPr>
          </a:p>
        </p:txBody>
      </p:sp>
      <p:grpSp>
        <p:nvGrpSpPr>
          <p:cNvPr id="38" name="组合 47"/>
          <p:cNvGrpSpPr>
            <a:grpSpLocks/>
          </p:cNvGrpSpPr>
          <p:nvPr/>
        </p:nvGrpSpPr>
        <p:grpSpPr bwMode="auto">
          <a:xfrm>
            <a:off x="6064252" y="2281767"/>
            <a:ext cx="2305049" cy="3479512"/>
            <a:chOff x="3730625" y="1844675"/>
            <a:chExt cx="1728788" cy="2609634"/>
          </a:xfrm>
        </p:grpSpPr>
        <p:sp>
          <p:nvSpPr>
            <p:cNvPr id="42" name="矩形 41"/>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45" name="组合 9"/>
          <p:cNvGrpSpPr>
            <a:grpSpLocks/>
          </p:cNvGrpSpPr>
          <p:nvPr/>
        </p:nvGrpSpPr>
        <p:grpSpPr bwMode="auto">
          <a:xfrm>
            <a:off x="9167285" y="2277533"/>
            <a:ext cx="2305049" cy="3479512"/>
            <a:chOff x="6557963" y="1841500"/>
            <a:chExt cx="1728787" cy="2609634"/>
          </a:xfrm>
        </p:grpSpPr>
        <p:sp>
          <p:nvSpPr>
            <p:cNvPr id="46" name="矩形 45"/>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7"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48" name="TextBox 3"/>
          <p:cNvSpPr txBox="1"/>
          <p:nvPr/>
        </p:nvSpPr>
        <p:spPr>
          <a:xfrm>
            <a:off x="654051" y="2296584"/>
            <a:ext cx="4614333"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StudentTest01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TextBox 3"/>
          <p:cNvSpPr txBox="1"/>
          <p:nvPr/>
        </p:nvSpPr>
        <p:spPr>
          <a:xfrm>
            <a:off x="6110817" y="4910668"/>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0" name="TextBox 3"/>
          <p:cNvSpPr txBox="1"/>
          <p:nvPr/>
        </p:nvSpPr>
        <p:spPr>
          <a:xfrm>
            <a:off x="6110817" y="4696884"/>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1" name="矩形 50"/>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2" name="矩形 51"/>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a:p>
            <a:pPr algn="ctr">
              <a:lnSpc>
                <a:spcPct val="130000"/>
              </a:lnSpc>
              <a:defRPr/>
            </a:pPr>
            <a:r>
              <a:rPr lang="en-US" altLang="zh-CN" sz="2533"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5" name="矩形 54"/>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8" name="矩形 57"/>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9" name="矩形 58"/>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3"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7" name="矩形 66"/>
          <p:cNvSpPr/>
          <p:nvPr/>
        </p:nvSpPr>
        <p:spPr>
          <a:xfrm>
            <a:off x="1121834" y="3862917"/>
            <a:ext cx="4146551"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0" name="TextBox 3"/>
          <p:cNvSpPr txBox="1"/>
          <p:nvPr/>
        </p:nvSpPr>
        <p:spPr>
          <a:xfrm>
            <a:off x="306917" y="5791201"/>
            <a:ext cx="15134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en-US" altLang="zh-CN"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6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1" name="TextBox 3"/>
          <p:cNvSpPr txBox="1"/>
          <p:nvPr/>
        </p:nvSpPr>
        <p:spPr>
          <a:xfrm>
            <a:off x="300567" y="6019801"/>
            <a:ext cx="1667933"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en-US" altLang="zh-CN" sz="1600" b="1" kern="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72" name="肘形连接符 71"/>
          <p:cNvCxnSpPr/>
          <p:nvPr/>
        </p:nvCxnSpPr>
        <p:spPr>
          <a:xfrm rot="5400000" flipH="1" flipV="1">
            <a:off x="7615767" y="3105152"/>
            <a:ext cx="2070100" cy="1706033"/>
          </a:xfrm>
          <a:prstGeom prst="bentConnector2">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7181851" y="5072152"/>
            <a:ext cx="41698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肘形连接符 73"/>
          <p:cNvCxnSpPr/>
          <p:nvPr/>
        </p:nvCxnSpPr>
        <p:spPr>
          <a:xfrm rot="16200000" flipH="1">
            <a:off x="3370791" y="1795548"/>
            <a:ext cx="1030817" cy="5503333"/>
          </a:xfrm>
          <a:prstGeom prst="bentConnector2">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a:off x="10098618" y="3327400"/>
            <a:ext cx="20743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1" name="肘形连接符 80"/>
          <p:cNvCxnSpPr/>
          <p:nvPr/>
        </p:nvCxnSpPr>
        <p:spPr>
          <a:xfrm rot="5400000" flipH="1" flipV="1">
            <a:off x="5260974" y="-279399"/>
            <a:ext cx="582084" cy="7795683"/>
          </a:xfrm>
          <a:prstGeom prst="bentConnector2">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20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wipe(down)">
                                      <p:cBhvr>
                                        <p:cTn id="17" dur="500"/>
                                        <p:tgtEl>
                                          <p:spTgt spid="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wipe(left)">
                                      <p:cBhvr>
                                        <p:cTn id="22" dur="500"/>
                                        <p:tgtEl>
                                          <p:spTgt spid="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wipe(left)">
                                      <p:cBhvr>
                                        <p:cTn id="2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单个对象</a:t>
            </a:r>
            <a:endParaRPr lang="en-US" altLang="zh-CN" sz="1800" dirty="0">
              <a:solidFill>
                <a:prstClr val="black"/>
              </a:solidFill>
              <a:latin typeface="微软雅黑" pitchFamily="34" charset="-122"/>
              <a:ea typeface="Alibaba PuHuiTi B"/>
              <a:cs typeface="+mn-cs"/>
            </a:endParaRPr>
          </a:p>
        </p:txBody>
      </p:sp>
      <p:grpSp>
        <p:nvGrpSpPr>
          <p:cNvPr id="27" name="组合 43"/>
          <p:cNvGrpSpPr>
            <a:grpSpLocks/>
          </p:cNvGrpSpPr>
          <p:nvPr/>
        </p:nvGrpSpPr>
        <p:grpSpPr bwMode="auto">
          <a:xfrm>
            <a:off x="6064252" y="2281767"/>
            <a:ext cx="2305049" cy="3479512"/>
            <a:chOff x="3730625" y="1844675"/>
            <a:chExt cx="1728788" cy="2609634"/>
          </a:xfrm>
        </p:grpSpPr>
        <p:sp>
          <p:nvSpPr>
            <p:cNvPr id="28" name="矩形 27"/>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30" name="组合 9"/>
          <p:cNvGrpSpPr>
            <a:grpSpLocks/>
          </p:cNvGrpSpPr>
          <p:nvPr/>
        </p:nvGrpSpPr>
        <p:grpSpPr bwMode="auto">
          <a:xfrm>
            <a:off x="9167285" y="2277533"/>
            <a:ext cx="2305049" cy="3479512"/>
            <a:chOff x="6557963" y="1841500"/>
            <a:chExt cx="1728787" cy="2609634"/>
          </a:xfrm>
        </p:grpSpPr>
        <p:sp>
          <p:nvSpPr>
            <p:cNvPr id="31" name="矩形 30"/>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2"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33" name="TextBox 3"/>
          <p:cNvSpPr txBox="1"/>
          <p:nvPr/>
        </p:nvSpPr>
        <p:spPr>
          <a:xfrm>
            <a:off x="654051" y="2296584"/>
            <a:ext cx="4614333"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StudentTest01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4" name="TextBox 3"/>
          <p:cNvSpPr txBox="1"/>
          <p:nvPr/>
        </p:nvSpPr>
        <p:spPr>
          <a:xfrm>
            <a:off x="6110817" y="4910668"/>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TextBox 3"/>
          <p:cNvSpPr txBox="1"/>
          <p:nvPr/>
        </p:nvSpPr>
        <p:spPr>
          <a:xfrm>
            <a:off x="6110817" y="4696884"/>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6" name="矩形 35"/>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矩形 36"/>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algn="ctr">
              <a:lnSpc>
                <a:spcPct val="130000"/>
              </a:lnSpc>
              <a:defRPr/>
            </a:pPr>
            <a:r>
              <a:rPr lang="en-US" altLang="zh-CN" sz="2533"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9" name="矩形 38"/>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0" name="矩形 39"/>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1" name="矩形 40"/>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3"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3" name="矩形 52"/>
          <p:cNvSpPr/>
          <p:nvPr/>
        </p:nvSpPr>
        <p:spPr>
          <a:xfrm>
            <a:off x="1121834" y="3862917"/>
            <a:ext cx="4146551"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4" name="TextBox 3"/>
          <p:cNvSpPr txBox="1"/>
          <p:nvPr/>
        </p:nvSpPr>
        <p:spPr>
          <a:xfrm>
            <a:off x="306917" y="5791201"/>
            <a:ext cx="15134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en-US" altLang="zh-CN"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6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6" name="TextBox 3"/>
          <p:cNvSpPr txBox="1"/>
          <p:nvPr/>
        </p:nvSpPr>
        <p:spPr>
          <a:xfrm>
            <a:off x="300567" y="6019801"/>
            <a:ext cx="1667933"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en-US" altLang="zh-CN" sz="1600" b="1" kern="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 name="矩形 64"/>
          <p:cNvSpPr>
            <a:spLocks noChangeArrowheads="1"/>
          </p:cNvSpPr>
          <p:nvPr/>
        </p:nvSpPr>
        <p:spPr bwMode="auto">
          <a:xfrm>
            <a:off x="10124018" y="3126318"/>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6" name="矩形 65"/>
          <p:cNvSpPr/>
          <p:nvPr/>
        </p:nvSpPr>
        <p:spPr>
          <a:xfrm>
            <a:off x="1121834" y="4085168"/>
            <a:ext cx="4146551" cy="19261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75" name="肘形连接符 74"/>
          <p:cNvCxnSpPr/>
          <p:nvPr/>
        </p:nvCxnSpPr>
        <p:spPr>
          <a:xfrm rot="5400000" flipH="1" flipV="1">
            <a:off x="6130925" y="-320444"/>
            <a:ext cx="582084" cy="7795683"/>
          </a:xfrm>
          <a:prstGeom prst="bentConnector2">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83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500"/>
                                        <p:tgtEl>
                                          <p:spTgt spid="7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left)">
                                      <p:cBhvr>
                                        <p:cTn id="11" dur="500"/>
                                        <p:tgtEl>
                                          <p:spTgt spid="6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53"/>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66"/>
                                        </p:tgtEl>
                                        <p:attrNameLst>
                                          <p:attrName>style.visibility</p:attrName>
                                        </p:attrNameLst>
                                      </p:cBhvr>
                                      <p:to>
                                        <p:strVal val="visible"/>
                                      </p:to>
                                    </p:set>
                                  </p:childTnLst>
                                </p:cTn>
                              </p:par>
                            </p:childTnLst>
                          </p:cTn>
                        </p:par>
                        <p:par>
                          <p:cTn id="18" fill="hold">
                            <p:stCondLst>
                              <p:cond delay="0"/>
                            </p:stCondLst>
                            <p:childTnLst>
                              <p:par>
                                <p:cTn id="19" presetID="1" presetClass="exit" presetSubtype="0" fill="hold" nodeType="afterEffect">
                                  <p:stCondLst>
                                    <p:cond delay="0"/>
                                  </p:stCondLst>
                                  <p:childTnLst>
                                    <p:set>
                                      <p:cBhvr>
                                        <p:cTn id="20"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65" grpId="0"/>
      <p:bldP spid="6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单个对象</a:t>
            </a:r>
            <a:endParaRPr lang="en-US" altLang="zh-CN" sz="1800" dirty="0">
              <a:solidFill>
                <a:prstClr val="black"/>
              </a:solidFill>
              <a:latin typeface="微软雅黑" pitchFamily="34" charset="-122"/>
              <a:ea typeface="Alibaba PuHuiTi B"/>
              <a:cs typeface="+mn-cs"/>
            </a:endParaRPr>
          </a:p>
        </p:txBody>
      </p:sp>
      <p:grpSp>
        <p:nvGrpSpPr>
          <p:cNvPr id="38" name="组合 47"/>
          <p:cNvGrpSpPr>
            <a:grpSpLocks/>
          </p:cNvGrpSpPr>
          <p:nvPr/>
        </p:nvGrpSpPr>
        <p:grpSpPr bwMode="auto">
          <a:xfrm>
            <a:off x="6064252" y="2281767"/>
            <a:ext cx="2305049" cy="3479512"/>
            <a:chOff x="3730625" y="1844675"/>
            <a:chExt cx="1728788" cy="2609634"/>
          </a:xfrm>
        </p:grpSpPr>
        <p:sp>
          <p:nvSpPr>
            <p:cNvPr id="42" name="矩形 41"/>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45" name="组合 9"/>
          <p:cNvGrpSpPr>
            <a:grpSpLocks/>
          </p:cNvGrpSpPr>
          <p:nvPr/>
        </p:nvGrpSpPr>
        <p:grpSpPr bwMode="auto">
          <a:xfrm>
            <a:off x="9167285" y="2277533"/>
            <a:ext cx="2305049" cy="3479512"/>
            <a:chOff x="6557963" y="1841500"/>
            <a:chExt cx="1728787" cy="2609634"/>
          </a:xfrm>
        </p:grpSpPr>
        <p:sp>
          <p:nvSpPr>
            <p:cNvPr id="46" name="矩形 45"/>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7"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48" name="TextBox 3"/>
          <p:cNvSpPr txBox="1"/>
          <p:nvPr/>
        </p:nvSpPr>
        <p:spPr>
          <a:xfrm>
            <a:off x="654051" y="2296584"/>
            <a:ext cx="4614333"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StudentTest01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TextBox 3"/>
          <p:cNvSpPr txBox="1"/>
          <p:nvPr/>
        </p:nvSpPr>
        <p:spPr>
          <a:xfrm>
            <a:off x="6110817" y="4910668"/>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0" name="TextBox 3"/>
          <p:cNvSpPr txBox="1"/>
          <p:nvPr/>
        </p:nvSpPr>
        <p:spPr>
          <a:xfrm>
            <a:off x="6110817" y="4696884"/>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1" name="矩形 50"/>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2" name="矩形 51"/>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sp>
        <p:nvSpPr>
          <p:cNvPr id="55" name="矩形 54"/>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8" name="矩形 57"/>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9" name="矩形 58"/>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1"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3" name="TextBox 3"/>
          <p:cNvSpPr txBox="1"/>
          <p:nvPr/>
        </p:nvSpPr>
        <p:spPr>
          <a:xfrm>
            <a:off x="306917" y="5791201"/>
            <a:ext cx="15134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en-US" altLang="zh-CN"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6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4" name="TextBox 3"/>
          <p:cNvSpPr txBox="1"/>
          <p:nvPr/>
        </p:nvSpPr>
        <p:spPr>
          <a:xfrm>
            <a:off x="300567" y="6019801"/>
            <a:ext cx="1667933"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en-US" altLang="zh-CN" sz="1600" b="1" kern="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7" name="矩形 18"/>
          <p:cNvSpPr>
            <a:spLocks noChangeArrowheads="1"/>
          </p:cNvSpPr>
          <p:nvPr/>
        </p:nvSpPr>
        <p:spPr bwMode="auto">
          <a:xfrm>
            <a:off x="10124018" y="3126318"/>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0" name="矩形 69"/>
          <p:cNvSpPr/>
          <p:nvPr/>
        </p:nvSpPr>
        <p:spPr>
          <a:xfrm>
            <a:off x="1121834" y="4085168"/>
            <a:ext cx="4146551" cy="19261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71" name="肘形连接符 70"/>
          <p:cNvCxnSpPr/>
          <p:nvPr/>
        </p:nvCxnSpPr>
        <p:spPr>
          <a:xfrm flipV="1">
            <a:off x="2544234" y="3812118"/>
            <a:ext cx="7871884" cy="385233"/>
          </a:xfrm>
          <a:prstGeom prst="bentConnector3">
            <a:avLst>
              <a:gd name="adj1" fmla="val 39568"/>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10346268" y="3591984"/>
            <a:ext cx="599017" cy="33866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2533">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3" name="矩形 72"/>
          <p:cNvSpPr/>
          <p:nvPr/>
        </p:nvSpPr>
        <p:spPr>
          <a:xfrm>
            <a:off x="1121834" y="4301068"/>
            <a:ext cx="4144433" cy="19261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4" name="矩形 73"/>
          <p:cNvSpPr>
            <a:spLocks noChangeArrowheads="1"/>
          </p:cNvSpPr>
          <p:nvPr/>
        </p:nvSpPr>
        <p:spPr bwMode="auto">
          <a:xfrm>
            <a:off x="2961218" y="4510618"/>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6" name="矩形 75"/>
          <p:cNvSpPr/>
          <p:nvPr/>
        </p:nvSpPr>
        <p:spPr>
          <a:xfrm>
            <a:off x="4375151" y="4523318"/>
            <a:ext cx="599016" cy="340783"/>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2533">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77" name="直接连接符 76"/>
          <p:cNvCxnSpPr/>
          <p:nvPr/>
        </p:nvCxnSpPr>
        <p:spPr>
          <a:xfrm>
            <a:off x="3346451" y="4849284"/>
            <a:ext cx="144568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肘形连接符 77"/>
          <p:cNvCxnSpPr/>
          <p:nvPr/>
        </p:nvCxnSpPr>
        <p:spPr>
          <a:xfrm rot="10800000" flipV="1">
            <a:off x="2048934" y="4849285"/>
            <a:ext cx="2044700" cy="1663700"/>
          </a:xfrm>
          <a:prstGeom prst="bentConnector3">
            <a:avLst>
              <a:gd name="adj1" fmla="val 103"/>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
        <p:nvSpPr>
          <p:cNvPr id="79" name="TextBox 3"/>
          <p:cNvSpPr txBox="1"/>
          <p:nvPr/>
        </p:nvSpPr>
        <p:spPr>
          <a:xfrm>
            <a:off x="300567" y="6248401"/>
            <a:ext cx="1955800"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zh-CN"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44696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7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70"/>
                                        </p:tgtEl>
                                        <p:attrNameLst>
                                          <p:attrName>style.visibility</p:attrName>
                                        </p:attrNameLst>
                                      </p:cBhvr>
                                      <p:to>
                                        <p:strVal val="hidden"/>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wipe(left)">
                                      <p:cBhvr>
                                        <p:cTn id="23" dur="500"/>
                                        <p:tgtEl>
                                          <p:spTgt spid="7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left)">
                                      <p:cBhvr>
                                        <p:cTn id="28" dur="500"/>
                                        <p:tgtEl>
                                          <p:spTgt spid="7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barn(inVertical)">
                                      <p:cBhvr>
                                        <p:cTn id="33" dur="500"/>
                                        <p:tgtEl>
                                          <p:spTgt spid="77"/>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up)">
                                      <p:cBhvr>
                                        <p:cTn id="37" dur="500"/>
                                        <p:tgtEl>
                                          <p:spTgt spid="78"/>
                                        </p:tgtEl>
                                      </p:cBhvr>
                                    </p:animEffec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7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7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7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2" grpId="0"/>
      <p:bldP spid="73" grpId="0" animBg="1"/>
      <p:bldP spid="74" grpId="0"/>
      <p:bldP spid="74" grpId="1"/>
      <p:bldP spid="76" grpId="0"/>
      <p:bldP spid="76" grpId="1"/>
      <p:bldP spid="7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单个对象</a:t>
            </a:r>
            <a:endParaRPr lang="en-US" altLang="zh-CN" sz="1800" dirty="0">
              <a:solidFill>
                <a:prstClr val="black"/>
              </a:solidFill>
              <a:latin typeface="微软雅黑" pitchFamily="34" charset="-122"/>
              <a:ea typeface="Alibaba PuHuiTi B"/>
              <a:cs typeface="+mn-cs"/>
            </a:endParaRPr>
          </a:p>
        </p:txBody>
      </p:sp>
      <p:grpSp>
        <p:nvGrpSpPr>
          <p:cNvPr id="31" name="组合 37"/>
          <p:cNvGrpSpPr>
            <a:grpSpLocks/>
          </p:cNvGrpSpPr>
          <p:nvPr/>
        </p:nvGrpSpPr>
        <p:grpSpPr bwMode="auto">
          <a:xfrm>
            <a:off x="6064252" y="2281767"/>
            <a:ext cx="2305049" cy="3479512"/>
            <a:chOff x="3730625" y="1844675"/>
            <a:chExt cx="1728788" cy="2609634"/>
          </a:xfrm>
        </p:grpSpPr>
        <p:sp>
          <p:nvSpPr>
            <p:cNvPr id="32" name="矩形 31"/>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3"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34" name="组合 9"/>
          <p:cNvGrpSpPr>
            <a:grpSpLocks/>
          </p:cNvGrpSpPr>
          <p:nvPr/>
        </p:nvGrpSpPr>
        <p:grpSpPr bwMode="auto">
          <a:xfrm>
            <a:off x="9167285" y="2277533"/>
            <a:ext cx="2305049" cy="3479512"/>
            <a:chOff x="6557963" y="1841500"/>
            <a:chExt cx="1728787" cy="2609634"/>
          </a:xfrm>
        </p:grpSpPr>
        <p:sp>
          <p:nvSpPr>
            <p:cNvPr id="35" name="矩形 34"/>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6"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37" name="TextBox 3"/>
          <p:cNvSpPr txBox="1"/>
          <p:nvPr/>
        </p:nvSpPr>
        <p:spPr>
          <a:xfrm>
            <a:off x="654051" y="2296584"/>
            <a:ext cx="4614333"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StudentTest01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9" name="TextBox 3"/>
          <p:cNvSpPr txBox="1"/>
          <p:nvPr/>
        </p:nvSpPr>
        <p:spPr>
          <a:xfrm>
            <a:off x="6110817" y="4910668"/>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0" name="TextBox 3"/>
          <p:cNvSpPr txBox="1"/>
          <p:nvPr/>
        </p:nvSpPr>
        <p:spPr>
          <a:xfrm>
            <a:off x="6110817" y="4696884"/>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1" name="矩形 40"/>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3" name="矩形 42"/>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sp>
        <p:nvSpPr>
          <p:cNvPr id="53" name="矩形 52"/>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4" name="矩形 53"/>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6" name="矩形 55"/>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7"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0" name="TextBox 3"/>
          <p:cNvSpPr txBox="1"/>
          <p:nvPr/>
        </p:nvSpPr>
        <p:spPr>
          <a:xfrm>
            <a:off x="306917" y="5791201"/>
            <a:ext cx="15134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en-US" altLang="zh-CN"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6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2" name="TextBox 3"/>
          <p:cNvSpPr txBox="1"/>
          <p:nvPr/>
        </p:nvSpPr>
        <p:spPr>
          <a:xfrm>
            <a:off x="300567" y="6019801"/>
            <a:ext cx="1667933"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en-US" altLang="zh-CN" sz="1600" b="1" kern="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 name="矩形 18"/>
          <p:cNvSpPr>
            <a:spLocks noChangeArrowheads="1"/>
          </p:cNvSpPr>
          <p:nvPr/>
        </p:nvSpPr>
        <p:spPr bwMode="auto">
          <a:xfrm>
            <a:off x="10124018" y="3126318"/>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6" name="矩形 65"/>
          <p:cNvSpPr/>
          <p:nvPr/>
        </p:nvSpPr>
        <p:spPr>
          <a:xfrm>
            <a:off x="10346268" y="3591984"/>
            <a:ext cx="599017" cy="33866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2533">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8" name="矩形 67"/>
          <p:cNvSpPr/>
          <p:nvPr/>
        </p:nvSpPr>
        <p:spPr>
          <a:xfrm>
            <a:off x="1121834" y="4728634"/>
            <a:ext cx="4144433" cy="19261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9" name="TextBox 3"/>
          <p:cNvSpPr txBox="1"/>
          <p:nvPr/>
        </p:nvSpPr>
        <p:spPr>
          <a:xfrm>
            <a:off x="300567" y="6248401"/>
            <a:ext cx="1955800"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zh-CN"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5" name="TextBox 3"/>
          <p:cNvSpPr txBox="1"/>
          <p:nvPr/>
        </p:nvSpPr>
        <p:spPr>
          <a:xfrm>
            <a:off x="1102784" y="1585385"/>
            <a:ext cx="4614333" cy="2677656"/>
          </a:xfrm>
          <a:prstGeom prst="rect">
            <a:avLst/>
          </a:prstGeom>
          <a:solidFill>
            <a:schemeClr val="accent6">
              <a:lumMod val="20000"/>
              <a:lumOff val="80000"/>
            </a:schemeClr>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doHomework()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0" name="矩形 79"/>
          <p:cNvSpPr/>
          <p:nvPr/>
        </p:nvSpPr>
        <p:spPr>
          <a:xfrm>
            <a:off x="1102784" y="2717801"/>
            <a:ext cx="4614333" cy="21590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1" name="TextBox 3"/>
          <p:cNvSpPr txBox="1"/>
          <p:nvPr/>
        </p:nvSpPr>
        <p:spPr>
          <a:xfrm>
            <a:off x="6112933" y="18923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2" name="TextBox 3"/>
          <p:cNvSpPr txBox="1"/>
          <p:nvPr/>
        </p:nvSpPr>
        <p:spPr>
          <a:xfrm>
            <a:off x="6110817" y="43180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69537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1" nodeType="click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dissolve">
                                      <p:cBhvr>
                                        <p:cTn id="15" dur="500"/>
                                        <p:tgtEl>
                                          <p:spTgt spid="81"/>
                                        </p:tgtEl>
                                      </p:cBhvr>
                                    </p:animEffect>
                                  </p:childTnLst>
                                </p:cTn>
                              </p:par>
                            </p:childTnLst>
                          </p:cTn>
                        </p:par>
                        <p:par>
                          <p:cTn id="16" fill="hold">
                            <p:stCondLst>
                              <p:cond delay="500"/>
                            </p:stCondLst>
                            <p:childTnLst>
                              <p:par>
                                <p:cTn id="17" presetID="42" presetClass="path" presetSubtype="0" accel="50000" decel="50000" fill="hold" grpId="0" nodeType="afterEffect">
                                  <p:stCondLst>
                                    <p:cond delay="0"/>
                                  </p:stCondLst>
                                  <p:childTnLst>
                                    <p:animMotion origin="layout" path="M -3.88889E-6 2.71605E-6 L -3.88889E-6 0.35339 " pathEditMode="relative" rAng="0" ptsTypes="AA">
                                      <p:cBhvr>
                                        <p:cTn id="18" dur="1000" fill="hold"/>
                                        <p:tgtEl>
                                          <p:spTgt spid="81"/>
                                        </p:tgtEl>
                                        <p:attrNameLst>
                                          <p:attrName>ppt_x</p:attrName>
                                          <p:attrName>ppt_y</p:attrName>
                                        </p:attrNameLst>
                                      </p:cBhvr>
                                      <p:rCtr x="0" y="17654"/>
                                    </p:animMotion>
                                  </p:childTnLst>
                                </p:cTn>
                              </p:par>
                            </p:childTnLst>
                          </p:cTn>
                        </p:par>
                        <p:par>
                          <p:cTn id="19" fill="hold">
                            <p:stCondLst>
                              <p:cond delay="1500"/>
                            </p:stCondLst>
                            <p:childTnLst>
                              <p:par>
                                <p:cTn id="20" presetID="1" presetClass="exit" presetSubtype="0" fill="hold" grpId="2" nodeType="afterEffect">
                                  <p:stCondLst>
                                    <p:cond delay="0"/>
                                  </p:stCondLst>
                                  <p:childTnLst>
                                    <p:set>
                                      <p:cBhvr>
                                        <p:cTn id="21" dur="1" fill="hold">
                                          <p:stCondLst>
                                            <p:cond delay="0"/>
                                          </p:stCondLst>
                                        </p:cTn>
                                        <p:tgtEl>
                                          <p:spTgt spid="81"/>
                                        </p:tgtEl>
                                        <p:attrNameLst>
                                          <p:attrName>style.visibility</p:attrName>
                                        </p:attrNameLst>
                                      </p:cBhvr>
                                      <p:to>
                                        <p:strVal val="hidden"/>
                                      </p:to>
                                    </p:set>
                                  </p:child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80" grpId="0" animBg="1"/>
      <p:bldP spid="81" grpId="0" animBg="1"/>
      <p:bldP spid="81" grpId="1" animBg="1"/>
      <p:bldP spid="81" grpId="2" animBg="1"/>
      <p:bldP spid="8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单个对象</a:t>
            </a:r>
            <a:endParaRPr lang="en-US" altLang="zh-CN" sz="1800" dirty="0">
              <a:solidFill>
                <a:prstClr val="black"/>
              </a:solidFill>
              <a:latin typeface="微软雅黑" pitchFamily="34" charset="-122"/>
              <a:ea typeface="Alibaba PuHuiTi B"/>
              <a:cs typeface="+mn-cs"/>
            </a:endParaRPr>
          </a:p>
        </p:txBody>
      </p:sp>
      <p:grpSp>
        <p:nvGrpSpPr>
          <p:cNvPr id="29" name="组合 37"/>
          <p:cNvGrpSpPr>
            <a:grpSpLocks/>
          </p:cNvGrpSpPr>
          <p:nvPr/>
        </p:nvGrpSpPr>
        <p:grpSpPr bwMode="auto">
          <a:xfrm>
            <a:off x="6064252" y="2281767"/>
            <a:ext cx="2305049" cy="3479512"/>
            <a:chOff x="3730625" y="1844675"/>
            <a:chExt cx="1728788" cy="2609634"/>
          </a:xfrm>
        </p:grpSpPr>
        <p:sp>
          <p:nvSpPr>
            <p:cNvPr id="30" name="矩形 29"/>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8"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42" name="组合 9"/>
          <p:cNvGrpSpPr>
            <a:grpSpLocks/>
          </p:cNvGrpSpPr>
          <p:nvPr/>
        </p:nvGrpSpPr>
        <p:grpSpPr bwMode="auto">
          <a:xfrm>
            <a:off x="9167285" y="2277533"/>
            <a:ext cx="2305049" cy="3479512"/>
            <a:chOff x="6557963" y="1841500"/>
            <a:chExt cx="1728787" cy="2609634"/>
          </a:xfrm>
        </p:grpSpPr>
        <p:sp>
          <p:nvSpPr>
            <p:cNvPr id="44" name="矩形 43"/>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46" name="TextBox 3"/>
          <p:cNvSpPr txBox="1"/>
          <p:nvPr/>
        </p:nvSpPr>
        <p:spPr>
          <a:xfrm>
            <a:off x="654051" y="2296584"/>
            <a:ext cx="4614333"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StudentTest01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7" name="TextBox 3"/>
          <p:cNvSpPr txBox="1"/>
          <p:nvPr/>
        </p:nvSpPr>
        <p:spPr>
          <a:xfrm>
            <a:off x="6110817" y="4910668"/>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8" name="TextBox 3"/>
          <p:cNvSpPr txBox="1"/>
          <p:nvPr/>
        </p:nvSpPr>
        <p:spPr>
          <a:xfrm>
            <a:off x="6110817" y="4696884"/>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矩形 48"/>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0" name="矩形 49"/>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sp>
        <p:nvSpPr>
          <p:cNvPr id="51" name="矩形 50"/>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2" name="矩形 51"/>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5" name="矩形 54"/>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8"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9" name="TextBox 3"/>
          <p:cNvSpPr txBox="1"/>
          <p:nvPr/>
        </p:nvSpPr>
        <p:spPr>
          <a:xfrm>
            <a:off x="306917" y="5791201"/>
            <a:ext cx="15134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en-US" altLang="zh-CN"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6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1" name="TextBox 3"/>
          <p:cNvSpPr txBox="1"/>
          <p:nvPr/>
        </p:nvSpPr>
        <p:spPr>
          <a:xfrm>
            <a:off x="300567" y="6019801"/>
            <a:ext cx="1667933"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en-US" altLang="zh-CN" sz="1600" b="1" kern="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3" name="矩形 18"/>
          <p:cNvSpPr>
            <a:spLocks noChangeArrowheads="1"/>
          </p:cNvSpPr>
          <p:nvPr/>
        </p:nvSpPr>
        <p:spPr bwMode="auto">
          <a:xfrm>
            <a:off x="10124018" y="3126318"/>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4" name="矩形 63"/>
          <p:cNvSpPr/>
          <p:nvPr/>
        </p:nvSpPr>
        <p:spPr>
          <a:xfrm>
            <a:off x="10346268" y="3591984"/>
            <a:ext cx="599017" cy="33866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2533">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7" name="矩形 66"/>
          <p:cNvSpPr/>
          <p:nvPr/>
        </p:nvSpPr>
        <p:spPr>
          <a:xfrm>
            <a:off x="1121834" y="4728634"/>
            <a:ext cx="4144433" cy="19261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0" name="TextBox 3"/>
          <p:cNvSpPr txBox="1"/>
          <p:nvPr/>
        </p:nvSpPr>
        <p:spPr>
          <a:xfrm>
            <a:off x="300567" y="6248401"/>
            <a:ext cx="1955800"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zh-CN"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1" name="TextBox 3"/>
          <p:cNvSpPr txBox="1"/>
          <p:nvPr/>
        </p:nvSpPr>
        <p:spPr>
          <a:xfrm>
            <a:off x="1102784" y="1585385"/>
            <a:ext cx="4614333" cy="2677656"/>
          </a:xfrm>
          <a:prstGeom prst="rect">
            <a:avLst/>
          </a:prstGeom>
          <a:solidFill>
            <a:schemeClr val="accent6">
              <a:lumMod val="20000"/>
              <a:lumOff val="80000"/>
            </a:schemeClr>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doHomework()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2" name="矩形 71"/>
          <p:cNvSpPr/>
          <p:nvPr/>
        </p:nvSpPr>
        <p:spPr>
          <a:xfrm>
            <a:off x="1102784" y="2717801"/>
            <a:ext cx="4614333" cy="21590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3" name="TextBox 3"/>
          <p:cNvSpPr txBox="1"/>
          <p:nvPr/>
        </p:nvSpPr>
        <p:spPr>
          <a:xfrm>
            <a:off x="6110817" y="43180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4" name="矩形 73"/>
          <p:cNvSpPr/>
          <p:nvPr/>
        </p:nvSpPr>
        <p:spPr>
          <a:xfrm>
            <a:off x="1113917" y="4728634"/>
            <a:ext cx="97367" cy="1905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76" name="肘形连接符 75"/>
          <p:cNvCxnSpPr>
            <a:stCxn id="74" idx="0"/>
          </p:cNvCxnSpPr>
          <p:nvPr/>
        </p:nvCxnSpPr>
        <p:spPr>
          <a:xfrm rot="5400000" flipH="1" flipV="1">
            <a:off x="3493872" y="2160371"/>
            <a:ext cx="236993" cy="4899534"/>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3"/>
          <p:cNvSpPr txBox="1"/>
          <p:nvPr/>
        </p:nvSpPr>
        <p:spPr>
          <a:xfrm>
            <a:off x="6110817" y="41021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调用者：</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 (001)</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8" name="矩形 77"/>
          <p:cNvSpPr/>
          <p:nvPr/>
        </p:nvSpPr>
        <p:spPr>
          <a:xfrm>
            <a:off x="1113367" y="2935818"/>
            <a:ext cx="4614333" cy="21590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9" name="TextBox 3"/>
          <p:cNvSpPr txBox="1"/>
          <p:nvPr/>
        </p:nvSpPr>
        <p:spPr>
          <a:xfrm>
            <a:off x="2159001" y="5791201"/>
            <a:ext cx="1953684"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83" name="肘形连接符 82"/>
          <p:cNvCxnSpPr/>
          <p:nvPr/>
        </p:nvCxnSpPr>
        <p:spPr>
          <a:xfrm flipH="1">
            <a:off x="3774018" y="3045884"/>
            <a:ext cx="977900" cy="2988733"/>
          </a:xfrm>
          <a:prstGeom prst="bentConnector3">
            <a:avLst>
              <a:gd name="adj1" fmla="val -3114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1117601" y="3155951"/>
            <a:ext cx="4612217" cy="21590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90491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76"/>
                                        </p:tgtEl>
                                        <p:attrNameLst>
                                          <p:attrName>style.visibility</p:attrName>
                                        </p:attrNameLst>
                                      </p:cBhvr>
                                      <p:to>
                                        <p:strVal val="hidden"/>
                                      </p:to>
                                    </p:set>
                                  </p:childTnLst>
                                </p:cTn>
                              </p:par>
                              <p:par>
                                <p:cTn id="16" presetID="1" presetClass="exit" presetSubtype="0" fill="hold" grpId="0" nodeType="withEffect">
                                  <p:stCondLst>
                                    <p:cond delay="0"/>
                                  </p:stCondLst>
                                  <p:childTnLst>
                                    <p:set>
                                      <p:cBhvr>
                                        <p:cTn id="17" dur="1" fill="hold">
                                          <p:stCondLst>
                                            <p:cond delay="0"/>
                                          </p:stCondLst>
                                        </p:cTn>
                                        <p:tgtEl>
                                          <p:spTgt spid="7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72"/>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7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wipe(up)">
                                      <p:cBhvr>
                                        <p:cTn id="28" dur="500"/>
                                        <p:tgtEl>
                                          <p:spTgt spid="83"/>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7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83"/>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78"/>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8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grpId="1" nodeType="clickEffect">
                                  <p:stCondLst>
                                    <p:cond delay="0"/>
                                  </p:stCondLst>
                                  <p:childTnLst>
                                    <p:animMotion origin="layout" path="M -2.77778E-7 -2.46914E-7 L -2.77778E-7 -0.34846 " pathEditMode="relative" rAng="0" ptsTypes="AA">
                                      <p:cBhvr>
                                        <p:cTn id="43" dur="1000" fill="hold"/>
                                        <p:tgtEl>
                                          <p:spTgt spid="77"/>
                                        </p:tgtEl>
                                        <p:attrNameLst>
                                          <p:attrName>ppt_x</p:attrName>
                                          <p:attrName>ppt_y</p:attrName>
                                        </p:attrNameLst>
                                      </p:cBhvr>
                                      <p:rCtr x="0" y="-17438"/>
                                    </p:animMotion>
                                  </p:childTnLst>
                                </p:cTn>
                              </p:par>
                              <p:par>
                                <p:cTn id="44" presetID="1" presetClass="exit" presetSubtype="0" fill="hold" grpId="0" nodeType="withEffect">
                                  <p:stCondLst>
                                    <p:cond delay="0"/>
                                  </p:stCondLst>
                                  <p:childTnLst>
                                    <p:set>
                                      <p:cBhvr>
                                        <p:cTn id="45" dur="1" fill="hold">
                                          <p:stCondLst>
                                            <p:cond delay="0"/>
                                          </p:stCondLst>
                                        </p:cTn>
                                        <p:tgtEl>
                                          <p:spTgt spid="73"/>
                                        </p:tgtEl>
                                        <p:attrNameLst>
                                          <p:attrName>style.visibility</p:attrName>
                                        </p:attrNameLst>
                                      </p:cBhvr>
                                      <p:to>
                                        <p:strVal val="hidden"/>
                                      </p:to>
                                    </p:set>
                                  </p:childTnLst>
                                </p:cTn>
                              </p:par>
                              <p:par>
                                <p:cTn id="46" presetID="9" presetClass="exit" presetSubtype="0" fill="hold" grpId="2" nodeType="withEffect">
                                  <p:stCondLst>
                                    <p:cond delay="0"/>
                                  </p:stCondLst>
                                  <p:childTnLst>
                                    <p:animEffect transition="out" filter="dissolve">
                                      <p:cBhvr>
                                        <p:cTn id="47" dur="1500"/>
                                        <p:tgtEl>
                                          <p:spTgt spid="77"/>
                                        </p:tgtEl>
                                      </p:cBhvr>
                                    </p:animEffect>
                                    <p:set>
                                      <p:cBhvr>
                                        <p:cTn id="48" dur="1" fill="hold">
                                          <p:stCondLst>
                                            <p:cond delay="1499"/>
                                          </p:stCondLst>
                                        </p:cTn>
                                        <p:tgtEl>
                                          <p:spTgt spid="7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9" presetClass="exit" presetSubtype="0" fill="hold" grpId="1" nodeType="clickEffect">
                                  <p:stCondLst>
                                    <p:cond delay="0"/>
                                  </p:stCondLst>
                                  <p:childTnLst>
                                    <p:animEffect transition="out" filter="dissolve">
                                      <p:cBhvr>
                                        <p:cTn id="52" dur="500"/>
                                        <p:tgtEl>
                                          <p:spTgt spid="84"/>
                                        </p:tgtEl>
                                      </p:cBhvr>
                                    </p:animEffect>
                                    <p:set>
                                      <p:cBhvr>
                                        <p:cTn id="53" dur="1" fill="hold">
                                          <p:stCondLst>
                                            <p:cond delay="499"/>
                                          </p:stCondLst>
                                        </p:cTn>
                                        <p:tgtEl>
                                          <p:spTgt spid="84"/>
                                        </p:tgtEl>
                                        <p:attrNameLst>
                                          <p:attrName>style.visibility</p:attrName>
                                        </p:attrNameLst>
                                      </p:cBhvr>
                                      <p:to>
                                        <p:strVal val="hidden"/>
                                      </p:to>
                                    </p:set>
                                  </p:childTnLst>
                                </p:cTn>
                              </p:par>
                              <p:par>
                                <p:cTn id="54" presetID="9" presetClass="exit" presetSubtype="0" fill="hold" grpId="0" nodeType="withEffect">
                                  <p:stCondLst>
                                    <p:cond delay="0"/>
                                  </p:stCondLst>
                                  <p:childTnLst>
                                    <p:animEffect transition="out" filter="dissolve">
                                      <p:cBhvr>
                                        <p:cTn id="55" dur="500"/>
                                        <p:tgtEl>
                                          <p:spTgt spid="71"/>
                                        </p:tgtEl>
                                      </p:cBhvr>
                                    </p:animEffect>
                                    <p:set>
                                      <p:cBhvr>
                                        <p:cTn id="56" dur="1" fill="hold">
                                          <p:stCondLst>
                                            <p:cond delay="499"/>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P spid="73" grpId="0" animBg="1"/>
      <p:bldP spid="74" grpId="0" animBg="1"/>
      <p:bldP spid="77" grpId="0" animBg="1"/>
      <p:bldP spid="77" grpId="1" animBg="1"/>
      <p:bldP spid="77" grpId="2" animBg="1"/>
      <p:bldP spid="78" grpId="0" animBg="1"/>
      <p:bldP spid="78" grpId="1" animBg="1"/>
      <p:bldP spid="79" grpId="0"/>
      <p:bldP spid="84" grpId="0" animBg="1"/>
      <p:bldP spid="8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4AD8A8F9-6818-4771-B89F-590A5837A825}"/>
              </a:ext>
            </a:extLst>
          </p:cNvPr>
          <p:cNvPicPr>
            <a:picLocks noChangeAspect="1"/>
          </p:cNvPicPr>
          <p:nvPr/>
        </p:nvPicPr>
        <p:blipFill>
          <a:blip r:embed="rId3"/>
          <a:stretch>
            <a:fillRect/>
          </a:stretch>
        </p:blipFill>
        <p:spPr>
          <a:xfrm>
            <a:off x="9063023" y="1493427"/>
            <a:ext cx="972142" cy="429083"/>
          </a:xfrm>
          <a:prstGeom prst="rect">
            <a:avLst/>
          </a:prstGeom>
        </p:spPr>
      </p:pic>
      <p:pic>
        <p:nvPicPr>
          <p:cNvPr id="17" name="图片 16">
            <a:extLst>
              <a:ext uri="{FF2B5EF4-FFF2-40B4-BE49-F238E27FC236}">
                <a16:creationId xmlns:a16="http://schemas.microsoft.com/office/drawing/2014/main" id="{68D3C8E8-7B7C-4395-828A-714A31A86D47}"/>
              </a:ext>
            </a:extLst>
          </p:cNvPr>
          <p:cNvPicPr>
            <a:picLocks noChangeAspect="1"/>
          </p:cNvPicPr>
          <p:nvPr/>
        </p:nvPicPr>
        <p:blipFill>
          <a:blip r:embed="rId3"/>
          <a:stretch>
            <a:fillRect/>
          </a:stretch>
        </p:blipFill>
        <p:spPr>
          <a:xfrm>
            <a:off x="7063240" y="3801585"/>
            <a:ext cx="972142" cy="429083"/>
          </a:xfrm>
          <a:prstGeom prst="rect">
            <a:avLst/>
          </a:prstGeom>
        </p:spPr>
      </p:pic>
      <p:pic>
        <p:nvPicPr>
          <p:cNvPr id="18" name="图片 17">
            <a:extLst>
              <a:ext uri="{FF2B5EF4-FFF2-40B4-BE49-F238E27FC236}">
                <a16:creationId xmlns:a16="http://schemas.microsoft.com/office/drawing/2014/main" id="{8CD33E1E-F72B-4167-BAD0-BAF3AC9F04D3}"/>
              </a:ext>
            </a:extLst>
          </p:cNvPr>
          <p:cNvPicPr>
            <a:picLocks noChangeAspect="1"/>
          </p:cNvPicPr>
          <p:nvPr/>
        </p:nvPicPr>
        <p:blipFill>
          <a:blip r:embed="rId3"/>
          <a:stretch>
            <a:fillRect/>
          </a:stretch>
        </p:blipFill>
        <p:spPr>
          <a:xfrm>
            <a:off x="10307788" y="3384791"/>
            <a:ext cx="972142" cy="429083"/>
          </a:xfrm>
          <a:prstGeom prst="rect">
            <a:avLst/>
          </a:prstGeom>
        </p:spPr>
      </p:pic>
      <p:pic>
        <p:nvPicPr>
          <p:cNvPr id="19" name="图片 18">
            <a:extLst>
              <a:ext uri="{FF2B5EF4-FFF2-40B4-BE49-F238E27FC236}">
                <a16:creationId xmlns:a16="http://schemas.microsoft.com/office/drawing/2014/main" id="{0DDAF6C5-D1E8-4D19-9C55-E30B3F6D93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341" y="2654559"/>
            <a:ext cx="1853166" cy="2885137"/>
          </a:xfrm>
          <a:prstGeom prst="rect">
            <a:avLst/>
          </a:prstGeom>
        </p:spPr>
      </p:pic>
      <p:pic>
        <p:nvPicPr>
          <p:cNvPr id="20" name="图片 19">
            <a:extLst>
              <a:ext uri="{FF2B5EF4-FFF2-40B4-BE49-F238E27FC236}">
                <a16:creationId xmlns:a16="http://schemas.microsoft.com/office/drawing/2014/main" id="{99B885AB-97D8-418F-9A12-5A26BF4647E8}"/>
              </a:ext>
            </a:extLst>
          </p:cNvPr>
          <p:cNvPicPr>
            <a:picLocks noChangeAspect="1"/>
          </p:cNvPicPr>
          <p:nvPr/>
        </p:nvPicPr>
        <p:blipFill>
          <a:blip r:embed="rId5"/>
          <a:stretch>
            <a:fillRect/>
          </a:stretch>
        </p:blipFill>
        <p:spPr>
          <a:xfrm flipH="1">
            <a:off x="5661884" y="4322729"/>
            <a:ext cx="2329188" cy="2291082"/>
          </a:xfrm>
          <a:prstGeom prst="rect">
            <a:avLst/>
          </a:prstGeom>
        </p:spPr>
      </p:pic>
      <p:pic>
        <p:nvPicPr>
          <p:cNvPr id="21" name="图片 20">
            <a:extLst>
              <a:ext uri="{FF2B5EF4-FFF2-40B4-BE49-F238E27FC236}">
                <a16:creationId xmlns:a16="http://schemas.microsoft.com/office/drawing/2014/main" id="{3C662AB9-30A1-4625-9081-25307D4C8F6B}"/>
              </a:ext>
            </a:extLst>
          </p:cNvPr>
          <p:cNvPicPr>
            <a:picLocks noChangeAspect="1"/>
          </p:cNvPicPr>
          <p:nvPr/>
        </p:nvPicPr>
        <p:blipFill>
          <a:blip r:embed="rId6"/>
          <a:stretch>
            <a:fillRect/>
          </a:stretch>
        </p:blipFill>
        <p:spPr>
          <a:xfrm>
            <a:off x="240838" y="2963192"/>
            <a:ext cx="2081849" cy="2105871"/>
          </a:xfrm>
          <a:prstGeom prst="rect">
            <a:avLst/>
          </a:prstGeom>
        </p:spPr>
      </p:pic>
      <p:pic>
        <p:nvPicPr>
          <p:cNvPr id="22" name="图片 21">
            <a:extLst>
              <a:ext uri="{FF2B5EF4-FFF2-40B4-BE49-F238E27FC236}">
                <a16:creationId xmlns:a16="http://schemas.microsoft.com/office/drawing/2014/main" id="{381A28D7-B9A3-44E9-BAA3-577E3E93B44C}"/>
              </a:ext>
            </a:extLst>
          </p:cNvPr>
          <p:cNvPicPr>
            <a:picLocks noChangeAspect="1"/>
          </p:cNvPicPr>
          <p:nvPr/>
        </p:nvPicPr>
        <p:blipFill>
          <a:blip r:embed="rId5"/>
          <a:stretch>
            <a:fillRect/>
          </a:stretch>
        </p:blipFill>
        <p:spPr>
          <a:xfrm flipH="1">
            <a:off x="9474569" y="3923522"/>
            <a:ext cx="2329188" cy="2291082"/>
          </a:xfrm>
          <a:prstGeom prst="rect">
            <a:avLst/>
          </a:prstGeom>
        </p:spPr>
      </p:pic>
      <p:pic>
        <p:nvPicPr>
          <p:cNvPr id="23" name="图片 22">
            <a:extLst>
              <a:ext uri="{FF2B5EF4-FFF2-40B4-BE49-F238E27FC236}">
                <a16:creationId xmlns:a16="http://schemas.microsoft.com/office/drawing/2014/main" id="{7915E1A4-3A3E-41CE-8474-37E456DA83B9}"/>
              </a:ext>
            </a:extLst>
          </p:cNvPr>
          <p:cNvPicPr>
            <a:picLocks noChangeAspect="1"/>
          </p:cNvPicPr>
          <p:nvPr/>
        </p:nvPicPr>
        <p:blipFill>
          <a:blip r:embed="rId5"/>
          <a:stretch>
            <a:fillRect/>
          </a:stretch>
        </p:blipFill>
        <p:spPr>
          <a:xfrm flipH="1">
            <a:off x="6981174" y="1308251"/>
            <a:ext cx="2329188" cy="2291082"/>
          </a:xfrm>
          <a:prstGeom prst="rect">
            <a:avLst/>
          </a:prstGeom>
        </p:spPr>
      </p:pic>
      <p:pic>
        <p:nvPicPr>
          <p:cNvPr id="24" name="图片 23">
            <a:extLst>
              <a:ext uri="{FF2B5EF4-FFF2-40B4-BE49-F238E27FC236}">
                <a16:creationId xmlns:a16="http://schemas.microsoft.com/office/drawing/2014/main" id="{22D3993A-D95A-457B-B001-E3247B7E9E0B}"/>
              </a:ext>
            </a:extLst>
          </p:cNvPr>
          <p:cNvPicPr>
            <a:picLocks noChangeAspect="1"/>
          </p:cNvPicPr>
          <p:nvPr/>
        </p:nvPicPr>
        <p:blipFill>
          <a:blip r:embed="rId6"/>
          <a:stretch>
            <a:fillRect/>
          </a:stretch>
        </p:blipFill>
        <p:spPr>
          <a:xfrm>
            <a:off x="8307076" y="4097127"/>
            <a:ext cx="2081849" cy="2105871"/>
          </a:xfrm>
          <a:prstGeom prst="rect">
            <a:avLst/>
          </a:prstGeom>
        </p:spPr>
      </p:pic>
      <p:pic>
        <p:nvPicPr>
          <p:cNvPr id="25" name="图片 24">
            <a:extLst>
              <a:ext uri="{FF2B5EF4-FFF2-40B4-BE49-F238E27FC236}">
                <a16:creationId xmlns:a16="http://schemas.microsoft.com/office/drawing/2014/main" id="{956E904D-9713-4DD6-851A-DE2E4786F5A7}"/>
              </a:ext>
            </a:extLst>
          </p:cNvPr>
          <p:cNvPicPr>
            <a:picLocks noChangeAspect="1"/>
          </p:cNvPicPr>
          <p:nvPr/>
        </p:nvPicPr>
        <p:blipFill>
          <a:blip r:embed="rId6"/>
          <a:stretch>
            <a:fillRect/>
          </a:stretch>
        </p:blipFill>
        <p:spPr>
          <a:xfrm>
            <a:off x="5743069" y="1669985"/>
            <a:ext cx="2081849" cy="2105871"/>
          </a:xfrm>
          <a:prstGeom prst="rect">
            <a:avLst/>
          </a:prstGeom>
        </p:spPr>
      </p:pic>
      <p:pic>
        <p:nvPicPr>
          <p:cNvPr id="26" name="图片 25">
            <a:extLst>
              <a:ext uri="{FF2B5EF4-FFF2-40B4-BE49-F238E27FC236}">
                <a16:creationId xmlns:a16="http://schemas.microsoft.com/office/drawing/2014/main" id="{97B501B0-8A4C-427A-A68C-37EC6F73BA5F}"/>
              </a:ext>
            </a:extLst>
          </p:cNvPr>
          <p:cNvPicPr>
            <a:picLocks noChangeAspect="1"/>
          </p:cNvPicPr>
          <p:nvPr/>
        </p:nvPicPr>
        <p:blipFill>
          <a:blip r:embed="rId6"/>
          <a:stretch>
            <a:fillRect/>
          </a:stretch>
        </p:blipFill>
        <p:spPr>
          <a:xfrm>
            <a:off x="4494478" y="4509474"/>
            <a:ext cx="2081849" cy="2105871"/>
          </a:xfrm>
          <a:prstGeom prst="rect">
            <a:avLst/>
          </a:prstGeom>
        </p:spPr>
      </p:pic>
      <p:pic>
        <p:nvPicPr>
          <p:cNvPr id="27" name="图片 26">
            <a:extLst>
              <a:ext uri="{FF2B5EF4-FFF2-40B4-BE49-F238E27FC236}">
                <a16:creationId xmlns:a16="http://schemas.microsoft.com/office/drawing/2014/main" id="{06A2275F-EC3A-446B-A8E4-90F0BC9C21BC}"/>
              </a:ext>
            </a:extLst>
          </p:cNvPr>
          <p:cNvPicPr>
            <a:picLocks noChangeAspect="1"/>
          </p:cNvPicPr>
          <p:nvPr/>
        </p:nvPicPr>
        <p:blipFill>
          <a:blip r:embed="rId3"/>
          <a:stretch>
            <a:fillRect/>
          </a:stretch>
        </p:blipFill>
        <p:spPr>
          <a:xfrm>
            <a:off x="795691" y="5768774"/>
            <a:ext cx="972142" cy="429083"/>
          </a:xfrm>
          <a:prstGeom prst="rect">
            <a:avLst/>
          </a:prstGeom>
        </p:spPr>
      </p:pic>
      <p:pic>
        <p:nvPicPr>
          <p:cNvPr id="28" name="图片 27">
            <a:extLst>
              <a:ext uri="{FF2B5EF4-FFF2-40B4-BE49-F238E27FC236}">
                <a16:creationId xmlns:a16="http://schemas.microsoft.com/office/drawing/2014/main" id="{124141B7-9432-4813-97DD-EA5E7B77701A}"/>
              </a:ext>
            </a:extLst>
          </p:cNvPr>
          <p:cNvPicPr>
            <a:picLocks noChangeAspect="1"/>
          </p:cNvPicPr>
          <p:nvPr/>
        </p:nvPicPr>
        <p:blipFill>
          <a:blip r:embed="rId3"/>
          <a:stretch>
            <a:fillRect/>
          </a:stretch>
        </p:blipFill>
        <p:spPr>
          <a:xfrm>
            <a:off x="1909496" y="1264708"/>
            <a:ext cx="972142" cy="429083"/>
          </a:xfrm>
          <a:prstGeom prst="rect">
            <a:avLst/>
          </a:prstGeom>
        </p:spPr>
      </p:pic>
    </p:spTree>
    <p:extLst>
      <p:ext uri="{BB962C8B-B14F-4D97-AF65-F5344CB8AC3E}">
        <p14:creationId xmlns:p14="http://schemas.microsoft.com/office/powerpoint/2010/main" val="283883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0" presetClass="path" presetSubtype="0" fill="hold" nodeType="withEffect">
                                  <p:stCondLst>
                                    <p:cond delay="0"/>
                                  </p:stCondLst>
                                  <p:childTnLst>
                                    <p:animMotion origin="layout" path="M 0.0043 -0.03866 L 0.13528 -0.19861 " pathEditMode="relative" rAng="0" ptsTypes="AA">
                                      <p:cBhvr>
                                        <p:cTn id="9" dur="750" fill="hold"/>
                                        <p:tgtEl>
                                          <p:spTgt spid="21"/>
                                        </p:tgtEl>
                                        <p:attrNameLst>
                                          <p:attrName>ppt_x</p:attrName>
                                          <p:attrName>ppt_y</p:attrName>
                                        </p:attrNameLst>
                                      </p:cBhvr>
                                      <p:rCtr x="6549" y="-8009"/>
                                    </p:animMotion>
                                  </p:childTnLst>
                                </p:cTn>
                              </p:par>
                            </p:childTnLst>
                          </p:cTn>
                        </p:par>
                        <p:par>
                          <p:cTn id="10" fill="hold">
                            <p:stCondLst>
                              <p:cond delay="750"/>
                            </p:stCondLst>
                            <p:childTnLst>
                              <p:par>
                                <p:cTn id="11" presetID="10" presetClass="entr" presetSubtype="0"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1+#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1+#ppt_w/2"/>
                                          </p:val>
                                        </p:tav>
                                        <p:tav tm="100000">
                                          <p:val>
                                            <p:strVal val="#ppt_x"/>
                                          </p:val>
                                        </p:tav>
                                      </p:tavLst>
                                    </p:anim>
                                    <p:anim calcmode="lin" valueType="num">
                                      <p:cBhvr additive="base">
                                        <p:cTn id="23" dur="500" fill="hold"/>
                                        <p:tgtEl>
                                          <p:spTgt spid="20"/>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1+#ppt_w/2"/>
                                          </p:val>
                                        </p:tav>
                                        <p:tav tm="100000">
                                          <p:val>
                                            <p:strVal val="#ppt_x"/>
                                          </p:val>
                                        </p:tav>
                                      </p:tavLst>
                                    </p:anim>
                                    <p:anim calcmode="lin" valueType="num">
                                      <p:cBhvr additive="base">
                                        <p:cTn id="27" dur="500" fill="hold"/>
                                        <p:tgtEl>
                                          <p:spTgt spid="22"/>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 presetClass="exit" presetSubtype="0" fill="hold" nodeType="withEffect">
                                  <p:stCondLst>
                                    <p:cond delay="0"/>
                                  </p:stCondLst>
                                  <p:childTnLst>
                                    <p:set>
                                      <p:cBhvr>
                                        <p:cTn id="50" dur="1" fill="hold">
                                          <p:stCondLst>
                                            <p:cond delay="0"/>
                                          </p:stCondLst>
                                        </p:cTn>
                                        <p:tgtEl>
                                          <p:spTgt spid="28"/>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path" presetSubtype="0" fill="hold" nodeType="clickEffect">
                                  <p:stCondLst>
                                    <p:cond delay="0"/>
                                  </p:stCondLst>
                                  <p:childTnLst>
                                    <p:animMotion origin="layout" path="M -2.08333E-7 -7.40741E-7 L -0.26432 0.07546 " pathEditMode="relative" rAng="0" ptsTypes="AA">
                                      <p:cBhvr>
                                        <p:cTn id="56" dur="750" fill="hold"/>
                                        <p:tgtEl>
                                          <p:spTgt spid="25"/>
                                        </p:tgtEl>
                                        <p:attrNameLst>
                                          <p:attrName>ppt_x</p:attrName>
                                          <p:attrName>ppt_y</p:attrName>
                                        </p:attrNameLst>
                                      </p:cBhvr>
                                      <p:rCtr x="-13216" y="3773"/>
                                    </p:animMotion>
                                  </p:childTnLst>
                                </p:cTn>
                              </p:par>
                              <p:par>
                                <p:cTn id="57" presetID="42" presetClass="path" presetSubtype="0" fill="hold" nodeType="withEffect">
                                  <p:stCondLst>
                                    <p:cond delay="0"/>
                                  </p:stCondLst>
                                  <p:childTnLst>
                                    <p:animMotion origin="layout" path="M 3.54167E-6 -1.11111E-6 L -0.16198 -0.34583 " pathEditMode="relative" rAng="0" ptsTypes="AA">
                                      <p:cBhvr>
                                        <p:cTn id="58" dur="750" fill="hold"/>
                                        <p:tgtEl>
                                          <p:spTgt spid="26"/>
                                        </p:tgtEl>
                                        <p:attrNameLst>
                                          <p:attrName>ppt_x</p:attrName>
                                          <p:attrName>ppt_y</p:attrName>
                                        </p:attrNameLst>
                                      </p:cBhvr>
                                      <p:rCtr x="-8099" y="-17292"/>
                                    </p:animMotion>
                                  </p:childTnLst>
                                </p:cTn>
                              </p:par>
                              <p:par>
                                <p:cTn id="59" presetID="42" presetClass="path" presetSubtype="0" fill="hold" nodeType="withEffect">
                                  <p:stCondLst>
                                    <p:cond delay="0"/>
                                  </p:stCondLst>
                                  <p:childTnLst>
                                    <p:animMotion origin="layout" path="M 3.33333E-6 4.07407E-6 L -0.47071 -0.27199 " pathEditMode="relative" rAng="0" ptsTypes="AA">
                                      <p:cBhvr>
                                        <p:cTn id="60" dur="750" fill="hold"/>
                                        <p:tgtEl>
                                          <p:spTgt spid="24"/>
                                        </p:tgtEl>
                                        <p:attrNameLst>
                                          <p:attrName>ppt_x</p:attrName>
                                          <p:attrName>ppt_y</p:attrName>
                                        </p:attrNameLst>
                                      </p:cBhvr>
                                      <p:rCtr x="-23542" y="-136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单个对象</a:t>
            </a:r>
            <a:endParaRPr lang="en-US" altLang="zh-CN" sz="1800" dirty="0">
              <a:solidFill>
                <a:prstClr val="black"/>
              </a:solidFill>
              <a:latin typeface="微软雅黑" pitchFamily="34" charset="-122"/>
              <a:ea typeface="Alibaba PuHuiTi B"/>
              <a:cs typeface="+mn-cs"/>
            </a:endParaRPr>
          </a:p>
        </p:txBody>
      </p:sp>
      <p:grpSp>
        <p:nvGrpSpPr>
          <p:cNvPr id="35" name="组合 37"/>
          <p:cNvGrpSpPr>
            <a:grpSpLocks/>
          </p:cNvGrpSpPr>
          <p:nvPr/>
        </p:nvGrpSpPr>
        <p:grpSpPr bwMode="auto">
          <a:xfrm>
            <a:off x="6064252" y="2281767"/>
            <a:ext cx="2305049" cy="3479512"/>
            <a:chOff x="3730625" y="1844675"/>
            <a:chExt cx="1728788" cy="2609634"/>
          </a:xfrm>
        </p:grpSpPr>
        <p:sp>
          <p:nvSpPr>
            <p:cNvPr id="36" name="矩形 35"/>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39" name="组合 9"/>
          <p:cNvGrpSpPr>
            <a:grpSpLocks/>
          </p:cNvGrpSpPr>
          <p:nvPr/>
        </p:nvGrpSpPr>
        <p:grpSpPr bwMode="auto">
          <a:xfrm>
            <a:off x="9167285" y="2277533"/>
            <a:ext cx="2305049" cy="3479512"/>
            <a:chOff x="6557963" y="1841500"/>
            <a:chExt cx="1728787" cy="2609634"/>
          </a:xfrm>
        </p:grpSpPr>
        <p:sp>
          <p:nvSpPr>
            <p:cNvPr id="40" name="矩形 39"/>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1"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43" name="TextBox 3"/>
          <p:cNvSpPr txBox="1"/>
          <p:nvPr/>
        </p:nvSpPr>
        <p:spPr>
          <a:xfrm>
            <a:off x="654051" y="2296584"/>
            <a:ext cx="4614333"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StudentTest01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3" name="TextBox 3"/>
          <p:cNvSpPr txBox="1"/>
          <p:nvPr/>
        </p:nvSpPr>
        <p:spPr>
          <a:xfrm>
            <a:off x="6110817" y="4910668"/>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4" name="TextBox 3"/>
          <p:cNvSpPr txBox="1"/>
          <p:nvPr/>
        </p:nvSpPr>
        <p:spPr>
          <a:xfrm>
            <a:off x="6110817" y="4696884"/>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6" name="矩形 55"/>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7" name="矩形 56"/>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sp>
        <p:nvSpPr>
          <p:cNvPr id="60" name="矩形 59"/>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2" name="矩形 61"/>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 name="矩形 64"/>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6"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8" name="TextBox 3"/>
          <p:cNvSpPr txBox="1"/>
          <p:nvPr/>
        </p:nvSpPr>
        <p:spPr>
          <a:xfrm>
            <a:off x="306917" y="5791201"/>
            <a:ext cx="15134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en-US" altLang="zh-CN"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6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9" name="TextBox 3"/>
          <p:cNvSpPr txBox="1"/>
          <p:nvPr/>
        </p:nvSpPr>
        <p:spPr>
          <a:xfrm>
            <a:off x="300567" y="6019801"/>
            <a:ext cx="1667933"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en-US" altLang="zh-CN" sz="1600" b="1" kern="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5" name="矩形 18"/>
          <p:cNvSpPr>
            <a:spLocks noChangeArrowheads="1"/>
          </p:cNvSpPr>
          <p:nvPr/>
        </p:nvSpPr>
        <p:spPr bwMode="auto">
          <a:xfrm>
            <a:off x="10124018" y="3126318"/>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0" name="矩形 79"/>
          <p:cNvSpPr/>
          <p:nvPr/>
        </p:nvSpPr>
        <p:spPr>
          <a:xfrm>
            <a:off x="10346268" y="3591984"/>
            <a:ext cx="599017" cy="33866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2533">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1" name="矩形 80"/>
          <p:cNvSpPr/>
          <p:nvPr/>
        </p:nvSpPr>
        <p:spPr>
          <a:xfrm>
            <a:off x="1121834" y="4933951"/>
            <a:ext cx="4144433"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2" name="TextBox 3"/>
          <p:cNvSpPr txBox="1"/>
          <p:nvPr/>
        </p:nvSpPr>
        <p:spPr>
          <a:xfrm>
            <a:off x="300567" y="6248401"/>
            <a:ext cx="1955800"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zh-CN"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5" name="TextBox 3"/>
          <p:cNvSpPr txBox="1"/>
          <p:nvPr/>
        </p:nvSpPr>
        <p:spPr>
          <a:xfrm>
            <a:off x="1102784" y="1585385"/>
            <a:ext cx="4614333" cy="2677656"/>
          </a:xfrm>
          <a:prstGeom prst="rect">
            <a:avLst/>
          </a:prstGeom>
          <a:solidFill>
            <a:schemeClr val="accent6">
              <a:lumMod val="20000"/>
              <a:lumOff val="80000"/>
            </a:schemeClr>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doHomework()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6" name="TextBox 3"/>
          <p:cNvSpPr txBox="1"/>
          <p:nvPr/>
        </p:nvSpPr>
        <p:spPr>
          <a:xfrm>
            <a:off x="2159001" y="5791201"/>
            <a:ext cx="1953684"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87" name="肘形连接符 86"/>
          <p:cNvCxnSpPr/>
          <p:nvPr/>
        </p:nvCxnSpPr>
        <p:spPr>
          <a:xfrm flipH="1">
            <a:off x="3697817" y="3685117"/>
            <a:ext cx="999067" cy="2599267"/>
          </a:xfrm>
          <a:prstGeom prst="bentConnector3">
            <a:avLst>
              <a:gd name="adj1" fmla="val -30519"/>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1102784" y="3378201"/>
            <a:ext cx="4614333" cy="21590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9" name="TextBox 3"/>
          <p:cNvSpPr txBox="1"/>
          <p:nvPr/>
        </p:nvSpPr>
        <p:spPr>
          <a:xfrm>
            <a:off x="6112933" y="1684867"/>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err="1">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doHomework</a:t>
            </a:r>
            <a:endPar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调用者：</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 (001)</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0" name="TextBox 3"/>
          <p:cNvSpPr txBox="1"/>
          <p:nvPr/>
        </p:nvSpPr>
        <p:spPr>
          <a:xfrm>
            <a:off x="6110817" y="4099984"/>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err="1">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doHomework</a:t>
            </a:r>
            <a:endPar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调用者：</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 (001)</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1" name="矩形 90"/>
          <p:cNvSpPr/>
          <p:nvPr/>
        </p:nvSpPr>
        <p:spPr>
          <a:xfrm>
            <a:off x="1102784" y="3570818"/>
            <a:ext cx="4614333" cy="21590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2" name="TextBox 3"/>
          <p:cNvSpPr txBox="1"/>
          <p:nvPr/>
        </p:nvSpPr>
        <p:spPr>
          <a:xfrm>
            <a:off x="2159001" y="6011334"/>
            <a:ext cx="1953684"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3" name="矩形 92"/>
          <p:cNvSpPr/>
          <p:nvPr/>
        </p:nvSpPr>
        <p:spPr>
          <a:xfrm>
            <a:off x="1100667" y="3784601"/>
            <a:ext cx="4614333" cy="21590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1682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dissolve">
                                      <p:cBhvr>
                                        <p:cTn id="7" dur="500"/>
                                        <p:tgtEl>
                                          <p:spTgt spid="8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1" nodeType="click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dissolve">
                                      <p:cBhvr>
                                        <p:cTn id="15" dur="500"/>
                                        <p:tgtEl>
                                          <p:spTgt spid="89"/>
                                        </p:tgtEl>
                                      </p:cBhvr>
                                    </p:animEffect>
                                  </p:childTnLst>
                                </p:cTn>
                              </p:par>
                            </p:childTnLst>
                          </p:cTn>
                        </p:par>
                        <p:par>
                          <p:cTn id="16" fill="hold">
                            <p:stCondLst>
                              <p:cond delay="500"/>
                            </p:stCondLst>
                            <p:childTnLst>
                              <p:par>
                                <p:cTn id="17" presetID="42" presetClass="path" presetSubtype="0" accel="50000" decel="50000" fill="hold" grpId="0" nodeType="afterEffect">
                                  <p:stCondLst>
                                    <p:cond delay="0"/>
                                  </p:stCondLst>
                                  <p:childTnLst>
                                    <p:animMotion origin="layout" path="M -3.88889E-6 -1.11111E-6 L -3.88889E-6 0.35185 " pathEditMode="relative" rAng="0" ptsTypes="AA">
                                      <p:cBhvr>
                                        <p:cTn id="18" dur="1000" fill="hold"/>
                                        <p:tgtEl>
                                          <p:spTgt spid="89"/>
                                        </p:tgtEl>
                                        <p:attrNameLst>
                                          <p:attrName>ppt_x</p:attrName>
                                          <p:attrName>ppt_y</p:attrName>
                                        </p:attrNameLst>
                                      </p:cBhvr>
                                      <p:rCtr x="0" y="17593"/>
                                    </p:animMotion>
                                  </p:childTnLst>
                                </p:cTn>
                              </p:par>
                            </p:childTnLst>
                          </p:cTn>
                        </p:par>
                        <p:par>
                          <p:cTn id="19" fill="hold">
                            <p:stCondLst>
                              <p:cond delay="1500"/>
                            </p:stCondLst>
                            <p:childTnLst>
                              <p:par>
                                <p:cTn id="20" presetID="1" presetClass="exit" presetSubtype="0" fill="hold" grpId="2" nodeType="afterEffect">
                                  <p:stCondLst>
                                    <p:cond delay="0"/>
                                  </p:stCondLst>
                                  <p:childTnLst>
                                    <p:set>
                                      <p:cBhvr>
                                        <p:cTn id="21" dur="1" fill="hold">
                                          <p:stCondLst>
                                            <p:cond delay="0"/>
                                          </p:stCondLst>
                                        </p:cTn>
                                        <p:tgtEl>
                                          <p:spTgt spid="89"/>
                                        </p:tgtEl>
                                        <p:attrNameLst>
                                          <p:attrName>style.visibility</p:attrName>
                                        </p:attrNameLst>
                                      </p:cBhvr>
                                      <p:to>
                                        <p:strVal val="hidden"/>
                                      </p:to>
                                    </p:set>
                                  </p:child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8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wipe(up)">
                                      <p:cBhvr>
                                        <p:cTn id="35" dur="500"/>
                                        <p:tgtEl>
                                          <p:spTgt spid="87"/>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87"/>
                                        </p:tgtEl>
                                        <p:attrNameLst>
                                          <p:attrName>style.visibility</p:attrName>
                                        </p:attrNameLst>
                                      </p:cBhvr>
                                      <p:to>
                                        <p:strVal val="hidden"/>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9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1" nodeType="clickEffect">
                                  <p:stCondLst>
                                    <p:cond delay="0"/>
                                  </p:stCondLst>
                                  <p:childTnLst>
                                    <p:animMotion origin="layout" path="M -2.77778E-7 -1.60494E-6 L 0.00017 -0.35216 " pathEditMode="relative" rAng="0" ptsTypes="AA">
                                      <p:cBhvr>
                                        <p:cTn id="51" dur="1000" fill="hold"/>
                                        <p:tgtEl>
                                          <p:spTgt spid="90"/>
                                        </p:tgtEl>
                                        <p:attrNameLst>
                                          <p:attrName>ppt_x</p:attrName>
                                          <p:attrName>ppt_y</p:attrName>
                                        </p:attrNameLst>
                                      </p:cBhvr>
                                      <p:rCtr x="0" y="-17623"/>
                                    </p:animMotion>
                                  </p:childTnLst>
                                </p:cTn>
                              </p:par>
                              <p:par>
                                <p:cTn id="52" presetID="9" presetClass="exit" presetSubtype="0" fill="hold" grpId="2" nodeType="withEffect">
                                  <p:stCondLst>
                                    <p:cond delay="0"/>
                                  </p:stCondLst>
                                  <p:childTnLst>
                                    <p:animEffect transition="out" filter="dissolve">
                                      <p:cBhvr>
                                        <p:cTn id="53" dur="1500"/>
                                        <p:tgtEl>
                                          <p:spTgt spid="90"/>
                                        </p:tgtEl>
                                      </p:cBhvr>
                                    </p:animEffect>
                                    <p:set>
                                      <p:cBhvr>
                                        <p:cTn id="54" dur="1" fill="hold">
                                          <p:stCondLst>
                                            <p:cond delay="1499"/>
                                          </p:stCondLst>
                                        </p:cTn>
                                        <p:tgtEl>
                                          <p:spTgt spid="9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grpId="1" nodeType="clickEffect">
                                  <p:stCondLst>
                                    <p:cond delay="0"/>
                                  </p:stCondLst>
                                  <p:childTnLst>
                                    <p:animEffect transition="out" filter="dissolve">
                                      <p:cBhvr>
                                        <p:cTn id="58" dur="500"/>
                                        <p:tgtEl>
                                          <p:spTgt spid="85"/>
                                        </p:tgtEl>
                                      </p:cBhvr>
                                    </p:animEffect>
                                    <p:set>
                                      <p:cBhvr>
                                        <p:cTn id="59" dur="1" fill="hold">
                                          <p:stCondLst>
                                            <p:cond delay="499"/>
                                          </p:stCondLst>
                                        </p:cTn>
                                        <p:tgtEl>
                                          <p:spTgt spid="85"/>
                                        </p:tgtEl>
                                        <p:attrNameLst>
                                          <p:attrName>style.visibility</p:attrName>
                                        </p:attrNameLst>
                                      </p:cBhvr>
                                      <p:to>
                                        <p:strVal val="hidden"/>
                                      </p:to>
                                    </p:set>
                                  </p:childTnLst>
                                </p:cTn>
                              </p:par>
                              <p:par>
                                <p:cTn id="60" presetID="9" presetClass="exit" presetSubtype="0" fill="hold" grpId="1" nodeType="withEffect">
                                  <p:stCondLst>
                                    <p:cond delay="0"/>
                                  </p:stCondLst>
                                  <p:childTnLst>
                                    <p:animEffect transition="out" filter="dissolve">
                                      <p:cBhvr>
                                        <p:cTn id="61" dur="500"/>
                                        <p:tgtEl>
                                          <p:spTgt spid="93"/>
                                        </p:tgtEl>
                                      </p:cBhvr>
                                    </p:animEffect>
                                    <p:set>
                                      <p:cBhvr>
                                        <p:cTn id="62" dur="1" fill="hold">
                                          <p:stCondLst>
                                            <p:cond delay="499"/>
                                          </p:stCondLst>
                                        </p:cTn>
                                        <p:tgtEl>
                                          <p:spTgt spid="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5" grpId="1" animBg="1"/>
      <p:bldP spid="88" grpId="0" animBg="1"/>
      <p:bldP spid="88" grpId="1" animBg="1"/>
      <p:bldP spid="89" grpId="0" animBg="1"/>
      <p:bldP spid="89" grpId="1" animBg="1"/>
      <p:bldP spid="89" grpId="2" animBg="1"/>
      <p:bldP spid="90" grpId="0" animBg="1"/>
      <p:bldP spid="90" grpId="1" animBg="1"/>
      <p:bldP spid="90" grpId="2" animBg="1"/>
      <p:bldP spid="91" grpId="0" animBg="1"/>
      <p:bldP spid="91" grpId="1" animBg="1"/>
      <p:bldP spid="92" grpId="0"/>
      <p:bldP spid="93" grpId="0" animBg="1"/>
      <p:bldP spid="93"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单个对象</a:t>
            </a:r>
            <a:endParaRPr lang="en-US" altLang="zh-CN" sz="1800" dirty="0">
              <a:solidFill>
                <a:prstClr val="black"/>
              </a:solidFill>
              <a:latin typeface="微软雅黑" pitchFamily="34" charset="-122"/>
              <a:ea typeface="Alibaba PuHuiTi B"/>
              <a:cs typeface="+mn-cs"/>
            </a:endParaRPr>
          </a:p>
        </p:txBody>
      </p:sp>
      <p:grpSp>
        <p:nvGrpSpPr>
          <p:cNvPr id="34" name="组合 37"/>
          <p:cNvGrpSpPr>
            <a:grpSpLocks/>
          </p:cNvGrpSpPr>
          <p:nvPr/>
        </p:nvGrpSpPr>
        <p:grpSpPr bwMode="auto">
          <a:xfrm>
            <a:off x="6064252" y="2281767"/>
            <a:ext cx="2305049" cy="3479512"/>
            <a:chOff x="3730625" y="1844675"/>
            <a:chExt cx="1728788" cy="2609634"/>
          </a:xfrm>
        </p:grpSpPr>
        <p:sp>
          <p:nvSpPr>
            <p:cNvPr id="38" name="矩形 37"/>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2"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44" name="组合 9"/>
          <p:cNvGrpSpPr>
            <a:grpSpLocks/>
          </p:cNvGrpSpPr>
          <p:nvPr/>
        </p:nvGrpSpPr>
        <p:grpSpPr bwMode="auto">
          <a:xfrm>
            <a:off x="9167285" y="2277533"/>
            <a:ext cx="2305049" cy="3479512"/>
            <a:chOff x="6557963" y="1841500"/>
            <a:chExt cx="1728787" cy="2609634"/>
          </a:xfrm>
        </p:grpSpPr>
        <p:sp>
          <p:nvSpPr>
            <p:cNvPr id="45" name="矩形 44"/>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6"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47" name="TextBox 3"/>
          <p:cNvSpPr txBox="1"/>
          <p:nvPr/>
        </p:nvSpPr>
        <p:spPr>
          <a:xfrm>
            <a:off x="654051" y="2296584"/>
            <a:ext cx="4614333"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StudentTest01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8" name="TextBox 3"/>
          <p:cNvSpPr txBox="1"/>
          <p:nvPr/>
        </p:nvSpPr>
        <p:spPr>
          <a:xfrm>
            <a:off x="6110817" y="4696884"/>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矩形 48"/>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0" name="矩形 49"/>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sp>
        <p:nvSpPr>
          <p:cNvPr id="51" name="矩形 50"/>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2" name="矩形 51"/>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5" name="矩形 54"/>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8"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9" name="TextBox 3"/>
          <p:cNvSpPr txBox="1"/>
          <p:nvPr/>
        </p:nvSpPr>
        <p:spPr>
          <a:xfrm>
            <a:off x="306917" y="5791201"/>
            <a:ext cx="15134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en-US" altLang="zh-CN"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6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1" name="TextBox 3"/>
          <p:cNvSpPr txBox="1"/>
          <p:nvPr/>
        </p:nvSpPr>
        <p:spPr>
          <a:xfrm>
            <a:off x="300567" y="6019801"/>
            <a:ext cx="1667933"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en-US" altLang="zh-CN" sz="1600" b="1" kern="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3" name="矩形 18"/>
          <p:cNvSpPr>
            <a:spLocks noChangeArrowheads="1"/>
          </p:cNvSpPr>
          <p:nvPr/>
        </p:nvSpPr>
        <p:spPr bwMode="auto">
          <a:xfrm>
            <a:off x="10124018" y="3126318"/>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4" name="矩形 63"/>
          <p:cNvSpPr/>
          <p:nvPr/>
        </p:nvSpPr>
        <p:spPr>
          <a:xfrm>
            <a:off x="10346268" y="3591984"/>
            <a:ext cx="599017" cy="33866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2533">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7" name="矩形 66"/>
          <p:cNvSpPr/>
          <p:nvPr/>
        </p:nvSpPr>
        <p:spPr>
          <a:xfrm>
            <a:off x="1121834" y="5147734"/>
            <a:ext cx="4144433" cy="19261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0" name="TextBox 3"/>
          <p:cNvSpPr txBox="1"/>
          <p:nvPr/>
        </p:nvSpPr>
        <p:spPr>
          <a:xfrm>
            <a:off x="300567" y="6248401"/>
            <a:ext cx="1955800"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zh-CN"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1" name="TextBox 3"/>
          <p:cNvSpPr txBox="1"/>
          <p:nvPr/>
        </p:nvSpPr>
        <p:spPr>
          <a:xfrm>
            <a:off x="2159001" y="5791201"/>
            <a:ext cx="1953684"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2" name="TextBox 3"/>
          <p:cNvSpPr txBox="1"/>
          <p:nvPr/>
        </p:nvSpPr>
        <p:spPr>
          <a:xfrm>
            <a:off x="2159001" y="6011334"/>
            <a:ext cx="1953684"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04692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7778E-7 1.11022E-16 L -2.77778E-7 -0.43488 " pathEditMode="relative" rAng="0" ptsTypes="AA">
                                      <p:cBhvr>
                                        <p:cTn id="6" dur="1000" fill="hold"/>
                                        <p:tgtEl>
                                          <p:spTgt spid="48"/>
                                        </p:tgtEl>
                                        <p:attrNameLst>
                                          <p:attrName>ppt_x</p:attrName>
                                          <p:attrName>ppt_y</p:attrName>
                                        </p:attrNameLst>
                                      </p:cBhvr>
                                      <p:rCtr x="0" y="-21759"/>
                                    </p:animMotion>
                                  </p:childTnLst>
                                </p:cTn>
                              </p:par>
                              <p:par>
                                <p:cTn id="7" presetID="9" presetClass="exit" presetSubtype="0" fill="hold" grpId="1" nodeType="withEffect">
                                  <p:stCondLst>
                                    <p:cond delay="0"/>
                                  </p:stCondLst>
                                  <p:childTnLst>
                                    <p:animEffect transition="out" filter="dissolve">
                                      <p:cBhvr>
                                        <p:cTn id="8" dur="1500"/>
                                        <p:tgtEl>
                                          <p:spTgt spid="48"/>
                                        </p:tgtEl>
                                      </p:cBhvr>
                                    </p:animEffect>
                                    <p:set>
                                      <p:cBhvr>
                                        <p:cTn id="9" dur="1" fill="hold">
                                          <p:stCondLst>
                                            <p:cond delay="1499"/>
                                          </p:stCondLst>
                                        </p:cTn>
                                        <p:tgtEl>
                                          <p:spTgt spid="48"/>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6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63828-504B-4614-9DA1-BADB6DF2C124}"/>
              </a:ext>
            </a:extLst>
          </p:cNvPr>
          <p:cNvSpPr>
            <a:spLocks noGrp="1"/>
          </p:cNvSpPr>
          <p:nvPr>
            <p:ph type="body" sz="quarter" idx="10"/>
          </p:nvPr>
        </p:nvSpPr>
        <p:spPr/>
        <p:txBody>
          <a:bodyPr/>
          <a:lstStyle/>
          <a:p>
            <a:pPr marL="0" indent="0">
              <a:buNone/>
            </a:pPr>
            <a:r>
              <a:rPr lang="zh-CN" altLang="en-US" sz="1600" dirty="0"/>
              <a:t>多个对象共用同一个方法内存吗</a:t>
            </a:r>
            <a:endParaRPr lang="en-US" altLang="zh-CN" sz="1600" dirty="0"/>
          </a:p>
        </p:txBody>
      </p:sp>
    </p:spTree>
    <p:extLst>
      <p:ext uri="{BB962C8B-B14F-4D97-AF65-F5344CB8AC3E}">
        <p14:creationId xmlns:p14="http://schemas.microsoft.com/office/powerpoint/2010/main" val="41742703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多个对象</a:t>
            </a:r>
            <a:endParaRPr lang="en-US" altLang="zh-CN" sz="1800" dirty="0">
              <a:solidFill>
                <a:prstClr val="black"/>
              </a:solidFill>
              <a:latin typeface="微软雅黑" pitchFamily="34" charset="-122"/>
              <a:ea typeface="Alibaba PuHuiTi B"/>
              <a:cs typeface="+mn-cs"/>
            </a:endParaRPr>
          </a:p>
        </p:txBody>
      </p:sp>
      <p:sp>
        <p:nvSpPr>
          <p:cNvPr id="26" name="TextBox 3"/>
          <p:cNvSpPr txBox="1"/>
          <p:nvPr/>
        </p:nvSpPr>
        <p:spPr>
          <a:xfrm>
            <a:off x="654051" y="2296584"/>
            <a:ext cx="4866216" cy="3970318"/>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StudentTest02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//创建第二个对象并使用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7" name="组合 6"/>
          <p:cNvGrpSpPr>
            <a:grpSpLocks/>
          </p:cNvGrpSpPr>
          <p:nvPr/>
        </p:nvGrpSpPr>
        <p:grpSpPr bwMode="auto">
          <a:xfrm>
            <a:off x="6191252" y="2281767"/>
            <a:ext cx="2305049" cy="3479512"/>
            <a:chOff x="3730625" y="1844675"/>
            <a:chExt cx="1728788" cy="2609634"/>
          </a:xfrm>
        </p:grpSpPr>
        <p:sp>
          <p:nvSpPr>
            <p:cNvPr id="28" name="矩形 27"/>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dirty="0">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dirty="0">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30" name="组合 9"/>
          <p:cNvGrpSpPr>
            <a:grpSpLocks/>
          </p:cNvGrpSpPr>
          <p:nvPr/>
        </p:nvGrpSpPr>
        <p:grpSpPr bwMode="auto">
          <a:xfrm>
            <a:off x="9167285" y="2277533"/>
            <a:ext cx="2305049" cy="3479512"/>
            <a:chOff x="6557963" y="1841500"/>
            <a:chExt cx="1728787" cy="2609634"/>
          </a:xfrm>
        </p:grpSpPr>
        <p:sp>
          <p:nvSpPr>
            <p:cNvPr id="31" name="矩形 30"/>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2"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33" name="矩形 32"/>
          <p:cNvSpPr/>
          <p:nvPr/>
        </p:nvSpPr>
        <p:spPr>
          <a:xfrm>
            <a:off x="947176" y="2595034"/>
            <a:ext cx="4398433" cy="19261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TextBox 3"/>
          <p:cNvSpPr txBox="1"/>
          <p:nvPr/>
        </p:nvSpPr>
        <p:spPr>
          <a:xfrm>
            <a:off x="6237817" y="18923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6" name="TextBox 3"/>
          <p:cNvSpPr txBox="1"/>
          <p:nvPr/>
        </p:nvSpPr>
        <p:spPr>
          <a:xfrm>
            <a:off x="6239933" y="49149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58106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dissolve">
                                      <p:cBhvr>
                                        <p:cTn id="11" dur="500"/>
                                        <p:tgtEl>
                                          <p:spTgt spid="35"/>
                                        </p:tgtEl>
                                      </p:cBhvr>
                                    </p:animEffect>
                                  </p:childTnLst>
                                </p:cTn>
                              </p:par>
                            </p:childTnLst>
                          </p:cTn>
                        </p:par>
                        <p:par>
                          <p:cTn id="12" fill="hold">
                            <p:stCondLst>
                              <p:cond delay="500"/>
                            </p:stCondLst>
                            <p:childTnLst>
                              <p:par>
                                <p:cTn id="13" presetID="42" presetClass="path" presetSubtype="0" accel="50000" decel="50000" fill="hold" grpId="0" nodeType="afterEffect">
                                  <p:stCondLst>
                                    <p:cond delay="0"/>
                                  </p:stCondLst>
                                  <p:childTnLst>
                                    <p:animMotion origin="layout" path="M 3.05556E-6 2.71605E-6 L 3.05556E-6 0.44012 " pathEditMode="relative" rAng="0" ptsTypes="AA">
                                      <p:cBhvr>
                                        <p:cTn id="14" dur="1000" fill="hold"/>
                                        <p:tgtEl>
                                          <p:spTgt spid="35"/>
                                        </p:tgtEl>
                                        <p:attrNameLst>
                                          <p:attrName>ppt_x</p:attrName>
                                          <p:attrName>ppt_y</p:attrName>
                                        </p:attrNameLst>
                                      </p:cBhvr>
                                      <p:rCtr x="0" y="22006"/>
                                    </p:animMotion>
                                  </p:childTnLst>
                                </p:cTn>
                              </p:par>
                            </p:childTnLst>
                          </p:cTn>
                        </p:par>
                        <p:par>
                          <p:cTn id="15" fill="hold">
                            <p:stCondLst>
                              <p:cond delay="1500"/>
                            </p:stCondLst>
                            <p:childTnLst>
                              <p:par>
                                <p:cTn id="16" presetID="1" presetClass="exit" presetSubtype="0" fill="hold" grpId="2" nodeType="afterEffect">
                                  <p:stCondLst>
                                    <p:cond delay="0"/>
                                  </p:stCondLst>
                                  <p:childTnLst>
                                    <p:set>
                                      <p:cBhvr>
                                        <p:cTn id="17" dur="1" fill="hold">
                                          <p:stCondLst>
                                            <p:cond delay="0"/>
                                          </p:stCondLst>
                                        </p:cTn>
                                        <p:tgtEl>
                                          <p:spTgt spid="35"/>
                                        </p:tgtEl>
                                        <p:attrNameLst>
                                          <p:attrName>style.visibility</p:attrName>
                                        </p:attrNameLst>
                                      </p:cBhvr>
                                      <p:to>
                                        <p:strVal val="hidden"/>
                                      </p:to>
                                    </p:se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5" grpId="1" animBg="1"/>
      <p:bldP spid="35" grpId="2" animBg="1"/>
      <p:bldP spid="3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多个对象</a:t>
            </a:r>
            <a:endParaRPr lang="en-US" altLang="zh-CN" sz="1800" dirty="0">
              <a:solidFill>
                <a:prstClr val="black"/>
              </a:solidFill>
              <a:latin typeface="微软雅黑" pitchFamily="34" charset="-122"/>
              <a:ea typeface="Alibaba PuHuiTi B"/>
              <a:cs typeface="+mn-cs"/>
            </a:endParaRPr>
          </a:p>
        </p:txBody>
      </p:sp>
      <p:sp>
        <p:nvSpPr>
          <p:cNvPr id="14" name="TextBox 3"/>
          <p:cNvSpPr txBox="1"/>
          <p:nvPr/>
        </p:nvSpPr>
        <p:spPr>
          <a:xfrm>
            <a:off x="654051" y="2296584"/>
            <a:ext cx="4866216" cy="3970318"/>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StudentTest02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//创建第二个对象并使用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15" name="组合 6"/>
          <p:cNvGrpSpPr>
            <a:grpSpLocks/>
          </p:cNvGrpSpPr>
          <p:nvPr/>
        </p:nvGrpSpPr>
        <p:grpSpPr bwMode="auto">
          <a:xfrm>
            <a:off x="6191252" y="2281767"/>
            <a:ext cx="2305049" cy="3479512"/>
            <a:chOff x="3730625" y="1844675"/>
            <a:chExt cx="1728788" cy="2609634"/>
          </a:xfrm>
        </p:grpSpPr>
        <p:sp>
          <p:nvSpPr>
            <p:cNvPr id="16" name="矩形 15"/>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18" name="组合 9"/>
          <p:cNvGrpSpPr>
            <a:grpSpLocks/>
          </p:cNvGrpSpPr>
          <p:nvPr/>
        </p:nvGrpSpPr>
        <p:grpSpPr bwMode="auto">
          <a:xfrm>
            <a:off x="9167285" y="2277533"/>
            <a:ext cx="2305049" cy="3479512"/>
            <a:chOff x="6557963" y="1841500"/>
            <a:chExt cx="1728787" cy="2609634"/>
          </a:xfrm>
        </p:grpSpPr>
        <p:sp>
          <p:nvSpPr>
            <p:cNvPr id="19" name="矩形 18"/>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21" name="TextBox 3"/>
          <p:cNvSpPr txBox="1"/>
          <p:nvPr/>
        </p:nvSpPr>
        <p:spPr>
          <a:xfrm>
            <a:off x="6239933" y="49149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矩形 21"/>
          <p:cNvSpPr/>
          <p:nvPr/>
        </p:nvSpPr>
        <p:spPr>
          <a:xfrm>
            <a:off x="1115369" y="3026834"/>
            <a:ext cx="4127500" cy="19261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矩形 23"/>
          <p:cNvSpPr/>
          <p:nvPr/>
        </p:nvSpPr>
        <p:spPr>
          <a:xfrm>
            <a:off x="10225617" y="275590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a:p>
            <a:pPr algn="ctr">
              <a:lnSpc>
                <a:spcPct val="130000"/>
              </a:lnSpc>
              <a:defRPr/>
            </a:pPr>
            <a:r>
              <a:rPr lang="en-US" altLang="zh-CN" sz="2533"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矩形 24"/>
          <p:cNvSpPr/>
          <p:nvPr/>
        </p:nvSpPr>
        <p:spPr>
          <a:xfrm>
            <a:off x="10225617" y="3236384"/>
            <a:ext cx="863600"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4" name="矩形 33"/>
          <p:cNvSpPr/>
          <p:nvPr/>
        </p:nvSpPr>
        <p:spPr>
          <a:xfrm>
            <a:off x="9497484" y="275590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矩形 36"/>
          <p:cNvSpPr/>
          <p:nvPr/>
        </p:nvSpPr>
        <p:spPr>
          <a:xfrm>
            <a:off x="9497484" y="3236384"/>
            <a:ext cx="728133"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8" name="矩形 37"/>
          <p:cNvSpPr/>
          <p:nvPr/>
        </p:nvSpPr>
        <p:spPr>
          <a:xfrm>
            <a:off x="9264651" y="227541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9" name="TextBox 3"/>
          <p:cNvSpPr txBox="1"/>
          <p:nvPr/>
        </p:nvSpPr>
        <p:spPr>
          <a:xfrm>
            <a:off x="9402233" y="2402418"/>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0"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1" name="肘形连接符 40"/>
          <p:cNvCxnSpPr/>
          <p:nvPr/>
        </p:nvCxnSpPr>
        <p:spPr>
          <a:xfrm rot="5400000" flipH="1" flipV="1">
            <a:off x="7508875" y="3080809"/>
            <a:ext cx="2385484" cy="1481667"/>
          </a:xfrm>
          <a:prstGeom prst="bentConnector2">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54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childTnLst>
                                </p:cTn>
                              </p:par>
                            </p:childTnLst>
                          </p:cTn>
                        </p:par>
                        <p:par>
                          <p:cTn id="30" fill="hold">
                            <p:stCondLst>
                              <p:cond delay="0"/>
                            </p:stCondLst>
                            <p:childTnLst>
                              <p:par>
                                <p:cTn id="31" presetID="22" presetClass="entr" presetSubtype="4" fill="hold"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wipe(down)">
                                      <p:cBhvr>
                                        <p:cTn id="3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P spid="34" grpId="0" animBg="1"/>
      <p:bldP spid="37" grpId="0" animBg="1"/>
      <p:bldP spid="38" grpId="0"/>
      <p:bldP spid="39" grpId="0"/>
      <p:bldP spid="4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多个对象</a:t>
            </a:r>
            <a:endParaRPr lang="en-US" altLang="zh-CN" sz="1800" dirty="0">
              <a:solidFill>
                <a:prstClr val="black"/>
              </a:solidFill>
              <a:latin typeface="微软雅黑" pitchFamily="34" charset="-122"/>
              <a:ea typeface="Alibaba PuHuiTi B"/>
              <a:cs typeface="+mn-cs"/>
            </a:endParaRPr>
          </a:p>
        </p:txBody>
      </p:sp>
      <p:sp>
        <p:nvSpPr>
          <p:cNvPr id="26" name="TextBox 3"/>
          <p:cNvSpPr txBox="1"/>
          <p:nvPr/>
        </p:nvSpPr>
        <p:spPr>
          <a:xfrm>
            <a:off x="654051" y="2296584"/>
            <a:ext cx="4866216" cy="3970318"/>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StudentTest02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//创建第二个对象并使用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7" name="组合 6"/>
          <p:cNvGrpSpPr>
            <a:grpSpLocks/>
          </p:cNvGrpSpPr>
          <p:nvPr/>
        </p:nvGrpSpPr>
        <p:grpSpPr bwMode="auto">
          <a:xfrm>
            <a:off x="6191252" y="2281767"/>
            <a:ext cx="2305049" cy="3479512"/>
            <a:chOff x="3730625" y="1844675"/>
            <a:chExt cx="1728788" cy="2609634"/>
          </a:xfrm>
        </p:grpSpPr>
        <p:sp>
          <p:nvSpPr>
            <p:cNvPr id="28" name="矩形 27"/>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30" name="组合 9"/>
          <p:cNvGrpSpPr>
            <a:grpSpLocks/>
          </p:cNvGrpSpPr>
          <p:nvPr/>
        </p:nvGrpSpPr>
        <p:grpSpPr bwMode="auto">
          <a:xfrm>
            <a:off x="9167285" y="2277533"/>
            <a:ext cx="2305049" cy="3479512"/>
            <a:chOff x="6557963" y="1841500"/>
            <a:chExt cx="1728787" cy="2609634"/>
          </a:xfrm>
        </p:grpSpPr>
        <p:sp>
          <p:nvSpPr>
            <p:cNvPr id="31" name="矩形 30"/>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2"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33" name="矩形 32"/>
          <p:cNvSpPr/>
          <p:nvPr/>
        </p:nvSpPr>
        <p:spPr>
          <a:xfrm>
            <a:off x="1119883" y="3236383"/>
            <a:ext cx="4390110" cy="17463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矩形 34"/>
          <p:cNvSpPr/>
          <p:nvPr/>
        </p:nvSpPr>
        <p:spPr>
          <a:xfrm>
            <a:off x="10225617" y="275590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a:p>
            <a:pPr algn="ctr">
              <a:lnSpc>
                <a:spcPct val="130000"/>
              </a:lnSpc>
              <a:defRPr/>
            </a:pPr>
            <a:r>
              <a:rPr lang="en-US" altLang="zh-CN" sz="2533"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6" name="矩形 35"/>
          <p:cNvSpPr/>
          <p:nvPr/>
        </p:nvSpPr>
        <p:spPr>
          <a:xfrm>
            <a:off x="10225617" y="3236384"/>
            <a:ext cx="863600"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2" name="矩形 41"/>
          <p:cNvSpPr/>
          <p:nvPr/>
        </p:nvSpPr>
        <p:spPr>
          <a:xfrm>
            <a:off x="9497484" y="275590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3" name="矩形 42"/>
          <p:cNvSpPr/>
          <p:nvPr/>
        </p:nvSpPr>
        <p:spPr>
          <a:xfrm>
            <a:off x="9497484" y="3236384"/>
            <a:ext cx="728133"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矩形 43"/>
          <p:cNvSpPr/>
          <p:nvPr/>
        </p:nvSpPr>
        <p:spPr>
          <a:xfrm>
            <a:off x="9264651" y="227541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TextBox 3"/>
          <p:cNvSpPr txBox="1"/>
          <p:nvPr/>
        </p:nvSpPr>
        <p:spPr>
          <a:xfrm>
            <a:off x="9402233" y="2402418"/>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6"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7" name="肘形连接符 46"/>
          <p:cNvCxnSpPr/>
          <p:nvPr/>
        </p:nvCxnSpPr>
        <p:spPr>
          <a:xfrm flipV="1">
            <a:off x="2784297" y="3037419"/>
            <a:ext cx="7631820" cy="258865"/>
          </a:xfrm>
          <a:prstGeom prst="bentConnector3">
            <a:avLst>
              <a:gd name="adj1" fmla="val 50000"/>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96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多个对象</a:t>
            </a:r>
            <a:endParaRPr lang="en-US" altLang="zh-CN" sz="1800" dirty="0">
              <a:solidFill>
                <a:prstClr val="black"/>
              </a:solidFill>
              <a:latin typeface="微软雅黑" pitchFamily="34" charset="-122"/>
              <a:ea typeface="Alibaba PuHuiTi B"/>
              <a:cs typeface="+mn-cs"/>
            </a:endParaRPr>
          </a:p>
        </p:txBody>
      </p:sp>
      <p:sp>
        <p:nvSpPr>
          <p:cNvPr id="20" name="TextBox 3"/>
          <p:cNvSpPr txBox="1"/>
          <p:nvPr/>
        </p:nvSpPr>
        <p:spPr>
          <a:xfrm>
            <a:off x="654051" y="2296584"/>
            <a:ext cx="4866216" cy="3970318"/>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StudentTest02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s1.doHomework();</a:t>
            </a:r>
            <a:br>
              <a:rPr lang="zh-CN" altLang="zh-CN" sz="140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//创建第二个对象并使用</a:t>
            </a:r>
            <a:br>
              <a:rPr lang="zh-CN" altLang="zh-CN" sz="1400" i="1">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1" name="组合 6"/>
          <p:cNvGrpSpPr>
            <a:grpSpLocks/>
          </p:cNvGrpSpPr>
          <p:nvPr/>
        </p:nvGrpSpPr>
        <p:grpSpPr bwMode="auto">
          <a:xfrm>
            <a:off x="6191252" y="2281767"/>
            <a:ext cx="2305049" cy="3479512"/>
            <a:chOff x="3730625" y="1844675"/>
            <a:chExt cx="1728788" cy="2609634"/>
          </a:xfrm>
        </p:grpSpPr>
        <p:sp>
          <p:nvSpPr>
            <p:cNvPr id="22" name="矩形 21"/>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24" name="组合 9"/>
          <p:cNvGrpSpPr>
            <a:grpSpLocks/>
          </p:cNvGrpSpPr>
          <p:nvPr/>
        </p:nvGrpSpPr>
        <p:grpSpPr bwMode="auto">
          <a:xfrm>
            <a:off x="9167285" y="2277533"/>
            <a:ext cx="2305049" cy="3479512"/>
            <a:chOff x="6557963" y="1841500"/>
            <a:chExt cx="1728787" cy="2609634"/>
          </a:xfrm>
        </p:grpSpPr>
        <p:sp>
          <p:nvSpPr>
            <p:cNvPr id="25" name="矩形 24"/>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4"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38" name="矩形 37"/>
          <p:cNvSpPr/>
          <p:nvPr/>
        </p:nvSpPr>
        <p:spPr>
          <a:xfrm>
            <a:off x="10225617" y="275590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en-US" altLang="zh-CN" sz="2533"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9" name="矩形 38"/>
          <p:cNvSpPr/>
          <p:nvPr/>
        </p:nvSpPr>
        <p:spPr>
          <a:xfrm>
            <a:off x="10225617" y="3236384"/>
            <a:ext cx="863600"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0" name="矩形 39"/>
          <p:cNvSpPr/>
          <p:nvPr/>
        </p:nvSpPr>
        <p:spPr>
          <a:xfrm>
            <a:off x="9497484" y="275590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1" name="矩形 40"/>
          <p:cNvSpPr/>
          <p:nvPr/>
        </p:nvSpPr>
        <p:spPr>
          <a:xfrm>
            <a:off x="9497484" y="3236384"/>
            <a:ext cx="728133"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8" name="矩形 47"/>
          <p:cNvSpPr/>
          <p:nvPr/>
        </p:nvSpPr>
        <p:spPr>
          <a:xfrm>
            <a:off x="9264651" y="227541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TextBox 3"/>
          <p:cNvSpPr txBox="1"/>
          <p:nvPr/>
        </p:nvSpPr>
        <p:spPr>
          <a:xfrm>
            <a:off x="9402233" y="2402418"/>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0"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2" name="矩形 51"/>
          <p:cNvSpPr>
            <a:spLocks noChangeArrowheads="1"/>
          </p:cNvSpPr>
          <p:nvPr/>
        </p:nvSpPr>
        <p:spPr bwMode="auto">
          <a:xfrm>
            <a:off x="10124018" y="283633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3" name="矩形 52"/>
          <p:cNvSpPr/>
          <p:nvPr/>
        </p:nvSpPr>
        <p:spPr>
          <a:xfrm>
            <a:off x="1119883" y="3236383"/>
            <a:ext cx="4390110" cy="17463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4" name="肘形连接符 53"/>
          <p:cNvCxnSpPr/>
          <p:nvPr/>
        </p:nvCxnSpPr>
        <p:spPr>
          <a:xfrm flipV="1">
            <a:off x="2784297" y="3037419"/>
            <a:ext cx="7631820" cy="258865"/>
          </a:xfrm>
          <a:prstGeom prst="bentConnector3">
            <a:avLst>
              <a:gd name="adj1" fmla="val 50000"/>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6041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多个对象</a:t>
            </a:r>
            <a:endParaRPr lang="en-US" altLang="zh-CN" sz="1800" dirty="0">
              <a:solidFill>
                <a:prstClr val="black"/>
              </a:solidFill>
              <a:latin typeface="微软雅黑" pitchFamily="34" charset="-122"/>
              <a:ea typeface="Alibaba PuHuiTi B"/>
              <a:cs typeface="+mn-cs"/>
            </a:endParaRPr>
          </a:p>
        </p:txBody>
      </p:sp>
      <p:sp>
        <p:nvSpPr>
          <p:cNvPr id="26" name="TextBox 3"/>
          <p:cNvSpPr txBox="1"/>
          <p:nvPr/>
        </p:nvSpPr>
        <p:spPr>
          <a:xfrm>
            <a:off x="654051" y="2296584"/>
            <a:ext cx="4866216" cy="3970318"/>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StudentTest02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s1.doHomework();</a:t>
            </a:r>
            <a:br>
              <a:rPr lang="zh-CN" altLang="zh-CN" sz="140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//创建第二个对象并使用</a:t>
            </a:r>
            <a:br>
              <a:rPr lang="zh-CN" altLang="zh-CN" sz="1400" i="1">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7" name="组合 6"/>
          <p:cNvGrpSpPr>
            <a:grpSpLocks/>
          </p:cNvGrpSpPr>
          <p:nvPr/>
        </p:nvGrpSpPr>
        <p:grpSpPr bwMode="auto">
          <a:xfrm>
            <a:off x="6191252" y="2281767"/>
            <a:ext cx="2305049" cy="3479512"/>
            <a:chOff x="3730625" y="1844675"/>
            <a:chExt cx="1728788" cy="2609634"/>
          </a:xfrm>
        </p:grpSpPr>
        <p:sp>
          <p:nvSpPr>
            <p:cNvPr id="28" name="矩形 27"/>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30" name="组合 9"/>
          <p:cNvGrpSpPr>
            <a:grpSpLocks/>
          </p:cNvGrpSpPr>
          <p:nvPr/>
        </p:nvGrpSpPr>
        <p:grpSpPr bwMode="auto">
          <a:xfrm>
            <a:off x="9167285" y="2277533"/>
            <a:ext cx="2305049" cy="3479512"/>
            <a:chOff x="6557963" y="1841500"/>
            <a:chExt cx="1728787" cy="2609634"/>
          </a:xfrm>
        </p:grpSpPr>
        <p:sp>
          <p:nvSpPr>
            <p:cNvPr id="31" name="矩形 30"/>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2"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33" name="矩形 32"/>
          <p:cNvSpPr/>
          <p:nvPr/>
        </p:nvSpPr>
        <p:spPr>
          <a:xfrm>
            <a:off x="1115368" y="3448050"/>
            <a:ext cx="4392509" cy="20498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矩形 34"/>
          <p:cNvSpPr/>
          <p:nvPr/>
        </p:nvSpPr>
        <p:spPr>
          <a:xfrm>
            <a:off x="10225617" y="275590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en-US" altLang="zh-CN" sz="2533"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6" name="矩形 35"/>
          <p:cNvSpPr/>
          <p:nvPr/>
        </p:nvSpPr>
        <p:spPr>
          <a:xfrm>
            <a:off x="10225617" y="3236384"/>
            <a:ext cx="863600"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矩形 36"/>
          <p:cNvSpPr/>
          <p:nvPr/>
        </p:nvSpPr>
        <p:spPr>
          <a:xfrm>
            <a:off x="9497484" y="275590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2" name="矩形 41"/>
          <p:cNvSpPr/>
          <p:nvPr/>
        </p:nvSpPr>
        <p:spPr>
          <a:xfrm>
            <a:off x="9497484" y="3236384"/>
            <a:ext cx="728133"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3" name="矩形 42"/>
          <p:cNvSpPr/>
          <p:nvPr/>
        </p:nvSpPr>
        <p:spPr>
          <a:xfrm>
            <a:off x="9264651" y="227541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TextBox 3"/>
          <p:cNvSpPr txBox="1"/>
          <p:nvPr/>
        </p:nvSpPr>
        <p:spPr>
          <a:xfrm>
            <a:off x="9402233" y="2402418"/>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6" name="肘形连接符 45"/>
          <p:cNvCxnSpPr/>
          <p:nvPr/>
        </p:nvCxnSpPr>
        <p:spPr>
          <a:xfrm flipV="1">
            <a:off x="2239766" y="3503085"/>
            <a:ext cx="8176351" cy="31225"/>
          </a:xfrm>
          <a:prstGeom prst="bentConnector3">
            <a:avLst>
              <a:gd name="adj1" fmla="val 50000"/>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
        <p:nvSpPr>
          <p:cNvPr id="47" name="矩形 19"/>
          <p:cNvSpPr>
            <a:spLocks noChangeArrowheads="1"/>
          </p:cNvSpPr>
          <p:nvPr/>
        </p:nvSpPr>
        <p:spPr bwMode="auto">
          <a:xfrm>
            <a:off x="10124018" y="283633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757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多个对象</a:t>
            </a:r>
            <a:endParaRPr lang="en-US" altLang="zh-CN" sz="1800" dirty="0">
              <a:solidFill>
                <a:prstClr val="black"/>
              </a:solidFill>
              <a:latin typeface="微软雅黑" pitchFamily="34" charset="-122"/>
              <a:ea typeface="Alibaba PuHuiTi B"/>
              <a:cs typeface="+mn-cs"/>
            </a:endParaRPr>
          </a:p>
        </p:txBody>
      </p:sp>
      <p:sp>
        <p:nvSpPr>
          <p:cNvPr id="21" name="TextBox 3"/>
          <p:cNvSpPr txBox="1"/>
          <p:nvPr/>
        </p:nvSpPr>
        <p:spPr>
          <a:xfrm>
            <a:off x="654051" y="2296584"/>
            <a:ext cx="4866216" cy="3970318"/>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StudentTest02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s1.doHomework();</a:t>
            </a:r>
            <a:br>
              <a:rPr lang="zh-CN" altLang="zh-CN" sz="140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//创建第二个对象并使用</a:t>
            </a:r>
            <a:br>
              <a:rPr lang="zh-CN" altLang="zh-CN" sz="1400" i="1">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2" name="组合 6"/>
          <p:cNvGrpSpPr>
            <a:grpSpLocks/>
          </p:cNvGrpSpPr>
          <p:nvPr/>
        </p:nvGrpSpPr>
        <p:grpSpPr bwMode="auto">
          <a:xfrm>
            <a:off x="6191252" y="2281767"/>
            <a:ext cx="2305049" cy="3479512"/>
            <a:chOff x="3730625" y="1844675"/>
            <a:chExt cx="1728788" cy="2609634"/>
          </a:xfrm>
        </p:grpSpPr>
        <p:sp>
          <p:nvSpPr>
            <p:cNvPr id="23" name="矩形 22"/>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25" name="组合 9"/>
          <p:cNvGrpSpPr>
            <a:grpSpLocks/>
          </p:cNvGrpSpPr>
          <p:nvPr/>
        </p:nvGrpSpPr>
        <p:grpSpPr bwMode="auto">
          <a:xfrm>
            <a:off x="9167285" y="2277533"/>
            <a:ext cx="2305049" cy="3479512"/>
            <a:chOff x="6557963" y="1841500"/>
            <a:chExt cx="1728787" cy="2609634"/>
          </a:xfrm>
        </p:grpSpPr>
        <p:sp>
          <p:nvSpPr>
            <p:cNvPr id="34" name="矩形 33"/>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8"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40" name="矩形 39"/>
          <p:cNvSpPr/>
          <p:nvPr/>
        </p:nvSpPr>
        <p:spPr>
          <a:xfrm>
            <a:off x="10225617" y="275590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1" name="矩形 40"/>
          <p:cNvSpPr/>
          <p:nvPr/>
        </p:nvSpPr>
        <p:spPr>
          <a:xfrm>
            <a:off x="10225617" y="3236384"/>
            <a:ext cx="863600"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8" name="矩形 47"/>
          <p:cNvSpPr/>
          <p:nvPr/>
        </p:nvSpPr>
        <p:spPr>
          <a:xfrm>
            <a:off x="9497484" y="275590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矩形 48"/>
          <p:cNvSpPr/>
          <p:nvPr/>
        </p:nvSpPr>
        <p:spPr>
          <a:xfrm>
            <a:off x="9497484" y="3236384"/>
            <a:ext cx="728133"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0" name="矩形 49"/>
          <p:cNvSpPr/>
          <p:nvPr/>
        </p:nvSpPr>
        <p:spPr>
          <a:xfrm>
            <a:off x="9264651" y="227541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1" name="TextBox 3"/>
          <p:cNvSpPr txBox="1"/>
          <p:nvPr/>
        </p:nvSpPr>
        <p:spPr>
          <a:xfrm>
            <a:off x="9402233" y="2402418"/>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2"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4" name="矩形 19"/>
          <p:cNvSpPr>
            <a:spLocks noChangeArrowheads="1"/>
          </p:cNvSpPr>
          <p:nvPr/>
        </p:nvSpPr>
        <p:spPr bwMode="auto">
          <a:xfrm>
            <a:off x="10124018" y="283633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5" name="矩形 54"/>
          <p:cNvSpPr/>
          <p:nvPr/>
        </p:nvSpPr>
        <p:spPr>
          <a:xfrm>
            <a:off x="10346268" y="3302000"/>
            <a:ext cx="599017" cy="34078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6" name="矩形 55"/>
          <p:cNvSpPr/>
          <p:nvPr/>
        </p:nvSpPr>
        <p:spPr>
          <a:xfrm>
            <a:off x="1115368" y="3448050"/>
            <a:ext cx="4392509" cy="20498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7" name="肘形连接符 56"/>
          <p:cNvCxnSpPr/>
          <p:nvPr/>
        </p:nvCxnSpPr>
        <p:spPr>
          <a:xfrm flipV="1">
            <a:off x="2239766" y="3503085"/>
            <a:ext cx="8176351" cy="31225"/>
          </a:xfrm>
          <a:prstGeom prst="bentConnector3">
            <a:avLst>
              <a:gd name="adj1" fmla="val 50000"/>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974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多个对象</a:t>
            </a:r>
            <a:endParaRPr lang="en-US" altLang="zh-CN" sz="1800" dirty="0">
              <a:solidFill>
                <a:prstClr val="black"/>
              </a:solidFill>
              <a:latin typeface="微软雅黑" pitchFamily="34" charset="-122"/>
              <a:ea typeface="Alibaba PuHuiTi B"/>
              <a:cs typeface="+mn-cs"/>
            </a:endParaRPr>
          </a:p>
        </p:txBody>
      </p:sp>
      <p:sp>
        <p:nvSpPr>
          <p:cNvPr id="26" name="TextBox 3"/>
          <p:cNvSpPr txBox="1"/>
          <p:nvPr/>
        </p:nvSpPr>
        <p:spPr>
          <a:xfrm>
            <a:off x="654051" y="2296584"/>
            <a:ext cx="4866216" cy="3970318"/>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StudentTest02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//创建第二个对象并使用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7" name="组合 6"/>
          <p:cNvGrpSpPr>
            <a:grpSpLocks/>
          </p:cNvGrpSpPr>
          <p:nvPr/>
        </p:nvGrpSpPr>
        <p:grpSpPr bwMode="auto">
          <a:xfrm>
            <a:off x="6191252" y="2281767"/>
            <a:ext cx="2305049" cy="3479512"/>
            <a:chOff x="3730625" y="1844675"/>
            <a:chExt cx="1728788" cy="2609634"/>
          </a:xfrm>
        </p:grpSpPr>
        <p:sp>
          <p:nvSpPr>
            <p:cNvPr id="28" name="矩形 27"/>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30" name="组合 9"/>
          <p:cNvGrpSpPr>
            <a:grpSpLocks/>
          </p:cNvGrpSpPr>
          <p:nvPr/>
        </p:nvGrpSpPr>
        <p:grpSpPr bwMode="auto">
          <a:xfrm>
            <a:off x="9167285" y="2277533"/>
            <a:ext cx="2305049" cy="3479512"/>
            <a:chOff x="6557963" y="1841500"/>
            <a:chExt cx="1728787" cy="2609634"/>
          </a:xfrm>
        </p:grpSpPr>
        <p:sp>
          <p:nvSpPr>
            <p:cNvPr id="31" name="矩形 30"/>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2"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33" name="矩形 32"/>
          <p:cNvSpPr/>
          <p:nvPr/>
        </p:nvSpPr>
        <p:spPr>
          <a:xfrm>
            <a:off x="1119883" y="3651251"/>
            <a:ext cx="4400384" cy="173568"/>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矩形 34"/>
          <p:cNvSpPr/>
          <p:nvPr/>
        </p:nvSpPr>
        <p:spPr>
          <a:xfrm>
            <a:off x="10225617" y="275590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6" name="矩形 35"/>
          <p:cNvSpPr/>
          <p:nvPr/>
        </p:nvSpPr>
        <p:spPr>
          <a:xfrm>
            <a:off x="10225617" y="3236384"/>
            <a:ext cx="863600"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矩形 36"/>
          <p:cNvSpPr/>
          <p:nvPr/>
        </p:nvSpPr>
        <p:spPr>
          <a:xfrm>
            <a:off x="9497484" y="275590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9" name="矩形 38"/>
          <p:cNvSpPr/>
          <p:nvPr/>
        </p:nvSpPr>
        <p:spPr>
          <a:xfrm>
            <a:off x="9497484" y="3236384"/>
            <a:ext cx="728133"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2" name="矩形 41"/>
          <p:cNvSpPr/>
          <p:nvPr/>
        </p:nvSpPr>
        <p:spPr>
          <a:xfrm>
            <a:off x="9264651" y="227541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3" name="TextBox 3"/>
          <p:cNvSpPr txBox="1"/>
          <p:nvPr/>
        </p:nvSpPr>
        <p:spPr>
          <a:xfrm>
            <a:off x="9402233" y="2402418"/>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19"/>
          <p:cNvSpPr>
            <a:spLocks noChangeArrowheads="1"/>
          </p:cNvSpPr>
          <p:nvPr/>
        </p:nvSpPr>
        <p:spPr bwMode="auto">
          <a:xfrm>
            <a:off x="10124018" y="283633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6" name="矩形 45"/>
          <p:cNvSpPr/>
          <p:nvPr/>
        </p:nvSpPr>
        <p:spPr>
          <a:xfrm>
            <a:off x="10346268" y="3302000"/>
            <a:ext cx="599017" cy="34078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7" name="矩形 46"/>
          <p:cNvSpPr/>
          <p:nvPr/>
        </p:nvSpPr>
        <p:spPr>
          <a:xfrm>
            <a:off x="2716586" y="3666067"/>
            <a:ext cx="192616" cy="1905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3" name="肘形连接符 52"/>
          <p:cNvCxnSpPr>
            <a:stCxn id="47" idx="2"/>
          </p:cNvCxnSpPr>
          <p:nvPr/>
        </p:nvCxnSpPr>
        <p:spPr>
          <a:xfrm rot="16200000" flipH="1">
            <a:off x="4153802" y="2516717"/>
            <a:ext cx="1206500" cy="3886200"/>
          </a:xfrm>
          <a:prstGeom prst="bent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4044408" y="3666067"/>
            <a:ext cx="192617" cy="1905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9" name="肘形连接符 58"/>
          <p:cNvCxnSpPr>
            <a:stCxn id="58" idx="2"/>
          </p:cNvCxnSpPr>
          <p:nvPr/>
        </p:nvCxnSpPr>
        <p:spPr>
          <a:xfrm rot="16200000" flipH="1">
            <a:off x="4771483" y="3226859"/>
            <a:ext cx="1206500" cy="2465917"/>
          </a:xfrm>
          <a:prstGeom prst="bent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7397751" y="5069417"/>
            <a:ext cx="41698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肘形连接符 60"/>
          <p:cNvCxnSpPr/>
          <p:nvPr/>
        </p:nvCxnSpPr>
        <p:spPr>
          <a:xfrm rot="5400000" flipH="1" flipV="1">
            <a:off x="7558617" y="3062817"/>
            <a:ext cx="2357967" cy="1481667"/>
          </a:xfrm>
          <a:prstGeom prst="bent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肘形连接符 61"/>
          <p:cNvCxnSpPr/>
          <p:nvPr/>
        </p:nvCxnSpPr>
        <p:spPr>
          <a:xfrm flipV="1">
            <a:off x="3390616" y="3087154"/>
            <a:ext cx="5801784" cy="620183"/>
          </a:xfrm>
          <a:prstGeom prst="bentConnector3">
            <a:avLst>
              <a:gd name="adj1" fmla="val -20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肘形连接符 62"/>
          <p:cNvCxnSpPr/>
          <p:nvPr/>
        </p:nvCxnSpPr>
        <p:spPr>
          <a:xfrm flipV="1">
            <a:off x="4628093" y="3477409"/>
            <a:ext cx="4457700" cy="173567"/>
          </a:xfrm>
          <a:prstGeom prst="bentConnector3">
            <a:avLst>
              <a:gd name="adj1" fmla="val -144"/>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 name="矩形 63"/>
          <p:cNvSpPr>
            <a:spLocks noChangeArrowheads="1"/>
          </p:cNvSpPr>
          <p:nvPr/>
        </p:nvSpPr>
        <p:spPr bwMode="auto">
          <a:xfrm>
            <a:off x="2956985" y="3848100"/>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 name="矩形 64"/>
          <p:cNvSpPr/>
          <p:nvPr/>
        </p:nvSpPr>
        <p:spPr>
          <a:xfrm>
            <a:off x="4540251" y="3829051"/>
            <a:ext cx="599016" cy="340783"/>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6" name="TextBox 3"/>
          <p:cNvSpPr txBox="1"/>
          <p:nvPr/>
        </p:nvSpPr>
        <p:spPr>
          <a:xfrm>
            <a:off x="5755217" y="5852585"/>
            <a:ext cx="36470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7" name="直接连接符 66"/>
          <p:cNvCxnSpPr/>
          <p:nvPr/>
        </p:nvCxnSpPr>
        <p:spPr>
          <a:xfrm>
            <a:off x="3168651" y="4176184"/>
            <a:ext cx="187113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肘形连接符 67"/>
          <p:cNvCxnSpPr>
            <a:endCxn id="66" idx="1"/>
          </p:cNvCxnSpPr>
          <p:nvPr/>
        </p:nvCxnSpPr>
        <p:spPr>
          <a:xfrm rot="16200000" flipH="1">
            <a:off x="3923243" y="4266142"/>
            <a:ext cx="1924051" cy="1739900"/>
          </a:xfrm>
          <a:prstGeom prst="bentConnector2">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50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wipe(up)">
                                      <p:cBhvr>
                                        <p:cTn id="10" dur="500"/>
                                        <p:tgtEl>
                                          <p:spTgt spid="58"/>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wipe(left)">
                                      <p:cBhvr>
                                        <p:cTn id="14" dur="500"/>
                                        <p:tgtEl>
                                          <p:spTgt spid="53"/>
                                        </p:tgtEl>
                                      </p:cBhvr>
                                    </p:animEffect>
                                  </p:childTnLst>
                                </p:cTn>
                              </p:par>
                              <p:par>
                                <p:cTn id="15" presetID="22" presetClass="entr" presetSubtype="8" fill="hold"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wipe(left)">
                                      <p:cBhvr>
                                        <p:cTn id="17" dur="500"/>
                                        <p:tgtEl>
                                          <p:spTgt spid="59"/>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left)">
                                      <p:cBhvr>
                                        <p:cTn id="25" dur="500"/>
                                        <p:tgtEl>
                                          <p:spTgt spid="6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left)">
                                      <p:cBhvr>
                                        <p:cTn id="30" dur="500"/>
                                        <p:tgtEl>
                                          <p:spTgt spid="62"/>
                                        </p:tgtEl>
                                      </p:cBhvr>
                                    </p:animEffect>
                                  </p:childTnLst>
                                </p:cTn>
                              </p:par>
                              <p:par>
                                <p:cTn id="31" presetID="22" presetClass="entr" presetSubtype="8"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wipe(left)">
                                      <p:cBhvr>
                                        <p:cTn id="33" dur="500"/>
                                        <p:tgtEl>
                                          <p:spTgt spid="6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wipe(up)">
                                      <p:cBhvr>
                                        <p:cTn id="38" dur="500"/>
                                        <p:tgtEl>
                                          <p:spTgt spid="6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wipe(up)">
                                      <p:cBhvr>
                                        <p:cTn id="41" dur="500"/>
                                        <p:tgtEl>
                                          <p:spTgt spid="65"/>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barn(inVertical)">
                                      <p:cBhvr>
                                        <p:cTn id="46" dur="500"/>
                                        <p:tgtEl>
                                          <p:spTgt spid="67"/>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wipe(up)">
                                      <p:cBhvr>
                                        <p:cTn id="50" dur="500"/>
                                        <p:tgtEl>
                                          <p:spTgt spid="68"/>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wipe(left)">
                                      <p:cBhvr>
                                        <p:cTn id="5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8" grpId="0" animBg="1"/>
      <p:bldP spid="64" grpId="0"/>
      <p:bldP spid="65" grpId="0"/>
      <p:bldP spid="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70F427BB-EF9D-4C0E-B157-4F7948BF3EB9}"/>
              </a:ext>
            </a:extLst>
          </p:cNvPr>
          <p:cNvPicPr>
            <a:picLocks noChangeAspect="1"/>
          </p:cNvPicPr>
          <p:nvPr/>
        </p:nvPicPr>
        <p:blipFill>
          <a:blip r:embed="rId3"/>
          <a:stretch>
            <a:fillRect/>
          </a:stretch>
        </p:blipFill>
        <p:spPr>
          <a:xfrm>
            <a:off x="3939499" y="2464247"/>
            <a:ext cx="972142" cy="429083"/>
          </a:xfrm>
          <a:prstGeom prst="rect">
            <a:avLst/>
          </a:prstGeom>
        </p:spPr>
      </p:pic>
      <p:pic>
        <p:nvPicPr>
          <p:cNvPr id="11" name="图片 10">
            <a:extLst>
              <a:ext uri="{FF2B5EF4-FFF2-40B4-BE49-F238E27FC236}">
                <a16:creationId xmlns:a16="http://schemas.microsoft.com/office/drawing/2014/main" id="{328C4DEA-8F1E-4A66-9DF7-4C3F57492D14}"/>
              </a:ext>
            </a:extLst>
          </p:cNvPr>
          <p:cNvPicPr>
            <a:picLocks noChangeAspect="1"/>
          </p:cNvPicPr>
          <p:nvPr/>
        </p:nvPicPr>
        <p:blipFill>
          <a:blip r:embed="rId4"/>
          <a:stretch>
            <a:fillRect/>
          </a:stretch>
        </p:blipFill>
        <p:spPr>
          <a:xfrm>
            <a:off x="1691888" y="2118049"/>
            <a:ext cx="1924240" cy="3027256"/>
          </a:xfrm>
          <a:prstGeom prst="rect">
            <a:avLst/>
          </a:prstGeom>
        </p:spPr>
      </p:pic>
      <p:pic>
        <p:nvPicPr>
          <p:cNvPr id="14" name="图片 13">
            <a:extLst>
              <a:ext uri="{FF2B5EF4-FFF2-40B4-BE49-F238E27FC236}">
                <a16:creationId xmlns:a16="http://schemas.microsoft.com/office/drawing/2014/main" id="{19C00867-AD92-466B-B521-587CC8B524F9}"/>
              </a:ext>
            </a:extLst>
          </p:cNvPr>
          <p:cNvPicPr>
            <a:picLocks noChangeAspect="1"/>
          </p:cNvPicPr>
          <p:nvPr/>
        </p:nvPicPr>
        <p:blipFill>
          <a:blip r:embed="rId5"/>
          <a:stretch>
            <a:fillRect/>
          </a:stretch>
        </p:blipFill>
        <p:spPr>
          <a:xfrm>
            <a:off x="5784579" y="1753738"/>
            <a:ext cx="4715533" cy="4582164"/>
          </a:xfrm>
          <a:prstGeom prst="rect">
            <a:avLst/>
          </a:prstGeom>
        </p:spPr>
      </p:pic>
      <p:pic>
        <p:nvPicPr>
          <p:cNvPr id="16" name="图片 15">
            <a:extLst>
              <a:ext uri="{FF2B5EF4-FFF2-40B4-BE49-F238E27FC236}">
                <a16:creationId xmlns:a16="http://schemas.microsoft.com/office/drawing/2014/main" id="{4D9497F2-E1FF-4B7B-85BD-384DE99261BB}"/>
              </a:ext>
            </a:extLst>
          </p:cNvPr>
          <p:cNvPicPr>
            <a:picLocks noChangeAspect="1"/>
          </p:cNvPicPr>
          <p:nvPr/>
        </p:nvPicPr>
        <p:blipFill>
          <a:blip r:embed="rId6"/>
          <a:stretch>
            <a:fillRect/>
          </a:stretch>
        </p:blipFill>
        <p:spPr>
          <a:xfrm>
            <a:off x="3178645" y="2920065"/>
            <a:ext cx="1521708" cy="1250719"/>
          </a:xfrm>
          <a:prstGeom prst="rect">
            <a:avLst/>
          </a:prstGeom>
        </p:spPr>
      </p:pic>
      <p:pic>
        <p:nvPicPr>
          <p:cNvPr id="17" name="图片 16">
            <a:extLst>
              <a:ext uri="{FF2B5EF4-FFF2-40B4-BE49-F238E27FC236}">
                <a16:creationId xmlns:a16="http://schemas.microsoft.com/office/drawing/2014/main" id="{0C9D5665-369A-40CA-9F57-C26B2292BCCE}"/>
              </a:ext>
            </a:extLst>
          </p:cNvPr>
          <p:cNvPicPr>
            <a:picLocks noChangeAspect="1"/>
          </p:cNvPicPr>
          <p:nvPr/>
        </p:nvPicPr>
        <p:blipFill>
          <a:blip r:embed="rId7"/>
          <a:stretch>
            <a:fillRect/>
          </a:stretch>
        </p:blipFill>
        <p:spPr>
          <a:xfrm>
            <a:off x="8038360" y="1602227"/>
            <a:ext cx="527788" cy="1460726"/>
          </a:xfrm>
          <a:prstGeom prst="rect">
            <a:avLst/>
          </a:prstGeom>
        </p:spPr>
      </p:pic>
      <p:pic>
        <p:nvPicPr>
          <p:cNvPr id="18" name="图片 17">
            <a:extLst>
              <a:ext uri="{FF2B5EF4-FFF2-40B4-BE49-F238E27FC236}">
                <a16:creationId xmlns:a16="http://schemas.microsoft.com/office/drawing/2014/main" id="{FFB68704-E332-4A15-B47B-589DC207628B}"/>
              </a:ext>
            </a:extLst>
          </p:cNvPr>
          <p:cNvPicPr>
            <a:picLocks noChangeAspect="1"/>
          </p:cNvPicPr>
          <p:nvPr/>
        </p:nvPicPr>
        <p:blipFill>
          <a:blip r:embed="rId3"/>
          <a:stretch>
            <a:fillRect/>
          </a:stretch>
        </p:blipFill>
        <p:spPr>
          <a:xfrm>
            <a:off x="1869121" y="5247942"/>
            <a:ext cx="972142" cy="429083"/>
          </a:xfrm>
          <a:prstGeom prst="rect">
            <a:avLst/>
          </a:prstGeom>
        </p:spPr>
      </p:pic>
      <p:pic>
        <p:nvPicPr>
          <p:cNvPr id="19" name="图片 18">
            <a:extLst>
              <a:ext uri="{FF2B5EF4-FFF2-40B4-BE49-F238E27FC236}">
                <a16:creationId xmlns:a16="http://schemas.microsoft.com/office/drawing/2014/main" id="{F33B70C2-9F0F-4EC8-9A7A-EC3C2A072408}"/>
              </a:ext>
            </a:extLst>
          </p:cNvPr>
          <p:cNvPicPr>
            <a:picLocks noChangeAspect="1"/>
          </p:cNvPicPr>
          <p:nvPr/>
        </p:nvPicPr>
        <p:blipFill>
          <a:blip r:embed="rId3"/>
          <a:stretch>
            <a:fillRect/>
          </a:stretch>
        </p:blipFill>
        <p:spPr>
          <a:xfrm>
            <a:off x="10266672" y="3214458"/>
            <a:ext cx="972142" cy="429083"/>
          </a:xfrm>
          <a:prstGeom prst="rect">
            <a:avLst/>
          </a:prstGeom>
        </p:spPr>
      </p:pic>
      <p:pic>
        <p:nvPicPr>
          <p:cNvPr id="20" name="图片 19">
            <a:extLst>
              <a:ext uri="{FF2B5EF4-FFF2-40B4-BE49-F238E27FC236}">
                <a16:creationId xmlns:a16="http://schemas.microsoft.com/office/drawing/2014/main" id="{B8F4BBA4-F0D7-455F-9396-775F58CF62DD}"/>
              </a:ext>
            </a:extLst>
          </p:cNvPr>
          <p:cNvPicPr>
            <a:picLocks noChangeAspect="1"/>
          </p:cNvPicPr>
          <p:nvPr/>
        </p:nvPicPr>
        <p:blipFill>
          <a:blip r:embed="rId3"/>
          <a:stretch>
            <a:fillRect/>
          </a:stretch>
        </p:blipFill>
        <p:spPr>
          <a:xfrm>
            <a:off x="7010176" y="1903507"/>
            <a:ext cx="972142" cy="429083"/>
          </a:xfrm>
          <a:prstGeom prst="rect">
            <a:avLst/>
          </a:prstGeom>
        </p:spPr>
      </p:pic>
    </p:spTree>
    <p:extLst>
      <p:ext uri="{BB962C8B-B14F-4D97-AF65-F5344CB8AC3E}">
        <p14:creationId xmlns:p14="http://schemas.microsoft.com/office/powerpoint/2010/main" val="282642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0" presetClass="path" presetSubtype="0" fill="hold" nodeType="clickEffect">
                                  <p:stCondLst>
                                    <p:cond delay="0"/>
                                  </p:stCondLst>
                                  <p:childTnLst>
                                    <p:animMotion origin="layout" path="M -0.01537 -0.00671 L -0.01537 -0.00671 C -0.00742 -0.01898 -0.0017 -0.02871 0.00976 -0.03542 C 0.04765 -0.05695 0.07773 -0.05602 0.11771 -0.05972 L 0.23398 -0.06921 C 0.25599 -0.06065 0.27838 -0.05533 0.29987 -0.04352 C 0.30846 -0.03889 0.3082 -0.03496 0.3082 -0.02732 " pathEditMode="relative" ptsTypes="AAAAAAA">
                                      <p:cBhvr>
                                        <p:cTn id="22" dur="750" fill="hold"/>
                                        <p:tgtEl>
                                          <p:spTgt spid="16"/>
                                        </p:tgtEl>
                                        <p:attrNameLst>
                                          <p:attrName>ppt_x</p:attrName>
                                          <p:attrName>ppt_y</p:attrName>
                                        </p:attrNameLst>
                                      </p:cBhvr>
                                    </p:animMotion>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par>
                          <p:cTn id="25" fill="hold">
                            <p:stCondLst>
                              <p:cond delay="750"/>
                            </p:stCondLst>
                            <p:childTnLst>
                              <p:par>
                                <p:cTn id="26" presetID="1" presetClass="exit" presetSubtype="0" fill="hold" nodeType="afterEffect">
                                  <p:stCondLst>
                                    <p:cond delay="0"/>
                                  </p:stCondLst>
                                  <p:childTnLst>
                                    <p:set>
                                      <p:cBhvr>
                                        <p:cTn id="27" dur="1" fill="hold">
                                          <p:stCondLst>
                                            <p:cond delay="0"/>
                                          </p:stCondLst>
                                        </p:cTn>
                                        <p:tgtEl>
                                          <p:spTgt spid="1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20"/>
                                        </p:tgtEl>
                                        <p:attrNameLst>
                                          <p:attrName>style.visibility</p:attrName>
                                        </p:attrNameLst>
                                      </p:cBhvr>
                                      <p:to>
                                        <p:strVal val="hidden"/>
                                      </p:to>
                                    </p:set>
                                  </p:childTnLst>
                                </p:cTn>
                              </p:par>
                              <p:par>
                                <p:cTn id="40" presetID="0" presetClass="path" presetSubtype="0" fill="hold" nodeType="withEffect">
                                  <p:stCondLst>
                                    <p:cond delay="0"/>
                                  </p:stCondLst>
                                  <p:childTnLst>
                                    <p:animMotion origin="layout" path="M -3.33333E-6 -1.11111E-6 L -3.33333E-6 0.00023 C -0.0026 -0.00185 -0.00455 -0.00486 -0.00768 -0.00555 C -0.12747 -0.02893 -0.1082 -0.025 -0.21119 -0.02708 C -0.26093 -0.01759 -0.29166 -0.01551 -0.33698 0.00741 C -0.34909 0.01366 -0.35885 0.02384 -0.36979 0.03195 C -0.37552 0.04074 -0.38007 0.04607 -0.38294 0.05648 C -0.38398 0.06019 -0.38346 0.06412 -0.38385 0.06783 C -0.38411 0.06991 -0.38437 0.07222 -0.38476 0.07431 C -0.38711 0.08542 -0.38659 0.07824 -0.38659 0.08588 " pathEditMode="relative" rAng="0" ptsTypes="AAAAAAAAAA">
                                      <p:cBhvr>
                                        <p:cTn id="41" dur="750" fill="hold"/>
                                        <p:tgtEl>
                                          <p:spTgt spid="17"/>
                                        </p:tgtEl>
                                        <p:attrNameLst>
                                          <p:attrName>ppt_x</p:attrName>
                                          <p:attrName>ppt_y</p:attrName>
                                        </p:attrNameLst>
                                      </p:cBhvr>
                                      <p:rCtr x="-19336" y="294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多个对象</a:t>
            </a:r>
            <a:endParaRPr lang="en-US" altLang="zh-CN" sz="1800" dirty="0">
              <a:solidFill>
                <a:prstClr val="black"/>
              </a:solidFill>
              <a:latin typeface="微软雅黑" pitchFamily="34" charset="-122"/>
              <a:ea typeface="Alibaba PuHuiTi B"/>
              <a:cs typeface="+mn-cs"/>
            </a:endParaRPr>
          </a:p>
        </p:txBody>
      </p:sp>
      <p:sp>
        <p:nvSpPr>
          <p:cNvPr id="38" name="TextBox 3"/>
          <p:cNvSpPr txBox="1"/>
          <p:nvPr/>
        </p:nvSpPr>
        <p:spPr>
          <a:xfrm>
            <a:off x="654051" y="2296584"/>
            <a:ext cx="4866216" cy="3970318"/>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StudentTest02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//创建第二个对象并使用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40" name="组合 6"/>
          <p:cNvGrpSpPr>
            <a:grpSpLocks/>
          </p:cNvGrpSpPr>
          <p:nvPr/>
        </p:nvGrpSpPr>
        <p:grpSpPr bwMode="auto">
          <a:xfrm>
            <a:off x="6191252" y="2281767"/>
            <a:ext cx="2305049" cy="3479512"/>
            <a:chOff x="3730625" y="1844675"/>
            <a:chExt cx="1728788" cy="2609634"/>
          </a:xfrm>
        </p:grpSpPr>
        <p:sp>
          <p:nvSpPr>
            <p:cNvPr id="41" name="矩形 40"/>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8"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49" name="组合 9"/>
          <p:cNvGrpSpPr>
            <a:grpSpLocks/>
          </p:cNvGrpSpPr>
          <p:nvPr/>
        </p:nvGrpSpPr>
        <p:grpSpPr bwMode="auto">
          <a:xfrm>
            <a:off x="9167285" y="2277533"/>
            <a:ext cx="2305049" cy="3479512"/>
            <a:chOff x="6557963" y="1841500"/>
            <a:chExt cx="1728787" cy="2609634"/>
          </a:xfrm>
        </p:grpSpPr>
        <p:sp>
          <p:nvSpPr>
            <p:cNvPr id="50" name="矩形 49"/>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1"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52" name="矩形 51"/>
          <p:cNvSpPr/>
          <p:nvPr/>
        </p:nvSpPr>
        <p:spPr>
          <a:xfrm>
            <a:off x="1102784" y="3865034"/>
            <a:ext cx="4417483" cy="193258"/>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4" name="矩形 53"/>
          <p:cNvSpPr/>
          <p:nvPr/>
        </p:nvSpPr>
        <p:spPr>
          <a:xfrm>
            <a:off x="10225617" y="275590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5" name="矩形 54"/>
          <p:cNvSpPr/>
          <p:nvPr/>
        </p:nvSpPr>
        <p:spPr>
          <a:xfrm>
            <a:off x="10225617" y="3236384"/>
            <a:ext cx="863600"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6" name="矩形 55"/>
          <p:cNvSpPr/>
          <p:nvPr/>
        </p:nvSpPr>
        <p:spPr>
          <a:xfrm>
            <a:off x="9497484" y="275590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7" name="矩形 56"/>
          <p:cNvSpPr/>
          <p:nvPr/>
        </p:nvSpPr>
        <p:spPr>
          <a:xfrm>
            <a:off x="9497484" y="3236384"/>
            <a:ext cx="728133"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9" name="矩形 68"/>
          <p:cNvSpPr/>
          <p:nvPr/>
        </p:nvSpPr>
        <p:spPr>
          <a:xfrm>
            <a:off x="9264651" y="227541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0" name="TextBox 3"/>
          <p:cNvSpPr txBox="1"/>
          <p:nvPr/>
        </p:nvSpPr>
        <p:spPr>
          <a:xfrm>
            <a:off x="9402233" y="2402418"/>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1"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2" name="矩形 19"/>
          <p:cNvSpPr>
            <a:spLocks noChangeArrowheads="1"/>
          </p:cNvSpPr>
          <p:nvPr/>
        </p:nvSpPr>
        <p:spPr bwMode="auto">
          <a:xfrm>
            <a:off x="10124018" y="283633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3" name="矩形 72"/>
          <p:cNvSpPr/>
          <p:nvPr/>
        </p:nvSpPr>
        <p:spPr>
          <a:xfrm>
            <a:off x="10346268" y="3302000"/>
            <a:ext cx="599017" cy="34078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4" name="TextBox 3"/>
          <p:cNvSpPr txBox="1"/>
          <p:nvPr/>
        </p:nvSpPr>
        <p:spPr>
          <a:xfrm>
            <a:off x="5755217" y="5852585"/>
            <a:ext cx="36470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5" name="TextBox 3"/>
          <p:cNvSpPr txBox="1"/>
          <p:nvPr/>
        </p:nvSpPr>
        <p:spPr>
          <a:xfrm>
            <a:off x="1102784" y="933451"/>
            <a:ext cx="4614333" cy="2677656"/>
          </a:xfrm>
          <a:prstGeom prst="rect">
            <a:avLst/>
          </a:prstGeom>
          <a:solidFill>
            <a:schemeClr val="accent6">
              <a:lumMod val="20000"/>
              <a:lumOff val="80000"/>
            </a:schemeClr>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doHomework()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6" name="矩形 75"/>
          <p:cNvSpPr/>
          <p:nvPr/>
        </p:nvSpPr>
        <p:spPr>
          <a:xfrm>
            <a:off x="1102784" y="2065867"/>
            <a:ext cx="4614333" cy="21590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7" name="TextBox 3"/>
          <p:cNvSpPr txBox="1"/>
          <p:nvPr/>
        </p:nvSpPr>
        <p:spPr>
          <a:xfrm>
            <a:off x="6239933" y="18923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8" name="TextBox 3"/>
          <p:cNvSpPr txBox="1"/>
          <p:nvPr/>
        </p:nvSpPr>
        <p:spPr>
          <a:xfrm>
            <a:off x="6239933" y="4326468"/>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74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dissolve">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1" nodeType="click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dissolve">
                                      <p:cBhvr>
                                        <p:cTn id="16" dur="500"/>
                                        <p:tgtEl>
                                          <p:spTgt spid="77"/>
                                        </p:tgtEl>
                                      </p:cBhvr>
                                    </p:animEffect>
                                  </p:childTnLst>
                                </p:cTn>
                              </p:par>
                            </p:childTnLst>
                          </p:cTn>
                        </p:par>
                        <p:par>
                          <p:cTn id="17" fill="hold">
                            <p:stCondLst>
                              <p:cond delay="500"/>
                            </p:stCondLst>
                            <p:childTnLst>
                              <p:par>
                                <p:cTn id="18" presetID="42" presetClass="path" presetSubtype="0" accel="50000" decel="50000" fill="hold" grpId="0" nodeType="afterEffect">
                                  <p:stCondLst>
                                    <p:cond delay="0"/>
                                  </p:stCondLst>
                                  <p:childTnLst>
                                    <p:animMotion origin="layout" path="M -5.55556E-7 2.71605E-6 L -5.55556E-7 0.35339 " pathEditMode="relative" rAng="0" ptsTypes="AA">
                                      <p:cBhvr>
                                        <p:cTn id="19" dur="1000" fill="hold"/>
                                        <p:tgtEl>
                                          <p:spTgt spid="77"/>
                                        </p:tgtEl>
                                        <p:attrNameLst>
                                          <p:attrName>ppt_x</p:attrName>
                                          <p:attrName>ppt_y</p:attrName>
                                        </p:attrNameLst>
                                      </p:cBhvr>
                                      <p:rCtr x="0" y="17654"/>
                                    </p:animMotion>
                                  </p:childTnLst>
                                </p:cTn>
                              </p:par>
                            </p:childTnLst>
                          </p:cTn>
                        </p:par>
                        <p:par>
                          <p:cTn id="20" fill="hold">
                            <p:stCondLst>
                              <p:cond delay="1500"/>
                            </p:stCondLst>
                            <p:childTnLst>
                              <p:par>
                                <p:cTn id="21" presetID="1" presetClass="exit" presetSubtype="0" fill="hold" grpId="2" nodeType="afterEffect">
                                  <p:stCondLst>
                                    <p:cond delay="0"/>
                                  </p:stCondLst>
                                  <p:childTnLst>
                                    <p:set>
                                      <p:cBhvr>
                                        <p:cTn id="22" dur="1" fill="hold">
                                          <p:stCondLst>
                                            <p:cond delay="0"/>
                                          </p:stCondLst>
                                        </p:cTn>
                                        <p:tgtEl>
                                          <p:spTgt spid="77"/>
                                        </p:tgtEl>
                                        <p:attrNameLst>
                                          <p:attrName>style.visibility</p:attrName>
                                        </p:attrNameLst>
                                      </p:cBhvr>
                                      <p:to>
                                        <p:strVal val="hidden"/>
                                      </p:to>
                                    </p:set>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7" grpId="1" animBg="1"/>
      <p:bldP spid="77" grpId="2" animBg="1"/>
      <p:bldP spid="7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多个对象</a:t>
            </a:r>
            <a:endParaRPr lang="en-US" altLang="zh-CN" sz="1800" dirty="0">
              <a:solidFill>
                <a:prstClr val="black"/>
              </a:solidFill>
              <a:latin typeface="微软雅黑" pitchFamily="34" charset="-122"/>
              <a:ea typeface="Alibaba PuHuiTi B"/>
              <a:cs typeface="+mn-cs"/>
            </a:endParaRPr>
          </a:p>
        </p:txBody>
      </p:sp>
      <p:sp>
        <p:nvSpPr>
          <p:cNvPr id="27" name="TextBox 3"/>
          <p:cNvSpPr txBox="1"/>
          <p:nvPr/>
        </p:nvSpPr>
        <p:spPr>
          <a:xfrm>
            <a:off x="654051" y="2296584"/>
            <a:ext cx="4866216" cy="3970318"/>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StudentTest02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s1.doHomework();</a:t>
            </a:r>
            <a:br>
              <a:rPr lang="zh-CN" altLang="zh-CN" sz="140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//创建第二个对象并使用</a:t>
            </a:r>
            <a:br>
              <a:rPr lang="zh-CN" altLang="zh-CN" sz="1400" i="1">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8" name="组合 6"/>
          <p:cNvGrpSpPr>
            <a:grpSpLocks/>
          </p:cNvGrpSpPr>
          <p:nvPr/>
        </p:nvGrpSpPr>
        <p:grpSpPr bwMode="auto">
          <a:xfrm>
            <a:off x="6191252" y="2281767"/>
            <a:ext cx="2305049" cy="3479512"/>
            <a:chOff x="3730625" y="1844675"/>
            <a:chExt cx="1728788" cy="2609634"/>
          </a:xfrm>
        </p:grpSpPr>
        <p:sp>
          <p:nvSpPr>
            <p:cNvPr id="29" name="矩形 28"/>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31" name="组合 9"/>
          <p:cNvGrpSpPr>
            <a:grpSpLocks/>
          </p:cNvGrpSpPr>
          <p:nvPr/>
        </p:nvGrpSpPr>
        <p:grpSpPr bwMode="auto">
          <a:xfrm>
            <a:off x="9167285" y="2277533"/>
            <a:ext cx="2305049" cy="3479512"/>
            <a:chOff x="6557963" y="1841500"/>
            <a:chExt cx="1728787" cy="2609634"/>
          </a:xfrm>
        </p:grpSpPr>
        <p:sp>
          <p:nvSpPr>
            <p:cNvPr id="32" name="矩形 31"/>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3"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36" name="矩形 35"/>
          <p:cNvSpPr/>
          <p:nvPr/>
        </p:nvSpPr>
        <p:spPr>
          <a:xfrm>
            <a:off x="10225617" y="275590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矩形 36"/>
          <p:cNvSpPr/>
          <p:nvPr/>
        </p:nvSpPr>
        <p:spPr>
          <a:xfrm>
            <a:off x="10225617" y="3236384"/>
            <a:ext cx="863600"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9" name="矩形 38"/>
          <p:cNvSpPr/>
          <p:nvPr/>
        </p:nvSpPr>
        <p:spPr>
          <a:xfrm>
            <a:off x="9497484" y="275590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2" name="矩形 41"/>
          <p:cNvSpPr/>
          <p:nvPr/>
        </p:nvSpPr>
        <p:spPr>
          <a:xfrm>
            <a:off x="9497484" y="3236384"/>
            <a:ext cx="728133"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3" name="矩形 42"/>
          <p:cNvSpPr/>
          <p:nvPr/>
        </p:nvSpPr>
        <p:spPr>
          <a:xfrm>
            <a:off x="9264651" y="227541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TextBox 3"/>
          <p:cNvSpPr txBox="1"/>
          <p:nvPr/>
        </p:nvSpPr>
        <p:spPr>
          <a:xfrm>
            <a:off x="9402233" y="2402418"/>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6" name="矩形 19"/>
          <p:cNvSpPr>
            <a:spLocks noChangeArrowheads="1"/>
          </p:cNvSpPr>
          <p:nvPr/>
        </p:nvSpPr>
        <p:spPr bwMode="auto">
          <a:xfrm>
            <a:off x="10124018" y="283633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7" name="矩形 46"/>
          <p:cNvSpPr/>
          <p:nvPr/>
        </p:nvSpPr>
        <p:spPr>
          <a:xfrm>
            <a:off x="10346268" y="3302000"/>
            <a:ext cx="599017" cy="34078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3" name="TextBox 3"/>
          <p:cNvSpPr txBox="1"/>
          <p:nvPr/>
        </p:nvSpPr>
        <p:spPr>
          <a:xfrm>
            <a:off x="5755217" y="5852585"/>
            <a:ext cx="36470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8" name="TextBox 3"/>
          <p:cNvSpPr txBox="1"/>
          <p:nvPr/>
        </p:nvSpPr>
        <p:spPr>
          <a:xfrm>
            <a:off x="1102784" y="933451"/>
            <a:ext cx="4614333" cy="2677656"/>
          </a:xfrm>
          <a:prstGeom prst="rect">
            <a:avLst/>
          </a:prstGeom>
          <a:solidFill>
            <a:schemeClr val="accent6">
              <a:lumMod val="20000"/>
              <a:lumOff val="80000"/>
            </a:schemeClr>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doHomework()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9" name="矩形 58"/>
          <p:cNvSpPr/>
          <p:nvPr/>
        </p:nvSpPr>
        <p:spPr>
          <a:xfrm>
            <a:off x="1102784" y="2065867"/>
            <a:ext cx="4614333" cy="21590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0" name="TextBox 3"/>
          <p:cNvSpPr txBox="1"/>
          <p:nvPr/>
        </p:nvSpPr>
        <p:spPr>
          <a:xfrm>
            <a:off x="6239933" y="4110567"/>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调用者：</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s1 (001)</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1" name="矩形 60"/>
          <p:cNvSpPr/>
          <p:nvPr/>
        </p:nvSpPr>
        <p:spPr>
          <a:xfrm>
            <a:off x="1102784" y="2290234"/>
            <a:ext cx="4614333" cy="21590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2" name="肘形连接符 61"/>
          <p:cNvCxnSpPr>
            <a:endCxn id="63" idx="1"/>
          </p:cNvCxnSpPr>
          <p:nvPr/>
        </p:nvCxnSpPr>
        <p:spPr>
          <a:xfrm>
            <a:off x="4730751" y="2398185"/>
            <a:ext cx="1024467" cy="3924300"/>
          </a:xfrm>
          <a:prstGeom prst="bentConnector3">
            <a:avLst>
              <a:gd name="adj1" fmla="val 4814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3"/>
          <p:cNvSpPr txBox="1"/>
          <p:nvPr/>
        </p:nvSpPr>
        <p:spPr>
          <a:xfrm>
            <a:off x="5755217" y="6076951"/>
            <a:ext cx="1953683"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4" name="矩形 63"/>
          <p:cNvSpPr/>
          <p:nvPr/>
        </p:nvSpPr>
        <p:spPr>
          <a:xfrm>
            <a:off x="1102784" y="2491318"/>
            <a:ext cx="4614333" cy="21590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6" name="矩形 65"/>
          <p:cNvSpPr/>
          <p:nvPr/>
        </p:nvSpPr>
        <p:spPr>
          <a:xfrm>
            <a:off x="1102784" y="3865034"/>
            <a:ext cx="4417483" cy="193258"/>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63106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wipe(up)">
                                      <p:cBhvr>
                                        <p:cTn id="14" dur="500"/>
                                        <p:tgtEl>
                                          <p:spTgt spid="62"/>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6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61"/>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childTnLst>
                          </p:cTn>
                        </p:par>
                        <p:par>
                          <p:cTn id="25" fill="hold">
                            <p:stCondLst>
                              <p:cond delay="0"/>
                            </p:stCondLst>
                            <p:childTnLst>
                              <p:par>
                                <p:cTn id="26" presetID="1" presetClass="exit" presetSubtype="0" fill="hold" nodeType="afterEffect">
                                  <p:stCondLst>
                                    <p:cond delay="0"/>
                                  </p:stCondLst>
                                  <p:childTnLst>
                                    <p:set>
                                      <p:cBhvr>
                                        <p:cTn id="27" dur="1" fill="hold">
                                          <p:stCondLst>
                                            <p:cond delay="0"/>
                                          </p:stCondLst>
                                        </p:cTn>
                                        <p:tgtEl>
                                          <p:spTgt spid="6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64" presetClass="path" presetSubtype="0" accel="50000" decel="50000" fill="hold" grpId="0" nodeType="clickEffect">
                                  <p:stCondLst>
                                    <p:cond delay="0"/>
                                  </p:stCondLst>
                                  <p:childTnLst>
                                    <p:animMotion origin="layout" path="M -5.55556E-7 -4.81481E-6 L -5.55556E-7 -0.34969 " pathEditMode="relative" rAng="0" ptsTypes="AA">
                                      <p:cBhvr>
                                        <p:cTn id="31" dur="1000" fill="hold"/>
                                        <p:tgtEl>
                                          <p:spTgt spid="60"/>
                                        </p:tgtEl>
                                        <p:attrNameLst>
                                          <p:attrName>ppt_x</p:attrName>
                                          <p:attrName>ppt_y</p:attrName>
                                        </p:attrNameLst>
                                      </p:cBhvr>
                                      <p:rCtr x="0" y="-17500"/>
                                    </p:animMotion>
                                  </p:childTnLst>
                                </p:cTn>
                              </p:par>
                              <p:par>
                                <p:cTn id="32" presetID="9" presetClass="exit" presetSubtype="0" fill="hold" grpId="1" nodeType="withEffect">
                                  <p:stCondLst>
                                    <p:cond delay="0"/>
                                  </p:stCondLst>
                                  <p:childTnLst>
                                    <p:animEffect transition="out" filter="dissolve">
                                      <p:cBhvr>
                                        <p:cTn id="33" dur="1500"/>
                                        <p:tgtEl>
                                          <p:spTgt spid="60"/>
                                        </p:tgtEl>
                                      </p:cBhvr>
                                    </p:animEffect>
                                    <p:set>
                                      <p:cBhvr>
                                        <p:cTn id="34" dur="1" fill="hold">
                                          <p:stCondLst>
                                            <p:cond delay="1499"/>
                                          </p:stCondLst>
                                        </p:cTn>
                                        <p:tgtEl>
                                          <p:spTgt spid="6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9" presetClass="exit" presetSubtype="0" fill="hold" grpId="1" nodeType="clickEffect">
                                  <p:stCondLst>
                                    <p:cond delay="0"/>
                                  </p:stCondLst>
                                  <p:childTnLst>
                                    <p:animEffect transition="out" filter="dissolve">
                                      <p:cBhvr>
                                        <p:cTn id="38" dur="500"/>
                                        <p:tgtEl>
                                          <p:spTgt spid="64"/>
                                        </p:tgtEl>
                                      </p:cBhvr>
                                    </p:animEffect>
                                    <p:set>
                                      <p:cBhvr>
                                        <p:cTn id="39" dur="1" fill="hold">
                                          <p:stCondLst>
                                            <p:cond delay="499"/>
                                          </p:stCondLst>
                                        </p:cTn>
                                        <p:tgtEl>
                                          <p:spTgt spid="64"/>
                                        </p:tgtEl>
                                        <p:attrNameLst>
                                          <p:attrName>style.visibility</p:attrName>
                                        </p:attrNameLst>
                                      </p:cBhvr>
                                      <p:to>
                                        <p:strVal val="hidden"/>
                                      </p:to>
                                    </p:set>
                                  </p:childTnLst>
                                </p:cTn>
                              </p:par>
                              <p:par>
                                <p:cTn id="40" presetID="9" presetClass="exit" presetSubtype="0" fill="hold" grpId="0" nodeType="withEffect">
                                  <p:stCondLst>
                                    <p:cond delay="0"/>
                                  </p:stCondLst>
                                  <p:childTnLst>
                                    <p:animEffect transition="out" filter="dissolve">
                                      <p:cBhvr>
                                        <p:cTn id="41" dur="500"/>
                                        <p:tgtEl>
                                          <p:spTgt spid="58"/>
                                        </p:tgtEl>
                                      </p:cBhvr>
                                    </p:animEffect>
                                    <p:set>
                                      <p:cBhvr>
                                        <p:cTn id="42"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0" grpId="1" animBg="1"/>
      <p:bldP spid="61" grpId="0" animBg="1"/>
      <p:bldP spid="61" grpId="1" animBg="1"/>
      <p:bldP spid="63" grpId="0"/>
      <p:bldP spid="64" grpId="0" animBg="1"/>
      <p:bldP spid="64"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多个对象</a:t>
            </a:r>
            <a:endParaRPr lang="en-US" altLang="zh-CN" sz="1800" dirty="0">
              <a:solidFill>
                <a:prstClr val="black"/>
              </a:solidFill>
              <a:latin typeface="微软雅黑" pitchFamily="34" charset="-122"/>
              <a:ea typeface="Alibaba PuHuiTi B"/>
              <a:cs typeface="+mn-cs"/>
            </a:endParaRPr>
          </a:p>
        </p:txBody>
      </p:sp>
      <p:sp>
        <p:nvSpPr>
          <p:cNvPr id="38" name="TextBox 3"/>
          <p:cNvSpPr txBox="1"/>
          <p:nvPr/>
        </p:nvSpPr>
        <p:spPr>
          <a:xfrm>
            <a:off x="654051" y="2296584"/>
            <a:ext cx="4866216" cy="3970318"/>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StudentTest02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//创建第二个对象并使用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40" name="组合 6"/>
          <p:cNvGrpSpPr>
            <a:grpSpLocks/>
          </p:cNvGrpSpPr>
          <p:nvPr/>
        </p:nvGrpSpPr>
        <p:grpSpPr bwMode="auto">
          <a:xfrm>
            <a:off x="6191252" y="2281767"/>
            <a:ext cx="2305049" cy="3479512"/>
            <a:chOff x="3730625" y="1844675"/>
            <a:chExt cx="1728788" cy="2609634"/>
          </a:xfrm>
        </p:grpSpPr>
        <p:sp>
          <p:nvSpPr>
            <p:cNvPr id="41" name="矩形 40"/>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8"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49" name="组合 9"/>
          <p:cNvGrpSpPr>
            <a:grpSpLocks/>
          </p:cNvGrpSpPr>
          <p:nvPr/>
        </p:nvGrpSpPr>
        <p:grpSpPr bwMode="auto">
          <a:xfrm>
            <a:off x="9167285" y="2277533"/>
            <a:ext cx="2305049" cy="3479512"/>
            <a:chOff x="6557963" y="1841500"/>
            <a:chExt cx="1728787" cy="2609634"/>
          </a:xfrm>
        </p:grpSpPr>
        <p:sp>
          <p:nvSpPr>
            <p:cNvPr id="50" name="矩形 49"/>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1"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52" name="矩形 51"/>
          <p:cNvSpPr/>
          <p:nvPr/>
        </p:nvSpPr>
        <p:spPr>
          <a:xfrm>
            <a:off x="1130158" y="4074584"/>
            <a:ext cx="4359288" cy="220014"/>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4" name="矩形 53"/>
          <p:cNvSpPr/>
          <p:nvPr/>
        </p:nvSpPr>
        <p:spPr>
          <a:xfrm>
            <a:off x="10225617" y="275590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5" name="矩形 54"/>
          <p:cNvSpPr/>
          <p:nvPr/>
        </p:nvSpPr>
        <p:spPr>
          <a:xfrm>
            <a:off x="10225617" y="3236384"/>
            <a:ext cx="863600"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6" name="矩形 55"/>
          <p:cNvSpPr/>
          <p:nvPr/>
        </p:nvSpPr>
        <p:spPr>
          <a:xfrm>
            <a:off x="9497484" y="275590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7" name="矩形 56"/>
          <p:cNvSpPr/>
          <p:nvPr/>
        </p:nvSpPr>
        <p:spPr>
          <a:xfrm>
            <a:off x="9497484" y="3236384"/>
            <a:ext cx="728133"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 name="矩形 64"/>
          <p:cNvSpPr/>
          <p:nvPr/>
        </p:nvSpPr>
        <p:spPr>
          <a:xfrm>
            <a:off x="9264651" y="227541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6" name="TextBox 3"/>
          <p:cNvSpPr txBox="1"/>
          <p:nvPr/>
        </p:nvSpPr>
        <p:spPr>
          <a:xfrm>
            <a:off x="9402233" y="2402418"/>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7"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8" name="矩形 19"/>
          <p:cNvSpPr>
            <a:spLocks noChangeArrowheads="1"/>
          </p:cNvSpPr>
          <p:nvPr/>
        </p:nvSpPr>
        <p:spPr bwMode="auto">
          <a:xfrm>
            <a:off x="10124018" y="283633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9" name="矩形 68"/>
          <p:cNvSpPr/>
          <p:nvPr/>
        </p:nvSpPr>
        <p:spPr>
          <a:xfrm>
            <a:off x="10346268" y="3302000"/>
            <a:ext cx="599017" cy="34078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0" name="TextBox 3"/>
          <p:cNvSpPr txBox="1"/>
          <p:nvPr/>
        </p:nvSpPr>
        <p:spPr>
          <a:xfrm>
            <a:off x="5755217" y="5852585"/>
            <a:ext cx="36470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1" name="TextBox 3"/>
          <p:cNvSpPr txBox="1"/>
          <p:nvPr/>
        </p:nvSpPr>
        <p:spPr>
          <a:xfrm>
            <a:off x="5755217" y="6076951"/>
            <a:ext cx="1953683"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72" name="肘形连接符 71"/>
          <p:cNvCxnSpPr>
            <a:endCxn id="73" idx="1"/>
          </p:cNvCxnSpPr>
          <p:nvPr/>
        </p:nvCxnSpPr>
        <p:spPr>
          <a:xfrm>
            <a:off x="3024717" y="4197351"/>
            <a:ext cx="2732616" cy="2357967"/>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3"/>
          <p:cNvSpPr txBox="1"/>
          <p:nvPr/>
        </p:nvSpPr>
        <p:spPr>
          <a:xfrm>
            <a:off x="5757334" y="6309785"/>
            <a:ext cx="1953684"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29584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up)">
                                      <p:cBhvr>
                                        <p:cTn id="7" dur="500"/>
                                        <p:tgtEl>
                                          <p:spTgt spid="7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多个对象</a:t>
            </a:r>
            <a:endParaRPr lang="en-US" altLang="zh-CN" sz="1800" dirty="0">
              <a:solidFill>
                <a:prstClr val="black"/>
              </a:solidFill>
              <a:latin typeface="微软雅黑" pitchFamily="34" charset="-122"/>
              <a:ea typeface="Alibaba PuHuiTi B"/>
              <a:cs typeface="+mn-cs"/>
            </a:endParaRPr>
          </a:p>
        </p:txBody>
      </p:sp>
      <p:sp>
        <p:nvSpPr>
          <p:cNvPr id="25" name="TextBox 3"/>
          <p:cNvSpPr txBox="1"/>
          <p:nvPr/>
        </p:nvSpPr>
        <p:spPr>
          <a:xfrm>
            <a:off x="654051" y="2296584"/>
            <a:ext cx="4866216" cy="3970318"/>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StudentTest02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s1.doHomework();</a:t>
            </a:r>
            <a:br>
              <a:rPr lang="zh-CN" altLang="zh-CN" sz="140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//创建第二个对象并使用</a:t>
            </a:r>
            <a:br>
              <a:rPr lang="zh-CN" altLang="zh-CN" sz="1400" i="1">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6" name="组合 6"/>
          <p:cNvGrpSpPr>
            <a:grpSpLocks/>
          </p:cNvGrpSpPr>
          <p:nvPr/>
        </p:nvGrpSpPr>
        <p:grpSpPr bwMode="auto">
          <a:xfrm>
            <a:off x="6191252" y="2281767"/>
            <a:ext cx="2305049" cy="3479512"/>
            <a:chOff x="3730625" y="1844675"/>
            <a:chExt cx="1728788" cy="2609634"/>
          </a:xfrm>
        </p:grpSpPr>
        <p:sp>
          <p:nvSpPr>
            <p:cNvPr id="27" name="矩形 26"/>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8"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29" name="组合 9"/>
          <p:cNvGrpSpPr>
            <a:grpSpLocks/>
          </p:cNvGrpSpPr>
          <p:nvPr/>
        </p:nvGrpSpPr>
        <p:grpSpPr bwMode="auto">
          <a:xfrm>
            <a:off x="9167285" y="2277533"/>
            <a:ext cx="2305049" cy="3479512"/>
            <a:chOff x="6557963" y="1841500"/>
            <a:chExt cx="1728787" cy="2609634"/>
          </a:xfrm>
        </p:grpSpPr>
        <p:sp>
          <p:nvSpPr>
            <p:cNvPr id="30" name="矩形 29"/>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1"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32" name="矩形 31"/>
          <p:cNvSpPr/>
          <p:nvPr/>
        </p:nvSpPr>
        <p:spPr>
          <a:xfrm>
            <a:off x="1119883" y="4514851"/>
            <a:ext cx="4400384" cy="184149"/>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3" name="矩形 32"/>
          <p:cNvSpPr/>
          <p:nvPr/>
        </p:nvSpPr>
        <p:spPr>
          <a:xfrm>
            <a:off x="10225617" y="275590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矩形 34"/>
          <p:cNvSpPr/>
          <p:nvPr/>
        </p:nvSpPr>
        <p:spPr>
          <a:xfrm>
            <a:off x="10225617" y="3236384"/>
            <a:ext cx="863600"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6" name="矩形 35"/>
          <p:cNvSpPr/>
          <p:nvPr/>
        </p:nvSpPr>
        <p:spPr>
          <a:xfrm>
            <a:off x="9497484" y="275590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矩形 36"/>
          <p:cNvSpPr/>
          <p:nvPr/>
        </p:nvSpPr>
        <p:spPr>
          <a:xfrm>
            <a:off x="9497484" y="3236384"/>
            <a:ext cx="728133"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9" name="矩形 38"/>
          <p:cNvSpPr/>
          <p:nvPr/>
        </p:nvSpPr>
        <p:spPr>
          <a:xfrm>
            <a:off x="9264651" y="227541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2" name="TextBox 3"/>
          <p:cNvSpPr txBox="1"/>
          <p:nvPr/>
        </p:nvSpPr>
        <p:spPr>
          <a:xfrm>
            <a:off x="9402233" y="2402418"/>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3"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矩形 19"/>
          <p:cNvSpPr>
            <a:spLocks noChangeArrowheads="1"/>
          </p:cNvSpPr>
          <p:nvPr/>
        </p:nvSpPr>
        <p:spPr bwMode="auto">
          <a:xfrm>
            <a:off x="10124018" y="283633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p:nvSpPr>
        <p:spPr>
          <a:xfrm>
            <a:off x="10346268" y="3302000"/>
            <a:ext cx="599017" cy="34078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6" name="TextBox 3"/>
          <p:cNvSpPr txBox="1"/>
          <p:nvPr/>
        </p:nvSpPr>
        <p:spPr>
          <a:xfrm>
            <a:off x="5755217" y="5852585"/>
            <a:ext cx="36470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7" name="TextBox 3"/>
          <p:cNvSpPr txBox="1"/>
          <p:nvPr/>
        </p:nvSpPr>
        <p:spPr>
          <a:xfrm>
            <a:off x="5755217" y="6076951"/>
            <a:ext cx="1953683"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3" name="TextBox 3"/>
          <p:cNvSpPr txBox="1"/>
          <p:nvPr/>
        </p:nvSpPr>
        <p:spPr>
          <a:xfrm>
            <a:off x="5757334" y="6309785"/>
            <a:ext cx="1953684"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8" name="TextBox 3"/>
          <p:cNvSpPr txBox="1"/>
          <p:nvPr/>
        </p:nvSpPr>
        <p:spPr>
          <a:xfrm>
            <a:off x="6235700" y="4484908"/>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9" name="TextBox 3"/>
          <p:cNvSpPr txBox="1"/>
          <p:nvPr/>
        </p:nvSpPr>
        <p:spPr>
          <a:xfrm>
            <a:off x="6238138" y="4481362"/>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0" name="矩形 59"/>
          <p:cNvSpPr/>
          <p:nvPr/>
        </p:nvSpPr>
        <p:spPr>
          <a:xfrm>
            <a:off x="9264651" y="371686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1" name="矩形 60"/>
          <p:cNvSpPr/>
          <p:nvPr/>
        </p:nvSpPr>
        <p:spPr>
          <a:xfrm>
            <a:off x="10225617" y="419735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a:p>
            <a:pPr algn="ctr">
              <a:lnSpc>
                <a:spcPct val="130000"/>
              </a:lnSpc>
              <a:defRPr/>
            </a:pPr>
            <a:r>
              <a:rPr lang="en-US" altLang="zh-CN" sz="2533" kern="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2" name="矩形 61"/>
          <p:cNvSpPr/>
          <p:nvPr/>
        </p:nvSpPr>
        <p:spPr>
          <a:xfrm>
            <a:off x="10225617" y="4677834"/>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3" name="矩形 62"/>
          <p:cNvSpPr/>
          <p:nvPr/>
        </p:nvSpPr>
        <p:spPr>
          <a:xfrm>
            <a:off x="9497484" y="419735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4" name="矩形 63"/>
          <p:cNvSpPr/>
          <p:nvPr/>
        </p:nvSpPr>
        <p:spPr>
          <a:xfrm>
            <a:off x="9497484" y="4677834"/>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4" name="TextBox 3"/>
          <p:cNvSpPr txBox="1"/>
          <p:nvPr/>
        </p:nvSpPr>
        <p:spPr>
          <a:xfrm>
            <a:off x="9402233" y="3843867"/>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75" name="肘形连接符 74"/>
          <p:cNvCxnSpPr/>
          <p:nvPr/>
        </p:nvCxnSpPr>
        <p:spPr>
          <a:xfrm flipV="1">
            <a:off x="8208433" y="4076701"/>
            <a:ext cx="1289051" cy="1003300"/>
          </a:xfrm>
          <a:prstGeom prst="bentConnector3">
            <a:avLst>
              <a:gd name="adj1" fmla="val 5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51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58"/>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5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wipe(left)">
                                      <p:cBhvr>
                                        <p:cTn id="3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8" grpId="0" animBg="1"/>
      <p:bldP spid="58" grpId="1" animBg="1"/>
      <p:bldP spid="59" grpId="0" animBg="1"/>
      <p:bldP spid="60" grpId="0"/>
      <p:bldP spid="61" grpId="0" animBg="1"/>
      <p:bldP spid="62" grpId="0" animBg="1"/>
      <p:bldP spid="63" grpId="0" animBg="1"/>
      <p:bldP spid="64" grpId="0" animBg="1"/>
      <p:bldP spid="7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多个对象</a:t>
            </a:r>
            <a:endParaRPr lang="en-US" altLang="zh-CN" sz="1800" dirty="0">
              <a:solidFill>
                <a:prstClr val="black"/>
              </a:solidFill>
              <a:latin typeface="微软雅黑" pitchFamily="34" charset="-122"/>
              <a:ea typeface="Alibaba PuHuiTi B"/>
              <a:cs typeface="+mn-cs"/>
            </a:endParaRPr>
          </a:p>
        </p:txBody>
      </p:sp>
      <p:sp>
        <p:nvSpPr>
          <p:cNvPr id="38" name="TextBox 3"/>
          <p:cNvSpPr txBox="1"/>
          <p:nvPr/>
        </p:nvSpPr>
        <p:spPr>
          <a:xfrm>
            <a:off x="654051" y="2296584"/>
            <a:ext cx="4866216" cy="3970318"/>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StudentTest02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s1.doHomework();</a:t>
            </a:r>
            <a:br>
              <a:rPr lang="zh-CN" altLang="zh-CN" sz="140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//创建第二个对象并使用</a:t>
            </a:r>
            <a:br>
              <a:rPr lang="zh-CN" altLang="zh-CN" sz="1400" i="1">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40" name="组合 6"/>
          <p:cNvGrpSpPr>
            <a:grpSpLocks/>
          </p:cNvGrpSpPr>
          <p:nvPr/>
        </p:nvGrpSpPr>
        <p:grpSpPr bwMode="auto">
          <a:xfrm>
            <a:off x="6191252" y="2281767"/>
            <a:ext cx="2305049" cy="3479512"/>
            <a:chOff x="3730625" y="1844675"/>
            <a:chExt cx="1728788" cy="2609634"/>
          </a:xfrm>
        </p:grpSpPr>
        <p:sp>
          <p:nvSpPr>
            <p:cNvPr id="41" name="矩形 40"/>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8"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49" name="组合 9"/>
          <p:cNvGrpSpPr>
            <a:grpSpLocks/>
          </p:cNvGrpSpPr>
          <p:nvPr/>
        </p:nvGrpSpPr>
        <p:grpSpPr bwMode="auto">
          <a:xfrm>
            <a:off x="9167285" y="2277533"/>
            <a:ext cx="2305049" cy="3479512"/>
            <a:chOff x="6557963" y="1841500"/>
            <a:chExt cx="1728787" cy="2609634"/>
          </a:xfrm>
        </p:grpSpPr>
        <p:sp>
          <p:nvSpPr>
            <p:cNvPr id="50" name="矩形 49"/>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1"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54" name="矩形 53"/>
          <p:cNvSpPr/>
          <p:nvPr/>
        </p:nvSpPr>
        <p:spPr>
          <a:xfrm>
            <a:off x="10225617" y="275590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5" name="矩形 54"/>
          <p:cNvSpPr/>
          <p:nvPr/>
        </p:nvSpPr>
        <p:spPr>
          <a:xfrm>
            <a:off x="10225617" y="3236384"/>
            <a:ext cx="863600"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6" name="矩形 55"/>
          <p:cNvSpPr/>
          <p:nvPr/>
        </p:nvSpPr>
        <p:spPr>
          <a:xfrm>
            <a:off x="9497484" y="275590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7" name="矩形 56"/>
          <p:cNvSpPr/>
          <p:nvPr/>
        </p:nvSpPr>
        <p:spPr>
          <a:xfrm>
            <a:off x="9497484" y="3236384"/>
            <a:ext cx="728133"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 name="矩形 64"/>
          <p:cNvSpPr/>
          <p:nvPr/>
        </p:nvSpPr>
        <p:spPr>
          <a:xfrm>
            <a:off x="9264651" y="227541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6" name="TextBox 3"/>
          <p:cNvSpPr txBox="1"/>
          <p:nvPr/>
        </p:nvSpPr>
        <p:spPr>
          <a:xfrm>
            <a:off x="9402233" y="2402418"/>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7"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8" name="矩形 19"/>
          <p:cNvSpPr>
            <a:spLocks noChangeArrowheads="1"/>
          </p:cNvSpPr>
          <p:nvPr/>
        </p:nvSpPr>
        <p:spPr bwMode="auto">
          <a:xfrm>
            <a:off x="10124018" y="283633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9" name="矩形 68"/>
          <p:cNvSpPr/>
          <p:nvPr/>
        </p:nvSpPr>
        <p:spPr>
          <a:xfrm>
            <a:off x="10346268" y="3302000"/>
            <a:ext cx="599017" cy="34078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0" name="TextBox 3"/>
          <p:cNvSpPr txBox="1"/>
          <p:nvPr/>
        </p:nvSpPr>
        <p:spPr>
          <a:xfrm>
            <a:off x="5755217" y="5852585"/>
            <a:ext cx="36470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1" name="TextBox 3"/>
          <p:cNvSpPr txBox="1"/>
          <p:nvPr/>
        </p:nvSpPr>
        <p:spPr>
          <a:xfrm>
            <a:off x="5755217" y="6076951"/>
            <a:ext cx="1953683"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2" name="TextBox 3"/>
          <p:cNvSpPr txBox="1"/>
          <p:nvPr/>
        </p:nvSpPr>
        <p:spPr>
          <a:xfrm>
            <a:off x="5757334" y="6309785"/>
            <a:ext cx="1953684"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3"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6"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7" name="矩形 76"/>
          <p:cNvSpPr/>
          <p:nvPr/>
        </p:nvSpPr>
        <p:spPr>
          <a:xfrm>
            <a:off x="9264651" y="371686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8" name="矩形 77"/>
          <p:cNvSpPr/>
          <p:nvPr/>
        </p:nvSpPr>
        <p:spPr>
          <a:xfrm>
            <a:off x="10225617" y="419735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a:p>
            <a:pPr algn="ctr">
              <a:lnSpc>
                <a:spcPct val="130000"/>
              </a:lnSpc>
              <a:defRPr/>
            </a:pPr>
            <a:r>
              <a:rPr lang="en-US" altLang="zh-CN" sz="2533" kern="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9" name="矩形 78"/>
          <p:cNvSpPr/>
          <p:nvPr/>
        </p:nvSpPr>
        <p:spPr>
          <a:xfrm>
            <a:off x="10225617" y="4677834"/>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0" name="矩形 79"/>
          <p:cNvSpPr/>
          <p:nvPr/>
        </p:nvSpPr>
        <p:spPr>
          <a:xfrm>
            <a:off x="9497484" y="419735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1" name="矩形 80"/>
          <p:cNvSpPr/>
          <p:nvPr/>
        </p:nvSpPr>
        <p:spPr>
          <a:xfrm>
            <a:off x="9497484" y="4677834"/>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2" name="TextBox 3"/>
          <p:cNvSpPr txBox="1"/>
          <p:nvPr/>
        </p:nvSpPr>
        <p:spPr>
          <a:xfrm>
            <a:off x="9402233" y="3843867"/>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83" name="肘形连接符 82"/>
          <p:cNvCxnSpPr/>
          <p:nvPr/>
        </p:nvCxnSpPr>
        <p:spPr>
          <a:xfrm>
            <a:off x="1992069" y="3087562"/>
            <a:ext cx="4800600" cy="1758949"/>
          </a:xfrm>
          <a:prstGeom prst="bentConnector3">
            <a:avLst>
              <a:gd name="adj1" fmla="val 5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肘形连接符 83"/>
          <p:cNvCxnSpPr/>
          <p:nvPr/>
        </p:nvCxnSpPr>
        <p:spPr>
          <a:xfrm>
            <a:off x="1999192" y="4593167"/>
            <a:ext cx="4734984" cy="486833"/>
          </a:xfrm>
          <a:prstGeom prst="bentConnector3">
            <a:avLst>
              <a:gd name="adj1" fmla="val 44206"/>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7397751" y="5069417"/>
            <a:ext cx="41698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7406218" y="4868333"/>
            <a:ext cx="41698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肘形连接符 86"/>
          <p:cNvCxnSpPr/>
          <p:nvPr/>
        </p:nvCxnSpPr>
        <p:spPr>
          <a:xfrm flipV="1">
            <a:off x="8199968" y="2641600"/>
            <a:ext cx="1284817" cy="2243667"/>
          </a:xfrm>
          <a:prstGeom prst="bentConnector3">
            <a:avLst>
              <a:gd name="adj1" fmla="val 38805"/>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肘形连接符 87"/>
          <p:cNvCxnSpPr/>
          <p:nvPr/>
        </p:nvCxnSpPr>
        <p:spPr>
          <a:xfrm flipV="1">
            <a:off x="8199967" y="4087285"/>
            <a:ext cx="1297517" cy="984249"/>
          </a:xfrm>
          <a:prstGeom prst="bentConnector3">
            <a:avLst>
              <a:gd name="adj1" fmla="val 5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1119883" y="4514851"/>
            <a:ext cx="4400384" cy="184149"/>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3619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1250"/>
                                        <p:tgtEl>
                                          <p:spTgt spid="83"/>
                                        </p:tgtEl>
                                      </p:cBhvr>
                                    </p:animEffect>
                                  </p:childTnLst>
                                </p:cTn>
                              </p:par>
                              <p:par>
                                <p:cTn id="8" presetID="22" presetClass="entr" presetSubtype="8" fill="hold"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wipe(left)">
                                      <p:cBhvr>
                                        <p:cTn id="10" dur="1250"/>
                                        <p:tgtEl>
                                          <p:spTgt spid="84"/>
                                        </p:tgtEl>
                                      </p:cBhvr>
                                    </p:animEffect>
                                  </p:childTnLst>
                                </p:cTn>
                              </p:par>
                            </p:childTnLst>
                          </p:cTn>
                        </p:par>
                        <p:par>
                          <p:cTn id="11" fill="hold">
                            <p:stCondLst>
                              <p:cond delay="1250"/>
                            </p:stCondLst>
                            <p:childTnLst>
                              <p:par>
                                <p:cTn id="12" presetID="22" presetClass="entr" presetSubtype="8" fill="hold" nodeType="afterEffect">
                                  <p:stCondLst>
                                    <p:cond delay="0"/>
                                  </p:stCondLst>
                                  <p:childTnLst>
                                    <p:set>
                                      <p:cBhvr>
                                        <p:cTn id="13" dur="1" fill="hold">
                                          <p:stCondLst>
                                            <p:cond delay="0"/>
                                          </p:stCondLst>
                                        </p:cTn>
                                        <p:tgtEl>
                                          <p:spTgt spid="85"/>
                                        </p:tgtEl>
                                        <p:attrNameLst>
                                          <p:attrName>style.visibility</p:attrName>
                                        </p:attrNameLst>
                                      </p:cBhvr>
                                      <p:to>
                                        <p:strVal val="visible"/>
                                      </p:to>
                                    </p:set>
                                    <p:animEffect transition="in" filter="wipe(left)">
                                      <p:cBhvr>
                                        <p:cTn id="14" dur="500"/>
                                        <p:tgtEl>
                                          <p:spTgt spid="85"/>
                                        </p:tgtEl>
                                      </p:cBhvr>
                                    </p:animEffect>
                                  </p:childTnLst>
                                </p:cTn>
                              </p:par>
                              <p:par>
                                <p:cTn id="15" presetID="22" presetClass="entr" presetSubtype="8" fill="hold" nodeType="with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wipe(left)">
                                      <p:cBhvr>
                                        <p:cTn id="17" dur="500"/>
                                        <p:tgtEl>
                                          <p:spTgt spid="86"/>
                                        </p:tgtEl>
                                      </p:cBhvr>
                                    </p:animEffect>
                                  </p:childTnLst>
                                </p:cTn>
                              </p:par>
                            </p:childTnLst>
                          </p:cTn>
                        </p:par>
                        <p:par>
                          <p:cTn id="18" fill="hold">
                            <p:stCondLst>
                              <p:cond delay="1750"/>
                            </p:stCondLst>
                            <p:childTnLst>
                              <p:par>
                                <p:cTn id="19" presetID="22" presetClass="entr" presetSubtype="8" fill="hold" nodeType="after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ipe(left)">
                                      <p:cBhvr>
                                        <p:cTn id="21" dur="750"/>
                                        <p:tgtEl>
                                          <p:spTgt spid="87"/>
                                        </p:tgtEl>
                                      </p:cBhvr>
                                    </p:animEffect>
                                  </p:childTnLst>
                                </p:cTn>
                              </p:par>
                              <p:par>
                                <p:cTn id="22" presetID="22" presetClass="entr" presetSubtype="8" fill="hold" nodeType="with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wipe(left)">
                                      <p:cBhvr>
                                        <p:cTn id="24" dur="75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多个对象</a:t>
            </a:r>
            <a:endParaRPr lang="en-US" altLang="zh-CN" sz="1800" dirty="0">
              <a:solidFill>
                <a:prstClr val="black"/>
              </a:solidFill>
              <a:latin typeface="微软雅黑" pitchFamily="34" charset="-122"/>
              <a:ea typeface="Alibaba PuHuiTi B"/>
              <a:cs typeface="+mn-cs"/>
            </a:endParaRPr>
          </a:p>
        </p:txBody>
      </p:sp>
      <p:sp>
        <p:nvSpPr>
          <p:cNvPr id="104" name="TextBox 3"/>
          <p:cNvSpPr txBox="1"/>
          <p:nvPr/>
        </p:nvSpPr>
        <p:spPr>
          <a:xfrm>
            <a:off x="654051" y="2296584"/>
            <a:ext cx="4866216" cy="3970318"/>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StudentTest02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//创建第二个对象并使用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105" name="组合 6"/>
          <p:cNvGrpSpPr>
            <a:grpSpLocks/>
          </p:cNvGrpSpPr>
          <p:nvPr/>
        </p:nvGrpSpPr>
        <p:grpSpPr bwMode="auto">
          <a:xfrm>
            <a:off x="6191252" y="2281767"/>
            <a:ext cx="2305049" cy="3479512"/>
            <a:chOff x="3730625" y="1844675"/>
            <a:chExt cx="1728788" cy="2609634"/>
          </a:xfrm>
        </p:grpSpPr>
        <p:sp>
          <p:nvSpPr>
            <p:cNvPr id="106" name="矩形 105"/>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7"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108" name="组合 9"/>
          <p:cNvGrpSpPr>
            <a:grpSpLocks/>
          </p:cNvGrpSpPr>
          <p:nvPr/>
        </p:nvGrpSpPr>
        <p:grpSpPr bwMode="auto">
          <a:xfrm>
            <a:off x="9167285" y="2277533"/>
            <a:ext cx="2305049" cy="3479512"/>
            <a:chOff x="6557963" y="1841500"/>
            <a:chExt cx="1728787" cy="2609634"/>
          </a:xfrm>
        </p:grpSpPr>
        <p:sp>
          <p:nvSpPr>
            <p:cNvPr id="109" name="矩形 108"/>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0"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111" name="矩形 110"/>
          <p:cNvSpPr/>
          <p:nvPr/>
        </p:nvSpPr>
        <p:spPr>
          <a:xfrm>
            <a:off x="1118266" y="4718051"/>
            <a:ext cx="4402001" cy="226484"/>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2" name="矩形 111"/>
          <p:cNvSpPr/>
          <p:nvPr/>
        </p:nvSpPr>
        <p:spPr>
          <a:xfrm>
            <a:off x="10225617" y="275590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3" name="矩形 112"/>
          <p:cNvSpPr/>
          <p:nvPr/>
        </p:nvSpPr>
        <p:spPr>
          <a:xfrm>
            <a:off x="10225617" y="3236384"/>
            <a:ext cx="863600"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4" name="矩形 113"/>
          <p:cNvSpPr/>
          <p:nvPr/>
        </p:nvSpPr>
        <p:spPr>
          <a:xfrm>
            <a:off x="9497484" y="275590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5" name="矩形 114"/>
          <p:cNvSpPr/>
          <p:nvPr/>
        </p:nvSpPr>
        <p:spPr>
          <a:xfrm>
            <a:off x="9497484" y="3236384"/>
            <a:ext cx="728133"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6" name="矩形 115"/>
          <p:cNvSpPr/>
          <p:nvPr/>
        </p:nvSpPr>
        <p:spPr>
          <a:xfrm>
            <a:off x="9264651" y="227541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7" name="TextBox 3"/>
          <p:cNvSpPr txBox="1"/>
          <p:nvPr/>
        </p:nvSpPr>
        <p:spPr>
          <a:xfrm>
            <a:off x="9402233" y="2402418"/>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8"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9" name="矩形 19"/>
          <p:cNvSpPr>
            <a:spLocks noChangeArrowheads="1"/>
          </p:cNvSpPr>
          <p:nvPr/>
        </p:nvSpPr>
        <p:spPr bwMode="auto">
          <a:xfrm>
            <a:off x="10124018" y="283633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0" name="矩形 119"/>
          <p:cNvSpPr/>
          <p:nvPr/>
        </p:nvSpPr>
        <p:spPr>
          <a:xfrm>
            <a:off x="10346268" y="3302000"/>
            <a:ext cx="599017" cy="34078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1" name="TextBox 3"/>
          <p:cNvSpPr txBox="1"/>
          <p:nvPr/>
        </p:nvSpPr>
        <p:spPr>
          <a:xfrm>
            <a:off x="5755217" y="5852585"/>
            <a:ext cx="36470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2" name="TextBox 3"/>
          <p:cNvSpPr txBox="1"/>
          <p:nvPr/>
        </p:nvSpPr>
        <p:spPr>
          <a:xfrm>
            <a:off x="5755217" y="6076951"/>
            <a:ext cx="1953683"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3" name="TextBox 3"/>
          <p:cNvSpPr txBox="1"/>
          <p:nvPr/>
        </p:nvSpPr>
        <p:spPr>
          <a:xfrm>
            <a:off x="5757334" y="6309785"/>
            <a:ext cx="1953684"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4"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5"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6" name="矩形 125"/>
          <p:cNvSpPr/>
          <p:nvPr/>
        </p:nvSpPr>
        <p:spPr>
          <a:xfrm>
            <a:off x="9264651" y="371686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7" name="矩形 126"/>
          <p:cNvSpPr/>
          <p:nvPr/>
        </p:nvSpPr>
        <p:spPr>
          <a:xfrm>
            <a:off x="10225617" y="419735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a:p>
            <a:pPr algn="ctr">
              <a:lnSpc>
                <a:spcPct val="130000"/>
              </a:lnSpc>
              <a:defRPr/>
            </a:pPr>
            <a:r>
              <a:rPr lang="en-US" altLang="zh-CN" sz="2533" kern="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8" name="矩形 127"/>
          <p:cNvSpPr/>
          <p:nvPr/>
        </p:nvSpPr>
        <p:spPr>
          <a:xfrm>
            <a:off x="10225617" y="4677834"/>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9" name="矩形 128"/>
          <p:cNvSpPr/>
          <p:nvPr/>
        </p:nvSpPr>
        <p:spPr>
          <a:xfrm>
            <a:off x="9497484" y="419735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0" name="矩形 129"/>
          <p:cNvSpPr/>
          <p:nvPr/>
        </p:nvSpPr>
        <p:spPr>
          <a:xfrm>
            <a:off x="9497484" y="4677834"/>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1" name="TextBox 3"/>
          <p:cNvSpPr txBox="1"/>
          <p:nvPr/>
        </p:nvSpPr>
        <p:spPr>
          <a:xfrm>
            <a:off x="9402233" y="3843867"/>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32" name="肘形连接符 131"/>
          <p:cNvCxnSpPr/>
          <p:nvPr/>
        </p:nvCxnSpPr>
        <p:spPr>
          <a:xfrm rot="16200000" flipH="1">
            <a:off x="3961343" y="2074334"/>
            <a:ext cx="283633" cy="5668433"/>
          </a:xfrm>
          <a:prstGeom prst="bentConnector3">
            <a:avLst>
              <a:gd name="adj1" fmla="val -108109"/>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a:off x="7397751" y="5069417"/>
            <a:ext cx="41698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肘形连接符 133"/>
          <p:cNvCxnSpPr/>
          <p:nvPr/>
        </p:nvCxnSpPr>
        <p:spPr>
          <a:xfrm flipV="1">
            <a:off x="8187267" y="4078818"/>
            <a:ext cx="1293284" cy="1007533"/>
          </a:xfrm>
          <a:prstGeom prst="bentConnector3">
            <a:avLst>
              <a:gd name="adj1" fmla="val 39695"/>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5" name="肘形连接符 134"/>
          <p:cNvCxnSpPr/>
          <p:nvPr/>
        </p:nvCxnSpPr>
        <p:spPr>
          <a:xfrm rot="5400000" flipH="1" flipV="1">
            <a:off x="5414042" y="866776"/>
            <a:ext cx="440267" cy="7579784"/>
          </a:xfrm>
          <a:prstGeom prst="bentConnector4">
            <a:avLst>
              <a:gd name="adj1" fmla="val -230823"/>
              <a:gd name="adj2" fmla="val 92788"/>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73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750"/>
                                        <p:tgtEl>
                                          <p:spTgt spid="132"/>
                                        </p:tgtEl>
                                      </p:cBhvr>
                                    </p:animEffect>
                                  </p:childTnLst>
                                </p:cTn>
                              </p:par>
                            </p:childTnLst>
                          </p:cTn>
                        </p:par>
                        <p:par>
                          <p:cTn id="8" fill="hold">
                            <p:stCondLst>
                              <p:cond delay="750"/>
                            </p:stCondLst>
                            <p:childTnLst>
                              <p:par>
                                <p:cTn id="9" presetID="22" presetClass="entr" presetSubtype="8" fill="hold" nodeType="after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in" filter="wipe(left)">
                                      <p:cBhvr>
                                        <p:cTn id="11" dur="500"/>
                                        <p:tgtEl>
                                          <p:spTgt spid="133"/>
                                        </p:tgtEl>
                                      </p:cBhvr>
                                    </p:animEffect>
                                  </p:childTnLst>
                                </p:cTn>
                              </p:par>
                            </p:childTnLst>
                          </p:cTn>
                        </p:par>
                        <p:par>
                          <p:cTn id="12" fill="hold">
                            <p:stCondLst>
                              <p:cond delay="1250"/>
                            </p:stCondLst>
                            <p:childTnLst>
                              <p:par>
                                <p:cTn id="13" presetID="22" presetClass="entr" presetSubtype="8" fill="hold" nodeType="afterEffect">
                                  <p:stCondLst>
                                    <p:cond delay="0"/>
                                  </p:stCondLst>
                                  <p:childTnLst>
                                    <p:set>
                                      <p:cBhvr>
                                        <p:cTn id="14" dur="1" fill="hold">
                                          <p:stCondLst>
                                            <p:cond delay="0"/>
                                          </p:stCondLst>
                                        </p:cTn>
                                        <p:tgtEl>
                                          <p:spTgt spid="134"/>
                                        </p:tgtEl>
                                        <p:attrNameLst>
                                          <p:attrName>style.visibility</p:attrName>
                                        </p:attrNameLst>
                                      </p:cBhvr>
                                      <p:to>
                                        <p:strVal val="visible"/>
                                      </p:to>
                                    </p:set>
                                    <p:animEffect transition="in" filter="wipe(left)">
                                      <p:cBhvr>
                                        <p:cTn id="15" dur="500"/>
                                        <p:tgtEl>
                                          <p:spTgt spid="13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35"/>
                                        </p:tgtEl>
                                        <p:attrNameLst>
                                          <p:attrName>style.visibility</p:attrName>
                                        </p:attrNameLst>
                                      </p:cBhvr>
                                      <p:to>
                                        <p:strVal val="visible"/>
                                      </p:to>
                                    </p:set>
                                    <p:animEffect transition="in" filter="wipe(left)">
                                      <p:cBhvr>
                                        <p:cTn id="20" dur="75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多个对象</a:t>
            </a:r>
            <a:endParaRPr lang="en-US" altLang="zh-CN" sz="1800" dirty="0">
              <a:solidFill>
                <a:prstClr val="black"/>
              </a:solidFill>
              <a:latin typeface="微软雅黑" pitchFamily="34" charset="-122"/>
              <a:ea typeface="Alibaba PuHuiTi B"/>
              <a:cs typeface="+mn-cs"/>
            </a:endParaRPr>
          </a:p>
        </p:txBody>
      </p:sp>
      <p:sp>
        <p:nvSpPr>
          <p:cNvPr id="36" name="TextBox 3"/>
          <p:cNvSpPr txBox="1"/>
          <p:nvPr/>
        </p:nvSpPr>
        <p:spPr>
          <a:xfrm>
            <a:off x="654051" y="2296584"/>
            <a:ext cx="4866216" cy="3970318"/>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StudentTest02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//创建第二个对象并使用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37" name="组合 6"/>
          <p:cNvGrpSpPr>
            <a:grpSpLocks/>
          </p:cNvGrpSpPr>
          <p:nvPr/>
        </p:nvGrpSpPr>
        <p:grpSpPr bwMode="auto">
          <a:xfrm>
            <a:off x="6191252" y="2281767"/>
            <a:ext cx="2305049" cy="3479512"/>
            <a:chOff x="3730625" y="1844675"/>
            <a:chExt cx="1728788" cy="2609634"/>
          </a:xfrm>
        </p:grpSpPr>
        <p:sp>
          <p:nvSpPr>
            <p:cNvPr id="38" name="矩形 37"/>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9"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40" name="组合 9"/>
          <p:cNvGrpSpPr>
            <a:grpSpLocks/>
          </p:cNvGrpSpPr>
          <p:nvPr/>
        </p:nvGrpSpPr>
        <p:grpSpPr bwMode="auto">
          <a:xfrm>
            <a:off x="9167285" y="2277533"/>
            <a:ext cx="2305049" cy="3479512"/>
            <a:chOff x="6557963" y="1841500"/>
            <a:chExt cx="1728787" cy="2609634"/>
          </a:xfrm>
        </p:grpSpPr>
        <p:sp>
          <p:nvSpPr>
            <p:cNvPr id="41" name="矩形 40"/>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2"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44" name="矩形 43"/>
          <p:cNvSpPr/>
          <p:nvPr/>
        </p:nvSpPr>
        <p:spPr>
          <a:xfrm>
            <a:off x="10225617" y="275590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p:nvSpPr>
        <p:spPr>
          <a:xfrm>
            <a:off x="10225617" y="3236384"/>
            <a:ext cx="863600"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6" name="矩形 45"/>
          <p:cNvSpPr/>
          <p:nvPr/>
        </p:nvSpPr>
        <p:spPr>
          <a:xfrm>
            <a:off x="9497484" y="275590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7" name="矩形 46"/>
          <p:cNvSpPr/>
          <p:nvPr/>
        </p:nvSpPr>
        <p:spPr>
          <a:xfrm>
            <a:off x="9497484" y="3236384"/>
            <a:ext cx="728133"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8" name="矩形 47"/>
          <p:cNvSpPr/>
          <p:nvPr/>
        </p:nvSpPr>
        <p:spPr>
          <a:xfrm>
            <a:off x="9264651" y="227541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TextBox 3"/>
          <p:cNvSpPr txBox="1"/>
          <p:nvPr/>
        </p:nvSpPr>
        <p:spPr>
          <a:xfrm>
            <a:off x="9402233" y="2402418"/>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0"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1" name="矩形 19"/>
          <p:cNvSpPr>
            <a:spLocks noChangeArrowheads="1"/>
          </p:cNvSpPr>
          <p:nvPr/>
        </p:nvSpPr>
        <p:spPr bwMode="auto">
          <a:xfrm>
            <a:off x="10124018" y="283633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2" name="矩形 51"/>
          <p:cNvSpPr/>
          <p:nvPr/>
        </p:nvSpPr>
        <p:spPr>
          <a:xfrm>
            <a:off x="10346268" y="3302000"/>
            <a:ext cx="599017" cy="34078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3" name="TextBox 3"/>
          <p:cNvSpPr txBox="1"/>
          <p:nvPr/>
        </p:nvSpPr>
        <p:spPr>
          <a:xfrm>
            <a:off x="5755217" y="5852585"/>
            <a:ext cx="36470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4" name="TextBox 3"/>
          <p:cNvSpPr txBox="1"/>
          <p:nvPr/>
        </p:nvSpPr>
        <p:spPr>
          <a:xfrm>
            <a:off x="5755217" y="6076951"/>
            <a:ext cx="1953683"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5" name="TextBox 3"/>
          <p:cNvSpPr txBox="1"/>
          <p:nvPr/>
        </p:nvSpPr>
        <p:spPr>
          <a:xfrm>
            <a:off x="5757334" y="6309785"/>
            <a:ext cx="1953684"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6"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7"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8" name="矩形 57"/>
          <p:cNvSpPr/>
          <p:nvPr/>
        </p:nvSpPr>
        <p:spPr>
          <a:xfrm>
            <a:off x="9264651" y="371686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9" name="矩形 58"/>
          <p:cNvSpPr/>
          <p:nvPr/>
        </p:nvSpPr>
        <p:spPr>
          <a:xfrm>
            <a:off x="10225617" y="419735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en-US" altLang="zh-CN" sz="2533"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0" name="矩形 59"/>
          <p:cNvSpPr/>
          <p:nvPr/>
        </p:nvSpPr>
        <p:spPr>
          <a:xfrm>
            <a:off x="10225617" y="4677834"/>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1" name="矩形 60"/>
          <p:cNvSpPr/>
          <p:nvPr/>
        </p:nvSpPr>
        <p:spPr>
          <a:xfrm>
            <a:off x="9497484" y="419735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2" name="矩形 61"/>
          <p:cNvSpPr/>
          <p:nvPr/>
        </p:nvSpPr>
        <p:spPr>
          <a:xfrm>
            <a:off x="9497484" y="4677834"/>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3" name="TextBox 3"/>
          <p:cNvSpPr txBox="1"/>
          <p:nvPr/>
        </p:nvSpPr>
        <p:spPr>
          <a:xfrm>
            <a:off x="9402233" y="3843867"/>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8" name="矩形 38"/>
          <p:cNvSpPr>
            <a:spLocks noChangeArrowheads="1"/>
          </p:cNvSpPr>
          <p:nvPr/>
        </p:nvSpPr>
        <p:spPr bwMode="auto">
          <a:xfrm>
            <a:off x="10124018" y="427778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9" name="矩形 68"/>
          <p:cNvSpPr/>
          <p:nvPr/>
        </p:nvSpPr>
        <p:spPr>
          <a:xfrm>
            <a:off x="1118266" y="4718051"/>
            <a:ext cx="4402001" cy="226484"/>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99173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多个对象</a:t>
            </a:r>
            <a:endParaRPr lang="en-US" altLang="zh-CN" sz="1800" dirty="0">
              <a:solidFill>
                <a:prstClr val="black"/>
              </a:solidFill>
              <a:latin typeface="微软雅黑" pitchFamily="34" charset="-122"/>
              <a:ea typeface="Alibaba PuHuiTi B"/>
              <a:cs typeface="+mn-cs"/>
            </a:endParaRPr>
          </a:p>
        </p:txBody>
      </p:sp>
      <p:sp>
        <p:nvSpPr>
          <p:cNvPr id="43" name="TextBox 3"/>
          <p:cNvSpPr txBox="1"/>
          <p:nvPr/>
        </p:nvSpPr>
        <p:spPr>
          <a:xfrm>
            <a:off x="654051" y="2296584"/>
            <a:ext cx="4866216" cy="3970318"/>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StudentTest02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//创建第二个对象并使用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64" name="组合 6"/>
          <p:cNvGrpSpPr>
            <a:grpSpLocks/>
          </p:cNvGrpSpPr>
          <p:nvPr/>
        </p:nvGrpSpPr>
        <p:grpSpPr bwMode="auto">
          <a:xfrm>
            <a:off x="6191252" y="2281767"/>
            <a:ext cx="2305049" cy="3479512"/>
            <a:chOff x="3730625" y="1844675"/>
            <a:chExt cx="1728788" cy="2609634"/>
          </a:xfrm>
        </p:grpSpPr>
        <p:sp>
          <p:nvSpPr>
            <p:cNvPr id="67" name="矩形 66"/>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2"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73" name="组合 9"/>
          <p:cNvGrpSpPr>
            <a:grpSpLocks/>
          </p:cNvGrpSpPr>
          <p:nvPr/>
        </p:nvGrpSpPr>
        <p:grpSpPr bwMode="auto">
          <a:xfrm>
            <a:off x="9167285" y="2277533"/>
            <a:ext cx="2305049" cy="3479512"/>
            <a:chOff x="6557963" y="1841500"/>
            <a:chExt cx="1728787" cy="2609634"/>
          </a:xfrm>
        </p:grpSpPr>
        <p:sp>
          <p:nvSpPr>
            <p:cNvPr id="74" name="矩形 73"/>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5"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76" name="矩形 75"/>
          <p:cNvSpPr/>
          <p:nvPr/>
        </p:nvSpPr>
        <p:spPr>
          <a:xfrm>
            <a:off x="1089061" y="4938184"/>
            <a:ext cx="4431206" cy="220134"/>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7" name="矩形 76"/>
          <p:cNvSpPr/>
          <p:nvPr/>
        </p:nvSpPr>
        <p:spPr>
          <a:xfrm>
            <a:off x="10225617" y="275590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8" name="矩形 77"/>
          <p:cNvSpPr/>
          <p:nvPr/>
        </p:nvSpPr>
        <p:spPr>
          <a:xfrm>
            <a:off x="10225617" y="3236384"/>
            <a:ext cx="863600"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9" name="矩形 78"/>
          <p:cNvSpPr/>
          <p:nvPr/>
        </p:nvSpPr>
        <p:spPr>
          <a:xfrm>
            <a:off x="9497484" y="275590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0" name="矩形 79"/>
          <p:cNvSpPr/>
          <p:nvPr/>
        </p:nvSpPr>
        <p:spPr>
          <a:xfrm>
            <a:off x="9497484" y="3236384"/>
            <a:ext cx="728133"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1" name="矩形 80"/>
          <p:cNvSpPr/>
          <p:nvPr/>
        </p:nvSpPr>
        <p:spPr>
          <a:xfrm>
            <a:off x="9264651" y="227541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2" name="TextBox 3"/>
          <p:cNvSpPr txBox="1"/>
          <p:nvPr/>
        </p:nvSpPr>
        <p:spPr>
          <a:xfrm>
            <a:off x="9402233" y="2402418"/>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3"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4" name="矩形 19"/>
          <p:cNvSpPr>
            <a:spLocks noChangeArrowheads="1"/>
          </p:cNvSpPr>
          <p:nvPr/>
        </p:nvSpPr>
        <p:spPr bwMode="auto">
          <a:xfrm>
            <a:off x="10124018" y="283633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5" name="矩形 84"/>
          <p:cNvSpPr/>
          <p:nvPr/>
        </p:nvSpPr>
        <p:spPr>
          <a:xfrm>
            <a:off x="10346268" y="3302000"/>
            <a:ext cx="599017" cy="34078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6" name="TextBox 3"/>
          <p:cNvSpPr txBox="1"/>
          <p:nvPr/>
        </p:nvSpPr>
        <p:spPr>
          <a:xfrm>
            <a:off x="5755217" y="5852585"/>
            <a:ext cx="36470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7" name="TextBox 3"/>
          <p:cNvSpPr txBox="1"/>
          <p:nvPr/>
        </p:nvSpPr>
        <p:spPr>
          <a:xfrm>
            <a:off x="5755217" y="6076951"/>
            <a:ext cx="1953683"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8" name="TextBox 3"/>
          <p:cNvSpPr txBox="1"/>
          <p:nvPr/>
        </p:nvSpPr>
        <p:spPr>
          <a:xfrm>
            <a:off x="5757334" y="6309785"/>
            <a:ext cx="1953684"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9"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0"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1" name="矩形 90"/>
          <p:cNvSpPr/>
          <p:nvPr/>
        </p:nvSpPr>
        <p:spPr>
          <a:xfrm>
            <a:off x="9264651" y="371686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2" name="矩形 91"/>
          <p:cNvSpPr/>
          <p:nvPr/>
        </p:nvSpPr>
        <p:spPr>
          <a:xfrm>
            <a:off x="10225617" y="419735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en-US" altLang="zh-CN" sz="2533"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3" name="矩形 92"/>
          <p:cNvSpPr/>
          <p:nvPr/>
        </p:nvSpPr>
        <p:spPr>
          <a:xfrm>
            <a:off x="10225617" y="4677834"/>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4" name="矩形 93"/>
          <p:cNvSpPr/>
          <p:nvPr/>
        </p:nvSpPr>
        <p:spPr>
          <a:xfrm>
            <a:off x="9497484" y="419735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5" name="矩形 94"/>
          <p:cNvSpPr/>
          <p:nvPr/>
        </p:nvSpPr>
        <p:spPr>
          <a:xfrm>
            <a:off x="9497484" y="4677834"/>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6" name="TextBox 3"/>
          <p:cNvSpPr txBox="1"/>
          <p:nvPr/>
        </p:nvSpPr>
        <p:spPr>
          <a:xfrm>
            <a:off x="9402233" y="3843867"/>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7" name="矩形 38"/>
          <p:cNvSpPr>
            <a:spLocks noChangeArrowheads="1"/>
          </p:cNvSpPr>
          <p:nvPr/>
        </p:nvSpPr>
        <p:spPr bwMode="auto">
          <a:xfrm>
            <a:off x="10124018" y="427778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98" name="肘形连接符 97"/>
          <p:cNvCxnSpPr/>
          <p:nvPr/>
        </p:nvCxnSpPr>
        <p:spPr>
          <a:xfrm flipV="1">
            <a:off x="2631018" y="4938184"/>
            <a:ext cx="7785100" cy="99483"/>
          </a:xfrm>
          <a:prstGeom prst="bentConnector3">
            <a:avLst>
              <a:gd name="adj1" fmla="val 79037"/>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56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p:cTn id="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多个对象</a:t>
            </a:r>
            <a:endParaRPr lang="en-US" altLang="zh-CN" sz="1800" dirty="0">
              <a:solidFill>
                <a:prstClr val="black"/>
              </a:solidFill>
              <a:latin typeface="微软雅黑" pitchFamily="34" charset="-122"/>
              <a:ea typeface="Alibaba PuHuiTi B"/>
              <a:cs typeface="+mn-cs"/>
            </a:endParaRPr>
          </a:p>
        </p:txBody>
      </p:sp>
      <p:sp>
        <p:nvSpPr>
          <p:cNvPr id="35" name="TextBox 3"/>
          <p:cNvSpPr txBox="1"/>
          <p:nvPr/>
        </p:nvSpPr>
        <p:spPr>
          <a:xfrm>
            <a:off x="654051" y="2296584"/>
            <a:ext cx="4866216" cy="3970318"/>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StudentTest02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//创建第二个对象并使用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36" name="组合 6"/>
          <p:cNvGrpSpPr>
            <a:grpSpLocks/>
          </p:cNvGrpSpPr>
          <p:nvPr/>
        </p:nvGrpSpPr>
        <p:grpSpPr bwMode="auto">
          <a:xfrm>
            <a:off x="6191252" y="2281767"/>
            <a:ext cx="2305049" cy="3479512"/>
            <a:chOff x="3730625" y="1844675"/>
            <a:chExt cx="1728788" cy="2609634"/>
          </a:xfrm>
        </p:grpSpPr>
        <p:sp>
          <p:nvSpPr>
            <p:cNvPr id="37" name="矩形 36"/>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8"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39" name="组合 9"/>
          <p:cNvGrpSpPr>
            <a:grpSpLocks/>
          </p:cNvGrpSpPr>
          <p:nvPr/>
        </p:nvGrpSpPr>
        <p:grpSpPr bwMode="auto">
          <a:xfrm>
            <a:off x="9167285" y="2277533"/>
            <a:ext cx="2305049" cy="3479512"/>
            <a:chOff x="6557963" y="1841500"/>
            <a:chExt cx="1728787" cy="2609634"/>
          </a:xfrm>
        </p:grpSpPr>
        <p:sp>
          <p:nvSpPr>
            <p:cNvPr id="40" name="矩形 39"/>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1"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44" name="矩形 43"/>
          <p:cNvSpPr/>
          <p:nvPr/>
        </p:nvSpPr>
        <p:spPr>
          <a:xfrm>
            <a:off x="10225617" y="275590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p:nvSpPr>
        <p:spPr>
          <a:xfrm>
            <a:off x="10225617" y="3236384"/>
            <a:ext cx="863600"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6" name="矩形 45"/>
          <p:cNvSpPr/>
          <p:nvPr/>
        </p:nvSpPr>
        <p:spPr>
          <a:xfrm>
            <a:off x="9497484" y="275590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7" name="矩形 46"/>
          <p:cNvSpPr/>
          <p:nvPr/>
        </p:nvSpPr>
        <p:spPr>
          <a:xfrm>
            <a:off x="9497484" y="3236384"/>
            <a:ext cx="728133"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8" name="矩形 47"/>
          <p:cNvSpPr/>
          <p:nvPr/>
        </p:nvSpPr>
        <p:spPr>
          <a:xfrm>
            <a:off x="9264651" y="227541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TextBox 3"/>
          <p:cNvSpPr txBox="1"/>
          <p:nvPr/>
        </p:nvSpPr>
        <p:spPr>
          <a:xfrm>
            <a:off x="9402233" y="2402418"/>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0"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1" name="矩形 19"/>
          <p:cNvSpPr>
            <a:spLocks noChangeArrowheads="1"/>
          </p:cNvSpPr>
          <p:nvPr/>
        </p:nvSpPr>
        <p:spPr bwMode="auto">
          <a:xfrm>
            <a:off x="10124018" y="283633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2" name="矩形 51"/>
          <p:cNvSpPr/>
          <p:nvPr/>
        </p:nvSpPr>
        <p:spPr>
          <a:xfrm>
            <a:off x="10346268" y="3302000"/>
            <a:ext cx="599017" cy="34078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3" name="TextBox 3"/>
          <p:cNvSpPr txBox="1"/>
          <p:nvPr/>
        </p:nvSpPr>
        <p:spPr>
          <a:xfrm>
            <a:off x="5755217" y="5852585"/>
            <a:ext cx="36470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4" name="TextBox 3"/>
          <p:cNvSpPr txBox="1"/>
          <p:nvPr/>
        </p:nvSpPr>
        <p:spPr>
          <a:xfrm>
            <a:off x="5755217" y="6076951"/>
            <a:ext cx="1953683"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5" name="TextBox 3"/>
          <p:cNvSpPr txBox="1"/>
          <p:nvPr/>
        </p:nvSpPr>
        <p:spPr>
          <a:xfrm>
            <a:off x="5757334" y="6309785"/>
            <a:ext cx="1953684"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6"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7"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8" name="矩形 57"/>
          <p:cNvSpPr/>
          <p:nvPr/>
        </p:nvSpPr>
        <p:spPr>
          <a:xfrm>
            <a:off x="9264651" y="371686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9" name="矩形 58"/>
          <p:cNvSpPr/>
          <p:nvPr/>
        </p:nvSpPr>
        <p:spPr>
          <a:xfrm>
            <a:off x="10225617" y="419735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en-US" altLang="zh-CN" sz="2533"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0" name="矩形 59"/>
          <p:cNvSpPr/>
          <p:nvPr/>
        </p:nvSpPr>
        <p:spPr>
          <a:xfrm>
            <a:off x="10225617" y="4677834"/>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1" name="矩形 60"/>
          <p:cNvSpPr/>
          <p:nvPr/>
        </p:nvSpPr>
        <p:spPr>
          <a:xfrm>
            <a:off x="9497484" y="419735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2" name="矩形 61"/>
          <p:cNvSpPr/>
          <p:nvPr/>
        </p:nvSpPr>
        <p:spPr>
          <a:xfrm>
            <a:off x="9497484" y="4677834"/>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3" name="TextBox 3"/>
          <p:cNvSpPr txBox="1"/>
          <p:nvPr/>
        </p:nvSpPr>
        <p:spPr>
          <a:xfrm>
            <a:off x="9402233" y="3843867"/>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 name="矩形 38"/>
          <p:cNvSpPr>
            <a:spLocks noChangeArrowheads="1"/>
          </p:cNvSpPr>
          <p:nvPr/>
        </p:nvSpPr>
        <p:spPr bwMode="auto">
          <a:xfrm>
            <a:off x="10124018" y="427778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6" name="肘形连接符 65"/>
          <p:cNvCxnSpPr/>
          <p:nvPr/>
        </p:nvCxnSpPr>
        <p:spPr>
          <a:xfrm flipV="1">
            <a:off x="2631018" y="4938184"/>
            <a:ext cx="7785100" cy="99483"/>
          </a:xfrm>
          <a:prstGeom prst="bentConnector3">
            <a:avLst>
              <a:gd name="adj1" fmla="val 79037"/>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1089061" y="4938184"/>
            <a:ext cx="4431206" cy="220134"/>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575314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多个对象</a:t>
            </a:r>
            <a:endParaRPr lang="en-US" altLang="zh-CN" sz="1800" dirty="0">
              <a:solidFill>
                <a:prstClr val="black"/>
              </a:solidFill>
              <a:latin typeface="微软雅黑" pitchFamily="34" charset="-122"/>
              <a:ea typeface="Alibaba PuHuiTi B"/>
              <a:cs typeface="+mn-cs"/>
            </a:endParaRPr>
          </a:p>
        </p:txBody>
      </p:sp>
      <p:sp>
        <p:nvSpPr>
          <p:cNvPr id="42" name="TextBox 3"/>
          <p:cNvSpPr txBox="1"/>
          <p:nvPr/>
        </p:nvSpPr>
        <p:spPr>
          <a:xfrm>
            <a:off x="654051" y="2296584"/>
            <a:ext cx="4866216" cy="3970318"/>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StudentTest02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//创建第二个对象并使用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43" name="组合 6"/>
          <p:cNvGrpSpPr>
            <a:grpSpLocks/>
          </p:cNvGrpSpPr>
          <p:nvPr/>
        </p:nvGrpSpPr>
        <p:grpSpPr bwMode="auto">
          <a:xfrm>
            <a:off x="6191252" y="2281767"/>
            <a:ext cx="2305049" cy="3479512"/>
            <a:chOff x="3730625" y="1844675"/>
            <a:chExt cx="1728788" cy="2609634"/>
          </a:xfrm>
        </p:grpSpPr>
        <p:sp>
          <p:nvSpPr>
            <p:cNvPr id="64" name="矩形 63"/>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7"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69" name="组合 9"/>
          <p:cNvGrpSpPr>
            <a:grpSpLocks/>
          </p:cNvGrpSpPr>
          <p:nvPr/>
        </p:nvGrpSpPr>
        <p:grpSpPr bwMode="auto">
          <a:xfrm>
            <a:off x="9167285" y="2277533"/>
            <a:ext cx="2305049" cy="3479512"/>
            <a:chOff x="6557963" y="1841500"/>
            <a:chExt cx="1728787" cy="2609634"/>
          </a:xfrm>
        </p:grpSpPr>
        <p:sp>
          <p:nvSpPr>
            <p:cNvPr id="70" name="矩形 69"/>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1"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72" name="矩形 71"/>
          <p:cNvSpPr/>
          <p:nvPr/>
        </p:nvSpPr>
        <p:spPr>
          <a:xfrm>
            <a:off x="1130157" y="5156201"/>
            <a:ext cx="4390110" cy="173679"/>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3" name="矩形 72"/>
          <p:cNvSpPr/>
          <p:nvPr/>
        </p:nvSpPr>
        <p:spPr>
          <a:xfrm>
            <a:off x="10225617" y="275590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4" name="矩形 73"/>
          <p:cNvSpPr/>
          <p:nvPr/>
        </p:nvSpPr>
        <p:spPr>
          <a:xfrm>
            <a:off x="10225617" y="3236384"/>
            <a:ext cx="863600"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5" name="矩形 74"/>
          <p:cNvSpPr/>
          <p:nvPr/>
        </p:nvSpPr>
        <p:spPr>
          <a:xfrm>
            <a:off x="9497484" y="275590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6" name="矩形 75"/>
          <p:cNvSpPr/>
          <p:nvPr/>
        </p:nvSpPr>
        <p:spPr>
          <a:xfrm>
            <a:off x="9497484" y="3236384"/>
            <a:ext cx="728133"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7" name="矩形 76"/>
          <p:cNvSpPr/>
          <p:nvPr/>
        </p:nvSpPr>
        <p:spPr>
          <a:xfrm>
            <a:off x="9264651" y="227541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8" name="TextBox 3"/>
          <p:cNvSpPr txBox="1"/>
          <p:nvPr/>
        </p:nvSpPr>
        <p:spPr>
          <a:xfrm>
            <a:off x="9402233" y="2402418"/>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9"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0" name="矩形 19"/>
          <p:cNvSpPr>
            <a:spLocks noChangeArrowheads="1"/>
          </p:cNvSpPr>
          <p:nvPr/>
        </p:nvSpPr>
        <p:spPr bwMode="auto">
          <a:xfrm>
            <a:off x="10124018" y="283633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1" name="矩形 80"/>
          <p:cNvSpPr/>
          <p:nvPr/>
        </p:nvSpPr>
        <p:spPr>
          <a:xfrm>
            <a:off x="10346268" y="3302000"/>
            <a:ext cx="599017" cy="34078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2" name="TextBox 3"/>
          <p:cNvSpPr txBox="1"/>
          <p:nvPr/>
        </p:nvSpPr>
        <p:spPr>
          <a:xfrm>
            <a:off x="5755217" y="5852585"/>
            <a:ext cx="36470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3" name="TextBox 3"/>
          <p:cNvSpPr txBox="1"/>
          <p:nvPr/>
        </p:nvSpPr>
        <p:spPr>
          <a:xfrm>
            <a:off x="5755217" y="6076951"/>
            <a:ext cx="1953683"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4" name="TextBox 3"/>
          <p:cNvSpPr txBox="1"/>
          <p:nvPr/>
        </p:nvSpPr>
        <p:spPr>
          <a:xfrm>
            <a:off x="5757334" y="6309785"/>
            <a:ext cx="1953684"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5"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6"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7" name="矩形 86"/>
          <p:cNvSpPr/>
          <p:nvPr/>
        </p:nvSpPr>
        <p:spPr>
          <a:xfrm>
            <a:off x="9264651" y="371686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8" name="矩形 87"/>
          <p:cNvSpPr/>
          <p:nvPr/>
        </p:nvSpPr>
        <p:spPr>
          <a:xfrm>
            <a:off x="10225617" y="419735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en-US" altLang="zh-CN" sz="2533"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9" name="矩形 88"/>
          <p:cNvSpPr/>
          <p:nvPr/>
        </p:nvSpPr>
        <p:spPr>
          <a:xfrm>
            <a:off x="10225617" y="4677834"/>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0" name="矩形 89"/>
          <p:cNvSpPr/>
          <p:nvPr/>
        </p:nvSpPr>
        <p:spPr>
          <a:xfrm>
            <a:off x="9497484" y="419735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1" name="矩形 90"/>
          <p:cNvSpPr/>
          <p:nvPr/>
        </p:nvSpPr>
        <p:spPr>
          <a:xfrm>
            <a:off x="9497484" y="4677834"/>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2" name="TextBox 3"/>
          <p:cNvSpPr txBox="1"/>
          <p:nvPr/>
        </p:nvSpPr>
        <p:spPr>
          <a:xfrm>
            <a:off x="9402233" y="3843867"/>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3" name="矩形 38"/>
          <p:cNvSpPr>
            <a:spLocks noChangeArrowheads="1"/>
          </p:cNvSpPr>
          <p:nvPr/>
        </p:nvSpPr>
        <p:spPr bwMode="auto">
          <a:xfrm>
            <a:off x="10124018" y="427778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4" name="矩形 93"/>
          <p:cNvSpPr/>
          <p:nvPr/>
        </p:nvSpPr>
        <p:spPr>
          <a:xfrm>
            <a:off x="2726867" y="5156201"/>
            <a:ext cx="192616" cy="1905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95" name="肘形连接符 94"/>
          <p:cNvCxnSpPr/>
          <p:nvPr/>
        </p:nvCxnSpPr>
        <p:spPr>
          <a:xfrm rot="5400000" flipH="1" flipV="1">
            <a:off x="4651275" y="3077633"/>
            <a:ext cx="169333" cy="3987800"/>
          </a:xfrm>
          <a:prstGeom prst="bentConnector3">
            <a:avLst>
              <a:gd name="adj1" fmla="val 279976"/>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4064955" y="5156201"/>
            <a:ext cx="192617" cy="1905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97" name="肘形连接符 96"/>
          <p:cNvCxnSpPr/>
          <p:nvPr/>
        </p:nvCxnSpPr>
        <p:spPr>
          <a:xfrm rot="5400000" flipH="1" flipV="1">
            <a:off x="5361413" y="3787775"/>
            <a:ext cx="169333" cy="2567517"/>
          </a:xfrm>
          <a:prstGeom prst="bentConnector3">
            <a:avLst>
              <a:gd name="adj1" fmla="val 279976"/>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a:off x="7397751" y="5069417"/>
            <a:ext cx="41698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9" name="肘形连接符 98"/>
          <p:cNvCxnSpPr/>
          <p:nvPr/>
        </p:nvCxnSpPr>
        <p:spPr>
          <a:xfrm rot="5400000" flipH="1" flipV="1">
            <a:off x="6042624" y="1907118"/>
            <a:ext cx="670984" cy="5846233"/>
          </a:xfrm>
          <a:prstGeom prst="bentConnector2">
            <a:avLst/>
          </a:prstGeom>
          <a:ln w="19050">
            <a:solidFill>
              <a:srgbClr val="3B08F6"/>
            </a:solidFill>
            <a:tailEnd type="arrow"/>
          </a:ln>
        </p:spPr>
        <p:style>
          <a:lnRef idx="1">
            <a:schemeClr val="accent1"/>
          </a:lnRef>
          <a:fillRef idx="0">
            <a:schemeClr val="accent1"/>
          </a:fillRef>
          <a:effectRef idx="0">
            <a:schemeClr val="accent1"/>
          </a:effectRef>
          <a:fontRef idx="minor">
            <a:schemeClr val="tx1"/>
          </a:fontRef>
        </p:style>
      </p:cxnSp>
      <p:cxnSp>
        <p:nvCxnSpPr>
          <p:cNvPr id="100" name="肘形连接符 99"/>
          <p:cNvCxnSpPr/>
          <p:nvPr/>
        </p:nvCxnSpPr>
        <p:spPr>
          <a:xfrm rot="5400000" flipH="1" flipV="1">
            <a:off x="6763350" y="2782358"/>
            <a:ext cx="234951" cy="4510617"/>
          </a:xfrm>
          <a:prstGeom prst="bentConnector2">
            <a:avLst/>
          </a:prstGeom>
          <a:ln w="19050">
            <a:solidFill>
              <a:srgbClr val="3B08F6"/>
            </a:solidFill>
            <a:tailEnd type="arrow"/>
          </a:ln>
        </p:spPr>
        <p:style>
          <a:lnRef idx="1">
            <a:schemeClr val="accent1"/>
          </a:lnRef>
          <a:fillRef idx="0">
            <a:schemeClr val="accent1"/>
          </a:fillRef>
          <a:effectRef idx="0">
            <a:schemeClr val="accent1"/>
          </a:effectRef>
          <a:fontRef idx="minor">
            <a:schemeClr val="tx1"/>
          </a:fontRef>
        </p:style>
      </p:cxnSp>
      <p:sp>
        <p:nvSpPr>
          <p:cNvPr id="101" name="矩形 100"/>
          <p:cNvSpPr>
            <a:spLocks noChangeArrowheads="1"/>
          </p:cNvSpPr>
          <p:nvPr/>
        </p:nvSpPr>
        <p:spPr bwMode="auto">
          <a:xfrm>
            <a:off x="2956985" y="536363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2" name="矩形 101"/>
          <p:cNvSpPr/>
          <p:nvPr/>
        </p:nvSpPr>
        <p:spPr>
          <a:xfrm>
            <a:off x="4540251" y="5342467"/>
            <a:ext cx="599016" cy="34078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3" name="TextBox 3"/>
          <p:cNvSpPr txBox="1"/>
          <p:nvPr/>
        </p:nvSpPr>
        <p:spPr>
          <a:xfrm>
            <a:off x="7658101" y="5848352"/>
            <a:ext cx="3647017"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28</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04" name="直接连接符 103"/>
          <p:cNvCxnSpPr/>
          <p:nvPr/>
        </p:nvCxnSpPr>
        <p:spPr>
          <a:xfrm>
            <a:off x="3168651" y="5689600"/>
            <a:ext cx="187113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肘形连接符 104"/>
          <p:cNvCxnSpPr>
            <a:endCxn id="103" idx="1"/>
          </p:cNvCxnSpPr>
          <p:nvPr/>
        </p:nvCxnSpPr>
        <p:spPr>
          <a:xfrm>
            <a:off x="4061884" y="5683251"/>
            <a:ext cx="3596216" cy="412749"/>
          </a:xfrm>
          <a:prstGeom prst="bentConnector3">
            <a:avLst>
              <a:gd name="adj1" fmla="val 730"/>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肘形连接符 105"/>
          <p:cNvCxnSpPr/>
          <p:nvPr/>
        </p:nvCxnSpPr>
        <p:spPr>
          <a:xfrm flipV="1">
            <a:off x="8187267" y="4078818"/>
            <a:ext cx="1293284" cy="1007533"/>
          </a:xfrm>
          <a:prstGeom prst="bentConnector3">
            <a:avLst>
              <a:gd name="adj1" fmla="val 39695"/>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58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down)">
                                      <p:cBhvr>
                                        <p:cTn id="7" dur="500"/>
                                        <p:tgtEl>
                                          <p:spTgt spid="9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wipe(down)">
                                      <p:cBhvr>
                                        <p:cTn id="10" dur="500"/>
                                        <p:tgtEl>
                                          <p:spTgt spid="9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95"/>
                                        </p:tgtEl>
                                        <p:attrNameLst>
                                          <p:attrName>style.visibility</p:attrName>
                                        </p:attrNameLst>
                                      </p:cBhvr>
                                      <p:to>
                                        <p:strVal val="visible"/>
                                      </p:to>
                                    </p:set>
                                    <p:animEffect transition="in" filter="wipe(left)">
                                      <p:cBhvr>
                                        <p:cTn id="14" dur="500"/>
                                        <p:tgtEl>
                                          <p:spTgt spid="95"/>
                                        </p:tgtEl>
                                      </p:cBhvr>
                                    </p:animEffect>
                                  </p:childTnLst>
                                </p:cTn>
                              </p:par>
                              <p:par>
                                <p:cTn id="15" presetID="22" presetClass="entr" presetSubtype="8" fill="hold" nodeType="withEffect">
                                  <p:stCondLst>
                                    <p:cond delay="0"/>
                                  </p:stCondLst>
                                  <p:childTnLst>
                                    <p:set>
                                      <p:cBhvr>
                                        <p:cTn id="16" dur="1" fill="hold">
                                          <p:stCondLst>
                                            <p:cond delay="0"/>
                                          </p:stCondLst>
                                        </p:cTn>
                                        <p:tgtEl>
                                          <p:spTgt spid="97"/>
                                        </p:tgtEl>
                                        <p:attrNameLst>
                                          <p:attrName>style.visibility</p:attrName>
                                        </p:attrNameLst>
                                      </p:cBhvr>
                                      <p:to>
                                        <p:strVal val="visible"/>
                                      </p:to>
                                    </p:set>
                                    <p:animEffect transition="in" filter="wipe(left)">
                                      <p:cBhvr>
                                        <p:cTn id="17" dur="500"/>
                                        <p:tgtEl>
                                          <p:spTgt spid="97"/>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wipe(left)">
                                      <p:cBhvr>
                                        <p:cTn id="21" dur="500"/>
                                        <p:tgtEl>
                                          <p:spTgt spid="98"/>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06"/>
                                        </p:tgtEl>
                                        <p:attrNameLst>
                                          <p:attrName>style.visibility</p:attrName>
                                        </p:attrNameLst>
                                      </p:cBhvr>
                                      <p:to>
                                        <p:strVal val="visible"/>
                                      </p:to>
                                    </p:set>
                                    <p:animEffect transition="in" filter="wipe(left)">
                                      <p:cBhvr>
                                        <p:cTn id="25" dur="500"/>
                                        <p:tgtEl>
                                          <p:spTgt spid="10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wipe(left)">
                                      <p:cBhvr>
                                        <p:cTn id="30" dur="500"/>
                                        <p:tgtEl>
                                          <p:spTgt spid="99"/>
                                        </p:tgtEl>
                                      </p:cBhvr>
                                    </p:animEffect>
                                  </p:childTnLst>
                                </p:cTn>
                              </p:par>
                              <p:par>
                                <p:cTn id="31" presetID="22" presetClass="entr" presetSubtype="8" fill="hold" nodeType="withEffect">
                                  <p:stCondLst>
                                    <p:cond delay="0"/>
                                  </p:stCondLst>
                                  <p:childTnLst>
                                    <p:set>
                                      <p:cBhvr>
                                        <p:cTn id="32" dur="1" fill="hold">
                                          <p:stCondLst>
                                            <p:cond delay="0"/>
                                          </p:stCondLst>
                                        </p:cTn>
                                        <p:tgtEl>
                                          <p:spTgt spid="100"/>
                                        </p:tgtEl>
                                        <p:attrNameLst>
                                          <p:attrName>style.visibility</p:attrName>
                                        </p:attrNameLst>
                                      </p:cBhvr>
                                      <p:to>
                                        <p:strVal val="visible"/>
                                      </p:to>
                                    </p:set>
                                    <p:animEffect transition="in" filter="wipe(left)">
                                      <p:cBhvr>
                                        <p:cTn id="33" dur="500"/>
                                        <p:tgtEl>
                                          <p:spTgt spid="10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01"/>
                                        </p:tgtEl>
                                        <p:attrNameLst>
                                          <p:attrName>style.visibility</p:attrName>
                                        </p:attrNameLst>
                                      </p:cBhvr>
                                      <p:to>
                                        <p:strVal val="visible"/>
                                      </p:to>
                                    </p:set>
                                    <p:animEffect transition="in" filter="wipe(up)">
                                      <p:cBhvr>
                                        <p:cTn id="38" dur="500"/>
                                        <p:tgtEl>
                                          <p:spTgt spid="101"/>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wipe(up)">
                                      <p:cBhvr>
                                        <p:cTn id="41" dur="500"/>
                                        <p:tgtEl>
                                          <p:spTgt spid="102"/>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104"/>
                                        </p:tgtEl>
                                        <p:attrNameLst>
                                          <p:attrName>style.visibility</p:attrName>
                                        </p:attrNameLst>
                                      </p:cBhvr>
                                      <p:to>
                                        <p:strVal val="visible"/>
                                      </p:to>
                                    </p:set>
                                    <p:animEffect transition="in" filter="barn(inVertical)">
                                      <p:cBhvr>
                                        <p:cTn id="46" dur="500"/>
                                        <p:tgtEl>
                                          <p:spTgt spid="104"/>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105"/>
                                        </p:tgtEl>
                                        <p:attrNameLst>
                                          <p:attrName>style.visibility</p:attrName>
                                        </p:attrNameLst>
                                      </p:cBhvr>
                                      <p:to>
                                        <p:strVal val="visible"/>
                                      </p:to>
                                    </p:set>
                                    <p:animEffect transition="in" filter="wipe(up)">
                                      <p:cBhvr>
                                        <p:cTn id="50" dur="500"/>
                                        <p:tgtEl>
                                          <p:spTgt spid="105"/>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103"/>
                                        </p:tgtEl>
                                        <p:attrNameLst>
                                          <p:attrName>style.visibility</p:attrName>
                                        </p:attrNameLst>
                                      </p:cBhvr>
                                      <p:to>
                                        <p:strVal val="visible"/>
                                      </p:to>
                                    </p:set>
                                    <p:animEffect transition="in" filter="wipe(left)">
                                      <p:cBhvr>
                                        <p:cTn id="54"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6" grpId="0" animBg="1"/>
      <p:bldP spid="101" grpId="0"/>
      <p:bldP spid="102" grpId="0"/>
      <p:bldP spid="10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DEBB818-B855-46DB-A3B5-557C1893D1AC}"/>
              </a:ext>
            </a:extLst>
          </p:cNvPr>
          <p:cNvPicPr>
            <a:picLocks noChangeAspect="1"/>
          </p:cNvPicPr>
          <p:nvPr/>
        </p:nvPicPr>
        <p:blipFill>
          <a:blip r:embed="rId3"/>
          <a:stretch>
            <a:fillRect/>
          </a:stretch>
        </p:blipFill>
        <p:spPr>
          <a:xfrm>
            <a:off x="460893" y="1153984"/>
            <a:ext cx="10703118" cy="5638702"/>
          </a:xfrm>
          <a:prstGeom prst="rect">
            <a:avLst/>
          </a:prstGeom>
        </p:spPr>
      </p:pic>
      <p:pic>
        <p:nvPicPr>
          <p:cNvPr id="14" name="图片 13">
            <a:extLst>
              <a:ext uri="{FF2B5EF4-FFF2-40B4-BE49-F238E27FC236}">
                <a16:creationId xmlns:a16="http://schemas.microsoft.com/office/drawing/2014/main" id="{4DDCE107-3830-466D-9DB7-F4C07C5A3EDF}"/>
              </a:ext>
            </a:extLst>
          </p:cNvPr>
          <p:cNvPicPr>
            <a:picLocks noChangeAspect="1"/>
          </p:cNvPicPr>
          <p:nvPr/>
        </p:nvPicPr>
        <p:blipFill>
          <a:blip r:embed="rId4"/>
          <a:stretch>
            <a:fillRect/>
          </a:stretch>
        </p:blipFill>
        <p:spPr>
          <a:xfrm>
            <a:off x="2443453" y="3181145"/>
            <a:ext cx="3117592" cy="410523"/>
          </a:xfrm>
          <a:prstGeom prst="rect">
            <a:avLst/>
          </a:prstGeom>
        </p:spPr>
      </p:pic>
      <p:pic>
        <p:nvPicPr>
          <p:cNvPr id="16" name="图片 15">
            <a:extLst>
              <a:ext uri="{FF2B5EF4-FFF2-40B4-BE49-F238E27FC236}">
                <a16:creationId xmlns:a16="http://schemas.microsoft.com/office/drawing/2014/main" id="{302B3593-BAF2-472D-B41A-80E01D5AE593}"/>
              </a:ext>
            </a:extLst>
          </p:cNvPr>
          <p:cNvPicPr>
            <a:picLocks noChangeAspect="1"/>
          </p:cNvPicPr>
          <p:nvPr/>
        </p:nvPicPr>
        <p:blipFill>
          <a:blip r:embed="rId5"/>
          <a:stretch>
            <a:fillRect/>
          </a:stretch>
        </p:blipFill>
        <p:spPr>
          <a:xfrm>
            <a:off x="3728049" y="3679543"/>
            <a:ext cx="1235837" cy="383730"/>
          </a:xfrm>
          <a:prstGeom prst="rect">
            <a:avLst/>
          </a:prstGeom>
        </p:spPr>
      </p:pic>
      <p:pic>
        <p:nvPicPr>
          <p:cNvPr id="17" name="图片 16">
            <a:extLst>
              <a:ext uri="{FF2B5EF4-FFF2-40B4-BE49-F238E27FC236}">
                <a16:creationId xmlns:a16="http://schemas.microsoft.com/office/drawing/2014/main" id="{1BB081BF-4798-46A7-A964-2F51977AB7FB}"/>
              </a:ext>
            </a:extLst>
          </p:cNvPr>
          <p:cNvPicPr>
            <a:picLocks noChangeAspect="1"/>
          </p:cNvPicPr>
          <p:nvPr/>
        </p:nvPicPr>
        <p:blipFill>
          <a:blip r:embed="rId6"/>
          <a:stretch>
            <a:fillRect/>
          </a:stretch>
        </p:blipFill>
        <p:spPr>
          <a:xfrm>
            <a:off x="2354911" y="3668072"/>
            <a:ext cx="1489302" cy="418272"/>
          </a:xfrm>
          <a:prstGeom prst="rect">
            <a:avLst/>
          </a:prstGeom>
        </p:spPr>
      </p:pic>
      <p:pic>
        <p:nvPicPr>
          <p:cNvPr id="18" name="图片 17">
            <a:extLst>
              <a:ext uri="{FF2B5EF4-FFF2-40B4-BE49-F238E27FC236}">
                <a16:creationId xmlns:a16="http://schemas.microsoft.com/office/drawing/2014/main" id="{AD5700FE-F9B7-4A93-85BC-5976228AEED3}"/>
              </a:ext>
            </a:extLst>
          </p:cNvPr>
          <p:cNvPicPr>
            <a:picLocks noChangeAspect="1"/>
          </p:cNvPicPr>
          <p:nvPr/>
        </p:nvPicPr>
        <p:blipFill>
          <a:blip r:embed="rId7"/>
          <a:stretch>
            <a:fillRect/>
          </a:stretch>
        </p:blipFill>
        <p:spPr>
          <a:xfrm>
            <a:off x="2443453" y="4079511"/>
            <a:ext cx="3117592" cy="382118"/>
          </a:xfrm>
          <a:prstGeom prst="rect">
            <a:avLst/>
          </a:prstGeom>
        </p:spPr>
      </p:pic>
      <p:pic>
        <p:nvPicPr>
          <p:cNvPr id="19" name="图片 18">
            <a:extLst>
              <a:ext uri="{FF2B5EF4-FFF2-40B4-BE49-F238E27FC236}">
                <a16:creationId xmlns:a16="http://schemas.microsoft.com/office/drawing/2014/main" id="{5F5A8258-FE9B-4381-8EE3-A28A01400EFC}"/>
              </a:ext>
            </a:extLst>
          </p:cNvPr>
          <p:cNvPicPr>
            <a:picLocks noChangeAspect="1"/>
          </p:cNvPicPr>
          <p:nvPr/>
        </p:nvPicPr>
        <p:blipFill>
          <a:blip r:embed="rId8"/>
          <a:stretch>
            <a:fillRect/>
          </a:stretch>
        </p:blipFill>
        <p:spPr>
          <a:xfrm>
            <a:off x="2397368" y="4497783"/>
            <a:ext cx="1685812" cy="387281"/>
          </a:xfrm>
          <a:prstGeom prst="rect">
            <a:avLst/>
          </a:prstGeom>
        </p:spPr>
      </p:pic>
      <p:pic>
        <p:nvPicPr>
          <p:cNvPr id="20" name="图片 19">
            <a:extLst>
              <a:ext uri="{FF2B5EF4-FFF2-40B4-BE49-F238E27FC236}">
                <a16:creationId xmlns:a16="http://schemas.microsoft.com/office/drawing/2014/main" id="{21648A96-A57F-4823-ACCC-E34BE9AD5017}"/>
              </a:ext>
            </a:extLst>
          </p:cNvPr>
          <p:cNvPicPr>
            <a:picLocks noChangeAspect="1"/>
          </p:cNvPicPr>
          <p:nvPr/>
        </p:nvPicPr>
        <p:blipFill>
          <a:blip r:embed="rId9"/>
          <a:stretch>
            <a:fillRect/>
          </a:stretch>
        </p:blipFill>
        <p:spPr>
          <a:xfrm>
            <a:off x="2443453" y="4896448"/>
            <a:ext cx="1355304" cy="383021"/>
          </a:xfrm>
          <a:prstGeom prst="rect">
            <a:avLst/>
          </a:prstGeom>
        </p:spPr>
      </p:pic>
    </p:spTree>
    <p:extLst>
      <p:ext uri="{BB962C8B-B14F-4D97-AF65-F5344CB8AC3E}">
        <p14:creationId xmlns:p14="http://schemas.microsoft.com/office/powerpoint/2010/main" val="179504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多个对象</a:t>
            </a:r>
            <a:endParaRPr lang="en-US" altLang="zh-CN" sz="1800" dirty="0">
              <a:solidFill>
                <a:prstClr val="black"/>
              </a:solidFill>
              <a:latin typeface="微软雅黑" pitchFamily="34" charset="-122"/>
              <a:ea typeface="Alibaba PuHuiTi B"/>
              <a:cs typeface="+mn-cs"/>
            </a:endParaRPr>
          </a:p>
        </p:txBody>
      </p:sp>
      <p:sp>
        <p:nvSpPr>
          <p:cNvPr id="46" name="TextBox 3"/>
          <p:cNvSpPr txBox="1"/>
          <p:nvPr/>
        </p:nvSpPr>
        <p:spPr>
          <a:xfrm>
            <a:off x="654051" y="2296584"/>
            <a:ext cx="4866216" cy="3970318"/>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StudentTest02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//创建第二个对象并使用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47" name="组合 6"/>
          <p:cNvGrpSpPr>
            <a:grpSpLocks/>
          </p:cNvGrpSpPr>
          <p:nvPr/>
        </p:nvGrpSpPr>
        <p:grpSpPr bwMode="auto">
          <a:xfrm>
            <a:off x="6191252" y="2281767"/>
            <a:ext cx="2305049" cy="3479512"/>
            <a:chOff x="3730625" y="1844675"/>
            <a:chExt cx="1728788" cy="2609634"/>
          </a:xfrm>
        </p:grpSpPr>
        <p:sp>
          <p:nvSpPr>
            <p:cNvPr id="48" name="矩形 47"/>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50" name="组合 9"/>
          <p:cNvGrpSpPr>
            <a:grpSpLocks/>
          </p:cNvGrpSpPr>
          <p:nvPr/>
        </p:nvGrpSpPr>
        <p:grpSpPr bwMode="auto">
          <a:xfrm>
            <a:off x="9167285" y="2277533"/>
            <a:ext cx="2305049" cy="3479512"/>
            <a:chOff x="6557963" y="1841500"/>
            <a:chExt cx="1728787" cy="2609634"/>
          </a:xfrm>
        </p:grpSpPr>
        <p:sp>
          <p:nvSpPr>
            <p:cNvPr id="51" name="矩形 50"/>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2"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53" name="矩形 52"/>
          <p:cNvSpPr/>
          <p:nvPr/>
        </p:nvSpPr>
        <p:spPr>
          <a:xfrm>
            <a:off x="1102784" y="5365751"/>
            <a:ext cx="4417483" cy="182294"/>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4" name="矩形 53"/>
          <p:cNvSpPr/>
          <p:nvPr/>
        </p:nvSpPr>
        <p:spPr>
          <a:xfrm>
            <a:off x="10225617" y="275590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5" name="矩形 54"/>
          <p:cNvSpPr/>
          <p:nvPr/>
        </p:nvSpPr>
        <p:spPr>
          <a:xfrm>
            <a:off x="10225617" y="3236384"/>
            <a:ext cx="863600"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6" name="矩形 55"/>
          <p:cNvSpPr/>
          <p:nvPr/>
        </p:nvSpPr>
        <p:spPr>
          <a:xfrm>
            <a:off x="9497484" y="275590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7" name="矩形 56"/>
          <p:cNvSpPr/>
          <p:nvPr/>
        </p:nvSpPr>
        <p:spPr>
          <a:xfrm>
            <a:off x="9497484" y="3236384"/>
            <a:ext cx="728133"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8" name="矩形 57"/>
          <p:cNvSpPr/>
          <p:nvPr/>
        </p:nvSpPr>
        <p:spPr>
          <a:xfrm>
            <a:off x="9264651" y="227541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9" name="TextBox 3"/>
          <p:cNvSpPr txBox="1"/>
          <p:nvPr/>
        </p:nvSpPr>
        <p:spPr>
          <a:xfrm>
            <a:off x="9402233" y="2402418"/>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0"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1" name="矩形 19"/>
          <p:cNvSpPr>
            <a:spLocks noChangeArrowheads="1"/>
          </p:cNvSpPr>
          <p:nvPr/>
        </p:nvSpPr>
        <p:spPr bwMode="auto">
          <a:xfrm>
            <a:off x="10124018" y="283633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2" name="矩形 61"/>
          <p:cNvSpPr/>
          <p:nvPr/>
        </p:nvSpPr>
        <p:spPr>
          <a:xfrm>
            <a:off x="10346268" y="3302000"/>
            <a:ext cx="599017" cy="34078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3" name="TextBox 3"/>
          <p:cNvSpPr txBox="1"/>
          <p:nvPr/>
        </p:nvSpPr>
        <p:spPr>
          <a:xfrm>
            <a:off x="5755217" y="5852585"/>
            <a:ext cx="36470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 name="TextBox 3"/>
          <p:cNvSpPr txBox="1"/>
          <p:nvPr/>
        </p:nvSpPr>
        <p:spPr>
          <a:xfrm>
            <a:off x="5755217" y="6076951"/>
            <a:ext cx="1953683"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6" name="TextBox 3"/>
          <p:cNvSpPr txBox="1"/>
          <p:nvPr/>
        </p:nvSpPr>
        <p:spPr>
          <a:xfrm>
            <a:off x="5757334" y="6309785"/>
            <a:ext cx="1953684"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8"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7"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8" name="矩形 107"/>
          <p:cNvSpPr/>
          <p:nvPr/>
        </p:nvSpPr>
        <p:spPr>
          <a:xfrm>
            <a:off x="9264651" y="371686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9" name="矩形 108"/>
          <p:cNvSpPr/>
          <p:nvPr/>
        </p:nvSpPr>
        <p:spPr>
          <a:xfrm>
            <a:off x="10225617" y="419735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en-US" altLang="zh-CN" sz="2533"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0" name="矩形 109"/>
          <p:cNvSpPr/>
          <p:nvPr/>
        </p:nvSpPr>
        <p:spPr>
          <a:xfrm>
            <a:off x="10225617" y="4677834"/>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1" name="矩形 110"/>
          <p:cNvSpPr/>
          <p:nvPr/>
        </p:nvSpPr>
        <p:spPr>
          <a:xfrm>
            <a:off x="9497484" y="419735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2" name="矩形 111"/>
          <p:cNvSpPr/>
          <p:nvPr/>
        </p:nvSpPr>
        <p:spPr>
          <a:xfrm>
            <a:off x="9497484" y="4677834"/>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3" name="TextBox 3"/>
          <p:cNvSpPr txBox="1"/>
          <p:nvPr/>
        </p:nvSpPr>
        <p:spPr>
          <a:xfrm>
            <a:off x="9402233" y="3843867"/>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4" name="矩形 38"/>
          <p:cNvSpPr>
            <a:spLocks noChangeArrowheads="1"/>
          </p:cNvSpPr>
          <p:nvPr/>
        </p:nvSpPr>
        <p:spPr bwMode="auto">
          <a:xfrm>
            <a:off x="10124018" y="427778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5" name="TextBox 3"/>
          <p:cNvSpPr txBox="1"/>
          <p:nvPr/>
        </p:nvSpPr>
        <p:spPr>
          <a:xfrm>
            <a:off x="7658101" y="5848352"/>
            <a:ext cx="3647017"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28</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6" name="TextBox 3"/>
          <p:cNvSpPr txBox="1"/>
          <p:nvPr/>
        </p:nvSpPr>
        <p:spPr>
          <a:xfrm>
            <a:off x="1102784" y="933451"/>
            <a:ext cx="4614333" cy="2677656"/>
          </a:xfrm>
          <a:prstGeom prst="rect">
            <a:avLst/>
          </a:prstGeom>
          <a:solidFill>
            <a:schemeClr val="accent6">
              <a:lumMod val="20000"/>
              <a:lumOff val="80000"/>
            </a:schemeClr>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doHomework()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7" name="矩形 116"/>
          <p:cNvSpPr/>
          <p:nvPr/>
        </p:nvSpPr>
        <p:spPr>
          <a:xfrm>
            <a:off x="1102784" y="2065867"/>
            <a:ext cx="4614333" cy="21590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8" name="TextBox 3"/>
          <p:cNvSpPr txBox="1"/>
          <p:nvPr/>
        </p:nvSpPr>
        <p:spPr>
          <a:xfrm>
            <a:off x="6239933" y="18923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9" name="TextBox 3"/>
          <p:cNvSpPr txBox="1"/>
          <p:nvPr/>
        </p:nvSpPr>
        <p:spPr>
          <a:xfrm>
            <a:off x="6239933" y="4108452"/>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35199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dissolve">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1" nodeType="clickEffect">
                                  <p:stCondLst>
                                    <p:cond delay="0"/>
                                  </p:stCondLst>
                                  <p:childTnLst>
                                    <p:set>
                                      <p:cBhvr>
                                        <p:cTn id="15" dur="1" fill="hold">
                                          <p:stCondLst>
                                            <p:cond delay="0"/>
                                          </p:stCondLst>
                                        </p:cTn>
                                        <p:tgtEl>
                                          <p:spTgt spid="118"/>
                                        </p:tgtEl>
                                        <p:attrNameLst>
                                          <p:attrName>style.visibility</p:attrName>
                                        </p:attrNameLst>
                                      </p:cBhvr>
                                      <p:to>
                                        <p:strVal val="visible"/>
                                      </p:to>
                                    </p:set>
                                    <p:animEffect transition="in" filter="dissolve">
                                      <p:cBhvr>
                                        <p:cTn id="16" dur="500"/>
                                        <p:tgtEl>
                                          <p:spTgt spid="118"/>
                                        </p:tgtEl>
                                      </p:cBhvr>
                                    </p:animEffect>
                                  </p:childTnLst>
                                </p:cTn>
                              </p:par>
                            </p:childTnLst>
                          </p:cTn>
                        </p:par>
                        <p:par>
                          <p:cTn id="17" fill="hold">
                            <p:stCondLst>
                              <p:cond delay="500"/>
                            </p:stCondLst>
                            <p:childTnLst>
                              <p:par>
                                <p:cTn id="18" presetID="42" presetClass="path" presetSubtype="0" accel="50000" decel="50000" fill="hold" grpId="0" nodeType="afterEffect">
                                  <p:stCondLst>
                                    <p:cond delay="0"/>
                                  </p:stCondLst>
                                  <p:childTnLst>
                                    <p:animMotion origin="layout" path="M -5.55556E-7 2.71605E-6 L -5.55556E-7 0.32315 " pathEditMode="relative" rAng="0" ptsTypes="AA">
                                      <p:cBhvr>
                                        <p:cTn id="19" dur="1000" fill="hold"/>
                                        <p:tgtEl>
                                          <p:spTgt spid="118"/>
                                        </p:tgtEl>
                                        <p:attrNameLst>
                                          <p:attrName>ppt_x</p:attrName>
                                          <p:attrName>ppt_y</p:attrName>
                                        </p:attrNameLst>
                                      </p:cBhvr>
                                      <p:rCtr x="0" y="16142"/>
                                    </p:animMotion>
                                  </p:childTnLst>
                                </p:cTn>
                              </p:par>
                            </p:childTnLst>
                          </p:cTn>
                        </p:par>
                        <p:par>
                          <p:cTn id="20" fill="hold">
                            <p:stCondLst>
                              <p:cond delay="1500"/>
                            </p:stCondLst>
                            <p:childTnLst>
                              <p:par>
                                <p:cTn id="21" presetID="1" presetClass="exit" presetSubtype="0" fill="hold" grpId="2" nodeType="afterEffect">
                                  <p:stCondLst>
                                    <p:cond delay="0"/>
                                  </p:stCondLst>
                                  <p:childTnLst>
                                    <p:set>
                                      <p:cBhvr>
                                        <p:cTn id="22" dur="1" fill="hold">
                                          <p:stCondLst>
                                            <p:cond delay="0"/>
                                          </p:stCondLst>
                                        </p:cTn>
                                        <p:tgtEl>
                                          <p:spTgt spid="118"/>
                                        </p:tgtEl>
                                        <p:attrNameLst>
                                          <p:attrName>style.visibility</p:attrName>
                                        </p:attrNameLst>
                                      </p:cBhvr>
                                      <p:to>
                                        <p:strVal val="hidden"/>
                                      </p:to>
                                    </p:set>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7" grpId="0" animBg="1"/>
      <p:bldP spid="118" grpId="0" animBg="1"/>
      <p:bldP spid="118" grpId="1" animBg="1"/>
      <p:bldP spid="118" grpId="2" animBg="1"/>
      <p:bldP spid="11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多个对象</a:t>
            </a:r>
            <a:endParaRPr lang="en-US" altLang="zh-CN" sz="1800" dirty="0">
              <a:solidFill>
                <a:prstClr val="black"/>
              </a:solidFill>
              <a:latin typeface="微软雅黑" pitchFamily="34" charset="-122"/>
              <a:ea typeface="Alibaba PuHuiTi B"/>
              <a:cs typeface="+mn-cs"/>
            </a:endParaRPr>
          </a:p>
        </p:txBody>
      </p:sp>
      <p:sp>
        <p:nvSpPr>
          <p:cNvPr id="39" name="TextBox 3"/>
          <p:cNvSpPr txBox="1"/>
          <p:nvPr/>
        </p:nvSpPr>
        <p:spPr>
          <a:xfrm>
            <a:off x="654051" y="2296584"/>
            <a:ext cx="4866216" cy="3970318"/>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StudentTest02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//创建第二个对象并使用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40" name="组合 6"/>
          <p:cNvGrpSpPr>
            <a:grpSpLocks/>
          </p:cNvGrpSpPr>
          <p:nvPr/>
        </p:nvGrpSpPr>
        <p:grpSpPr bwMode="auto">
          <a:xfrm>
            <a:off x="6191252" y="2281767"/>
            <a:ext cx="2305049" cy="3479512"/>
            <a:chOff x="3730625" y="1844675"/>
            <a:chExt cx="1728788" cy="2609634"/>
          </a:xfrm>
        </p:grpSpPr>
        <p:sp>
          <p:nvSpPr>
            <p:cNvPr id="41" name="矩形 40"/>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2"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43" name="组合 9"/>
          <p:cNvGrpSpPr>
            <a:grpSpLocks/>
          </p:cNvGrpSpPr>
          <p:nvPr/>
        </p:nvGrpSpPr>
        <p:grpSpPr bwMode="auto">
          <a:xfrm>
            <a:off x="9167285" y="2277533"/>
            <a:ext cx="2305049" cy="3479512"/>
            <a:chOff x="6557963" y="1841500"/>
            <a:chExt cx="1728787" cy="2609634"/>
          </a:xfrm>
        </p:grpSpPr>
        <p:sp>
          <p:nvSpPr>
            <p:cNvPr id="44" name="矩形 43"/>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67" name="矩形 66"/>
          <p:cNvSpPr/>
          <p:nvPr/>
        </p:nvSpPr>
        <p:spPr>
          <a:xfrm>
            <a:off x="10225617" y="275590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9" name="矩形 68"/>
          <p:cNvSpPr/>
          <p:nvPr/>
        </p:nvSpPr>
        <p:spPr>
          <a:xfrm>
            <a:off x="10225617" y="3236384"/>
            <a:ext cx="863600"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0" name="矩形 69"/>
          <p:cNvSpPr/>
          <p:nvPr/>
        </p:nvSpPr>
        <p:spPr>
          <a:xfrm>
            <a:off x="9497484" y="275590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1" name="矩形 70"/>
          <p:cNvSpPr/>
          <p:nvPr/>
        </p:nvSpPr>
        <p:spPr>
          <a:xfrm>
            <a:off x="9497484" y="3236384"/>
            <a:ext cx="728133"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2" name="矩形 71"/>
          <p:cNvSpPr/>
          <p:nvPr/>
        </p:nvSpPr>
        <p:spPr>
          <a:xfrm>
            <a:off x="9264651" y="227541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3" name="TextBox 3"/>
          <p:cNvSpPr txBox="1"/>
          <p:nvPr/>
        </p:nvSpPr>
        <p:spPr>
          <a:xfrm>
            <a:off x="9402233" y="2402418"/>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4"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5" name="矩形 19"/>
          <p:cNvSpPr>
            <a:spLocks noChangeArrowheads="1"/>
          </p:cNvSpPr>
          <p:nvPr/>
        </p:nvSpPr>
        <p:spPr bwMode="auto">
          <a:xfrm>
            <a:off x="10124018" y="283633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6" name="矩形 75"/>
          <p:cNvSpPr/>
          <p:nvPr/>
        </p:nvSpPr>
        <p:spPr>
          <a:xfrm>
            <a:off x="10346268" y="3302000"/>
            <a:ext cx="599017" cy="34078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7" name="TextBox 3"/>
          <p:cNvSpPr txBox="1"/>
          <p:nvPr/>
        </p:nvSpPr>
        <p:spPr>
          <a:xfrm>
            <a:off x="5755217" y="5852585"/>
            <a:ext cx="36470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8" name="TextBox 3"/>
          <p:cNvSpPr txBox="1"/>
          <p:nvPr/>
        </p:nvSpPr>
        <p:spPr>
          <a:xfrm>
            <a:off x="5755217" y="6076951"/>
            <a:ext cx="1953683"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9" name="TextBox 3"/>
          <p:cNvSpPr txBox="1"/>
          <p:nvPr/>
        </p:nvSpPr>
        <p:spPr>
          <a:xfrm>
            <a:off x="5757334" y="6309785"/>
            <a:ext cx="1953684"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0"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1"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2" name="矩形 81"/>
          <p:cNvSpPr/>
          <p:nvPr/>
        </p:nvSpPr>
        <p:spPr>
          <a:xfrm>
            <a:off x="9264651" y="371686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3" name="矩形 82"/>
          <p:cNvSpPr/>
          <p:nvPr/>
        </p:nvSpPr>
        <p:spPr>
          <a:xfrm>
            <a:off x="10225617" y="419735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en-US" altLang="zh-CN" sz="2533"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4" name="矩形 83"/>
          <p:cNvSpPr/>
          <p:nvPr/>
        </p:nvSpPr>
        <p:spPr>
          <a:xfrm>
            <a:off x="10225617" y="4677834"/>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5" name="矩形 84"/>
          <p:cNvSpPr/>
          <p:nvPr/>
        </p:nvSpPr>
        <p:spPr>
          <a:xfrm>
            <a:off x="9497484" y="419735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6" name="矩形 85"/>
          <p:cNvSpPr/>
          <p:nvPr/>
        </p:nvSpPr>
        <p:spPr>
          <a:xfrm>
            <a:off x="9497484" y="4677834"/>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7" name="TextBox 3"/>
          <p:cNvSpPr txBox="1"/>
          <p:nvPr/>
        </p:nvSpPr>
        <p:spPr>
          <a:xfrm>
            <a:off x="9402233" y="3843867"/>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8" name="矩形 38"/>
          <p:cNvSpPr>
            <a:spLocks noChangeArrowheads="1"/>
          </p:cNvSpPr>
          <p:nvPr/>
        </p:nvSpPr>
        <p:spPr bwMode="auto">
          <a:xfrm>
            <a:off x="10124018" y="427778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9" name="TextBox 3"/>
          <p:cNvSpPr txBox="1"/>
          <p:nvPr/>
        </p:nvSpPr>
        <p:spPr>
          <a:xfrm>
            <a:off x="7658101" y="5848352"/>
            <a:ext cx="3647017"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28</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0" name="TextBox 3"/>
          <p:cNvSpPr txBox="1"/>
          <p:nvPr/>
        </p:nvSpPr>
        <p:spPr>
          <a:xfrm>
            <a:off x="1102784" y="933451"/>
            <a:ext cx="4614333" cy="2677656"/>
          </a:xfrm>
          <a:prstGeom prst="rect">
            <a:avLst/>
          </a:prstGeom>
          <a:solidFill>
            <a:schemeClr val="accent6">
              <a:lumMod val="20000"/>
              <a:lumOff val="80000"/>
            </a:schemeClr>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doHomework()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1" name="矩形 90"/>
          <p:cNvSpPr/>
          <p:nvPr/>
        </p:nvSpPr>
        <p:spPr>
          <a:xfrm>
            <a:off x="1102784" y="2065867"/>
            <a:ext cx="4614333" cy="21590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2" name="TextBox 3"/>
          <p:cNvSpPr txBox="1"/>
          <p:nvPr/>
        </p:nvSpPr>
        <p:spPr>
          <a:xfrm>
            <a:off x="6239933" y="3892551"/>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调用者：</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s2 (002)</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3" name="矩形 92"/>
          <p:cNvSpPr/>
          <p:nvPr/>
        </p:nvSpPr>
        <p:spPr>
          <a:xfrm>
            <a:off x="1102784" y="2275418"/>
            <a:ext cx="4614333" cy="21590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94" name="肘形连接符 93"/>
          <p:cNvCxnSpPr>
            <a:endCxn id="95" idx="1"/>
          </p:cNvCxnSpPr>
          <p:nvPr/>
        </p:nvCxnSpPr>
        <p:spPr>
          <a:xfrm>
            <a:off x="4675718" y="2400300"/>
            <a:ext cx="2978149" cy="3920067"/>
          </a:xfrm>
          <a:prstGeom prst="bentConnector3">
            <a:avLst>
              <a:gd name="adj1" fmla="val 40788"/>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3"/>
          <p:cNvSpPr txBox="1"/>
          <p:nvPr/>
        </p:nvSpPr>
        <p:spPr>
          <a:xfrm>
            <a:off x="7653867" y="6074834"/>
            <a:ext cx="1953684"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6" name="矩形 95"/>
          <p:cNvSpPr/>
          <p:nvPr/>
        </p:nvSpPr>
        <p:spPr>
          <a:xfrm>
            <a:off x="1102784" y="2484967"/>
            <a:ext cx="4614333" cy="21590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7" name="矩形 96"/>
          <p:cNvSpPr/>
          <p:nvPr/>
        </p:nvSpPr>
        <p:spPr>
          <a:xfrm>
            <a:off x="1102784" y="5365751"/>
            <a:ext cx="4417483" cy="182294"/>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95503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94"/>
                                        </p:tgtEl>
                                        <p:attrNameLst>
                                          <p:attrName>style.visibility</p:attrName>
                                        </p:attrNameLst>
                                      </p:cBhvr>
                                      <p:to>
                                        <p:strVal val="visible"/>
                                      </p:to>
                                    </p:set>
                                    <p:animEffect transition="in" filter="wipe(up)">
                                      <p:cBhvr>
                                        <p:cTn id="14" dur="500"/>
                                        <p:tgtEl>
                                          <p:spTgt spid="94"/>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9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94"/>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93"/>
                                        </p:tgtEl>
                                        <p:attrNameLst>
                                          <p:attrName>style.visibility</p:attrName>
                                        </p:attrNameLst>
                                      </p:cBhvr>
                                      <p:to>
                                        <p:strVal val="hidden"/>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4" presetClass="path" presetSubtype="0" accel="50000" decel="50000" fill="hold" grpId="0" nodeType="clickEffect">
                                  <p:stCondLst>
                                    <p:cond delay="0"/>
                                  </p:stCondLst>
                                  <p:childTnLst>
                                    <p:animMotion origin="layout" path="M -5.55556E-7 -4.69136E-6 L -5.55556E-7 -0.3179 " pathEditMode="relative" rAng="0" ptsTypes="AA">
                                      <p:cBhvr>
                                        <p:cTn id="30" dur="1000" fill="hold"/>
                                        <p:tgtEl>
                                          <p:spTgt spid="92"/>
                                        </p:tgtEl>
                                        <p:attrNameLst>
                                          <p:attrName>ppt_x</p:attrName>
                                          <p:attrName>ppt_y</p:attrName>
                                        </p:attrNameLst>
                                      </p:cBhvr>
                                      <p:rCtr x="0" y="-15895"/>
                                    </p:animMotion>
                                  </p:childTnLst>
                                </p:cTn>
                              </p:par>
                              <p:par>
                                <p:cTn id="31" presetID="9" presetClass="exit" presetSubtype="0" fill="hold" grpId="1" nodeType="withEffect">
                                  <p:stCondLst>
                                    <p:cond delay="0"/>
                                  </p:stCondLst>
                                  <p:childTnLst>
                                    <p:animEffect transition="out" filter="dissolve">
                                      <p:cBhvr>
                                        <p:cTn id="32" dur="1500"/>
                                        <p:tgtEl>
                                          <p:spTgt spid="92"/>
                                        </p:tgtEl>
                                      </p:cBhvr>
                                    </p:animEffect>
                                    <p:set>
                                      <p:cBhvr>
                                        <p:cTn id="33" dur="1" fill="hold">
                                          <p:stCondLst>
                                            <p:cond delay="1499"/>
                                          </p:stCondLst>
                                        </p:cTn>
                                        <p:tgtEl>
                                          <p:spTgt spid="9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grpId="1" nodeType="clickEffect">
                                  <p:stCondLst>
                                    <p:cond delay="0"/>
                                  </p:stCondLst>
                                  <p:childTnLst>
                                    <p:animEffect transition="out" filter="dissolve">
                                      <p:cBhvr>
                                        <p:cTn id="37" dur="500"/>
                                        <p:tgtEl>
                                          <p:spTgt spid="96"/>
                                        </p:tgtEl>
                                      </p:cBhvr>
                                    </p:animEffect>
                                    <p:set>
                                      <p:cBhvr>
                                        <p:cTn id="38" dur="1" fill="hold">
                                          <p:stCondLst>
                                            <p:cond delay="499"/>
                                          </p:stCondLst>
                                        </p:cTn>
                                        <p:tgtEl>
                                          <p:spTgt spid="96"/>
                                        </p:tgtEl>
                                        <p:attrNameLst>
                                          <p:attrName>style.visibility</p:attrName>
                                        </p:attrNameLst>
                                      </p:cBhvr>
                                      <p:to>
                                        <p:strVal val="hidden"/>
                                      </p:to>
                                    </p:set>
                                  </p:childTnLst>
                                </p:cTn>
                              </p:par>
                              <p:par>
                                <p:cTn id="39" presetID="9" presetClass="exit" presetSubtype="0" fill="hold" grpId="0" nodeType="withEffect">
                                  <p:stCondLst>
                                    <p:cond delay="0"/>
                                  </p:stCondLst>
                                  <p:childTnLst>
                                    <p:animEffect transition="out" filter="dissolve">
                                      <p:cBhvr>
                                        <p:cTn id="40" dur="500"/>
                                        <p:tgtEl>
                                          <p:spTgt spid="90"/>
                                        </p:tgtEl>
                                      </p:cBhvr>
                                    </p:animEffect>
                                    <p:set>
                                      <p:cBhvr>
                                        <p:cTn id="41" dur="1" fill="hold">
                                          <p:stCondLst>
                                            <p:cond delay="499"/>
                                          </p:stCondLst>
                                        </p:cTn>
                                        <p:tgtEl>
                                          <p:spTgt spid="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2" grpId="1" animBg="1"/>
      <p:bldP spid="93" grpId="0" animBg="1"/>
      <p:bldP spid="93" grpId="1" animBg="1"/>
      <p:bldP spid="95" grpId="0"/>
      <p:bldP spid="96" grpId="0" animBg="1"/>
      <p:bldP spid="96"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多个对象</a:t>
            </a:r>
            <a:endParaRPr lang="en-US" altLang="zh-CN" sz="1800" dirty="0">
              <a:solidFill>
                <a:prstClr val="black"/>
              </a:solidFill>
              <a:latin typeface="微软雅黑" pitchFamily="34" charset="-122"/>
              <a:ea typeface="Alibaba PuHuiTi B"/>
              <a:cs typeface="+mn-cs"/>
            </a:endParaRPr>
          </a:p>
        </p:txBody>
      </p:sp>
      <p:sp>
        <p:nvSpPr>
          <p:cNvPr id="46" name="TextBox 3"/>
          <p:cNvSpPr txBox="1"/>
          <p:nvPr/>
        </p:nvSpPr>
        <p:spPr>
          <a:xfrm>
            <a:off x="654051" y="2296584"/>
            <a:ext cx="4866216" cy="3970318"/>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StudentTest02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//创建第二个对象并使用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s2.study();</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s2.doHomework();</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47" name="组合 6"/>
          <p:cNvGrpSpPr>
            <a:grpSpLocks/>
          </p:cNvGrpSpPr>
          <p:nvPr/>
        </p:nvGrpSpPr>
        <p:grpSpPr bwMode="auto">
          <a:xfrm>
            <a:off x="6191252" y="2281767"/>
            <a:ext cx="2305049" cy="3479512"/>
            <a:chOff x="3730625" y="1844675"/>
            <a:chExt cx="1728788" cy="2609634"/>
          </a:xfrm>
        </p:grpSpPr>
        <p:sp>
          <p:nvSpPr>
            <p:cNvPr id="48" name="矩形 47"/>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50" name="组合 9"/>
          <p:cNvGrpSpPr>
            <a:grpSpLocks/>
          </p:cNvGrpSpPr>
          <p:nvPr/>
        </p:nvGrpSpPr>
        <p:grpSpPr bwMode="auto">
          <a:xfrm>
            <a:off x="9167285" y="2277533"/>
            <a:ext cx="2305049" cy="3479512"/>
            <a:chOff x="6557963" y="1841500"/>
            <a:chExt cx="1728787" cy="2609634"/>
          </a:xfrm>
        </p:grpSpPr>
        <p:sp>
          <p:nvSpPr>
            <p:cNvPr id="51" name="矩形 50"/>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2"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53" name="矩形 52"/>
          <p:cNvSpPr/>
          <p:nvPr/>
        </p:nvSpPr>
        <p:spPr>
          <a:xfrm>
            <a:off x="1121834" y="5579534"/>
            <a:ext cx="4398433" cy="20955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4" name="矩形 53"/>
          <p:cNvSpPr/>
          <p:nvPr/>
        </p:nvSpPr>
        <p:spPr>
          <a:xfrm>
            <a:off x="10225617" y="275590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5" name="矩形 54"/>
          <p:cNvSpPr/>
          <p:nvPr/>
        </p:nvSpPr>
        <p:spPr>
          <a:xfrm>
            <a:off x="10225617" y="3236384"/>
            <a:ext cx="863600"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6" name="矩形 55"/>
          <p:cNvSpPr/>
          <p:nvPr/>
        </p:nvSpPr>
        <p:spPr>
          <a:xfrm>
            <a:off x="9497484" y="275590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7" name="矩形 56"/>
          <p:cNvSpPr/>
          <p:nvPr/>
        </p:nvSpPr>
        <p:spPr>
          <a:xfrm>
            <a:off x="9497484" y="3236384"/>
            <a:ext cx="728133" cy="4804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8" name="矩形 57"/>
          <p:cNvSpPr/>
          <p:nvPr/>
        </p:nvSpPr>
        <p:spPr>
          <a:xfrm>
            <a:off x="9264651" y="227541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9" name="TextBox 3"/>
          <p:cNvSpPr txBox="1"/>
          <p:nvPr/>
        </p:nvSpPr>
        <p:spPr>
          <a:xfrm>
            <a:off x="9402233" y="2402418"/>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0" name="矩形 19"/>
          <p:cNvSpPr>
            <a:spLocks noChangeArrowheads="1"/>
          </p:cNvSpPr>
          <p:nvPr/>
        </p:nvSpPr>
        <p:spPr bwMode="auto">
          <a:xfrm>
            <a:off x="10124018" y="283633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1" name="矩形 60"/>
          <p:cNvSpPr/>
          <p:nvPr/>
        </p:nvSpPr>
        <p:spPr>
          <a:xfrm>
            <a:off x="10346268" y="3302000"/>
            <a:ext cx="599017" cy="34078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2" name="TextBox 3"/>
          <p:cNvSpPr txBox="1"/>
          <p:nvPr/>
        </p:nvSpPr>
        <p:spPr>
          <a:xfrm>
            <a:off x="5755217" y="5852585"/>
            <a:ext cx="3647016"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3" name="TextBox 3"/>
          <p:cNvSpPr txBox="1"/>
          <p:nvPr/>
        </p:nvSpPr>
        <p:spPr>
          <a:xfrm>
            <a:off x="5755217" y="6076951"/>
            <a:ext cx="1953683"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4" name="TextBox 3"/>
          <p:cNvSpPr txBox="1"/>
          <p:nvPr/>
        </p:nvSpPr>
        <p:spPr>
          <a:xfrm>
            <a:off x="5757334" y="6309785"/>
            <a:ext cx="1953684"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 name="矩形 64"/>
          <p:cNvSpPr/>
          <p:nvPr/>
        </p:nvSpPr>
        <p:spPr>
          <a:xfrm>
            <a:off x="9264651" y="3716868"/>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6" name="矩形 65"/>
          <p:cNvSpPr/>
          <p:nvPr/>
        </p:nvSpPr>
        <p:spPr>
          <a:xfrm>
            <a:off x="10225617" y="4197351"/>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en-US" altLang="zh-CN" sz="2533"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8" name="矩形 67"/>
          <p:cNvSpPr/>
          <p:nvPr/>
        </p:nvSpPr>
        <p:spPr>
          <a:xfrm>
            <a:off x="10225617" y="4677834"/>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8" name="矩形 97"/>
          <p:cNvSpPr/>
          <p:nvPr/>
        </p:nvSpPr>
        <p:spPr>
          <a:xfrm>
            <a:off x="9497484" y="4197351"/>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9" name="矩形 98"/>
          <p:cNvSpPr/>
          <p:nvPr/>
        </p:nvSpPr>
        <p:spPr>
          <a:xfrm>
            <a:off x="9497484" y="4677834"/>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0" name="TextBox 3"/>
          <p:cNvSpPr txBox="1"/>
          <p:nvPr/>
        </p:nvSpPr>
        <p:spPr>
          <a:xfrm>
            <a:off x="9402233" y="3843867"/>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1" name="矩形 38"/>
          <p:cNvSpPr>
            <a:spLocks noChangeArrowheads="1"/>
          </p:cNvSpPr>
          <p:nvPr/>
        </p:nvSpPr>
        <p:spPr bwMode="auto">
          <a:xfrm>
            <a:off x="10124018" y="4277784"/>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2" name="TextBox 3"/>
          <p:cNvSpPr txBox="1"/>
          <p:nvPr/>
        </p:nvSpPr>
        <p:spPr>
          <a:xfrm>
            <a:off x="7658101" y="5848352"/>
            <a:ext cx="3647017"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28</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3" name="TextBox 3"/>
          <p:cNvSpPr txBox="1"/>
          <p:nvPr/>
        </p:nvSpPr>
        <p:spPr>
          <a:xfrm>
            <a:off x="7653867" y="6074834"/>
            <a:ext cx="1953684"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04" name="肘形连接符 103"/>
          <p:cNvCxnSpPr>
            <a:endCxn id="105" idx="1"/>
          </p:cNvCxnSpPr>
          <p:nvPr/>
        </p:nvCxnSpPr>
        <p:spPr>
          <a:xfrm>
            <a:off x="3119967" y="5691717"/>
            <a:ext cx="4533900" cy="863600"/>
          </a:xfrm>
          <a:prstGeom prst="bentConnector3">
            <a:avLst>
              <a:gd name="adj1" fmla="val 5651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3"/>
          <p:cNvSpPr txBox="1"/>
          <p:nvPr/>
        </p:nvSpPr>
        <p:spPr>
          <a:xfrm>
            <a:off x="7653867" y="6309785"/>
            <a:ext cx="1953684"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6" name="矩形 105"/>
          <p:cNvSpPr/>
          <p:nvPr/>
        </p:nvSpPr>
        <p:spPr>
          <a:xfrm>
            <a:off x="1121834" y="5789084"/>
            <a:ext cx="4398433"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7"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3351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left)">
                                      <p:cBhvr>
                                        <p:cTn id="7" dur="500"/>
                                        <p:tgtEl>
                                          <p:spTgt spid="10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0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64" presetClass="path" presetSubtype="0" accel="50000" decel="50000" fill="hold" grpId="0" nodeType="clickEffect">
                                  <p:stCondLst>
                                    <p:cond delay="0"/>
                                  </p:stCondLst>
                                  <p:childTnLst>
                                    <p:animMotion origin="layout" path="M -5.55556E-7 3.45679E-6 L -5.55556E-7 -0.43395 " pathEditMode="relative" rAng="0" ptsTypes="AA">
                                      <p:cBhvr>
                                        <p:cTn id="23" dur="1000" fill="hold"/>
                                        <p:tgtEl>
                                          <p:spTgt spid="107"/>
                                        </p:tgtEl>
                                        <p:attrNameLst>
                                          <p:attrName>ppt_x</p:attrName>
                                          <p:attrName>ppt_y</p:attrName>
                                        </p:attrNameLst>
                                      </p:cBhvr>
                                      <p:rCtr x="0" y="-21698"/>
                                    </p:animMotion>
                                  </p:childTnLst>
                                </p:cTn>
                              </p:par>
                              <p:par>
                                <p:cTn id="24" presetID="9" presetClass="exit" presetSubtype="0" fill="hold" grpId="1" nodeType="withEffect">
                                  <p:stCondLst>
                                    <p:cond delay="0"/>
                                  </p:stCondLst>
                                  <p:childTnLst>
                                    <p:animEffect transition="out" filter="dissolve">
                                      <p:cBhvr>
                                        <p:cTn id="25" dur="1500"/>
                                        <p:tgtEl>
                                          <p:spTgt spid="107"/>
                                        </p:tgtEl>
                                      </p:cBhvr>
                                    </p:animEffect>
                                    <p:set>
                                      <p:cBhvr>
                                        <p:cTn id="26" dur="1" fill="hold">
                                          <p:stCondLst>
                                            <p:cond delay="1499"/>
                                          </p:stCondLst>
                                        </p:cTn>
                                        <p:tgtEl>
                                          <p:spTgt spid="10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05" grpId="0"/>
      <p:bldP spid="106" grpId="0" animBg="1"/>
      <p:bldP spid="106" grpId="1" animBg="1"/>
      <p:bldP spid="107" grpId="0" animBg="1"/>
      <p:bldP spid="107"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63828-504B-4614-9DA1-BADB6DF2C124}"/>
              </a:ext>
            </a:extLst>
          </p:cNvPr>
          <p:cNvSpPr>
            <a:spLocks noGrp="1"/>
          </p:cNvSpPr>
          <p:nvPr>
            <p:ph type="body" sz="quarter" idx="10"/>
          </p:nvPr>
        </p:nvSpPr>
        <p:spPr/>
        <p:txBody>
          <a:bodyPr/>
          <a:lstStyle/>
          <a:p>
            <a:pPr marL="0" indent="0">
              <a:buNone/>
            </a:pPr>
            <a:r>
              <a:rPr lang="zh-CN" altLang="en-US" sz="1600" dirty="0"/>
              <a:t>多个引用可以指向同一个对象吗？</a:t>
            </a:r>
            <a:endParaRPr lang="en-US" altLang="zh-CN" sz="1600" dirty="0"/>
          </a:p>
          <a:p>
            <a:pPr marL="0" indent="0">
              <a:buNone/>
            </a:pPr>
            <a:r>
              <a:rPr lang="zh-CN" altLang="en-US" sz="1600" dirty="0"/>
              <a:t>如果可以，通过其中一个引用改变数据了，其他引用访问的数据改变了吗？</a:t>
            </a:r>
            <a:endParaRPr lang="en-US" altLang="zh-CN" sz="1600" dirty="0"/>
          </a:p>
        </p:txBody>
      </p:sp>
    </p:spTree>
    <p:extLst>
      <p:ext uri="{BB962C8B-B14F-4D97-AF65-F5344CB8AC3E}">
        <p14:creationId xmlns:p14="http://schemas.microsoft.com/office/powerpoint/2010/main" val="962114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多个引用指向相同</a:t>
            </a:r>
            <a:endParaRPr lang="en-US" altLang="zh-CN" sz="1800" dirty="0">
              <a:solidFill>
                <a:prstClr val="black"/>
              </a:solidFill>
              <a:latin typeface="微软雅黑" pitchFamily="34" charset="-122"/>
              <a:ea typeface="Alibaba PuHuiTi B"/>
              <a:cs typeface="+mn-cs"/>
            </a:endParaRPr>
          </a:p>
        </p:txBody>
      </p:sp>
      <p:sp>
        <p:nvSpPr>
          <p:cNvPr id="36" name="TextBox 3"/>
          <p:cNvSpPr txBox="1"/>
          <p:nvPr/>
        </p:nvSpPr>
        <p:spPr>
          <a:xfrm>
            <a:off x="654051" y="2296585"/>
            <a:ext cx="4866216"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StudentTest03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//把第一个对象的地址赋值给第二个对象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s1;</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37" name="组合 6"/>
          <p:cNvGrpSpPr>
            <a:grpSpLocks/>
          </p:cNvGrpSpPr>
          <p:nvPr/>
        </p:nvGrpSpPr>
        <p:grpSpPr bwMode="auto">
          <a:xfrm>
            <a:off x="6191252" y="2281767"/>
            <a:ext cx="2305049" cy="3479512"/>
            <a:chOff x="3730625" y="1844675"/>
            <a:chExt cx="1728788" cy="2609634"/>
          </a:xfrm>
        </p:grpSpPr>
        <p:sp>
          <p:nvSpPr>
            <p:cNvPr id="38" name="矩形 37"/>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9"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40" name="组合 9"/>
          <p:cNvGrpSpPr>
            <a:grpSpLocks/>
          </p:cNvGrpSpPr>
          <p:nvPr/>
        </p:nvGrpSpPr>
        <p:grpSpPr bwMode="auto">
          <a:xfrm>
            <a:off x="9167285" y="2277533"/>
            <a:ext cx="2305049" cy="3479512"/>
            <a:chOff x="6557963" y="1841500"/>
            <a:chExt cx="1728787" cy="2609634"/>
          </a:xfrm>
        </p:grpSpPr>
        <p:sp>
          <p:nvSpPr>
            <p:cNvPr id="41" name="矩形 40"/>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2"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43" name="矩形 42"/>
          <p:cNvSpPr/>
          <p:nvPr/>
        </p:nvSpPr>
        <p:spPr>
          <a:xfrm>
            <a:off x="934948" y="2603502"/>
            <a:ext cx="4585319" cy="19107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TextBox 3"/>
          <p:cNvSpPr txBox="1"/>
          <p:nvPr/>
        </p:nvSpPr>
        <p:spPr>
          <a:xfrm>
            <a:off x="6237817" y="18923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TextBox 3"/>
          <p:cNvSpPr txBox="1"/>
          <p:nvPr/>
        </p:nvSpPr>
        <p:spPr>
          <a:xfrm>
            <a:off x="6239933" y="49149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6444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dissolve">
                                      <p:cBhvr>
                                        <p:cTn id="11" dur="500"/>
                                        <p:tgtEl>
                                          <p:spTgt spid="44"/>
                                        </p:tgtEl>
                                      </p:cBhvr>
                                    </p:animEffect>
                                  </p:childTnLst>
                                </p:cTn>
                              </p:par>
                            </p:childTnLst>
                          </p:cTn>
                        </p:par>
                        <p:par>
                          <p:cTn id="12" fill="hold">
                            <p:stCondLst>
                              <p:cond delay="500"/>
                            </p:stCondLst>
                            <p:childTnLst>
                              <p:par>
                                <p:cTn id="13" presetID="42" presetClass="path" presetSubtype="0" accel="50000" decel="50000" fill="hold" grpId="0" nodeType="afterEffect">
                                  <p:stCondLst>
                                    <p:cond delay="0"/>
                                  </p:stCondLst>
                                  <p:childTnLst>
                                    <p:animMotion origin="layout" path="M 3.05556E-6 2.71605E-6 L 3.05556E-6 0.44012 " pathEditMode="relative" rAng="0" ptsTypes="AA">
                                      <p:cBhvr>
                                        <p:cTn id="14" dur="1000" fill="hold"/>
                                        <p:tgtEl>
                                          <p:spTgt spid="44"/>
                                        </p:tgtEl>
                                        <p:attrNameLst>
                                          <p:attrName>ppt_x</p:attrName>
                                          <p:attrName>ppt_y</p:attrName>
                                        </p:attrNameLst>
                                      </p:cBhvr>
                                      <p:rCtr x="0" y="22006"/>
                                    </p:animMotion>
                                  </p:childTnLst>
                                </p:cTn>
                              </p:par>
                            </p:childTnLst>
                          </p:cTn>
                        </p:par>
                        <p:par>
                          <p:cTn id="15" fill="hold">
                            <p:stCondLst>
                              <p:cond delay="1500"/>
                            </p:stCondLst>
                            <p:childTnLst>
                              <p:par>
                                <p:cTn id="16" presetID="1" presetClass="exit" presetSubtype="0" fill="hold" grpId="2" nodeType="afterEffect">
                                  <p:stCondLst>
                                    <p:cond delay="0"/>
                                  </p:stCondLst>
                                  <p:childTnLst>
                                    <p:set>
                                      <p:cBhvr>
                                        <p:cTn id="17" dur="1" fill="hold">
                                          <p:stCondLst>
                                            <p:cond delay="0"/>
                                          </p:stCondLst>
                                        </p:cTn>
                                        <p:tgtEl>
                                          <p:spTgt spid="44"/>
                                        </p:tgtEl>
                                        <p:attrNameLst>
                                          <p:attrName>style.visibility</p:attrName>
                                        </p:attrNameLst>
                                      </p:cBhvr>
                                      <p:to>
                                        <p:strVal val="hidden"/>
                                      </p:to>
                                    </p:se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4" grpId="1" animBg="1"/>
      <p:bldP spid="44" grpId="2" animBg="1"/>
      <p:bldP spid="4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多个引用指向相同</a:t>
            </a:r>
            <a:endParaRPr lang="en-US" altLang="zh-CN" sz="1800" dirty="0">
              <a:solidFill>
                <a:prstClr val="black"/>
              </a:solidFill>
              <a:latin typeface="微软雅黑" pitchFamily="34" charset="-122"/>
              <a:ea typeface="Alibaba PuHuiTi B"/>
              <a:cs typeface="+mn-cs"/>
            </a:endParaRPr>
          </a:p>
        </p:txBody>
      </p:sp>
      <p:sp>
        <p:nvSpPr>
          <p:cNvPr id="24" name="TextBox 3"/>
          <p:cNvSpPr txBox="1"/>
          <p:nvPr/>
        </p:nvSpPr>
        <p:spPr>
          <a:xfrm>
            <a:off x="654051" y="2296585"/>
            <a:ext cx="4866216"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StudentTest03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//把第一个对象的地址赋值给第二个对象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s1;</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5" name="组合 6"/>
          <p:cNvGrpSpPr>
            <a:grpSpLocks/>
          </p:cNvGrpSpPr>
          <p:nvPr/>
        </p:nvGrpSpPr>
        <p:grpSpPr bwMode="auto">
          <a:xfrm>
            <a:off x="6191252" y="2281767"/>
            <a:ext cx="2305049" cy="3479512"/>
            <a:chOff x="3730625" y="1844675"/>
            <a:chExt cx="1728788" cy="2609634"/>
          </a:xfrm>
        </p:grpSpPr>
        <p:sp>
          <p:nvSpPr>
            <p:cNvPr id="26" name="矩形 25"/>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28" name="组合 9"/>
          <p:cNvGrpSpPr>
            <a:grpSpLocks/>
          </p:cNvGrpSpPr>
          <p:nvPr/>
        </p:nvGrpSpPr>
        <p:grpSpPr bwMode="auto">
          <a:xfrm>
            <a:off x="9167285" y="2277533"/>
            <a:ext cx="2305049" cy="3479512"/>
            <a:chOff x="6557963" y="1841500"/>
            <a:chExt cx="1728787" cy="2609634"/>
          </a:xfrm>
        </p:grpSpPr>
        <p:sp>
          <p:nvSpPr>
            <p:cNvPr id="29" name="矩形 28"/>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31" name="矩形 30"/>
          <p:cNvSpPr/>
          <p:nvPr/>
        </p:nvSpPr>
        <p:spPr>
          <a:xfrm>
            <a:off x="1109609" y="3016251"/>
            <a:ext cx="4410658" cy="168738"/>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2" name="TextBox 3"/>
          <p:cNvSpPr txBox="1"/>
          <p:nvPr/>
        </p:nvSpPr>
        <p:spPr>
          <a:xfrm>
            <a:off x="6239933" y="49149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3"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矩形 34"/>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a:p>
            <a:pPr algn="ctr">
              <a:lnSpc>
                <a:spcPct val="130000"/>
              </a:lnSpc>
              <a:defRPr/>
            </a:pPr>
            <a:r>
              <a:rPr lang="en-US" altLang="zh-CN" sz="2533"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6" name="矩形 45"/>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7" name="矩形 46"/>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8" name="矩形 47"/>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矩形 48"/>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0"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86366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46" grpId="0" animBg="1"/>
      <p:bldP spid="47" grpId="0" animBg="1"/>
      <p:bldP spid="48" grpId="0" animBg="1"/>
      <p:bldP spid="49" grpId="0"/>
      <p:bldP spid="5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多个引用指向相同</a:t>
            </a:r>
            <a:endParaRPr lang="en-US" altLang="zh-CN" sz="1800" dirty="0">
              <a:solidFill>
                <a:prstClr val="black"/>
              </a:solidFill>
              <a:latin typeface="微软雅黑" pitchFamily="34" charset="-122"/>
              <a:ea typeface="Alibaba PuHuiTi B"/>
              <a:cs typeface="+mn-cs"/>
            </a:endParaRPr>
          </a:p>
        </p:txBody>
      </p:sp>
      <p:sp>
        <p:nvSpPr>
          <p:cNvPr id="20" name="TextBox 3"/>
          <p:cNvSpPr txBox="1"/>
          <p:nvPr/>
        </p:nvSpPr>
        <p:spPr>
          <a:xfrm>
            <a:off x="654051" y="2296585"/>
            <a:ext cx="4866216"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StudentTest03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//把第一个对象的地址赋值给第二个对象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s1;</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1" name="组合 6"/>
          <p:cNvGrpSpPr>
            <a:grpSpLocks/>
          </p:cNvGrpSpPr>
          <p:nvPr/>
        </p:nvGrpSpPr>
        <p:grpSpPr bwMode="auto">
          <a:xfrm>
            <a:off x="6191252" y="2281767"/>
            <a:ext cx="2305049" cy="3479512"/>
            <a:chOff x="3730625" y="1844675"/>
            <a:chExt cx="1728788" cy="2609634"/>
          </a:xfrm>
        </p:grpSpPr>
        <p:sp>
          <p:nvSpPr>
            <p:cNvPr id="22" name="矩形 21"/>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36" name="组合 9"/>
          <p:cNvGrpSpPr>
            <a:grpSpLocks/>
          </p:cNvGrpSpPr>
          <p:nvPr/>
        </p:nvGrpSpPr>
        <p:grpSpPr bwMode="auto">
          <a:xfrm>
            <a:off x="9167285" y="2277533"/>
            <a:ext cx="2305049" cy="3479512"/>
            <a:chOff x="6557963" y="1841500"/>
            <a:chExt cx="1728787" cy="2609634"/>
          </a:xfrm>
        </p:grpSpPr>
        <p:sp>
          <p:nvSpPr>
            <p:cNvPr id="37" name="矩形 36"/>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8"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39" name="矩形 38"/>
          <p:cNvSpPr/>
          <p:nvPr/>
        </p:nvSpPr>
        <p:spPr>
          <a:xfrm>
            <a:off x="1109609" y="3219451"/>
            <a:ext cx="4410658" cy="417601"/>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0" name="TextBox 3"/>
          <p:cNvSpPr txBox="1"/>
          <p:nvPr/>
        </p:nvSpPr>
        <p:spPr>
          <a:xfrm>
            <a:off x="6239933" y="49149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1"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2" name="矩形 41"/>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a:p>
            <a:pPr algn="ctr">
              <a:lnSpc>
                <a:spcPct val="130000"/>
              </a:lnSpc>
              <a:defRPr/>
            </a:pPr>
            <a:r>
              <a:rPr lang="en-US" altLang="zh-CN" sz="2533"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3" name="矩形 42"/>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矩形 43"/>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1" name="矩形 50"/>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2"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726391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多个引用指向相同</a:t>
            </a:r>
            <a:endParaRPr lang="en-US" altLang="zh-CN" sz="1800" dirty="0">
              <a:solidFill>
                <a:prstClr val="black"/>
              </a:solidFill>
              <a:latin typeface="微软雅黑" pitchFamily="34" charset="-122"/>
              <a:ea typeface="Alibaba PuHuiTi B"/>
              <a:cs typeface="+mn-cs"/>
            </a:endParaRPr>
          </a:p>
        </p:txBody>
      </p:sp>
      <p:sp>
        <p:nvSpPr>
          <p:cNvPr id="24" name="TextBox 3"/>
          <p:cNvSpPr txBox="1"/>
          <p:nvPr/>
        </p:nvSpPr>
        <p:spPr>
          <a:xfrm>
            <a:off x="654051" y="2296585"/>
            <a:ext cx="4866216"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StudentTest03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//把第一个对象的地址赋值给第二个对象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s1;</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5" name="组合 6"/>
          <p:cNvGrpSpPr>
            <a:grpSpLocks/>
          </p:cNvGrpSpPr>
          <p:nvPr/>
        </p:nvGrpSpPr>
        <p:grpSpPr bwMode="auto">
          <a:xfrm>
            <a:off x="6191252" y="2281767"/>
            <a:ext cx="2305049" cy="3479512"/>
            <a:chOff x="3730625" y="1844675"/>
            <a:chExt cx="1728788" cy="2609634"/>
          </a:xfrm>
        </p:grpSpPr>
        <p:sp>
          <p:nvSpPr>
            <p:cNvPr id="26" name="矩形 25"/>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28" name="组合 9"/>
          <p:cNvGrpSpPr>
            <a:grpSpLocks/>
          </p:cNvGrpSpPr>
          <p:nvPr/>
        </p:nvGrpSpPr>
        <p:grpSpPr bwMode="auto">
          <a:xfrm>
            <a:off x="9167285" y="2277533"/>
            <a:ext cx="2305049" cy="3479512"/>
            <a:chOff x="6557963" y="1841500"/>
            <a:chExt cx="1728787" cy="2609634"/>
          </a:xfrm>
        </p:grpSpPr>
        <p:sp>
          <p:nvSpPr>
            <p:cNvPr id="29" name="矩形 28"/>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32" name="TextBox 3"/>
          <p:cNvSpPr txBox="1"/>
          <p:nvPr/>
        </p:nvSpPr>
        <p:spPr>
          <a:xfrm>
            <a:off x="6239933" y="49149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3"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矩形 34"/>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6" name="矩形 45"/>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7" name="矩形 46"/>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8" name="矩形 47"/>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矩形 48"/>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0"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3" name="矩形 18"/>
          <p:cNvSpPr>
            <a:spLocks noChangeArrowheads="1"/>
          </p:cNvSpPr>
          <p:nvPr/>
        </p:nvSpPr>
        <p:spPr bwMode="auto">
          <a:xfrm>
            <a:off x="10124018" y="3126318"/>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4" name="矩形 53"/>
          <p:cNvSpPr/>
          <p:nvPr/>
        </p:nvSpPr>
        <p:spPr>
          <a:xfrm>
            <a:off x="10346268" y="3591984"/>
            <a:ext cx="599017" cy="33866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5" name="矩形 54"/>
          <p:cNvSpPr/>
          <p:nvPr/>
        </p:nvSpPr>
        <p:spPr>
          <a:xfrm>
            <a:off x="1109609" y="3219451"/>
            <a:ext cx="4410658" cy="417601"/>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2194609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多个引用指向相同</a:t>
            </a:r>
            <a:endParaRPr lang="en-US" altLang="zh-CN" sz="1800" dirty="0">
              <a:solidFill>
                <a:prstClr val="black"/>
              </a:solidFill>
              <a:latin typeface="微软雅黑" pitchFamily="34" charset="-122"/>
              <a:ea typeface="Alibaba PuHuiTi B"/>
              <a:cs typeface="+mn-cs"/>
            </a:endParaRPr>
          </a:p>
        </p:txBody>
      </p:sp>
      <p:sp>
        <p:nvSpPr>
          <p:cNvPr id="22" name="TextBox 3"/>
          <p:cNvSpPr txBox="1"/>
          <p:nvPr/>
        </p:nvSpPr>
        <p:spPr>
          <a:xfrm>
            <a:off x="654051" y="2296585"/>
            <a:ext cx="4866216"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StudentTest03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//把第一个对象的地址赋值给第二个对象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s1;</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3" name="组合 6"/>
          <p:cNvGrpSpPr>
            <a:grpSpLocks/>
          </p:cNvGrpSpPr>
          <p:nvPr/>
        </p:nvGrpSpPr>
        <p:grpSpPr bwMode="auto">
          <a:xfrm>
            <a:off x="6191252" y="2281767"/>
            <a:ext cx="2305049" cy="3479512"/>
            <a:chOff x="3730625" y="1844675"/>
            <a:chExt cx="1728788" cy="2609634"/>
          </a:xfrm>
        </p:grpSpPr>
        <p:sp>
          <p:nvSpPr>
            <p:cNvPr id="31" name="矩形 30"/>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6"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37" name="组合 9"/>
          <p:cNvGrpSpPr>
            <a:grpSpLocks/>
          </p:cNvGrpSpPr>
          <p:nvPr/>
        </p:nvGrpSpPr>
        <p:grpSpPr bwMode="auto">
          <a:xfrm>
            <a:off x="9167285" y="2277533"/>
            <a:ext cx="2305049" cy="3479512"/>
            <a:chOff x="6557963" y="1841500"/>
            <a:chExt cx="1728787" cy="2609634"/>
          </a:xfrm>
        </p:grpSpPr>
        <p:sp>
          <p:nvSpPr>
            <p:cNvPr id="38" name="矩形 37"/>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9"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40" name="TextBox 3"/>
          <p:cNvSpPr txBox="1"/>
          <p:nvPr/>
        </p:nvSpPr>
        <p:spPr>
          <a:xfrm>
            <a:off x="6239933" y="49149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1"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2" name="矩形 41"/>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3" name="矩形 42"/>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矩形 43"/>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1" name="矩形 50"/>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2"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6" name="矩形 55"/>
          <p:cNvSpPr/>
          <p:nvPr/>
        </p:nvSpPr>
        <p:spPr>
          <a:xfrm>
            <a:off x="1121834" y="3659717"/>
            <a:ext cx="4398433" cy="193092"/>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7" name="肘形连接符 56"/>
          <p:cNvCxnSpPr>
            <a:stCxn id="56" idx="3"/>
            <a:endCxn id="58" idx="3"/>
          </p:cNvCxnSpPr>
          <p:nvPr/>
        </p:nvCxnSpPr>
        <p:spPr>
          <a:xfrm flipH="1">
            <a:off x="2194984" y="3754967"/>
            <a:ext cx="3325283" cy="2203451"/>
          </a:xfrm>
          <a:prstGeom prst="bentConnector3">
            <a:avLst>
              <a:gd name="adj1" fmla="val -9167"/>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
        <p:nvSpPr>
          <p:cNvPr id="58" name="TextBox 3"/>
          <p:cNvSpPr txBox="1"/>
          <p:nvPr/>
        </p:nvSpPr>
        <p:spPr>
          <a:xfrm>
            <a:off x="239184" y="5734051"/>
            <a:ext cx="1955800"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9" name="矩形 18"/>
          <p:cNvSpPr>
            <a:spLocks noChangeArrowheads="1"/>
          </p:cNvSpPr>
          <p:nvPr/>
        </p:nvSpPr>
        <p:spPr bwMode="auto">
          <a:xfrm>
            <a:off x="10124018" y="3126318"/>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0" name="矩形 59"/>
          <p:cNvSpPr/>
          <p:nvPr/>
        </p:nvSpPr>
        <p:spPr>
          <a:xfrm>
            <a:off x="10346268" y="3591984"/>
            <a:ext cx="599017" cy="33866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81094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500"/>
                                        <p:tgtEl>
                                          <p:spTgt spid="5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多个引用指向相同</a:t>
            </a:r>
            <a:endParaRPr lang="en-US" altLang="zh-CN" sz="1800" dirty="0">
              <a:solidFill>
                <a:prstClr val="black"/>
              </a:solidFill>
              <a:latin typeface="微软雅黑" pitchFamily="34" charset="-122"/>
              <a:ea typeface="Alibaba PuHuiTi B"/>
              <a:cs typeface="+mn-cs"/>
            </a:endParaRPr>
          </a:p>
        </p:txBody>
      </p:sp>
      <p:sp>
        <p:nvSpPr>
          <p:cNvPr id="24" name="TextBox 3"/>
          <p:cNvSpPr txBox="1"/>
          <p:nvPr/>
        </p:nvSpPr>
        <p:spPr>
          <a:xfrm>
            <a:off x="654051" y="2296585"/>
            <a:ext cx="4866216"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StudentTest03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//把第一个对象的地址赋值给第二个对象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s1;</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5" name="组合 6"/>
          <p:cNvGrpSpPr>
            <a:grpSpLocks/>
          </p:cNvGrpSpPr>
          <p:nvPr/>
        </p:nvGrpSpPr>
        <p:grpSpPr bwMode="auto">
          <a:xfrm>
            <a:off x="6191252" y="2281767"/>
            <a:ext cx="2305049" cy="3479512"/>
            <a:chOff x="3730625" y="1844675"/>
            <a:chExt cx="1728788" cy="2609634"/>
          </a:xfrm>
        </p:grpSpPr>
        <p:sp>
          <p:nvSpPr>
            <p:cNvPr id="26" name="矩形 25"/>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28" name="组合 9"/>
          <p:cNvGrpSpPr>
            <a:grpSpLocks/>
          </p:cNvGrpSpPr>
          <p:nvPr/>
        </p:nvGrpSpPr>
        <p:grpSpPr bwMode="auto">
          <a:xfrm>
            <a:off x="9167285" y="2277533"/>
            <a:ext cx="2305049" cy="3479512"/>
            <a:chOff x="6557963" y="1841500"/>
            <a:chExt cx="1728787" cy="2609634"/>
          </a:xfrm>
        </p:grpSpPr>
        <p:sp>
          <p:nvSpPr>
            <p:cNvPr id="29" name="矩形 28"/>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32" name="TextBox 3"/>
          <p:cNvSpPr txBox="1"/>
          <p:nvPr/>
        </p:nvSpPr>
        <p:spPr>
          <a:xfrm>
            <a:off x="6239933" y="49149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endParaRPr lang="en-US" altLang="zh-CN" sz="1400" b="1" kern="0"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3"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矩形 34"/>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6" name="矩形 45"/>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7" name="矩形 46"/>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8" name="矩形 47"/>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矩形 48"/>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0"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3" name="矩形 52"/>
          <p:cNvSpPr/>
          <p:nvPr/>
        </p:nvSpPr>
        <p:spPr>
          <a:xfrm>
            <a:off x="1089061" y="4091517"/>
            <a:ext cx="4431205" cy="15171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4" name="矩形 18"/>
          <p:cNvSpPr>
            <a:spLocks noChangeArrowheads="1"/>
          </p:cNvSpPr>
          <p:nvPr/>
        </p:nvSpPr>
        <p:spPr bwMode="auto">
          <a:xfrm>
            <a:off x="10124018" y="3126318"/>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5" name="矩形 54"/>
          <p:cNvSpPr/>
          <p:nvPr/>
        </p:nvSpPr>
        <p:spPr>
          <a:xfrm>
            <a:off x="10346268" y="3591984"/>
            <a:ext cx="599017" cy="33866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1" name="TextBox 3"/>
          <p:cNvSpPr txBox="1"/>
          <p:nvPr/>
        </p:nvSpPr>
        <p:spPr>
          <a:xfrm>
            <a:off x="239184" y="5734051"/>
            <a:ext cx="1955800"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85417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DEBB818-B855-46DB-A3B5-557C1893D1AC}"/>
              </a:ext>
            </a:extLst>
          </p:cNvPr>
          <p:cNvPicPr>
            <a:picLocks noChangeAspect="1"/>
          </p:cNvPicPr>
          <p:nvPr/>
        </p:nvPicPr>
        <p:blipFill>
          <a:blip r:embed="rId3"/>
          <a:stretch>
            <a:fillRect/>
          </a:stretch>
        </p:blipFill>
        <p:spPr>
          <a:xfrm>
            <a:off x="460893" y="1153984"/>
            <a:ext cx="10703118" cy="5638702"/>
          </a:xfrm>
          <a:prstGeom prst="rect">
            <a:avLst/>
          </a:prstGeom>
        </p:spPr>
      </p:pic>
      <p:pic>
        <p:nvPicPr>
          <p:cNvPr id="5" name="图片 4">
            <a:extLst>
              <a:ext uri="{FF2B5EF4-FFF2-40B4-BE49-F238E27FC236}">
                <a16:creationId xmlns:a16="http://schemas.microsoft.com/office/drawing/2014/main" id="{689F5728-BE1B-40F0-AF68-7B7078745D20}"/>
              </a:ext>
            </a:extLst>
          </p:cNvPr>
          <p:cNvPicPr>
            <a:picLocks noChangeAspect="1"/>
          </p:cNvPicPr>
          <p:nvPr/>
        </p:nvPicPr>
        <p:blipFill>
          <a:blip r:embed="rId4"/>
          <a:stretch>
            <a:fillRect/>
          </a:stretch>
        </p:blipFill>
        <p:spPr>
          <a:xfrm>
            <a:off x="2520720" y="3145086"/>
            <a:ext cx="2812024" cy="327688"/>
          </a:xfrm>
          <a:prstGeom prst="rect">
            <a:avLst/>
          </a:prstGeom>
        </p:spPr>
      </p:pic>
      <p:pic>
        <p:nvPicPr>
          <p:cNvPr id="7" name="图片 6">
            <a:extLst>
              <a:ext uri="{FF2B5EF4-FFF2-40B4-BE49-F238E27FC236}">
                <a16:creationId xmlns:a16="http://schemas.microsoft.com/office/drawing/2014/main" id="{159855B9-06F0-4357-A660-B009DC366611}"/>
              </a:ext>
            </a:extLst>
          </p:cNvPr>
          <p:cNvPicPr>
            <a:picLocks noChangeAspect="1"/>
          </p:cNvPicPr>
          <p:nvPr/>
        </p:nvPicPr>
        <p:blipFill>
          <a:blip r:embed="rId5"/>
          <a:stretch>
            <a:fillRect/>
          </a:stretch>
        </p:blipFill>
        <p:spPr>
          <a:xfrm>
            <a:off x="2520720" y="3590757"/>
            <a:ext cx="2895851" cy="312447"/>
          </a:xfrm>
          <a:prstGeom prst="rect">
            <a:avLst/>
          </a:prstGeom>
        </p:spPr>
      </p:pic>
      <p:pic>
        <p:nvPicPr>
          <p:cNvPr id="9" name="图片 8">
            <a:extLst>
              <a:ext uri="{FF2B5EF4-FFF2-40B4-BE49-F238E27FC236}">
                <a16:creationId xmlns:a16="http://schemas.microsoft.com/office/drawing/2014/main" id="{D01F5B9C-2B0F-4898-AA6B-673DE8F82D1F}"/>
              </a:ext>
            </a:extLst>
          </p:cNvPr>
          <p:cNvPicPr>
            <a:picLocks noChangeAspect="1"/>
          </p:cNvPicPr>
          <p:nvPr/>
        </p:nvPicPr>
        <p:blipFill>
          <a:blip r:embed="rId6"/>
          <a:stretch>
            <a:fillRect/>
          </a:stretch>
        </p:blipFill>
        <p:spPr>
          <a:xfrm>
            <a:off x="2520720" y="4021187"/>
            <a:ext cx="2179509" cy="342930"/>
          </a:xfrm>
          <a:prstGeom prst="rect">
            <a:avLst/>
          </a:prstGeom>
        </p:spPr>
      </p:pic>
      <p:pic>
        <p:nvPicPr>
          <p:cNvPr id="12" name="图片 11">
            <a:extLst>
              <a:ext uri="{FF2B5EF4-FFF2-40B4-BE49-F238E27FC236}">
                <a16:creationId xmlns:a16="http://schemas.microsoft.com/office/drawing/2014/main" id="{903BB56A-FF7A-4A61-9957-6575C027D868}"/>
              </a:ext>
            </a:extLst>
          </p:cNvPr>
          <p:cNvPicPr>
            <a:picLocks noChangeAspect="1"/>
          </p:cNvPicPr>
          <p:nvPr/>
        </p:nvPicPr>
        <p:blipFill>
          <a:blip r:embed="rId7"/>
          <a:stretch>
            <a:fillRect/>
          </a:stretch>
        </p:blipFill>
        <p:spPr>
          <a:xfrm>
            <a:off x="2520720" y="4501164"/>
            <a:ext cx="2850127" cy="396274"/>
          </a:xfrm>
          <a:prstGeom prst="rect">
            <a:avLst/>
          </a:prstGeom>
        </p:spPr>
      </p:pic>
      <p:pic>
        <p:nvPicPr>
          <p:cNvPr id="15" name="图片 14">
            <a:extLst>
              <a:ext uri="{FF2B5EF4-FFF2-40B4-BE49-F238E27FC236}">
                <a16:creationId xmlns:a16="http://schemas.microsoft.com/office/drawing/2014/main" id="{73F39221-9A84-41F9-B29F-9081B49C1CC0}"/>
              </a:ext>
            </a:extLst>
          </p:cNvPr>
          <p:cNvPicPr>
            <a:picLocks noChangeAspect="1"/>
          </p:cNvPicPr>
          <p:nvPr/>
        </p:nvPicPr>
        <p:blipFill>
          <a:blip r:embed="rId8"/>
          <a:stretch>
            <a:fillRect/>
          </a:stretch>
        </p:blipFill>
        <p:spPr>
          <a:xfrm>
            <a:off x="2520720" y="4936993"/>
            <a:ext cx="1767993" cy="365792"/>
          </a:xfrm>
          <a:prstGeom prst="rect">
            <a:avLst/>
          </a:prstGeom>
        </p:spPr>
      </p:pic>
    </p:spTree>
    <p:extLst>
      <p:ext uri="{BB962C8B-B14F-4D97-AF65-F5344CB8AC3E}">
        <p14:creationId xmlns:p14="http://schemas.microsoft.com/office/powerpoint/2010/main" val="175399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多个引用指向相同</a:t>
            </a:r>
            <a:endParaRPr lang="en-US" altLang="zh-CN" sz="1800" dirty="0">
              <a:solidFill>
                <a:prstClr val="black"/>
              </a:solidFill>
              <a:latin typeface="微软雅黑" pitchFamily="34" charset="-122"/>
              <a:ea typeface="Alibaba PuHuiTi B"/>
              <a:cs typeface="+mn-cs"/>
            </a:endParaRPr>
          </a:p>
        </p:txBody>
      </p:sp>
      <p:sp>
        <p:nvSpPr>
          <p:cNvPr id="23" name="TextBox 3"/>
          <p:cNvSpPr txBox="1"/>
          <p:nvPr/>
        </p:nvSpPr>
        <p:spPr>
          <a:xfrm>
            <a:off x="654051" y="2296585"/>
            <a:ext cx="4866216"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StudentTest03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//把第一个对象的地址赋值给第二个对象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s1;</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31" name="组合 6"/>
          <p:cNvGrpSpPr>
            <a:grpSpLocks/>
          </p:cNvGrpSpPr>
          <p:nvPr/>
        </p:nvGrpSpPr>
        <p:grpSpPr bwMode="auto">
          <a:xfrm>
            <a:off x="6191252" y="2281767"/>
            <a:ext cx="2305049" cy="3479512"/>
            <a:chOff x="3730625" y="1844675"/>
            <a:chExt cx="1728788" cy="2609634"/>
          </a:xfrm>
        </p:grpSpPr>
        <p:sp>
          <p:nvSpPr>
            <p:cNvPr id="36" name="矩形 35"/>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38" name="组合 9"/>
          <p:cNvGrpSpPr>
            <a:grpSpLocks/>
          </p:cNvGrpSpPr>
          <p:nvPr/>
        </p:nvGrpSpPr>
        <p:grpSpPr bwMode="auto">
          <a:xfrm>
            <a:off x="9167285" y="2277533"/>
            <a:ext cx="2305049" cy="3479512"/>
            <a:chOff x="6557963" y="1841500"/>
            <a:chExt cx="1728787" cy="2609634"/>
          </a:xfrm>
        </p:grpSpPr>
        <p:sp>
          <p:nvSpPr>
            <p:cNvPr id="39" name="矩形 38"/>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0"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41" name="矩形 40"/>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2" name="矩形 41"/>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3" name="矩形 42"/>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矩形 43"/>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1"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2" name="矩形 51"/>
          <p:cNvSpPr/>
          <p:nvPr/>
        </p:nvSpPr>
        <p:spPr>
          <a:xfrm>
            <a:off x="1124646" y="4091517"/>
            <a:ext cx="871158"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6" name="TextBox 3"/>
          <p:cNvSpPr txBox="1"/>
          <p:nvPr/>
        </p:nvSpPr>
        <p:spPr>
          <a:xfrm>
            <a:off x="6239933" y="46990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7" name="TextBox 3"/>
          <p:cNvSpPr txBox="1"/>
          <p:nvPr/>
        </p:nvSpPr>
        <p:spPr>
          <a:xfrm>
            <a:off x="6237471" y="4484023"/>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8" name="矩形 18"/>
          <p:cNvSpPr>
            <a:spLocks noChangeArrowheads="1"/>
          </p:cNvSpPr>
          <p:nvPr/>
        </p:nvSpPr>
        <p:spPr bwMode="auto">
          <a:xfrm>
            <a:off x="10124018" y="3126318"/>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9" name="矩形 58"/>
          <p:cNvSpPr/>
          <p:nvPr/>
        </p:nvSpPr>
        <p:spPr>
          <a:xfrm>
            <a:off x="10346268" y="3591984"/>
            <a:ext cx="599017" cy="33866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0" name="TextBox 3"/>
          <p:cNvSpPr txBox="1"/>
          <p:nvPr/>
        </p:nvSpPr>
        <p:spPr>
          <a:xfrm>
            <a:off x="239184" y="5734051"/>
            <a:ext cx="1955800"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22025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多个引用指向相同</a:t>
            </a:r>
            <a:endParaRPr lang="en-US" altLang="zh-CN" sz="1800" dirty="0">
              <a:solidFill>
                <a:prstClr val="black"/>
              </a:solidFill>
              <a:latin typeface="微软雅黑" pitchFamily="34" charset="-122"/>
              <a:ea typeface="Alibaba PuHuiTi B"/>
              <a:cs typeface="+mn-cs"/>
            </a:endParaRPr>
          </a:p>
        </p:txBody>
      </p:sp>
      <p:sp>
        <p:nvSpPr>
          <p:cNvPr id="24" name="TextBox 3"/>
          <p:cNvSpPr txBox="1"/>
          <p:nvPr/>
        </p:nvSpPr>
        <p:spPr>
          <a:xfrm>
            <a:off x="654051" y="2296585"/>
            <a:ext cx="4866216"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StudentTest03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//把第一个对象的地址赋值给第二个对象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s1;</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5" name="组合 6"/>
          <p:cNvGrpSpPr>
            <a:grpSpLocks/>
          </p:cNvGrpSpPr>
          <p:nvPr/>
        </p:nvGrpSpPr>
        <p:grpSpPr bwMode="auto">
          <a:xfrm>
            <a:off x="6191252" y="2281767"/>
            <a:ext cx="2305049" cy="3479512"/>
            <a:chOff x="3730625" y="1844675"/>
            <a:chExt cx="1728788" cy="2609634"/>
          </a:xfrm>
        </p:grpSpPr>
        <p:sp>
          <p:nvSpPr>
            <p:cNvPr id="26" name="矩形 25"/>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28" name="组合 9"/>
          <p:cNvGrpSpPr>
            <a:grpSpLocks/>
          </p:cNvGrpSpPr>
          <p:nvPr/>
        </p:nvGrpSpPr>
        <p:grpSpPr bwMode="auto">
          <a:xfrm>
            <a:off x="9167285" y="2277533"/>
            <a:ext cx="2305049" cy="3479512"/>
            <a:chOff x="6557963" y="1841500"/>
            <a:chExt cx="1728787" cy="2609634"/>
          </a:xfrm>
        </p:grpSpPr>
        <p:sp>
          <p:nvSpPr>
            <p:cNvPr id="29" name="矩形 28"/>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32" name="矩形 31"/>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3" name="矩形 32"/>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矩形 34"/>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6" name="矩形 45"/>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7" name="矩形 46"/>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8"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矩形 48"/>
          <p:cNvSpPr/>
          <p:nvPr/>
        </p:nvSpPr>
        <p:spPr>
          <a:xfrm>
            <a:off x="2178958" y="4070969"/>
            <a:ext cx="190500"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0"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3" name="矩形 52"/>
          <p:cNvSpPr/>
          <p:nvPr/>
        </p:nvSpPr>
        <p:spPr>
          <a:xfrm>
            <a:off x="6288618" y="4773084"/>
            <a:ext cx="2112433" cy="19261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4" name="矩形 18"/>
          <p:cNvSpPr>
            <a:spLocks noChangeArrowheads="1"/>
          </p:cNvSpPr>
          <p:nvPr/>
        </p:nvSpPr>
        <p:spPr bwMode="auto">
          <a:xfrm>
            <a:off x="10124018" y="3126318"/>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5" name="矩形 54"/>
          <p:cNvSpPr/>
          <p:nvPr/>
        </p:nvSpPr>
        <p:spPr>
          <a:xfrm>
            <a:off x="10346268" y="3591984"/>
            <a:ext cx="599017" cy="33866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1" name="TextBox 3"/>
          <p:cNvSpPr txBox="1"/>
          <p:nvPr/>
        </p:nvSpPr>
        <p:spPr>
          <a:xfrm>
            <a:off x="239184" y="5734051"/>
            <a:ext cx="1955800"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55185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多个引用指向相同</a:t>
            </a:r>
            <a:endParaRPr lang="en-US" altLang="zh-CN" sz="1800" dirty="0">
              <a:solidFill>
                <a:prstClr val="black"/>
              </a:solidFill>
              <a:latin typeface="微软雅黑" pitchFamily="34" charset="-122"/>
              <a:ea typeface="Alibaba PuHuiTi B"/>
              <a:cs typeface="+mn-cs"/>
            </a:endParaRPr>
          </a:p>
        </p:txBody>
      </p:sp>
      <p:sp>
        <p:nvSpPr>
          <p:cNvPr id="23" name="TextBox 3"/>
          <p:cNvSpPr txBox="1"/>
          <p:nvPr/>
        </p:nvSpPr>
        <p:spPr>
          <a:xfrm>
            <a:off x="654051" y="2296585"/>
            <a:ext cx="4866216"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StudentTest03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//把第一个对象的地址赋值给第二个对象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s1;</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31" name="组合 6"/>
          <p:cNvGrpSpPr>
            <a:grpSpLocks/>
          </p:cNvGrpSpPr>
          <p:nvPr/>
        </p:nvGrpSpPr>
        <p:grpSpPr bwMode="auto">
          <a:xfrm>
            <a:off x="6191252" y="2281767"/>
            <a:ext cx="2305049" cy="3479512"/>
            <a:chOff x="3730625" y="1844675"/>
            <a:chExt cx="1728788" cy="2609634"/>
          </a:xfrm>
        </p:grpSpPr>
        <p:sp>
          <p:nvSpPr>
            <p:cNvPr id="36" name="矩形 35"/>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38" name="组合 9"/>
          <p:cNvGrpSpPr>
            <a:grpSpLocks/>
          </p:cNvGrpSpPr>
          <p:nvPr/>
        </p:nvGrpSpPr>
        <p:grpSpPr bwMode="auto">
          <a:xfrm>
            <a:off x="9167285" y="2277533"/>
            <a:ext cx="2305049" cy="3479512"/>
            <a:chOff x="6557963" y="1841500"/>
            <a:chExt cx="1728787" cy="2609634"/>
          </a:xfrm>
        </p:grpSpPr>
        <p:sp>
          <p:nvSpPr>
            <p:cNvPr id="39" name="矩形 38"/>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0"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41" name="矩形 40"/>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2" name="矩形 41"/>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3" name="矩形 42"/>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矩形 43"/>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1"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2" name="矩形 51"/>
          <p:cNvSpPr/>
          <p:nvPr/>
        </p:nvSpPr>
        <p:spPr>
          <a:xfrm>
            <a:off x="2008390" y="4091517"/>
            <a:ext cx="192616"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6"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7" name="肘形连接符 56"/>
          <p:cNvCxnSpPr/>
          <p:nvPr/>
        </p:nvCxnSpPr>
        <p:spPr>
          <a:xfrm rot="16200000" flipH="1">
            <a:off x="2084897" y="3879851"/>
            <a:ext cx="2116" cy="442384"/>
          </a:xfrm>
          <a:prstGeom prst="bentConnector3">
            <a:avLst>
              <a:gd name="adj1" fmla="val -13899142"/>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肘形连接符 57"/>
          <p:cNvCxnSpPr/>
          <p:nvPr/>
        </p:nvCxnSpPr>
        <p:spPr>
          <a:xfrm flipV="1">
            <a:off x="7355418" y="4868334"/>
            <a:ext cx="467783" cy="209551"/>
          </a:xfrm>
          <a:prstGeom prst="bentConnector3">
            <a:avLst>
              <a:gd name="adj1" fmla="val 50000"/>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肘形连接符 58"/>
          <p:cNvCxnSpPr>
            <a:endCxn id="51" idx="1"/>
          </p:cNvCxnSpPr>
          <p:nvPr/>
        </p:nvCxnSpPr>
        <p:spPr>
          <a:xfrm flipV="1">
            <a:off x="7355417" y="2897718"/>
            <a:ext cx="2046816" cy="2180167"/>
          </a:xfrm>
          <a:prstGeom prst="bentConnector3">
            <a:avLst>
              <a:gd name="adj1" fmla="val 11386"/>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
        <p:nvSpPr>
          <p:cNvPr id="60" name="矩形 18"/>
          <p:cNvSpPr>
            <a:spLocks noChangeArrowheads="1"/>
          </p:cNvSpPr>
          <p:nvPr/>
        </p:nvSpPr>
        <p:spPr bwMode="auto">
          <a:xfrm>
            <a:off x="10124018" y="3126318"/>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2" name="矩形 61"/>
          <p:cNvSpPr/>
          <p:nvPr/>
        </p:nvSpPr>
        <p:spPr>
          <a:xfrm>
            <a:off x="10346268" y="3591984"/>
            <a:ext cx="599017" cy="33866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3" name="TextBox 3"/>
          <p:cNvSpPr txBox="1"/>
          <p:nvPr/>
        </p:nvSpPr>
        <p:spPr>
          <a:xfrm>
            <a:off x="239184" y="5734051"/>
            <a:ext cx="1955800"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08564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wipe(left)">
                                      <p:cBhvr>
                                        <p:cTn id="1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多个引用指向相同</a:t>
            </a:r>
            <a:endParaRPr lang="en-US" altLang="zh-CN" sz="1800" dirty="0">
              <a:solidFill>
                <a:prstClr val="black"/>
              </a:solidFill>
              <a:latin typeface="微软雅黑" pitchFamily="34" charset="-122"/>
              <a:ea typeface="Alibaba PuHuiTi B"/>
              <a:cs typeface="+mn-cs"/>
            </a:endParaRPr>
          </a:p>
        </p:txBody>
      </p:sp>
      <p:sp>
        <p:nvSpPr>
          <p:cNvPr id="25" name="TextBox 3"/>
          <p:cNvSpPr txBox="1"/>
          <p:nvPr/>
        </p:nvSpPr>
        <p:spPr>
          <a:xfrm>
            <a:off x="654051" y="2296585"/>
            <a:ext cx="4866216"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StudentTest03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//把第一个对象的地址赋值给第二个对象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s1;</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6" name="组合 6"/>
          <p:cNvGrpSpPr>
            <a:grpSpLocks/>
          </p:cNvGrpSpPr>
          <p:nvPr/>
        </p:nvGrpSpPr>
        <p:grpSpPr bwMode="auto">
          <a:xfrm>
            <a:off x="6191252" y="2281767"/>
            <a:ext cx="2305049" cy="3479512"/>
            <a:chOff x="3730625" y="1844675"/>
            <a:chExt cx="1728788" cy="2609634"/>
          </a:xfrm>
        </p:grpSpPr>
        <p:sp>
          <p:nvSpPr>
            <p:cNvPr id="27" name="矩形 26"/>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8"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29" name="组合 9"/>
          <p:cNvGrpSpPr>
            <a:grpSpLocks/>
          </p:cNvGrpSpPr>
          <p:nvPr/>
        </p:nvGrpSpPr>
        <p:grpSpPr bwMode="auto">
          <a:xfrm>
            <a:off x="9167285" y="2277533"/>
            <a:ext cx="2305049" cy="3479512"/>
            <a:chOff x="6557963" y="1841500"/>
            <a:chExt cx="1728787" cy="2609634"/>
          </a:xfrm>
        </p:grpSpPr>
        <p:sp>
          <p:nvSpPr>
            <p:cNvPr id="30" name="矩形 29"/>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2"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33" name="矩形 32"/>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矩形 34"/>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6" name="矩形 45"/>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7" name="矩形 46"/>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8" name="矩形 47"/>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3"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p:txBody>
      </p:sp>
      <p:cxnSp>
        <p:nvCxnSpPr>
          <p:cNvPr id="55" name="肘形连接符 54"/>
          <p:cNvCxnSpPr/>
          <p:nvPr/>
        </p:nvCxnSpPr>
        <p:spPr>
          <a:xfrm flipV="1">
            <a:off x="7355418" y="4868334"/>
            <a:ext cx="467783" cy="209551"/>
          </a:xfrm>
          <a:prstGeom prst="bentConnector3">
            <a:avLst>
              <a:gd name="adj1" fmla="val 50000"/>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肘形连接符 60"/>
          <p:cNvCxnSpPr>
            <a:endCxn id="49" idx="1"/>
          </p:cNvCxnSpPr>
          <p:nvPr/>
        </p:nvCxnSpPr>
        <p:spPr>
          <a:xfrm flipV="1">
            <a:off x="7355417" y="2897718"/>
            <a:ext cx="2046816" cy="2180167"/>
          </a:xfrm>
          <a:prstGeom prst="bentConnector3">
            <a:avLst>
              <a:gd name="adj1" fmla="val 11386"/>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
        <p:nvSpPr>
          <p:cNvPr id="64" name="矩形 18"/>
          <p:cNvSpPr>
            <a:spLocks noChangeArrowheads="1"/>
          </p:cNvSpPr>
          <p:nvPr/>
        </p:nvSpPr>
        <p:spPr bwMode="auto">
          <a:xfrm>
            <a:off x="10124018" y="3126318"/>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 name="矩形 64"/>
          <p:cNvSpPr/>
          <p:nvPr/>
        </p:nvSpPr>
        <p:spPr>
          <a:xfrm>
            <a:off x="10346268" y="3591984"/>
            <a:ext cx="599017" cy="33866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6" name="TextBox 3"/>
          <p:cNvSpPr txBox="1"/>
          <p:nvPr/>
        </p:nvSpPr>
        <p:spPr>
          <a:xfrm>
            <a:off x="239184" y="5734051"/>
            <a:ext cx="1955800"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7" name="矩形 66"/>
          <p:cNvSpPr/>
          <p:nvPr/>
        </p:nvSpPr>
        <p:spPr>
          <a:xfrm>
            <a:off x="2008390" y="4091517"/>
            <a:ext cx="192616"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8" name="肘形连接符 67"/>
          <p:cNvCxnSpPr/>
          <p:nvPr/>
        </p:nvCxnSpPr>
        <p:spPr>
          <a:xfrm rot="16200000" flipH="1">
            <a:off x="2084897" y="3879851"/>
            <a:ext cx="2116" cy="442384"/>
          </a:xfrm>
          <a:prstGeom prst="bentConnector3">
            <a:avLst>
              <a:gd name="adj1" fmla="val -13899142"/>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3879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多个引用指向相同</a:t>
            </a:r>
            <a:endParaRPr lang="en-US" altLang="zh-CN" sz="1800" dirty="0">
              <a:solidFill>
                <a:prstClr val="black"/>
              </a:solidFill>
              <a:latin typeface="微软雅黑" pitchFamily="34" charset="-122"/>
              <a:ea typeface="Alibaba PuHuiTi B"/>
              <a:cs typeface="+mn-cs"/>
            </a:endParaRPr>
          </a:p>
        </p:txBody>
      </p:sp>
      <p:sp>
        <p:nvSpPr>
          <p:cNvPr id="31" name="TextBox 3"/>
          <p:cNvSpPr txBox="1"/>
          <p:nvPr/>
        </p:nvSpPr>
        <p:spPr>
          <a:xfrm>
            <a:off x="654051" y="2296585"/>
            <a:ext cx="4866216"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StudentTest03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//把第一个对象的地址赋值给第二个对象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s1;</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36" name="组合 6"/>
          <p:cNvGrpSpPr>
            <a:grpSpLocks/>
          </p:cNvGrpSpPr>
          <p:nvPr/>
        </p:nvGrpSpPr>
        <p:grpSpPr bwMode="auto">
          <a:xfrm>
            <a:off x="6191252" y="2281767"/>
            <a:ext cx="2305049" cy="3479512"/>
            <a:chOff x="3730625" y="1844675"/>
            <a:chExt cx="1728788" cy="2609634"/>
          </a:xfrm>
        </p:grpSpPr>
        <p:sp>
          <p:nvSpPr>
            <p:cNvPr id="37" name="矩形 36"/>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8"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39" name="组合 9"/>
          <p:cNvGrpSpPr>
            <a:grpSpLocks/>
          </p:cNvGrpSpPr>
          <p:nvPr/>
        </p:nvGrpSpPr>
        <p:grpSpPr bwMode="auto">
          <a:xfrm>
            <a:off x="9167285" y="2277533"/>
            <a:ext cx="2305049" cy="3479512"/>
            <a:chOff x="6557963" y="1841500"/>
            <a:chExt cx="1728787" cy="2609634"/>
          </a:xfrm>
        </p:grpSpPr>
        <p:sp>
          <p:nvSpPr>
            <p:cNvPr id="40" name="矩形 39"/>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1"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42" name="矩形 41"/>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3" name="矩形 42"/>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矩形 43"/>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0" name="矩形 49"/>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1"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2" name="矩形 51"/>
          <p:cNvSpPr/>
          <p:nvPr/>
        </p:nvSpPr>
        <p:spPr>
          <a:xfrm>
            <a:off x="1119883" y="4091517"/>
            <a:ext cx="4400384" cy="15171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4"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p:txBody>
      </p:sp>
      <p:sp>
        <p:nvSpPr>
          <p:cNvPr id="56" name="矩形 18"/>
          <p:cNvSpPr>
            <a:spLocks noChangeArrowheads="1"/>
          </p:cNvSpPr>
          <p:nvPr/>
        </p:nvSpPr>
        <p:spPr bwMode="auto">
          <a:xfrm>
            <a:off x="10124018" y="3126318"/>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7" name="矩形 56"/>
          <p:cNvSpPr/>
          <p:nvPr/>
        </p:nvSpPr>
        <p:spPr>
          <a:xfrm>
            <a:off x="10346268" y="3591984"/>
            <a:ext cx="599017" cy="33866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8" name="TextBox 3"/>
          <p:cNvSpPr txBox="1"/>
          <p:nvPr/>
        </p:nvSpPr>
        <p:spPr>
          <a:xfrm>
            <a:off x="239184" y="5734051"/>
            <a:ext cx="1955800"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5725561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多个引用指向相同</a:t>
            </a:r>
            <a:endParaRPr lang="en-US" altLang="zh-CN" sz="1800" dirty="0">
              <a:solidFill>
                <a:prstClr val="black"/>
              </a:solidFill>
              <a:latin typeface="微软雅黑" pitchFamily="34" charset="-122"/>
              <a:ea typeface="Alibaba PuHuiTi B"/>
              <a:cs typeface="+mn-cs"/>
            </a:endParaRPr>
          </a:p>
        </p:txBody>
      </p:sp>
      <p:sp>
        <p:nvSpPr>
          <p:cNvPr id="22" name="TextBox 3"/>
          <p:cNvSpPr txBox="1"/>
          <p:nvPr/>
        </p:nvSpPr>
        <p:spPr>
          <a:xfrm>
            <a:off x="654051" y="2296585"/>
            <a:ext cx="4866216"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StudentTest03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//把第一个对象的地址赋值给第二个对象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s1;</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3" name="组合 6"/>
          <p:cNvGrpSpPr>
            <a:grpSpLocks/>
          </p:cNvGrpSpPr>
          <p:nvPr/>
        </p:nvGrpSpPr>
        <p:grpSpPr bwMode="auto">
          <a:xfrm>
            <a:off x="6191252" y="2281767"/>
            <a:ext cx="2305049" cy="3479512"/>
            <a:chOff x="3730625" y="1844675"/>
            <a:chExt cx="1728788" cy="2609634"/>
          </a:xfrm>
        </p:grpSpPr>
        <p:sp>
          <p:nvSpPr>
            <p:cNvPr id="24" name="矩形 23"/>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26" name="组合 9"/>
          <p:cNvGrpSpPr>
            <a:grpSpLocks/>
          </p:cNvGrpSpPr>
          <p:nvPr/>
        </p:nvGrpSpPr>
        <p:grpSpPr bwMode="auto">
          <a:xfrm>
            <a:off x="9167285" y="2277533"/>
            <a:ext cx="2305049" cy="3479512"/>
            <a:chOff x="6557963" y="1841500"/>
            <a:chExt cx="1728787" cy="2609634"/>
          </a:xfrm>
        </p:grpSpPr>
        <p:sp>
          <p:nvSpPr>
            <p:cNvPr id="27" name="矩形 26"/>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8"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29" name="矩形 28"/>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矩形 29"/>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2" name="矩形 31"/>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3" name="矩形 32"/>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矩形 34"/>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6"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7" name="矩形 18"/>
          <p:cNvSpPr>
            <a:spLocks noChangeArrowheads="1"/>
          </p:cNvSpPr>
          <p:nvPr/>
        </p:nvSpPr>
        <p:spPr bwMode="auto">
          <a:xfrm>
            <a:off x="10124018" y="3126318"/>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8" name="矩形 47"/>
          <p:cNvSpPr/>
          <p:nvPr/>
        </p:nvSpPr>
        <p:spPr>
          <a:xfrm>
            <a:off x="10346268" y="3591984"/>
            <a:ext cx="599017" cy="33866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矩形 48"/>
          <p:cNvSpPr/>
          <p:nvPr/>
        </p:nvSpPr>
        <p:spPr>
          <a:xfrm>
            <a:off x="1098552" y="4301068"/>
            <a:ext cx="4421715" cy="1820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3"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p:txBody>
      </p:sp>
      <p:cxnSp>
        <p:nvCxnSpPr>
          <p:cNvPr id="55" name="肘形连接符 54"/>
          <p:cNvCxnSpPr/>
          <p:nvPr/>
        </p:nvCxnSpPr>
        <p:spPr>
          <a:xfrm rot="16200000" flipH="1">
            <a:off x="3611034" y="1907117"/>
            <a:ext cx="778933" cy="5566833"/>
          </a:xfrm>
          <a:prstGeom prst="bentConnector4">
            <a:avLst>
              <a:gd name="adj1" fmla="val -39179"/>
              <a:gd name="adj2" fmla="val 51293"/>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7397751" y="5092700"/>
            <a:ext cx="41698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肘形连接符 59"/>
          <p:cNvCxnSpPr/>
          <p:nvPr/>
        </p:nvCxnSpPr>
        <p:spPr>
          <a:xfrm flipV="1">
            <a:off x="8176685" y="2950634"/>
            <a:ext cx="1316567" cy="2131484"/>
          </a:xfrm>
          <a:prstGeom prst="bentConnector3">
            <a:avLst>
              <a:gd name="adj1" fmla="val 3987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肘形连接符 60"/>
          <p:cNvCxnSpPr/>
          <p:nvPr/>
        </p:nvCxnSpPr>
        <p:spPr>
          <a:xfrm rot="5400000" flipH="1" flipV="1">
            <a:off x="5044637" y="29629"/>
            <a:ext cx="1195917" cy="7727951"/>
          </a:xfrm>
          <a:prstGeom prst="bentConnector4">
            <a:avLst>
              <a:gd name="adj1" fmla="val -122006"/>
              <a:gd name="adj2" fmla="val 9111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 name="矩形 18"/>
          <p:cNvSpPr>
            <a:spLocks noChangeArrowheads="1"/>
          </p:cNvSpPr>
          <p:nvPr/>
        </p:nvSpPr>
        <p:spPr bwMode="auto">
          <a:xfrm>
            <a:off x="10124018" y="3126318"/>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3" name="TextBox 3"/>
          <p:cNvSpPr txBox="1"/>
          <p:nvPr/>
        </p:nvSpPr>
        <p:spPr>
          <a:xfrm>
            <a:off x="239184" y="5734051"/>
            <a:ext cx="1955800"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20708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750"/>
                                        <p:tgtEl>
                                          <p:spTgt spid="55"/>
                                        </p:tgtEl>
                                      </p:cBhvr>
                                    </p:animEffect>
                                  </p:childTnLst>
                                </p:cTn>
                              </p:par>
                            </p:childTnLst>
                          </p:cTn>
                        </p:par>
                        <p:par>
                          <p:cTn id="8" fill="hold">
                            <p:stCondLst>
                              <p:cond delay="750"/>
                            </p:stCondLst>
                            <p:childTnLst>
                              <p:par>
                                <p:cTn id="9" presetID="22" presetClass="entr" presetSubtype="8"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250"/>
                            </p:stCondLst>
                            <p:childTnLst>
                              <p:par>
                                <p:cTn id="13" presetID="22" presetClass="entr" presetSubtype="8"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left)">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wipe(left)">
                                      <p:cBhvr>
                                        <p:cTn id="20" dur="750"/>
                                        <p:tgtEl>
                                          <p:spTgt spid="6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8" fill="hold" grpId="0" nodeType="clickEffect">
                                  <p:stCondLst>
                                    <p:cond delay="0"/>
                                  </p:stCondLst>
                                  <p:childTnLst>
                                    <p:animEffect transition="out" filter="wipe(left)">
                                      <p:cBhvr>
                                        <p:cTn id="24" dur="500"/>
                                        <p:tgtEl>
                                          <p:spTgt spid="47"/>
                                        </p:tgtEl>
                                      </p:cBhvr>
                                    </p:animEffect>
                                    <p:set>
                                      <p:cBhvr>
                                        <p:cTn id="25" dur="1" fill="hold">
                                          <p:stCondLst>
                                            <p:cond delay="499"/>
                                          </p:stCondLst>
                                        </p:cTn>
                                        <p:tgtEl>
                                          <p:spTgt spid="47"/>
                                        </p:tgtEl>
                                        <p:attrNameLst>
                                          <p:attrName>style.visibility</p:attrName>
                                        </p:attrNameLst>
                                      </p:cBhvr>
                                      <p:to>
                                        <p:strVal val="hidden"/>
                                      </p:to>
                                    </p:se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wipe(left)">
                                      <p:cBhvr>
                                        <p:cTn id="2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6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多个引用指向相同</a:t>
            </a:r>
            <a:endParaRPr lang="en-US" altLang="zh-CN" sz="1800" dirty="0">
              <a:solidFill>
                <a:prstClr val="black"/>
              </a:solidFill>
              <a:latin typeface="微软雅黑" pitchFamily="34" charset="-122"/>
              <a:ea typeface="Alibaba PuHuiTi B"/>
              <a:cs typeface="+mn-cs"/>
            </a:endParaRPr>
          </a:p>
        </p:txBody>
      </p:sp>
      <p:sp>
        <p:nvSpPr>
          <p:cNvPr id="31" name="TextBox 3"/>
          <p:cNvSpPr txBox="1"/>
          <p:nvPr/>
        </p:nvSpPr>
        <p:spPr>
          <a:xfrm>
            <a:off x="654051" y="2296585"/>
            <a:ext cx="4866216"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StudentTest03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//把第一个对象的地址赋值给第二个对象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s1;</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36" name="组合 6"/>
          <p:cNvGrpSpPr>
            <a:grpSpLocks/>
          </p:cNvGrpSpPr>
          <p:nvPr/>
        </p:nvGrpSpPr>
        <p:grpSpPr bwMode="auto">
          <a:xfrm>
            <a:off x="6191252" y="2281767"/>
            <a:ext cx="2305049" cy="3479512"/>
            <a:chOff x="3730625" y="1844675"/>
            <a:chExt cx="1728788" cy="2609634"/>
          </a:xfrm>
        </p:grpSpPr>
        <p:sp>
          <p:nvSpPr>
            <p:cNvPr id="37" name="矩形 36"/>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8"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39" name="组合 9"/>
          <p:cNvGrpSpPr>
            <a:grpSpLocks/>
          </p:cNvGrpSpPr>
          <p:nvPr/>
        </p:nvGrpSpPr>
        <p:grpSpPr bwMode="auto">
          <a:xfrm>
            <a:off x="9167285" y="2277533"/>
            <a:ext cx="2305049" cy="3479512"/>
            <a:chOff x="6557963" y="1841500"/>
            <a:chExt cx="1728787" cy="2609634"/>
          </a:xfrm>
        </p:grpSpPr>
        <p:sp>
          <p:nvSpPr>
            <p:cNvPr id="40" name="矩形 39"/>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1"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42" name="矩形 41"/>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3" name="矩形 42"/>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矩形 43"/>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0" name="矩形 49"/>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1"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2" name="矩形 18"/>
          <p:cNvSpPr>
            <a:spLocks noChangeArrowheads="1"/>
          </p:cNvSpPr>
          <p:nvPr/>
        </p:nvSpPr>
        <p:spPr bwMode="auto">
          <a:xfrm>
            <a:off x="10124018" y="3126318"/>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4" name="矩形 53"/>
          <p:cNvSpPr/>
          <p:nvPr/>
        </p:nvSpPr>
        <p:spPr>
          <a:xfrm>
            <a:off x="10346268" y="3591984"/>
            <a:ext cx="599017" cy="33866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6" name="矩形 55"/>
          <p:cNvSpPr/>
          <p:nvPr/>
        </p:nvSpPr>
        <p:spPr>
          <a:xfrm>
            <a:off x="1119884" y="4510617"/>
            <a:ext cx="4400384" cy="184674"/>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7" name="TextBox 3"/>
          <p:cNvSpPr txBox="1"/>
          <p:nvPr/>
        </p:nvSpPr>
        <p:spPr>
          <a:xfrm>
            <a:off x="239184" y="5734051"/>
            <a:ext cx="1955800"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8"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p:txBody>
      </p:sp>
      <p:sp>
        <p:nvSpPr>
          <p:cNvPr id="64" name="矩形 63"/>
          <p:cNvSpPr/>
          <p:nvPr/>
        </p:nvSpPr>
        <p:spPr>
          <a:xfrm>
            <a:off x="10346268" y="3591984"/>
            <a:ext cx="599017" cy="33866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11080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54"/>
                                        </p:tgtEl>
                                      </p:cBhvr>
                                    </p:animEffect>
                                    <p:set>
                                      <p:cBhvr>
                                        <p:cTn id="7" dur="1" fill="hold">
                                          <p:stCondLst>
                                            <p:cond delay="499"/>
                                          </p:stCondLst>
                                        </p:cTn>
                                        <p:tgtEl>
                                          <p:spTgt spid="54"/>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多个引用指向相同</a:t>
            </a:r>
            <a:endParaRPr lang="en-US" altLang="zh-CN" sz="1800" dirty="0">
              <a:solidFill>
                <a:prstClr val="black"/>
              </a:solidFill>
              <a:latin typeface="微软雅黑" pitchFamily="34" charset="-122"/>
              <a:ea typeface="Alibaba PuHuiTi B"/>
              <a:cs typeface="+mn-cs"/>
            </a:endParaRPr>
          </a:p>
        </p:txBody>
      </p:sp>
      <p:sp>
        <p:nvSpPr>
          <p:cNvPr id="23" name="TextBox 3"/>
          <p:cNvSpPr txBox="1"/>
          <p:nvPr/>
        </p:nvSpPr>
        <p:spPr>
          <a:xfrm>
            <a:off x="654051" y="2296585"/>
            <a:ext cx="4866216"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StudentTest03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//把第一个对象的地址赋值给第二个对象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s1;</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4" name="组合 6"/>
          <p:cNvGrpSpPr>
            <a:grpSpLocks/>
          </p:cNvGrpSpPr>
          <p:nvPr/>
        </p:nvGrpSpPr>
        <p:grpSpPr bwMode="auto">
          <a:xfrm>
            <a:off x="6191252" y="2281767"/>
            <a:ext cx="2305049" cy="3479512"/>
            <a:chOff x="3730625" y="1844675"/>
            <a:chExt cx="1728788" cy="2609634"/>
          </a:xfrm>
        </p:grpSpPr>
        <p:sp>
          <p:nvSpPr>
            <p:cNvPr id="25" name="矩形 24"/>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27" name="组合 9"/>
          <p:cNvGrpSpPr>
            <a:grpSpLocks/>
          </p:cNvGrpSpPr>
          <p:nvPr/>
        </p:nvGrpSpPr>
        <p:grpSpPr bwMode="auto">
          <a:xfrm>
            <a:off x="9167285" y="2277533"/>
            <a:ext cx="2305049" cy="3479512"/>
            <a:chOff x="6557963" y="1841500"/>
            <a:chExt cx="1728787" cy="2609634"/>
          </a:xfrm>
        </p:grpSpPr>
        <p:sp>
          <p:nvSpPr>
            <p:cNvPr id="28" name="矩形 27"/>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30" name="矩形 29"/>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2" name="矩形 31"/>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3" name="矩形 32"/>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矩形 34"/>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6" name="矩形 45"/>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7"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8" name="矩形 18"/>
          <p:cNvSpPr>
            <a:spLocks noChangeArrowheads="1"/>
          </p:cNvSpPr>
          <p:nvPr/>
        </p:nvSpPr>
        <p:spPr bwMode="auto">
          <a:xfrm>
            <a:off x="10124018" y="3126318"/>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矩形 48"/>
          <p:cNvSpPr/>
          <p:nvPr/>
        </p:nvSpPr>
        <p:spPr>
          <a:xfrm>
            <a:off x="10346268" y="3591984"/>
            <a:ext cx="599017" cy="33866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3" name="矩形 52"/>
          <p:cNvSpPr/>
          <p:nvPr/>
        </p:nvSpPr>
        <p:spPr>
          <a:xfrm>
            <a:off x="1099335" y="4722285"/>
            <a:ext cx="4420932" cy="419151"/>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5" name="TextBox 3"/>
          <p:cNvSpPr txBox="1"/>
          <p:nvPr/>
        </p:nvSpPr>
        <p:spPr>
          <a:xfrm>
            <a:off x="239184" y="5734051"/>
            <a:ext cx="1955800"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9"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p:txBody>
      </p:sp>
      <p:cxnSp>
        <p:nvCxnSpPr>
          <p:cNvPr id="60" name="肘形连接符 59"/>
          <p:cNvCxnSpPr/>
          <p:nvPr/>
        </p:nvCxnSpPr>
        <p:spPr>
          <a:xfrm rot="16200000" flipH="1">
            <a:off x="4784570" y="2749551"/>
            <a:ext cx="50800" cy="3996267"/>
          </a:xfrm>
          <a:prstGeom prst="bentConnector3">
            <a:avLst>
              <a:gd name="adj1" fmla="val -60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肘形连接符 60"/>
          <p:cNvCxnSpPr/>
          <p:nvPr/>
        </p:nvCxnSpPr>
        <p:spPr>
          <a:xfrm rot="16200000" flipH="1">
            <a:off x="4784570" y="3183467"/>
            <a:ext cx="50800" cy="3996267"/>
          </a:xfrm>
          <a:prstGeom prst="bentConnector3">
            <a:avLst>
              <a:gd name="adj1" fmla="val 70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肘形连接符 61"/>
          <p:cNvCxnSpPr/>
          <p:nvPr/>
        </p:nvCxnSpPr>
        <p:spPr>
          <a:xfrm flipV="1">
            <a:off x="7342717" y="2944285"/>
            <a:ext cx="2142067" cy="1924049"/>
          </a:xfrm>
          <a:prstGeom prst="bentConnector3">
            <a:avLst>
              <a:gd name="adj1" fmla="val 6008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肘形连接符 62"/>
          <p:cNvCxnSpPr/>
          <p:nvPr/>
        </p:nvCxnSpPr>
        <p:spPr>
          <a:xfrm flipV="1">
            <a:off x="7342717" y="2944285"/>
            <a:ext cx="2142067" cy="2137833"/>
          </a:xfrm>
          <a:prstGeom prst="bentConnector3">
            <a:avLst>
              <a:gd name="adj1" fmla="val 71149"/>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09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75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75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left)">
                                      <p:cBhvr>
                                        <p:cTn id="17" dur="75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wipe(left)">
                                      <p:cBhvr>
                                        <p:cTn id="22" dur="7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多个引用指向相同</a:t>
            </a:r>
            <a:endParaRPr lang="en-US" altLang="zh-CN" sz="1800" dirty="0">
              <a:solidFill>
                <a:prstClr val="black"/>
              </a:solidFill>
              <a:latin typeface="微软雅黑" pitchFamily="34" charset="-122"/>
              <a:ea typeface="Alibaba PuHuiTi B"/>
              <a:cs typeface="+mn-cs"/>
            </a:endParaRPr>
          </a:p>
        </p:txBody>
      </p:sp>
      <p:sp>
        <p:nvSpPr>
          <p:cNvPr id="31" name="TextBox 3"/>
          <p:cNvSpPr txBox="1"/>
          <p:nvPr/>
        </p:nvSpPr>
        <p:spPr>
          <a:xfrm>
            <a:off x="654051" y="2296585"/>
            <a:ext cx="4866216"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StudentTest03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//把第一个对象的地址赋值给第二个对象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s1;</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36" name="组合 6"/>
          <p:cNvGrpSpPr>
            <a:grpSpLocks/>
          </p:cNvGrpSpPr>
          <p:nvPr/>
        </p:nvGrpSpPr>
        <p:grpSpPr bwMode="auto">
          <a:xfrm>
            <a:off x="6191252" y="2281767"/>
            <a:ext cx="2305049" cy="3479512"/>
            <a:chOff x="3730625" y="1844675"/>
            <a:chExt cx="1728788" cy="2609634"/>
          </a:xfrm>
        </p:grpSpPr>
        <p:sp>
          <p:nvSpPr>
            <p:cNvPr id="37" name="矩形 36"/>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8"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39" name="组合 9"/>
          <p:cNvGrpSpPr>
            <a:grpSpLocks/>
          </p:cNvGrpSpPr>
          <p:nvPr/>
        </p:nvGrpSpPr>
        <p:grpSpPr bwMode="auto">
          <a:xfrm>
            <a:off x="9167285" y="2277533"/>
            <a:ext cx="2305049" cy="3479512"/>
            <a:chOff x="6557963" y="1841500"/>
            <a:chExt cx="1728787" cy="2609634"/>
          </a:xfrm>
        </p:grpSpPr>
        <p:sp>
          <p:nvSpPr>
            <p:cNvPr id="40" name="矩形 39"/>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1"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42" name="矩形 41"/>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3" name="矩形 42"/>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矩形 43"/>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0" name="矩形 49"/>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1"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2" name="矩形 18"/>
          <p:cNvSpPr>
            <a:spLocks noChangeArrowheads="1"/>
          </p:cNvSpPr>
          <p:nvPr/>
        </p:nvSpPr>
        <p:spPr bwMode="auto">
          <a:xfrm>
            <a:off x="10124018" y="3126318"/>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4" name="矩形 53"/>
          <p:cNvSpPr/>
          <p:nvPr/>
        </p:nvSpPr>
        <p:spPr>
          <a:xfrm>
            <a:off x="10346268" y="3591984"/>
            <a:ext cx="599017" cy="33866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7" name="TextBox 3"/>
          <p:cNvSpPr txBox="1"/>
          <p:nvPr/>
        </p:nvSpPr>
        <p:spPr>
          <a:xfrm>
            <a:off x="239184" y="5734051"/>
            <a:ext cx="1955800"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8"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p:txBody>
      </p:sp>
      <p:cxnSp>
        <p:nvCxnSpPr>
          <p:cNvPr id="64" name="肘形连接符 63"/>
          <p:cNvCxnSpPr/>
          <p:nvPr/>
        </p:nvCxnSpPr>
        <p:spPr>
          <a:xfrm flipH="1">
            <a:off x="1968501" y="4830233"/>
            <a:ext cx="3382433" cy="1354667"/>
          </a:xfrm>
          <a:prstGeom prst="bentConnector3">
            <a:avLst>
              <a:gd name="adj1" fmla="val -9007"/>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
        <p:nvSpPr>
          <p:cNvPr id="65" name="TextBox 3"/>
          <p:cNvSpPr txBox="1"/>
          <p:nvPr/>
        </p:nvSpPr>
        <p:spPr>
          <a:xfrm>
            <a:off x="239184" y="5937251"/>
            <a:ext cx="1955800"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6" name="肘形连接符 65"/>
          <p:cNvCxnSpPr/>
          <p:nvPr/>
        </p:nvCxnSpPr>
        <p:spPr>
          <a:xfrm flipH="1">
            <a:off x="1968501" y="5044017"/>
            <a:ext cx="3382433" cy="1344083"/>
          </a:xfrm>
          <a:prstGeom prst="bentConnector3">
            <a:avLst>
              <a:gd name="adj1" fmla="val -9007"/>
            </a:avLst>
          </a:prstGeom>
          <a:ln w="19050">
            <a:solidFill>
              <a:srgbClr val="FD0000"/>
            </a:solidFill>
            <a:tailEnd type="arrow"/>
          </a:ln>
        </p:spPr>
        <p:style>
          <a:lnRef idx="1">
            <a:schemeClr val="accent1"/>
          </a:lnRef>
          <a:fillRef idx="0">
            <a:schemeClr val="accent1"/>
          </a:fillRef>
          <a:effectRef idx="0">
            <a:schemeClr val="accent1"/>
          </a:effectRef>
          <a:fontRef idx="minor">
            <a:schemeClr val="tx1"/>
          </a:fontRef>
        </p:style>
      </p:cxnSp>
      <p:sp>
        <p:nvSpPr>
          <p:cNvPr id="67" name="TextBox 3"/>
          <p:cNvSpPr txBox="1"/>
          <p:nvPr/>
        </p:nvSpPr>
        <p:spPr>
          <a:xfrm>
            <a:off x="239184" y="6140451"/>
            <a:ext cx="1955800"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8" name="矩形 67"/>
          <p:cNvSpPr/>
          <p:nvPr/>
        </p:nvSpPr>
        <p:spPr>
          <a:xfrm>
            <a:off x="1099335" y="4722285"/>
            <a:ext cx="4420932" cy="419151"/>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28247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up)">
                                      <p:cBhvr>
                                        <p:cTn id="7" dur="500"/>
                                        <p:tgtEl>
                                          <p:spTgt spid="6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4"/>
                                        </p:tgtEl>
                                        <p:attrNameLst>
                                          <p:attrName>style.visibility</p:attrName>
                                        </p:attrNameLst>
                                      </p:cBhvr>
                                      <p:to>
                                        <p:strVal val="hidden"/>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wipe(up)">
                                      <p:cBhvr>
                                        <p:cTn id="18" dur="500"/>
                                        <p:tgtEl>
                                          <p:spTgt spid="66"/>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多个引用指向相同</a:t>
            </a:r>
            <a:endParaRPr lang="en-US" altLang="zh-CN" sz="1800" dirty="0">
              <a:solidFill>
                <a:prstClr val="black"/>
              </a:solidFill>
              <a:latin typeface="微软雅黑" pitchFamily="34" charset="-122"/>
              <a:ea typeface="Alibaba PuHuiTi B"/>
              <a:cs typeface="+mn-cs"/>
            </a:endParaRPr>
          </a:p>
        </p:txBody>
      </p:sp>
      <p:sp>
        <p:nvSpPr>
          <p:cNvPr id="26" name="TextBox 3"/>
          <p:cNvSpPr txBox="1"/>
          <p:nvPr/>
        </p:nvSpPr>
        <p:spPr>
          <a:xfrm>
            <a:off x="654051" y="2296585"/>
            <a:ext cx="4866216" cy="3323987"/>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StudentTest03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//创建第一个对象并使用</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//把第一个对象的地址赋值给第二个对象</a:t>
            </a: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s1;</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s2.</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7" name="组合 6"/>
          <p:cNvGrpSpPr>
            <a:grpSpLocks/>
          </p:cNvGrpSpPr>
          <p:nvPr/>
        </p:nvGrpSpPr>
        <p:grpSpPr bwMode="auto">
          <a:xfrm>
            <a:off x="6191252" y="2281767"/>
            <a:ext cx="2305049" cy="3479512"/>
            <a:chOff x="3730625" y="1844675"/>
            <a:chExt cx="1728788" cy="2609634"/>
          </a:xfrm>
        </p:grpSpPr>
        <p:sp>
          <p:nvSpPr>
            <p:cNvPr id="28" name="矩形 27"/>
            <p:cNvSpPr/>
            <p:nvPr/>
          </p:nvSpPr>
          <p:spPr>
            <a:xfrm>
              <a:off x="3730625" y="1844675"/>
              <a:ext cx="1728788" cy="2592388"/>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TextBox 2"/>
            <p:cNvSpPr txBox="1">
              <a:spLocks noChangeArrowheads="1"/>
            </p:cNvSpPr>
            <p:nvPr/>
          </p:nvSpPr>
          <p:spPr bwMode="auto">
            <a:xfrm>
              <a:off x="4127500" y="3946525"/>
              <a:ext cx="935038"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lang="en-US" altLang="zh-CN" sz="2533" b="1">
                <a:solidFill>
                  <a:srgbClr val="FD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30" name="组合 9"/>
          <p:cNvGrpSpPr>
            <a:grpSpLocks/>
          </p:cNvGrpSpPr>
          <p:nvPr/>
        </p:nvGrpSpPr>
        <p:grpSpPr bwMode="auto">
          <a:xfrm>
            <a:off x="9167285" y="2277533"/>
            <a:ext cx="2305049" cy="3479512"/>
            <a:chOff x="6557963" y="1841500"/>
            <a:chExt cx="1728787" cy="2609634"/>
          </a:xfrm>
        </p:grpSpPr>
        <p:sp>
          <p:nvSpPr>
            <p:cNvPr id="32" name="矩形 31"/>
            <p:cNvSpPr/>
            <p:nvPr/>
          </p:nvSpPr>
          <p:spPr>
            <a:xfrm>
              <a:off x="6557963" y="1841500"/>
              <a:ext cx="1728787" cy="2592388"/>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3" name="TextBox 2"/>
            <p:cNvSpPr txBox="1">
              <a:spLocks noChangeArrowheads="1"/>
            </p:cNvSpPr>
            <p:nvPr/>
          </p:nvSpPr>
          <p:spPr bwMode="auto">
            <a:xfrm>
              <a:off x="6959600" y="3943350"/>
              <a:ext cx="936625" cy="5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533" b="1">
                  <a:solidFill>
                    <a:srgbClr val="047FF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p>
          </p:txBody>
        </p:sp>
      </p:grpSp>
      <p:sp>
        <p:nvSpPr>
          <p:cNvPr id="35" name="矩形 34"/>
          <p:cNvSpPr/>
          <p:nvPr/>
        </p:nvSpPr>
        <p:spPr>
          <a:xfrm>
            <a:off x="10225617" y="3045885"/>
            <a:ext cx="863600"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6" name="矩形 45"/>
          <p:cNvSpPr/>
          <p:nvPr/>
        </p:nvSpPr>
        <p:spPr>
          <a:xfrm>
            <a:off x="10225617" y="3526367"/>
            <a:ext cx="863600"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7" name="矩形 46"/>
          <p:cNvSpPr/>
          <p:nvPr/>
        </p:nvSpPr>
        <p:spPr>
          <a:xfrm>
            <a:off x="9497484" y="3045885"/>
            <a:ext cx="728133" cy="9609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endParaRPr lang="en-US" altLang="zh-CN" sz="667"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lnSpc>
                <a:spcPct val="130000"/>
              </a:lnSpc>
              <a:defRPr/>
            </a:pP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endParaRPr lang="en-US" altLang="zh-CN" sz="1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8" name="矩形 47"/>
          <p:cNvSpPr/>
          <p:nvPr/>
        </p:nvSpPr>
        <p:spPr>
          <a:xfrm>
            <a:off x="9497484" y="3526367"/>
            <a:ext cx="728133" cy="4804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矩形 48"/>
          <p:cNvSpPr/>
          <p:nvPr/>
        </p:nvSpPr>
        <p:spPr>
          <a:xfrm>
            <a:off x="9264651" y="2565401"/>
            <a:ext cx="1398140" cy="307777"/>
          </a:xfrm>
          <a:prstGeom prst="rect">
            <a:avLst/>
          </a:prstGeom>
        </p:spPr>
        <p:txBody>
          <a:bodyPr wrap="none">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3" name="TextBox 3"/>
          <p:cNvSpPr txBox="1"/>
          <p:nvPr/>
        </p:nvSpPr>
        <p:spPr>
          <a:xfrm>
            <a:off x="9402233" y="2692400"/>
            <a:ext cx="660400" cy="415498"/>
          </a:xfrm>
          <a:prstGeom prst="rect">
            <a:avLst/>
          </a:prstGeom>
          <a:noFill/>
        </p:spPr>
        <p:txBody>
          <a:bodyPr>
            <a:spAutoFit/>
          </a:bodyPr>
          <a:lstStyle/>
          <a:p>
            <a:pPr>
              <a:lnSpc>
                <a:spcPct val="150000"/>
              </a:lnSpc>
              <a:defRPr/>
            </a:pP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endParaRPr lang="en-US" altLang="zh-CN" sz="1400" kern="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5" name="矩形 18"/>
          <p:cNvSpPr>
            <a:spLocks noChangeArrowheads="1"/>
          </p:cNvSpPr>
          <p:nvPr/>
        </p:nvSpPr>
        <p:spPr bwMode="auto">
          <a:xfrm>
            <a:off x="10124018" y="3126318"/>
            <a:ext cx="960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b="1">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6" name="矩形 55"/>
          <p:cNvSpPr/>
          <p:nvPr/>
        </p:nvSpPr>
        <p:spPr>
          <a:xfrm>
            <a:off x="10346268" y="3591984"/>
            <a:ext cx="599017" cy="33866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en-US" altLang="zh-CN" sz="2533"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2533"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9" name="TextBox 3"/>
          <p:cNvSpPr txBox="1"/>
          <p:nvPr/>
        </p:nvSpPr>
        <p:spPr>
          <a:xfrm>
            <a:off x="239184" y="5734051"/>
            <a:ext cx="1955800"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30</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0" name="TextBox 3"/>
          <p:cNvSpPr txBox="1"/>
          <p:nvPr/>
        </p:nvSpPr>
        <p:spPr>
          <a:xfrm>
            <a:off x="6239933" y="4483101"/>
            <a:ext cx="2209800" cy="738664"/>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en-US" altLang="zh-CN" sz="1400" kern="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            </a:t>
            </a:r>
            <a:r>
              <a:rPr lang="en-US" altLang="zh-CN" sz="14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001</a:t>
            </a:r>
          </a:p>
        </p:txBody>
      </p:sp>
      <p:sp>
        <p:nvSpPr>
          <p:cNvPr id="61" name="TextBox 3"/>
          <p:cNvSpPr txBox="1"/>
          <p:nvPr/>
        </p:nvSpPr>
        <p:spPr>
          <a:xfrm>
            <a:off x="239184" y="5937251"/>
            <a:ext cx="1955800"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2" name="TextBox 3"/>
          <p:cNvSpPr txBox="1"/>
          <p:nvPr/>
        </p:nvSpPr>
        <p:spPr>
          <a:xfrm>
            <a:off x="239184" y="6140451"/>
            <a:ext cx="1955800" cy="461665"/>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a:t>
            </a:r>
            <a:r>
              <a:rPr lang="zh-CN" altLang="en-US" sz="16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zh-CN" altLang="en-US" sz="1600" b="1"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28</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3" name="矩形 62"/>
          <p:cNvSpPr/>
          <p:nvPr/>
        </p:nvSpPr>
        <p:spPr>
          <a:xfrm>
            <a:off x="1121834" y="5156201"/>
            <a:ext cx="4398433" cy="19261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28025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5.55556E-7 3.45679E-6 L -5.55556E-7 -0.43395 " pathEditMode="relative" rAng="0" ptsTypes="AA">
                                      <p:cBhvr>
                                        <p:cTn id="6" dur="1000" fill="hold"/>
                                        <p:tgtEl>
                                          <p:spTgt spid="60"/>
                                        </p:tgtEl>
                                        <p:attrNameLst>
                                          <p:attrName>ppt_x</p:attrName>
                                          <p:attrName>ppt_y</p:attrName>
                                        </p:attrNameLst>
                                      </p:cBhvr>
                                      <p:rCtr x="0" y="-21698"/>
                                    </p:animMotion>
                                  </p:childTnLst>
                                </p:cTn>
                              </p:par>
                              <p:par>
                                <p:cTn id="7" presetID="9" presetClass="exit" presetSubtype="0" fill="hold" grpId="1" nodeType="withEffect">
                                  <p:stCondLst>
                                    <p:cond delay="0"/>
                                  </p:stCondLst>
                                  <p:childTnLst>
                                    <p:animEffect transition="out" filter="dissolve">
                                      <p:cBhvr>
                                        <p:cTn id="8" dur="1500"/>
                                        <p:tgtEl>
                                          <p:spTgt spid="60"/>
                                        </p:tgtEl>
                                      </p:cBhvr>
                                    </p:animEffect>
                                    <p:set>
                                      <p:cBhvr>
                                        <p:cTn id="9" dur="1" fill="hold">
                                          <p:stCondLst>
                                            <p:cond delay="1499"/>
                                          </p:stCondLst>
                                        </p:cTn>
                                        <p:tgtEl>
                                          <p:spTgt spid="60"/>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64BE68B9-B016-482A-9B89-C7B530A5A96B}"/>
              </a:ext>
            </a:extLst>
          </p:cNvPr>
          <p:cNvPicPr>
            <a:picLocks noChangeAspect="1"/>
          </p:cNvPicPr>
          <p:nvPr/>
        </p:nvPicPr>
        <p:blipFill>
          <a:blip r:embed="rId3"/>
          <a:stretch>
            <a:fillRect/>
          </a:stretch>
        </p:blipFill>
        <p:spPr>
          <a:xfrm>
            <a:off x="717331" y="1009980"/>
            <a:ext cx="10649606" cy="5154474"/>
          </a:xfrm>
          <a:prstGeom prst="rect">
            <a:avLst/>
          </a:prstGeom>
        </p:spPr>
      </p:pic>
      <p:sp>
        <p:nvSpPr>
          <p:cNvPr id="27" name="文本占位符 3">
            <a:extLst>
              <a:ext uri="{FF2B5EF4-FFF2-40B4-BE49-F238E27FC236}">
                <a16:creationId xmlns:a16="http://schemas.microsoft.com/office/drawing/2014/main" id="{B4F2B9AF-87B2-486D-8AF3-8D4F3FFDCB0C}"/>
              </a:ext>
            </a:extLst>
          </p:cNvPr>
          <p:cNvSpPr txBox="1">
            <a:spLocks/>
          </p:cNvSpPr>
          <p:nvPr/>
        </p:nvSpPr>
        <p:spPr>
          <a:xfrm>
            <a:off x="1527821" y="1520621"/>
            <a:ext cx="1590618"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dirty="0">
                <a:solidFill>
                  <a:schemeClr val="bg1">
                    <a:lumMod val="95000"/>
                  </a:schemeClr>
                </a:solidFill>
                <a:latin typeface="Consolas" panose="020B0609020204030204" pitchFamily="49" charset="0"/>
              </a:rPr>
              <a:t>面向对象介绍</a:t>
            </a:r>
          </a:p>
        </p:txBody>
      </p:sp>
      <p:sp>
        <p:nvSpPr>
          <p:cNvPr id="2" name="文本框 1">
            <a:extLst>
              <a:ext uri="{FF2B5EF4-FFF2-40B4-BE49-F238E27FC236}">
                <a16:creationId xmlns:a16="http://schemas.microsoft.com/office/drawing/2014/main" id="{40809220-B283-49A8-8E86-6EC2814731D6}"/>
              </a:ext>
            </a:extLst>
          </p:cNvPr>
          <p:cNvSpPr txBox="1"/>
          <p:nvPr/>
        </p:nvSpPr>
        <p:spPr>
          <a:xfrm>
            <a:off x="1527821" y="1903890"/>
            <a:ext cx="8420220" cy="1011880"/>
          </a:xfrm>
          <a:prstGeom prst="rect">
            <a:avLst/>
          </a:prstGeom>
          <a:noFill/>
        </p:spPr>
        <p:txBody>
          <a:bodyPr wrap="square" rtlCol="0">
            <a:spAutoFit/>
          </a:bodyPr>
          <a:lstStyle/>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bg1">
                    <a:lumMod val="9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并不是一个技术，而是一种编程指导思想</a:t>
            </a:r>
            <a:endParaRPr lang="en-US" altLang="zh-CN" sz="1600" dirty="0">
              <a:solidFill>
                <a:schemeClr val="bg1">
                  <a:lumMod val="9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bg1">
                    <a:lumMod val="9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以什么形式组织代码；以什么思路解决问题</a:t>
            </a:r>
          </a:p>
        </p:txBody>
      </p:sp>
      <p:sp>
        <p:nvSpPr>
          <p:cNvPr id="6" name="文本框 5">
            <a:extLst>
              <a:ext uri="{FF2B5EF4-FFF2-40B4-BE49-F238E27FC236}">
                <a16:creationId xmlns:a16="http://schemas.microsoft.com/office/drawing/2014/main" id="{170789E8-03D0-4782-8A26-1D3A2E6DBA0D}"/>
              </a:ext>
            </a:extLst>
          </p:cNvPr>
          <p:cNvSpPr txBox="1"/>
          <p:nvPr/>
        </p:nvSpPr>
        <p:spPr>
          <a:xfrm>
            <a:off x="1527821" y="3869822"/>
            <a:ext cx="9136358" cy="1011880"/>
          </a:xfrm>
          <a:prstGeom prst="rect">
            <a:avLst/>
          </a:prstGeom>
          <a:noFill/>
        </p:spPr>
        <p:txBody>
          <a:bodyPr wrap="square">
            <a:spAutoFit/>
          </a:bodyPr>
          <a:lstStyle/>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bg1">
                    <a:lumMod val="9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因为生活中，我们解决问题时，就是采用这种指导思想去解决的。所以，我们写程序去解决问题时，如果也能采用这种指导思想就会使编程变得非常简单，程序也便于人理解 </a:t>
            </a:r>
          </a:p>
        </p:txBody>
      </p:sp>
      <p:sp>
        <p:nvSpPr>
          <p:cNvPr id="8" name="文本框 7">
            <a:extLst>
              <a:ext uri="{FF2B5EF4-FFF2-40B4-BE49-F238E27FC236}">
                <a16:creationId xmlns:a16="http://schemas.microsoft.com/office/drawing/2014/main" id="{903CC4EE-E469-4275-A9E0-7B9FE006A0A5}"/>
              </a:ext>
            </a:extLst>
          </p:cNvPr>
          <p:cNvSpPr txBox="1"/>
          <p:nvPr/>
        </p:nvSpPr>
        <p:spPr>
          <a:xfrm>
            <a:off x="1527821" y="3400847"/>
            <a:ext cx="5292749" cy="468975"/>
          </a:xfrm>
          <a:prstGeom prst="rect">
            <a:avLst/>
          </a:prstGeom>
          <a:noFill/>
        </p:spPr>
        <p:txBody>
          <a:bodyPr wrap="square">
            <a:spAutoFit/>
          </a:bodyPr>
          <a:lstStyle/>
          <a:p>
            <a:pPr fontAlgn="auto">
              <a:lnSpc>
                <a:spcPct val="150000"/>
              </a:lnSpc>
              <a:spcBef>
                <a:spcPts val="0"/>
              </a:spcBef>
              <a:spcAft>
                <a:spcPts val="0"/>
              </a:spcAft>
            </a:pPr>
            <a:r>
              <a:rPr kumimoji="1" lang="zh-CN" altLang="en-US" b="1" dirty="0">
                <a:solidFill>
                  <a:schemeClr val="bg1">
                    <a:lumMod val="9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为什么要用面向对象编程</a:t>
            </a:r>
            <a:endParaRPr kumimoji="1" lang="en-US" altLang="zh-CN" b="1" dirty="0">
              <a:solidFill>
                <a:schemeClr val="bg1">
                  <a:lumMod val="95000"/>
                </a:schemeClr>
              </a:solidFill>
              <a:latin typeface="Consolas" panose="020B0609020204030204" pitchFamily="49" charset="0"/>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6508000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63828-504B-4614-9DA1-BADB6DF2C124}"/>
              </a:ext>
            </a:extLst>
          </p:cNvPr>
          <p:cNvSpPr>
            <a:spLocks noGrp="1"/>
          </p:cNvSpPr>
          <p:nvPr>
            <p:ph type="body" sz="quarter" idx="10"/>
          </p:nvPr>
        </p:nvSpPr>
        <p:spPr/>
        <p:txBody>
          <a:bodyPr/>
          <a:lstStyle/>
          <a:p>
            <a:pPr marL="0" indent="0">
              <a:buNone/>
            </a:pPr>
            <a:r>
              <a:rPr lang="zh-CN" altLang="en-US" sz="1600" dirty="0"/>
              <a:t>成员变量和局部变量的区别？</a:t>
            </a:r>
            <a:endParaRPr lang="en-US" altLang="zh-CN" sz="1600" dirty="0"/>
          </a:p>
        </p:txBody>
      </p:sp>
    </p:spTree>
    <p:extLst>
      <p:ext uri="{BB962C8B-B14F-4D97-AF65-F5344CB8AC3E}">
        <p14:creationId xmlns:p14="http://schemas.microsoft.com/office/powerpoint/2010/main" val="26552195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成员变量和局部变量的区别</a:t>
            </a:r>
            <a:endParaRPr lang="en-US" altLang="zh-CN" sz="1800" dirty="0">
              <a:solidFill>
                <a:prstClr val="black"/>
              </a:solidFill>
              <a:latin typeface="微软雅黑" pitchFamily="34" charset="-122"/>
              <a:ea typeface="Alibaba PuHuiTi B"/>
              <a:cs typeface="+mn-cs"/>
            </a:endParaRPr>
          </a:p>
        </p:txBody>
      </p:sp>
      <p:sp>
        <p:nvSpPr>
          <p:cNvPr id="6" name="TextBox 3"/>
          <p:cNvSpPr txBox="1"/>
          <p:nvPr/>
        </p:nvSpPr>
        <p:spPr>
          <a:xfrm>
            <a:off x="838201" y="2296584"/>
            <a:ext cx="4866217" cy="3754874"/>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study() {</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en-US" altLang="zh-CN" sz="1400" b="1" dirty="0" err="1">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en-US"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"好好学习"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doHomework() {</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System.</a:t>
            </a:r>
            <a:r>
              <a:rPr lang="zh-CN" altLang="zh-CN" sz="1400" b="1" i="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"多做练习"</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en-US"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 </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rgbClr val="0000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7" name="组合 6"/>
          <p:cNvGrpSpPr>
            <a:grpSpLocks/>
          </p:cNvGrpSpPr>
          <p:nvPr/>
        </p:nvGrpSpPr>
        <p:grpSpPr bwMode="auto">
          <a:xfrm>
            <a:off x="2637774" y="2315634"/>
            <a:ext cx="3046518" cy="325967"/>
            <a:chOff x="2093441" y="1737048"/>
            <a:chExt cx="2285381" cy="243984"/>
          </a:xfrm>
        </p:grpSpPr>
        <p:sp>
          <p:nvSpPr>
            <p:cNvPr id="9" name="矩形 8"/>
            <p:cNvSpPr/>
            <p:nvPr/>
          </p:nvSpPr>
          <p:spPr>
            <a:xfrm>
              <a:off x="2093441" y="1737048"/>
              <a:ext cx="174663" cy="2439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0" name="直接连接符 9"/>
            <p:cNvCxnSpPr>
              <a:stCxn id="9" idx="3"/>
            </p:cNvCxnSpPr>
            <p:nvPr/>
          </p:nvCxnSpPr>
          <p:spPr>
            <a:xfrm>
              <a:off x="2167594" y="1859040"/>
              <a:ext cx="2211228"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11" name="组合 10"/>
          <p:cNvGrpSpPr>
            <a:grpSpLocks/>
          </p:cNvGrpSpPr>
          <p:nvPr/>
        </p:nvGrpSpPr>
        <p:grpSpPr bwMode="auto">
          <a:xfrm>
            <a:off x="838201" y="5742518"/>
            <a:ext cx="4866217" cy="325967"/>
            <a:chOff x="628650" y="4306903"/>
            <a:chExt cx="3649662" cy="243984"/>
          </a:xfrm>
        </p:grpSpPr>
        <p:sp>
          <p:nvSpPr>
            <p:cNvPr id="12" name="矩形 11"/>
            <p:cNvSpPr/>
            <p:nvPr/>
          </p:nvSpPr>
          <p:spPr>
            <a:xfrm>
              <a:off x="628650" y="4306903"/>
              <a:ext cx="174625" cy="2439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3" name="直接连接符 12"/>
            <p:cNvCxnSpPr/>
            <p:nvPr/>
          </p:nvCxnSpPr>
          <p:spPr>
            <a:xfrm>
              <a:off x="803275" y="4428895"/>
              <a:ext cx="3475037"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flipV="1">
            <a:off x="5422901" y="2514601"/>
            <a:ext cx="4233" cy="3390900"/>
          </a:xfrm>
          <a:prstGeom prst="line">
            <a:avLst/>
          </a:prstGeom>
          <a:ln w="25400" cmpd="sng">
            <a:solidFill>
              <a:srgbClr val="FF000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121833" y="2768600"/>
            <a:ext cx="1517651" cy="2899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p:cNvSpPr/>
          <p:nvPr/>
        </p:nvSpPr>
        <p:spPr>
          <a:xfrm>
            <a:off x="1121833" y="5306484"/>
            <a:ext cx="1517651" cy="2878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19" name="组合 18"/>
          <p:cNvGrpSpPr>
            <a:grpSpLocks/>
          </p:cNvGrpSpPr>
          <p:nvPr/>
        </p:nvGrpSpPr>
        <p:grpSpPr bwMode="auto">
          <a:xfrm>
            <a:off x="2749949" y="3141134"/>
            <a:ext cx="2428451" cy="383117"/>
            <a:chOff x="2267744" y="2355726"/>
            <a:chExt cx="1656184" cy="288032"/>
          </a:xfrm>
        </p:grpSpPr>
        <p:sp>
          <p:nvSpPr>
            <p:cNvPr id="20" name="矩形 19"/>
            <p:cNvSpPr/>
            <p:nvPr/>
          </p:nvSpPr>
          <p:spPr>
            <a:xfrm>
              <a:off x="2267744" y="2355726"/>
              <a:ext cx="185784" cy="288032"/>
            </a:xfrm>
            <a:prstGeom prst="rect">
              <a:avLst/>
            </a:prstGeom>
            <a:noFill/>
            <a:ln>
              <a:solidFill>
                <a:srgbClr val="79A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1" name="直接连接符 20"/>
            <p:cNvCxnSpPr>
              <a:stCxn id="20" idx="3"/>
            </p:cNvCxnSpPr>
            <p:nvPr/>
          </p:nvCxnSpPr>
          <p:spPr>
            <a:xfrm>
              <a:off x="2453528" y="2500538"/>
              <a:ext cx="1470400" cy="0"/>
            </a:xfrm>
            <a:prstGeom prst="line">
              <a:avLst/>
            </a:prstGeom>
            <a:ln w="25400">
              <a:solidFill>
                <a:srgbClr val="79AFFF"/>
              </a:solidFill>
              <a:prstDash val="dash"/>
            </a:ln>
          </p:spPr>
          <p:style>
            <a:lnRef idx="1">
              <a:schemeClr val="accent1"/>
            </a:lnRef>
            <a:fillRef idx="0">
              <a:schemeClr val="accent1"/>
            </a:fillRef>
            <a:effectRef idx="0">
              <a:schemeClr val="accent1"/>
            </a:effectRef>
            <a:fontRef idx="minor">
              <a:schemeClr val="tx1"/>
            </a:fontRef>
          </p:style>
        </p:cxnSp>
      </p:grpSp>
      <p:grpSp>
        <p:nvGrpSpPr>
          <p:cNvPr id="22" name="组合 21"/>
          <p:cNvGrpSpPr>
            <a:grpSpLocks/>
          </p:cNvGrpSpPr>
          <p:nvPr/>
        </p:nvGrpSpPr>
        <p:grpSpPr bwMode="auto">
          <a:xfrm>
            <a:off x="1107686" y="3797301"/>
            <a:ext cx="4032249" cy="385233"/>
            <a:chOff x="899592" y="2848340"/>
            <a:chExt cx="3024336" cy="288032"/>
          </a:xfrm>
        </p:grpSpPr>
        <p:sp>
          <p:nvSpPr>
            <p:cNvPr id="23" name="矩形 22"/>
            <p:cNvSpPr/>
            <p:nvPr/>
          </p:nvSpPr>
          <p:spPr>
            <a:xfrm>
              <a:off x="899592" y="2848340"/>
              <a:ext cx="185746" cy="288032"/>
            </a:xfrm>
            <a:prstGeom prst="rect">
              <a:avLst/>
            </a:prstGeom>
            <a:noFill/>
            <a:ln>
              <a:solidFill>
                <a:srgbClr val="79A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4" name="直接连接符 23"/>
            <p:cNvCxnSpPr/>
            <p:nvPr/>
          </p:nvCxnSpPr>
          <p:spPr>
            <a:xfrm>
              <a:off x="1085338" y="2992356"/>
              <a:ext cx="2838590" cy="0"/>
            </a:xfrm>
            <a:prstGeom prst="line">
              <a:avLst/>
            </a:prstGeom>
            <a:ln w="25400">
              <a:solidFill>
                <a:srgbClr val="79AFFF"/>
              </a:solidFill>
              <a:prstDash val="dash"/>
            </a:ln>
          </p:spPr>
          <p:style>
            <a:lnRef idx="1">
              <a:schemeClr val="accent1"/>
            </a:lnRef>
            <a:fillRef idx="0">
              <a:schemeClr val="accent1"/>
            </a:fillRef>
            <a:effectRef idx="0">
              <a:schemeClr val="accent1"/>
            </a:effectRef>
            <a:fontRef idx="minor">
              <a:schemeClr val="tx1"/>
            </a:fontRef>
          </p:style>
        </p:cxnSp>
      </p:grpSp>
      <p:cxnSp>
        <p:nvCxnSpPr>
          <p:cNvPr id="25" name="直接连接符 24"/>
          <p:cNvCxnSpPr/>
          <p:nvPr/>
        </p:nvCxnSpPr>
        <p:spPr>
          <a:xfrm>
            <a:off x="4847167" y="3333751"/>
            <a:ext cx="0" cy="656167"/>
          </a:xfrm>
          <a:prstGeom prst="line">
            <a:avLst/>
          </a:prstGeom>
          <a:ln w="25400">
            <a:solidFill>
              <a:srgbClr val="79AFFF"/>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292861" y="3414184"/>
            <a:ext cx="1187449" cy="251883"/>
          </a:xfrm>
          <a:prstGeom prst="rect">
            <a:avLst/>
          </a:prstGeom>
          <a:noFill/>
          <a:ln>
            <a:solidFill>
              <a:srgbClr val="79A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23830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8"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p:stCondLst>
                              <p:cond delay="500"/>
                            </p:stCondLst>
                            <p:childTnLst>
                              <p:par>
                                <p:cTn id="16" presetID="16" presetClass="entr" presetSubtype="42"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out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par>
                                <p:cTn id="33" presetID="22" presetClass="entr" presetSubtype="8"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left)">
                                      <p:cBhvr>
                                        <p:cTn id="35" dur="500"/>
                                        <p:tgtEl>
                                          <p:spTgt spid="22"/>
                                        </p:tgtEl>
                                      </p:cBhvr>
                                    </p:animEffect>
                                  </p:childTnLst>
                                </p:cTn>
                              </p:par>
                            </p:childTnLst>
                          </p:cTn>
                        </p:par>
                        <p:par>
                          <p:cTn id="36" fill="hold">
                            <p:stCondLst>
                              <p:cond delay="500"/>
                            </p:stCondLst>
                            <p:childTnLst>
                              <p:par>
                                <p:cTn id="37" presetID="16" presetClass="entr" presetSubtype="42"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barn(outHorizontal)">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left)">
                                      <p:cBhvr>
                                        <p:cTn id="4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18" grpId="0" animBg="1"/>
      <p:bldP spid="2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成员变量和局部变量的区别</a:t>
            </a:r>
            <a:endParaRPr lang="en-US" altLang="zh-CN" sz="1800" dirty="0">
              <a:solidFill>
                <a:prstClr val="black"/>
              </a:solidFill>
              <a:latin typeface="微软雅黑" pitchFamily="34" charset="-122"/>
              <a:ea typeface="Alibaba PuHuiTi B"/>
              <a:cs typeface="+mn-cs"/>
            </a:endParaRPr>
          </a:p>
        </p:txBody>
      </p:sp>
      <p:graphicFrame>
        <p:nvGraphicFramePr>
          <p:cNvPr id="27" name="表格 26">
            <a:extLst>
              <a:ext uri="{FF2B5EF4-FFF2-40B4-BE49-F238E27FC236}">
                <a16:creationId xmlns:a16="http://schemas.microsoft.com/office/drawing/2014/main" id="{9999DF7A-3233-EB4C-A84A-789423B2A46D}"/>
              </a:ext>
            </a:extLst>
          </p:cNvPr>
          <p:cNvGraphicFramePr>
            <a:graphicFrameLocks noGrp="1"/>
          </p:cNvGraphicFramePr>
          <p:nvPr/>
        </p:nvGraphicFramePr>
        <p:xfrm>
          <a:off x="1214215" y="2314073"/>
          <a:ext cx="10413048" cy="2628629"/>
        </p:xfrm>
        <a:graphic>
          <a:graphicData uri="http://schemas.openxmlformats.org/drawingml/2006/table">
            <a:tbl>
              <a:tblPr/>
              <a:tblGrid>
                <a:gridCol w="1769898">
                  <a:extLst>
                    <a:ext uri="{9D8B030D-6E8A-4147-A177-3AD203B41FA5}">
                      <a16:colId xmlns:a16="http://schemas.microsoft.com/office/drawing/2014/main" val="1138920238"/>
                    </a:ext>
                  </a:extLst>
                </a:gridCol>
                <a:gridCol w="4248894">
                  <a:extLst>
                    <a:ext uri="{9D8B030D-6E8A-4147-A177-3AD203B41FA5}">
                      <a16:colId xmlns:a16="http://schemas.microsoft.com/office/drawing/2014/main" val="4070352941"/>
                    </a:ext>
                  </a:extLst>
                </a:gridCol>
                <a:gridCol w="4394256">
                  <a:extLst>
                    <a:ext uri="{9D8B030D-6E8A-4147-A177-3AD203B41FA5}">
                      <a16:colId xmlns:a16="http://schemas.microsoft.com/office/drawing/2014/main" val="432614512"/>
                    </a:ext>
                  </a:extLst>
                </a:gridCol>
              </a:tblGrid>
              <a:tr h="59045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区别</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局部变量</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类中位置不同</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类中方法外</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方法内或者方法声明上</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endPara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endPara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endParaRPr lang="zh-CN" altLang="en-US"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endParaRPr lang="zh-CN" altLang="en-US"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endParaRPr lang="zh-CN" altLang="en-US"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endParaRPr lang="zh-CN" altLang="en-US"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extLst>
                  <a:ext uri="{0D108BD9-81ED-4DB2-BD59-A6C34878D82A}">
                    <a16:rowId xmlns:a16="http://schemas.microsoft.com/office/drawing/2014/main" val="3689855523"/>
                  </a:ext>
                </a:extLst>
              </a:tr>
            </a:tbl>
          </a:graphicData>
        </a:graphic>
      </p:graphicFrame>
    </p:spTree>
    <p:extLst>
      <p:ext uri="{BB962C8B-B14F-4D97-AF65-F5344CB8AC3E}">
        <p14:creationId xmlns:p14="http://schemas.microsoft.com/office/powerpoint/2010/main" val="3848076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成员变量和局部变量的区别</a:t>
            </a:r>
            <a:endParaRPr lang="en-US" altLang="zh-CN" sz="1800" dirty="0">
              <a:solidFill>
                <a:prstClr val="black"/>
              </a:solidFill>
              <a:latin typeface="微软雅黑" pitchFamily="34" charset="-122"/>
              <a:ea typeface="Alibaba PuHuiTi B"/>
              <a:cs typeface="+mn-cs"/>
            </a:endParaRPr>
          </a:p>
        </p:txBody>
      </p:sp>
      <p:graphicFrame>
        <p:nvGraphicFramePr>
          <p:cNvPr id="27" name="表格 26">
            <a:extLst>
              <a:ext uri="{FF2B5EF4-FFF2-40B4-BE49-F238E27FC236}">
                <a16:creationId xmlns:a16="http://schemas.microsoft.com/office/drawing/2014/main" id="{9999DF7A-3233-EB4C-A84A-789423B2A46D}"/>
              </a:ext>
            </a:extLst>
          </p:cNvPr>
          <p:cNvGraphicFramePr>
            <a:graphicFrameLocks noGrp="1"/>
          </p:cNvGraphicFramePr>
          <p:nvPr/>
        </p:nvGraphicFramePr>
        <p:xfrm>
          <a:off x="1214215" y="2314073"/>
          <a:ext cx="10413048" cy="2628629"/>
        </p:xfrm>
        <a:graphic>
          <a:graphicData uri="http://schemas.openxmlformats.org/drawingml/2006/table">
            <a:tbl>
              <a:tblPr/>
              <a:tblGrid>
                <a:gridCol w="1769898">
                  <a:extLst>
                    <a:ext uri="{9D8B030D-6E8A-4147-A177-3AD203B41FA5}">
                      <a16:colId xmlns:a16="http://schemas.microsoft.com/office/drawing/2014/main" val="1138920238"/>
                    </a:ext>
                  </a:extLst>
                </a:gridCol>
                <a:gridCol w="4248894">
                  <a:extLst>
                    <a:ext uri="{9D8B030D-6E8A-4147-A177-3AD203B41FA5}">
                      <a16:colId xmlns:a16="http://schemas.microsoft.com/office/drawing/2014/main" val="4070352941"/>
                    </a:ext>
                  </a:extLst>
                </a:gridCol>
                <a:gridCol w="4394256">
                  <a:extLst>
                    <a:ext uri="{9D8B030D-6E8A-4147-A177-3AD203B41FA5}">
                      <a16:colId xmlns:a16="http://schemas.microsoft.com/office/drawing/2014/main" val="432614512"/>
                    </a:ext>
                  </a:extLst>
                </a:gridCol>
              </a:tblGrid>
              <a:tr h="59045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区别</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局部变量</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类中位置不同</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类中方法外</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方法内或者方法声明上</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内存中位置不同</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endParaRPr kumimoji="0" lang="en-US" altLang="zh-CN"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kumimoji="0" lang="en-US" altLang="zh-CN"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endParaRPr lang="zh-CN" altLang="en-US" sz="14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endParaRPr lang="zh-CN" altLang="en-US"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endParaRPr lang="zh-CN" altLang="en-US"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endParaRPr lang="zh-CN" altLang="en-US"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extLst>
                  <a:ext uri="{0D108BD9-81ED-4DB2-BD59-A6C34878D82A}">
                    <a16:rowId xmlns:a16="http://schemas.microsoft.com/office/drawing/2014/main" val="3689855523"/>
                  </a:ext>
                </a:extLst>
              </a:tr>
            </a:tbl>
          </a:graphicData>
        </a:graphic>
      </p:graphicFrame>
    </p:spTree>
    <p:extLst>
      <p:ext uri="{BB962C8B-B14F-4D97-AF65-F5344CB8AC3E}">
        <p14:creationId xmlns:p14="http://schemas.microsoft.com/office/powerpoint/2010/main" val="968518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成员变量和局部变量的区别</a:t>
            </a:r>
            <a:endParaRPr lang="en-US" altLang="zh-CN" sz="1800" dirty="0">
              <a:solidFill>
                <a:prstClr val="black"/>
              </a:solidFill>
              <a:latin typeface="微软雅黑" pitchFamily="34" charset="-122"/>
              <a:ea typeface="Alibaba PuHuiTi B"/>
              <a:cs typeface="+mn-cs"/>
            </a:endParaRPr>
          </a:p>
        </p:txBody>
      </p:sp>
      <p:graphicFrame>
        <p:nvGraphicFramePr>
          <p:cNvPr id="27" name="表格 26">
            <a:extLst>
              <a:ext uri="{FF2B5EF4-FFF2-40B4-BE49-F238E27FC236}">
                <a16:creationId xmlns:a16="http://schemas.microsoft.com/office/drawing/2014/main" id="{9999DF7A-3233-EB4C-A84A-789423B2A46D}"/>
              </a:ext>
            </a:extLst>
          </p:cNvPr>
          <p:cNvGraphicFramePr>
            <a:graphicFrameLocks noGrp="1"/>
          </p:cNvGraphicFramePr>
          <p:nvPr/>
        </p:nvGraphicFramePr>
        <p:xfrm>
          <a:off x="1214215" y="2314073"/>
          <a:ext cx="10413048" cy="2628629"/>
        </p:xfrm>
        <a:graphic>
          <a:graphicData uri="http://schemas.openxmlformats.org/drawingml/2006/table">
            <a:tbl>
              <a:tblPr/>
              <a:tblGrid>
                <a:gridCol w="1769898">
                  <a:extLst>
                    <a:ext uri="{9D8B030D-6E8A-4147-A177-3AD203B41FA5}">
                      <a16:colId xmlns:a16="http://schemas.microsoft.com/office/drawing/2014/main" val="1138920238"/>
                    </a:ext>
                  </a:extLst>
                </a:gridCol>
                <a:gridCol w="4248894">
                  <a:extLst>
                    <a:ext uri="{9D8B030D-6E8A-4147-A177-3AD203B41FA5}">
                      <a16:colId xmlns:a16="http://schemas.microsoft.com/office/drawing/2014/main" val="4070352941"/>
                    </a:ext>
                  </a:extLst>
                </a:gridCol>
                <a:gridCol w="4394256">
                  <a:extLst>
                    <a:ext uri="{9D8B030D-6E8A-4147-A177-3AD203B41FA5}">
                      <a16:colId xmlns:a16="http://schemas.microsoft.com/office/drawing/2014/main" val="432614512"/>
                    </a:ext>
                  </a:extLst>
                </a:gridCol>
              </a:tblGrid>
              <a:tr h="59045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区别</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局部变量</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类中位置不同</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类中方法外</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方法内或者方法声明上</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内存中位置不同</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endParaRPr kumimoji="0" lang="en-US" altLang="zh-CN"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kumimoji="0" lang="en-US" altLang="zh-CN"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生命周期不同</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随着对象的存在而存在，随着对象的消失而消失</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随着方法的调用而存在，随着方法的调用完毕而消失</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endParaRPr lang="zh-CN" altLang="en-US"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endParaRPr lang="zh-CN" altLang="en-US"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extLst>
                  <a:ext uri="{0D108BD9-81ED-4DB2-BD59-A6C34878D82A}">
                    <a16:rowId xmlns:a16="http://schemas.microsoft.com/office/drawing/2014/main" val="3689855523"/>
                  </a:ext>
                </a:extLst>
              </a:tr>
            </a:tbl>
          </a:graphicData>
        </a:graphic>
      </p:graphicFrame>
    </p:spTree>
    <p:extLst>
      <p:ext uri="{BB962C8B-B14F-4D97-AF65-F5344CB8AC3E}">
        <p14:creationId xmlns:p14="http://schemas.microsoft.com/office/powerpoint/2010/main" val="37749948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成员变量和局部变量的区别</a:t>
            </a:r>
            <a:endParaRPr lang="en-US" altLang="zh-CN" sz="1800" dirty="0">
              <a:solidFill>
                <a:prstClr val="black"/>
              </a:solidFill>
              <a:latin typeface="微软雅黑" pitchFamily="34" charset="-122"/>
              <a:ea typeface="Alibaba PuHuiTi B"/>
              <a:cs typeface="+mn-cs"/>
            </a:endParaRPr>
          </a:p>
        </p:txBody>
      </p:sp>
      <p:graphicFrame>
        <p:nvGraphicFramePr>
          <p:cNvPr id="27" name="表格 26">
            <a:extLst>
              <a:ext uri="{FF2B5EF4-FFF2-40B4-BE49-F238E27FC236}">
                <a16:creationId xmlns:a16="http://schemas.microsoft.com/office/drawing/2014/main" id="{9999DF7A-3233-EB4C-A84A-789423B2A46D}"/>
              </a:ext>
            </a:extLst>
          </p:cNvPr>
          <p:cNvGraphicFramePr>
            <a:graphicFrameLocks noGrp="1"/>
          </p:cNvGraphicFramePr>
          <p:nvPr/>
        </p:nvGraphicFramePr>
        <p:xfrm>
          <a:off x="1214215" y="2314073"/>
          <a:ext cx="10413048" cy="2628629"/>
        </p:xfrm>
        <a:graphic>
          <a:graphicData uri="http://schemas.openxmlformats.org/drawingml/2006/table">
            <a:tbl>
              <a:tblPr/>
              <a:tblGrid>
                <a:gridCol w="1769898">
                  <a:extLst>
                    <a:ext uri="{9D8B030D-6E8A-4147-A177-3AD203B41FA5}">
                      <a16:colId xmlns:a16="http://schemas.microsoft.com/office/drawing/2014/main" val="1138920238"/>
                    </a:ext>
                  </a:extLst>
                </a:gridCol>
                <a:gridCol w="4248894">
                  <a:extLst>
                    <a:ext uri="{9D8B030D-6E8A-4147-A177-3AD203B41FA5}">
                      <a16:colId xmlns:a16="http://schemas.microsoft.com/office/drawing/2014/main" val="4070352941"/>
                    </a:ext>
                  </a:extLst>
                </a:gridCol>
                <a:gridCol w="4394256">
                  <a:extLst>
                    <a:ext uri="{9D8B030D-6E8A-4147-A177-3AD203B41FA5}">
                      <a16:colId xmlns:a16="http://schemas.microsoft.com/office/drawing/2014/main" val="432614512"/>
                    </a:ext>
                  </a:extLst>
                </a:gridCol>
              </a:tblGrid>
              <a:tr h="59045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区别</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局部变量</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类中位置不同</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类中方法外</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方法内或者方法声明上</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内存中位置不同</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堆内存</a:t>
                      </a:r>
                      <a:endParaRPr kumimoji="0" lang="en-US" altLang="zh-CN"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栈内存</a:t>
                      </a:r>
                      <a:endParaRPr kumimoji="0" lang="en-US" altLang="zh-CN"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生命周期不同</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随着对象的存在而存在，随着对象的消失而消失</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随着方法的调用而存在，随着方法的调用完毕而消失</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初始化值不同</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有默认的初始化值</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kern="1200"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没有默认的初始化值，必须先定义，赋值，才能使用</a:t>
                      </a:r>
                    </a:p>
                  </a:txBody>
                  <a:tcPr marL="121864" marR="121864"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extLst>
                  <a:ext uri="{0D108BD9-81ED-4DB2-BD59-A6C34878D82A}">
                    <a16:rowId xmlns:a16="http://schemas.microsoft.com/office/drawing/2014/main" val="3689855523"/>
                  </a:ext>
                </a:extLst>
              </a:tr>
            </a:tbl>
          </a:graphicData>
        </a:graphic>
      </p:graphicFrame>
    </p:spTree>
    <p:extLst>
      <p:ext uri="{BB962C8B-B14F-4D97-AF65-F5344CB8AC3E}">
        <p14:creationId xmlns:p14="http://schemas.microsoft.com/office/powerpoint/2010/main" val="1557579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801" y="801126"/>
            <a:ext cx="5973761" cy="4912848"/>
          </a:xfrm>
        </p:spPr>
        <p:txBody>
          <a:bodyPr/>
          <a:lstStyle/>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类和对象</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对象内存图</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private</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封装</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构造方法</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9204642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en-US" altLang="zh-CN" dirty="0"/>
              <a:t>p</a:t>
            </a:r>
            <a:r>
              <a:rPr lang="en-US" altLang="zh-CN" sz="1800" dirty="0"/>
              <a:t>rivate </a:t>
            </a:r>
            <a:r>
              <a:rPr lang="zh-CN" altLang="en-US" sz="1800" dirty="0"/>
              <a:t>关键字</a:t>
            </a:r>
            <a:endParaRPr lang="en-US" altLang="zh-CN" sz="1800" dirty="0">
              <a:solidFill>
                <a:prstClr val="black"/>
              </a:solidFill>
              <a:latin typeface="微软雅黑" pitchFamily="34" charset="-122"/>
              <a:ea typeface="Alibaba PuHuiTi B"/>
              <a:cs typeface="+mn-cs"/>
            </a:endParaRPr>
          </a:p>
        </p:txBody>
      </p:sp>
      <p:sp>
        <p:nvSpPr>
          <p:cNvPr id="16"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1192145" y="1329464"/>
            <a:ext cx="10749598" cy="4994319"/>
          </a:xfrm>
        </p:spPr>
        <p:txBody>
          <a:bodyPr/>
          <a:lstStyle/>
          <a:p>
            <a:pPr marL="359824" indent="-359824">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是一个权限修饰符</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9824" indent="-359824">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可以修饰成员（成员变量和成员方法）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9824" indent="-359824">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作用是保护成员不被别的类使用，被 </a:t>
            </a:r>
            <a:r>
              <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private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修饰的成员只在本类中才能访问</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针对 </a:t>
            </a:r>
            <a:r>
              <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private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修饰的成员变量，如果需要被其他类使用，提供两个相应的操作：</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9824" indent="-359824">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提供</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get</a:t>
            </a:r>
            <a:r>
              <a:rPr lang="zh-CN" altLang="en-US"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变量名</a:t>
            </a:r>
            <a:r>
              <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方法，用于获取成员变量的值，方法用 </a:t>
            </a:r>
            <a:r>
              <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9824" indent="-359824">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提供</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变量名</a:t>
            </a:r>
            <a:r>
              <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参数</a:t>
            </a:r>
            <a:r>
              <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方法，用于设置成员变量的值，方法用 </a:t>
            </a:r>
            <a:r>
              <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87198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801" y="801126"/>
            <a:ext cx="5973761" cy="4912848"/>
          </a:xfrm>
        </p:spPr>
        <p:txBody>
          <a:bodyPr/>
          <a:lstStyle/>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类和对象</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对象内存图</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private</a:t>
            </a:r>
          </a:p>
          <a:p>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封装</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构造方法</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5365146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en-US" altLang="zh-CN" sz="1800" dirty="0"/>
              <a:t>this</a:t>
            </a:r>
            <a:r>
              <a:rPr lang="zh-CN" altLang="en-US" sz="1800" dirty="0"/>
              <a:t>关键字</a:t>
            </a:r>
            <a:endParaRPr lang="en-US" altLang="zh-CN" sz="1800" dirty="0">
              <a:solidFill>
                <a:prstClr val="black"/>
              </a:solidFill>
              <a:latin typeface="微软雅黑" pitchFamily="34" charset="-122"/>
              <a:ea typeface="Alibaba PuHuiTi B"/>
              <a:cs typeface="+mn-cs"/>
            </a:endParaRPr>
          </a:p>
        </p:txBody>
      </p:sp>
      <p:sp>
        <p:nvSpPr>
          <p:cNvPr id="16"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1192145" y="1329464"/>
            <a:ext cx="10749598" cy="4994319"/>
          </a:xfrm>
        </p:spPr>
        <p:txBody>
          <a:bodyPr/>
          <a:lstStyle/>
          <a:p>
            <a:pPr marL="0" indent="0">
              <a:buNone/>
              <a:defRPr/>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① this</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限定的变量用于指代成员变量</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19649" lvl="1" indent="-359824">
              <a:defRPr/>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方法的形参如果与成员变量同名，</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9825" lvl="1" indent="0">
              <a:buNone/>
              <a:defRPr/>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不带</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修饰的变量指的是形参，而不是成员变量</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19649" lvl="1" indent="-359824">
              <a:defRPr/>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方法的形参没有与成员变量同名，</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9825" lvl="1" indent="0">
              <a:buNone/>
              <a:defRPr/>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不带</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修饰的变量指的是成员变量</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38179" lvl="1" indent="-228594">
              <a:defRPr/>
            </a:pP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② 什么时候使用</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呢？</a:t>
            </a:r>
            <a:r>
              <a:rPr lang="zh-CN" altLang="en-US"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解决局部变量隐藏成员变量</a:t>
            </a:r>
            <a:endPar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TextBox 3"/>
          <p:cNvSpPr txBox="1"/>
          <p:nvPr/>
        </p:nvSpPr>
        <p:spPr bwMode="auto">
          <a:xfrm>
            <a:off x="6479117" y="2209801"/>
            <a:ext cx="4866216" cy="2246769"/>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private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en-US" altLang="zh-CN" sz="1400" dirty="0" err="1">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getName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return</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en-US" altLang="zh-CN" sz="1400" dirty="0" err="1">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ame</a:t>
            </a:r>
            <a:r>
              <a:rPr lang="en-US"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 name="肘形连接符 5"/>
          <p:cNvCxnSpPr/>
          <p:nvPr/>
        </p:nvCxnSpPr>
        <p:spPr>
          <a:xfrm rot="5400000" flipH="1" flipV="1">
            <a:off x="7211522" y="2917826"/>
            <a:ext cx="1280584" cy="575733"/>
          </a:xfrm>
          <a:prstGeom prst="bentConnector3">
            <a:avLst>
              <a:gd name="adj1" fmla="val 123775"/>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肘形连接符 6"/>
          <p:cNvCxnSpPr/>
          <p:nvPr/>
        </p:nvCxnSpPr>
        <p:spPr>
          <a:xfrm rot="5400000" flipH="1" flipV="1">
            <a:off x="8617871" y="3366559"/>
            <a:ext cx="209551" cy="960967"/>
          </a:xfrm>
          <a:prstGeom prst="bentConnector3">
            <a:avLst>
              <a:gd name="adj1" fmla="val -145869"/>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肘形连接符 8"/>
          <p:cNvCxnSpPr/>
          <p:nvPr/>
        </p:nvCxnSpPr>
        <p:spPr>
          <a:xfrm flipV="1">
            <a:off x="7940717" y="2673351"/>
            <a:ext cx="198967" cy="594783"/>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17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nodeType="clickEffect">
                                  <p:stCondLst>
                                    <p:cond delay="0"/>
                                  </p:stCondLst>
                                  <p:childTnLst>
                                    <p:animEffect transition="out" filter="dissolve">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par>
                                <p:cTn id="39" presetID="9" presetClass="exit" presetSubtype="0" fill="hold" nodeType="withEffect">
                                  <p:stCondLst>
                                    <p:cond delay="0"/>
                                  </p:stCondLst>
                                  <p:childTnLst>
                                    <p:animEffect transition="out" filter="dissolv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par>
                                <p:cTn id="42" presetID="9" presetClass="exit" presetSubtype="0" fill="hold" nodeType="withEffect">
                                  <p:stCondLst>
                                    <p:cond delay="0"/>
                                  </p:stCondLst>
                                  <p:childTnLst>
                                    <p:animEffect transition="out" filter="dissolv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childTnLst>
                          </p:cTn>
                        </p:par>
                        <p:par>
                          <p:cTn id="45" fill="hold">
                            <p:stCondLst>
                              <p:cond delay="500"/>
                            </p:stCondLst>
                            <p:childTnLst>
                              <p:par>
                                <p:cTn id="46" presetID="1" presetClass="entr" presetSubtype="0" fill="hold" nodeType="afterEffect">
                                  <p:stCondLst>
                                    <p:cond delay="0"/>
                                  </p:stCondLst>
                                  <p:childTnLst>
                                    <p:set>
                                      <p:cBhvr>
                                        <p:cTn id="47"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BA3F95-FC6B-4EAF-A3A3-EFE0FEA0960B}"/>
              </a:ext>
            </a:extLst>
          </p:cNvPr>
          <p:cNvSpPr txBox="1"/>
          <p:nvPr/>
        </p:nvSpPr>
        <p:spPr>
          <a:xfrm>
            <a:off x="961697" y="1332187"/>
            <a:ext cx="9017876" cy="707886"/>
          </a:xfrm>
          <a:prstGeom prst="rect">
            <a:avLst/>
          </a:prstGeom>
          <a:noFill/>
        </p:spPr>
        <p:txBody>
          <a:bodyPr wrap="square" rtlCol="0">
            <a:spAutoFit/>
          </a:bodyPr>
          <a:lstStyle/>
          <a:p>
            <a:pPr fontAlgn="auto">
              <a:spcBef>
                <a:spcPts val="0"/>
              </a:spcBef>
              <a:spcAft>
                <a:spcPts val="0"/>
              </a:spcAft>
            </a:pPr>
            <a:r>
              <a:rPr lang="zh-CN" altLang="en-US" sz="4000" b="1" dirty="0">
                <a:solidFill>
                  <a:schemeClr val="tx1">
                    <a:lumMod val="65000"/>
                    <a:lumOff val="35000"/>
                  </a:schemeClr>
                </a:solidFill>
                <a:latin typeface="方正舒体" panose="02010601030101010101" pitchFamily="2" charset="-122"/>
                <a:ea typeface="方正舒体" panose="02010601030101010101" pitchFamily="2" charset="-122"/>
                <a:cs typeface="阿里巴巴普惠体" panose="00020600040101010101" pitchFamily="18" charset="-122"/>
              </a:rPr>
              <a:t>面向对象</a:t>
            </a:r>
            <a:r>
              <a:rPr lang="en-US" altLang="zh-CN" sz="4000" b="1" dirty="0">
                <a:solidFill>
                  <a:schemeClr val="tx1">
                    <a:lumMod val="65000"/>
                    <a:lumOff val="35000"/>
                  </a:schemeClr>
                </a:solidFill>
                <a:latin typeface="方正舒体" panose="02010601030101010101" pitchFamily="2" charset="-122"/>
                <a:ea typeface="方正舒体" panose="02010601030101010101" pitchFamily="2" charset="-122"/>
                <a:cs typeface="阿里巴巴普惠体" panose="00020600040101010101" pitchFamily="18" charset="-122"/>
              </a:rPr>
              <a:t>,</a:t>
            </a:r>
            <a:r>
              <a:rPr lang="zh-CN" altLang="en-US" sz="4000" b="1" dirty="0">
                <a:solidFill>
                  <a:schemeClr val="tx1">
                    <a:lumMod val="65000"/>
                    <a:lumOff val="35000"/>
                  </a:schemeClr>
                </a:solidFill>
                <a:latin typeface="方正舒体" panose="02010601030101010101" pitchFamily="2" charset="-122"/>
                <a:ea typeface="方正舒体" panose="02010601030101010101" pitchFamily="2" charset="-122"/>
                <a:cs typeface="阿里巴巴普惠体" panose="00020600040101010101" pitchFamily="18" charset="-122"/>
              </a:rPr>
              <a:t>重点学习什么？</a:t>
            </a:r>
          </a:p>
        </p:txBody>
      </p:sp>
      <p:sp>
        <p:nvSpPr>
          <p:cNvPr id="6" name="矩形: 圆角 5">
            <a:extLst>
              <a:ext uri="{FF2B5EF4-FFF2-40B4-BE49-F238E27FC236}">
                <a16:creationId xmlns:a16="http://schemas.microsoft.com/office/drawing/2014/main" id="{81ADE2E7-8245-4B27-B0E4-56A9D60DA8ED}"/>
              </a:ext>
            </a:extLst>
          </p:cNvPr>
          <p:cNvSpPr/>
          <p:nvPr/>
        </p:nvSpPr>
        <p:spPr>
          <a:xfrm>
            <a:off x="5768502" y="2452728"/>
            <a:ext cx="3168870" cy="106417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zh-CN" altLang="en-US" sz="20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学习获取已有对象并使用</a:t>
            </a:r>
          </a:p>
        </p:txBody>
      </p:sp>
      <p:sp>
        <p:nvSpPr>
          <p:cNvPr id="7" name="矩形: 圆角 6">
            <a:extLst>
              <a:ext uri="{FF2B5EF4-FFF2-40B4-BE49-F238E27FC236}">
                <a16:creationId xmlns:a16="http://schemas.microsoft.com/office/drawing/2014/main" id="{C62D2134-A1F0-45EA-ADAD-FC3973DFB504}"/>
              </a:ext>
            </a:extLst>
          </p:cNvPr>
          <p:cNvSpPr/>
          <p:nvPr/>
        </p:nvSpPr>
        <p:spPr>
          <a:xfrm>
            <a:off x="1132099" y="2452728"/>
            <a:ext cx="3636580" cy="106417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zh-CN" altLang="en-US" sz="20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学习如何自己设计对象并使用</a:t>
            </a:r>
          </a:p>
        </p:txBody>
      </p:sp>
    </p:spTree>
    <p:extLst>
      <p:ext uri="{BB962C8B-B14F-4D97-AF65-F5344CB8AC3E}">
        <p14:creationId xmlns:p14="http://schemas.microsoft.com/office/powerpoint/2010/main" val="3243784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en-US" altLang="zh-CN" sz="1800" dirty="0"/>
              <a:t>this</a:t>
            </a:r>
            <a:r>
              <a:rPr lang="zh-CN" altLang="en-US" sz="1800" dirty="0"/>
              <a:t>关键字</a:t>
            </a:r>
            <a:endParaRPr lang="en-US" altLang="zh-CN" sz="1800" dirty="0">
              <a:solidFill>
                <a:prstClr val="black"/>
              </a:solidFill>
              <a:latin typeface="微软雅黑" pitchFamily="34" charset="-122"/>
              <a:ea typeface="Alibaba PuHuiTi B"/>
              <a:cs typeface="+mn-cs"/>
            </a:endParaRPr>
          </a:p>
        </p:txBody>
      </p:sp>
      <p:sp>
        <p:nvSpPr>
          <p:cNvPr id="16"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1192145" y="1329464"/>
            <a:ext cx="10749598" cy="4994319"/>
          </a:xfrm>
        </p:spPr>
        <p:txBody>
          <a:bodyPr/>
          <a:lstStyle/>
          <a:p>
            <a:pPr marL="0" indent="0">
              <a:buNone/>
              <a:defRPr/>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① this</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限定的变量用于指代成员变量</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19649" lvl="1" indent="-359824">
              <a:defRPr/>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方法的形参如果与成员变量同名，</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9825" lvl="1" indent="0">
              <a:buNone/>
              <a:defRPr/>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不带</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修饰的变量指的是形参，而不是成员变量</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19649" lvl="1" indent="-359824">
              <a:defRPr/>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方法的形参没有与成员变量同名，</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9825" lvl="1" indent="0">
              <a:buNone/>
              <a:defRPr/>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不带</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修饰的变量指的是成员变量</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38179" lvl="1" indent="-228594">
              <a:defRPr/>
            </a:pP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② 什么时候使用</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呢？</a:t>
            </a:r>
            <a:r>
              <a:rPr lang="zh-CN" altLang="en-US"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解决局部变量隐藏成员变量</a:t>
            </a:r>
            <a:endPar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defRPr/>
            </a:pPr>
            <a:endPar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defRPr/>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③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方法被哪个对象调用，</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就代表哪个对象</a:t>
            </a:r>
          </a:p>
          <a:p>
            <a:pPr marL="0" indent="0">
              <a:buNone/>
              <a:defRPr/>
            </a:pPr>
            <a:endPar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TextBox 3"/>
          <p:cNvSpPr txBox="1"/>
          <p:nvPr/>
        </p:nvSpPr>
        <p:spPr bwMode="auto">
          <a:xfrm>
            <a:off x="6479117" y="2209801"/>
            <a:ext cx="4866216" cy="2246769"/>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private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en-US" altLang="zh-CN" sz="1400" dirty="0" err="1">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getName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return</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en-US" altLang="zh-CN" sz="1400" dirty="0" err="1">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ame</a:t>
            </a:r>
            <a:r>
              <a:rPr lang="en-US"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TextBox 3"/>
          <p:cNvSpPr txBox="1"/>
          <p:nvPr/>
        </p:nvSpPr>
        <p:spPr>
          <a:xfrm>
            <a:off x="6479117" y="4580467"/>
            <a:ext cx="4866216" cy="2031325"/>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Demo</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s1.</a:t>
            </a:r>
            <a:r>
              <a:rPr lang="en-US" altLang="zh-CN" sz="1400" dirty="0" err="1">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setName</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"林青霞"</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s2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dirty="0" err="1">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setName</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400" b="1" dirty="0">
                <a:solidFill>
                  <a:srgbClr val="008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"张曼玉"</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矩形 11"/>
          <p:cNvSpPr/>
          <p:nvPr/>
        </p:nvSpPr>
        <p:spPr>
          <a:xfrm>
            <a:off x="6936246" y="5293784"/>
            <a:ext cx="2429933"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矩形 12"/>
          <p:cNvSpPr/>
          <p:nvPr/>
        </p:nvSpPr>
        <p:spPr>
          <a:xfrm>
            <a:off x="6946519" y="5939368"/>
            <a:ext cx="2429933" cy="19261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4" name="直接箭头连接符 13"/>
          <p:cNvCxnSpPr/>
          <p:nvPr/>
        </p:nvCxnSpPr>
        <p:spPr>
          <a:xfrm>
            <a:off x="7080489" y="4004733"/>
            <a:ext cx="0" cy="12890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080492" y="4004733"/>
            <a:ext cx="697045" cy="11426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7080494" y="4004734"/>
            <a:ext cx="0" cy="19346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080493" y="3992652"/>
            <a:ext cx="697044" cy="179169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95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par>
                                <p:cTn id="16" presetID="22" presetClass="entr" presetSubtype="1"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par>
                                <p:cTn id="34" presetID="22" presetClass="entr" presetSubtype="1"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up)">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801" y="801126"/>
            <a:ext cx="5973761" cy="4912848"/>
          </a:xfrm>
        </p:spPr>
        <p:txBody>
          <a:bodyPr/>
          <a:lstStyle/>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类和对象</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对象内存图</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private</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p>
          <a:p>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封装</a:t>
            </a:r>
            <a:endPar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构造方法</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5940701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封装</a:t>
            </a:r>
            <a:endParaRPr lang="en-US" altLang="zh-CN" sz="1800" dirty="0">
              <a:solidFill>
                <a:prstClr val="black"/>
              </a:solidFill>
              <a:latin typeface="微软雅黑" pitchFamily="34" charset="-122"/>
              <a:ea typeface="Alibaba PuHuiTi B"/>
              <a:cs typeface="+mn-cs"/>
            </a:endParaRPr>
          </a:p>
        </p:txBody>
      </p:sp>
      <p:sp>
        <p:nvSpPr>
          <p:cNvPr id="16"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1192145" y="1329464"/>
            <a:ext cx="10749598" cy="4994319"/>
          </a:xfrm>
        </p:spPr>
        <p:txBody>
          <a:bodyPr/>
          <a:lstStyle/>
          <a:p>
            <a:pPr marL="0" indent="0">
              <a:buNone/>
              <a:defRPr/>
            </a:pPr>
            <a:r>
              <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lang="zh-CN" altLang="en-US"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封装概述</a:t>
            </a:r>
            <a:endPar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是面向对象三大特征之一（</a:t>
            </a:r>
            <a:r>
              <a:rPr lang="zh-CN" altLang="en-US"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封装，继承，多态</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是面向对象编程语言对客观世界的模拟，客观世界里成员变量都是隐藏在对象内部的，外界是无法直接操作的</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defRPr/>
            </a:pPr>
            <a:r>
              <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 </a:t>
            </a:r>
            <a:r>
              <a:rPr lang="zh-CN" altLang="en-US"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封装原则</a:t>
            </a:r>
            <a:endParaRPr lang="en-US" altLang="zh-CN"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将类的某些信息隐藏在类内部，不允许外部程序直接访问，而是通过该类提供的方法来实现对隐藏信息的操作和访问</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r>
              <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private</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，提供对应的</a:t>
            </a:r>
            <a:r>
              <a:rPr lang="en-US" altLang="zh-CN" b="1" dirty="0" err="1">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getXxx</a:t>
            </a:r>
            <a:r>
              <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b="1" dirty="0" err="1">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setXxx</a:t>
            </a:r>
            <a:r>
              <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defRPr/>
            </a:pPr>
            <a:r>
              <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 </a:t>
            </a:r>
            <a:r>
              <a:rPr lang="zh-CN" altLang="en-US"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封装好处</a:t>
            </a:r>
            <a:endPar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通过方法来控制成员变量的操作，提高了代码的安全性</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把代码用方法进行封装，提高了代码的复用性</a:t>
            </a:r>
          </a:p>
        </p:txBody>
      </p:sp>
      <p:grpSp>
        <p:nvGrpSpPr>
          <p:cNvPr id="5" name="组合 4"/>
          <p:cNvGrpSpPr>
            <a:grpSpLocks/>
          </p:cNvGrpSpPr>
          <p:nvPr/>
        </p:nvGrpSpPr>
        <p:grpSpPr bwMode="auto">
          <a:xfrm>
            <a:off x="6479117" y="1847851"/>
            <a:ext cx="4866216" cy="4185761"/>
            <a:chOff x="4860032" y="1385803"/>
            <a:chExt cx="3649663" cy="3139424"/>
          </a:xfrm>
        </p:grpSpPr>
        <p:sp>
          <p:nvSpPr>
            <p:cNvPr id="6" name="TextBox 3"/>
            <p:cNvSpPr txBox="1"/>
            <p:nvPr/>
          </p:nvSpPr>
          <p:spPr>
            <a:xfrm>
              <a:off x="4860032" y="1385803"/>
              <a:ext cx="3649663" cy="3139424"/>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private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en-US" altLang="zh-CN" sz="1400" dirty="0" err="1">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getName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return</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en-US" altLang="zh-CN" sz="1400" dirty="0" err="1">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ame</a:t>
              </a:r>
              <a:r>
                <a:rPr lang="en-US"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private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b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int </a:t>
              </a:r>
              <a:r>
                <a:rPr lang="en-US" altLang="zh-CN" sz="1400" dirty="0" err="1">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getAge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return</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en-US"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lang="en-US" altLang="zh-CN" sz="1400" dirty="0" err="1">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 </a:t>
              </a:r>
              <a:r>
                <a:rPr lang="en-US"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660E7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矩形 6"/>
            <p:cNvSpPr/>
            <p:nvPr/>
          </p:nvSpPr>
          <p:spPr>
            <a:xfrm>
              <a:off x="5054904" y="1909695"/>
              <a:ext cx="2665414" cy="100809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矩形 8"/>
            <p:cNvSpPr/>
            <p:nvPr/>
          </p:nvSpPr>
          <p:spPr>
            <a:xfrm>
              <a:off x="5054904" y="3333729"/>
              <a:ext cx="2665414" cy="100809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Tree>
    <p:extLst>
      <p:ext uri="{BB962C8B-B14F-4D97-AF65-F5344CB8AC3E}">
        <p14:creationId xmlns:p14="http://schemas.microsoft.com/office/powerpoint/2010/main" val="29680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6">
                                            <p:txEl>
                                              <p:pRg st="8" end="8"/>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6">
                                            <p:txEl>
                                              <p:pRg st="9" end="9"/>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801" y="801126"/>
            <a:ext cx="5973761" cy="4912848"/>
          </a:xfrm>
        </p:spPr>
        <p:txBody>
          <a:bodyPr/>
          <a:lstStyle/>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类和对象</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对象内存图</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private</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封装</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构造方法</a:t>
            </a:r>
            <a:endPar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7939958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构造方法概述</a:t>
            </a:r>
            <a:endParaRPr lang="en-US" altLang="zh-CN" sz="1800" dirty="0">
              <a:solidFill>
                <a:prstClr val="black"/>
              </a:solidFill>
              <a:latin typeface="微软雅黑" pitchFamily="34" charset="-122"/>
              <a:ea typeface="Alibaba PuHuiTi B"/>
              <a:cs typeface="+mn-cs"/>
            </a:endParaRPr>
          </a:p>
        </p:txBody>
      </p:sp>
      <p:sp>
        <p:nvSpPr>
          <p:cNvPr id="16"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1192145" y="1329464"/>
            <a:ext cx="10749598" cy="4994319"/>
          </a:xfrm>
        </p:spPr>
        <p:txBody>
          <a:bodyPr/>
          <a:lstStyle/>
          <a:p>
            <a:pPr fontAlgn="auto">
              <a:spcBef>
                <a:spcPts val="0"/>
              </a:spcBef>
              <a:spcAft>
                <a:spcPts val="0"/>
              </a:spcAft>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构造方法是一种特殊的方法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作用：创建对象</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defRPr/>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defRPr/>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defRPr/>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defRPr/>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defRPr/>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defRPr/>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功能：主要是完成对象数据的初始化</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defRPr/>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TextBox 3"/>
          <p:cNvSpPr txBox="1"/>
          <p:nvPr/>
        </p:nvSpPr>
        <p:spPr>
          <a:xfrm>
            <a:off x="6701368" y="2997201"/>
            <a:ext cx="4866217" cy="1169551"/>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Demo</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main(String[] args)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s1 =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矩形 21"/>
          <p:cNvSpPr/>
          <p:nvPr/>
        </p:nvSpPr>
        <p:spPr>
          <a:xfrm>
            <a:off x="8679453" y="3710518"/>
            <a:ext cx="863600" cy="93133"/>
          </a:xfrm>
          <a:prstGeom prst="rect">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p>
        </p:txBody>
      </p:sp>
      <p:grpSp>
        <p:nvGrpSpPr>
          <p:cNvPr id="23" name="组合 22"/>
          <p:cNvGrpSpPr>
            <a:grpSpLocks/>
          </p:cNvGrpSpPr>
          <p:nvPr/>
        </p:nvGrpSpPr>
        <p:grpSpPr bwMode="auto">
          <a:xfrm>
            <a:off x="6701368" y="4334934"/>
            <a:ext cx="4866217" cy="1169551"/>
            <a:chOff x="5020240" y="3240037"/>
            <a:chExt cx="3649662" cy="877293"/>
          </a:xfrm>
        </p:grpSpPr>
        <p:sp>
          <p:nvSpPr>
            <p:cNvPr id="24" name="TextBox 3"/>
            <p:cNvSpPr txBox="1"/>
            <p:nvPr/>
          </p:nvSpPr>
          <p:spPr bwMode="auto">
            <a:xfrm>
              <a:off x="5020240" y="3240037"/>
              <a:ext cx="3649662" cy="877293"/>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i="1" dirty="0">
                  <a:solidFill>
                    <a:srgbClr val="808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构造方法内书写的内容</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矩形 24"/>
            <p:cNvSpPr/>
            <p:nvPr/>
          </p:nvSpPr>
          <p:spPr bwMode="auto">
            <a:xfrm>
              <a:off x="5214648" y="3444855"/>
              <a:ext cx="2105024" cy="49537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3"/>
            </a:p>
          </p:txBody>
        </p:sp>
      </p:grpSp>
      <p:sp>
        <p:nvSpPr>
          <p:cNvPr id="13" name="矩形 12"/>
          <p:cNvSpPr/>
          <p:nvPr/>
        </p:nvSpPr>
        <p:spPr bwMode="auto">
          <a:xfrm>
            <a:off x="1192145" y="2451173"/>
            <a:ext cx="4514849" cy="173778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endParaRPr lang="zh-CN" altLang="en-US" sz="2533">
              <a:solidFill>
                <a:schemeClr val="tx1"/>
              </a:solidFill>
              <a:latin typeface="Courier New" pitchFamily="49" charset="0"/>
            </a:endParaRPr>
          </a:p>
        </p:txBody>
      </p:sp>
      <p:sp>
        <p:nvSpPr>
          <p:cNvPr id="14" name="TextBox 3"/>
          <p:cNvSpPr txBox="1"/>
          <p:nvPr/>
        </p:nvSpPr>
        <p:spPr bwMode="auto">
          <a:xfrm>
            <a:off x="1401695" y="2481995"/>
            <a:ext cx="5071533" cy="1708161"/>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格式：</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类名</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修饰符 </a:t>
            </a:r>
            <a:r>
              <a:rPr lang="zh-CN" altLang="en-US" sz="14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类名</a:t>
            </a:r>
            <a:r>
              <a:rPr lang="en-US" altLang="zh-CN" sz="14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参数 </a:t>
            </a:r>
            <a:r>
              <a:rPr lang="en-US" altLang="zh-CN" sz="14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a:lnSpc>
                <a:spcPct val="150000"/>
              </a:lnSpc>
              <a:defRPr/>
            </a:pPr>
            <a:r>
              <a:rPr lang="en-US" altLang="zh-CN" sz="14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a:lnSpc>
                <a:spcPct val="150000"/>
              </a:lnSpc>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Tree>
    <p:extLst>
      <p:ext uri="{BB962C8B-B14F-4D97-AF65-F5344CB8AC3E}">
        <p14:creationId xmlns:p14="http://schemas.microsoft.com/office/powerpoint/2010/main" val="160271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xit" presetSubtype="0" fill="hold" grpId="1" nodeType="clickEffect">
                                  <p:stCondLst>
                                    <p:cond delay="0"/>
                                  </p:stCondLst>
                                  <p:childTnLst>
                                    <p:animEffect transition="out" filter="dissolve">
                                      <p:cBhvr>
                                        <p:cTn id="38" dur="500"/>
                                        <p:tgtEl>
                                          <p:spTgt spid="21"/>
                                        </p:tgtEl>
                                      </p:cBhvr>
                                    </p:animEffect>
                                    <p:set>
                                      <p:cBhvr>
                                        <p:cTn id="39" dur="1" fill="hold">
                                          <p:stCondLst>
                                            <p:cond delay="499"/>
                                          </p:stCondLst>
                                        </p:cTn>
                                        <p:tgtEl>
                                          <p:spTgt spid="21"/>
                                        </p:tgtEl>
                                        <p:attrNameLst>
                                          <p:attrName>style.visibility</p:attrName>
                                        </p:attrNameLst>
                                      </p:cBhvr>
                                      <p:to>
                                        <p:strVal val="hidden"/>
                                      </p:to>
                                    </p:set>
                                  </p:childTnLst>
                                </p:cTn>
                              </p:par>
                              <p:par>
                                <p:cTn id="40" presetID="9" presetClass="exit" presetSubtype="0" fill="hold" grpId="1" nodeType="withEffect">
                                  <p:stCondLst>
                                    <p:cond delay="0"/>
                                  </p:stCondLst>
                                  <p:childTnLst>
                                    <p:animEffect transition="out" filter="dissolve">
                                      <p:cBhvr>
                                        <p:cTn id="41" dur="500"/>
                                        <p:tgtEl>
                                          <p:spTgt spid="22"/>
                                        </p:tgtEl>
                                      </p:cBhvr>
                                    </p:animEffect>
                                    <p:set>
                                      <p:cBhvr>
                                        <p:cTn id="42" dur="1" fill="hold">
                                          <p:stCondLst>
                                            <p:cond delay="499"/>
                                          </p:stCondLst>
                                        </p:cTn>
                                        <p:tgtEl>
                                          <p:spTgt spid="22"/>
                                        </p:tgtEl>
                                        <p:attrNameLst>
                                          <p:attrName>style.visibility</p:attrName>
                                        </p:attrNameLst>
                                      </p:cBhvr>
                                      <p:to>
                                        <p:strVal val="hidden"/>
                                      </p:to>
                                    </p:set>
                                  </p:childTnLst>
                                </p:cTn>
                              </p:par>
                              <p:par>
                                <p:cTn id="43" presetID="9" presetClass="exit" presetSubtype="0" fill="hold" nodeType="withEffect">
                                  <p:stCondLst>
                                    <p:cond delay="0"/>
                                  </p:stCondLst>
                                  <p:childTnLst>
                                    <p:animEffect transition="out" filter="dissolve">
                                      <p:cBhvr>
                                        <p:cTn id="44" dur="500"/>
                                        <p:tgtEl>
                                          <p:spTgt spid="23"/>
                                        </p:tgtEl>
                                      </p:cBhvr>
                                    </p:animEffect>
                                    <p:set>
                                      <p:cBhvr>
                                        <p:cTn id="45"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13" grpId="0" animBg="1"/>
      <p:bldP spid="1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zh-CN" altLang="en-US" sz="1800" dirty="0"/>
              <a:t>构造方法的注意事项</a:t>
            </a:r>
            <a:endParaRPr lang="en-US" altLang="zh-CN" sz="1800" dirty="0">
              <a:solidFill>
                <a:prstClr val="black"/>
              </a:solidFill>
              <a:latin typeface="微软雅黑" pitchFamily="34" charset="-122"/>
              <a:ea typeface="Alibaba PuHuiTi B"/>
              <a:cs typeface="+mn-cs"/>
            </a:endParaRPr>
          </a:p>
        </p:txBody>
      </p:sp>
      <p:sp>
        <p:nvSpPr>
          <p:cNvPr id="16"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1192145" y="1329464"/>
            <a:ext cx="10749598" cy="4994319"/>
          </a:xfrm>
        </p:spPr>
        <p:txBody>
          <a:bodyPr/>
          <a:lstStyle/>
          <a:p>
            <a:pPr marL="0" indent="0">
              <a:buNone/>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① 构造方法的创建</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92652" lvl="1" indent="-349242">
              <a:defRPr/>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如果没有定义构造方法，系统将给出一个</a:t>
            </a:r>
            <a:r>
              <a:rPr lang="zh-CN" altLang="en-US" sz="14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zh-CN" altLang="en-US" sz="14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无参数构造方法</a:t>
            </a:r>
            <a:endParaRPr lang="en-US" altLang="zh-CN" sz="14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92652" lvl="1" indent="-349242">
              <a:defRPr/>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如果定义了构造方法，系统将不再提供默认的构造方法</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defRPr/>
            </a:pP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② 构造方法的重载</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92652" lvl="1" indent="-349242">
              <a:defRPr/>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如果自定义了带参构造方法，还要使用无参数构造方法，就必须再写一个无参数构造方法</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defRPr/>
            </a:pP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③ 推荐的使用方式</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92652" lvl="1" indent="-349242">
              <a:defRPr/>
            </a:pPr>
            <a:r>
              <a:rPr lang="zh-CN" altLang="en-US"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永远提供</a:t>
            </a:r>
            <a:r>
              <a:rPr lang="zh-CN" altLang="en-US" sz="14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无参数构造方法</a:t>
            </a:r>
            <a:endParaRPr lang="en-US" altLang="zh-CN" sz="14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defRPr/>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2647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a:spLocks noGrp="1"/>
          </p:cNvSpPr>
          <p:nvPr>
            <p:ph type="body" sz="quarter" idx="10"/>
          </p:nvPr>
        </p:nvSpPr>
        <p:spPr>
          <a:xfrm>
            <a:off x="710893" y="940089"/>
            <a:ext cx="10749599" cy="517191"/>
          </a:xfrm>
        </p:spPr>
        <p:txBody>
          <a:bodyPr/>
          <a:lstStyle/>
          <a:p>
            <a:pPr indent="457107" defTabSz="1218930">
              <a:lnSpc>
                <a:spcPct val="90000"/>
              </a:lnSpc>
              <a:spcBef>
                <a:spcPct val="0"/>
              </a:spcBef>
              <a:defRPr/>
            </a:pPr>
            <a:r>
              <a:rPr lang="en-US" altLang="zh-CN" dirty="0">
                <a:solidFill>
                  <a:prstClr val="black"/>
                </a:solidFill>
              </a:rPr>
              <a:t>JavaBean</a:t>
            </a:r>
            <a:endParaRPr lang="en-US" altLang="zh-CN" sz="1800" dirty="0">
              <a:solidFill>
                <a:prstClr val="black"/>
              </a:solidFill>
            </a:endParaRPr>
          </a:p>
        </p:txBody>
      </p:sp>
      <p:sp>
        <p:nvSpPr>
          <p:cNvPr id="16"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1192145" y="1329464"/>
            <a:ext cx="10749598" cy="4994319"/>
          </a:xfrm>
        </p:spPr>
        <p:txBody>
          <a:bodyPr/>
          <a:lstStyle/>
          <a:p>
            <a:pPr>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就是一个</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中的类，其对象可以用于在程序中封装数据</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举例：学生类，手机类</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标准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JavaBean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须满足如下要求：</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成员变量使用 </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private</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a:t>
            </a:r>
          </a:p>
          <a:p>
            <a:pPr>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提供每一个成员变量对应的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setXxx</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getXxx</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提供一个无参构造方法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20992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9968495A-3E7D-644A-9FE8-5D1024F23EB3}"/>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手机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JavaBean</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占位符 6">
            <a:extLst>
              <a:ext uri="{FF2B5EF4-FFF2-40B4-BE49-F238E27FC236}">
                <a16:creationId xmlns:a16="http://schemas.microsoft.com/office/drawing/2014/main" id="{8AB3EF58-A97F-D44C-8815-7D77AAB0C729}"/>
              </a:ext>
            </a:extLst>
          </p:cNvPr>
          <p:cNvSpPr>
            <a:spLocks noGrp="1"/>
          </p:cNvSpPr>
          <p:nvPr>
            <p:ph type="body" sz="quarter" idx="11"/>
          </p:nvPr>
        </p:nvSpPr>
        <p:spPr>
          <a:xfrm>
            <a:off x="2195450" y="1457151"/>
            <a:ext cx="9602298" cy="4924398"/>
          </a:xfrm>
        </p:spPr>
        <p:txBody>
          <a:bodyPr/>
          <a:lstStyle/>
          <a:p>
            <a:pPr>
              <a:defRPr/>
            </a:pPr>
            <a:r>
              <a:rPr lang="zh-CN" altLang="en-US" dirty="0">
                <a:solidFill>
                  <a:srgbClr val="333333"/>
                </a:solidFill>
              </a:rPr>
              <a:t>需求：编写手机 </a:t>
            </a:r>
            <a:r>
              <a:rPr lang="en-US" altLang="zh-CN" dirty="0">
                <a:solidFill>
                  <a:srgbClr val="333333"/>
                </a:solidFill>
              </a:rPr>
              <a:t>JavaBean</a:t>
            </a:r>
            <a:r>
              <a:rPr lang="zh-CN" altLang="en-US" dirty="0">
                <a:solidFill>
                  <a:srgbClr val="333333"/>
                </a:solidFill>
              </a:rPr>
              <a:t>，并在测试类中使用</a:t>
            </a:r>
            <a:endParaRPr lang="en-US" altLang="zh-CN" dirty="0">
              <a:solidFill>
                <a:srgbClr val="333333"/>
              </a:solidFill>
            </a:endParaRPr>
          </a:p>
          <a:p>
            <a:pPr>
              <a:defRPr/>
            </a:pPr>
            <a:r>
              <a:rPr lang="zh-CN" altLang="en-US" dirty="0">
                <a:solidFill>
                  <a:srgbClr val="333333"/>
                </a:solidFill>
              </a:rPr>
              <a:t>提示：手机有成员变量</a:t>
            </a:r>
            <a:r>
              <a:rPr lang="en-US" altLang="zh-CN" dirty="0">
                <a:solidFill>
                  <a:srgbClr val="333333"/>
                </a:solidFill>
              </a:rPr>
              <a:t>brand(</a:t>
            </a:r>
            <a:r>
              <a:rPr lang="zh-CN" altLang="en-US" dirty="0">
                <a:solidFill>
                  <a:srgbClr val="333333"/>
                </a:solidFill>
              </a:rPr>
              <a:t>品牌</a:t>
            </a:r>
            <a:r>
              <a:rPr lang="en-US" altLang="zh-CN" dirty="0">
                <a:solidFill>
                  <a:srgbClr val="333333"/>
                </a:solidFill>
              </a:rPr>
              <a:t>)</a:t>
            </a:r>
            <a:r>
              <a:rPr lang="zh-CN" altLang="en-US" dirty="0">
                <a:solidFill>
                  <a:srgbClr val="333333"/>
                </a:solidFill>
              </a:rPr>
              <a:t>和</a:t>
            </a:r>
            <a:r>
              <a:rPr lang="en-US" altLang="zh-CN" dirty="0">
                <a:solidFill>
                  <a:srgbClr val="333333"/>
                </a:solidFill>
              </a:rPr>
              <a:t>price(</a:t>
            </a:r>
            <a:r>
              <a:rPr lang="zh-CN" altLang="en-US" dirty="0">
                <a:solidFill>
                  <a:srgbClr val="333333"/>
                </a:solidFill>
              </a:rPr>
              <a:t>价格</a:t>
            </a:r>
            <a:r>
              <a:rPr lang="en-US" altLang="zh-CN" dirty="0">
                <a:solidFill>
                  <a:srgbClr val="333333"/>
                </a:solidFill>
              </a:rPr>
              <a:t>)</a:t>
            </a:r>
          </a:p>
        </p:txBody>
      </p:sp>
    </p:spTree>
    <p:extLst>
      <p:ext uri="{BB962C8B-B14F-4D97-AF65-F5344CB8AC3E}">
        <p14:creationId xmlns:p14="http://schemas.microsoft.com/office/powerpoint/2010/main" val="4759610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50718</TotalTime>
  <Words>14151</Words>
  <Application>Microsoft Office PowerPoint</Application>
  <PresentationFormat>宽屏</PresentationFormat>
  <Paragraphs>1455</Paragraphs>
  <Slides>98</Slides>
  <Notes>86</Notes>
  <HiddenSlides>0</HiddenSlides>
  <MMClips>0</MMClips>
  <ScaleCrop>false</ScaleCrop>
  <HeadingPairs>
    <vt:vector size="6" baseType="variant">
      <vt:variant>
        <vt:lpstr>已用的字体</vt:lpstr>
      </vt:variant>
      <vt:variant>
        <vt:i4>18</vt:i4>
      </vt:variant>
      <vt:variant>
        <vt:lpstr>主题</vt:lpstr>
      </vt:variant>
      <vt:variant>
        <vt:i4>7</vt:i4>
      </vt:variant>
      <vt:variant>
        <vt:lpstr>幻灯片标题</vt:lpstr>
      </vt:variant>
      <vt:variant>
        <vt:i4>98</vt:i4>
      </vt:variant>
    </vt:vector>
  </HeadingPairs>
  <TitlesOfParts>
    <vt:vector size="123" baseType="lpstr">
      <vt:lpstr>Alibaba PuHuiTi B</vt:lpstr>
      <vt:lpstr>Alibaba PuHuiTi M</vt:lpstr>
      <vt:lpstr>Alibaba PuHuiTi Medium</vt:lpstr>
      <vt:lpstr>Alibaba PuHuiTi R</vt:lpstr>
      <vt:lpstr>阿里巴巴普惠体</vt:lpstr>
      <vt:lpstr>等线</vt:lpstr>
      <vt:lpstr>方正舒体</vt:lpstr>
      <vt:lpstr>黑体</vt:lpstr>
      <vt:lpstr>STKaiti</vt:lpstr>
      <vt:lpstr>STKaiti</vt:lpstr>
      <vt:lpstr>微软雅黑</vt:lpstr>
      <vt:lpstr>Arial</vt:lpstr>
      <vt:lpstr>Calibri</vt:lpstr>
      <vt:lpstr>Consolas</vt:lpstr>
      <vt:lpstr>Courier New</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面向对象(基础)</vt:lpstr>
      <vt:lpstr>面向对象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f qy</cp:lastModifiedBy>
  <cp:revision>1636</cp:revision>
  <dcterms:created xsi:type="dcterms:W3CDTF">2020-03-31T02:23:27Z</dcterms:created>
  <dcterms:modified xsi:type="dcterms:W3CDTF">2021-09-30T05:02:53Z</dcterms:modified>
</cp:coreProperties>
</file>