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8" r:id="rId5"/>
    <p:sldMasterId id="2147483660" r:id="rId6"/>
    <p:sldMasterId id="2147483679" r:id="rId7"/>
    <p:sldMasterId id="2147483681" r:id="rId8"/>
  </p:sldMasterIdLst>
  <p:notesMasterIdLst>
    <p:notesMasterId r:id="rId64"/>
  </p:notesMasterIdLst>
  <p:handoutMasterIdLst>
    <p:handoutMasterId r:id="rId65"/>
  </p:handoutMasterIdLst>
  <p:sldIdLst>
    <p:sldId id="462" r:id="rId9"/>
    <p:sldId id="1458" r:id="rId10"/>
    <p:sldId id="2247" r:id="rId11"/>
    <p:sldId id="463" r:id="rId12"/>
    <p:sldId id="1236" r:id="rId13"/>
    <p:sldId id="1549" r:id="rId14"/>
    <p:sldId id="2277" r:id="rId15"/>
    <p:sldId id="1551" r:id="rId16"/>
    <p:sldId id="1811" r:id="rId17"/>
    <p:sldId id="1282" r:id="rId18"/>
    <p:sldId id="2250" r:id="rId19"/>
    <p:sldId id="2272" r:id="rId20"/>
    <p:sldId id="2273" r:id="rId21"/>
    <p:sldId id="2274" r:id="rId22"/>
    <p:sldId id="2276" r:id="rId23"/>
    <p:sldId id="2275" r:id="rId24"/>
    <p:sldId id="1810" r:id="rId25"/>
    <p:sldId id="1564" r:id="rId26"/>
    <p:sldId id="1812" r:id="rId27"/>
    <p:sldId id="2278" r:id="rId28"/>
    <p:sldId id="2279" r:id="rId29"/>
    <p:sldId id="1813" r:id="rId30"/>
    <p:sldId id="1814" r:id="rId31"/>
    <p:sldId id="1894" r:id="rId32"/>
    <p:sldId id="2280" r:id="rId33"/>
    <p:sldId id="2281" r:id="rId34"/>
    <p:sldId id="2282" r:id="rId35"/>
    <p:sldId id="2283" r:id="rId36"/>
    <p:sldId id="2284" r:id="rId37"/>
    <p:sldId id="1895" r:id="rId38"/>
    <p:sldId id="2310" r:id="rId39"/>
    <p:sldId id="2311" r:id="rId40"/>
    <p:sldId id="2312" r:id="rId41"/>
    <p:sldId id="2315" r:id="rId42"/>
    <p:sldId id="2327" r:id="rId43"/>
    <p:sldId id="2314" r:id="rId44"/>
    <p:sldId id="2316" r:id="rId45"/>
    <p:sldId id="2317" r:id="rId46"/>
    <p:sldId id="2318" r:id="rId47"/>
    <p:sldId id="2319" r:id="rId48"/>
    <p:sldId id="2320" r:id="rId49"/>
    <p:sldId id="2321" r:id="rId50"/>
    <p:sldId id="1897" r:id="rId51"/>
    <p:sldId id="2322" r:id="rId52"/>
    <p:sldId id="2323" r:id="rId53"/>
    <p:sldId id="2324" r:id="rId54"/>
    <p:sldId id="2325" r:id="rId55"/>
    <p:sldId id="2326" r:id="rId56"/>
    <p:sldId id="1433" r:id="rId57"/>
    <p:sldId id="1248" r:id="rId58"/>
    <p:sldId id="2328" r:id="rId59"/>
    <p:sldId id="2100" r:id="rId60"/>
    <p:sldId id="2101" r:id="rId61"/>
    <p:sldId id="2105" r:id="rId62"/>
    <p:sldId id="2251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AEB9C0"/>
    <a:srgbClr val="40B6E0"/>
    <a:srgbClr val="D9D9D9"/>
    <a:srgbClr val="F2F2F2"/>
    <a:srgbClr val="FFFFFF"/>
    <a:srgbClr val="E1E1E1"/>
    <a:srgbClr val="0070C0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48" autoAdjust="0"/>
  </p:normalViewPr>
  <p:slideViewPr>
    <p:cSldViewPr snapToGrid="0">
      <p:cViewPr varScale="1">
        <p:scale>
          <a:sx n="97" d="100"/>
          <a:sy n="97" d="100"/>
        </p:scale>
        <p:origin x="82" y="139"/>
      </p:cViewPr>
      <p:guideLst>
        <p:guide orient="horz" pos="2160"/>
        <p:guide pos="383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0915F23-871A-475E-8040-C08D00D6914A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AC3A55A-9CAE-4501-8B03-366ECAF99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2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常用的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代码托管服务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710565" y="1564640"/>
            <a:ext cx="10749915" cy="413766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中存在两种类型的仓库，即</a:t>
            </a: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本地仓库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和</a:t>
            </a: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远程仓库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。那么我们如何搭建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远程仓库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呢？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我们可以借助互联网上提供的一些代码托管服务来实现，其中比较常用的有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GitHub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、码云、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GitLab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等。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gitHub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地址：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https://github.com/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），是一个面向开源及私有软件项目的托管平台，因为只支持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作为唯一的版本库格式进行托管，故名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gitHub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码云（地址：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https://gitee.com/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），是国内的一个代码托管平台，由于服务器在国内，所以相比于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GitHub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，码云速度会更快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GitLab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（地址：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https://about.gitlab.com/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），是一个用于仓库管理系统的开源项目，使用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作为代码管理工具，并在此基础上搭建起来的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web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服务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BitBucket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（地址：https://bitbucket.org/）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是一家源代码托管网站，采用Mercurial和Git作为分布式版本控制系统，同时提供商业计划和免费账户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749915" cy="241046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使用码云的操作流程如下：</a:t>
            </a:r>
          </a:p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、注册码云账号</a:t>
            </a:r>
          </a:p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、登录码云</a:t>
            </a:r>
          </a:p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、创建远程仓库</a:t>
            </a:r>
          </a:p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、邀请其他用户成为仓库成员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注册码云账号</a:t>
            </a: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749915" cy="57340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注册网址：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https://gitee.com/signup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85" y="2245360"/>
            <a:ext cx="4685665" cy="42075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登录码云</a:t>
            </a: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749915" cy="6743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注册完成后可以使用刚刚注册的邮箱进行登录（地址：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https://gitee.com/login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95" y="2346325"/>
            <a:ext cx="5038725" cy="34626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创建远程仓库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1635760"/>
            <a:ext cx="3978275" cy="17913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1635760"/>
            <a:ext cx="6383655" cy="4913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创建远程仓库</a:t>
            </a: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911205" cy="6743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创建完成后可以查看仓库信息：</a:t>
            </a: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：每个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远程仓库都会对应一个网络地址，点击【克隆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下载】按钮，在弹出窗口点击【复制】按钮获得网络地址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1843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" y="2098675"/>
            <a:ext cx="8174355" cy="3265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邀请其他用户成为仓库成员</a:t>
            </a: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749915" cy="13906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  <a:sym typeface="+mn-ea"/>
              </a:rPr>
              <a:t>前面已经在码云上创建了自己的远程仓库，目前仓库成员只有自己一个人（身份为管理员）。在企业实际开发中，一个项目往往是由多个人共同开发完成的，为了使多个参与者都有权限操作远程仓库，就需要邀请其他项目参与者成为当前仓库的成员。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+mn-cs"/>
              <a:sym typeface="+mn-ea"/>
            </a:endParaRPr>
          </a:p>
        </p:txBody>
      </p:sp>
      <p:pic>
        <p:nvPicPr>
          <p:cNvPr id="2048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5" y="2876550"/>
            <a:ext cx="8388350" cy="3759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2855595"/>
            <a:ext cx="5466080" cy="3886200"/>
          </a:xfrm>
        </p:spPr>
        <p:txBody>
          <a:bodyPr/>
          <a:lstStyle/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全局设置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获取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工作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、暂存区、版本库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</a:t>
            </a: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工作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区中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文件的状态</a:t>
            </a: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本地仓库操作</a:t>
            </a: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远程仓库操作</a:t>
            </a: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分支操作</a:t>
            </a: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标签操作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全局设置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AD2B26"/>
                </a:solidFill>
              </a:rPr>
              <a:t> 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384810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当安装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后首先要做的事情是设置用户名称和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email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地址。这是非常重要的，因为每次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提交都会使用该用户信息。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命令行中执行下面命令：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设置用户信息 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config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--global user.name “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itcast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”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config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--global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user.email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“hello@itcast.cn”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查看配置信息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config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--list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注意：上面设置的</a:t>
            </a:r>
            <a:r>
              <a:rPr kumimoji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user.name</a:t>
            </a:r>
            <a:r>
              <a:rPr kumimoji="1" lang="zh-CN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kumimoji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user.email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并不是我们在注册码云账号时使用的用户名和邮箱，此处可以任意设置。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01930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要使用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对我们的代码进行版本控制，首先需要获得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仓库。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获取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仓库通常有两种方式：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在本地初始化一个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仓库（不常用）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从远程仓库克隆（常用）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80085" y="312420"/>
            <a:ext cx="2032000" cy="460375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</a:t>
            </a:r>
            <a:r>
              <a:rPr kumimoji="1"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 </a:t>
            </a:r>
            <a:r>
              <a:rPr kumimoji="1"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840" y="931545"/>
            <a:ext cx="9977755" cy="1310640"/>
          </a:xfrm>
          <a:prstGeom prst="rect">
            <a:avLst/>
          </a:prstGeom>
        </p:spPr>
        <p:txBody>
          <a:bodyPr anchor="ctr" anchorCtr="0"/>
          <a:lstStyle/>
          <a:p>
            <a:pPr algn="l" fontAlgn="auto">
              <a:lnSpc>
                <a:spcPct val="150000"/>
              </a:lnSpc>
            </a:pPr>
            <a:r>
              <a:rPr lang="en-US" altLang="zh-CN" sz="16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是一个分布式版本控制工具，主要用于管理开发过程中的源代码文件（</a:t>
            </a:r>
            <a:r>
              <a:rPr lang="en-US" altLang="zh-CN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  <a:r>
              <a:rPr lang="zh-CN" altLang="en-US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类、</a:t>
            </a:r>
            <a:r>
              <a:rPr lang="en-US" altLang="zh-CN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xml</a:t>
            </a:r>
            <a:r>
              <a:rPr lang="zh-CN" altLang="en-US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文件、</a:t>
            </a:r>
            <a:r>
              <a:rPr lang="en-US" altLang="zh-CN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html</a:t>
            </a:r>
            <a:r>
              <a:rPr lang="zh-CN" altLang="en-US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页面等），在软件开发过程中被广泛使用。</a:t>
            </a:r>
            <a:endParaRPr kumimoji="1" lang="zh-CN" altLang="en-US" sz="160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92" y="3429000"/>
            <a:ext cx="1959508" cy="865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在本地初始化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5209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执行步骤如下：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在任意目录下创建一个空目录（例如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repo1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）作为我们的本地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进入这个目录中，点击右键打开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bash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窗口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执行命令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init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如果在当前目录中看到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文件夹（此文件夹为隐藏文件夹）则说明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仓库创建成功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2560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3917315"/>
            <a:ext cx="4363085" cy="1551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从远程仓库克隆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91313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可以通过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提供的命令从远程仓库进行克隆，将远程仓库克隆到本地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命令形式：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clone </a:t>
            </a:r>
            <a:r>
              <a:rPr lang="zh-CN" altLang="en-US"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【远程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仓库地址】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2477770"/>
            <a:ext cx="6217285" cy="33712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工作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区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、暂存区、版本库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概念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47840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为了更好的学习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，我们需要了解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相关的一些概念，这些概念在后面的学习中会经常提到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版本库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：前面看到的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隐藏文件夹就是版本库，版本库中存储了很多配置信息、日志信息和文件版本信息等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工作区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：包含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文件夹的目录就是工作区，也称为工作目录，主要用于存放开发的代码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暂存区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文件夹中有很多文件，其中有一个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index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文件就是暂存区，也可以叫做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stage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。暂存区是一个临时保存修改文件的地方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6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4043045"/>
            <a:ext cx="5832475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Git工作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区中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文件的状态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33464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工作区中的文件存在两种状态：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untracked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未跟踪（未被纳入版本控制）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tracked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已跟踪（被纳入版本控制）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1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Unmodified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未修改状态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2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Modified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已修改状态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3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Staged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已暂存状态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注意：这些文件的状态会随着我们执行</a:t>
            </a:r>
            <a:r>
              <a:rPr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的命令发生变化</a:t>
            </a:r>
            <a:endParaRPr kumimoji="1" lang="zh-CN" altLang="en-US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5590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本地仓库常用命令如下：</a:t>
            </a:r>
          </a:p>
          <a:p>
            <a:pPr>
              <a:buFont typeface="Wingdings" panose="05000000000000000000" charset="0"/>
              <a:buChar char="l"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status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查看文件状态</a:t>
            </a:r>
            <a:endParaRPr kumimoj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add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将文件的修改加入暂存区</a:t>
            </a:r>
            <a:endParaRPr kumimoj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reset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将暂存区的文件取消暂存或者是切换到指定版本</a:t>
            </a:r>
            <a:endParaRPr kumimoj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commit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将暂存区的文件修改提交到版本库</a:t>
            </a:r>
          </a:p>
          <a:p>
            <a:pPr>
              <a:buFont typeface="Wingdings" panose="05000000000000000000" charset="0"/>
              <a:buChar char="l"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log 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查看日志</a:t>
            </a:r>
          </a:p>
        </p:txBody>
      </p:sp>
      <p:pic>
        <p:nvPicPr>
          <p:cNvPr id="276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231005"/>
            <a:ext cx="5832475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查看文件状态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6769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status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命令用于查看文件状态</a:t>
            </a:r>
          </a:p>
        </p:txBody>
      </p:sp>
      <p:pic>
        <p:nvPicPr>
          <p:cNvPr id="2970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2239645"/>
            <a:ext cx="8414385" cy="2364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将文件的修改加入暂存区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5943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add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命令的作用是将文件的修改加入暂存区</a:t>
            </a:r>
          </a:p>
        </p:txBody>
      </p:sp>
      <p:pic>
        <p:nvPicPr>
          <p:cNvPr id="3072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2175510"/>
            <a:ext cx="5669280" cy="646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取消暂存或切换版本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60261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reset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命令的作用是将暂存区的文件</a:t>
            </a: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取消暂存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或者是</a:t>
            </a: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切换到指定版本</a:t>
            </a:r>
          </a:p>
        </p:txBody>
      </p:sp>
      <p:pic>
        <p:nvPicPr>
          <p:cNvPr id="317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67255"/>
            <a:ext cx="7249160" cy="674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388360"/>
            <a:ext cx="7249795" cy="935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提交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4292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commit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命令的作用是将暂存区的文件修改提交到版本库</a:t>
            </a:r>
          </a:p>
        </p:txBody>
      </p:sp>
      <p:pic>
        <p:nvPicPr>
          <p:cNvPr id="3277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2107565"/>
            <a:ext cx="6127750" cy="4196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查看日志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5118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log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命令的作用是查看日志</a:t>
            </a:r>
          </a:p>
        </p:txBody>
      </p:sp>
      <p:pic>
        <p:nvPicPr>
          <p:cNvPr id="3584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5" y="2115820"/>
            <a:ext cx="5277485" cy="3658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80085" y="312420"/>
            <a:ext cx="2884805" cy="460375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学完后能干什么？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2" name="Title 6"/>
          <p:cNvSpPr txBox="1"/>
          <p:nvPr>
            <p:custDataLst>
              <p:tags r:id="rId1"/>
            </p:custDataLst>
          </p:nvPr>
        </p:nvSpPr>
        <p:spPr>
          <a:xfrm>
            <a:off x="751840" y="1114425"/>
            <a:ext cx="9977755" cy="165227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rtlCol="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6230" lvl="0" indent="-316230" algn="l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charset="0"/>
              <a:buChar char="v"/>
            </a:pPr>
            <a:r>
              <a:rPr lang="zh-CN" sz="1400" spc="160" dirty="0" err="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代码回溯</a:t>
            </a:r>
          </a:p>
          <a:p>
            <a:pPr marL="316230" lvl="0" indent="-316230" algn="l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charset="0"/>
              <a:buChar char="v"/>
            </a:pPr>
            <a:r>
              <a:rPr lang="zh-CN" sz="14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版本切换</a:t>
            </a:r>
            <a:endParaRPr lang="zh-CN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16230" lvl="0" indent="-316230" algn="l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charset="0"/>
              <a:buChar char="v"/>
            </a:pPr>
            <a:r>
              <a:rPr 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多人协作</a:t>
            </a:r>
          </a:p>
          <a:p>
            <a:pPr marL="316230" lvl="0" indent="-316230" algn="l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charset="0"/>
              <a:buChar char="v"/>
            </a:pPr>
            <a:r>
              <a:rPr 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远程备份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40284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前面执行的命令操作都是针对的本地仓库，本节我们会学习关于远程仓库的一些操作，具体包括：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remote 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查看远程仓库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remote add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添加远程仓库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clone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从远程仓库克隆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pull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从远程仓库拉取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推送到远程仓库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查看远程仓库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89598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如果想查看已经配置的远程仓库服务器，可以运行 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remote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 命令，它会列出每一个远程服务器的简写。 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如果已经克隆了远程仓库，那么至少应该能看到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origin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，这是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克隆的仓库服务器的默认名字。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789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" y="2567940"/>
            <a:ext cx="7555865" cy="2121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添加远程仓库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953750" cy="5905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添加远程仓库，运行 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remote add &lt;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shortname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&gt; &lt;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url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&gt;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添加一个新的远程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仓库，同时指定一个可以引用的简写。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891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2155190"/>
            <a:ext cx="8229600" cy="1793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克隆远程仓库到本地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30556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如果你想获得一份已经存在了的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远程仓库的拷贝，这时就要用到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clone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命令。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克隆的是该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仓库服务器上的几乎所有数据（包括日志信息、历史记录等），而不仅仅是复制工作所需要的文件。 </a:t>
            </a: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克隆仓库的命令格式是：</a:t>
            </a:r>
            <a:r>
              <a:rPr lang="zh-CN" altLang="en-US"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clone [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url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] </a:t>
            </a:r>
            <a:endParaRPr kumimoji="1" lang="en-US" altLang="zh-CN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399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870200"/>
            <a:ext cx="7768590" cy="2101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推送至远程仓库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219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将本地仓库内容推送到远程仓库，可以使用命令：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push [remote-name] [branch-name]</a:t>
            </a:r>
            <a:endParaRPr kumimoji="1" lang="en-US" altLang="zh-CN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93925"/>
            <a:ext cx="7403465" cy="2589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推送至远程仓库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219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在使用</a:t>
            </a:r>
            <a:r>
              <a:rPr lang="en-US" altLang="zh-CN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命令将本地文件推送至码云远程仓库时，需要进行身份认证，认证通过才可以推送，如下：</a:t>
            </a:r>
            <a:endParaRPr kumimoji="1" lang="en-US" altLang="zh-CN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25F157-F4E5-49DC-9BC8-23C46266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58" y="2086611"/>
            <a:ext cx="5193621" cy="3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801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从远程仓库拉取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8991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pull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命令的作用是从远程仓库获取最新版本并合并到本地仓库，命令格式：</a:t>
            </a:r>
            <a:r>
              <a:rPr lang="en-US" altLang="zh-CN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pull [short-name] [branch-name]</a:t>
            </a:r>
            <a:endParaRPr lang="zh-CN" altLang="en-US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：如果当前本地仓库不是从远程仓库克隆，而是本地创建的仓库，并且仓库中存在文件，此时再从远程仓库拉取文件的时候会报错（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fatal: refusing to merge unrelated histories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解决此问题可以在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pull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命令后加入参数</a:t>
            </a:r>
            <a:r>
              <a:rPr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--allow-unrelated-histories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403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" y="2052320"/>
            <a:ext cx="6611620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387223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分支是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使用过程中非常重要的概念。使用分支意味着你可以把你的工作从开发主线上分离开来，以免影响开发主线。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同一个仓库可以有多个分支，各个分支相互独立，互不干扰。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init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命令创建本地仓库时默认会创建一个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master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分支。</a:t>
            </a:r>
            <a:endParaRPr kumimoji="0" lang="zh-CN" altLang="en-US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本节我们会学习关于分支的相关命令，具体如下：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branch	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查看分支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branch [name]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checkout [name]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切换分支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 [shortName] [name]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推送至远程仓库分支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merge [name]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合并分支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查看分支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12585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git</a:t>
            </a:r>
            <a:r>
              <a:rPr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branch	</a:t>
            </a:r>
            <a:r>
              <a:rPr lang="zh-CN" altLang="en-US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列出所有本地分支</a:t>
            </a:r>
            <a:endParaRPr kumimoji="0" lang="zh-CN" altLang="en-US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git</a:t>
            </a:r>
            <a:r>
              <a:rPr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branch -r	</a:t>
            </a:r>
            <a:r>
              <a:rPr lang="zh-CN" altLang="en-US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列出所有远程分支</a:t>
            </a:r>
            <a:endParaRPr kumimoji="0" lang="zh-CN" altLang="en-US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git</a:t>
            </a:r>
            <a:r>
              <a:rPr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branch -a	</a:t>
            </a:r>
            <a:r>
              <a:rPr lang="zh-CN" altLang="en-US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列出所有本地分支和远程分支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710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930525"/>
            <a:ext cx="6541770" cy="3390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创建分支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53022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创建分支命令格式：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branch [name]</a:t>
            </a:r>
            <a:endParaRPr kumimoji="1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4813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2202180"/>
            <a:ext cx="5574030" cy="2437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744345"/>
            <a:ext cx="5973445" cy="3011805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spcBef>
                <a:spcPts val="0"/>
              </a:spcBef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切换分支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4965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切换分支命令格式：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checkout [name]</a:t>
            </a:r>
            <a:endParaRPr kumimoji="1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4915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2168525"/>
            <a:ext cx="6546850" cy="1530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推送至远程仓库分支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58166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推送至远程仓库分支命令格式：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 [shortName] [name]</a:t>
            </a:r>
            <a:endParaRPr kumimoji="1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018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2095500"/>
            <a:ext cx="6017260" cy="2055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4248150"/>
            <a:ext cx="5730875" cy="2506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合并分支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57213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合并分支命令格式：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merge [name]</a:t>
            </a:r>
            <a:endParaRPr kumimoji="1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120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2136775"/>
            <a:ext cx="5544185" cy="1501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00647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中的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标签，指的是某个分支某个特定时间点的状态。通过标签，可以很方便的切换到标记时的状态。</a:t>
            </a:r>
          </a:p>
          <a:p>
            <a:pPr marL="0" indent="0">
              <a:buNone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比较有代表性的是人们会使用这个功能来标记发布结点（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v1.0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v1.2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等）。下面是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mybatis-plus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的标签：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538095"/>
            <a:ext cx="10349865" cy="4156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00152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在本节中，我们将学习如下和标签相关的命令：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tag	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列出已有的标签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tag [name]	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创建标签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git push [shortName] [name]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将标签推送至远程仓库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checkout -b [branch] [name]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检出标签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列出已有的标签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8102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列出已有的标签可以使用命令：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tag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2145665"/>
            <a:ext cx="6398895" cy="704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创建标签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63182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创建标签可以使用命令：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tag [name]</a:t>
            </a:r>
            <a:endParaRPr kumimoji="1" lang="zh-CN" altLang="en-US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632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126615"/>
            <a:ext cx="5506720" cy="2541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将标签推送至远程仓库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7213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将标签推送至远程仓库的命令格式：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 [shortName] [name]</a:t>
            </a:r>
            <a:endParaRPr kumimoji="1" lang="zh-CN" altLang="en-US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734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2072005"/>
            <a:ext cx="6069965" cy="217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检出标签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7213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检出标签时需要新建一个分支来指向某个标签，检出标签的命令格式：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checkout -b [branch] [name]</a:t>
            </a:r>
            <a:endParaRPr kumimoji="1" lang="zh-CN" altLang="en-US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837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36775"/>
            <a:ext cx="6151245" cy="156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IDEA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Git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40924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</a:t>
            </a: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远程仓库操作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/>
              <a:t>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120142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简介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下载与安装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在 IDEA 中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配置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Git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51701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中使用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，本质上还是使用的本地安装的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软件，所以需要在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691E9A-FF74-4ECD-AA91-5A5D4EBA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17" y="2136165"/>
            <a:ext cx="6375323" cy="4572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97FF3D-D615-4AB5-9DB8-A60F9CB0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3" y="2136165"/>
            <a:ext cx="3756986" cy="1981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51701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中使用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获取仓库有两种方式：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本地初始化仓库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从远程仓库克隆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EB98C4-5F0E-4F4D-9905-9121446F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14" y="3013911"/>
            <a:ext cx="4793395" cy="2560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3C25C2-9FDB-4EBE-9A5A-69CED6EF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664" y="3013911"/>
            <a:ext cx="3423036" cy="3530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6072EC-B8B2-4A1D-A046-CCE1DA64F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14" y="5917918"/>
            <a:ext cx="2575119" cy="396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754409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769767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本地仓库操作：</a:t>
            </a: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将文件加入暂存区</a:t>
            </a: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将暂存区的文件提交到版本库</a:t>
            </a: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查看日志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远程仓库操作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39"/>
            <a:ext cx="10749915" cy="2203319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远程仓库操作：</a:t>
            </a: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查看远程仓库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添加远程仓库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推送至远程仓库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从远程仓库拉取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660519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分支操作：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查看分支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创建分支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切换分支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将分支推送到远程仓库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合并分支</a:t>
            </a:r>
            <a:endParaRPr kumimoj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简介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320040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是一个分布式版本控制工具，通常用来对软件开发过程中的源代码文件进行管理。通过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仓库来存储和管理这些文件，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仓库分为两种：</a:t>
            </a: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本地仓库：开发人员自己电脑上的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远程仓库：远程服务器上的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</a:p>
          <a:p>
            <a:pPr>
              <a:buFont typeface="Wingdings" panose="05000000000000000000" charset="0"/>
              <a:buChar char="l"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commit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：提交</a:t>
            </a:r>
            <a:r>
              <a:rPr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将本地文件和版本信息保存到本地仓库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push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：推送</a:t>
            </a:r>
            <a:r>
              <a:rPr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将本地仓库文件和版本信息上传到远程仓库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pull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：拉取</a:t>
            </a:r>
            <a:r>
              <a:rPr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将远程仓库文件和版本信息下载到本地仓库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7790" y="2768600"/>
            <a:ext cx="159512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远程仓库</a:t>
            </a:r>
          </a:p>
        </p:txBody>
      </p:sp>
      <p:sp>
        <p:nvSpPr>
          <p:cNvPr id="5" name="矩形 4"/>
          <p:cNvSpPr/>
          <p:nvPr/>
        </p:nvSpPr>
        <p:spPr>
          <a:xfrm>
            <a:off x="5953760" y="4973320"/>
            <a:ext cx="1595120" cy="88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本地仓库</a:t>
            </a:r>
          </a:p>
        </p:txBody>
      </p:sp>
      <p:sp>
        <p:nvSpPr>
          <p:cNvPr id="6" name="矩形 5"/>
          <p:cNvSpPr/>
          <p:nvPr/>
        </p:nvSpPr>
        <p:spPr>
          <a:xfrm>
            <a:off x="9481820" y="4973320"/>
            <a:ext cx="1595120" cy="88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本地仓库</a:t>
            </a:r>
          </a:p>
        </p:txBody>
      </p:sp>
      <p:cxnSp>
        <p:nvCxnSpPr>
          <p:cNvPr id="7" name="肘形连接符 6"/>
          <p:cNvCxnSpPr>
            <a:stCxn id="5" idx="3"/>
            <a:endCxn id="5" idx="2"/>
          </p:cNvCxnSpPr>
          <p:nvPr/>
        </p:nvCxnSpPr>
        <p:spPr>
          <a:xfrm flipH="1">
            <a:off x="6751320" y="5415280"/>
            <a:ext cx="797560" cy="441960"/>
          </a:xfrm>
          <a:prstGeom prst="bentConnector4">
            <a:avLst>
              <a:gd name="adj1" fmla="val -52786"/>
              <a:gd name="adj2" fmla="val 21824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flipH="1">
            <a:off x="10279380" y="5415280"/>
            <a:ext cx="797560" cy="441960"/>
          </a:xfrm>
          <a:prstGeom prst="bentConnector4">
            <a:avLst>
              <a:gd name="adj1" fmla="val -52786"/>
              <a:gd name="adj2" fmla="val 21824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37680" y="640588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commit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3680" y="640588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commit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380480" y="3210560"/>
            <a:ext cx="1337310" cy="174434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</p:cNvCxnSpPr>
          <p:nvPr/>
        </p:nvCxnSpPr>
        <p:spPr>
          <a:xfrm>
            <a:off x="9312910" y="3210560"/>
            <a:ext cx="1365250" cy="173418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132320" y="3664585"/>
            <a:ext cx="985520" cy="1310640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8839200" y="3674745"/>
            <a:ext cx="1056640" cy="1300480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84720" y="435356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push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638540" y="435356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push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705340" y="386588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pull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54800" y="337820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9" grpId="0"/>
      <p:bldP spid="10" grpId="0"/>
      <p:bldP spid="19" grpId="0"/>
      <p:bldP spid="20" grpId="0"/>
      <p:bldP spid="2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595959"/>
                </a:solidFill>
                <a:sym typeface="+mn-ea"/>
              </a:rPr>
              <a:t>Git </a:t>
            </a:r>
            <a:r>
              <a:rPr kumimoji="1">
                <a:solidFill>
                  <a:srgbClr val="595959"/>
                </a:solidFill>
                <a:sym typeface="+mn-ea"/>
              </a:rPr>
              <a:t>下载与安装</a:t>
            </a: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710565" y="1564640"/>
            <a:ext cx="10749915" cy="387350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下载地址：</a:t>
            </a:r>
            <a:r>
              <a:rPr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2"/>
              </a:rPr>
              <a:t>https://git-scm.com/download</a:t>
            </a:r>
            <a:endParaRPr noProof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2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2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2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2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下载完成后得到安装文件：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26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30" y="2229485"/>
            <a:ext cx="6353810" cy="252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155" y="4962525"/>
            <a:ext cx="2639060" cy="354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595959"/>
                </a:solidFill>
                <a:sym typeface="+mn-ea"/>
              </a:rPr>
              <a:t>Git </a:t>
            </a:r>
            <a:r>
              <a:rPr kumimoji="1">
                <a:solidFill>
                  <a:srgbClr val="595959"/>
                </a:solidFill>
                <a:sym typeface="+mn-ea"/>
              </a:rPr>
              <a:t>下载与安装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85" y="2126615"/>
            <a:ext cx="1805940" cy="1609090"/>
          </a:xfrm>
          <a:prstGeom prst="rect">
            <a:avLst/>
          </a:prstGeom>
        </p:spPr>
      </p:pic>
      <p:sp>
        <p:nvSpPr>
          <p:cNvPr id="7" name="文本占位符 1"/>
          <p:cNvSpPr>
            <a:spLocks noGrp="1"/>
          </p:cNvSpPr>
          <p:nvPr/>
        </p:nvSpPr>
        <p:spPr>
          <a:xfrm>
            <a:off x="710565" y="1564640"/>
            <a:ext cx="10749915" cy="353314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安装完成后在任意目录点击鼠标右键，如果能看到如下菜单则表示安装完成：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GUI Here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：打开</a:t>
            </a:r>
            <a:r>
              <a:rPr kumimoji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图形界面</a:t>
            </a:r>
            <a:endParaRPr kumimoji="1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Bash Here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：打开</a:t>
            </a:r>
            <a:r>
              <a:rPr kumimoji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命令行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113347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使用码云代码托管服务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/>
              <a:t>2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19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dc0c2145-2ac1-4e8c-9469-c789430baec5}"/>
  <p:tag name="KSO_WM_UNIT_TEXTBOXSTYLE_TEMPLATEID" val="3132691"/>
  <p:tag name="KSO_WM_UNIT_TEXTBOXSTYLE_TYPE" val="8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2B26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2B26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2365</Words>
  <Application>Microsoft Office PowerPoint</Application>
  <PresentationFormat>宽屏</PresentationFormat>
  <Paragraphs>310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1_正文设计方案</vt:lpstr>
      <vt:lpstr>Git</vt:lpstr>
      <vt:lpstr>PowerPoint 演示文稿</vt:lpstr>
      <vt:lpstr>PowerPoint 演示文稿</vt:lpstr>
      <vt:lpstr>PowerPoint 演示文稿</vt:lpstr>
      <vt:lpstr>Git 概述</vt:lpstr>
      <vt:lpstr>Git 概述</vt:lpstr>
      <vt:lpstr>Git 概述</vt:lpstr>
      <vt:lpstr>Git 概述</vt:lpstr>
      <vt:lpstr>Git 代码托管服务</vt:lpstr>
      <vt:lpstr>Git 代码托管服务</vt:lpstr>
      <vt:lpstr>Git 代码托管服务</vt:lpstr>
      <vt:lpstr>Git 代码托管服务</vt:lpstr>
      <vt:lpstr>Git 代码托管服务</vt:lpstr>
      <vt:lpstr>Git 代码托管服务</vt:lpstr>
      <vt:lpstr>Git 代码托管服务</vt:lpstr>
      <vt:lpstr>Git 代码托管服务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在 IDEA 中使用 Git</vt:lpstr>
      <vt:lpstr>在 IDEA 中使用 Git</vt:lpstr>
      <vt:lpstr>在 IDEA 中使用 Git</vt:lpstr>
      <vt:lpstr>在 IDEA 中使用 Git</vt:lpstr>
      <vt:lpstr>在 IDEA 中使用 Git</vt:lpstr>
      <vt:lpstr>在 IDEA 中使用 Git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zhaoqx</cp:lastModifiedBy>
  <cp:revision>2576</cp:revision>
  <dcterms:created xsi:type="dcterms:W3CDTF">2020-03-31T02:23:00Z</dcterms:created>
  <dcterms:modified xsi:type="dcterms:W3CDTF">2021-09-26T08:57:06Z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2052-11.1.0.10650</vt:lpwstr>
  </property>
  <property fmtid="{D5CDD505-2E9C-101B-9397-08002B2CF9AE}" pid="3" name="ICV">
    <vt:lpwstr>27380112D7E447699A0D4F9EE19730D3</vt:lpwstr>
  </property>
</Properties>
</file>