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15"/>
  </p:notesMasterIdLst>
  <p:handoutMasterIdLst>
    <p:handoutMasterId r:id="rId21"/>
  </p:handoutMasterIdLst>
  <p:sldIdLst>
    <p:sldId id="462" r:id="rId9"/>
    <p:sldId id="506" r:id="rId10"/>
    <p:sldId id="495" r:id="rId11"/>
    <p:sldId id="486" r:id="rId12"/>
    <p:sldId id="500" r:id="rId13"/>
    <p:sldId id="504" r:id="rId14"/>
    <p:sldId id="508" r:id="rId16"/>
    <p:sldId id="514" r:id="rId17"/>
    <p:sldId id="509" r:id="rId18"/>
    <p:sldId id="515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F5451"/>
    <a:srgbClr val="AD3330"/>
    <a:srgbClr val="CDF2FF"/>
    <a:srgbClr val="B3EBFF"/>
    <a:srgbClr val="3A403E"/>
    <a:srgbClr val="222625"/>
    <a:srgbClr val="313736"/>
    <a:srgbClr val="38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306" autoAdjust="0"/>
  </p:normalViewPr>
  <p:slideViewPr>
    <p:cSldViewPr snapToGrid="0">
      <p:cViewPr varScale="1">
        <p:scale>
          <a:sx n="63" d="100"/>
          <a:sy n="63" d="100"/>
        </p:scale>
        <p:origin x="8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Jenkins</a:t>
            </a:r>
            <a:r>
              <a:rPr lang="zh-CN" altLang="en-US"/>
              <a:t>自动化给项目打包，变成</a:t>
            </a:r>
            <a:r>
              <a:rPr lang="en-US" altLang="zh-CN"/>
              <a:t>docker</a:t>
            </a:r>
            <a:r>
              <a:rPr lang="zh-CN" altLang="en-US"/>
              <a:t>这样的虚拟容器；基于容器编排技术</a:t>
            </a:r>
            <a:r>
              <a:rPr lang="en-US" altLang="zh-CN"/>
              <a:t>Kubernetes</a:t>
            </a:r>
            <a:r>
              <a:rPr lang="zh-CN" altLang="en-US"/>
              <a:t>和</a:t>
            </a:r>
            <a:r>
              <a:rPr lang="en-US" altLang="zh-CN"/>
              <a:t>rancher</a:t>
            </a:r>
            <a:r>
              <a:rPr lang="zh-CN" altLang="en-US"/>
              <a:t>完成服务自动化部署，这就是</a:t>
            </a:r>
            <a:r>
              <a:rPr lang="zh-CN" altLang="en-US"/>
              <a:t>持续集成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/>
              <a:t>SpringCloud</a:t>
            </a:r>
            <a:r>
              <a:rPr kumimoji="1" lang="zh-CN" altLang="en-US"/>
              <a:t>的微服务架构</a:t>
            </a:r>
            <a:r>
              <a:rPr kumimoji="1" lang="en-US" altLang="zh-CN"/>
              <a:t>(2021)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: 圆角 102"/>
          <p:cNvSpPr/>
          <p:nvPr/>
        </p:nvSpPr>
        <p:spPr>
          <a:xfrm>
            <a:off x="0" y="4043336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/>
          <p:cNvSpPr/>
          <p:nvPr/>
        </p:nvSpPr>
        <p:spPr>
          <a:xfrm>
            <a:off x="0" y="2059619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学习路径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17377" y="2432380"/>
            <a:ext cx="1245086" cy="1195384"/>
            <a:chOff x="669940" y="2626209"/>
            <a:chExt cx="1245086" cy="1195384"/>
          </a:xfrm>
        </p:grpSpPr>
        <p:grpSp>
          <p:nvGrpSpPr>
            <p:cNvPr id="70" name="组合 69"/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70434" y="4425386"/>
            <a:ext cx="1242340" cy="1193515"/>
            <a:chOff x="2177369" y="3359367"/>
            <a:chExt cx="1242340" cy="1193515"/>
          </a:xfrm>
        </p:grpSpPr>
        <p:grpSp>
          <p:nvGrpSpPr>
            <p:cNvPr id="74" name="组合 73"/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07532" y="4425386"/>
            <a:ext cx="1242340" cy="1193515"/>
            <a:chOff x="7998947" y="3359367"/>
            <a:chExt cx="1242340" cy="1193515"/>
          </a:xfrm>
        </p:grpSpPr>
        <p:grpSp>
          <p:nvGrpSpPr>
            <p:cNvPr id="93" name="组合 92"/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26081" y="4425386"/>
            <a:ext cx="1242340" cy="1193515"/>
            <a:chOff x="7174814" y="4694523"/>
            <a:chExt cx="1242340" cy="1193515"/>
          </a:xfrm>
        </p:grpSpPr>
        <p:grpSp>
          <p:nvGrpSpPr>
            <p:cNvPr id="96" name="组合 95"/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62667" y="2432380"/>
            <a:ext cx="1245086" cy="1195384"/>
            <a:chOff x="4227313" y="2713844"/>
            <a:chExt cx="1245086" cy="1195384"/>
          </a:xfrm>
        </p:grpSpPr>
        <p:grpSp>
          <p:nvGrpSpPr>
            <p:cNvPr id="77" name="组合 76"/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844630" y="4425386"/>
            <a:ext cx="1374207" cy="1193515"/>
            <a:chOff x="4471286" y="4059287"/>
            <a:chExt cx="1374207" cy="1193515"/>
          </a:xfrm>
        </p:grpSpPr>
        <p:grpSp>
          <p:nvGrpSpPr>
            <p:cNvPr id="80" name="组合 79"/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507957" y="2432380"/>
            <a:ext cx="1245086" cy="1195384"/>
            <a:chOff x="10019092" y="2198989"/>
            <a:chExt cx="1245086" cy="1195384"/>
          </a:xfrm>
        </p:grpSpPr>
        <p:grpSp>
          <p:nvGrpSpPr>
            <p:cNvPr id="83" name="组合 82"/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40022" y="2432380"/>
            <a:ext cx="1245086" cy="1195384"/>
            <a:chOff x="9943816" y="4945359"/>
            <a:chExt cx="1245086" cy="1195384"/>
          </a:xfrm>
        </p:grpSpPr>
        <p:grpSp>
          <p:nvGrpSpPr>
            <p:cNvPr id="86" name="组合 85"/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85312" y="2432380"/>
            <a:ext cx="1245086" cy="1195384"/>
            <a:chOff x="6658914" y="2376517"/>
            <a:chExt cx="1245086" cy="1195384"/>
          </a:xfrm>
        </p:grpSpPr>
        <p:grpSp>
          <p:nvGrpSpPr>
            <p:cNvPr id="89" name="组合 88"/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88983" y="4425386"/>
            <a:ext cx="1242340" cy="1193515"/>
            <a:chOff x="997739" y="4691310"/>
            <a:chExt cx="1242340" cy="1193515"/>
          </a:xfrm>
        </p:grpSpPr>
        <p:grpSp>
          <p:nvGrpSpPr>
            <p:cNvPr id="99" name="组合 98"/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11319069" y="2587584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实用篇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50456" y="4533425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高级篇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/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为什么学？</a:t>
            </a:r>
            <a:endParaRPr lang="en-US" altLang="zh-CN"/>
          </a:p>
          <a:p>
            <a:r>
              <a:rPr lang="zh-CN" altLang="en-US"/>
              <a:t>学哪些？</a:t>
            </a:r>
            <a:endParaRPr lang="en-US" altLang="zh-CN"/>
          </a:p>
          <a:p>
            <a:r>
              <a:rPr lang="zh-CN" altLang="en-US"/>
              <a:t>怎么学？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为什么要学习微服务框架知识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63" name="直接连接符 26"/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28"/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58" name="îSḻïḍê"/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59" name="iSľiḑé"/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68" name="iṥ1îḓe"/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0" name="iŝḷïḓê"/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1" name="îşlíḑé"/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2" name="íSlíḓè"/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3" name="iŝ1íḋè"/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4" name="iṡlïdè"/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5" name="iṩḷíḑe"/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6" name="ïṩľïďê"/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66" name="直接连接符 29"/>
              <p:cNvCxnSpPr>
                <a:stCxn id="58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30"/>
              <p:cNvCxnSpPr>
                <a:stCxn id="58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61" name="直接连接符 24"/>
            <p:cNvCxnSpPr>
              <a:stCxn id="58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ï$ļîḓé"/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62" name="直接连接符 25"/>
            <p:cNvCxnSpPr/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ïsļîḍè"/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60" name="直接连接符 23"/>
            <p:cNvCxnSpPr/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îṡ1íḍè"/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8159120" y="2202412"/>
            <a:ext cx="132278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激发程序员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85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架构师和操作人员受性能驱动，使用最好的工具来解决他们遇到的技术和业务问题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241883" y="2212731"/>
            <a:ext cx="926839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找工作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面试必问微服务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企业开发也都使用微服务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155776" y="4378027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快速迭代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2" name="矩形 47"/>
          <p:cNvSpPr>
            <a:spLocks noChangeArrowheads="1"/>
          </p:cNvSpPr>
          <p:nvPr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互联网发展迅速，业务更新迭代快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微服务符合敏捷开发需求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降低成本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互联网发展迅速，业务更新迭代快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微服务符合敏捷开发需求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64" name="直接连接符 27"/>
            <p:cNvCxnSpPr/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ísḷíďê"/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4173871" y="2686754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688677" y="4812051"/>
            <a:ext cx="561157" cy="551273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14557" y="4812051"/>
            <a:ext cx="561157" cy="551273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88677" y="2955088"/>
            <a:ext cx="561157" cy="551273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14557" y="2955088"/>
            <a:ext cx="561157" cy="551273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625736" y="4812051"/>
            <a:ext cx="561157" cy="551273"/>
            <a:chOff x="9848527" y="3462444"/>
            <a:chExt cx="1399567" cy="1399567"/>
          </a:xfrm>
        </p:grpSpPr>
        <p:pic>
          <p:nvPicPr>
            <p:cNvPr id="104" name="图形 10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5" name="矩形: 圆角 10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625736" y="2955088"/>
            <a:ext cx="561157" cy="551273"/>
            <a:chOff x="3974962" y="3994894"/>
            <a:chExt cx="1399567" cy="1399567"/>
          </a:xfrm>
        </p:grpSpPr>
        <p:pic>
          <p:nvPicPr>
            <p:cNvPr id="107" name="图形 10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108" name="矩形: 圆角 107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751617" y="4812051"/>
            <a:ext cx="561157" cy="551273"/>
            <a:chOff x="5177729" y="2108903"/>
            <a:chExt cx="1399567" cy="1399567"/>
          </a:xfrm>
        </p:grpSpPr>
        <p:pic>
          <p:nvPicPr>
            <p:cNvPr id="110" name="图形 10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11" name="矩形: 圆角 110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751617" y="2955088"/>
            <a:ext cx="561157" cy="551273"/>
            <a:chOff x="8387693" y="4466462"/>
            <a:chExt cx="1399567" cy="1399567"/>
          </a:xfrm>
        </p:grpSpPr>
        <p:pic>
          <p:nvPicPr>
            <p:cNvPr id="116" name="图形 1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117" name="矩形: 圆角 11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14557" y="3883570"/>
            <a:ext cx="561157" cy="551273"/>
            <a:chOff x="8387693" y="4466462"/>
            <a:chExt cx="1399567" cy="1399567"/>
          </a:xfrm>
        </p:grpSpPr>
        <p:pic>
          <p:nvPicPr>
            <p:cNvPr id="85" name="图形 8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87" name="矩形: 圆角 8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751617" y="3883570"/>
            <a:ext cx="561157" cy="551273"/>
            <a:chOff x="8387693" y="4466462"/>
            <a:chExt cx="1399567" cy="1399567"/>
          </a:xfrm>
        </p:grpSpPr>
        <p:pic>
          <p:nvPicPr>
            <p:cNvPr id="90" name="图形 8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2" name="矩形: 圆角 91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688677" y="3883570"/>
            <a:ext cx="561157" cy="551273"/>
            <a:chOff x="8387693" y="4466462"/>
            <a:chExt cx="1399567" cy="1399567"/>
          </a:xfrm>
        </p:grpSpPr>
        <p:pic>
          <p:nvPicPr>
            <p:cNvPr id="94" name="图形 9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5" name="矩形: 圆角 94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7625736" y="3883570"/>
            <a:ext cx="561157" cy="551273"/>
            <a:chOff x="8387693" y="4466462"/>
            <a:chExt cx="1399567" cy="1399567"/>
          </a:xfrm>
        </p:grpSpPr>
        <p:pic>
          <p:nvPicPr>
            <p:cNvPr id="97" name="图形 9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8" name="矩形: 圆角 97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" name="直接箭头连接符 6"/>
          <p:cNvCxnSpPr>
            <a:stCxn id="53" idx="2"/>
            <a:endCxn id="90" idx="0"/>
          </p:cNvCxnSpPr>
          <p:nvPr/>
        </p:nvCxnSpPr>
        <p:spPr>
          <a:xfrm>
            <a:off x="509513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3" idx="2"/>
            <a:endCxn id="85" idx="0"/>
          </p:cNvCxnSpPr>
          <p:nvPr/>
        </p:nvCxnSpPr>
        <p:spPr>
          <a:xfrm>
            <a:off x="509513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3" idx="2"/>
            <a:endCxn id="94" idx="0"/>
          </p:cNvCxnSpPr>
          <p:nvPr/>
        </p:nvCxnSpPr>
        <p:spPr>
          <a:xfrm>
            <a:off x="5095136" y="3506361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07" idx="2"/>
            <a:endCxn id="90" idx="0"/>
          </p:cNvCxnSpPr>
          <p:nvPr/>
        </p:nvCxnSpPr>
        <p:spPr>
          <a:xfrm flipH="1">
            <a:off x="6032196" y="3506361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07" idx="2"/>
            <a:endCxn id="94" idx="0"/>
          </p:cNvCxnSpPr>
          <p:nvPr/>
        </p:nvCxnSpPr>
        <p:spPr>
          <a:xfrm flipH="1">
            <a:off x="6969256" y="3506361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7" idx="2"/>
            <a:endCxn id="97" idx="0"/>
          </p:cNvCxnSpPr>
          <p:nvPr/>
        </p:nvCxnSpPr>
        <p:spPr>
          <a:xfrm>
            <a:off x="7906315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49" idx="2"/>
            <a:endCxn id="97" idx="0"/>
          </p:cNvCxnSpPr>
          <p:nvPr/>
        </p:nvCxnSpPr>
        <p:spPr>
          <a:xfrm>
            <a:off x="6969256" y="3506361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49" idx="2"/>
            <a:endCxn id="90" idx="0"/>
          </p:cNvCxnSpPr>
          <p:nvPr/>
        </p:nvCxnSpPr>
        <p:spPr>
          <a:xfrm flipH="1">
            <a:off x="603219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9" idx="2"/>
            <a:endCxn id="94" idx="0"/>
          </p:cNvCxnSpPr>
          <p:nvPr/>
        </p:nvCxnSpPr>
        <p:spPr>
          <a:xfrm>
            <a:off x="696925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6" idx="2"/>
            <a:endCxn id="94" idx="0"/>
          </p:cNvCxnSpPr>
          <p:nvPr/>
        </p:nvCxnSpPr>
        <p:spPr>
          <a:xfrm>
            <a:off x="603219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6" idx="2"/>
            <a:endCxn id="90" idx="0"/>
          </p:cNvCxnSpPr>
          <p:nvPr/>
        </p:nvCxnSpPr>
        <p:spPr>
          <a:xfrm>
            <a:off x="603219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6" idx="2"/>
            <a:endCxn id="85" idx="0"/>
          </p:cNvCxnSpPr>
          <p:nvPr/>
        </p:nvCxnSpPr>
        <p:spPr>
          <a:xfrm flipH="1">
            <a:off x="509513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10" idx="0"/>
          </p:cNvCxnSpPr>
          <p:nvPr/>
        </p:nvCxnSpPr>
        <p:spPr>
          <a:xfrm>
            <a:off x="5117714" y="4433783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5117714" y="4433783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48" idx="0"/>
          </p:cNvCxnSpPr>
          <p:nvPr/>
        </p:nvCxnSpPr>
        <p:spPr>
          <a:xfrm>
            <a:off x="5117714" y="4433783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97" idx="2"/>
            <a:endCxn id="110" idx="0"/>
          </p:cNvCxnSpPr>
          <p:nvPr/>
        </p:nvCxnSpPr>
        <p:spPr>
          <a:xfrm flipH="1">
            <a:off x="6032196" y="4434843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7" idx="2"/>
            <a:endCxn id="48" idx="0"/>
          </p:cNvCxnSpPr>
          <p:nvPr/>
        </p:nvCxnSpPr>
        <p:spPr>
          <a:xfrm flipH="1">
            <a:off x="6969256" y="4434843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4" idx="0"/>
          </p:cNvCxnSpPr>
          <p:nvPr/>
        </p:nvCxnSpPr>
        <p:spPr>
          <a:xfrm>
            <a:off x="7906315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94" idx="2"/>
            <a:endCxn id="104" idx="0"/>
          </p:cNvCxnSpPr>
          <p:nvPr/>
        </p:nvCxnSpPr>
        <p:spPr>
          <a:xfrm>
            <a:off x="6969256" y="4434843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4" idx="2"/>
            <a:endCxn id="110" idx="0"/>
          </p:cNvCxnSpPr>
          <p:nvPr/>
        </p:nvCxnSpPr>
        <p:spPr>
          <a:xfrm flipH="1">
            <a:off x="6032196" y="4434843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4" idx="2"/>
            <a:endCxn id="48" idx="0"/>
          </p:cNvCxnSpPr>
          <p:nvPr/>
        </p:nvCxnSpPr>
        <p:spPr>
          <a:xfrm>
            <a:off x="6969256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0" idx="2"/>
            <a:endCxn id="48" idx="0"/>
          </p:cNvCxnSpPr>
          <p:nvPr/>
        </p:nvCxnSpPr>
        <p:spPr>
          <a:xfrm>
            <a:off x="6032196" y="4434843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90" idx="2"/>
            <a:endCxn id="110" idx="0"/>
          </p:cNvCxnSpPr>
          <p:nvPr/>
        </p:nvCxnSpPr>
        <p:spPr>
          <a:xfrm>
            <a:off x="6032196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90" idx="2"/>
          </p:cNvCxnSpPr>
          <p:nvPr/>
        </p:nvCxnSpPr>
        <p:spPr>
          <a:xfrm flipH="1">
            <a:off x="5117716" y="4434843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90" name="组合 289"/>
          <p:cNvGrpSpPr/>
          <p:nvPr/>
        </p:nvGrpSpPr>
        <p:grpSpPr>
          <a:xfrm>
            <a:off x="3746065" y="1094896"/>
            <a:ext cx="2505459" cy="1073427"/>
            <a:chOff x="4979529" y="1094896"/>
            <a:chExt cx="2505459" cy="1073427"/>
          </a:xfrm>
        </p:grpSpPr>
        <p:sp>
          <p:nvSpPr>
            <p:cNvPr id="39" name="矩形: 圆角 38"/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  <a:endParaRPr lang="zh-CN" alt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52" name="图形 15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3" name="矩形: 圆角 152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55" name="图形 15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6" name="矩形: 圆角 155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58" name="图形 15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9" name="矩形: 圆角 158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293" name="组合 292"/>
          <p:cNvGrpSpPr/>
          <p:nvPr/>
        </p:nvGrpSpPr>
        <p:grpSpPr>
          <a:xfrm>
            <a:off x="2141652" y="2686754"/>
            <a:ext cx="1192885" cy="2935111"/>
            <a:chOff x="2663053" y="2686754"/>
            <a:chExt cx="1192885" cy="2935111"/>
          </a:xfrm>
        </p:grpSpPr>
        <p:sp>
          <p:nvSpPr>
            <p:cNvPr id="161" name="矩形: 圆角 160"/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66" name="图形 16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67" name="矩形: 圆角 166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69" name="图形 16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0" name="矩形: 圆角 169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72" name="图形 17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3" name="矩形: 圆角 172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75" name="图形 17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6" name="矩形: 圆角 175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177" name="图形 1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179" name="直接箭头连接符 178"/>
          <p:cNvCxnSpPr>
            <a:stCxn id="177" idx="3"/>
            <a:endCxn id="161" idx="1"/>
          </p:cNvCxnSpPr>
          <p:nvPr/>
        </p:nvCxnSpPr>
        <p:spPr>
          <a:xfrm>
            <a:off x="1320009" y="4145477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/>
          <p:cNvGrpSpPr/>
          <p:nvPr/>
        </p:nvGrpSpPr>
        <p:grpSpPr>
          <a:xfrm>
            <a:off x="6437091" y="1094896"/>
            <a:ext cx="2376559" cy="1073427"/>
            <a:chOff x="7670555" y="1094896"/>
            <a:chExt cx="2376559" cy="1073427"/>
          </a:xfrm>
        </p:grpSpPr>
        <p:sp>
          <p:nvSpPr>
            <p:cNvPr id="194" name="矩形: 圆角 193"/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96" name="图形 19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7" name="矩形: 圆角 196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205" name="图形 20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06" name="矩形: 圆角 205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208" name="图形 20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09" name="矩形: 圆角 208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221" name="连接符: 肘形 220"/>
          <p:cNvCxnSpPr>
            <a:stCxn id="42" idx="0"/>
            <a:endCxn id="39" idx="2"/>
          </p:cNvCxnSpPr>
          <p:nvPr/>
        </p:nvCxnSpPr>
        <p:spPr>
          <a:xfrm rot="16200000" flipV="1">
            <a:off x="5435887" y="1731232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6391408" y="2168324"/>
            <a:ext cx="1655854" cy="522620"/>
            <a:chOff x="6391408" y="2168324"/>
            <a:chExt cx="1655854" cy="522620"/>
          </a:xfrm>
        </p:grpSpPr>
        <p:cxnSp>
          <p:nvCxnSpPr>
            <p:cNvPr id="217" name="连接符: 肘形 216"/>
            <p:cNvCxnSpPr>
              <a:stCxn id="42" idx="0"/>
              <a:endCxn id="194" idx="2"/>
            </p:cNvCxnSpPr>
            <p:nvPr/>
          </p:nvCxnSpPr>
          <p:spPr>
            <a:xfrm rot="5400000" flipH="1" flipV="1">
              <a:off x="6749174" y="1810558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6958502" y="2413945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32" name="文本框 231"/>
          <p:cNvSpPr txBox="1"/>
          <p:nvPr/>
        </p:nvSpPr>
        <p:spPr>
          <a:xfrm>
            <a:off x="4413832" y="2439379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94" name="组合 293"/>
          <p:cNvGrpSpPr/>
          <p:nvPr/>
        </p:nvGrpSpPr>
        <p:grpSpPr>
          <a:xfrm>
            <a:off x="3334537" y="3894248"/>
            <a:ext cx="900247" cy="545376"/>
            <a:chOff x="3334537" y="3894248"/>
            <a:chExt cx="900247" cy="545376"/>
          </a:xfrm>
        </p:grpSpPr>
        <p:cxnSp>
          <p:nvCxnSpPr>
            <p:cNvPr id="184" name="直接箭头连接符 183"/>
            <p:cNvCxnSpPr>
              <a:stCxn id="161" idx="3"/>
              <a:endCxn id="42" idx="1"/>
            </p:cNvCxnSpPr>
            <p:nvPr/>
          </p:nvCxnSpPr>
          <p:spPr>
            <a:xfrm>
              <a:off x="3334537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/>
            <p:cNvSpPr txBox="1"/>
            <p:nvPr/>
          </p:nvSpPr>
          <p:spPr>
            <a:xfrm>
              <a:off x="3447389" y="3894248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3436840" y="4162625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3734341" y="5917920"/>
            <a:ext cx="5323786" cy="706052"/>
            <a:chOff x="4559173" y="5917920"/>
            <a:chExt cx="5809953" cy="706052"/>
          </a:xfrm>
        </p:grpSpPr>
        <p:sp>
          <p:nvSpPr>
            <p:cNvPr id="249" name="矩形: 圆角 248"/>
            <p:cNvSpPr/>
            <p:nvPr/>
          </p:nvSpPr>
          <p:spPr>
            <a:xfrm>
              <a:off x="4559173" y="5917920"/>
              <a:ext cx="5809953" cy="706052"/>
            </a:xfrm>
            <a:prstGeom prst="roundRect">
              <a:avLst>
                <a:gd name="adj" fmla="val 103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chemeClr val="accent3">
                      <a:lumMod val="75000"/>
                    </a:schemeClr>
                  </a:solidFill>
                </a:rPr>
                <a:t>消息</a:t>
              </a:r>
              <a:endParaRPr lang="en-US" altLang="zh-CN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accent3">
                      <a:lumMod val="75000"/>
                    </a:schemeClr>
                  </a:solidFill>
                </a:rPr>
                <a:t>队列</a:t>
              </a:r>
              <a:endParaRPr lang="en-US" altLang="zh-CN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5317877" y="5992943"/>
              <a:ext cx="602911" cy="551273"/>
              <a:chOff x="10213144" y="3424860"/>
              <a:chExt cx="1503703" cy="1399567"/>
            </a:xfrm>
          </p:grpSpPr>
          <p:pic>
            <p:nvPicPr>
              <p:cNvPr id="251" name="图形 25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2" name="矩形: 圆角 251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6306410" y="6007747"/>
              <a:ext cx="619831" cy="551273"/>
              <a:chOff x="9972771" y="3462444"/>
              <a:chExt cx="1545902" cy="1399567"/>
            </a:xfrm>
          </p:grpSpPr>
          <p:pic>
            <p:nvPicPr>
              <p:cNvPr id="254" name="图形 25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255" name="矩形: 圆角 254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7251522" y="5992943"/>
              <a:ext cx="626563" cy="551273"/>
              <a:chOff x="9624132" y="3424860"/>
              <a:chExt cx="1562695" cy="1399567"/>
            </a:xfrm>
          </p:grpSpPr>
          <p:pic>
            <p:nvPicPr>
              <p:cNvPr id="257" name="图形 25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624132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8" name="矩形: 圆角 257"/>
              <p:cNvSpPr/>
              <p:nvPr/>
            </p:nvSpPr>
            <p:spPr>
              <a:xfrm>
                <a:off x="10455861" y="4081274"/>
                <a:ext cx="730966" cy="71278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8294917" y="5996619"/>
              <a:ext cx="614846" cy="551273"/>
              <a:chOff x="9520614" y="3434192"/>
              <a:chExt cx="1533474" cy="1399567"/>
            </a:xfrm>
          </p:grpSpPr>
          <p:pic>
            <p:nvPicPr>
              <p:cNvPr id="260" name="图形 25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20614" y="343419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61" name="矩形: 圆角 260"/>
              <p:cNvSpPr/>
              <p:nvPr/>
            </p:nvSpPr>
            <p:spPr>
              <a:xfrm>
                <a:off x="10323120" y="4081274"/>
                <a:ext cx="730968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9332127" y="5995684"/>
              <a:ext cx="622618" cy="551273"/>
              <a:chOff x="9401672" y="3431819"/>
              <a:chExt cx="1552861" cy="1399567"/>
            </a:xfrm>
          </p:grpSpPr>
          <p:pic>
            <p:nvPicPr>
              <p:cNvPr id="263" name="图形 26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401672" y="3431819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64" name="矩形: 圆角 263"/>
              <p:cNvSpPr/>
              <p:nvPr/>
            </p:nvSpPr>
            <p:spPr>
              <a:xfrm>
                <a:off x="10223564" y="4081275"/>
                <a:ext cx="730969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270" name="直接箭头连接符 269"/>
          <p:cNvCxnSpPr>
            <a:stCxn id="42" idx="2"/>
            <a:endCxn id="249" idx="0"/>
          </p:cNvCxnSpPr>
          <p:nvPr/>
        </p:nvCxnSpPr>
        <p:spPr>
          <a:xfrm>
            <a:off x="6391408" y="5621865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圆柱体 277"/>
          <p:cNvSpPr/>
          <p:nvPr/>
        </p:nvSpPr>
        <p:spPr>
          <a:xfrm>
            <a:off x="10983009" y="370644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80" name="直接箭头连接符 279"/>
          <p:cNvCxnSpPr>
            <a:stCxn id="42" idx="3"/>
            <a:endCxn id="278" idx="2"/>
          </p:cNvCxnSpPr>
          <p:nvPr/>
        </p:nvCxnSpPr>
        <p:spPr>
          <a:xfrm flipV="1">
            <a:off x="8608945" y="4131190"/>
            <a:ext cx="2374064" cy="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9304562" y="2411524"/>
            <a:ext cx="1192885" cy="1580145"/>
            <a:chOff x="2663053" y="2686755"/>
            <a:chExt cx="1192885" cy="1580145"/>
          </a:xfrm>
        </p:grpSpPr>
        <p:sp>
          <p:nvSpPr>
            <p:cNvPr id="180" name="矩形: 圆角 179"/>
            <p:cNvSpPr/>
            <p:nvPr/>
          </p:nvSpPr>
          <p:spPr>
            <a:xfrm>
              <a:off x="2663053" y="2686755"/>
              <a:ext cx="1192885" cy="1580145"/>
            </a:xfrm>
            <a:prstGeom prst="roundRect">
              <a:avLst>
                <a:gd name="adj" fmla="val 1098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分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布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式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缓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存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92" name="图形 19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3" name="矩形: 圆角 192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90" name="图形 18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1" name="矩形: 圆角 190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246" name="直接箭头连接符 245"/>
          <p:cNvCxnSpPr>
            <a:stCxn id="42" idx="3"/>
            <a:endCxn id="180" idx="1"/>
          </p:cNvCxnSpPr>
          <p:nvPr/>
        </p:nvCxnSpPr>
        <p:spPr>
          <a:xfrm flipV="1">
            <a:off x="8608945" y="3201597"/>
            <a:ext cx="695617" cy="95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/>
          <p:cNvGrpSpPr/>
          <p:nvPr/>
        </p:nvGrpSpPr>
        <p:grpSpPr>
          <a:xfrm>
            <a:off x="9344874" y="4310722"/>
            <a:ext cx="1192885" cy="1487665"/>
            <a:chOff x="2663053" y="2686755"/>
            <a:chExt cx="1192885" cy="1580145"/>
          </a:xfrm>
        </p:grpSpPr>
        <p:sp>
          <p:nvSpPr>
            <p:cNvPr id="202" name="矩形: 圆角 201"/>
            <p:cNvSpPr/>
            <p:nvPr/>
          </p:nvSpPr>
          <p:spPr>
            <a:xfrm>
              <a:off x="2663053" y="2686755"/>
              <a:ext cx="1192885" cy="1580145"/>
            </a:xfrm>
            <a:prstGeom prst="roundRect">
              <a:avLst>
                <a:gd name="adj" fmla="val 109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布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式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搜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索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03" name="组合 202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213" name="图形 21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14" name="矩形: 圆角 213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211" name="图形 21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12" name="矩形: 圆角 211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52" name="直接箭头连接符 51"/>
          <p:cNvCxnSpPr>
            <a:stCxn id="42" idx="3"/>
            <a:endCxn id="202" idx="1"/>
          </p:cNvCxnSpPr>
          <p:nvPr/>
        </p:nvCxnSpPr>
        <p:spPr>
          <a:xfrm>
            <a:off x="8608945" y="4154310"/>
            <a:ext cx="735929" cy="9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/>
          <p:cNvCxnSpPr>
            <a:stCxn id="180" idx="3"/>
            <a:endCxn id="278" idx="1"/>
          </p:cNvCxnSpPr>
          <p:nvPr/>
        </p:nvCxnSpPr>
        <p:spPr>
          <a:xfrm>
            <a:off x="10497447" y="3201597"/>
            <a:ext cx="912233" cy="504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5544858" y="5630243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7165831" y="5630243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4734469" y="5603744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8020478" y="5603744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0382" y="2149233"/>
            <a:ext cx="5911386" cy="35377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pic>
        <p:nvPicPr>
          <p:cNvPr id="75" name="图形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76" name="直接箭头连接符 75"/>
          <p:cNvCxnSpPr>
            <a:stCxn id="75" idx="3"/>
          </p:cNvCxnSpPr>
          <p:nvPr/>
        </p:nvCxnSpPr>
        <p:spPr>
          <a:xfrm>
            <a:off x="1320009" y="4145477"/>
            <a:ext cx="157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/>
          <p:cNvSpPr/>
          <p:nvPr/>
        </p:nvSpPr>
        <p:spPr>
          <a:xfrm>
            <a:off x="2885230" y="1381033"/>
            <a:ext cx="5898782" cy="5105149"/>
          </a:xfrm>
          <a:prstGeom prst="roundRect">
            <a:avLst>
              <a:gd name="adj" fmla="val 1488"/>
            </a:avLst>
          </a:prstGeom>
          <a:solidFill>
            <a:schemeClr val="accent3">
              <a:lumMod val="20000"/>
              <a:lumOff val="80000"/>
              <a:alpha val="16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2890382" y="5780130"/>
            <a:ext cx="5898783" cy="706052"/>
            <a:chOff x="2890382" y="5780130"/>
            <a:chExt cx="5898783" cy="706052"/>
          </a:xfrm>
        </p:grpSpPr>
        <p:sp>
          <p:nvSpPr>
            <p:cNvPr id="46" name="矩形: 圆角 45"/>
            <p:cNvSpPr/>
            <p:nvPr/>
          </p:nvSpPr>
          <p:spPr>
            <a:xfrm>
              <a:off x="2890382" y="5780130"/>
              <a:ext cx="5898783" cy="706052"/>
            </a:xfrm>
            <a:prstGeom prst="roundRect">
              <a:avLst>
                <a:gd name="adj" fmla="val 10357"/>
              </a:avLst>
            </a:prstGeom>
            <a:solidFill>
              <a:srgbClr val="CDF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rgbClr val="00B0F0"/>
                  </a:solidFill>
                </a:rPr>
                <a:t>分布式</a:t>
              </a:r>
              <a:endParaRPr lang="en-US" altLang="zh-CN">
                <a:solidFill>
                  <a:srgbClr val="00B0F0"/>
                </a:solidFill>
              </a:endParaRPr>
            </a:p>
            <a:p>
              <a:r>
                <a:rPr lang="zh-CN" altLang="en-US">
                  <a:solidFill>
                    <a:srgbClr val="00B0F0"/>
                  </a:solidFill>
                </a:rPr>
                <a:t>日志服务</a:t>
              </a:r>
              <a:endParaRPr lang="en-US" altLang="zh-CN">
                <a:solidFill>
                  <a:srgbClr val="00B0F0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024075" y="5872401"/>
              <a:ext cx="552460" cy="551273"/>
              <a:chOff x="10213144" y="3424860"/>
              <a:chExt cx="1503703" cy="1399567"/>
            </a:xfrm>
          </p:grpSpPr>
          <p:pic>
            <p:nvPicPr>
              <p:cNvPr id="48" name="图形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49" name="矩形: 圆角 48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967789" y="5872401"/>
              <a:ext cx="567965" cy="551273"/>
              <a:chOff x="9972771" y="3462444"/>
              <a:chExt cx="1545902" cy="1399567"/>
            </a:xfrm>
          </p:grpSpPr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52" name="矩形: 圆角 51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927008" y="5872401"/>
              <a:ext cx="552460" cy="551273"/>
              <a:chOff x="10213144" y="3424860"/>
              <a:chExt cx="1503703" cy="1399567"/>
            </a:xfrm>
          </p:grpSpPr>
          <p:pic>
            <p:nvPicPr>
              <p:cNvPr id="67" name="图形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68" name="矩形: 圆角 67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7870723" y="5872401"/>
              <a:ext cx="567965" cy="551273"/>
              <a:chOff x="9972771" y="3462444"/>
              <a:chExt cx="1545902" cy="1399567"/>
            </a:xfrm>
          </p:grpSpPr>
          <p:pic>
            <p:nvPicPr>
              <p:cNvPr id="70" name="图形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71" name="矩形: 圆角 70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080361" y="5872401"/>
              <a:ext cx="552460" cy="551273"/>
              <a:chOff x="10213144" y="3424860"/>
              <a:chExt cx="1503703" cy="1399567"/>
            </a:xfrm>
          </p:grpSpPr>
          <p:pic>
            <p:nvPicPr>
              <p:cNvPr id="73" name="图形 7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74" name="矩形: 圆角 73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2890383" y="1381033"/>
            <a:ext cx="5898782" cy="706052"/>
            <a:chOff x="2890383" y="1381033"/>
            <a:chExt cx="5898782" cy="706052"/>
          </a:xfrm>
        </p:grpSpPr>
        <p:sp>
          <p:nvSpPr>
            <p:cNvPr id="10" name="矩形: 圆角 9"/>
            <p:cNvSpPr/>
            <p:nvPr/>
          </p:nvSpPr>
          <p:spPr>
            <a:xfrm>
              <a:off x="2890383" y="1381033"/>
              <a:ext cx="5898782" cy="706052"/>
            </a:xfrm>
            <a:prstGeom prst="roundRect">
              <a:avLst>
                <a:gd name="adj" fmla="val 103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bg2">
                      <a:lumMod val="25000"/>
                    </a:schemeClr>
                  </a:solidFill>
                </a:rPr>
                <a:t>系统监控</a:t>
              </a:r>
              <a:endParaRPr lang="en-US" altLang="zh-CN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2">
                      <a:lumMod val="25000"/>
                    </a:schemeClr>
                  </a:solidFill>
                </a:rPr>
                <a:t>链路追踪</a:t>
              </a:r>
              <a:endParaRPr lang="en-US" altLang="zh-C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141893" y="1476826"/>
              <a:ext cx="552460" cy="551273"/>
              <a:chOff x="10213144" y="3424860"/>
              <a:chExt cx="1503703" cy="1399567"/>
            </a:xfrm>
          </p:grpSpPr>
          <p:pic>
            <p:nvPicPr>
              <p:cNvPr id="24" name="图形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" name="矩形: 圆角 24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014020" y="1476826"/>
              <a:ext cx="567965" cy="551273"/>
              <a:chOff x="9972771" y="3462444"/>
              <a:chExt cx="1545902" cy="1399567"/>
            </a:xfrm>
          </p:grpSpPr>
          <p:pic>
            <p:nvPicPr>
              <p:cNvPr id="22" name="图形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23" name="矩形: 圆角 22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6957836" y="1476826"/>
              <a:ext cx="552460" cy="551273"/>
              <a:chOff x="10213144" y="3424860"/>
              <a:chExt cx="1503703" cy="1399567"/>
            </a:xfrm>
          </p:grpSpPr>
          <p:pic>
            <p:nvPicPr>
              <p:cNvPr id="58" name="图形 5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59" name="矩形: 圆角 58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886149" y="1476826"/>
              <a:ext cx="567965" cy="551273"/>
              <a:chOff x="9972771" y="3462444"/>
              <a:chExt cx="1545902" cy="1399567"/>
            </a:xfrm>
          </p:grpSpPr>
          <p:pic>
            <p:nvPicPr>
              <p:cNvPr id="61" name="图形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62" name="矩形: 圆角 61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070204" y="1476826"/>
              <a:ext cx="567965" cy="551273"/>
              <a:chOff x="9972771" y="3462444"/>
              <a:chExt cx="1545902" cy="1399567"/>
            </a:xfrm>
          </p:grpSpPr>
          <p:pic>
            <p:nvPicPr>
              <p:cNvPr id="64" name="图形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65" name="矩形: 圆角 64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6537959" y="1960472"/>
            <a:ext cx="4773929" cy="3788794"/>
          </a:xfrm>
          <a:prstGeom prst="roundRect">
            <a:avLst>
              <a:gd name="adj" fmla="val 3357"/>
            </a:avLst>
          </a:prstGeom>
          <a:solidFill>
            <a:schemeClr val="accent6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08" y="3523918"/>
            <a:ext cx="1843365" cy="564583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15" idx="3"/>
            <a:endCxn id="5" idx="1"/>
          </p:cNvCxnSpPr>
          <p:nvPr/>
        </p:nvCxnSpPr>
        <p:spPr>
          <a:xfrm>
            <a:off x="5188132" y="3806202"/>
            <a:ext cx="1606476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9294" y="3394138"/>
            <a:ext cx="958041" cy="824144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5" idx="3"/>
            <a:endCxn id="16" idx="1"/>
          </p:cNvCxnSpPr>
          <p:nvPr/>
        </p:nvCxnSpPr>
        <p:spPr>
          <a:xfrm>
            <a:off x="8637973" y="3806210"/>
            <a:ext cx="113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9581340" y="2227779"/>
            <a:ext cx="1333948" cy="887383"/>
            <a:chOff x="9387030" y="2635982"/>
            <a:chExt cx="1333948" cy="88738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755" y="2635982"/>
              <a:ext cx="558498" cy="55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/>
            <p:cNvSpPr txBox="1"/>
            <p:nvPr/>
          </p:nvSpPr>
          <p:spPr>
            <a:xfrm>
              <a:off x="9387030" y="3215588"/>
              <a:ext cx="133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阿里巴巴普惠体" panose="00020600040101010101" pitchFamily="18" charset="-122"/>
                  <a:cs typeface="JetBrains Mono" panose="02000009000000000000" pitchFamily="49" charset="0"/>
                </a:rPr>
                <a:t>kubernetes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endParaRPr>
            </a:p>
          </p:txBody>
        </p:sp>
      </p:grpSp>
      <p:pic>
        <p:nvPicPr>
          <p:cNvPr id="1032" name="Picture 8" descr="Rancher Brand Guidelines &amp; Resour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98" y="4594788"/>
            <a:ext cx="1262231" cy="6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59" y="1911805"/>
            <a:ext cx="4385373" cy="378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2962" y="262283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25615" y="41437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75671" y="296909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14982" y="34855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48955" y="36816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63621" y="491909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6430" y="38289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81901" y="231809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73598" y="4146402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0254" y="440958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8444" y="5803078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96374" y="1845212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743" y="327240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04079" y="592618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6676" y="309045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39299" y="35765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9817" y="426938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09036" y="3863387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00160" y="4360051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48243" y="271065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93162" y="355765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0135" y="408924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57961" y="4749044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486975" y="525576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535702" y="573380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6547" y="182138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02632" y="583725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47746" y="523811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72980" y="2590275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60280" y="350474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506950" y="251755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5083" y="564410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822696" y="29709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集群脑裂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64928" y="204903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深度分页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435592" y="33314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自动补全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65084" y="438568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拼音分词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38602" y="2006062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地理坐标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78386" y="247655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17281" y="157683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68249" y="4862582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67973" y="5131199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DockerSwarm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887834" y="564260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Kubernetes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53806" y="541273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Rancher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149814" y="5721143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Jenkins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240217" y="244300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0448701" y="470252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05832" y="498569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10213" y="525292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8" grpId="0"/>
      <p:bldP spid="49" grpId="0"/>
      <p:bldP spid="50" grpId="0"/>
      <p:bldP spid="51" grpId="0"/>
      <p:bldP spid="52" grpId="0"/>
      <p:bldP spid="53" grpId="0"/>
      <p:bldP spid="57" grpId="0"/>
      <p:bldP spid="58" grpId="0"/>
      <p:bldP spid="36" grpId="0"/>
      <p:bldP spid="37" grpId="0"/>
      <p:bldP spid="38" grpId="0"/>
      <p:bldP spid="39" grpId="0"/>
      <p:bldP spid="44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68097" y="1617868"/>
            <a:ext cx="2366687" cy="41379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2962" y="262283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611" y="296232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75671" y="296909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8240" y="340813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11650" y="330372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30096" y="37328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6430" y="38289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61823" y="423237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084" y="433776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76885" y="1199489"/>
            <a:ext cx="2590694" cy="3572515"/>
          </a:xfrm>
          <a:prstGeom prst="ellipse">
            <a:avLst/>
          </a:prstGeom>
          <a:solidFill>
            <a:schemeClr val="bg1"/>
          </a:solidFill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0254" y="440958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5884" y="2287800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72232" y="2164689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20872" y="2613310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34928" y="313351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6676" y="309045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33530" y="378548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906" y="389753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0669" y="416430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94182" y="3467267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48243" y="271065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1310" y="3147538"/>
            <a:ext cx="2232263" cy="32494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20228" y="418433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314982" y="4645013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97851" y="4513902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45376" y="484346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34469" y="55568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47663" y="536258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02632" y="583725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93706" y="5052020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300045" y="1364529"/>
            <a:ext cx="2177830" cy="32494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52173" y="225228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35231" y="262236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506950" y="251755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0954" y="290307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822696" y="29709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集群脑裂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72776" y="34294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深度分页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435592" y="33314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自动补全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17740" y="37445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拼音分词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916518" y="386358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地理坐标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750672" y="3784948"/>
            <a:ext cx="2010221" cy="2935951"/>
          </a:xfrm>
          <a:prstGeom prst="ellipse">
            <a:avLst/>
          </a:prstGeom>
          <a:solidFill>
            <a:schemeClr val="bg1"/>
          </a:solidFill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34372" y="586719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13613" y="4938464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786736" y="4706282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575987" y="5170646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DockerSwarm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348955" y="6099375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Kubernetes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789278" y="563501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Rancher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094941" y="5402828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Jenkins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76700" y="466927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929064" y="465865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05832" y="498569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10213" y="525292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47" grpId="0" animBg="1"/>
      <p:bldP spid="35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174814" y="4694523"/>
            <a:ext cx="1242340" cy="1193515"/>
            <a:chOff x="1025912" y="1973767"/>
            <a:chExt cx="1918010" cy="1940312"/>
          </a:xfrm>
        </p:grpSpPr>
        <p:sp>
          <p:nvSpPr>
            <p:cNvPr id="97" name="矩形 96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09 Redis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998947" y="3359367"/>
            <a:ext cx="1242340" cy="1193515"/>
            <a:chOff x="1025912" y="1973767"/>
            <a:chExt cx="1918010" cy="1940312"/>
          </a:xfrm>
        </p:grpSpPr>
        <p:sp>
          <p:nvSpPr>
            <p:cNvPr id="94" name="矩形 93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08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658914" y="2376517"/>
            <a:ext cx="1245086" cy="1195384"/>
            <a:chOff x="1025912" y="1973767"/>
            <a:chExt cx="1918010" cy="1940312"/>
          </a:xfrm>
        </p:grpSpPr>
        <p:sp>
          <p:nvSpPr>
            <p:cNvPr id="90" name="矩形 89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分布式缓存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943816" y="4945359"/>
            <a:ext cx="1245086" cy="1195384"/>
            <a:chOff x="1025912" y="1973767"/>
            <a:chExt cx="1918010" cy="1940312"/>
          </a:xfrm>
        </p:grpSpPr>
        <p:sp>
          <p:nvSpPr>
            <p:cNvPr id="87" name="矩形 86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 Docker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技术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019092" y="2198989"/>
            <a:ext cx="1245086" cy="1195384"/>
            <a:chOff x="1025912" y="1973767"/>
            <a:chExt cx="1918010" cy="1940312"/>
          </a:xfrm>
        </p:grpSpPr>
        <p:sp>
          <p:nvSpPr>
            <p:cNvPr id="84" name="矩形 83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分布式搜索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471286" y="4059287"/>
            <a:ext cx="1374207" cy="1193515"/>
            <a:chOff x="1025912" y="1973767"/>
            <a:chExt cx="1918010" cy="1940312"/>
          </a:xfrm>
        </p:grpSpPr>
        <p:sp>
          <p:nvSpPr>
            <p:cNvPr id="81" name="矩形 80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可靠消息服务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227313" y="2713844"/>
            <a:ext cx="1245086" cy="1195384"/>
            <a:chOff x="1025912" y="1973767"/>
            <a:chExt cx="1918010" cy="1940312"/>
          </a:xfrm>
        </p:grpSpPr>
        <p:sp>
          <p:nvSpPr>
            <p:cNvPr id="78" name="矩形 77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异步通信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177369" y="3359367"/>
            <a:ext cx="1242340" cy="1193515"/>
            <a:chOff x="1025912" y="1973767"/>
            <a:chExt cx="1918010" cy="1940312"/>
          </a:xfrm>
        </p:grpSpPr>
        <p:sp>
          <p:nvSpPr>
            <p:cNvPr id="75" name="矩形 74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06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微服务保护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69940" y="2626209"/>
            <a:ext cx="1245086" cy="1195384"/>
            <a:chOff x="1025912" y="1973767"/>
            <a:chExt cx="1918010" cy="1940312"/>
          </a:xfrm>
        </p:grpSpPr>
        <p:sp>
          <p:nvSpPr>
            <p:cNvPr id="72" name="矩形 71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微服务治理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2963" y="1553591"/>
            <a:ext cx="3294022" cy="4864964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694" y="297768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7694" y="314460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694" y="347846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7694" y="331153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6855" y="372299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6855" y="388832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46855" y="405366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46855" y="421899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283575" y="1128238"/>
            <a:ext cx="3198205" cy="5192895"/>
          </a:xfrm>
          <a:prstGeom prst="ellipse">
            <a:avLst/>
          </a:prstGeom>
          <a:noFill/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77476" y="273633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51828" y="309611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87708" y="29162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01573" y="368302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47875" y="405928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97379" y="4247417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74512" y="38711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12706" y="5579135"/>
            <a:ext cx="766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65605" y="5400459"/>
            <a:ext cx="660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87058" y="5043107"/>
            <a:ext cx="81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86069" y="5221783"/>
            <a:ext cx="101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935002" y="1544817"/>
            <a:ext cx="2212404" cy="4427609"/>
          </a:xfrm>
          <a:prstGeom prst="ellipse">
            <a:avLst/>
          </a:prstGeom>
          <a:noFill/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434417" y="307619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07968" y="3420011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08769" y="324810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42942" y="441321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06261" y="458303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06261" y="475286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71286" y="3591921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42942" y="4922680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587595" y="1427861"/>
            <a:ext cx="2121320" cy="233190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8852" y="2600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208986" y="2942240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308852" y="2767324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475886" y="3078467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472924" y="4155771"/>
            <a:ext cx="2121319" cy="2364570"/>
          </a:xfrm>
          <a:prstGeom prst="ellipse">
            <a:avLst/>
          </a:prstGeom>
          <a:noFill/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137396" y="52667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979500" y="5604699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169456" y="543571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416318" y="5773688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137350" y="3276005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997739" y="4691310"/>
            <a:ext cx="1242340" cy="1193515"/>
            <a:chOff x="1025912" y="1973767"/>
            <a:chExt cx="1918010" cy="1940312"/>
          </a:xfrm>
        </p:grpSpPr>
        <p:sp>
          <p:nvSpPr>
            <p:cNvPr id="100" name="矩形 99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07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1215970" y="50581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295319" y="523336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329783" y="54085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351638" y="5583705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1874</Words>
  <Application>WPS 文字</Application>
  <PresentationFormat>宽屏</PresentationFormat>
  <Paragraphs>692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JetBrains Mono</vt:lpstr>
      <vt:lpstr>汉仪旗黑</vt:lpstr>
      <vt:lpstr>宋体</vt:lpstr>
      <vt:lpstr>Arial Unicode MS</vt:lpstr>
      <vt:lpstr>等线</vt:lpstr>
      <vt:lpstr>汉仪中等线KW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微服务框架</vt:lpstr>
      <vt:lpstr>PowerPoint 演示文稿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霁风之雨</cp:lastModifiedBy>
  <cp:revision>250</cp:revision>
  <dcterms:created xsi:type="dcterms:W3CDTF">2023-03-21T02:38:48Z</dcterms:created>
  <dcterms:modified xsi:type="dcterms:W3CDTF">2023-03-21T02:38:48Z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9C9FAFFA7B16C53E18181964AF7405C1</vt:lpwstr>
  </property>
  <property fmtid="{D5CDD505-2E9C-101B-9397-08002B2CF9AE}" pid="3" name="KSOProductBuildVer">
    <vt:lpwstr>2052-5.1.1.7662</vt:lpwstr>
  </property>
</Properties>
</file>