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462" r:id="rId8"/>
    <p:sldId id="463" r:id="rId9"/>
    <p:sldId id="464" r:id="rId10"/>
    <p:sldId id="465" r:id="rId11"/>
    <p:sldId id="817" r:id="rId12"/>
    <p:sldId id="818" r:id="rId13"/>
    <p:sldId id="819" r:id="rId14"/>
    <p:sldId id="820" r:id="rId15"/>
    <p:sldId id="821" r:id="rId16"/>
    <p:sldId id="843" r:id="rId17"/>
    <p:sldId id="823" r:id="rId18"/>
    <p:sldId id="838" r:id="rId19"/>
    <p:sldId id="844" r:id="rId20"/>
    <p:sldId id="432" r:id="rId21"/>
    <p:sldId id="845" r:id="rId22"/>
    <p:sldId id="847" r:id="rId23"/>
    <p:sldId id="848" r:id="rId24"/>
    <p:sldId id="846" r:id="rId25"/>
    <p:sldId id="849" r:id="rId26"/>
    <p:sldId id="850" r:id="rId27"/>
    <p:sldId id="861" r:id="rId28"/>
    <p:sldId id="466" r:id="rId29"/>
    <p:sldId id="851" r:id="rId30"/>
    <p:sldId id="855" r:id="rId31"/>
    <p:sldId id="854" r:id="rId32"/>
    <p:sldId id="857" r:id="rId33"/>
    <p:sldId id="870" r:id="rId34"/>
    <p:sldId id="853" r:id="rId35"/>
    <p:sldId id="856" r:id="rId36"/>
    <p:sldId id="860" r:id="rId37"/>
    <p:sldId id="862" r:id="rId38"/>
    <p:sldId id="852" r:id="rId39"/>
    <p:sldId id="863" r:id="rId40"/>
    <p:sldId id="874" r:id="rId41"/>
    <p:sldId id="864" r:id="rId42"/>
    <p:sldId id="865" r:id="rId43"/>
    <p:sldId id="871" r:id="rId44"/>
    <p:sldId id="875" r:id="rId45"/>
    <p:sldId id="866" r:id="rId46"/>
    <p:sldId id="867" r:id="rId47"/>
    <p:sldId id="868" r:id="rId48"/>
    <p:sldId id="869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AD2B26"/>
    <a:srgbClr val="FFFFFF"/>
    <a:srgbClr val="FFFFE4"/>
    <a:srgbClr val="B70006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5306" autoAdjust="0"/>
  </p:normalViewPr>
  <p:slideViewPr>
    <p:cSldViewPr snapToGrid="0">
      <p:cViewPr>
        <p:scale>
          <a:sx n="75" d="100"/>
          <a:sy n="75" d="100"/>
        </p:scale>
        <p:origin x="36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097174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16859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9" r:id="rId16"/>
    <p:sldLayoutId id="214748372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.baidu.com/tech/face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liyun.com/product/os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完善个人信息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B4516-4E4E-483D-90B8-EF951FADF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DFB8821-CAEC-4CF7-A2AF-851C9B13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短信验证码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5B619E-7BAF-4583-8E3D-BAA8180A8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OSS-</a:t>
            </a:r>
            <a:r>
              <a:rPr lang="zh-CN" altLang="en-US"/>
              <a:t>组件抽取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81B050-ADD8-40C4-824F-AB58E23AC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 tanhua-autoconfig 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定义模板对象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OssTemplate </a:t>
            </a:r>
            <a:r>
              <a:rPr lang="zh-CN" altLang="en-US">
                <a:ea typeface="Alibaba PuHuiTi R"/>
              </a:rPr>
              <a:t>。</a:t>
            </a:r>
            <a:endParaRPr lang="en-US" altLang="zh-CN"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 tanhua-autoconfig 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定义配置类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OssProperties</a:t>
            </a:r>
            <a:endParaRPr lang="en-US" altLang="zh-CN"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tanhua-autoconfig 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TanhuaAutoConfiguration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中添加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@Bean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方法</a:t>
            </a:r>
            <a:endParaRPr lang="en-US" altLang="zh-CN"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其他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SpringBoot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工程引入装配依赖，添加配置信息</a:t>
            </a:r>
            <a:endParaRPr lang="en-US" altLang="zh-CN"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ea typeface="Alibaba PuHuiTi R"/>
              </a:rPr>
              <a:t>tanhua-app</a:t>
            </a:r>
            <a:r>
              <a:rPr lang="zh-CN" altLang="en-US">
                <a:ea typeface="Alibaba PuHuiTi R"/>
              </a:rPr>
              <a:t>引入装配依赖，添加配置</a:t>
            </a:r>
            <a:endParaRPr lang="en-US" altLang="zh-CN"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ea typeface="Alibaba PuHuiTi R"/>
              </a:rPr>
              <a:t>测试图片上传</a:t>
            </a:r>
          </a:p>
          <a:p>
            <a:endParaRPr lang="zh-CN" altLang="en-US"/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BBD0ACFB-F2C3-4C17-9C47-82AA22E88073}"/>
              </a:ext>
            </a:extLst>
          </p:cNvPr>
          <p:cNvSpPr/>
          <p:nvPr/>
        </p:nvSpPr>
        <p:spPr>
          <a:xfrm rot="2651319">
            <a:off x="851566" y="537746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23B550B-0CE5-4C8F-B91A-480C1E6361ED}"/>
              </a:ext>
            </a:extLst>
          </p:cNvPr>
          <p:cNvSpPr txBox="1"/>
          <p:nvPr/>
        </p:nvSpPr>
        <p:spPr>
          <a:xfrm>
            <a:off x="1189355" y="5518529"/>
            <a:ext cx="6767513" cy="37741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环境搭建过程可以参考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探花交友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阿里云短信组件抽取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.md&gt;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5256C9-8F33-4A53-9E19-8EAFA180E9A2}"/>
              </a:ext>
            </a:extLst>
          </p:cNvPr>
          <p:cNvSpPr/>
          <p:nvPr/>
        </p:nvSpPr>
        <p:spPr>
          <a:xfrm>
            <a:off x="944880" y="5020885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994F30-DC41-4A90-8CFA-45D5E6921002}"/>
              </a:ext>
            </a:extLst>
          </p:cNvPr>
          <p:cNvSpPr/>
          <p:nvPr/>
        </p:nvSpPr>
        <p:spPr>
          <a:xfrm>
            <a:off x="844952" y="509335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188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完善用户信息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百度人脸识别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chemeClr val="tx1"/>
                </a:solidFill>
                <a:effectLst/>
                <a:latin typeface="阿里巴巴普惠体" panose="00020600040101010101"/>
                <a:ea typeface="阿里巴巴普惠体" panose="00020600040101010101"/>
              </a:rPr>
              <a:t>      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阿里巴巴普惠体" panose="00020600040101010101"/>
                <a:ea typeface="阿里巴巴普惠体" panose="00020600040101010101"/>
              </a:rPr>
              <a:t>人脸识别（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阿里巴巴普惠体" panose="00020600040101010101"/>
                <a:ea typeface="阿里巴巴普惠体" panose="00020600040101010101"/>
              </a:rPr>
              <a:t>Face Recognition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阿里巴巴普惠体" panose="00020600040101010101"/>
                <a:ea typeface="阿里巴巴普惠体" panose="00020600040101010101"/>
              </a:rPr>
              <a:t>）基于图像或视频中的人脸检测、分析和比对技术，提供对您已获授权前提下的私有数据的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阿里巴巴普惠体" panose="00020600040101010101"/>
                <a:ea typeface="阿里巴巴普惠体" panose="00020600040101010101"/>
              </a:rPr>
              <a:t>人脸检测与属性分析、人脸对比、人脸搜索、活体检测等能力。灵活应用于金融、泛安防、零售等行业场景，满足身份核验、人脸考勤、闸机通行等业务需求</a:t>
            </a:r>
            <a:endParaRPr lang="en-US" altLang="zh-CN" b="0" i="0" dirty="0">
              <a:solidFill>
                <a:schemeClr val="tx1"/>
              </a:solidFill>
              <a:effectLst/>
              <a:latin typeface="阿里巴巴普惠体" panose="00020600040101010101"/>
              <a:ea typeface="阿里巴巴普惠体" panose="00020600040101010101"/>
            </a:endParaRPr>
          </a:p>
          <a:p>
            <a:r>
              <a:rPr lang="zh-CN" altLang="en-US" dirty="0"/>
              <a:t>官方地址：</a:t>
            </a:r>
            <a:r>
              <a:rPr lang="en-US" altLang="zh-CN" dirty="0">
                <a:hlinkClick r:id="rId2"/>
              </a:rPr>
              <a:t>https://ai.baidu.com/tech/face/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63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40" y="2404396"/>
            <a:ext cx="10719120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注册并开发百度人脸识别的步骤如下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注册百度云账号</a:t>
            </a:r>
            <a:endParaRPr lang="en-US" altLang="zh-CN" dirty="0"/>
          </a:p>
          <a:p>
            <a:pPr lvl="1"/>
            <a:r>
              <a:rPr lang="zh-CN" altLang="en-US" dirty="0"/>
              <a:t>创建应用</a:t>
            </a:r>
            <a:endParaRPr lang="en-US" altLang="zh-CN" dirty="0"/>
          </a:p>
          <a:p>
            <a:pPr lvl="1"/>
            <a:r>
              <a:rPr lang="zh-CN" altLang="en-US" dirty="0"/>
              <a:t>抽取</a:t>
            </a:r>
            <a:r>
              <a:rPr lang="en-US" altLang="zh-CN" dirty="0"/>
              <a:t>SDK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代码测试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详见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阿里云</a:t>
            </a:r>
            <a:r>
              <a:rPr lang="en-US" altLang="zh-CN" dirty="0">
                <a:solidFill>
                  <a:schemeClr val="tx1"/>
                </a:solidFill>
              </a:rPr>
              <a:t>OSS</a:t>
            </a:r>
            <a:r>
              <a:rPr lang="zh-CN" altLang="en-US" dirty="0">
                <a:solidFill>
                  <a:schemeClr val="tx1"/>
                </a:solidFill>
              </a:rPr>
              <a:t>账号申请</a:t>
            </a:r>
            <a:r>
              <a:rPr lang="en-US" altLang="zh-CN" dirty="0">
                <a:solidFill>
                  <a:schemeClr val="tx1"/>
                </a:solidFill>
              </a:rPr>
              <a:t>.md&gt;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完善用户信息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人</a:t>
            </a:r>
            <a:r>
              <a:rPr lang="zh-CN" altLang="en-US" dirty="0"/>
              <a:t>脸识别</a:t>
            </a:r>
            <a:r>
              <a:rPr lang="en-US" altLang="zh-CN" dirty="0"/>
              <a:t>-</a:t>
            </a:r>
            <a:r>
              <a:rPr lang="zh-CN" altLang="en-US" dirty="0"/>
              <a:t>账号申请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2F4500E-D291-4E4C-8D88-A617DA757817}"/>
              </a:ext>
            </a:extLst>
          </p:cNvPr>
          <p:cNvSpPr txBox="1">
            <a:spLocks/>
          </p:cNvSpPr>
          <p:nvPr/>
        </p:nvSpPr>
        <p:spPr>
          <a:xfrm>
            <a:off x="710879" y="1646133"/>
            <a:ext cx="9985310" cy="58402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35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n"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u"/>
              <a:defRPr sz="12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百度云</a:t>
            </a:r>
            <a:r>
              <a:rPr lang="en-US" altLang="zh-CN" dirty="0"/>
              <a:t>AI</a:t>
            </a:r>
            <a:r>
              <a:rPr lang="zh-CN" altLang="en-US" dirty="0"/>
              <a:t>支持百度账号登录，也可以支持云账号</a:t>
            </a:r>
            <a:endParaRPr lang="en-US" altLang="zh-CN" dirty="0">
              <a:solidFill>
                <a:srgbClr val="373D41"/>
              </a:solidFill>
              <a:latin typeface="pingfang SC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9436DE-08BE-425B-B3A5-A60B1700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01" y="2523141"/>
            <a:ext cx="6537128" cy="25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DFB8821-CAEC-4CF7-A2AF-851C9B13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5B619E-7BAF-4583-8E3D-BAA8180A8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人脸识别</a:t>
            </a:r>
            <a:r>
              <a:rPr lang="en-US" altLang="zh-CN"/>
              <a:t>-</a:t>
            </a:r>
            <a:r>
              <a:rPr lang="zh-CN" altLang="en-US"/>
              <a:t>组件抽取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81B050-ADD8-40C4-824F-AB58E23AC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定义模板对象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OssTemplate </a:t>
            </a:r>
            <a:r>
              <a:rPr lang="zh-CN" altLang="en-US">
                <a:ea typeface="Alibaba PuHuiTi R"/>
              </a:rPr>
              <a:t>。</a:t>
            </a:r>
            <a:endParaRPr lang="en-US" altLang="zh-CN"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定义配置类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OssProperties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添加</a:t>
            </a:r>
            <a:r>
              <a:rPr lang="en-US" altLang="zh-CN">
                <a:latin typeface="微软雅黑" panose="020B0503020204020204" pitchFamily="34" charset="-122"/>
                <a:ea typeface="阿里巴巴普惠体" panose="00020600040101010101"/>
              </a:rPr>
              <a:t>@Bean</a:t>
            </a: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方法</a:t>
            </a:r>
            <a:endParaRPr lang="en-US" altLang="zh-CN"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阿里巴巴普惠体" panose="00020600040101010101"/>
              </a:rPr>
              <a:t>引入装配依赖，添加配置信息</a:t>
            </a:r>
            <a:endParaRPr lang="en-US" altLang="zh-CN"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ea typeface="Alibaba PuHuiTi R"/>
              </a:rPr>
              <a:t>测试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tanhua-autoconfig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定义模板对象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OssTemplate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644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F56685F7-5DB0-4A67-AB91-82B277A02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数据库表介绍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19F035E-584B-4AA6-9AED-B2571FF3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完善用户信息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66E9F-E613-4600-8CB5-C7942E6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90" y="1969027"/>
            <a:ext cx="8543925" cy="3124200"/>
          </a:xfrm>
          <a:prstGeom prst="rect">
            <a:avLst/>
          </a:prstGeom>
        </p:spPr>
      </p:pic>
      <p:sp>
        <p:nvSpPr>
          <p:cNvPr id="22" name="文本占位符 29">
            <a:extLst>
              <a:ext uri="{FF2B5EF4-FFF2-40B4-BE49-F238E27FC236}">
                <a16:creationId xmlns:a16="http://schemas.microsoft.com/office/drawing/2014/main" id="{B4E705DD-E2D5-4414-A6B3-BC7FF3E3528E}"/>
              </a:ext>
            </a:extLst>
          </p:cNvPr>
          <p:cNvSpPr txBox="1">
            <a:spLocks/>
          </p:cNvSpPr>
          <p:nvPr/>
        </p:nvSpPr>
        <p:spPr>
          <a:xfrm>
            <a:off x="904843" y="1425503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ea typeface="Alibaba PuHuiTi R"/>
              </a:rPr>
              <a:t>tb_user_info</a:t>
            </a:r>
            <a:r>
              <a:rPr lang="zh-CN" altLang="en-US" sz="1400" b="0" dirty="0">
                <a:ea typeface="Alibaba PuHuiTi R"/>
              </a:rPr>
              <a:t>：</a:t>
            </a:r>
            <a:r>
              <a:rPr lang="zh-CN" altLang="en-US" sz="1600" b="0" dirty="0">
                <a:ea typeface="Alibaba PuHuiTi R"/>
              </a:rPr>
              <a:t>用户资料表</a:t>
            </a:r>
          </a:p>
        </p:txBody>
      </p:sp>
      <p:sp>
        <p:nvSpPr>
          <p:cNvPr id="25" name="文本占位符 29">
            <a:extLst>
              <a:ext uri="{FF2B5EF4-FFF2-40B4-BE49-F238E27FC236}">
                <a16:creationId xmlns:a16="http://schemas.microsoft.com/office/drawing/2014/main" id="{80B1816E-09D8-46E1-A536-A96EC0FCF1FE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三角形 9">
            <a:extLst>
              <a:ext uri="{FF2B5EF4-FFF2-40B4-BE49-F238E27FC236}">
                <a16:creationId xmlns:a16="http://schemas.microsoft.com/office/drawing/2014/main" id="{AF89DE89-D24A-47BD-B4D1-1578D253555B}"/>
              </a:ext>
            </a:extLst>
          </p:cNvPr>
          <p:cNvSpPr/>
          <p:nvPr/>
        </p:nvSpPr>
        <p:spPr>
          <a:xfrm rot="2651319">
            <a:off x="911458" y="56452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818EA0C-AABC-41EB-BB1D-0857A9F8ACF6}"/>
              </a:ext>
            </a:extLst>
          </p:cNvPr>
          <p:cNvSpPr txBox="1"/>
          <p:nvPr/>
        </p:nvSpPr>
        <p:spPr>
          <a:xfrm>
            <a:off x="1413490" y="5662068"/>
            <a:ext cx="816566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用户表和用户信息表</a:t>
            </a:r>
            <a:r>
              <a:rPr lang="zh-CN" altLang="en-US" sz="1400">
                <a:ea typeface="Alibaba PuHuiTi R"/>
              </a:rPr>
              <a:t>是一对一的关系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，</a:t>
            </a:r>
            <a:r>
              <a:rPr lang="zh-CN" altLang="en-US" sz="1400">
                <a:ea typeface="Alibaba PuHuiTi R"/>
              </a:rPr>
              <a:t>两者采用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主键关联</a:t>
            </a:r>
            <a:r>
              <a:rPr lang="zh-CN" altLang="en-US" sz="1400">
                <a:ea typeface="Alibaba PuHuiTi R"/>
              </a:rPr>
              <a:t>的形式配置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主键关联：用户表主键和用户资料表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主键要保持一致</a:t>
            </a:r>
            <a:r>
              <a:rPr lang="zh-CN" altLang="en-US" sz="1400">
                <a:ea typeface="Alibaba PuHuiTi R"/>
              </a:rPr>
              <a:t>（如：用户表</a:t>
            </a:r>
            <a:r>
              <a:rPr lang="en-US" altLang="zh-CN" sz="1400">
                <a:ea typeface="Alibaba PuHuiTi R"/>
              </a:rPr>
              <a:t>id=1</a:t>
            </a:r>
            <a:r>
              <a:rPr lang="zh-CN" altLang="en-US" sz="1400">
                <a:ea typeface="Alibaba PuHuiTi R"/>
              </a:rPr>
              <a:t>，此用户的资料表</a:t>
            </a:r>
            <a:r>
              <a:rPr lang="en-US" altLang="zh-CN" sz="1400">
                <a:ea typeface="Alibaba PuHuiTi R"/>
              </a:rPr>
              <a:t>id=1</a:t>
            </a:r>
            <a:r>
              <a:rPr lang="zh-CN" altLang="en-US" sz="1400">
                <a:ea typeface="Alibaba PuHuiTi R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433378-5244-4F63-B621-D8964B306C11}"/>
              </a:ext>
            </a:extLst>
          </p:cNvPr>
          <p:cNvSpPr/>
          <p:nvPr/>
        </p:nvSpPr>
        <p:spPr>
          <a:xfrm>
            <a:off x="1004772" y="52886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5E7AF7-2CB4-4BBD-80DC-21B23853FF08}"/>
              </a:ext>
            </a:extLst>
          </p:cNvPr>
          <p:cNvSpPr/>
          <p:nvPr/>
        </p:nvSpPr>
        <p:spPr>
          <a:xfrm>
            <a:off x="904844" y="53611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2031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49132-A0A3-4F81-A268-6CA81CD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AA1D-2483-4F20-A3BC-9FD99C84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保存用户信息</a:t>
            </a:r>
            <a:r>
              <a:rPr lang="en-US" altLang="zh-CN"/>
              <a:t>-</a:t>
            </a:r>
            <a:r>
              <a:rPr lang="zh-CN" altLang="en-US"/>
              <a:t>接口文档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66309121-7589-44CA-B866-D46DACA1B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1255"/>
              </p:ext>
            </p:extLst>
          </p:nvPr>
        </p:nvGraphicFramePr>
        <p:xfrm>
          <a:off x="1942148" y="1592810"/>
          <a:ext cx="7390642" cy="21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/user/loginReginfo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POST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</a:t>
                      </a:r>
                      <a:r>
                        <a:rPr lang="en-US" altLang="zh-CN" sz="1600"/>
                        <a:t>header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Authorization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4541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Body</a:t>
                      </a:r>
                      <a:r>
                        <a:rPr lang="zh-CN" altLang="en-US" sz="160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UserInfo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29277D1-60F3-440F-A5C6-A6BC388F8303}"/>
              </a:ext>
            </a:extLst>
          </p:cNvPr>
          <p:cNvSpPr/>
          <p:nvPr/>
        </p:nvSpPr>
        <p:spPr>
          <a:xfrm>
            <a:off x="5355770" y="3026843"/>
            <a:ext cx="2444621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F2A9A5D-016D-45D9-9816-868081E934C6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898196" y="3185105"/>
            <a:ext cx="2457574" cy="126926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C046DBD-9ECD-48F9-8C1A-6B8FDB00AE5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7800392" y="3569397"/>
            <a:ext cx="907641" cy="134664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67BF6843-B428-4D35-B322-5C5EFD11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081" y="4916038"/>
            <a:ext cx="4259903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</a:br>
            <a:br>
              <a:rPr lang="zh-CN" altLang="zh-CN" sz="1200" b="1">
                <a:solidFill>
                  <a:srgbClr val="961574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200"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2E8396-2A41-494A-970A-889708F8CD8D}"/>
              </a:ext>
            </a:extLst>
          </p:cNvPr>
          <p:cNvSpPr/>
          <p:nvPr/>
        </p:nvSpPr>
        <p:spPr>
          <a:xfrm>
            <a:off x="5355771" y="3411135"/>
            <a:ext cx="2444621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A5A05F-5414-4A42-B686-EF304D596270}"/>
              </a:ext>
            </a:extLst>
          </p:cNvPr>
          <p:cNvSpPr/>
          <p:nvPr/>
        </p:nvSpPr>
        <p:spPr>
          <a:xfrm>
            <a:off x="5355770" y="2638863"/>
            <a:ext cx="2444621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2E428C84-CB43-4A12-A6E5-29AD2067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901" y="2625279"/>
            <a:ext cx="2629314" cy="46166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B60206"/>
                </a:solidFill>
                <a:latin typeface="Arial" panose="020B0604020202020204" pitchFamily="34" charset="0"/>
                <a:ea typeface="Alibaba PuHuiTi R"/>
              </a:rPr>
              <a:t>token</a:t>
            </a:r>
            <a:r>
              <a:rPr lang="zh-CN" altLang="en-US" sz="1200">
                <a:solidFill>
                  <a:srgbClr val="B60206"/>
                </a:solidFill>
                <a:latin typeface="Arial" panose="020B0604020202020204" pitchFamily="34" charset="0"/>
                <a:ea typeface="Alibaba PuHuiTi R"/>
              </a:rPr>
              <a:t>字符串</a:t>
            </a:r>
            <a:endParaRPr lang="en-US" altLang="zh-CN" sz="1200">
              <a:solidFill>
                <a:srgbClr val="B60206"/>
              </a:solidFill>
              <a:latin typeface="Arial" panose="020B0604020202020204" pitchFamily="34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Arial" panose="020B0604020202020204" pitchFamily="34" charset="0"/>
                <a:ea typeface="Alibaba PuHuiTi R"/>
              </a:rPr>
              <a:t>“</a:t>
            </a:r>
            <a:r>
              <a:rPr lang="en-US" altLang="zh-CN" sz="1200">
                <a:latin typeface="Arial" panose="020B0604020202020204" pitchFamily="34" charset="0"/>
                <a:ea typeface="Alibaba PuHuiTi R"/>
              </a:rPr>
              <a:t>xxxxx.yyyyy.zzzzz</a:t>
            </a:r>
            <a:r>
              <a:rPr lang="zh-CN" altLang="en-US" sz="1200">
                <a:latin typeface="Arial" panose="020B0604020202020204" pitchFamily="34" charset="0"/>
                <a:ea typeface="Alibaba PuHuiTi R"/>
              </a:rPr>
              <a:t>”</a:t>
            </a:r>
            <a:endParaRPr lang="zh-CN" altLang="zh-CN" sz="1200"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0C8F014-6EF8-44FF-A5BC-E9D52ECC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328" y="4454373"/>
            <a:ext cx="3209732" cy="120032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播仔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"2006-05-01"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昌平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DDFD5E-44F4-4E9D-8957-8FC77CAB83D6}"/>
              </a:ext>
            </a:extLst>
          </p:cNvPr>
          <p:cNvCxnSpPr/>
          <p:nvPr/>
        </p:nvCxnSpPr>
        <p:spPr>
          <a:xfrm>
            <a:off x="7800391" y="2797124"/>
            <a:ext cx="16815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6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49132-A0A3-4F81-A268-6CA81CD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AA1D-2483-4F20-A3BC-9FD99C84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保存用户信息</a:t>
            </a:r>
            <a:r>
              <a:rPr lang="en-US" altLang="zh-CN"/>
              <a:t>-</a:t>
            </a:r>
            <a:r>
              <a:rPr lang="zh-CN" altLang="en-US"/>
              <a:t>调用过程</a:t>
            </a:r>
          </a:p>
        </p:txBody>
      </p:sp>
      <p:sp>
        <p:nvSpPr>
          <p:cNvPr id="6" name="Shape 2486">
            <a:extLst>
              <a:ext uri="{FF2B5EF4-FFF2-40B4-BE49-F238E27FC236}">
                <a16:creationId xmlns:a16="http://schemas.microsoft.com/office/drawing/2014/main" id="{5669C7E8-A132-406F-BB54-62185A483341}"/>
              </a:ext>
            </a:extLst>
          </p:cNvPr>
          <p:cNvSpPr/>
          <p:nvPr/>
        </p:nvSpPr>
        <p:spPr>
          <a:xfrm>
            <a:off x="1224148" y="4110134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39BB02-D366-439B-8BEC-4117530A735C}"/>
              </a:ext>
            </a:extLst>
          </p:cNvPr>
          <p:cNvSpPr/>
          <p:nvPr/>
        </p:nvSpPr>
        <p:spPr>
          <a:xfrm>
            <a:off x="3241565" y="4057125"/>
            <a:ext cx="901899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消费者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F642E2-7A48-4920-8D2D-8E685C8BD749}"/>
              </a:ext>
            </a:extLst>
          </p:cNvPr>
          <p:cNvSpPr/>
          <p:nvPr/>
        </p:nvSpPr>
        <p:spPr>
          <a:xfrm>
            <a:off x="3288217" y="3986504"/>
            <a:ext cx="2627786" cy="136693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FF46BB-281A-4BCC-966D-C70FFD91C658}"/>
              </a:ext>
            </a:extLst>
          </p:cNvPr>
          <p:cNvSpPr/>
          <p:nvPr/>
        </p:nvSpPr>
        <p:spPr>
          <a:xfrm>
            <a:off x="7564749" y="4057125"/>
            <a:ext cx="901899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提供者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26C937-EFDD-4592-B2D2-C5D88CBAD78C}"/>
              </a:ext>
            </a:extLst>
          </p:cNvPr>
          <p:cNvSpPr/>
          <p:nvPr/>
        </p:nvSpPr>
        <p:spPr>
          <a:xfrm>
            <a:off x="7611401" y="3986504"/>
            <a:ext cx="2627786" cy="136693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F074C075-A516-4CDE-86ED-420F3E0820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880302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/>
                <a:ea typeface="阿里巴巴普惠体" panose="00020600040101010101"/>
              </a:rPr>
              <a:t>手机端发送请求到消费者</a:t>
            </a:r>
            <a:endParaRPr lang="en-US" altLang="zh-CN">
              <a:solidFill>
                <a:schemeClr val="tx1"/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r>
              <a:rPr lang="zh-CN" altLang="en-US">
                <a:solidFill>
                  <a:schemeClr val="tx1"/>
                </a:solidFill>
                <a:latin typeface="阿里巴巴普惠体" panose="00020600040101010101"/>
                <a:ea typeface="阿里巴巴普惠体" panose="00020600040101010101"/>
              </a:rPr>
              <a:t>消费者构造数据，调用提供者</a:t>
            </a:r>
            <a:endParaRPr lang="en-US" altLang="zh-CN">
              <a:solidFill>
                <a:schemeClr val="tx1"/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r>
              <a:rPr lang="zh-CN" altLang="en-US">
                <a:solidFill>
                  <a:schemeClr val="tx1"/>
                </a:solidFill>
                <a:latin typeface="阿里巴巴普惠体" panose="00020600040101010101"/>
                <a:ea typeface="阿里巴巴普惠体" panose="00020600040101010101"/>
              </a:rPr>
              <a:t>消费者完成业务处理，操作数据库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E9CFF0-4845-4803-974E-4AE7F867602F}"/>
              </a:ext>
            </a:extLst>
          </p:cNvPr>
          <p:cNvSpPr txBox="1"/>
          <p:nvPr/>
        </p:nvSpPr>
        <p:spPr>
          <a:xfrm>
            <a:off x="3856508" y="4294697"/>
            <a:ext cx="1863157" cy="1058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获取请求，构造数据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调用提供者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构造返回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62D3D-DCD5-4922-92E8-09634F50E3E3}"/>
              </a:ext>
            </a:extLst>
          </p:cNvPr>
          <p:cNvSpPr txBox="1"/>
          <p:nvPr/>
        </p:nvSpPr>
        <p:spPr>
          <a:xfrm>
            <a:off x="8185310" y="4428688"/>
            <a:ext cx="1649155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业务处理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数据库操作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A033633-B6B1-4B6D-8F93-3066B6A64284}"/>
              </a:ext>
            </a:extLst>
          </p:cNvPr>
          <p:cNvCxnSpPr>
            <a:endCxn id="13" idx="1"/>
          </p:cNvCxnSpPr>
          <p:nvPr/>
        </p:nvCxnSpPr>
        <p:spPr>
          <a:xfrm>
            <a:off x="1807208" y="4669971"/>
            <a:ext cx="1481009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E96C397-E57D-4920-842D-A22FA302FBF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5916003" y="4669972"/>
            <a:ext cx="169539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5782361-42FF-491F-9D9D-8DD6BD5F3B70}"/>
              </a:ext>
            </a:extLst>
          </p:cNvPr>
          <p:cNvSpPr txBox="1"/>
          <p:nvPr/>
        </p:nvSpPr>
        <p:spPr>
          <a:xfrm>
            <a:off x="6190596" y="435806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RPC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调用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EE6842-72D1-4276-B601-71ADE30952CA}"/>
              </a:ext>
            </a:extLst>
          </p:cNvPr>
          <p:cNvSpPr txBox="1"/>
          <p:nvPr/>
        </p:nvSpPr>
        <p:spPr>
          <a:xfrm>
            <a:off x="1972036" y="43580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213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49132-A0A3-4F81-A268-6CA81CD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AA1D-2483-4F20-A3BC-9FD99C84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保存用户信息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37B7B-B3D5-420F-9B4B-D759C7247C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创建实体类</a:t>
            </a:r>
            <a:r>
              <a:rPr lang="en-US" altLang="zh-CN"/>
              <a:t>UserInfo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tanhua-app</a:t>
            </a:r>
            <a:r>
              <a:rPr lang="zh-CN" altLang="en-US"/>
              <a:t>端，编写</a:t>
            </a:r>
            <a:r>
              <a:rPr lang="en-US" altLang="zh-CN"/>
              <a:t>Controller</a:t>
            </a:r>
            <a:r>
              <a:rPr lang="zh-CN" altLang="en-US"/>
              <a:t>获取请求参数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tanhua-app</a:t>
            </a:r>
            <a:r>
              <a:rPr lang="zh-CN" altLang="en-US"/>
              <a:t>端，编写</a:t>
            </a:r>
            <a:r>
              <a:rPr lang="en-US" altLang="zh-CN"/>
              <a:t>Service</a:t>
            </a: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处理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Service</a:t>
            </a:r>
            <a:r>
              <a:rPr lang="zh-CN" altLang="en-US"/>
              <a:t>接口和实现类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实现类中完成用户信息保存方法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Dao</a:t>
            </a:r>
            <a:r>
              <a:rPr lang="zh-CN" altLang="en-US"/>
              <a:t>代码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21DDC6F1-8D68-4679-B48A-C7431AB87D9E}"/>
              </a:ext>
            </a:extLst>
          </p:cNvPr>
          <p:cNvSpPr/>
          <p:nvPr/>
        </p:nvSpPr>
        <p:spPr>
          <a:xfrm rot="2651319">
            <a:off x="851566" y="537746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8CAA3B12-783D-4691-929B-CC6AAA133352}"/>
              </a:ext>
            </a:extLst>
          </p:cNvPr>
          <p:cNvSpPr/>
          <p:nvPr/>
        </p:nvSpPr>
        <p:spPr>
          <a:xfrm rot="2651319">
            <a:off x="851566" y="537746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960A4D4-AF94-43AD-A2CA-13C2E3E7D0BD}"/>
              </a:ext>
            </a:extLst>
          </p:cNvPr>
          <p:cNvSpPr txBox="1"/>
          <p:nvPr/>
        </p:nvSpPr>
        <p:spPr>
          <a:xfrm>
            <a:off x="1189355" y="5518529"/>
            <a:ext cx="6767513" cy="37741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环境搭建过程可以参考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探花交友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完善用户信息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.md&gt;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C9D7A6-096D-46B8-A6F9-B22B8F95975F}"/>
              </a:ext>
            </a:extLst>
          </p:cNvPr>
          <p:cNvSpPr/>
          <p:nvPr/>
        </p:nvSpPr>
        <p:spPr>
          <a:xfrm>
            <a:off x="944880" y="5020885"/>
            <a:ext cx="10261185" cy="114665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362BCB-BE61-470B-B651-6C1CEEEB9DFD}"/>
              </a:ext>
            </a:extLst>
          </p:cNvPr>
          <p:cNvSpPr/>
          <p:nvPr/>
        </p:nvSpPr>
        <p:spPr>
          <a:xfrm>
            <a:off x="844952" y="509335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318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49132-A0A3-4F81-A268-6CA81CD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AA1D-2483-4F20-A3BC-9FD99C84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上传用户头像</a:t>
            </a:r>
            <a:r>
              <a:rPr lang="en-US" altLang="zh-CN"/>
              <a:t>-</a:t>
            </a:r>
            <a:r>
              <a:rPr lang="zh-CN" altLang="en-US"/>
              <a:t>接口文档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8C9003CF-59DE-4F34-8B34-F6464EF6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9044"/>
              </p:ext>
            </p:extLst>
          </p:nvPr>
        </p:nvGraphicFramePr>
        <p:xfrm>
          <a:off x="1615577" y="1635973"/>
          <a:ext cx="7390642" cy="21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/user/loginReginfo/head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POST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</a:t>
                      </a:r>
                      <a:r>
                        <a:rPr lang="en-US" altLang="zh-CN" sz="1600"/>
                        <a:t>header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Authorization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4541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headPhoto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047B1F0-2B58-4762-BEFA-07BFEE49AC1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7473821" y="3612560"/>
            <a:ext cx="907641" cy="58497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775F5C80-DCD0-447A-95F9-7FAB8DA25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10" y="4197538"/>
            <a:ext cx="4259903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</a:br>
            <a:br>
              <a:rPr lang="zh-CN" altLang="zh-CN" sz="1200" b="1">
                <a:solidFill>
                  <a:srgbClr val="961574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200"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5C6720-FAAC-4420-87BA-05460A379520}"/>
              </a:ext>
            </a:extLst>
          </p:cNvPr>
          <p:cNvSpPr/>
          <p:nvPr/>
        </p:nvSpPr>
        <p:spPr>
          <a:xfrm>
            <a:off x="5029200" y="3454298"/>
            <a:ext cx="2444621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9">
            <a:extLst>
              <a:ext uri="{FF2B5EF4-FFF2-40B4-BE49-F238E27FC236}">
                <a16:creationId xmlns:a16="http://schemas.microsoft.com/office/drawing/2014/main" id="{D47F0E8C-5372-47CB-B1C9-C69DE0B8E5F1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3" name="三角形 9">
            <a:extLst>
              <a:ext uri="{FF2B5EF4-FFF2-40B4-BE49-F238E27FC236}">
                <a16:creationId xmlns:a16="http://schemas.microsoft.com/office/drawing/2014/main" id="{92D97817-83AB-4DF8-9B66-4395E263049B}"/>
              </a:ext>
            </a:extLst>
          </p:cNvPr>
          <p:cNvSpPr/>
          <p:nvPr/>
        </p:nvSpPr>
        <p:spPr>
          <a:xfrm rot="2651319">
            <a:off x="911458" y="56452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F34846-9EA8-4317-802E-4A91278AFFD2}"/>
              </a:ext>
            </a:extLst>
          </p:cNvPr>
          <p:cNvSpPr/>
          <p:nvPr/>
        </p:nvSpPr>
        <p:spPr>
          <a:xfrm>
            <a:off x="1004772" y="52886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8483E-730D-41F3-AAFF-8BA51CB6006A}"/>
              </a:ext>
            </a:extLst>
          </p:cNvPr>
          <p:cNvSpPr/>
          <p:nvPr/>
        </p:nvSpPr>
        <p:spPr>
          <a:xfrm>
            <a:off x="904844" y="53611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6E932948-CD60-4E20-98DA-617B077DF2F8}"/>
              </a:ext>
            </a:extLst>
          </p:cNvPr>
          <p:cNvSpPr txBox="1"/>
          <p:nvPr/>
        </p:nvSpPr>
        <p:spPr>
          <a:xfrm>
            <a:off x="1516127" y="5662254"/>
            <a:ext cx="816566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文件上传采用</a:t>
            </a:r>
            <a:r>
              <a:rPr lang="en-US" altLang="zh-CN" sz="1400">
                <a:solidFill>
                  <a:srgbClr val="B60206"/>
                </a:solidFill>
                <a:ea typeface="Alibaba PuHuiTi R"/>
              </a:rPr>
              <a:t>POST</a:t>
            </a:r>
            <a:r>
              <a:rPr lang="zh-CN" altLang="en-US" sz="1400">
                <a:ea typeface="Alibaba PuHuiTi R"/>
              </a:rPr>
              <a:t>传递，</a:t>
            </a:r>
            <a:r>
              <a:rPr lang="en-US" altLang="zh-CN" sz="1400">
                <a:ea typeface="Alibaba PuHuiTi R"/>
              </a:rPr>
              <a:t>mvc</a:t>
            </a:r>
            <a:r>
              <a:rPr lang="zh-CN" altLang="en-US" sz="1400">
                <a:ea typeface="Alibaba PuHuiTi R"/>
              </a:rPr>
              <a:t>中经过文件解析器转化为</a:t>
            </a:r>
            <a:r>
              <a:rPr lang="en-US" altLang="zh-CN" sz="1400">
                <a:solidFill>
                  <a:srgbClr val="B60206"/>
                </a:solidFill>
                <a:ea typeface="Alibaba PuHuiTi R"/>
              </a:rPr>
              <a:t>MultipartFile</a:t>
            </a:r>
            <a:r>
              <a:rPr lang="zh-CN" altLang="en-US" sz="1400">
                <a:ea typeface="Alibaba PuHuiTi R"/>
              </a:rPr>
              <a:t>对象处理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后续请求中，请求</a:t>
            </a:r>
            <a:r>
              <a:rPr lang="en-US" altLang="zh-CN" sz="1400">
                <a:ea typeface="Alibaba PuHuiTi R"/>
              </a:rPr>
              <a:t>headr</a:t>
            </a:r>
            <a:r>
              <a:rPr lang="zh-CN" altLang="en-US" sz="1400">
                <a:ea typeface="Alibaba PuHuiTi R"/>
              </a:rPr>
              <a:t>中都有</a:t>
            </a:r>
            <a:r>
              <a:rPr lang="en-US" altLang="zh-CN" sz="1400">
                <a:solidFill>
                  <a:srgbClr val="B60206"/>
                </a:solidFill>
              </a:rPr>
              <a:t>Authorization</a:t>
            </a:r>
            <a:r>
              <a:rPr lang="zh-CN" altLang="en-US" sz="1400">
                <a:ea typeface="Alibaba PuHuiTi R"/>
              </a:rPr>
              <a:t>参数</a:t>
            </a:r>
            <a:r>
              <a:rPr lang="zh-CN" altLang="en-US" sz="1400">
                <a:solidFill>
                  <a:srgbClr val="B60206"/>
                </a:solidFill>
              </a:rPr>
              <a:t>。</a:t>
            </a:r>
            <a:endParaRPr lang="zh-CN" altLang="en-US" sz="1400">
              <a:solidFill>
                <a:srgbClr val="B6020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1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3" grpId="0" animBg="1"/>
      <p:bldP spid="24" grpId="0" animBg="1"/>
      <p:bldP spid="25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49132-A0A3-4F81-A268-6CA81CD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AA1D-2483-4F20-A3BC-9FD99C84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上传用户头像</a:t>
            </a:r>
            <a:r>
              <a:rPr lang="en-US" altLang="zh-CN"/>
              <a:t>-</a:t>
            </a:r>
            <a:r>
              <a:rPr lang="zh-CN" altLang="en-US"/>
              <a:t>调用过程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6C77DC68-F080-408A-9522-3CAD6A29CDEF}"/>
              </a:ext>
            </a:extLst>
          </p:cNvPr>
          <p:cNvSpPr/>
          <p:nvPr/>
        </p:nvSpPr>
        <p:spPr>
          <a:xfrm>
            <a:off x="1290432" y="3281873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37F2B267-F436-494D-B52E-C7123C076D52}"/>
              </a:ext>
            </a:extLst>
          </p:cNvPr>
          <p:cNvSpPr/>
          <p:nvPr/>
        </p:nvSpPr>
        <p:spPr>
          <a:xfrm>
            <a:off x="5239428" y="3429000"/>
            <a:ext cx="2035371" cy="905069"/>
          </a:xfrm>
          <a:prstGeom prst="diamond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a typeface="阿里巴巴普惠体" panose="00020600040101010101"/>
              </a:rPr>
              <a:t>是否存在人脸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9F0812-8339-43E0-98E7-9864CE4CE133}"/>
              </a:ext>
            </a:extLst>
          </p:cNvPr>
          <p:cNvSpPr/>
          <p:nvPr/>
        </p:nvSpPr>
        <p:spPr>
          <a:xfrm>
            <a:off x="2843817" y="3426502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a typeface="阿里巴巴普惠体" panose="00020600040101010101"/>
              </a:rPr>
              <a:t>Java</a:t>
            </a:r>
            <a:r>
              <a:rPr lang="zh-CN" altLang="en-US" sz="1600">
                <a:ea typeface="阿里巴巴普惠体" panose="00020600040101010101"/>
              </a:rPr>
              <a:t>服务端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9EC623-37AE-4C84-8B0A-6F31CA674A8F}"/>
              </a:ext>
            </a:extLst>
          </p:cNvPr>
          <p:cNvSpPr/>
          <p:nvPr/>
        </p:nvSpPr>
        <p:spPr>
          <a:xfrm>
            <a:off x="5529325" y="1682075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人脸检测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398D3053-A15E-43F6-9DAB-39145162DF79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3888188" y="1785365"/>
            <a:ext cx="1324554" cy="1957720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3652499-8230-477B-BE92-E26B3BE7B3E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6705" y="3881534"/>
            <a:ext cx="932723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4936AB-1145-4390-A9A9-893BB800BBC3}"/>
              </a:ext>
            </a:extLst>
          </p:cNvPr>
          <p:cNvCxnSpPr>
            <a:cxnSpLocks/>
            <a:stCxn id="9" idx="3"/>
            <a:endCxn id="26" idx="2"/>
          </p:cNvCxnSpPr>
          <p:nvPr/>
        </p:nvCxnSpPr>
        <p:spPr>
          <a:xfrm flipV="1">
            <a:off x="7274799" y="3881534"/>
            <a:ext cx="1148727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554335-AC57-4250-80A5-68F9309D007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873492" y="3846375"/>
            <a:ext cx="970325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B8FAC49-BC3A-4DA4-AAEE-7D770A649F7F}"/>
              </a:ext>
            </a:extLst>
          </p:cNvPr>
          <p:cNvSpPr/>
          <p:nvPr/>
        </p:nvSpPr>
        <p:spPr>
          <a:xfrm>
            <a:off x="8423526" y="3377503"/>
            <a:ext cx="1008063" cy="1008062"/>
          </a:xfrm>
          <a:prstGeom prst="ellipse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响应结束</a:t>
            </a:r>
            <a:endParaRPr lang="zh-CN" altLang="en-US" sz="16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B31A8D-1DB2-44F2-B99D-12EBE4CB2853}"/>
              </a:ext>
            </a:extLst>
          </p:cNvPr>
          <p:cNvSpPr/>
          <p:nvPr/>
        </p:nvSpPr>
        <p:spPr>
          <a:xfrm>
            <a:off x="5529325" y="5248023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上传图片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EBCD41-E00F-4969-AC2B-9393B6E298FE}"/>
              </a:ext>
            </a:extLst>
          </p:cNvPr>
          <p:cNvSpPr/>
          <p:nvPr/>
        </p:nvSpPr>
        <p:spPr>
          <a:xfrm>
            <a:off x="8199770" y="5241248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更新资料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109EB7-3366-4F8E-899C-4CB2BEAE188E}"/>
              </a:ext>
            </a:extLst>
          </p:cNvPr>
          <p:cNvCxnSpPr>
            <a:stCxn id="9" idx="2"/>
            <a:endCxn id="60" idx="0"/>
          </p:cNvCxnSpPr>
          <p:nvPr/>
        </p:nvCxnSpPr>
        <p:spPr>
          <a:xfrm flipH="1">
            <a:off x="6257113" y="4334069"/>
            <a:ext cx="1" cy="91395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A9307CE-56B8-4609-AC57-00EF7BD2F2C7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6984901" y="5661121"/>
            <a:ext cx="1214869" cy="677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54D1E08-7FEA-44E7-BF2B-2F6A466DDB43}"/>
              </a:ext>
            </a:extLst>
          </p:cNvPr>
          <p:cNvCxnSpPr>
            <a:stCxn id="61" idx="0"/>
            <a:endCxn id="26" idx="4"/>
          </p:cNvCxnSpPr>
          <p:nvPr/>
        </p:nvCxnSpPr>
        <p:spPr>
          <a:xfrm flipV="1">
            <a:off x="8927558" y="4385565"/>
            <a:ext cx="0" cy="85568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B2C7CDF-C4D5-4153-AA3C-0791897605E8}"/>
              </a:ext>
            </a:extLst>
          </p:cNvPr>
          <p:cNvSpPr txBox="1"/>
          <p:nvPr/>
        </p:nvSpPr>
        <p:spPr>
          <a:xfrm>
            <a:off x="1892207" y="3531600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6259A0D-B8DC-437D-9680-8B4EBAFCFC44}"/>
              </a:ext>
            </a:extLst>
          </p:cNvPr>
          <p:cNvSpPr txBox="1"/>
          <p:nvPr/>
        </p:nvSpPr>
        <p:spPr>
          <a:xfrm>
            <a:off x="3571605" y="17710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调用工具检测图片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6D42C3-133C-4C80-826D-78C348AF96B9}"/>
              </a:ext>
            </a:extLst>
          </p:cNvPr>
          <p:cNvSpPr txBox="1"/>
          <p:nvPr/>
        </p:nvSpPr>
        <p:spPr>
          <a:xfrm>
            <a:off x="4550465" y="3687821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56D88C1-8E9A-446B-9FEC-49EB470987D4}"/>
              </a:ext>
            </a:extLst>
          </p:cNvPr>
          <p:cNvSpPr txBox="1"/>
          <p:nvPr/>
        </p:nvSpPr>
        <p:spPr>
          <a:xfrm>
            <a:off x="4370619" y="35737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判断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86E8668-D8A4-46E0-BAB6-E2281269D405}"/>
              </a:ext>
            </a:extLst>
          </p:cNvPr>
          <p:cNvSpPr txBox="1"/>
          <p:nvPr/>
        </p:nvSpPr>
        <p:spPr>
          <a:xfrm>
            <a:off x="7459222" y="35737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不存在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C9B112B-F401-4AAF-B3E2-3814394A8D77}"/>
              </a:ext>
            </a:extLst>
          </p:cNvPr>
          <p:cNvSpPr txBox="1"/>
          <p:nvPr/>
        </p:nvSpPr>
        <p:spPr>
          <a:xfrm>
            <a:off x="5713374" y="4540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存在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6963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  <a:endParaRPr lang="en-US" altLang="zh-CN"/>
          </a:p>
          <a:p>
            <a:r>
              <a:rPr lang="zh-CN" altLang="en-US"/>
              <a:t>用户信息管理</a:t>
            </a:r>
            <a:endParaRPr lang="en-US" altLang="zh-CN"/>
          </a:p>
          <a:p>
            <a:r>
              <a:rPr lang="zh-CN" altLang="en-US"/>
              <a:t>统一</a:t>
            </a:r>
            <a:r>
              <a:rPr lang="en-US" altLang="zh-CN"/>
              <a:t>token</a:t>
            </a:r>
            <a:r>
              <a:rPr lang="zh-CN" altLang="en-US"/>
              <a:t>处理</a:t>
            </a:r>
            <a:endParaRPr lang="en-US" altLang="zh-CN"/>
          </a:p>
          <a:p>
            <a:r>
              <a:rPr lang="zh-CN" altLang="en-US"/>
              <a:t>统一异常处理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49132-A0A3-4F81-A268-6CA81CD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完善用户信息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AA1D-2483-4F20-A3BC-9FD99C84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上传用户头像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37B7B-B3D5-420F-9B4B-D759C7247C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Controller</a:t>
            </a:r>
            <a:r>
              <a:rPr lang="zh-CN" altLang="en-US"/>
              <a:t>，通过</a:t>
            </a:r>
            <a:r>
              <a:rPr lang="en-US" altLang="zh-CN"/>
              <a:t>MultipartFile</a:t>
            </a:r>
            <a:r>
              <a:rPr lang="zh-CN" altLang="en-US"/>
              <a:t>接受请求图片参数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调用组件工具进行图片人脸验证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验证不通过，抛出异常返回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验证通过，调用阿里</a:t>
            </a:r>
            <a:r>
              <a:rPr lang="en-US" altLang="zh-CN"/>
              <a:t>OSS</a:t>
            </a:r>
            <a:r>
              <a:rPr lang="zh-CN" altLang="en-US"/>
              <a:t>进行图片存储获取图片地址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dubbo API</a:t>
            </a:r>
            <a:r>
              <a:rPr lang="zh-CN" altLang="en-US"/>
              <a:t>完成头像更新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12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7467E0-985B-426B-905E-86871816D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阿里云</a:t>
            </a:r>
            <a:r>
              <a:rPr lang="en-US" altLang="zh-CN"/>
              <a:t>OSS</a:t>
            </a:r>
            <a:r>
              <a:rPr lang="zh-CN" altLang="en-US"/>
              <a:t>存储</a:t>
            </a:r>
            <a:endParaRPr lang="en-US" altLang="zh-CN"/>
          </a:p>
          <a:p>
            <a:r>
              <a:rPr lang="zh-CN" altLang="en-US"/>
              <a:t>人脸识别</a:t>
            </a:r>
            <a:endParaRPr lang="en-US" altLang="zh-CN"/>
          </a:p>
          <a:p>
            <a:r>
              <a:rPr lang="zh-CN" altLang="en-US"/>
              <a:t>完善用户信息，上传头像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A55AE73-168C-48DA-B282-8529898D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3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02</a:t>
            </a:r>
            <a:endParaRPr kumimoji="1" lang="zh-CN" altLang="en-US" dirty="0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B475C198-CFAC-4034-82E4-A4859BC20F45}"/>
              </a:ext>
            </a:extLst>
          </p:cNvPr>
          <p:cNvSpPr txBox="1">
            <a:spLocks/>
          </p:cNvSpPr>
          <p:nvPr/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/>
              <a:t>个人资料管理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C5CDA736-B0CA-49C4-BCC2-3952DC5839BC}"/>
              </a:ext>
            </a:extLst>
          </p:cNvPr>
          <p:cNvSpPr txBox="1">
            <a:spLocks/>
          </p:cNvSpPr>
          <p:nvPr/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i="0" kern="120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9652EF09-215B-41E9-BCE2-EA7AC6B1CFB8}"/>
              </a:ext>
            </a:extLst>
          </p:cNvPr>
          <p:cNvSpPr txBox="1">
            <a:spLocks/>
          </p:cNvSpPr>
          <p:nvPr/>
        </p:nvSpPr>
        <p:spPr>
          <a:xfrm>
            <a:off x="5425440" y="3221672"/>
            <a:ext cx="5466080" cy="2031047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i="0" kern="120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业务概述</a:t>
            </a:r>
          </a:p>
          <a:p>
            <a:r>
              <a:rPr lang="zh-CN" altLang="en-US"/>
              <a:t>阿里云</a:t>
            </a:r>
            <a:r>
              <a:rPr lang="en-US" altLang="zh-CN"/>
              <a:t>OSS</a:t>
            </a:r>
          </a:p>
          <a:p>
            <a:r>
              <a:rPr lang="zh-CN" altLang="en-US"/>
              <a:t>人脸识别</a:t>
            </a:r>
          </a:p>
          <a:p>
            <a:r>
              <a:rPr lang="zh-CN" altLang="en-US"/>
              <a:t>完善信息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952D2F-1DAB-48B2-A494-961503279C8B}"/>
              </a:ext>
            </a:extLst>
          </p:cNvPr>
          <p:cNvSpPr txBox="1"/>
          <p:nvPr/>
        </p:nvSpPr>
        <p:spPr>
          <a:xfrm>
            <a:off x="5273040" y="3231564"/>
            <a:ext cx="305608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需求分析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查询用户信息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更新用户信息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7F2D8D7-5E4E-43A2-B073-42AD5E5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BDC6F2-34BC-4E22-8F0F-2AC8149EE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查询个人资料</a:t>
            </a:r>
            <a:r>
              <a:rPr lang="en-US" altLang="zh-CN"/>
              <a:t>-</a:t>
            </a:r>
            <a:r>
              <a:rPr lang="zh-CN" altLang="en-US"/>
              <a:t>接口文档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851A89-2D98-4D61-B98E-D300E652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10834"/>
              </p:ext>
            </p:extLst>
          </p:nvPr>
        </p:nvGraphicFramePr>
        <p:xfrm>
          <a:off x="792617" y="1594658"/>
          <a:ext cx="6547983" cy="212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33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86864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30151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/users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</a:t>
                      </a:r>
                      <a:r>
                        <a:rPr lang="en-US" altLang="zh-CN" sz="1600"/>
                        <a:t>header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Authorization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4541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userID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95471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UserInfo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AA32F3D-7B35-409B-B5A1-CD448CB00D7E}"/>
              </a:ext>
            </a:extLst>
          </p:cNvPr>
          <p:cNvSpPr/>
          <p:nvPr/>
        </p:nvSpPr>
        <p:spPr>
          <a:xfrm>
            <a:off x="3750733" y="3374006"/>
            <a:ext cx="2418678" cy="300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6F530EB-DAFA-4A05-A8EC-BA8B0487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829" y="2198607"/>
            <a:ext cx="320973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播仔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"2006-05-01"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昌平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  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00280C-3C25-4FE5-A7D6-7E45B6B43A41}"/>
              </a:ext>
            </a:extLst>
          </p:cNvPr>
          <p:cNvSpPr/>
          <p:nvPr/>
        </p:nvSpPr>
        <p:spPr>
          <a:xfrm>
            <a:off x="5447578" y="3024824"/>
            <a:ext cx="1296844" cy="300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Alibaba PuHuiTi R"/>
              </a:rPr>
              <a:t>用户</a:t>
            </a:r>
            <a:r>
              <a:rPr lang="en-US" altLang="zh-CN" sz="1600">
                <a:solidFill>
                  <a:srgbClr val="C00000"/>
                </a:solidFill>
                <a:latin typeface="Alibaba PuHuiTi R"/>
              </a:rPr>
              <a:t>ID</a:t>
            </a:r>
            <a:endParaRPr lang="zh-CN" altLang="en-US" sz="1600">
              <a:solidFill>
                <a:srgbClr val="C00000"/>
              </a:solidFill>
              <a:latin typeface="Alibaba PuHuiTi R"/>
            </a:endParaRPr>
          </a:p>
        </p:txBody>
      </p:sp>
      <p:sp>
        <p:nvSpPr>
          <p:cNvPr id="17" name="文本占位符 29">
            <a:extLst>
              <a:ext uri="{FF2B5EF4-FFF2-40B4-BE49-F238E27FC236}">
                <a16:creationId xmlns:a16="http://schemas.microsoft.com/office/drawing/2014/main" id="{BAF7D650-021E-453C-917E-663977D64A94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8" name="三角形 9">
            <a:extLst>
              <a:ext uri="{FF2B5EF4-FFF2-40B4-BE49-F238E27FC236}">
                <a16:creationId xmlns:a16="http://schemas.microsoft.com/office/drawing/2014/main" id="{213FFDD3-879A-4CB8-BC59-D4B4595658BB}"/>
              </a:ext>
            </a:extLst>
          </p:cNvPr>
          <p:cNvSpPr/>
          <p:nvPr/>
        </p:nvSpPr>
        <p:spPr>
          <a:xfrm rot="2651319">
            <a:off x="911458" y="56452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8DB9CC-8A3A-4BF2-B331-60B3FA3473DF}"/>
              </a:ext>
            </a:extLst>
          </p:cNvPr>
          <p:cNvSpPr/>
          <p:nvPr/>
        </p:nvSpPr>
        <p:spPr>
          <a:xfrm>
            <a:off x="1004772" y="52886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4C8031-4333-4406-B87F-53AD805B3D02}"/>
              </a:ext>
            </a:extLst>
          </p:cNvPr>
          <p:cNvSpPr/>
          <p:nvPr/>
        </p:nvSpPr>
        <p:spPr>
          <a:xfrm>
            <a:off x="904844" y="53611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3CD9CB-6C17-4291-8A50-9898A2E9760C}"/>
              </a:ext>
            </a:extLst>
          </p:cNvPr>
          <p:cNvCxnSpPr>
            <a:stCxn id="9" idx="3"/>
          </p:cNvCxnSpPr>
          <p:nvPr/>
        </p:nvCxnSpPr>
        <p:spPr>
          <a:xfrm flipV="1">
            <a:off x="6169411" y="3524309"/>
            <a:ext cx="2616418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8E260A0F-1FB5-4810-986A-BC467C06073F}"/>
              </a:ext>
            </a:extLst>
          </p:cNvPr>
          <p:cNvSpPr txBox="1"/>
          <p:nvPr/>
        </p:nvSpPr>
        <p:spPr>
          <a:xfrm>
            <a:off x="1516127" y="5662254"/>
            <a:ext cx="816566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userID</a:t>
            </a:r>
            <a:r>
              <a:rPr lang="zh-CN" altLang="en-US" sz="1400">
                <a:ea typeface="Alibaba PuHuiTi R"/>
              </a:rPr>
              <a:t>：用户</a:t>
            </a:r>
            <a:r>
              <a:rPr lang="en-US" altLang="zh-CN" sz="1400">
                <a:ea typeface="Alibaba PuHuiTi R"/>
              </a:rPr>
              <a:t>ID</a:t>
            </a:r>
            <a:r>
              <a:rPr lang="zh-CN" altLang="en-US" sz="1400">
                <a:ea typeface="Alibaba PuHuiTi R"/>
              </a:rPr>
              <a:t>，</a:t>
            </a:r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可为空</a:t>
            </a:r>
            <a:endParaRPr lang="en-US" altLang="zh-CN" sz="1400">
              <a:solidFill>
                <a:srgbClr val="C00000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49504F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如果</a:t>
            </a:r>
            <a:r>
              <a:rPr lang="en-US" altLang="zh-CN" sz="1400">
                <a:ea typeface="Alibaba PuHuiTi R"/>
              </a:rPr>
              <a:t>userID</a:t>
            </a:r>
            <a:r>
              <a:rPr lang="zh-CN" altLang="en-US" sz="1400">
                <a:ea typeface="Alibaba PuHuiTi R"/>
              </a:rPr>
              <a:t>是</a:t>
            </a:r>
            <a:r>
              <a:rPr lang="zh-CN" altLang="en-US" sz="1400">
                <a:solidFill>
                  <a:srgbClr val="B60206"/>
                </a:solidFill>
                <a:ea typeface="Alibaba PuHuiTi R"/>
              </a:rPr>
              <a:t>空</a:t>
            </a:r>
            <a:r>
              <a:rPr lang="zh-CN" altLang="en-US" sz="1400">
                <a:ea typeface="Alibaba PuHuiTi R"/>
              </a:rPr>
              <a:t>，则查询当前操作用户的个人资料</a:t>
            </a: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2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  <p:bldP spid="18" grpId="0" animBg="1"/>
      <p:bldP spid="19" grpId="0" animBg="1"/>
      <p:bldP spid="20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5727AC-FDF8-44ED-8C99-B6FC5CE0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3E460-841B-4C88-B7B1-EDD5BD1A7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查询个人资料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29997BB-C269-43BB-81CA-62EA37F0E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Service</a:t>
            </a:r>
            <a:r>
              <a:rPr lang="zh-CN" altLang="en-US"/>
              <a:t>层中调用</a:t>
            </a:r>
            <a:r>
              <a:rPr lang="en-US" altLang="zh-CN"/>
              <a:t>dubbo API</a:t>
            </a: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</a:t>
            </a:r>
            <a:endParaRPr lang="en-US" altLang="zh-CN"/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从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header</a:t>
            </a: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中获取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token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解析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token</a:t>
            </a: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获取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id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调用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API</a:t>
            </a: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查询</a:t>
            </a:r>
            <a:endParaRPr lang="en-US" altLang="zh-CN" sz="1400" b="0"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代码测试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29">
            <a:extLst>
              <a:ext uri="{FF2B5EF4-FFF2-40B4-BE49-F238E27FC236}">
                <a16:creationId xmlns:a16="http://schemas.microsoft.com/office/drawing/2014/main" id="{10D057E1-1DCD-4427-BC74-C388987FB96C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DB43C686-1E92-4E41-9B5C-B2630363126F}"/>
              </a:ext>
            </a:extLst>
          </p:cNvPr>
          <p:cNvSpPr/>
          <p:nvPr/>
        </p:nvSpPr>
        <p:spPr>
          <a:xfrm rot="2651319">
            <a:off x="911458" y="56452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A8F37-EDC5-4F34-BD50-EA513501DEC8}"/>
              </a:ext>
            </a:extLst>
          </p:cNvPr>
          <p:cNvSpPr/>
          <p:nvPr/>
        </p:nvSpPr>
        <p:spPr>
          <a:xfrm>
            <a:off x="1004772" y="52886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FF211-D1EE-4905-8CC0-5D24B068B21D}"/>
              </a:ext>
            </a:extLst>
          </p:cNvPr>
          <p:cNvSpPr/>
          <p:nvPr/>
        </p:nvSpPr>
        <p:spPr>
          <a:xfrm>
            <a:off x="904844" y="53611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84A8B02-FDE6-48CC-AB4C-D6BEFE4998BB}"/>
              </a:ext>
            </a:extLst>
          </p:cNvPr>
          <p:cNvSpPr txBox="1"/>
          <p:nvPr/>
        </p:nvSpPr>
        <p:spPr>
          <a:xfrm>
            <a:off x="1516127" y="5662254"/>
            <a:ext cx="816566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通过</a:t>
            </a:r>
            <a:r>
              <a:rPr lang="en-US" altLang="zh-CN" sz="1400">
                <a:ea typeface="Alibaba PuHuiTi R"/>
              </a:rPr>
              <a:t>PostMan</a:t>
            </a:r>
            <a:r>
              <a:rPr lang="zh-CN" altLang="en-US" sz="1400">
                <a:ea typeface="Alibaba PuHuiTi R"/>
              </a:rPr>
              <a:t>测试，数据格式</a:t>
            </a:r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正常无误</a:t>
            </a:r>
            <a:endParaRPr lang="en-US" altLang="zh-CN" sz="1400">
              <a:solidFill>
                <a:srgbClr val="C00000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配合客户端</a:t>
            </a:r>
            <a:r>
              <a:rPr lang="en-US" altLang="zh-CN" sz="1400">
                <a:ea typeface="Alibaba PuHuiTi R"/>
              </a:rPr>
              <a:t>APP</a:t>
            </a:r>
            <a:r>
              <a:rPr lang="zh-CN" altLang="en-US" sz="1400">
                <a:ea typeface="Alibaba PuHuiTi R"/>
              </a:rPr>
              <a:t>联合测试，</a:t>
            </a:r>
            <a:r>
              <a:rPr lang="en-US" altLang="zh-CN" sz="1400">
                <a:ea typeface="Alibaba PuHuiTi R"/>
              </a:rPr>
              <a:t>APP</a:t>
            </a:r>
            <a:r>
              <a:rPr lang="zh-CN" altLang="en-US" sz="1400">
                <a:ea typeface="Alibaba PuHuiTi R"/>
              </a:rPr>
              <a:t>端数据展示</a:t>
            </a:r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异常</a:t>
            </a:r>
            <a:endParaRPr lang="zh-CN" altLang="en-US" sz="1400">
              <a:solidFill>
                <a:srgbClr val="B6020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7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9A54450-75F7-44B8-9392-84838041D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F2DCA5-C111-426D-8DC4-58723EC5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98B81-F035-48A3-A6A1-1C9FAAA6D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查询个人资料</a:t>
            </a:r>
            <a:r>
              <a:rPr lang="en-US" altLang="zh-CN"/>
              <a:t>-</a:t>
            </a:r>
            <a:r>
              <a:rPr lang="zh-CN" altLang="en-US"/>
              <a:t>问题分析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D29D74FB-3204-4F64-BB20-8899B4D5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38690"/>
              </p:ext>
            </p:extLst>
          </p:nvPr>
        </p:nvGraphicFramePr>
        <p:xfrm>
          <a:off x="869128" y="1822585"/>
          <a:ext cx="4104088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83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244280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名称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类型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…..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……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birthday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string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age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string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4541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city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string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DC5A0A4-D367-41B8-B92D-D22B2F272C6D}"/>
              </a:ext>
            </a:extLst>
          </p:cNvPr>
          <p:cNvSpPr txBox="1"/>
          <p:nvPr/>
        </p:nvSpPr>
        <p:spPr>
          <a:xfrm>
            <a:off x="869128" y="3918856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API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接口文档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--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响应数据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AE30F75-5FB7-4F71-A026-A162BDF5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167" y="1878510"/>
            <a:ext cx="3712228" cy="138499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UserInfo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省略其他属性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2">
            <a:extLst>
              <a:ext uri="{FF2B5EF4-FFF2-40B4-BE49-F238E27FC236}">
                <a16:creationId xmlns:a16="http://schemas.microsoft.com/office/drawing/2014/main" id="{CF3363DC-6338-4663-A3AA-8C52F1D9D520}"/>
              </a:ext>
            </a:extLst>
          </p:cNvPr>
          <p:cNvCxnSpPr>
            <a:cxnSpLocks/>
          </p:cNvCxnSpPr>
          <p:nvPr/>
        </p:nvCxnSpPr>
        <p:spPr>
          <a:xfrm>
            <a:off x="5892846" y="2846824"/>
            <a:ext cx="840907" cy="0"/>
          </a:xfrm>
          <a:prstGeom prst="straightConnector1">
            <a:avLst/>
          </a:prstGeom>
          <a:ln>
            <a:solidFill>
              <a:srgbClr val="AD2B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9DB288F-41F8-4278-9396-E11ACB1C7D06}"/>
              </a:ext>
            </a:extLst>
          </p:cNvPr>
          <p:cNvSpPr txBox="1"/>
          <p:nvPr/>
        </p:nvSpPr>
        <p:spPr>
          <a:xfrm>
            <a:off x="7467167" y="3918856"/>
            <a:ext cx="103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Java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实体类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14" name="文本占位符 29">
            <a:extLst>
              <a:ext uri="{FF2B5EF4-FFF2-40B4-BE49-F238E27FC236}">
                <a16:creationId xmlns:a16="http://schemas.microsoft.com/office/drawing/2014/main" id="{F2444612-E1D0-4C89-B31A-4BB9F793661A}"/>
              </a:ext>
            </a:extLst>
          </p:cNvPr>
          <p:cNvSpPr txBox="1">
            <a:spLocks/>
          </p:cNvSpPr>
          <p:nvPr/>
        </p:nvSpPr>
        <p:spPr>
          <a:xfrm>
            <a:off x="852034" y="586505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5" name="三角形 9">
            <a:extLst>
              <a:ext uri="{FF2B5EF4-FFF2-40B4-BE49-F238E27FC236}">
                <a16:creationId xmlns:a16="http://schemas.microsoft.com/office/drawing/2014/main" id="{D8038807-88C9-4A92-99EA-7F70C81FAB0D}"/>
              </a:ext>
            </a:extLst>
          </p:cNvPr>
          <p:cNvSpPr/>
          <p:nvPr/>
        </p:nvSpPr>
        <p:spPr>
          <a:xfrm rot="2651319">
            <a:off x="798757" y="548030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EEAD4-285C-4030-A2DF-98B2FF7CFB44}"/>
              </a:ext>
            </a:extLst>
          </p:cNvPr>
          <p:cNvSpPr/>
          <p:nvPr/>
        </p:nvSpPr>
        <p:spPr>
          <a:xfrm>
            <a:off x="892071" y="5123719"/>
            <a:ext cx="10287324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87B702-F67F-4C58-BA6E-D44D447621A9}"/>
              </a:ext>
            </a:extLst>
          </p:cNvPr>
          <p:cNvSpPr/>
          <p:nvPr/>
        </p:nvSpPr>
        <p:spPr>
          <a:xfrm>
            <a:off x="792143" y="519618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问题思考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109E2FE-53E4-4DE3-8C43-C9A236A2B998}"/>
              </a:ext>
            </a:extLst>
          </p:cNvPr>
          <p:cNvSpPr txBox="1"/>
          <p:nvPr/>
        </p:nvSpPr>
        <p:spPr>
          <a:xfrm>
            <a:off x="1403426" y="5497317"/>
            <a:ext cx="816566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问题出现的原因：</a:t>
            </a:r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返回值类型和文档不一致。</a:t>
            </a:r>
            <a:endParaRPr lang="en-US" altLang="zh-CN" sz="1400">
              <a:solidFill>
                <a:srgbClr val="C00000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企业开发中还面临：属性名称不同，数据类型，数据个数等问题</a:t>
            </a: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84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9A54450-75F7-44B8-9392-84838041D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029366"/>
          </a:xfrm>
        </p:spPr>
        <p:txBody>
          <a:bodyPr/>
          <a:lstStyle/>
          <a:p>
            <a:r>
              <a:rPr lang="en-US" altLang="zh-CN"/>
              <a:t>VO</a:t>
            </a:r>
            <a:r>
              <a:rPr lang="zh-CN" altLang="en-US"/>
              <a:t>（</a:t>
            </a:r>
            <a:r>
              <a:rPr lang="en-US" altLang="zh-CN"/>
              <a:t>Value Object</a:t>
            </a:r>
            <a:r>
              <a:rPr lang="zh-CN" altLang="en-US"/>
              <a:t>）值对象，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通常用于服务端与界面之间的数据传递。对于一个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WEB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页面，用一个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VO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对象对应整个界面的值。</a:t>
            </a:r>
            <a:endParaRPr lang="en-US" altLang="zh-CN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/>
              <a:t>DTO</a:t>
            </a:r>
            <a:r>
              <a:rPr lang="zh-CN" altLang="en-US"/>
              <a:t>（</a:t>
            </a:r>
            <a:r>
              <a:rPr lang="en-US" altLang="zh-CN"/>
              <a:t>Data Transfer Object</a:t>
            </a:r>
            <a:r>
              <a:rPr lang="zh-CN" altLang="en-US"/>
              <a:t>）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  <a:ea typeface="Alibaba PuHuiTi R"/>
              </a:rPr>
              <a:t>数据传输对象，通常用于界面向服务端的数据传递</a:t>
            </a:r>
            <a:endParaRPr lang="en-US" altLang="zh-CN" b="0" i="0">
              <a:solidFill>
                <a:srgbClr val="404040"/>
              </a:solidFill>
              <a:effectLst/>
              <a:latin typeface="-apple-system"/>
              <a:ea typeface="Alibaba PuHuiTi R"/>
            </a:endParaRPr>
          </a:p>
          <a:p>
            <a:r>
              <a:rPr lang="en-US" altLang="zh-CN"/>
              <a:t>Entity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最常用实体类，基本和数据表一一对应，一个实体一张表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（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常说的实体类，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Domain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）</a:t>
            </a:r>
            <a:endParaRPr lang="zh-CN" altLang="en-US"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F2DCA5-C111-426D-8DC4-58723EC5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98B81-F035-48A3-A6A1-1C9FAAA6D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查询个人资料</a:t>
            </a:r>
            <a:r>
              <a:rPr lang="en-US" altLang="zh-CN"/>
              <a:t>-</a:t>
            </a:r>
            <a:r>
              <a:rPr lang="zh-CN" altLang="en-US"/>
              <a:t>问题解决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F63627-D185-4BDD-B933-EBF80D2DEA7F}"/>
              </a:ext>
            </a:extLst>
          </p:cNvPr>
          <p:cNvSpPr/>
          <p:nvPr/>
        </p:nvSpPr>
        <p:spPr>
          <a:xfrm>
            <a:off x="392291" y="4774763"/>
            <a:ext cx="1008063" cy="100806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前端</a:t>
            </a:r>
            <a:endParaRPr lang="zh-CN" altLang="en-US" sz="16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381A98-638E-4B89-8817-A4BABC5152C1}"/>
              </a:ext>
            </a:extLst>
          </p:cNvPr>
          <p:cNvSpPr/>
          <p:nvPr/>
        </p:nvSpPr>
        <p:spPr>
          <a:xfrm>
            <a:off x="2439133" y="4432431"/>
            <a:ext cx="901899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web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218EDF-E190-434B-93F0-0F07717E6ED1}"/>
              </a:ext>
            </a:extLst>
          </p:cNvPr>
          <p:cNvSpPr/>
          <p:nvPr/>
        </p:nvSpPr>
        <p:spPr>
          <a:xfrm>
            <a:off x="2535908" y="4371392"/>
            <a:ext cx="2021826" cy="181480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617C1E-6861-40D7-A599-304951B7AC1D}"/>
              </a:ext>
            </a:extLst>
          </p:cNvPr>
          <p:cNvSpPr/>
          <p:nvPr/>
        </p:nvSpPr>
        <p:spPr>
          <a:xfrm>
            <a:off x="5992375" y="4375086"/>
            <a:ext cx="901899" cy="31204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service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465B4C-618E-4234-874B-B231433DCAE6}"/>
              </a:ext>
            </a:extLst>
          </p:cNvPr>
          <p:cNvSpPr/>
          <p:nvPr/>
        </p:nvSpPr>
        <p:spPr>
          <a:xfrm>
            <a:off x="6039027" y="4323127"/>
            <a:ext cx="2021827" cy="1881732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A2578F-F938-4821-BE93-C48CE79413FA}"/>
              </a:ext>
            </a:extLst>
          </p:cNvPr>
          <p:cNvSpPr/>
          <p:nvPr/>
        </p:nvSpPr>
        <p:spPr>
          <a:xfrm>
            <a:off x="9435249" y="4375086"/>
            <a:ext cx="901899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dao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0103274-A079-461A-B40B-3277B929628B}"/>
              </a:ext>
            </a:extLst>
          </p:cNvPr>
          <p:cNvSpPr/>
          <p:nvPr/>
        </p:nvSpPr>
        <p:spPr>
          <a:xfrm>
            <a:off x="9481902" y="4369782"/>
            <a:ext cx="1978578" cy="181480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95ABDF-11BD-4D45-BA5A-6F44D79C20F8}"/>
              </a:ext>
            </a:extLst>
          </p:cNvPr>
          <p:cNvSpPr txBox="1"/>
          <p:nvPr/>
        </p:nvSpPr>
        <p:spPr>
          <a:xfrm>
            <a:off x="2817625" y="4996422"/>
            <a:ext cx="1616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获取请求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dto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对象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向前端响应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vo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380609-E06A-4A93-B9FF-A81FE6A3DF77}"/>
              </a:ext>
            </a:extLst>
          </p:cNvPr>
          <p:cNvSpPr txBox="1"/>
          <p:nvPr/>
        </p:nvSpPr>
        <p:spPr>
          <a:xfrm>
            <a:off x="6320745" y="4946759"/>
            <a:ext cx="1481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DTO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转化为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Entity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Entity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转化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VO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A134B-04CD-42BB-B138-22D209B3CBD3}"/>
              </a:ext>
            </a:extLst>
          </p:cNvPr>
          <p:cNvSpPr txBox="1"/>
          <p:nvPr/>
        </p:nvSpPr>
        <p:spPr>
          <a:xfrm>
            <a:off x="10058400" y="527879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CFF1900-1E2F-4B9F-B55E-957339CB0055}"/>
              </a:ext>
            </a:extLst>
          </p:cNvPr>
          <p:cNvSpPr txBox="1"/>
          <p:nvPr/>
        </p:nvSpPr>
        <p:spPr>
          <a:xfrm>
            <a:off x="10150765" y="5057977"/>
            <a:ext cx="61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Entity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4320172-9999-47F7-8EE1-FFA2DDC01D6E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1400354" y="5278794"/>
            <a:ext cx="1135554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A7C9D67-7C64-4821-AFF6-23DC4AFDD6B2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4557734" y="5263993"/>
            <a:ext cx="1481293" cy="14801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1B405B-C876-425A-83EF-6B27BFF6CDD6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8060854" y="5263993"/>
            <a:ext cx="1421048" cy="13191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6FCCC84B-F3F1-4C45-8166-4B43B680164C}"/>
              </a:ext>
            </a:extLst>
          </p:cNvPr>
          <p:cNvSpPr txBox="1">
            <a:spLocks/>
          </p:cNvSpPr>
          <p:nvPr/>
        </p:nvSpPr>
        <p:spPr>
          <a:xfrm>
            <a:off x="1585357" y="4861216"/>
            <a:ext cx="668833" cy="4093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ea typeface="Alibaba PuHuiTi R"/>
              </a:rPr>
              <a:t>JSON</a:t>
            </a:r>
            <a:endParaRPr lang="zh-CN" altLang="en-US" sz="1400">
              <a:ea typeface="Alibaba PuHuiTi R"/>
            </a:endParaRPr>
          </a:p>
        </p:txBody>
      </p:sp>
      <p:sp>
        <p:nvSpPr>
          <p:cNvPr id="51" name="文本占位符 1">
            <a:extLst>
              <a:ext uri="{FF2B5EF4-FFF2-40B4-BE49-F238E27FC236}">
                <a16:creationId xmlns:a16="http://schemas.microsoft.com/office/drawing/2014/main" id="{FB7B3F9A-9811-4FC1-90E5-52122E9D464C}"/>
              </a:ext>
            </a:extLst>
          </p:cNvPr>
          <p:cNvSpPr txBox="1">
            <a:spLocks/>
          </p:cNvSpPr>
          <p:nvPr/>
        </p:nvSpPr>
        <p:spPr>
          <a:xfrm>
            <a:off x="4922816" y="4889993"/>
            <a:ext cx="770472" cy="8928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ea typeface="Alibaba PuHuiTi R"/>
              </a:rPr>
              <a:t>DTO</a:t>
            </a:r>
          </a:p>
          <a:p>
            <a:pPr marL="0" indent="0">
              <a:buNone/>
            </a:pPr>
            <a:r>
              <a:rPr lang="en-US" altLang="zh-CN" sz="1400">
                <a:ea typeface="Alibaba PuHuiTi R"/>
              </a:rPr>
              <a:t>VO</a:t>
            </a:r>
          </a:p>
          <a:p>
            <a:pPr marL="0" indent="0">
              <a:buNone/>
            </a:pPr>
            <a:endParaRPr lang="zh-CN" altLang="en-US" sz="1400">
              <a:ea typeface="Alibaba PuHuiTi R"/>
            </a:endParaRP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58ADAE46-4BB2-4222-8766-85540D9825D4}"/>
              </a:ext>
            </a:extLst>
          </p:cNvPr>
          <p:cNvSpPr txBox="1">
            <a:spLocks/>
          </p:cNvSpPr>
          <p:nvPr/>
        </p:nvSpPr>
        <p:spPr>
          <a:xfrm>
            <a:off x="8446759" y="4875876"/>
            <a:ext cx="668833" cy="4093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ea typeface="Alibaba PuHuiTi R"/>
              </a:rPr>
              <a:t>Entity</a:t>
            </a:r>
            <a:endParaRPr lang="zh-CN" altLang="en-US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87018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DF22E9-1FE2-47C2-B57C-4032882109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API</a:t>
            </a:r>
            <a:r>
              <a:rPr lang="zh-CN" altLang="en-US"/>
              <a:t>文档编写</a:t>
            </a:r>
            <a:r>
              <a:rPr lang="en-US" altLang="zh-CN"/>
              <a:t>VO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service</a:t>
            </a:r>
            <a:r>
              <a:rPr lang="zh-CN" altLang="en-US"/>
              <a:t>中，将数据库查询结果</a:t>
            </a:r>
            <a:r>
              <a:rPr lang="en-US" altLang="zh-CN"/>
              <a:t>UserInfo</a:t>
            </a:r>
            <a:r>
              <a:rPr lang="zh-CN" altLang="en-US"/>
              <a:t>转化为</a:t>
            </a:r>
            <a:r>
              <a:rPr lang="en-US" altLang="zh-CN"/>
              <a:t>UserInfoVo</a:t>
            </a:r>
          </a:p>
          <a:p>
            <a:r>
              <a:rPr lang="zh-CN" altLang="en-US"/>
              <a:t>数据响应</a:t>
            </a:r>
            <a:r>
              <a:rPr lang="en-US" altLang="zh-CN"/>
              <a:t>VO</a:t>
            </a:r>
            <a:r>
              <a:rPr lang="zh-CN" altLang="en-US"/>
              <a:t>对象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798959-F1B8-435B-8997-13CE5336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0F7F3-273C-4441-B5C2-872EBD2EE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查询个人资料</a:t>
            </a:r>
            <a:r>
              <a:rPr lang="en-US" altLang="zh-CN"/>
              <a:t>-</a:t>
            </a:r>
            <a:r>
              <a:rPr lang="zh-CN" altLang="en-US"/>
              <a:t>问题修复</a:t>
            </a:r>
          </a:p>
        </p:txBody>
      </p:sp>
    </p:spTree>
    <p:extLst>
      <p:ext uri="{BB962C8B-B14F-4D97-AF65-F5344CB8AC3E}">
        <p14:creationId xmlns:p14="http://schemas.microsoft.com/office/powerpoint/2010/main" val="2892321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CC75EB-1B1F-4034-ADE0-FECB834A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3AAB2-A786-46D0-BAD5-D46D92F3B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更新个人资料</a:t>
            </a:r>
            <a:r>
              <a:rPr lang="en-US" altLang="zh-CN"/>
              <a:t>-</a:t>
            </a:r>
            <a:r>
              <a:rPr lang="zh-CN" altLang="en-US"/>
              <a:t>接口文档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D8BD39C5-3B73-4AF3-AB8B-5EB100C9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93101"/>
              </p:ext>
            </p:extLst>
          </p:nvPr>
        </p:nvGraphicFramePr>
        <p:xfrm>
          <a:off x="1615577" y="1635973"/>
          <a:ext cx="7390642" cy="21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/users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PUT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</a:t>
                      </a:r>
                      <a:r>
                        <a:rPr lang="en-US" altLang="zh-CN" sz="1600"/>
                        <a:t>header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Authorization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4541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UserInfo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2341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D8E5B10-7267-42F9-B0E5-29614A17CC6D}"/>
              </a:ext>
            </a:extLst>
          </p:cNvPr>
          <p:cNvSpPr/>
          <p:nvPr/>
        </p:nvSpPr>
        <p:spPr>
          <a:xfrm>
            <a:off x="5096390" y="3076230"/>
            <a:ext cx="2444621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E4E816-0E22-4A1A-B1AF-7557B05D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520" y="4633207"/>
            <a:ext cx="3209732" cy="1384995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播仔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"2006-05-01"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昌平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  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0B13663-CBDE-47A5-9EA9-1B60C580F4DE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83386" y="3234491"/>
            <a:ext cx="1713004" cy="1398715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1846854-9128-426F-ADD0-E7A5FD9822B7}"/>
              </a:ext>
            </a:extLst>
          </p:cNvPr>
          <p:cNvSpPr/>
          <p:nvPr/>
        </p:nvSpPr>
        <p:spPr>
          <a:xfrm>
            <a:off x="5096390" y="3480769"/>
            <a:ext cx="2444621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6EEFF-7237-491A-AE73-FF79A48A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700" y="4633206"/>
            <a:ext cx="4259903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</a:br>
            <a:br>
              <a:rPr lang="zh-CN" altLang="zh-CN" sz="1200" b="1">
                <a:solidFill>
                  <a:srgbClr val="961574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200">
              <a:latin typeface="Arial" panose="020B0604020202020204" pitchFamily="34" charset="0"/>
              <a:ea typeface="Alibaba PuHuiTi R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44A301B-CF77-4B01-BFBC-391204138739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7541011" y="3639031"/>
            <a:ext cx="907641" cy="994175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55D1-FF4D-4152-99DF-8B7EE6CA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FBB97-5095-4822-A6ED-E873EBB3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更新个人资料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A8E89-CDC5-4D24-AFC9-11E8D18BB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需求：完成个人资料修改功能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Controller</a:t>
            </a:r>
            <a:r>
              <a:rPr lang="zh-CN" altLang="en-US"/>
              <a:t>，获取请求参数</a:t>
            </a:r>
            <a:r>
              <a:rPr lang="en-US" altLang="zh-CN"/>
              <a:t>UserInfo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Service</a:t>
            </a:r>
            <a:r>
              <a:rPr lang="zh-CN" altLang="en-US"/>
              <a:t>层中调用</a:t>
            </a:r>
            <a:r>
              <a:rPr lang="en-US" altLang="zh-CN"/>
              <a:t>dubbo API</a:t>
            </a: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</a:t>
            </a:r>
            <a:endParaRPr lang="en-US" altLang="zh-CN"/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从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header</a:t>
            </a: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中获取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token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解析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token</a:t>
            </a: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获取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id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调用</a:t>
            </a:r>
            <a:r>
              <a:rPr lang="en-US" altLang="zh-CN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API</a:t>
            </a:r>
            <a:r>
              <a:rPr lang="zh-CN" altLang="en-US" sz="1400" b="0"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查询</a:t>
            </a:r>
            <a:endParaRPr lang="en-US" altLang="zh-CN" sz="1400" b="0"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代码测试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3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掌握阿里云</a:t>
            </a:r>
            <a:r>
              <a:rPr lang="en-US" altLang="zh-CN"/>
              <a:t>OSS</a:t>
            </a:r>
            <a:r>
              <a:rPr lang="zh-CN" altLang="en-US"/>
              <a:t>文件存储</a:t>
            </a:r>
            <a:endParaRPr lang="en-US" altLang="zh-CN"/>
          </a:p>
          <a:p>
            <a:r>
              <a:rPr lang="zh-CN" altLang="en-US"/>
              <a:t>独立完成完善用户信息功能</a:t>
            </a:r>
            <a:endParaRPr lang="en-US" altLang="zh-CN"/>
          </a:p>
          <a:p>
            <a:r>
              <a:rPr lang="zh-CN" altLang="en-US"/>
              <a:t>掌握统一</a:t>
            </a:r>
            <a:r>
              <a:rPr lang="en-US" altLang="zh-CN"/>
              <a:t>token</a:t>
            </a:r>
            <a:r>
              <a:rPr lang="zh-CN" altLang="en-US"/>
              <a:t>处理</a:t>
            </a:r>
            <a:endParaRPr lang="en-US" altLang="zh-CN"/>
          </a:p>
          <a:p>
            <a:r>
              <a:rPr lang="zh-CN" altLang="en-US"/>
              <a:t>独立完成统一异常处理</a:t>
            </a:r>
            <a:endParaRPr lang="en-US" altLang="zh-CN"/>
          </a:p>
          <a:p>
            <a:endParaRPr kumimoji="1"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7467E0-985B-426B-905E-86871816D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查询个人资料</a:t>
            </a:r>
            <a:endParaRPr lang="en-US" altLang="zh-CN"/>
          </a:p>
          <a:p>
            <a:r>
              <a:rPr lang="zh-CN" altLang="en-US"/>
              <a:t>更新个人资料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A55AE73-168C-48DA-B282-8529898D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个人资料管理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6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统一用户鉴权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统一</a:t>
            </a:r>
            <a:r>
              <a:rPr lang="en-US" altLang="zh-CN"/>
              <a:t>token</a:t>
            </a:r>
            <a:r>
              <a:rPr lang="zh-CN" altLang="en-US"/>
              <a:t>处理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统一异常处理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229E2-92DD-4551-A7EE-DAD40992B7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B475C198-CFAC-4034-82E4-A4859BC20F45}"/>
              </a:ext>
            </a:extLst>
          </p:cNvPr>
          <p:cNvSpPr txBox="1">
            <a:spLocks/>
          </p:cNvSpPr>
          <p:nvPr/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/>
              <a:t>代码优化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C5CDA736-B0CA-49C4-BCC2-3952DC5839BC}"/>
              </a:ext>
            </a:extLst>
          </p:cNvPr>
          <p:cNvSpPr txBox="1">
            <a:spLocks/>
          </p:cNvSpPr>
          <p:nvPr/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i="0" kern="120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846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5B26F8-CBAA-40F4-8D5B-378E437147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104108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代码功能实现完毕，这里以</a:t>
            </a:r>
            <a:r>
              <a:rPr lang="en-US" altLang="zh-CN"/>
              <a:t>Controller</a:t>
            </a:r>
            <a:r>
              <a:rPr lang="zh-CN" altLang="en-US"/>
              <a:t>中的代码为例，分析其存在的问题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47756D-3208-4146-AA2F-BC3AE0AF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224A5-8273-4600-9659-366FA867E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7FE9F-68E4-4240-9945-F4309F89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" y="2385118"/>
            <a:ext cx="6688296" cy="2862322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@PutMapping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ResponseEntity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@RequestHeader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"Authorization"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//根据token获取用户对象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User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getUserByToken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//判断用户对象是否存在（若解析失败，即当前用户登录失效）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==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throw 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RuntimeException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"当前用户未登录"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}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//业务操作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……………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423781D-68C5-449C-A6A4-2012A43931DA}"/>
              </a:ext>
            </a:extLst>
          </p:cNvPr>
          <p:cNvCxnSpPr>
            <a:cxnSpLocks/>
          </p:cNvCxnSpPr>
          <p:nvPr/>
        </p:nvCxnSpPr>
        <p:spPr>
          <a:xfrm>
            <a:off x="3172407" y="2884929"/>
            <a:ext cx="38908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38CDFA-DCA9-42B9-978C-2162FC7BBAD2}"/>
              </a:ext>
            </a:extLst>
          </p:cNvPr>
          <p:cNvCxnSpPr>
            <a:cxnSpLocks/>
          </p:cNvCxnSpPr>
          <p:nvPr/>
        </p:nvCxnSpPr>
        <p:spPr>
          <a:xfrm>
            <a:off x="1132113" y="3559843"/>
            <a:ext cx="38908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0EE7F89-2056-4954-9579-D2499FC352D8}"/>
              </a:ext>
            </a:extLst>
          </p:cNvPr>
          <p:cNvSpPr/>
          <p:nvPr/>
        </p:nvSpPr>
        <p:spPr>
          <a:xfrm>
            <a:off x="1132113" y="3700049"/>
            <a:ext cx="4242320" cy="88127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5">
            <a:extLst>
              <a:ext uri="{FF2B5EF4-FFF2-40B4-BE49-F238E27FC236}">
                <a16:creationId xmlns:a16="http://schemas.microsoft.com/office/drawing/2014/main" id="{6C5AEB2C-D150-4BAB-BF2C-9F58349B6DD6}"/>
              </a:ext>
            </a:extLst>
          </p:cNvPr>
          <p:cNvSpPr txBox="1">
            <a:spLocks/>
          </p:cNvSpPr>
          <p:nvPr/>
        </p:nvSpPr>
        <p:spPr>
          <a:xfrm>
            <a:off x="8245534" y="2037170"/>
            <a:ext cx="2961267" cy="4441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Consolas" panose="020B0609020204030204" pitchFamily="49" charset="0"/>
                <a:ea typeface="Alibaba PuHuiTi R"/>
              </a:rPr>
              <a:t>通过</a:t>
            </a:r>
            <a:r>
              <a:rPr lang="en-US" altLang="zh-CN" sz="1400">
                <a:latin typeface="Consolas" panose="020B0609020204030204" pitchFamily="49" charset="0"/>
                <a:ea typeface="Alibaba PuHuiTi R"/>
              </a:rPr>
              <a:t>header</a:t>
            </a:r>
            <a:r>
              <a:rPr lang="zh-CN" altLang="en-US" sz="1400">
                <a:latin typeface="Consolas" panose="020B0609020204030204" pitchFamily="49" charset="0"/>
                <a:ea typeface="Alibaba PuHuiTi R"/>
              </a:rPr>
              <a:t>获取</a:t>
            </a:r>
            <a:r>
              <a:rPr lang="en-US" altLang="zh-CN" sz="1400">
                <a:latin typeface="Consolas" panose="020B0609020204030204" pitchFamily="49" charset="0"/>
                <a:ea typeface="Alibaba PuHuiTi R"/>
              </a:rPr>
              <a:t>token</a:t>
            </a:r>
            <a:endParaRPr lang="zh-CN" altLang="en-US" sz="140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BA2A924A-E06A-4673-AA39-EE4902932065}"/>
              </a:ext>
            </a:extLst>
          </p:cNvPr>
          <p:cNvSpPr txBox="1">
            <a:spLocks/>
          </p:cNvSpPr>
          <p:nvPr/>
        </p:nvSpPr>
        <p:spPr>
          <a:xfrm>
            <a:off x="8245533" y="3206923"/>
            <a:ext cx="2961267" cy="4441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Consolas" panose="020B0609020204030204" pitchFamily="49" charset="0"/>
                <a:ea typeface="Alibaba PuHuiTi R"/>
              </a:rPr>
              <a:t>解析</a:t>
            </a:r>
            <a:r>
              <a:rPr lang="en-US" altLang="zh-CN" sz="1400">
                <a:latin typeface="Consolas" panose="020B0609020204030204" pitchFamily="49" charset="0"/>
                <a:ea typeface="Alibaba PuHuiTi R"/>
              </a:rPr>
              <a:t>token</a:t>
            </a:r>
            <a:r>
              <a:rPr lang="zh-CN" altLang="en-US" sz="1400">
                <a:latin typeface="Consolas" panose="020B0609020204030204" pitchFamily="49" charset="0"/>
                <a:ea typeface="Alibaba PuHuiTi R"/>
              </a:rPr>
              <a:t>获取数据</a:t>
            </a:r>
          </a:p>
        </p:txBody>
      </p: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1957EB29-66C9-4E74-8587-EB86895EE9E6}"/>
              </a:ext>
            </a:extLst>
          </p:cNvPr>
          <p:cNvSpPr txBox="1">
            <a:spLocks/>
          </p:cNvSpPr>
          <p:nvPr/>
        </p:nvSpPr>
        <p:spPr>
          <a:xfrm>
            <a:off x="8245533" y="4357275"/>
            <a:ext cx="2961267" cy="4441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Consolas" panose="020B0609020204030204" pitchFamily="49" charset="0"/>
                <a:ea typeface="Alibaba PuHuiTi R"/>
              </a:rPr>
              <a:t>登录判断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48B140C-5257-4F3A-9E57-FE84C9BF7D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2656" y="1549081"/>
            <a:ext cx="313682" cy="1672074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EF7F45E-6615-411F-820B-F432E3A29DF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22979" y="3426201"/>
            <a:ext cx="3222554" cy="279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5E9A8F9-DA27-436E-83E6-BB36A9E06B0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425683" y="4502295"/>
            <a:ext cx="2819850" cy="77057"/>
          </a:xfrm>
          <a:prstGeom prst="bentConnector3">
            <a:avLst>
              <a:gd name="adj1" fmla="val -2612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E819-A784-4ECE-AE9E-E6DA83CA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重复性的登录验证</a:t>
            </a:r>
            <a:endParaRPr lang="en-US" altLang="zh-CN"/>
          </a:p>
          <a:p>
            <a:pPr lvl="1"/>
            <a:r>
              <a:rPr lang="zh-CN" altLang="en-US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SpringMVC</a:t>
            </a:r>
            <a:r>
              <a:rPr lang="zh-CN" altLang="en-US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拦截器进行登录校验</a:t>
            </a:r>
            <a:endParaRPr lang="en-US" altLang="zh-CN" sz="1600" b="0">
              <a:solidFill>
                <a:srgbClr val="B60206"/>
              </a:solidFill>
              <a:latin typeface="Alibaba PuHuiTi R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繁琐的</a:t>
            </a:r>
            <a:r>
              <a:rPr lang="en-US" altLang="zh-CN"/>
              <a:t>token</a:t>
            </a:r>
            <a:r>
              <a:rPr lang="zh-CN" altLang="en-US"/>
              <a:t>获取及解析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SpringMVC</a:t>
            </a:r>
            <a:r>
              <a:rPr lang="zh-CN" altLang="en-US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拦截器解析</a:t>
            </a:r>
            <a:r>
              <a:rPr lang="en-US" altLang="zh-CN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将解析对象存入</a:t>
            </a:r>
            <a:r>
              <a:rPr lang="en-US" altLang="zh-CN" sz="1600" b="0">
                <a:solidFill>
                  <a:srgbClr val="B60206"/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ThreadLocal</a:t>
            </a:r>
            <a:endParaRPr lang="en-US" altLang="zh-CN" sz="1600">
              <a:latin typeface="Alibaba PuHuiTi R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211C0E-DFF0-4CD6-AE7D-4EF04C5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</p:spTree>
    <p:extLst>
      <p:ext uri="{BB962C8B-B14F-4D97-AF65-F5344CB8AC3E}">
        <p14:creationId xmlns:p14="http://schemas.microsoft.com/office/powerpoint/2010/main" val="329914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60F2A1-3CB7-4B20-A1A6-630C9A3BB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414307"/>
          </a:xfrm>
        </p:spPr>
        <p:txBody>
          <a:bodyPr/>
          <a:lstStyle/>
          <a:p>
            <a:r>
              <a:rPr lang="zh-CN" altLang="en-US">
                <a:ea typeface="Alibaba PuHuiTi R"/>
              </a:rPr>
              <a:t>拦截器（</a:t>
            </a:r>
            <a:r>
              <a:rPr lang="en-US" altLang="zh-CN">
                <a:ea typeface="Alibaba PuHuiTi R"/>
              </a:rPr>
              <a:t>Interceptor</a:t>
            </a:r>
            <a:r>
              <a:rPr lang="zh-CN" altLang="en-US">
                <a:ea typeface="Alibaba PuHuiTi R"/>
              </a:rPr>
              <a:t>）</a:t>
            </a:r>
            <a:endParaRPr lang="en-US" altLang="zh-CN">
              <a:ea typeface="Alibaba PuHuiTi R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4D4D4D"/>
                </a:solidFill>
                <a:latin typeface="-apple-system"/>
              </a:rPr>
              <a:t>是一种动态拦截方法调用的机制；</a:t>
            </a:r>
            <a:endParaRPr lang="en-US" altLang="zh-CN">
              <a:solidFill>
                <a:srgbClr val="4D4D4D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4D4D4D"/>
                </a:solidFill>
                <a:latin typeface="-apple-system"/>
              </a:rPr>
              <a:t>类似于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Servlet 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开发中的过滤器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Filter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，用于对处理器进行前置处理和后置处理。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360363" lvl="1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211C0E-DFF0-4CD6-AE7D-4EF04C5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E819-A784-4ECE-AE9E-E6DA83CA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统一用户鉴权</a:t>
            </a:r>
            <a:endParaRPr lang="en-US" altLang="zh-CN"/>
          </a:p>
        </p:txBody>
      </p:sp>
      <p:sp>
        <p:nvSpPr>
          <p:cNvPr id="53" name="Shape 2486">
            <a:extLst>
              <a:ext uri="{FF2B5EF4-FFF2-40B4-BE49-F238E27FC236}">
                <a16:creationId xmlns:a16="http://schemas.microsoft.com/office/drawing/2014/main" id="{2D210BAC-B79C-456A-AF2A-772892E50A74}"/>
              </a:ext>
            </a:extLst>
          </p:cNvPr>
          <p:cNvSpPr/>
          <p:nvPr/>
        </p:nvSpPr>
        <p:spPr>
          <a:xfrm>
            <a:off x="2140996" y="3930166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2F14261-255A-4295-BC91-FEFC832CBF46}"/>
              </a:ext>
            </a:extLst>
          </p:cNvPr>
          <p:cNvSpPr/>
          <p:nvPr/>
        </p:nvSpPr>
        <p:spPr>
          <a:xfrm>
            <a:off x="6545536" y="3579220"/>
            <a:ext cx="1219200" cy="125147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3E179F-C687-4903-83C2-0ADE97D5F9FC}"/>
              </a:ext>
            </a:extLst>
          </p:cNvPr>
          <p:cNvSpPr/>
          <p:nvPr/>
        </p:nvSpPr>
        <p:spPr>
          <a:xfrm>
            <a:off x="6630464" y="3505143"/>
            <a:ext cx="801052" cy="235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控制器</a:t>
            </a:r>
            <a:r>
              <a:rPr kumimoji="1" lang="en-US" altLang="zh-CN" sz="120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-1</a:t>
            </a:r>
            <a:endParaRPr kumimoji="1" lang="zh-CN" altLang="en-US" sz="1200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33C962-E0A5-4EFA-B958-A53AE78AF43F}"/>
              </a:ext>
            </a:extLst>
          </p:cNvPr>
          <p:cNvSpPr txBox="1"/>
          <p:nvPr/>
        </p:nvSpPr>
        <p:spPr>
          <a:xfrm>
            <a:off x="6698984" y="3877754"/>
            <a:ext cx="192510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登录校验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业务处理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520C531-B932-4C85-934D-A76331F58BA4}"/>
              </a:ext>
            </a:extLst>
          </p:cNvPr>
          <p:cNvGrpSpPr/>
          <p:nvPr/>
        </p:nvGrpSpPr>
        <p:grpSpPr>
          <a:xfrm>
            <a:off x="6759415" y="3740939"/>
            <a:ext cx="1219200" cy="1325551"/>
            <a:chOff x="8553430" y="4834830"/>
            <a:chExt cx="1219200" cy="1325551"/>
          </a:xfrm>
          <a:solidFill>
            <a:schemeClr val="bg1"/>
          </a:solidFill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0DBF9BD-21F6-472F-B3BB-A6B39762F966}"/>
                </a:ext>
              </a:extLst>
            </p:cNvPr>
            <p:cNvGrpSpPr/>
            <p:nvPr/>
          </p:nvGrpSpPr>
          <p:grpSpPr>
            <a:xfrm>
              <a:off x="8553430" y="4834830"/>
              <a:ext cx="1219200" cy="1325551"/>
              <a:chOff x="8553430" y="4834830"/>
              <a:chExt cx="1219200" cy="1325551"/>
            </a:xfrm>
            <a:grpFill/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CAA43CFA-2F7A-4D43-B91E-447891B08A1B}"/>
                  </a:ext>
                </a:extLst>
              </p:cNvPr>
              <p:cNvSpPr/>
              <p:nvPr/>
            </p:nvSpPr>
            <p:spPr>
              <a:xfrm>
                <a:off x="8553430" y="4908907"/>
                <a:ext cx="1219200" cy="1251474"/>
              </a:xfrm>
              <a:prstGeom prst="roundRect">
                <a:avLst/>
              </a:prstGeom>
              <a:grpFill/>
              <a:ln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BAF632B-C57D-41E6-9584-AD9E747FF81D}"/>
                  </a:ext>
                </a:extLst>
              </p:cNvPr>
              <p:cNvSpPr/>
              <p:nvPr/>
            </p:nvSpPr>
            <p:spPr>
              <a:xfrm>
                <a:off x="8638358" y="4834830"/>
                <a:ext cx="801052" cy="23579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>
                    <a:solidFill>
                      <a:srgbClr val="49504F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控制器</a:t>
                </a:r>
                <a:r>
                  <a:rPr kumimoji="1" lang="en-US" altLang="zh-CN" sz="1200">
                    <a:solidFill>
                      <a:srgbClr val="49504F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-2</a:t>
                </a:r>
                <a:endParaRPr kumimoji="1" lang="zh-CN" altLang="en-US" sz="1200" dirty="0">
                  <a:solidFill>
                    <a:srgbClr val="49504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69A850B-A4AE-4269-BBC2-3056DCFC2DE3}"/>
                </a:ext>
              </a:extLst>
            </p:cNvPr>
            <p:cNvSpPr txBox="1"/>
            <p:nvPr/>
          </p:nvSpPr>
          <p:spPr>
            <a:xfrm>
              <a:off x="8744200" y="5197061"/>
              <a:ext cx="996635" cy="616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登录校验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业务处理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1A77F7A-5003-4F64-8C14-2CF6FA22BB99}"/>
              </a:ext>
            </a:extLst>
          </p:cNvPr>
          <p:cNvCxnSpPr>
            <a:cxnSpLocks/>
          </p:cNvCxnSpPr>
          <p:nvPr/>
        </p:nvCxnSpPr>
        <p:spPr>
          <a:xfrm flipV="1">
            <a:off x="2721037" y="4440753"/>
            <a:ext cx="3824499" cy="52406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7BAE8E9-A87D-45BE-AB03-AD3A92139F63}"/>
              </a:ext>
            </a:extLst>
          </p:cNvPr>
          <p:cNvSpPr/>
          <p:nvPr/>
        </p:nvSpPr>
        <p:spPr>
          <a:xfrm>
            <a:off x="2125098" y="3908734"/>
            <a:ext cx="583060" cy="1119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EDC5CE9-21D6-46A2-9DC0-EBCF5A8F42A4}"/>
              </a:ext>
            </a:extLst>
          </p:cNvPr>
          <p:cNvGrpSpPr/>
          <p:nvPr/>
        </p:nvGrpSpPr>
        <p:grpSpPr>
          <a:xfrm>
            <a:off x="6950185" y="4063337"/>
            <a:ext cx="1219200" cy="1338881"/>
            <a:chOff x="8553430" y="1259689"/>
            <a:chExt cx="1219200" cy="1338881"/>
          </a:xfrm>
          <a:solidFill>
            <a:schemeClr val="bg1"/>
          </a:solidFill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DEED6F7-24B6-4758-90A9-BC2BF8F002FA}"/>
                </a:ext>
              </a:extLst>
            </p:cNvPr>
            <p:cNvSpPr/>
            <p:nvPr/>
          </p:nvSpPr>
          <p:spPr>
            <a:xfrm>
              <a:off x="8553430" y="1347096"/>
              <a:ext cx="1219200" cy="1251474"/>
            </a:xfrm>
            <a:prstGeom prst="roundRect">
              <a:avLst/>
            </a:prstGeom>
            <a:grp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E12B751-8797-4614-A8C7-2D7FD5B2B42C}"/>
                </a:ext>
              </a:extLst>
            </p:cNvPr>
            <p:cNvSpPr txBox="1"/>
            <p:nvPr/>
          </p:nvSpPr>
          <p:spPr>
            <a:xfrm>
              <a:off x="8725149" y="1629356"/>
              <a:ext cx="801052" cy="616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登录校验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业务处理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8A115C9-C430-4BD8-888E-D7AB4C248601}"/>
                </a:ext>
              </a:extLst>
            </p:cNvPr>
            <p:cNvSpPr/>
            <p:nvPr/>
          </p:nvSpPr>
          <p:spPr>
            <a:xfrm>
              <a:off x="8638358" y="1259689"/>
              <a:ext cx="801052" cy="2357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rgbClr val="49504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控制器</a:t>
              </a:r>
              <a:r>
                <a:rPr kumimoji="1" lang="en-US" altLang="zh-CN" sz="1200">
                  <a:solidFill>
                    <a:srgbClr val="49504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-3</a:t>
              </a:r>
              <a:endParaRPr kumimoji="1" lang="zh-CN" altLang="en-US" sz="1200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7403CA2-505C-4CE0-9546-A560478661AC}"/>
              </a:ext>
            </a:extLst>
          </p:cNvPr>
          <p:cNvGrpSpPr/>
          <p:nvPr/>
        </p:nvGrpSpPr>
        <p:grpSpPr>
          <a:xfrm>
            <a:off x="3798738" y="3544188"/>
            <a:ext cx="1656218" cy="1890424"/>
            <a:chOff x="8553430" y="1259689"/>
            <a:chExt cx="1219200" cy="1338881"/>
          </a:xfrm>
          <a:solidFill>
            <a:schemeClr val="bg1"/>
          </a:solidFill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7DC7C6E-151A-4CF0-8A34-FAE4DB14AF20}"/>
                </a:ext>
              </a:extLst>
            </p:cNvPr>
            <p:cNvSpPr/>
            <p:nvPr/>
          </p:nvSpPr>
          <p:spPr>
            <a:xfrm>
              <a:off x="8553430" y="1347096"/>
              <a:ext cx="1219200" cy="1251474"/>
            </a:xfrm>
            <a:prstGeom prst="roundRect">
              <a:avLst/>
            </a:prstGeom>
            <a:grp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690A32E-EFA7-43AB-A11F-DC6E51FDEF12}"/>
                </a:ext>
              </a:extLst>
            </p:cNvPr>
            <p:cNvSpPr txBox="1"/>
            <p:nvPr/>
          </p:nvSpPr>
          <p:spPr>
            <a:xfrm>
              <a:off x="8759227" y="1633255"/>
              <a:ext cx="929855" cy="8298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登录校验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不通过，返回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通过，放行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36175D-FF97-4097-AB78-411FF528B277}"/>
                </a:ext>
              </a:extLst>
            </p:cNvPr>
            <p:cNvSpPr/>
            <p:nvPr/>
          </p:nvSpPr>
          <p:spPr>
            <a:xfrm>
              <a:off x="8638358" y="1259689"/>
              <a:ext cx="589682" cy="2357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rgbClr val="49504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拦截器</a:t>
              </a:r>
              <a:endParaRPr kumimoji="1" lang="zh-CN" altLang="en-US" sz="1200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050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0B76C4-AED0-4BAB-8352-93A3A21B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C3954FC-4530-44C8-A4A3-760C6FD49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统一用户鉴权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61E5408-B3BA-489B-A473-C70C7217B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需求：使用拦截器完成用户鉴权</a:t>
            </a:r>
            <a:endParaRPr lang="en-US" altLang="zh-CN"/>
          </a:p>
          <a:p>
            <a:r>
              <a:rPr lang="zh-CN" altLang="en-US"/>
              <a:t>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编写拦截器</a:t>
            </a:r>
            <a:r>
              <a:rPr lang="en-US" altLang="zh-CN"/>
              <a:t>TokenInterceptor</a:t>
            </a:r>
            <a:r>
              <a:rPr lang="zh-CN" altLang="en-US"/>
              <a:t>，在</a:t>
            </a:r>
            <a:r>
              <a:rPr lang="en-US" altLang="zh-CN"/>
              <a:t>preHandler</a:t>
            </a:r>
            <a:r>
              <a:rPr lang="zh-CN" altLang="en-US"/>
              <a:t>方法中进行业务处理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获取请求</a:t>
            </a:r>
            <a:r>
              <a:rPr lang="en-US" altLang="zh-CN"/>
              <a:t>header</a:t>
            </a:r>
            <a:r>
              <a:rPr lang="zh-CN" altLang="en-US"/>
              <a:t>中的</a:t>
            </a:r>
            <a:r>
              <a:rPr lang="en-US" altLang="zh-CN" sz="1600"/>
              <a:t>Authorization(</a:t>
            </a:r>
            <a:r>
              <a:rPr lang="zh-CN" altLang="en-US" sz="1600"/>
              <a:t>即</a:t>
            </a:r>
            <a:r>
              <a:rPr lang="en-US" altLang="zh-CN" sz="1600"/>
              <a:t>token)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token</a:t>
            </a:r>
            <a:r>
              <a:rPr lang="zh-CN" altLang="en-US"/>
              <a:t>解析获取用户对象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判断是否存在，如不存在返回状态码</a:t>
            </a:r>
            <a:r>
              <a:rPr lang="en-US" altLang="zh-CN"/>
              <a:t>401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如果用户存在，放行。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</a:t>
            </a:r>
            <a:r>
              <a:rPr lang="en-US" altLang="zh-CN"/>
              <a:t>TokenInterceptor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2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60F2A1-3CB7-4B20-A1A6-630C9A3BB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0171" y="1635973"/>
            <a:ext cx="10749598" cy="2888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ThreadLocal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线程内部的存储类，赋予了线程存储数据的能力。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线程内调用的方法都可以从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ThreadLocal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中获取同一个对象。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多个线程中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ThreadLocal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数据相互隔离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211C0E-DFF0-4CD6-AE7D-4EF04C5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E819-A784-4ECE-AE9E-E6DA83CA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处理</a:t>
            </a:r>
            <a:r>
              <a:rPr lang="en-US" altLang="zh-CN"/>
              <a:t>- ThreadLocal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55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211C0E-DFF0-4CD6-AE7D-4EF04C5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E819-A784-4ECE-AE9E-E6DA83CA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处理</a:t>
            </a:r>
            <a:r>
              <a:rPr lang="en-US" altLang="zh-CN"/>
              <a:t>-</a:t>
            </a:r>
            <a:r>
              <a:rPr lang="zh-CN" altLang="en-US"/>
              <a:t>执行过程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3E69F250-46BB-4598-B289-EC4BF1861E58}"/>
              </a:ext>
            </a:extLst>
          </p:cNvPr>
          <p:cNvSpPr/>
          <p:nvPr/>
        </p:nvSpPr>
        <p:spPr>
          <a:xfrm>
            <a:off x="1057167" y="2264837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F0EF92-EFCC-4778-9D6E-68EB34CE30B7}"/>
              </a:ext>
            </a:extLst>
          </p:cNvPr>
          <p:cNvCxnSpPr>
            <a:cxnSpLocks/>
          </p:cNvCxnSpPr>
          <p:nvPr/>
        </p:nvCxnSpPr>
        <p:spPr>
          <a:xfrm>
            <a:off x="1640227" y="2829339"/>
            <a:ext cx="970325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6F3BFC-6751-4049-A52B-477913D0B027}"/>
              </a:ext>
            </a:extLst>
          </p:cNvPr>
          <p:cNvSpPr txBox="1"/>
          <p:nvPr/>
        </p:nvSpPr>
        <p:spPr>
          <a:xfrm>
            <a:off x="1658942" y="2514564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1D48A19-1FD0-42D0-A684-21F38101A338}"/>
              </a:ext>
            </a:extLst>
          </p:cNvPr>
          <p:cNvSpPr/>
          <p:nvPr/>
        </p:nvSpPr>
        <p:spPr>
          <a:xfrm>
            <a:off x="5591584" y="1970841"/>
            <a:ext cx="2021826" cy="181480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FAF3D9-6974-4C7A-8D6F-C1284AF731A4}"/>
              </a:ext>
            </a:extLst>
          </p:cNvPr>
          <p:cNvSpPr/>
          <p:nvPr/>
        </p:nvSpPr>
        <p:spPr>
          <a:xfrm>
            <a:off x="8726245" y="2023772"/>
            <a:ext cx="901899" cy="31204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其他方法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01D0C5-1F9B-41FE-B8CB-9E7C26E69327}"/>
              </a:ext>
            </a:extLst>
          </p:cNvPr>
          <p:cNvSpPr/>
          <p:nvPr/>
        </p:nvSpPr>
        <p:spPr>
          <a:xfrm>
            <a:off x="8784347" y="1937377"/>
            <a:ext cx="2021827" cy="1881732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A4584FFD-D83B-4766-88A4-CBF2E6064561}"/>
              </a:ext>
            </a:extLst>
          </p:cNvPr>
          <p:cNvSpPr txBox="1">
            <a:spLocks/>
          </p:cNvSpPr>
          <p:nvPr/>
        </p:nvSpPr>
        <p:spPr>
          <a:xfrm>
            <a:off x="7656686" y="2538679"/>
            <a:ext cx="770472" cy="8928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>
              <a:ea typeface="Alibaba PuHuiTi R"/>
            </a:endParaRPr>
          </a:p>
          <a:p>
            <a:pPr marL="0" indent="0">
              <a:buNone/>
            </a:pPr>
            <a:endParaRPr lang="en-US" altLang="zh-CN" sz="1400">
              <a:ea typeface="Alibaba PuHuiTi R"/>
            </a:endParaRPr>
          </a:p>
          <a:p>
            <a:pPr marL="0" indent="0">
              <a:buNone/>
            </a:pPr>
            <a:endParaRPr lang="zh-CN" altLang="en-US" sz="1400">
              <a:ea typeface="Alibaba PuHuiTi R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FB9A7E-5912-4217-BCD8-3BC926A4C78B}"/>
              </a:ext>
            </a:extLst>
          </p:cNvPr>
          <p:cNvSpPr/>
          <p:nvPr/>
        </p:nvSpPr>
        <p:spPr>
          <a:xfrm>
            <a:off x="2503574" y="2032852"/>
            <a:ext cx="901899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拦截器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45500EA-C6D5-454B-A99D-5B8B739078C3}"/>
              </a:ext>
            </a:extLst>
          </p:cNvPr>
          <p:cNvSpPr/>
          <p:nvPr/>
        </p:nvSpPr>
        <p:spPr>
          <a:xfrm>
            <a:off x="2600349" y="1971813"/>
            <a:ext cx="2021826" cy="181480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506AC7-2D2A-4951-864F-B60935B4E8CF}"/>
              </a:ext>
            </a:extLst>
          </p:cNvPr>
          <p:cNvSpPr txBox="1"/>
          <p:nvPr/>
        </p:nvSpPr>
        <p:spPr>
          <a:xfrm>
            <a:off x="2734578" y="2381762"/>
            <a:ext cx="1925106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token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并解析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判断登录状态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将用户存入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Threadlocal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3CD45B-3758-40E7-AD55-6B952417DD03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4622175" y="2878243"/>
            <a:ext cx="969409" cy="97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A827F80-76DE-4AB8-8BFD-EC4E32C59781}"/>
              </a:ext>
            </a:extLst>
          </p:cNvPr>
          <p:cNvSpPr txBox="1"/>
          <p:nvPr/>
        </p:nvSpPr>
        <p:spPr>
          <a:xfrm>
            <a:off x="4632407" y="2512233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内部调用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B51C83-CA2B-4E7A-997F-516EAA1490FB}"/>
              </a:ext>
            </a:extLst>
          </p:cNvPr>
          <p:cNvSpPr/>
          <p:nvPr/>
        </p:nvSpPr>
        <p:spPr>
          <a:xfrm>
            <a:off x="5494185" y="2023772"/>
            <a:ext cx="1045950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Controller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DB82C9-C2B1-4B60-B4E4-5DBE0033CCB9}"/>
              </a:ext>
            </a:extLst>
          </p:cNvPr>
          <p:cNvSpPr txBox="1"/>
          <p:nvPr/>
        </p:nvSpPr>
        <p:spPr>
          <a:xfrm>
            <a:off x="7771101" y="2512233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方法调用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435E8AB-FB46-43BC-B652-A12DB557AE0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613410" y="2878243"/>
            <a:ext cx="1170937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92E316A-B4F9-42A4-B617-0C8895FBDD9F}"/>
              </a:ext>
            </a:extLst>
          </p:cNvPr>
          <p:cNvSpPr/>
          <p:nvPr/>
        </p:nvSpPr>
        <p:spPr>
          <a:xfrm>
            <a:off x="2503574" y="4594949"/>
            <a:ext cx="8302600" cy="41138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7" name="文本占位符 1">
            <a:extLst>
              <a:ext uri="{FF2B5EF4-FFF2-40B4-BE49-F238E27FC236}">
                <a16:creationId xmlns:a16="http://schemas.microsoft.com/office/drawing/2014/main" id="{48527AEA-24E6-4E9E-A851-3DDC412D5D5F}"/>
              </a:ext>
            </a:extLst>
          </p:cNvPr>
          <p:cNvSpPr txBox="1">
            <a:spLocks/>
          </p:cNvSpPr>
          <p:nvPr/>
        </p:nvSpPr>
        <p:spPr>
          <a:xfrm>
            <a:off x="875626" y="4990200"/>
            <a:ext cx="1447696" cy="4113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1CE212-AD8B-4FAC-9AAF-6A833703CB33}"/>
              </a:ext>
            </a:extLst>
          </p:cNvPr>
          <p:cNvSpPr/>
          <p:nvPr/>
        </p:nvSpPr>
        <p:spPr>
          <a:xfrm>
            <a:off x="2548015" y="4878220"/>
            <a:ext cx="1149116" cy="3375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  <a:latin typeface="Consolas" panose="020B0609020204030204" pitchFamily="49" charset="0"/>
              </a:rPr>
              <a:t>ThreadLocal</a:t>
            </a:r>
            <a:endParaRPr lang="zh-CN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371835-19CE-4E71-BF56-6815C4B6B500}"/>
              </a:ext>
            </a:extLst>
          </p:cNvPr>
          <p:cNvCxnSpPr>
            <a:stCxn id="17" idx="2"/>
          </p:cNvCxnSpPr>
          <p:nvPr/>
        </p:nvCxnSpPr>
        <p:spPr>
          <a:xfrm>
            <a:off x="3611262" y="3786617"/>
            <a:ext cx="0" cy="80833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494E57A-22CE-486D-8A0F-FE3F100BF9DD}"/>
              </a:ext>
            </a:extLst>
          </p:cNvPr>
          <p:cNvCxnSpPr>
            <a:stCxn id="34" idx="0"/>
          </p:cNvCxnSpPr>
          <p:nvPr/>
        </p:nvCxnSpPr>
        <p:spPr>
          <a:xfrm flipV="1">
            <a:off x="6654874" y="3785645"/>
            <a:ext cx="0" cy="80930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5C19DEF-2128-4474-8DCA-F78ABCDABCF6}"/>
              </a:ext>
            </a:extLst>
          </p:cNvPr>
          <p:cNvCxnSpPr/>
          <p:nvPr/>
        </p:nvCxnSpPr>
        <p:spPr>
          <a:xfrm flipV="1">
            <a:off x="9819179" y="3789607"/>
            <a:ext cx="0" cy="80930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2F585-3E14-4096-B8D3-C71131C30C84}"/>
              </a:ext>
            </a:extLst>
          </p:cNvPr>
          <p:cNvSpPr txBox="1"/>
          <p:nvPr/>
        </p:nvSpPr>
        <p:spPr>
          <a:xfrm>
            <a:off x="2723542" y="3984652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数据绑定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9C851BA-0959-48FA-B7BA-60683638F7B0}"/>
              </a:ext>
            </a:extLst>
          </p:cNvPr>
          <p:cNvSpPr txBox="1"/>
          <p:nvPr/>
        </p:nvSpPr>
        <p:spPr>
          <a:xfrm>
            <a:off x="5744525" y="2699855"/>
            <a:ext cx="19251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从线程获取并使用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7247E53-0A97-41CB-A8EC-9F3AD844C0BB}"/>
              </a:ext>
            </a:extLst>
          </p:cNvPr>
          <p:cNvSpPr txBox="1"/>
          <p:nvPr/>
        </p:nvSpPr>
        <p:spPr>
          <a:xfrm>
            <a:off x="8992731" y="2695368"/>
            <a:ext cx="19251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从线程获取并使用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55A09F0-129C-4FE6-8C8B-3A6DD1843B07}"/>
              </a:ext>
            </a:extLst>
          </p:cNvPr>
          <p:cNvSpPr/>
          <p:nvPr/>
        </p:nvSpPr>
        <p:spPr>
          <a:xfrm>
            <a:off x="6017160" y="4674637"/>
            <a:ext cx="910340" cy="274446"/>
          </a:xfrm>
          <a:prstGeom prst="ellipse">
            <a:avLst/>
          </a:prstGeom>
          <a:solidFill>
            <a:srgbClr val="B602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1C44B5-3C0C-4F6E-A879-3D1942164F7D}"/>
              </a:ext>
            </a:extLst>
          </p:cNvPr>
          <p:cNvSpPr txBox="1"/>
          <p:nvPr/>
        </p:nvSpPr>
        <p:spPr>
          <a:xfrm>
            <a:off x="6207496" y="4674637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ea typeface="Alibaba PuHuiTi R"/>
              </a:rPr>
              <a:t>对象</a:t>
            </a:r>
            <a:endParaRPr lang="zh-CN" altLang="en-US" sz="1400" dirty="0">
              <a:solidFill>
                <a:schemeClr val="bg1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106622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0B76C4-AED0-4BAB-8352-93A3A21B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C3954FC-4530-44C8-A4A3-760C6FD49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处理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61E5408-B3BA-489B-A473-C70C7217B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需求：使用拦截器结合</a:t>
            </a:r>
            <a:r>
              <a:rPr lang="en-US" altLang="zh-CN"/>
              <a:t>Threadlocal</a:t>
            </a:r>
            <a:r>
              <a:rPr lang="zh-CN" altLang="en-US"/>
              <a:t>完成</a:t>
            </a:r>
            <a:r>
              <a:rPr lang="en-US" altLang="zh-CN"/>
              <a:t>token</a:t>
            </a:r>
            <a:r>
              <a:rPr lang="zh-CN" altLang="en-US"/>
              <a:t>处理</a:t>
            </a:r>
            <a:endParaRPr lang="en-US" altLang="zh-CN"/>
          </a:p>
          <a:p>
            <a:r>
              <a:rPr lang="zh-CN" altLang="en-US"/>
              <a:t>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Threadloca</a:t>
            </a:r>
            <a:r>
              <a:rPr lang="zh-CN" altLang="en-US"/>
              <a:t>工具类，提供线程存储和获取对象的方法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拦截器解析</a:t>
            </a:r>
            <a:r>
              <a:rPr lang="en-US" altLang="zh-CN"/>
              <a:t>token</a:t>
            </a:r>
            <a:r>
              <a:rPr lang="zh-CN" altLang="en-US"/>
              <a:t>验证通过后，将对象存入</a:t>
            </a:r>
            <a:r>
              <a:rPr lang="en-US" altLang="zh-CN"/>
              <a:t>Threadloca</a:t>
            </a:r>
            <a:r>
              <a:rPr lang="zh-CN" altLang="en-US"/>
              <a:t>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修改控制器方法，从</a:t>
            </a:r>
            <a:r>
              <a:rPr lang="en-US" altLang="zh-CN"/>
              <a:t>ThreadLocal</a:t>
            </a:r>
            <a:r>
              <a:rPr lang="zh-CN" altLang="en-US"/>
              <a:t>获取当前登录用户对象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测试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121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5B26F8-CBAA-40F4-8D5B-378E437147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168613" cy="930032"/>
          </a:xfrm>
        </p:spPr>
        <p:txBody>
          <a:bodyPr/>
          <a:lstStyle/>
          <a:p>
            <a:pPr marL="276225" indent="-276225"/>
            <a:r>
              <a:rPr lang="zh-CN" altLang="en-US">
                <a:solidFill>
                  <a:srgbClr val="262626"/>
                </a:solidFill>
              </a:rPr>
              <a:t>软件开发过程中，不可避免的是需要处理各种</a:t>
            </a:r>
            <a:r>
              <a:rPr lang="zh-CN" altLang="en-US">
                <a:solidFill>
                  <a:srgbClr val="AD2B26"/>
                </a:solidFill>
              </a:rPr>
              <a:t>异常</a:t>
            </a:r>
            <a:r>
              <a:rPr lang="zh-CN" altLang="en-US">
                <a:solidFill>
                  <a:srgbClr val="262626"/>
                </a:solidFill>
              </a:rPr>
              <a:t>，常见的形式就是逐层向上抛出，</a:t>
            </a:r>
            <a:r>
              <a:rPr lang="en-US" altLang="zh-CN">
                <a:solidFill>
                  <a:srgbClr val="262626"/>
                </a:solidFill>
              </a:rPr>
              <a:t>web</a:t>
            </a:r>
            <a:r>
              <a:rPr lang="zh-CN" altLang="en-US">
                <a:solidFill>
                  <a:srgbClr val="262626"/>
                </a:solidFill>
              </a:rPr>
              <a:t>层进行处理。</a:t>
            </a:r>
            <a:endParaRPr lang="en-US" altLang="zh-CN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/>
              <a:t>使用</a:t>
            </a:r>
            <a:r>
              <a:rPr lang="en-US" altLang="zh-CN">
                <a:solidFill>
                  <a:srgbClr val="AD2B26"/>
                </a:solidFill>
              </a:rPr>
              <a:t>try</a:t>
            </a:r>
            <a:r>
              <a:rPr lang="en-US" altLang="zh-CN"/>
              <a:t> {...} </a:t>
            </a:r>
            <a:r>
              <a:rPr lang="en-US" altLang="zh-CN">
                <a:solidFill>
                  <a:srgbClr val="AD2B26"/>
                </a:solidFill>
              </a:rPr>
              <a:t>catch</a:t>
            </a:r>
            <a:r>
              <a:rPr lang="en-US" altLang="zh-CN"/>
              <a:t> {...}</a:t>
            </a:r>
            <a:r>
              <a:rPr lang="zh-CN" altLang="en-US"/>
              <a:t>很方便就能对异常做到业务处理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47756D-3208-4146-AA2F-BC3AE0AF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224A5-8273-4600-9659-366FA867E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统一异常处理</a:t>
            </a:r>
            <a:r>
              <a:rPr lang="en-US" altLang="zh-CN"/>
              <a:t>-</a:t>
            </a:r>
            <a:r>
              <a:rPr lang="zh-CN" altLang="en-US"/>
              <a:t>问题分析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7FD680C-1170-470D-8E63-74BD447348E2}"/>
              </a:ext>
            </a:extLst>
          </p:cNvPr>
          <p:cNvSpPr txBox="1"/>
          <p:nvPr/>
        </p:nvSpPr>
        <p:spPr>
          <a:xfrm>
            <a:off x="775118" y="2902974"/>
            <a:ext cx="4321272" cy="296273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@RequestMapping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("/save")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String </a:t>
            </a:r>
            <a:r>
              <a:rPr lang="en-US" altLang="zh-CN" sz="1400" dirty="0">
                <a:solidFill>
                  <a:srgbClr val="00627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save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en-US" altLang="zh-CN" sz="1400" dirty="0">
                <a:solidFill>
                  <a:srgbClr val="87109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User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user)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省略业务逻辑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catch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(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Exception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e) {</a:t>
            </a:r>
            <a:endParaRPr lang="zh-CN" altLang="en-US" sz="14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//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抛出异常，跳转错误页面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……….</a:t>
            </a:r>
            <a:endParaRPr lang="en-US" altLang="zh-CN" sz="14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89D53E9B-FADD-4082-B129-BD21D097F404}"/>
              </a:ext>
            </a:extLst>
          </p:cNvPr>
          <p:cNvSpPr/>
          <p:nvPr/>
        </p:nvSpPr>
        <p:spPr>
          <a:xfrm rot="2651319">
            <a:off x="6418207" y="3269321"/>
            <a:ext cx="66789" cy="18387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4F5E3-FA00-4C2D-BF8F-B880C541262C}"/>
              </a:ext>
            </a:extLst>
          </p:cNvPr>
          <p:cNvSpPr/>
          <p:nvPr/>
        </p:nvSpPr>
        <p:spPr>
          <a:xfrm>
            <a:off x="1147665" y="3601616"/>
            <a:ext cx="3079102" cy="169817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549A755-B332-4515-8B4D-66E5A39576F2}"/>
              </a:ext>
            </a:extLst>
          </p:cNvPr>
          <p:cNvCxnSpPr>
            <a:cxnSpLocks/>
          </p:cNvCxnSpPr>
          <p:nvPr/>
        </p:nvCxnSpPr>
        <p:spPr>
          <a:xfrm>
            <a:off x="4226767" y="3928188"/>
            <a:ext cx="1869233" cy="0"/>
          </a:xfrm>
          <a:prstGeom prst="line">
            <a:avLst/>
          </a:prstGeom>
          <a:ln w="19050">
            <a:solidFill>
              <a:srgbClr val="AD2B2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F1492C36-F9AF-4C39-8FA1-D76C02F4EE19}"/>
              </a:ext>
            </a:extLst>
          </p:cNvPr>
          <p:cNvSpPr txBox="1">
            <a:spLocks/>
          </p:cNvSpPr>
          <p:nvPr/>
        </p:nvSpPr>
        <p:spPr>
          <a:xfrm>
            <a:off x="6050356" y="3408594"/>
            <a:ext cx="5267677" cy="214312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冗余代码多，影响代码可读性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异常处理和业务代码耦合</a:t>
            </a:r>
          </a:p>
        </p:txBody>
      </p:sp>
    </p:spTree>
    <p:extLst>
      <p:ext uri="{BB962C8B-B14F-4D97-AF65-F5344CB8AC3E}">
        <p14:creationId xmlns:p14="http://schemas.microsoft.com/office/powerpoint/2010/main" val="383525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完善个人信息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业务概述</a:t>
            </a:r>
          </a:p>
          <a:p>
            <a:r>
              <a:rPr lang="zh-CN" altLang="en-US"/>
              <a:t>阿里云</a:t>
            </a:r>
            <a:r>
              <a:rPr lang="en-US" altLang="zh-CN"/>
              <a:t>OSS</a:t>
            </a:r>
            <a:endParaRPr lang="zh-CN" altLang="en-US"/>
          </a:p>
          <a:p>
            <a:r>
              <a:rPr lang="zh-CN" altLang="en-US"/>
              <a:t>人脸识别</a:t>
            </a:r>
            <a:endParaRPr lang="en-US" altLang="zh-CN"/>
          </a:p>
          <a:p>
            <a:r>
              <a:rPr lang="zh-CN" altLang="en-US"/>
              <a:t>完善信息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60F2A1-3CB7-4B20-A1A6-630C9A3BB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9991331" cy="11118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SpringMVC</a:t>
            </a:r>
            <a:r>
              <a:rPr lang="zh-CN" altLang="en-US"/>
              <a:t>提供了一套解决全局异常的处理方案，可以在代码</a:t>
            </a:r>
            <a:r>
              <a:rPr lang="zh-CN" altLang="en-US">
                <a:solidFill>
                  <a:srgbClr val="AD2B26"/>
                </a:solidFill>
              </a:rPr>
              <a:t>无侵入</a:t>
            </a:r>
            <a:r>
              <a:rPr lang="zh-CN" altLang="en-US"/>
              <a:t>的前提下完成异常处理。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遵循</a:t>
            </a:r>
            <a:r>
              <a:rPr lang="zh-CN" altLang="en-US">
                <a:solidFill>
                  <a:srgbClr val="AD2B26"/>
                </a:solidFill>
              </a:rPr>
              <a:t>逐层抛出</a:t>
            </a:r>
            <a:r>
              <a:rPr lang="zh-CN" altLang="en-US"/>
              <a:t>，异常处理器统一处理的思路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211C0E-DFF0-4CD6-AE7D-4EF04C5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E819-A784-4ECE-AE9E-E6DA83CA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统一异常处理</a:t>
            </a:r>
            <a:r>
              <a:rPr lang="en-US" altLang="zh-CN"/>
              <a:t>-</a:t>
            </a:r>
            <a:r>
              <a:rPr lang="zh-CN" altLang="en-US"/>
              <a:t>解决方法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CF0CD3-3B93-4D34-8587-72F022EDCA4B}"/>
              </a:ext>
            </a:extLst>
          </p:cNvPr>
          <p:cNvSpPr/>
          <p:nvPr/>
        </p:nvSpPr>
        <p:spPr bwMode="auto">
          <a:xfrm>
            <a:off x="1142312" y="5705894"/>
            <a:ext cx="172877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Web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D9780C-10A8-4B92-8038-15B87432E2CF}"/>
              </a:ext>
            </a:extLst>
          </p:cNvPr>
          <p:cNvSpPr/>
          <p:nvPr/>
        </p:nvSpPr>
        <p:spPr bwMode="auto">
          <a:xfrm>
            <a:off x="1142312" y="4326370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核心控制器</a:t>
            </a:r>
            <a:endParaRPr lang="en-US" altLang="zh-CN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E6A4D9-E75C-45F7-9283-5A0B116C6241}"/>
              </a:ext>
            </a:extLst>
          </p:cNvPr>
          <p:cNvSpPr/>
          <p:nvPr/>
        </p:nvSpPr>
        <p:spPr bwMode="auto">
          <a:xfrm>
            <a:off x="4780514" y="4340386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异常处理器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8AF3A5-0635-4E7D-8F54-D6F7D83ACC5B}"/>
              </a:ext>
            </a:extLst>
          </p:cNvPr>
          <p:cNvSpPr/>
          <p:nvPr/>
        </p:nvSpPr>
        <p:spPr bwMode="auto">
          <a:xfrm>
            <a:off x="1142312" y="2946844"/>
            <a:ext cx="1728778" cy="595816"/>
          </a:xfrm>
          <a:prstGeom prst="rect">
            <a:avLst/>
          </a:prstGeom>
          <a:noFill/>
          <a:ln w="19050">
            <a:solidFill>
              <a:srgbClr val="B602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前端（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APP/HTML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1" name="直接箭头连接符 59">
            <a:extLst>
              <a:ext uri="{FF2B5EF4-FFF2-40B4-BE49-F238E27FC236}">
                <a16:creationId xmlns:a16="http://schemas.microsoft.com/office/drawing/2014/main" id="{8462E309-FCD2-4592-8C77-160D622430F1}"/>
              </a:ext>
            </a:extLst>
          </p:cNvPr>
          <p:cNvCxnSpPr>
            <a:cxnSpLocks/>
          </p:cNvCxnSpPr>
          <p:nvPr/>
        </p:nvCxnSpPr>
        <p:spPr>
          <a:xfrm flipH="1">
            <a:off x="1510181" y="3557075"/>
            <a:ext cx="5355" cy="769293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5FFACC1-6C07-4D43-9244-C53BE4B7D9E1}"/>
              </a:ext>
            </a:extLst>
          </p:cNvPr>
          <p:cNvSpPr txBox="1"/>
          <p:nvPr/>
        </p:nvSpPr>
        <p:spPr>
          <a:xfrm>
            <a:off x="1142312" y="4000731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71B9F2-B054-4EBE-A211-DDE87875064A}"/>
              </a:ext>
            </a:extLst>
          </p:cNvPr>
          <p:cNvSpPr/>
          <p:nvPr/>
        </p:nvSpPr>
        <p:spPr>
          <a:xfrm>
            <a:off x="1023809" y="3843809"/>
            <a:ext cx="606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</a:t>
            </a:r>
          </a:p>
        </p:txBody>
      </p:sp>
      <p:cxnSp>
        <p:nvCxnSpPr>
          <p:cNvPr id="14" name="直接箭头连接符 59">
            <a:extLst>
              <a:ext uri="{FF2B5EF4-FFF2-40B4-BE49-F238E27FC236}">
                <a16:creationId xmlns:a16="http://schemas.microsoft.com/office/drawing/2014/main" id="{50975879-D846-4DEE-8D9D-EE3F9DF487D3}"/>
              </a:ext>
            </a:extLst>
          </p:cNvPr>
          <p:cNvCxnSpPr>
            <a:cxnSpLocks/>
          </p:cNvCxnSpPr>
          <p:nvPr/>
        </p:nvCxnSpPr>
        <p:spPr>
          <a:xfrm flipH="1">
            <a:off x="1510181" y="4922184"/>
            <a:ext cx="1" cy="78371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6040FA-2D69-4605-9610-2E786FAF7DC5}"/>
              </a:ext>
            </a:extLst>
          </p:cNvPr>
          <p:cNvCxnSpPr>
            <a:cxnSpLocks/>
          </p:cNvCxnSpPr>
          <p:nvPr/>
        </p:nvCxnSpPr>
        <p:spPr>
          <a:xfrm flipV="1">
            <a:off x="2343985" y="4917830"/>
            <a:ext cx="0" cy="78371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B98F54-09D1-4E80-A50F-C4108ECE576E}"/>
              </a:ext>
            </a:extLst>
          </p:cNvPr>
          <p:cNvCxnSpPr>
            <a:cxnSpLocks/>
          </p:cNvCxnSpPr>
          <p:nvPr/>
        </p:nvCxnSpPr>
        <p:spPr>
          <a:xfrm flipH="1" flipV="1">
            <a:off x="2270079" y="3542660"/>
            <a:ext cx="17291" cy="783708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90F717E-8F5E-4FDD-AEEF-49E00EBE5479}"/>
              </a:ext>
            </a:extLst>
          </p:cNvPr>
          <p:cNvSpPr/>
          <p:nvPr/>
        </p:nvSpPr>
        <p:spPr>
          <a:xfrm>
            <a:off x="2287370" y="383350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32E181-B63A-4355-BB27-62540FBBF9EB}"/>
              </a:ext>
            </a:extLst>
          </p:cNvPr>
          <p:cNvSpPr/>
          <p:nvPr/>
        </p:nvSpPr>
        <p:spPr>
          <a:xfrm>
            <a:off x="3195416" y="4197536"/>
            <a:ext cx="14414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捕获异常</a:t>
            </a:r>
          </a:p>
          <a:p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交给异常处理器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77763A-0567-41AF-9F97-5D0F07F508A9}"/>
              </a:ext>
            </a:extLst>
          </p:cNvPr>
          <p:cNvSpPr/>
          <p:nvPr/>
        </p:nvSpPr>
        <p:spPr>
          <a:xfrm>
            <a:off x="2342615" y="530968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抛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出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2D27D5B-2DBC-429F-A317-C257D6C3D2F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871088" y="4624277"/>
            <a:ext cx="1909426" cy="14016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/>
      <p:bldP spid="21" grpId="0"/>
      <p:bldP spid="23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0B76C4-AED0-4BAB-8352-93A3A21B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C3954FC-4530-44C8-A4A3-760C6FD49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统一异常处理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61E5408-B3BA-489B-A473-C70C7217B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需求：自定义异常处理器，完成异常统一处理</a:t>
            </a:r>
            <a:endParaRPr lang="en-US" altLang="zh-CN"/>
          </a:p>
          <a:p>
            <a:r>
              <a:rPr lang="zh-CN" altLang="en-US"/>
              <a:t>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定义异常处理类</a:t>
            </a:r>
            <a:r>
              <a:rPr lang="en-US" altLang="zh-CN"/>
              <a:t>ExceptionAdvice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编写异常处理方法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@ControllerAdvice</a:t>
            </a:r>
            <a:r>
              <a:rPr lang="zh-CN" altLang="en-US"/>
              <a:t>和</a:t>
            </a:r>
            <a:r>
              <a:rPr lang="en-US" altLang="zh-CN"/>
              <a:t>@ExceptionHandler</a:t>
            </a:r>
            <a:r>
              <a:rPr lang="zh-CN" altLang="en-US"/>
              <a:t>配置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自定义异常类，处理业务代码中的错误提示</a:t>
            </a:r>
          </a:p>
        </p:txBody>
      </p:sp>
    </p:spTree>
    <p:extLst>
      <p:ext uri="{BB962C8B-B14F-4D97-AF65-F5344CB8AC3E}">
        <p14:creationId xmlns:p14="http://schemas.microsoft.com/office/powerpoint/2010/main" val="3858926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7467E0-985B-426B-905E-86871816D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处理</a:t>
            </a:r>
            <a:endParaRPr lang="en-US" altLang="zh-CN"/>
          </a:p>
          <a:p>
            <a:r>
              <a:rPr lang="zh-CN" altLang="en-US"/>
              <a:t>统一异常处理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A55AE73-168C-48DA-B282-8529898D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</p:spTree>
    <p:extLst>
      <p:ext uri="{BB962C8B-B14F-4D97-AF65-F5344CB8AC3E}">
        <p14:creationId xmlns:p14="http://schemas.microsoft.com/office/powerpoint/2010/main" val="152639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3EAD191-275B-4ED2-B211-8A1CFE2D2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Alibaba PuHuiTi R"/>
                <a:ea typeface="Alibaba PuHuiTi R"/>
              </a:rPr>
              <a:t>首次登录时（手机号码不存在），需要创建用户存入数据库中</a:t>
            </a:r>
            <a:endParaRPr lang="en-US" altLang="zh-CN">
              <a:latin typeface="Alibaba PuHuiTi R"/>
              <a:ea typeface="Alibaba PuHuiTi R"/>
            </a:endParaRPr>
          </a:p>
          <a:p>
            <a:r>
              <a:rPr lang="zh-CN" altLang="en-US">
                <a:latin typeface="Alibaba PuHuiTi R"/>
                <a:ea typeface="Alibaba PuHuiTi R"/>
              </a:rPr>
              <a:t>客户端</a:t>
            </a:r>
            <a:r>
              <a:rPr lang="zh-CN" altLang="en-US" dirty="0">
                <a:latin typeface="Alibaba PuHuiTi R"/>
                <a:ea typeface="Alibaba PuHuiTi R"/>
              </a:rPr>
              <a:t>检测首次</a:t>
            </a:r>
            <a:r>
              <a:rPr lang="zh-CN" altLang="en-US">
                <a:latin typeface="Alibaba PuHuiTi R"/>
                <a:ea typeface="Alibaba PuHuiTi R"/>
              </a:rPr>
              <a:t>登录需要完善用户信息</a:t>
            </a:r>
            <a:endParaRPr lang="en-US" altLang="zh-CN">
              <a:latin typeface="Alibaba PuHuiTi R"/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填写</a:t>
            </a:r>
            <a:r>
              <a:rPr lang="zh-CN" altLang="en-US" dirty="0">
                <a:ea typeface="Alibaba PuHuiTi R"/>
              </a:rPr>
              <a:t>用户</a:t>
            </a:r>
            <a:r>
              <a:rPr lang="zh-CN" altLang="en-US">
                <a:ea typeface="Alibaba PuHuiTi R"/>
              </a:rPr>
              <a:t>基本信息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上</a:t>
            </a:r>
            <a:r>
              <a:rPr lang="zh-CN" altLang="en-US" dirty="0">
                <a:ea typeface="Alibaba PuHuiTi R"/>
              </a:rPr>
              <a:t>传用户头像（需要人脸认证）</a:t>
            </a:r>
            <a:endParaRPr lang="en-US" altLang="zh-CN" dirty="0">
              <a:ea typeface="Alibaba PuHuiTi R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E2F3985-09A9-4E13-87B6-782B8F5B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完善用户信息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735EB6F-737A-4AFB-97A6-90DEA2162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业务概述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953BD1-09F7-42BD-B6F4-FE93A98FD891}"/>
              </a:ext>
            </a:extLst>
          </p:cNvPr>
          <p:cNvSpPr/>
          <p:nvPr/>
        </p:nvSpPr>
        <p:spPr>
          <a:xfrm>
            <a:off x="623981" y="4715498"/>
            <a:ext cx="853098" cy="77906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R"/>
              </a:rPr>
              <a:t>用户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BFEB594-3FEF-4765-BF58-92F28E6678FD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 flipV="1">
            <a:off x="1477079" y="5099331"/>
            <a:ext cx="969421" cy="570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03C6AF0-23CD-4EBA-B91F-40F9D97237E2}"/>
              </a:ext>
            </a:extLst>
          </p:cNvPr>
          <p:cNvSpPr/>
          <p:nvPr/>
        </p:nvSpPr>
        <p:spPr>
          <a:xfrm>
            <a:off x="2446500" y="4744780"/>
            <a:ext cx="1345473" cy="709101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R"/>
              </a:rPr>
              <a:t>手机号码登录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107218-D385-43A7-8AFA-BED2FBCFD22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791973" y="5095417"/>
            <a:ext cx="707171" cy="391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>
            <a:extLst>
              <a:ext uri="{FF2B5EF4-FFF2-40B4-BE49-F238E27FC236}">
                <a16:creationId xmlns:a16="http://schemas.microsoft.com/office/drawing/2014/main" id="{FB8B7245-DCAD-4761-993C-C8073AA44D5A}"/>
              </a:ext>
            </a:extLst>
          </p:cNvPr>
          <p:cNvSpPr/>
          <p:nvPr/>
        </p:nvSpPr>
        <p:spPr>
          <a:xfrm>
            <a:off x="4499144" y="4710451"/>
            <a:ext cx="2153785" cy="769932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R"/>
              </a:rPr>
              <a:t>首次登录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4FAB244-B12A-4640-A514-6E341F52CA55}"/>
              </a:ext>
            </a:extLst>
          </p:cNvPr>
          <p:cNvSpPr/>
          <p:nvPr/>
        </p:nvSpPr>
        <p:spPr>
          <a:xfrm>
            <a:off x="10441178" y="3652162"/>
            <a:ext cx="1147340" cy="674221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R"/>
              </a:rPr>
              <a:t>完成登录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8EB131-0F02-40E4-B62D-EE6D0B70F82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652929" y="5095417"/>
            <a:ext cx="70111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22E1BF2-6E24-481E-83C2-6FDF5BEEAAF1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7648018" y="1917292"/>
            <a:ext cx="721178" cy="4865141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AD4009-3061-4D9C-B1C7-07E707A1E747}"/>
              </a:ext>
            </a:extLst>
          </p:cNvPr>
          <p:cNvSpPr txBox="1"/>
          <p:nvPr/>
        </p:nvSpPr>
        <p:spPr>
          <a:xfrm>
            <a:off x="6518342" y="36870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否：已注册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D875088-1891-483E-BF72-028207247C3B}"/>
              </a:ext>
            </a:extLst>
          </p:cNvPr>
          <p:cNvSpPr/>
          <p:nvPr/>
        </p:nvSpPr>
        <p:spPr>
          <a:xfrm>
            <a:off x="7335870" y="4747630"/>
            <a:ext cx="1345473" cy="709101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R"/>
              </a:rPr>
              <a:t>完善信息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034C13-3C47-4E83-A161-91FC0B7CF8AA}"/>
              </a:ext>
            </a:extLst>
          </p:cNvPr>
          <p:cNvSpPr txBox="1"/>
          <p:nvPr/>
        </p:nvSpPr>
        <p:spPr>
          <a:xfrm>
            <a:off x="6757663" y="47944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是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5546C42-4556-4A73-A66B-0C44959DCD12}"/>
              </a:ext>
            </a:extLst>
          </p:cNvPr>
          <p:cNvSpPr/>
          <p:nvPr/>
        </p:nvSpPr>
        <p:spPr>
          <a:xfrm>
            <a:off x="9369448" y="4747629"/>
            <a:ext cx="1345473" cy="709101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R"/>
              </a:rPr>
              <a:t>上传头像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56CECFD-8A23-4B3F-86C3-85B9128D9927}"/>
              </a:ext>
            </a:extLst>
          </p:cNvPr>
          <p:cNvCxnSpPr>
            <a:stCxn id="41" idx="3"/>
            <a:endCxn id="18" idx="2"/>
          </p:cNvCxnSpPr>
          <p:nvPr/>
        </p:nvCxnSpPr>
        <p:spPr>
          <a:xfrm flipV="1">
            <a:off x="10714921" y="4326383"/>
            <a:ext cx="299927" cy="77579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14EEDB0-0B2A-4E40-BF17-7743F1270823}"/>
              </a:ext>
            </a:extLst>
          </p:cNvPr>
          <p:cNvCxnSpPr>
            <a:stCxn id="22" idx="3"/>
            <a:endCxn id="41" idx="1"/>
          </p:cNvCxnSpPr>
          <p:nvPr/>
        </p:nvCxnSpPr>
        <p:spPr>
          <a:xfrm flipV="1">
            <a:off x="8681343" y="5102180"/>
            <a:ext cx="688105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5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E2F3985-09A9-4E13-87B6-782B8F5B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ibaba PuHuiTi R"/>
              </a:rPr>
              <a:t>完善用户信息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735EB6F-737A-4AFB-97A6-90DEA2162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libaba PuHuiTi R"/>
              </a:rPr>
              <a:t>功能展示与业务解析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3EAD191-275B-4ED2-B211-8A1CFE2D2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libaba PuHuiTi R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808307-87AA-4273-846B-391F672B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98" y="1877292"/>
            <a:ext cx="2399124" cy="3635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8672B8-334B-4677-80D3-39E3AE3C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75" y="2667358"/>
            <a:ext cx="2401194" cy="3439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AC5D2D-6E80-4ED4-9488-D9CCB2B4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66" y="3429000"/>
            <a:ext cx="2182155" cy="3199920"/>
          </a:xfrm>
          <a:prstGeom prst="rect">
            <a:avLst/>
          </a:prstGeom>
        </p:spPr>
      </p:pic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45E9E36-D0E0-4DEC-8288-DDF9D0B337C7}"/>
              </a:ext>
            </a:extLst>
          </p:cNvPr>
          <p:cNvSpPr txBox="1">
            <a:spLocks/>
          </p:cNvSpPr>
          <p:nvPr/>
        </p:nvSpPr>
        <p:spPr>
          <a:xfrm>
            <a:off x="4980345" y="1802610"/>
            <a:ext cx="585246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solidFill>
                  <a:srgbClr val="49504F"/>
                </a:solidFill>
                <a:latin typeface="Alibaba PuHuiTi R"/>
              </a:rPr>
              <a:t>1.</a:t>
            </a:r>
            <a:r>
              <a:rPr lang="zh-CN" altLang="en-US" sz="1400" b="0" dirty="0">
                <a:solidFill>
                  <a:srgbClr val="49504F"/>
                </a:solidFill>
                <a:latin typeface="Alibaba PuHuiTi R"/>
              </a:rPr>
              <a:t>用户首次登录，向用户表添加用户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1F47D6-D4C1-4351-B2D3-F6F3DBDB4AA9}"/>
              </a:ext>
            </a:extLst>
          </p:cNvPr>
          <p:cNvCxnSpPr>
            <a:cxnSpLocks/>
          </p:cNvCxnSpPr>
          <p:nvPr/>
        </p:nvCxnSpPr>
        <p:spPr>
          <a:xfrm>
            <a:off x="3508310" y="2051613"/>
            <a:ext cx="1324947" cy="0"/>
          </a:xfrm>
          <a:prstGeom prst="line">
            <a:avLst/>
          </a:prstGeom>
          <a:ln w="19050" cap="flat" cmpd="sng" algn="ctr">
            <a:solidFill>
              <a:srgbClr val="49504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D0D3AAC9-16AF-431F-BCA3-5EDAF49663B3}"/>
              </a:ext>
            </a:extLst>
          </p:cNvPr>
          <p:cNvSpPr txBox="1">
            <a:spLocks/>
          </p:cNvSpPr>
          <p:nvPr/>
        </p:nvSpPr>
        <p:spPr>
          <a:xfrm>
            <a:off x="7969691" y="2539370"/>
            <a:ext cx="47834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solidFill>
                  <a:srgbClr val="49504F"/>
                </a:solidFill>
                <a:latin typeface="Alibaba PuHuiTi R"/>
              </a:rPr>
              <a:t>2.</a:t>
            </a:r>
            <a:r>
              <a:rPr lang="zh-CN" altLang="en-US" sz="1400" b="0" dirty="0">
                <a:solidFill>
                  <a:srgbClr val="49504F"/>
                </a:solidFill>
                <a:latin typeface="Alibaba PuHuiTi R"/>
              </a:rPr>
              <a:t>录入用户信息，保存到用户资料表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3FE69D-5CE1-47D6-9605-906BF265BFC9}"/>
              </a:ext>
            </a:extLst>
          </p:cNvPr>
          <p:cNvCxnSpPr>
            <a:cxnSpLocks/>
          </p:cNvCxnSpPr>
          <p:nvPr/>
        </p:nvCxnSpPr>
        <p:spPr>
          <a:xfrm>
            <a:off x="6460333" y="2801173"/>
            <a:ext cx="1293406" cy="0"/>
          </a:xfrm>
          <a:prstGeom prst="line">
            <a:avLst/>
          </a:prstGeom>
          <a:ln w="19050" cap="flat" cmpd="sng" algn="ctr">
            <a:solidFill>
              <a:srgbClr val="49504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EAC14647-5040-49B7-903B-E9B93F5BF6F7}"/>
              </a:ext>
            </a:extLst>
          </p:cNvPr>
          <p:cNvSpPr txBox="1">
            <a:spLocks/>
          </p:cNvSpPr>
          <p:nvPr/>
        </p:nvSpPr>
        <p:spPr>
          <a:xfrm>
            <a:off x="10165495" y="3429000"/>
            <a:ext cx="2026505" cy="1245403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solidFill>
                  <a:srgbClr val="49504F"/>
                </a:solidFill>
                <a:latin typeface="Alibaba PuHuiTi R"/>
              </a:rPr>
              <a:t>3.</a:t>
            </a:r>
            <a:r>
              <a:rPr lang="zh-CN" altLang="en-US" sz="1400" b="0" dirty="0">
                <a:solidFill>
                  <a:srgbClr val="49504F"/>
                </a:solidFill>
                <a:latin typeface="Alibaba PuHuiTi R"/>
              </a:rPr>
              <a:t> 验证图片保存图片，更新用户资料</a:t>
            </a:r>
            <a:endParaRPr lang="en-US" altLang="zh-CN" sz="1400" b="0" dirty="0">
              <a:solidFill>
                <a:srgbClr val="49504F"/>
              </a:solidFill>
              <a:latin typeface="Alibaba PuHuiTi R"/>
            </a:endParaRPr>
          </a:p>
          <a:p>
            <a:endParaRPr lang="zh-CN" altLang="en-US" sz="1400" b="0" dirty="0">
              <a:solidFill>
                <a:srgbClr val="49504F"/>
              </a:solidFill>
              <a:latin typeface="Alibaba PuHuiTi R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E13FEA-77DB-48DD-8F47-B5A01AA67E75}"/>
              </a:ext>
            </a:extLst>
          </p:cNvPr>
          <p:cNvCxnSpPr>
            <a:cxnSpLocks/>
          </p:cNvCxnSpPr>
          <p:nvPr/>
        </p:nvCxnSpPr>
        <p:spPr>
          <a:xfrm>
            <a:off x="9693196" y="3783997"/>
            <a:ext cx="556274" cy="0"/>
          </a:xfrm>
          <a:prstGeom prst="line">
            <a:avLst/>
          </a:prstGeom>
          <a:ln w="19050" cap="flat" cmpd="sng" algn="ctr">
            <a:solidFill>
              <a:srgbClr val="49504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libaba PuHuiTi R"/>
              </a:rPr>
              <a:t>如何实现用户头像上传与存储？</a:t>
            </a:r>
            <a:endParaRPr lang="en-US" altLang="zh-CN" dirty="0">
              <a:latin typeface="Alibaba PuHuiTi R"/>
            </a:endParaRPr>
          </a:p>
          <a:p>
            <a:pPr lvl="1"/>
            <a:r>
              <a:rPr lang="zh-CN" altLang="en-US" sz="1600" b="0" dirty="0">
                <a:latin typeface="Alibaba PuHuiTi R"/>
                <a:ea typeface="阿里巴巴普惠体" panose="00020600040101010101"/>
              </a:rPr>
              <a:t>问题：用户图片多且杂，不易维护</a:t>
            </a:r>
            <a:r>
              <a:rPr lang="en-US" altLang="zh-CN" sz="1600" b="0" dirty="0">
                <a:latin typeface="Alibaba PuHuiTi R"/>
                <a:ea typeface="阿里巴巴普惠体" panose="00020600040101010101"/>
              </a:rPr>
              <a:t>,</a:t>
            </a:r>
            <a:r>
              <a:rPr lang="zh-CN" altLang="en-US" sz="1600" b="0" dirty="0">
                <a:latin typeface="Alibaba PuHuiTi R"/>
                <a:ea typeface="阿里巴巴普惠体" panose="00020600040101010101"/>
              </a:rPr>
              <a:t>不易扩展</a:t>
            </a:r>
            <a:endParaRPr lang="en-US" altLang="zh-CN" sz="1600" b="0" dirty="0">
              <a:latin typeface="Alibaba PuHuiTi R"/>
              <a:ea typeface="阿里巴巴普惠体" panose="00020600040101010101"/>
            </a:endParaRPr>
          </a:p>
          <a:p>
            <a:pPr lvl="1"/>
            <a:r>
              <a:rPr lang="zh-CN" altLang="en-US" sz="1600" b="0" dirty="0">
                <a:solidFill>
                  <a:srgbClr val="C00000"/>
                </a:solidFill>
                <a:latin typeface="Alibaba PuHuiTi R"/>
                <a:ea typeface="阿里巴巴普惠体" panose="00020600040101010101"/>
              </a:rPr>
              <a:t>解决：存储到第三方服务器，如阿里云</a:t>
            </a:r>
            <a:endParaRPr lang="en-US" altLang="zh-CN" sz="1600" b="0" dirty="0">
              <a:solidFill>
                <a:srgbClr val="C00000"/>
              </a:solidFill>
              <a:latin typeface="Alibaba PuHuiTi R"/>
              <a:ea typeface="阿里巴巴普惠体" panose="00020600040101010101"/>
            </a:endParaRPr>
          </a:p>
          <a:p>
            <a:pPr lvl="1"/>
            <a:r>
              <a:rPr lang="zh-CN" altLang="en-US" sz="1600" b="0" dirty="0">
                <a:solidFill>
                  <a:srgbClr val="C00000"/>
                </a:solidFill>
                <a:latin typeface="Alibaba PuHuiTi R"/>
                <a:ea typeface="阿里巴巴普惠体" panose="00020600040101010101"/>
              </a:rPr>
              <a:t>优点：自动扩容，后台可维护</a:t>
            </a:r>
            <a:endParaRPr lang="en-US" altLang="zh-CN" sz="1600" b="0" dirty="0">
              <a:solidFill>
                <a:srgbClr val="C00000"/>
              </a:solidFill>
              <a:latin typeface="Alibaba PuHuiTi R"/>
              <a:ea typeface="阿里巴巴普惠体" panose="00020600040101010101"/>
            </a:endParaRPr>
          </a:p>
          <a:p>
            <a:r>
              <a:rPr lang="zh-CN" altLang="en-US" dirty="0">
                <a:latin typeface="Alibaba PuHuiTi R"/>
              </a:rPr>
              <a:t>如何实现人脸检测？</a:t>
            </a:r>
            <a:endParaRPr lang="en-US" altLang="zh-CN" dirty="0">
              <a:latin typeface="Alibaba PuHuiTi R"/>
            </a:endParaRPr>
          </a:p>
          <a:p>
            <a:pPr lvl="1"/>
            <a:r>
              <a:rPr lang="zh-CN" altLang="en-US" sz="1600" b="0" dirty="0">
                <a:latin typeface="Alibaba PuHuiTi R"/>
                <a:ea typeface="阿里巴巴普惠体" panose="00020600040101010101"/>
              </a:rPr>
              <a:t>问题：人脸检测需要专业的深度学习和大数据分析能力</a:t>
            </a:r>
            <a:endParaRPr lang="en-US" altLang="zh-CN" sz="1600" b="0" dirty="0">
              <a:latin typeface="Alibaba PuHuiTi R"/>
              <a:ea typeface="阿里巴巴普惠体" panose="00020600040101010101"/>
            </a:endParaRPr>
          </a:p>
          <a:p>
            <a:pPr lvl="1"/>
            <a:r>
              <a:rPr lang="zh-CN" altLang="en-US" sz="1600" b="0" dirty="0">
                <a:solidFill>
                  <a:srgbClr val="AD2B26"/>
                </a:solidFill>
                <a:latin typeface="Alibaba PuHuiTi R"/>
                <a:ea typeface="阿里巴巴普惠体" panose="00020600040101010101"/>
              </a:rPr>
              <a:t>解决：使用第三方服务实现，如百度</a:t>
            </a:r>
            <a:r>
              <a:rPr lang="en-US" altLang="zh-CN" sz="1600" b="0" dirty="0">
                <a:solidFill>
                  <a:srgbClr val="AD2B26"/>
                </a:solidFill>
                <a:latin typeface="Alibaba PuHuiTi R"/>
                <a:ea typeface="阿里巴巴普惠体" panose="00020600040101010101"/>
              </a:rPr>
              <a:t>AI</a:t>
            </a:r>
            <a:r>
              <a:rPr lang="zh-CN" altLang="en-US" sz="1600" b="0" dirty="0">
                <a:solidFill>
                  <a:srgbClr val="AD2B26"/>
                </a:solidFill>
                <a:latin typeface="Alibaba PuHuiTi R"/>
                <a:ea typeface="阿里巴巴普惠体" panose="00020600040101010101"/>
              </a:rPr>
              <a:t>，虹软等</a:t>
            </a:r>
            <a:endParaRPr lang="en-US" altLang="zh-CN" sz="1600" b="0" dirty="0">
              <a:solidFill>
                <a:srgbClr val="AD2B26"/>
              </a:solidFill>
              <a:latin typeface="Alibaba PuHuiTi R"/>
              <a:ea typeface="阿里巴巴普惠体" panose="00020600040101010101"/>
            </a:endParaRPr>
          </a:p>
          <a:p>
            <a:pPr lvl="1"/>
            <a:r>
              <a:rPr lang="zh-CN" altLang="en-US" sz="1600" b="0" dirty="0">
                <a:solidFill>
                  <a:srgbClr val="AD2B26"/>
                </a:solidFill>
                <a:latin typeface="Alibaba PuHuiTi R"/>
                <a:ea typeface="阿里巴巴普惠体" panose="00020600040101010101"/>
              </a:rPr>
              <a:t>优点：免费，开发便捷</a:t>
            </a:r>
            <a:endParaRPr lang="en-US" altLang="zh-CN" sz="1600" b="0" dirty="0">
              <a:solidFill>
                <a:srgbClr val="AD2B26"/>
              </a:solidFill>
              <a:latin typeface="Alibaba PuHuiTi R"/>
              <a:ea typeface="阿里巴巴普惠体" panose="00020600040101010101"/>
            </a:endParaRPr>
          </a:p>
          <a:p>
            <a:pPr lvl="1"/>
            <a:endParaRPr lang="en-US" altLang="zh-CN" dirty="0">
              <a:latin typeface="Alibaba PuHuiTi R"/>
            </a:endParaRPr>
          </a:p>
          <a:p>
            <a:pPr marL="0" indent="0">
              <a:buNone/>
            </a:pPr>
            <a:r>
              <a:rPr lang="en-US" altLang="zh-CN" dirty="0">
                <a:latin typeface="Alibaba PuHuiTi R"/>
                <a:ea typeface="黑体" panose="02010609060101010101" pitchFamily="49" charset="-122"/>
              </a:rPr>
              <a:t>     </a:t>
            </a:r>
            <a:endParaRPr lang="en-US" altLang="zh-CN" sz="1600" dirty="0">
              <a:latin typeface="Alibaba PuHuiTi R"/>
              <a:ea typeface="阿里巴巴普惠体" panose="00020600040101010101"/>
            </a:endParaRPr>
          </a:p>
          <a:p>
            <a:pPr marL="0" indent="0">
              <a:buNone/>
            </a:pPr>
            <a:endParaRPr lang="en-US" altLang="zh-CN" dirty="0">
              <a:latin typeface="Alibaba PuHuiTi R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Alibaba PuHuiTi R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05FE52-5451-4C68-8940-28401292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完善用户信息</a:t>
            </a:r>
          </a:p>
        </p:txBody>
      </p:sp>
    </p:spTree>
    <p:extLst>
      <p:ext uri="{BB962C8B-B14F-4D97-AF65-F5344CB8AC3E}">
        <p14:creationId xmlns:p14="http://schemas.microsoft.com/office/powerpoint/2010/main" val="24015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完善用户信息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阿里云</a:t>
            </a:r>
            <a:r>
              <a:rPr lang="en-US" altLang="zh-CN" dirty="0"/>
              <a:t>OSS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373D41"/>
                </a:solidFill>
                <a:latin typeface="pingfang SC"/>
              </a:rPr>
              <a:t>         </a:t>
            </a:r>
            <a:r>
              <a:rPr lang="zh-CN" altLang="en-US" b="0" i="0">
                <a:solidFill>
                  <a:srgbClr val="373D41"/>
                </a:solidFill>
                <a:effectLst/>
                <a:latin typeface="pingfang SC"/>
              </a:rPr>
              <a:t>对象</a:t>
            </a:r>
            <a:r>
              <a:rPr lang="zh-CN" altLang="en-US" b="0" i="0" dirty="0">
                <a:solidFill>
                  <a:srgbClr val="373D41"/>
                </a:solidFill>
                <a:effectLst/>
                <a:latin typeface="pingfang SC"/>
              </a:rPr>
              <a:t>存储服务（</a:t>
            </a:r>
            <a:r>
              <a:rPr lang="en-US" altLang="zh-CN" b="0" i="0">
                <a:solidFill>
                  <a:srgbClr val="373D41"/>
                </a:solidFill>
                <a:effectLst/>
                <a:latin typeface="pingfang SC"/>
              </a:rPr>
              <a:t>Object Storage Service</a:t>
            </a:r>
            <a:r>
              <a:rPr lang="zh-CN" altLang="en-US" b="0" i="0">
                <a:solidFill>
                  <a:srgbClr val="373D41"/>
                </a:solidFill>
                <a:effectLst/>
                <a:latin typeface="pingfang SC"/>
              </a:rPr>
              <a:t>，</a:t>
            </a:r>
            <a:r>
              <a:rPr lang="en-US" altLang="zh-CN" b="0" i="0">
                <a:solidFill>
                  <a:srgbClr val="373D41"/>
                </a:solidFill>
                <a:effectLst/>
                <a:latin typeface="pingfang SC"/>
              </a:rPr>
              <a:t>OSS</a:t>
            </a:r>
            <a:r>
              <a:rPr lang="zh-CN" altLang="en-US" b="0" i="0">
                <a:solidFill>
                  <a:srgbClr val="373D41"/>
                </a:solidFill>
                <a:effectLst/>
                <a:latin typeface="pingfang SC"/>
              </a:rPr>
              <a:t>）</a:t>
            </a:r>
            <a:r>
              <a:rPr lang="zh-CN" altLang="en-US" b="0" i="0" dirty="0">
                <a:solidFill>
                  <a:srgbClr val="373D41"/>
                </a:solidFill>
                <a:effectLst/>
                <a:latin typeface="pingfang SC"/>
              </a:rPr>
              <a:t>是一种海量、安全、低成本、高可靠的云存储服务，适合存放任意类型的文件。容量和处理能力弹性扩展，多种存储类型供选择，全面优化存储成本。</a:t>
            </a:r>
            <a:endParaRPr lang="en-US" altLang="zh-CN" b="0" i="0">
              <a:solidFill>
                <a:srgbClr val="373D41"/>
              </a:solidFill>
              <a:effectLst/>
              <a:latin typeface="pingfang SC"/>
            </a:endParaRPr>
          </a:p>
          <a:p>
            <a:r>
              <a:rPr lang="zh-CN" altLang="en-US">
                <a:solidFill>
                  <a:srgbClr val="373D41"/>
                </a:solidFill>
                <a:latin typeface="pingfang SC"/>
              </a:rPr>
              <a:t>官方</a:t>
            </a:r>
            <a:r>
              <a:rPr lang="zh-CN" altLang="en-US" dirty="0">
                <a:solidFill>
                  <a:srgbClr val="373D41"/>
                </a:solidFill>
                <a:latin typeface="pingfang SC"/>
              </a:rPr>
              <a:t>地址：</a:t>
            </a:r>
            <a:r>
              <a:rPr lang="en-US" altLang="zh-CN">
                <a:solidFill>
                  <a:srgbClr val="373D41"/>
                </a:solidFill>
                <a:latin typeface="pingfang SC"/>
                <a:hlinkClick r:id="rId2"/>
              </a:rPr>
              <a:t>https://www.aliyun.com/product/oss</a:t>
            </a:r>
            <a:endParaRPr lang="en-US" altLang="zh-CN" b="0" i="0">
              <a:solidFill>
                <a:srgbClr val="373D41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70BFEB-1696-4FAE-9666-0A30E558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91" y="3870639"/>
            <a:ext cx="619125" cy="11525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74A0DE9-916A-4C0D-8849-BE920A288829}"/>
              </a:ext>
            </a:extLst>
          </p:cNvPr>
          <p:cNvSpPr/>
          <p:nvPr/>
        </p:nvSpPr>
        <p:spPr>
          <a:xfrm>
            <a:off x="3765827" y="3990401"/>
            <a:ext cx="1622440" cy="91300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a typeface="阿里巴巴普惠体" panose="00020600040101010101"/>
              </a:rPr>
              <a:t>Java</a:t>
            </a:r>
            <a:r>
              <a:rPr lang="zh-CN" altLang="en-US" sz="1600">
                <a:ea typeface="阿里巴巴普惠体" panose="00020600040101010101"/>
              </a:rPr>
              <a:t>应用程序</a:t>
            </a:r>
            <a:endParaRPr lang="en-US" altLang="zh-CN" sz="1600" dirty="0">
              <a:ea typeface="阿里巴巴普惠体" panose="00020600040101010101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3E7FB00-3053-45AA-842F-B42A46B9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09" y="4178806"/>
            <a:ext cx="1533525" cy="542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1F1365F-412F-4407-BE1F-BCA9B607D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527" y="3606289"/>
            <a:ext cx="1219200" cy="16287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165AA08-DB82-41F2-ABA2-3998F5CFF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832" y="5496219"/>
            <a:ext cx="1143000" cy="123825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D8CC7B-2CF7-47E3-8FD8-B4497C39848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046516" y="4446902"/>
            <a:ext cx="171931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C52F1E-5890-4034-B33D-56BFC263D56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88267" y="4446902"/>
            <a:ext cx="1407542" cy="336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38B02A-C7B1-40A0-A434-FB6CF1506E45}"/>
              </a:ext>
            </a:extLst>
          </p:cNvPr>
          <p:cNvCxnSpPr>
            <a:stCxn id="16" idx="3"/>
          </p:cNvCxnSpPr>
          <p:nvPr/>
        </p:nvCxnSpPr>
        <p:spPr>
          <a:xfrm flipV="1">
            <a:off x="8329334" y="4450268"/>
            <a:ext cx="131852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CAD2007-C77D-4E1D-B93E-C60B71935F57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2189867" y="4570250"/>
            <a:ext cx="1187665" cy="2093491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0BA399E-FF26-4CED-9412-559AAE2F01F4}"/>
              </a:ext>
            </a:extLst>
          </p:cNvPr>
          <p:cNvCxnSpPr>
            <a:cxnSpLocks/>
          </p:cNvCxnSpPr>
          <p:nvPr/>
        </p:nvCxnSpPr>
        <p:spPr>
          <a:xfrm flipV="1">
            <a:off x="5083632" y="4637340"/>
            <a:ext cx="2515483" cy="1504298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D5A4C5A-B350-46C5-8948-79539F8E453C}"/>
              </a:ext>
            </a:extLst>
          </p:cNvPr>
          <p:cNvCxnSpPr>
            <a:cxnSpLocks/>
            <a:stCxn id="16" idx="0"/>
            <a:endCxn id="13" idx="0"/>
          </p:cNvCxnSpPr>
          <p:nvPr/>
        </p:nvCxnSpPr>
        <p:spPr>
          <a:xfrm rot="16200000" flipV="1">
            <a:off x="5975608" y="2591841"/>
            <a:ext cx="188405" cy="2985525"/>
          </a:xfrm>
          <a:prstGeom prst="bentConnector3">
            <a:avLst>
              <a:gd name="adj1" fmla="val 374859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BFFE86E-32AA-4160-91CB-196954867173}"/>
              </a:ext>
            </a:extLst>
          </p:cNvPr>
          <p:cNvSpPr txBox="1"/>
          <p:nvPr/>
        </p:nvSpPr>
        <p:spPr>
          <a:xfrm>
            <a:off x="2323250" y="408651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latin typeface="Alibaba PuHuiTi R"/>
                <a:ea typeface="阿里巴巴普惠体" panose="00020600040101010101"/>
              </a:rPr>
              <a:t>文件上</a:t>
            </a:r>
            <a:r>
              <a:rPr lang="zh-CN" altLang="en-US" sz="1400" dirty="0">
                <a:solidFill>
                  <a:srgbClr val="49504F"/>
                </a:solidFill>
                <a:latin typeface="Alibaba PuHuiTi R"/>
                <a:ea typeface="阿里巴巴普惠体" panose="00020600040101010101"/>
              </a:rPr>
              <a:t>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CAE663-E7FD-4B6C-9A6D-6AD1ED8F26AD}"/>
              </a:ext>
            </a:extLst>
          </p:cNvPr>
          <p:cNvSpPr txBox="1"/>
          <p:nvPr/>
        </p:nvSpPr>
        <p:spPr>
          <a:xfrm>
            <a:off x="5784984" y="4217442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F8913B-87DE-40B7-8A23-983223736F9E}"/>
              </a:ext>
            </a:extLst>
          </p:cNvPr>
          <p:cNvSpPr txBox="1"/>
          <p:nvPr/>
        </p:nvSpPr>
        <p:spPr>
          <a:xfrm>
            <a:off x="5457642" y="409652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ea typeface="阿里巴巴普惠体" panose="00020600040101010101"/>
              </a:rPr>
              <a:t>上</a:t>
            </a:r>
            <a:r>
              <a:rPr lang="zh-CN" altLang="en-US" sz="1400" dirty="0">
                <a:solidFill>
                  <a:srgbClr val="49504F"/>
                </a:solidFill>
                <a:ea typeface="阿里巴巴普惠体" panose="00020600040101010101"/>
              </a:rPr>
              <a:t>传到阿里云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F31347-B7C3-4CBB-ADA2-3684F7602920}"/>
              </a:ext>
            </a:extLst>
          </p:cNvPr>
          <p:cNvSpPr txBox="1"/>
          <p:nvPr/>
        </p:nvSpPr>
        <p:spPr>
          <a:xfrm>
            <a:off x="8882748" y="429621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5E9BDB-9E8A-4F63-B85C-287DA42AB7BB}"/>
              </a:ext>
            </a:extLst>
          </p:cNvPr>
          <p:cNvSpPr txBox="1"/>
          <p:nvPr/>
        </p:nvSpPr>
        <p:spPr>
          <a:xfrm>
            <a:off x="8317330" y="411387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9504F"/>
                </a:solidFill>
                <a:latin typeface="Alibaba PuHuiTi R"/>
                <a:ea typeface="阿里巴巴普惠体" panose="00020600040101010101"/>
              </a:rPr>
              <a:t>   </a:t>
            </a:r>
            <a:r>
              <a:rPr lang="zh-CN" altLang="en-US" sz="1400" dirty="0">
                <a:solidFill>
                  <a:srgbClr val="49504F"/>
                </a:solidFill>
                <a:latin typeface="Alibaba PuHuiTi R"/>
                <a:ea typeface="阿里巴巴普惠体" panose="00020600040101010101"/>
              </a:rPr>
              <a:t>文件读</a:t>
            </a:r>
            <a:r>
              <a:rPr lang="en-US" altLang="zh-CN" sz="1400" dirty="0">
                <a:solidFill>
                  <a:srgbClr val="49504F"/>
                </a:solidFill>
                <a:latin typeface="Alibaba PuHuiTi R"/>
                <a:ea typeface="阿里巴巴普惠体" panose="00020600040101010101"/>
              </a:rPr>
              <a:t>/</a:t>
            </a:r>
            <a:r>
              <a:rPr lang="zh-CN" altLang="en-US" sz="1400" dirty="0">
                <a:solidFill>
                  <a:srgbClr val="49504F"/>
                </a:solidFill>
                <a:latin typeface="Alibaba PuHuiTi R"/>
                <a:ea typeface="阿里巴巴普惠体" panose="00020600040101010101"/>
              </a:rPr>
              <a:t>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C81D46-C541-45CC-838E-371882D25D1C}"/>
              </a:ext>
            </a:extLst>
          </p:cNvPr>
          <p:cNvSpPr txBox="1"/>
          <p:nvPr/>
        </p:nvSpPr>
        <p:spPr>
          <a:xfrm>
            <a:off x="5394451" y="310727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ea typeface="阿里巴巴普惠体" panose="00020600040101010101"/>
              </a:rPr>
              <a:t>响应</a:t>
            </a:r>
            <a:r>
              <a:rPr lang="zh-CN" altLang="en-US" sz="1400" dirty="0">
                <a:solidFill>
                  <a:srgbClr val="49504F"/>
                </a:solidFill>
                <a:ea typeface="阿里巴巴普惠体" panose="00020600040101010101"/>
              </a:rPr>
              <a:t>图片地址并保存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54A34BD-B88E-4F51-91BD-9281792499B7}"/>
              </a:ext>
            </a:extLst>
          </p:cNvPr>
          <p:cNvSpPr txBox="1"/>
          <p:nvPr/>
        </p:nvSpPr>
        <p:spPr>
          <a:xfrm>
            <a:off x="2217073" y="576403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ea typeface="阿里巴巴普惠体" panose="00020600040101010101"/>
              </a:rPr>
              <a:t>互联网</a:t>
            </a:r>
            <a:r>
              <a:rPr lang="zh-CN" altLang="en-US" sz="1400" dirty="0">
                <a:solidFill>
                  <a:srgbClr val="49504F"/>
                </a:solidFill>
                <a:ea typeface="阿里巴巴普惠体" panose="00020600040101010101"/>
              </a:rPr>
              <a:t>访问图片</a:t>
            </a:r>
          </a:p>
        </p:txBody>
      </p:sp>
    </p:spTree>
    <p:extLst>
      <p:ext uri="{BB962C8B-B14F-4D97-AF65-F5344CB8AC3E}">
        <p14:creationId xmlns:p14="http://schemas.microsoft.com/office/powerpoint/2010/main" val="59096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114" y="2905766"/>
            <a:ext cx="10749598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注册并开发阿里云</a:t>
            </a:r>
            <a:r>
              <a:rPr lang="en-US" altLang="zh-CN" dirty="0">
                <a:solidFill>
                  <a:schemeClr val="tx1"/>
                </a:solidFill>
              </a:rPr>
              <a:t>OSS</a:t>
            </a:r>
            <a:r>
              <a:rPr lang="zh-CN" altLang="en-US" dirty="0">
                <a:solidFill>
                  <a:schemeClr val="tx1"/>
                </a:solidFill>
              </a:rPr>
              <a:t>的步骤如下</a:t>
            </a:r>
          </a:p>
          <a:p>
            <a:pPr lvl="1"/>
            <a:r>
              <a:rPr lang="zh-CN" altLang="en-US" dirty="0"/>
              <a:t>注册阿里云账号</a:t>
            </a:r>
            <a:endParaRPr lang="en-US" altLang="zh-CN" dirty="0"/>
          </a:p>
          <a:p>
            <a:pPr lvl="1"/>
            <a:r>
              <a:rPr lang="zh-CN" altLang="en-US" dirty="0"/>
              <a:t>开通对象存储</a:t>
            </a:r>
            <a:r>
              <a:rPr lang="en-US" altLang="zh-CN" dirty="0"/>
              <a:t>OSS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购买服务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Bucket</a:t>
            </a:r>
          </a:p>
          <a:p>
            <a:pPr lvl="1"/>
            <a:r>
              <a:rPr lang="zh-CN" altLang="en-US" dirty="0"/>
              <a:t>代码测试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详见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阿里云</a:t>
            </a:r>
            <a:r>
              <a:rPr lang="en-US" altLang="zh-CN" dirty="0">
                <a:solidFill>
                  <a:schemeClr val="tx1"/>
                </a:solidFill>
              </a:rPr>
              <a:t>OSS</a:t>
            </a:r>
            <a:r>
              <a:rPr lang="zh-CN" altLang="en-US" dirty="0">
                <a:solidFill>
                  <a:schemeClr val="tx1"/>
                </a:solidFill>
              </a:rPr>
              <a:t>账号申请</a:t>
            </a:r>
            <a:r>
              <a:rPr lang="en-US" altLang="zh-CN" dirty="0">
                <a:solidFill>
                  <a:schemeClr val="tx1"/>
                </a:solidFill>
              </a:rPr>
              <a:t>.md&gt;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完善用户信息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阿里云</a:t>
            </a:r>
            <a:r>
              <a:rPr lang="en-US" altLang="zh-CN" dirty="0"/>
              <a:t>OSS-</a:t>
            </a:r>
            <a:r>
              <a:rPr lang="zh-CN" altLang="en-US" dirty="0"/>
              <a:t>账号申请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2F4500E-D291-4E4C-8D88-A617DA757817}"/>
              </a:ext>
            </a:extLst>
          </p:cNvPr>
          <p:cNvSpPr txBox="1">
            <a:spLocks/>
          </p:cNvSpPr>
          <p:nvPr/>
        </p:nvSpPr>
        <p:spPr>
          <a:xfrm>
            <a:off x="934615" y="1813939"/>
            <a:ext cx="9985310" cy="1360552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35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n"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u"/>
              <a:defRPr sz="12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373D41"/>
                </a:solidFill>
                <a:latin typeface="pingfang SC"/>
              </a:rPr>
              <a:t>         </a:t>
            </a:r>
            <a:r>
              <a:rPr lang="zh-CN" altLang="en-US" dirty="0">
                <a:solidFill>
                  <a:srgbClr val="373D41"/>
                </a:solidFill>
                <a:latin typeface="pingfang SC"/>
              </a:rPr>
              <a:t>使用第三方阿里云</a:t>
            </a:r>
            <a:r>
              <a:rPr lang="en-US" altLang="zh-CN" dirty="0">
                <a:solidFill>
                  <a:srgbClr val="373D41"/>
                </a:solidFill>
                <a:latin typeface="pingfang SC"/>
              </a:rPr>
              <a:t>OSS</a:t>
            </a:r>
            <a:r>
              <a:rPr lang="zh-CN" altLang="en-US" dirty="0">
                <a:solidFill>
                  <a:srgbClr val="373D41"/>
                </a:solidFill>
                <a:latin typeface="pingfang SC"/>
              </a:rPr>
              <a:t>可以方便快捷的进行文件上传和自动扩容，同时借助其提供的管理后台可以实现可视化的内容管理。但是使用第三方服务最大的缺点就是需要付费，下面，我们看下如何购买开通服务</a:t>
            </a:r>
            <a:endParaRPr lang="en-US" altLang="zh-CN" dirty="0">
              <a:solidFill>
                <a:srgbClr val="373D41"/>
              </a:solidFill>
              <a:latin typeface="pingfang SC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4CCDCC-03AE-4234-9242-6B9BFB41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80" y="3148727"/>
            <a:ext cx="5460705" cy="26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3464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8411</TotalTime>
  <Words>2345</Words>
  <Application>Microsoft Office PowerPoint</Application>
  <PresentationFormat>宽屏</PresentationFormat>
  <Paragraphs>417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6" baseType="lpstr">
      <vt:lpstr>Alibaba PuHuiTi B</vt:lpstr>
      <vt:lpstr>Alibaba PuHuiTi M</vt:lpstr>
      <vt:lpstr>Alibaba PuHuiTi R</vt:lpstr>
      <vt:lpstr>-apple-system</vt:lpstr>
      <vt:lpstr>pingfang SC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完善个人信息</vt:lpstr>
      <vt:lpstr>PowerPoint 演示文稿</vt:lpstr>
      <vt:lpstr>PowerPoint 演示文稿</vt:lpstr>
      <vt:lpstr>完善个人信息</vt:lpstr>
      <vt:lpstr>完善用户信息</vt:lpstr>
      <vt:lpstr>完善用户信息</vt:lpstr>
      <vt:lpstr>完善用户信息</vt:lpstr>
      <vt:lpstr>完善用户信息</vt:lpstr>
      <vt:lpstr>完善用户信息</vt:lpstr>
      <vt:lpstr>登录-短信验证码</vt:lpstr>
      <vt:lpstr>完善用户信息</vt:lpstr>
      <vt:lpstr>完善用户信息</vt:lpstr>
      <vt:lpstr>完善用户信息</vt:lpstr>
      <vt:lpstr>完善用户信息</vt:lpstr>
      <vt:lpstr>完善用户信息</vt:lpstr>
      <vt:lpstr>完善用户信息</vt:lpstr>
      <vt:lpstr>完善用户信息</vt:lpstr>
      <vt:lpstr>完善用户信息</vt:lpstr>
      <vt:lpstr>完善用户信息</vt:lpstr>
      <vt:lpstr>完善用户信息</vt:lpstr>
      <vt:lpstr>个人资料管理</vt:lpstr>
      <vt:lpstr>PowerPoint 演示文稿</vt:lpstr>
      <vt:lpstr>个人资料管理</vt:lpstr>
      <vt:lpstr>个人资料管理</vt:lpstr>
      <vt:lpstr>个人资料管理</vt:lpstr>
      <vt:lpstr>个人资料管理</vt:lpstr>
      <vt:lpstr>个人资料管理</vt:lpstr>
      <vt:lpstr>个人资料管理</vt:lpstr>
      <vt:lpstr>个人资料管理</vt:lpstr>
      <vt:lpstr>个人资料管理</vt:lpstr>
      <vt:lpstr>PowerPoint 演示文稿</vt:lpstr>
      <vt:lpstr>代码优化</vt:lpstr>
      <vt:lpstr>代码优化</vt:lpstr>
      <vt:lpstr>代码优化</vt:lpstr>
      <vt:lpstr>代码优化</vt:lpstr>
      <vt:lpstr>代码优化</vt:lpstr>
      <vt:lpstr>代码优化</vt:lpstr>
      <vt:lpstr>代码优化</vt:lpstr>
      <vt:lpstr>代码优化</vt:lpstr>
      <vt:lpstr>代码优化</vt:lpstr>
      <vt:lpstr>代码优化</vt:lpstr>
      <vt:lpstr>代码优化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458</cp:revision>
  <dcterms:created xsi:type="dcterms:W3CDTF">2020-03-31T02:23:27Z</dcterms:created>
  <dcterms:modified xsi:type="dcterms:W3CDTF">2021-06-02T03:44:07Z</dcterms:modified>
</cp:coreProperties>
</file>