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8"/>
  </p:notesMasterIdLst>
  <p:handoutMasterIdLst>
    <p:handoutMasterId r:id="rId69"/>
  </p:handoutMasterIdLst>
  <p:sldIdLst>
    <p:sldId id="462" r:id="rId8"/>
    <p:sldId id="619" r:id="rId9"/>
    <p:sldId id="463" r:id="rId10"/>
    <p:sldId id="465" r:id="rId11"/>
    <p:sldId id="572" r:id="rId12"/>
    <p:sldId id="589" r:id="rId13"/>
    <p:sldId id="590" r:id="rId14"/>
    <p:sldId id="591" r:id="rId15"/>
    <p:sldId id="592" r:id="rId16"/>
    <p:sldId id="542" r:id="rId17"/>
    <p:sldId id="609" r:id="rId18"/>
    <p:sldId id="596" r:id="rId19"/>
    <p:sldId id="595" r:id="rId20"/>
    <p:sldId id="587" r:id="rId21"/>
    <p:sldId id="598" r:id="rId22"/>
    <p:sldId id="610" r:id="rId23"/>
    <p:sldId id="594" r:id="rId24"/>
    <p:sldId id="585" r:id="rId25"/>
    <p:sldId id="593" r:id="rId26"/>
    <p:sldId id="586" r:id="rId27"/>
    <p:sldId id="611" r:id="rId28"/>
    <p:sldId id="615" r:id="rId29"/>
    <p:sldId id="588" r:id="rId30"/>
    <p:sldId id="597" r:id="rId31"/>
    <p:sldId id="571" r:id="rId32"/>
    <p:sldId id="607" r:id="rId33"/>
    <p:sldId id="529" r:id="rId34"/>
    <p:sldId id="528" r:id="rId35"/>
    <p:sldId id="602" r:id="rId36"/>
    <p:sldId id="604" r:id="rId37"/>
    <p:sldId id="603" r:id="rId38"/>
    <p:sldId id="600" r:id="rId39"/>
    <p:sldId id="605" r:id="rId40"/>
    <p:sldId id="606" r:id="rId41"/>
    <p:sldId id="531" r:id="rId42"/>
    <p:sldId id="532" r:id="rId43"/>
    <p:sldId id="533" r:id="rId44"/>
    <p:sldId id="534" r:id="rId45"/>
    <p:sldId id="481" r:id="rId46"/>
    <p:sldId id="559" r:id="rId47"/>
    <p:sldId id="560" r:id="rId48"/>
    <p:sldId id="561" r:id="rId49"/>
    <p:sldId id="565" r:id="rId50"/>
    <p:sldId id="564" r:id="rId51"/>
    <p:sldId id="562" r:id="rId52"/>
    <p:sldId id="566" r:id="rId53"/>
    <p:sldId id="563" r:id="rId54"/>
    <p:sldId id="608" r:id="rId55"/>
    <p:sldId id="568" r:id="rId56"/>
    <p:sldId id="569" r:id="rId57"/>
    <p:sldId id="612" r:id="rId58"/>
    <p:sldId id="620" r:id="rId59"/>
    <p:sldId id="621" r:id="rId60"/>
    <p:sldId id="614" r:id="rId61"/>
    <p:sldId id="618" r:id="rId62"/>
    <p:sldId id="617" r:id="rId63"/>
    <p:sldId id="526" r:id="rId64"/>
    <p:sldId id="507" r:id="rId65"/>
    <p:sldId id="264" r:id="rId66"/>
    <p:sldId id="599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福泉" initials="张福泉" lastIdx="1" clrIdx="0">
    <p:extLst>
      <p:ext uri="{19B8F6BF-5375-455C-9EA6-DF929625EA0E}">
        <p15:presenceInfo xmlns:p15="http://schemas.microsoft.com/office/powerpoint/2012/main" userId="张福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FFFFE4"/>
    <a:srgbClr val="333333"/>
    <a:srgbClr val="AD2B26"/>
    <a:srgbClr val="B70006"/>
    <a:srgbClr val="B60206"/>
    <a:srgbClr val="919191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5306" autoAdjust="0"/>
  </p:normalViewPr>
  <p:slideViewPr>
    <p:cSldViewPr snapToGrid="0">
      <p:cViewPr varScale="1">
        <p:scale>
          <a:sx n="63" d="100"/>
          <a:sy n="63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8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5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557953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895130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8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内容回顾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温故而知新，可以为师矣</a:t>
            </a: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data-mongodb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2" y="2410802"/>
            <a:ext cx="10612315" cy="1158875"/>
          </a:xfrm>
        </p:spPr>
        <p:txBody>
          <a:bodyPr/>
          <a:lstStyle/>
          <a:p>
            <a:r>
              <a:rPr kumimoji="1" lang="en-US" altLang="zh-CN"/>
              <a:t>MongoDB</a:t>
            </a:r>
            <a:r>
              <a:rPr kumimoji="1" lang="zh-CN" altLang="en-US"/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9FB56-549C-40E1-8581-53150E3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BB343-F692-479B-84B1-5DC2F5FE8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接口定义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B4CFA4-6695-45DF-A793-544A9FEDD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06216"/>
              </p:ext>
            </p:extLst>
          </p:nvPr>
        </p:nvGraphicFramePr>
        <p:xfrm>
          <a:off x="2364959" y="1516950"/>
          <a:ext cx="7390642" cy="173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3019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23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/users/settings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23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23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Authorization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902336"/>
                  </a:ext>
                </a:extLst>
              </a:tr>
              <a:tr h="39872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ResponseEntity&lt;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SettingsVO&gt;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248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7C6E8245-0CD8-435B-B459-64B2AF2800CB}"/>
              </a:ext>
            </a:extLst>
          </p:cNvPr>
          <p:cNvSpPr/>
          <p:nvPr/>
        </p:nvSpPr>
        <p:spPr>
          <a:xfrm>
            <a:off x="5691674" y="2899623"/>
            <a:ext cx="2631232" cy="308132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FA3D47F-8176-4DCF-B060-C47929F46022}"/>
              </a:ext>
            </a:extLst>
          </p:cNvPr>
          <p:cNvCxnSpPr>
            <a:cxnSpLocks/>
            <a:stCxn id="11" idx="1"/>
            <a:endCxn id="6" idx="0"/>
          </p:cNvCxnSpPr>
          <p:nvPr/>
        </p:nvCxnSpPr>
        <p:spPr>
          <a:xfrm rot="10800000" flipV="1">
            <a:off x="2840832" y="3053689"/>
            <a:ext cx="2850842" cy="860118"/>
          </a:xfrm>
          <a:prstGeom prst="bentConnector2">
            <a:avLst/>
          </a:prstGeom>
          <a:ln>
            <a:solidFill>
              <a:srgbClr val="B602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1B258618-1564-431C-A8D3-81BF6FD11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20" y="3913807"/>
            <a:ext cx="4768623" cy="2677656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@NoArgsConstructor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@AllArgsConstructor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SettingsVo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Serializable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strangerQuestion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陌生人问题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手机号码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以下三项为客户端通知开关配置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likeNotification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pinglunNotification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gonggaoNotification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435FD7-EB92-4ED5-9D82-FD060E29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F3E30-0634-496A-A0C6-1E798E561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代码调用过程</a:t>
            </a:r>
          </a:p>
        </p:txBody>
      </p:sp>
      <p:sp>
        <p:nvSpPr>
          <p:cNvPr id="5" name="Shape 2486">
            <a:extLst>
              <a:ext uri="{FF2B5EF4-FFF2-40B4-BE49-F238E27FC236}">
                <a16:creationId xmlns:a16="http://schemas.microsoft.com/office/drawing/2014/main" id="{695843EB-03D4-4A50-B965-D58737FFE2BC}"/>
              </a:ext>
            </a:extLst>
          </p:cNvPr>
          <p:cNvSpPr/>
          <p:nvPr/>
        </p:nvSpPr>
        <p:spPr>
          <a:xfrm>
            <a:off x="854953" y="3442349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41627A4-2705-4A12-A4B6-A2672CFA699E}"/>
              </a:ext>
            </a:extLst>
          </p:cNvPr>
          <p:cNvCxnSpPr>
            <a:cxnSpLocks/>
          </p:cNvCxnSpPr>
          <p:nvPr/>
        </p:nvCxnSpPr>
        <p:spPr>
          <a:xfrm>
            <a:off x="1457443" y="3964763"/>
            <a:ext cx="1131388" cy="0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440AF29-B21E-4825-9509-68FBD9F7A0BA}"/>
              </a:ext>
            </a:extLst>
          </p:cNvPr>
          <p:cNvSpPr txBox="1"/>
          <p:nvPr/>
        </p:nvSpPr>
        <p:spPr>
          <a:xfrm>
            <a:off x="1464268" y="3571263"/>
            <a:ext cx="1131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发送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http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请求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CEC35C-8853-454D-914A-6BCA135FD93B}"/>
              </a:ext>
            </a:extLst>
          </p:cNvPr>
          <p:cNvSpPr/>
          <p:nvPr/>
        </p:nvSpPr>
        <p:spPr>
          <a:xfrm>
            <a:off x="2588831" y="3134998"/>
            <a:ext cx="3307595" cy="188819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3B2BC5-5CB5-463C-9CF5-7CB9E8C43B26}"/>
              </a:ext>
            </a:extLst>
          </p:cNvPr>
          <p:cNvSpPr/>
          <p:nvPr/>
        </p:nvSpPr>
        <p:spPr>
          <a:xfrm>
            <a:off x="7023982" y="3134998"/>
            <a:ext cx="3381517" cy="1888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ea typeface="阿里巴巴普惠体" panose="00020600040101010101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57A425-70F5-44C1-890A-31B7D72808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896426" y="4079096"/>
            <a:ext cx="1127556" cy="0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37CE1E-C48A-435B-959E-1592B5A71FBF}"/>
              </a:ext>
            </a:extLst>
          </p:cNvPr>
          <p:cNvSpPr txBox="1"/>
          <p:nvPr/>
        </p:nvSpPr>
        <p:spPr>
          <a:xfrm>
            <a:off x="2486873" y="2857999"/>
            <a:ext cx="2444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服务消费者（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tanhua-app-server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13B36E-82A4-4C17-824F-9B6829F5248A}"/>
              </a:ext>
            </a:extLst>
          </p:cNvPr>
          <p:cNvSpPr txBox="1"/>
          <p:nvPr/>
        </p:nvSpPr>
        <p:spPr>
          <a:xfrm>
            <a:off x="6988727" y="2857999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服务提供者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F9B740-7A93-416B-A282-D00D8D87E3B8}"/>
              </a:ext>
            </a:extLst>
          </p:cNvPr>
          <p:cNvSpPr txBox="1"/>
          <p:nvPr/>
        </p:nvSpPr>
        <p:spPr>
          <a:xfrm>
            <a:off x="6070878" y="3659293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RPC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框架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dubbo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B94CE25-9013-4A20-8485-D0BFAC1D2364}"/>
              </a:ext>
            </a:extLst>
          </p:cNvPr>
          <p:cNvCxnSpPr/>
          <p:nvPr/>
        </p:nvCxnSpPr>
        <p:spPr>
          <a:xfrm>
            <a:off x="4378873" y="3619580"/>
            <a:ext cx="0" cy="1151920"/>
          </a:xfrm>
          <a:prstGeom prst="line">
            <a:avLst/>
          </a:prstGeom>
          <a:ln>
            <a:solidFill>
              <a:srgbClr val="B70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6DE9D2E-33C8-4B70-85F5-A6EE7724BBC8}"/>
              </a:ext>
            </a:extLst>
          </p:cNvPr>
          <p:cNvCxnSpPr/>
          <p:nvPr/>
        </p:nvCxnSpPr>
        <p:spPr>
          <a:xfrm>
            <a:off x="8691050" y="3549780"/>
            <a:ext cx="0" cy="1151920"/>
          </a:xfrm>
          <a:prstGeom prst="line">
            <a:avLst/>
          </a:prstGeom>
          <a:ln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BE9509D-0DE5-4BA6-8F7F-59BD5E6C03EE}"/>
              </a:ext>
            </a:extLst>
          </p:cNvPr>
          <p:cNvSpPr txBox="1"/>
          <p:nvPr/>
        </p:nvSpPr>
        <p:spPr>
          <a:xfrm>
            <a:off x="2878991" y="3303850"/>
            <a:ext cx="979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Controller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9330E0-7D2D-4CE5-BDE6-D3C68B94D7BA}"/>
              </a:ext>
            </a:extLst>
          </p:cNvPr>
          <p:cNvSpPr txBox="1"/>
          <p:nvPr/>
        </p:nvSpPr>
        <p:spPr>
          <a:xfrm>
            <a:off x="2632578" y="3810536"/>
            <a:ext cx="178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获取请求参数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调用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service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业务处理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构造</a:t>
            </a: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ResponseEntity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返回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738940-883E-4137-9205-4012DB6D6C72}"/>
              </a:ext>
            </a:extLst>
          </p:cNvPr>
          <p:cNvSpPr txBox="1"/>
          <p:nvPr/>
        </p:nvSpPr>
        <p:spPr>
          <a:xfrm>
            <a:off x="4503946" y="3279692"/>
            <a:ext cx="79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Service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447880-9B4A-47EA-852F-F56EC7705AE2}"/>
              </a:ext>
            </a:extLst>
          </p:cNvPr>
          <p:cNvSpPr txBox="1"/>
          <p:nvPr/>
        </p:nvSpPr>
        <p:spPr>
          <a:xfrm>
            <a:off x="4480139" y="391109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业务逻辑处理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引入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dubbo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封装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VO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1702D0-4C4B-4300-8D1D-46DC0A893796}"/>
              </a:ext>
            </a:extLst>
          </p:cNvPr>
          <p:cNvSpPr txBox="1"/>
          <p:nvPr/>
        </p:nvSpPr>
        <p:spPr>
          <a:xfrm>
            <a:off x="7379712" y="334894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API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0E6E23-5845-4C78-9193-E505401F0E04}"/>
              </a:ext>
            </a:extLst>
          </p:cNvPr>
          <p:cNvSpPr txBox="1"/>
          <p:nvPr/>
        </p:nvSpPr>
        <p:spPr>
          <a:xfrm>
            <a:off x="9036586" y="332772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Mapper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685852-64DA-4100-A1F1-E0189013513D}"/>
              </a:ext>
            </a:extLst>
          </p:cNvPr>
          <p:cNvSpPr txBox="1"/>
          <p:nvPr/>
        </p:nvSpPr>
        <p:spPr>
          <a:xfrm>
            <a:off x="7173320" y="39110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提供基础数据服务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调用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mapper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1B9B2C-FF0E-4B15-B395-B404CEDFABB8}"/>
              </a:ext>
            </a:extLst>
          </p:cNvPr>
          <p:cNvSpPr txBox="1"/>
          <p:nvPr/>
        </p:nvSpPr>
        <p:spPr>
          <a:xfrm>
            <a:off x="8874885" y="3918541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对底层数据库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CRUD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7083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9A4E675-6EA3-46CD-BED2-1A768DDD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269CAB4-F4A3-4C09-8C96-900B2BC44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查询通用设置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44F13A1-8F3F-4AA4-9EE1-139CDC7D43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需求：完成通用设置查询功能</a:t>
            </a:r>
            <a:endParaRPr lang="en-US" altLang="zh-CN"/>
          </a:p>
          <a:p>
            <a:r>
              <a:rPr lang="zh-CN" altLang="en-US"/>
              <a:t>实现步骤：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搭建服务提供者</a:t>
            </a:r>
            <a:endParaRPr lang="en-US" altLang="zh-CN"/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67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根据数据库表编写实体类</a:t>
            </a:r>
            <a:endParaRPr lang="en-US" altLang="zh-CN" sz="1667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67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编写</a:t>
            </a:r>
            <a:r>
              <a:rPr lang="en-US" altLang="zh-CN" sz="1667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mapper</a:t>
            </a:r>
            <a:r>
              <a:rPr lang="zh-CN" altLang="en-US" sz="1667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接口</a:t>
            </a:r>
            <a:endParaRPr lang="en-US" altLang="zh-CN" sz="1667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67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编写</a:t>
            </a:r>
            <a:r>
              <a:rPr lang="en-US" altLang="zh-CN" sz="1667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API</a:t>
            </a:r>
            <a:r>
              <a:rPr lang="zh-CN" altLang="en-US" sz="1667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层接口和实现类</a:t>
            </a:r>
            <a:endParaRPr lang="en-US" altLang="zh-CN" sz="1667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根据接口编写</a:t>
            </a:r>
            <a:r>
              <a:rPr lang="en-US" altLang="zh-CN"/>
              <a:t>controller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查询数据，构造</a:t>
            </a:r>
            <a:r>
              <a:rPr lang="en-US" altLang="zh-CN"/>
              <a:t>vo</a:t>
            </a:r>
            <a:r>
              <a:rPr lang="zh-CN" altLang="en-US"/>
              <a:t>对象并返回</a:t>
            </a:r>
          </a:p>
        </p:txBody>
      </p:sp>
    </p:spTree>
    <p:extLst>
      <p:ext uri="{BB962C8B-B14F-4D97-AF65-F5344CB8AC3E}">
        <p14:creationId xmlns:p14="http://schemas.microsoft.com/office/powerpoint/2010/main" val="77253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3058DF-370B-4D64-9423-E7CC1DC4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C8FEC-C563-4E03-8576-11660250D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陌生人问题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ABD1F-9229-4C3E-A6D4-4E7FA320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1271279"/>
            <a:ext cx="3780519" cy="46672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E1FC9E-A9A4-4F87-A916-BFE39A725B86}"/>
              </a:ext>
            </a:extLst>
          </p:cNvPr>
          <p:cNvSpPr/>
          <p:nvPr/>
        </p:nvSpPr>
        <p:spPr>
          <a:xfrm>
            <a:off x="7679960" y="2130344"/>
            <a:ext cx="3532214" cy="5878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FD62FC-64B5-4916-9868-6C5AFF29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959" y="1271279"/>
            <a:ext cx="3780519" cy="5038725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3E96E85-D194-4C81-B2D0-E6BF44D243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653741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设置陌生人问题：用户可以设置陌生人问题。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46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9FB56-549C-40E1-8581-53150E3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BB343-F692-479B-84B1-5DC2F5FE8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设置陌生人问题</a:t>
            </a:r>
            <a:r>
              <a:rPr lang="en-US" altLang="zh-CN"/>
              <a:t>--</a:t>
            </a:r>
            <a:r>
              <a:rPr lang="zh-CN" altLang="en-US"/>
              <a:t>接口定义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B4CFA4-6695-45DF-A793-544A9FEDD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01896"/>
              </p:ext>
            </p:extLst>
          </p:nvPr>
        </p:nvGraphicFramePr>
        <p:xfrm>
          <a:off x="2364959" y="1516950"/>
          <a:ext cx="7390642" cy="215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/users/questions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POST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Authorization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43471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7C6E8245-0CD8-435B-B459-64B2AF2800CB}"/>
              </a:ext>
            </a:extLst>
          </p:cNvPr>
          <p:cNvSpPr/>
          <p:nvPr/>
        </p:nvSpPr>
        <p:spPr>
          <a:xfrm>
            <a:off x="6189785" y="2611315"/>
            <a:ext cx="1617784" cy="308132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FA3D47F-8176-4DCF-B060-C47929F46022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2887827" y="2765381"/>
            <a:ext cx="3301958" cy="1930798"/>
          </a:xfrm>
          <a:prstGeom prst="bentConnector2">
            <a:avLst/>
          </a:prstGeom>
          <a:ln w="19050">
            <a:solidFill>
              <a:srgbClr val="B602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86F5561-92C8-43CF-BFF2-A21E0017EE8B}"/>
              </a:ext>
            </a:extLst>
          </p:cNvPr>
          <p:cNvSpPr/>
          <p:nvPr/>
        </p:nvSpPr>
        <p:spPr>
          <a:xfrm>
            <a:off x="6273761" y="3319495"/>
            <a:ext cx="1629508" cy="308132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3D5EE5B-A1B2-4821-B43A-F1859CD704C6}"/>
              </a:ext>
            </a:extLst>
          </p:cNvPr>
          <p:cNvSpPr/>
          <p:nvPr/>
        </p:nvSpPr>
        <p:spPr>
          <a:xfrm>
            <a:off x="6948838" y="3731849"/>
            <a:ext cx="659423" cy="397255"/>
          </a:xfrm>
          <a:prstGeom prst="downArrow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8B70369-EE81-4B4E-998A-D4E45A80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80680"/>
            <a:ext cx="2710324" cy="646331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AFB1F66-3DB0-4502-BFD0-FDFD83934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560" y="4696180"/>
            <a:ext cx="2712720" cy="646331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正文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6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ABE997-2266-4F80-B019-778BCC93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51CBA-EB6F-4782-8640-2DC163C0D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陌生人问题</a:t>
            </a:r>
            <a:r>
              <a:rPr lang="en-US" altLang="zh-CN"/>
              <a:t>-</a:t>
            </a:r>
            <a:r>
              <a:rPr lang="zh-CN" altLang="en-US"/>
              <a:t>思路分析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142352C7-8C44-41D5-B816-B14CB91DCA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8417" y="3805953"/>
            <a:ext cx="1440760" cy="1522030"/>
          </a:xfrm>
        </p:spPr>
        <p:txBody>
          <a:bodyPr/>
          <a:lstStyle/>
          <a:p>
            <a:r>
              <a:rPr lang="zh-CN" altLang="en-US" sz="1400"/>
              <a:t>当前用户</a:t>
            </a:r>
            <a:r>
              <a:rPr lang="en-US" altLang="zh-CN" sz="1400"/>
              <a:t>id</a:t>
            </a:r>
          </a:p>
          <a:p>
            <a:pPr marL="0" indent="0">
              <a:buNone/>
            </a:pPr>
            <a:endParaRPr lang="zh-CN" altLang="en-US" sz="1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5C8075-2078-431E-BCB3-483C0016D3E4}"/>
              </a:ext>
            </a:extLst>
          </p:cNvPr>
          <p:cNvSpPr/>
          <p:nvPr/>
        </p:nvSpPr>
        <p:spPr>
          <a:xfrm>
            <a:off x="1097742" y="3014477"/>
            <a:ext cx="1771095" cy="651915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333333"/>
                </a:solidFill>
                <a:ea typeface="Alibaba PuHuiTi B"/>
              </a:rPr>
              <a:t>设置陌生人问题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DA11F8-18E1-4501-8143-38DBA67A0FFA}"/>
              </a:ext>
            </a:extLst>
          </p:cNvPr>
          <p:cNvSpPr/>
          <p:nvPr/>
        </p:nvSpPr>
        <p:spPr>
          <a:xfrm>
            <a:off x="3953250" y="3013192"/>
            <a:ext cx="1771095" cy="651915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333333"/>
                </a:solidFill>
                <a:ea typeface="Alibaba PuHuiTi B"/>
              </a:rPr>
              <a:t>根据条件查询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E82EB393-EE5C-44D7-93C6-EC2038F553B5}"/>
              </a:ext>
            </a:extLst>
          </p:cNvPr>
          <p:cNvSpPr/>
          <p:nvPr/>
        </p:nvSpPr>
        <p:spPr>
          <a:xfrm>
            <a:off x="6808759" y="2961000"/>
            <a:ext cx="2098819" cy="756300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Alibaba PuHuiTi B"/>
              </a:rPr>
              <a:t>是否存在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D6FAB2-33B8-4615-84B2-7B5C9CAC66DA}"/>
              </a:ext>
            </a:extLst>
          </p:cNvPr>
          <p:cNvSpPr/>
          <p:nvPr/>
        </p:nvSpPr>
        <p:spPr>
          <a:xfrm>
            <a:off x="6856397" y="1564719"/>
            <a:ext cx="2003541" cy="651915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333333"/>
                </a:solidFill>
                <a:ea typeface="Alibaba PuHuiTi B"/>
              </a:rPr>
              <a:t>新增问题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09364D-0A8F-43E6-B5A6-12AF7177F782}"/>
              </a:ext>
            </a:extLst>
          </p:cNvPr>
          <p:cNvSpPr/>
          <p:nvPr/>
        </p:nvSpPr>
        <p:spPr>
          <a:xfrm>
            <a:off x="6808758" y="4676068"/>
            <a:ext cx="2098820" cy="651915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333333"/>
                </a:solidFill>
                <a:ea typeface="Alibaba PuHuiTi B"/>
              </a:rPr>
              <a:t>更新问题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791283-3B86-4EB4-A033-FE431728522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68837" y="3339150"/>
            <a:ext cx="1084413" cy="1285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F4C206-E454-435E-9AB6-83DD392D973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24345" y="3339150"/>
            <a:ext cx="1084414" cy="0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20FFBD-A69B-4A01-9FB9-A065A83D817F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H="1" flipV="1">
            <a:off x="7858168" y="2216634"/>
            <a:ext cx="1" cy="74436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41F251-EAFE-4154-9AFD-858579BCBCB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7858168" y="3717300"/>
            <a:ext cx="1" cy="958768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1EFD2551-BB12-4379-8F6E-9F548291C4DC}"/>
              </a:ext>
            </a:extLst>
          </p:cNvPr>
          <p:cNvSpPr txBox="1">
            <a:spLocks/>
          </p:cNvSpPr>
          <p:nvPr/>
        </p:nvSpPr>
        <p:spPr>
          <a:xfrm>
            <a:off x="7858167" y="3872187"/>
            <a:ext cx="470779" cy="4257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是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78D77AC2-DC6C-4900-A0CF-D7B6EA3BED9C}"/>
              </a:ext>
            </a:extLst>
          </p:cNvPr>
          <p:cNvSpPr txBox="1">
            <a:spLocks/>
          </p:cNvSpPr>
          <p:nvPr/>
        </p:nvSpPr>
        <p:spPr>
          <a:xfrm>
            <a:off x="7888274" y="2371521"/>
            <a:ext cx="470779" cy="4257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1289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435FD7-EB92-4ED5-9D82-FD060E29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F3E30-0634-496A-A0C6-1E798E561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代码调用过程</a:t>
            </a:r>
          </a:p>
        </p:txBody>
      </p:sp>
      <p:sp>
        <p:nvSpPr>
          <p:cNvPr id="5" name="Shape 2486">
            <a:extLst>
              <a:ext uri="{FF2B5EF4-FFF2-40B4-BE49-F238E27FC236}">
                <a16:creationId xmlns:a16="http://schemas.microsoft.com/office/drawing/2014/main" id="{695843EB-03D4-4A50-B965-D58737FFE2BC}"/>
              </a:ext>
            </a:extLst>
          </p:cNvPr>
          <p:cNvSpPr/>
          <p:nvPr/>
        </p:nvSpPr>
        <p:spPr>
          <a:xfrm>
            <a:off x="854953" y="3442349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41627A4-2705-4A12-A4B6-A2672CFA699E}"/>
              </a:ext>
            </a:extLst>
          </p:cNvPr>
          <p:cNvCxnSpPr>
            <a:cxnSpLocks/>
          </p:cNvCxnSpPr>
          <p:nvPr/>
        </p:nvCxnSpPr>
        <p:spPr>
          <a:xfrm>
            <a:off x="1457443" y="3964763"/>
            <a:ext cx="1131388" cy="0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440AF29-B21E-4825-9509-68FBD9F7A0BA}"/>
              </a:ext>
            </a:extLst>
          </p:cNvPr>
          <p:cNvSpPr txBox="1"/>
          <p:nvPr/>
        </p:nvSpPr>
        <p:spPr>
          <a:xfrm>
            <a:off x="1464268" y="3571263"/>
            <a:ext cx="1131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发送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http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请求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CEC35C-8853-454D-914A-6BCA135FD93B}"/>
              </a:ext>
            </a:extLst>
          </p:cNvPr>
          <p:cNvSpPr/>
          <p:nvPr/>
        </p:nvSpPr>
        <p:spPr>
          <a:xfrm>
            <a:off x="2588831" y="3134998"/>
            <a:ext cx="3307595" cy="188819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3B2BC5-5CB5-463C-9CF5-7CB9E8C43B26}"/>
              </a:ext>
            </a:extLst>
          </p:cNvPr>
          <p:cNvSpPr/>
          <p:nvPr/>
        </p:nvSpPr>
        <p:spPr>
          <a:xfrm>
            <a:off x="7023982" y="3134998"/>
            <a:ext cx="3381517" cy="1888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ea typeface="阿里巴巴普惠体" panose="00020600040101010101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57A425-70F5-44C1-890A-31B7D72808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896426" y="4079096"/>
            <a:ext cx="1127556" cy="0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37CE1E-C48A-435B-959E-1592B5A71FBF}"/>
              </a:ext>
            </a:extLst>
          </p:cNvPr>
          <p:cNvSpPr txBox="1"/>
          <p:nvPr/>
        </p:nvSpPr>
        <p:spPr>
          <a:xfrm>
            <a:off x="2486873" y="2857999"/>
            <a:ext cx="2444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服务消费者（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tanhua-app-server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13B36E-82A4-4C17-824F-9B6829F5248A}"/>
              </a:ext>
            </a:extLst>
          </p:cNvPr>
          <p:cNvSpPr txBox="1"/>
          <p:nvPr/>
        </p:nvSpPr>
        <p:spPr>
          <a:xfrm>
            <a:off x="6988727" y="2857999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服务提供者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F9B740-7A93-416B-A282-D00D8D87E3B8}"/>
              </a:ext>
            </a:extLst>
          </p:cNvPr>
          <p:cNvSpPr txBox="1"/>
          <p:nvPr/>
        </p:nvSpPr>
        <p:spPr>
          <a:xfrm>
            <a:off x="6070878" y="3659293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RPC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框架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dubbo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B94CE25-9013-4A20-8485-D0BFAC1D2364}"/>
              </a:ext>
            </a:extLst>
          </p:cNvPr>
          <p:cNvCxnSpPr/>
          <p:nvPr/>
        </p:nvCxnSpPr>
        <p:spPr>
          <a:xfrm>
            <a:off x="4378873" y="3619580"/>
            <a:ext cx="0" cy="1151920"/>
          </a:xfrm>
          <a:prstGeom prst="line">
            <a:avLst/>
          </a:prstGeom>
          <a:ln>
            <a:solidFill>
              <a:srgbClr val="B70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6DE9D2E-33C8-4B70-85F5-A6EE7724BBC8}"/>
              </a:ext>
            </a:extLst>
          </p:cNvPr>
          <p:cNvCxnSpPr/>
          <p:nvPr/>
        </p:nvCxnSpPr>
        <p:spPr>
          <a:xfrm>
            <a:off x="8691050" y="3549780"/>
            <a:ext cx="0" cy="1151920"/>
          </a:xfrm>
          <a:prstGeom prst="line">
            <a:avLst/>
          </a:prstGeom>
          <a:ln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BE9509D-0DE5-4BA6-8F7F-59BD5E6C03EE}"/>
              </a:ext>
            </a:extLst>
          </p:cNvPr>
          <p:cNvSpPr txBox="1"/>
          <p:nvPr/>
        </p:nvSpPr>
        <p:spPr>
          <a:xfrm>
            <a:off x="2878991" y="3303850"/>
            <a:ext cx="979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Controller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9330E0-7D2D-4CE5-BDE6-D3C68B94D7BA}"/>
              </a:ext>
            </a:extLst>
          </p:cNvPr>
          <p:cNvSpPr txBox="1"/>
          <p:nvPr/>
        </p:nvSpPr>
        <p:spPr>
          <a:xfrm>
            <a:off x="2632578" y="3810536"/>
            <a:ext cx="178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获取请求参数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调用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service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业务处理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构造</a:t>
            </a: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ResponseEntity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返回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738940-883E-4137-9205-4012DB6D6C72}"/>
              </a:ext>
            </a:extLst>
          </p:cNvPr>
          <p:cNvSpPr txBox="1"/>
          <p:nvPr/>
        </p:nvSpPr>
        <p:spPr>
          <a:xfrm>
            <a:off x="4503946" y="3279692"/>
            <a:ext cx="79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Service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447880-9B4A-47EA-852F-F56EC7705AE2}"/>
              </a:ext>
            </a:extLst>
          </p:cNvPr>
          <p:cNvSpPr txBox="1"/>
          <p:nvPr/>
        </p:nvSpPr>
        <p:spPr>
          <a:xfrm>
            <a:off x="4480139" y="391109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业务逻辑处理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引入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dubbo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封装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VO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1702D0-4C4B-4300-8D1D-46DC0A893796}"/>
              </a:ext>
            </a:extLst>
          </p:cNvPr>
          <p:cNvSpPr txBox="1"/>
          <p:nvPr/>
        </p:nvSpPr>
        <p:spPr>
          <a:xfrm>
            <a:off x="7379712" y="334894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API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0E6E23-5845-4C78-9193-E505401F0E04}"/>
              </a:ext>
            </a:extLst>
          </p:cNvPr>
          <p:cNvSpPr txBox="1"/>
          <p:nvPr/>
        </p:nvSpPr>
        <p:spPr>
          <a:xfrm>
            <a:off x="9036586" y="332772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Mapper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685852-64DA-4100-A1F1-E0189013513D}"/>
              </a:ext>
            </a:extLst>
          </p:cNvPr>
          <p:cNvSpPr txBox="1"/>
          <p:nvPr/>
        </p:nvSpPr>
        <p:spPr>
          <a:xfrm>
            <a:off x="7173320" y="39110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提供基础数据服务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调用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mapper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1B9B2C-FF0E-4B15-B395-B404CEDFABB8}"/>
              </a:ext>
            </a:extLst>
          </p:cNvPr>
          <p:cNvSpPr txBox="1"/>
          <p:nvPr/>
        </p:nvSpPr>
        <p:spPr>
          <a:xfrm>
            <a:off x="8874885" y="3918541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对底层数据库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CRUD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45443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3058DF-370B-4D64-9423-E7CC1DC4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C8FEC-C563-4E03-8576-11660250D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通知设置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DFC28C-053E-4F93-9CB8-ED1BCD7CA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1271279"/>
            <a:ext cx="3780519" cy="46672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20F4A5-CCC5-483A-81C1-073707671499}"/>
              </a:ext>
            </a:extLst>
          </p:cNvPr>
          <p:cNvSpPr/>
          <p:nvPr/>
        </p:nvSpPr>
        <p:spPr>
          <a:xfrm>
            <a:off x="7715902" y="2831338"/>
            <a:ext cx="3532214" cy="5878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525D7C-54DD-4F6D-A461-D726B09D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959" y="1271279"/>
            <a:ext cx="3780519" cy="4257675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A780536D-3DA1-4674-8F66-C0F493937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通知设置：包含一些</a:t>
            </a:r>
            <a:r>
              <a:rPr lang="en-US" altLang="zh-CN"/>
              <a:t>APP</a:t>
            </a:r>
            <a:r>
              <a:rPr lang="zh-CN" altLang="en-US"/>
              <a:t>消息通知设置（类似于消息开关）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新用户默认接受所有通知，可以在通知管理中进行设置</a:t>
            </a:r>
          </a:p>
        </p:txBody>
      </p:sp>
    </p:spTree>
    <p:extLst>
      <p:ext uri="{BB962C8B-B14F-4D97-AF65-F5344CB8AC3E}">
        <p14:creationId xmlns:p14="http://schemas.microsoft.com/office/powerpoint/2010/main" val="4083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9FB56-549C-40E1-8581-53150E3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通知设置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BB343-F692-479B-84B1-5DC2F5FE8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通知设置</a:t>
            </a:r>
            <a:r>
              <a:rPr lang="en-US" altLang="zh-CN"/>
              <a:t>--</a:t>
            </a:r>
            <a:r>
              <a:rPr lang="zh-CN" altLang="en-US"/>
              <a:t>接口定义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B4CFA4-6695-45DF-A793-544A9FEDD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01219"/>
              </p:ext>
            </p:extLst>
          </p:nvPr>
        </p:nvGraphicFramePr>
        <p:xfrm>
          <a:off x="2364959" y="151695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/users/notifications/setting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POST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Map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ResponseEntity&lt;void&gt;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ED9BAA8D-96D4-47B1-94F7-72F15343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072" y="3844711"/>
            <a:ext cx="2710324" cy="646331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6E8245-0CD8-435B-B459-64B2AF2800CB}"/>
              </a:ext>
            </a:extLst>
          </p:cNvPr>
          <p:cNvSpPr/>
          <p:nvPr/>
        </p:nvSpPr>
        <p:spPr>
          <a:xfrm>
            <a:off x="6189785" y="2611315"/>
            <a:ext cx="1617784" cy="308132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FA3D47F-8176-4DCF-B060-C47929F46022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3185097" y="2765380"/>
            <a:ext cx="3004688" cy="1070909"/>
          </a:xfrm>
          <a:prstGeom prst="bentConnector2">
            <a:avLst/>
          </a:prstGeom>
          <a:ln>
            <a:solidFill>
              <a:srgbClr val="B602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3D5EE5B-A1B2-4821-B43A-F1859CD704C6}"/>
              </a:ext>
            </a:extLst>
          </p:cNvPr>
          <p:cNvSpPr/>
          <p:nvPr/>
        </p:nvSpPr>
        <p:spPr>
          <a:xfrm>
            <a:off x="6866792" y="3429000"/>
            <a:ext cx="659423" cy="397255"/>
          </a:xfrm>
          <a:prstGeom prst="downArrow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53DCB3A-E884-4274-A5B7-DB75735EA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04" y="4020958"/>
            <a:ext cx="4768623" cy="1754326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9C1A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>
                <a:solidFill>
                  <a:srgbClr val="9C1A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9C1A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>
                <a:solidFill>
                  <a:srgbClr val="08225C"/>
                </a:solidFill>
                <a:latin typeface="Consolas" panose="020B0609020204030204" pitchFamily="49" charset="0"/>
              </a:rPr>
              <a:t>“likeNotification”</a:t>
            </a:r>
            <a:r>
              <a:rPr lang="zh-CN" altLang="zh-CN">
                <a:solidFill>
                  <a:srgbClr val="111111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821F01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>
                <a:solidFill>
                  <a:srgbClr val="821F01"/>
                </a:solidFill>
                <a:latin typeface="Consolas" panose="020B0609020204030204" pitchFamily="49" charset="0"/>
              </a:rPr>
              <a:t>，</a:t>
            </a:r>
            <a:endParaRPr lang="en-US" altLang="zh-CN">
              <a:solidFill>
                <a:srgbClr val="821F01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9C1A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9C1A00"/>
                </a:solidFill>
                <a:latin typeface="Consolas" panose="020B0609020204030204" pitchFamily="49" charset="0"/>
              </a:rPr>
              <a:t> </a:t>
            </a:r>
            <a:r>
              <a:rPr lang="zh-CN" altLang="zh-CN">
                <a:solidFill>
                  <a:srgbClr val="08225C"/>
                </a:solidFill>
                <a:latin typeface="Consolas" panose="020B0609020204030204" pitchFamily="49" charset="0"/>
              </a:rPr>
              <a:t>“pinglunNotification”</a:t>
            </a:r>
            <a:r>
              <a:rPr lang="zh-CN" altLang="zh-CN">
                <a:solidFill>
                  <a:srgbClr val="111111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821F01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>
                <a:solidFill>
                  <a:srgbClr val="821F01"/>
                </a:solidFill>
                <a:latin typeface="Consolas" panose="020B0609020204030204" pitchFamily="49" charset="0"/>
              </a:rPr>
              <a:t>，</a:t>
            </a:r>
            <a:br>
              <a:rPr lang="zh-CN" altLang="zh-CN">
                <a:solidFill>
                  <a:srgbClr val="821F01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9C1A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9C1A00"/>
                </a:solidFill>
                <a:latin typeface="Consolas" panose="020B0609020204030204" pitchFamily="49" charset="0"/>
              </a:rPr>
              <a:t> </a:t>
            </a:r>
            <a:r>
              <a:rPr lang="zh-CN" altLang="zh-CN">
                <a:solidFill>
                  <a:srgbClr val="08225C"/>
                </a:solidFill>
                <a:latin typeface="Consolas" panose="020B0609020204030204" pitchFamily="49" charset="0"/>
              </a:rPr>
              <a:t>“gonggaoNotification”</a:t>
            </a:r>
            <a:r>
              <a:rPr lang="zh-CN" altLang="zh-CN">
                <a:solidFill>
                  <a:srgbClr val="111111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821F01"/>
                </a:solidFill>
                <a:latin typeface="Consolas" panose="020B0609020204030204" pitchFamily="49" charset="0"/>
              </a:rPr>
              <a:t>true</a:t>
            </a:r>
            <a:br>
              <a:rPr lang="zh-CN" altLang="zh-CN">
                <a:solidFill>
                  <a:srgbClr val="821F01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9C1A00"/>
                </a:solidFill>
                <a:latin typeface="Consolas" panose="020B0609020204030204" pitchFamily="49" charset="0"/>
              </a:rPr>
              <a:t>}</a:t>
            </a:r>
            <a:endParaRPr lang="zh-CN" altLang="zh-CN" sz="28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6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FB9EF0-F791-4B6A-A339-1CCF946ADC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黑名单：对于不感兴趣的用户设置黑名单屏蔽骚扰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黑名单管理，这里只完成黑名单列表查询和移除黑名单。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33058DF-370B-4D64-9423-E7CC1DC4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C8FEC-C563-4E03-8576-11660250D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黑名单管理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BD9691-33C6-4862-8D8F-8B13AC7E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1271279"/>
            <a:ext cx="3780519" cy="4524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954F4B-C8F2-4B49-B740-8145015D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600" y="1271279"/>
            <a:ext cx="3780519" cy="4667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F6C5863-2CD0-49BD-941F-54336516A6D2}"/>
              </a:ext>
            </a:extLst>
          </p:cNvPr>
          <p:cNvSpPr/>
          <p:nvPr/>
        </p:nvSpPr>
        <p:spPr>
          <a:xfrm>
            <a:off x="7736540" y="3522969"/>
            <a:ext cx="3532215" cy="5878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2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D3C7F-6EA7-4ACA-9FDA-F130DCEE7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、完善用户信息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             </a:t>
            </a:r>
            <a:r>
              <a:rPr lang="zh-CN" altLang="en-US" sz="1400"/>
              <a:t>阿里云</a:t>
            </a:r>
            <a:r>
              <a:rPr lang="en-US" altLang="zh-CN" sz="1400"/>
              <a:t>OSS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             </a:t>
            </a:r>
            <a:r>
              <a:rPr lang="zh-CN" altLang="en-US" sz="1400"/>
              <a:t>百度人脸识别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、个人信息管理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             </a:t>
            </a:r>
            <a:r>
              <a:rPr lang="zh-CN" altLang="en-US" sz="1400"/>
              <a:t>数据库表关系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、统一</a:t>
            </a:r>
            <a:r>
              <a:rPr lang="en-US" altLang="zh-CN"/>
              <a:t>token</a:t>
            </a:r>
            <a:r>
              <a:rPr lang="zh-CN" altLang="en-US"/>
              <a:t>处理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              </a:t>
            </a:r>
            <a:r>
              <a:rPr lang="zh-CN" altLang="en-US" sz="1400"/>
              <a:t>拦截器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              ThreadLocal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4</a:t>
            </a:r>
            <a:r>
              <a:rPr lang="zh-CN" altLang="en-US"/>
              <a:t>、全局异常处理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5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9FB56-549C-40E1-8581-53150E3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BB343-F692-479B-84B1-5DC2F5FE8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查询黑名单</a:t>
            </a:r>
            <a:r>
              <a:rPr lang="en-US" altLang="zh-CN"/>
              <a:t>-</a:t>
            </a:r>
            <a:r>
              <a:rPr lang="zh-CN" altLang="en-US"/>
              <a:t>接口定义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B4CFA4-6695-45DF-A793-544A9FEDD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50359"/>
              </p:ext>
            </p:extLst>
          </p:nvPr>
        </p:nvGraphicFramePr>
        <p:xfrm>
          <a:off x="2364959" y="151695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/users/blacklist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page,size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ResponseEntity&lt;PageResult&gt;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B86F5561-92C8-43CF-BFF2-A21E0017EE8B}"/>
              </a:ext>
            </a:extLst>
          </p:cNvPr>
          <p:cNvSpPr/>
          <p:nvPr/>
        </p:nvSpPr>
        <p:spPr>
          <a:xfrm>
            <a:off x="5635460" y="2974833"/>
            <a:ext cx="2603472" cy="308132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CF57DD7-CF2E-4561-A211-C19F13DA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403" y="4002708"/>
            <a:ext cx="3373821" cy="887487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>
                <a:latin typeface="Arial" panose="020B0604020202020204" pitchFamily="34" charset="0"/>
              </a:rPr>
              <a:t>分页参数</a:t>
            </a:r>
            <a:endParaRPr lang="en-US" altLang="zh-CN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latin typeface="Arial" panose="020B0604020202020204" pitchFamily="34" charset="0"/>
              </a:rPr>
              <a:t>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：当前页码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latin typeface="Arial" panose="020B0604020202020204" pitchFamily="34" charset="0"/>
              </a:rPr>
              <a:t>size</a:t>
            </a:r>
            <a:r>
              <a:rPr lang="zh-CN" altLang="en-US" sz="1200">
                <a:latin typeface="Arial" panose="020B0604020202020204" pitchFamily="34" charset="0"/>
              </a:rPr>
              <a:t>：每页查询条数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0CD9FA-B8A4-4AC7-83BC-31A8D809A7F3}"/>
              </a:ext>
            </a:extLst>
          </p:cNvPr>
          <p:cNvSpPr/>
          <p:nvPr/>
        </p:nvSpPr>
        <p:spPr>
          <a:xfrm>
            <a:off x="6189785" y="2607022"/>
            <a:ext cx="1629508" cy="308132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BA3B9B7-F2D1-4D91-A048-FBCB574CD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99" y="3638657"/>
            <a:ext cx="3697255" cy="3046988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"counts"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3769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"pagesize"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"avatar_4.png"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23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82012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820128"/>
                </a:solidFill>
                <a:latin typeface="Consolas" panose="020B0609020204030204" pitchFamily="49" charset="0"/>
              </a:rPr>
              <a:t>      //</a:t>
            </a:r>
            <a:r>
              <a:rPr lang="zh-CN" altLang="en-US" sz="1200">
                <a:solidFill>
                  <a:srgbClr val="820128"/>
                </a:solidFill>
                <a:latin typeface="Consolas" panose="020B0609020204030204" pitchFamily="49" charset="0"/>
              </a:rPr>
              <a:t>其他省略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63B6AC9F-4818-4BE3-BE3A-0CF160B2E10D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rot="10800000" flipV="1">
            <a:off x="3586315" y="2761088"/>
            <a:ext cx="2603471" cy="1241620"/>
          </a:xfrm>
          <a:prstGeom prst="bentConnector2">
            <a:avLst/>
          </a:prstGeom>
          <a:ln w="19050">
            <a:solidFill>
              <a:srgbClr val="B602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CB94CAA-F4FD-4687-BCAC-0EC808312057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>
            <a:off x="8238932" y="3128899"/>
            <a:ext cx="1046195" cy="509758"/>
          </a:xfrm>
          <a:prstGeom prst="bentConnector2">
            <a:avLst/>
          </a:prstGeom>
          <a:ln w="19050">
            <a:solidFill>
              <a:srgbClr val="B602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02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435FD7-EB92-4ED5-9D82-FD060E29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F3E30-0634-496A-A0C6-1E798E561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代码调用过程</a:t>
            </a:r>
          </a:p>
        </p:txBody>
      </p:sp>
      <p:sp>
        <p:nvSpPr>
          <p:cNvPr id="5" name="Shape 2486">
            <a:extLst>
              <a:ext uri="{FF2B5EF4-FFF2-40B4-BE49-F238E27FC236}">
                <a16:creationId xmlns:a16="http://schemas.microsoft.com/office/drawing/2014/main" id="{695843EB-03D4-4A50-B965-D58737FFE2BC}"/>
              </a:ext>
            </a:extLst>
          </p:cNvPr>
          <p:cNvSpPr/>
          <p:nvPr/>
        </p:nvSpPr>
        <p:spPr>
          <a:xfrm>
            <a:off x="854953" y="3442349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41627A4-2705-4A12-A4B6-A2672CFA699E}"/>
              </a:ext>
            </a:extLst>
          </p:cNvPr>
          <p:cNvCxnSpPr>
            <a:cxnSpLocks/>
          </p:cNvCxnSpPr>
          <p:nvPr/>
        </p:nvCxnSpPr>
        <p:spPr>
          <a:xfrm>
            <a:off x="1457443" y="3964763"/>
            <a:ext cx="1131388" cy="0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440AF29-B21E-4825-9509-68FBD9F7A0BA}"/>
              </a:ext>
            </a:extLst>
          </p:cNvPr>
          <p:cNvSpPr txBox="1"/>
          <p:nvPr/>
        </p:nvSpPr>
        <p:spPr>
          <a:xfrm>
            <a:off x="1464268" y="3571263"/>
            <a:ext cx="1131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发送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http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请求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CEC35C-8853-454D-914A-6BCA135FD93B}"/>
              </a:ext>
            </a:extLst>
          </p:cNvPr>
          <p:cNvSpPr/>
          <p:nvPr/>
        </p:nvSpPr>
        <p:spPr>
          <a:xfrm>
            <a:off x="2588831" y="3134998"/>
            <a:ext cx="3307595" cy="188819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3B2BC5-5CB5-463C-9CF5-7CB9E8C43B26}"/>
              </a:ext>
            </a:extLst>
          </p:cNvPr>
          <p:cNvSpPr/>
          <p:nvPr/>
        </p:nvSpPr>
        <p:spPr>
          <a:xfrm>
            <a:off x="7023982" y="3134998"/>
            <a:ext cx="3381517" cy="1888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ea typeface="阿里巴巴普惠体" panose="00020600040101010101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57A425-70F5-44C1-890A-31B7D72808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896426" y="4079096"/>
            <a:ext cx="1127556" cy="0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37CE1E-C48A-435B-959E-1592B5A71FBF}"/>
              </a:ext>
            </a:extLst>
          </p:cNvPr>
          <p:cNvSpPr txBox="1"/>
          <p:nvPr/>
        </p:nvSpPr>
        <p:spPr>
          <a:xfrm>
            <a:off x="2486873" y="2857999"/>
            <a:ext cx="2444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服务消费者（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tanhua-app-server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13B36E-82A4-4C17-824F-9B6829F5248A}"/>
              </a:ext>
            </a:extLst>
          </p:cNvPr>
          <p:cNvSpPr txBox="1"/>
          <p:nvPr/>
        </p:nvSpPr>
        <p:spPr>
          <a:xfrm>
            <a:off x="6988727" y="2857999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服务提供者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F9B740-7A93-416B-A282-D00D8D87E3B8}"/>
              </a:ext>
            </a:extLst>
          </p:cNvPr>
          <p:cNvSpPr txBox="1"/>
          <p:nvPr/>
        </p:nvSpPr>
        <p:spPr>
          <a:xfrm>
            <a:off x="6070878" y="3659293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RPC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框架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dubbo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B94CE25-9013-4A20-8485-D0BFAC1D2364}"/>
              </a:ext>
            </a:extLst>
          </p:cNvPr>
          <p:cNvCxnSpPr/>
          <p:nvPr/>
        </p:nvCxnSpPr>
        <p:spPr>
          <a:xfrm>
            <a:off x="4378873" y="3619580"/>
            <a:ext cx="0" cy="1151920"/>
          </a:xfrm>
          <a:prstGeom prst="line">
            <a:avLst/>
          </a:prstGeom>
          <a:ln>
            <a:solidFill>
              <a:srgbClr val="B70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6DE9D2E-33C8-4B70-85F5-A6EE7724BBC8}"/>
              </a:ext>
            </a:extLst>
          </p:cNvPr>
          <p:cNvCxnSpPr/>
          <p:nvPr/>
        </p:nvCxnSpPr>
        <p:spPr>
          <a:xfrm>
            <a:off x="8691050" y="3549780"/>
            <a:ext cx="0" cy="1151920"/>
          </a:xfrm>
          <a:prstGeom prst="line">
            <a:avLst/>
          </a:prstGeom>
          <a:ln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BE9509D-0DE5-4BA6-8F7F-59BD5E6C03EE}"/>
              </a:ext>
            </a:extLst>
          </p:cNvPr>
          <p:cNvSpPr txBox="1"/>
          <p:nvPr/>
        </p:nvSpPr>
        <p:spPr>
          <a:xfrm>
            <a:off x="2878991" y="3303850"/>
            <a:ext cx="979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Controller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9330E0-7D2D-4CE5-BDE6-D3C68B94D7BA}"/>
              </a:ext>
            </a:extLst>
          </p:cNvPr>
          <p:cNvSpPr txBox="1"/>
          <p:nvPr/>
        </p:nvSpPr>
        <p:spPr>
          <a:xfrm>
            <a:off x="2632578" y="3810536"/>
            <a:ext cx="178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获取请求参数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调用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service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业务处理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构造</a:t>
            </a: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ResponseEntity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返回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738940-883E-4137-9205-4012DB6D6C72}"/>
              </a:ext>
            </a:extLst>
          </p:cNvPr>
          <p:cNvSpPr txBox="1"/>
          <p:nvPr/>
        </p:nvSpPr>
        <p:spPr>
          <a:xfrm>
            <a:off x="4503946" y="3279692"/>
            <a:ext cx="79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Service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447880-9B4A-47EA-852F-F56EC7705AE2}"/>
              </a:ext>
            </a:extLst>
          </p:cNvPr>
          <p:cNvSpPr txBox="1"/>
          <p:nvPr/>
        </p:nvSpPr>
        <p:spPr>
          <a:xfrm>
            <a:off x="4480139" y="391109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业务逻辑处理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引入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dubbo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封装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VO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1702D0-4C4B-4300-8D1D-46DC0A893796}"/>
              </a:ext>
            </a:extLst>
          </p:cNvPr>
          <p:cNvSpPr txBox="1"/>
          <p:nvPr/>
        </p:nvSpPr>
        <p:spPr>
          <a:xfrm>
            <a:off x="7379712" y="334894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API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0E6E23-5845-4C78-9193-E505401F0E04}"/>
              </a:ext>
            </a:extLst>
          </p:cNvPr>
          <p:cNvSpPr txBox="1"/>
          <p:nvPr/>
        </p:nvSpPr>
        <p:spPr>
          <a:xfrm>
            <a:off x="9036586" y="332772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Mapper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685852-64DA-4100-A1F1-E0189013513D}"/>
              </a:ext>
            </a:extLst>
          </p:cNvPr>
          <p:cNvSpPr txBox="1"/>
          <p:nvPr/>
        </p:nvSpPr>
        <p:spPr>
          <a:xfrm>
            <a:off x="7173320" y="39110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提供基础数据服务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调用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mapper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1B9B2C-FF0E-4B15-B395-B404CEDFABB8}"/>
              </a:ext>
            </a:extLst>
          </p:cNvPr>
          <p:cNvSpPr txBox="1"/>
          <p:nvPr/>
        </p:nvSpPr>
        <p:spPr>
          <a:xfrm>
            <a:off x="8874885" y="3918541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对底层数据库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CRUD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4569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FB9EF0-F791-4B6A-A339-1CCF946ADC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取消黑名单：将黑名单用户从数据库中删除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33058DF-370B-4D64-9423-E7CC1DC4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C8FEC-C563-4E03-8576-11660250D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黑名单管理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BD9691-33C6-4862-8D8F-8B13AC7E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41" y="1088399"/>
            <a:ext cx="3780519" cy="45243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F6C5863-2CD0-49BD-941F-54336516A6D2}"/>
              </a:ext>
            </a:extLst>
          </p:cNvPr>
          <p:cNvSpPr/>
          <p:nvPr/>
        </p:nvSpPr>
        <p:spPr>
          <a:xfrm>
            <a:off x="10068560" y="3525520"/>
            <a:ext cx="1200195" cy="5852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4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9FB56-549C-40E1-8581-53150E3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BB343-F692-479B-84B1-5DC2F5FE8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移除黑名单</a:t>
            </a:r>
            <a:r>
              <a:rPr lang="en-US" altLang="zh-CN"/>
              <a:t>-</a:t>
            </a:r>
            <a:r>
              <a:rPr lang="zh-CN" altLang="en-US"/>
              <a:t>接口定义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B4CFA4-6695-45DF-A793-544A9FEDD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72288"/>
              </p:ext>
            </p:extLst>
          </p:nvPr>
        </p:nvGraphicFramePr>
        <p:xfrm>
          <a:off x="2364959" y="151695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/users/blacklist/:uid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DELETE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ResponseResult&lt;void&gt;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7C6E8245-0CD8-435B-B459-64B2AF2800CB}"/>
              </a:ext>
            </a:extLst>
          </p:cNvPr>
          <p:cNvSpPr/>
          <p:nvPr/>
        </p:nvSpPr>
        <p:spPr>
          <a:xfrm>
            <a:off x="6189785" y="2611315"/>
            <a:ext cx="1617784" cy="308132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FA3D47F-8176-4DCF-B060-C47929F46022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2177391" y="2765381"/>
            <a:ext cx="4012395" cy="1006248"/>
          </a:xfrm>
          <a:prstGeom prst="bentConnector2">
            <a:avLst/>
          </a:prstGeom>
          <a:ln w="19050">
            <a:solidFill>
              <a:srgbClr val="B602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86F5561-92C8-43CF-BFF2-A21E0017EE8B}"/>
              </a:ext>
            </a:extLst>
          </p:cNvPr>
          <p:cNvSpPr/>
          <p:nvPr/>
        </p:nvSpPr>
        <p:spPr>
          <a:xfrm>
            <a:off x="6027576" y="2989385"/>
            <a:ext cx="1922105" cy="308132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3D5EE5B-A1B2-4821-B43A-F1859CD704C6}"/>
              </a:ext>
            </a:extLst>
          </p:cNvPr>
          <p:cNvSpPr/>
          <p:nvPr/>
        </p:nvSpPr>
        <p:spPr>
          <a:xfrm>
            <a:off x="6866792" y="3429000"/>
            <a:ext cx="659423" cy="397255"/>
          </a:xfrm>
          <a:prstGeom prst="downArrow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CF57DD7-CF2E-4561-A211-C19F13DA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67" y="3863769"/>
            <a:ext cx="3373821" cy="276999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latin typeface="Alibaba PuHuiTi R"/>
              </a:rPr>
              <a:t>u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libaba PuHuiTi R"/>
              </a:rPr>
              <a:t>id: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libaba PuHuiTi R"/>
              </a:rPr>
              <a:t>路径参数，通过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libaba PuHuiTi R"/>
              </a:rPr>
              <a:t>@PathVariable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libaba PuHuiTi R"/>
              </a:rPr>
              <a:t>获取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libaba PuHuiTi R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03FC222-7573-4976-97FE-7324B3585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576" y="3910282"/>
            <a:ext cx="2710324" cy="646331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查询通用设置</a:t>
            </a:r>
            <a:endParaRPr lang="en-US" altLang="zh-CN"/>
          </a:p>
          <a:p>
            <a:r>
              <a:rPr lang="zh-CN" altLang="en-US"/>
              <a:t>陌生人问题管理</a:t>
            </a:r>
            <a:endParaRPr lang="en-US" altLang="zh-CN"/>
          </a:p>
          <a:p>
            <a:r>
              <a:rPr lang="zh-CN" altLang="en-US"/>
              <a:t>通知管理</a:t>
            </a:r>
            <a:endParaRPr lang="en-US" altLang="zh-CN"/>
          </a:p>
          <a:p>
            <a:r>
              <a:rPr lang="zh-CN" altLang="en-US"/>
              <a:t>黑名单管理</a:t>
            </a:r>
            <a:endParaRPr lang="en-US" alt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</p:spTree>
    <p:extLst>
      <p:ext uri="{BB962C8B-B14F-4D97-AF65-F5344CB8AC3E}">
        <p14:creationId xmlns:p14="http://schemas.microsoft.com/office/powerpoint/2010/main" val="1820147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MongoDB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4"/>
            <a:ext cx="5466080" cy="1590652"/>
          </a:xfrm>
        </p:spPr>
        <p:txBody>
          <a:bodyPr/>
          <a:lstStyle/>
          <a:p>
            <a:r>
              <a:rPr lang="en-US" altLang="zh-CN">
                <a:latin typeface="Alibaba PuHuiTi M"/>
              </a:rPr>
              <a:t>MongoDB</a:t>
            </a:r>
            <a:r>
              <a:rPr lang="zh-CN" altLang="en-US"/>
              <a:t>简介</a:t>
            </a:r>
          </a:p>
          <a:p>
            <a:r>
              <a:rPr lang="zh-CN" altLang="en-US"/>
              <a:t>体系结构与术语</a:t>
            </a:r>
          </a:p>
          <a:p>
            <a:r>
              <a:rPr lang="en-US" altLang="zh-CN">
                <a:latin typeface="Alibaba PuHuiTi M"/>
              </a:rPr>
              <a:t>MongoDB</a:t>
            </a:r>
            <a:r>
              <a:rPr lang="zh-CN" altLang="en-US"/>
              <a:t>的安装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C2C46A5-B772-4A67-B7DD-0A878A61B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AD2B26"/>
                </a:solidFill>
              </a:rPr>
              <a:t>圈子</a:t>
            </a:r>
            <a:r>
              <a:rPr lang="en-US" altLang="zh-CN">
                <a:solidFill>
                  <a:srgbClr val="AD2B26"/>
                </a:solidFill>
              </a:rPr>
              <a:t>(</a:t>
            </a:r>
            <a:r>
              <a:rPr lang="zh-CN" altLang="en-US">
                <a:solidFill>
                  <a:srgbClr val="AD2B26"/>
                </a:solidFill>
              </a:rPr>
              <a:t>动态</a:t>
            </a:r>
            <a:r>
              <a:rPr lang="en-US" altLang="zh-CN">
                <a:solidFill>
                  <a:srgbClr val="AD2B26"/>
                </a:solidFill>
              </a:rPr>
              <a:t>)</a:t>
            </a:r>
            <a:r>
              <a:rPr lang="zh-CN" altLang="en-US">
                <a:solidFill>
                  <a:srgbClr val="AD2B26"/>
                </a:solidFill>
              </a:rPr>
              <a:t>的数据特点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海量数据</a:t>
            </a:r>
            <a:endParaRPr lang="en-US" altLang="zh-CN"/>
          </a:p>
          <a:p>
            <a:r>
              <a:rPr lang="zh-CN" altLang="en-US"/>
              <a:t>读多写少</a:t>
            </a:r>
            <a:endParaRPr lang="en-US" altLang="zh-CN"/>
          </a:p>
          <a:p>
            <a:r>
              <a:rPr lang="zh-CN" altLang="en-US"/>
              <a:t>数据价值低</a:t>
            </a:r>
            <a:endParaRPr lang="en-US" altLang="zh-CN"/>
          </a:p>
          <a:p>
            <a:r>
              <a:rPr lang="zh-CN" altLang="en-US"/>
              <a:t>地理位置相关数据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51D0C70-CEB7-4F6A-BEEB-7F52F34D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3542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F1A1-49BC-49BF-A758-4F18D846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55F2D-54E6-4FFD-85F0-1CBB6311B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简介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616CACBA-7FC9-450D-BDDB-86176D9E08CD}"/>
              </a:ext>
            </a:extLst>
          </p:cNvPr>
          <p:cNvSpPr txBox="1"/>
          <p:nvPr/>
        </p:nvSpPr>
        <p:spPr>
          <a:xfrm>
            <a:off x="850165" y="1835517"/>
            <a:ext cx="9225819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indent="0">
              <a:buNone/>
            </a:pPr>
            <a:r>
              <a:rPr lang="zh-CN" altLang="zh-CN" sz="1600">
                <a:latin typeface="思源黑体 CN Normal" panose="020B0400000000000000" pitchFamily="34" charset="-122"/>
                <a:ea typeface="阿里巴巴普惠体" panose="00020600040101010101"/>
              </a:rPr>
              <a:t>MongoDB是一个开源、</a:t>
            </a:r>
            <a:r>
              <a:rPr lang="zh-CN" altLang="zh-CN" sz="1600">
                <a:solidFill>
                  <a:srgbClr val="AD2B26"/>
                </a:solidFill>
                <a:latin typeface="思源黑体 CN Normal" panose="020B0400000000000000" pitchFamily="34" charset="-122"/>
                <a:ea typeface="阿里巴巴普惠体" panose="00020600040101010101"/>
              </a:rPr>
              <a:t>高性能</a:t>
            </a:r>
            <a:r>
              <a:rPr lang="zh-CN" altLang="zh-CN" sz="1600">
                <a:latin typeface="思源黑体 CN Normal" panose="020B0400000000000000" pitchFamily="34" charset="-122"/>
                <a:ea typeface="阿里巴巴普惠体" panose="00020600040101010101"/>
              </a:rPr>
              <a:t>、</a:t>
            </a:r>
            <a:r>
              <a:rPr lang="zh-CN" altLang="en-US" sz="1600">
                <a:solidFill>
                  <a:srgbClr val="AD2B26"/>
                </a:solidFill>
                <a:latin typeface="思源黑体 CN Normal" panose="020B0400000000000000" pitchFamily="34" charset="-122"/>
                <a:ea typeface="阿里巴巴普惠体" panose="00020600040101010101"/>
              </a:rPr>
              <a:t>支持海量数据存储</a:t>
            </a:r>
            <a:r>
              <a:rPr lang="zh-CN" altLang="zh-CN" sz="1600">
                <a:latin typeface="思源黑体 CN Normal" panose="020B0400000000000000" pitchFamily="34" charset="-122"/>
                <a:ea typeface="阿里巴巴普惠体" panose="00020600040101010101"/>
              </a:rPr>
              <a:t>的文档型数据库</a:t>
            </a:r>
            <a:endParaRPr lang="en-US" altLang="zh-CN" sz="1600">
              <a:latin typeface="思源黑体 CN Normal" panose="020B0400000000000000" pitchFamily="34" charset="-122"/>
              <a:ea typeface="阿里巴巴普惠体" panose="00020600040101010101"/>
            </a:endParaRPr>
          </a:p>
          <a:p>
            <a:pPr marL="0" indent="0">
              <a:buNone/>
            </a:pPr>
            <a:r>
              <a:rPr lang="zh-CN" altLang="zh-CN" sz="1600">
                <a:latin typeface="思源黑体 CN Normal" panose="020B0400000000000000" pitchFamily="34" charset="-122"/>
                <a:ea typeface="阿里巴巴普惠体" panose="00020600040101010101"/>
              </a:rPr>
              <a:t>是NoSQL数据库产品中的一种</a:t>
            </a:r>
            <a:r>
              <a:rPr lang="zh-CN" altLang="en-US" sz="1600">
                <a:latin typeface="思源黑体 CN Normal" panose="020B0400000000000000" pitchFamily="34" charset="-122"/>
                <a:ea typeface="阿里巴巴普惠体" panose="00020600040101010101"/>
              </a:rPr>
              <a:t>，</a:t>
            </a:r>
            <a:r>
              <a:rPr lang="zh-CN" altLang="zh-CN" sz="1600">
                <a:latin typeface="思源黑体 CN Normal" panose="020B0400000000000000" pitchFamily="34" charset="-122"/>
                <a:ea typeface="阿里巴巴普惠体" panose="00020600040101010101"/>
              </a:rPr>
              <a:t>是最像关系型数据库（MySQL）的非关系型数据库 </a:t>
            </a:r>
          </a:p>
        </p:txBody>
      </p:sp>
    </p:spTree>
    <p:extLst>
      <p:ext uri="{BB962C8B-B14F-4D97-AF65-F5344CB8AC3E}">
        <p14:creationId xmlns:p14="http://schemas.microsoft.com/office/powerpoint/2010/main" val="212835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5B307-A165-4EBD-B81A-BA559EAF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9947F-57DF-4565-AF5C-58229F19D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数据特征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08048719-8A94-4109-A179-987B7070C38E}"/>
              </a:ext>
            </a:extLst>
          </p:cNvPr>
          <p:cNvSpPr txBox="1"/>
          <p:nvPr/>
        </p:nvSpPr>
        <p:spPr>
          <a:xfrm>
            <a:off x="710880" y="1588295"/>
            <a:ext cx="4753205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400">
                <a:latin typeface="思源黑体 CN Normal" panose="020B0400000000000000" pitchFamily="34" charset="-122"/>
                <a:ea typeface="Alibaba PuHuiTi B"/>
              </a:rPr>
              <a:t>数据存储量较大，甚至是海量</a:t>
            </a:r>
          </a:p>
          <a:p>
            <a:r>
              <a:rPr lang="zh-CN" altLang="en-US" sz="1400">
                <a:latin typeface="思源黑体 CN Normal" panose="020B0400000000000000" pitchFamily="34" charset="-122"/>
                <a:ea typeface="Alibaba PuHuiTi B"/>
              </a:rPr>
              <a:t>对数据读写的响应速度要求较高</a:t>
            </a:r>
            <a:endParaRPr lang="en-US" altLang="zh-CN" sz="1400">
              <a:latin typeface="思源黑体 CN Normal" panose="020B0400000000000000" pitchFamily="34" charset="-122"/>
              <a:ea typeface="Alibaba PuHuiTi B"/>
            </a:endParaRPr>
          </a:p>
          <a:p>
            <a:r>
              <a:rPr lang="zh-CN" altLang="en-US" sz="1400">
                <a:latin typeface="思源黑体 CN Normal" panose="020B0400000000000000" pitchFamily="34" charset="-122"/>
                <a:ea typeface="Alibaba PuHuiTi B"/>
              </a:rPr>
              <a:t>某些数据安全性要求不高，可以接受一定范围内的误差</a:t>
            </a:r>
            <a:endParaRPr lang="en-US" altLang="zh-CN" sz="1400">
              <a:latin typeface="思源黑体 CN Normal" panose="020B0400000000000000" pitchFamily="34" charset="-122"/>
              <a:ea typeface="Alibaba PuHuiTi B"/>
            </a:endParaRPr>
          </a:p>
        </p:txBody>
      </p:sp>
      <p:pic>
        <p:nvPicPr>
          <p:cNvPr id="7" name="Picture 2" descr="https://ss1.bdstatic.com/70cFuXSh_Q1YnxGkpoWK1HF6hhy/it/u=865625540,69448143&amp;fm=26&amp;gp=0.jpg">
            <a:extLst>
              <a:ext uri="{FF2B5EF4-FFF2-40B4-BE49-F238E27FC236}">
                <a16:creationId xmlns:a16="http://schemas.microsoft.com/office/drawing/2014/main" id="{CEF79EC2-BF06-40D5-B746-8DC5719C5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r="1096"/>
          <a:stretch/>
        </p:blipFill>
        <p:spPr bwMode="auto">
          <a:xfrm>
            <a:off x="1310270" y="4468491"/>
            <a:ext cx="2160240" cy="17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ss1.bdstatic.com/70cFvXSh_Q1YnxGkpoWK1HF6hhy/it/u=1603487040,3110625515&amp;fm=26&amp;gp=0.jpg">
            <a:extLst>
              <a:ext uri="{FF2B5EF4-FFF2-40B4-BE49-F238E27FC236}">
                <a16:creationId xmlns:a16="http://schemas.microsoft.com/office/drawing/2014/main" id="{04550C4B-7C58-4D2E-8590-6927F2C21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6" t="10080" r="37588" b="14321"/>
          <a:stretch/>
        </p:blipFill>
        <p:spPr bwMode="auto">
          <a:xfrm>
            <a:off x="7908121" y="4523847"/>
            <a:ext cx="168978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ss0.bdstatic.com/70cFvHSh_Q1YnxGkpoWK1HF6hhy/it/u=3730513627,1633586493&amp;fm=26&amp;gp=0.jpg">
            <a:extLst>
              <a:ext uri="{FF2B5EF4-FFF2-40B4-BE49-F238E27FC236}">
                <a16:creationId xmlns:a16="http://schemas.microsoft.com/office/drawing/2014/main" id="{BF738701-C245-40B7-8CAF-990F19FE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63" y="4413134"/>
            <a:ext cx="2520280" cy="16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乘号 9">
            <a:extLst>
              <a:ext uri="{FF2B5EF4-FFF2-40B4-BE49-F238E27FC236}">
                <a16:creationId xmlns:a16="http://schemas.microsoft.com/office/drawing/2014/main" id="{2CF8BE6A-DFDF-42FD-94B0-3272E82CF01F}"/>
              </a:ext>
            </a:extLst>
          </p:cNvPr>
          <p:cNvSpPr/>
          <p:nvPr/>
        </p:nvSpPr>
        <p:spPr>
          <a:xfrm>
            <a:off x="1454286" y="4119735"/>
            <a:ext cx="2281686" cy="2281686"/>
          </a:xfrm>
          <a:prstGeom prst="mathMultiply">
            <a:avLst>
              <a:gd name="adj1" fmla="val 8074"/>
            </a:avLst>
          </a:prstGeom>
          <a:solidFill>
            <a:srgbClr val="FF0000">
              <a:alpha val="60000"/>
            </a:srgb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46E11849-5989-4B79-A62E-2748FAEDFE99}"/>
              </a:ext>
            </a:extLst>
          </p:cNvPr>
          <p:cNvSpPr/>
          <p:nvPr/>
        </p:nvSpPr>
        <p:spPr>
          <a:xfrm>
            <a:off x="7576655" y="4175091"/>
            <a:ext cx="2281686" cy="2281686"/>
          </a:xfrm>
          <a:prstGeom prst="mathMultiply">
            <a:avLst>
              <a:gd name="adj1" fmla="val 8074"/>
            </a:avLst>
          </a:prstGeom>
          <a:solidFill>
            <a:srgbClr val="FFFF00">
              <a:alpha val="60000"/>
            </a:srgb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4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4620E1B-3ABD-4015-B321-1289C87FEB4A}"/>
              </a:ext>
            </a:extLst>
          </p:cNvPr>
          <p:cNvSpPr/>
          <p:nvPr/>
        </p:nvSpPr>
        <p:spPr>
          <a:xfrm>
            <a:off x="7968927" y="1734671"/>
            <a:ext cx="3830690" cy="3793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PuHuiTi M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721ED3-274A-4078-B83E-0D4064F21F62}"/>
              </a:ext>
            </a:extLst>
          </p:cNvPr>
          <p:cNvSpPr/>
          <p:nvPr/>
        </p:nvSpPr>
        <p:spPr>
          <a:xfrm>
            <a:off x="5249870" y="2461733"/>
            <a:ext cx="1440580" cy="517190"/>
          </a:xfrm>
          <a:prstGeom prst="rect">
            <a:avLst/>
          </a:prstGeom>
          <a:solidFill>
            <a:srgbClr val="49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Alibaba PuHuiTi M"/>
              </a:rPr>
              <a:t>客户端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3374F8-3B24-4E76-861E-FD1C2AF283A5}"/>
              </a:ext>
            </a:extLst>
          </p:cNvPr>
          <p:cNvSpPr/>
          <p:nvPr/>
        </p:nvSpPr>
        <p:spPr>
          <a:xfrm>
            <a:off x="8234484" y="2346921"/>
            <a:ext cx="3284144" cy="746815"/>
          </a:xfrm>
          <a:prstGeom prst="rect">
            <a:avLst/>
          </a:prstGeom>
          <a:noFill/>
          <a:ln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PuHuiTi M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E09373-2B36-4A43-9798-F7DDEB9746F9}"/>
              </a:ext>
            </a:extLst>
          </p:cNvPr>
          <p:cNvSpPr/>
          <p:nvPr/>
        </p:nvSpPr>
        <p:spPr>
          <a:xfrm>
            <a:off x="8223651" y="4080813"/>
            <a:ext cx="3294977" cy="755082"/>
          </a:xfrm>
          <a:prstGeom prst="rect">
            <a:avLst/>
          </a:prstGeom>
          <a:noFill/>
          <a:ln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PuHuiTi M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C55BD7-CDC7-42F0-BEEC-839D0D0A583D}"/>
              </a:ext>
            </a:extLst>
          </p:cNvPr>
          <p:cNvSpPr/>
          <p:nvPr/>
        </p:nvSpPr>
        <p:spPr>
          <a:xfrm>
            <a:off x="10938933" y="3251452"/>
            <a:ext cx="785384" cy="3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  <a:latin typeface="Alibaba PuHuiTi M"/>
              </a:rPr>
              <a:t>内存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F722E0-1020-4E2A-A67D-2B19F13003F3}"/>
              </a:ext>
            </a:extLst>
          </p:cNvPr>
          <p:cNvSpPr/>
          <p:nvPr/>
        </p:nvSpPr>
        <p:spPr>
          <a:xfrm>
            <a:off x="10907659" y="4962622"/>
            <a:ext cx="785384" cy="51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  <a:latin typeface="Alibaba PuHuiTi M"/>
              </a:rPr>
              <a:t>磁盘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EA94921-320D-45E6-BA3C-07D700FC688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690450" y="2720328"/>
            <a:ext cx="1278477" cy="0"/>
          </a:xfrm>
          <a:prstGeom prst="straightConnector1">
            <a:avLst/>
          </a:prstGeom>
          <a:ln w="3810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42920AB-A634-491D-992D-E60B3E94358C}"/>
              </a:ext>
            </a:extLst>
          </p:cNvPr>
          <p:cNvSpPr/>
          <p:nvPr/>
        </p:nvSpPr>
        <p:spPr>
          <a:xfrm>
            <a:off x="6615868" y="2341060"/>
            <a:ext cx="1366801" cy="427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  <a:latin typeface="Alibaba PuHuiTi M"/>
              </a:rPr>
              <a:t>数据操作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D6D339-A029-4A04-8FCC-0CD5A19B60D9}"/>
              </a:ext>
            </a:extLst>
          </p:cNvPr>
          <p:cNvSpPr/>
          <p:nvPr/>
        </p:nvSpPr>
        <p:spPr>
          <a:xfrm>
            <a:off x="9154129" y="2461733"/>
            <a:ext cx="1440580" cy="51719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libaba PuHuiTi M"/>
              </a:rPr>
              <a:t>Data</a:t>
            </a:r>
            <a:endParaRPr lang="zh-CN" altLang="en-US" sz="1600">
              <a:solidFill>
                <a:schemeClr val="bg1"/>
              </a:solidFill>
              <a:latin typeface="Alibaba PuHuiTi M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5CF8D4-4142-451D-97F0-ED22A4318ABE}"/>
              </a:ext>
            </a:extLst>
          </p:cNvPr>
          <p:cNvSpPr/>
          <p:nvPr/>
        </p:nvSpPr>
        <p:spPr>
          <a:xfrm>
            <a:off x="9145644" y="4184075"/>
            <a:ext cx="1440580" cy="51719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libaba PuHuiTi M"/>
              </a:rPr>
              <a:t>Data File</a:t>
            </a:r>
            <a:endParaRPr lang="zh-CN" altLang="en-US" sz="1600">
              <a:solidFill>
                <a:schemeClr val="bg1"/>
              </a:solidFill>
              <a:latin typeface="Alibaba PuHuiTi M"/>
            </a:endParaRPr>
          </a:p>
        </p:txBody>
      </p:sp>
      <p:sp>
        <p:nvSpPr>
          <p:cNvPr id="45" name="文本占位符 1">
            <a:extLst>
              <a:ext uri="{FF2B5EF4-FFF2-40B4-BE49-F238E27FC236}">
                <a16:creationId xmlns:a16="http://schemas.microsoft.com/office/drawing/2014/main" id="{175F92A2-1B9D-4E6D-838A-ED7E7246A9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08" y="1606775"/>
            <a:ext cx="4036556" cy="4219575"/>
          </a:xfrm>
        </p:spPr>
        <p:txBody>
          <a:bodyPr/>
          <a:lstStyle/>
          <a:p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数据存储</a:t>
            </a:r>
            <a:endParaRPr lang="en-US" altLang="zh-CN" b="0" i="0">
              <a:solidFill>
                <a:srgbClr val="404040"/>
              </a:solidFill>
              <a:effectLst/>
              <a:latin typeface="-apple-system"/>
            </a:endParaRPr>
          </a:p>
          <a:p>
            <a:pPr lvl="1"/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内存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+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磁盘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55FD200-81F5-4E72-83AC-F09A31C3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109F49A-761A-45DE-A7AD-5599B1890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阿里巴巴普惠体"/>
              </a:rPr>
              <a:t>MongoDB</a:t>
            </a:r>
            <a:r>
              <a:rPr lang="zh-CN" altLang="en-US"/>
              <a:t>特点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B1D50B-EE15-44EB-94EB-15899FB868EE}"/>
              </a:ext>
            </a:extLst>
          </p:cNvPr>
          <p:cNvSpPr/>
          <p:nvPr/>
        </p:nvSpPr>
        <p:spPr>
          <a:xfrm>
            <a:off x="7830958" y="5707539"/>
            <a:ext cx="1382233" cy="43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9504F"/>
                </a:solidFill>
                <a:latin typeface="Alibaba PuHuiTi M"/>
              </a:rPr>
              <a:t>MongoDB</a:t>
            </a:r>
            <a:endParaRPr lang="zh-CN" altLang="en-US">
              <a:solidFill>
                <a:srgbClr val="49504F"/>
              </a:solidFill>
              <a:latin typeface="Alibaba PuHuiTi M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F37AD88-5145-4446-B5D8-91411A4DD1E5}"/>
              </a:ext>
            </a:extLst>
          </p:cNvPr>
          <p:cNvSpPr/>
          <p:nvPr/>
        </p:nvSpPr>
        <p:spPr>
          <a:xfrm rot="5400000">
            <a:off x="9295525" y="3420483"/>
            <a:ext cx="1140819" cy="2774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45A76F0-6182-462E-9386-D87C17CA2977}"/>
              </a:ext>
            </a:extLst>
          </p:cNvPr>
          <p:cNvSpPr/>
          <p:nvPr/>
        </p:nvSpPr>
        <p:spPr>
          <a:xfrm>
            <a:off x="8810854" y="3284142"/>
            <a:ext cx="1342093" cy="61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  <a:latin typeface="Alibaba PuHuiTi M"/>
              </a:rPr>
              <a:t>每</a:t>
            </a:r>
            <a:r>
              <a:rPr lang="en-US" altLang="zh-CN">
                <a:solidFill>
                  <a:srgbClr val="49504F"/>
                </a:solidFill>
                <a:latin typeface="Alibaba PuHuiTi M"/>
              </a:rPr>
              <a:t>60s</a:t>
            </a:r>
          </a:p>
          <a:p>
            <a:pPr algn="ctr"/>
            <a:r>
              <a:rPr lang="zh-CN" altLang="en-US">
                <a:solidFill>
                  <a:srgbClr val="49504F"/>
                </a:solidFill>
                <a:latin typeface="Alibaba PuHuiTi M"/>
              </a:rPr>
              <a:t>写入</a:t>
            </a:r>
          </a:p>
        </p:txBody>
      </p:sp>
    </p:spTree>
    <p:extLst>
      <p:ext uri="{BB962C8B-B14F-4D97-AF65-F5344CB8AC3E}">
        <p14:creationId xmlns:p14="http://schemas.microsoft.com/office/powerpoint/2010/main" val="18430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7" grpId="0" animBg="1"/>
      <p:bldP spid="9" grpId="0" animBg="1"/>
      <p:bldP spid="13" grpId="0"/>
      <p:bldP spid="14" grpId="0"/>
      <p:bldP spid="24" grpId="0"/>
      <p:bldP spid="30" grpId="0" animBg="1"/>
      <p:bldP spid="35" grpId="0" animBg="1"/>
      <p:bldP spid="31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647" y="1038209"/>
            <a:ext cx="5973761" cy="4088424"/>
          </a:xfrm>
        </p:spPr>
        <p:txBody>
          <a:bodyPr/>
          <a:lstStyle/>
          <a:p>
            <a:r>
              <a:rPr lang="zh-CN" altLang="en-US"/>
              <a:t>通用设置</a:t>
            </a:r>
            <a:endParaRPr lang="en-US" altLang="zh-CN"/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Mongo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今日佳人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4620E1B-3ABD-4015-B321-1289C87FEB4A}"/>
              </a:ext>
            </a:extLst>
          </p:cNvPr>
          <p:cNvSpPr/>
          <p:nvPr/>
        </p:nvSpPr>
        <p:spPr>
          <a:xfrm>
            <a:off x="6696979" y="1482567"/>
            <a:ext cx="5164413" cy="3801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PuHuiTi M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F6BE1B-06D2-4567-A000-34B2BB56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endParaRPr lang="zh-CN" altLang="en-US">
              <a:latin typeface="Alibaba PuHuiTi M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721ED3-274A-4078-B83E-0D4064F21F62}"/>
              </a:ext>
            </a:extLst>
          </p:cNvPr>
          <p:cNvSpPr/>
          <p:nvPr/>
        </p:nvSpPr>
        <p:spPr>
          <a:xfrm>
            <a:off x="4456018" y="2131689"/>
            <a:ext cx="1440580" cy="51719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Alibaba PuHuiTi M"/>
              </a:rPr>
              <a:t>客户端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3374F8-3B24-4E76-861E-FD1C2AF283A5}"/>
              </a:ext>
            </a:extLst>
          </p:cNvPr>
          <p:cNvSpPr/>
          <p:nvPr/>
        </p:nvSpPr>
        <p:spPr>
          <a:xfrm>
            <a:off x="7064801" y="1949692"/>
            <a:ext cx="4321741" cy="896457"/>
          </a:xfrm>
          <a:prstGeom prst="rect">
            <a:avLst/>
          </a:prstGeom>
          <a:noFill/>
          <a:ln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PuHuiTi M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E09373-2B36-4A43-9798-F7DDEB9746F9}"/>
              </a:ext>
            </a:extLst>
          </p:cNvPr>
          <p:cNvSpPr/>
          <p:nvPr/>
        </p:nvSpPr>
        <p:spPr>
          <a:xfrm>
            <a:off x="7064801" y="3786513"/>
            <a:ext cx="4321741" cy="919212"/>
          </a:xfrm>
          <a:prstGeom prst="rect">
            <a:avLst/>
          </a:prstGeom>
          <a:noFill/>
          <a:ln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PuHuiTi M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C55BD7-CDC7-42F0-BEEC-839D0D0A583D}"/>
              </a:ext>
            </a:extLst>
          </p:cNvPr>
          <p:cNvSpPr/>
          <p:nvPr/>
        </p:nvSpPr>
        <p:spPr>
          <a:xfrm>
            <a:off x="10746848" y="2800952"/>
            <a:ext cx="785384" cy="51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  <a:latin typeface="Alibaba PuHuiTi M"/>
              </a:rPr>
              <a:t>内存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F722E0-1020-4E2A-A67D-2B19F13003F3}"/>
              </a:ext>
            </a:extLst>
          </p:cNvPr>
          <p:cNvSpPr/>
          <p:nvPr/>
        </p:nvSpPr>
        <p:spPr>
          <a:xfrm>
            <a:off x="10695736" y="4741734"/>
            <a:ext cx="785384" cy="51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  <a:latin typeface="Alibaba PuHuiTi M"/>
              </a:rPr>
              <a:t>磁盘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D6D339-A029-4A04-8FCC-0CD5A19B60D9}"/>
              </a:ext>
            </a:extLst>
          </p:cNvPr>
          <p:cNvSpPr/>
          <p:nvPr/>
        </p:nvSpPr>
        <p:spPr>
          <a:xfrm>
            <a:off x="9650864" y="2141232"/>
            <a:ext cx="1440580" cy="51719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libaba PuHuiTi M"/>
              </a:rPr>
              <a:t>Data</a:t>
            </a:r>
            <a:endParaRPr lang="zh-CN" altLang="en-US" sz="1600">
              <a:solidFill>
                <a:schemeClr val="bg1"/>
              </a:solidFill>
              <a:latin typeface="Alibaba PuHuiTi M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5CF8D4-4142-451D-97F0-ED22A4318ABE}"/>
              </a:ext>
            </a:extLst>
          </p:cNvPr>
          <p:cNvSpPr/>
          <p:nvPr/>
        </p:nvSpPr>
        <p:spPr>
          <a:xfrm>
            <a:off x="9647848" y="4011146"/>
            <a:ext cx="1440580" cy="51719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libaba PuHuiTi M"/>
              </a:rPr>
              <a:t>Data File</a:t>
            </a:r>
            <a:endParaRPr lang="zh-CN" altLang="en-US" sz="1600">
              <a:solidFill>
                <a:schemeClr val="bg1"/>
              </a:solidFill>
              <a:latin typeface="Alibaba PuHuiTi M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8A5F9B-E5DF-4D7C-98F2-4248D4CAF603}"/>
              </a:ext>
            </a:extLst>
          </p:cNvPr>
          <p:cNvSpPr/>
          <p:nvPr/>
        </p:nvSpPr>
        <p:spPr>
          <a:xfrm>
            <a:off x="7370141" y="2131571"/>
            <a:ext cx="1440580" cy="51719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Alibaba PuHuiTi M"/>
              </a:rPr>
              <a:t>日志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F608DB-287D-4C1C-8C92-F1318C695DD4}"/>
              </a:ext>
            </a:extLst>
          </p:cNvPr>
          <p:cNvSpPr/>
          <p:nvPr/>
        </p:nvSpPr>
        <p:spPr>
          <a:xfrm>
            <a:off x="7370141" y="3973284"/>
            <a:ext cx="1440580" cy="51719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Alibaba PuHuiTi M"/>
              </a:rPr>
              <a:t>日志文件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6D63AF6F-90BE-4A09-B4A9-D88B5FC861DE}"/>
              </a:ext>
            </a:extLst>
          </p:cNvPr>
          <p:cNvSpPr/>
          <p:nvPr/>
        </p:nvSpPr>
        <p:spPr>
          <a:xfrm>
            <a:off x="5889767" y="2238142"/>
            <a:ext cx="1175034" cy="3497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65B26FA-F363-48C3-9552-41023E00E54B}"/>
              </a:ext>
            </a:extLst>
          </p:cNvPr>
          <p:cNvSpPr/>
          <p:nvPr/>
        </p:nvSpPr>
        <p:spPr>
          <a:xfrm>
            <a:off x="8810721" y="2238142"/>
            <a:ext cx="837127" cy="33467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1D72303-1E2B-4C23-8283-E2C58F0F4729}"/>
              </a:ext>
            </a:extLst>
          </p:cNvPr>
          <p:cNvSpPr/>
          <p:nvPr/>
        </p:nvSpPr>
        <p:spPr>
          <a:xfrm rot="5400000">
            <a:off x="7491428" y="3077364"/>
            <a:ext cx="1140819" cy="2774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127463A-AE04-467B-ADC8-6CA836074033}"/>
              </a:ext>
            </a:extLst>
          </p:cNvPr>
          <p:cNvSpPr/>
          <p:nvPr/>
        </p:nvSpPr>
        <p:spPr>
          <a:xfrm rot="5400000">
            <a:off x="9847051" y="3087929"/>
            <a:ext cx="1140819" cy="2774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占位符 1">
            <a:extLst>
              <a:ext uri="{FF2B5EF4-FFF2-40B4-BE49-F238E27FC236}">
                <a16:creationId xmlns:a16="http://schemas.microsoft.com/office/drawing/2014/main" id="{8C6AE138-834A-4216-8C9D-15A83D798F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08" y="1606775"/>
            <a:ext cx="2858128" cy="3652149"/>
          </a:xfrm>
        </p:spPr>
        <p:txBody>
          <a:bodyPr/>
          <a:lstStyle/>
          <a:p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数据存储</a:t>
            </a:r>
            <a:endParaRPr lang="en-US" altLang="zh-CN" b="0" i="0">
              <a:solidFill>
                <a:srgbClr val="404040"/>
              </a:solidFill>
              <a:effectLst/>
              <a:latin typeface="-apple-system"/>
            </a:endParaRPr>
          </a:p>
          <a:p>
            <a:pPr lvl="1"/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内存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+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磁盘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F739C79-5C0A-47EC-943A-730077A29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阿里巴巴普惠体"/>
              </a:rPr>
              <a:t>MongoDB</a:t>
            </a:r>
            <a:r>
              <a:rPr lang="zh-CN" altLang="en-US"/>
              <a:t>特点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387211-9E25-44CB-B580-751C0D68DFE8}"/>
              </a:ext>
            </a:extLst>
          </p:cNvPr>
          <p:cNvSpPr/>
          <p:nvPr/>
        </p:nvSpPr>
        <p:spPr>
          <a:xfrm>
            <a:off x="6972481" y="2965623"/>
            <a:ext cx="1342093" cy="61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9504F"/>
                </a:solidFill>
                <a:latin typeface="Alibaba PuHuiTi M"/>
              </a:rPr>
              <a:t>10ms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A4BB6D-9070-4BF1-9A91-4DD9AEB3414D}"/>
              </a:ext>
            </a:extLst>
          </p:cNvPr>
          <p:cNvSpPr/>
          <p:nvPr/>
        </p:nvSpPr>
        <p:spPr>
          <a:xfrm>
            <a:off x="9353643" y="2880863"/>
            <a:ext cx="1342093" cy="61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9504F"/>
                </a:solidFill>
                <a:latin typeface="Alibaba PuHuiTi M"/>
              </a:rPr>
              <a:t>60s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B51FE04-366F-4FCB-95B7-DFB336CCD56D}"/>
              </a:ext>
            </a:extLst>
          </p:cNvPr>
          <p:cNvSpPr/>
          <p:nvPr/>
        </p:nvSpPr>
        <p:spPr>
          <a:xfrm>
            <a:off x="6477284" y="5321078"/>
            <a:ext cx="1382233" cy="43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9504F"/>
                </a:solidFill>
                <a:latin typeface="Alibaba PuHuiTi M"/>
              </a:rPr>
              <a:t>MongoDB</a:t>
            </a:r>
            <a:endParaRPr lang="zh-CN" altLang="en-US">
              <a:solidFill>
                <a:srgbClr val="49504F"/>
              </a:solidFill>
              <a:latin typeface="Alibaba PuHuiTi M"/>
            </a:endParaRPr>
          </a:p>
        </p:txBody>
      </p:sp>
    </p:spTree>
    <p:extLst>
      <p:ext uri="{BB962C8B-B14F-4D97-AF65-F5344CB8AC3E}">
        <p14:creationId xmlns:p14="http://schemas.microsoft.com/office/powerpoint/2010/main" val="2225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7" grpId="0" animBg="1"/>
      <p:bldP spid="9" grpId="0" animBg="1"/>
      <p:bldP spid="13" grpId="0"/>
      <p:bldP spid="14" grpId="0"/>
      <p:bldP spid="30" grpId="0" animBg="1"/>
      <p:bldP spid="35" grpId="0" animBg="1"/>
      <p:bldP spid="16" grpId="0" animBg="1"/>
      <p:bldP spid="17" grpId="0" animBg="1"/>
      <p:bldP spid="32" grpId="0" animBg="1"/>
      <p:bldP spid="34" grpId="0" animBg="1"/>
      <p:bldP spid="36" grpId="0" animBg="1"/>
      <p:bldP spid="37" grpId="0" animBg="1"/>
      <p:bldP spid="22" grpId="0"/>
      <p:bldP spid="23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9F6BE1B-06D2-4567-A000-34B2BB56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01791-1A6F-4F5F-B74D-0834CE902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阿里巴巴普惠体"/>
              </a:rPr>
              <a:t>MongoDB</a:t>
            </a:r>
            <a:r>
              <a:rPr lang="zh-CN" altLang="en-US"/>
              <a:t>特点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5FA929-44A2-41D5-BEDF-020BF296AD55}"/>
              </a:ext>
            </a:extLst>
          </p:cNvPr>
          <p:cNvSpPr/>
          <p:nvPr/>
        </p:nvSpPr>
        <p:spPr>
          <a:xfrm>
            <a:off x="6136885" y="3170405"/>
            <a:ext cx="1440580" cy="51719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Alibaba PuHuiTi M"/>
              </a:rPr>
              <a:t>客户端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9B9AD0-0856-432F-881E-CDB30FE496E6}"/>
              </a:ext>
            </a:extLst>
          </p:cNvPr>
          <p:cNvSpPr/>
          <p:nvPr/>
        </p:nvSpPr>
        <p:spPr>
          <a:xfrm>
            <a:off x="8752501" y="2159620"/>
            <a:ext cx="1963696" cy="2463039"/>
          </a:xfrm>
          <a:prstGeom prst="rect">
            <a:avLst/>
          </a:prstGeom>
          <a:noFill/>
          <a:ln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PuHuiTi M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5AEBE2-AF9A-4A59-9C2D-C0BADF9B2514}"/>
              </a:ext>
            </a:extLst>
          </p:cNvPr>
          <p:cNvSpPr/>
          <p:nvPr/>
        </p:nvSpPr>
        <p:spPr>
          <a:xfrm>
            <a:off x="8186107" y="4622659"/>
            <a:ext cx="1963696" cy="51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9504F"/>
                </a:solidFill>
                <a:latin typeface="Alibaba PuHuiTi M"/>
              </a:rPr>
              <a:t>MongoDB</a:t>
            </a:r>
            <a:endParaRPr lang="zh-CN" altLang="en-US">
              <a:solidFill>
                <a:srgbClr val="49504F"/>
              </a:solidFill>
              <a:latin typeface="Alibaba PuHuiTi M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FBB006-18FB-47BA-8723-66A6CC891B75}"/>
              </a:ext>
            </a:extLst>
          </p:cNvPr>
          <p:cNvSpPr/>
          <p:nvPr/>
        </p:nvSpPr>
        <p:spPr>
          <a:xfrm>
            <a:off x="9057840" y="3890218"/>
            <a:ext cx="1440580" cy="51719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libaba PuHuiTi M"/>
              </a:rPr>
              <a:t>Mongo C</a:t>
            </a:r>
            <a:endParaRPr lang="zh-CN" altLang="en-US" sz="1600">
              <a:solidFill>
                <a:schemeClr val="bg1"/>
              </a:solidFill>
              <a:latin typeface="Alibaba PuHuiTi M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28456A6-A2B3-4870-A362-868173A5133D}"/>
              </a:ext>
            </a:extLst>
          </p:cNvPr>
          <p:cNvSpPr/>
          <p:nvPr/>
        </p:nvSpPr>
        <p:spPr>
          <a:xfrm>
            <a:off x="7577466" y="3244856"/>
            <a:ext cx="1175034" cy="3497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B1D4AC-9F50-43CD-A2B3-3776349493CF}"/>
              </a:ext>
            </a:extLst>
          </p:cNvPr>
          <p:cNvSpPr/>
          <p:nvPr/>
        </p:nvSpPr>
        <p:spPr>
          <a:xfrm>
            <a:off x="9057840" y="3120817"/>
            <a:ext cx="1440580" cy="51719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libaba PuHuiTi M"/>
              </a:rPr>
              <a:t>Mongo B</a:t>
            </a:r>
            <a:endParaRPr lang="zh-CN" altLang="en-US" sz="1600">
              <a:solidFill>
                <a:schemeClr val="bg1"/>
              </a:solidFill>
              <a:latin typeface="Alibaba PuHuiTi M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A73086-C49E-48F3-A41E-5E3E4EA0AB71}"/>
              </a:ext>
            </a:extLst>
          </p:cNvPr>
          <p:cNvSpPr/>
          <p:nvPr/>
        </p:nvSpPr>
        <p:spPr>
          <a:xfrm>
            <a:off x="9057840" y="2351416"/>
            <a:ext cx="1440580" cy="51719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libaba PuHuiTi M"/>
              </a:rPr>
              <a:t>Mongo A</a:t>
            </a:r>
            <a:endParaRPr lang="zh-CN" altLang="en-US" sz="1600">
              <a:solidFill>
                <a:schemeClr val="bg1"/>
              </a:solidFill>
              <a:latin typeface="Alibaba PuHuiTi M"/>
            </a:endParaRPr>
          </a:p>
        </p:txBody>
      </p:sp>
      <p:sp>
        <p:nvSpPr>
          <p:cNvPr id="26" name="文本占位符 1">
            <a:extLst>
              <a:ext uri="{FF2B5EF4-FFF2-40B4-BE49-F238E27FC236}">
                <a16:creationId xmlns:a16="http://schemas.microsoft.com/office/drawing/2014/main" id="{0BA5F799-6CBA-49AC-B9E1-B3E2A80908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08" y="1606775"/>
            <a:ext cx="5121600" cy="4219575"/>
          </a:xfrm>
        </p:spPr>
        <p:txBody>
          <a:bodyPr/>
          <a:lstStyle/>
          <a:p>
            <a:r>
              <a:rPr lang="zh-CN" altLang="en-US">
                <a:solidFill>
                  <a:srgbClr val="404040"/>
                </a:solidFill>
                <a:latin typeface="-apple-system"/>
              </a:rPr>
              <a:t>数据存储</a:t>
            </a:r>
            <a:endParaRPr lang="en-US" altLang="zh-CN">
              <a:solidFill>
                <a:srgbClr val="404040"/>
              </a:solidFill>
              <a:latin typeface="-apple-system"/>
            </a:endParaRPr>
          </a:p>
          <a:p>
            <a:pPr lvl="1"/>
            <a:r>
              <a:rPr lang="zh-CN" altLang="en-US">
                <a:solidFill>
                  <a:srgbClr val="404040"/>
                </a:solidFill>
                <a:latin typeface="-apple-system"/>
              </a:rPr>
              <a:t>内存 </a:t>
            </a:r>
            <a:r>
              <a:rPr lang="en-US" altLang="zh-CN">
                <a:solidFill>
                  <a:srgbClr val="404040"/>
                </a:solidFill>
                <a:latin typeface="-apple-system"/>
              </a:rPr>
              <a:t>+ </a:t>
            </a:r>
            <a:r>
              <a:rPr lang="zh-CN" altLang="en-US">
                <a:solidFill>
                  <a:srgbClr val="404040"/>
                </a:solidFill>
                <a:latin typeface="-apple-system"/>
              </a:rPr>
              <a:t>磁盘</a:t>
            </a:r>
          </a:p>
          <a:p>
            <a:r>
              <a:rPr lang="zh-CN" altLang="en-US"/>
              <a:t>高扩展性</a:t>
            </a:r>
            <a:endParaRPr lang="en-US" altLang="zh-CN"/>
          </a:p>
          <a:p>
            <a:pPr lvl="1"/>
            <a:r>
              <a:rPr lang="zh-CN" altLang="en-US"/>
              <a:t>内置数据分片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0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/>
      <p:bldP spid="10" grpId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2" grpId="0" animBg="1"/>
      <p:bldP spid="2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2F467B-06E6-4E10-93CA-5ABD52423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46133"/>
            <a:ext cx="10749598" cy="4219575"/>
          </a:xfrm>
        </p:spPr>
        <p:txBody>
          <a:bodyPr/>
          <a:lstStyle/>
          <a:p>
            <a:r>
              <a:rPr lang="zh-CN" altLang="en-US">
                <a:ea typeface="阿里巴巴普惠体" panose="00020600040101010101"/>
              </a:rPr>
              <a:t>与</a:t>
            </a:r>
            <a:r>
              <a:rPr lang="en-US" altLang="zh-CN">
                <a:ea typeface="阿里巴巴普惠体" panose="00020600040101010101"/>
              </a:rPr>
              <a:t>Redis</a:t>
            </a:r>
            <a:r>
              <a:rPr lang="zh-CN" altLang="en-US">
                <a:ea typeface="阿里巴巴普惠体" panose="00020600040101010101"/>
              </a:rPr>
              <a:t>的对比</a:t>
            </a:r>
            <a:endParaRPr lang="en-US" altLang="zh-CN">
              <a:ea typeface="阿里巴巴普惠体" panose="00020600040101010101"/>
            </a:endParaRPr>
          </a:p>
          <a:p>
            <a:pPr lvl="1"/>
            <a:r>
              <a:rPr lang="en-US" altLang="zh-CN">
                <a:ea typeface="阿里巴巴普惠体" panose="00020600040101010101"/>
              </a:rPr>
              <a:t>Redis</a:t>
            </a:r>
            <a:r>
              <a:rPr lang="zh-CN" altLang="en-US">
                <a:ea typeface="阿里巴巴普惠体" panose="00020600040101010101"/>
              </a:rPr>
              <a:t>纯内存数据库，内存不足触发淘汰策略</a:t>
            </a:r>
            <a:endParaRPr lang="en-US" altLang="zh-CN">
              <a:ea typeface="阿里巴巴普惠体" panose="00020600040101010101"/>
            </a:endParaRPr>
          </a:p>
          <a:p>
            <a:pPr lvl="1"/>
            <a:r>
              <a:rPr lang="zh-CN" altLang="en-US" sz="1400">
                <a:latin typeface="思源黑体 CN Normal" panose="020B0400000000000000" pitchFamily="34" charset="-122"/>
                <a:ea typeface="阿里巴巴普惠体" panose="00020600040101010101"/>
              </a:rPr>
              <a:t>结构化存储格式（</a:t>
            </a:r>
            <a:r>
              <a:rPr lang="en-US" altLang="zh-CN" sz="1400">
                <a:latin typeface="思源黑体 CN Normal" panose="020B0400000000000000" pitchFamily="34" charset="-122"/>
                <a:ea typeface="阿里巴巴普惠体" panose="00020600040101010101"/>
              </a:rPr>
              <a:t>Bson</a:t>
            </a:r>
            <a:r>
              <a:rPr lang="zh-CN" altLang="en-US" sz="1400">
                <a:latin typeface="思源黑体 CN Normal" panose="020B0400000000000000" pitchFamily="34" charset="-122"/>
                <a:ea typeface="阿里巴巴普惠体" panose="00020600040101010101"/>
              </a:rPr>
              <a:t>），方便扩展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与</a:t>
            </a:r>
            <a:r>
              <a:rPr lang="en-US" altLang="zh-CN">
                <a:ea typeface="阿里巴巴普惠体" panose="00020600040101010101"/>
              </a:rPr>
              <a:t>MySQL</a:t>
            </a:r>
            <a:r>
              <a:rPr lang="zh-CN" altLang="en-US">
                <a:ea typeface="阿里巴巴普惠体" panose="00020600040101010101"/>
              </a:rPr>
              <a:t>的对比</a:t>
            </a:r>
            <a:endParaRPr lang="en-US" altLang="zh-CN">
              <a:ea typeface="阿里巴巴普惠体" panose="00020600040101010101"/>
            </a:endParaRPr>
          </a:p>
          <a:p>
            <a:pPr lvl="1"/>
            <a:r>
              <a:rPr lang="en-US" altLang="zh-CN">
                <a:ea typeface="阿里巴巴普惠体" panose="00020600040101010101"/>
              </a:rPr>
              <a:t>MongoDB</a:t>
            </a:r>
            <a:r>
              <a:rPr lang="zh-CN" altLang="en-US">
                <a:ea typeface="阿里巴巴普惠体" panose="00020600040101010101"/>
              </a:rPr>
              <a:t>不支持事务和多表操作</a:t>
            </a:r>
            <a:endParaRPr lang="en-US" altLang="zh-CN">
              <a:ea typeface="阿里巴巴普惠体" panose="00020600040101010101"/>
            </a:endParaRPr>
          </a:p>
          <a:p>
            <a:pPr lvl="1"/>
            <a:r>
              <a:rPr lang="en-US" altLang="zh-CN">
                <a:ea typeface="阿里巴巴普惠体" panose="00020600040101010101"/>
              </a:rPr>
              <a:t>MongoDB</a:t>
            </a:r>
            <a:r>
              <a:rPr lang="zh-CN" altLang="en-US">
                <a:ea typeface="阿里巴巴普惠体" panose="00020600040101010101"/>
              </a:rPr>
              <a:t>支持</a:t>
            </a:r>
            <a:r>
              <a:rPr lang="zh-CN" altLang="en-US" b="0" i="0">
                <a:solidFill>
                  <a:srgbClr val="3D464D"/>
                </a:solidFill>
                <a:effectLst/>
                <a:latin typeface="Tahoma" panose="020B0604030504040204" pitchFamily="34" charset="0"/>
                <a:ea typeface="阿里巴巴普惠体" panose="00020600040101010101"/>
              </a:rPr>
              <a:t>动态字段管理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查询效率对比</a:t>
            </a:r>
            <a:endParaRPr lang="en-US" altLang="zh-CN">
              <a:ea typeface="阿里巴巴普惠体" panose="00020600040101010101"/>
            </a:endParaRPr>
          </a:p>
          <a:p>
            <a:pPr marL="360363" lvl="1" indent="0">
              <a:buNone/>
            </a:pPr>
            <a:r>
              <a:rPr lang="en-US" altLang="zh-CN">
                <a:ea typeface="阿里巴巴普惠体" panose="00020600040101010101"/>
              </a:rPr>
              <a:t>Redis &gt; MongoDB &gt; MySQL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8A32FD-5296-4E5D-947A-2085D9CE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3737C0-4150-4AE8-BF29-32CB40BC2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阿里巴巴普惠体"/>
              </a:rPr>
              <a:t>MongoDB</a:t>
            </a:r>
            <a:r>
              <a:rPr lang="zh-CN" altLang="en-US"/>
              <a:t>与</a:t>
            </a:r>
            <a:r>
              <a:rPr lang="en-US" altLang="zh-CN"/>
              <a:t>Redis</a:t>
            </a:r>
            <a:r>
              <a:rPr lang="zh-CN" altLang="en-US"/>
              <a:t>和</a:t>
            </a:r>
            <a:r>
              <a:rPr lang="en-US" altLang="zh-CN" err="1"/>
              <a:t>Mysql</a:t>
            </a:r>
            <a:r>
              <a:rPr lang="zh-CN" altLang="en-US"/>
              <a:t>的对比</a:t>
            </a:r>
          </a:p>
        </p:txBody>
      </p:sp>
    </p:spTree>
    <p:extLst>
      <p:ext uri="{BB962C8B-B14F-4D97-AF65-F5344CB8AC3E}">
        <p14:creationId xmlns:p14="http://schemas.microsoft.com/office/powerpoint/2010/main" val="123796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B955B-F8F9-4571-BEF3-023AC6A5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C0625-CC1E-40A3-AA2B-17997B6E1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的适用场景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F22FC633-2F25-4BA2-A1C4-BBBDF077DD27}"/>
              </a:ext>
            </a:extLst>
          </p:cNvPr>
          <p:cNvSpPr txBox="1"/>
          <p:nvPr/>
        </p:nvSpPr>
        <p:spPr>
          <a:xfrm>
            <a:off x="711140" y="1617820"/>
            <a:ext cx="7695957" cy="26395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 sz="105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sz="1400">
                <a:latin typeface="思源黑体 CN Normal" panose="020B0400000000000000" pitchFamily="34" charset="-122"/>
                <a:ea typeface="Alibaba PuHuiTi B"/>
              </a:rPr>
              <a:t>游戏装备数据、游戏道具数据</a:t>
            </a:r>
            <a:endParaRPr lang="en-US" altLang="zh-CN" sz="1400">
              <a:latin typeface="思源黑体 CN Normal" panose="020B0400000000000000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思源黑体 CN Normal" panose="020B0400000000000000" pitchFamily="34" charset="-122"/>
                <a:ea typeface="Alibaba PuHuiTi B"/>
              </a:rPr>
              <a:t>特征：修改频度较高</a:t>
            </a:r>
            <a:endParaRPr lang="en-US" altLang="zh-CN" sz="1400">
              <a:latin typeface="思源黑体 CN Normal" panose="020B0400000000000000" pitchFamily="34" charset="-122"/>
              <a:ea typeface="Alibaba PuHuiTi B"/>
            </a:endParaRPr>
          </a:p>
          <a:p>
            <a:pPr>
              <a:defRPr/>
            </a:pPr>
            <a:r>
              <a:rPr lang="zh-CN" altLang="en-US" sz="1400">
                <a:latin typeface="思源黑体 CN Normal" panose="020B0400000000000000" pitchFamily="34" charset="-122"/>
                <a:ea typeface="Alibaba PuHuiTi B"/>
              </a:rPr>
              <a:t>物流行业数据</a:t>
            </a:r>
            <a:endParaRPr lang="en-US" altLang="zh-CN" sz="1400">
              <a:latin typeface="思源黑体 CN Normal" panose="020B0400000000000000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思源黑体 CN Normal" panose="020B0400000000000000" pitchFamily="34" charset="-122"/>
                <a:ea typeface="Alibaba PuHuiTi B"/>
              </a:rPr>
              <a:t>特征：地理位置信息，海量数据</a:t>
            </a:r>
            <a:endParaRPr lang="en-US" altLang="zh-CN" sz="1400">
              <a:latin typeface="思源黑体 CN Normal" panose="020B0400000000000000" pitchFamily="34" charset="-122"/>
              <a:ea typeface="Alibaba PuHuiTi B"/>
            </a:endParaRPr>
          </a:p>
          <a:p>
            <a:pPr>
              <a:defRPr/>
            </a:pPr>
            <a:r>
              <a:rPr lang="zh-CN" altLang="en-US" sz="1400">
                <a:latin typeface="思源黑体 CN Normal" panose="020B0400000000000000" pitchFamily="34" charset="-122"/>
                <a:ea typeface="Alibaba PuHuiTi B"/>
              </a:rPr>
              <a:t>直播数据、打赏数据、粉丝数据</a:t>
            </a:r>
            <a:endParaRPr lang="en-US" altLang="zh-CN" sz="1400">
              <a:latin typeface="思源黑体 CN Normal" panose="020B0400000000000000" pitchFamily="34" charset="-122"/>
              <a:ea typeface="Alibaba PuHuiTi B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思源黑体 CN Normal" panose="020B0400000000000000" pitchFamily="34" charset="-122"/>
                <a:ea typeface="Alibaba PuHuiTi B"/>
              </a:rPr>
              <a:t>特征：数据量大，修改频度极高</a:t>
            </a:r>
            <a:endParaRPr lang="en-US" altLang="zh-CN" sz="1400">
              <a:latin typeface="思源黑体 CN Normal" panose="020B0400000000000000" pitchFamily="34" charset="-122"/>
              <a:ea typeface="Alibaba PuHuiTi B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Alibaba PuHuiTi B"/>
              </a:rPr>
              <a:t>日志数据</a:t>
            </a:r>
            <a:endParaRPr lang="en-US" altLang="zh-CN" sz="140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pitchFamily="34" charset="-122"/>
              <a:ea typeface="Alibaba PuHuiTi B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latin typeface="思源黑体 CN Normal" panose="020B0400000000000000" pitchFamily="34" charset="-122"/>
                <a:ea typeface="Alibaba PuHuiTi B"/>
              </a:rPr>
              <a:t>特征：数据量巨大，结构多变</a:t>
            </a:r>
            <a:endParaRPr lang="en-US" altLang="zh-CN" sz="1400">
              <a:latin typeface="思源黑体 CN Normal" panose="020B0400000000000000" pitchFamily="34" charset="-122"/>
              <a:ea typeface="Alibaba PuHuiTi B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E1990E-E5B5-4C87-B906-FC239AF7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45" y="1859712"/>
            <a:ext cx="2592608" cy="4036090"/>
          </a:xfrm>
          <a:prstGeom prst="rect">
            <a:avLst/>
          </a:prstGeom>
        </p:spPr>
      </p:pic>
      <p:pic>
        <p:nvPicPr>
          <p:cNvPr id="23" name="Picture 2" descr="https://timgsa.baidu.com/timg?image&amp;quality=80&amp;size=b9999_10000&amp;sec=1599125001369&amp;di=cc417a91a096e5da33b65aab1d950a14&amp;imgtype=0&amp;src=http%3A%2F%2Fimages.liqucn.com%2Fimg%2Fh97%2Fh66%2Fimg_localize_abc0f2d2658708ecb2f2d402807eb0f2_229x411.jpg">
            <a:extLst>
              <a:ext uri="{FF2B5EF4-FFF2-40B4-BE49-F238E27FC236}">
                <a16:creationId xmlns:a16="http://schemas.microsoft.com/office/drawing/2014/main" id="{EB42928A-F941-4CA3-B4C4-8F6DDF01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76" y="1520731"/>
            <a:ext cx="2248818" cy="403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94C2A50-B3FB-40C3-8377-42B0B798E3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13" t="6601" r="5812" b="17800"/>
          <a:stretch/>
        </p:blipFill>
        <p:spPr>
          <a:xfrm>
            <a:off x="6380596" y="1467718"/>
            <a:ext cx="2421469" cy="4669976"/>
          </a:xfrm>
          <a:prstGeom prst="rect">
            <a:avLst/>
          </a:prstGeom>
        </p:spPr>
      </p:pic>
      <p:sp>
        <p:nvSpPr>
          <p:cNvPr id="26" name="上箭头 12">
            <a:extLst>
              <a:ext uri="{FF2B5EF4-FFF2-40B4-BE49-F238E27FC236}">
                <a16:creationId xmlns:a16="http://schemas.microsoft.com/office/drawing/2014/main" id="{981BF556-0CDA-42A0-B514-1D4290732429}"/>
              </a:ext>
            </a:extLst>
          </p:cNvPr>
          <p:cNvSpPr/>
          <p:nvPr/>
        </p:nvSpPr>
        <p:spPr>
          <a:xfrm>
            <a:off x="8515326" y="1796870"/>
            <a:ext cx="119639" cy="432795"/>
          </a:xfrm>
          <a:prstGeom prst="upArrow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箭头 31">
            <a:extLst>
              <a:ext uri="{FF2B5EF4-FFF2-40B4-BE49-F238E27FC236}">
                <a16:creationId xmlns:a16="http://schemas.microsoft.com/office/drawing/2014/main" id="{68781F91-A584-48CC-9BBA-7E610A45FF03}"/>
              </a:ext>
            </a:extLst>
          </p:cNvPr>
          <p:cNvSpPr/>
          <p:nvPr/>
        </p:nvSpPr>
        <p:spPr>
          <a:xfrm>
            <a:off x="7563877" y="1869012"/>
            <a:ext cx="54908" cy="198631"/>
          </a:xfrm>
          <a:prstGeom prst="upArrow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上箭头 32">
            <a:extLst>
              <a:ext uri="{FF2B5EF4-FFF2-40B4-BE49-F238E27FC236}">
                <a16:creationId xmlns:a16="http://schemas.microsoft.com/office/drawing/2014/main" id="{F2DAB710-FAB4-49D9-AB14-3338E061014B}"/>
              </a:ext>
            </a:extLst>
          </p:cNvPr>
          <p:cNvSpPr/>
          <p:nvPr/>
        </p:nvSpPr>
        <p:spPr>
          <a:xfrm>
            <a:off x="7788996" y="1860381"/>
            <a:ext cx="54908" cy="198631"/>
          </a:xfrm>
          <a:prstGeom prst="upArrow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上箭头 33">
            <a:extLst>
              <a:ext uri="{FF2B5EF4-FFF2-40B4-BE49-F238E27FC236}">
                <a16:creationId xmlns:a16="http://schemas.microsoft.com/office/drawing/2014/main" id="{00A194C0-3C8E-419A-97A1-30B26989D4B6}"/>
              </a:ext>
            </a:extLst>
          </p:cNvPr>
          <p:cNvSpPr/>
          <p:nvPr/>
        </p:nvSpPr>
        <p:spPr>
          <a:xfrm>
            <a:off x="8016554" y="1868610"/>
            <a:ext cx="54908" cy="198631"/>
          </a:xfrm>
          <a:prstGeom prst="upArrow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箭头 34">
            <a:extLst>
              <a:ext uri="{FF2B5EF4-FFF2-40B4-BE49-F238E27FC236}">
                <a16:creationId xmlns:a16="http://schemas.microsoft.com/office/drawing/2014/main" id="{5989B483-6EC8-4ED7-BCAC-D349EEC0BF00}"/>
              </a:ext>
            </a:extLst>
          </p:cNvPr>
          <p:cNvSpPr/>
          <p:nvPr/>
        </p:nvSpPr>
        <p:spPr>
          <a:xfrm>
            <a:off x="8265940" y="1859712"/>
            <a:ext cx="54908" cy="198631"/>
          </a:xfrm>
          <a:prstGeom prst="upArrow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13">
            <a:extLst>
              <a:ext uri="{FF2B5EF4-FFF2-40B4-BE49-F238E27FC236}">
                <a16:creationId xmlns:a16="http://schemas.microsoft.com/office/drawing/2014/main" id="{DCF9FE2C-943F-4012-ACCB-9E72E25BF9A3}"/>
              </a:ext>
            </a:extLst>
          </p:cNvPr>
          <p:cNvSpPr/>
          <p:nvPr/>
        </p:nvSpPr>
        <p:spPr>
          <a:xfrm>
            <a:off x="8269720" y="4468411"/>
            <a:ext cx="237889" cy="67183"/>
          </a:xfrm>
          <a:prstGeom prst="rightArrow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40">
            <a:extLst>
              <a:ext uri="{FF2B5EF4-FFF2-40B4-BE49-F238E27FC236}">
                <a16:creationId xmlns:a16="http://schemas.microsoft.com/office/drawing/2014/main" id="{04260103-2EF4-4D75-9560-965BC3C4F228}"/>
              </a:ext>
            </a:extLst>
          </p:cNvPr>
          <p:cNvSpPr/>
          <p:nvPr/>
        </p:nvSpPr>
        <p:spPr>
          <a:xfrm>
            <a:off x="8263907" y="4868076"/>
            <a:ext cx="237889" cy="67183"/>
          </a:xfrm>
          <a:prstGeom prst="rightArrow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41">
            <a:extLst>
              <a:ext uri="{FF2B5EF4-FFF2-40B4-BE49-F238E27FC236}">
                <a16:creationId xmlns:a16="http://schemas.microsoft.com/office/drawing/2014/main" id="{D222EFAA-484F-4C82-ACCD-A6B188D4B6C8}"/>
              </a:ext>
            </a:extLst>
          </p:cNvPr>
          <p:cNvSpPr/>
          <p:nvPr/>
        </p:nvSpPr>
        <p:spPr>
          <a:xfrm>
            <a:off x="8263908" y="5367137"/>
            <a:ext cx="237889" cy="67183"/>
          </a:xfrm>
          <a:prstGeom prst="rightArrow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42">
            <a:extLst>
              <a:ext uri="{FF2B5EF4-FFF2-40B4-BE49-F238E27FC236}">
                <a16:creationId xmlns:a16="http://schemas.microsoft.com/office/drawing/2014/main" id="{5CA37C0F-0800-4D8C-8178-4C7CCDD8609B}"/>
              </a:ext>
            </a:extLst>
          </p:cNvPr>
          <p:cNvSpPr/>
          <p:nvPr/>
        </p:nvSpPr>
        <p:spPr>
          <a:xfrm>
            <a:off x="8278690" y="5791362"/>
            <a:ext cx="237889" cy="67183"/>
          </a:xfrm>
          <a:prstGeom prst="rightArrow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F7A6EDE-1D5E-4311-83F4-A344335568A2}"/>
              </a:ext>
            </a:extLst>
          </p:cNvPr>
          <p:cNvSpPr/>
          <p:nvPr/>
        </p:nvSpPr>
        <p:spPr>
          <a:xfrm>
            <a:off x="6497150" y="4366240"/>
            <a:ext cx="1664694" cy="1729381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FCBAC51-921D-44DB-BB85-51976EB502DD}"/>
              </a:ext>
            </a:extLst>
          </p:cNvPr>
          <p:cNvSpPr/>
          <p:nvPr/>
        </p:nvSpPr>
        <p:spPr>
          <a:xfrm>
            <a:off x="6861661" y="2831078"/>
            <a:ext cx="1664694" cy="1729381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MongoDB</a:t>
            </a:r>
            <a:r>
              <a:rPr lang="zh-CN" altLang="en-US"/>
              <a:t>介绍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>
                <a:latin typeface="阿里巴巴普惠体"/>
              </a:rPr>
              <a:t>MongoDB</a:t>
            </a:r>
            <a:r>
              <a:rPr lang="zh-CN" altLang="en-US"/>
              <a:t>简介</a:t>
            </a:r>
          </a:p>
          <a:p>
            <a:r>
              <a:rPr lang="zh-CN" altLang="en-US">
                <a:solidFill>
                  <a:srgbClr val="C00000"/>
                </a:solidFill>
              </a:rPr>
              <a:t>体系结构与术语</a:t>
            </a:r>
          </a:p>
          <a:p>
            <a:r>
              <a:rPr lang="en-US" altLang="zh-CN">
                <a:latin typeface="阿里巴巴普惠体"/>
              </a:rPr>
              <a:t>MongoDB</a:t>
            </a:r>
            <a:r>
              <a:rPr lang="zh-CN" altLang="en-US"/>
              <a:t>的安装与连接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36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9F907-C598-4900-AA0B-E1F06222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0C6DD-B418-4D8D-A402-BCEBF4A2D4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体系结构与术语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4EFC35-6195-42B1-9CD7-35AA6639B2E7}"/>
              </a:ext>
            </a:extLst>
          </p:cNvPr>
          <p:cNvSpPr/>
          <p:nvPr/>
        </p:nvSpPr>
        <p:spPr>
          <a:xfrm>
            <a:off x="1666503" y="3174830"/>
            <a:ext cx="1976212" cy="25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8E22F9-6990-414B-B33A-FB0727D20CAB}"/>
              </a:ext>
            </a:extLst>
          </p:cNvPr>
          <p:cNvSpPr/>
          <p:nvPr/>
        </p:nvSpPr>
        <p:spPr>
          <a:xfrm>
            <a:off x="1666503" y="3325355"/>
            <a:ext cx="1976212" cy="817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927C5F-52D5-4FA6-88D5-BE1ED71D046A}"/>
              </a:ext>
            </a:extLst>
          </p:cNvPr>
          <p:cNvSpPr/>
          <p:nvPr/>
        </p:nvSpPr>
        <p:spPr>
          <a:xfrm>
            <a:off x="1702507" y="3470827"/>
            <a:ext cx="1859964" cy="14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EC3675-3226-4E43-A44E-6D024935AC58}"/>
              </a:ext>
            </a:extLst>
          </p:cNvPr>
          <p:cNvSpPr/>
          <p:nvPr/>
        </p:nvSpPr>
        <p:spPr>
          <a:xfrm>
            <a:off x="1702507" y="3629968"/>
            <a:ext cx="1859964" cy="14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EBBC5E-199C-4963-AFFA-0716D2373F0B}"/>
              </a:ext>
            </a:extLst>
          </p:cNvPr>
          <p:cNvSpPr/>
          <p:nvPr/>
        </p:nvSpPr>
        <p:spPr>
          <a:xfrm>
            <a:off x="1702507" y="3789109"/>
            <a:ext cx="1859964" cy="14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00FE38-D8FD-4A4E-9CB5-88627B3ACE07}"/>
              </a:ext>
            </a:extLst>
          </p:cNvPr>
          <p:cNvSpPr/>
          <p:nvPr/>
        </p:nvSpPr>
        <p:spPr>
          <a:xfrm>
            <a:off x="1702507" y="3948251"/>
            <a:ext cx="1859964" cy="14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6A570E-FA77-4D48-AF96-D642051CD373}"/>
              </a:ext>
            </a:extLst>
          </p:cNvPr>
          <p:cNvGrpSpPr/>
          <p:nvPr/>
        </p:nvGrpSpPr>
        <p:grpSpPr>
          <a:xfrm>
            <a:off x="1522486" y="2223639"/>
            <a:ext cx="2335523" cy="2880597"/>
            <a:chOff x="1403648" y="2067694"/>
            <a:chExt cx="1446706" cy="2448272"/>
          </a:xfrm>
        </p:grpSpPr>
        <p:sp>
          <p:nvSpPr>
            <p:cNvPr id="12" name="圆柱形 7">
              <a:extLst>
                <a:ext uri="{FF2B5EF4-FFF2-40B4-BE49-F238E27FC236}">
                  <a16:creationId xmlns:a16="http://schemas.microsoft.com/office/drawing/2014/main" id="{FBAC5492-CEB3-4398-98C0-B27CA45D4C94}"/>
                </a:ext>
              </a:extLst>
            </p:cNvPr>
            <p:cNvSpPr/>
            <p:nvPr/>
          </p:nvSpPr>
          <p:spPr>
            <a:xfrm>
              <a:off x="1403648" y="2067694"/>
              <a:ext cx="1446706" cy="2448272"/>
            </a:xfrm>
            <a:prstGeom prst="can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2" descr="https://ss1.bdstatic.com/70cFuXSh_Q1YnxGkpoWK1HF6hhy/it/u=865625540,69448143&amp;fm=26&amp;gp=0.jpg">
              <a:extLst>
                <a:ext uri="{FF2B5EF4-FFF2-40B4-BE49-F238E27FC236}">
                  <a16:creationId xmlns:a16="http://schemas.microsoft.com/office/drawing/2014/main" id="{5BDF52C1-FF57-448A-ADEF-4E7D2E027E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00" r="1096"/>
            <a:stretch/>
          </p:blipFill>
          <p:spPr bwMode="auto">
            <a:xfrm>
              <a:off x="1800399" y="3893745"/>
              <a:ext cx="653204" cy="522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7412C2E-0E43-482C-9AC2-F15DE095312B}"/>
              </a:ext>
            </a:extLst>
          </p:cNvPr>
          <p:cNvGrpSpPr/>
          <p:nvPr/>
        </p:nvGrpSpPr>
        <p:grpSpPr>
          <a:xfrm>
            <a:off x="7450314" y="2154115"/>
            <a:ext cx="2335523" cy="2880597"/>
            <a:chOff x="6228184" y="2067694"/>
            <a:chExt cx="1446706" cy="2448272"/>
          </a:xfrm>
        </p:grpSpPr>
        <p:sp>
          <p:nvSpPr>
            <p:cNvPr id="15" name="圆柱形 9">
              <a:extLst>
                <a:ext uri="{FF2B5EF4-FFF2-40B4-BE49-F238E27FC236}">
                  <a16:creationId xmlns:a16="http://schemas.microsoft.com/office/drawing/2014/main" id="{C171B25D-DAC6-42B0-9D40-07E4E59429A7}"/>
                </a:ext>
              </a:extLst>
            </p:cNvPr>
            <p:cNvSpPr/>
            <p:nvPr/>
          </p:nvSpPr>
          <p:spPr>
            <a:xfrm>
              <a:off x="6228184" y="2067694"/>
              <a:ext cx="1446706" cy="2448272"/>
            </a:xfrm>
            <a:prstGeom prst="can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Picture 6" descr="https://ss0.bdstatic.com/70cFvHSh_Q1YnxGkpoWK1HF6hhy/it/u=3730513627,1633586493&amp;fm=26&amp;gp=0.jpg">
              <a:extLst>
                <a:ext uri="{FF2B5EF4-FFF2-40B4-BE49-F238E27FC236}">
                  <a16:creationId xmlns:a16="http://schemas.microsoft.com/office/drawing/2014/main" id="{CEAC3B67-040B-4790-A3A6-12A65E781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3" y="3939902"/>
              <a:ext cx="708367" cy="47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EE444B0-007D-455A-BFF8-CD84B29B8E69}"/>
              </a:ext>
            </a:extLst>
          </p:cNvPr>
          <p:cNvCxnSpPr/>
          <p:nvPr/>
        </p:nvCxnSpPr>
        <p:spPr>
          <a:xfrm>
            <a:off x="5722123" y="1751644"/>
            <a:ext cx="0" cy="36431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9">
            <a:extLst>
              <a:ext uri="{FF2B5EF4-FFF2-40B4-BE49-F238E27FC236}">
                <a16:creationId xmlns:a16="http://schemas.microsoft.com/office/drawing/2014/main" id="{F6F21FBD-BA6B-49C2-9C56-D3C1AE64CA6E}"/>
              </a:ext>
            </a:extLst>
          </p:cNvPr>
          <p:cNvSpPr txBox="1"/>
          <p:nvPr/>
        </p:nvSpPr>
        <p:spPr>
          <a:xfrm>
            <a:off x="3598475" y="1909270"/>
            <a:ext cx="1863974" cy="2731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MySQL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数据库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（结构）表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字段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索引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主键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多表操作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42502B77-22DB-4272-93D7-D8E8E79CAFB9}"/>
              </a:ext>
            </a:extLst>
          </p:cNvPr>
          <p:cNvSpPr txBox="1"/>
          <p:nvPr/>
        </p:nvSpPr>
        <p:spPr>
          <a:xfrm>
            <a:off x="5981798" y="1905566"/>
            <a:ext cx="2282057" cy="2731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MongoDB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数据库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集合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文档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索引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主键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不支持多表</a:t>
            </a:r>
          </a:p>
        </p:txBody>
      </p:sp>
    </p:spTree>
    <p:extLst>
      <p:ext uri="{BB962C8B-B14F-4D97-AF65-F5344CB8AC3E}">
        <p14:creationId xmlns:p14="http://schemas.microsoft.com/office/powerpoint/2010/main" val="360263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C46A3-155A-4031-BE8E-D021E75E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43B31-71A8-464A-A1F5-B10D17C05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数据格式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0375B4-3F93-464F-A672-5EC123DB8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263"/>
          <a:stretch/>
        </p:blipFill>
        <p:spPr>
          <a:xfrm>
            <a:off x="1971813" y="3206480"/>
            <a:ext cx="1827353" cy="725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62FE9F-992B-43C5-8FA1-6D0A38F92BAC}"/>
              </a:ext>
            </a:extLst>
          </p:cNvPr>
          <p:cNvSpPr/>
          <p:nvPr/>
        </p:nvSpPr>
        <p:spPr>
          <a:xfrm>
            <a:off x="5908475" y="2632019"/>
            <a:ext cx="3654706" cy="3285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"</a:t>
            </a:r>
            <a:r>
              <a:rPr lang="en-US" altLang="zh-CN" sz="1400" b="1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uuid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 : 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"name" : "Jock",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"age" : 40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en-US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"</a:t>
            </a:r>
            <a:r>
              <a:rPr lang="en-US" altLang="zh-CN" sz="1400" b="1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uuid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 : 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"name" : "Jock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",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"age" : 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35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6822B2-F1A5-4979-92FE-09378B06310C}"/>
              </a:ext>
            </a:extLst>
          </p:cNvPr>
          <p:cNvSpPr/>
          <p:nvPr/>
        </p:nvSpPr>
        <p:spPr>
          <a:xfrm>
            <a:off x="2586402" y="3454807"/>
            <a:ext cx="783151" cy="20900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CA62DC-62C4-48E5-A44B-0D0659DD7CDD}"/>
              </a:ext>
            </a:extLst>
          </p:cNvPr>
          <p:cNvSpPr/>
          <p:nvPr/>
        </p:nvSpPr>
        <p:spPr>
          <a:xfrm>
            <a:off x="3366469" y="3447383"/>
            <a:ext cx="456787" cy="20900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340237-536A-4705-A4E7-6A349BD89261}"/>
              </a:ext>
            </a:extLst>
          </p:cNvPr>
          <p:cNvSpPr/>
          <p:nvPr/>
        </p:nvSpPr>
        <p:spPr>
          <a:xfrm>
            <a:off x="1983228" y="3447383"/>
            <a:ext cx="597607" cy="20900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F97AF6-9782-4E5E-9FF8-2FCA8D0797CA}"/>
              </a:ext>
            </a:extLst>
          </p:cNvPr>
          <p:cNvSpPr/>
          <p:nvPr/>
        </p:nvSpPr>
        <p:spPr>
          <a:xfrm>
            <a:off x="1988586" y="3457359"/>
            <a:ext cx="1834670" cy="209000"/>
          </a:xfrm>
          <a:prstGeom prst="rect">
            <a:avLst/>
          </a:prstGeom>
          <a:solidFill>
            <a:srgbClr val="00B0F0">
              <a:alpha val="30000"/>
            </a:srgb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874C54-5AC6-4FD9-9CB4-A0147215CFA8}"/>
              </a:ext>
            </a:extLst>
          </p:cNvPr>
          <p:cNvSpPr/>
          <p:nvPr/>
        </p:nvSpPr>
        <p:spPr>
          <a:xfrm>
            <a:off x="1964832" y="3695710"/>
            <a:ext cx="1834670" cy="209000"/>
          </a:xfrm>
          <a:prstGeom prst="rect">
            <a:avLst/>
          </a:prstGeom>
          <a:solidFill>
            <a:srgbClr val="00B0F0">
              <a:alpha val="30000"/>
            </a:srgb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F80448-3A72-4647-9655-E337BDA9889D}"/>
              </a:ext>
            </a:extLst>
          </p:cNvPr>
          <p:cNvSpPr/>
          <p:nvPr/>
        </p:nvSpPr>
        <p:spPr>
          <a:xfrm>
            <a:off x="5908475" y="3229048"/>
            <a:ext cx="3654706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b="1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uuid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,name:"Jock",age: 40}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400" b="1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uuid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,name:"Jock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",age: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35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C3C2033A-83F7-45B1-A55F-9C242FB6C3E9}"/>
              </a:ext>
            </a:extLst>
          </p:cNvPr>
          <p:cNvSpPr/>
          <p:nvPr/>
        </p:nvSpPr>
        <p:spPr>
          <a:xfrm>
            <a:off x="2724869" y="3929624"/>
            <a:ext cx="87017" cy="298605"/>
          </a:xfrm>
          <a:prstGeom prst="upArrow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3ABF038F-3AA9-46C0-AD05-79B4A7020281}"/>
              </a:ext>
            </a:extLst>
          </p:cNvPr>
          <p:cNvSpPr txBox="1"/>
          <p:nvPr/>
        </p:nvSpPr>
        <p:spPr>
          <a:xfrm>
            <a:off x="2358690" y="4201046"/>
            <a:ext cx="97601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字段</a:t>
            </a:r>
          </a:p>
        </p:txBody>
      </p:sp>
      <p:sp>
        <p:nvSpPr>
          <p:cNvPr id="15" name="上箭头 14">
            <a:extLst>
              <a:ext uri="{FF2B5EF4-FFF2-40B4-BE49-F238E27FC236}">
                <a16:creationId xmlns:a16="http://schemas.microsoft.com/office/drawing/2014/main" id="{ECF549E1-D4E8-453D-99D8-D9C310A3D2E4}"/>
              </a:ext>
            </a:extLst>
          </p:cNvPr>
          <p:cNvSpPr/>
          <p:nvPr/>
        </p:nvSpPr>
        <p:spPr>
          <a:xfrm>
            <a:off x="7034992" y="3915162"/>
            <a:ext cx="87017" cy="298605"/>
          </a:xfrm>
          <a:prstGeom prst="upArrow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77398893-A55B-47FB-AD0C-8891D383B367}"/>
              </a:ext>
            </a:extLst>
          </p:cNvPr>
          <p:cNvSpPr txBox="1"/>
          <p:nvPr/>
        </p:nvSpPr>
        <p:spPr>
          <a:xfrm>
            <a:off x="6668813" y="4187812"/>
            <a:ext cx="97601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6C618E86-EFD5-4B3B-BDD6-EAEE74A8999D}"/>
              </a:ext>
            </a:extLst>
          </p:cNvPr>
          <p:cNvSpPr/>
          <p:nvPr/>
        </p:nvSpPr>
        <p:spPr>
          <a:xfrm rot="16200000">
            <a:off x="3962357" y="3654710"/>
            <a:ext cx="74651" cy="348067"/>
          </a:xfrm>
          <a:prstGeom prst="upArrow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74E8E712-A1EE-4FE6-A4F2-0D149874C259}"/>
              </a:ext>
            </a:extLst>
          </p:cNvPr>
          <p:cNvSpPr txBox="1"/>
          <p:nvPr/>
        </p:nvSpPr>
        <p:spPr>
          <a:xfrm>
            <a:off x="4118032" y="3602711"/>
            <a:ext cx="97601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记录</a:t>
            </a:r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B37593BD-4874-4D7E-A967-2EB8F3EFC0C6}"/>
              </a:ext>
            </a:extLst>
          </p:cNvPr>
          <p:cNvSpPr/>
          <p:nvPr/>
        </p:nvSpPr>
        <p:spPr>
          <a:xfrm rot="16200000">
            <a:off x="8928992" y="3599655"/>
            <a:ext cx="74651" cy="348067"/>
          </a:xfrm>
          <a:prstGeom prst="upArrow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7322AFCC-FAEF-4DFA-8F93-0A030C22FB03}"/>
              </a:ext>
            </a:extLst>
          </p:cNvPr>
          <p:cNvSpPr txBox="1"/>
          <p:nvPr/>
        </p:nvSpPr>
        <p:spPr>
          <a:xfrm>
            <a:off x="9058643" y="3544484"/>
            <a:ext cx="97601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文档</a:t>
            </a:r>
          </a:p>
        </p:txBody>
      </p:sp>
      <p:sp>
        <p:nvSpPr>
          <p:cNvPr id="21" name="上箭头 20">
            <a:extLst>
              <a:ext uri="{FF2B5EF4-FFF2-40B4-BE49-F238E27FC236}">
                <a16:creationId xmlns:a16="http://schemas.microsoft.com/office/drawing/2014/main" id="{3500B462-1DB7-44FE-9492-F43B41147FE9}"/>
              </a:ext>
            </a:extLst>
          </p:cNvPr>
          <p:cNvSpPr/>
          <p:nvPr/>
        </p:nvSpPr>
        <p:spPr>
          <a:xfrm rot="8100000">
            <a:off x="1796526" y="3036687"/>
            <a:ext cx="87018" cy="298605"/>
          </a:xfrm>
          <a:prstGeom prst="upArrow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04B181EA-3DFA-4107-B182-11D5387CACA4}"/>
              </a:ext>
            </a:extLst>
          </p:cNvPr>
          <p:cNvSpPr txBox="1"/>
          <p:nvPr/>
        </p:nvSpPr>
        <p:spPr>
          <a:xfrm>
            <a:off x="1462846" y="2722839"/>
            <a:ext cx="45391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</a:t>
            </a:r>
          </a:p>
        </p:txBody>
      </p:sp>
      <p:sp>
        <p:nvSpPr>
          <p:cNvPr id="23" name="上箭头 22">
            <a:extLst>
              <a:ext uri="{FF2B5EF4-FFF2-40B4-BE49-F238E27FC236}">
                <a16:creationId xmlns:a16="http://schemas.microsoft.com/office/drawing/2014/main" id="{59340AB0-71BC-41B1-BA36-035F47FD7153}"/>
              </a:ext>
            </a:extLst>
          </p:cNvPr>
          <p:cNvSpPr/>
          <p:nvPr/>
        </p:nvSpPr>
        <p:spPr>
          <a:xfrm rot="8100000">
            <a:off x="5739240" y="3130132"/>
            <a:ext cx="87018" cy="298605"/>
          </a:xfrm>
          <a:prstGeom prst="upArrow">
            <a:avLst/>
          </a:prstGeom>
          <a:solidFill>
            <a:srgbClr val="FF0000"/>
          </a:solidFill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CE7C7027-3A55-4F1A-A99A-CC6F11C81F08}"/>
              </a:ext>
            </a:extLst>
          </p:cNvPr>
          <p:cNvSpPr txBox="1"/>
          <p:nvPr/>
        </p:nvSpPr>
        <p:spPr>
          <a:xfrm>
            <a:off x="5202406" y="2815056"/>
            <a:ext cx="69940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集合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3E238A-C5EE-4951-B15B-1A6B06DD1331}"/>
              </a:ext>
            </a:extLst>
          </p:cNvPr>
          <p:cNvSpPr txBox="1"/>
          <p:nvPr/>
        </p:nvSpPr>
        <p:spPr>
          <a:xfrm>
            <a:off x="794708" y="1634394"/>
            <a:ext cx="1123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>
                <a:solidFill>
                  <a:srgbClr val="333333"/>
                </a:solidFill>
                <a:effectLst/>
                <a:latin typeface="PingFang SC"/>
                <a:ea typeface="Alibaba PuHuiTi R"/>
              </a:rPr>
              <a:t>MongoDB</a:t>
            </a:r>
            <a:r>
              <a:rPr lang="zh-CN" altLang="en-US">
                <a:solidFill>
                  <a:srgbClr val="333333"/>
                </a:solidFill>
                <a:latin typeface="PingFang SC"/>
                <a:ea typeface="Alibaba PuHuiTi R"/>
              </a:rPr>
              <a:t>中使用</a:t>
            </a:r>
            <a:r>
              <a:rPr lang="en-US" altLang="zh-CN">
                <a:solidFill>
                  <a:srgbClr val="333333"/>
                </a:solidFill>
                <a:latin typeface="PingFang SC"/>
                <a:ea typeface="Alibaba PuHuiTi R"/>
              </a:rPr>
              <a:t>Bson</a:t>
            </a:r>
            <a:r>
              <a:rPr lang="zh-CN" altLang="en-US">
                <a:solidFill>
                  <a:srgbClr val="333333"/>
                </a:solidFill>
                <a:latin typeface="PingFang SC"/>
                <a:ea typeface="Alibaba PuHuiTi R"/>
              </a:rPr>
              <a:t>存储数据（</a:t>
            </a:r>
            <a:r>
              <a:rPr lang="en-US" altLang="zh-CN" sz="1800" b="0" i="0">
                <a:solidFill>
                  <a:srgbClr val="333333"/>
                </a:solidFill>
                <a:effectLst/>
                <a:latin typeface="PingFang SC"/>
                <a:ea typeface="Alibaba PuHuiTi R"/>
              </a:rPr>
              <a:t> Binary JSON </a:t>
            </a:r>
            <a:r>
              <a:rPr lang="zh-CN" altLang="en-US">
                <a:solidFill>
                  <a:srgbClr val="333333"/>
                </a:solidFill>
                <a:latin typeface="PingFang SC"/>
                <a:ea typeface="Alibaba PuHuiTi R"/>
              </a:rPr>
              <a:t>），</a:t>
            </a:r>
            <a:r>
              <a:rPr lang="zh-CN" altLang="en-US" sz="1800" b="0" i="0">
                <a:solidFill>
                  <a:srgbClr val="333333"/>
                </a:solidFill>
                <a:effectLst/>
                <a:latin typeface="PingFang SC"/>
                <a:ea typeface="Alibaba PuHuiTi R"/>
              </a:rPr>
              <a:t>一种类似</a:t>
            </a:r>
            <a:r>
              <a:rPr lang="en-US" altLang="zh-CN" sz="1800" b="0" i="0">
                <a:solidFill>
                  <a:srgbClr val="333333"/>
                </a:solidFill>
                <a:effectLst/>
                <a:latin typeface="PingFang SC"/>
                <a:ea typeface="Alibaba PuHuiTi R"/>
              </a:rPr>
              <a:t>Json</a:t>
            </a:r>
            <a:r>
              <a:rPr lang="zh-CN" altLang="en-US" sz="1800" b="0" i="0">
                <a:solidFill>
                  <a:srgbClr val="333333"/>
                </a:solidFill>
                <a:effectLst/>
                <a:latin typeface="PingFang SC"/>
                <a:ea typeface="Alibaba PuHuiTi R"/>
              </a:rPr>
              <a:t>的</a:t>
            </a:r>
            <a:r>
              <a:rPr lang="zh-CN" altLang="en-US">
                <a:solidFill>
                  <a:srgbClr val="333333"/>
                </a:solidFill>
                <a:latin typeface="PingFang SC"/>
                <a:ea typeface="Alibaba PuHuiTi R"/>
              </a:rPr>
              <a:t>数据</a:t>
            </a:r>
            <a:r>
              <a:rPr lang="zh-CN" altLang="en-US" sz="1800" b="0" i="0">
                <a:solidFill>
                  <a:srgbClr val="333333"/>
                </a:solidFill>
                <a:effectLst/>
                <a:latin typeface="PingFang SC"/>
                <a:ea typeface="Alibaba PuHuiTi R"/>
              </a:rPr>
              <a:t>格式。</a:t>
            </a:r>
            <a:endParaRPr lang="zh-CN" altLang="en-US" sz="180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0359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repeatCount="5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1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1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repeatCount="5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1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1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mph" presetSubtype="0" repeatCount="5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96DA5-94AE-4DF2-B995-3829496A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583C0A-6F47-4DED-AA13-0BF4BB380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安装</a:t>
            </a:r>
            <a:r>
              <a:rPr lang="en-US" altLang="zh-CN">
                <a:latin typeface="阿里巴巴普惠体"/>
              </a:rPr>
              <a:t>MongoDB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01D96-83B2-463F-B508-7575D8A40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拉取镜像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17FD8EBF-6800-4EDC-A375-FFAA1251077A}"/>
              </a:ext>
            </a:extLst>
          </p:cNvPr>
          <p:cNvSpPr txBox="1">
            <a:spLocks/>
          </p:cNvSpPr>
          <p:nvPr/>
        </p:nvSpPr>
        <p:spPr>
          <a:xfrm>
            <a:off x="710880" y="2612835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创建容器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2FAF98-6A93-4A79-9FEA-C8133694C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60" y="2225301"/>
            <a:ext cx="9238880" cy="276999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pull mongo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908BCC0-7002-4AAF-B039-5D432ED2D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60" y="3258137"/>
            <a:ext cx="9238880" cy="276999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run --name mongo-service -p 27017:27017 -v ~/data/mongodata:/data -d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mongo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94F4A7A0-2259-4864-B4B5-BAD50C17239E}"/>
              </a:ext>
            </a:extLst>
          </p:cNvPr>
          <p:cNvSpPr/>
          <p:nvPr/>
        </p:nvSpPr>
        <p:spPr>
          <a:xfrm rot="2651319">
            <a:off x="810484" y="541196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BD5DA1-01CD-4760-ADF6-241B560A380A}"/>
              </a:ext>
            </a:extLst>
          </p:cNvPr>
          <p:cNvSpPr/>
          <p:nvPr/>
        </p:nvSpPr>
        <p:spPr>
          <a:xfrm>
            <a:off x="903798" y="5055386"/>
            <a:ext cx="9408191" cy="12585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6B82B4-4A73-484E-B990-B6A55F3DCE9C}"/>
              </a:ext>
            </a:extLst>
          </p:cNvPr>
          <p:cNvSpPr/>
          <p:nvPr/>
        </p:nvSpPr>
        <p:spPr>
          <a:xfrm>
            <a:off x="803870" y="512785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9DE4EA4F-14BD-4FCD-8A9A-2E7C8D1C8EF9}"/>
              </a:ext>
            </a:extLst>
          </p:cNvPr>
          <p:cNvSpPr txBox="1"/>
          <p:nvPr/>
        </p:nvSpPr>
        <p:spPr>
          <a:xfrm>
            <a:off x="1415153" y="5428984"/>
            <a:ext cx="816566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虚拟机中已经以</a:t>
            </a:r>
            <a:r>
              <a:rPr lang="en-US" altLang="zh-CN" sz="1400">
                <a:ea typeface="Alibaba PuHuiTi R"/>
              </a:rPr>
              <a:t>docker-compose</a:t>
            </a:r>
            <a:r>
              <a:rPr lang="zh-CN" altLang="en-US" sz="1400">
                <a:ea typeface="Alibaba PuHuiTi R"/>
              </a:rPr>
              <a:t>的形式提供了</a:t>
            </a:r>
            <a:r>
              <a:rPr lang="en-US" altLang="zh-CN" sz="1400">
                <a:ea typeface="Alibaba PuHuiTi R"/>
              </a:rPr>
              <a:t>MongoDB</a:t>
            </a:r>
            <a:r>
              <a:rPr lang="zh-CN" altLang="en-US" sz="1400">
                <a:ea typeface="Alibaba PuHuiTi R"/>
              </a:rPr>
              <a:t>容器。不需要重新拉取部署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企业中</a:t>
            </a:r>
            <a:r>
              <a:rPr lang="en-US" altLang="zh-CN" sz="1400">
                <a:ea typeface="Alibaba PuHuiTi R"/>
              </a:rPr>
              <a:t>MongoDB</a:t>
            </a:r>
            <a:r>
              <a:rPr lang="zh-CN" altLang="en-US" sz="1400">
                <a:ea typeface="Alibaba PuHuiTi R"/>
              </a:rPr>
              <a:t>往往需要配置操作用户密码，课程为了操作方便已经省略</a:t>
            </a:r>
            <a:endParaRPr lang="en-US" altLang="zh-CN" sz="140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4956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 animBg="1"/>
      <p:bldP spid="9" grpId="0" animBg="1"/>
      <p:bldP spid="10" grpId="0" animBg="1"/>
      <p:bldP spid="12" grpId="0" animBg="1"/>
      <p:bldP spid="13" grpId="0" animBg="1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C6264-7199-4978-99E2-AD0064E0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AF519-0F43-4D26-82B1-CF5871103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Navicat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8FB7F-8892-4FAF-B908-51D6B44679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15324"/>
            <a:ext cx="10698800" cy="1913676"/>
          </a:xfrm>
        </p:spPr>
        <p:txBody>
          <a:bodyPr/>
          <a:lstStyle/>
          <a:p>
            <a:r>
              <a:rPr lang="zh-CN" altLang="en-US"/>
              <a:t>高版本</a:t>
            </a:r>
            <a:r>
              <a:rPr lang="en-US" altLang="zh-CN"/>
              <a:t>Navicat Premium</a:t>
            </a:r>
            <a:r>
              <a:rPr lang="zh-CN" altLang="en-US"/>
              <a:t>（</a:t>
            </a:r>
            <a:r>
              <a:rPr lang="en-US" altLang="zh-CN"/>
              <a:t>15+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已经支持连接</a:t>
            </a:r>
            <a:r>
              <a:rPr lang="en-US" altLang="zh-CN"/>
              <a:t>MongoDB</a:t>
            </a:r>
            <a:r>
              <a:rPr lang="zh-CN" altLang="en-US"/>
              <a:t>并进行操作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D8D13D-69CC-4C51-B6F4-D9FA0458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272103"/>
            <a:ext cx="8256998" cy="29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01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的特点</a:t>
            </a:r>
            <a:endParaRPr lang="en-US" altLang="zh-CN"/>
          </a:p>
          <a:p>
            <a:r>
              <a:rPr lang="en-US" altLang="zh-CN"/>
              <a:t>MongoDB</a:t>
            </a:r>
            <a:r>
              <a:rPr lang="zh-CN" altLang="en-US"/>
              <a:t>相关术语理解</a:t>
            </a:r>
            <a:endParaRPr lang="en-US" altLang="zh-CN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Mongodb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8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通用设置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4"/>
            <a:ext cx="5466080" cy="1590652"/>
          </a:xfrm>
        </p:spPr>
        <p:txBody>
          <a:bodyPr/>
          <a:lstStyle/>
          <a:p>
            <a:r>
              <a:rPr lang="zh-CN" altLang="en-US"/>
              <a:t>需求分析</a:t>
            </a:r>
          </a:p>
          <a:p>
            <a:r>
              <a:rPr lang="zh-CN" altLang="en-US"/>
              <a:t>陌生人问题</a:t>
            </a:r>
          </a:p>
          <a:p>
            <a:r>
              <a:rPr lang="zh-CN" altLang="en-US"/>
              <a:t>通知设置</a:t>
            </a:r>
            <a:endParaRPr lang="en-US" altLang="zh-CN"/>
          </a:p>
          <a:p>
            <a:r>
              <a:rPr lang="zh-CN" altLang="en-US"/>
              <a:t>黑名单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MongoDB</a:t>
            </a:r>
            <a:r>
              <a:rPr lang="zh-CN" altLang="en-US"/>
              <a:t>入门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4"/>
            <a:ext cx="5466080" cy="1926852"/>
          </a:xfrm>
        </p:spPr>
        <p:txBody>
          <a:bodyPr/>
          <a:lstStyle/>
          <a:p>
            <a:r>
              <a:rPr lang="zh-CN" altLang="en-US"/>
              <a:t>基础命令</a:t>
            </a:r>
            <a:endParaRPr lang="en-US" altLang="zh-CN"/>
          </a:p>
          <a:p>
            <a:r>
              <a:rPr lang="zh-CN" altLang="en-US"/>
              <a:t>索引</a:t>
            </a:r>
            <a:endParaRPr lang="en-US" altLang="zh-CN"/>
          </a:p>
          <a:p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06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4930A9-16E7-466F-A7A9-DE7BF19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A3A24AA-3DAC-43D9-BE45-B0692F1EE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数据库操作</a:t>
            </a:r>
            <a:endParaRPr lang="en-US" altLang="zh-C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460484E-BF62-48CB-809B-624768D1E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38" y="1832107"/>
            <a:ext cx="4439618" cy="1632306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67D17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>
                <a:solidFill>
                  <a:srgbClr val="067D17"/>
                </a:solidFill>
                <a:latin typeface="Consolas" panose="020B0609020204030204" pitchFamily="49" charset="0"/>
              </a:rPr>
              <a:t>查看所有数据库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3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>
                <a:solidFill>
                  <a:srgbClr val="08225C"/>
                </a:solidFill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how dbs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67D17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>
                <a:solidFill>
                  <a:srgbClr val="067D17"/>
                </a:solidFill>
                <a:latin typeface="Consolas" panose="020B0609020204030204" pitchFamily="49" charset="0"/>
              </a:rPr>
              <a:t>通过</a:t>
            </a:r>
            <a:r>
              <a:rPr lang="en-US" altLang="zh-CN" sz="1200">
                <a:solidFill>
                  <a:srgbClr val="067D17"/>
                </a:solidFill>
                <a:latin typeface="Consolas" panose="020B0609020204030204" pitchFamily="49" charset="0"/>
              </a:rPr>
              <a:t>use</a:t>
            </a:r>
            <a:r>
              <a:rPr lang="zh-CN" altLang="en-US" sz="1200">
                <a:solidFill>
                  <a:srgbClr val="067D17"/>
                </a:solidFill>
                <a:latin typeface="Consolas" panose="020B0609020204030204" pitchFamily="49" charset="0"/>
              </a:rPr>
              <a:t>关键字切换数据库</a:t>
            </a:r>
            <a:endParaRPr lang="en-US" altLang="zh-CN" sz="1200">
              <a:solidFill>
                <a:srgbClr val="067D17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use testdb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67D17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>
                <a:solidFill>
                  <a:srgbClr val="067D17"/>
                </a:solidFill>
                <a:latin typeface="Consolas" panose="020B0609020204030204" pitchFamily="49" charset="0"/>
              </a:rPr>
              <a:t>删除数据库</a:t>
            </a: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08225C"/>
              </a:solidFill>
              <a:effectLst/>
              <a:latin typeface="Consolas" panose="020B0609020204030204" pitchFamily="49" charset="0"/>
              <a:ea typeface="Alibaba PuHuiTi B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08225C"/>
                </a:solidFill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db.dropDatabase()</a:t>
            </a:r>
          </a:p>
        </p:txBody>
      </p:sp>
    </p:spTree>
    <p:extLst>
      <p:ext uri="{BB962C8B-B14F-4D97-AF65-F5344CB8AC3E}">
        <p14:creationId xmlns:p14="http://schemas.microsoft.com/office/powerpoint/2010/main" val="14289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4930A9-16E7-466F-A7A9-DE7BF19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A3A24AA-3DAC-43D9-BE45-B0692F1EE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新增数据</a:t>
            </a:r>
            <a:endParaRPr lang="en-US" altLang="zh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6594B62-A886-45E9-B79F-DB5FFFFC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26" y="1639556"/>
            <a:ext cx="9238880" cy="339645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db.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AD2B26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COLLECTION_NAME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.insert(document) </a:t>
            </a:r>
          </a:p>
        </p:txBody>
      </p:sp>
      <p:sp>
        <p:nvSpPr>
          <p:cNvPr id="10" name="文本占位符 29">
            <a:extLst>
              <a:ext uri="{FF2B5EF4-FFF2-40B4-BE49-F238E27FC236}">
                <a16:creationId xmlns:a16="http://schemas.microsoft.com/office/drawing/2014/main" id="{76FE5692-8047-4C81-9369-85E046130DAA}"/>
              </a:ext>
            </a:extLst>
          </p:cNvPr>
          <p:cNvSpPr txBox="1">
            <a:spLocks/>
          </p:cNvSpPr>
          <p:nvPr/>
        </p:nvSpPr>
        <p:spPr>
          <a:xfrm>
            <a:off x="964735" y="57873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三角形 9">
            <a:extLst>
              <a:ext uri="{FF2B5EF4-FFF2-40B4-BE49-F238E27FC236}">
                <a16:creationId xmlns:a16="http://schemas.microsoft.com/office/drawing/2014/main" id="{544D9353-9226-4600-8CA9-DF048F6C1CEF}"/>
              </a:ext>
            </a:extLst>
          </p:cNvPr>
          <p:cNvSpPr/>
          <p:nvPr/>
        </p:nvSpPr>
        <p:spPr>
          <a:xfrm rot="2651319">
            <a:off x="911458" y="540263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5F0EB4-7D4C-44CD-92CC-A5366138B426}"/>
              </a:ext>
            </a:extLst>
          </p:cNvPr>
          <p:cNvSpPr/>
          <p:nvPr/>
        </p:nvSpPr>
        <p:spPr>
          <a:xfrm>
            <a:off x="1004772" y="5046056"/>
            <a:ext cx="9408191" cy="12585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9E4500-3142-42C2-AEBF-24A6450A22D7}"/>
              </a:ext>
            </a:extLst>
          </p:cNvPr>
          <p:cNvSpPr/>
          <p:nvPr/>
        </p:nvSpPr>
        <p:spPr>
          <a:xfrm>
            <a:off x="904844" y="511852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ADEDBA8F-F9A3-4BD4-846D-44FE9F1436CF}"/>
              </a:ext>
            </a:extLst>
          </p:cNvPr>
          <p:cNvSpPr txBox="1"/>
          <p:nvPr/>
        </p:nvSpPr>
        <p:spPr>
          <a:xfrm>
            <a:off x="1516127" y="5419654"/>
            <a:ext cx="8165660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在</a:t>
            </a:r>
            <a:r>
              <a:rPr lang="en-US" altLang="zh-CN" sz="1400">
                <a:ea typeface="Alibaba PuHuiTi R"/>
              </a:rPr>
              <a:t>MongoDB</a:t>
            </a:r>
            <a:r>
              <a:rPr lang="zh-CN" altLang="en-US" sz="1400">
                <a:ea typeface="Alibaba PuHuiTi R"/>
              </a:rPr>
              <a:t>中，存储的文档结构是一种类似于</a:t>
            </a:r>
            <a:r>
              <a:rPr lang="en-US" altLang="zh-CN" sz="1400">
                <a:ea typeface="Alibaba PuHuiTi R"/>
              </a:rPr>
              <a:t>json</a:t>
            </a:r>
            <a:r>
              <a:rPr lang="zh-CN" altLang="en-US" sz="1400">
                <a:ea typeface="Alibaba PuHuiTi R"/>
              </a:rPr>
              <a:t>的结构，称之为</a:t>
            </a:r>
            <a:r>
              <a:rPr lang="en-US" altLang="zh-CN" sz="1400">
                <a:solidFill>
                  <a:srgbClr val="C00000"/>
                </a:solidFill>
                <a:ea typeface="Alibaba PuHuiTi R"/>
              </a:rPr>
              <a:t>bson</a:t>
            </a:r>
            <a:r>
              <a:rPr lang="zh-CN" altLang="en-US" sz="1400">
                <a:ea typeface="Alibaba PuHuiTi R"/>
              </a:rPr>
              <a:t>（全称为：</a:t>
            </a:r>
            <a:r>
              <a:rPr lang="en-US" altLang="zh-CN" sz="1400">
                <a:ea typeface="Alibaba PuHuiTi R"/>
              </a:rPr>
              <a:t>Binary JSON</a:t>
            </a:r>
            <a:r>
              <a:rPr lang="zh-CN" altLang="en-US" sz="1400">
                <a:ea typeface="Alibaba PuHuiTi R"/>
              </a:rPr>
              <a:t>）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如：</a:t>
            </a:r>
            <a:r>
              <a:rPr lang="en-US" altLang="zh-CN" sz="1400">
                <a:ea typeface="Alibaba PuHuiTi R"/>
              </a:rPr>
              <a:t> {id:2,username:'lisi',age:25}</a:t>
            </a:r>
            <a:endParaRPr lang="en-US" altLang="zh-CN" sz="1400">
              <a:solidFill>
                <a:srgbClr val="C00000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11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4930A9-16E7-466F-A7A9-DE7BF19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A3A24AA-3DAC-43D9-BE45-B0692F1EE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修改数据</a:t>
            </a:r>
            <a:endParaRPr lang="en-US" altLang="zh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6594B62-A886-45E9-B79F-DB5FFFFC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7" y="1582429"/>
            <a:ext cx="9238880" cy="2001638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db.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AD2B26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collection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.update(&lt;</a:t>
            </a: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query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&gt;,</a:t>
            </a: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&lt;update&gt;</a:t>
            </a:r>
            <a:endParaRPr kumimoji="0" lang="en-US" altLang="zh-CN" sz="1200" i="0" u="none" strike="noStrike" cap="none" normalizeH="0" baseline="0">
              <a:ln>
                <a:noFill/>
              </a:ln>
              <a:solidFill>
                <a:srgbClr val="08225C"/>
              </a:solidFill>
              <a:effectLst/>
              <a:latin typeface="Consolas" panose="020B0609020204030204" pitchFamily="49" charset="0"/>
              <a:ea typeface="Alibaba PuHuiTi B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[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  upsert: &lt;boolean&gt;,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  multi: &lt;boolean&gt;,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  writeConcern: &lt;document&gt;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]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10" name="文本占位符 29">
            <a:extLst>
              <a:ext uri="{FF2B5EF4-FFF2-40B4-BE49-F238E27FC236}">
                <a16:creationId xmlns:a16="http://schemas.microsoft.com/office/drawing/2014/main" id="{76FE5692-8047-4C81-9369-85E046130DAA}"/>
              </a:ext>
            </a:extLst>
          </p:cNvPr>
          <p:cNvSpPr txBox="1">
            <a:spLocks/>
          </p:cNvSpPr>
          <p:nvPr/>
        </p:nvSpPr>
        <p:spPr>
          <a:xfrm>
            <a:off x="964735" y="57873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三角形 9">
            <a:extLst>
              <a:ext uri="{FF2B5EF4-FFF2-40B4-BE49-F238E27FC236}">
                <a16:creationId xmlns:a16="http://schemas.microsoft.com/office/drawing/2014/main" id="{544D9353-9226-4600-8CA9-DF048F6C1CEF}"/>
              </a:ext>
            </a:extLst>
          </p:cNvPr>
          <p:cNvSpPr/>
          <p:nvPr/>
        </p:nvSpPr>
        <p:spPr>
          <a:xfrm rot="2651319">
            <a:off x="911458" y="540263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228FE302-AC0B-4D8D-BA0F-F5E7BA0BFA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0867" y="4718354"/>
            <a:ext cx="10719120" cy="12891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/>
              <a:t>	query : update</a:t>
            </a:r>
            <a:r>
              <a:rPr lang="zh-CN" altLang="en-US" sz="1400"/>
              <a:t>的查询条件。</a:t>
            </a:r>
          </a:p>
          <a:p>
            <a:pPr marL="0" indent="0">
              <a:buNone/>
            </a:pPr>
            <a:r>
              <a:rPr lang="en-US" altLang="zh-CN" sz="1400"/>
              <a:t>	update : update</a:t>
            </a:r>
            <a:r>
              <a:rPr lang="zh-CN" altLang="en-US" sz="1400"/>
              <a:t>的对象和一些更新的操作符（如</a:t>
            </a:r>
            <a:r>
              <a:rPr lang="en-US" altLang="zh-CN" sz="1400"/>
              <a:t>$,$inc...</a:t>
            </a:r>
            <a:r>
              <a:rPr lang="zh-CN" altLang="en-US" sz="1400"/>
              <a:t>）等，也可以理解为</a:t>
            </a:r>
            <a:r>
              <a:rPr lang="en-US" altLang="zh-CN" sz="1400"/>
              <a:t>sql update</a:t>
            </a:r>
            <a:r>
              <a:rPr lang="zh-CN" altLang="en-US" sz="1400"/>
              <a:t>查询内</a:t>
            </a:r>
            <a:r>
              <a:rPr lang="en-US" altLang="zh-CN" sz="1400"/>
              <a:t>set</a:t>
            </a:r>
            <a:r>
              <a:rPr lang="zh-CN" altLang="en-US" sz="1400"/>
              <a:t>后面的</a:t>
            </a:r>
          </a:p>
          <a:p>
            <a:pPr marL="0" indent="0">
              <a:buNone/>
            </a:pPr>
            <a:r>
              <a:rPr lang="en-US" altLang="zh-CN" sz="1400"/>
              <a:t>	upsert</a:t>
            </a:r>
            <a:r>
              <a:rPr lang="zh-CN" altLang="en-US" sz="1400"/>
              <a:t> （默认</a:t>
            </a:r>
            <a:r>
              <a:rPr lang="en-US" altLang="zh-CN" sz="1400"/>
              <a:t>false </a:t>
            </a:r>
            <a:r>
              <a:rPr lang="zh-CN" altLang="en-US" sz="1400"/>
              <a:t>）</a:t>
            </a:r>
            <a:r>
              <a:rPr lang="en-US" altLang="zh-CN" sz="1400"/>
              <a:t> : </a:t>
            </a:r>
            <a:r>
              <a:rPr lang="zh-CN" altLang="en-US" sz="1400"/>
              <a:t>可选，如果不存在</a:t>
            </a:r>
            <a:r>
              <a:rPr lang="en-US" altLang="zh-CN" sz="1400"/>
              <a:t>update</a:t>
            </a:r>
            <a:r>
              <a:rPr lang="zh-CN" altLang="en-US" sz="1400"/>
              <a:t>的记录，是否保存。</a:t>
            </a:r>
            <a:r>
              <a:rPr lang="en-US" altLang="zh-CN" sz="1400"/>
              <a:t>true</a:t>
            </a:r>
            <a:r>
              <a:rPr lang="zh-CN" altLang="en-US" sz="1400"/>
              <a:t>为保存。</a:t>
            </a:r>
          </a:p>
          <a:p>
            <a:pPr marL="0" indent="0">
              <a:buNone/>
            </a:pPr>
            <a:r>
              <a:rPr lang="en-US" altLang="zh-CN" sz="1400"/>
              <a:t>	multi</a:t>
            </a:r>
            <a:r>
              <a:rPr lang="zh-CN" altLang="en-US" sz="1400"/>
              <a:t>（默认</a:t>
            </a:r>
            <a:r>
              <a:rPr lang="en-US" altLang="zh-CN" sz="1400"/>
              <a:t>false </a:t>
            </a:r>
            <a:r>
              <a:rPr lang="zh-CN" altLang="en-US" sz="1400"/>
              <a:t>）</a:t>
            </a:r>
            <a:r>
              <a:rPr lang="en-US" altLang="zh-CN" sz="1400"/>
              <a:t> : </a:t>
            </a:r>
            <a:r>
              <a:rPr lang="zh-CN" altLang="en-US" sz="1400"/>
              <a:t>可选，默认只更新第一条记录。</a:t>
            </a:r>
            <a:r>
              <a:rPr lang="en-US" altLang="zh-CN" sz="1400"/>
              <a:t>true:</a:t>
            </a:r>
            <a:r>
              <a:rPr lang="zh-CN" altLang="en-US" sz="1400"/>
              <a:t>更新所有匹配数据</a:t>
            </a:r>
          </a:p>
          <a:p>
            <a:pPr marL="0" indent="0">
              <a:buNone/>
            </a:pPr>
            <a:r>
              <a:rPr lang="en-US" altLang="zh-CN" sz="1400"/>
              <a:t>	writeConcern :</a:t>
            </a:r>
            <a:r>
              <a:rPr lang="zh-CN" altLang="en-US" sz="1400"/>
              <a:t>可选，抛出异常的级别。</a:t>
            </a:r>
            <a:endParaRPr lang="en-US" altLang="zh-CN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5DDF9B9-19A4-4674-BABF-DBE667AAD973}"/>
              </a:ext>
            </a:extLst>
          </p:cNvPr>
          <p:cNvSpPr/>
          <p:nvPr/>
        </p:nvSpPr>
        <p:spPr>
          <a:xfrm>
            <a:off x="820867" y="4646045"/>
            <a:ext cx="9545443" cy="1918411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0209EA-73E1-4BA6-8438-AA3699FF6058}"/>
              </a:ext>
            </a:extLst>
          </p:cNvPr>
          <p:cNvSpPr/>
          <p:nvPr/>
        </p:nvSpPr>
        <p:spPr>
          <a:xfrm>
            <a:off x="652013" y="476530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2310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5" grpId="0" build="p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4930A9-16E7-466F-A7A9-DE7BF19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A3A24AA-3DAC-43D9-BE45-B0692F1EE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删除数据</a:t>
            </a:r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D775F5E-EA27-44DE-A3E8-A1A20C35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75" y="1562656"/>
            <a:ext cx="9238880" cy="2001638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db.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AD2B26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collection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.remove(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&lt;query&gt;,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{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  justOne: &lt;boolean&gt;,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  writeConcern: &lt;document&gt;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   }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B4A6FEF8-DFDA-4067-9B65-882CEE3CCDF6}"/>
              </a:ext>
            </a:extLst>
          </p:cNvPr>
          <p:cNvSpPr/>
          <p:nvPr/>
        </p:nvSpPr>
        <p:spPr>
          <a:xfrm rot="2651319">
            <a:off x="911458" y="540263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24C443-9A69-44D9-A4DE-633034E302B9}"/>
              </a:ext>
            </a:extLst>
          </p:cNvPr>
          <p:cNvSpPr/>
          <p:nvPr/>
        </p:nvSpPr>
        <p:spPr>
          <a:xfrm>
            <a:off x="820867" y="4646045"/>
            <a:ext cx="9545443" cy="1918411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341AEB-26DC-4C50-99DC-B542554E705F}"/>
              </a:ext>
            </a:extLst>
          </p:cNvPr>
          <p:cNvSpPr/>
          <p:nvPr/>
        </p:nvSpPr>
        <p:spPr>
          <a:xfrm>
            <a:off x="652013" y="476530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0835EA02-7F21-4B8E-A1C5-AD76037B6F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5309" y="4978112"/>
            <a:ext cx="10719120" cy="12891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/>
              <a:t>query :</a:t>
            </a:r>
            <a:r>
              <a:rPr lang="zh-CN" altLang="en-US" sz="1400"/>
              <a:t>（可选）删除的文档的条件。</a:t>
            </a:r>
          </a:p>
          <a:p>
            <a:pPr marL="0" indent="0">
              <a:buNone/>
            </a:pPr>
            <a:r>
              <a:rPr lang="en-US" altLang="zh-CN" sz="1400"/>
              <a:t>justOne: </a:t>
            </a:r>
            <a:r>
              <a:rPr lang="zh-CN" altLang="en-US" sz="1400"/>
              <a:t>（可选）</a:t>
            </a:r>
            <a:r>
              <a:rPr lang="en-US" altLang="zh-CN" sz="1400"/>
              <a:t>true</a:t>
            </a:r>
            <a:r>
              <a:rPr lang="zh-CN" altLang="en-US" sz="1400"/>
              <a:t>：删除第一个匹配记录，</a:t>
            </a:r>
            <a:r>
              <a:rPr lang="en-US" altLang="zh-CN" sz="1400"/>
              <a:t>false</a:t>
            </a:r>
            <a:r>
              <a:rPr lang="zh-CN" altLang="en-US" sz="1400"/>
              <a:t>：删除所有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writeConcern :</a:t>
            </a:r>
            <a:r>
              <a:rPr lang="zh-CN" altLang="en-US" sz="1400"/>
              <a:t>（可选）抛出异常的级别。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63568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4930A9-16E7-466F-A7A9-DE7BF19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A3A24AA-3DAC-43D9-BE45-B0692F1EE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查询数据</a:t>
            </a:r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3B5C74-D7E7-4621-B164-97D322458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0" y="1646133"/>
            <a:ext cx="9238880" cy="339645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db.</a:t>
            </a:r>
            <a:r>
              <a:rPr lang="en-US" altLang="zh-CN" sz="1200">
                <a:solidFill>
                  <a:srgbClr val="AD2B26"/>
                </a:solidFill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collection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.find([query],[fields])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6B4695DE-6CF0-4EE8-B1FB-B634428F6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440" y="2236118"/>
            <a:ext cx="10719120" cy="12891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/>
              <a:t>query ：可选，使用查询操作符指定查询条件</a:t>
            </a:r>
          </a:p>
          <a:p>
            <a:pPr marL="0" indent="0">
              <a:buNone/>
            </a:pPr>
            <a:r>
              <a:rPr lang="zh-CN" altLang="en-US" sz="1600"/>
              <a:t>fields ：可选，设置查询返回的字段。</a:t>
            </a:r>
          </a:p>
        </p:txBody>
      </p:sp>
    </p:spTree>
    <p:extLst>
      <p:ext uri="{BB962C8B-B14F-4D97-AF65-F5344CB8AC3E}">
        <p14:creationId xmlns:p14="http://schemas.microsoft.com/office/powerpoint/2010/main" val="33738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4930A9-16E7-466F-A7A9-DE7BF19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A3A24AA-3DAC-43D9-BE45-B0692F1EE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查询数据</a:t>
            </a:r>
            <a:endParaRPr lang="en-US" altLang="zh-CN"/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6B4695DE-6CF0-4EE8-B1FB-B634428F6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440" y="1646133"/>
            <a:ext cx="10719120" cy="12891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/>
              <a:t>在查询时，通过</a:t>
            </a:r>
            <a:r>
              <a:rPr lang="en-US" altLang="zh-CN" sz="1600"/>
              <a:t>query</a:t>
            </a:r>
            <a:r>
              <a:rPr lang="zh-CN" altLang="en-US" sz="1600"/>
              <a:t>指定查询条件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B40D3B-7C67-4C50-B22E-257110BAF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29583"/>
              </p:ext>
            </p:extLst>
          </p:nvPr>
        </p:nvGraphicFramePr>
        <p:xfrm>
          <a:off x="840716" y="2385223"/>
          <a:ext cx="10589284" cy="301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68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3165772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  <a:gridCol w="3165772">
                  <a:extLst>
                    <a:ext uri="{9D8B030D-6E8A-4147-A177-3AD203B41FA5}">
                      <a16:colId xmlns:a16="http://schemas.microsoft.com/office/drawing/2014/main" val="1191655608"/>
                    </a:ext>
                  </a:extLst>
                </a:gridCol>
                <a:gridCol w="3165772">
                  <a:extLst>
                    <a:ext uri="{9D8B030D-6E8A-4147-A177-3AD203B41FA5}">
                      <a16:colId xmlns:a16="http://schemas.microsoft.com/office/drawing/2014/main" val="4076338248"/>
                    </a:ext>
                  </a:extLst>
                </a:gridCol>
              </a:tblGrid>
              <a:tr h="468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>
                          <a:latin typeface="Alibaba PuHuiTi R"/>
                        </a:rPr>
                        <a:t>操作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1200">
                          <a:solidFill>
                            <a:schemeClr val="lt1"/>
                          </a:solidFill>
                          <a:latin typeface="Alibaba PuHuiTi R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1200">
                          <a:solidFill>
                            <a:schemeClr val="lt1"/>
                          </a:solidFill>
                          <a:latin typeface="Alibaba PuHuiTi R"/>
                          <a:ea typeface="+mn-ea"/>
                          <a:cs typeface="+mn-cs"/>
                        </a:rPr>
                        <a:t>范例</a:t>
                      </a:r>
                    </a:p>
                  </a:txBody>
                  <a:tcPr marL="99060" marR="9906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>
                          <a:latin typeface="Alibaba PuHuiTi R"/>
                        </a:rPr>
                        <a:t>RDBMS</a:t>
                      </a:r>
                      <a:r>
                        <a:rPr lang="zh-CN" altLang="en-US" sz="1600">
                          <a:latin typeface="Alibaba PuHuiTi R"/>
                        </a:rPr>
                        <a:t>中的类似语句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508793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Alibaba PuHuiTi R"/>
                        </a:rPr>
                        <a:t>等于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{&lt;key&gt;:&lt;value&gt;}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db.col.find({"by":"</a:t>
                      </a:r>
                      <a:r>
                        <a:rPr lang="zh-CN" altLang="en-US" sz="1300">
                          <a:effectLst/>
                          <a:latin typeface="Alibaba PuHuiTi R"/>
                        </a:rPr>
                        <a:t>黑马程序员</a:t>
                      </a:r>
                      <a:r>
                        <a:rPr lang="en-US" altLang="zh-CN" sz="1300">
                          <a:effectLst/>
                          <a:latin typeface="Alibaba PuHuiTi R"/>
                        </a:rPr>
                        <a:t>"}).</a:t>
                      </a:r>
                      <a:r>
                        <a:rPr lang="en-US" sz="1300">
                          <a:effectLst/>
                          <a:latin typeface="Alibaba PuHuiTi R"/>
                        </a:rPr>
                        <a:t>pretty()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where by = '</a:t>
                      </a:r>
                      <a:r>
                        <a:rPr lang="zh-CN" altLang="en-US" sz="1300">
                          <a:effectLst/>
                          <a:latin typeface="Alibaba PuHuiTi R"/>
                        </a:rPr>
                        <a:t>黑马程序员</a:t>
                      </a:r>
                      <a:r>
                        <a:rPr lang="en-US" altLang="zh-CN" sz="1300">
                          <a:effectLst/>
                          <a:latin typeface="Alibaba PuHuiTi R"/>
                        </a:rPr>
                        <a:t>'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508793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Alibaba PuHuiTi R"/>
                        </a:rPr>
                        <a:t>小于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{&lt;key&gt;:{$lt:&lt;value&gt;}}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db.col.find({"likes":{$lt:50}}).pretty()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where likes &lt; 50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508793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Alibaba PuHuiTi R"/>
                        </a:rPr>
                        <a:t>小于或等于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{&lt;key&gt;:{$lte:&lt;value&gt;}}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db.col.find({"likes":{$lte:50}}).pretty()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where likes &lt;= 50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508793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Alibaba PuHuiTi R"/>
                        </a:rPr>
                        <a:t>大于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{&lt;key&gt;:{$gt:&lt;value&gt;}}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db.col.find({"likes":{$gt:50}}).pretty()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where likes &gt; 50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  <a:tr h="508793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Alibaba PuHuiTi R"/>
                        </a:rPr>
                        <a:t>大于或等于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{&lt;key&gt;:{$gte:&lt;value&gt;}}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db.col.find({"likes":{$gte:50}}).pretty()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Alibaba PuHuiTi R"/>
                        </a:rPr>
                        <a:t>where likes &gt;= 50</a:t>
                      </a:r>
                    </a:p>
                  </a:txBody>
                  <a:tcPr marL="51802" marR="51802" marT="23908" marB="23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68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0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4930A9-16E7-466F-A7A9-DE7BF19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A3A24AA-3DAC-43D9-BE45-B0692F1EE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索引</a:t>
            </a:r>
            <a:endParaRPr lang="en-US" altLang="zh-CN"/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A49FC67C-B40A-42CB-AF68-EE9BCFBB2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00" y="1646238"/>
            <a:ext cx="1071880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为了提高查询效率，</a:t>
            </a:r>
            <a:r>
              <a:rPr lang="en-US" altLang="zh-CN"/>
              <a:t>MongoDB</a:t>
            </a:r>
            <a:r>
              <a:rPr lang="zh-CN" altLang="en-US"/>
              <a:t>中也支持索引。</a:t>
            </a:r>
            <a:endParaRPr lang="zh-CN" altLang="en-US" sz="16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D56F09-BD5B-46B9-9D4E-EBF653874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58359"/>
            <a:ext cx="9238880" cy="1170641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#</a:t>
            </a:r>
            <a:r>
              <a:rPr lang="zh-CN" altLang="en-US" sz="1200">
                <a:solidFill>
                  <a:srgbClr val="08225C"/>
                </a:solidFill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查看索引</a:t>
            </a:r>
            <a:endParaRPr lang="en-US" altLang="zh-CN" sz="1200">
              <a:solidFill>
                <a:srgbClr val="08225C"/>
              </a:solidFill>
              <a:latin typeface="Consolas" panose="020B0609020204030204" pitchFamily="49" charset="0"/>
              <a:ea typeface="Alibaba PuHuiTi B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db.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AD2B26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user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.getIndexes()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#</a:t>
            </a:r>
            <a:r>
              <a:rPr kumimoji="0" lang="zh-CN" altLang="en-US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创建索引</a:t>
            </a:r>
            <a:endParaRPr kumimoji="0" lang="en-US" altLang="zh-CN" sz="1200" i="0" u="none" strike="noStrike" cap="none" normalizeH="0" baseline="0">
              <a:ln>
                <a:noFill/>
              </a:ln>
              <a:solidFill>
                <a:srgbClr val="08225C"/>
              </a:solidFill>
              <a:effectLst/>
              <a:latin typeface="Consolas" panose="020B0609020204030204" pitchFamily="49" charset="0"/>
              <a:ea typeface="Alibaba PuHuiTi B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#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db.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AD2B26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user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.createIndex({'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':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  <a:ea typeface="Alibaba PuHuiTi B"/>
                <a:cs typeface="阿里巴巴普惠体" panose="00020600040101010101" pitchFamily="18" charset="-122"/>
              </a:rPr>
              <a:t>})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BE13E3-08D9-4B5D-9E15-3164F18F4BEE}"/>
              </a:ext>
            </a:extLst>
          </p:cNvPr>
          <p:cNvSpPr/>
          <p:nvPr/>
        </p:nvSpPr>
        <p:spPr>
          <a:xfrm>
            <a:off x="1004772" y="5046056"/>
            <a:ext cx="9408191" cy="108415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B65CB5B-E0B8-413C-AFB8-5E00CC8A1DB9}"/>
              </a:ext>
            </a:extLst>
          </p:cNvPr>
          <p:cNvSpPr txBox="1"/>
          <p:nvPr/>
        </p:nvSpPr>
        <p:spPr>
          <a:xfrm>
            <a:off x="1516127" y="5419654"/>
            <a:ext cx="8165660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1</a:t>
            </a:r>
            <a:r>
              <a:rPr lang="zh-CN" altLang="en-US" sz="1400"/>
              <a:t> ：升序索引</a:t>
            </a:r>
            <a:r>
              <a:rPr lang="en-US" altLang="zh-CN" sz="1400">
                <a:solidFill>
                  <a:srgbClr val="C00000"/>
                </a:solidFill>
                <a:ea typeface="Alibaba PuHuiTi R"/>
              </a:rPr>
              <a:t>  </a:t>
            </a: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-1</a:t>
            </a:r>
            <a:r>
              <a:rPr lang="zh-CN" altLang="en-US" sz="1400"/>
              <a:t> ：降序索引</a:t>
            </a:r>
            <a:endParaRPr lang="en-US" altLang="zh-CN" sz="1400">
              <a:solidFill>
                <a:srgbClr val="C00000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63DBD5-D896-4682-8F03-74A721FE6DDF}"/>
              </a:ext>
            </a:extLst>
          </p:cNvPr>
          <p:cNvSpPr/>
          <p:nvPr/>
        </p:nvSpPr>
        <p:spPr>
          <a:xfrm>
            <a:off x="842693" y="5118712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29958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MongoDB</a:t>
            </a:r>
            <a:r>
              <a:rPr lang="zh-CN" altLang="en-US"/>
              <a:t>入门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基础命令</a:t>
            </a:r>
            <a:endParaRPr lang="en-US" altLang="zh-CN"/>
          </a:p>
          <a:p>
            <a:r>
              <a:rPr lang="zh-CN" altLang="en-US"/>
              <a:t>索引</a:t>
            </a:r>
            <a:endParaRPr lang="en-US" altLang="zh-CN"/>
          </a:p>
          <a:p>
            <a:r>
              <a:rPr lang="en-US" altLang="zh-CN">
                <a:solidFill>
                  <a:srgbClr val="AD2B26"/>
                </a:solidFill>
              </a:rPr>
              <a:t>Springboot</a:t>
            </a:r>
            <a:r>
              <a:rPr lang="zh-CN" altLang="en-US">
                <a:solidFill>
                  <a:srgbClr val="AD2B26"/>
                </a:solidFill>
              </a:rPr>
              <a:t>整合</a:t>
            </a:r>
            <a:r>
              <a:rPr lang="en-US" altLang="zh-CN">
                <a:solidFill>
                  <a:srgbClr val="AD2B26"/>
                </a:solidFill>
              </a:rPr>
              <a:t>MongoDB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40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4804937-8BD2-4533-9996-41C94F383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3597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Spring-data</a:t>
            </a:r>
            <a:r>
              <a:rPr lang="zh-CN" altLang="en-US"/>
              <a:t>对</a:t>
            </a:r>
            <a:r>
              <a:rPr lang="en-US" altLang="zh-CN"/>
              <a:t>MongoDB</a:t>
            </a:r>
            <a:r>
              <a:rPr lang="zh-CN" altLang="en-US"/>
              <a:t>做了支持，使用</a:t>
            </a:r>
            <a:r>
              <a:rPr lang="en-US" altLang="zh-CN"/>
              <a:t>spring-data-mongodb</a:t>
            </a:r>
            <a:r>
              <a:rPr lang="zh-CN" altLang="en-US"/>
              <a:t>可以简化</a:t>
            </a:r>
            <a:r>
              <a:rPr lang="en-US" altLang="zh-CN"/>
              <a:t>MongoDB</a:t>
            </a:r>
            <a:r>
              <a:rPr lang="zh-CN" altLang="en-US"/>
              <a:t>的操作，通过内部提供的</a:t>
            </a:r>
            <a:r>
              <a:rPr lang="en-US" altLang="zh-CN"/>
              <a:t>MongoTemplate</a:t>
            </a:r>
            <a:r>
              <a:rPr lang="zh-CN" altLang="en-US"/>
              <a:t>对象方便的进行数据的</a:t>
            </a:r>
            <a:r>
              <a:rPr lang="en-US" altLang="zh-CN"/>
              <a:t>CRUD</a:t>
            </a:r>
            <a:r>
              <a:rPr lang="zh-CN" altLang="en-US"/>
              <a:t>。</a:t>
            </a:r>
          </a:p>
          <a:p>
            <a:pPr marL="0" indent="0">
              <a:buNone/>
            </a:pPr>
            <a:r>
              <a:rPr lang="zh-CN" altLang="en-US"/>
              <a:t>地址：</a:t>
            </a:r>
            <a:r>
              <a:rPr lang="en-US" altLang="zh-CN">
                <a:hlinkClick r:id="rId2"/>
              </a:rPr>
              <a:t>https://spring.io/projects/spring-data-mongodb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D01FB8-4BCB-40F0-ABA1-47C56334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EDAF6-007B-4C23-8449-34C5FA4EC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mongodb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5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A1699C0-0B2C-48B2-A546-F81D875B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D000CEB-43D4-4C38-ADBB-8173F220C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159EBAD4-9C28-4ED4-B832-14C44493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55" y="957480"/>
            <a:ext cx="3780519" cy="433961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FBCB7CB5-3815-4BA0-AD89-1995C66C3804}"/>
              </a:ext>
            </a:extLst>
          </p:cNvPr>
          <p:cNvSpPr/>
          <p:nvPr/>
        </p:nvSpPr>
        <p:spPr>
          <a:xfrm>
            <a:off x="8105754" y="4224530"/>
            <a:ext cx="3780519" cy="51719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A4C3F81-EA72-4BF6-A28E-D736079B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54" y="957480"/>
            <a:ext cx="3780519" cy="4667251"/>
          </a:xfrm>
          <a:prstGeom prst="rect">
            <a:avLst/>
          </a:prstGeom>
        </p:spPr>
      </p:pic>
      <p:sp>
        <p:nvSpPr>
          <p:cNvPr id="49" name="文本占位符 6">
            <a:extLst>
              <a:ext uri="{FF2B5EF4-FFF2-40B4-BE49-F238E27FC236}">
                <a16:creationId xmlns:a16="http://schemas.microsoft.com/office/drawing/2014/main" id="{FF4287DC-1C8A-40F1-99AE-473BFD215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1410" y="1551148"/>
            <a:ext cx="6529674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通用设置是手机端的基本配置需求，包含陌生人问题，</a:t>
            </a:r>
            <a:r>
              <a:rPr lang="en-US" altLang="zh-CN"/>
              <a:t>app</a:t>
            </a:r>
            <a:r>
              <a:rPr lang="zh-CN" altLang="en-US"/>
              <a:t>通知开关，交友黑名单和修改手机号。</a:t>
            </a:r>
            <a:endParaRPr lang="en-US" altLang="zh-CN"/>
          </a:p>
          <a:p>
            <a:r>
              <a:rPr lang="zh-CN" altLang="en-US"/>
              <a:t>陌生人问题：类似</a:t>
            </a:r>
            <a:r>
              <a:rPr lang="en-US" altLang="zh-CN"/>
              <a:t>QQ</a:t>
            </a:r>
            <a:r>
              <a:rPr lang="zh-CN" altLang="en-US"/>
              <a:t>，设置添加好友的提示问题</a:t>
            </a:r>
            <a:endParaRPr lang="en-US" altLang="zh-CN"/>
          </a:p>
          <a:p>
            <a:r>
              <a:rPr lang="zh-CN" altLang="en-US"/>
              <a:t>通知设置：包含一些</a:t>
            </a:r>
            <a:r>
              <a:rPr lang="en-US" altLang="zh-CN"/>
              <a:t>APP</a:t>
            </a:r>
            <a:r>
              <a:rPr lang="zh-CN" altLang="en-US"/>
              <a:t>通知设置</a:t>
            </a:r>
            <a:endParaRPr lang="en-US" altLang="zh-CN"/>
          </a:p>
          <a:p>
            <a:r>
              <a:rPr lang="zh-CN" altLang="en-US"/>
              <a:t>黑名单：对于不感兴趣的用户设置黑名单屏蔽骚扰</a:t>
            </a:r>
            <a:endParaRPr lang="en-US" altLang="zh-CN"/>
          </a:p>
          <a:p>
            <a:r>
              <a:rPr lang="zh-CN" altLang="en-US"/>
              <a:t>修改手机号码</a:t>
            </a:r>
          </a:p>
        </p:txBody>
      </p:sp>
      <p:sp>
        <p:nvSpPr>
          <p:cNvPr id="50" name="文本占位符 6">
            <a:extLst>
              <a:ext uri="{FF2B5EF4-FFF2-40B4-BE49-F238E27FC236}">
                <a16:creationId xmlns:a16="http://schemas.microsoft.com/office/drawing/2014/main" id="{85E41232-04F4-44CF-A74E-3B32DE7A5E20}"/>
              </a:ext>
            </a:extLst>
          </p:cNvPr>
          <p:cNvSpPr txBox="1">
            <a:spLocks/>
          </p:cNvSpPr>
          <p:nvPr/>
        </p:nvSpPr>
        <p:spPr>
          <a:xfrm>
            <a:off x="803869" y="2394236"/>
            <a:ext cx="6529674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341D082-7DEB-4206-8556-72C5C7E8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EE1C227-5542-4946-993F-2EC2F4115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D880599-FA62-428F-8581-233C47E3F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案例：通过</a:t>
            </a:r>
            <a:r>
              <a:rPr lang="en-US" altLang="zh-CN"/>
              <a:t>SpringData-mongo</a:t>
            </a:r>
            <a:r>
              <a:rPr lang="zh-CN" altLang="en-US"/>
              <a:t>完成数据</a:t>
            </a:r>
            <a:r>
              <a:rPr lang="en-US" altLang="zh-CN"/>
              <a:t>CRUD</a:t>
            </a:r>
          </a:p>
          <a:p>
            <a:r>
              <a:rPr lang="zh-CN" altLang="en-US"/>
              <a:t>步骤分析：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创建工程，导入依赖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mongodb</a:t>
            </a:r>
            <a:r>
              <a:rPr lang="zh-CN" altLang="en-US"/>
              <a:t>的配置信息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编写实体类，并通过注解配置映射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通过注入</a:t>
            </a:r>
            <a:r>
              <a:rPr lang="en-US" altLang="zh-CN"/>
              <a:t>MongoTemplate</a:t>
            </a:r>
            <a:r>
              <a:rPr lang="zh-CN" altLang="en-US"/>
              <a:t>进行数据操作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2880" y="2692718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今日佳人</a:t>
            </a: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17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4E5309E-D283-4B82-A3EC-39C0E225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今日佳人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5E26CDD-583C-4FCF-B17E-6D9AC9488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70CE5BD-AA8B-48D3-ABCF-091670F5AB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000" y="1535228"/>
            <a:ext cx="10769920" cy="860158"/>
          </a:xfrm>
        </p:spPr>
        <p:txBody>
          <a:bodyPr/>
          <a:lstStyle/>
          <a:p>
            <a:r>
              <a:rPr lang="zh-CN" altLang="en-US"/>
              <a:t>今日佳人，会推荐缘分值最大的用户，进行展现出来。缘分值的计算是由用户的行为进行打分，如：点击、点赞、评论、学历、婚姻状态等信息组合而成的。</a:t>
            </a:r>
          </a:p>
        </p:txBody>
      </p:sp>
      <p:sp>
        <p:nvSpPr>
          <p:cNvPr id="8" name="Shape 2486">
            <a:extLst>
              <a:ext uri="{FF2B5EF4-FFF2-40B4-BE49-F238E27FC236}">
                <a16:creationId xmlns:a16="http://schemas.microsoft.com/office/drawing/2014/main" id="{A6C14FA2-688F-43B0-9AD7-79BFFBD2C85A}"/>
              </a:ext>
            </a:extLst>
          </p:cNvPr>
          <p:cNvSpPr/>
          <p:nvPr/>
        </p:nvSpPr>
        <p:spPr>
          <a:xfrm>
            <a:off x="2524893" y="2504440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978261-9F29-4F82-BEA6-AF44CE4E8EA2}"/>
              </a:ext>
            </a:extLst>
          </p:cNvPr>
          <p:cNvCxnSpPr>
            <a:cxnSpLocks/>
          </p:cNvCxnSpPr>
          <p:nvPr/>
        </p:nvCxnSpPr>
        <p:spPr>
          <a:xfrm>
            <a:off x="3107953" y="3101163"/>
            <a:ext cx="1131388" cy="0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E0765AF-9210-4B37-A094-60497CDDAE6B}"/>
              </a:ext>
            </a:extLst>
          </p:cNvPr>
          <p:cNvSpPr/>
          <p:nvPr/>
        </p:nvSpPr>
        <p:spPr>
          <a:xfrm>
            <a:off x="4239341" y="2735406"/>
            <a:ext cx="2214880" cy="73151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</a:t>
            </a:r>
            <a:r>
              <a:rPr lang="zh-CN" altLang="en-US"/>
              <a:t>服务端</a:t>
            </a:r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D9F71FDF-715A-4530-90EC-ACC0308AF8CF}"/>
              </a:ext>
            </a:extLst>
          </p:cNvPr>
          <p:cNvSpPr/>
          <p:nvPr/>
        </p:nvSpPr>
        <p:spPr>
          <a:xfrm>
            <a:off x="7912181" y="2788987"/>
            <a:ext cx="2042160" cy="624352"/>
          </a:xfrm>
          <a:prstGeom prst="ca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0C1B61-51A9-422E-96A2-336D21B4CD7D}"/>
              </a:ext>
            </a:extLst>
          </p:cNvPr>
          <p:cNvSpPr/>
          <p:nvPr/>
        </p:nvSpPr>
        <p:spPr>
          <a:xfrm>
            <a:off x="7825821" y="4403936"/>
            <a:ext cx="2214880" cy="73151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推荐系统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936CF79-EE7A-4F7C-A813-A7A8E24630AF}"/>
              </a:ext>
            </a:extLst>
          </p:cNvPr>
          <p:cNvCxnSpPr>
            <a:stCxn id="12" idx="0"/>
            <a:endCxn id="11" idx="3"/>
          </p:cNvCxnSpPr>
          <p:nvPr/>
        </p:nvCxnSpPr>
        <p:spPr>
          <a:xfrm flipV="1">
            <a:off x="8933261" y="3413339"/>
            <a:ext cx="0" cy="99059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15D2D3-611C-43EB-9ECA-7321C16ADA0B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>
            <a:off x="6454221" y="3101163"/>
            <a:ext cx="1457960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D6DB767-4574-4058-967F-FB239F8CE7C8}"/>
              </a:ext>
            </a:extLst>
          </p:cNvPr>
          <p:cNvSpPr txBox="1"/>
          <p:nvPr/>
        </p:nvSpPr>
        <p:spPr>
          <a:xfrm>
            <a:off x="6929120" y="288544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B0E16C-DAC9-4A6E-B17F-2E1524CD7679}"/>
              </a:ext>
            </a:extLst>
          </p:cNvPr>
          <p:cNvSpPr/>
          <p:nvPr/>
        </p:nvSpPr>
        <p:spPr>
          <a:xfrm>
            <a:off x="6726001" y="2664202"/>
            <a:ext cx="914400" cy="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查询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A1F423-8C58-4A71-9AE6-15A1E3CFCA22}"/>
              </a:ext>
            </a:extLst>
          </p:cNvPr>
          <p:cNvSpPr/>
          <p:nvPr/>
        </p:nvSpPr>
        <p:spPr>
          <a:xfrm>
            <a:off x="8818961" y="3835787"/>
            <a:ext cx="914400" cy="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写入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98BB6C-3968-4343-A909-EE68729BF21A}"/>
              </a:ext>
            </a:extLst>
          </p:cNvPr>
          <p:cNvSpPr/>
          <p:nvPr/>
        </p:nvSpPr>
        <p:spPr>
          <a:xfrm>
            <a:off x="984719" y="5544172"/>
            <a:ext cx="9408191" cy="108415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45A0B7F9-10BB-4E1A-9691-9ED44B7DF8BC}"/>
              </a:ext>
            </a:extLst>
          </p:cNvPr>
          <p:cNvSpPr txBox="1"/>
          <p:nvPr/>
        </p:nvSpPr>
        <p:spPr>
          <a:xfrm>
            <a:off x="1262393" y="6017994"/>
            <a:ext cx="90589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49504F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我们先不考虑推荐的逻辑，假设现在已经有推荐的结果，我们只需要从结果中查询到缘分值最高的用户就可以了</a:t>
            </a:r>
            <a:endParaRPr lang="en-US" altLang="zh-CN" sz="1400">
              <a:solidFill>
                <a:srgbClr val="49504F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AD193A-A479-4ADF-94EF-974FBBAC019E}"/>
              </a:ext>
            </a:extLst>
          </p:cNvPr>
          <p:cNvSpPr/>
          <p:nvPr/>
        </p:nvSpPr>
        <p:spPr>
          <a:xfrm>
            <a:off x="822640" y="561682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2452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21" grpId="0"/>
      <p:bldP spid="22" grpId="0"/>
      <p:bldP spid="23" grpId="0" animBg="1"/>
      <p:bldP spid="24" grpId="0"/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4E5309E-D283-4B82-A3EC-39C0E225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今日佳人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5E26CDD-583C-4FCF-B17E-6D9AC9488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数据库表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70DDC7-7028-4CC5-BFF9-43CA3AA4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030" y="2428543"/>
            <a:ext cx="4277360" cy="2623923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ObjectId(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"5f82d55b59080100013e0d9d"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NumberInt(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"57"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"toUserId"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NumberInt(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"106"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94.72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"2020/10/11"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25C23E6-A3C5-4C3D-978E-8505A61DC41F}"/>
              </a:ext>
            </a:extLst>
          </p:cNvPr>
          <p:cNvSpPr/>
          <p:nvPr/>
        </p:nvSpPr>
        <p:spPr>
          <a:xfrm>
            <a:off x="1016651" y="3293550"/>
            <a:ext cx="2268415" cy="301218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9BC008-611C-4988-8C56-B98FDE6AF8C7}"/>
              </a:ext>
            </a:extLst>
          </p:cNvPr>
          <p:cNvSpPr/>
          <p:nvPr/>
        </p:nvSpPr>
        <p:spPr>
          <a:xfrm>
            <a:off x="1016650" y="3719914"/>
            <a:ext cx="2471617" cy="301218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6EB7E2-F7DD-4FA6-87A6-341D028603CF}"/>
              </a:ext>
            </a:extLst>
          </p:cNvPr>
          <p:cNvSpPr/>
          <p:nvPr/>
        </p:nvSpPr>
        <p:spPr>
          <a:xfrm>
            <a:off x="1016650" y="4100600"/>
            <a:ext cx="2471617" cy="301218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97467B6-BFC9-4C7C-8546-22F11DF179FE}"/>
              </a:ext>
            </a:extLst>
          </p:cNvPr>
          <p:cNvCxnSpPr/>
          <p:nvPr/>
        </p:nvCxnSpPr>
        <p:spPr>
          <a:xfrm>
            <a:off x="3285066" y="3425435"/>
            <a:ext cx="30056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EBC4A96-2F60-48A0-B6B3-1CF845B489F3}"/>
              </a:ext>
            </a:extLst>
          </p:cNvPr>
          <p:cNvCxnSpPr>
            <a:cxnSpLocks/>
          </p:cNvCxnSpPr>
          <p:nvPr/>
        </p:nvCxnSpPr>
        <p:spPr>
          <a:xfrm>
            <a:off x="3488267" y="3891102"/>
            <a:ext cx="273473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5C84DDB-4614-48F4-8DAB-E247B00F3F3B}"/>
              </a:ext>
            </a:extLst>
          </p:cNvPr>
          <p:cNvCxnSpPr>
            <a:cxnSpLocks/>
          </p:cNvCxnSpPr>
          <p:nvPr/>
        </p:nvCxnSpPr>
        <p:spPr>
          <a:xfrm>
            <a:off x="3488267" y="4255169"/>
            <a:ext cx="273473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6F3FE44-054D-4E90-B34C-0DF76D0F2494}"/>
              </a:ext>
            </a:extLst>
          </p:cNvPr>
          <p:cNvSpPr/>
          <p:nvPr/>
        </p:nvSpPr>
        <p:spPr>
          <a:xfrm>
            <a:off x="6468532" y="3293550"/>
            <a:ext cx="1938867" cy="301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Alibaba PuHuiTi R"/>
              </a:rPr>
              <a:t>推荐人的用户</a:t>
            </a:r>
            <a:r>
              <a:rPr lang="en-US" altLang="zh-CN" sz="1400">
                <a:solidFill>
                  <a:srgbClr val="49504F"/>
                </a:solidFill>
                <a:latin typeface="Alibaba PuHuiTi R"/>
              </a:rPr>
              <a:t>id</a:t>
            </a:r>
            <a:endParaRPr lang="zh-CN" altLang="en-US" sz="1400">
              <a:solidFill>
                <a:srgbClr val="49504F"/>
              </a:solidFill>
              <a:latin typeface="Alibaba PuHuiTi R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8A17FE-BE00-47BE-8EEB-C4049E45E536}"/>
              </a:ext>
            </a:extLst>
          </p:cNvPr>
          <p:cNvSpPr/>
          <p:nvPr/>
        </p:nvSpPr>
        <p:spPr>
          <a:xfrm>
            <a:off x="6463454" y="3740505"/>
            <a:ext cx="1938867" cy="301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Alibaba PuHuiTi R"/>
              </a:rPr>
              <a:t>操作用户</a:t>
            </a:r>
            <a:r>
              <a:rPr lang="en-US" altLang="zh-CN" sz="1400">
                <a:solidFill>
                  <a:srgbClr val="49504F"/>
                </a:solidFill>
                <a:latin typeface="Alibaba PuHuiTi R"/>
              </a:rPr>
              <a:t>id</a:t>
            </a:r>
            <a:endParaRPr lang="zh-CN" altLang="en-US" sz="1400">
              <a:solidFill>
                <a:srgbClr val="49504F"/>
              </a:solidFill>
              <a:latin typeface="Alibaba PuHuiTi R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490E84B-707D-41EA-8321-886083CF3500}"/>
              </a:ext>
            </a:extLst>
          </p:cNvPr>
          <p:cNvSpPr/>
          <p:nvPr/>
        </p:nvSpPr>
        <p:spPr>
          <a:xfrm>
            <a:off x="6463453" y="4187460"/>
            <a:ext cx="1938867" cy="301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Alibaba PuHuiTi R"/>
              </a:rPr>
              <a:t>评分数据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CB201FB-4649-448B-8518-7A4AE18EB9CD}"/>
              </a:ext>
            </a:extLst>
          </p:cNvPr>
          <p:cNvSpPr/>
          <p:nvPr/>
        </p:nvSpPr>
        <p:spPr>
          <a:xfrm>
            <a:off x="480014" y="1664524"/>
            <a:ext cx="3302714" cy="469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latin typeface="Alibaba PuHuiTi R"/>
              </a:rPr>
              <a:t>推荐用户表（</a:t>
            </a:r>
            <a:r>
              <a:rPr lang="en-US" altLang="zh-CN" sz="1400">
                <a:solidFill>
                  <a:srgbClr val="49504F"/>
                </a:solidFill>
                <a:latin typeface="Alibaba PuHuiTi R"/>
              </a:rPr>
              <a:t>recommend_user</a:t>
            </a:r>
            <a:r>
              <a:rPr lang="zh-CN" altLang="en-US" sz="1400">
                <a:solidFill>
                  <a:srgbClr val="49504F"/>
                </a:solidFill>
                <a:latin typeface="Alibaba PuHuiTi R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9273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  <p:bldP spid="30" grpId="0"/>
      <p:bldP spid="31" grpId="0"/>
      <p:bldP spid="3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9FB56-549C-40E1-8581-53150E3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今日佳人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BB343-F692-479B-84B1-5DC2F5FE8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今日佳人</a:t>
            </a:r>
            <a:r>
              <a:rPr lang="en-US" altLang="zh-CN"/>
              <a:t>-</a:t>
            </a:r>
            <a:r>
              <a:rPr lang="zh-CN" altLang="en-US"/>
              <a:t>接口定义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B4CFA4-6695-45DF-A793-544A9FEDD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96848"/>
              </p:ext>
            </p:extLst>
          </p:nvPr>
        </p:nvGraphicFramePr>
        <p:xfrm>
          <a:off x="2332255" y="150871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/tanhua/todayBest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ResponseEntity&lt;TodayBest&gt;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7C6E8245-0CD8-435B-B459-64B2AF2800CB}"/>
              </a:ext>
            </a:extLst>
          </p:cNvPr>
          <p:cNvSpPr/>
          <p:nvPr/>
        </p:nvSpPr>
        <p:spPr>
          <a:xfrm>
            <a:off x="6189785" y="2611315"/>
            <a:ext cx="1617784" cy="308132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6F5561-92C8-43CF-BFF2-A21E0017EE8B}"/>
              </a:ext>
            </a:extLst>
          </p:cNvPr>
          <p:cNvSpPr/>
          <p:nvPr/>
        </p:nvSpPr>
        <p:spPr>
          <a:xfrm>
            <a:off x="5760720" y="2919448"/>
            <a:ext cx="2428240" cy="378070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3D5EE5B-A1B2-4821-B43A-F1859CD704C6}"/>
              </a:ext>
            </a:extLst>
          </p:cNvPr>
          <p:cNvSpPr/>
          <p:nvPr/>
        </p:nvSpPr>
        <p:spPr>
          <a:xfrm>
            <a:off x="6866792" y="3429000"/>
            <a:ext cx="659423" cy="397255"/>
          </a:xfrm>
          <a:prstGeom prst="downArrow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CB19A2F-9AEB-403C-AFCA-0DC9ACE41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636" y="4022052"/>
            <a:ext cx="4908648" cy="1754326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9260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"avatar_4.png"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米朵妹妹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单身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年龄相仿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本科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"fateValue"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86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4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435FD7-EB92-4ED5-9D82-FD060E29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今日佳人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F3E30-0634-496A-A0C6-1E798E561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代码调用过程</a:t>
            </a:r>
          </a:p>
        </p:txBody>
      </p:sp>
      <p:sp>
        <p:nvSpPr>
          <p:cNvPr id="5" name="Shape 2486">
            <a:extLst>
              <a:ext uri="{FF2B5EF4-FFF2-40B4-BE49-F238E27FC236}">
                <a16:creationId xmlns:a16="http://schemas.microsoft.com/office/drawing/2014/main" id="{695843EB-03D4-4A50-B965-D58737FFE2BC}"/>
              </a:ext>
            </a:extLst>
          </p:cNvPr>
          <p:cNvSpPr/>
          <p:nvPr/>
        </p:nvSpPr>
        <p:spPr>
          <a:xfrm>
            <a:off x="854953" y="3442349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41627A4-2705-4A12-A4B6-A2672CFA699E}"/>
              </a:ext>
            </a:extLst>
          </p:cNvPr>
          <p:cNvCxnSpPr>
            <a:cxnSpLocks/>
          </p:cNvCxnSpPr>
          <p:nvPr/>
        </p:nvCxnSpPr>
        <p:spPr>
          <a:xfrm>
            <a:off x="1457443" y="3964763"/>
            <a:ext cx="1131388" cy="0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440AF29-B21E-4825-9509-68FBD9F7A0BA}"/>
              </a:ext>
            </a:extLst>
          </p:cNvPr>
          <p:cNvSpPr txBox="1"/>
          <p:nvPr/>
        </p:nvSpPr>
        <p:spPr>
          <a:xfrm>
            <a:off x="1464268" y="3571263"/>
            <a:ext cx="1131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发送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http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请求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CEC35C-8853-454D-914A-6BCA135FD93B}"/>
              </a:ext>
            </a:extLst>
          </p:cNvPr>
          <p:cNvSpPr/>
          <p:nvPr/>
        </p:nvSpPr>
        <p:spPr>
          <a:xfrm>
            <a:off x="2588831" y="3134998"/>
            <a:ext cx="3307595" cy="188819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3B2BC5-5CB5-463C-9CF5-7CB9E8C43B26}"/>
              </a:ext>
            </a:extLst>
          </p:cNvPr>
          <p:cNvSpPr/>
          <p:nvPr/>
        </p:nvSpPr>
        <p:spPr>
          <a:xfrm>
            <a:off x="7023982" y="3134998"/>
            <a:ext cx="3381517" cy="1888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ea typeface="阿里巴巴普惠体" panose="00020600040101010101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57A425-70F5-44C1-890A-31B7D72808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896426" y="4079096"/>
            <a:ext cx="1127556" cy="0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37CE1E-C48A-435B-959E-1592B5A71FBF}"/>
              </a:ext>
            </a:extLst>
          </p:cNvPr>
          <p:cNvSpPr txBox="1"/>
          <p:nvPr/>
        </p:nvSpPr>
        <p:spPr>
          <a:xfrm>
            <a:off x="2486873" y="2857999"/>
            <a:ext cx="2444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服务消费者（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tanhua-app-server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13B36E-82A4-4C17-824F-9B6829F5248A}"/>
              </a:ext>
            </a:extLst>
          </p:cNvPr>
          <p:cNvSpPr txBox="1"/>
          <p:nvPr/>
        </p:nvSpPr>
        <p:spPr>
          <a:xfrm>
            <a:off x="6988727" y="2857999"/>
            <a:ext cx="2671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服务提供者（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tanhua-dubbo-mongo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F9B740-7A93-416B-A282-D00D8D87E3B8}"/>
              </a:ext>
            </a:extLst>
          </p:cNvPr>
          <p:cNvSpPr txBox="1"/>
          <p:nvPr/>
        </p:nvSpPr>
        <p:spPr>
          <a:xfrm>
            <a:off x="6070878" y="3659293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RPC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框架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dubbo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B94CE25-9013-4A20-8485-D0BFAC1D2364}"/>
              </a:ext>
            </a:extLst>
          </p:cNvPr>
          <p:cNvCxnSpPr/>
          <p:nvPr/>
        </p:nvCxnSpPr>
        <p:spPr>
          <a:xfrm>
            <a:off x="4378873" y="3619580"/>
            <a:ext cx="0" cy="1151920"/>
          </a:xfrm>
          <a:prstGeom prst="line">
            <a:avLst/>
          </a:prstGeom>
          <a:ln>
            <a:solidFill>
              <a:srgbClr val="B70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BE9509D-0DE5-4BA6-8F7F-59BD5E6C03EE}"/>
              </a:ext>
            </a:extLst>
          </p:cNvPr>
          <p:cNvSpPr txBox="1"/>
          <p:nvPr/>
        </p:nvSpPr>
        <p:spPr>
          <a:xfrm>
            <a:off x="2878991" y="3303850"/>
            <a:ext cx="979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Controller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9330E0-7D2D-4CE5-BDE6-D3C68B94D7BA}"/>
              </a:ext>
            </a:extLst>
          </p:cNvPr>
          <p:cNvSpPr txBox="1"/>
          <p:nvPr/>
        </p:nvSpPr>
        <p:spPr>
          <a:xfrm>
            <a:off x="2632578" y="3810536"/>
            <a:ext cx="178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获取请求参数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调用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service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业务处理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构造</a:t>
            </a: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ResponseEntity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返回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738940-883E-4137-9205-4012DB6D6C72}"/>
              </a:ext>
            </a:extLst>
          </p:cNvPr>
          <p:cNvSpPr txBox="1"/>
          <p:nvPr/>
        </p:nvSpPr>
        <p:spPr>
          <a:xfrm>
            <a:off x="4503946" y="3279692"/>
            <a:ext cx="79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Service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447880-9B4A-47EA-852F-F56EC7705AE2}"/>
              </a:ext>
            </a:extLst>
          </p:cNvPr>
          <p:cNvSpPr txBox="1"/>
          <p:nvPr/>
        </p:nvSpPr>
        <p:spPr>
          <a:xfrm>
            <a:off x="4480139" y="391109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业务逻辑处理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引入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dubbo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封装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VO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1702D0-4C4B-4300-8D1D-46DC0A893796}"/>
              </a:ext>
            </a:extLst>
          </p:cNvPr>
          <p:cNvSpPr txBox="1"/>
          <p:nvPr/>
        </p:nvSpPr>
        <p:spPr>
          <a:xfrm>
            <a:off x="8311612" y="329426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API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685852-64DA-4100-A1F1-E0189013513D}"/>
              </a:ext>
            </a:extLst>
          </p:cNvPr>
          <p:cNvSpPr txBox="1"/>
          <p:nvPr/>
        </p:nvSpPr>
        <p:spPr>
          <a:xfrm>
            <a:off x="7881206" y="3810536"/>
            <a:ext cx="184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提供基础数据服务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调用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MongoTemplate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操作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180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9A4E675-6EA3-46CD-BED2-1A768DDD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今日佳人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269CAB4-F4A3-4C09-8C96-900B2BC44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今日佳人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44F13A1-8F3F-4AA4-9EE1-139CDC7D43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需求：完成今日佳人功能实现：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搭建服务提供者</a:t>
            </a:r>
            <a:endParaRPr lang="en-US" altLang="zh-CN"/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67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配置工程环境（启动类，配置文件）</a:t>
            </a:r>
            <a:endParaRPr lang="en-US" altLang="zh-CN" sz="1667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67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编写实体类</a:t>
            </a:r>
            <a:endParaRPr lang="en-US" altLang="zh-CN" sz="1667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67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编写</a:t>
            </a:r>
            <a:r>
              <a:rPr lang="en-US" altLang="zh-CN" sz="1667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API</a:t>
            </a:r>
            <a:r>
              <a:rPr lang="zh-CN" altLang="en-US" sz="1667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层接口和实现类</a:t>
            </a:r>
            <a:endParaRPr lang="en-US" altLang="zh-CN" sz="1667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根据接口编写</a:t>
            </a:r>
            <a:r>
              <a:rPr lang="en-US" altLang="zh-CN"/>
              <a:t>vo</a:t>
            </a:r>
            <a:r>
              <a:rPr lang="zh-CN" altLang="en-US"/>
              <a:t>对象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根据接口编写</a:t>
            </a:r>
            <a:r>
              <a:rPr lang="en-US" altLang="zh-CN"/>
              <a:t>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service</a:t>
            </a:r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查询数据，构造</a:t>
            </a:r>
            <a:r>
              <a:rPr lang="en-US" altLang="zh-CN"/>
              <a:t>vo</a:t>
            </a:r>
            <a:r>
              <a:rPr lang="zh-CN" altLang="en-US"/>
              <a:t>对象并返回</a:t>
            </a:r>
          </a:p>
        </p:txBody>
      </p:sp>
    </p:spTree>
    <p:extLst>
      <p:ext uri="{BB962C8B-B14F-4D97-AF65-F5344CB8AC3E}">
        <p14:creationId xmlns:p14="http://schemas.microsoft.com/office/powerpoint/2010/main" val="194914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  <a:endParaRPr lang="en-US" altLang="zh-CN"/>
          </a:p>
          <a:p>
            <a:r>
              <a:rPr lang="en-US" altLang="zh-CN"/>
              <a:t>MongoDB</a:t>
            </a:r>
            <a:r>
              <a:rPr lang="zh-CN" altLang="en-US"/>
              <a:t>相关概念</a:t>
            </a:r>
            <a:endParaRPr lang="en-US" altLang="zh-CN"/>
          </a:p>
          <a:p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mongo</a:t>
            </a:r>
            <a:r>
              <a:rPr lang="zh-CN" altLang="en-US"/>
              <a:t>完成</a:t>
            </a:r>
            <a:r>
              <a:rPr lang="en-US" altLang="zh-CN"/>
              <a:t>CRUD</a:t>
            </a:r>
          </a:p>
          <a:p>
            <a:r>
              <a:rPr lang="zh-CN" altLang="en-US"/>
              <a:t>今日佳人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探花交友</a:t>
            </a:r>
          </a:p>
        </p:txBody>
      </p:sp>
    </p:spTree>
    <p:extLst>
      <p:ext uri="{BB962C8B-B14F-4D97-AF65-F5344CB8AC3E}">
        <p14:creationId xmlns:p14="http://schemas.microsoft.com/office/powerpoint/2010/main" val="520491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440264-B335-4137-864F-8A7BA7EFA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完成用户通用设置</a:t>
            </a:r>
            <a:endParaRPr lang="en-US" altLang="zh-CN"/>
          </a:p>
          <a:p>
            <a:r>
              <a:rPr lang="zh-CN" altLang="en-US"/>
              <a:t>练习</a:t>
            </a:r>
            <a:r>
              <a:rPr lang="en-US" altLang="zh-CN"/>
              <a:t>SpringBoot-Mongo</a:t>
            </a:r>
            <a:r>
              <a:rPr lang="zh-CN" altLang="en-US"/>
              <a:t>完成数据操作</a:t>
            </a:r>
            <a:endParaRPr lang="en-US" altLang="zh-CN"/>
          </a:p>
          <a:p>
            <a:r>
              <a:rPr lang="zh-CN" altLang="en-US"/>
              <a:t>完成今日佳人功能实现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完成手机端修改手机号码功能（拓展）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4CDEBA-617B-4F57-9667-5EB5E771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28979343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A1699C0-0B2C-48B2-A546-F81D875B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D000CEB-43D4-4C38-ADBB-8173F220C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数据库表</a:t>
            </a:r>
          </a:p>
        </p:txBody>
      </p:sp>
      <p:sp>
        <p:nvSpPr>
          <p:cNvPr id="50" name="文本占位符 6">
            <a:extLst>
              <a:ext uri="{FF2B5EF4-FFF2-40B4-BE49-F238E27FC236}">
                <a16:creationId xmlns:a16="http://schemas.microsoft.com/office/drawing/2014/main" id="{85E41232-04F4-44CF-A74E-3B32DE7A5E20}"/>
              </a:ext>
            </a:extLst>
          </p:cNvPr>
          <p:cNvSpPr txBox="1">
            <a:spLocks/>
          </p:cNvSpPr>
          <p:nvPr/>
        </p:nvSpPr>
        <p:spPr>
          <a:xfrm>
            <a:off x="803869" y="2394236"/>
            <a:ext cx="6529674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71764D-3680-49C6-8506-348C77D2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308597"/>
            <a:ext cx="9450352" cy="2240805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6B0D29-DEDA-4BAC-9818-A2570560C3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消息通知开关表（</a:t>
            </a:r>
            <a:r>
              <a:rPr lang="en-US" altLang="zh-CN"/>
              <a:t>tb_settings</a:t>
            </a:r>
            <a:r>
              <a:rPr lang="zh-CN" altLang="en-US"/>
              <a:t>）：</a:t>
            </a:r>
          </a:p>
        </p:txBody>
      </p:sp>
      <p:sp>
        <p:nvSpPr>
          <p:cNvPr id="25" name="文本占位符 29">
            <a:extLst>
              <a:ext uri="{FF2B5EF4-FFF2-40B4-BE49-F238E27FC236}">
                <a16:creationId xmlns:a16="http://schemas.microsoft.com/office/drawing/2014/main" id="{92BD6C8C-9EAE-479F-8EB7-58D931ED3F42}"/>
              </a:ext>
            </a:extLst>
          </p:cNvPr>
          <p:cNvSpPr txBox="1">
            <a:spLocks/>
          </p:cNvSpPr>
          <p:nvPr/>
        </p:nvSpPr>
        <p:spPr>
          <a:xfrm>
            <a:off x="863761" y="579672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三角形 9">
            <a:extLst>
              <a:ext uri="{FF2B5EF4-FFF2-40B4-BE49-F238E27FC236}">
                <a16:creationId xmlns:a16="http://schemas.microsoft.com/office/drawing/2014/main" id="{8743DD3E-FAA4-4735-999C-B48A44E7E46F}"/>
              </a:ext>
            </a:extLst>
          </p:cNvPr>
          <p:cNvSpPr/>
          <p:nvPr/>
        </p:nvSpPr>
        <p:spPr>
          <a:xfrm rot="2651319">
            <a:off x="810484" y="541196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C05163-AC26-4F79-9301-1BCE0D43C888}"/>
              </a:ext>
            </a:extLst>
          </p:cNvPr>
          <p:cNvSpPr/>
          <p:nvPr/>
        </p:nvSpPr>
        <p:spPr>
          <a:xfrm>
            <a:off x="903798" y="5055386"/>
            <a:ext cx="9408191" cy="12585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A4BD70-66AA-4D73-A1CC-194F4B5EA081}"/>
              </a:ext>
            </a:extLst>
          </p:cNvPr>
          <p:cNvSpPr/>
          <p:nvPr/>
        </p:nvSpPr>
        <p:spPr>
          <a:xfrm>
            <a:off x="803870" y="512785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052FCE57-17AB-4D60-AC6F-9632535F4878}"/>
              </a:ext>
            </a:extLst>
          </p:cNvPr>
          <p:cNvSpPr txBox="1"/>
          <p:nvPr/>
        </p:nvSpPr>
        <p:spPr>
          <a:xfrm>
            <a:off x="1415153" y="5428984"/>
            <a:ext cx="816566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用户表和消息通知开关表关系为</a:t>
            </a:r>
            <a:r>
              <a:rPr lang="zh-CN" altLang="en-US" sz="1400">
                <a:solidFill>
                  <a:srgbClr val="AD2B26"/>
                </a:solidFill>
                <a:ea typeface="Alibaba PuHuiTi R"/>
              </a:rPr>
              <a:t>一对一</a:t>
            </a:r>
            <a:r>
              <a:rPr lang="zh-CN" altLang="en-US" sz="1400">
                <a:ea typeface="Alibaba PuHuiTi R"/>
              </a:rPr>
              <a:t>，通过外键</a:t>
            </a:r>
            <a:r>
              <a:rPr lang="en-US" altLang="zh-CN" sz="1400">
                <a:solidFill>
                  <a:srgbClr val="AD2B26"/>
                </a:solidFill>
                <a:ea typeface="Alibaba PuHuiTi R"/>
              </a:rPr>
              <a:t>user_id</a:t>
            </a:r>
            <a:r>
              <a:rPr lang="zh-CN" altLang="en-US" sz="1400">
                <a:ea typeface="Alibaba PuHuiTi R"/>
              </a:rPr>
              <a:t>关联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默认添加用户时，此表无数据</a:t>
            </a:r>
            <a:endParaRPr lang="en-US" altLang="zh-CN" sz="140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25320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3BBAAD-232F-4213-85D2-DE0B04C4AE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08" y="1606775"/>
            <a:ext cx="10749598" cy="4219575"/>
          </a:xfrm>
        </p:spPr>
        <p:txBody>
          <a:bodyPr/>
          <a:lstStyle/>
          <a:p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数据格式</a:t>
            </a:r>
            <a:endParaRPr lang="en-US" altLang="zh-CN">
              <a:solidFill>
                <a:srgbClr val="404040"/>
              </a:solidFill>
              <a:latin typeface="-apple-system"/>
            </a:endParaRPr>
          </a:p>
          <a:p>
            <a:pPr lvl="1"/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Bson</a:t>
            </a:r>
            <a:endParaRPr lang="en-US" altLang="zh-CN">
              <a:solidFill>
                <a:srgbClr val="404040"/>
              </a:solidFill>
              <a:latin typeface="-apple-system"/>
            </a:endParaRPr>
          </a:p>
          <a:p>
            <a:pPr marL="360363" lvl="1" indent="0">
              <a:buNone/>
            </a:pPr>
            <a:endParaRPr lang="en-US" altLang="zh-CN" b="0" i="0">
              <a:solidFill>
                <a:srgbClr val="404040"/>
              </a:solidFill>
              <a:effectLst/>
              <a:latin typeface="-apple-system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F6BE1B-06D2-4567-A000-34B2BB56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01791-1A6F-4F5F-B74D-0834CE902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阿里巴巴普惠体"/>
              </a:rPr>
              <a:t>MongoDB</a:t>
            </a:r>
            <a:r>
              <a:rPr lang="zh-CN" altLang="en-US"/>
              <a:t>特点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52E21E-0478-432C-A11F-D01000E5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764" y="1816058"/>
            <a:ext cx="3403065" cy="1015663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"uuid"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"name"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"Jockme"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35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617763-E97F-4C30-8AF9-CBC476463249}"/>
              </a:ext>
            </a:extLst>
          </p:cNvPr>
          <p:cNvSpPr txBox="1"/>
          <p:nvPr/>
        </p:nvSpPr>
        <p:spPr>
          <a:xfrm>
            <a:off x="4501949" y="2981225"/>
            <a:ext cx="6969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>
                <a:solidFill>
                  <a:srgbClr val="333333"/>
                </a:solidFill>
                <a:effectLst/>
                <a:latin typeface="PingFang SC"/>
                <a:ea typeface="Alibaba PuHuiTi R"/>
              </a:rPr>
              <a:t>一种类似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PingFang SC"/>
                <a:ea typeface="Alibaba PuHuiTi R"/>
              </a:rPr>
              <a:t>Json</a:t>
            </a:r>
            <a:r>
              <a:rPr lang="zh-CN" altLang="en-US" sz="1400" b="0" i="0">
                <a:solidFill>
                  <a:srgbClr val="333333"/>
                </a:solidFill>
                <a:effectLst/>
                <a:latin typeface="PingFang SC"/>
                <a:ea typeface="Alibaba PuHuiTi R"/>
              </a:rPr>
              <a:t>的一种二进制形式的存储格式，简称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PingFang SC"/>
                <a:ea typeface="Alibaba PuHuiTi R"/>
              </a:rPr>
              <a:t>Binary JSON</a:t>
            </a:r>
            <a:r>
              <a:rPr lang="zh-CN" altLang="en-US" sz="1400" b="0" i="0">
                <a:solidFill>
                  <a:srgbClr val="333333"/>
                </a:solidFill>
                <a:effectLst/>
                <a:latin typeface="PingFang SC"/>
                <a:ea typeface="Alibaba PuHuiTi R"/>
              </a:rPr>
              <a:t>，</a:t>
            </a:r>
            <a:r>
              <a:rPr lang="zh-CN" altLang="en-US" sz="1400" b="0" i="0">
                <a:solidFill>
                  <a:srgbClr val="4D4D4D"/>
                </a:solidFill>
                <a:effectLst/>
                <a:latin typeface="-apple-system"/>
                <a:ea typeface="Alibaba PuHuiTi R"/>
              </a:rPr>
              <a:t>其优点是解释快</a:t>
            </a:r>
            <a:endParaRPr lang="zh-CN" altLang="en-US" sz="140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5388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A1699C0-0B2C-48B2-A546-F81D875B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D000CEB-43D4-4C38-ADBB-8173F220C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数据库表</a:t>
            </a:r>
          </a:p>
        </p:txBody>
      </p:sp>
      <p:sp>
        <p:nvSpPr>
          <p:cNvPr id="50" name="文本占位符 6">
            <a:extLst>
              <a:ext uri="{FF2B5EF4-FFF2-40B4-BE49-F238E27FC236}">
                <a16:creationId xmlns:a16="http://schemas.microsoft.com/office/drawing/2014/main" id="{85E41232-04F4-44CF-A74E-3B32DE7A5E20}"/>
              </a:ext>
            </a:extLst>
          </p:cNvPr>
          <p:cNvSpPr txBox="1">
            <a:spLocks/>
          </p:cNvSpPr>
          <p:nvPr/>
        </p:nvSpPr>
        <p:spPr>
          <a:xfrm>
            <a:off x="803869" y="2394236"/>
            <a:ext cx="6529674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6B0D29-DEDA-4BAC-9818-A2570560C3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陌生人问题表（</a:t>
            </a:r>
            <a:r>
              <a:rPr lang="en-US" altLang="zh-CN"/>
              <a:t>tb_question</a:t>
            </a:r>
            <a:r>
              <a:rPr lang="zh-CN" altLang="en-US"/>
              <a:t>）：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C09707-958A-4DE6-9C0F-4C96357B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9" y="2394236"/>
            <a:ext cx="9375829" cy="1700680"/>
          </a:xfrm>
          <a:prstGeom prst="rect">
            <a:avLst/>
          </a:prstGeom>
        </p:spPr>
      </p:pic>
      <p:sp>
        <p:nvSpPr>
          <p:cNvPr id="10" name="三角形 9">
            <a:extLst>
              <a:ext uri="{FF2B5EF4-FFF2-40B4-BE49-F238E27FC236}">
                <a16:creationId xmlns:a16="http://schemas.microsoft.com/office/drawing/2014/main" id="{01665CD4-D870-4095-B882-09B5258EEFBC}"/>
              </a:ext>
            </a:extLst>
          </p:cNvPr>
          <p:cNvSpPr/>
          <p:nvPr/>
        </p:nvSpPr>
        <p:spPr>
          <a:xfrm rot="2651319">
            <a:off x="810484" y="541196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660FA9-AC01-4F6C-A938-F86BBAE258CB}"/>
              </a:ext>
            </a:extLst>
          </p:cNvPr>
          <p:cNvSpPr/>
          <p:nvPr/>
        </p:nvSpPr>
        <p:spPr>
          <a:xfrm>
            <a:off x="903798" y="5055386"/>
            <a:ext cx="9408191" cy="12585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0D3619-9E95-4C19-B5A3-17A32F7A9679}"/>
              </a:ext>
            </a:extLst>
          </p:cNvPr>
          <p:cNvSpPr/>
          <p:nvPr/>
        </p:nvSpPr>
        <p:spPr>
          <a:xfrm>
            <a:off x="803870" y="512785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66508BEC-0D58-473A-A004-7517CC1E2D62}"/>
              </a:ext>
            </a:extLst>
          </p:cNvPr>
          <p:cNvSpPr txBox="1"/>
          <p:nvPr/>
        </p:nvSpPr>
        <p:spPr>
          <a:xfrm>
            <a:off x="1415153" y="5428984"/>
            <a:ext cx="816566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用户表和陌生人问题表关系为</a:t>
            </a:r>
            <a:r>
              <a:rPr lang="zh-CN" altLang="en-US" sz="1400">
                <a:solidFill>
                  <a:srgbClr val="AD2B26"/>
                </a:solidFill>
                <a:ea typeface="Alibaba PuHuiTi R"/>
              </a:rPr>
              <a:t>一对一</a:t>
            </a:r>
            <a:r>
              <a:rPr lang="zh-CN" altLang="en-US" sz="1400">
                <a:ea typeface="Alibaba PuHuiTi R"/>
              </a:rPr>
              <a:t>，通过外键</a:t>
            </a:r>
            <a:r>
              <a:rPr lang="en-US" altLang="zh-CN" sz="1400">
                <a:solidFill>
                  <a:srgbClr val="AD2B26"/>
                </a:solidFill>
                <a:ea typeface="Alibaba PuHuiTi R"/>
              </a:rPr>
              <a:t>user_id</a:t>
            </a:r>
            <a:r>
              <a:rPr lang="zh-CN" altLang="en-US" sz="1400">
                <a:ea typeface="Alibaba PuHuiTi R"/>
              </a:rPr>
              <a:t>关联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默认添加用户时，此表无数据</a:t>
            </a:r>
            <a:endParaRPr lang="en-US" altLang="zh-CN" sz="140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59366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A1699C0-0B2C-48B2-A546-F81D875B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D000CEB-43D4-4C38-ADBB-8173F220C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数据库表</a:t>
            </a:r>
          </a:p>
        </p:txBody>
      </p:sp>
      <p:sp>
        <p:nvSpPr>
          <p:cNvPr id="50" name="文本占位符 6">
            <a:extLst>
              <a:ext uri="{FF2B5EF4-FFF2-40B4-BE49-F238E27FC236}">
                <a16:creationId xmlns:a16="http://schemas.microsoft.com/office/drawing/2014/main" id="{85E41232-04F4-44CF-A74E-3B32DE7A5E20}"/>
              </a:ext>
            </a:extLst>
          </p:cNvPr>
          <p:cNvSpPr txBox="1">
            <a:spLocks/>
          </p:cNvSpPr>
          <p:nvPr/>
        </p:nvSpPr>
        <p:spPr>
          <a:xfrm>
            <a:off x="803869" y="2394236"/>
            <a:ext cx="6529674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6B0D29-DEDA-4BAC-9818-A2570560C3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用户黑名单表（</a:t>
            </a:r>
            <a:r>
              <a:rPr lang="en-US" altLang="zh-CN"/>
              <a:t>tb_black_list</a:t>
            </a:r>
            <a:r>
              <a:rPr lang="zh-CN" altLang="en-US"/>
              <a:t>）：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A8EDFF-3D62-4A8F-81CE-24C6DC72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394236"/>
            <a:ext cx="9394844" cy="1636588"/>
          </a:xfrm>
          <a:prstGeom prst="rect">
            <a:avLst/>
          </a:prstGeom>
        </p:spPr>
      </p:pic>
      <p:sp>
        <p:nvSpPr>
          <p:cNvPr id="12" name="三角形 9">
            <a:extLst>
              <a:ext uri="{FF2B5EF4-FFF2-40B4-BE49-F238E27FC236}">
                <a16:creationId xmlns:a16="http://schemas.microsoft.com/office/drawing/2014/main" id="{42A94C66-3D3C-416E-805C-787A72DF1635}"/>
              </a:ext>
            </a:extLst>
          </p:cNvPr>
          <p:cNvSpPr/>
          <p:nvPr/>
        </p:nvSpPr>
        <p:spPr>
          <a:xfrm rot="2651319">
            <a:off x="810484" y="541196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4AEB11-F00A-45FD-85D1-5FBF60E70773}"/>
              </a:ext>
            </a:extLst>
          </p:cNvPr>
          <p:cNvSpPr/>
          <p:nvPr/>
        </p:nvSpPr>
        <p:spPr>
          <a:xfrm>
            <a:off x="903798" y="5055386"/>
            <a:ext cx="9408191" cy="12585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675ACB-0137-4E0A-99AB-623484FAE109}"/>
              </a:ext>
            </a:extLst>
          </p:cNvPr>
          <p:cNvSpPr/>
          <p:nvPr/>
        </p:nvSpPr>
        <p:spPr>
          <a:xfrm>
            <a:off x="803870" y="512785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35EFEE65-8718-487D-A062-6F98A44A7BF5}"/>
              </a:ext>
            </a:extLst>
          </p:cNvPr>
          <p:cNvSpPr txBox="1"/>
          <p:nvPr/>
        </p:nvSpPr>
        <p:spPr>
          <a:xfrm>
            <a:off x="1415153" y="5428984"/>
            <a:ext cx="816566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用户表和黑名单表关系为</a:t>
            </a:r>
            <a:r>
              <a:rPr lang="zh-CN" altLang="en-US" sz="1400">
                <a:solidFill>
                  <a:srgbClr val="AD2B26"/>
                </a:solidFill>
                <a:ea typeface="Alibaba PuHuiTi R"/>
              </a:rPr>
              <a:t>一对多</a:t>
            </a:r>
            <a:r>
              <a:rPr lang="zh-CN" altLang="en-US" sz="1400">
                <a:ea typeface="Alibaba PuHuiTi R"/>
              </a:rPr>
              <a:t>，通过外键</a:t>
            </a:r>
            <a:r>
              <a:rPr lang="en-US" altLang="zh-CN" sz="1400">
                <a:solidFill>
                  <a:srgbClr val="AD2B26"/>
                </a:solidFill>
                <a:ea typeface="Alibaba PuHuiTi R"/>
              </a:rPr>
              <a:t>user_id</a:t>
            </a:r>
            <a:r>
              <a:rPr lang="zh-CN" altLang="en-US" sz="1400">
                <a:ea typeface="Alibaba PuHuiTi R"/>
              </a:rPr>
              <a:t>关联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默认添加用户时，此表无数据</a:t>
            </a:r>
            <a:endParaRPr lang="en-US" altLang="zh-CN" sz="140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8312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FB9EF0-F791-4B6A-A339-1CCF946ADC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668237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进入通用设置时，需要将部分信息查询出来。包含陌生人问题，通知设置和当前用户手机号码。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33058DF-370B-4D64-9423-E7CC1DC4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通用设置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C8FEC-C563-4E03-8576-11660250D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查询通用设置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A56B9D-22C5-4A0F-B4E6-D239E217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603" y="1422294"/>
            <a:ext cx="3780519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21286</TotalTime>
  <Words>2622</Words>
  <Application>Microsoft Office PowerPoint</Application>
  <PresentationFormat>宽屏</PresentationFormat>
  <Paragraphs>535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60</vt:i4>
      </vt:variant>
    </vt:vector>
  </HeadingPairs>
  <TitlesOfParts>
    <vt:vector size="85" baseType="lpstr">
      <vt:lpstr>Alibaba PuHuiTi B</vt:lpstr>
      <vt:lpstr>Alibaba PuHuiTi M</vt:lpstr>
      <vt:lpstr>Alibaba PuHuiTi R</vt:lpstr>
      <vt:lpstr>-apple-system</vt:lpstr>
      <vt:lpstr>PingFang SC</vt:lpstr>
      <vt:lpstr>阿里巴巴普惠体</vt:lpstr>
      <vt:lpstr>等线</vt:lpstr>
      <vt:lpstr>黑体</vt:lpstr>
      <vt:lpstr>思源黑体 CN Normal</vt:lpstr>
      <vt:lpstr>宋体</vt:lpstr>
      <vt:lpstr>微软雅黑</vt:lpstr>
      <vt:lpstr>Arial</vt:lpstr>
      <vt:lpstr>Calibri</vt:lpstr>
      <vt:lpstr>Consolas</vt:lpstr>
      <vt:lpstr>Segoe UI</vt:lpstr>
      <vt:lpstr>Tahoma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MongoDB基础</vt:lpstr>
      <vt:lpstr>PowerPoint 演示文稿</vt:lpstr>
      <vt:lpstr>PowerPoint 演示文稿</vt:lpstr>
      <vt:lpstr>通用设置</vt:lpstr>
      <vt:lpstr>通用设置</vt:lpstr>
      <vt:lpstr>通用设置</vt:lpstr>
      <vt:lpstr>通用设置</vt:lpstr>
      <vt:lpstr>通用设置</vt:lpstr>
      <vt:lpstr>通用设置</vt:lpstr>
      <vt:lpstr>通用设置</vt:lpstr>
      <vt:lpstr>通用设置</vt:lpstr>
      <vt:lpstr>通用设置</vt:lpstr>
      <vt:lpstr>通用设置</vt:lpstr>
      <vt:lpstr>通用设置</vt:lpstr>
      <vt:lpstr>通用设置</vt:lpstr>
      <vt:lpstr>通用设置</vt:lpstr>
      <vt:lpstr>通用设置</vt:lpstr>
      <vt:lpstr>通知设置</vt:lpstr>
      <vt:lpstr>通用设置</vt:lpstr>
      <vt:lpstr>通用设置</vt:lpstr>
      <vt:lpstr>通用设置</vt:lpstr>
      <vt:lpstr>通用设置</vt:lpstr>
      <vt:lpstr>通用设置</vt:lpstr>
      <vt:lpstr>通用设置</vt:lpstr>
      <vt:lpstr>MongoDB</vt:lpstr>
      <vt:lpstr>MongoDB介绍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MongoDB介绍</vt:lpstr>
      <vt:lpstr>MongoDB</vt:lpstr>
      <vt:lpstr>MongoDB</vt:lpstr>
      <vt:lpstr>MongoDB</vt:lpstr>
      <vt:lpstr>MongoDB</vt:lpstr>
      <vt:lpstr>Mongodb</vt:lpstr>
      <vt:lpstr>MongoDB入门</vt:lpstr>
      <vt:lpstr>MongoDB入门</vt:lpstr>
      <vt:lpstr>MongoDB入门</vt:lpstr>
      <vt:lpstr>MongoDB入门</vt:lpstr>
      <vt:lpstr>MongoDB入门</vt:lpstr>
      <vt:lpstr>MongoDB入门</vt:lpstr>
      <vt:lpstr>MongoDB入门</vt:lpstr>
      <vt:lpstr>MongoDB入门</vt:lpstr>
      <vt:lpstr>MongoDB入门</vt:lpstr>
      <vt:lpstr>MongoDB入门</vt:lpstr>
      <vt:lpstr>MongoDB入门</vt:lpstr>
      <vt:lpstr>今日佳人</vt:lpstr>
      <vt:lpstr>今日佳人</vt:lpstr>
      <vt:lpstr>今日佳人</vt:lpstr>
      <vt:lpstr>今日佳人</vt:lpstr>
      <vt:lpstr>今日佳人</vt:lpstr>
      <vt:lpstr>今日佳人</vt:lpstr>
      <vt:lpstr>探花交友</vt:lpstr>
      <vt:lpstr>MongoDB入门</vt:lpstr>
      <vt:lpstr>PowerPoint 演示文稿</vt:lpstr>
      <vt:lpstr>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张福泉</cp:lastModifiedBy>
  <cp:revision>757</cp:revision>
  <dcterms:created xsi:type="dcterms:W3CDTF">2020-03-31T02:23:27Z</dcterms:created>
  <dcterms:modified xsi:type="dcterms:W3CDTF">2021-04-27T14:53:43Z</dcterms:modified>
</cp:coreProperties>
</file>