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5.xml" ContentType="application/vnd.openxmlformats-officedocument.theme+xml"/>
  <Override PartName="/ppt/slideLayouts/slideLayout8.xml" ContentType="application/vnd.openxmlformats-officedocument.presentationml.slideLayout+xml"/>
  <Override PartName="/ppt/theme/theme6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7.xml" ContentType="application/vnd.openxmlformats-officedocument.theme+xml"/>
  <Override PartName="/ppt/slideLayouts/slideLayout26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14" r:id="rId4"/>
    <p:sldMasterId id="2147483700" r:id="rId5"/>
    <p:sldMasterId id="2147483698" r:id="rId6"/>
    <p:sldMasterId id="2147483668" r:id="rId7"/>
    <p:sldMasterId id="2147483672" r:id="rId8"/>
  </p:sldMasterIdLst>
  <p:notesMasterIdLst>
    <p:notesMasterId r:id="rId67"/>
  </p:notesMasterIdLst>
  <p:handoutMasterIdLst>
    <p:handoutMasterId r:id="rId68"/>
  </p:handoutMasterIdLst>
  <p:sldIdLst>
    <p:sldId id="462" r:id="rId9"/>
    <p:sldId id="464" r:id="rId10"/>
    <p:sldId id="463" r:id="rId11"/>
    <p:sldId id="465" r:id="rId12"/>
    <p:sldId id="642" r:id="rId13"/>
    <p:sldId id="641" r:id="rId14"/>
    <p:sldId id="645" r:id="rId15"/>
    <p:sldId id="644" r:id="rId16"/>
    <p:sldId id="653" r:id="rId17"/>
    <p:sldId id="654" r:id="rId18"/>
    <p:sldId id="655" r:id="rId19"/>
    <p:sldId id="640" r:id="rId20"/>
    <p:sldId id="572" r:id="rId21"/>
    <p:sldId id="608" r:id="rId22"/>
    <p:sldId id="609" r:id="rId23"/>
    <p:sldId id="616" r:id="rId24"/>
    <p:sldId id="610" r:id="rId25"/>
    <p:sldId id="613" r:id="rId26"/>
    <p:sldId id="598" r:id="rId27"/>
    <p:sldId id="599" r:id="rId28"/>
    <p:sldId id="618" r:id="rId29"/>
    <p:sldId id="617" r:id="rId30"/>
    <p:sldId id="620" r:id="rId31"/>
    <p:sldId id="619" r:id="rId32"/>
    <p:sldId id="647" r:id="rId33"/>
    <p:sldId id="637" r:id="rId34"/>
    <p:sldId id="638" r:id="rId35"/>
    <p:sldId id="621" r:id="rId36"/>
    <p:sldId id="614" r:id="rId37"/>
    <p:sldId id="571" r:id="rId38"/>
    <p:sldId id="600" r:id="rId39"/>
    <p:sldId id="623" r:id="rId40"/>
    <p:sldId id="601" r:id="rId41"/>
    <p:sldId id="631" r:id="rId42"/>
    <p:sldId id="632" r:id="rId43"/>
    <p:sldId id="602" r:id="rId44"/>
    <p:sldId id="634" r:id="rId45"/>
    <p:sldId id="649" r:id="rId46"/>
    <p:sldId id="636" r:id="rId47"/>
    <p:sldId id="627" r:id="rId48"/>
    <p:sldId id="628" r:id="rId49"/>
    <p:sldId id="630" r:id="rId50"/>
    <p:sldId id="603" r:id="rId51"/>
    <p:sldId id="624" r:id="rId52"/>
    <p:sldId id="625" r:id="rId53"/>
    <p:sldId id="660" r:id="rId54"/>
    <p:sldId id="656" r:id="rId55"/>
    <p:sldId id="658" r:id="rId56"/>
    <p:sldId id="657" r:id="rId57"/>
    <p:sldId id="558" r:id="rId58"/>
    <p:sldId id="650" r:id="rId59"/>
    <p:sldId id="651" r:id="rId60"/>
    <p:sldId id="605" r:id="rId61"/>
    <p:sldId id="622" r:id="rId62"/>
    <p:sldId id="646" r:id="rId63"/>
    <p:sldId id="652" r:id="rId64"/>
    <p:sldId id="507" r:id="rId65"/>
    <p:sldId id="264" r:id="rId6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mon" initials="l" lastIdx="3" clrIdx="0">
    <p:extLst>
      <p:ext uri="{19B8F6BF-5375-455C-9EA6-DF929625EA0E}">
        <p15:presenceInfo xmlns:p15="http://schemas.microsoft.com/office/powerpoint/2012/main" userId="lem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E4"/>
    <a:srgbClr val="AD2B26"/>
    <a:srgbClr val="333333"/>
    <a:srgbClr val="49504F"/>
    <a:srgbClr val="B70006"/>
    <a:srgbClr val="B60206"/>
    <a:srgbClr val="FFFFFF"/>
    <a:srgbClr val="919191"/>
    <a:srgbClr val="D9D9D9"/>
    <a:srgbClr val="5151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87" autoAdjust="0"/>
    <p:restoredTop sz="95306" autoAdjust="0"/>
  </p:normalViewPr>
  <p:slideViewPr>
    <p:cSldViewPr snapToGrid="0">
      <p:cViewPr varScale="1">
        <p:scale>
          <a:sx n="63" d="100"/>
          <a:sy n="63" d="100"/>
        </p:scale>
        <p:origin x="54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960"/>
    </p:cViewPr>
  </p:sorterViewPr>
  <p:notesViewPr>
    <p:cSldViewPr snapToGrid="0" showGuides="1">
      <p:cViewPr varScale="1">
        <p:scale>
          <a:sx n="51" d="100"/>
          <a:sy n="51" d="100"/>
        </p:scale>
        <p:origin x="2692" y="4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slide" Target="slides/slide31.xml"/><Relationship Id="rId21" Type="http://schemas.openxmlformats.org/officeDocument/2006/relationships/slide" Target="slides/slide13.xml"/><Relationship Id="rId34" Type="http://schemas.openxmlformats.org/officeDocument/2006/relationships/slide" Target="slides/slide26.xml"/><Relationship Id="rId42" Type="http://schemas.openxmlformats.org/officeDocument/2006/relationships/slide" Target="slides/slide34.xml"/><Relationship Id="rId47" Type="http://schemas.openxmlformats.org/officeDocument/2006/relationships/slide" Target="slides/slide39.xml"/><Relationship Id="rId50" Type="http://schemas.openxmlformats.org/officeDocument/2006/relationships/slide" Target="slides/slide42.xml"/><Relationship Id="rId55" Type="http://schemas.openxmlformats.org/officeDocument/2006/relationships/slide" Target="slides/slide47.xml"/><Relationship Id="rId63" Type="http://schemas.openxmlformats.org/officeDocument/2006/relationships/slide" Target="slides/slide55.xml"/><Relationship Id="rId68" Type="http://schemas.openxmlformats.org/officeDocument/2006/relationships/handoutMaster" Target="handoutMasters/handoutMaster1.xml"/><Relationship Id="rId7" Type="http://schemas.openxmlformats.org/officeDocument/2006/relationships/slideMaster" Target="slideMasters/slideMaster7.xml"/><Relationship Id="rId71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9" Type="http://schemas.openxmlformats.org/officeDocument/2006/relationships/slide" Target="slides/slide21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slide" Target="slides/slide29.xml"/><Relationship Id="rId40" Type="http://schemas.openxmlformats.org/officeDocument/2006/relationships/slide" Target="slides/slide32.xml"/><Relationship Id="rId45" Type="http://schemas.openxmlformats.org/officeDocument/2006/relationships/slide" Target="slides/slide37.xml"/><Relationship Id="rId53" Type="http://schemas.openxmlformats.org/officeDocument/2006/relationships/slide" Target="slides/slide45.xml"/><Relationship Id="rId58" Type="http://schemas.openxmlformats.org/officeDocument/2006/relationships/slide" Target="slides/slide50.xml"/><Relationship Id="rId66" Type="http://schemas.openxmlformats.org/officeDocument/2006/relationships/slide" Target="slides/slide58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49" Type="http://schemas.openxmlformats.org/officeDocument/2006/relationships/slide" Target="slides/slide41.xml"/><Relationship Id="rId57" Type="http://schemas.openxmlformats.org/officeDocument/2006/relationships/slide" Target="slides/slide49.xml"/><Relationship Id="rId61" Type="http://schemas.openxmlformats.org/officeDocument/2006/relationships/slide" Target="slides/slide53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4" Type="http://schemas.openxmlformats.org/officeDocument/2006/relationships/slide" Target="slides/slide36.xml"/><Relationship Id="rId52" Type="http://schemas.openxmlformats.org/officeDocument/2006/relationships/slide" Target="slides/slide44.xml"/><Relationship Id="rId60" Type="http://schemas.openxmlformats.org/officeDocument/2006/relationships/slide" Target="slides/slide52.xml"/><Relationship Id="rId65" Type="http://schemas.openxmlformats.org/officeDocument/2006/relationships/slide" Target="slides/slide57.xml"/><Relationship Id="rId73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43" Type="http://schemas.openxmlformats.org/officeDocument/2006/relationships/slide" Target="slides/slide35.xml"/><Relationship Id="rId48" Type="http://schemas.openxmlformats.org/officeDocument/2006/relationships/slide" Target="slides/slide40.xml"/><Relationship Id="rId56" Type="http://schemas.openxmlformats.org/officeDocument/2006/relationships/slide" Target="slides/slide48.xml"/><Relationship Id="rId64" Type="http://schemas.openxmlformats.org/officeDocument/2006/relationships/slide" Target="slides/slide56.xml"/><Relationship Id="rId69" Type="http://schemas.openxmlformats.org/officeDocument/2006/relationships/commentAuthors" Target="commentAuthors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3.xml"/><Relationship Id="rId72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slide" Target="slides/slide30.xml"/><Relationship Id="rId46" Type="http://schemas.openxmlformats.org/officeDocument/2006/relationships/slide" Target="slides/slide38.xml"/><Relationship Id="rId59" Type="http://schemas.openxmlformats.org/officeDocument/2006/relationships/slide" Target="slides/slide51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2.xml"/><Relationship Id="rId41" Type="http://schemas.openxmlformats.org/officeDocument/2006/relationships/slide" Target="slides/slide33.xml"/><Relationship Id="rId54" Type="http://schemas.openxmlformats.org/officeDocument/2006/relationships/slide" Target="slides/slide46.xml"/><Relationship Id="rId62" Type="http://schemas.openxmlformats.org/officeDocument/2006/relationships/slide" Target="slides/slide54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2021/8/9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2021/8/9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72545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33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686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7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7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7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2DD40269-A2A6-814E-991D-1DBB128738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E5CC542A-FF04-5243-BA82-1AC7B0A112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>
            <a:extLst>
              <a:ext uri="{FF2B5EF4-FFF2-40B4-BE49-F238E27FC236}">
                <a16:creationId xmlns:a16="http://schemas.microsoft.com/office/drawing/2014/main" id="{FB933948-E99B-AD48-8B41-DEA66BC8FB5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测试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/>
              <a:t>测试</a:t>
            </a:r>
            <a:r>
              <a:rPr lang="en-US" altLang="zh-CN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</a:t>
            </a:r>
            <a:r>
              <a:rPr lang="zh-CN" altLang="en-US"/>
              <a:t>以图文并茂</a:t>
            </a:r>
            <a:r>
              <a:rPr lang="zh-CN" altLang="en-US" dirty="0"/>
              <a:t>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5722517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493FA365-EB18-4C49-B470-79A013EED4C7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08942649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3911779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337717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2DD40269-A2A6-814E-991D-1DBB128738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03919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1BE760B7-955D-46DB-9CF6-0F5E75ACE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8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21.xml"/><Relationship Id="rId18" Type="http://schemas.openxmlformats.org/officeDocument/2006/relationships/theme" Target="../theme/theme7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1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24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8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22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D359BD9D-8F8C-A44C-91CC-CA8F5146AA4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16808" y="2333175"/>
            <a:ext cx="233910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内容回顾</a:t>
            </a:r>
            <a:endParaRPr lang="zh-CN" altLang="en-US" sz="4200" b="1" i="0" dirty="0"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1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温故而知新，可以为师矣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>
            <a:extLst>
              <a:ext uri="{FF2B5EF4-FFF2-40B4-BE49-F238E27FC236}">
                <a16:creationId xmlns:a16="http://schemas.microsoft.com/office/drawing/2014/main" id="{A7484BB2-BD94-3C49-9EC4-B9A294E2AF2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16807" y="2333175"/>
            <a:ext cx="233910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课程总结</a:t>
            </a:r>
            <a:endParaRPr lang="zh-CN" altLang="en-US" sz="4200" b="1" i="0" dirty="0"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Learning 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>
            <a:extLst>
              <a:ext uri="{FF2B5EF4-FFF2-40B4-BE49-F238E27FC236}">
                <a16:creationId xmlns:a16="http://schemas.microsoft.com/office/drawing/2014/main" id="{A7484BB2-BD94-3C49-9EC4-B9A294E2AF2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665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91B717BE-9DF9-1B41-9DBF-CB511A9C606B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998722ED-C4DC-C24C-A17B-B9CA36751549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1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D82380DF-4088-5449-BBFC-0B57E0B8F475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2FB8D235-9189-C14B-8111-0D705B9AA121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cxnSp>
        <p:nvCxnSpPr>
          <p:cNvPr id="11" name="直接连接符 22">
            <a:extLst>
              <a:ext uri="{FF2B5EF4-FFF2-40B4-BE49-F238E27FC236}">
                <a16:creationId xmlns:a16="http://schemas.microsoft.com/office/drawing/2014/main" id="{E3D0AD59-338B-5041-BA54-3D9BB0E399D6}"/>
              </a:ext>
            </a:extLst>
          </p:cNvPr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F2197ADE-85E8-B341-8233-C315893A0BCC}"/>
              </a:ext>
            </a:extLst>
          </p:cNvPr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C3756651-9738-8349-95DA-B0B282B3FAEA}"/>
                </a:ext>
              </a:extLst>
            </p:cNvPr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EF63353-41E7-0E43-AFC0-B2282740E9FE}"/>
                </a:ext>
              </a:extLst>
            </p:cNvPr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id="{27893006-C6C0-BC4A-8CFB-289F585A2778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03" r:id="rId9"/>
    <p:sldLayoutId id="2147483709" r:id="rId10"/>
    <p:sldLayoutId id="2147483704" r:id="rId11"/>
    <p:sldLayoutId id="2147483712" r:id="rId12"/>
    <p:sldLayoutId id="2147483681" r:id="rId13"/>
    <p:sldLayoutId id="2147483693" r:id="rId14"/>
    <p:sldLayoutId id="2147483710" r:id="rId15"/>
    <p:sldLayoutId id="2147483706" r:id="rId16"/>
    <p:sldLayoutId id="2147483713" r:id="rId17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842" y="2410802"/>
            <a:ext cx="10612315" cy="1158875"/>
          </a:xfrm>
        </p:spPr>
        <p:txBody>
          <a:bodyPr/>
          <a:lstStyle/>
          <a:p>
            <a:r>
              <a:rPr kumimoji="1" lang="zh-CN" altLang="en-US"/>
              <a:t>圈子功能实现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3974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90B3A8E3-7A19-48BE-9FF9-71DE0F908D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在</a:t>
            </a:r>
            <a:r>
              <a:rPr lang="en-US" altLang="zh-CN"/>
              <a:t>UserInfoAPI</a:t>
            </a:r>
            <a:r>
              <a:rPr lang="zh-CN" altLang="en-US"/>
              <a:t>中根据条件一次性查询所有用户列表</a:t>
            </a:r>
            <a:endParaRPr lang="en-US" altLang="zh-CN"/>
          </a:p>
          <a:p>
            <a:r>
              <a:rPr lang="en-US" altLang="zh-CN"/>
              <a:t>Service</a:t>
            </a:r>
            <a:r>
              <a:rPr lang="zh-CN" altLang="en-US"/>
              <a:t>层进行数据筛选</a:t>
            </a: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C7281932-8629-4D5A-9DB3-31238A917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推荐好友列表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3715151-20AA-4C02-B8B8-94E2B64F37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代码优化</a:t>
            </a:r>
          </a:p>
        </p:txBody>
      </p:sp>
    </p:spTree>
    <p:extLst>
      <p:ext uri="{BB962C8B-B14F-4D97-AF65-F5344CB8AC3E}">
        <p14:creationId xmlns:p14="http://schemas.microsoft.com/office/powerpoint/2010/main" val="3570757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3715151-20AA-4C02-B8B8-94E2B64F37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推荐好友列表</a:t>
            </a:r>
            <a:endParaRPr lang="en-US" altLang="zh-CN"/>
          </a:p>
          <a:p>
            <a:r>
              <a:rPr lang="zh-CN" altLang="en-US"/>
              <a:t>代码优化</a:t>
            </a: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C7281932-8629-4D5A-9DB3-31238A917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推荐好友列表</a:t>
            </a:r>
          </a:p>
        </p:txBody>
      </p:sp>
    </p:spTree>
    <p:extLst>
      <p:ext uri="{BB962C8B-B14F-4D97-AF65-F5344CB8AC3E}">
        <p14:creationId xmlns:p14="http://schemas.microsoft.com/office/powerpoint/2010/main" val="3172850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3040" y="2688224"/>
            <a:ext cx="6725920" cy="548322"/>
          </a:xfrm>
        </p:spPr>
        <p:txBody>
          <a:bodyPr>
            <a:normAutofit fontScale="90000"/>
          </a:bodyPr>
          <a:lstStyle/>
          <a:p>
            <a:r>
              <a:rPr lang="en-US" altLang="zh-CN"/>
              <a:t>MongoDB</a:t>
            </a:r>
            <a:r>
              <a:rPr lang="zh-CN" altLang="en-US"/>
              <a:t>集群</a:t>
            </a:r>
            <a:endParaRPr lang="en-US" altLang="zh-CN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0E6CA-B092-D14B-AFC4-E64326B88CF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73040" y="3341833"/>
            <a:ext cx="5466080" cy="2069921"/>
          </a:xfrm>
        </p:spPr>
        <p:txBody>
          <a:bodyPr/>
          <a:lstStyle/>
          <a:p>
            <a:r>
              <a:rPr lang="zh-CN" altLang="en-US"/>
              <a:t>单点问题分析</a:t>
            </a:r>
          </a:p>
          <a:p>
            <a:r>
              <a:rPr lang="zh-CN" altLang="en-US"/>
              <a:t>副本集群</a:t>
            </a:r>
          </a:p>
          <a:p>
            <a:r>
              <a:rPr lang="zh-CN" altLang="en-US"/>
              <a:t>分片集群</a:t>
            </a:r>
            <a:endParaRPr lang="en-US" altLang="zh-CN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7596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0A1699C0-0B2C-48B2-A546-F81D875B4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MongoDB</a:t>
            </a:r>
            <a:r>
              <a:rPr lang="zh-CN" altLang="en-US"/>
              <a:t>集群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CD000CEB-43D4-4C38-ADBB-8173F220CF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单点问题分析</a:t>
            </a:r>
          </a:p>
        </p:txBody>
      </p:sp>
      <p:sp>
        <p:nvSpPr>
          <p:cNvPr id="49" name="文本占位符 6">
            <a:extLst>
              <a:ext uri="{FF2B5EF4-FFF2-40B4-BE49-F238E27FC236}">
                <a16:creationId xmlns:a16="http://schemas.microsoft.com/office/drawing/2014/main" id="{FF4287DC-1C8A-40F1-99AE-473BFD2157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21409" y="1551148"/>
            <a:ext cx="10639069" cy="4219575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单机</a:t>
            </a:r>
            <a:r>
              <a:rPr lang="en-US" altLang="zh-CN"/>
              <a:t>Mongodb</a:t>
            </a:r>
            <a:r>
              <a:rPr lang="zh-CN" altLang="en-US"/>
              <a:t>并不适用于企业场景，存在两个问题亟需解决</a:t>
            </a:r>
            <a:endParaRPr lang="en-US" altLang="zh-CN"/>
          </a:p>
          <a:p>
            <a:r>
              <a:rPr lang="zh-CN" altLang="en-US"/>
              <a:t>单点故障</a:t>
            </a:r>
            <a:endParaRPr lang="en-US" altLang="zh-CN"/>
          </a:p>
          <a:p>
            <a:pPr marL="360363" lvl="1" indent="0">
              <a:buNone/>
            </a:pPr>
            <a:r>
              <a:rPr lang="zh-CN" altLang="en-US"/>
              <a:t>单一</a:t>
            </a:r>
            <a:r>
              <a:rPr lang="en-US" altLang="zh-CN"/>
              <a:t>MongoDB</a:t>
            </a:r>
            <a:r>
              <a:rPr lang="zh-CN" altLang="en-US"/>
              <a:t>提供服务，在服务器宕机时造成整体应用崩溃</a:t>
            </a:r>
            <a:endParaRPr lang="en-US" altLang="zh-CN"/>
          </a:p>
          <a:p>
            <a:r>
              <a:rPr lang="zh-CN" altLang="en-US"/>
              <a:t>海量数据存储</a:t>
            </a:r>
            <a:endParaRPr lang="en-US" altLang="zh-CN"/>
          </a:p>
          <a:p>
            <a:pPr marL="360363" lvl="1" indent="0">
              <a:buNone/>
            </a:pPr>
            <a:r>
              <a:rPr lang="zh-CN" altLang="en-US"/>
              <a:t>单一</a:t>
            </a:r>
            <a:r>
              <a:rPr lang="en-US" altLang="zh-CN"/>
              <a:t>MongoDB</a:t>
            </a:r>
            <a:r>
              <a:rPr lang="zh-CN" altLang="en-US"/>
              <a:t>，并不能支持海量数据存储</a:t>
            </a:r>
          </a:p>
        </p:txBody>
      </p:sp>
      <p:sp>
        <p:nvSpPr>
          <p:cNvPr id="50" name="文本占位符 6">
            <a:extLst>
              <a:ext uri="{FF2B5EF4-FFF2-40B4-BE49-F238E27FC236}">
                <a16:creationId xmlns:a16="http://schemas.microsoft.com/office/drawing/2014/main" id="{85E41232-04F4-44CF-A74E-3B32DE7A5E20}"/>
              </a:ext>
            </a:extLst>
          </p:cNvPr>
          <p:cNvSpPr txBox="1">
            <a:spLocks/>
          </p:cNvSpPr>
          <p:nvPr/>
        </p:nvSpPr>
        <p:spPr>
          <a:xfrm>
            <a:off x="803869" y="2394236"/>
            <a:ext cx="6529674" cy="4219575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endParaRPr lang="zh-CN" altLang="en-US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8B1EAADD-DAD9-4ECC-9C60-5B6C91634BD8}"/>
              </a:ext>
            </a:extLst>
          </p:cNvPr>
          <p:cNvSpPr/>
          <p:nvPr/>
        </p:nvSpPr>
        <p:spPr>
          <a:xfrm>
            <a:off x="5784980" y="3685592"/>
            <a:ext cx="914400" cy="886408"/>
          </a:xfrm>
          <a:prstGeom prst="ellipse">
            <a:avLst/>
          </a:prstGeom>
          <a:solidFill>
            <a:schemeClr val="bg1"/>
          </a:solidFill>
          <a:ln>
            <a:solidFill>
              <a:srgbClr val="B700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rgbClr val="49504F"/>
                </a:solidFill>
                <a:ea typeface="Alibaba PuHuiTi R"/>
              </a:rPr>
              <a:t>客户端</a:t>
            </a:r>
          </a:p>
        </p:txBody>
      </p:sp>
      <p:sp>
        <p:nvSpPr>
          <p:cNvPr id="4" name="圆柱体 3">
            <a:extLst>
              <a:ext uri="{FF2B5EF4-FFF2-40B4-BE49-F238E27FC236}">
                <a16:creationId xmlns:a16="http://schemas.microsoft.com/office/drawing/2014/main" id="{54AEB8BF-0031-40A6-AE74-39C6128F50BC}"/>
              </a:ext>
            </a:extLst>
          </p:cNvPr>
          <p:cNvSpPr/>
          <p:nvPr/>
        </p:nvSpPr>
        <p:spPr>
          <a:xfrm>
            <a:off x="7949999" y="3886200"/>
            <a:ext cx="1492898" cy="485192"/>
          </a:xfrm>
          <a:prstGeom prst="can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ea typeface="Alibaba PuHuiTi R"/>
              </a:rPr>
              <a:t>MongoDB</a:t>
            </a:r>
            <a:endParaRPr lang="zh-CN" altLang="en-US" sz="1400">
              <a:ea typeface="Alibaba PuHuiTi R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A81B047B-C8C0-465E-BC08-117746F7F0E8}"/>
              </a:ext>
            </a:extLst>
          </p:cNvPr>
          <p:cNvCxnSpPr>
            <a:stCxn id="2" idx="6"/>
            <a:endCxn id="4" idx="2"/>
          </p:cNvCxnSpPr>
          <p:nvPr/>
        </p:nvCxnSpPr>
        <p:spPr>
          <a:xfrm>
            <a:off x="6699380" y="4128796"/>
            <a:ext cx="1250619" cy="0"/>
          </a:xfrm>
          <a:prstGeom prst="straightConnector1">
            <a:avLst/>
          </a:prstGeom>
          <a:ln w="1905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87685A9B-CBE1-4A78-95DF-C663E914F5FD}"/>
              </a:ext>
            </a:extLst>
          </p:cNvPr>
          <p:cNvCxnSpPr>
            <a:cxnSpLocks/>
          </p:cNvCxnSpPr>
          <p:nvPr/>
        </p:nvCxnSpPr>
        <p:spPr>
          <a:xfrm>
            <a:off x="8043305" y="3778898"/>
            <a:ext cx="1315300" cy="72512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85270EF3-8845-4201-80EF-0D97ED512DC5}"/>
              </a:ext>
            </a:extLst>
          </p:cNvPr>
          <p:cNvCxnSpPr>
            <a:cxnSpLocks/>
          </p:cNvCxnSpPr>
          <p:nvPr/>
        </p:nvCxnSpPr>
        <p:spPr>
          <a:xfrm flipH="1">
            <a:off x="8043305" y="3778898"/>
            <a:ext cx="1315300" cy="72512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F0781BB7-3C81-48D9-A967-51440B1F909F}"/>
              </a:ext>
            </a:extLst>
          </p:cNvPr>
          <p:cNvSpPr/>
          <p:nvPr/>
        </p:nvSpPr>
        <p:spPr>
          <a:xfrm>
            <a:off x="5793833" y="3685592"/>
            <a:ext cx="914400" cy="886408"/>
          </a:xfrm>
          <a:prstGeom prst="ellipse">
            <a:avLst/>
          </a:prstGeom>
          <a:solidFill>
            <a:schemeClr val="bg1"/>
          </a:solidFill>
          <a:ln>
            <a:solidFill>
              <a:srgbClr val="B700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rgbClr val="49504F"/>
                </a:solidFill>
                <a:ea typeface="Alibaba PuHuiTi R"/>
              </a:rPr>
              <a:t>客户端</a:t>
            </a:r>
          </a:p>
        </p:txBody>
      </p:sp>
      <p:sp>
        <p:nvSpPr>
          <p:cNvPr id="26" name="圆柱体 25">
            <a:extLst>
              <a:ext uri="{FF2B5EF4-FFF2-40B4-BE49-F238E27FC236}">
                <a16:creationId xmlns:a16="http://schemas.microsoft.com/office/drawing/2014/main" id="{CA7B7C22-8823-4EAD-9F72-B4BE8EF05775}"/>
              </a:ext>
            </a:extLst>
          </p:cNvPr>
          <p:cNvSpPr/>
          <p:nvPr/>
        </p:nvSpPr>
        <p:spPr>
          <a:xfrm>
            <a:off x="7958852" y="3886200"/>
            <a:ext cx="1492898" cy="485192"/>
          </a:xfrm>
          <a:prstGeom prst="can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ea typeface="Alibaba PuHuiTi R"/>
              </a:rPr>
              <a:t>MongoDB</a:t>
            </a:r>
            <a:endParaRPr lang="zh-CN" altLang="en-US" sz="1400">
              <a:ea typeface="Alibaba PuHuiTi R"/>
            </a:endParaRP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A21F9480-FE7C-4A73-A797-33039FDA8066}"/>
              </a:ext>
            </a:extLst>
          </p:cNvPr>
          <p:cNvCxnSpPr>
            <a:stCxn id="25" idx="6"/>
            <a:endCxn id="26" idx="2"/>
          </p:cNvCxnSpPr>
          <p:nvPr/>
        </p:nvCxnSpPr>
        <p:spPr>
          <a:xfrm>
            <a:off x="6708233" y="4128796"/>
            <a:ext cx="1250619" cy="0"/>
          </a:xfrm>
          <a:prstGeom prst="straightConnector1">
            <a:avLst/>
          </a:prstGeom>
          <a:ln w="1905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1B7F0C68-A28D-44F1-AF2B-BE69C5C35163}"/>
              </a:ext>
            </a:extLst>
          </p:cNvPr>
          <p:cNvSpPr txBox="1"/>
          <p:nvPr/>
        </p:nvSpPr>
        <p:spPr>
          <a:xfrm>
            <a:off x="5784980" y="4603277"/>
            <a:ext cx="9316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1TB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数据存储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F508763D-EF73-4B57-BB9F-8FC0A5C6E0EB}"/>
              </a:ext>
            </a:extLst>
          </p:cNvPr>
          <p:cNvSpPr txBox="1"/>
          <p:nvPr/>
        </p:nvSpPr>
        <p:spPr>
          <a:xfrm>
            <a:off x="7871562" y="4360072"/>
            <a:ext cx="12234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最大仅支持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500GB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28307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4" grpId="0" animBg="1"/>
      <p:bldP spid="4" grpId="1" animBg="1"/>
      <p:bldP spid="25" grpId="0" animBg="1"/>
      <p:bldP spid="26" grpId="0" animBg="1"/>
      <p:bldP spid="20" grpId="0"/>
      <p:bldP spid="3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09D2798C-12D5-4310-82F0-B155352C57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为了解决单点故障和海量数据存储问题，</a:t>
            </a:r>
            <a:r>
              <a:rPr lang="en-US" altLang="zh-CN"/>
              <a:t>MongoDB</a:t>
            </a:r>
            <a:r>
              <a:rPr lang="zh-CN" altLang="en-US"/>
              <a:t>提供了三种集群形式来支持</a:t>
            </a:r>
            <a:endParaRPr lang="en-US" altLang="zh-CN" b="0" i="0">
              <a:solidFill>
                <a:srgbClr val="121212"/>
              </a:solidFill>
              <a:effectLst/>
              <a:latin typeface="-apple-system"/>
            </a:endParaRPr>
          </a:p>
          <a:p>
            <a:r>
              <a:rPr lang="en-US" altLang="zh-CN" b="0" i="0">
                <a:solidFill>
                  <a:srgbClr val="444444"/>
                </a:solidFill>
                <a:effectLst/>
                <a:latin typeface="Helvetica Neue"/>
              </a:rPr>
              <a:t>Master-Slaver</a:t>
            </a:r>
            <a:r>
              <a:rPr lang="zh-CN" altLang="en-US" b="0" i="0">
                <a:solidFill>
                  <a:srgbClr val="444444"/>
                </a:solidFill>
                <a:effectLst/>
                <a:latin typeface="Helvetica Neue"/>
              </a:rPr>
              <a:t>（主从集群）：</a:t>
            </a:r>
            <a:r>
              <a:rPr lang="en-US" altLang="zh-CN" b="0" i="0">
                <a:solidFill>
                  <a:srgbClr val="444444"/>
                </a:solidFill>
                <a:effectLst/>
                <a:latin typeface="Helvetica Neue"/>
              </a:rPr>
              <a:t> </a:t>
            </a:r>
            <a:r>
              <a:rPr lang="zh-CN" altLang="en-US" b="0" i="0">
                <a:solidFill>
                  <a:srgbClr val="444444"/>
                </a:solidFill>
                <a:effectLst/>
                <a:latin typeface="Helvetica Neue"/>
              </a:rPr>
              <a:t>是一种主从副本的模式，目前已经不推荐使用</a:t>
            </a:r>
            <a:endParaRPr lang="en-US" altLang="zh-CN" b="0" i="0">
              <a:solidFill>
                <a:srgbClr val="444444"/>
              </a:solidFill>
              <a:effectLst/>
              <a:latin typeface="Helvetica Neue"/>
            </a:endParaRPr>
          </a:p>
          <a:p>
            <a:r>
              <a:rPr lang="en-US" altLang="zh-CN" b="0" i="0">
                <a:solidFill>
                  <a:srgbClr val="444444"/>
                </a:solidFill>
                <a:effectLst/>
                <a:latin typeface="Helvetica Neue"/>
              </a:rPr>
              <a:t>Replica Set </a:t>
            </a:r>
            <a:r>
              <a:rPr lang="zh-CN" altLang="en-US" b="0" i="0">
                <a:solidFill>
                  <a:srgbClr val="444444"/>
                </a:solidFill>
                <a:effectLst/>
                <a:latin typeface="Helvetica Neue"/>
              </a:rPr>
              <a:t>（副本集群）：模式取代了 </a:t>
            </a:r>
            <a:r>
              <a:rPr lang="en-US" altLang="zh-CN" b="0" i="0">
                <a:solidFill>
                  <a:srgbClr val="444444"/>
                </a:solidFill>
                <a:effectLst/>
                <a:latin typeface="Helvetica Neue"/>
              </a:rPr>
              <a:t>Master-Slaver </a:t>
            </a:r>
            <a:r>
              <a:rPr lang="zh-CN" altLang="en-US" b="0" i="0">
                <a:solidFill>
                  <a:srgbClr val="444444"/>
                </a:solidFill>
                <a:effectLst/>
                <a:latin typeface="Helvetica Neue"/>
              </a:rPr>
              <a:t>模式，是一种互为主从的关系。可以解决</a:t>
            </a:r>
            <a:r>
              <a:rPr lang="zh-CN" altLang="en-US" b="0" i="0">
                <a:solidFill>
                  <a:srgbClr val="AD2B26"/>
                </a:solidFill>
                <a:effectLst/>
                <a:latin typeface="Helvetica Neue"/>
              </a:rPr>
              <a:t>单点故障</a:t>
            </a:r>
            <a:r>
              <a:rPr lang="zh-CN" altLang="en-US" b="0" i="0">
                <a:solidFill>
                  <a:srgbClr val="444444"/>
                </a:solidFill>
                <a:effectLst/>
                <a:latin typeface="Helvetica Neue"/>
              </a:rPr>
              <a:t>问题</a:t>
            </a:r>
            <a:endParaRPr lang="en-US" altLang="zh-CN" b="0" i="0">
              <a:solidFill>
                <a:srgbClr val="444444"/>
              </a:solidFill>
              <a:effectLst/>
              <a:latin typeface="Helvetica Neue"/>
            </a:endParaRPr>
          </a:p>
          <a:p>
            <a:r>
              <a:rPr lang="en-US" altLang="zh-CN" b="0" i="0">
                <a:solidFill>
                  <a:srgbClr val="444444"/>
                </a:solidFill>
                <a:effectLst/>
                <a:latin typeface="Helvetica Neue"/>
              </a:rPr>
              <a:t>Sharding </a:t>
            </a:r>
            <a:r>
              <a:rPr lang="zh-CN" altLang="en-US" b="0" i="0">
                <a:solidFill>
                  <a:srgbClr val="444444"/>
                </a:solidFill>
                <a:effectLst/>
                <a:latin typeface="Helvetica Neue"/>
              </a:rPr>
              <a:t>（分片集群）：可以解决</a:t>
            </a:r>
            <a:r>
              <a:rPr lang="zh-CN" altLang="en-US" b="0" i="0">
                <a:solidFill>
                  <a:srgbClr val="AD2B26"/>
                </a:solidFill>
                <a:effectLst/>
                <a:latin typeface="Helvetica Neue"/>
              </a:rPr>
              <a:t>单点故障</a:t>
            </a:r>
            <a:r>
              <a:rPr lang="zh-CN" altLang="en-US" b="0" i="0">
                <a:solidFill>
                  <a:srgbClr val="444444"/>
                </a:solidFill>
                <a:effectLst/>
                <a:latin typeface="Helvetica Neue"/>
              </a:rPr>
              <a:t>和</a:t>
            </a:r>
            <a:r>
              <a:rPr lang="zh-CN" altLang="en-US" b="0" i="0">
                <a:solidFill>
                  <a:srgbClr val="AD2B26"/>
                </a:solidFill>
                <a:effectLst/>
                <a:latin typeface="Helvetica Neue"/>
              </a:rPr>
              <a:t>海量数据存储</a:t>
            </a:r>
            <a:r>
              <a:rPr lang="zh-CN" altLang="en-US" b="0" i="0">
                <a:solidFill>
                  <a:srgbClr val="444444"/>
                </a:solidFill>
                <a:effectLst/>
                <a:latin typeface="Helvetica Neue"/>
              </a:rPr>
              <a:t>问题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79EC6CB-0899-44C9-BC71-06686233A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MongoDB</a:t>
            </a:r>
            <a:r>
              <a:rPr lang="zh-CN" altLang="en-US"/>
              <a:t>集群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DE675D8-6D84-4E40-9CEA-44AAEBB1A4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集群概述</a:t>
            </a:r>
          </a:p>
        </p:txBody>
      </p:sp>
      <p:sp>
        <p:nvSpPr>
          <p:cNvPr id="6" name="三角形 9">
            <a:extLst>
              <a:ext uri="{FF2B5EF4-FFF2-40B4-BE49-F238E27FC236}">
                <a16:creationId xmlns:a16="http://schemas.microsoft.com/office/drawing/2014/main" id="{EE14F334-C105-416C-ABAF-2BA19C09FE74}"/>
              </a:ext>
            </a:extLst>
          </p:cNvPr>
          <p:cNvSpPr/>
          <p:nvPr/>
        </p:nvSpPr>
        <p:spPr>
          <a:xfrm rot="2651319">
            <a:off x="911458" y="5645239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641CBE-AE83-4D9A-ADB2-CE0085EF0262}"/>
              </a:ext>
            </a:extLst>
          </p:cNvPr>
          <p:cNvSpPr/>
          <p:nvPr/>
        </p:nvSpPr>
        <p:spPr>
          <a:xfrm>
            <a:off x="1004772" y="5288656"/>
            <a:ext cx="9408191" cy="1258526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11ECB2A-6AA3-4BCB-BC8F-9713AF5B95A2}"/>
              </a:ext>
            </a:extLst>
          </p:cNvPr>
          <p:cNvSpPr/>
          <p:nvPr/>
        </p:nvSpPr>
        <p:spPr>
          <a:xfrm>
            <a:off x="904844" y="5361126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注意事项</a:t>
            </a:r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2D70FFDA-15B0-47CB-9D37-643231070C87}"/>
              </a:ext>
            </a:extLst>
          </p:cNvPr>
          <p:cNvSpPr txBox="1"/>
          <p:nvPr/>
        </p:nvSpPr>
        <p:spPr>
          <a:xfrm>
            <a:off x="1413490" y="5662068"/>
            <a:ext cx="8165660" cy="102374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>
                <a:ea typeface="Alibaba PuHuiTi R"/>
              </a:rPr>
              <a:t>企业中一般由专业人员部署构建集群，故</a:t>
            </a:r>
            <a:r>
              <a:rPr lang="en-US" altLang="zh-CN" sz="1400">
                <a:ea typeface="Alibaba PuHuiTi R"/>
              </a:rPr>
              <a:t>MongoDB</a:t>
            </a:r>
            <a:r>
              <a:rPr lang="zh-CN" altLang="en-US" sz="1400">
                <a:ea typeface="Alibaba PuHuiTi R"/>
              </a:rPr>
              <a:t>集群不需要自行搭建，</a:t>
            </a:r>
            <a:endParaRPr lang="en-US" altLang="zh-CN" sz="1400">
              <a:ea typeface="Alibaba PuHuiTi R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ea typeface="Alibaba PuHuiTi R"/>
              </a:rPr>
              <a:t>学习集群需要理解各个集群的</a:t>
            </a:r>
            <a:r>
              <a:rPr lang="zh-CN" altLang="en-US" sz="1400">
                <a:solidFill>
                  <a:srgbClr val="AD2B26"/>
                </a:solidFill>
                <a:ea typeface="Alibaba PuHuiTi R"/>
              </a:rPr>
              <a:t>特点</a:t>
            </a:r>
            <a:r>
              <a:rPr lang="zh-CN" altLang="en-US" sz="1400">
                <a:ea typeface="Alibaba PuHuiTi R"/>
              </a:rPr>
              <a:t>以及</a:t>
            </a:r>
            <a:r>
              <a:rPr lang="zh-CN" altLang="en-US" sz="1400">
                <a:solidFill>
                  <a:srgbClr val="AD2B26"/>
                </a:solidFill>
                <a:ea typeface="Alibaba PuHuiTi R"/>
              </a:rPr>
              <a:t>适用场景</a:t>
            </a:r>
            <a:r>
              <a:rPr lang="zh-CN" altLang="en-US" sz="1400">
                <a:ea typeface="Alibaba PuHuiTi R"/>
              </a:rPr>
              <a:t>即可</a:t>
            </a:r>
          </a:p>
          <a:p>
            <a:pPr>
              <a:lnSpc>
                <a:spcPct val="150000"/>
              </a:lnSpc>
            </a:pPr>
            <a:endParaRPr lang="en-US" altLang="zh-CN" sz="1400" dirty="0">
              <a:solidFill>
                <a:srgbClr val="C00000"/>
              </a:solidFill>
              <a:latin typeface="Alibaba PuHuiTi R" pitchFamily="18" charset="-122"/>
              <a:ea typeface="Alibaba PuHuiTi R"/>
              <a:cs typeface="Alibaba PuHuiTi R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8355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B494519-1372-4E15-AA80-F6B512ADE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MongoDB</a:t>
            </a:r>
            <a:r>
              <a:rPr lang="zh-CN" altLang="en-US"/>
              <a:t>集群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D36ACE3-5758-4360-9048-1FBB1AEA68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副本集群</a:t>
            </a:r>
            <a:r>
              <a:rPr lang="en-US" altLang="zh-CN"/>
              <a:t>-</a:t>
            </a:r>
            <a:r>
              <a:rPr lang="zh-CN" altLang="en-US"/>
              <a:t>执行原理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AA01D114-4B76-411E-A8DD-CDFFEAA00D84}"/>
              </a:ext>
            </a:extLst>
          </p:cNvPr>
          <p:cNvSpPr/>
          <p:nvPr/>
        </p:nvSpPr>
        <p:spPr>
          <a:xfrm>
            <a:off x="7904480" y="2178017"/>
            <a:ext cx="4001164" cy="357046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2608222D-8A97-4A64-BBBD-C5E0CFB59623}"/>
              </a:ext>
            </a:extLst>
          </p:cNvPr>
          <p:cNvSpPr/>
          <p:nvPr/>
        </p:nvSpPr>
        <p:spPr>
          <a:xfrm>
            <a:off x="6695809" y="3542034"/>
            <a:ext cx="928526" cy="842431"/>
          </a:xfrm>
          <a:prstGeom prst="ellipse">
            <a:avLst/>
          </a:prstGeom>
          <a:noFill/>
          <a:ln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1D094C6-F242-4714-A0D2-AC46211F6A23}"/>
              </a:ext>
            </a:extLst>
          </p:cNvPr>
          <p:cNvSpPr txBox="1"/>
          <p:nvPr/>
        </p:nvSpPr>
        <p:spPr>
          <a:xfrm>
            <a:off x="6861618" y="3824749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ea typeface="Alibaba PuHuiTi R"/>
              </a:rPr>
              <a:t>客户端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ea typeface="Alibaba PuHuiTi R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71C9F6E-E773-45A2-8590-38224779A7DB}"/>
              </a:ext>
            </a:extLst>
          </p:cNvPr>
          <p:cNvSpPr/>
          <p:nvPr/>
        </p:nvSpPr>
        <p:spPr>
          <a:xfrm>
            <a:off x="10145156" y="5080107"/>
            <a:ext cx="1315323" cy="462807"/>
          </a:xfrm>
          <a:prstGeom prst="rect">
            <a:avLst/>
          </a:prstGeom>
          <a:solidFill>
            <a:srgbClr val="B60206"/>
          </a:solidFill>
          <a:ln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ea typeface="Alibaba PuHuiTi R"/>
              </a:rPr>
              <a:t>从节点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2DC7B2B-E580-4930-8D60-DF40F13E9EA1}"/>
              </a:ext>
            </a:extLst>
          </p:cNvPr>
          <p:cNvSpPr/>
          <p:nvPr/>
        </p:nvSpPr>
        <p:spPr>
          <a:xfrm>
            <a:off x="8149223" y="3727488"/>
            <a:ext cx="1120578" cy="471523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ea typeface="Alibaba PuHuiTi R"/>
              </a:rPr>
              <a:t>主节点</a:t>
            </a:r>
          </a:p>
        </p:txBody>
      </p: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FED3E934-2A1B-47B3-BB28-FC1851DDF8E6}"/>
              </a:ext>
            </a:extLst>
          </p:cNvPr>
          <p:cNvCxnSpPr>
            <a:cxnSpLocks/>
            <a:stCxn id="10" idx="0"/>
            <a:endCxn id="22" idx="1"/>
          </p:cNvCxnSpPr>
          <p:nvPr/>
        </p:nvCxnSpPr>
        <p:spPr>
          <a:xfrm rot="5400000" flipH="1" flipV="1">
            <a:off x="8884591" y="2469791"/>
            <a:ext cx="1082618" cy="1432777"/>
          </a:xfrm>
          <a:prstGeom prst="bentConnector2">
            <a:avLst/>
          </a:prstGeom>
          <a:ln w="1905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DABE5C3F-1E18-42EC-B75F-4E9050101950}"/>
              </a:ext>
            </a:extLst>
          </p:cNvPr>
          <p:cNvCxnSpPr>
            <a:cxnSpLocks/>
            <a:stCxn id="10" idx="2"/>
            <a:endCxn id="8" idx="1"/>
          </p:cNvCxnSpPr>
          <p:nvPr/>
        </p:nvCxnSpPr>
        <p:spPr>
          <a:xfrm rot="16200000" flipH="1">
            <a:off x="8871084" y="4037439"/>
            <a:ext cx="1112500" cy="1435644"/>
          </a:xfrm>
          <a:prstGeom prst="bentConnector2">
            <a:avLst/>
          </a:prstGeom>
          <a:ln w="1905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A84CF27A-9A99-4EEF-B86F-DF482034A8F6}"/>
              </a:ext>
            </a:extLst>
          </p:cNvPr>
          <p:cNvSpPr txBox="1"/>
          <p:nvPr/>
        </p:nvSpPr>
        <p:spPr>
          <a:xfrm>
            <a:off x="8643566" y="236115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ea typeface="Alibaba PuHuiTi R"/>
              </a:rPr>
              <a:t>数据副本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ea typeface="Alibaba PuHuiTi R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E76FF5C-A3F8-480C-A0CC-E681FF85B203}"/>
              </a:ext>
            </a:extLst>
          </p:cNvPr>
          <p:cNvSpPr txBox="1"/>
          <p:nvPr/>
        </p:nvSpPr>
        <p:spPr>
          <a:xfrm>
            <a:off x="8729619" y="501200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ea typeface="Alibaba PuHuiTi R"/>
              </a:rPr>
              <a:t>数据副本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ea typeface="Alibaba PuHuiTi R"/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7679F7AF-F834-4D9B-8692-97E40C57BD41}"/>
              </a:ext>
            </a:extLst>
          </p:cNvPr>
          <p:cNvCxnSpPr>
            <a:cxnSpLocks/>
            <a:stCxn id="6" idx="6"/>
            <a:endCxn id="10" idx="1"/>
          </p:cNvCxnSpPr>
          <p:nvPr/>
        </p:nvCxnSpPr>
        <p:spPr>
          <a:xfrm>
            <a:off x="7624335" y="3963250"/>
            <a:ext cx="524888" cy="0"/>
          </a:xfrm>
          <a:prstGeom prst="straightConnector1">
            <a:avLst/>
          </a:prstGeom>
          <a:ln w="1905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E7E4DF5C-76C7-4900-AE84-63BB4AAE01C8}"/>
              </a:ext>
            </a:extLst>
          </p:cNvPr>
          <p:cNvCxnSpPr>
            <a:cxnSpLocks/>
            <a:stCxn id="10" idx="3"/>
            <a:endCxn id="22" idx="2"/>
          </p:cNvCxnSpPr>
          <p:nvPr/>
        </p:nvCxnSpPr>
        <p:spPr>
          <a:xfrm flipV="1">
            <a:off x="9269801" y="2876273"/>
            <a:ext cx="1530150" cy="1086977"/>
          </a:xfrm>
          <a:prstGeom prst="straightConnector1">
            <a:avLst/>
          </a:prstGeom>
          <a:ln w="1905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1FC2A14B-ED09-4D21-A918-5F9D59888D8A}"/>
              </a:ext>
            </a:extLst>
          </p:cNvPr>
          <p:cNvCxnSpPr>
            <a:cxnSpLocks/>
            <a:stCxn id="10" idx="3"/>
            <a:endCxn id="8" idx="0"/>
          </p:cNvCxnSpPr>
          <p:nvPr/>
        </p:nvCxnSpPr>
        <p:spPr>
          <a:xfrm>
            <a:off x="9269801" y="3963250"/>
            <a:ext cx="1533017" cy="1116857"/>
          </a:xfrm>
          <a:prstGeom prst="straightConnector1">
            <a:avLst/>
          </a:prstGeom>
          <a:ln w="1905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5346852F-75A1-4863-BDC6-5F0856BACF70}"/>
              </a:ext>
            </a:extLst>
          </p:cNvPr>
          <p:cNvCxnSpPr>
            <a:cxnSpLocks/>
            <a:stCxn id="8" idx="0"/>
            <a:endCxn id="22" idx="2"/>
          </p:cNvCxnSpPr>
          <p:nvPr/>
        </p:nvCxnSpPr>
        <p:spPr>
          <a:xfrm flipH="1" flipV="1">
            <a:off x="10799951" y="2876273"/>
            <a:ext cx="2867" cy="2203834"/>
          </a:xfrm>
          <a:prstGeom prst="straightConnector1">
            <a:avLst/>
          </a:prstGeom>
          <a:ln w="1905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9B3D25F0-9E46-401E-8BF2-A69011DC725F}"/>
              </a:ext>
            </a:extLst>
          </p:cNvPr>
          <p:cNvSpPr txBox="1"/>
          <p:nvPr/>
        </p:nvSpPr>
        <p:spPr>
          <a:xfrm>
            <a:off x="9659492" y="378630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ea typeface="Alibaba PuHuiTi R"/>
              </a:rPr>
              <a:t>心跳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ea typeface="Alibaba PuHuiTi R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DED18DD-87FE-4746-87E4-A7E37930D37D}"/>
              </a:ext>
            </a:extLst>
          </p:cNvPr>
          <p:cNvSpPr txBox="1"/>
          <p:nvPr/>
        </p:nvSpPr>
        <p:spPr>
          <a:xfrm>
            <a:off x="8007400" y="5747127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ea typeface="Alibaba PuHuiTi R"/>
              </a:rPr>
              <a:t>副本集群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ea typeface="Alibaba PuHuiTi R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3CA98F3-D365-449A-985F-39E5DEABD258}"/>
              </a:ext>
            </a:extLst>
          </p:cNvPr>
          <p:cNvSpPr/>
          <p:nvPr/>
        </p:nvSpPr>
        <p:spPr>
          <a:xfrm>
            <a:off x="10142289" y="2413466"/>
            <a:ext cx="1315323" cy="462807"/>
          </a:xfrm>
          <a:prstGeom prst="rect">
            <a:avLst/>
          </a:prstGeom>
          <a:solidFill>
            <a:srgbClr val="B60206"/>
          </a:solidFill>
          <a:ln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ea typeface="Alibaba PuHuiTi R"/>
              </a:rPr>
              <a:t>从节点</a:t>
            </a:r>
          </a:p>
        </p:txBody>
      </p:sp>
      <p:sp>
        <p:nvSpPr>
          <p:cNvPr id="25" name="文本占位符 6">
            <a:extLst>
              <a:ext uri="{FF2B5EF4-FFF2-40B4-BE49-F238E27FC236}">
                <a16:creationId xmlns:a16="http://schemas.microsoft.com/office/drawing/2014/main" id="{5A89724F-0DDB-450B-9624-944BE38C88E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21409" y="1551148"/>
            <a:ext cx="5923824" cy="4248555"/>
          </a:xfrm>
        </p:spPr>
        <p:txBody>
          <a:bodyPr/>
          <a:lstStyle/>
          <a:p>
            <a:r>
              <a:rPr lang="zh-CN" altLang="en-US" b="0" i="0">
                <a:solidFill>
                  <a:srgbClr val="000000"/>
                </a:solidFill>
                <a:effectLst/>
                <a:latin typeface="Hiragino Sans GB"/>
              </a:rPr>
              <a:t>包括</a:t>
            </a:r>
            <a:r>
              <a:rPr lang="zh-CN" altLang="en-US" b="0" i="0">
                <a:solidFill>
                  <a:srgbClr val="AD2B26"/>
                </a:solidFill>
                <a:effectLst/>
                <a:latin typeface="Hiragino Sans GB"/>
              </a:rPr>
              <a:t>主节点</a:t>
            </a:r>
            <a:r>
              <a:rPr lang="zh-CN" altLang="en-US">
                <a:solidFill>
                  <a:srgbClr val="000000"/>
                </a:solidFill>
                <a:latin typeface="Hiragino Sans GB"/>
              </a:rPr>
              <a:t>和</a:t>
            </a:r>
            <a:r>
              <a:rPr lang="zh-CN" altLang="en-US" b="0" i="0">
                <a:solidFill>
                  <a:srgbClr val="AD2B26"/>
                </a:solidFill>
                <a:effectLst/>
                <a:latin typeface="Hiragino Sans GB"/>
              </a:rPr>
              <a:t>副本节点</a:t>
            </a:r>
            <a:r>
              <a:rPr lang="en-US" altLang="zh-CN" b="0" i="0">
                <a:solidFill>
                  <a:srgbClr val="AD2B26"/>
                </a:solidFill>
                <a:effectLst/>
                <a:latin typeface="Hiragino Sans GB"/>
              </a:rPr>
              <a:t>/</a:t>
            </a:r>
            <a:r>
              <a:rPr lang="zh-CN" altLang="en-US" b="0" i="0">
                <a:solidFill>
                  <a:srgbClr val="AD2B26"/>
                </a:solidFill>
                <a:effectLst/>
                <a:latin typeface="Hiragino Sans GB"/>
              </a:rPr>
              <a:t>从节点</a:t>
            </a:r>
            <a:endParaRPr lang="en-US" altLang="zh-CN" b="0" i="0">
              <a:solidFill>
                <a:srgbClr val="AD2B26"/>
              </a:solidFill>
              <a:effectLst/>
              <a:latin typeface="Hiragino Sans GB"/>
            </a:endParaRPr>
          </a:p>
          <a:p>
            <a:r>
              <a:rPr lang="zh-CN" altLang="en-US" b="0" i="0">
                <a:solidFill>
                  <a:srgbClr val="000000"/>
                </a:solidFill>
                <a:effectLst/>
                <a:latin typeface="Hiragino Sans GB"/>
              </a:rPr>
              <a:t>主节点只能有一个</a:t>
            </a:r>
            <a:r>
              <a:rPr lang="zh-CN" altLang="en-US">
                <a:solidFill>
                  <a:srgbClr val="000000"/>
                </a:solidFill>
                <a:latin typeface="Hiragino Sans GB"/>
              </a:rPr>
              <a:t>，可以完成数据读写操作</a:t>
            </a:r>
            <a:endParaRPr lang="en-US" altLang="zh-CN">
              <a:solidFill>
                <a:srgbClr val="000000"/>
              </a:solidFill>
              <a:latin typeface="Hiragino Sans GB"/>
            </a:endParaRPr>
          </a:p>
          <a:p>
            <a:r>
              <a:rPr lang="zh-CN" altLang="en-US" b="0" i="0">
                <a:solidFill>
                  <a:srgbClr val="000000"/>
                </a:solidFill>
                <a:effectLst/>
                <a:latin typeface="Hiragino Sans GB"/>
              </a:rPr>
              <a:t>副本节点可以有多个，只能完成读操作</a:t>
            </a:r>
            <a:endParaRPr lang="en-US" altLang="zh-CN" b="0" i="0">
              <a:solidFill>
                <a:srgbClr val="000000"/>
              </a:solidFill>
              <a:effectLst/>
              <a:latin typeface="Hiragino Sans GB"/>
            </a:endParaRPr>
          </a:p>
          <a:p>
            <a:r>
              <a:rPr lang="zh-CN" altLang="en-US">
                <a:solidFill>
                  <a:srgbClr val="000000"/>
                </a:solidFill>
                <a:latin typeface="Hiragino Sans GB"/>
              </a:rPr>
              <a:t>多节点间有心跳检测，并进行数据同步</a:t>
            </a:r>
            <a:endParaRPr lang="en-US" altLang="zh-CN" b="0" i="0">
              <a:solidFill>
                <a:srgbClr val="000000"/>
              </a:solidFill>
              <a:effectLst/>
              <a:latin typeface="Hiragino Sans GB"/>
            </a:endParaRPr>
          </a:p>
          <a:p>
            <a:r>
              <a:rPr lang="zh-CN" altLang="en-US" b="0" i="0">
                <a:solidFill>
                  <a:srgbClr val="000000"/>
                </a:solidFill>
                <a:effectLst/>
                <a:latin typeface="Hiragino Sans GB"/>
              </a:rPr>
              <a:t>主节点</a:t>
            </a:r>
            <a:r>
              <a:rPr lang="zh-CN" altLang="en-US">
                <a:solidFill>
                  <a:srgbClr val="000000"/>
                </a:solidFill>
                <a:latin typeface="Hiragino Sans GB"/>
              </a:rPr>
              <a:t>宕机</a:t>
            </a:r>
            <a:r>
              <a:rPr lang="zh-CN" altLang="en-US" b="0" i="0">
                <a:solidFill>
                  <a:srgbClr val="000000"/>
                </a:solidFill>
                <a:effectLst/>
                <a:latin typeface="Hiragino Sans GB"/>
              </a:rPr>
              <a:t>后，副本节点选举新的主节点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0533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8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3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4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6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500"/>
                            </p:stCondLst>
                            <p:childTnLst>
                              <p:par>
                                <p:cTn id="8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 animBg="1"/>
      <p:bldP spid="8" grpId="1" animBg="1"/>
      <p:bldP spid="10" grpId="0" animBg="1"/>
      <p:bldP spid="10" grpId="1" animBg="1"/>
      <p:bldP spid="14" grpId="0"/>
      <p:bldP spid="15" grpId="0"/>
      <p:bldP spid="20" grpId="0"/>
      <p:bldP spid="21" grpId="0"/>
      <p:bldP spid="22" grpId="0" animBg="1"/>
      <p:bldP spid="22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B494519-1372-4E15-AA80-F6B512ADE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MongoDB</a:t>
            </a:r>
            <a:r>
              <a:rPr lang="zh-CN" altLang="en-US"/>
              <a:t>集群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D36ACE3-5758-4360-9048-1FBB1AEA68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副本集群</a:t>
            </a:r>
            <a:r>
              <a:rPr lang="en-US" altLang="zh-CN"/>
              <a:t>-</a:t>
            </a:r>
            <a:r>
              <a:rPr lang="zh-CN" altLang="en-US"/>
              <a:t>执行原理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AA01D114-4B76-411E-A8DD-CDFFEAA00D84}"/>
              </a:ext>
            </a:extLst>
          </p:cNvPr>
          <p:cNvSpPr/>
          <p:nvPr/>
        </p:nvSpPr>
        <p:spPr>
          <a:xfrm>
            <a:off x="7905131" y="2170679"/>
            <a:ext cx="4001164" cy="357046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71C9F6E-E773-45A2-8590-38224779A7DB}"/>
              </a:ext>
            </a:extLst>
          </p:cNvPr>
          <p:cNvSpPr/>
          <p:nvPr/>
        </p:nvSpPr>
        <p:spPr>
          <a:xfrm>
            <a:off x="10145156" y="5080107"/>
            <a:ext cx="1315323" cy="462807"/>
          </a:xfrm>
          <a:prstGeom prst="rect">
            <a:avLst/>
          </a:prstGeom>
          <a:solidFill>
            <a:srgbClr val="B60206"/>
          </a:solidFill>
          <a:ln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bg1"/>
                </a:solidFill>
                <a:ea typeface="Alibaba PuHuiTi R"/>
              </a:rPr>
              <a:t>从节点</a:t>
            </a:r>
            <a:endParaRPr lang="zh-CN" altLang="en-US" sz="1400" dirty="0">
              <a:solidFill>
                <a:schemeClr val="bg1"/>
              </a:solidFill>
              <a:ea typeface="Alibaba PuHuiTi R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429ADB1-BC73-456D-B16F-98DF3280E44D}"/>
              </a:ext>
            </a:extLst>
          </p:cNvPr>
          <p:cNvSpPr txBox="1"/>
          <p:nvPr/>
        </p:nvSpPr>
        <p:spPr>
          <a:xfrm>
            <a:off x="6576465" y="3839689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rgbClr val="FFFFFF"/>
                </a:solidFill>
                <a:ea typeface="Alibaba PuHuiTi R"/>
              </a:rPr>
              <a:t>主节点</a:t>
            </a:r>
            <a:endParaRPr lang="zh-CN" altLang="en-US" sz="1200" dirty="0">
              <a:solidFill>
                <a:srgbClr val="FFFFFF"/>
              </a:solidFill>
              <a:ea typeface="Alibaba PuHuiTi R"/>
            </a:endParaRPr>
          </a:p>
        </p:txBody>
      </p: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FED3E934-2A1B-47B3-BB28-FC1851DDF8E6}"/>
              </a:ext>
            </a:extLst>
          </p:cNvPr>
          <p:cNvCxnSpPr>
            <a:cxnSpLocks/>
            <a:endCxn id="22" idx="1"/>
          </p:cNvCxnSpPr>
          <p:nvPr/>
        </p:nvCxnSpPr>
        <p:spPr>
          <a:xfrm rot="5400000" flipH="1" flipV="1">
            <a:off x="8884591" y="2469791"/>
            <a:ext cx="1082618" cy="1432777"/>
          </a:xfrm>
          <a:prstGeom prst="bentConnector2">
            <a:avLst/>
          </a:prstGeom>
          <a:ln w="1905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DABE5C3F-1E18-42EC-B75F-4E9050101950}"/>
              </a:ext>
            </a:extLst>
          </p:cNvPr>
          <p:cNvCxnSpPr>
            <a:cxnSpLocks/>
            <a:endCxn id="8" idx="1"/>
          </p:cNvCxnSpPr>
          <p:nvPr/>
        </p:nvCxnSpPr>
        <p:spPr>
          <a:xfrm rot="16200000" flipH="1">
            <a:off x="8871084" y="4037439"/>
            <a:ext cx="1112500" cy="1435644"/>
          </a:xfrm>
          <a:prstGeom prst="bentConnector2">
            <a:avLst/>
          </a:prstGeom>
          <a:ln w="1905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A84CF27A-9A99-4EEF-B86F-DF482034A8F6}"/>
              </a:ext>
            </a:extLst>
          </p:cNvPr>
          <p:cNvSpPr txBox="1"/>
          <p:nvPr/>
        </p:nvSpPr>
        <p:spPr>
          <a:xfrm>
            <a:off x="8643566" y="236115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ea typeface="Alibaba PuHuiTi R"/>
              </a:rPr>
              <a:t>数据副本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ea typeface="Alibaba PuHuiTi R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E76FF5C-A3F8-480C-A0CC-E681FF85B203}"/>
              </a:ext>
            </a:extLst>
          </p:cNvPr>
          <p:cNvSpPr txBox="1"/>
          <p:nvPr/>
        </p:nvSpPr>
        <p:spPr>
          <a:xfrm>
            <a:off x="8729619" y="501200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ea typeface="Alibaba PuHuiTi R"/>
              </a:rPr>
              <a:t>数据副本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ea typeface="Alibaba PuHuiTi R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E7E4DF5C-76C7-4900-AE84-63BB4AAE01C8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9269801" y="2876273"/>
            <a:ext cx="1530150" cy="1086977"/>
          </a:xfrm>
          <a:prstGeom prst="straightConnector1">
            <a:avLst/>
          </a:prstGeom>
          <a:ln w="1905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1FC2A14B-ED09-4D21-A918-5F9D59888D8A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9269801" y="3963250"/>
            <a:ext cx="1533017" cy="1116857"/>
          </a:xfrm>
          <a:prstGeom prst="straightConnector1">
            <a:avLst/>
          </a:prstGeom>
          <a:ln w="1905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5346852F-75A1-4863-BDC6-5F0856BACF70}"/>
              </a:ext>
            </a:extLst>
          </p:cNvPr>
          <p:cNvCxnSpPr>
            <a:cxnSpLocks/>
            <a:stCxn id="8" idx="0"/>
            <a:endCxn id="22" idx="2"/>
          </p:cNvCxnSpPr>
          <p:nvPr/>
        </p:nvCxnSpPr>
        <p:spPr>
          <a:xfrm flipH="1" flipV="1">
            <a:off x="10799951" y="2876273"/>
            <a:ext cx="2867" cy="2203834"/>
          </a:xfrm>
          <a:prstGeom prst="straightConnector1">
            <a:avLst/>
          </a:prstGeom>
          <a:ln w="1905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9B3D25F0-9E46-401E-8BF2-A69011DC725F}"/>
              </a:ext>
            </a:extLst>
          </p:cNvPr>
          <p:cNvSpPr txBox="1"/>
          <p:nvPr/>
        </p:nvSpPr>
        <p:spPr>
          <a:xfrm>
            <a:off x="9901906" y="383968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ea typeface="Alibaba PuHuiTi R"/>
              </a:rPr>
              <a:t>心跳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ea typeface="Alibaba PuHuiTi R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DED18DD-87FE-4746-87E4-A7E37930D37D}"/>
              </a:ext>
            </a:extLst>
          </p:cNvPr>
          <p:cNvSpPr txBox="1"/>
          <p:nvPr/>
        </p:nvSpPr>
        <p:spPr>
          <a:xfrm>
            <a:off x="8007400" y="5747127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ea typeface="Alibaba PuHuiTi R"/>
              </a:rPr>
              <a:t>副本集群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ea typeface="Alibaba PuHuiTi R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3CA98F3-D365-449A-985F-39E5DEABD258}"/>
              </a:ext>
            </a:extLst>
          </p:cNvPr>
          <p:cNvSpPr/>
          <p:nvPr/>
        </p:nvSpPr>
        <p:spPr>
          <a:xfrm>
            <a:off x="10142289" y="2413466"/>
            <a:ext cx="1315323" cy="462807"/>
          </a:xfrm>
          <a:prstGeom prst="rect">
            <a:avLst/>
          </a:prstGeom>
          <a:solidFill>
            <a:srgbClr val="B60206"/>
          </a:solidFill>
          <a:ln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bg1"/>
                </a:solidFill>
                <a:ea typeface="Alibaba PuHuiTi R"/>
              </a:rPr>
              <a:t>从节点</a:t>
            </a:r>
            <a:endParaRPr lang="zh-CN" altLang="en-US" sz="1400" dirty="0">
              <a:solidFill>
                <a:schemeClr val="bg1"/>
              </a:solidFill>
              <a:ea typeface="Alibaba PuHuiTi R"/>
            </a:endParaRPr>
          </a:p>
        </p:txBody>
      </p:sp>
      <p:sp>
        <p:nvSpPr>
          <p:cNvPr id="25" name="文本占位符 6">
            <a:extLst>
              <a:ext uri="{FF2B5EF4-FFF2-40B4-BE49-F238E27FC236}">
                <a16:creationId xmlns:a16="http://schemas.microsoft.com/office/drawing/2014/main" id="{5A89724F-0DDB-450B-9624-944BE38C88E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21409" y="1551148"/>
            <a:ext cx="7272784" cy="4248555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0" i="0">
                <a:solidFill>
                  <a:srgbClr val="000000"/>
                </a:solidFill>
                <a:effectLst/>
                <a:latin typeface="Hiragino Sans GB"/>
              </a:rPr>
              <a:t>当主节点挂掉后，副本节点会进行选举，从中选举出一个新的主节点</a:t>
            </a:r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247FC58-0AF0-4F24-BC2B-7F1C85355F23}"/>
              </a:ext>
            </a:extLst>
          </p:cNvPr>
          <p:cNvSpPr txBox="1"/>
          <p:nvPr/>
        </p:nvSpPr>
        <p:spPr>
          <a:xfrm>
            <a:off x="6744469" y="3839689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rgbClr val="FFFFFF"/>
                </a:solidFill>
                <a:ea typeface="Alibaba PuHuiTi R"/>
              </a:rPr>
              <a:t>主节点</a:t>
            </a:r>
            <a:endParaRPr lang="zh-CN" altLang="en-US" sz="1200" dirty="0">
              <a:solidFill>
                <a:srgbClr val="FFFFFF"/>
              </a:solidFill>
              <a:ea typeface="Alibaba PuHuiTi R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9155E41C-705A-43BA-AA9A-F39F1B37881F}"/>
              </a:ext>
            </a:extLst>
          </p:cNvPr>
          <p:cNvSpPr/>
          <p:nvPr/>
        </p:nvSpPr>
        <p:spPr>
          <a:xfrm>
            <a:off x="8192657" y="3698661"/>
            <a:ext cx="1120578" cy="471523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ea typeface="Alibaba PuHuiTi R"/>
              </a:rPr>
              <a:t>主节点</a:t>
            </a: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8736D877-1EB9-4A94-8FF6-D4DF1FA254FD}"/>
              </a:ext>
            </a:extLst>
          </p:cNvPr>
          <p:cNvGrpSpPr/>
          <p:nvPr/>
        </p:nvGrpSpPr>
        <p:grpSpPr>
          <a:xfrm>
            <a:off x="8189790" y="3703094"/>
            <a:ext cx="1120578" cy="471523"/>
            <a:chOff x="4151490" y="3934422"/>
            <a:chExt cx="1120578" cy="471523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A276FBD3-CCE1-4B63-9C0F-47E7C3DFBF04}"/>
                </a:ext>
              </a:extLst>
            </p:cNvPr>
            <p:cNvSpPr/>
            <p:nvPr/>
          </p:nvSpPr>
          <p:spPr>
            <a:xfrm>
              <a:off x="4151490" y="3934422"/>
              <a:ext cx="1120578" cy="471523"/>
            </a:xfrm>
            <a:prstGeom prst="rect">
              <a:avLst/>
            </a:prstGeom>
            <a:solidFill>
              <a:srgbClr val="49504F"/>
            </a:solidFill>
            <a:ln>
              <a:solidFill>
                <a:srgbClr val="49504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ea typeface="Alibaba PuHuiTi R"/>
                </a:rPr>
                <a:t>主节点</a:t>
              </a:r>
            </a:p>
          </p:txBody>
        </p: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870521C5-F7F8-4A3B-9A70-DA4149201056}"/>
                </a:ext>
              </a:extLst>
            </p:cNvPr>
            <p:cNvCxnSpPr/>
            <p:nvPr/>
          </p:nvCxnSpPr>
          <p:spPr>
            <a:xfrm>
              <a:off x="4151490" y="3934422"/>
              <a:ext cx="1004108" cy="47152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7EA9C235-3681-4C59-BAEF-577DA9CF17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51490" y="3954101"/>
              <a:ext cx="1120578" cy="450525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FC8865AC-B190-4FA7-8A93-1FC828EBF6C0}"/>
              </a:ext>
            </a:extLst>
          </p:cNvPr>
          <p:cNvGrpSpPr/>
          <p:nvPr/>
        </p:nvGrpSpPr>
        <p:grpSpPr>
          <a:xfrm>
            <a:off x="10797084" y="2876273"/>
            <a:ext cx="543739" cy="2135730"/>
            <a:chOff x="4131522" y="3102319"/>
            <a:chExt cx="543739" cy="2135730"/>
          </a:xfrm>
        </p:grpSpPr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034682D8-A45D-43D2-9EC4-53028CC52415}"/>
                </a:ext>
              </a:extLst>
            </p:cNvPr>
            <p:cNvCxnSpPr/>
            <p:nvPr/>
          </p:nvCxnSpPr>
          <p:spPr>
            <a:xfrm>
              <a:off x="4131522" y="3102319"/>
              <a:ext cx="0" cy="2135730"/>
            </a:xfrm>
            <a:prstGeom prst="straightConnector1">
              <a:avLst/>
            </a:prstGeom>
            <a:ln w="19050">
              <a:solidFill>
                <a:schemeClr val="accent6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DC2513BC-EA86-44A0-A2A8-7C9A50DDB61D}"/>
                </a:ext>
              </a:extLst>
            </p:cNvPr>
            <p:cNvSpPr txBox="1"/>
            <p:nvPr/>
          </p:nvSpPr>
          <p:spPr>
            <a:xfrm>
              <a:off x="4131522" y="3962799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>
                  <a:solidFill>
                    <a:schemeClr val="tx1">
                      <a:lumMod val="65000"/>
                      <a:lumOff val="35000"/>
                    </a:schemeClr>
                  </a:solidFill>
                  <a:ea typeface="Alibaba PuHuiTi R"/>
                </a:rPr>
                <a:t>选举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Alibaba PuHuiTi R"/>
              </a:endParaRPr>
            </a:p>
          </p:txBody>
        </p:sp>
      </p:grpSp>
      <p:sp>
        <p:nvSpPr>
          <p:cNvPr id="37" name="矩形 36">
            <a:extLst>
              <a:ext uri="{FF2B5EF4-FFF2-40B4-BE49-F238E27FC236}">
                <a16:creationId xmlns:a16="http://schemas.microsoft.com/office/drawing/2014/main" id="{F17648DA-073E-49AA-AD91-4A8F914A88DB}"/>
              </a:ext>
            </a:extLst>
          </p:cNvPr>
          <p:cNvSpPr/>
          <p:nvPr/>
        </p:nvSpPr>
        <p:spPr>
          <a:xfrm>
            <a:off x="10149367" y="2403416"/>
            <a:ext cx="1301167" cy="471523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ea typeface="Alibaba PuHuiTi R"/>
              </a:rPr>
              <a:t>主节点</a:t>
            </a:r>
          </a:p>
        </p:txBody>
      </p:sp>
    </p:spTree>
    <p:extLst>
      <p:ext uri="{BB962C8B-B14F-4D97-AF65-F5344CB8AC3E}">
        <p14:creationId xmlns:p14="http://schemas.microsoft.com/office/powerpoint/2010/main" val="120750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10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50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10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50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 tmFilter="0, 0; .2, .5; .8, .5; 1, 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3" dur="250" autoRev="1" fill="hold"/>
                                        <p:tgtEl>
                                          <p:spTgt spid="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/>
      <p:bldP spid="15" grpId="0"/>
      <p:bldP spid="20" grpId="0"/>
      <p:bldP spid="22" grpId="0" animBg="1"/>
      <p:bldP spid="22" grpId="1" animBg="1"/>
      <p:bldP spid="27" grpId="0" animBg="1"/>
      <p:bldP spid="37" grpId="0" animBg="1"/>
      <p:bldP spid="37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B494519-1372-4E15-AA80-F6B512ADE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MongoDB</a:t>
            </a:r>
            <a:r>
              <a:rPr lang="zh-CN" altLang="en-US"/>
              <a:t>集群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D36ACE3-5758-4360-9048-1FBB1AEA68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副本集群</a:t>
            </a:r>
            <a:r>
              <a:rPr lang="en-US" altLang="zh-CN"/>
              <a:t>-</a:t>
            </a:r>
            <a:r>
              <a:rPr lang="zh-CN" altLang="en-US"/>
              <a:t>测试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840109B-5868-44BD-8496-277C33283FE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>
                <a:solidFill>
                  <a:srgbClr val="AD2B26"/>
                </a:solidFill>
              </a:rPr>
              <a:t>讲师课上演示即可，学员无需测试</a:t>
            </a:r>
            <a:endParaRPr lang="en-US" altLang="zh-CN">
              <a:solidFill>
                <a:srgbClr val="AD2B26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>
                <a:solidFill>
                  <a:srgbClr val="49504F"/>
                </a:solidFill>
              </a:rPr>
              <a:t>使用工具连接</a:t>
            </a:r>
            <a:r>
              <a:rPr lang="en-US" altLang="zh-CN">
                <a:solidFill>
                  <a:srgbClr val="49504F"/>
                </a:solidFill>
              </a:rPr>
              <a:t>MongoDB</a:t>
            </a:r>
            <a:r>
              <a:rPr lang="zh-CN" altLang="en-US">
                <a:solidFill>
                  <a:srgbClr val="49504F"/>
                </a:solidFill>
              </a:rPr>
              <a:t>集群</a:t>
            </a:r>
            <a:endParaRPr lang="en-US" altLang="zh-CN">
              <a:solidFill>
                <a:srgbClr val="49504F"/>
              </a:solidFill>
            </a:endParaRPr>
          </a:p>
          <a:p>
            <a:r>
              <a:rPr lang="en-US" altLang="zh-CN">
                <a:solidFill>
                  <a:srgbClr val="49504F"/>
                </a:solidFill>
              </a:rPr>
              <a:t>          </a:t>
            </a:r>
            <a:r>
              <a:rPr lang="zh-CN" altLang="en-US">
                <a:solidFill>
                  <a:srgbClr val="49504F"/>
                </a:solidFill>
              </a:rPr>
              <a:t>测试主从节点数据同步</a:t>
            </a:r>
            <a:endParaRPr lang="en-US" altLang="zh-CN">
              <a:solidFill>
                <a:srgbClr val="49504F"/>
              </a:solidFill>
            </a:endParaRPr>
          </a:p>
          <a:p>
            <a:r>
              <a:rPr lang="en-US" altLang="zh-CN">
                <a:solidFill>
                  <a:srgbClr val="49504F"/>
                </a:solidFill>
              </a:rPr>
              <a:t>          </a:t>
            </a:r>
            <a:r>
              <a:rPr lang="zh-CN" altLang="en-US">
                <a:solidFill>
                  <a:srgbClr val="49504F"/>
                </a:solidFill>
              </a:rPr>
              <a:t>测试从节点选主</a:t>
            </a:r>
            <a:r>
              <a:rPr lang="en-US" altLang="zh-CN">
                <a:solidFill>
                  <a:srgbClr val="49504F"/>
                </a:solidFill>
              </a:rPr>
              <a:t>  	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>
                <a:solidFill>
                  <a:srgbClr val="49504F"/>
                </a:solidFill>
              </a:rPr>
              <a:t>使用</a:t>
            </a:r>
            <a:r>
              <a:rPr lang="en-US" altLang="zh-CN">
                <a:solidFill>
                  <a:srgbClr val="49504F"/>
                </a:solidFill>
              </a:rPr>
              <a:t>SpringData-Mongo</a:t>
            </a:r>
            <a:r>
              <a:rPr lang="zh-CN" altLang="en-US">
                <a:solidFill>
                  <a:srgbClr val="49504F"/>
                </a:solidFill>
              </a:rPr>
              <a:t>完成集群测试</a:t>
            </a:r>
            <a:r>
              <a:rPr lang="en-US" altLang="zh-CN">
                <a:solidFill>
                  <a:srgbClr val="49504F"/>
                </a:solidFill>
              </a:rPr>
              <a:t>  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04877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D36ACE3-5758-4360-9048-1FBB1AEA68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单点故障</a:t>
            </a:r>
            <a:endParaRPr lang="en-US" altLang="zh-CN"/>
          </a:p>
          <a:p>
            <a:r>
              <a:rPr lang="zh-CN" altLang="en-US"/>
              <a:t>适用于中小型应用（数据量适中）</a:t>
            </a:r>
            <a:endParaRPr lang="en-US" altLang="zh-CN"/>
          </a:p>
          <a:p>
            <a:r>
              <a:rPr lang="zh-CN" altLang="en-US" b="0" i="0">
                <a:solidFill>
                  <a:srgbClr val="B22222"/>
                </a:solidFill>
                <a:effectLst/>
                <a:latin typeface="Helvetica Neue"/>
              </a:rPr>
              <a:t>故障转移</a:t>
            </a:r>
            <a:endParaRPr lang="en-US" altLang="zh-CN" b="0" i="0">
              <a:solidFill>
                <a:srgbClr val="B22222"/>
              </a:solidFill>
              <a:effectLst/>
              <a:latin typeface="Helvetica Neue"/>
            </a:endParaRPr>
          </a:p>
          <a:p>
            <a:r>
              <a:rPr lang="zh-CN" altLang="en-US">
                <a:solidFill>
                  <a:srgbClr val="B22222"/>
                </a:solidFill>
                <a:latin typeface="Helvetica Neue"/>
              </a:rPr>
              <a:t>读写分离</a:t>
            </a: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B494519-1372-4E15-AA80-F6B512ADE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MongoDB</a:t>
            </a:r>
            <a:r>
              <a:rPr lang="zh-CN" altLang="en-US"/>
              <a:t>副本集群</a:t>
            </a:r>
          </a:p>
        </p:txBody>
      </p:sp>
    </p:spTree>
    <p:extLst>
      <p:ext uri="{BB962C8B-B14F-4D97-AF65-F5344CB8AC3E}">
        <p14:creationId xmlns:p14="http://schemas.microsoft.com/office/powerpoint/2010/main" val="3663160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B03AA351-44FC-4D84-91AE-CAC8A832A5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46133"/>
            <a:ext cx="10896401" cy="937823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0" i="0">
                <a:solidFill>
                  <a:srgbClr val="444444"/>
                </a:solidFill>
                <a:effectLst/>
                <a:latin typeface="Helvetica Neue"/>
              </a:rPr>
              <a:t>副本集群</a:t>
            </a:r>
            <a:r>
              <a:rPr lang="zh-CN" altLang="en-US">
                <a:solidFill>
                  <a:srgbClr val="444444"/>
                </a:solidFill>
                <a:latin typeface="Helvetica Neue"/>
              </a:rPr>
              <a:t>：多个服务器存储相同的数据保证可靠性。</a:t>
            </a:r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B494519-1372-4E15-AA80-F6B512ADE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MongoDB</a:t>
            </a:r>
            <a:r>
              <a:rPr lang="zh-CN" altLang="en-US"/>
              <a:t>集群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D36ACE3-5758-4360-9048-1FBB1AEA68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副本集群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8C220047-FFB6-4F73-8938-42BDC7A8FCEB}"/>
              </a:ext>
            </a:extLst>
          </p:cNvPr>
          <p:cNvSpPr/>
          <p:nvPr/>
        </p:nvSpPr>
        <p:spPr>
          <a:xfrm>
            <a:off x="8260080" y="3199538"/>
            <a:ext cx="1828800" cy="6604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MongoDB</a:t>
            </a:r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AD6B75F5-59B1-4A4F-BCE8-0BCA938F26E4}"/>
              </a:ext>
            </a:extLst>
          </p:cNvPr>
          <p:cNvSpPr/>
          <p:nvPr/>
        </p:nvSpPr>
        <p:spPr>
          <a:xfrm>
            <a:off x="8260080" y="4247782"/>
            <a:ext cx="1828800" cy="6604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MongoDB</a:t>
            </a:r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736D4DF4-3F25-413F-8971-C891A752813F}"/>
              </a:ext>
            </a:extLst>
          </p:cNvPr>
          <p:cNvSpPr/>
          <p:nvPr/>
        </p:nvSpPr>
        <p:spPr>
          <a:xfrm>
            <a:off x="8260080" y="5296026"/>
            <a:ext cx="1828800" cy="6604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MongoDB</a:t>
            </a:r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48F9C21-768C-46A7-8706-F601282745AF}"/>
              </a:ext>
            </a:extLst>
          </p:cNvPr>
          <p:cNvSpPr/>
          <p:nvPr/>
        </p:nvSpPr>
        <p:spPr>
          <a:xfrm>
            <a:off x="7345680" y="2813458"/>
            <a:ext cx="3779520" cy="3505200"/>
          </a:xfrm>
          <a:prstGeom prst="rect">
            <a:avLst/>
          </a:prstGeom>
          <a:noFill/>
          <a:ln w="19050">
            <a:solidFill>
              <a:srgbClr val="49504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B58095F-1990-46F1-9E34-06472928FEC9}"/>
              </a:ext>
            </a:extLst>
          </p:cNvPr>
          <p:cNvSpPr txBox="1"/>
          <p:nvPr/>
        </p:nvSpPr>
        <p:spPr>
          <a:xfrm>
            <a:off x="5212080" y="636349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/>
              <a:t>MongoDB</a:t>
            </a:r>
            <a:r>
              <a:rPr lang="zh-CN" altLang="en-US"/>
              <a:t>副本集群</a:t>
            </a:r>
          </a:p>
        </p:txBody>
      </p:sp>
    </p:spTree>
    <p:extLst>
      <p:ext uri="{BB962C8B-B14F-4D97-AF65-F5344CB8AC3E}">
        <p14:creationId xmlns:p14="http://schemas.microsoft.com/office/powerpoint/2010/main" val="1710992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5F2403-DAC9-454A-9779-7331986EC4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02126" y="888023"/>
            <a:ext cx="6298881" cy="4229100"/>
          </a:xfrm>
        </p:spPr>
        <p:txBody>
          <a:bodyPr/>
          <a:lstStyle/>
          <a:p>
            <a:r>
              <a:rPr lang="zh-CN" altLang="en-US"/>
              <a:t>通用设置</a:t>
            </a:r>
            <a:endParaRPr lang="en-US" altLang="zh-CN"/>
          </a:p>
          <a:p>
            <a:r>
              <a:rPr lang="en-US" altLang="zh-CN"/>
              <a:t>MongoDB</a:t>
            </a:r>
            <a:r>
              <a:rPr lang="zh-CN" altLang="en-US"/>
              <a:t>相关概念</a:t>
            </a:r>
            <a:endParaRPr lang="en-US" altLang="zh-CN"/>
          </a:p>
          <a:p>
            <a:r>
              <a:rPr lang="en-US" altLang="zh-CN"/>
              <a:t>SpringBoot</a:t>
            </a:r>
            <a:r>
              <a:rPr lang="zh-CN" altLang="en-US"/>
              <a:t>整合</a:t>
            </a:r>
            <a:r>
              <a:rPr lang="en-US" altLang="zh-CN"/>
              <a:t>MongoDB</a:t>
            </a:r>
            <a:r>
              <a:rPr lang="zh-CN" altLang="en-US"/>
              <a:t>完成</a:t>
            </a:r>
            <a:r>
              <a:rPr lang="en-US" altLang="zh-CN"/>
              <a:t>CRUD</a:t>
            </a:r>
          </a:p>
          <a:p>
            <a:r>
              <a:rPr lang="zh-CN" altLang="en-US"/>
              <a:t>今日佳人</a:t>
            </a:r>
          </a:p>
        </p:txBody>
      </p:sp>
    </p:spTree>
    <p:extLst>
      <p:ext uri="{BB962C8B-B14F-4D97-AF65-F5344CB8AC3E}">
        <p14:creationId xmlns:p14="http://schemas.microsoft.com/office/powerpoint/2010/main" val="21962096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B03AA351-44FC-4D84-91AE-CAC8A832A5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4"/>
            <a:ext cx="10749598" cy="835810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0" i="0">
                <a:solidFill>
                  <a:srgbClr val="444444"/>
                </a:solidFill>
                <a:effectLst/>
                <a:latin typeface="Helvetica Neue"/>
              </a:rPr>
              <a:t>Sharding </a:t>
            </a:r>
            <a:r>
              <a:rPr lang="zh-CN" altLang="en-US" b="0" i="0">
                <a:solidFill>
                  <a:srgbClr val="444444"/>
                </a:solidFill>
                <a:effectLst/>
                <a:latin typeface="Helvetica Neue"/>
              </a:rPr>
              <a:t>（</a:t>
            </a:r>
            <a:r>
              <a:rPr lang="zh-CN" altLang="en-US"/>
              <a:t>分片集群</a:t>
            </a:r>
            <a:r>
              <a:rPr lang="zh-CN" altLang="en-US" b="0" i="0">
                <a:solidFill>
                  <a:srgbClr val="444444"/>
                </a:solidFill>
                <a:effectLst/>
                <a:latin typeface="Helvetica Neue"/>
              </a:rPr>
              <a:t>）该模式适合处理大量数据，它将数据分开存储，不同服务器保存不同的数据，所有服务器数据的总和即为整个数据集。</a:t>
            </a:r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B494519-1372-4E15-AA80-F6B512ADE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MongoDB</a:t>
            </a:r>
            <a:r>
              <a:rPr lang="zh-CN" altLang="en-US"/>
              <a:t>集群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D36ACE3-5758-4360-9048-1FBB1AEA68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分片集群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631B19E-7F56-4B17-94E8-E475326E0B5C}"/>
              </a:ext>
            </a:extLst>
          </p:cNvPr>
          <p:cNvSpPr/>
          <p:nvPr/>
        </p:nvSpPr>
        <p:spPr>
          <a:xfrm>
            <a:off x="7141027" y="2292209"/>
            <a:ext cx="1601756" cy="835810"/>
          </a:xfrm>
          <a:prstGeom prst="rect">
            <a:avLst/>
          </a:prstGeom>
          <a:noFill/>
          <a:ln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7135D8F-D495-4CE7-B748-2BBD78D658AE}"/>
              </a:ext>
            </a:extLst>
          </p:cNvPr>
          <p:cNvSpPr/>
          <p:nvPr/>
        </p:nvSpPr>
        <p:spPr>
          <a:xfrm>
            <a:off x="7141027" y="3447326"/>
            <a:ext cx="1601756" cy="835810"/>
          </a:xfrm>
          <a:prstGeom prst="rect">
            <a:avLst/>
          </a:prstGeom>
          <a:noFill/>
          <a:ln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1B97E16-A025-4328-ACD8-CF8F29CD9727}"/>
              </a:ext>
            </a:extLst>
          </p:cNvPr>
          <p:cNvSpPr/>
          <p:nvPr/>
        </p:nvSpPr>
        <p:spPr>
          <a:xfrm>
            <a:off x="7141027" y="4602443"/>
            <a:ext cx="1685732" cy="835811"/>
          </a:xfrm>
          <a:prstGeom prst="rect">
            <a:avLst/>
          </a:prstGeom>
          <a:noFill/>
          <a:ln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C2B8F36-9F1B-48D0-B95F-8AA6637F5448}"/>
              </a:ext>
            </a:extLst>
          </p:cNvPr>
          <p:cNvSpPr txBox="1"/>
          <p:nvPr/>
        </p:nvSpPr>
        <p:spPr>
          <a:xfrm>
            <a:off x="6849200" y="2189359"/>
            <a:ext cx="604653" cy="25391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Share A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059A123-4378-44C3-AE0D-D017EBEEC646}"/>
              </a:ext>
            </a:extLst>
          </p:cNvPr>
          <p:cNvSpPr txBox="1"/>
          <p:nvPr/>
        </p:nvSpPr>
        <p:spPr>
          <a:xfrm>
            <a:off x="6849200" y="3332422"/>
            <a:ext cx="599844" cy="25391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Share B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EBA64B1-7BA6-4D0F-8AA8-8DF00FAB99A8}"/>
              </a:ext>
            </a:extLst>
          </p:cNvPr>
          <p:cNvSpPr txBox="1"/>
          <p:nvPr/>
        </p:nvSpPr>
        <p:spPr>
          <a:xfrm>
            <a:off x="6850803" y="4487539"/>
            <a:ext cx="598241" cy="25391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Share C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" name="流程图: 多文档 14">
            <a:extLst>
              <a:ext uri="{FF2B5EF4-FFF2-40B4-BE49-F238E27FC236}">
                <a16:creationId xmlns:a16="http://schemas.microsoft.com/office/drawing/2014/main" id="{A5707D95-D4E6-4243-BBEA-659F7840A7A0}"/>
              </a:ext>
            </a:extLst>
          </p:cNvPr>
          <p:cNvSpPr/>
          <p:nvPr/>
        </p:nvSpPr>
        <p:spPr>
          <a:xfrm>
            <a:off x="3883419" y="4123539"/>
            <a:ext cx="1060704" cy="758952"/>
          </a:xfrm>
          <a:prstGeom prst="flowChartMultidocument">
            <a:avLst/>
          </a:prstGeom>
          <a:noFill/>
          <a:ln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AEAD323-9C67-4C11-8F5B-D3D47298A4EE}"/>
              </a:ext>
            </a:extLst>
          </p:cNvPr>
          <p:cNvSpPr txBox="1"/>
          <p:nvPr/>
        </p:nvSpPr>
        <p:spPr>
          <a:xfrm>
            <a:off x="4153614" y="4376057"/>
            <a:ext cx="4770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1TB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1" name="左大括号 20">
            <a:extLst>
              <a:ext uri="{FF2B5EF4-FFF2-40B4-BE49-F238E27FC236}">
                <a16:creationId xmlns:a16="http://schemas.microsoft.com/office/drawing/2014/main" id="{6A49707D-6465-4F07-8932-AA6D484E32B6}"/>
              </a:ext>
            </a:extLst>
          </p:cNvPr>
          <p:cNvSpPr/>
          <p:nvPr/>
        </p:nvSpPr>
        <p:spPr>
          <a:xfrm>
            <a:off x="6282473" y="2915388"/>
            <a:ext cx="734148" cy="3100591"/>
          </a:xfrm>
          <a:prstGeom prst="leftBrace">
            <a:avLst>
              <a:gd name="adj1" fmla="val 8333"/>
              <a:gd name="adj2" fmla="val 51204"/>
            </a:avLst>
          </a:prstGeom>
          <a:ln w="19050">
            <a:solidFill>
              <a:srgbClr val="4950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DB026D7F-91CF-42AA-8399-A8C36E5A16CA}"/>
              </a:ext>
            </a:extLst>
          </p:cNvPr>
          <p:cNvCxnSpPr>
            <a:cxnSpLocks/>
          </p:cNvCxnSpPr>
          <p:nvPr/>
        </p:nvCxnSpPr>
        <p:spPr>
          <a:xfrm>
            <a:off x="4944317" y="4503015"/>
            <a:ext cx="1338350" cy="0"/>
          </a:xfrm>
          <a:prstGeom prst="line">
            <a:avLst/>
          </a:prstGeom>
          <a:ln w="19050">
            <a:solidFill>
              <a:srgbClr val="4950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6D99095A-468C-419A-9076-6C5E03F838BE}"/>
              </a:ext>
            </a:extLst>
          </p:cNvPr>
          <p:cNvSpPr/>
          <p:nvPr/>
        </p:nvSpPr>
        <p:spPr>
          <a:xfrm>
            <a:off x="7141027" y="5757560"/>
            <a:ext cx="1685732" cy="835811"/>
          </a:xfrm>
          <a:prstGeom prst="rect">
            <a:avLst/>
          </a:prstGeom>
          <a:noFill/>
          <a:ln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DC5C5931-2056-4713-94EF-6E7295181EA2}"/>
              </a:ext>
            </a:extLst>
          </p:cNvPr>
          <p:cNvSpPr txBox="1"/>
          <p:nvPr/>
        </p:nvSpPr>
        <p:spPr>
          <a:xfrm>
            <a:off x="6852416" y="5676732"/>
            <a:ext cx="609462" cy="25391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Share D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3BAACA07-A48C-4145-A063-65717D8A93B6}"/>
              </a:ext>
            </a:extLst>
          </p:cNvPr>
          <p:cNvSpPr/>
          <p:nvPr/>
        </p:nvSpPr>
        <p:spPr>
          <a:xfrm>
            <a:off x="7531048" y="2480148"/>
            <a:ext cx="849086" cy="531378"/>
          </a:xfrm>
          <a:prstGeom prst="ellipse">
            <a:avLst/>
          </a:prstGeom>
          <a:noFill/>
          <a:ln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2783D707-C656-4870-9962-607F910B0982}"/>
              </a:ext>
            </a:extLst>
          </p:cNvPr>
          <p:cNvSpPr txBox="1"/>
          <p:nvPr/>
        </p:nvSpPr>
        <p:spPr>
          <a:xfrm>
            <a:off x="7679096" y="2618879"/>
            <a:ext cx="60959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256GB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B85ADA9E-5AE5-45EC-8FC9-8BA70529AA6F}"/>
              </a:ext>
            </a:extLst>
          </p:cNvPr>
          <p:cNvSpPr/>
          <p:nvPr/>
        </p:nvSpPr>
        <p:spPr>
          <a:xfrm>
            <a:off x="7532603" y="3630590"/>
            <a:ext cx="849086" cy="531378"/>
          </a:xfrm>
          <a:prstGeom prst="ellipse">
            <a:avLst/>
          </a:prstGeom>
          <a:noFill/>
          <a:ln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1A292A1C-B216-4AD4-A874-547BB17EC532}"/>
              </a:ext>
            </a:extLst>
          </p:cNvPr>
          <p:cNvSpPr txBox="1"/>
          <p:nvPr/>
        </p:nvSpPr>
        <p:spPr>
          <a:xfrm>
            <a:off x="7680651" y="3769321"/>
            <a:ext cx="60959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256GB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C929BD7E-6D65-4BDF-87F1-3CDF33BD3585}"/>
              </a:ext>
            </a:extLst>
          </p:cNvPr>
          <p:cNvSpPr/>
          <p:nvPr/>
        </p:nvSpPr>
        <p:spPr>
          <a:xfrm>
            <a:off x="7531048" y="4801688"/>
            <a:ext cx="849086" cy="531378"/>
          </a:xfrm>
          <a:prstGeom prst="ellipse">
            <a:avLst/>
          </a:prstGeom>
          <a:noFill/>
          <a:ln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E4E69621-EEBC-42E4-8223-A634A66CFC78}"/>
              </a:ext>
            </a:extLst>
          </p:cNvPr>
          <p:cNvSpPr txBox="1"/>
          <p:nvPr/>
        </p:nvSpPr>
        <p:spPr>
          <a:xfrm>
            <a:off x="7679096" y="4940419"/>
            <a:ext cx="60959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256GB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BAA9C510-0BF1-4DDF-90C1-5453A4AB568F}"/>
              </a:ext>
            </a:extLst>
          </p:cNvPr>
          <p:cNvSpPr/>
          <p:nvPr/>
        </p:nvSpPr>
        <p:spPr>
          <a:xfrm>
            <a:off x="7536958" y="5962403"/>
            <a:ext cx="849086" cy="531378"/>
          </a:xfrm>
          <a:prstGeom prst="ellipse">
            <a:avLst/>
          </a:prstGeom>
          <a:noFill/>
          <a:ln>
            <a:solidFill>
              <a:srgbClr val="49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DF901417-3CB1-49C8-822C-3FF7F7C23FF7}"/>
              </a:ext>
            </a:extLst>
          </p:cNvPr>
          <p:cNvSpPr txBox="1"/>
          <p:nvPr/>
        </p:nvSpPr>
        <p:spPr>
          <a:xfrm>
            <a:off x="7685006" y="6101134"/>
            <a:ext cx="60959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256GB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3556302-F419-43E1-A28E-B7619EC44B2C}"/>
              </a:ext>
            </a:extLst>
          </p:cNvPr>
          <p:cNvSpPr/>
          <p:nvPr/>
        </p:nvSpPr>
        <p:spPr>
          <a:xfrm>
            <a:off x="5309585" y="4161968"/>
            <a:ext cx="848482" cy="3633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rgbClr val="49504F"/>
                </a:solidFill>
                <a:ea typeface="Alibaba PuHuiTi R"/>
              </a:rPr>
              <a:t>分片集群</a:t>
            </a:r>
          </a:p>
        </p:txBody>
      </p:sp>
    </p:spTree>
    <p:extLst>
      <p:ext uri="{BB962C8B-B14F-4D97-AF65-F5344CB8AC3E}">
        <p14:creationId xmlns:p14="http://schemas.microsoft.com/office/powerpoint/2010/main" val="1644287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5" grpId="0" animBg="1"/>
      <p:bldP spid="15" grpId="1" animBg="1"/>
      <p:bldP spid="16" grpId="0"/>
      <p:bldP spid="16" grpId="1"/>
      <p:bldP spid="21" grpId="0" animBg="1"/>
      <p:bldP spid="26" grpId="0" animBg="1"/>
      <p:bldP spid="27" grpId="0" animBg="1"/>
      <p:bldP spid="29" grpId="0" animBg="1"/>
      <p:bldP spid="30" grpId="0"/>
      <p:bldP spid="31" grpId="0" animBg="1"/>
      <p:bldP spid="32" grpId="0"/>
      <p:bldP spid="33" grpId="0" animBg="1"/>
      <p:bldP spid="34" grpId="0"/>
      <p:bldP spid="35" grpId="0" animBg="1"/>
      <p:bldP spid="3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9BD84EC5-F947-4C1F-B045-2601DBF54C17}"/>
              </a:ext>
            </a:extLst>
          </p:cNvPr>
          <p:cNvSpPr/>
          <p:nvPr/>
        </p:nvSpPr>
        <p:spPr>
          <a:xfrm>
            <a:off x="7589520" y="1756951"/>
            <a:ext cx="4360162" cy="442939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B03AA351-44FC-4D84-91AE-CAC8A832A5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46133"/>
            <a:ext cx="5997827" cy="4219575"/>
          </a:xfrm>
        </p:spPr>
        <p:txBody>
          <a:bodyPr/>
          <a:lstStyle/>
          <a:p>
            <a:r>
              <a:rPr lang="zh-CN" altLang="en-US">
                <a:solidFill>
                  <a:srgbClr val="444444"/>
                </a:solidFill>
                <a:latin typeface="Helvetica Neue"/>
                <a:ea typeface="Alibaba PuHuiTi R"/>
              </a:rPr>
              <a:t>分片服务（</a:t>
            </a:r>
            <a:r>
              <a:rPr lang="en-US" altLang="zh-CN">
                <a:solidFill>
                  <a:srgbClr val="444444"/>
                </a:solidFill>
                <a:latin typeface="Helvetica Neue"/>
                <a:ea typeface="Alibaba PuHuiTi R"/>
              </a:rPr>
              <a:t>Shard Server</a:t>
            </a:r>
            <a:r>
              <a:rPr lang="zh-CN" altLang="en-US">
                <a:solidFill>
                  <a:srgbClr val="444444"/>
                </a:solidFill>
                <a:latin typeface="Helvetica Neue"/>
                <a:ea typeface="Alibaba PuHuiTi R"/>
              </a:rPr>
              <a:t>）</a:t>
            </a:r>
            <a:endParaRPr lang="en-US" altLang="zh-CN">
              <a:solidFill>
                <a:srgbClr val="444444"/>
              </a:solidFill>
              <a:latin typeface="Helvetica Neue"/>
              <a:ea typeface="Alibaba PuHuiTi R"/>
            </a:endParaRPr>
          </a:p>
          <a:p>
            <a:r>
              <a:rPr lang="zh-CN" altLang="en-US" i="0">
                <a:solidFill>
                  <a:srgbClr val="444444"/>
                </a:solidFill>
                <a:effectLst/>
                <a:latin typeface="Helvetica Neue"/>
                <a:ea typeface="Alibaba PuHuiTi R"/>
              </a:rPr>
              <a:t>配置服务（</a:t>
            </a:r>
            <a:r>
              <a:rPr lang="en-US" altLang="zh-CN" i="0">
                <a:solidFill>
                  <a:srgbClr val="444444"/>
                </a:solidFill>
                <a:effectLst/>
                <a:latin typeface="Helvetica Neue"/>
                <a:ea typeface="Alibaba PuHuiTi R"/>
              </a:rPr>
              <a:t>Config </a:t>
            </a:r>
            <a:r>
              <a:rPr lang="en-US" altLang="zh-CN">
                <a:solidFill>
                  <a:srgbClr val="444444"/>
                </a:solidFill>
                <a:latin typeface="Helvetica Neue"/>
                <a:ea typeface="Alibaba PuHuiTi R"/>
              </a:rPr>
              <a:t>Server</a:t>
            </a:r>
            <a:r>
              <a:rPr lang="zh-CN" altLang="en-US" i="0">
                <a:solidFill>
                  <a:srgbClr val="444444"/>
                </a:solidFill>
                <a:effectLst/>
                <a:latin typeface="Helvetica Neue"/>
                <a:ea typeface="Alibaba PuHuiTi R"/>
              </a:rPr>
              <a:t>）</a:t>
            </a:r>
            <a:endParaRPr lang="en-US" altLang="zh-CN" i="0">
              <a:solidFill>
                <a:srgbClr val="444444"/>
              </a:solidFill>
              <a:effectLst/>
              <a:latin typeface="Helvetica Neue"/>
              <a:ea typeface="Alibaba PuHuiTi R"/>
            </a:endParaRPr>
          </a:p>
          <a:p>
            <a:r>
              <a:rPr lang="zh-CN" altLang="en-US">
                <a:solidFill>
                  <a:srgbClr val="444444"/>
                </a:solidFill>
                <a:latin typeface="Helvetica Neue"/>
                <a:ea typeface="Alibaba PuHuiTi R"/>
              </a:rPr>
              <a:t>路由服务（</a:t>
            </a:r>
            <a:r>
              <a:rPr lang="en-US" altLang="zh-CN">
                <a:solidFill>
                  <a:srgbClr val="444444"/>
                </a:solidFill>
                <a:latin typeface="Helvetica Neue"/>
                <a:ea typeface="Alibaba PuHuiTi R"/>
              </a:rPr>
              <a:t>Route Server</a:t>
            </a:r>
            <a:r>
              <a:rPr lang="zh-CN" altLang="en-US">
                <a:solidFill>
                  <a:srgbClr val="444444"/>
                </a:solidFill>
                <a:latin typeface="Helvetica Neue"/>
                <a:ea typeface="Alibaba PuHuiTi R"/>
              </a:rPr>
              <a:t>）</a:t>
            </a:r>
            <a:endParaRPr lang="en-US" altLang="zh-CN">
              <a:solidFill>
                <a:srgbClr val="444444"/>
              </a:solidFill>
              <a:latin typeface="Helvetica Neue"/>
              <a:ea typeface="Alibaba PuHuiTi R"/>
            </a:endParaRPr>
          </a:p>
          <a:p>
            <a:pPr marL="0" indent="0">
              <a:buNone/>
            </a:pPr>
            <a:endParaRPr lang="en-US" altLang="zh-CN" i="0">
              <a:solidFill>
                <a:srgbClr val="444444"/>
              </a:solidFill>
              <a:effectLst/>
              <a:latin typeface="Helvetica Neue"/>
              <a:ea typeface="Alibaba PuHuiTi R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B494519-1372-4E15-AA80-F6B512ADE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MongoDB</a:t>
            </a:r>
            <a:r>
              <a:rPr lang="zh-CN" altLang="en-US"/>
              <a:t>集群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D36ACE3-5758-4360-9048-1FBB1AEA68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分片集群</a:t>
            </a:r>
            <a:r>
              <a:rPr lang="en-US" altLang="zh-CN"/>
              <a:t>-</a:t>
            </a:r>
            <a:r>
              <a:rPr lang="zh-CN" altLang="en-US"/>
              <a:t>内部结构</a:t>
            </a: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5C099CF7-7CDA-4A87-B980-2E49351137CE}"/>
              </a:ext>
            </a:extLst>
          </p:cNvPr>
          <p:cNvSpPr/>
          <p:nvPr/>
        </p:nvSpPr>
        <p:spPr>
          <a:xfrm>
            <a:off x="6467118" y="3266988"/>
            <a:ext cx="915625" cy="736196"/>
          </a:xfrm>
          <a:prstGeom prst="ellipse">
            <a:avLst/>
          </a:prstGeom>
          <a:noFill/>
          <a:ln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rgbClr val="49504F"/>
                </a:solidFill>
                <a:ea typeface="Alibaba PuHuiTi R"/>
              </a:rPr>
              <a:t>客户端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38F41A7-69E0-4413-A678-173B26823F66}"/>
              </a:ext>
            </a:extLst>
          </p:cNvPr>
          <p:cNvSpPr/>
          <p:nvPr/>
        </p:nvSpPr>
        <p:spPr>
          <a:xfrm>
            <a:off x="7935969" y="5497961"/>
            <a:ext cx="1120578" cy="471523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ea typeface="Alibaba PuHuiTi R"/>
              </a:rPr>
              <a:t>配置服务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65BF17A-6D39-4D4B-86A5-2F1CB7FD0F6B}"/>
              </a:ext>
            </a:extLst>
          </p:cNvPr>
          <p:cNvSpPr/>
          <p:nvPr/>
        </p:nvSpPr>
        <p:spPr>
          <a:xfrm>
            <a:off x="10169717" y="2420071"/>
            <a:ext cx="1120578" cy="471523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ea typeface="Alibaba PuHuiTi R"/>
              </a:rPr>
              <a:t>分片服务</a:t>
            </a:r>
            <a:r>
              <a:rPr lang="en-US" altLang="zh-CN" sz="1200">
                <a:ea typeface="Alibaba PuHuiTi R"/>
              </a:rPr>
              <a:t>1</a:t>
            </a:r>
            <a:endParaRPr lang="zh-CN" altLang="en-US" sz="1200">
              <a:ea typeface="Alibaba PuHuiTi R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B00FFCD-FB08-481C-B4BD-31B80155C7E3}"/>
              </a:ext>
            </a:extLst>
          </p:cNvPr>
          <p:cNvSpPr/>
          <p:nvPr/>
        </p:nvSpPr>
        <p:spPr>
          <a:xfrm>
            <a:off x="7935968" y="3402373"/>
            <a:ext cx="1120578" cy="471523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ea typeface="Alibaba PuHuiTi R"/>
              </a:rPr>
              <a:t>路由服务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EFE0701-52B7-4019-A5B3-1CFD47A832FF}"/>
              </a:ext>
            </a:extLst>
          </p:cNvPr>
          <p:cNvSpPr/>
          <p:nvPr/>
        </p:nvSpPr>
        <p:spPr>
          <a:xfrm>
            <a:off x="10169716" y="3344495"/>
            <a:ext cx="1120578" cy="471523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ea typeface="Alibaba PuHuiTi R"/>
              </a:rPr>
              <a:t>分片服务</a:t>
            </a:r>
            <a:r>
              <a:rPr lang="en-US" altLang="zh-CN" sz="1200">
                <a:ea typeface="Alibaba PuHuiTi R"/>
              </a:rPr>
              <a:t>2</a:t>
            </a:r>
            <a:endParaRPr lang="zh-CN" altLang="en-US" sz="1200">
              <a:ea typeface="Alibaba PuHuiTi R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F74D319-209D-49E1-8558-5E0964F29AE6}"/>
              </a:ext>
            </a:extLst>
          </p:cNvPr>
          <p:cNvSpPr/>
          <p:nvPr/>
        </p:nvSpPr>
        <p:spPr>
          <a:xfrm>
            <a:off x="10169717" y="4268919"/>
            <a:ext cx="1120578" cy="471523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ea typeface="Alibaba PuHuiTi R"/>
              </a:rPr>
              <a:t>分片服务</a:t>
            </a:r>
            <a:r>
              <a:rPr lang="en-US" altLang="zh-CN" sz="1400">
                <a:ea typeface="Alibaba PuHuiTi R"/>
              </a:rPr>
              <a:t>3</a:t>
            </a:r>
            <a:endParaRPr lang="zh-CN" altLang="en-US" sz="1400">
              <a:ea typeface="Alibaba PuHuiTi R"/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AD2080C8-7D1E-4820-9FFD-6B50A3FAB8D3}"/>
              </a:ext>
            </a:extLst>
          </p:cNvPr>
          <p:cNvCxnSpPr>
            <a:stCxn id="17" idx="6"/>
            <a:endCxn id="20" idx="1"/>
          </p:cNvCxnSpPr>
          <p:nvPr/>
        </p:nvCxnSpPr>
        <p:spPr>
          <a:xfrm>
            <a:off x="7382743" y="3635086"/>
            <a:ext cx="553225" cy="3049"/>
          </a:xfrm>
          <a:prstGeom prst="straightConnector1">
            <a:avLst/>
          </a:prstGeom>
          <a:ln w="1905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D5522D63-3FA2-4A14-BF7A-540247C63658}"/>
              </a:ext>
            </a:extLst>
          </p:cNvPr>
          <p:cNvSpPr/>
          <p:nvPr/>
        </p:nvSpPr>
        <p:spPr>
          <a:xfrm>
            <a:off x="9978891" y="2142188"/>
            <a:ext cx="1502229" cy="2985796"/>
          </a:xfrm>
          <a:prstGeom prst="rect">
            <a:avLst/>
          </a:prstGeom>
          <a:noFill/>
          <a:ln w="19050">
            <a:solidFill>
              <a:srgbClr val="AD2B26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9BA1B9A9-D724-436D-A018-477E77BF9069}"/>
              </a:ext>
            </a:extLst>
          </p:cNvPr>
          <p:cNvCxnSpPr>
            <a:stCxn id="20" idx="3"/>
            <a:endCxn id="25" idx="1"/>
          </p:cNvCxnSpPr>
          <p:nvPr/>
        </p:nvCxnSpPr>
        <p:spPr>
          <a:xfrm flipV="1">
            <a:off x="9056546" y="3635086"/>
            <a:ext cx="922345" cy="3049"/>
          </a:xfrm>
          <a:prstGeom prst="straightConnector1">
            <a:avLst/>
          </a:prstGeom>
          <a:ln w="1905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87335E06-144B-4B54-A746-993A0499D1FC}"/>
              </a:ext>
            </a:extLst>
          </p:cNvPr>
          <p:cNvCxnSpPr>
            <a:stCxn id="18" idx="0"/>
            <a:endCxn id="20" idx="2"/>
          </p:cNvCxnSpPr>
          <p:nvPr/>
        </p:nvCxnSpPr>
        <p:spPr>
          <a:xfrm flipH="1" flipV="1">
            <a:off x="8496257" y="3873896"/>
            <a:ext cx="1" cy="1624065"/>
          </a:xfrm>
          <a:prstGeom prst="straightConnector1">
            <a:avLst/>
          </a:prstGeom>
          <a:ln w="19050">
            <a:solidFill>
              <a:srgbClr val="49504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26C2CD9F-5E67-4397-AA23-47368BA6C228}"/>
              </a:ext>
            </a:extLst>
          </p:cNvPr>
          <p:cNvCxnSpPr>
            <a:stCxn id="25" idx="2"/>
            <a:endCxn id="18" idx="3"/>
          </p:cNvCxnSpPr>
          <p:nvPr/>
        </p:nvCxnSpPr>
        <p:spPr>
          <a:xfrm rot="5400000">
            <a:off x="9590408" y="4594124"/>
            <a:ext cx="605739" cy="1673459"/>
          </a:xfrm>
          <a:prstGeom prst="bentConnector2">
            <a:avLst/>
          </a:prstGeom>
          <a:ln w="19050">
            <a:solidFill>
              <a:srgbClr val="49504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785D47F8-5338-4CA8-A9F2-E2D04F4BF734}"/>
              </a:ext>
            </a:extLst>
          </p:cNvPr>
          <p:cNvSpPr/>
          <p:nvPr/>
        </p:nvSpPr>
        <p:spPr>
          <a:xfrm>
            <a:off x="7349830" y="1711297"/>
            <a:ext cx="1544320" cy="4656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rgbClr val="49504F"/>
                </a:solidFill>
                <a:ea typeface="Alibaba PuHuiTi R"/>
              </a:rPr>
              <a:t>分片集群</a:t>
            </a:r>
          </a:p>
        </p:txBody>
      </p:sp>
    </p:spTree>
    <p:extLst>
      <p:ext uri="{BB962C8B-B14F-4D97-AF65-F5344CB8AC3E}">
        <p14:creationId xmlns:p14="http://schemas.microsoft.com/office/powerpoint/2010/main" val="2584354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6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7" grpId="0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5" grpId="0" animBg="1"/>
      <p:bldP spid="25" grpId="1" animBg="1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id="{C2E46B1B-4AEE-4B6B-9486-FDB801413254}"/>
              </a:ext>
            </a:extLst>
          </p:cNvPr>
          <p:cNvSpPr/>
          <p:nvPr/>
        </p:nvSpPr>
        <p:spPr>
          <a:xfrm>
            <a:off x="7421665" y="1891154"/>
            <a:ext cx="4360162" cy="442939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CD364F8-FBD4-42B5-92EB-A213258E3383}"/>
              </a:ext>
            </a:extLst>
          </p:cNvPr>
          <p:cNvSpPr/>
          <p:nvPr/>
        </p:nvSpPr>
        <p:spPr>
          <a:xfrm>
            <a:off x="7181975" y="1845500"/>
            <a:ext cx="1544320" cy="4656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rgbClr val="49504F"/>
                </a:solidFill>
                <a:ea typeface="Alibaba PuHuiTi R"/>
              </a:rPr>
              <a:t>分片集群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B03AA351-44FC-4D84-91AE-CAC8A832A5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46133"/>
            <a:ext cx="5997827" cy="4219575"/>
          </a:xfrm>
        </p:spPr>
        <p:txBody>
          <a:bodyPr/>
          <a:lstStyle/>
          <a:p>
            <a:r>
              <a:rPr lang="zh-CN" altLang="en-US">
                <a:solidFill>
                  <a:srgbClr val="444444"/>
                </a:solidFill>
                <a:latin typeface="Helvetica Neue"/>
                <a:ea typeface="Alibaba PuHuiTi R"/>
              </a:rPr>
              <a:t>分片服务（</a:t>
            </a:r>
            <a:r>
              <a:rPr lang="en-US" altLang="zh-CN">
                <a:solidFill>
                  <a:srgbClr val="444444"/>
                </a:solidFill>
                <a:latin typeface="Helvetica Neue"/>
                <a:ea typeface="Alibaba PuHuiTi R"/>
              </a:rPr>
              <a:t>Shard Server</a:t>
            </a:r>
            <a:r>
              <a:rPr lang="zh-CN" altLang="en-US">
                <a:solidFill>
                  <a:srgbClr val="444444"/>
                </a:solidFill>
                <a:latin typeface="Helvetica Neue"/>
                <a:ea typeface="Alibaba PuHuiTi R"/>
              </a:rPr>
              <a:t>）</a:t>
            </a:r>
            <a:endParaRPr lang="en-US" altLang="zh-CN">
              <a:solidFill>
                <a:srgbClr val="444444"/>
              </a:solidFill>
              <a:latin typeface="Helvetica Neue"/>
              <a:ea typeface="Alibaba PuHuiTi R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B494519-1372-4E15-AA80-F6B512ADE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MongoDB</a:t>
            </a:r>
            <a:r>
              <a:rPr lang="zh-CN" altLang="en-US"/>
              <a:t>集群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D36ACE3-5758-4360-9048-1FBB1AEA68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分片集群</a:t>
            </a:r>
            <a:r>
              <a:rPr lang="en-US" altLang="zh-CN"/>
              <a:t>-</a:t>
            </a:r>
            <a:r>
              <a:rPr lang="zh-CN" altLang="en-US"/>
              <a:t>内部结构</a:t>
            </a: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DC879E91-0946-4BB0-AE4C-79927446ACA2}"/>
              </a:ext>
            </a:extLst>
          </p:cNvPr>
          <p:cNvSpPr/>
          <p:nvPr/>
        </p:nvSpPr>
        <p:spPr>
          <a:xfrm>
            <a:off x="6315214" y="3483772"/>
            <a:ext cx="915625" cy="73619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bg1"/>
                </a:solidFill>
                <a:ea typeface="Alibaba PuHuiTi R"/>
              </a:rPr>
              <a:t>客户端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F46ECA83-B892-4F33-8C90-5B586D08775A}"/>
              </a:ext>
            </a:extLst>
          </p:cNvPr>
          <p:cNvSpPr/>
          <p:nvPr/>
        </p:nvSpPr>
        <p:spPr>
          <a:xfrm>
            <a:off x="8037624" y="5728837"/>
            <a:ext cx="1120578" cy="471523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bg1"/>
                </a:solidFill>
                <a:ea typeface="Alibaba PuHuiTi R"/>
              </a:rPr>
              <a:t>配置服务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82490A55-A9FC-4227-9EA6-CBC5880ECB0D}"/>
              </a:ext>
            </a:extLst>
          </p:cNvPr>
          <p:cNvSpPr/>
          <p:nvPr/>
        </p:nvSpPr>
        <p:spPr>
          <a:xfrm>
            <a:off x="10271373" y="2629198"/>
            <a:ext cx="1120578" cy="471523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ea typeface="Alibaba PuHuiTi R"/>
              </a:rPr>
              <a:t>分片服务</a:t>
            </a:r>
            <a:r>
              <a:rPr lang="en-US" altLang="zh-CN" sz="1200">
                <a:ea typeface="Alibaba PuHuiTi R"/>
              </a:rPr>
              <a:t>1</a:t>
            </a:r>
            <a:endParaRPr lang="zh-CN" altLang="en-US" sz="1200">
              <a:ea typeface="Alibaba PuHuiTi R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E10E9C4-BC5D-483D-A07D-00F7D4673978}"/>
              </a:ext>
            </a:extLst>
          </p:cNvPr>
          <p:cNvSpPr/>
          <p:nvPr/>
        </p:nvSpPr>
        <p:spPr>
          <a:xfrm>
            <a:off x="8037624" y="3611500"/>
            <a:ext cx="1120578" cy="471523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bg1"/>
                </a:solidFill>
                <a:ea typeface="Alibaba PuHuiTi R"/>
              </a:rPr>
              <a:t>路由服务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3AEE8C5D-D75D-4946-9708-18F42267C1B3}"/>
              </a:ext>
            </a:extLst>
          </p:cNvPr>
          <p:cNvSpPr/>
          <p:nvPr/>
        </p:nvSpPr>
        <p:spPr>
          <a:xfrm>
            <a:off x="10271372" y="3553622"/>
            <a:ext cx="1120578" cy="471523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ea typeface="Alibaba PuHuiTi R"/>
              </a:rPr>
              <a:t>分片服务</a:t>
            </a:r>
            <a:r>
              <a:rPr lang="en-US" altLang="zh-CN" sz="1200">
                <a:ea typeface="Alibaba PuHuiTi R"/>
              </a:rPr>
              <a:t>2</a:t>
            </a:r>
            <a:endParaRPr lang="zh-CN" altLang="en-US" sz="1200">
              <a:ea typeface="Alibaba PuHuiTi R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DE8D3F55-3716-4BFF-9503-A90A03BE7EE5}"/>
              </a:ext>
            </a:extLst>
          </p:cNvPr>
          <p:cNvSpPr/>
          <p:nvPr/>
        </p:nvSpPr>
        <p:spPr>
          <a:xfrm>
            <a:off x="10271373" y="4478046"/>
            <a:ext cx="1120578" cy="471523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ea typeface="Alibaba PuHuiTi R"/>
              </a:rPr>
              <a:t>分片服务</a:t>
            </a:r>
            <a:r>
              <a:rPr lang="en-US" altLang="zh-CN" sz="1200">
                <a:ea typeface="Alibaba PuHuiTi R"/>
              </a:rPr>
              <a:t>3</a:t>
            </a:r>
            <a:endParaRPr lang="zh-CN" altLang="en-US" sz="1200">
              <a:ea typeface="Alibaba PuHuiTi R"/>
            </a:endParaRP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31D58B33-DBE7-47F1-B9CD-718D53B866D8}"/>
              </a:ext>
            </a:extLst>
          </p:cNvPr>
          <p:cNvCxnSpPr>
            <a:stCxn id="22" idx="6"/>
            <a:endCxn id="27" idx="1"/>
          </p:cNvCxnSpPr>
          <p:nvPr/>
        </p:nvCxnSpPr>
        <p:spPr>
          <a:xfrm flipV="1">
            <a:off x="7230839" y="3847262"/>
            <a:ext cx="806785" cy="4608"/>
          </a:xfrm>
          <a:prstGeom prst="straightConnector1">
            <a:avLst/>
          </a:prstGeom>
          <a:ln w="1905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B53F95FE-349A-47A3-AAD1-49E5C5C25BAE}"/>
              </a:ext>
            </a:extLst>
          </p:cNvPr>
          <p:cNvSpPr/>
          <p:nvPr/>
        </p:nvSpPr>
        <p:spPr>
          <a:xfrm>
            <a:off x="10080547" y="2351315"/>
            <a:ext cx="1502229" cy="2985796"/>
          </a:xfrm>
          <a:prstGeom prst="rect">
            <a:avLst/>
          </a:prstGeom>
          <a:noFill/>
          <a:ln w="19050">
            <a:solidFill>
              <a:srgbClr val="B60206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4664B8C1-B9D1-44A9-920E-851DC3DF5077}"/>
              </a:ext>
            </a:extLst>
          </p:cNvPr>
          <p:cNvCxnSpPr>
            <a:stCxn id="27" idx="3"/>
            <a:endCxn id="33" idx="1"/>
          </p:cNvCxnSpPr>
          <p:nvPr/>
        </p:nvCxnSpPr>
        <p:spPr>
          <a:xfrm flipV="1">
            <a:off x="9158202" y="3844213"/>
            <a:ext cx="922345" cy="3049"/>
          </a:xfrm>
          <a:prstGeom prst="straightConnector1">
            <a:avLst/>
          </a:prstGeom>
          <a:ln w="1905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616D50FA-6BDD-4E47-A3FD-0566F538645E}"/>
              </a:ext>
            </a:extLst>
          </p:cNvPr>
          <p:cNvCxnSpPr>
            <a:stCxn id="23" idx="0"/>
            <a:endCxn id="27" idx="2"/>
          </p:cNvCxnSpPr>
          <p:nvPr/>
        </p:nvCxnSpPr>
        <p:spPr>
          <a:xfrm flipV="1">
            <a:off x="8597913" y="4083023"/>
            <a:ext cx="0" cy="1645814"/>
          </a:xfrm>
          <a:prstGeom prst="straightConnector1">
            <a:avLst/>
          </a:prstGeom>
          <a:ln w="19050">
            <a:solidFill>
              <a:srgbClr val="49504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连接符: 肘形 35">
            <a:extLst>
              <a:ext uri="{FF2B5EF4-FFF2-40B4-BE49-F238E27FC236}">
                <a16:creationId xmlns:a16="http://schemas.microsoft.com/office/drawing/2014/main" id="{51BF52CF-D2CB-4C1C-A6D4-E503587404DA}"/>
              </a:ext>
            </a:extLst>
          </p:cNvPr>
          <p:cNvCxnSpPr>
            <a:stCxn id="33" idx="2"/>
            <a:endCxn id="23" idx="3"/>
          </p:cNvCxnSpPr>
          <p:nvPr/>
        </p:nvCxnSpPr>
        <p:spPr>
          <a:xfrm rot="5400000">
            <a:off x="9681188" y="4814125"/>
            <a:ext cx="627488" cy="1673460"/>
          </a:xfrm>
          <a:prstGeom prst="bentConnector2">
            <a:avLst/>
          </a:prstGeom>
          <a:ln w="19050">
            <a:solidFill>
              <a:srgbClr val="49504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5699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8" grpId="0" animBg="1"/>
      <p:bldP spid="29" grpId="0" animBg="1"/>
      <p:bldP spid="3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>
            <a:extLst>
              <a:ext uri="{FF2B5EF4-FFF2-40B4-BE49-F238E27FC236}">
                <a16:creationId xmlns:a16="http://schemas.microsoft.com/office/drawing/2014/main" id="{0B3D5D0E-2EBB-4BA2-ADBD-FA8869254DCC}"/>
              </a:ext>
            </a:extLst>
          </p:cNvPr>
          <p:cNvSpPr/>
          <p:nvPr/>
        </p:nvSpPr>
        <p:spPr>
          <a:xfrm>
            <a:off x="7421665" y="1891154"/>
            <a:ext cx="4360162" cy="442939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54B456E5-C626-47C7-83DC-99F3F5F5BDAA}"/>
              </a:ext>
            </a:extLst>
          </p:cNvPr>
          <p:cNvSpPr/>
          <p:nvPr/>
        </p:nvSpPr>
        <p:spPr>
          <a:xfrm>
            <a:off x="7181975" y="1845500"/>
            <a:ext cx="1544320" cy="4656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rgbClr val="49504F"/>
                </a:solidFill>
                <a:ea typeface="Alibaba PuHuiTi R"/>
              </a:rPr>
              <a:t>分片集群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B03AA351-44FC-4D84-91AE-CAC8A832A5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46133"/>
            <a:ext cx="5997827" cy="4219575"/>
          </a:xfrm>
        </p:spPr>
        <p:txBody>
          <a:bodyPr/>
          <a:lstStyle/>
          <a:p>
            <a:r>
              <a:rPr lang="zh-CN" altLang="en-US">
                <a:solidFill>
                  <a:srgbClr val="444444"/>
                </a:solidFill>
                <a:latin typeface="Helvetica Neue"/>
                <a:ea typeface="Alibaba PuHuiTi R"/>
              </a:rPr>
              <a:t>分片服务（</a:t>
            </a:r>
            <a:r>
              <a:rPr lang="en-US" altLang="zh-CN">
                <a:solidFill>
                  <a:srgbClr val="444444"/>
                </a:solidFill>
                <a:latin typeface="Helvetica Neue"/>
                <a:ea typeface="Alibaba PuHuiTi R"/>
              </a:rPr>
              <a:t>Shard Server</a:t>
            </a:r>
            <a:r>
              <a:rPr lang="zh-CN" altLang="en-US">
                <a:solidFill>
                  <a:srgbClr val="444444"/>
                </a:solidFill>
                <a:latin typeface="Helvetica Neue"/>
                <a:ea typeface="Alibaba PuHuiTi R"/>
              </a:rPr>
              <a:t>）</a:t>
            </a:r>
            <a:endParaRPr lang="en-US" altLang="zh-CN">
              <a:solidFill>
                <a:srgbClr val="444444"/>
              </a:solidFill>
              <a:latin typeface="Helvetica Neue"/>
              <a:ea typeface="Alibaba PuHuiTi R"/>
            </a:endParaRPr>
          </a:p>
          <a:p>
            <a:r>
              <a:rPr lang="zh-CN" altLang="en-US" i="0">
                <a:solidFill>
                  <a:srgbClr val="444444"/>
                </a:solidFill>
                <a:effectLst/>
                <a:latin typeface="Helvetica Neue"/>
                <a:ea typeface="Alibaba PuHuiTi R"/>
              </a:rPr>
              <a:t>配置服务（</a:t>
            </a:r>
            <a:r>
              <a:rPr lang="en-US" altLang="zh-CN" i="0">
                <a:solidFill>
                  <a:srgbClr val="444444"/>
                </a:solidFill>
                <a:effectLst/>
                <a:latin typeface="Helvetica Neue"/>
                <a:ea typeface="Alibaba PuHuiTi R"/>
              </a:rPr>
              <a:t>Config </a:t>
            </a:r>
            <a:r>
              <a:rPr lang="en-US" altLang="zh-CN">
                <a:solidFill>
                  <a:srgbClr val="444444"/>
                </a:solidFill>
                <a:latin typeface="Helvetica Neue"/>
                <a:ea typeface="Alibaba PuHuiTi R"/>
              </a:rPr>
              <a:t>Server</a:t>
            </a:r>
            <a:r>
              <a:rPr lang="zh-CN" altLang="en-US" i="0">
                <a:solidFill>
                  <a:srgbClr val="444444"/>
                </a:solidFill>
                <a:effectLst/>
                <a:latin typeface="Helvetica Neue"/>
                <a:ea typeface="Alibaba PuHuiTi R"/>
              </a:rPr>
              <a:t>）</a:t>
            </a:r>
            <a:endParaRPr lang="en-US" altLang="zh-CN">
              <a:solidFill>
                <a:srgbClr val="444444"/>
              </a:solidFill>
              <a:latin typeface="Helvetica Neue"/>
              <a:ea typeface="Alibaba PuHuiTi R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B494519-1372-4E15-AA80-F6B512ADE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MongoDB</a:t>
            </a:r>
            <a:r>
              <a:rPr lang="zh-CN" altLang="en-US"/>
              <a:t>集群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D36ACE3-5758-4360-9048-1FBB1AEA68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分片集群</a:t>
            </a:r>
            <a:r>
              <a:rPr lang="en-US" altLang="zh-CN"/>
              <a:t>-</a:t>
            </a:r>
            <a:r>
              <a:rPr lang="zh-CN" altLang="en-US"/>
              <a:t>内部结构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38F41A7-69E0-4413-A678-173B26823F66}"/>
              </a:ext>
            </a:extLst>
          </p:cNvPr>
          <p:cNvSpPr/>
          <p:nvPr/>
        </p:nvSpPr>
        <p:spPr>
          <a:xfrm>
            <a:off x="8037625" y="5707088"/>
            <a:ext cx="1120578" cy="471523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ea typeface="Alibaba PuHuiTi R"/>
              </a:rPr>
              <a:t>配置服务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65BF17A-6D39-4D4B-86A5-2F1CB7FD0F6B}"/>
              </a:ext>
            </a:extLst>
          </p:cNvPr>
          <p:cNvSpPr/>
          <p:nvPr/>
        </p:nvSpPr>
        <p:spPr>
          <a:xfrm>
            <a:off x="10271373" y="2629198"/>
            <a:ext cx="1120578" cy="471523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bg1"/>
                </a:solidFill>
                <a:ea typeface="Alibaba PuHuiTi R"/>
              </a:rPr>
              <a:t>分片服务</a:t>
            </a:r>
            <a:r>
              <a:rPr lang="en-US" altLang="zh-CN" sz="1200">
                <a:solidFill>
                  <a:schemeClr val="bg1"/>
                </a:solidFill>
                <a:ea typeface="Alibaba PuHuiTi R"/>
              </a:rPr>
              <a:t>1</a:t>
            </a:r>
            <a:endParaRPr lang="zh-CN" altLang="en-US" sz="1200">
              <a:solidFill>
                <a:schemeClr val="bg1"/>
              </a:solidFill>
              <a:ea typeface="Alibaba PuHuiTi R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B00FFCD-FB08-481C-B4BD-31B80155C7E3}"/>
              </a:ext>
            </a:extLst>
          </p:cNvPr>
          <p:cNvSpPr/>
          <p:nvPr/>
        </p:nvSpPr>
        <p:spPr>
          <a:xfrm>
            <a:off x="8037624" y="3611500"/>
            <a:ext cx="1120578" cy="471523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bg1"/>
                </a:solidFill>
                <a:ea typeface="Alibaba PuHuiTi R"/>
              </a:rPr>
              <a:t>路由服务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EFE0701-52B7-4019-A5B3-1CFD47A832FF}"/>
              </a:ext>
            </a:extLst>
          </p:cNvPr>
          <p:cNvSpPr/>
          <p:nvPr/>
        </p:nvSpPr>
        <p:spPr>
          <a:xfrm>
            <a:off x="10271372" y="3553622"/>
            <a:ext cx="1120578" cy="471523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bg1"/>
                </a:solidFill>
                <a:ea typeface="Alibaba PuHuiTi R"/>
              </a:rPr>
              <a:t>分片服务</a:t>
            </a:r>
            <a:r>
              <a:rPr lang="en-US" altLang="zh-CN" sz="1200">
                <a:solidFill>
                  <a:schemeClr val="bg1"/>
                </a:solidFill>
                <a:ea typeface="Alibaba PuHuiTi R"/>
              </a:rPr>
              <a:t>2</a:t>
            </a:r>
            <a:endParaRPr lang="zh-CN" altLang="en-US" sz="1200">
              <a:solidFill>
                <a:schemeClr val="bg1"/>
              </a:solidFill>
              <a:ea typeface="Alibaba PuHuiTi R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F74D319-209D-49E1-8558-5E0964F29AE6}"/>
              </a:ext>
            </a:extLst>
          </p:cNvPr>
          <p:cNvSpPr/>
          <p:nvPr/>
        </p:nvSpPr>
        <p:spPr>
          <a:xfrm>
            <a:off x="10271373" y="4478046"/>
            <a:ext cx="1120578" cy="471523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bg1"/>
                </a:solidFill>
                <a:ea typeface="Alibaba PuHuiTi R"/>
              </a:rPr>
              <a:t>分片服务</a:t>
            </a:r>
            <a:r>
              <a:rPr lang="en-US" altLang="zh-CN" sz="1200">
                <a:solidFill>
                  <a:schemeClr val="bg1"/>
                </a:solidFill>
                <a:ea typeface="Alibaba PuHuiTi R"/>
              </a:rPr>
              <a:t>3</a:t>
            </a:r>
            <a:endParaRPr lang="zh-CN" altLang="en-US" sz="1200">
              <a:solidFill>
                <a:schemeClr val="bg1"/>
              </a:solidFill>
              <a:ea typeface="Alibaba PuHuiTi R"/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AD2080C8-7D1E-4820-9FFD-6B50A3FAB8D3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7237319" y="3847262"/>
            <a:ext cx="800305" cy="0"/>
          </a:xfrm>
          <a:prstGeom prst="straightConnector1">
            <a:avLst/>
          </a:prstGeom>
          <a:ln w="1905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D5522D63-3FA2-4A14-BF7A-540247C63658}"/>
              </a:ext>
            </a:extLst>
          </p:cNvPr>
          <p:cNvSpPr/>
          <p:nvPr/>
        </p:nvSpPr>
        <p:spPr>
          <a:xfrm>
            <a:off x="10080547" y="2351315"/>
            <a:ext cx="1502229" cy="2985796"/>
          </a:xfrm>
          <a:prstGeom prst="rect">
            <a:avLst/>
          </a:prstGeom>
          <a:noFill/>
          <a:ln w="19050">
            <a:solidFill>
              <a:srgbClr val="49504F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9BA1B9A9-D724-436D-A018-477E77BF9069}"/>
              </a:ext>
            </a:extLst>
          </p:cNvPr>
          <p:cNvCxnSpPr>
            <a:stCxn id="20" idx="3"/>
            <a:endCxn id="25" idx="1"/>
          </p:cNvCxnSpPr>
          <p:nvPr/>
        </p:nvCxnSpPr>
        <p:spPr>
          <a:xfrm flipV="1">
            <a:off x="9158202" y="3844213"/>
            <a:ext cx="922345" cy="3049"/>
          </a:xfrm>
          <a:prstGeom prst="straightConnector1">
            <a:avLst/>
          </a:prstGeom>
          <a:ln w="1905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87335E06-144B-4B54-A746-993A0499D1FC}"/>
              </a:ext>
            </a:extLst>
          </p:cNvPr>
          <p:cNvCxnSpPr>
            <a:stCxn id="18" idx="0"/>
            <a:endCxn id="20" idx="2"/>
          </p:cNvCxnSpPr>
          <p:nvPr/>
        </p:nvCxnSpPr>
        <p:spPr>
          <a:xfrm flipH="1" flipV="1">
            <a:off x="8597913" y="4083023"/>
            <a:ext cx="1" cy="1624065"/>
          </a:xfrm>
          <a:prstGeom prst="straightConnector1">
            <a:avLst/>
          </a:prstGeom>
          <a:ln w="19050">
            <a:solidFill>
              <a:srgbClr val="49504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26C2CD9F-5E67-4397-AA23-47368BA6C228}"/>
              </a:ext>
            </a:extLst>
          </p:cNvPr>
          <p:cNvCxnSpPr>
            <a:stCxn id="25" idx="2"/>
            <a:endCxn id="18" idx="3"/>
          </p:cNvCxnSpPr>
          <p:nvPr/>
        </p:nvCxnSpPr>
        <p:spPr>
          <a:xfrm rot="5400000">
            <a:off x="9692064" y="4803251"/>
            <a:ext cx="605739" cy="1673459"/>
          </a:xfrm>
          <a:prstGeom prst="bentConnector2">
            <a:avLst/>
          </a:prstGeom>
          <a:ln w="19050">
            <a:solidFill>
              <a:srgbClr val="49504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68F13529-DA77-47B4-9419-E60C1B2DA6B4}"/>
              </a:ext>
            </a:extLst>
          </p:cNvPr>
          <p:cNvSpPr/>
          <p:nvPr/>
        </p:nvSpPr>
        <p:spPr>
          <a:xfrm>
            <a:off x="8944766" y="5883480"/>
            <a:ext cx="2271562" cy="4428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49504F"/>
                </a:solidFill>
              </a:rPr>
              <a:t>读取集群分片配置</a:t>
            </a: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2286276D-057E-4D20-86B8-BBAC7CB26813}"/>
              </a:ext>
            </a:extLst>
          </p:cNvPr>
          <p:cNvSpPr/>
          <p:nvPr/>
        </p:nvSpPr>
        <p:spPr>
          <a:xfrm>
            <a:off x="6315214" y="3483772"/>
            <a:ext cx="915625" cy="73619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bg1"/>
                </a:solidFill>
                <a:ea typeface="Alibaba PuHuiTi R"/>
              </a:rPr>
              <a:t>客户端</a:t>
            </a:r>
          </a:p>
        </p:txBody>
      </p:sp>
    </p:spTree>
    <p:extLst>
      <p:ext uri="{BB962C8B-B14F-4D97-AF65-F5344CB8AC3E}">
        <p14:creationId xmlns:p14="http://schemas.microsoft.com/office/powerpoint/2010/main" val="264979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>
            <a:extLst>
              <a:ext uri="{FF2B5EF4-FFF2-40B4-BE49-F238E27FC236}">
                <a16:creationId xmlns:a16="http://schemas.microsoft.com/office/drawing/2014/main" id="{8C5C7001-F581-416E-AA45-9E192CADAF56}"/>
              </a:ext>
            </a:extLst>
          </p:cNvPr>
          <p:cNvSpPr/>
          <p:nvPr/>
        </p:nvSpPr>
        <p:spPr>
          <a:xfrm>
            <a:off x="7421665" y="1891154"/>
            <a:ext cx="4360162" cy="442939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B03AA351-44FC-4D84-91AE-CAC8A832A5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5837390" cy="4219575"/>
          </a:xfrm>
        </p:spPr>
        <p:txBody>
          <a:bodyPr/>
          <a:lstStyle/>
          <a:p>
            <a:r>
              <a:rPr lang="zh-CN" altLang="en-US">
                <a:solidFill>
                  <a:srgbClr val="444444"/>
                </a:solidFill>
                <a:latin typeface="Helvetica Neue"/>
                <a:ea typeface="Alibaba PuHuiTi R"/>
              </a:rPr>
              <a:t>分片服务（</a:t>
            </a:r>
            <a:r>
              <a:rPr lang="en-US" altLang="zh-CN">
                <a:solidFill>
                  <a:srgbClr val="444444"/>
                </a:solidFill>
                <a:latin typeface="Helvetica Neue"/>
                <a:ea typeface="Alibaba PuHuiTi R"/>
              </a:rPr>
              <a:t>Shard Server</a:t>
            </a:r>
            <a:r>
              <a:rPr lang="zh-CN" altLang="en-US">
                <a:solidFill>
                  <a:srgbClr val="444444"/>
                </a:solidFill>
                <a:latin typeface="Helvetica Neue"/>
                <a:ea typeface="Alibaba PuHuiTi R"/>
              </a:rPr>
              <a:t>）</a:t>
            </a:r>
            <a:endParaRPr lang="en-US" altLang="zh-CN">
              <a:solidFill>
                <a:srgbClr val="444444"/>
              </a:solidFill>
              <a:latin typeface="Helvetica Neue"/>
              <a:ea typeface="Alibaba PuHuiTi R"/>
            </a:endParaRPr>
          </a:p>
          <a:p>
            <a:r>
              <a:rPr lang="zh-CN" altLang="en-US" i="0">
                <a:solidFill>
                  <a:srgbClr val="444444"/>
                </a:solidFill>
                <a:effectLst/>
                <a:latin typeface="Helvetica Neue"/>
                <a:ea typeface="Alibaba PuHuiTi R"/>
              </a:rPr>
              <a:t>配置服务（</a:t>
            </a:r>
            <a:r>
              <a:rPr lang="en-US" altLang="zh-CN" i="0">
                <a:solidFill>
                  <a:srgbClr val="444444"/>
                </a:solidFill>
                <a:effectLst/>
                <a:latin typeface="Helvetica Neue"/>
                <a:ea typeface="Alibaba PuHuiTi R"/>
              </a:rPr>
              <a:t>Config </a:t>
            </a:r>
            <a:r>
              <a:rPr lang="en-US" altLang="zh-CN">
                <a:solidFill>
                  <a:srgbClr val="444444"/>
                </a:solidFill>
                <a:latin typeface="Helvetica Neue"/>
                <a:ea typeface="Alibaba PuHuiTi R"/>
              </a:rPr>
              <a:t>Server</a:t>
            </a:r>
            <a:r>
              <a:rPr lang="zh-CN" altLang="en-US" i="0">
                <a:solidFill>
                  <a:srgbClr val="444444"/>
                </a:solidFill>
                <a:effectLst/>
                <a:latin typeface="Helvetica Neue"/>
                <a:ea typeface="Alibaba PuHuiTi R"/>
              </a:rPr>
              <a:t>）</a:t>
            </a:r>
            <a:endParaRPr lang="en-US" altLang="zh-CN">
              <a:solidFill>
                <a:srgbClr val="444444"/>
              </a:solidFill>
              <a:latin typeface="Helvetica Neue"/>
              <a:ea typeface="Alibaba PuHuiTi R"/>
            </a:endParaRPr>
          </a:p>
          <a:p>
            <a:r>
              <a:rPr lang="zh-CN" altLang="en-US">
                <a:solidFill>
                  <a:srgbClr val="444444"/>
                </a:solidFill>
                <a:latin typeface="Helvetica Neue"/>
                <a:ea typeface="Alibaba PuHuiTi R"/>
              </a:rPr>
              <a:t>路由服务（</a:t>
            </a:r>
            <a:r>
              <a:rPr lang="en-US" altLang="zh-CN">
                <a:solidFill>
                  <a:srgbClr val="444444"/>
                </a:solidFill>
                <a:latin typeface="Helvetica Neue"/>
                <a:ea typeface="Alibaba PuHuiTi R"/>
              </a:rPr>
              <a:t>Route Server</a:t>
            </a:r>
            <a:r>
              <a:rPr lang="zh-CN" altLang="en-US">
                <a:solidFill>
                  <a:srgbClr val="444444"/>
                </a:solidFill>
                <a:latin typeface="Helvetica Neue"/>
                <a:ea typeface="Alibaba PuHuiTi R"/>
              </a:rPr>
              <a:t>）</a:t>
            </a:r>
            <a:endParaRPr lang="en-US" altLang="zh-CN">
              <a:solidFill>
                <a:srgbClr val="444444"/>
              </a:solidFill>
              <a:latin typeface="Helvetica Neue"/>
              <a:ea typeface="Alibaba PuHuiTi R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B494519-1372-4E15-AA80-F6B512ADE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MongoDB</a:t>
            </a:r>
            <a:r>
              <a:rPr lang="zh-CN" altLang="en-US"/>
              <a:t>集群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D36ACE3-5758-4360-9048-1FBB1AEA68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分片集群</a:t>
            </a:r>
            <a:r>
              <a:rPr lang="en-US" altLang="zh-CN"/>
              <a:t>-</a:t>
            </a:r>
            <a:r>
              <a:rPr lang="zh-CN" altLang="en-US"/>
              <a:t>内部结构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CEC22-1317-4AF7-9AC6-F9D56E12CA7E}"/>
              </a:ext>
            </a:extLst>
          </p:cNvPr>
          <p:cNvSpPr/>
          <p:nvPr/>
        </p:nvSpPr>
        <p:spPr>
          <a:xfrm>
            <a:off x="8037625" y="5707088"/>
            <a:ext cx="1120578" cy="471523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bg1"/>
                </a:solidFill>
                <a:ea typeface="Alibaba PuHuiTi R"/>
              </a:rPr>
              <a:t>配置服务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38BB782-56A9-4189-BA30-1E9029352F51}"/>
              </a:ext>
            </a:extLst>
          </p:cNvPr>
          <p:cNvSpPr/>
          <p:nvPr/>
        </p:nvSpPr>
        <p:spPr>
          <a:xfrm>
            <a:off x="10271373" y="2629198"/>
            <a:ext cx="1120578" cy="471523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bg1"/>
                </a:solidFill>
                <a:ea typeface="Alibaba PuHuiTi R"/>
              </a:rPr>
              <a:t>分片服务</a:t>
            </a:r>
            <a:r>
              <a:rPr lang="en-US" altLang="zh-CN" sz="1200">
                <a:solidFill>
                  <a:schemeClr val="bg1"/>
                </a:solidFill>
                <a:ea typeface="Alibaba PuHuiTi R"/>
              </a:rPr>
              <a:t>1</a:t>
            </a:r>
            <a:endParaRPr lang="zh-CN" altLang="en-US" sz="1200">
              <a:solidFill>
                <a:schemeClr val="bg1"/>
              </a:solidFill>
              <a:ea typeface="Alibaba PuHuiTi R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AA817ED-EE44-41B5-A1BD-86FB99412FF9}"/>
              </a:ext>
            </a:extLst>
          </p:cNvPr>
          <p:cNvSpPr/>
          <p:nvPr/>
        </p:nvSpPr>
        <p:spPr>
          <a:xfrm>
            <a:off x="8037624" y="3611500"/>
            <a:ext cx="1120578" cy="471523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ea typeface="Alibaba PuHuiTi R"/>
              </a:rPr>
              <a:t>路由服务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7BE480E-DE64-40AB-B923-545A0FB3E5F9}"/>
              </a:ext>
            </a:extLst>
          </p:cNvPr>
          <p:cNvSpPr/>
          <p:nvPr/>
        </p:nvSpPr>
        <p:spPr>
          <a:xfrm>
            <a:off x="10271372" y="3553622"/>
            <a:ext cx="1120578" cy="471523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bg1"/>
                </a:solidFill>
                <a:ea typeface="Alibaba PuHuiTi R"/>
              </a:rPr>
              <a:t>分片服务</a:t>
            </a:r>
            <a:r>
              <a:rPr lang="en-US" altLang="zh-CN" sz="1200">
                <a:solidFill>
                  <a:schemeClr val="bg1"/>
                </a:solidFill>
                <a:ea typeface="Alibaba PuHuiTi R"/>
              </a:rPr>
              <a:t>2</a:t>
            </a:r>
            <a:endParaRPr lang="zh-CN" altLang="en-US" sz="1200">
              <a:solidFill>
                <a:schemeClr val="bg1"/>
              </a:solidFill>
              <a:ea typeface="Alibaba PuHuiTi R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AD6F273-5B65-4B82-A34A-4A6743873ABA}"/>
              </a:ext>
            </a:extLst>
          </p:cNvPr>
          <p:cNvSpPr/>
          <p:nvPr/>
        </p:nvSpPr>
        <p:spPr>
          <a:xfrm>
            <a:off x="10271373" y="4478046"/>
            <a:ext cx="1120578" cy="471523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bg1"/>
                </a:solidFill>
                <a:ea typeface="Alibaba PuHuiTi R"/>
              </a:rPr>
              <a:t>分片服务</a:t>
            </a:r>
            <a:r>
              <a:rPr lang="en-US" altLang="zh-CN" sz="1200">
                <a:solidFill>
                  <a:schemeClr val="bg1"/>
                </a:solidFill>
                <a:ea typeface="Alibaba PuHuiTi R"/>
              </a:rPr>
              <a:t>3</a:t>
            </a:r>
            <a:endParaRPr lang="zh-CN" altLang="en-US" sz="1200">
              <a:solidFill>
                <a:schemeClr val="bg1"/>
              </a:solidFill>
              <a:ea typeface="Alibaba PuHuiTi R"/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E0EB5041-F0D8-46DA-8ECD-BA6939A3CD53}"/>
              </a:ext>
            </a:extLst>
          </p:cNvPr>
          <p:cNvCxnSpPr>
            <a:cxnSpLocks/>
            <a:stCxn id="28" idx="6"/>
            <a:endCxn id="10" idx="1"/>
          </p:cNvCxnSpPr>
          <p:nvPr/>
        </p:nvCxnSpPr>
        <p:spPr>
          <a:xfrm flipV="1">
            <a:off x="7230839" y="3847262"/>
            <a:ext cx="806785" cy="4608"/>
          </a:xfrm>
          <a:prstGeom prst="straightConnector1">
            <a:avLst/>
          </a:prstGeom>
          <a:ln w="1905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DDD90E5C-E956-48F0-B114-81C3E872783F}"/>
              </a:ext>
            </a:extLst>
          </p:cNvPr>
          <p:cNvSpPr/>
          <p:nvPr/>
        </p:nvSpPr>
        <p:spPr>
          <a:xfrm>
            <a:off x="10080547" y="2351315"/>
            <a:ext cx="1502229" cy="2985796"/>
          </a:xfrm>
          <a:prstGeom prst="rect">
            <a:avLst/>
          </a:prstGeom>
          <a:noFill/>
          <a:ln w="19050">
            <a:solidFill>
              <a:srgbClr val="49504F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0226254E-8E25-4BE7-871C-95BD6AC59EA7}"/>
              </a:ext>
            </a:extLst>
          </p:cNvPr>
          <p:cNvCxnSpPr>
            <a:stCxn id="10" idx="3"/>
            <a:endCxn id="24" idx="1"/>
          </p:cNvCxnSpPr>
          <p:nvPr/>
        </p:nvCxnSpPr>
        <p:spPr>
          <a:xfrm flipV="1">
            <a:off x="9158202" y="3844213"/>
            <a:ext cx="922345" cy="3049"/>
          </a:xfrm>
          <a:prstGeom prst="straightConnector1">
            <a:avLst/>
          </a:prstGeom>
          <a:ln w="1905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EA6FCD09-8690-4203-910F-E43B861C3EBE}"/>
              </a:ext>
            </a:extLst>
          </p:cNvPr>
          <p:cNvCxnSpPr>
            <a:stCxn id="8" idx="0"/>
            <a:endCxn id="10" idx="2"/>
          </p:cNvCxnSpPr>
          <p:nvPr/>
        </p:nvCxnSpPr>
        <p:spPr>
          <a:xfrm flipH="1" flipV="1">
            <a:off x="8597913" y="4083023"/>
            <a:ext cx="1" cy="1624065"/>
          </a:xfrm>
          <a:prstGeom prst="straightConnector1">
            <a:avLst/>
          </a:prstGeom>
          <a:ln w="19050">
            <a:solidFill>
              <a:srgbClr val="49504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连接符: 肘形 31">
            <a:extLst>
              <a:ext uri="{FF2B5EF4-FFF2-40B4-BE49-F238E27FC236}">
                <a16:creationId xmlns:a16="http://schemas.microsoft.com/office/drawing/2014/main" id="{E7B155B8-B7D4-41AC-8446-84053ECC3857}"/>
              </a:ext>
            </a:extLst>
          </p:cNvPr>
          <p:cNvCxnSpPr>
            <a:stCxn id="24" idx="2"/>
            <a:endCxn id="8" idx="3"/>
          </p:cNvCxnSpPr>
          <p:nvPr/>
        </p:nvCxnSpPr>
        <p:spPr>
          <a:xfrm rot="5400000">
            <a:off x="9692064" y="4803251"/>
            <a:ext cx="605739" cy="1673459"/>
          </a:xfrm>
          <a:prstGeom prst="bentConnector2">
            <a:avLst/>
          </a:prstGeom>
          <a:ln w="19050">
            <a:solidFill>
              <a:srgbClr val="49504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20A71FAE-F672-4D54-A7B6-FA6ABF8F39DB}"/>
              </a:ext>
            </a:extLst>
          </p:cNvPr>
          <p:cNvSpPr/>
          <p:nvPr/>
        </p:nvSpPr>
        <p:spPr>
          <a:xfrm>
            <a:off x="8130130" y="4192272"/>
            <a:ext cx="553223" cy="14055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49504F"/>
                </a:solidFill>
              </a:rPr>
              <a:t>加</a:t>
            </a:r>
            <a:endParaRPr lang="en-US" altLang="zh-CN" sz="1400">
              <a:solidFill>
                <a:srgbClr val="49504F"/>
              </a:solidFill>
            </a:endParaRPr>
          </a:p>
          <a:p>
            <a:pPr algn="ctr"/>
            <a:r>
              <a:rPr lang="zh-CN" altLang="en-US" sz="1400">
                <a:solidFill>
                  <a:srgbClr val="49504F"/>
                </a:solidFill>
              </a:rPr>
              <a:t>载</a:t>
            </a:r>
            <a:endParaRPr lang="en-US" altLang="zh-CN" sz="1400">
              <a:solidFill>
                <a:srgbClr val="49504F"/>
              </a:solidFill>
            </a:endParaRPr>
          </a:p>
          <a:p>
            <a:pPr algn="ctr"/>
            <a:r>
              <a:rPr lang="zh-CN" altLang="en-US" sz="1400">
                <a:solidFill>
                  <a:srgbClr val="49504F"/>
                </a:solidFill>
              </a:rPr>
              <a:t>分</a:t>
            </a:r>
            <a:endParaRPr lang="en-US" altLang="zh-CN" sz="1400">
              <a:solidFill>
                <a:srgbClr val="49504F"/>
              </a:solidFill>
            </a:endParaRPr>
          </a:p>
          <a:p>
            <a:pPr algn="ctr"/>
            <a:r>
              <a:rPr lang="zh-CN" altLang="en-US" sz="1400">
                <a:solidFill>
                  <a:srgbClr val="49504F"/>
                </a:solidFill>
              </a:rPr>
              <a:t>片</a:t>
            </a:r>
            <a:endParaRPr lang="en-US" altLang="zh-CN" sz="1400">
              <a:solidFill>
                <a:srgbClr val="49504F"/>
              </a:solidFill>
            </a:endParaRPr>
          </a:p>
          <a:p>
            <a:pPr algn="ctr"/>
            <a:r>
              <a:rPr lang="zh-CN" altLang="en-US" sz="1400">
                <a:solidFill>
                  <a:srgbClr val="49504F"/>
                </a:solidFill>
              </a:rPr>
              <a:t>配</a:t>
            </a:r>
            <a:endParaRPr lang="en-US" altLang="zh-CN" sz="1400">
              <a:solidFill>
                <a:srgbClr val="49504F"/>
              </a:solidFill>
            </a:endParaRPr>
          </a:p>
          <a:p>
            <a:pPr algn="ctr"/>
            <a:r>
              <a:rPr lang="zh-CN" altLang="en-US" sz="1400">
                <a:solidFill>
                  <a:srgbClr val="49504F"/>
                </a:solidFill>
              </a:rPr>
              <a:t>置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B7AC1C7-4B47-4B39-9D0B-7ABFEB543267}"/>
              </a:ext>
            </a:extLst>
          </p:cNvPr>
          <p:cNvSpPr/>
          <p:nvPr/>
        </p:nvSpPr>
        <p:spPr>
          <a:xfrm>
            <a:off x="9122295" y="3390791"/>
            <a:ext cx="929753" cy="6057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49504F"/>
                </a:solidFill>
              </a:rPr>
              <a:t>存</a:t>
            </a:r>
            <a:r>
              <a:rPr lang="en-US" altLang="zh-CN" sz="1400">
                <a:solidFill>
                  <a:srgbClr val="49504F"/>
                </a:solidFill>
              </a:rPr>
              <a:t>/</a:t>
            </a:r>
            <a:r>
              <a:rPr lang="zh-CN" altLang="en-US" sz="1400">
                <a:solidFill>
                  <a:srgbClr val="49504F"/>
                </a:solidFill>
              </a:rPr>
              <a:t>取</a:t>
            </a: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41F5FC2D-9BF3-427D-B954-0452C37C983B}"/>
              </a:ext>
            </a:extLst>
          </p:cNvPr>
          <p:cNvSpPr/>
          <p:nvPr/>
        </p:nvSpPr>
        <p:spPr>
          <a:xfrm>
            <a:off x="6315214" y="3483772"/>
            <a:ext cx="915625" cy="73619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bg1"/>
                </a:solidFill>
                <a:ea typeface="Alibaba PuHuiTi R"/>
              </a:rPr>
              <a:t>客户端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1F0A0274-0E2E-4D5B-8917-3CF2A6FD6A1E}"/>
              </a:ext>
            </a:extLst>
          </p:cNvPr>
          <p:cNvSpPr/>
          <p:nvPr/>
        </p:nvSpPr>
        <p:spPr>
          <a:xfrm>
            <a:off x="7181975" y="1845500"/>
            <a:ext cx="1544320" cy="4656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rgbClr val="49504F"/>
                </a:solidFill>
                <a:ea typeface="Alibaba PuHuiTi R"/>
              </a:rPr>
              <a:t>分片集群</a:t>
            </a:r>
          </a:p>
        </p:txBody>
      </p:sp>
    </p:spTree>
    <p:extLst>
      <p:ext uri="{BB962C8B-B14F-4D97-AF65-F5344CB8AC3E}">
        <p14:creationId xmlns:p14="http://schemas.microsoft.com/office/powerpoint/2010/main" val="3951092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7" grpId="0"/>
      <p:bldP spid="1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9BD84EC5-F947-4C1F-B045-2601DBF54C17}"/>
              </a:ext>
            </a:extLst>
          </p:cNvPr>
          <p:cNvSpPr/>
          <p:nvPr/>
        </p:nvSpPr>
        <p:spPr>
          <a:xfrm>
            <a:off x="7589520" y="806927"/>
            <a:ext cx="4360162" cy="442939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B03AA351-44FC-4D84-91AE-CAC8A832A5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46133"/>
            <a:ext cx="5997827" cy="4219575"/>
          </a:xfrm>
        </p:spPr>
        <p:txBody>
          <a:bodyPr/>
          <a:lstStyle/>
          <a:p>
            <a:r>
              <a:rPr lang="zh-CN" altLang="en-US">
                <a:solidFill>
                  <a:srgbClr val="444444"/>
                </a:solidFill>
                <a:latin typeface="Helvetica Neue"/>
                <a:ea typeface="Alibaba PuHuiTi R"/>
              </a:rPr>
              <a:t>分片服务（</a:t>
            </a:r>
            <a:r>
              <a:rPr lang="en-US" altLang="zh-CN">
                <a:solidFill>
                  <a:srgbClr val="444444"/>
                </a:solidFill>
                <a:latin typeface="Helvetica Neue"/>
                <a:ea typeface="Alibaba PuHuiTi R"/>
              </a:rPr>
              <a:t>Shard Server</a:t>
            </a:r>
            <a:r>
              <a:rPr lang="zh-CN" altLang="en-US">
                <a:solidFill>
                  <a:srgbClr val="444444"/>
                </a:solidFill>
                <a:latin typeface="Helvetica Neue"/>
                <a:ea typeface="Alibaba PuHuiTi R"/>
              </a:rPr>
              <a:t>）</a:t>
            </a:r>
            <a:endParaRPr lang="en-US" altLang="zh-CN">
              <a:solidFill>
                <a:srgbClr val="444444"/>
              </a:solidFill>
              <a:latin typeface="Helvetica Neue"/>
              <a:ea typeface="Alibaba PuHuiTi R"/>
            </a:endParaRPr>
          </a:p>
          <a:p>
            <a:r>
              <a:rPr lang="zh-CN" altLang="en-US" i="0">
                <a:solidFill>
                  <a:srgbClr val="444444"/>
                </a:solidFill>
                <a:effectLst/>
                <a:latin typeface="Helvetica Neue"/>
                <a:ea typeface="Alibaba PuHuiTi R"/>
              </a:rPr>
              <a:t>配置服务（</a:t>
            </a:r>
            <a:r>
              <a:rPr lang="en-US" altLang="zh-CN" i="0">
                <a:solidFill>
                  <a:srgbClr val="444444"/>
                </a:solidFill>
                <a:effectLst/>
                <a:latin typeface="Helvetica Neue"/>
                <a:ea typeface="Alibaba PuHuiTi R"/>
              </a:rPr>
              <a:t>Config </a:t>
            </a:r>
            <a:r>
              <a:rPr lang="en-US" altLang="zh-CN">
                <a:solidFill>
                  <a:srgbClr val="444444"/>
                </a:solidFill>
                <a:latin typeface="Helvetica Neue"/>
                <a:ea typeface="Alibaba PuHuiTi R"/>
              </a:rPr>
              <a:t>Server</a:t>
            </a:r>
            <a:r>
              <a:rPr lang="zh-CN" altLang="en-US" i="0">
                <a:solidFill>
                  <a:srgbClr val="444444"/>
                </a:solidFill>
                <a:effectLst/>
                <a:latin typeface="Helvetica Neue"/>
                <a:ea typeface="Alibaba PuHuiTi R"/>
              </a:rPr>
              <a:t>）</a:t>
            </a:r>
            <a:endParaRPr lang="en-US" altLang="zh-CN" i="0">
              <a:solidFill>
                <a:srgbClr val="444444"/>
              </a:solidFill>
              <a:effectLst/>
              <a:latin typeface="Helvetica Neue"/>
              <a:ea typeface="Alibaba PuHuiTi R"/>
            </a:endParaRPr>
          </a:p>
          <a:p>
            <a:r>
              <a:rPr lang="zh-CN" altLang="en-US">
                <a:solidFill>
                  <a:srgbClr val="444444"/>
                </a:solidFill>
                <a:latin typeface="Helvetica Neue"/>
                <a:ea typeface="Alibaba PuHuiTi R"/>
              </a:rPr>
              <a:t>路由服务（</a:t>
            </a:r>
            <a:r>
              <a:rPr lang="en-US" altLang="zh-CN">
                <a:solidFill>
                  <a:srgbClr val="444444"/>
                </a:solidFill>
                <a:latin typeface="Helvetica Neue"/>
                <a:ea typeface="Alibaba PuHuiTi R"/>
              </a:rPr>
              <a:t>Route Server</a:t>
            </a:r>
            <a:r>
              <a:rPr lang="zh-CN" altLang="en-US">
                <a:solidFill>
                  <a:srgbClr val="444444"/>
                </a:solidFill>
                <a:latin typeface="Helvetica Neue"/>
                <a:ea typeface="Alibaba PuHuiTi R"/>
              </a:rPr>
              <a:t>）</a:t>
            </a:r>
            <a:endParaRPr lang="en-US" altLang="zh-CN">
              <a:solidFill>
                <a:srgbClr val="444444"/>
              </a:solidFill>
              <a:latin typeface="Helvetica Neue"/>
              <a:ea typeface="Alibaba PuHuiTi R"/>
            </a:endParaRPr>
          </a:p>
          <a:p>
            <a:pPr marL="0" indent="0">
              <a:buNone/>
            </a:pPr>
            <a:endParaRPr lang="en-US" altLang="zh-CN" i="0">
              <a:solidFill>
                <a:srgbClr val="444444"/>
              </a:solidFill>
              <a:effectLst/>
              <a:latin typeface="Helvetica Neue"/>
              <a:ea typeface="Alibaba PuHuiTi R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B494519-1372-4E15-AA80-F6B512ADE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MongoDB</a:t>
            </a:r>
            <a:r>
              <a:rPr lang="zh-CN" altLang="en-US"/>
              <a:t>集群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D36ACE3-5758-4360-9048-1FBB1AEA68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分片集群</a:t>
            </a:r>
            <a:r>
              <a:rPr lang="en-US" altLang="zh-CN"/>
              <a:t>-</a:t>
            </a:r>
            <a:r>
              <a:rPr lang="zh-CN" altLang="en-US"/>
              <a:t>内部结构</a:t>
            </a: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5C099CF7-7CDA-4A87-B980-2E49351137CE}"/>
              </a:ext>
            </a:extLst>
          </p:cNvPr>
          <p:cNvSpPr/>
          <p:nvPr/>
        </p:nvSpPr>
        <p:spPr>
          <a:xfrm>
            <a:off x="6467118" y="2316964"/>
            <a:ext cx="915625" cy="736196"/>
          </a:xfrm>
          <a:prstGeom prst="ellipse">
            <a:avLst/>
          </a:prstGeom>
          <a:noFill/>
          <a:ln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rgbClr val="49504F"/>
                </a:solidFill>
                <a:ea typeface="Alibaba PuHuiTi R"/>
              </a:rPr>
              <a:t>客户端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38F41A7-69E0-4413-A678-173B26823F66}"/>
              </a:ext>
            </a:extLst>
          </p:cNvPr>
          <p:cNvSpPr/>
          <p:nvPr/>
        </p:nvSpPr>
        <p:spPr>
          <a:xfrm>
            <a:off x="7935969" y="4547937"/>
            <a:ext cx="1120578" cy="471523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ea typeface="Alibaba PuHuiTi R"/>
              </a:rPr>
              <a:t>配置服务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65BF17A-6D39-4D4B-86A5-2F1CB7FD0F6B}"/>
              </a:ext>
            </a:extLst>
          </p:cNvPr>
          <p:cNvSpPr/>
          <p:nvPr/>
        </p:nvSpPr>
        <p:spPr>
          <a:xfrm>
            <a:off x="10169717" y="1470047"/>
            <a:ext cx="1120578" cy="471523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ea typeface="Alibaba PuHuiTi R"/>
              </a:rPr>
              <a:t>分片服务</a:t>
            </a:r>
            <a:r>
              <a:rPr lang="en-US" altLang="zh-CN" sz="1200">
                <a:ea typeface="Alibaba PuHuiTi R"/>
              </a:rPr>
              <a:t>1</a:t>
            </a:r>
            <a:endParaRPr lang="zh-CN" altLang="en-US" sz="1200">
              <a:ea typeface="Alibaba PuHuiTi R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B00FFCD-FB08-481C-B4BD-31B80155C7E3}"/>
              </a:ext>
            </a:extLst>
          </p:cNvPr>
          <p:cNvSpPr/>
          <p:nvPr/>
        </p:nvSpPr>
        <p:spPr>
          <a:xfrm>
            <a:off x="7935968" y="2452349"/>
            <a:ext cx="1120578" cy="471523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ea typeface="Alibaba PuHuiTi R"/>
              </a:rPr>
              <a:t>路由服务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EFE0701-52B7-4019-A5B3-1CFD47A832FF}"/>
              </a:ext>
            </a:extLst>
          </p:cNvPr>
          <p:cNvSpPr/>
          <p:nvPr/>
        </p:nvSpPr>
        <p:spPr>
          <a:xfrm>
            <a:off x="10169716" y="2394471"/>
            <a:ext cx="1120578" cy="471523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ea typeface="Alibaba PuHuiTi R"/>
              </a:rPr>
              <a:t>分片服务</a:t>
            </a:r>
            <a:r>
              <a:rPr lang="en-US" altLang="zh-CN" sz="1200">
                <a:ea typeface="Alibaba PuHuiTi R"/>
              </a:rPr>
              <a:t>2</a:t>
            </a:r>
            <a:endParaRPr lang="zh-CN" altLang="en-US" sz="1200">
              <a:ea typeface="Alibaba PuHuiTi R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F74D319-209D-49E1-8558-5E0964F29AE6}"/>
              </a:ext>
            </a:extLst>
          </p:cNvPr>
          <p:cNvSpPr/>
          <p:nvPr/>
        </p:nvSpPr>
        <p:spPr>
          <a:xfrm>
            <a:off x="10169717" y="3318895"/>
            <a:ext cx="1120578" cy="471523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ea typeface="Alibaba PuHuiTi R"/>
              </a:rPr>
              <a:t>分片服务</a:t>
            </a:r>
            <a:r>
              <a:rPr lang="en-US" altLang="zh-CN" sz="1400">
                <a:ea typeface="Alibaba PuHuiTi R"/>
              </a:rPr>
              <a:t>3</a:t>
            </a:r>
            <a:endParaRPr lang="zh-CN" altLang="en-US" sz="1400">
              <a:ea typeface="Alibaba PuHuiTi R"/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AD2080C8-7D1E-4820-9FFD-6B50A3FAB8D3}"/>
              </a:ext>
            </a:extLst>
          </p:cNvPr>
          <p:cNvCxnSpPr>
            <a:stCxn id="17" idx="6"/>
            <a:endCxn id="20" idx="1"/>
          </p:cNvCxnSpPr>
          <p:nvPr/>
        </p:nvCxnSpPr>
        <p:spPr>
          <a:xfrm>
            <a:off x="7382743" y="2685062"/>
            <a:ext cx="553225" cy="3049"/>
          </a:xfrm>
          <a:prstGeom prst="straightConnector1">
            <a:avLst/>
          </a:prstGeom>
          <a:ln w="1905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D5522D63-3FA2-4A14-BF7A-540247C63658}"/>
              </a:ext>
            </a:extLst>
          </p:cNvPr>
          <p:cNvSpPr/>
          <p:nvPr/>
        </p:nvSpPr>
        <p:spPr>
          <a:xfrm>
            <a:off x="9978891" y="1192164"/>
            <a:ext cx="1502229" cy="2985796"/>
          </a:xfrm>
          <a:prstGeom prst="rect">
            <a:avLst/>
          </a:prstGeom>
          <a:noFill/>
          <a:ln w="19050">
            <a:solidFill>
              <a:srgbClr val="AD2B26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9BA1B9A9-D724-436D-A018-477E77BF9069}"/>
              </a:ext>
            </a:extLst>
          </p:cNvPr>
          <p:cNvCxnSpPr>
            <a:stCxn id="20" idx="3"/>
            <a:endCxn id="25" idx="1"/>
          </p:cNvCxnSpPr>
          <p:nvPr/>
        </p:nvCxnSpPr>
        <p:spPr>
          <a:xfrm flipV="1">
            <a:off x="9056546" y="2685062"/>
            <a:ext cx="922345" cy="3049"/>
          </a:xfrm>
          <a:prstGeom prst="straightConnector1">
            <a:avLst/>
          </a:prstGeom>
          <a:ln w="1905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占位符 1">
            <a:extLst>
              <a:ext uri="{FF2B5EF4-FFF2-40B4-BE49-F238E27FC236}">
                <a16:creationId xmlns:a16="http://schemas.microsoft.com/office/drawing/2014/main" id="{B4880CA0-DE49-45E2-BAD8-9E9EBA3872BC}"/>
              </a:ext>
            </a:extLst>
          </p:cNvPr>
          <p:cNvSpPr txBox="1">
            <a:spLocks/>
          </p:cNvSpPr>
          <p:nvPr/>
        </p:nvSpPr>
        <p:spPr>
          <a:xfrm>
            <a:off x="612337" y="5401842"/>
            <a:ext cx="5997827" cy="880746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zh-CN" altLang="en-US">
                <a:solidFill>
                  <a:srgbClr val="444444"/>
                </a:solidFill>
                <a:latin typeface="Helvetica Neue"/>
                <a:ea typeface="Alibaba PuHuiTi R"/>
              </a:rPr>
              <a:t>为了保证</a:t>
            </a:r>
            <a:r>
              <a:rPr lang="zh-CN" altLang="en-US" dirty="0">
                <a:solidFill>
                  <a:srgbClr val="444444"/>
                </a:solidFill>
                <a:latin typeface="Helvetica Neue"/>
                <a:ea typeface="Alibaba PuHuiTi R"/>
              </a:rPr>
              <a:t>每</a:t>
            </a:r>
            <a:r>
              <a:rPr lang="zh-CN" altLang="en-US">
                <a:solidFill>
                  <a:srgbClr val="444444"/>
                </a:solidFill>
                <a:latin typeface="Helvetica Neue"/>
                <a:ea typeface="Alibaba PuHuiTi R"/>
              </a:rPr>
              <a:t>个</a:t>
            </a:r>
            <a:r>
              <a:rPr lang="zh-CN" altLang="en-US" dirty="0">
                <a:solidFill>
                  <a:srgbClr val="444444"/>
                </a:solidFill>
                <a:latin typeface="Helvetica Neue"/>
                <a:ea typeface="Alibaba PuHuiTi R"/>
              </a:rPr>
              <a:t>服务的高</a:t>
            </a:r>
            <a:r>
              <a:rPr lang="zh-CN" altLang="en-US">
                <a:solidFill>
                  <a:srgbClr val="444444"/>
                </a:solidFill>
                <a:latin typeface="Helvetica Neue"/>
                <a:ea typeface="Alibaba PuHuiTi R"/>
              </a:rPr>
              <a:t>可用，需要服务配置副本集群</a:t>
            </a:r>
            <a:r>
              <a:rPr lang="zh-CN" altLang="en-US" dirty="0">
                <a:solidFill>
                  <a:srgbClr val="444444"/>
                </a:solidFill>
                <a:latin typeface="Helvetica Neue"/>
                <a:ea typeface="Alibaba PuHuiTi R"/>
              </a:rPr>
              <a:t>，这里仅以单节点为例</a:t>
            </a:r>
          </a:p>
          <a:p>
            <a:endParaRPr lang="zh-CN" altLang="en-US" dirty="0">
              <a:solidFill>
                <a:srgbClr val="444444"/>
              </a:solidFill>
              <a:latin typeface="Helvetica Neue"/>
              <a:ea typeface="Alibaba PuHuiTi R"/>
            </a:endParaRPr>
          </a:p>
        </p:txBody>
      </p:sp>
      <p:sp>
        <p:nvSpPr>
          <p:cNvPr id="33" name="三角形 9">
            <a:extLst>
              <a:ext uri="{FF2B5EF4-FFF2-40B4-BE49-F238E27FC236}">
                <a16:creationId xmlns:a16="http://schemas.microsoft.com/office/drawing/2014/main" id="{E1E9FE18-5470-44FC-A499-4C567E06BDCE}"/>
              </a:ext>
            </a:extLst>
          </p:cNvPr>
          <p:cNvSpPr/>
          <p:nvPr/>
        </p:nvSpPr>
        <p:spPr>
          <a:xfrm rot="2651319">
            <a:off x="250504" y="5423603"/>
            <a:ext cx="134533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EF49E12A-1181-4B07-AF43-99EBC3C19025}"/>
              </a:ext>
            </a:extLst>
          </p:cNvPr>
          <p:cNvSpPr/>
          <p:nvPr/>
        </p:nvSpPr>
        <p:spPr>
          <a:xfrm>
            <a:off x="342247" y="5070893"/>
            <a:ext cx="6622110" cy="1160262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C440312E-15AB-4567-97E0-4BEADE3215F2}"/>
              </a:ext>
            </a:extLst>
          </p:cNvPr>
          <p:cNvSpPr/>
          <p:nvPr/>
        </p:nvSpPr>
        <p:spPr>
          <a:xfrm>
            <a:off x="242318" y="5143363"/>
            <a:ext cx="972918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注意事项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85D47F8-5338-4CA8-A9F2-E2D04F4BF734}"/>
              </a:ext>
            </a:extLst>
          </p:cNvPr>
          <p:cNvSpPr/>
          <p:nvPr/>
        </p:nvSpPr>
        <p:spPr>
          <a:xfrm>
            <a:off x="7349830" y="761273"/>
            <a:ext cx="1544320" cy="4656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rgbClr val="49504F"/>
                </a:solidFill>
                <a:ea typeface="Alibaba PuHuiTi R"/>
              </a:rPr>
              <a:t>分片集群</a:t>
            </a:r>
          </a:p>
        </p:txBody>
      </p: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8E563433-BCB5-43DA-B3B2-6DFB12357428}"/>
              </a:ext>
            </a:extLst>
          </p:cNvPr>
          <p:cNvCxnSpPr>
            <a:cxnSpLocks/>
            <a:stCxn id="25" idx="2"/>
            <a:endCxn id="18" idx="3"/>
          </p:cNvCxnSpPr>
          <p:nvPr/>
        </p:nvCxnSpPr>
        <p:spPr>
          <a:xfrm rot="5400000">
            <a:off x="9590408" y="3644100"/>
            <a:ext cx="605739" cy="1673459"/>
          </a:xfrm>
          <a:prstGeom prst="bentConnector2">
            <a:avLst/>
          </a:prstGeom>
          <a:ln w="19050">
            <a:solidFill>
              <a:srgbClr val="3333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4AB92B58-C8FC-4D0B-B0CE-9B8349563E5D}"/>
              </a:ext>
            </a:extLst>
          </p:cNvPr>
          <p:cNvCxnSpPr>
            <a:cxnSpLocks/>
            <a:stCxn id="18" idx="0"/>
            <a:endCxn id="20" idx="2"/>
          </p:cNvCxnSpPr>
          <p:nvPr/>
        </p:nvCxnSpPr>
        <p:spPr>
          <a:xfrm flipH="1" flipV="1">
            <a:off x="8496257" y="2923872"/>
            <a:ext cx="1" cy="1624065"/>
          </a:xfrm>
          <a:prstGeom prst="straightConnector1">
            <a:avLst/>
          </a:prstGeom>
          <a:ln w="19050">
            <a:solidFill>
              <a:srgbClr val="3333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4011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3" grpId="0" animBg="1"/>
      <p:bldP spid="34" grpId="0" animBg="1"/>
      <p:bldP spid="3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11FC08C5-4890-48D4-AB21-6732FBA366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26583" y="1436556"/>
            <a:ext cx="6499359" cy="4710244"/>
          </a:xfrm>
        </p:spPr>
        <p:txBody>
          <a:bodyPr/>
          <a:lstStyle/>
          <a:p>
            <a:pPr marL="0" indent="0">
              <a:buNone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路由服务如何获取</a:t>
            </a:r>
            <a:r>
              <a:rPr lang="zh-CN" alt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文档的分片服务器位置呢？</a:t>
            </a:r>
            <a:endParaRPr lang="en-US" altLang="zh-CN" sz="18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18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F61FBBA9-3605-4023-95FE-02B9AF7B8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MongoDB</a:t>
            </a:r>
            <a:r>
              <a:rPr lang="zh-CN" altLang="en-US"/>
              <a:t>集群</a:t>
            </a:r>
          </a:p>
        </p:txBody>
      </p:sp>
    </p:spTree>
    <p:extLst>
      <p:ext uri="{BB962C8B-B14F-4D97-AF65-F5344CB8AC3E}">
        <p14:creationId xmlns:p14="http://schemas.microsoft.com/office/powerpoint/2010/main" val="444889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B03AA351-44FC-4D84-91AE-CAC8A832A5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46133"/>
            <a:ext cx="6660303" cy="4219575"/>
          </a:xfrm>
        </p:spPr>
        <p:txBody>
          <a:bodyPr/>
          <a:lstStyle/>
          <a:p>
            <a:pPr marL="0" indent="0">
              <a:buNone/>
            </a:pPr>
            <a:r>
              <a:rPr lang="en-US" altLang="zh-CN" i="0">
                <a:solidFill>
                  <a:srgbClr val="444444"/>
                </a:solidFill>
                <a:effectLst/>
                <a:latin typeface="Helvetica Neue"/>
                <a:ea typeface="Alibaba PuHuiTi R"/>
              </a:rPr>
              <a:t>MongoDB</a:t>
            </a:r>
            <a:r>
              <a:rPr lang="zh-CN" altLang="en-US" i="0">
                <a:solidFill>
                  <a:srgbClr val="444444"/>
                </a:solidFill>
                <a:effectLst/>
                <a:latin typeface="Helvetica Neue"/>
                <a:ea typeface="Alibaba PuHuiTi R"/>
              </a:rPr>
              <a:t>通过分片策略，决定数据存储的</a:t>
            </a:r>
            <a:r>
              <a:rPr lang="zh-CN" altLang="en-US">
                <a:solidFill>
                  <a:srgbClr val="444444"/>
                </a:solidFill>
                <a:latin typeface="Helvetica Neue"/>
                <a:ea typeface="Alibaba PuHuiTi R"/>
              </a:rPr>
              <a:t>分片服务器</a:t>
            </a:r>
            <a:r>
              <a:rPr lang="zh-CN" altLang="en-US" i="0">
                <a:solidFill>
                  <a:srgbClr val="444444"/>
                </a:solidFill>
                <a:effectLst/>
                <a:latin typeface="Helvetica Neue"/>
                <a:ea typeface="Alibaba PuHuiTi R"/>
              </a:rPr>
              <a:t>。</a:t>
            </a:r>
            <a:r>
              <a:rPr lang="en-US" altLang="zh-CN" b="0" i="0">
                <a:solidFill>
                  <a:srgbClr val="333333"/>
                </a:solidFill>
                <a:effectLst/>
                <a:latin typeface="pingfang SC"/>
              </a:rPr>
              <a:t>mongodb</a:t>
            </a:r>
            <a:r>
              <a:rPr lang="zh-CN" altLang="en-US" b="0" i="0">
                <a:solidFill>
                  <a:srgbClr val="333333"/>
                </a:solidFill>
                <a:effectLst/>
                <a:latin typeface="pingfang SC"/>
              </a:rPr>
              <a:t>有两种分片策略，根据集合</a:t>
            </a:r>
            <a:r>
              <a:rPr lang="zh-CN" altLang="en-US">
                <a:solidFill>
                  <a:srgbClr val="333333"/>
                </a:solidFill>
                <a:latin typeface="pingfang SC"/>
              </a:rPr>
              <a:t>字段来指定</a:t>
            </a:r>
            <a:r>
              <a:rPr lang="zh-CN" altLang="en-US" b="0" i="0">
                <a:solidFill>
                  <a:srgbClr val="333333"/>
                </a:solidFill>
                <a:effectLst/>
                <a:latin typeface="pingfang SC"/>
              </a:rPr>
              <a:t>。</a:t>
            </a:r>
            <a:endParaRPr lang="en-US" altLang="zh-CN" b="0" i="0">
              <a:solidFill>
                <a:srgbClr val="333333"/>
              </a:solidFill>
              <a:effectLst/>
              <a:latin typeface="pingfang SC"/>
            </a:endParaRPr>
          </a:p>
          <a:p>
            <a:r>
              <a:rPr lang="zh-CN" altLang="en-US" b="0" i="0">
                <a:solidFill>
                  <a:srgbClr val="333333"/>
                </a:solidFill>
                <a:effectLst/>
                <a:latin typeface="pingfang SC"/>
                <a:ea typeface="Alibaba PuHuiTi R"/>
              </a:rPr>
              <a:t>范围指定</a:t>
            </a:r>
            <a:endParaRPr lang="en-US" altLang="zh-CN" b="0" i="0">
              <a:solidFill>
                <a:srgbClr val="333333"/>
              </a:solidFill>
              <a:effectLst/>
              <a:latin typeface="pingfang SC"/>
              <a:ea typeface="Alibaba PuHuiTi R"/>
            </a:endParaRPr>
          </a:p>
          <a:p>
            <a:pPr marL="360363" lvl="1" indent="0">
              <a:buNone/>
            </a:pPr>
            <a:r>
              <a:rPr lang="zh-CN" altLang="en-US">
                <a:solidFill>
                  <a:srgbClr val="121212"/>
                </a:solidFill>
                <a:latin typeface="-apple-system"/>
              </a:rPr>
              <a:t>将指定字段的数据按照</a:t>
            </a:r>
            <a:r>
              <a:rPr lang="zh-CN" altLang="en-US" b="0" i="0">
                <a:solidFill>
                  <a:srgbClr val="121212"/>
                </a:solidFill>
                <a:effectLst/>
                <a:latin typeface="-apple-system"/>
              </a:rPr>
              <a:t>范围</a:t>
            </a:r>
            <a:r>
              <a:rPr lang="zh-CN" altLang="en-US">
                <a:solidFill>
                  <a:srgbClr val="121212"/>
                </a:solidFill>
                <a:latin typeface="-apple-system"/>
              </a:rPr>
              <a:t>进行划分</a:t>
            </a:r>
            <a:r>
              <a:rPr lang="zh-CN" altLang="en-US" b="0" i="0">
                <a:solidFill>
                  <a:srgbClr val="121212"/>
                </a:solidFill>
                <a:effectLst/>
                <a:latin typeface="-apple-system"/>
              </a:rPr>
              <a:t>，</a:t>
            </a:r>
            <a:r>
              <a:rPr lang="zh-CN" altLang="en-US">
                <a:solidFill>
                  <a:srgbClr val="121212"/>
                </a:solidFill>
                <a:latin typeface="-apple-system"/>
              </a:rPr>
              <a:t>根据范围获取分片服务器</a:t>
            </a:r>
            <a:endParaRPr lang="en-US" altLang="zh-CN">
              <a:solidFill>
                <a:srgbClr val="121212"/>
              </a:solidFill>
              <a:latin typeface="-apple-system"/>
            </a:endParaRPr>
          </a:p>
          <a:p>
            <a:r>
              <a:rPr lang="zh-CN" altLang="en-US">
                <a:solidFill>
                  <a:srgbClr val="333333"/>
                </a:solidFill>
                <a:latin typeface="pingfang SC"/>
              </a:rPr>
              <a:t>数据</a:t>
            </a:r>
            <a:r>
              <a:rPr lang="en-US" altLang="zh-CN">
                <a:solidFill>
                  <a:srgbClr val="333333"/>
                </a:solidFill>
                <a:latin typeface="pingfang SC"/>
                <a:ea typeface="Alibaba PuHuiTi R"/>
              </a:rPr>
              <a:t>Hash</a:t>
            </a:r>
          </a:p>
          <a:p>
            <a:pPr marL="360363" lvl="1" indent="0">
              <a:buNone/>
            </a:pPr>
            <a:r>
              <a:rPr lang="zh-CN" altLang="en-US">
                <a:solidFill>
                  <a:srgbClr val="333333"/>
                </a:solidFill>
                <a:latin typeface="pingfang SC"/>
                <a:ea typeface="Alibaba PuHuiTi R"/>
              </a:rPr>
              <a:t>将</a:t>
            </a:r>
            <a:r>
              <a:rPr lang="zh-CN" altLang="en-US">
                <a:solidFill>
                  <a:srgbClr val="121212"/>
                </a:solidFill>
                <a:latin typeface="-apple-system"/>
              </a:rPr>
              <a:t>指定字段的数据进行</a:t>
            </a:r>
            <a:r>
              <a:rPr lang="en-US" altLang="zh-CN">
                <a:solidFill>
                  <a:srgbClr val="121212"/>
                </a:solidFill>
                <a:latin typeface="-apple-system"/>
              </a:rPr>
              <a:t>Hash</a:t>
            </a:r>
            <a:r>
              <a:rPr lang="zh-CN" altLang="en-US">
                <a:solidFill>
                  <a:srgbClr val="121212"/>
                </a:solidFill>
                <a:latin typeface="-apple-system"/>
              </a:rPr>
              <a:t>计算，获取存储的分片服务器</a:t>
            </a:r>
            <a:endParaRPr lang="en-US" altLang="zh-CN">
              <a:solidFill>
                <a:srgbClr val="333333"/>
              </a:solidFill>
              <a:latin typeface="pingfang SC"/>
              <a:ea typeface="Alibaba PuHuiTi R"/>
            </a:endParaRPr>
          </a:p>
          <a:p>
            <a:pPr marL="360363" lvl="1" indent="0">
              <a:buNone/>
            </a:pPr>
            <a:endParaRPr lang="en-US" altLang="zh-CN">
              <a:solidFill>
                <a:srgbClr val="333333"/>
              </a:solidFill>
              <a:latin typeface="pingfang SC"/>
              <a:ea typeface="Alibaba PuHuiTi R"/>
            </a:endParaRPr>
          </a:p>
          <a:p>
            <a:pPr marL="342900" indent="-342900">
              <a:buFont typeface="+mj-lt"/>
              <a:buAutoNum type="arabicPeriod"/>
            </a:pPr>
            <a:endParaRPr lang="zh-CN" altLang="en-US" i="0">
              <a:solidFill>
                <a:srgbClr val="444444"/>
              </a:solidFill>
              <a:effectLst/>
              <a:latin typeface="Helvetica Neue"/>
              <a:ea typeface="Alibaba PuHuiTi R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B494519-1372-4E15-AA80-F6B512ADE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MongoDB</a:t>
            </a:r>
            <a:r>
              <a:rPr lang="zh-CN" altLang="en-US"/>
              <a:t>集群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D36ACE3-5758-4360-9048-1FBB1AEA68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0881" y="940081"/>
            <a:ext cx="4738198" cy="517190"/>
          </a:xfrm>
        </p:spPr>
        <p:txBody>
          <a:bodyPr/>
          <a:lstStyle/>
          <a:p>
            <a:r>
              <a:rPr lang="zh-CN" altLang="en-US"/>
              <a:t>分片集群</a:t>
            </a:r>
            <a:r>
              <a:rPr lang="en-US" altLang="zh-CN"/>
              <a:t>-</a:t>
            </a:r>
            <a:r>
              <a:rPr lang="zh-CN" altLang="en-US"/>
              <a:t>分片策略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2936C66-F7A5-4515-8F01-D53652E3A76E}"/>
              </a:ext>
            </a:extLst>
          </p:cNvPr>
          <p:cNvSpPr/>
          <p:nvPr/>
        </p:nvSpPr>
        <p:spPr>
          <a:xfrm>
            <a:off x="10080547" y="2351315"/>
            <a:ext cx="1502229" cy="2985796"/>
          </a:xfrm>
          <a:prstGeom prst="rect">
            <a:avLst/>
          </a:prstGeom>
          <a:noFill/>
          <a:ln w="19050">
            <a:solidFill>
              <a:srgbClr val="B60206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5EDB3CB-2230-4BDE-859F-4D00A700C20C}"/>
              </a:ext>
            </a:extLst>
          </p:cNvPr>
          <p:cNvSpPr/>
          <p:nvPr/>
        </p:nvSpPr>
        <p:spPr>
          <a:xfrm>
            <a:off x="7562008" y="3608451"/>
            <a:ext cx="1120578" cy="471523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ea typeface="Alibaba PuHuiTi R"/>
              </a:rPr>
              <a:t>路由服务</a:t>
            </a: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57D15BD6-FD15-4304-A5A3-F4F038D193EC}"/>
              </a:ext>
            </a:extLst>
          </p:cNvPr>
          <p:cNvGrpSpPr/>
          <p:nvPr/>
        </p:nvGrpSpPr>
        <p:grpSpPr>
          <a:xfrm>
            <a:off x="10223086" y="2576722"/>
            <a:ext cx="1168865" cy="523999"/>
            <a:chOff x="10223086" y="2576722"/>
            <a:chExt cx="1168865" cy="523999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37F6ECF2-6C9F-42E3-90BF-0E083470B33D}"/>
                </a:ext>
              </a:extLst>
            </p:cNvPr>
            <p:cNvSpPr/>
            <p:nvPr/>
          </p:nvSpPr>
          <p:spPr>
            <a:xfrm>
              <a:off x="10271373" y="2629198"/>
              <a:ext cx="1120578" cy="471523"/>
            </a:xfrm>
            <a:prstGeom prst="rect">
              <a:avLst/>
            </a:prstGeom>
            <a:solidFill>
              <a:srgbClr val="AD2B26"/>
            </a:solidFill>
            <a:ln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>
                  <a:ea typeface="Alibaba PuHuiTi R"/>
                </a:rPr>
                <a:t>分片服务</a:t>
              </a:r>
              <a:r>
                <a:rPr lang="en-US" altLang="zh-CN" sz="1200">
                  <a:ea typeface="Alibaba PuHuiTi R"/>
                </a:rPr>
                <a:t>1</a:t>
              </a:r>
              <a:endParaRPr lang="zh-CN" altLang="en-US" sz="1200">
                <a:ea typeface="Alibaba PuHuiTi R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F117FEDA-CF0C-432B-AF21-620356EE85A6}"/>
                </a:ext>
              </a:extLst>
            </p:cNvPr>
            <p:cNvSpPr/>
            <p:nvPr/>
          </p:nvSpPr>
          <p:spPr>
            <a:xfrm>
              <a:off x="10223086" y="2576722"/>
              <a:ext cx="261257" cy="1536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rgbClr val="49504F"/>
                  </a:solidFill>
                  <a:ea typeface="Alibaba PuHuiTi R"/>
                </a:rPr>
                <a:t>0</a:t>
              </a:r>
              <a:endParaRPr lang="zh-CN" altLang="en-US" sz="1200">
                <a:solidFill>
                  <a:srgbClr val="49504F"/>
                </a:solidFill>
                <a:ea typeface="Alibaba PuHuiTi R"/>
              </a:endParaRP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F8E145FA-BA51-47C7-9816-2AE8F27D2044}"/>
              </a:ext>
            </a:extLst>
          </p:cNvPr>
          <p:cNvGrpSpPr/>
          <p:nvPr/>
        </p:nvGrpSpPr>
        <p:grpSpPr>
          <a:xfrm>
            <a:off x="10223085" y="3498326"/>
            <a:ext cx="1168865" cy="526819"/>
            <a:chOff x="10223085" y="3498326"/>
            <a:chExt cx="1168865" cy="526819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480D17D5-6687-47D2-B4C0-363625CB6E4E}"/>
                </a:ext>
              </a:extLst>
            </p:cNvPr>
            <p:cNvSpPr/>
            <p:nvPr/>
          </p:nvSpPr>
          <p:spPr>
            <a:xfrm>
              <a:off x="10271372" y="3553622"/>
              <a:ext cx="1120578" cy="471523"/>
            </a:xfrm>
            <a:prstGeom prst="rect">
              <a:avLst/>
            </a:prstGeom>
            <a:solidFill>
              <a:srgbClr val="AD2B26"/>
            </a:solidFill>
            <a:ln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>
                  <a:ea typeface="Alibaba PuHuiTi R"/>
                </a:rPr>
                <a:t>分片服务</a:t>
              </a:r>
              <a:r>
                <a:rPr lang="en-US" altLang="zh-CN" sz="1200">
                  <a:ea typeface="Alibaba PuHuiTi R"/>
                </a:rPr>
                <a:t>2</a:t>
              </a:r>
              <a:endParaRPr lang="zh-CN" altLang="en-US" sz="1200">
                <a:ea typeface="Alibaba PuHuiTi R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427B1AE6-34D7-4D98-B1FE-B3C41B2C7020}"/>
                </a:ext>
              </a:extLst>
            </p:cNvPr>
            <p:cNvSpPr/>
            <p:nvPr/>
          </p:nvSpPr>
          <p:spPr>
            <a:xfrm>
              <a:off x="10223085" y="3498326"/>
              <a:ext cx="261257" cy="1536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rgbClr val="49504F"/>
                  </a:solidFill>
                  <a:ea typeface="Alibaba PuHuiTi R"/>
                </a:rPr>
                <a:t>1</a:t>
              </a:r>
              <a:endParaRPr lang="zh-CN" altLang="en-US" sz="1200">
                <a:solidFill>
                  <a:srgbClr val="49504F"/>
                </a:solidFill>
                <a:ea typeface="Alibaba PuHuiTi R"/>
              </a:endParaRP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27F98504-BB86-4416-99A2-4264E0375046}"/>
              </a:ext>
            </a:extLst>
          </p:cNvPr>
          <p:cNvGrpSpPr/>
          <p:nvPr/>
        </p:nvGrpSpPr>
        <p:grpSpPr>
          <a:xfrm>
            <a:off x="10251552" y="4401229"/>
            <a:ext cx="1140399" cy="548340"/>
            <a:chOff x="10251552" y="4401229"/>
            <a:chExt cx="1140399" cy="548340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C4A33D41-CC78-4662-8513-ABA11264C29B}"/>
                </a:ext>
              </a:extLst>
            </p:cNvPr>
            <p:cNvSpPr/>
            <p:nvPr/>
          </p:nvSpPr>
          <p:spPr>
            <a:xfrm>
              <a:off x="10271373" y="4478046"/>
              <a:ext cx="1120578" cy="471523"/>
            </a:xfrm>
            <a:prstGeom prst="rect">
              <a:avLst/>
            </a:prstGeom>
            <a:solidFill>
              <a:srgbClr val="AD2B26"/>
            </a:solidFill>
            <a:ln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ea typeface="Alibaba PuHuiTi R"/>
                </a:rPr>
                <a:t>分片服务</a:t>
              </a:r>
              <a:r>
                <a:rPr lang="en-US" altLang="zh-CN" sz="1400">
                  <a:ea typeface="Alibaba PuHuiTi R"/>
                </a:rPr>
                <a:t>3</a:t>
              </a:r>
              <a:endParaRPr lang="zh-CN" altLang="en-US" sz="1400">
                <a:ea typeface="Alibaba PuHuiTi R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E0B98763-34C3-4D9E-85DE-3F0F76111AAC}"/>
                </a:ext>
              </a:extLst>
            </p:cNvPr>
            <p:cNvSpPr/>
            <p:nvPr/>
          </p:nvSpPr>
          <p:spPr>
            <a:xfrm>
              <a:off x="10251552" y="4401229"/>
              <a:ext cx="261257" cy="1536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rgbClr val="49504F"/>
                  </a:solidFill>
                  <a:ea typeface="Alibaba PuHuiTi R"/>
                </a:rPr>
                <a:t>2</a:t>
              </a:r>
              <a:endParaRPr lang="zh-CN" altLang="en-US" sz="1200">
                <a:solidFill>
                  <a:srgbClr val="49504F"/>
                </a:solidFill>
                <a:ea typeface="Alibaba PuHuiTi R"/>
              </a:endParaRPr>
            </a:p>
          </p:txBody>
        </p:sp>
      </p:grpSp>
      <p:sp>
        <p:nvSpPr>
          <p:cNvPr id="47" name="矩形 46">
            <a:extLst>
              <a:ext uri="{FF2B5EF4-FFF2-40B4-BE49-F238E27FC236}">
                <a16:creationId xmlns:a16="http://schemas.microsoft.com/office/drawing/2014/main" id="{7906A98D-28EE-463B-AF6B-1EE0C3ABD0DD}"/>
              </a:ext>
            </a:extLst>
          </p:cNvPr>
          <p:cNvSpPr/>
          <p:nvPr/>
        </p:nvSpPr>
        <p:spPr>
          <a:xfrm>
            <a:off x="10080547" y="2351315"/>
            <a:ext cx="1502229" cy="2985796"/>
          </a:xfrm>
          <a:prstGeom prst="rect">
            <a:avLst/>
          </a:prstGeom>
          <a:noFill/>
          <a:ln w="19050">
            <a:solidFill>
              <a:srgbClr val="B60206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C49CF9F8-AFFA-4785-88AF-F4B463BCB306}"/>
              </a:ext>
            </a:extLst>
          </p:cNvPr>
          <p:cNvSpPr/>
          <p:nvPr/>
        </p:nvSpPr>
        <p:spPr>
          <a:xfrm>
            <a:off x="7562008" y="3608451"/>
            <a:ext cx="1120578" cy="471523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ea typeface="Alibaba PuHuiTi R"/>
              </a:rPr>
              <a:t>路由服务</a:t>
            </a:r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E30EDB56-3105-4B3A-8422-EFA66CABE132}"/>
              </a:ext>
            </a:extLst>
          </p:cNvPr>
          <p:cNvCxnSpPr>
            <a:cxnSpLocks/>
            <a:stCxn id="48" idx="3"/>
            <a:endCxn id="51" idx="1"/>
          </p:cNvCxnSpPr>
          <p:nvPr/>
        </p:nvCxnSpPr>
        <p:spPr>
          <a:xfrm flipV="1">
            <a:off x="8682586" y="2864960"/>
            <a:ext cx="1588787" cy="979253"/>
          </a:xfrm>
          <a:prstGeom prst="straightConnector1">
            <a:avLst/>
          </a:prstGeom>
          <a:ln w="1905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E0B25BED-C4D4-49D6-A1E2-181A7E96F356}"/>
              </a:ext>
            </a:extLst>
          </p:cNvPr>
          <p:cNvGrpSpPr/>
          <p:nvPr/>
        </p:nvGrpSpPr>
        <p:grpSpPr>
          <a:xfrm>
            <a:off x="10223086" y="2576722"/>
            <a:ext cx="1168865" cy="523999"/>
            <a:chOff x="10223086" y="2576722"/>
            <a:chExt cx="1168865" cy="523999"/>
          </a:xfrm>
        </p:grpSpPr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53107A96-0959-4A33-B594-3B4A3FC0B6F3}"/>
                </a:ext>
              </a:extLst>
            </p:cNvPr>
            <p:cNvSpPr/>
            <p:nvPr/>
          </p:nvSpPr>
          <p:spPr>
            <a:xfrm>
              <a:off x="10271373" y="2629198"/>
              <a:ext cx="1120578" cy="471523"/>
            </a:xfrm>
            <a:prstGeom prst="rect">
              <a:avLst/>
            </a:prstGeom>
            <a:solidFill>
              <a:srgbClr val="AD2B26"/>
            </a:solidFill>
            <a:ln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>
                  <a:ea typeface="Alibaba PuHuiTi R"/>
                </a:rPr>
                <a:t>分片服务</a:t>
              </a:r>
              <a:r>
                <a:rPr lang="en-US" altLang="zh-CN" sz="1200">
                  <a:ea typeface="Alibaba PuHuiTi R"/>
                </a:rPr>
                <a:t>1</a:t>
              </a:r>
              <a:endParaRPr lang="zh-CN" altLang="en-US" sz="1200">
                <a:ea typeface="Alibaba PuHuiTi R"/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42CFBD71-8D77-4581-9A8E-F9B9BB21182E}"/>
                </a:ext>
              </a:extLst>
            </p:cNvPr>
            <p:cNvSpPr/>
            <p:nvPr/>
          </p:nvSpPr>
          <p:spPr>
            <a:xfrm>
              <a:off x="10223086" y="2576722"/>
              <a:ext cx="604748" cy="1869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rgbClr val="49504F"/>
                  </a:solidFill>
                  <a:ea typeface="Alibaba PuHuiTi R"/>
                </a:rPr>
                <a:t>1-35</a:t>
              </a:r>
              <a:endParaRPr lang="zh-CN" altLang="en-US" sz="1200">
                <a:solidFill>
                  <a:srgbClr val="49504F"/>
                </a:solidFill>
                <a:ea typeface="Alibaba PuHuiTi R"/>
              </a:endParaRPr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A2A180B1-3BE1-4DDE-8BEA-179BD619B4AE}"/>
              </a:ext>
            </a:extLst>
          </p:cNvPr>
          <p:cNvGrpSpPr/>
          <p:nvPr/>
        </p:nvGrpSpPr>
        <p:grpSpPr>
          <a:xfrm>
            <a:off x="10223085" y="3498326"/>
            <a:ext cx="1168865" cy="526819"/>
            <a:chOff x="10223085" y="3498326"/>
            <a:chExt cx="1168865" cy="526819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83D9D8B8-25E8-4C8E-988F-6BD8AFA4F204}"/>
                </a:ext>
              </a:extLst>
            </p:cNvPr>
            <p:cNvSpPr/>
            <p:nvPr/>
          </p:nvSpPr>
          <p:spPr>
            <a:xfrm>
              <a:off x="10271372" y="3553622"/>
              <a:ext cx="1120578" cy="471523"/>
            </a:xfrm>
            <a:prstGeom prst="rect">
              <a:avLst/>
            </a:prstGeom>
            <a:solidFill>
              <a:srgbClr val="AD2B26"/>
            </a:solidFill>
            <a:ln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>
                  <a:ea typeface="Alibaba PuHuiTi R"/>
                </a:rPr>
                <a:t>分片服务</a:t>
              </a:r>
              <a:r>
                <a:rPr lang="en-US" altLang="zh-CN" sz="1200">
                  <a:ea typeface="Alibaba PuHuiTi R"/>
                </a:rPr>
                <a:t>2</a:t>
              </a:r>
              <a:endParaRPr lang="zh-CN" altLang="en-US" sz="1200">
                <a:ea typeface="Alibaba PuHuiTi R"/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E57793F7-B657-4EA4-A268-73EA75BA7083}"/>
                </a:ext>
              </a:extLst>
            </p:cNvPr>
            <p:cNvSpPr/>
            <p:nvPr/>
          </p:nvSpPr>
          <p:spPr>
            <a:xfrm>
              <a:off x="10223085" y="3498326"/>
              <a:ext cx="604749" cy="1869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rgbClr val="49504F"/>
                  </a:solidFill>
                  <a:ea typeface="Alibaba PuHuiTi R"/>
                </a:rPr>
                <a:t>36-70</a:t>
              </a:r>
              <a:endParaRPr lang="zh-CN" altLang="en-US" sz="1200">
                <a:solidFill>
                  <a:srgbClr val="49504F"/>
                </a:solidFill>
                <a:ea typeface="Alibaba PuHuiTi R"/>
              </a:endParaRPr>
            </a:p>
          </p:txBody>
        </p: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6F6D18D0-BEDC-4750-8DD1-4C8FC8D177CF}"/>
              </a:ext>
            </a:extLst>
          </p:cNvPr>
          <p:cNvGrpSpPr/>
          <p:nvPr/>
        </p:nvGrpSpPr>
        <p:grpSpPr>
          <a:xfrm>
            <a:off x="10251552" y="4401228"/>
            <a:ext cx="1140399" cy="548341"/>
            <a:chOff x="10251552" y="4401228"/>
            <a:chExt cx="1140399" cy="548341"/>
          </a:xfrm>
        </p:grpSpPr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AF1FC411-AB33-4693-9766-6BC9C00A9FE1}"/>
                </a:ext>
              </a:extLst>
            </p:cNvPr>
            <p:cNvSpPr/>
            <p:nvPr/>
          </p:nvSpPr>
          <p:spPr>
            <a:xfrm>
              <a:off x="10271373" y="4478046"/>
              <a:ext cx="1120578" cy="471523"/>
            </a:xfrm>
            <a:prstGeom prst="rect">
              <a:avLst/>
            </a:prstGeom>
            <a:solidFill>
              <a:srgbClr val="AD2B26"/>
            </a:solidFill>
            <a:ln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ea typeface="Alibaba PuHuiTi R"/>
                </a:rPr>
                <a:t>分片服务</a:t>
              </a:r>
              <a:r>
                <a:rPr lang="en-US" altLang="zh-CN" sz="1400">
                  <a:ea typeface="Alibaba PuHuiTi R"/>
                </a:rPr>
                <a:t>3</a:t>
              </a:r>
              <a:endParaRPr lang="zh-CN" altLang="en-US" sz="1400">
                <a:ea typeface="Alibaba PuHuiTi R"/>
              </a:endParaRP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9F367ED0-C9E6-49D1-9C0C-374AEABE5967}"/>
                </a:ext>
              </a:extLst>
            </p:cNvPr>
            <p:cNvSpPr/>
            <p:nvPr/>
          </p:nvSpPr>
          <p:spPr>
            <a:xfrm>
              <a:off x="10251552" y="4401228"/>
              <a:ext cx="576282" cy="1780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rgbClr val="49504F"/>
                  </a:solidFill>
                  <a:ea typeface="Alibaba PuHuiTi R"/>
                </a:rPr>
                <a:t>70+</a:t>
              </a:r>
              <a:endParaRPr lang="zh-CN" altLang="en-US" sz="1200">
                <a:solidFill>
                  <a:srgbClr val="49504F"/>
                </a:solidFill>
                <a:ea typeface="Alibaba PuHuiTi R"/>
              </a:endParaRPr>
            </a:p>
          </p:txBody>
        </p:sp>
      </p:grpSp>
      <p:sp>
        <p:nvSpPr>
          <p:cNvPr id="25" name="矩形 24">
            <a:extLst>
              <a:ext uri="{FF2B5EF4-FFF2-40B4-BE49-F238E27FC236}">
                <a16:creationId xmlns:a16="http://schemas.microsoft.com/office/drawing/2014/main" id="{AD0E655F-5205-4DF6-9DFD-5A98DD4E30ED}"/>
              </a:ext>
            </a:extLst>
          </p:cNvPr>
          <p:cNvSpPr/>
          <p:nvPr/>
        </p:nvSpPr>
        <p:spPr>
          <a:xfrm>
            <a:off x="7418587" y="4105085"/>
            <a:ext cx="1831642" cy="89383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a typeface="Alibaba PuHuiTi R"/>
              </a:rPr>
              <a:t>查询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a typeface="Alibaba PuHuiTi R"/>
              </a:rPr>
              <a:t>id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a typeface="Alibaba PuHuiTi R"/>
              </a:rPr>
              <a:t>为</a:t>
            </a:r>
            <a:r>
              <a:rPr lang="en-US" altLang="zh-CN" sz="1200">
                <a:solidFill>
                  <a:srgbClr val="FF0000"/>
                </a:solidFill>
                <a:ea typeface="Alibaba PuHuiTi R"/>
              </a:rPr>
              <a:t>5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ea typeface="Alibaba PuHuiTi R"/>
              </a:rPr>
              <a:t>的数据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ea typeface="Alibaba PuHuiTi 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ea typeface="Alibaba PuHuiTi R"/>
              </a:rPr>
              <a:t>对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ea typeface="Alibaba PuHuiTi R"/>
              </a:rPr>
              <a:t>id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ea typeface="Alibaba PuHuiTi R"/>
              </a:rPr>
              <a:t>进行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ea typeface="Alibaba PuHuiTi R"/>
              </a:rPr>
              <a:t>hash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ea typeface="Alibaba PuHuiTi R"/>
              </a:rPr>
              <a:t>运算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ea typeface="Alibaba PuHuiTi R"/>
              </a:rPr>
              <a:t>=17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Alibaba PuHuiTi R"/>
              </a:rPr>
              <a:t>index = 17 % 3  =  </a:t>
            </a:r>
            <a:r>
              <a:rPr lang="en-US" altLang="zh-CN" sz="1200">
                <a:solidFill>
                  <a:srgbClr val="FF0000"/>
                </a:solidFill>
                <a:latin typeface="微软雅黑" panose="020B0503020204020204" pitchFamily="34" charset="-122"/>
                <a:ea typeface="Alibaba PuHuiTi R"/>
              </a:rPr>
              <a:t>2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ea typeface="Alibaba PuHuiTi R"/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DD6A9C9C-6908-482B-B2EF-6823586AB771}"/>
              </a:ext>
            </a:extLst>
          </p:cNvPr>
          <p:cNvCxnSpPr>
            <a:cxnSpLocks/>
            <a:stCxn id="21" idx="3"/>
            <a:endCxn id="19" idx="1"/>
          </p:cNvCxnSpPr>
          <p:nvPr/>
        </p:nvCxnSpPr>
        <p:spPr>
          <a:xfrm>
            <a:off x="8682586" y="3844213"/>
            <a:ext cx="1588787" cy="869595"/>
          </a:xfrm>
          <a:prstGeom prst="straightConnector1">
            <a:avLst/>
          </a:prstGeom>
          <a:ln w="1905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>
            <a:extLst>
              <a:ext uri="{FF2B5EF4-FFF2-40B4-BE49-F238E27FC236}">
                <a16:creationId xmlns:a16="http://schemas.microsoft.com/office/drawing/2014/main" id="{13CB588A-9E21-4392-8AB3-2E8A75C7F95A}"/>
              </a:ext>
            </a:extLst>
          </p:cNvPr>
          <p:cNvSpPr/>
          <p:nvPr/>
        </p:nvSpPr>
        <p:spPr>
          <a:xfrm>
            <a:off x="7418587" y="4102308"/>
            <a:ext cx="1887604" cy="33983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ea typeface="Alibaba PuHuiTi R"/>
              </a:rPr>
              <a:t>查询年龄小于</a:t>
            </a:r>
            <a:r>
              <a:rPr lang="en-US" altLang="zh-CN" sz="1200">
                <a:solidFill>
                  <a:srgbClr val="B60206"/>
                </a:solidFill>
                <a:ea typeface="Alibaba PuHuiTi R"/>
              </a:rPr>
              <a:t>30</a:t>
            </a: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ea typeface="Alibaba PuHuiTi R"/>
              </a:rPr>
              <a:t>的数据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ea typeface="Alibaba PuHuiTi R"/>
            </a:endParaRPr>
          </a:p>
        </p:txBody>
      </p:sp>
    </p:spTree>
    <p:extLst>
      <p:ext uri="{BB962C8B-B14F-4D97-AF65-F5344CB8AC3E}">
        <p14:creationId xmlns:p14="http://schemas.microsoft.com/office/powerpoint/2010/main" val="3373248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 tmFilter="0, 0; .2, .5; .8, .5; 1, 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250" autoRev="1" fill="hold"/>
                                        <p:tgtEl>
                                          <p:spTgt spid="5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9" dur="25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 animBg="1"/>
      <p:bldP spid="21" grpId="1" animBg="1"/>
      <p:bldP spid="47" grpId="0" animBg="1"/>
      <p:bldP spid="47" grpId="1" animBg="1"/>
      <p:bldP spid="48" grpId="0" animBg="1"/>
      <p:bldP spid="48" grpId="1" animBg="1"/>
      <p:bldP spid="25" grpId="0" uiExpand="1" build="allAtOnce" animBg="1"/>
      <p:bldP spid="59" grpId="0" uiExpand="1" build="allAtOnce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B494519-1372-4E15-AA80-F6B512ADE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MongoDB</a:t>
            </a:r>
            <a:r>
              <a:rPr lang="zh-CN" altLang="en-US"/>
              <a:t>集群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D36ACE3-5758-4360-9048-1FBB1AEA68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分片集群</a:t>
            </a:r>
            <a:r>
              <a:rPr lang="en-US" altLang="zh-CN"/>
              <a:t>-</a:t>
            </a:r>
            <a:r>
              <a:rPr lang="zh-CN" altLang="en-US"/>
              <a:t>测试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840109B-5868-44BD-8496-277C33283FE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>
                <a:solidFill>
                  <a:srgbClr val="AD2B26"/>
                </a:solidFill>
              </a:rPr>
              <a:t>讲师课上演示即可，学员无需测试</a:t>
            </a:r>
            <a:endParaRPr lang="en-US" altLang="zh-CN">
              <a:solidFill>
                <a:srgbClr val="AD2B26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>
                <a:solidFill>
                  <a:srgbClr val="49504F"/>
                </a:solidFill>
              </a:rPr>
              <a:t>使用工具连接</a:t>
            </a:r>
            <a:r>
              <a:rPr lang="en-US" altLang="zh-CN">
                <a:solidFill>
                  <a:srgbClr val="49504F"/>
                </a:solidFill>
              </a:rPr>
              <a:t>MongoDB</a:t>
            </a:r>
            <a:r>
              <a:rPr lang="zh-CN" altLang="en-US">
                <a:solidFill>
                  <a:srgbClr val="49504F"/>
                </a:solidFill>
              </a:rPr>
              <a:t>集群</a:t>
            </a:r>
            <a:endParaRPr lang="en-US" altLang="zh-CN">
              <a:solidFill>
                <a:srgbClr val="49504F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>
                <a:solidFill>
                  <a:srgbClr val="49504F"/>
                </a:solidFill>
              </a:rPr>
              <a:t>使用</a:t>
            </a:r>
            <a:r>
              <a:rPr lang="en-US" altLang="zh-CN">
                <a:solidFill>
                  <a:srgbClr val="49504F"/>
                </a:solidFill>
              </a:rPr>
              <a:t>SpringData-Mongo</a:t>
            </a:r>
            <a:r>
              <a:rPr lang="zh-CN" altLang="en-US">
                <a:solidFill>
                  <a:srgbClr val="49504F"/>
                </a:solidFill>
              </a:rPr>
              <a:t>完成集群测试</a:t>
            </a:r>
            <a:r>
              <a:rPr lang="en-US" altLang="zh-CN">
                <a:solidFill>
                  <a:srgbClr val="49504F"/>
                </a:solidFill>
              </a:rPr>
              <a:t>  </a:t>
            </a:r>
          </a:p>
          <a:p>
            <a:r>
              <a:rPr lang="en-US" altLang="zh-CN">
                <a:solidFill>
                  <a:srgbClr val="49504F"/>
                </a:solidFill>
              </a:rPr>
              <a:t>          </a:t>
            </a:r>
            <a:r>
              <a:rPr lang="zh-CN" altLang="en-US">
                <a:solidFill>
                  <a:srgbClr val="49504F"/>
                </a:solidFill>
              </a:rPr>
              <a:t>批量保存</a:t>
            </a:r>
            <a:r>
              <a:rPr lang="en-US" altLang="zh-CN">
                <a:solidFill>
                  <a:srgbClr val="49504F"/>
                </a:solidFill>
              </a:rPr>
              <a:t>1000</a:t>
            </a:r>
            <a:r>
              <a:rPr lang="zh-CN" altLang="en-US">
                <a:solidFill>
                  <a:srgbClr val="49504F"/>
                </a:solidFill>
              </a:rPr>
              <a:t>条记录</a:t>
            </a:r>
            <a:endParaRPr lang="en-US" altLang="zh-CN">
              <a:solidFill>
                <a:srgbClr val="49504F"/>
              </a:solidFill>
            </a:endParaRPr>
          </a:p>
          <a:p>
            <a:r>
              <a:rPr lang="en-US" altLang="zh-CN">
                <a:solidFill>
                  <a:srgbClr val="49504F"/>
                </a:solidFill>
              </a:rPr>
              <a:t>          </a:t>
            </a:r>
            <a:r>
              <a:rPr lang="zh-CN" altLang="en-US">
                <a:solidFill>
                  <a:srgbClr val="49504F"/>
                </a:solidFill>
              </a:rPr>
              <a:t>查看各个分片服务器数据</a:t>
            </a:r>
            <a:r>
              <a:rPr lang="en-US" altLang="zh-CN">
                <a:solidFill>
                  <a:srgbClr val="49504F"/>
                </a:solidFill>
              </a:rPr>
              <a:t>  	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04140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D36ACE3-5758-4360-9048-1FBB1AEA68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支持海量数据存储</a:t>
            </a:r>
            <a:endParaRPr lang="en-US" altLang="zh-CN"/>
          </a:p>
          <a:p>
            <a:r>
              <a:rPr lang="zh-CN" altLang="en-US"/>
              <a:t>分片集群内部结构</a:t>
            </a:r>
            <a:endParaRPr lang="en-US" altLang="zh-CN"/>
          </a:p>
          <a:p>
            <a:r>
              <a:rPr lang="zh-CN" altLang="en-US"/>
              <a:t>分片策略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B494519-1372-4E15-AA80-F6B512ADE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MongoDB</a:t>
            </a:r>
            <a:r>
              <a:rPr lang="zh-CN" altLang="en-US"/>
              <a:t>分片集群</a:t>
            </a:r>
          </a:p>
        </p:txBody>
      </p:sp>
    </p:spTree>
    <p:extLst>
      <p:ext uri="{BB962C8B-B14F-4D97-AF65-F5344CB8AC3E}">
        <p14:creationId xmlns:p14="http://schemas.microsoft.com/office/powerpoint/2010/main" val="3175566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19647" y="1038209"/>
            <a:ext cx="5973761" cy="4088424"/>
          </a:xfrm>
        </p:spPr>
        <p:txBody>
          <a:bodyPr/>
          <a:lstStyle/>
          <a:p>
            <a:r>
              <a:rPr lang="zh-CN" altLang="en-US"/>
              <a:t>推荐好友列表</a:t>
            </a:r>
            <a:endParaRPr lang="en-US" altLang="zh-CN"/>
          </a:p>
          <a:p>
            <a:r>
              <a:rPr lang="en-US" altLang="zh-CN"/>
              <a:t>MongoDB</a:t>
            </a:r>
            <a:r>
              <a:rPr lang="zh-CN" altLang="en-US"/>
              <a:t>集群</a:t>
            </a:r>
            <a:endParaRPr lang="en-US" altLang="zh-CN"/>
          </a:p>
          <a:p>
            <a:r>
              <a:rPr lang="zh-CN" altLang="en-US"/>
              <a:t>发布动态</a:t>
            </a:r>
            <a:endParaRPr lang="en-US" altLang="zh-CN"/>
          </a:p>
          <a:p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查询动态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01851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3040" y="2688224"/>
            <a:ext cx="6725920" cy="548322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圈子功能</a:t>
            </a:r>
            <a:endParaRPr lang="en-US" altLang="zh-CN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0E6CA-B092-D14B-AFC4-E64326B88CF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73040" y="3341833"/>
            <a:ext cx="5466080" cy="2004607"/>
          </a:xfrm>
        </p:spPr>
        <p:txBody>
          <a:bodyPr/>
          <a:lstStyle/>
          <a:p>
            <a:r>
              <a:rPr lang="zh-CN" altLang="en-US"/>
              <a:t>需求分析</a:t>
            </a:r>
            <a:endParaRPr lang="en-US" altLang="zh-CN"/>
          </a:p>
          <a:p>
            <a:r>
              <a:rPr lang="zh-CN" altLang="en-US"/>
              <a:t>表设计</a:t>
            </a:r>
            <a:endParaRPr lang="en-US" altLang="zh-CN"/>
          </a:p>
          <a:p>
            <a:r>
              <a:rPr lang="zh-CN" altLang="en-US"/>
              <a:t>发布动态</a:t>
            </a:r>
          </a:p>
          <a:p>
            <a:r>
              <a:rPr lang="zh-CN" altLang="en-US"/>
              <a:t>我的动态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0797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C8ABBF3-725F-4936-ABA6-536A8A28E42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46133"/>
            <a:ext cx="6906623" cy="4219575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探花交友项目中的圈子功能，类似微信的朋友圈</a:t>
            </a:r>
            <a:endParaRPr lang="en-US" altLang="zh-CN"/>
          </a:p>
          <a:p>
            <a:r>
              <a:rPr lang="zh-CN" altLang="en-US"/>
              <a:t>发布动态</a:t>
            </a:r>
            <a:endParaRPr lang="en-US" altLang="zh-CN"/>
          </a:p>
          <a:p>
            <a:r>
              <a:rPr lang="zh-CN" altLang="en-US"/>
              <a:t>浏览好友、个人、推荐动态</a:t>
            </a:r>
            <a:endParaRPr lang="en-US" altLang="zh-CN"/>
          </a:p>
          <a:p>
            <a:r>
              <a:rPr lang="zh-CN" altLang="en-US"/>
              <a:t>动态互动如：点赞、评论、喜欢等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B494519-1372-4E15-AA80-F6B512ADE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圈子功能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D36ACE3-5758-4360-9048-1FBB1AEA68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需求分析</a:t>
            </a:r>
          </a:p>
        </p:txBody>
      </p:sp>
    </p:spTree>
    <p:extLst>
      <p:ext uri="{BB962C8B-B14F-4D97-AF65-F5344CB8AC3E}">
        <p14:creationId xmlns:p14="http://schemas.microsoft.com/office/powerpoint/2010/main" val="365772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4E53295-C623-472C-8121-80EB205287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对于圈子功能的实现，其包含如下业务特点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海量数据，读多写少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个性化的业务需求</a:t>
            </a:r>
            <a:endParaRPr lang="en-US" altLang="zh-CN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400">
                <a:latin typeface="Alibaba PuHuiTi R"/>
              </a:rPr>
              <a:t>                  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CN" sz="1400">
              <a:latin typeface="Alibaba PuHuiTi R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400">
                <a:latin typeface="Alibaba PuHuiTi R"/>
              </a:rPr>
              <a:t>                  </a:t>
            </a:r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D822893-F268-4F5D-B480-871BD5AFD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圈子功能</a:t>
            </a:r>
          </a:p>
        </p:txBody>
      </p:sp>
      <p:sp>
        <p:nvSpPr>
          <p:cNvPr id="5" name="文本占位符 3">
            <a:extLst>
              <a:ext uri="{FF2B5EF4-FFF2-40B4-BE49-F238E27FC236}">
                <a16:creationId xmlns:a16="http://schemas.microsoft.com/office/drawing/2014/main" id="{C6CA617F-4C39-40AB-B541-D61410AB6D06}"/>
              </a:ext>
            </a:extLst>
          </p:cNvPr>
          <p:cNvSpPr txBox="1">
            <a:spLocks/>
          </p:cNvSpPr>
          <p:nvPr/>
        </p:nvSpPr>
        <p:spPr>
          <a:xfrm>
            <a:off x="5585706" y="3130420"/>
            <a:ext cx="2880269" cy="783771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21917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82875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+mj-lt"/>
              <a:buNone/>
            </a:pPr>
            <a:r>
              <a:rPr lang="zh-CN" altLang="en-US" sz="1400"/>
              <a:t>互动数据，动态数据规模极大</a:t>
            </a:r>
            <a:r>
              <a:rPr lang="en-US" altLang="zh-CN" sz="1400"/>
              <a:t>     </a:t>
            </a:r>
            <a:r>
              <a:rPr lang="en-US" altLang="zh-CN" sz="1400">
                <a:latin typeface="Alibaba PuHuiTi R"/>
              </a:rPr>
              <a:t> </a:t>
            </a:r>
          </a:p>
          <a:p>
            <a:pPr marL="0" indent="0">
              <a:lnSpc>
                <a:spcPct val="150000"/>
              </a:lnSpc>
              <a:buFont typeface="+mj-lt"/>
              <a:buNone/>
            </a:pPr>
            <a:r>
              <a:rPr lang="zh-CN" altLang="en-US" sz="1400">
                <a:latin typeface="Alibaba PuHuiTi R"/>
              </a:rPr>
              <a:t>数据价值低</a:t>
            </a:r>
            <a:endParaRPr lang="en-US" altLang="zh-CN" sz="1400"/>
          </a:p>
        </p:txBody>
      </p:sp>
      <p:sp>
        <p:nvSpPr>
          <p:cNvPr id="6" name="文本占位符 3">
            <a:extLst>
              <a:ext uri="{FF2B5EF4-FFF2-40B4-BE49-F238E27FC236}">
                <a16:creationId xmlns:a16="http://schemas.microsoft.com/office/drawing/2014/main" id="{2BC91737-FA95-44F4-B6C6-4B6BBF80CCB6}"/>
              </a:ext>
            </a:extLst>
          </p:cNvPr>
          <p:cNvSpPr txBox="1">
            <a:spLocks/>
          </p:cNvSpPr>
          <p:nvPr/>
        </p:nvSpPr>
        <p:spPr>
          <a:xfrm>
            <a:off x="5585706" y="4404049"/>
            <a:ext cx="2913293" cy="802433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21917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82875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zh-CN" altLang="en-US" sz="1400">
                <a:latin typeface="Alibaba PuHuiTi R"/>
              </a:rPr>
              <a:t>指定好友可见</a:t>
            </a:r>
            <a:r>
              <a:rPr lang="en-US" altLang="zh-CN" sz="1400">
                <a:latin typeface="Alibaba PuHuiTi R"/>
              </a:rPr>
              <a:t>/</a:t>
            </a:r>
            <a:r>
              <a:rPr lang="zh-CN" altLang="en-US" sz="1400">
                <a:latin typeface="Alibaba PuHuiTi R"/>
              </a:rPr>
              <a:t>不可见</a:t>
            </a:r>
            <a:endParaRPr lang="en-US" altLang="zh-CN" sz="1400">
              <a:latin typeface="Alibaba PuHuiTi R"/>
            </a:endParaRPr>
          </a:p>
          <a:p>
            <a:pPr marL="0" indent="0">
              <a:lnSpc>
                <a:spcPct val="150000"/>
              </a:lnSpc>
              <a:buFont typeface="+mj-lt"/>
              <a:buNone/>
            </a:pPr>
            <a:r>
              <a:rPr lang="zh-CN" altLang="en-US" sz="1400">
                <a:latin typeface="Alibaba PuHuiTi R"/>
              </a:rPr>
              <a:t>非好友内容不可见</a:t>
            </a:r>
          </a:p>
        </p:txBody>
      </p:sp>
    </p:spTree>
    <p:extLst>
      <p:ext uri="{BB962C8B-B14F-4D97-AF65-F5344CB8AC3E}">
        <p14:creationId xmlns:p14="http://schemas.microsoft.com/office/powerpoint/2010/main" val="2112816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 tmFilter="0, 0; .2, .5; .8, .5; 1, 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250" autoRev="1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B494519-1372-4E15-AA80-F6B512ADE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圈子功能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D36ACE3-5758-4360-9048-1FBB1AEA68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表结构设计</a:t>
            </a:r>
          </a:p>
        </p:txBody>
      </p:sp>
      <p:sp>
        <p:nvSpPr>
          <p:cNvPr id="6" name="文本占位符 4">
            <a:extLst>
              <a:ext uri="{FF2B5EF4-FFF2-40B4-BE49-F238E27FC236}">
                <a16:creationId xmlns:a16="http://schemas.microsoft.com/office/drawing/2014/main" id="{2ECF7D25-6A20-4BA7-9223-C35432984A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219575"/>
          </a:xfrm>
        </p:spPr>
        <p:txBody>
          <a:bodyPr/>
          <a:lstStyle/>
          <a:p>
            <a:r>
              <a:rPr lang="zh-CN" altLang="en-US"/>
              <a:t>查看个人发布的</a:t>
            </a:r>
            <a:r>
              <a:rPr lang="zh-CN" altLang="en-US">
                <a:solidFill>
                  <a:srgbClr val="AD2B26"/>
                </a:solidFill>
              </a:rPr>
              <a:t>动态</a:t>
            </a:r>
            <a:endParaRPr lang="en-US" altLang="zh-CN">
              <a:solidFill>
                <a:srgbClr val="AD2B26"/>
              </a:solidFill>
            </a:endParaRPr>
          </a:p>
          <a:p>
            <a:r>
              <a:rPr lang="zh-CN" altLang="en-US"/>
              <a:t>查看</a:t>
            </a:r>
            <a:r>
              <a:rPr lang="zh-CN" altLang="en-US">
                <a:solidFill>
                  <a:srgbClr val="AD2B26"/>
                </a:solidFill>
              </a:rPr>
              <a:t>好友</a:t>
            </a:r>
            <a:r>
              <a:rPr lang="zh-CN" altLang="en-US"/>
              <a:t>发布的动态</a:t>
            </a:r>
            <a:endParaRPr lang="en-US" altLang="zh-CN"/>
          </a:p>
          <a:p>
            <a:r>
              <a:rPr lang="zh-CN" altLang="en-US"/>
              <a:t>后续版本指定好友可见</a:t>
            </a:r>
            <a:r>
              <a:rPr lang="en-US" altLang="zh-CN"/>
              <a:t>/</a:t>
            </a:r>
            <a:r>
              <a:rPr lang="zh-CN" altLang="en-US"/>
              <a:t>不可见</a:t>
            </a:r>
          </a:p>
        </p:txBody>
      </p:sp>
    </p:spTree>
    <p:extLst>
      <p:ext uri="{BB962C8B-B14F-4D97-AF65-F5344CB8AC3E}">
        <p14:creationId xmlns:p14="http://schemas.microsoft.com/office/powerpoint/2010/main" val="9458358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B494519-1372-4E15-AA80-F6B512ADE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圈子功能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D36ACE3-5758-4360-9048-1FBB1AEA68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0881" y="940081"/>
            <a:ext cx="6800892" cy="517190"/>
          </a:xfrm>
        </p:spPr>
        <p:txBody>
          <a:bodyPr/>
          <a:lstStyle/>
          <a:p>
            <a:r>
              <a:rPr lang="zh-CN" altLang="en-US"/>
              <a:t>表结构设计</a:t>
            </a:r>
            <a:r>
              <a:rPr lang="en-US" altLang="zh-CN"/>
              <a:t>-1</a:t>
            </a:r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BB48EA12-0948-4973-B5D3-F3B1D32F12A4}"/>
              </a:ext>
            </a:extLst>
          </p:cNvPr>
          <p:cNvSpPr/>
          <p:nvPr/>
        </p:nvSpPr>
        <p:spPr>
          <a:xfrm>
            <a:off x="8871246" y="2248676"/>
            <a:ext cx="2146041" cy="1359585"/>
          </a:xfrm>
          <a:prstGeom prst="roundRect">
            <a:avLst/>
          </a:prstGeom>
          <a:solidFill>
            <a:srgbClr val="AD2B26"/>
          </a:solidFill>
          <a:ln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ea typeface="Alibaba PuHuiTi R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47A0B15-7930-4187-8466-59205299D10F}"/>
              </a:ext>
            </a:extLst>
          </p:cNvPr>
          <p:cNvSpPr/>
          <p:nvPr/>
        </p:nvSpPr>
        <p:spPr>
          <a:xfrm>
            <a:off x="8871246" y="2488588"/>
            <a:ext cx="2146041" cy="1119674"/>
          </a:xfrm>
          <a:prstGeom prst="rect">
            <a:avLst/>
          </a:prstGeom>
          <a:solidFill>
            <a:schemeClr val="bg1"/>
          </a:solidFill>
          <a:ln w="1905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ea typeface="Alibaba PuHuiTi R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715922B-82EA-456D-929A-C9F2DF5887B6}"/>
              </a:ext>
            </a:extLst>
          </p:cNvPr>
          <p:cNvSpPr txBox="1"/>
          <p:nvPr/>
        </p:nvSpPr>
        <p:spPr>
          <a:xfrm>
            <a:off x="9582628" y="221474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bg1"/>
                </a:solidFill>
                <a:latin typeface="Alibaba PuHuiTi R"/>
                <a:ea typeface="Alibaba PuHuiTi R"/>
              </a:rPr>
              <a:t>动态表</a:t>
            </a:r>
            <a:endParaRPr lang="zh-CN" altLang="en-US" sz="1200" dirty="0">
              <a:solidFill>
                <a:schemeClr val="bg1"/>
              </a:solidFill>
              <a:latin typeface="Alibaba PuHuiTi R"/>
              <a:ea typeface="Alibaba PuHuiTi R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440FBE22-1786-44A8-BE34-3961CF461D21}"/>
              </a:ext>
            </a:extLst>
          </p:cNvPr>
          <p:cNvSpPr/>
          <p:nvPr/>
        </p:nvSpPr>
        <p:spPr>
          <a:xfrm>
            <a:off x="8871246" y="4220546"/>
            <a:ext cx="2146041" cy="1359585"/>
          </a:xfrm>
          <a:prstGeom prst="roundRect">
            <a:avLst/>
          </a:prstGeom>
          <a:solidFill>
            <a:srgbClr val="AD2B26"/>
          </a:solidFill>
          <a:ln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ea typeface="Alibaba PuHuiTi R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A367320-8859-43D6-8349-8B45284FC75D}"/>
              </a:ext>
            </a:extLst>
          </p:cNvPr>
          <p:cNvSpPr/>
          <p:nvPr/>
        </p:nvSpPr>
        <p:spPr>
          <a:xfrm>
            <a:off x="8871246" y="4460458"/>
            <a:ext cx="2146041" cy="1119674"/>
          </a:xfrm>
          <a:prstGeom prst="rect">
            <a:avLst/>
          </a:prstGeom>
          <a:solidFill>
            <a:schemeClr val="bg1"/>
          </a:solidFill>
          <a:ln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ea typeface="Alibaba PuHuiTi R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0E1913D-ABD6-4F10-914E-DD236F1FFEF6}"/>
              </a:ext>
            </a:extLst>
          </p:cNvPr>
          <p:cNvSpPr txBox="1"/>
          <p:nvPr/>
        </p:nvSpPr>
        <p:spPr>
          <a:xfrm>
            <a:off x="9582628" y="418661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bg1"/>
                </a:solidFill>
                <a:latin typeface="Alibaba PuHuiTi R"/>
                <a:ea typeface="Alibaba PuHuiTi R"/>
              </a:rPr>
              <a:t>好友表</a:t>
            </a:r>
            <a:endParaRPr lang="zh-CN" altLang="en-US" sz="1200" dirty="0">
              <a:solidFill>
                <a:schemeClr val="bg1"/>
              </a:solidFill>
              <a:latin typeface="Alibaba PuHuiTi R"/>
              <a:ea typeface="Alibaba PuHuiTi R"/>
            </a:endParaRP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856B1E59-DD4B-4230-81F0-B70CBD6173EB}"/>
              </a:ext>
            </a:extLst>
          </p:cNvPr>
          <p:cNvCxnSpPr/>
          <p:nvPr/>
        </p:nvCxnSpPr>
        <p:spPr>
          <a:xfrm>
            <a:off x="8871246" y="2845837"/>
            <a:ext cx="2146041" cy="0"/>
          </a:xfrm>
          <a:prstGeom prst="line">
            <a:avLst/>
          </a:prstGeom>
          <a:ln w="19050">
            <a:solidFill>
              <a:srgbClr val="4950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C50B4BE7-CAA9-427B-B9B8-D227AA57DE16}"/>
              </a:ext>
            </a:extLst>
          </p:cNvPr>
          <p:cNvCxnSpPr/>
          <p:nvPr/>
        </p:nvCxnSpPr>
        <p:spPr>
          <a:xfrm>
            <a:off x="8893107" y="3231503"/>
            <a:ext cx="2146041" cy="0"/>
          </a:xfrm>
          <a:prstGeom prst="line">
            <a:avLst/>
          </a:prstGeom>
          <a:ln w="19050">
            <a:solidFill>
              <a:srgbClr val="4950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A4C0D462-5C4D-444A-B8C3-C0CB6D5C47F9}"/>
              </a:ext>
            </a:extLst>
          </p:cNvPr>
          <p:cNvCxnSpPr/>
          <p:nvPr/>
        </p:nvCxnSpPr>
        <p:spPr>
          <a:xfrm>
            <a:off x="10172556" y="2522521"/>
            <a:ext cx="0" cy="1085740"/>
          </a:xfrm>
          <a:prstGeom prst="line">
            <a:avLst/>
          </a:prstGeom>
          <a:ln w="19050">
            <a:solidFill>
              <a:srgbClr val="4950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90D1ACCE-92C2-4BF4-BE54-243281917033}"/>
              </a:ext>
            </a:extLst>
          </p:cNvPr>
          <p:cNvSpPr txBox="1"/>
          <p:nvPr/>
        </p:nvSpPr>
        <p:spPr>
          <a:xfrm>
            <a:off x="9481200" y="255645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ea typeface="Alibaba PuHuiTi R"/>
              </a:rPr>
              <a:t>张三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ea typeface="Alibaba PuHuiTi R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0B8D38B-B659-498A-B914-7F5F682A69FE}"/>
              </a:ext>
            </a:extLst>
          </p:cNvPr>
          <p:cNvSpPr txBox="1"/>
          <p:nvPr/>
        </p:nvSpPr>
        <p:spPr>
          <a:xfrm>
            <a:off x="9490295" y="2921467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ea typeface="Alibaba PuHuiTi R"/>
              </a:rPr>
              <a:t>李四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ea typeface="Alibaba PuHuiTi R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0093D60-8DA5-4E92-9F70-41205425B4FA}"/>
              </a:ext>
            </a:extLst>
          </p:cNvPr>
          <p:cNvSpPr txBox="1"/>
          <p:nvPr/>
        </p:nvSpPr>
        <p:spPr>
          <a:xfrm>
            <a:off x="10228959" y="2553324"/>
            <a:ext cx="697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ea typeface="Alibaba PuHuiTi R"/>
              </a:rPr>
              <a:t>动态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Alibaba PuHuiTi R"/>
              </a:rPr>
              <a:t>…….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ea typeface="Alibaba PuHuiTi R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BF50A98A-2CCC-4774-9E51-7B60EA5006D9}"/>
              </a:ext>
            </a:extLst>
          </p:cNvPr>
          <p:cNvSpPr txBox="1"/>
          <p:nvPr/>
        </p:nvSpPr>
        <p:spPr>
          <a:xfrm>
            <a:off x="10207757" y="2921467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ea typeface="Alibaba PuHuiTi R"/>
              </a:rPr>
              <a:t>动态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Alibaba PuHuiTi R"/>
              </a:rPr>
              <a:t>…….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ea typeface="Alibaba PuHuiTi R"/>
            </a:endParaRP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34D828DA-4E61-4E9C-A075-AD800E4DDB1C}"/>
              </a:ext>
            </a:extLst>
          </p:cNvPr>
          <p:cNvCxnSpPr/>
          <p:nvPr/>
        </p:nvCxnSpPr>
        <p:spPr>
          <a:xfrm>
            <a:off x="9345241" y="2505555"/>
            <a:ext cx="0" cy="1085740"/>
          </a:xfrm>
          <a:prstGeom prst="line">
            <a:avLst/>
          </a:prstGeom>
          <a:ln w="19050">
            <a:solidFill>
              <a:srgbClr val="4950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7E1819EE-1DEC-43A9-B0F5-55285A36E127}"/>
              </a:ext>
            </a:extLst>
          </p:cNvPr>
          <p:cNvSpPr txBox="1"/>
          <p:nvPr/>
        </p:nvSpPr>
        <p:spPr>
          <a:xfrm>
            <a:off x="8975779" y="257418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Alibaba PuHuiTi R"/>
              </a:rPr>
              <a:t>1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ea typeface="Alibaba PuHuiTi R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AF379279-A716-44DE-8A3D-24E9CB2C3275}"/>
              </a:ext>
            </a:extLst>
          </p:cNvPr>
          <p:cNvSpPr txBox="1"/>
          <p:nvPr/>
        </p:nvSpPr>
        <p:spPr>
          <a:xfrm>
            <a:off x="8989241" y="294952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Alibaba PuHuiTi R"/>
              </a:rPr>
              <a:t>2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ea typeface="Alibaba PuHuiTi R"/>
            </a:endParaRPr>
          </a:p>
        </p:txBody>
      </p:sp>
      <p:graphicFrame>
        <p:nvGraphicFramePr>
          <p:cNvPr id="28" name="表格 28">
            <a:extLst>
              <a:ext uri="{FF2B5EF4-FFF2-40B4-BE49-F238E27FC236}">
                <a16:creationId xmlns:a16="http://schemas.microsoft.com/office/drawing/2014/main" id="{7F044856-90F8-4B58-B724-2548C455E6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5386732"/>
              </p:ext>
            </p:extLst>
          </p:nvPr>
        </p:nvGraphicFramePr>
        <p:xfrm>
          <a:off x="8884919" y="4473810"/>
          <a:ext cx="2122207" cy="1091081"/>
        </p:xfrm>
        <a:graphic>
          <a:graphicData uri="http://schemas.openxmlformats.org/drawingml/2006/table">
            <a:tbl>
              <a:tblPr firstRow="1" bandRow="1">
                <a:effectLst/>
                <a:tableStyleId>{3C2FFA5D-87B4-456A-9821-1D502468CF0F}</a:tableStyleId>
              </a:tblPr>
              <a:tblGrid>
                <a:gridCol w="632411">
                  <a:extLst>
                    <a:ext uri="{9D8B030D-6E8A-4147-A177-3AD203B41FA5}">
                      <a16:colId xmlns:a16="http://schemas.microsoft.com/office/drawing/2014/main" val="2450601360"/>
                    </a:ext>
                  </a:extLst>
                </a:gridCol>
                <a:gridCol w="774432">
                  <a:extLst>
                    <a:ext uri="{9D8B030D-6E8A-4147-A177-3AD203B41FA5}">
                      <a16:colId xmlns:a16="http://schemas.microsoft.com/office/drawing/2014/main" val="1625707165"/>
                    </a:ext>
                  </a:extLst>
                </a:gridCol>
                <a:gridCol w="715364">
                  <a:extLst>
                    <a:ext uri="{9D8B030D-6E8A-4147-A177-3AD203B41FA5}">
                      <a16:colId xmlns:a16="http://schemas.microsoft.com/office/drawing/2014/main" val="1335567343"/>
                    </a:ext>
                  </a:extLst>
                </a:gridCol>
              </a:tblGrid>
              <a:tr h="36437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>
                          <a:solidFill>
                            <a:srgbClr val="49504F"/>
                          </a:solidFill>
                          <a:latin typeface="Alibaba PuHuiTi R"/>
                        </a:rPr>
                        <a:t>主键</a:t>
                      </a:r>
                      <a:r>
                        <a:rPr lang="en-US" altLang="zh-CN" sz="1200" b="0">
                          <a:solidFill>
                            <a:srgbClr val="49504F"/>
                          </a:solidFill>
                          <a:latin typeface="Alibaba PuHuiTi R"/>
                        </a:rPr>
                        <a:t> </a:t>
                      </a:r>
                      <a:endParaRPr lang="zh-CN" altLang="en-US" sz="1200" b="0">
                        <a:solidFill>
                          <a:srgbClr val="49504F"/>
                        </a:solidFill>
                        <a:latin typeface="Alibaba PuHuiTi R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>
                          <a:solidFill>
                            <a:srgbClr val="49504F"/>
                          </a:solidFill>
                          <a:latin typeface="Alibaba PuHuiTi R"/>
                        </a:rPr>
                        <a:t>用户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>
                          <a:solidFill>
                            <a:srgbClr val="49504F"/>
                          </a:solidFill>
                          <a:latin typeface="Alibaba PuHuiTi R"/>
                        </a:rPr>
                        <a:t>好友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3087755"/>
                  </a:ext>
                </a:extLst>
              </a:tr>
              <a:tr h="3744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>
                          <a:solidFill>
                            <a:srgbClr val="49504F"/>
                          </a:solidFill>
                          <a:latin typeface="Alibaba PuHuiTi R"/>
                        </a:rPr>
                        <a:t>1</a:t>
                      </a:r>
                      <a:endParaRPr lang="zh-CN" altLang="en-US" sz="1200" b="0">
                        <a:solidFill>
                          <a:srgbClr val="49504F"/>
                        </a:solidFill>
                        <a:latin typeface="Alibaba PuHuiTi R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>
                          <a:solidFill>
                            <a:srgbClr val="49504F"/>
                          </a:solidFill>
                          <a:latin typeface="Alibaba PuHuiTi R"/>
                        </a:rPr>
                        <a:t>王五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>
                          <a:solidFill>
                            <a:srgbClr val="49504F"/>
                          </a:solidFill>
                          <a:latin typeface="Alibaba PuHuiTi R"/>
                        </a:rPr>
                        <a:t>张三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1172366"/>
                  </a:ext>
                </a:extLst>
              </a:tr>
              <a:tr h="3522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>
                          <a:solidFill>
                            <a:srgbClr val="49504F"/>
                          </a:solidFill>
                          <a:latin typeface="Alibaba PuHuiTi R"/>
                        </a:rPr>
                        <a:t>2</a:t>
                      </a:r>
                      <a:endParaRPr lang="zh-CN" altLang="en-US" sz="1200" b="0">
                        <a:solidFill>
                          <a:srgbClr val="49504F"/>
                        </a:solidFill>
                        <a:latin typeface="Alibaba PuHuiTi R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>
                          <a:solidFill>
                            <a:srgbClr val="49504F"/>
                          </a:solidFill>
                          <a:latin typeface="Alibaba PuHuiTi R"/>
                        </a:rPr>
                        <a:t>王五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>
                          <a:solidFill>
                            <a:srgbClr val="49504F"/>
                          </a:solidFill>
                          <a:latin typeface="Alibaba PuHuiTi R"/>
                        </a:rPr>
                        <a:t>李四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3864150"/>
                  </a:ext>
                </a:extLst>
              </a:tr>
            </a:tbl>
          </a:graphicData>
        </a:graphic>
      </p:graphicFrame>
      <p:sp>
        <p:nvSpPr>
          <p:cNvPr id="29" name="文本占位符 4">
            <a:extLst>
              <a:ext uri="{FF2B5EF4-FFF2-40B4-BE49-F238E27FC236}">
                <a16:creationId xmlns:a16="http://schemas.microsoft.com/office/drawing/2014/main" id="{6FA755D8-F9AA-4942-A4DA-47A100C9FD0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21201" y="1698344"/>
            <a:ext cx="4612820" cy="4219575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最简单的设计思路，包含好友表与动态表。</a:t>
            </a:r>
            <a:endParaRPr lang="en-US" altLang="zh-CN"/>
          </a:p>
          <a:p>
            <a:r>
              <a:rPr lang="zh-CN" altLang="en-US"/>
              <a:t>保存动态时，向动态表添加记录即可</a:t>
            </a:r>
            <a:endParaRPr lang="en-US" altLang="zh-CN"/>
          </a:p>
          <a:p>
            <a:r>
              <a:rPr lang="zh-CN" altLang="en-US"/>
              <a:t>查询好友动态时</a:t>
            </a:r>
            <a:endParaRPr lang="en-US" altLang="zh-CN"/>
          </a:p>
          <a:p>
            <a:pPr lvl="1"/>
            <a:r>
              <a:rPr lang="zh-CN" altLang="en-US"/>
              <a:t>先查询当前用户的所有好友</a:t>
            </a:r>
            <a:endParaRPr lang="en-US" altLang="zh-CN"/>
          </a:p>
          <a:p>
            <a:pPr lvl="1"/>
            <a:r>
              <a:rPr lang="zh-CN" altLang="en-US"/>
              <a:t>根据好友，查询好友发布的所有动态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09EF30CC-37FC-4012-B873-D5A2EBAC4AD7}"/>
              </a:ext>
            </a:extLst>
          </p:cNvPr>
          <p:cNvSpPr txBox="1"/>
          <p:nvPr/>
        </p:nvSpPr>
        <p:spPr>
          <a:xfrm>
            <a:off x="8977206" y="331843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Alibaba PuHuiTi R"/>
              </a:rPr>
              <a:t>3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ea typeface="Alibaba PuHuiTi R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7027EA4B-B729-4B35-A48F-8391B301B940}"/>
              </a:ext>
            </a:extLst>
          </p:cNvPr>
          <p:cNvSpPr txBox="1"/>
          <p:nvPr/>
        </p:nvSpPr>
        <p:spPr>
          <a:xfrm>
            <a:off x="9488214" y="331574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ea typeface="Alibaba PuHuiTi R"/>
              </a:rPr>
              <a:t>王五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ea typeface="Alibaba PuHuiTi R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BE25C5E0-09A0-4BFD-A145-61DA06B2900E}"/>
              </a:ext>
            </a:extLst>
          </p:cNvPr>
          <p:cNvSpPr txBox="1"/>
          <p:nvPr/>
        </p:nvSpPr>
        <p:spPr>
          <a:xfrm>
            <a:off x="10195321" y="3315748"/>
            <a:ext cx="7425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ea typeface="Alibaba PuHuiTi R"/>
              </a:rPr>
              <a:t>动态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Alibaba PuHuiTi R"/>
              </a:rPr>
              <a:t>…….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ea typeface="Alibaba PuHuiTi R"/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AE7468C1-EAC7-4243-8FF6-2810B11B5477}"/>
              </a:ext>
            </a:extLst>
          </p:cNvPr>
          <p:cNvSpPr/>
          <p:nvPr/>
        </p:nvSpPr>
        <p:spPr>
          <a:xfrm>
            <a:off x="5737243" y="3005263"/>
            <a:ext cx="888136" cy="898626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>
                <a:solidFill>
                  <a:schemeClr val="bg1"/>
                </a:solidFill>
                <a:latin typeface="Alibaba PuHuiTi R" pitchFamily="18" charset="-122"/>
                <a:ea typeface="Alibaba PuHuiTi R"/>
                <a:cs typeface="Alibaba PuHuiTi R" pitchFamily="18" charset="-122"/>
              </a:rPr>
              <a:t>发布动态</a:t>
            </a:r>
            <a:endParaRPr lang="zh-CN" altLang="en-US" sz="1200" dirty="0">
              <a:solidFill>
                <a:schemeClr val="bg1"/>
              </a:solidFill>
              <a:latin typeface="Alibaba PuHuiTi R" pitchFamily="18" charset="-122"/>
              <a:ea typeface="Alibaba PuHuiTi R"/>
              <a:cs typeface="Alibaba PuHuiTi R" pitchFamily="18" charset="-122"/>
            </a:endParaRP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CB99D21C-1E67-4EAF-BE7F-61F2BE28E53E}"/>
              </a:ext>
            </a:extLst>
          </p:cNvPr>
          <p:cNvCxnSpPr>
            <a:cxnSpLocks/>
            <a:stCxn id="40" idx="6"/>
          </p:cNvCxnSpPr>
          <p:nvPr/>
        </p:nvCxnSpPr>
        <p:spPr>
          <a:xfrm>
            <a:off x="6625379" y="3454576"/>
            <a:ext cx="2259540" cy="0"/>
          </a:xfrm>
          <a:prstGeom prst="straightConnector1">
            <a:avLst/>
          </a:prstGeom>
          <a:ln w="1905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4FECC942-8CCC-4679-AFC2-BE74D81074E2}"/>
              </a:ext>
            </a:extLst>
          </p:cNvPr>
          <p:cNvSpPr txBox="1"/>
          <p:nvPr/>
        </p:nvSpPr>
        <p:spPr>
          <a:xfrm>
            <a:off x="6716132" y="2606269"/>
            <a:ext cx="20825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Alibaba PuHuiTi R"/>
              </a:rPr>
              <a:t>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Alibaba PuHuiTi R"/>
              </a:rPr>
              <a:t>    user: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Alibaba PuHuiTi R"/>
              </a:rPr>
              <a:t>王五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Alibaba PuHuiTi R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Alibaba PuHuiTi R"/>
              </a:rPr>
              <a:t>    content: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Alibaba PuHuiTi R"/>
              </a:rPr>
              <a:t> 动态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Alibaba PuHuiTi R"/>
              </a:rPr>
              <a:t>…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Alibaba PuHuiTi R"/>
              </a:rPr>
              <a:t>}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Alibaba PuHuiTi R"/>
            </a:endParaRPr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0368BF3D-D71A-43CF-8B74-683A279348F4}"/>
              </a:ext>
            </a:extLst>
          </p:cNvPr>
          <p:cNvSpPr/>
          <p:nvPr/>
        </p:nvSpPr>
        <p:spPr>
          <a:xfrm>
            <a:off x="5736743" y="3020864"/>
            <a:ext cx="888136" cy="898626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>
                <a:solidFill>
                  <a:schemeClr val="bg1"/>
                </a:solidFill>
                <a:latin typeface="Alibaba PuHuiTi R" pitchFamily="18" charset="-122"/>
                <a:ea typeface="Alibaba PuHuiTi R"/>
                <a:cs typeface="Alibaba PuHuiTi R" pitchFamily="18" charset="-122"/>
              </a:rPr>
              <a:t>好友动态</a:t>
            </a:r>
            <a:endParaRPr lang="zh-CN" altLang="en-US" sz="1200" dirty="0">
              <a:solidFill>
                <a:schemeClr val="bg1"/>
              </a:solidFill>
              <a:latin typeface="Alibaba PuHuiTi R" pitchFamily="18" charset="-122"/>
              <a:ea typeface="Alibaba PuHuiTi R"/>
              <a:cs typeface="Alibaba PuHuiTi R" pitchFamily="18" charset="-122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88D4B32D-9660-4EF6-BEC6-24AC0CFD56F4}"/>
              </a:ext>
            </a:extLst>
          </p:cNvPr>
          <p:cNvSpPr txBox="1"/>
          <p:nvPr/>
        </p:nvSpPr>
        <p:spPr>
          <a:xfrm>
            <a:off x="6167140" y="4791746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ea typeface="Alibaba PuHuiTi R"/>
              </a:rPr>
              <a:t>根据用户查询好友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ea typeface="Alibaba PuHuiTi R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EC1F04AA-90EA-4722-B342-3FBA3A3D1E55}"/>
              </a:ext>
            </a:extLst>
          </p:cNvPr>
          <p:cNvSpPr txBox="1"/>
          <p:nvPr/>
        </p:nvSpPr>
        <p:spPr>
          <a:xfrm>
            <a:off x="6167140" y="5068745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ea typeface="Alibaba PuHuiTi R"/>
              </a:rPr>
              <a:t>返回：张三，李四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ea typeface="Alibaba PuHuiTi R"/>
            </a:endParaRPr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A15C3776-F073-4A6B-A630-E28F98D71798}"/>
              </a:ext>
            </a:extLst>
          </p:cNvPr>
          <p:cNvCxnSpPr>
            <a:cxnSpLocks/>
          </p:cNvCxnSpPr>
          <p:nvPr/>
        </p:nvCxnSpPr>
        <p:spPr>
          <a:xfrm>
            <a:off x="6624879" y="3454576"/>
            <a:ext cx="2173841" cy="15601"/>
          </a:xfrm>
          <a:prstGeom prst="straightConnector1">
            <a:avLst/>
          </a:prstGeom>
          <a:ln w="1905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F6B81898-8686-4E85-B320-F00E680E4E51}"/>
              </a:ext>
            </a:extLst>
          </p:cNvPr>
          <p:cNvSpPr txBox="1"/>
          <p:nvPr/>
        </p:nvSpPr>
        <p:spPr>
          <a:xfrm>
            <a:off x="6847383" y="3200856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ea typeface="Alibaba PuHuiTi R"/>
              </a:rPr>
              <a:t>根据好友查询动态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ea typeface="Alibaba PuHuiTi R"/>
            </a:endParaRPr>
          </a:p>
        </p:txBody>
      </p:sp>
      <p:cxnSp>
        <p:nvCxnSpPr>
          <p:cNvPr id="67" name="连接符: 肘形 66">
            <a:extLst>
              <a:ext uri="{FF2B5EF4-FFF2-40B4-BE49-F238E27FC236}">
                <a16:creationId xmlns:a16="http://schemas.microsoft.com/office/drawing/2014/main" id="{69A26F96-490C-47A2-B8DB-86ACD3BBB8B2}"/>
              </a:ext>
            </a:extLst>
          </p:cNvPr>
          <p:cNvCxnSpPr>
            <a:stCxn id="53" idx="4"/>
            <a:endCxn id="28" idx="1"/>
          </p:cNvCxnSpPr>
          <p:nvPr/>
        </p:nvCxnSpPr>
        <p:spPr>
          <a:xfrm rot="16200000" flipH="1">
            <a:off x="6982935" y="3117366"/>
            <a:ext cx="1099860" cy="2704108"/>
          </a:xfrm>
          <a:prstGeom prst="bentConnector2">
            <a:avLst/>
          </a:prstGeom>
          <a:ln w="1905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连接符: 肘形 68">
            <a:extLst>
              <a:ext uri="{FF2B5EF4-FFF2-40B4-BE49-F238E27FC236}">
                <a16:creationId xmlns:a16="http://schemas.microsoft.com/office/drawing/2014/main" id="{8CA8ACE9-F35A-4F3E-8668-21FEAFC3A749}"/>
              </a:ext>
            </a:extLst>
          </p:cNvPr>
          <p:cNvCxnSpPr>
            <a:cxnSpLocks/>
          </p:cNvCxnSpPr>
          <p:nvPr/>
        </p:nvCxnSpPr>
        <p:spPr>
          <a:xfrm rot="10800000">
            <a:off x="6188999" y="3900532"/>
            <a:ext cx="2704108" cy="1099860"/>
          </a:xfrm>
          <a:prstGeom prst="bentConnector2">
            <a:avLst/>
          </a:prstGeom>
          <a:ln w="1905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4285C506-E7E3-4089-80A2-EEFB4F681A0E}"/>
              </a:ext>
            </a:extLst>
          </p:cNvPr>
          <p:cNvCxnSpPr>
            <a:cxnSpLocks/>
          </p:cNvCxnSpPr>
          <p:nvPr/>
        </p:nvCxnSpPr>
        <p:spPr>
          <a:xfrm flipH="1" flipV="1">
            <a:off x="6616831" y="3463953"/>
            <a:ext cx="2173841" cy="6419"/>
          </a:xfrm>
          <a:prstGeom prst="straightConnector1">
            <a:avLst/>
          </a:prstGeom>
          <a:ln w="1905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>
            <a:extLst>
              <a:ext uri="{FF2B5EF4-FFF2-40B4-BE49-F238E27FC236}">
                <a16:creationId xmlns:a16="http://schemas.microsoft.com/office/drawing/2014/main" id="{F63AEA81-B409-4426-8B68-096971A94912}"/>
              </a:ext>
            </a:extLst>
          </p:cNvPr>
          <p:cNvSpPr txBox="1"/>
          <p:nvPr/>
        </p:nvSpPr>
        <p:spPr>
          <a:xfrm>
            <a:off x="6847383" y="3530017"/>
            <a:ext cx="14189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ea typeface="Alibaba PuHuiTi R"/>
              </a:rPr>
              <a:t>返回动态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Alibaba PuHuiTi R"/>
              </a:rPr>
              <a:t>1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ea typeface="Alibaba PuHuiTi R"/>
              </a:rPr>
              <a:t>和动态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Alibaba PuHuiTi R"/>
              </a:rPr>
              <a:t>2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ea typeface="Alibaba PuHuiTi R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F39F8828-3754-4178-B354-0D8D4208FD15}"/>
              </a:ext>
            </a:extLst>
          </p:cNvPr>
          <p:cNvSpPr/>
          <p:nvPr/>
        </p:nvSpPr>
        <p:spPr>
          <a:xfrm>
            <a:off x="8975778" y="4859744"/>
            <a:ext cx="1950735" cy="309021"/>
          </a:xfrm>
          <a:prstGeom prst="rect">
            <a:avLst/>
          </a:prstGeom>
          <a:solidFill>
            <a:srgbClr val="00B0F0">
              <a:alpha val="30000"/>
            </a:srgbClr>
          </a:solidFill>
          <a:ln w="38100">
            <a:noFill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09380A95-C899-4E13-8949-96A07885B661}"/>
              </a:ext>
            </a:extLst>
          </p:cNvPr>
          <p:cNvSpPr/>
          <p:nvPr/>
        </p:nvSpPr>
        <p:spPr>
          <a:xfrm>
            <a:off x="8989241" y="5249162"/>
            <a:ext cx="1896932" cy="261280"/>
          </a:xfrm>
          <a:prstGeom prst="rect">
            <a:avLst/>
          </a:prstGeom>
          <a:solidFill>
            <a:srgbClr val="00B0F0">
              <a:alpha val="30000"/>
            </a:srgbClr>
          </a:solidFill>
          <a:ln w="38100">
            <a:noFill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8C1F2562-69D7-4018-8EA0-1AFE90ED0F36}"/>
              </a:ext>
            </a:extLst>
          </p:cNvPr>
          <p:cNvSpPr/>
          <p:nvPr/>
        </p:nvSpPr>
        <p:spPr>
          <a:xfrm>
            <a:off x="8930425" y="2510771"/>
            <a:ext cx="1950735" cy="309021"/>
          </a:xfrm>
          <a:prstGeom prst="rect">
            <a:avLst/>
          </a:prstGeom>
          <a:solidFill>
            <a:schemeClr val="accent6">
              <a:lumMod val="75000"/>
              <a:alpha val="30000"/>
            </a:schemeClr>
          </a:solidFill>
          <a:ln w="38100">
            <a:noFill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6255AE92-DFC0-4999-8CB2-049144389ED9}"/>
              </a:ext>
            </a:extLst>
          </p:cNvPr>
          <p:cNvSpPr/>
          <p:nvPr/>
        </p:nvSpPr>
        <p:spPr>
          <a:xfrm>
            <a:off x="8928344" y="2874657"/>
            <a:ext cx="1950735" cy="309021"/>
          </a:xfrm>
          <a:prstGeom prst="rect">
            <a:avLst/>
          </a:prstGeom>
          <a:solidFill>
            <a:schemeClr val="accent6">
              <a:lumMod val="75000"/>
              <a:alpha val="30000"/>
            </a:schemeClr>
          </a:solidFill>
          <a:ln w="38100">
            <a:noFill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4225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7" grpId="0" animBg="1"/>
      <p:bldP spid="8" grpId="0"/>
      <p:bldP spid="13" grpId="0" animBg="1"/>
      <p:bldP spid="14" grpId="0" animBg="1"/>
      <p:bldP spid="15" grpId="0"/>
      <p:bldP spid="21" grpId="0"/>
      <p:bldP spid="22" grpId="0"/>
      <p:bldP spid="23" grpId="0"/>
      <p:bldP spid="24" grpId="0"/>
      <p:bldP spid="26" grpId="0"/>
      <p:bldP spid="27" grpId="0"/>
      <p:bldP spid="34" grpId="0"/>
      <p:bldP spid="35" grpId="0"/>
      <p:bldP spid="36" grpId="0"/>
      <p:bldP spid="40" grpId="0" animBg="1"/>
      <p:bldP spid="40" grpId="1" animBg="1"/>
      <p:bldP spid="49" grpId="0"/>
      <p:bldP spid="49" grpId="1"/>
      <p:bldP spid="53" grpId="0" animBg="1"/>
      <p:bldP spid="56" grpId="0"/>
      <p:bldP spid="56" grpId="1"/>
      <p:bldP spid="59" grpId="0"/>
      <p:bldP spid="59" grpId="1"/>
      <p:bldP spid="62" grpId="0"/>
      <p:bldP spid="62" grpId="1"/>
      <p:bldP spid="74" grpId="0"/>
      <p:bldP spid="37" grpId="0" animBg="1"/>
      <p:bldP spid="37" grpId="1" animBg="1"/>
      <p:bldP spid="38" grpId="0" animBg="1"/>
      <p:bldP spid="38" grpId="1" animBg="1"/>
      <p:bldP spid="39" grpId="0" animBg="1"/>
      <p:bldP spid="4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B494519-1372-4E15-AA80-F6B512ADE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圈子功能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D36ACE3-5758-4360-9048-1FBB1AEA68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表结构设计</a:t>
            </a:r>
            <a:r>
              <a:rPr lang="en-US" altLang="zh-CN"/>
              <a:t>-1</a:t>
            </a:r>
            <a:endParaRPr lang="zh-CN" altLang="en-US"/>
          </a:p>
        </p:txBody>
      </p:sp>
      <p:sp>
        <p:nvSpPr>
          <p:cNvPr id="29" name="文本占位符 4">
            <a:extLst>
              <a:ext uri="{FF2B5EF4-FFF2-40B4-BE49-F238E27FC236}">
                <a16:creationId xmlns:a16="http://schemas.microsoft.com/office/drawing/2014/main" id="{6FA755D8-F9AA-4942-A4DA-47A100C9FD0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21201" y="1698344"/>
            <a:ext cx="10749598" cy="4219575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优点</a:t>
            </a:r>
            <a:endParaRPr lang="en-US" altLang="zh-CN"/>
          </a:p>
          <a:p>
            <a:pPr lvl="1"/>
            <a:r>
              <a:rPr lang="zh-CN" altLang="en-US"/>
              <a:t>开发难度较小</a:t>
            </a:r>
            <a:endParaRPr lang="en-US" altLang="zh-CN"/>
          </a:p>
          <a:p>
            <a:pPr lvl="1"/>
            <a:r>
              <a:rPr lang="zh-CN" altLang="en-US"/>
              <a:t>易于理解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缺点</a:t>
            </a:r>
            <a:endParaRPr lang="en-US" altLang="zh-CN"/>
          </a:p>
          <a:p>
            <a:pPr lvl="1"/>
            <a:r>
              <a:rPr lang="zh-CN" altLang="en-US"/>
              <a:t>动态对特定好友可见</a:t>
            </a:r>
            <a:r>
              <a:rPr lang="en-US" altLang="zh-CN"/>
              <a:t>/</a:t>
            </a:r>
            <a:r>
              <a:rPr lang="zh-CN" altLang="en-US"/>
              <a:t>不可见，实现难度较大</a:t>
            </a:r>
            <a:endParaRPr lang="en-US" altLang="zh-CN"/>
          </a:p>
          <a:p>
            <a:pPr lvl="1"/>
            <a:r>
              <a:rPr lang="zh-CN" altLang="en-US"/>
              <a:t>效率较低</a:t>
            </a:r>
          </a:p>
        </p:txBody>
      </p:sp>
    </p:spTree>
    <p:extLst>
      <p:ext uri="{BB962C8B-B14F-4D97-AF65-F5344CB8AC3E}">
        <p14:creationId xmlns:p14="http://schemas.microsoft.com/office/powerpoint/2010/main" val="2895403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C8ABBF3-725F-4936-ABA6-536A8A28E42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31728" y="1487407"/>
            <a:ext cx="5046070" cy="4219575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基于设计</a:t>
            </a:r>
            <a:r>
              <a:rPr lang="en-US" altLang="zh-CN"/>
              <a:t>1</a:t>
            </a:r>
            <a:r>
              <a:rPr lang="zh-CN" altLang="en-US"/>
              <a:t>的改造版本，在动态表中添加可见人字段</a:t>
            </a:r>
            <a:endParaRPr lang="en-US" altLang="zh-CN"/>
          </a:p>
          <a:p>
            <a:r>
              <a:rPr lang="zh-CN" altLang="en-US"/>
              <a:t>保存动态</a:t>
            </a:r>
            <a:endParaRPr lang="en-US" altLang="zh-CN"/>
          </a:p>
          <a:p>
            <a:pPr lvl="1"/>
            <a:r>
              <a:rPr lang="zh-CN" altLang="en-US"/>
              <a:t>查询当前用户好友</a:t>
            </a:r>
            <a:endParaRPr lang="en-US" altLang="zh-CN"/>
          </a:p>
          <a:p>
            <a:pPr lvl="1"/>
            <a:r>
              <a:rPr lang="zh-CN" altLang="en-US"/>
              <a:t>保存动态，将可见好友存入动态表</a:t>
            </a:r>
            <a:endParaRPr lang="en-US" altLang="zh-CN"/>
          </a:p>
          <a:p>
            <a:r>
              <a:rPr lang="zh-CN" altLang="en-US"/>
              <a:t>查询好友动态</a:t>
            </a:r>
            <a:endParaRPr lang="en-US" altLang="zh-CN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B494519-1372-4E15-AA80-F6B512ADE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圈子功能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D36ACE3-5758-4360-9048-1FBB1AEA68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表结构设计</a:t>
            </a:r>
            <a:r>
              <a:rPr lang="en-US" altLang="zh-CN"/>
              <a:t>-2</a:t>
            </a:r>
            <a:endParaRPr lang="zh-CN" altLang="en-US"/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33FCC296-7AFB-4220-8E0B-B373D3B7B262}"/>
              </a:ext>
            </a:extLst>
          </p:cNvPr>
          <p:cNvGrpSpPr/>
          <p:nvPr/>
        </p:nvGrpSpPr>
        <p:grpSpPr>
          <a:xfrm>
            <a:off x="8665973" y="2140055"/>
            <a:ext cx="2494413" cy="1396673"/>
            <a:chOff x="8665973" y="2140055"/>
            <a:chExt cx="2494413" cy="1396673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D9F1635C-1506-4BF7-8023-E9C379D8BE5C}"/>
                </a:ext>
              </a:extLst>
            </p:cNvPr>
            <p:cNvSpPr/>
            <p:nvPr/>
          </p:nvSpPr>
          <p:spPr>
            <a:xfrm>
              <a:off x="8665973" y="2177142"/>
              <a:ext cx="2494413" cy="1359585"/>
            </a:xfrm>
            <a:prstGeom prst="roundRect">
              <a:avLst/>
            </a:prstGeom>
            <a:solidFill>
              <a:srgbClr val="AD2B26"/>
            </a:solidFill>
            <a:ln>
              <a:solidFill>
                <a:srgbClr val="B602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ea typeface="Alibaba PuHuiTi R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6BFE2FE-6E9D-4FF7-B35B-80F6A539EDA7}"/>
                </a:ext>
              </a:extLst>
            </p:cNvPr>
            <p:cNvSpPr/>
            <p:nvPr/>
          </p:nvSpPr>
          <p:spPr>
            <a:xfrm>
              <a:off x="8665973" y="2417054"/>
              <a:ext cx="2494413" cy="111967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B602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ea typeface="Alibaba PuHuiTi R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F8ADEC47-D82B-4E92-BACC-D30DE105364C}"/>
                </a:ext>
              </a:extLst>
            </p:cNvPr>
            <p:cNvSpPr txBox="1"/>
            <p:nvPr/>
          </p:nvSpPr>
          <p:spPr>
            <a:xfrm>
              <a:off x="9590012" y="2140055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bg1"/>
                  </a:solidFill>
                  <a:latin typeface="Alibaba PuHuiTi R"/>
                  <a:ea typeface="Alibaba PuHuiTi R"/>
                </a:rPr>
                <a:t>动态表</a:t>
              </a:r>
              <a:endParaRPr lang="zh-CN" altLang="en-US" sz="1200" dirty="0">
                <a:solidFill>
                  <a:schemeClr val="bg1"/>
                </a:solidFill>
                <a:latin typeface="Alibaba PuHuiTi R"/>
                <a:ea typeface="Alibaba PuHuiTi R"/>
              </a:endParaRPr>
            </a:p>
          </p:txBody>
        </p:sp>
      </p:grpSp>
      <p:graphicFrame>
        <p:nvGraphicFramePr>
          <p:cNvPr id="9" name="表格 28">
            <a:extLst>
              <a:ext uri="{FF2B5EF4-FFF2-40B4-BE49-F238E27FC236}">
                <a16:creationId xmlns:a16="http://schemas.microsoft.com/office/drawing/2014/main" id="{5D0A9C96-07A8-4682-B5B0-369E4E0FF6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8279764"/>
              </p:ext>
            </p:extLst>
          </p:nvPr>
        </p:nvGraphicFramePr>
        <p:xfrm>
          <a:off x="8704137" y="2446544"/>
          <a:ext cx="2387826" cy="1080557"/>
        </p:xfrm>
        <a:graphic>
          <a:graphicData uri="http://schemas.openxmlformats.org/drawingml/2006/table">
            <a:tbl>
              <a:tblPr firstRow="1" bandRow="1">
                <a:effectLst/>
                <a:tableStyleId>{3C2FFA5D-87B4-456A-9821-1D502468CF0F}</a:tableStyleId>
              </a:tblPr>
              <a:tblGrid>
                <a:gridCol w="345106">
                  <a:extLst>
                    <a:ext uri="{9D8B030D-6E8A-4147-A177-3AD203B41FA5}">
                      <a16:colId xmlns:a16="http://schemas.microsoft.com/office/drawing/2014/main" val="2450601360"/>
                    </a:ext>
                  </a:extLst>
                </a:gridCol>
                <a:gridCol w="502919">
                  <a:extLst>
                    <a:ext uri="{9D8B030D-6E8A-4147-A177-3AD203B41FA5}">
                      <a16:colId xmlns:a16="http://schemas.microsoft.com/office/drawing/2014/main" val="1625707165"/>
                    </a:ext>
                  </a:extLst>
                </a:gridCol>
                <a:gridCol w="534819">
                  <a:extLst>
                    <a:ext uri="{9D8B030D-6E8A-4147-A177-3AD203B41FA5}">
                      <a16:colId xmlns:a16="http://schemas.microsoft.com/office/drawing/2014/main" val="1335567343"/>
                    </a:ext>
                  </a:extLst>
                </a:gridCol>
                <a:gridCol w="1004982">
                  <a:extLst>
                    <a:ext uri="{9D8B030D-6E8A-4147-A177-3AD203B41FA5}">
                      <a16:colId xmlns:a16="http://schemas.microsoft.com/office/drawing/2014/main" val="1495567112"/>
                    </a:ext>
                  </a:extLst>
                </a:gridCol>
              </a:tblGrid>
              <a:tr h="31490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>
                          <a:solidFill>
                            <a:srgbClr val="49504F"/>
                          </a:solidFill>
                          <a:latin typeface="Alibaba PuHuiTi R"/>
                        </a:rPr>
                        <a:t>id</a:t>
                      </a:r>
                      <a:endParaRPr lang="zh-CN" altLang="en-US" sz="1200" b="0">
                        <a:solidFill>
                          <a:srgbClr val="49504F"/>
                        </a:solidFill>
                        <a:latin typeface="Alibaba PuHuiTi R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>
                          <a:solidFill>
                            <a:srgbClr val="49504F"/>
                          </a:solidFill>
                          <a:latin typeface="Alibaba PuHuiTi R"/>
                        </a:rPr>
                        <a:t>用户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>
                          <a:solidFill>
                            <a:srgbClr val="49504F"/>
                          </a:solidFill>
                          <a:latin typeface="Alibaba PuHuiTi R"/>
                        </a:rPr>
                        <a:t>正文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>
                        <a:solidFill>
                          <a:srgbClr val="49504F"/>
                        </a:solidFill>
                        <a:latin typeface="Alibaba PuHuiTi R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3087755"/>
                  </a:ext>
                </a:extLst>
              </a:tr>
              <a:tr h="3944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>
                          <a:solidFill>
                            <a:srgbClr val="49504F"/>
                          </a:solidFill>
                          <a:latin typeface="Alibaba PuHuiTi R"/>
                        </a:rPr>
                        <a:t>1</a:t>
                      </a:r>
                      <a:endParaRPr lang="zh-CN" altLang="en-US" sz="1200" b="0">
                        <a:solidFill>
                          <a:srgbClr val="49504F"/>
                        </a:solidFill>
                        <a:latin typeface="Alibaba PuHuiTi R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>
                          <a:solidFill>
                            <a:srgbClr val="49504F"/>
                          </a:solidFill>
                          <a:latin typeface="Alibaba PuHuiTi R"/>
                        </a:rPr>
                        <a:t>张三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>
                          <a:solidFill>
                            <a:srgbClr val="49504F"/>
                          </a:solidFill>
                          <a:latin typeface="Alibaba PuHuiTi R"/>
                        </a:rPr>
                        <a:t>xxx</a:t>
                      </a:r>
                      <a:endParaRPr lang="zh-CN" altLang="en-US" sz="1200" b="0">
                        <a:solidFill>
                          <a:srgbClr val="49504F"/>
                        </a:solidFill>
                        <a:latin typeface="Alibaba PuHuiTi R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>
                          <a:solidFill>
                            <a:srgbClr val="49504F"/>
                          </a:solidFill>
                          <a:latin typeface="Alibaba PuHuiTi R"/>
                        </a:rPr>
                        <a:t>王五</a:t>
                      </a:r>
                      <a:r>
                        <a:rPr lang="en-US" altLang="zh-CN" sz="1200" b="0">
                          <a:solidFill>
                            <a:srgbClr val="49504F"/>
                          </a:solidFill>
                          <a:latin typeface="Alibaba PuHuiTi R"/>
                        </a:rPr>
                        <a:t>,</a:t>
                      </a:r>
                      <a:r>
                        <a:rPr lang="zh-CN" altLang="en-US" sz="1200" b="0">
                          <a:solidFill>
                            <a:srgbClr val="49504F"/>
                          </a:solidFill>
                          <a:latin typeface="Alibaba PuHuiTi R"/>
                        </a:rPr>
                        <a:t>李四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1172366"/>
                  </a:ext>
                </a:extLst>
              </a:tr>
              <a:tr h="371152">
                <a:tc>
                  <a:txBody>
                    <a:bodyPr/>
                    <a:lstStyle/>
                    <a:p>
                      <a:pPr algn="ctr"/>
                      <a:endParaRPr lang="zh-CN" altLang="en-US" sz="1200" b="0">
                        <a:solidFill>
                          <a:srgbClr val="49504F"/>
                        </a:solidFill>
                        <a:latin typeface="Alibaba PuHuiTi R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>
                        <a:solidFill>
                          <a:srgbClr val="49504F"/>
                        </a:solidFill>
                        <a:latin typeface="Alibaba PuHuiTi R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>
                        <a:solidFill>
                          <a:srgbClr val="49504F"/>
                        </a:solidFill>
                        <a:latin typeface="Alibaba PuHuiTi R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>
                        <a:solidFill>
                          <a:srgbClr val="49504F"/>
                        </a:solidFill>
                        <a:latin typeface="Alibaba PuHuiTi R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3864150"/>
                  </a:ext>
                </a:extLst>
              </a:tr>
            </a:tbl>
          </a:graphicData>
        </a:graphic>
      </p:graphicFrame>
      <p:grpSp>
        <p:nvGrpSpPr>
          <p:cNvPr id="27" name="组合 26">
            <a:extLst>
              <a:ext uri="{FF2B5EF4-FFF2-40B4-BE49-F238E27FC236}">
                <a16:creationId xmlns:a16="http://schemas.microsoft.com/office/drawing/2014/main" id="{ADC63C76-8AA6-4961-94FA-348BFE9851D7}"/>
              </a:ext>
            </a:extLst>
          </p:cNvPr>
          <p:cNvGrpSpPr/>
          <p:nvPr/>
        </p:nvGrpSpPr>
        <p:grpSpPr>
          <a:xfrm>
            <a:off x="8717045" y="4220187"/>
            <a:ext cx="2494413" cy="1395997"/>
            <a:chOff x="8717045" y="4220187"/>
            <a:chExt cx="2494413" cy="1395997"/>
          </a:xfrm>
        </p:grpSpPr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97647A92-F227-443C-BB8E-4060AA8D5C3A}"/>
                </a:ext>
              </a:extLst>
            </p:cNvPr>
            <p:cNvSpPr/>
            <p:nvPr/>
          </p:nvSpPr>
          <p:spPr>
            <a:xfrm>
              <a:off x="8717045" y="4256598"/>
              <a:ext cx="2494413" cy="1359585"/>
            </a:xfrm>
            <a:prstGeom prst="roundRect">
              <a:avLst/>
            </a:prstGeom>
            <a:solidFill>
              <a:srgbClr val="AD2B26"/>
            </a:solidFill>
            <a:ln>
              <a:solidFill>
                <a:srgbClr val="B602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ea typeface="Alibaba PuHuiTi R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36C50D69-C1A3-4EE8-AADE-9D172AC211C3}"/>
                </a:ext>
              </a:extLst>
            </p:cNvPr>
            <p:cNvSpPr/>
            <p:nvPr/>
          </p:nvSpPr>
          <p:spPr>
            <a:xfrm>
              <a:off x="8717045" y="4496510"/>
              <a:ext cx="2494413" cy="111967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B602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ea typeface="Alibaba PuHuiTi R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6BF55433-FEAC-4E65-A236-13EA12C60AA1}"/>
                </a:ext>
              </a:extLst>
            </p:cNvPr>
            <p:cNvSpPr txBox="1"/>
            <p:nvPr/>
          </p:nvSpPr>
          <p:spPr>
            <a:xfrm>
              <a:off x="9590011" y="4220187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bg1"/>
                  </a:solidFill>
                  <a:latin typeface="Alibaba PuHuiTi R"/>
                  <a:ea typeface="Alibaba PuHuiTi R"/>
                </a:rPr>
                <a:t>好友表</a:t>
              </a:r>
              <a:endParaRPr lang="zh-CN" altLang="en-US" sz="1200" dirty="0">
                <a:solidFill>
                  <a:schemeClr val="bg1"/>
                </a:solidFill>
                <a:latin typeface="Alibaba PuHuiTi R"/>
                <a:ea typeface="Alibaba PuHuiTi R"/>
              </a:endParaRPr>
            </a:p>
          </p:txBody>
        </p:sp>
      </p:grpSp>
      <p:graphicFrame>
        <p:nvGraphicFramePr>
          <p:cNvPr id="13" name="表格 28">
            <a:extLst>
              <a:ext uri="{FF2B5EF4-FFF2-40B4-BE49-F238E27FC236}">
                <a16:creationId xmlns:a16="http://schemas.microsoft.com/office/drawing/2014/main" id="{9E07D55D-5C7E-4F4C-8C00-904C1239D1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189208"/>
              </p:ext>
            </p:extLst>
          </p:nvPr>
        </p:nvGraphicFramePr>
        <p:xfrm>
          <a:off x="8744467" y="4515172"/>
          <a:ext cx="2429667" cy="1091081"/>
        </p:xfrm>
        <a:graphic>
          <a:graphicData uri="http://schemas.openxmlformats.org/drawingml/2006/table">
            <a:tbl>
              <a:tblPr firstRow="1" bandRow="1">
                <a:effectLst/>
                <a:tableStyleId>{3C2FFA5D-87B4-456A-9821-1D502468CF0F}</a:tableStyleId>
              </a:tblPr>
              <a:tblGrid>
                <a:gridCol w="724033">
                  <a:extLst>
                    <a:ext uri="{9D8B030D-6E8A-4147-A177-3AD203B41FA5}">
                      <a16:colId xmlns:a16="http://schemas.microsoft.com/office/drawing/2014/main" val="2450601360"/>
                    </a:ext>
                  </a:extLst>
                </a:gridCol>
                <a:gridCol w="886630">
                  <a:extLst>
                    <a:ext uri="{9D8B030D-6E8A-4147-A177-3AD203B41FA5}">
                      <a16:colId xmlns:a16="http://schemas.microsoft.com/office/drawing/2014/main" val="1625707165"/>
                    </a:ext>
                  </a:extLst>
                </a:gridCol>
                <a:gridCol w="819004">
                  <a:extLst>
                    <a:ext uri="{9D8B030D-6E8A-4147-A177-3AD203B41FA5}">
                      <a16:colId xmlns:a16="http://schemas.microsoft.com/office/drawing/2014/main" val="1335567343"/>
                    </a:ext>
                  </a:extLst>
                </a:gridCol>
              </a:tblGrid>
              <a:tr h="36437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>
                          <a:solidFill>
                            <a:srgbClr val="49504F"/>
                          </a:solidFill>
                          <a:latin typeface="Alibaba PuHuiTi R"/>
                        </a:rPr>
                        <a:t>主键</a:t>
                      </a:r>
                      <a:r>
                        <a:rPr lang="en-US" altLang="zh-CN" sz="1200" b="0">
                          <a:solidFill>
                            <a:srgbClr val="49504F"/>
                          </a:solidFill>
                          <a:latin typeface="Alibaba PuHuiTi R"/>
                        </a:rPr>
                        <a:t> </a:t>
                      </a:r>
                      <a:endParaRPr lang="zh-CN" altLang="en-US" sz="1200" b="0">
                        <a:solidFill>
                          <a:srgbClr val="49504F"/>
                        </a:solidFill>
                        <a:latin typeface="Alibaba PuHuiTi R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>
                          <a:solidFill>
                            <a:srgbClr val="49504F"/>
                          </a:solidFill>
                          <a:latin typeface="Alibaba PuHuiTi R"/>
                        </a:rPr>
                        <a:t>用户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>
                          <a:solidFill>
                            <a:srgbClr val="49504F"/>
                          </a:solidFill>
                          <a:latin typeface="Alibaba PuHuiTi R"/>
                        </a:rPr>
                        <a:t>好友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3087755"/>
                  </a:ext>
                </a:extLst>
              </a:tr>
              <a:tr h="3744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>
                          <a:solidFill>
                            <a:srgbClr val="49504F"/>
                          </a:solidFill>
                          <a:latin typeface="Alibaba PuHuiTi R"/>
                        </a:rPr>
                        <a:t>1</a:t>
                      </a:r>
                      <a:endParaRPr lang="zh-CN" altLang="en-US" sz="1200" b="0">
                        <a:solidFill>
                          <a:srgbClr val="49504F"/>
                        </a:solidFill>
                        <a:latin typeface="Alibaba PuHuiTi R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>
                          <a:solidFill>
                            <a:srgbClr val="49504F"/>
                          </a:solidFill>
                          <a:latin typeface="Alibaba PuHuiTi R"/>
                        </a:rPr>
                        <a:t>王五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>
                          <a:solidFill>
                            <a:srgbClr val="49504F"/>
                          </a:solidFill>
                          <a:latin typeface="Alibaba PuHuiTi R"/>
                        </a:rPr>
                        <a:t>张三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1172366"/>
                  </a:ext>
                </a:extLst>
              </a:tr>
              <a:tr h="3522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>
                          <a:solidFill>
                            <a:srgbClr val="49504F"/>
                          </a:solidFill>
                          <a:latin typeface="Alibaba PuHuiTi R"/>
                        </a:rPr>
                        <a:t>2</a:t>
                      </a:r>
                      <a:endParaRPr lang="zh-CN" altLang="en-US" sz="1200" b="0">
                        <a:solidFill>
                          <a:srgbClr val="49504F"/>
                        </a:solidFill>
                        <a:latin typeface="Alibaba PuHuiTi R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>
                          <a:solidFill>
                            <a:srgbClr val="49504F"/>
                          </a:solidFill>
                          <a:latin typeface="Alibaba PuHuiTi R"/>
                        </a:rPr>
                        <a:t>王五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>
                          <a:solidFill>
                            <a:srgbClr val="49504F"/>
                          </a:solidFill>
                          <a:latin typeface="Alibaba PuHuiTi R"/>
                        </a:rPr>
                        <a:t>李四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3864150"/>
                  </a:ext>
                </a:extLst>
              </a:tr>
            </a:tbl>
          </a:graphicData>
        </a:graphic>
      </p:graphicFrame>
      <p:sp>
        <p:nvSpPr>
          <p:cNvPr id="14" name="椭圆 13">
            <a:extLst>
              <a:ext uri="{FF2B5EF4-FFF2-40B4-BE49-F238E27FC236}">
                <a16:creationId xmlns:a16="http://schemas.microsoft.com/office/drawing/2014/main" id="{1317B61E-FA02-4CD0-AC75-015E96E11EAC}"/>
              </a:ext>
            </a:extLst>
          </p:cNvPr>
          <p:cNvSpPr/>
          <p:nvPr/>
        </p:nvSpPr>
        <p:spPr>
          <a:xfrm>
            <a:off x="5625381" y="2883965"/>
            <a:ext cx="888136" cy="898626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>
                <a:solidFill>
                  <a:schemeClr val="bg1"/>
                </a:solidFill>
                <a:latin typeface="Alibaba PuHuiTi R" pitchFamily="18" charset="-122"/>
                <a:ea typeface="Alibaba PuHuiTi R"/>
                <a:cs typeface="Alibaba PuHuiTi R" pitchFamily="18" charset="-122"/>
              </a:rPr>
              <a:t>发布动态</a:t>
            </a:r>
            <a:endParaRPr lang="zh-CN" altLang="en-US" sz="1200" dirty="0">
              <a:solidFill>
                <a:schemeClr val="bg1"/>
              </a:solidFill>
              <a:latin typeface="Alibaba PuHuiTi R" pitchFamily="18" charset="-122"/>
              <a:ea typeface="Alibaba PuHuiTi R"/>
              <a:cs typeface="Alibaba PuHuiTi R" pitchFamily="18" charset="-122"/>
            </a:endParaRPr>
          </a:p>
        </p:txBody>
      </p: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7C01750A-C735-43DF-860A-881F63E30EFD}"/>
              </a:ext>
            </a:extLst>
          </p:cNvPr>
          <p:cNvCxnSpPr>
            <a:cxnSpLocks/>
            <a:stCxn id="13" idx="1"/>
          </p:cNvCxnSpPr>
          <p:nvPr/>
        </p:nvCxnSpPr>
        <p:spPr>
          <a:xfrm rot="10800000">
            <a:off x="6096003" y="3781992"/>
            <a:ext cx="2648465" cy="1278720"/>
          </a:xfrm>
          <a:prstGeom prst="bentConnector3">
            <a:avLst>
              <a:gd name="adj1" fmla="val 100027"/>
            </a:avLst>
          </a:prstGeom>
          <a:ln w="1905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772F587B-88CB-4C67-AAC6-C3BAF4466832}"/>
              </a:ext>
            </a:extLst>
          </p:cNvPr>
          <p:cNvCxnSpPr>
            <a:cxnSpLocks/>
            <a:stCxn id="14" idx="6"/>
          </p:cNvCxnSpPr>
          <p:nvPr/>
        </p:nvCxnSpPr>
        <p:spPr>
          <a:xfrm>
            <a:off x="6513517" y="3333278"/>
            <a:ext cx="2152454" cy="0"/>
          </a:xfrm>
          <a:prstGeom prst="straightConnector1">
            <a:avLst/>
          </a:prstGeom>
          <a:ln w="1905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16D9BDCC-91DE-457A-9349-94188A05995C}"/>
              </a:ext>
            </a:extLst>
          </p:cNvPr>
          <p:cNvSpPr txBox="1"/>
          <p:nvPr/>
        </p:nvSpPr>
        <p:spPr>
          <a:xfrm>
            <a:off x="6095998" y="4797890"/>
            <a:ext cx="15295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Alibaba PuHuiTi R"/>
              </a:rPr>
              <a:t>1 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ea typeface="Alibaba PuHuiTi R"/>
              </a:rPr>
              <a:t>根据用户查询好友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ea typeface="Alibaba PuHuiTi R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EBB7F661-D726-40BA-B400-C645E9269324}"/>
              </a:ext>
            </a:extLst>
          </p:cNvPr>
          <p:cNvSpPr txBox="1"/>
          <p:nvPr/>
        </p:nvSpPr>
        <p:spPr>
          <a:xfrm>
            <a:off x="6542314" y="3056279"/>
            <a:ext cx="9140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Alibaba PuHuiTi R"/>
              </a:rPr>
              <a:t>2 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ea typeface="Alibaba PuHuiTi R"/>
              </a:rPr>
              <a:t>保存动态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ea typeface="Alibaba PuHuiTi R"/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99CBE937-629F-4ACE-AF37-307D5B3118C3}"/>
              </a:ext>
            </a:extLst>
          </p:cNvPr>
          <p:cNvSpPr/>
          <p:nvPr/>
        </p:nvSpPr>
        <p:spPr>
          <a:xfrm>
            <a:off x="5602707" y="2888914"/>
            <a:ext cx="888136" cy="898626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>
                <a:solidFill>
                  <a:schemeClr val="bg1"/>
                </a:solidFill>
                <a:latin typeface="Alibaba PuHuiTi R" pitchFamily="18" charset="-122"/>
                <a:ea typeface="Alibaba PuHuiTi R"/>
                <a:cs typeface="Alibaba PuHuiTi R" pitchFamily="18" charset="-122"/>
              </a:rPr>
              <a:t>好友动态</a:t>
            </a:r>
            <a:endParaRPr lang="zh-CN" altLang="en-US" sz="1200" dirty="0">
              <a:solidFill>
                <a:schemeClr val="bg1"/>
              </a:solidFill>
              <a:latin typeface="Alibaba PuHuiTi R" pitchFamily="18" charset="-122"/>
              <a:ea typeface="Alibaba PuHuiTi R"/>
              <a:cs typeface="Alibaba PuHuiTi R" pitchFamily="18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10FC82C5-47D1-4343-BCAA-20C1EF54386E}"/>
              </a:ext>
            </a:extLst>
          </p:cNvPr>
          <p:cNvSpPr txBox="1"/>
          <p:nvPr/>
        </p:nvSpPr>
        <p:spPr>
          <a:xfrm>
            <a:off x="6188927" y="1360449"/>
            <a:ext cx="1847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23476601-0B4B-4A84-B07D-80FD6FDB1534}"/>
              </a:ext>
            </a:extLst>
          </p:cNvPr>
          <p:cNvSpPr txBox="1"/>
          <p:nvPr/>
        </p:nvSpPr>
        <p:spPr>
          <a:xfrm>
            <a:off x="10117638" y="2452878"/>
            <a:ext cx="998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0">
                <a:solidFill>
                  <a:srgbClr val="C00000"/>
                </a:solidFill>
                <a:latin typeface="Alibaba PuHuiTi R"/>
                <a:ea typeface="Alibaba PuHuiTi R"/>
              </a:rPr>
              <a:t>可见人列表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C30B5458-8341-46EC-AC54-65564DD6F492}"/>
              </a:ext>
            </a:extLst>
          </p:cNvPr>
          <p:cNvSpPr txBox="1"/>
          <p:nvPr/>
        </p:nvSpPr>
        <p:spPr>
          <a:xfrm>
            <a:off x="8744467" y="3188904"/>
            <a:ext cx="22091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Alibaba PuHuiTi R"/>
              </a:rPr>
              <a:t>2      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ea typeface="Alibaba PuHuiTi R"/>
              </a:rPr>
              <a:t>王五       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Alibaba PuHuiTi R"/>
              </a:rPr>
              <a:t>yyy         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ea typeface="Alibaba PuHuiTi R"/>
              </a:rPr>
              <a:t>张三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Alibaba PuHuiTi R"/>
              </a:rPr>
              <a:t>,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ea typeface="Alibaba PuHuiTi R"/>
              </a:rPr>
              <a:t>李四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ea typeface="Alibaba PuHuiTi R"/>
            </a:endParaRPr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41E93B9D-098A-4E15-9F5B-E072585BBBC5}"/>
              </a:ext>
            </a:extLst>
          </p:cNvPr>
          <p:cNvGrpSpPr/>
          <p:nvPr/>
        </p:nvGrpSpPr>
        <p:grpSpPr>
          <a:xfrm>
            <a:off x="6507756" y="3061228"/>
            <a:ext cx="2152454" cy="276999"/>
            <a:chOff x="6435050" y="2284208"/>
            <a:chExt cx="2152454" cy="276999"/>
          </a:xfrm>
        </p:grpSpPr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C0317F5E-F97B-4B7D-AA34-F88B518AF714}"/>
                </a:ext>
              </a:extLst>
            </p:cNvPr>
            <p:cNvCxnSpPr>
              <a:cxnSpLocks/>
            </p:cNvCxnSpPr>
            <p:nvPr/>
          </p:nvCxnSpPr>
          <p:spPr>
            <a:xfrm>
              <a:off x="6435050" y="2552617"/>
              <a:ext cx="2152454" cy="0"/>
            </a:xfrm>
            <a:prstGeom prst="straightConnector1">
              <a:avLst/>
            </a:prstGeom>
            <a:ln w="19050">
              <a:solidFill>
                <a:srgbClr val="49504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D84846F8-5DF8-42F4-8BFB-349E1A97F604}"/>
                </a:ext>
              </a:extLst>
            </p:cNvPr>
            <p:cNvSpPr txBox="1"/>
            <p:nvPr/>
          </p:nvSpPr>
          <p:spPr>
            <a:xfrm>
              <a:off x="6507598" y="2284208"/>
              <a:ext cx="12618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ea typeface="Alibaba PuHuiTi R"/>
                </a:rPr>
                <a:t>根据可见人查询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ea typeface="Alibaba PuHuiTi R"/>
              </a:endParaRPr>
            </a:p>
          </p:txBody>
        </p:sp>
      </p:grpSp>
      <p:sp>
        <p:nvSpPr>
          <p:cNvPr id="29" name="矩形 28">
            <a:extLst>
              <a:ext uri="{FF2B5EF4-FFF2-40B4-BE49-F238E27FC236}">
                <a16:creationId xmlns:a16="http://schemas.microsoft.com/office/drawing/2014/main" id="{835953C4-7701-440D-AF2C-89ED18B0F8DA}"/>
              </a:ext>
            </a:extLst>
          </p:cNvPr>
          <p:cNvSpPr/>
          <p:nvPr/>
        </p:nvSpPr>
        <p:spPr>
          <a:xfrm>
            <a:off x="10125210" y="3132891"/>
            <a:ext cx="840745" cy="376309"/>
          </a:xfrm>
          <a:prstGeom prst="rect">
            <a:avLst/>
          </a:prstGeom>
          <a:solidFill>
            <a:srgbClr val="00B0F0">
              <a:alpha val="30000"/>
            </a:srgbClr>
          </a:solidFill>
          <a:ln w="38100">
            <a:noFill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41E31825-5CB5-492A-8E38-CB97FB5FDE3A}"/>
              </a:ext>
            </a:extLst>
          </p:cNvPr>
          <p:cNvSpPr/>
          <p:nvPr/>
        </p:nvSpPr>
        <p:spPr>
          <a:xfrm>
            <a:off x="8779628" y="2766288"/>
            <a:ext cx="2208245" cy="337113"/>
          </a:xfrm>
          <a:prstGeom prst="rect">
            <a:avLst/>
          </a:prstGeom>
          <a:solidFill>
            <a:schemeClr val="accent6">
              <a:lumMod val="75000"/>
              <a:alpha val="30000"/>
            </a:schemeClr>
          </a:solidFill>
          <a:ln w="38100">
            <a:noFill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291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31" grpId="0"/>
      <p:bldP spid="31" grpId="1"/>
      <p:bldP spid="32" grpId="0"/>
      <p:bldP spid="32" grpId="1"/>
      <p:bldP spid="33" grpId="0" animBg="1"/>
      <p:bldP spid="36" grpId="0" build="allAtOnce"/>
      <p:bldP spid="37" grpId="0"/>
      <p:bldP spid="29" grpId="0" animBg="1"/>
      <p:bldP spid="29" grpId="1" animBg="1"/>
      <p:bldP spid="3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B494519-1372-4E15-AA80-F6B512ADE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圈子功能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D36ACE3-5758-4360-9048-1FBB1AEA68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表结构设计</a:t>
            </a:r>
            <a:r>
              <a:rPr lang="en-US" altLang="zh-CN"/>
              <a:t>-2</a:t>
            </a:r>
            <a:endParaRPr lang="zh-CN" altLang="en-US"/>
          </a:p>
        </p:txBody>
      </p:sp>
      <p:sp>
        <p:nvSpPr>
          <p:cNvPr id="29" name="文本占位符 4">
            <a:extLst>
              <a:ext uri="{FF2B5EF4-FFF2-40B4-BE49-F238E27FC236}">
                <a16:creationId xmlns:a16="http://schemas.microsoft.com/office/drawing/2014/main" id="{6FA755D8-F9AA-4942-A4DA-47A100C9FD0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21200" y="1635973"/>
            <a:ext cx="5681333" cy="4219575"/>
          </a:xfrm>
        </p:spPr>
        <p:txBody>
          <a:bodyPr/>
          <a:lstStyle/>
          <a:p>
            <a:pPr marL="0" indent="0">
              <a:buNone/>
            </a:pPr>
            <a:r>
              <a:rPr lang="zh-CN" altLang="en-US">
                <a:ea typeface="Alibaba PuHuiTi R"/>
              </a:rPr>
              <a:t>优点</a:t>
            </a:r>
            <a:endParaRPr lang="en-US" altLang="zh-CN">
              <a:ea typeface="Alibaba PuHuiTi R"/>
            </a:endParaRPr>
          </a:p>
          <a:p>
            <a:pPr lvl="1"/>
            <a:r>
              <a:rPr lang="zh-CN" altLang="en-US">
                <a:ea typeface="Alibaba PuHuiTi R"/>
              </a:rPr>
              <a:t>开发难度较小</a:t>
            </a:r>
            <a:endParaRPr lang="en-US" altLang="zh-CN">
              <a:ea typeface="Alibaba PuHuiTi R"/>
            </a:endParaRPr>
          </a:p>
          <a:p>
            <a:pPr lvl="1"/>
            <a:r>
              <a:rPr lang="zh-CN" altLang="en-US">
                <a:ea typeface="Alibaba PuHuiTi R"/>
              </a:rPr>
              <a:t>可以完成所有业务功能</a:t>
            </a:r>
            <a:endParaRPr lang="en-US" altLang="zh-CN">
              <a:ea typeface="Alibaba PuHuiTi R"/>
            </a:endParaRPr>
          </a:p>
          <a:p>
            <a:pPr marL="0" indent="0">
              <a:buNone/>
            </a:pPr>
            <a:r>
              <a:rPr lang="zh-CN" altLang="en-US">
                <a:ea typeface="Alibaba PuHuiTi R"/>
              </a:rPr>
              <a:t>缺点</a:t>
            </a:r>
            <a:endParaRPr lang="en-US" altLang="zh-CN">
              <a:ea typeface="Alibaba PuHuiTi R"/>
            </a:endParaRPr>
          </a:p>
          <a:p>
            <a:pPr lvl="1"/>
            <a:r>
              <a:rPr lang="zh-CN" altLang="en-US">
                <a:ea typeface="Alibaba PuHuiTi R"/>
              </a:rPr>
              <a:t>效率较低</a:t>
            </a:r>
            <a:endParaRPr lang="en-US" altLang="zh-CN">
              <a:ea typeface="Alibaba PuHuiTi R"/>
            </a:endParaRPr>
          </a:p>
          <a:p>
            <a:pPr lvl="1"/>
            <a:r>
              <a:rPr lang="zh-CN" altLang="en-US">
                <a:ea typeface="Alibaba PuHuiTi R"/>
              </a:rPr>
              <a:t>索引空间占用</a:t>
            </a:r>
            <a:endParaRPr lang="en-US" altLang="zh-CN">
              <a:ea typeface="Alibaba PuHuiTi R"/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6A277112-1FDB-4525-BB21-AE370A2DE5F8}"/>
              </a:ext>
            </a:extLst>
          </p:cNvPr>
          <p:cNvCxnSpPr/>
          <p:nvPr/>
        </p:nvCxnSpPr>
        <p:spPr>
          <a:xfrm>
            <a:off x="7649499" y="3603591"/>
            <a:ext cx="788257" cy="0"/>
          </a:xfrm>
          <a:prstGeom prst="straightConnector1">
            <a:avLst/>
          </a:prstGeom>
          <a:ln w="1905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>
            <a:extLst>
              <a:ext uri="{FF2B5EF4-FFF2-40B4-BE49-F238E27FC236}">
                <a16:creationId xmlns:a16="http://schemas.microsoft.com/office/drawing/2014/main" id="{CD307D94-26EC-4C0E-8E8A-7918E1249314}"/>
              </a:ext>
            </a:extLst>
          </p:cNvPr>
          <p:cNvSpPr/>
          <p:nvPr/>
        </p:nvSpPr>
        <p:spPr>
          <a:xfrm>
            <a:off x="6742771" y="3127398"/>
            <a:ext cx="906728" cy="925506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>
                <a:solidFill>
                  <a:schemeClr val="bg1"/>
                </a:solidFill>
                <a:latin typeface="Alibaba PuHuiTi R" pitchFamily="18" charset="-122"/>
                <a:ea typeface="Alibaba PuHuiTi R"/>
                <a:cs typeface="Alibaba PuHuiTi R" pitchFamily="18" charset="-122"/>
              </a:rPr>
              <a:t>客户端</a:t>
            </a:r>
            <a:endParaRPr lang="zh-CN" altLang="en-US" sz="1200" dirty="0">
              <a:solidFill>
                <a:schemeClr val="bg1"/>
              </a:solidFill>
              <a:latin typeface="Alibaba PuHuiTi R" pitchFamily="18" charset="-122"/>
              <a:ea typeface="Alibaba PuHuiTi R"/>
              <a:cs typeface="Alibaba PuHuiTi R" pitchFamily="18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A39B33B-E4E5-48A2-9572-39B56907CA17}"/>
              </a:ext>
            </a:extLst>
          </p:cNvPr>
          <p:cNvSpPr/>
          <p:nvPr/>
        </p:nvSpPr>
        <p:spPr>
          <a:xfrm>
            <a:off x="8482601" y="3354389"/>
            <a:ext cx="1120578" cy="471523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ea typeface="Alibaba PuHuiTi R"/>
              </a:rPr>
              <a:t>路由服务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60E6487A-633E-4598-AD0A-853021D954F9}"/>
              </a:ext>
            </a:extLst>
          </p:cNvPr>
          <p:cNvCxnSpPr>
            <a:endCxn id="10" idx="3"/>
          </p:cNvCxnSpPr>
          <p:nvPr/>
        </p:nvCxnSpPr>
        <p:spPr>
          <a:xfrm flipH="1">
            <a:off x="9603179" y="2714793"/>
            <a:ext cx="1167720" cy="875358"/>
          </a:xfrm>
          <a:prstGeom prst="straightConnector1">
            <a:avLst/>
          </a:prstGeom>
          <a:ln w="1905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C430CFBA-A456-4205-8652-CF88C3659F57}"/>
              </a:ext>
            </a:extLst>
          </p:cNvPr>
          <p:cNvCxnSpPr>
            <a:cxnSpLocks/>
            <a:endCxn id="10" idx="3"/>
          </p:cNvCxnSpPr>
          <p:nvPr/>
        </p:nvCxnSpPr>
        <p:spPr>
          <a:xfrm flipH="1">
            <a:off x="9603179" y="3590151"/>
            <a:ext cx="1167722" cy="0"/>
          </a:xfrm>
          <a:prstGeom prst="straightConnector1">
            <a:avLst/>
          </a:prstGeom>
          <a:ln w="1905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2521135B-6E9A-476C-8B60-6B4DBE9AE600}"/>
              </a:ext>
            </a:extLst>
          </p:cNvPr>
          <p:cNvCxnSpPr>
            <a:endCxn id="10" idx="3"/>
          </p:cNvCxnSpPr>
          <p:nvPr/>
        </p:nvCxnSpPr>
        <p:spPr>
          <a:xfrm flipH="1" flipV="1">
            <a:off x="9603179" y="3590151"/>
            <a:ext cx="1167720" cy="953442"/>
          </a:xfrm>
          <a:prstGeom prst="straightConnector1">
            <a:avLst/>
          </a:prstGeom>
          <a:ln w="1905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C37E0882-00E6-45FE-9645-3238EE3C318B}"/>
              </a:ext>
            </a:extLst>
          </p:cNvPr>
          <p:cNvSpPr/>
          <p:nvPr/>
        </p:nvSpPr>
        <p:spPr>
          <a:xfrm>
            <a:off x="8066049" y="2173860"/>
            <a:ext cx="3821151" cy="2985796"/>
          </a:xfrm>
          <a:prstGeom prst="rect">
            <a:avLst/>
          </a:prstGeom>
          <a:noFill/>
          <a:ln w="19050">
            <a:solidFill>
              <a:srgbClr val="49504F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Alibaba PuHuiTi R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B9A66A2-D454-4807-BF3F-A5B238CCE10E}"/>
              </a:ext>
            </a:extLst>
          </p:cNvPr>
          <p:cNvSpPr txBox="1"/>
          <p:nvPr/>
        </p:nvSpPr>
        <p:spPr>
          <a:xfrm>
            <a:off x="7995161" y="5271510"/>
            <a:ext cx="2434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Alibaba PuHuiTi R"/>
              </a:rPr>
              <a:t>Mongo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ea typeface="Alibaba PuHuiTi R"/>
              </a:rPr>
              <a:t>分片集群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ea typeface="Alibaba PuHuiTi R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89ED173-80BC-47B7-A190-E578BDB3DFD7}"/>
              </a:ext>
            </a:extLst>
          </p:cNvPr>
          <p:cNvSpPr/>
          <p:nvPr/>
        </p:nvSpPr>
        <p:spPr>
          <a:xfrm>
            <a:off x="10450228" y="2442093"/>
            <a:ext cx="1120578" cy="47152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bg1"/>
                </a:solidFill>
                <a:ea typeface="Alibaba PuHuiTi R"/>
              </a:rPr>
              <a:t>分片服务</a:t>
            </a:r>
            <a:r>
              <a:rPr lang="en-US" altLang="zh-CN" sz="1200">
                <a:solidFill>
                  <a:schemeClr val="bg1"/>
                </a:solidFill>
                <a:ea typeface="Alibaba PuHuiTi R"/>
              </a:rPr>
              <a:t>1</a:t>
            </a:r>
            <a:endParaRPr lang="zh-CN" altLang="en-US" sz="1200">
              <a:solidFill>
                <a:schemeClr val="bg1"/>
              </a:solidFill>
              <a:ea typeface="Alibaba PuHuiTi R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6AFAE3F-FACC-41BF-B332-6E97E5B6531C}"/>
              </a:ext>
            </a:extLst>
          </p:cNvPr>
          <p:cNvSpPr/>
          <p:nvPr/>
        </p:nvSpPr>
        <p:spPr>
          <a:xfrm>
            <a:off x="10438027" y="3398548"/>
            <a:ext cx="1120578" cy="47152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bg1"/>
                </a:solidFill>
                <a:ea typeface="Alibaba PuHuiTi R"/>
              </a:rPr>
              <a:t>分片服务</a:t>
            </a:r>
            <a:r>
              <a:rPr lang="en-US" altLang="zh-CN" sz="1200">
                <a:solidFill>
                  <a:schemeClr val="bg1"/>
                </a:solidFill>
                <a:ea typeface="Alibaba PuHuiTi R"/>
              </a:rPr>
              <a:t>2</a:t>
            </a:r>
            <a:endParaRPr lang="zh-CN" altLang="en-US" sz="1200">
              <a:solidFill>
                <a:schemeClr val="bg1"/>
              </a:solidFill>
              <a:ea typeface="Alibaba PuHuiTi R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AE5AFB2-58F0-4DAF-AABD-39AA25389D0E}"/>
              </a:ext>
            </a:extLst>
          </p:cNvPr>
          <p:cNvSpPr/>
          <p:nvPr/>
        </p:nvSpPr>
        <p:spPr>
          <a:xfrm>
            <a:off x="10450228" y="4277538"/>
            <a:ext cx="1120578" cy="47152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bg1"/>
                </a:solidFill>
                <a:ea typeface="Alibaba PuHuiTi R"/>
              </a:rPr>
              <a:t>分片服务</a:t>
            </a:r>
            <a:r>
              <a:rPr lang="en-US" altLang="zh-CN" sz="1200">
                <a:solidFill>
                  <a:schemeClr val="bg1"/>
                </a:solidFill>
                <a:ea typeface="Alibaba PuHuiTi R"/>
              </a:rPr>
              <a:t>3</a:t>
            </a:r>
            <a:endParaRPr lang="zh-CN" altLang="en-US" sz="1200">
              <a:solidFill>
                <a:schemeClr val="bg1"/>
              </a:solidFill>
              <a:ea typeface="Alibaba PuHuiTi R"/>
            </a:endParaRPr>
          </a:p>
        </p:txBody>
      </p:sp>
    </p:spTree>
    <p:extLst>
      <p:ext uri="{BB962C8B-B14F-4D97-AF65-F5344CB8AC3E}">
        <p14:creationId xmlns:p14="http://schemas.microsoft.com/office/powerpoint/2010/main" val="2100075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25" grpId="0" animBg="1"/>
      <p:bldP spid="21" grpId="0"/>
      <p:bldP spid="11" grpId="0" animBg="1"/>
      <p:bldP spid="12" grpId="0" animBg="1"/>
      <p:bldP spid="1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B494519-1372-4E15-AA80-F6B512ADE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Alibaba PuHuiTi R"/>
              </a:rPr>
              <a:t>圈子功能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D36ACE3-5758-4360-9048-1FBB1AEA68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ea typeface="Alibaba PuHuiTi R"/>
              </a:rPr>
              <a:t>表结构设计</a:t>
            </a:r>
            <a:r>
              <a:rPr lang="en-US" altLang="zh-CN">
                <a:ea typeface="Alibaba PuHuiTi R"/>
              </a:rPr>
              <a:t>-3</a:t>
            </a:r>
            <a:endParaRPr lang="zh-CN" altLang="en-US">
              <a:ea typeface="Alibaba PuHuiTi R"/>
            </a:endParaRPr>
          </a:p>
        </p:txBody>
      </p:sp>
      <p:sp>
        <p:nvSpPr>
          <p:cNvPr id="66" name="文本占位符 4">
            <a:extLst>
              <a:ext uri="{FF2B5EF4-FFF2-40B4-BE49-F238E27FC236}">
                <a16:creationId xmlns:a16="http://schemas.microsoft.com/office/drawing/2014/main" id="{55582928-8A1C-41D2-B52D-4B39E5EF0E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6164069" cy="2621513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时间线表保存好友发布的动态。</a:t>
            </a:r>
            <a:endParaRPr lang="en-US" altLang="zh-CN"/>
          </a:p>
          <a:p>
            <a:r>
              <a:rPr lang="zh-CN" altLang="en-US"/>
              <a:t>发布动态</a:t>
            </a:r>
            <a:endParaRPr lang="en-US" altLang="zh-CN"/>
          </a:p>
          <a:p>
            <a:r>
              <a:rPr lang="zh-CN" altLang="en-US"/>
              <a:t>查询好友动态</a:t>
            </a:r>
            <a:endParaRPr lang="en-US" altLang="zh-CN"/>
          </a:p>
          <a:p>
            <a:pPr marL="360363" lvl="1" indent="0">
              <a:buNone/>
            </a:pP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D73D5F78-3F21-46D8-8453-02FF4C7A60B8}"/>
              </a:ext>
            </a:extLst>
          </p:cNvPr>
          <p:cNvGrpSpPr/>
          <p:nvPr/>
        </p:nvGrpSpPr>
        <p:grpSpPr>
          <a:xfrm>
            <a:off x="8668668" y="1312311"/>
            <a:ext cx="2494413" cy="1395997"/>
            <a:chOff x="8717045" y="4220187"/>
            <a:chExt cx="2494413" cy="1395997"/>
          </a:xfrm>
        </p:grpSpPr>
        <p:sp>
          <p:nvSpPr>
            <p:cNvPr id="41" name="矩形: 圆角 40">
              <a:extLst>
                <a:ext uri="{FF2B5EF4-FFF2-40B4-BE49-F238E27FC236}">
                  <a16:creationId xmlns:a16="http://schemas.microsoft.com/office/drawing/2014/main" id="{C38754E9-6827-4F5D-B058-1355C1969B13}"/>
                </a:ext>
              </a:extLst>
            </p:cNvPr>
            <p:cNvSpPr/>
            <p:nvPr/>
          </p:nvSpPr>
          <p:spPr>
            <a:xfrm>
              <a:off x="8717045" y="4256598"/>
              <a:ext cx="2494413" cy="1359585"/>
            </a:xfrm>
            <a:prstGeom prst="roundRect">
              <a:avLst/>
            </a:prstGeom>
            <a:solidFill>
              <a:srgbClr val="AD2B26"/>
            </a:solidFill>
            <a:ln>
              <a:solidFill>
                <a:srgbClr val="B602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ea typeface="Alibaba PuHuiTi R"/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25D98A80-40AA-40CE-B6B7-B62C7C67C29E}"/>
                </a:ext>
              </a:extLst>
            </p:cNvPr>
            <p:cNvSpPr/>
            <p:nvPr/>
          </p:nvSpPr>
          <p:spPr>
            <a:xfrm>
              <a:off x="8717045" y="4496510"/>
              <a:ext cx="2494413" cy="111967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B602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ea typeface="Alibaba PuHuiTi R"/>
              </a:endParaRP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85F8C87A-89AB-4B24-B3DF-9477397EB510}"/>
                </a:ext>
              </a:extLst>
            </p:cNvPr>
            <p:cNvSpPr txBox="1"/>
            <p:nvPr/>
          </p:nvSpPr>
          <p:spPr>
            <a:xfrm>
              <a:off x="9590011" y="4220187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bg1"/>
                  </a:solidFill>
                  <a:latin typeface="Alibaba PuHuiTi R"/>
                  <a:ea typeface="Alibaba PuHuiTi R"/>
                </a:rPr>
                <a:t>动态表</a:t>
              </a:r>
              <a:endParaRPr lang="zh-CN" altLang="en-US" sz="1200" dirty="0">
                <a:solidFill>
                  <a:schemeClr val="bg1"/>
                </a:solidFill>
                <a:latin typeface="Alibaba PuHuiTi R"/>
                <a:ea typeface="Alibaba PuHuiTi R"/>
              </a:endParaRPr>
            </a:p>
          </p:txBody>
        </p:sp>
      </p:grpSp>
      <p:graphicFrame>
        <p:nvGraphicFramePr>
          <p:cNvPr id="47" name="表格 28">
            <a:extLst>
              <a:ext uri="{FF2B5EF4-FFF2-40B4-BE49-F238E27FC236}">
                <a16:creationId xmlns:a16="http://schemas.microsoft.com/office/drawing/2014/main" id="{11C5E112-B7F2-4EFC-A9C7-82063C06A191}"/>
              </a:ext>
            </a:extLst>
          </p:cNvPr>
          <p:cNvGraphicFramePr>
            <a:graphicFrameLocks noGrp="1"/>
          </p:cNvGraphicFramePr>
          <p:nvPr/>
        </p:nvGraphicFramePr>
        <p:xfrm>
          <a:off x="8696090" y="1607296"/>
          <a:ext cx="2429667" cy="1091081"/>
        </p:xfrm>
        <a:graphic>
          <a:graphicData uri="http://schemas.openxmlformats.org/drawingml/2006/table">
            <a:tbl>
              <a:tblPr firstRow="1" bandRow="1">
                <a:effectLst/>
                <a:tableStyleId>{3C2FFA5D-87B4-456A-9821-1D502468CF0F}</a:tableStyleId>
              </a:tblPr>
              <a:tblGrid>
                <a:gridCol w="724033">
                  <a:extLst>
                    <a:ext uri="{9D8B030D-6E8A-4147-A177-3AD203B41FA5}">
                      <a16:colId xmlns:a16="http://schemas.microsoft.com/office/drawing/2014/main" val="2450601360"/>
                    </a:ext>
                  </a:extLst>
                </a:gridCol>
                <a:gridCol w="886630">
                  <a:extLst>
                    <a:ext uri="{9D8B030D-6E8A-4147-A177-3AD203B41FA5}">
                      <a16:colId xmlns:a16="http://schemas.microsoft.com/office/drawing/2014/main" val="1625707165"/>
                    </a:ext>
                  </a:extLst>
                </a:gridCol>
                <a:gridCol w="819004">
                  <a:extLst>
                    <a:ext uri="{9D8B030D-6E8A-4147-A177-3AD203B41FA5}">
                      <a16:colId xmlns:a16="http://schemas.microsoft.com/office/drawing/2014/main" val="1335567343"/>
                    </a:ext>
                  </a:extLst>
                </a:gridCol>
              </a:tblGrid>
              <a:tr h="36437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>
                          <a:solidFill>
                            <a:srgbClr val="49504F"/>
                          </a:solidFill>
                          <a:latin typeface="Alibaba PuHuiTi R"/>
                        </a:rPr>
                        <a:t>主键</a:t>
                      </a:r>
                      <a:r>
                        <a:rPr lang="en-US" altLang="zh-CN" sz="1200" b="0">
                          <a:solidFill>
                            <a:srgbClr val="49504F"/>
                          </a:solidFill>
                          <a:latin typeface="Alibaba PuHuiTi R"/>
                        </a:rPr>
                        <a:t> </a:t>
                      </a:r>
                      <a:endParaRPr lang="zh-CN" altLang="en-US" sz="1200" b="0">
                        <a:solidFill>
                          <a:srgbClr val="49504F"/>
                        </a:solidFill>
                        <a:latin typeface="Alibaba PuHuiTi R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>
                          <a:solidFill>
                            <a:srgbClr val="49504F"/>
                          </a:solidFill>
                          <a:latin typeface="Alibaba PuHuiTi R"/>
                        </a:rPr>
                        <a:t>用户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>
                          <a:solidFill>
                            <a:srgbClr val="49504F"/>
                          </a:solidFill>
                          <a:latin typeface="Alibaba PuHuiTi R"/>
                        </a:rPr>
                        <a:t>正文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3087755"/>
                  </a:ext>
                </a:extLst>
              </a:tr>
              <a:tr h="374435">
                <a:tc>
                  <a:txBody>
                    <a:bodyPr/>
                    <a:lstStyle/>
                    <a:p>
                      <a:pPr algn="ctr"/>
                      <a:endParaRPr lang="zh-CN" altLang="en-US" sz="1200" b="0">
                        <a:solidFill>
                          <a:srgbClr val="49504F"/>
                        </a:solidFill>
                        <a:latin typeface="Alibaba PuHuiTi R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>
                        <a:solidFill>
                          <a:srgbClr val="49504F"/>
                        </a:solidFill>
                        <a:latin typeface="Alibaba PuHuiTi R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>
                        <a:solidFill>
                          <a:srgbClr val="49504F"/>
                        </a:solidFill>
                        <a:latin typeface="Alibaba PuHuiTi R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1172366"/>
                  </a:ext>
                </a:extLst>
              </a:tr>
              <a:tr h="352275">
                <a:tc>
                  <a:txBody>
                    <a:bodyPr/>
                    <a:lstStyle/>
                    <a:p>
                      <a:pPr algn="ctr"/>
                      <a:endParaRPr lang="zh-CN" altLang="en-US" sz="1200" b="0">
                        <a:solidFill>
                          <a:srgbClr val="49504F"/>
                        </a:solidFill>
                        <a:latin typeface="Alibaba PuHuiTi R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>
                        <a:solidFill>
                          <a:srgbClr val="49504F"/>
                        </a:solidFill>
                        <a:latin typeface="Alibaba PuHuiTi R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>
                        <a:solidFill>
                          <a:srgbClr val="49504F"/>
                        </a:solidFill>
                        <a:latin typeface="Alibaba PuHuiTi R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3864150"/>
                  </a:ext>
                </a:extLst>
              </a:tr>
            </a:tbl>
          </a:graphicData>
        </a:graphic>
      </p:graphicFrame>
      <p:sp>
        <p:nvSpPr>
          <p:cNvPr id="48" name="椭圆 47">
            <a:extLst>
              <a:ext uri="{FF2B5EF4-FFF2-40B4-BE49-F238E27FC236}">
                <a16:creationId xmlns:a16="http://schemas.microsoft.com/office/drawing/2014/main" id="{D9FFD1A8-DC19-49B5-9633-23569E410F52}"/>
              </a:ext>
            </a:extLst>
          </p:cNvPr>
          <p:cNvSpPr/>
          <p:nvPr/>
        </p:nvSpPr>
        <p:spPr>
          <a:xfrm>
            <a:off x="6335344" y="3587098"/>
            <a:ext cx="888136" cy="898626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>
                <a:solidFill>
                  <a:schemeClr val="bg1"/>
                </a:solidFill>
                <a:latin typeface="Alibaba PuHuiTi R" pitchFamily="18" charset="-122"/>
                <a:ea typeface="Alibaba PuHuiTi R"/>
                <a:cs typeface="Alibaba PuHuiTi R" pitchFamily="18" charset="-122"/>
              </a:rPr>
              <a:t>发布动态</a:t>
            </a:r>
            <a:endParaRPr lang="zh-CN" altLang="en-US" sz="1200" dirty="0">
              <a:solidFill>
                <a:schemeClr val="bg1"/>
              </a:solidFill>
              <a:latin typeface="Alibaba PuHuiTi R" pitchFamily="18" charset="-122"/>
              <a:ea typeface="Alibaba PuHuiTi R"/>
              <a:cs typeface="Alibaba PuHuiTi R" pitchFamily="18" charset="-122"/>
            </a:endParaRPr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56D11D5E-FD4D-4824-8808-5CD90C02BCA2}"/>
              </a:ext>
            </a:extLst>
          </p:cNvPr>
          <p:cNvCxnSpPr>
            <a:cxnSpLocks/>
            <a:stCxn id="48" idx="6"/>
            <a:endCxn id="62" idx="1"/>
          </p:cNvCxnSpPr>
          <p:nvPr/>
        </p:nvCxnSpPr>
        <p:spPr>
          <a:xfrm flipV="1">
            <a:off x="7223480" y="4017388"/>
            <a:ext cx="1403925" cy="19023"/>
          </a:xfrm>
          <a:prstGeom prst="straightConnector1">
            <a:avLst/>
          </a:prstGeom>
          <a:ln w="1905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椭圆 56">
            <a:extLst>
              <a:ext uri="{FF2B5EF4-FFF2-40B4-BE49-F238E27FC236}">
                <a16:creationId xmlns:a16="http://schemas.microsoft.com/office/drawing/2014/main" id="{6143741B-AA10-4BF7-AE50-99F53B9248D4}"/>
              </a:ext>
            </a:extLst>
          </p:cNvPr>
          <p:cNvSpPr/>
          <p:nvPr/>
        </p:nvSpPr>
        <p:spPr>
          <a:xfrm>
            <a:off x="6346521" y="3578235"/>
            <a:ext cx="888136" cy="898626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>
                <a:solidFill>
                  <a:schemeClr val="bg1"/>
                </a:solidFill>
                <a:latin typeface="Alibaba PuHuiTi R" pitchFamily="18" charset="-122"/>
                <a:ea typeface="Alibaba PuHuiTi R"/>
                <a:cs typeface="Alibaba PuHuiTi R" pitchFamily="18" charset="-122"/>
              </a:rPr>
              <a:t>好友动态</a:t>
            </a:r>
            <a:endParaRPr lang="zh-CN" altLang="en-US" sz="1200" dirty="0">
              <a:solidFill>
                <a:schemeClr val="bg1"/>
              </a:solidFill>
              <a:latin typeface="Alibaba PuHuiTi R" pitchFamily="18" charset="-122"/>
              <a:ea typeface="Alibaba PuHuiTi R"/>
              <a:cs typeface="Alibaba PuHuiTi R" pitchFamily="18" charset="-122"/>
            </a:endParaRPr>
          </a:p>
        </p:txBody>
      </p: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15CF1013-50A0-416B-935C-EB87738DE5F9}"/>
              </a:ext>
            </a:extLst>
          </p:cNvPr>
          <p:cNvGrpSpPr/>
          <p:nvPr/>
        </p:nvGrpSpPr>
        <p:grpSpPr>
          <a:xfrm>
            <a:off x="8602961" y="3202033"/>
            <a:ext cx="2494413" cy="1360850"/>
            <a:chOff x="2113798" y="4815971"/>
            <a:chExt cx="2494413" cy="1360850"/>
          </a:xfrm>
        </p:grpSpPr>
        <p:sp>
          <p:nvSpPr>
            <p:cNvPr id="59" name="矩形: 圆角 58">
              <a:extLst>
                <a:ext uri="{FF2B5EF4-FFF2-40B4-BE49-F238E27FC236}">
                  <a16:creationId xmlns:a16="http://schemas.microsoft.com/office/drawing/2014/main" id="{CB437583-81CC-4089-9417-B943B9A83BDB}"/>
                </a:ext>
              </a:extLst>
            </p:cNvPr>
            <p:cNvSpPr/>
            <p:nvPr/>
          </p:nvSpPr>
          <p:spPr>
            <a:xfrm>
              <a:off x="2113798" y="4817235"/>
              <a:ext cx="2494413" cy="1359585"/>
            </a:xfrm>
            <a:prstGeom prst="roundRect">
              <a:avLst/>
            </a:prstGeom>
            <a:solidFill>
              <a:srgbClr val="AD2B26"/>
            </a:solidFill>
            <a:ln>
              <a:solidFill>
                <a:srgbClr val="B602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ea typeface="Alibaba PuHuiTi R"/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32CC6AD8-FCEF-4F3D-AD7E-2AE2D849C548}"/>
                </a:ext>
              </a:extLst>
            </p:cNvPr>
            <p:cNvSpPr/>
            <p:nvPr/>
          </p:nvSpPr>
          <p:spPr>
            <a:xfrm>
              <a:off x="2113798" y="5057147"/>
              <a:ext cx="2494413" cy="111967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B602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ea typeface="Alibaba PuHuiTi R"/>
              </a:endParaRPr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BC89833B-52F9-4B6F-970A-7F7F6FD53014}"/>
                </a:ext>
              </a:extLst>
            </p:cNvPr>
            <p:cNvSpPr txBox="1"/>
            <p:nvPr/>
          </p:nvSpPr>
          <p:spPr>
            <a:xfrm>
              <a:off x="2868014" y="4815971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bg1"/>
                  </a:solidFill>
                  <a:latin typeface="Alibaba PuHuiTi R"/>
                  <a:ea typeface="Alibaba PuHuiTi R"/>
                </a:rPr>
                <a:t>时间线表</a:t>
              </a:r>
              <a:endParaRPr lang="zh-CN" altLang="en-US" sz="1200" dirty="0">
                <a:solidFill>
                  <a:schemeClr val="bg1"/>
                </a:solidFill>
                <a:latin typeface="Alibaba PuHuiTi R"/>
                <a:ea typeface="Alibaba PuHuiTi R"/>
              </a:endParaRPr>
            </a:p>
          </p:txBody>
        </p:sp>
      </p:grpSp>
      <p:graphicFrame>
        <p:nvGraphicFramePr>
          <p:cNvPr id="62" name="表格 28">
            <a:extLst>
              <a:ext uri="{FF2B5EF4-FFF2-40B4-BE49-F238E27FC236}">
                <a16:creationId xmlns:a16="http://schemas.microsoft.com/office/drawing/2014/main" id="{6E2055C3-DE74-436A-83AF-808F4FC401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2256951"/>
              </p:ext>
            </p:extLst>
          </p:nvPr>
        </p:nvGraphicFramePr>
        <p:xfrm>
          <a:off x="8627405" y="3495875"/>
          <a:ext cx="2457090" cy="1043026"/>
        </p:xfrm>
        <a:graphic>
          <a:graphicData uri="http://schemas.openxmlformats.org/drawingml/2006/table">
            <a:tbl>
              <a:tblPr firstRow="1" bandRow="1">
                <a:effectLst/>
                <a:tableStyleId>{3C2FFA5D-87B4-456A-9821-1D502468CF0F}</a:tableStyleId>
              </a:tblPr>
              <a:tblGrid>
                <a:gridCol w="427033">
                  <a:extLst>
                    <a:ext uri="{9D8B030D-6E8A-4147-A177-3AD203B41FA5}">
                      <a16:colId xmlns:a16="http://schemas.microsoft.com/office/drawing/2014/main" val="2450601360"/>
                    </a:ext>
                  </a:extLst>
                </a:gridCol>
                <a:gridCol w="627283">
                  <a:extLst>
                    <a:ext uri="{9D8B030D-6E8A-4147-A177-3AD203B41FA5}">
                      <a16:colId xmlns:a16="http://schemas.microsoft.com/office/drawing/2014/main" val="1625707165"/>
                    </a:ext>
                  </a:extLst>
                </a:gridCol>
                <a:gridCol w="700465">
                  <a:extLst>
                    <a:ext uri="{9D8B030D-6E8A-4147-A177-3AD203B41FA5}">
                      <a16:colId xmlns:a16="http://schemas.microsoft.com/office/drawing/2014/main" val="1335567343"/>
                    </a:ext>
                  </a:extLst>
                </a:gridCol>
                <a:gridCol w="702309">
                  <a:extLst>
                    <a:ext uri="{9D8B030D-6E8A-4147-A177-3AD203B41FA5}">
                      <a16:colId xmlns:a16="http://schemas.microsoft.com/office/drawing/2014/main" val="1495567112"/>
                    </a:ext>
                  </a:extLst>
                </a:gridCol>
              </a:tblGrid>
              <a:tr h="3480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>
                          <a:solidFill>
                            <a:srgbClr val="49504F"/>
                          </a:solidFill>
                          <a:latin typeface="Alibaba PuHuiTi R"/>
                          <a:ea typeface="Alibaba PuHuiTi R"/>
                        </a:rPr>
                        <a:t>id</a:t>
                      </a:r>
                      <a:endParaRPr lang="zh-CN" altLang="en-US" sz="1200" b="0">
                        <a:solidFill>
                          <a:srgbClr val="49504F"/>
                        </a:solidFill>
                        <a:latin typeface="Alibaba PuHuiTi R"/>
                        <a:ea typeface="Alibaba PuHuiTi R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>
                          <a:solidFill>
                            <a:srgbClr val="49504F"/>
                          </a:solidFill>
                          <a:latin typeface="Alibaba PuHuiTi R"/>
                          <a:ea typeface="Alibaba PuHuiTi R"/>
                        </a:rPr>
                        <a:t>用户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>
                          <a:solidFill>
                            <a:srgbClr val="49504F"/>
                          </a:solidFill>
                          <a:latin typeface="Alibaba PuHuiTi R"/>
                          <a:ea typeface="Alibaba PuHuiTi R"/>
                        </a:rPr>
                        <a:t>动态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>
                        <a:solidFill>
                          <a:srgbClr val="49504F"/>
                        </a:solidFill>
                        <a:latin typeface="Alibaba PuHuiTi R"/>
                        <a:ea typeface="Alibaba PuHuiTi R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3087755"/>
                  </a:ext>
                </a:extLst>
              </a:tr>
              <a:tr h="358102">
                <a:tc>
                  <a:txBody>
                    <a:bodyPr/>
                    <a:lstStyle/>
                    <a:p>
                      <a:pPr algn="ctr"/>
                      <a:endParaRPr lang="zh-CN" altLang="en-US" sz="1200" b="0">
                        <a:solidFill>
                          <a:srgbClr val="49504F"/>
                        </a:solidFill>
                        <a:latin typeface="Alibaba PuHuiTi R"/>
                        <a:ea typeface="Alibaba PuHuiTi R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>
                        <a:solidFill>
                          <a:srgbClr val="49504F"/>
                        </a:solidFill>
                        <a:latin typeface="Alibaba PuHuiTi R"/>
                        <a:ea typeface="Alibaba PuHuiTi R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>
                        <a:solidFill>
                          <a:srgbClr val="49504F"/>
                        </a:solidFill>
                        <a:latin typeface="Alibaba PuHuiTi R"/>
                        <a:ea typeface="Alibaba PuHuiTi R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>
                        <a:solidFill>
                          <a:srgbClr val="49504F"/>
                        </a:solidFill>
                        <a:latin typeface="Alibaba PuHuiTi R"/>
                        <a:ea typeface="Alibaba PuHuiTi R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1172366"/>
                  </a:ext>
                </a:extLst>
              </a:tr>
              <a:tr h="336909">
                <a:tc>
                  <a:txBody>
                    <a:bodyPr/>
                    <a:lstStyle/>
                    <a:p>
                      <a:pPr algn="ctr"/>
                      <a:endParaRPr lang="zh-CN" altLang="en-US" sz="1200" b="0">
                        <a:solidFill>
                          <a:srgbClr val="49504F"/>
                        </a:solidFill>
                        <a:latin typeface="Alibaba PuHuiTi R"/>
                        <a:ea typeface="Alibaba PuHuiTi R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>
                        <a:solidFill>
                          <a:srgbClr val="49504F"/>
                        </a:solidFill>
                        <a:latin typeface="Alibaba PuHuiTi R"/>
                        <a:ea typeface="Alibaba PuHuiTi R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>
                        <a:solidFill>
                          <a:srgbClr val="49504F"/>
                        </a:solidFill>
                        <a:latin typeface="Alibaba PuHuiTi R"/>
                        <a:ea typeface="Alibaba PuHuiTi R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>
                        <a:solidFill>
                          <a:srgbClr val="49504F"/>
                        </a:solidFill>
                        <a:latin typeface="Alibaba PuHuiTi R"/>
                        <a:ea typeface="Alibaba PuHuiTi R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3864150"/>
                  </a:ext>
                </a:extLst>
              </a:tr>
            </a:tbl>
          </a:graphicData>
        </a:graphic>
      </p:graphicFrame>
      <p:sp>
        <p:nvSpPr>
          <p:cNvPr id="63" name="文本框 62">
            <a:extLst>
              <a:ext uri="{FF2B5EF4-FFF2-40B4-BE49-F238E27FC236}">
                <a16:creationId xmlns:a16="http://schemas.microsoft.com/office/drawing/2014/main" id="{BBABE004-9B54-4F46-A116-FA09EFE05C00}"/>
              </a:ext>
            </a:extLst>
          </p:cNvPr>
          <p:cNvSpPr txBox="1"/>
          <p:nvPr/>
        </p:nvSpPr>
        <p:spPr>
          <a:xfrm>
            <a:off x="10317274" y="3499215"/>
            <a:ext cx="998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>
                <a:solidFill>
                  <a:srgbClr val="C00000"/>
                </a:solidFill>
                <a:latin typeface="Alibaba PuHuiTi R"/>
                <a:ea typeface="Alibaba PuHuiTi R"/>
              </a:rPr>
              <a:t>  好友</a:t>
            </a:r>
            <a:endParaRPr lang="zh-CN" altLang="en-US" sz="1200" b="0">
              <a:solidFill>
                <a:srgbClr val="C00000"/>
              </a:solidFill>
              <a:latin typeface="Alibaba PuHuiTi R"/>
              <a:ea typeface="Alibaba PuHuiTi R"/>
            </a:endParaRPr>
          </a:p>
        </p:txBody>
      </p: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18F294AA-DDFD-4BB7-970D-DDA39728B3F1}"/>
              </a:ext>
            </a:extLst>
          </p:cNvPr>
          <p:cNvGrpSpPr/>
          <p:nvPr/>
        </p:nvGrpSpPr>
        <p:grpSpPr>
          <a:xfrm>
            <a:off x="8627405" y="5031351"/>
            <a:ext cx="2494413" cy="1395997"/>
            <a:chOff x="8717045" y="4220187"/>
            <a:chExt cx="2494413" cy="1395997"/>
          </a:xfrm>
        </p:grpSpPr>
        <p:sp>
          <p:nvSpPr>
            <p:cNvPr id="65" name="矩形: 圆角 64">
              <a:extLst>
                <a:ext uri="{FF2B5EF4-FFF2-40B4-BE49-F238E27FC236}">
                  <a16:creationId xmlns:a16="http://schemas.microsoft.com/office/drawing/2014/main" id="{E1F0FDA2-9F5D-4B11-A1E7-98C88AC6BA43}"/>
                </a:ext>
              </a:extLst>
            </p:cNvPr>
            <p:cNvSpPr/>
            <p:nvPr/>
          </p:nvSpPr>
          <p:spPr>
            <a:xfrm>
              <a:off x="8717045" y="4256598"/>
              <a:ext cx="2494413" cy="1359585"/>
            </a:xfrm>
            <a:prstGeom prst="roundRect">
              <a:avLst/>
            </a:prstGeom>
            <a:solidFill>
              <a:srgbClr val="AD2B26"/>
            </a:solidFill>
            <a:ln>
              <a:solidFill>
                <a:srgbClr val="B602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ea typeface="Alibaba PuHuiTi R"/>
              </a:endParaRPr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59F3724C-6F0C-4475-8384-0EFC869C5B48}"/>
                </a:ext>
              </a:extLst>
            </p:cNvPr>
            <p:cNvSpPr/>
            <p:nvPr/>
          </p:nvSpPr>
          <p:spPr>
            <a:xfrm>
              <a:off x="8717045" y="4496510"/>
              <a:ext cx="2494413" cy="111967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B602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ea typeface="Alibaba PuHuiTi R"/>
              </a:endParaRPr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40A200CE-B01E-42E0-A2A7-8FB0BF70A2B6}"/>
                </a:ext>
              </a:extLst>
            </p:cNvPr>
            <p:cNvSpPr txBox="1"/>
            <p:nvPr/>
          </p:nvSpPr>
          <p:spPr>
            <a:xfrm>
              <a:off x="9590011" y="4220187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bg1"/>
                  </a:solidFill>
                  <a:latin typeface="Alibaba PuHuiTi R"/>
                  <a:ea typeface="Alibaba PuHuiTi R"/>
                </a:rPr>
                <a:t>好友表</a:t>
              </a:r>
              <a:endParaRPr lang="zh-CN" altLang="en-US" sz="1200" dirty="0">
                <a:solidFill>
                  <a:schemeClr val="bg1"/>
                </a:solidFill>
                <a:latin typeface="Alibaba PuHuiTi R"/>
                <a:ea typeface="Alibaba PuHuiTi R"/>
              </a:endParaRPr>
            </a:p>
          </p:txBody>
        </p:sp>
      </p:grpSp>
      <p:graphicFrame>
        <p:nvGraphicFramePr>
          <p:cNvPr id="69" name="表格 28">
            <a:extLst>
              <a:ext uri="{FF2B5EF4-FFF2-40B4-BE49-F238E27FC236}">
                <a16:creationId xmlns:a16="http://schemas.microsoft.com/office/drawing/2014/main" id="{4179125F-B6C4-43EC-B5FB-E3AEABC1C463}"/>
              </a:ext>
            </a:extLst>
          </p:cNvPr>
          <p:cNvGraphicFramePr>
            <a:graphicFrameLocks noGrp="1"/>
          </p:cNvGraphicFramePr>
          <p:nvPr/>
        </p:nvGraphicFramePr>
        <p:xfrm>
          <a:off x="8654827" y="5326336"/>
          <a:ext cx="2429667" cy="1091081"/>
        </p:xfrm>
        <a:graphic>
          <a:graphicData uri="http://schemas.openxmlformats.org/drawingml/2006/table">
            <a:tbl>
              <a:tblPr firstRow="1" bandRow="1">
                <a:effectLst/>
                <a:tableStyleId>{3C2FFA5D-87B4-456A-9821-1D502468CF0F}</a:tableStyleId>
              </a:tblPr>
              <a:tblGrid>
                <a:gridCol w="724033">
                  <a:extLst>
                    <a:ext uri="{9D8B030D-6E8A-4147-A177-3AD203B41FA5}">
                      <a16:colId xmlns:a16="http://schemas.microsoft.com/office/drawing/2014/main" val="2450601360"/>
                    </a:ext>
                  </a:extLst>
                </a:gridCol>
                <a:gridCol w="886630">
                  <a:extLst>
                    <a:ext uri="{9D8B030D-6E8A-4147-A177-3AD203B41FA5}">
                      <a16:colId xmlns:a16="http://schemas.microsoft.com/office/drawing/2014/main" val="1625707165"/>
                    </a:ext>
                  </a:extLst>
                </a:gridCol>
                <a:gridCol w="819004">
                  <a:extLst>
                    <a:ext uri="{9D8B030D-6E8A-4147-A177-3AD203B41FA5}">
                      <a16:colId xmlns:a16="http://schemas.microsoft.com/office/drawing/2014/main" val="1335567343"/>
                    </a:ext>
                  </a:extLst>
                </a:gridCol>
              </a:tblGrid>
              <a:tr h="36437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>
                          <a:solidFill>
                            <a:srgbClr val="49504F"/>
                          </a:solidFill>
                          <a:latin typeface="Alibaba PuHuiTi R"/>
                        </a:rPr>
                        <a:t>主键</a:t>
                      </a:r>
                      <a:r>
                        <a:rPr lang="en-US" altLang="zh-CN" sz="1200" b="0">
                          <a:solidFill>
                            <a:srgbClr val="49504F"/>
                          </a:solidFill>
                          <a:latin typeface="Alibaba PuHuiTi R"/>
                        </a:rPr>
                        <a:t> </a:t>
                      </a:r>
                      <a:endParaRPr lang="zh-CN" altLang="en-US" sz="1200" b="0">
                        <a:solidFill>
                          <a:srgbClr val="49504F"/>
                        </a:solidFill>
                        <a:latin typeface="Alibaba PuHuiTi R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>
                          <a:solidFill>
                            <a:srgbClr val="49504F"/>
                          </a:solidFill>
                          <a:latin typeface="Alibaba PuHuiTi R"/>
                        </a:rPr>
                        <a:t>用户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>
                          <a:solidFill>
                            <a:srgbClr val="49504F"/>
                          </a:solidFill>
                          <a:latin typeface="Alibaba PuHuiTi R"/>
                        </a:rPr>
                        <a:t>好友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3087755"/>
                  </a:ext>
                </a:extLst>
              </a:tr>
              <a:tr h="3744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>
                          <a:solidFill>
                            <a:srgbClr val="49504F"/>
                          </a:solidFill>
                          <a:latin typeface="Alibaba PuHuiTi R"/>
                        </a:rPr>
                        <a:t>1</a:t>
                      </a:r>
                      <a:endParaRPr lang="zh-CN" altLang="en-US" sz="1200" b="0">
                        <a:solidFill>
                          <a:srgbClr val="49504F"/>
                        </a:solidFill>
                        <a:latin typeface="Alibaba PuHuiTi R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>
                          <a:solidFill>
                            <a:srgbClr val="49504F"/>
                          </a:solidFill>
                          <a:latin typeface="Alibaba PuHuiTi R"/>
                        </a:rPr>
                        <a:t>王五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>
                          <a:solidFill>
                            <a:srgbClr val="49504F"/>
                          </a:solidFill>
                          <a:latin typeface="Alibaba PuHuiTi R"/>
                        </a:rPr>
                        <a:t>张三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1172366"/>
                  </a:ext>
                </a:extLst>
              </a:tr>
              <a:tr h="3522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>
                          <a:solidFill>
                            <a:srgbClr val="49504F"/>
                          </a:solidFill>
                          <a:latin typeface="Alibaba PuHuiTi R"/>
                        </a:rPr>
                        <a:t>2</a:t>
                      </a:r>
                      <a:endParaRPr lang="zh-CN" altLang="en-US" sz="1200" b="0">
                        <a:solidFill>
                          <a:srgbClr val="49504F"/>
                        </a:solidFill>
                        <a:latin typeface="Alibaba PuHuiTi R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>
                          <a:solidFill>
                            <a:srgbClr val="49504F"/>
                          </a:solidFill>
                          <a:latin typeface="Alibaba PuHuiTi R"/>
                        </a:rPr>
                        <a:t>王五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>
                          <a:solidFill>
                            <a:srgbClr val="49504F"/>
                          </a:solidFill>
                          <a:latin typeface="Alibaba PuHuiTi R"/>
                        </a:rPr>
                        <a:t>李四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3864150"/>
                  </a:ext>
                </a:extLst>
              </a:tr>
            </a:tbl>
          </a:graphicData>
        </a:graphic>
      </p:graphicFrame>
      <p:cxnSp>
        <p:nvCxnSpPr>
          <p:cNvPr id="70" name="连接符: 肘形 69">
            <a:extLst>
              <a:ext uri="{FF2B5EF4-FFF2-40B4-BE49-F238E27FC236}">
                <a16:creationId xmlns:a16="http://schemas.microsoft.com/office/drawing/2014/main" id="{A3D930BF-1FD7-411B-A530-CD86EED45A2E}"/>
              </a:ext>
            </a:extLst>
          </p:cNvPr>
          <p:cNvCxnSpPr>
            <a:cxnSpLocks/>
            <a:stCxn id="69" idx="1"/>
            <a:endCxn id="48" idx="4"/>
          </p:cNvCxnSpPr>
          <p:nvPr/>
        </p:nvCxnSpPr>
        <p:spPr>
          <a:xfrm rot="10800000">
            <a:off x="6779413" y="4485724"/>
            <a:ext cx="1875415" cy="1386152"/>
          </a:xfrm>
          <a:prstGeom prst="bentConnector2">
            <a:avLst/>
          </a:prstGeom>
          <a:ln w="1905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连接符: 肘形 70">
            <a:extLst>
              <a:ext uri="{FF2B5EF4-FFF2-40B4-BE49-F238E27FC236}">
                <a16:creationId xmlns:a16="http://schemas.microsoft.com/office/drawing/2014/main" id="{A047A7D2-47EF-4A6D-9112-7976113301D5}"/>
              </a:ext>
            </a:extLst>
          </p:cNvPr>
          <p:cNvCxnSpPr>
            <a:stCxn id="48" idx="0"/>
            <a:endCxn id="47" idx="1"/>
          </p:cNvCxnSpPr>
          <p:nvPr/>
        </p:nvCxnSpPr>
        <p:spPr>
          <a:xfrm rot="5400000" flipH="1" flipV="1">
            <a:off x="7020620" y="1911628"/>
            <a:ext cx="1434262" cy="1916678"/>
          </a:xfrm>
          <a:prstGeom prst="bentConnector2">
            <a:avLst/>
          </a:prstGeom>
          <a:ln w="1905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18BB8470-5DD5-4551-9655-70420171C04F}"/>
              </a:ext>
            </a:extLst>
          </p:cNvPr>
          <p:cNvSpPr txBox="1"/>
          <p:nvPr/>
        </p:nvSpPr>
        <p:spPr>
          <a:xfrm>
            <a:off x="6751029" y="1892672"/>
            <a:ext cx="10326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Alibaba PuHuiTi R"/>
              </a:rPr>
              <a:t>2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ea typeface="Alibaba PuHuiTi R"/>
              </a:rPr>
              <a:t>、保存动态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ea typeface="Alibaba PuHuiTi R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6525FC34-41B7-49F3-ABFB-88A0881027AA}"/>
              </a:ext>
            </a:extLst>
          </p:cNvPr>
          <p:cNvSpPr txBox="1"/>
          <p:nvPr/>
        </p:nvSpPr>
        <p:spPr>
          <a:xfrm>
            <a:off x="6751029" y="5497028"/>
            <a:ext cx="10326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Alibaba PuHuiTi R"/>
              </a:rPr>
              <a:t>1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ea typeface="Alibaba PuHuiTi R"/>
              </a:rPr>
              <a:t>、查询好友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ea typeface="Alibaba PuHuiTi R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9F06E52C-B1D1-4351-BB31-F467E57AAABA}"/>
              </a:ext>
            </a:extLst>
          </p:cNvPr>
          <p:cNvSpPr txBox="1"/>
          <p:nvPr/>
        </p:nvSpPr>
        <p:spPr>
          <a:xfrm>
            <a:off x="7246220" y="3564139"/>
            <a:ext cx="10326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Alibaba PuHuiTi R"/>
              </a:rPr>
              <a:t>3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ea typeface="Alibaba PuHuiTi R"/>
              </a:rPr>
              <a:t>、时间线表保存数据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ea typeface="Alibaba PuHuiTi R"/>
            </a:endParaRPr>
          </a:p>
        </p:txBody>
      </p: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F4817AA8-08CB-4B18-8B66-B8145AAA9C5D}"/>
              </a:ext>
            </a:extLst>
          </p:cNvPr>
          <p:cNvCxnSpPr>
            <a:cxnSpLocks/>
          </p:cNvCxnSpPr>
          <p:nvPr/>
        </p:nvCxnSpPr>
        <p:spPr>
          <a:xfrm flipV="1">
            <a:off x="7199036" y="3998806"/>
            <a:ext cx="1392748" cy="10160"/>
          </a:xfrm>
          <a:prstGeom prst="straightConnector1">
            <a:avLst/>
          </a:prstGeom>
          <a:ln w="1905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>
            <a:extLst>
              <a:ext uri="{FF2B5EF4-FFF2-40B4-BE49-F238E27FC236}">
                <a16:creationId xmlns:a16="http://schemas.microsoft.com/office/drawing/2014/main" id="{1A1717F4-0896-4A57-8879-03F3B4BCEEB3}"/>
              </a:ext>
            </a:extLst>
          </p:cNvPr>
          <p:cNvSpPr txBox="1"/>
          <p:nvPr/>
        </p:nvSpPr>
        <p:spPr>
          <a:xfrm>
            <a:off x="8878497" y="2012865"/>
            <a:ext cx="22188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Alibaba PuHuiTi R"/>
              </a:rPr>
              <a:t>1                   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ea typeface="Alibaba PuHuiTi R"/>
              </a:rPr>
              <a:t>王五               动态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Alibaba PuHuiTi R"/>
              </a:rPr>
              <a:t>…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ea typeface="Alibaba PuHuiTi R"/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4F9932DA-85DE-447E-AAE5-E606DB8DFBDC}"/>
              </a:ext>
            </a:extLst>
          </p:cNvPr>
          <p:cNvSpPr txBox="1"/>
          <p:nvPr/>
        </p:nvSpPr>
        <p:spPr>
          <a:xfrm>
            <a:off x="8650978" y="3890026"/>
            <a:ext cx="2364253" cy="279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Alibaba PuHuiTi R"/>
              </a:rPr>
              <a:t> 1         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ea typeface="Alibaba PuHuiTi R"/>
              </a:rPr>
              <a:t>王五            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Alibaba PuHuiTi R"/>
              </a:rPr>
              <a:t>1                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ea typeface="Alibaba PuHuiTi R"/>
              </a:rPr>
              <a:t>张三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ea typeface="Alibaba PuHuiTi R"/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EA36E2E5-659A-45AB-985D-A4289BE5576F}"/>
              </a:ext>
            </a:extLst>
          </p:cNvPr>
          <p:cNvSpPr txBox="1"/>
          <p:nvPr/>
        </p:nvSpPr>
        <p:spPr>
          <a:xfrm>
            <a:off x="8650978" y="4267646"/>
            <a:ext cx="2364253" cy="279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Alibaba PuHuiTi R"/>
              </a:rPr>
              <a:t> 2         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ea typeface="Alibaba PuHuiTi R"/>
              </a:rPr>
              <a:t>王五            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Alibaba PuHuiTi R"/>
              </a:rPr>
              <a:t>1                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ea typeface="Alibaba PuHuiTi R"/>
              </a:rPr>
              <a:t>李四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ea typeface="Alibaba PuHuiTi R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09B3D459-3848-4246-802A-26E2B788EBAA}"/>
              </a:ext>
            </a:extLst>
          </p:cNvPr>
          <p:cNvGrpSpPr/>
          <p:nvPr/>
        </p:nvGrpSpPr>
        <p:grpSpPr>
          <a:xfrm>
            <a:off x="6705459" y="1802515"/>
            <a:ext cx="1977752" cy="1752761"/>
            <a:chOff x="4413561" y="1825474"/>
            <a:chExt cx="1977752" cy="1752761"/>
          </a:xfrm>
        </p:grpSpPr>
        <p:cxnSp>
          <p:nvCxnSpPr>
            <p:cNvPr id="6" name="连接符: 肘形 5">
              <a:extLst>
                <a:ext uri="{FF2B5EF4-FFF2-40B4-BE49-F238E27FC236}">
                  <a16:creationId xmlns:a16="http://schemas.microsoft.com/office/drawing/2014/main" id="{3B7D7947-D0E7-436B-9124-71326F397C70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4725863" y="1912785"/>
              <a:ext cx="1425399" cy="1905501"/>
            </a:xfrm>
            <a:prstGeom prst="bentConnector2">
              <a:avLst/>
            </a:prstGeom>
            <a:ln w="19050">
              <a:solidFill>
                <a:srgbClr val="33333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60F35A8E-0D5A-4B4A-B42B-FB324B4742F3}"/>
                </a:ext>
              </a:extLst>
            </p:cNvPr>
            <p:cNvSpPr txBox="1"/>
            <p:nvPr/>
          </p:nvSpPr>
          <p:spPr>
            <a:xfrm>
              <a:off x="4413561" y="1825474"/>
              <a:ext cx="15728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ea typeface="Alibaba PuHuiTi R"/>
                </a:rPr>
                <a:t>2</a:t>
              </a: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ea typeface="Alibaba PuHuiTi R"/>
                </a:rPr>
                <a:t>、查询</a:t>
              </a: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ea typeface="Alibaba PuHuiTi R"/>
                </a:rPr>
                <a:t>1</a:t>
              </a: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ea typeface="Alibaba PuHuiTi R"/>
                </a:rPr>
                <a:t>号动态详情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ea typeface="Alibaba PuHuiTi R"/>
              </a:endParaRPr>
            </a:p>
          </p:txBody>
        </p:sp>
      </p:grpSp>
      <p:sp>
        <p:nvSpPr>
          <p:cNvPr id="80" name="矩形 79">
            <a:extLst>
              <a:ext uri="{FF2B5EF4-FFF2-40B4-BE49-F238E27FC236}">
                <a16:creationId xmlns:a16="http://schemas.microsoft.com/office/drawing/2014/main" id="{9B6F95EB-DF4F-428D-B39E-FC2198786380}"/>
              </a:ext>
            </a:extLst>
          </p:cNvPr>
          <p:cNvSpPr/>
          <p:nvPr/>
        </p:nvSpPr>
        <p:spPr>
          <a:xfrm>
            <a:off x="8786170" y="2012865"/>
            <a:ext cx="2208245" cy="301093"/>
          </a:xfrm>
          <a:prstGeom prst="rect">
            <a:avLst/>
          </a:prstGeom>
          <a:solidFill>
            <a:schemeClr val="accent6">
              <a:lumMod val="75000"/>
              <a:alpha val="30000"/>
            </a:schemeClr>
          </a:solidFill>
          <a:ln w="38100">
            <a:noFill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E3200BF2-2BDF-4B72-8A3F-F32EB2185C5C}"/>
              </a:ext>
            </a:extLst>
          </p:cNvPr>
          <p:cNvSpPr txBox="1"/>
          <p:nvPr/>
        </p:nvSpPr>
        <p:spPr>
          <a:xfrm>
            <a:off x="7202414" y="3731967"/>
            <a:ext cx="1340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Alibaba PuHuiTi R"/>
              </a:rPr>
              <a:t>1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ea typeface="Alibaba PuHuiTi R"/>
              </a:rPr>
              <a:t>、查询时间线表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ea typeface="Alibaba PuHuiTi R"/>
            </a:endParaRPr>
          </a:p>
        </p:txBody>
      </p:sp>
    </p:spTree>
    <p:extLst>
      <p:ext uri="{BB962C8B-B14F-4D97-AF65-F5344CB8AC3E}">
        <p14:creationId xmlns:p14="http://schemas.microsoft.com/office/powerpoint/2010/main" val="2164087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8" grpId="1" animBg="1"/>
      <p:bldP spid="57" grpId="0" animBg="1"/>
      <p:bldP spid="63" grpId="0"/>
      <p:bldP spid="72" grpId="0"/>
      <p:bldP spid="72" grpId="1"/>
      <p:bldP spid="73" grpId="0"/>
      <p:bldP spid="73" grpId="1"/>
      <p:bldP spid="74" grpId="0"/>
      <p:bldP spid="74" grpId="1"/>
      <p:bldP spid="76" grpId="0"/>
      <p:bldP spid="77" grpId="0"/>
      <p:bldP spid="78" grpId="0"/>
      <p:bldP spid="80" grpId="0" animBg="1"/>
      <p:bldP spid="8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B494519-1372-4E15-AA80-F6B512ADE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圈子功能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D36ACE3-5758-4360-9048-1FBB1AEA68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表结构设计</a:t>
            </a:r>
            <a:r>
              <a:rPr lang="en-US" altLang="zh-CN"/>
              <a:t>-3</a:t>
            </a:r>
            <a:endParaRPr lang="zh-CN" altLang="en-US"/>
          </a:p>
        </p:txBody>
      </p:sp>
      <p:sp>
        <p:nvSpPr>
          <p:cNvPr id="29" name="文本占位符 4">
            <a:extLst>
              <a:ext uri="{FF2B5EF4-FFF2-40B4-BE49-F238E27FC236}">
                <a16:creationId xmlns:a16="http://schemas.microsoft.com/office/drawing/2014/main" id="{6FA755D8-F9AA-4942-A4DA-47A100C9FD0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21200" y="1698344"/>
            <a:ext cx="10466204" cy="3306757"/>
          </a:xfrm>
        </p:spPr>
        <p:txBody>
          <a:bodyPr/>
          <a:lstStyle/>
          <a:p>
            <a:pPr marL="0" indent="0">
              <a:buNone/>
            </a:pPr>
            <a:r>
              <a:rPr lang="zh-CN" altLang="en-US">
                <a:ea typeface="Alibaba PuHuiTi R"/>
              </a:rPr>
              <a:t>优点</a:t>
            </a:r>
            <a:endParaRPr lang="en-US" altLang="zh-CN">
              <a:ea typeface="Alibaba PuHuiTi R"/>
            </a:endParaRPr>
          </a:p>
          <a:p>
            <a:pPr lvl="1"/>
            <a:r>
              <a:rPr lang="zh-CN" altLang="en-US">
                <a:ea typeface="Alibaba PuHuiTi R"/>
              </a:rPr>
              <a:t>可以完成所有业务功能</a:t>
            </a:r>
            <a:endParaRPr lang="en-US" altLang="zh-CN">
              <a:ea typeface="Alibaba PuHuiTi R"/>
            </a:endParaRPr>
          </a:p>
          <a:p>
            <a:pPr lvl="1"/>
            <a:r>
              <a:rPr lang="zh-CN" altLang="en-US">
                <a:ea typeface="Alibaba PuHuiTi R"/>
              </a:rPr>
              <a:t>数据结构清晰</a:t>
            </a:r>
            <a:endParaRPr lang="en-US" altLang="zh-CN">
              <a:ea typeface="Alibaba PuHuiTi R"/>
            </a:endParaRPr>
          </a:p>
          <a:p>
            <a:pPr marL="0" indent="0">
              <a:buNone/>
            </a:pPr>
            <a:r>
              <a:rPr lang="zh-CN" altLang="en-US">
                <a:ea typeface="Alibaba PuHuiTi R"/>
              </a:rPr>
              <a:t>缺点</a:t>
            </a:r>
            <a:endParaRPr lang="en-US" altLang="zh-CN">
              <a:ea typeface="Alibaba PuHuiTi R"/>
            </a:endParaRPr>
          </a:p>
          <a:p>
            <a:pPr lvl="1"/>
            <a:r>
              <a:rPr lang="zh-CN" altLang="en-US">
                <a:ea typeface="Alibaba PuHuiTi R"/>
              </a:rPr>
              <a:t>开发难度较复杂</a:t>
            </a:r>
            <a:endParaRPr lang="en-US" altLang="zh-CN">
              <a:ea typeface="Alibaba PuHuiTi R"/>
            </a:endParaRPr>
          </a:p>
          <a:p>
            <a:pPr marL="0" indent="0">
              <a:buNone/>
            </a:pPr>
            <a:r>
              <a:rPr lang="zh-CN" altLang="en-US">
                <a:ea typeface="Alibaba PuHuiTi R"/>
              </a:rPr>
              <a:t>分片规则</a:t>
            </a:r>
            <a:endParaRPr lang="en-US" altLang="zh-CN">
              <a:ea typeface="Alibaba PuHuiTi R"/>
            </a:endParaRPr>
          </a:p>
          <a:p>
            <a:pPr lvl="1"/>
            <a:r>
              <a:rPr lang="zh-CN" altLang="en-US">
                <a:ea typeface="Alibaba PuHuiTi R"/>
              </a:rPr>
              <a:t>动态表：根据用户</a:t>
            </a:r>
            <a:r>
              <a:rPr lang="en-US" altLang="zh-CN">
                <a:ea typeface="Alibaba PuHuiTi R"/>
              </a:rPr>
              <a:t>id</a:t>
            </a:r>
            <a:r>
              <a:rPr lang="zh-CN" altLang="en-US">
                <a:ea typeface="Alibaba PuHuiTi R"/>
              </a:rPr>
              <a:t>分片</a:t>
            </a:r>
            <a:endParaRPr lang="en-US" altLang="zh-CN">
              <a:ea typeface="Alibaba PuHuiTi R"/>
            </a:endParaRPr>
          </a:p>
          <a:p>
            <a:pPr lvl="1"/>
            <a:r>
              <a:rPr lang="zh-CN" altLang="en-US">
                <a:ea typeface="Alibaba PuHuiTi R"/>
              </a:rPr>
              <a:t>时间线表：根据好友</a:t>
            </a:r>
            <a:r>
              <a:rPr lang="en-US" altLang="zh-CN">
                <a:ea typeface="Alibaba PuHuiTi R"/>
              </a:rPr>
              <a:t>id</a:t>
            </a:r>
            <a:r>
              <a:rPr lang="zh-CN" altLang="en-US">
                <a:ea typeface="Alibaba PuHuiTi R"/>
              </a:rPr>
              <a:t>分片</a:t>
            </a:r>
            <a:endParaRPr lang="en-US" altLang="zh-CN">
              <a:ea typeface="Alibaba PuHuiTi R"/>
            </a:endParaRPr>
          </a:p>
          <a:p>
            <a:pPr marL="0" indent="0">
              <a:buNone/>
            </a:pPr>
            <a:endParaRPr lang="en-US" altLang="zh-CN">
              <a:ea typeface="Alibaba PuHuiTi R"/>
            </a:endParaRPr>
          </a:p>
        </p:txBody>
      </p:sp>
      <p:sp>
        <p:nvSpPr>
          <p:cNvPr id="20" name="文本占位符 1">
            <a:extLst>
              <a:ext uri="{FF2B5EF4-FFF2-40B4-BE49-F238E27FC236}">
                <a16:creationId xmlns:a16="http://schemas.microsoft.com/office/drawing/2014/main" id="{4A4E56A3-0AB5-48AB-8E82-FFB67E69A910}"/>
              </a:ext>
            </a:extLst>
          </p:cNvPr>
          <p:cNvSpPr txBox="1">
            <a:spLocks/>
          </p:cNvSpPr>
          <p:nvPr/>
        </p:nvSpPr>
        <p:spPr>
          <a:xfrm>
            <a:off x="1091220" y="5668737"/>
            <a:ext cx="8815250" cy="880746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zh-CN" altLang="en-US" dirty="0">
                <a:solidFill>
                  <a:srgbClr val="444444"/>
                </a:solidFill>
                <a:latin typeface="Helvetica Neue"/>
                <a:ea typeface="Alibaba PuHuiTi R"/>
              </a:rPr>
              <a:t>本次课程采用</a:t>
            </a:r>
            <a:r>
              <a:rPr lang="zh-CN" altLang="en-US" dirty="0">
                <a:solidFill>
                  <a:srgbClr val="C00000"/>
                </a:solidFill>
                <a:latin typeface="Helvetica Neue"/>
                <a:ea typeface="Alibaba PuHuiTi R"/>
              </a:rPr>
              <a:t>第三种设计方式</a:t>
            </a:r>
            <a:r>
              <a:rPr lang="zh-CN" altLang="en-US" dirty="0">
                <a:solidFill>
                  <a:srgbClr val="444444"/>
                </a:solidFill>
                <a:latin typeface="Helvetica Neue"/>
                <a:ea typeface="Alibaba PuHuiTi R"/>
              </a:rPr>
              <a:t>，同时也是业内常见的设计，通过</a:t>
            </a:r>
            <a:r>
              <a:rPr lang="zh-CN" altLang="en-US" dirty="0">
                <a:solidFill>
                  <a:srgbClr val="C00000"/>
                </a:solidFill>
                <a:latin typeface="Helvetica Neue"/>
                <a:ea typeface="Alibaba PuHuiTi R"/>
              </a:rPr>
              <a:t>冗余数据提升查询性能</a:t>
            </a:r>
            <a:endParaRPr lang="en-US" altLang="zh-CN" dirty="0">
              <a:solidFill>
                <a:srgbClr val="C00000"/>
              </a:solidFill>
              <a:latin typeface="Helvetica Neue"/>
              <a:ea typeface="Alibaba PuHuiTi R"/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444444"/>
                </a:solidFill>
                <a:latin typeface="Helvetica Neue"/>
                <a:ea typeface="Alibaba PuHuiTi R"/>
              </a:rPr>
              <a:t>Mongodb</a:t>
            </a:r>
            <a:r>
              <a:rPr lang="zh-CN" altLang="en-US">
                <a:solidFill>
                  <a:srgbClr val="444444"/>
                </a:solidFill>
                <a:latin typeface="Helvetica Neue"/>
                <a:ea typeface="Alibaba PuHuiTi R"/>
              </a:rPr>
              <a:t>可以通过拓展分片支持海量数据</a:t>
            </a:r>
            <a:endParaRPr lang="zh-CN" altLang="en-US" dirty="0">
              <a:solidFill>
                <a:srgbClr val="444444"/>
              </a:solidFill>
              <a:latin typeface="Helvetica Neue"/>
              <a:ea typeface="Alibaba PuHuiTi R"/>
            </a:endParaRPr>
          </a:p>
        </p:txBody>
      </p:sp>
      <p:sp>
        <p:nvSpPr>
          <p:cNvPr id="22" name="三角形 9">
            <a:extLst>
              <a:ext uri="{FF2B5EF4-FFF2-40B4-BE49-F238E27FC236}">
                <a16:creationId xmlns:a16="http://schemas.microsoft.com/office/drawing/2014/main" id="{B01F7E4C-23F7-4F21-8574-870E62E3EE05}"/>
              </a:ext>
            </a:extLst>
          </p:cNvPr>
          <p:cNvSpPr/>
          <p:nvPr/>
        </p:nvSpPr>
        <p:spPr>
          <a:xfrm rot="2651319">
            <a:off x="720447" y="5712523"/>
            <a:ext cx="197729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FA515F-0976-4561-BF75-DD6FB9856C83}"/>
              </a:ext>
            </a:extLst>
          </p:cNvPr>
          <p:cNvSpPr/>
          <p:nvPr/>
        </p:nvSpPr>
        <p:spPr>
          <a:xfrm>
            <a:off x="821130" y="5337788"/>
            <a:ext cx="9732784" cy="1160262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91CC07EC-5C36-4BAA-BC8C-2A309AE415B9}"/>
              </a:ext>
            </a:extLst>
          </p:cNvPr>
          <p:cNvSpPr/>
          <p:nvPr/>
        </p:nvSpPr>
        <p:spPr>
          <a:xfrm>
            <a:off x="721201" y="5410258"/>
            <a:ext cx="1429937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注意事项</a:t>
            </a:r>
          </a:p>
        </p:txBody>
      </p:sp>
    </p:spTree>
    <p:extLst>
      <p:ext uri="{BB962C8B-B14F-4D97-AF65-F5344CB8AC3E}">
        <p14:creationId xmlns:p14="http://schemas.microsoft.com/office/powerpoint/2010/main" val="2427377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 animBg="1"/>
      <p:bldP spid="23" grpId="0" animBg="1"/>
      <p:bldP spid="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3040" y="2688224"/>
            <a:ext cx="6725920" cy="548322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推荐好友列表</a:t>
            </a:r>
            <a:endParaRPr lang="en-US" altLang="zh-CN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04169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B494519-1372-4E15-AA80-F6B512ADE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圈子功能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D36ACE3-5758-4360-9048-1FBB1AEA68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表结构</a:t>
            </a:r>
          </a:p>
        </p:txBody>
      </p:sp>
      <p:sp>
        <p:nvSpPr>
          <p:cNvPr id="7" name="文本占位符 10">
            <a:extLst>
              <a:ext uri="{FF2B5EF4-FFF2-40B4-BE49-F238E27FC236}">
                <a16:creationId xmlns:a16="http://schemas.microsoft.com/office/drawing/2014/main" id="{C277C931-2112-43F5-AFF0-ACC0A41B67E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4"/>
            <a:ext cx="10749598" cy="517190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好友关系表（</a:t>
            </a:r>
            <a:r>
              <a:rPr lang="en-US" altLang="zh-CN"/>
              <a:t>friends</a:t>
            </a:r>
            <a:r>
              <a:rPr lang="zh-CN" altLang="en-US"/>
              <a:t>）：</a:t>
            </a:r>
          </a:p>
        </p:txBody>
      </p:sp>
      <p:sp>
        <p:nvSpPr>
          <p:cNvPr id="32" name="文本占位符 1">
            <a:extLst>
              <a:ext uri="{FF2B5EF4-FFF2-40B4-BE49-F238E27FC236}">
                <a16:creationId xmlns:a16="http://schemas.microsoft.com/office/drawing/2014/main" id="{434AF5CF-AEB6-44A2-810A-E5746964A110}"/>
              </a:ext>
            </a:extLst>
          </p:cNvPr>
          <p:cNvSpPr txBox="1">
            <a:spLocks/>
          </p:cNvSpPr>
          <p:nvPr/>
        </p:nvSpPr>
        <p:spPr>
          <a:xfrm>
            <a:off x="1080899" y="5364519"/>
            <a:ext cx="8815250" cy="880746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zh-CN">
                <a:solidFill>
                  <a:srgbClr val="C00000"/>
                </a:solidFill>
                <a:latin typeface="Helvetica Neue"/>
                <a:ea typeface="Alibaba PuHuiTi R"/>
              </a:rPr>
              <a:t>userId</a:t>
            </a:r>
            <a:r>
              <a:rPr lang="zh-CN" altLang="en-US">
                <a:solidFill>
                  <a:srgbClr val="444444"/>
                </a:solidFill>
                <a:latin typeface="Helvetica Neue"/>
                <a:ea typeface="Alibaba PuHuiTi R"/>
              </a:rPr>
              <a:t>：当前操作用户的</a:t>
            </a:r>
            <a:r>
              <a:rPr lang="en-US" altLang="zh-CN">
                <a:solidFill>
                  <a:srgbClr val="444444"/>
                </a:solidFill>
                <a:latin typeface="Helvetica Neue"/>
                <a:ea typeface="Alibaba PuHuiTi R"/>
              </a:rPr>
              <a:t>id</a:t>
            </a:r>
            <a:r>
              <a:rPr lang="zh-CN" altLang="en-US">
                <a:solidFill>
                  <a:srgbClr val="444444"/>
                </a:solidFill>
                <a:latin typeface="Helvetica Neue"/>
                <a:ea typeface="Alibaba PuHuiTi R"/>
              </a:rPr>
              <a:t>，</a:t>
            </a:r>
            <a:r>
              <a:rPr lang="en-US" altLang="zh-CN">
                <a:solidFill>
                  <a:srgbClr val="C00000"/>
                </a:solidFill>
                <a:latin typeface="Helvetica Neue"/>
                <a:ea typeface="Alibaba PuHuiTi R"/>
              </a:rPr>
              <a:t>friendId</a:t>
            </a:r>
            <a:r>
              <a:rPr lang="zh-CN" altLang="en-US">
                <a:solidFill>
                  <a:srgbClr val="444444"/>
                </a:solidFill>
                <a:latin typeface="Helvetica Neue"/>
                <a:ea typeface="Alibaba PuHuiTi R"/>
              </a:rPr>
              <a:t>：好友的用户</a:t>
            </a:r>
            <a:r>
              <a:rPr lang="en-US" altLang="zh-CN">
                <a:solidFill>
                  <a:srgbClr val="444444"/>
                </a:solidFill>
                <a:latin typeface="Helvetica Neue"/>
                <a:ea typeface="Alibaba PuHuiTi R"/>
              </a:rPr>
              <a:t>id</a:t>
            </a:r>
          </a:p>
          <a:p>
            <a:pPr marL="0" indent="0">
              <a:buFont typeface="Wingdings" pitchFamily="2" charset="2"/>
              <a:buNone/>
            </a:pPr>
            <a:r>
              <a:rPr lang="zh-CN" altLang="en-US">
                <a:solidFill>
                  <a:srgbClr val="444444"/>
                </a:solidFill>
                <a:latin typeface="Helvetica Neue"/>
                <a:ea typeface="Alibaba PuHuiTi R"/>
              </a:rPr>
              <a:t>一个用户可以有</a:t>
            </a:r>
            <a:r>
              <a:rPr lang="zh-CN" altLang="en-US">
                <a:solidFill>
                  <a:srgbClr val="AD2B26"/>
                </a:solidFill>
                <a:latin typeface="Helvetica Neue"/>
                <a:ea typeface="Alibaba PuHuiTi R"/>
              </a:rPr>
              <a:t>多个</a:t>
            </a:r>
            <a:r>
              <a:rPr lang="zh-CN" altLang="en-US">
                <a:solidFill>
                  <a:srgbClr val="444444"/>
                </a:solidFill>
                <a:latin typeface="Helvetica Neue"/>
                <a:ea typeface="Alibaba PuHuiTi R"/>
              </a:rPr>
              <a:t>好友</a:t>
            </a:r>
            <a:endParaRPr lang="zh-CN" altLang="en-US" dirty="0">
              <a:solidFill>
                <a:srgbClr val="444444"/>
              </a:solidFill>
              <a:latin typeface="Helvetica Neue"/>
              <a:ea typeface="Alibaba PuHuiTi R"/>
            </a:endParaRPr>
          </a:p>
          <a:p>
            <a:endParaRPr lang="zh-CN" altLang="en-US" dirty="0">
              <a:solidFill>
                <a:srgbClr val="444444"/>
              </a:solidFill>
              <a:latin typeface="Helvetica Neue"/>
              <a:ea typeface="Alibaba PuHuiTi R"/>
            </a:endParaRPr>
          </a:p>
        </p:txBody>
      </p:sp>
      <p:sp>
        <p:nvSpPr>
          <p:cNvPr id="33" name="三角形 9">
            <a:extLst>
              <a:ext uri="{FF2B5EF4-FFF2-40B4-BE49-F238E27FC236}">
                <a16:creationId xmlns:a16="http://schemas.microsoft.com/office/drawing/2014/main" id="{79E2DE5B-B52A-4CAE-9A98-76CC2528FDE6}"/>
              </a:ext>
            </a:extLst>
          </p:cNvPr>
          <p:cNvSpPr/>
          <p:nvPr/>
        </p:nvSpPr>
        <p:spPr>
          <a:xfrm rot="2651319">
            <a:off x="710126" y="5408305"/>
            <a:ext cx="197729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C48AE261-3C87-4D27-9C1B-178FB1DFA3EF}"/>
              </a:ext>
            </a:extLst>
          </p:cNvPr>
          <p:cNvSpPr/>
          <p:nvPr/>
        </p:nvSpPr>
        <p:spPr>
          <a:xfrm>
            <a:off x="810809" y="5033570"/>
            <a:ext cx="9732784" cy="1160262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52AF3B2E-F0AC-46BE-8E31-470075CF209E}"/>
              </a:ext>
            </a:extLst>
          </p:cNvPr>
          <p:cNvSpPr/>
          <p:nvPr/>
        </p:nvSpPr>
        <p:spPr>
          <a:xfrm>
            <a:off x="710880" y="5106040"/>
            <a:ext cx="1429937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注意事项</a:t>
            </a: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7231357E-EC83-47E8-9229-665F58831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990" y="2331380"/>
            <a:ext cx="4200525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056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 animBg="1"/>
      <p:bldP spid="34" grpId="0" animBg="1"/>
      <p:bldP spid="3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B494519-1372-4E15-AA80-F6B512ADE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圈子功能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D36ACE3-5758-4360-9048-1FBB1AEA68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表结构</a:t>
            </a:r>
          </a:p>
        </p:txBody>
      </p:sp>
      <p:sp>
        <p:nvSpPr>
          <p:cNvPr id="7" name="文本占位符 10">
            <a:extLst>
              <a:ext uri="{FF2B5EF4-FFF2-40B4-BE49-F238E27FC236}">
                <a16:creationId xmlns:a16="http://schemas.microsoft.com/office/drawing/2014/main" id="{C277C931-2112-43F5-AFF0-ACC0A41B67E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4"/>
            <a:ext cx="10749598" cy="517190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动态表（</a:t>
            </a:r>
            <a:r>
              <a:rPr lang="en-US" altLang="zh-CN"/>
              <a:t>movement</a:t>
            </a:r>
            <a:r>
              <a:rPr lang="zh-CN" altLang="en-US"/>
              <a:t>）：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E6EA4E9-CCF9-4AC3-BF1E-3B4562FA1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80" y="2352187"/>
            <a:ext cx="8315325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9780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B494519-1372-4E15-AA80-F6B512ADE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圈子功能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D36ACE3-5758-4360-9048-1FBB1AEA68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表结构</a:t>
            </a:r>
          </a:p>
        </p:txBody>
      </p:sp>
      <p:sp>
        <p:nvSpPr>
          <p:cNvPr id="7" name="文本占位符 10">
            <a:extLst>
              <a:ext uri="{FF2B5EF4-FFF2-40B4-BE49-F238E27FC236}">
                <a16:creationId xmlns:a16="http://schemas.microsoft.com/office/drawing/2014/main" id="{C277C931-2112-43F5-AFF0-ACC0A41B67E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4"/>
            <a:ext cx="10749598" cy="517190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时间线表（</a:t>
            </a:r>
            <a:r>
              <a:rPr lang="en-US" altLang="zh-CN"/>
              <a:t>movement_timeline</a:t>
            </a:r>
            <a:r>
              <a:rPr lang="zh-CN" altLang="en-US"/>
              <a:t>）：</a:t>
            </a:r>
          </a:p>
        </p:txBody>
      </p:sp>
      <p:sp>
        <p:nvSpPr>
          <p:cNvPr id="8" name="文本占位符 1">
            <a:extLst>
              <a:ext uri="{FF2B5EF4-FFF2-40B4-BE49-F238E27FC236}">
                <a16:creationId xmlns:a16="http://schemas.microsoft.com/office/drawing/2014/main" id="{61535612-CB93-47F9-AFCD-E2C49EE047FC}"/>
              </a:ext>
            </a:extLst>
          </p:cNvPr>
          <p:cNvSpPr txBox="1">
            <a:spLocks/>
          </p:cNvSpPr>
          <p:nvPr/>
        </p:nvSpPr>
        <p:spPr>
          <a:xfrm>
            <a:off x="1080899" y="5364519"/>
            <a:ext cx="8815250" cy="880746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>
                <a:solidFill>
                  <a:srgbClr val="C00000"/>
                </a:solidFill>
                <a:latin typeface="Helvetica Neue"/>
                <a:ea typeface="Alibaba PuHuiTi R"/>
              </a:rPr>
              <a:t>userId</a:t>
            </a:r>
            <a:r>
              <a:rPr lang="zh-CN" altLang="en-US">
                <a:solidFill>
                  <a:srgbClr val="444444"/>
                </a:solidFill>
                <a:latin typeface="Helvetica Neue"/>
                <a:ea typeface="Alibaba PuHuiTi R"/>
              </a:rPr>
              <a:t>：动态发布人</a:t>
            </a:r>
            <a:r>
              <a:rPr lang="en-US" altLang="zh-CN">
                <a:solidFill>
                  <a:srgbClr val="444444"/>
                </a:solidFill>
                <a:latin typeface="Helvetica Neue"/>
                <a:ea typeface="Alibaba PuHuiTi R"/>
              </a:rPr>
              <a:t>id</a:t>
            </a:r>
            <a:r>
              <a:rPr lang="zh-CN" altLang="en-US">
                <a:solidFill>
                  <a:srgbClr val="444444"/>
                </a:solidFill>
                <a:latin typeface="Helvetica Neue"/>
                <a:ea typeface="Alibaba PuHuiTi R"/>
              </a:rPr>
              <a:t>，</a:t>
            </a:r>
            <a:r>
              <a:rPr lang="en-US" altLang="zh-CN">
                <a:solidFill>
                  <a:srgbClr val="C00000"/>
                </a:solidFill>
                <a:latin typeface="Helvetica Neue"/>
                <a:ea typeface="Alibaba PuHuiTi R"/>
              </a:rPr>
              <a:t>friendId</a:t>
            </a:r>
            <a:r>
              <a:rPr lang="zh-CN" altLang="en-US">
                <a:solidFill>
                  <a:srgbClr val="444444"/>
                </a:solidFill>
                <a:latin typeface="Helvetica Neue"/>
                <a:ea typeface="Alibaba PuHuiTi R"/>
              </a:rPr>
              <a:t>：好友的用户</a:t>
            </a:r>
            <a:r>
              <a:rPr lang="en-US" altLang="zh-CN">
                <a:solidFill>
                  <a:srgbClr val="444444"/>
                </a:solidFill>
                <a:latin typeface="Helvetica Neue"/>
                <a:ea typeface="Alibaba PuHuiTi R"/>
              </a:rPr>
              <a:t>id</a:t>
            </a:r>
            <a:r>
              <a:rPr lang="zh-CN" altLang="en-US">
                <a:solidFill>
                  <a:srgbClr val="444444"/>
                </a:solidFill>
                <a:latin typeface="Helvetica Neue"/>
                <a:ea typeface="Alibaba PuHuiTi R"/>
              </a:rPr>
              <a:t>，</a:t>
            </a:r>
            <a:endParaRPr lang="en-US" altLang="zh-CN">
              <a:solidFill>
                <a:srgbClr val="444444"/>
              </a:solidFill>
              <a:latin typeface="Helvetica Neue"/>
              <a:ea typeface="Alibaba PuHuiTi R"/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AD2B26"/>
                </a:solidFill>
                <a:latin typeface="Helvetica Neue"/>
                <a:ea typeface="Alibaba PuHuiTi R"/>
              </a:rPr>
              <a:t>movementId</a:t>
            </a:r>
            <a:r>
              <a:rPr lang="zh-CN" altLang="en-US">
                <a:solidFill>
                  <a:srgbClr val="444444"/>
                </a:solidFill>
                <a:latin typeface="Helvetica Neue"/>
                <a:ea typeface="Alibaba PuHuiTi R"/>
              </a:rPr>
              <a:t>：动态</a:t>
            </a:r>
            <a:r>
              <a:rPr lang="en-US" altLang="zh-CN">
                <a:solidFill>
                  <a:srgbClr val="444444"/>
                </a:solidFill>
                <a:latin typeface="Helvetica Neue"/>
                <a:ea typeface="Alibaba PuHuiTi R"/>
              </a:rPr>
              <a:t>id</a:t>
            </a:r>
            <a:endParaRPr lang="zh-CN" altLang="en-US" dirty="0">
              <a:solidFill>
                <a:srgbClr val="AD2B26"/>
              </a:solidFill>
              <a:latin typeface="Helvetica Neue"/>
              <a:ea typeface="Alibaba PuHuiTi R"/>
            </a:endParaRPr>
          </a:p>
        </p:txBody>
      </p:sp>
      <p:sp>
        <p:nvSpPr>
          <p:cNvPr id="9" name="三角形 9">
            <a:extLst>
              <a:ext uri="{FF2B5EF4-FFF2-40B4-BE49-F238E27FC236}">
                <a16:creationId xmlns:a16="http://schemas.microsoft.com/office/drawing/2014/main" id="{C0E814A1-FF6E-4E93-8ABA-083069C4D7ED}"/>
              </a:ext>
            </a:extLst>
          </p:cNvPr>
          <p:cNvSpPr/>
          <p:nvPr/>
        </p:nvSpPr>
        <p:spPr>
          <a:xfrm rot="2651319">
            <a:off x="710126" y="5408305"/>
            <a:ext cx="197729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1714E63-BB5A-429F-AC9F-5D90BFF9B0FD}"/>
              </a:ext>
            </a:extLst>
          </p:cNvPr>
          <p:cNvSpPr/>
          <p:nvPr/>
        </p:nvSpPr>
        <p:spPr>
          <a:xfrm>
            <a:off x="810809" y="5033570"/>
            <a:ext cx="9732784" cy="1160262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9147C0E-081B-4033-9D55-299D64908001}"/>
              </a:ext>
            </a:extLst>
          </p:cNvPr>
          <p:cNvSpPr/>
          <p:nvPr/>
        </p:nvSpPr>
        <p:spPr>
          <a:xfrm>
            <a:off x="710880" y="5106040"/>
            <a:ext cx="1429937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注意事项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914A8B41-3BCE-4961-AB81-A763F2B50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102" y="2494273"/>
            <a:ext cx="6334125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211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1" grpId="0" animBg="1"/>
      <p:bldP spid="12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B494519-1372-4E15-AA80-F6B512ADE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圈子功能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D36ACE3-5758-4360-9048-1FBB1AEA68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发布动态</a:t>
            </a:r>
            <a:r>
              <a:rPr lang="en-US" altLang="zh-CN"/>
              <a:t>-</a:t>
            </a:r>
            <a:r>
              <a:rPr lang="zh-CN" altLang="en-US"/>
              <a:t>接口说明</a:t>
            </a:r>
          </a:p>
        </p:txBody>
      </p:sp>
      <p:graphicFrame>
        <p:nvGraphicFramePr>
          <p:cNvPr id="6" name="表格 8">
            <a:extLst>
              <a:ext uri="{FF2B5EF4-FFF2-40B4-BE49-F238E27FC236}">
                <a16:creationId xmlns:a16="http://schemas.microsoft.com/office/drawing/2014/main" id="{24B2D4D7-0C49-48CB-900A-CD248BF12C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2379927"/>
              </p:ext>
            </p:extLst>
          </p:nvPr>
        </p:nvGraphicFramePr>
        <p:xfrm>
          <a:off x="1942148" y="1592810"/>
          <a:ext cx="7390642" cy="1791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5452">
                  <a:extLst>
                    <a:ext uri="{9D8B030D-6E8A-4147-A177-3AD203B41FA5}">
                      <a16:colId xmlns:a16="http://schemas.microsoft.com/office/drawing/2014/main" val="2631685723"/>
                    </a:ext>
                  </a:extLst>
                </a:gridCol>
                <a:gridCol w="5495190">
                  <a:extLst>
                    <a:ext uri="{9D8B030D-6E8A-4147-A177-3AD203B41FA5}">
                      <a16:colId xmlns:a16="http://schemas.microsoft.com/office/drawing/2014/main" val="1367814691"/>
                    </a:ext>
                  </a:extLst>
                </a:gridCol>
              </a:tblGrid>
              <a:tr h="329085"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说明</a:t>
                      </a:r>
                    </a:p>
                  </a:txBody>
                  <a:tcP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5728530"/>
                  </a:ext>
                </a:extLst>
              </a:tr>
              <a:tr h="3639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接口路径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/movements</a:t>
                      </a:r>
                      <a:endParaRPr lang="zh-CN" altLang="en-US" sz="16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796238"/>
                  </a:ext>
                </a:extLst>
              </a:tr>
              <a:tr h="3639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请求方式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POST</a:t>
                      </a:r>
                      <a:endParaRPr lang="zh-CN" altLang="en-US" sz="16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5491075"/>
                  </a:ext>
                </a:extLst>
              </a:tr>
              <a:tr h="3639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请求参数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Movements</a:t>
                      </a:r>
                      <a:r>
                        <a:rPr lang="zh-CN" altLang="en-US" sz="1600"/>
                        <a:t>，</a:t>
                      </a:r>
                      <a:r>
                        <a:rPr lang="en-US" altLang="zh-CN" sz="1600"/>
                        <a:t>imageContent</a:t>
                      </a:r>
                      <a:endParaRPr lang="zh-CN" altLang="en-US" sz="16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452798"/>
                  </a:ext>
                </a:extLst>
              </a:tr>
              <a:tr h="3639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响应结果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ResponseEntity&lt;void&gt;</a:t>
                      </a:r>
                      <a:endParaRPr lang="zh-CN" altLang="en-US" sz="16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304443"/>
                  </a:ext>
                </a:extLst>
              </a:tr>
            </a:tbl>
          </a:graphicData>
        </a:graphic>
      </p:graphicFrame>
      <p:cxnSp>
        <p:nvCxnSpPr>
          <p:cNvPr id="8" name="连接符: 肘形 7">
            <a:extLst>
              <a:ext uri="{FF2B5EF4-FFF2-40B4-BE49-F238E27FC236}">
                <a16:creationId xmlns:a16="http://schemas.microsoft.com/office/drawing/2014/main" id="{95CCCB7E-F273-4A9F-A719-11D107CD3EE0}"/>
              </a:ext>
            </a:extLst>
          </p:cNvPr>
          <p:cNvCxnSpPr>
            <a:cxnSpLocks/>
            <a:stCxn id="12" idx="1"/>
            <a:endCxn id="22" idx="0"/>
          </p:cNvCxnSpPr>
          <p:nvPr/>
        </p:nvCxnSpPr>
        <p:spPr>
          <a:xfrm rot="10800000" flipV="1">
            <a:off x="2898194" y="2836051"/>
            <a:ext cx="2289626" cy="1076214"/>
          </a:xfrm>
          <a:prstGeom prst="bentConnector2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890D000A-1909-4B65-B19C-3A3D311E47DC}"/>
              </a:ext>
            </a:extLst>
          </p:cNvPr>
          <p:cNvSpPr/>
          <p:nvPr/>
        </p:nvSpPr>
        <p:spPr>
          <a:xfrm>
            <a:off x="5187820" y="2677789"/>
            <a:ext cx="2780523" cy="31652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Rectangle 2">
            <a:extLst>
              <a:ext uri="{FF2B5EF4-FFF2-40B4-BE49-F238E27FC236}">
                <a16:creationId xmlns:a16="http://schemas.microsoft.com/office/drawing/2014/main" id="{888E446D-F808-4B1F-B2A4-77E5635793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4667" y="3912265"/>
            <a:ext cx="3247053" cy="1200329"/>
          </a:xfrm>
          <a:prstGeom prst="rect">
            <a:avLst/>
          </a:prstGeom>
          <a:solidFill>
            <a:srgbClr val="FFFFE4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"textContent"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好好学习，天天向上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"location"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北京金燕龙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"longitude"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0128"/>
                </a:solidFill>
                <a:effectLst/>
                <a:latin typeface="Consolas" panose="020B0609020204030204" pitchFamily="49" charset="0"/>
              </a:rPr>
              <a:t>23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"latitude"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0128"/>
                </a:solidFill>
                <a:effectLst/>
                <a:latin typeface="Consolas" panose="020B0609020204030204" pitchFamily="49" charset="0"/>
              </a:rPr>
              <a:t>27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012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文本占位符 29">
            <a:extLst>
              <a:ext uri="{FF2B5EF4-FFF2-40B4-BE49-F238E27FC236}">
                <a16:creationId xmlns:a16="http://schemas.microsoft.com/office/drawing/2014/main" id="{8565B5FF-7459-4458-8BE5-E4EE1540E252}"/>
              </a:ext>
            </a:extLst>
          </p:cNvPr>
          <p:cNvSpPr txBox="1">
            <a:spLocks/>
          </p:cNvSpPr>
          <p:nvPr/>
        </p:nvSpPr>
        <p:spPr>
          <a:xfrm>
            <a:off x="964735" y="6029992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35" name="三角形 9">
            <a:extLst>
              <a:ext uri="{FF2B5EF4-FFF2-40B4-BE49-F238E27FC236}">
                <a16:creationId xmlns:a16="http://schemas.microsoft.com/office/drawing/2014/main" id="{C89D668E-9C67-4809-A279-76FD38B26A26}"/>
              </a:ext>
            </a:extLst>
          </p:cNvPr>
          <p:cNvSpPr/>
          <p:nvPr/>
        </p:nvSpPr>
        <p:spPr>
          <a:xfrm rot="2651319">
            <a:off x="971350" y="5965666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TextBox 6">
            <a:extLst>
              <a:ext uri="{FF2B5EF4-FFF2-40B4-BE49-F238E27FC236}">
                <a16:creationId xmlns:a16="http://schemas.microsoft.com/office/drawing/2014/main" id="{82E8D2AB-3F2C-4B4E-90BF-C79975447FF8}"/>
              </a:ext>
            </a:extLst>
          </p:cNvPr>
          <p:cNvSpPr txBox="1"/>
          <p:nvPr/>
        </p:nvSpPr>
        <p:spPr>
          <a:xfrm>
            <a:off x="1554639" y="5948794"/>
            <a:ext cx="8165660" cy="37702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400" dirty="0" err="1">
                <a:solidFill>
                  <a:srgbClr val="444444"/>
                </a:solidFill>
                <a:latin typeface="Helvetica Neue"/>
                <a:ea typeface="Alibaba PuHuiTi R"/>
                <a:cs typeface="Alibaba PuHuiTi R" pitchFamily="18" charset="-122"/>
              </a:rPr>
              <a:t>imageContent</a:t>
            </a:r>
            <a:r>
              <a:rPr lang="zh-CN" altLang="en-US" sz="1400" dirty="0">
                <a:solidFill>
                  <a:srgbClr val="AD2B26"/>
                </a:solidFill>
                <a:latin typeface="Alibaba PuHuiTi R" pitchFamily="18" charset="-122"/>
                <a:ea typeface="Alibaba PuHuiTi R"/>
                <a:cs typeface="Alibaba PuHuiTi R" pitchFamily="18" charset="-122"/>
              </a:rPr>
              <a:t>：</a:t>
            </a:r>
            <a:r>
              <a:rPr lang="zh-CN" altLang="en-US" sz="1400" dirty="0">
                <a:solidFill>
                  <a:srgbClr val="444444"/>
                </a:solidFill>
                <a:latin typeface="Helvetica Neue"/>
                <a:ea typeface="Alibaba PuHuiTi R"/>
                <a:cs typeface="Alibaba PuHuiTi R" pitchFamily="18" charset="-122"/>
              </a:rPr>
              <a:t>文件列表，</a:t>
            </a:r>
            <a:r>
              <a:rPr lang="zh-CN" altLang="en-US" sz="1400">
                <a:solidFill>
                  <a:srgbClr val="444444"/>
                </a:solidFill>
                <a:latin typeface="Helvetica Neue"/>
                <a:ea typeface="Alibaba PuHuiTi R"/>
                <a:cs typeface="Alibaba PuHuiTi R" pitchFamily="18" charset="-122"/>
              </a:rPr>
              <a:t>通过</a:t>
            </a:r>
            <a:r>
              <a:rPr lang="en-US" altLang="zh-CN" sz="1400">
                <a:solidFill>
                  <a:srgbClr val="AD2B26"/>
                </a:solidFill>
                <a:latin typeface="Alibaba PuHuiTi R" pitchFamily="18" charset="-122"/>
                <a:ea typeface="Alibaba PuHuiTi R"/>
                <a:cs typeface="Alibaba PuHuiTi R" pitchFamily="18" charset="-122"/>
              </a:rPr>
              <a:t>MultipartFile</a:t>
            </a:r>
            <a:r>
              <a:rPr lang="zh-CN" altLang="en-US" sz="1400">
                <a:solidFill>
                  <a:srgbClr val="444444"/>
                </a:solidFill>
                <a:latin typeface="Helvetica Neue"/>
                <a:ea typeface="Alibaba PuHuiTi R"/>
                <a:cs typeface="Alibaba PuHuiTi R" pitchFamily="18" charset="-122"/>
              </a:rPr>
              <a:t>接收</a:t>
            </a:r>
            <a:endParaRPr lang="en-US" altLang="zh-CN" sz="1400" dirty="0">
              <a:solidFill>
                <a:srgbClr val="444444"/>
              </a:solidFill>
              <a:latin typeface="Helvetica Neue"/>
              <a:ea typeface="Alibaba PuHuiTi R"/>
              <a:cs typeface="Alibaba PuHuiTi R" pitchFamily="18" charset="-122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B2CC3EC4-4947-46E0-867D-179F61DBE6DC}"/>
              </a:ext>
            </a:extLst>
          </p:cNvPr>
          <p:cNvSpPr/>
          <p:nvPr/>
        </p:nvSpPr>
        <p:spPr>
          <a:xfrm>
            <a:off x="1064664" y="5609083"/>
            <a:ext cx="9408191" cy="841818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318885D0-9718-470A-9ECF-0371C72E32F4}"/>
              </a:ext>
            </a:extLst>
          </p:cNvPr>
          <p:cNvSpPr/>
          <p:nvPr/>
        </p:nvSpPr>
        <p:spPr>
          <a:xfrm>
            <a:off x="964736" y="5681553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注意事项</a:t>
            </a:r>
          </a:p>
        </p:txBody>
      </p:sp>
    </p:spTree>
    <p:extLst>
      <p:ext uri="{BB962C8B-B14F-4D97-AF65-F5344CB8AC3E}">
        <p14:creationId xmlns:p14="http://schemas.microsoft.com/office/powerpoint/2010/main" val="2743548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2" grpId="0" animBg="1"/>
      <p:bldP spid="34" grpId="0"/>
      <p:bldP spid="35" grpId="0" animBg="1"/>
      <p:bldP spid="36" grpId="0"/>
      <p:bldP spid="37" grpId="0" animBg="1"/>
      <p:bldP spid="3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D14CFA0F-58CC-4D18-8694-50F858EE6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圈子功能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75EA6A-0EDD-4518-A0DC-34623C81E5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发布动态</a:t>
            </a:r>
            <a:r>
              <a:rPr lang="en-US" altLang="zh-CN"/>
              <a:t>-</a:t>
            </a:r>
            <a:r>
              <a:rPr lang="zh-CN" altLang="en-US"/>
              <a:t>业务流程</a:t>
            </a:r>
          </a:p>
        </p:txBody>
      </p:sp>
      <p:sp>
        <p:nvSpPr>
          <p:cNvPr id="5" name="Shape 2486">
            <a:extLst>
              <a:ext uri="{FF2B5EF4-FFF2-40B4-BE49-F238E27FC236}">
                <a16:creationId xmlns:a16="http://schemas.microsoft.com/office/drawing/2014/main" id="{8B4BF9EB-70FC-44A1-ADF6-1230F97F1C08}"/>
              </a:ext>
            </a:extLst>
          </p:cNvPr>
          <p:cNvSpPr/>
          <p:nvPr/>
        </p:nvSpPr>
        <p:spPr>
          <a:xfrm>
            <a:off x="1825380" y="1779544"/>
            <a:ext cx="583060" cy="11196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200" b="1" noProof="1">
              <a:latin typeface="Arial" panose="020B0604020202020204"/>
              <a:ea typeface="阿里巴巴普惠体" panose="00020600040101010101"/>
              <a:cs typeface="Arial" panose="020B0604020202020204"/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607D1455-77AA-42BA-96F0-89024A99B9C9}"/>
              </a:ext>
            </a:extLst>
          </p:cNvPr>
          <p:cNvCxnSpPr>
            <a:cxnSpLocks/>
          </p:cNvCxnSpPr>
          <p:nvPr/>
        </p:nvCxnSpPr>
        <p:spPr>
          <a:xfrm>
            <a:off x="2408440" y="2344046"/>
            <a:ext cx="970325" cy="0"/>
          </a:xfrm>
          <a:prstGeom prst="straightConnector1">
            <a:avLst/>
          </a:prstGeom>
          <a:ln w="1905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8B45B868-F46F-42CA-AB16-AF78114FD051}"/>
              </a:ext>
            </a:extLst>
          </p:cNvPr>
          <p:cNvSpPr txBox="1"/>
          <p:nvPr/>
        </p:nvSpPr>
        <p:spPr>
          <a:xfrm>
            <a:off x="2484010" y="2026940"/>
            <a:ext cx="894755" cy="312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ea typeface="Alibaba PuHuiTi R"/>
              </a:rPr>
              <a:t>发送请求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ea typeface="Alibaba PuHuiTi R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4942C7F-E576-40DC-886E-6227A7FD7F83}"/>
              </a:ext>
            </a:extLst>
          </p:cNvPr>
          <p:cNvSpPr/>
          <p:nvPr/>
        </p:nvSpPr>
        <p:spPr bwMode="auto">
          <a:xfrm>
            <a:off x="3367614" y="2038091"/>
            <a:ext cx="1728776" cy="595814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140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文件上传阿里云</a:t>
            </a:r>
            <a:endParaRPr lang="zh-CN" altLang="en-US" sz="1400" dirty="0">
              <a:solidFill>
                <a:schemeClr val="bg1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14" name="流程图: 决策 13">
            <a:extLst>
              <a:ext uri="{FF2B5EF4-FFF2-40B4-BE49-F238E27FC236}">
                <a16:creationId xmlns:a16="http://schemas.microsoft.com/office/drawing/2014/main" id="{3CB2EC8A-369C-4FCB-BC3F-2092C389AFD4}"/>
              </a:ext>
            </a:extLst>
          </p:cNvPr>
          <p:cNvSpPr/>
          <p:nvPr/>
        </p:nvSpPr>
        <p:spPr>
          <a:xfrm>
            <a:off x="3141755" y="3465797"/>
            <a:ext cx="2180493" cy="801141"/>
          </a:xfrm>
          <a:prstGeom prst="flowChartDecision">
            <a:avLst/>
          </a:prstGeom>
          <a:noFill/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tx1"/>
                </a:solidFill>
                <a:ea typeface="Alibaba PuHuiTi B"/>
              </a:rPr>
              <a:t>是否成功</a:t>
            </a:r>
            <a:endParaRPr lang="zh-CN" altLang="en-US" sz="1600" dirty="0">
              <a:solidFill>
                <a:schemeClr val="tx1"/>
              </a:solidFill>
              <a:ea typeface="Alibaba PuHuiTi B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E2257565-D7F3-4B76-971E-DB06C8ADE2E2}"/>
              </a:ext>
            </a:extLst>
          </p:cNvPr>
          <p:cNvSpPr/>
          <p:nvPr/>
        </p:nvSpPr>
        <p:spPr>
          <a:xfrm>
            <a:off x="3673988" y="5078018"/>
            <a:ext cx="1116026" cy="949569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ea typeface="Alibaba PuHuiTi B"/>
              </a:rPr>
              <a:t>结束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52B13AB4-417C-476B-AD9C-0820A7E041F5}"/>
              </a:ext>
            </a:extLst>
          </p:cNvPr>
          <p:cNvCxnSpPr>
            <a:cxnSpLocks/>
            <a:stCxn id="8" idx="2"/>
            <a:endCxn id="14" idx="0"/>
          </p:cNvCxnSpPr>
          <p:nvPr/>
        </p:nvCxnSpPr>
        <p:spPr>
          <a:xfrm>
            <a:off x="4232002" y="2633905"/>
            <a:ext cx="0" cy="831892"/>
          </a:xfrm>
          <a:prstGeom prst="straightConnector1">
            <a:avLst/>
          </a:prstGeom>
          <a:ln w="1905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CE72DFC8-CD8E-4330-9A78-85830548B983}"/>
              </a:ext>
            </a:extLst>
          </p:cNvPr>
          <p:cNvSpPr/>
          <p:nvPr/>
        </p:nvSpPr>
        <p:spPr bwMode="auto">
          <a:xfrm>
            <a:off x="6283051" y="3549682"/>
            <a:ext cx="1728776" cy="595814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140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保存动态数据</a:t>
            </a:r>
            <a:endParaRPr lang="zh-CN" altLang="en-US" sz="1400" dirty="0">
              <a:solidFill>
                <a:schemeClr val="bg1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7B63FF54-3F02-4EBC-B9F5-F3C4799B9E61}"/>
              </a:ext>
            </a:extLst>
          </p:cNvPr>
          <p:cNvCxnSpPr>
            <a:cxnSpLocks/>
            <a:stCxn id="14" idx="3"/>
            <a:endCxn id="29" idx="1"/>
          </p:cNvCxnSpPr>
          <p:nvPr/>
        </p:nvCxnSpPr>
        <p:spPr>
          <a:xfrm flipV="1">
            <a:off x="5322248" y="3847589"/>
            <a:ext cx="960803" cy="18779"/>
          </a:xfrm>
          <a:prstGeom prst="straightConnector1">
            <a:avLst/>
          </a:prstGeom>
          <a:ln w="1905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1250DC1D-E4C5-44CE-BC60-8AE6319DFB29}"/>
              </a:ext>
            </a:extLst>
          </p:cNvPr>
          <p:cNvSpPr txBox="1"/>
          <p:nvPr/>
        </p:nvSpPr>
        <p:spPr>
          <a:xfrm>
            <a:off x="4427493" y="4499351"/>
            <a:ext cx="894755" cy="312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ea typeface="Alibaba PuHuiTi R"/>
              </a:rPr>
              <a:t>否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ea typeface="Alibaba PuHuiTi R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8258048B-553B-4E0D-90C2-572C6EB4D358}"/>
              </a:ext>
            </a:extLst>
          </p:cNvPr>
          <p:cNvSpPr txBox="1"/>
          <p:nvPr/>
        </p:nvSpPr>
        <p:spPr>
          <a:xfrm>
            <a:off x="5517740" y="3465797"/>
            <a:ext cx="894755" cy="312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ea typeface="Alibaba PuHuiTi R"/>
              </a:rPr>
              <a:t>是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ea typeface="Alibaba PuHuiTi R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B753B202-3F88-407A-A21D-A6C949EF4CAF}"/>
              </a:ext>
            </a:extLst>
          </p:cNvPr>
          <p:cNvSpPr/>
          <p:nvPr/>
        </p:nvSpPr>
        <p:spPr bwMode="auto">
          <a:xfrm>
            <a:off x="8972630" y="3549682"/>
            <a:ext cx="1728776" cy="595814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140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查询好友列表</a:t>
            </a:r>
            <a:endParaRPr lang="zh-CN" altLang="en-US" sz="1400" dirty="0">
              <a:solidFill>
                <a:schemeClr val="bg1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6C1FC4F1-10A2-46E5-8E7F-32EA390C5F65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4232001" y="4266938"/>
            <a:ext cx="1" cy="811080"/>
          </a:xfrm>
          <a:prstGeom prst="straightConnector1">
            <a:avLst/>
          </a:prstGeom>
          <a:ln w="1905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22869E89-FD51-46B3-85AC-5A952CE75E37}"/>
              </a:ext>
            </a:extLst>
          </p:cNvPr>
          <p:cNvCxnSpPr>
            <a:cxnSpLocks/>
            <a:stCxn id="29" idx="3"/>
            <a:endCxn id="48" idx="1"/>
          </p:cNvCxnSpPr>
          <p:nvPr/>
        </p:nvCxnSpPr>
        <p:spPr>
          <a:xfrm>
            <a:off x="8011827" y="3847589"/>
            <a:ext cx="960803" cy="0"/>
          </a:xfrm>
          <a:prstGeom prst="straightConnector1">
            <a:avLst/>
          </a:prstGeom>
          <a:ln w="1905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矩形 111">
            <a:extLst>
              <a:ext uri="{FF2B5EF4-FFF2-40B4-BE49-F238E27FC236}">
                <a16:creationId xmlns:a16="http://schemas.microsoft.com/office/drawing/2014/main" id="{D0E3C693-4236-45C4-A422-AC9D021FF342}"/>
              </a:ext>
            </a:extLst>
          </p:cNvPr>
          <p:cNvSpPr/>
          <p:nvPr/>
        </p:nvSpPr>
        <p:spPr bwMode="auto">
          <a:xfrm>
            <a:off x="8972630" y="5254895"/>
            <a:ext cx="1728776" cy="595814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140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保存时间线数据</a:t>
            </a:r>
            <a:endParaRPr lang="zh-CN" altLang="en-US" sz="1400" dirty="0">
              <a:solidFill>
                <a:schemeClr val="bg1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5539AD33-2571-4093-9852-5A236FEE58F9}"/>
              </a:ext>
            </a:extLst>
          </p:cNvPr>
          <p:cNvCxnSpPr>
            <a:cxnSpLocks/>
            <a:stCxn id="48" idx="2"/>
            <a:endCxn id="112" idx="0"/>
          </p:cNvCxnSpPr>
          <p:nvPr/>
        </p:nvCxnSpPr>
        <p:spPr>
          <a:xfrm>
            <a:off x="9837018" y="4145496"/>
            <a:ext cx="0" cy="1109399"/>
          </a:xfrm>
          <a:prstGeom prst="straightConnector1">
            <a:avLst/>
          </a:prstGeom>
          <a:ln w="1905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70C4A6F8-DA4A-46AB-9FDD-8C2E92700E57}"/>
              </a:ext>
            </a:extLst>
          </p:cNvPr>
          <p:cNvCxnSpPr>
            <a:stCxn id="112" idx="1"/>
            <a:endCxn id="15" idx="6"/>
          </p:cNvCxnSpPr>
          <p:nvPr/>
        </p:nvCxnSpPr>
        <p:spPr>
          <a:xfrm flipH="1">
            <a:off x="4790014" y="5552802"/>
            <a:ext cx="4182616" cy="1"/>
          </a:xfrm>
          <a:prstGeom prst="straightConnector1">
            <a:avLst/>
          </a:prstGeom>
          <a:ln w="1905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9986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8" grpId="0" animBg="1"/>
      <p:bldP spid="14" grpId="0" animBg="1"/>
      <p:bldP spid="15" grpId="0" animBg="1"/>
      <p:bldP spid="29" grpId="0" animBg="1"/>
      <p:bldP spid="42" grpId="0"/>
      <p:bldP spid="43" grpId="0"/>
      <p:bldP spid="48" grpId="0" animBg="1"/>
      <p:bldP spid="112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4C5EC06-44BA-4B4D-9CB0-78CF84A3E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圈子功能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001E6CE6-1209-4285-8B52-EC7C5E04D3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发布动态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A0EF3F77-C4B6-4F5B-8062-1EF37890352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1635680"/>
            <a:ext cx="9325990" cy="5090240"/>
          </a:xfrm>
        </p:spPr>
        <p:txBody>
          <a:bodyPr/>
          <a:lstStyle/>
          <a:p>
            <a:r>
              <a:rPr lang="zh-CN" altLang="en-US">
                <a:ea typeface="阿里巴巴普惠体" panose="00020600040101010101"/>
              </a:rPr>
              <a:t>案例：实现动态发布功能</a:t>
            </a:r>
            <a:endParaRPr lang="en-US" altLang="zh-CN">
              <a:ea typeface="阿里巴巴普惠体" panose="00020600040101010101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ea typeface="阿里巴巴普惠体" panose="00020600040101010101"/>
              </a:rPr>
              <a:t>搭建提供者环境</a:t>
            </a:r>
            <a:endParaRPr lang="en-US" altLang="zh-CN">
              <a:ea typeface="阿里巴巴普惠体" panose="00020600040101010101"/>
            </a:endParaRPr>
          </a:p>
          <a:p>
            <a:pPr marL="876287" lvl="2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b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/>
                <a:ea typeface="阿里巴巴普惠体" panose="00020600040101010101"/>
              </a:rPr>
              <a:t>编写实体类</a:t>
            </a:r>
            <a:endParaRPr lang="en-US" altLang="zh-CN" sz="1400" b="0">
              <a:solidFill>
                <a:schemeClr val="tx1">
                  <a:lumMod val="85000"/>
                  <a:lumOff val="15000"/>
                </a:schemeClr>
              </a:solidFill>
              <a:latin typeface="Alibaba PuHuiTi R"/>
              <a:ea typeface="阿里巴巴普惠体" panose="00020600040101010101"/>
            </a:endParaRPr>
          </a:p>
          <a:p>
            <a:pPr marL="876287" lvl="2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b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/>
                <a:ea typeface="阿里巴巴普惠体" panose="00020600040101010101"/>
              </a:rPr>
              <a:t>编写</a:t>
            </a:r>
            <a:r>
              <a:rPr lang="en-US" altLang="zh-CN" sz="1400" b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/>
                <a:ea typeface="阿里巴巴普惠体" panose="00020600040101010101"/>
              </a:rPr>
              <a:t>API</a:t>
            </a:r>
            <a:r>
              <a:rPr lang="zh-CN" altLang="en-US" sz="1400" b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/>
                <a:ea typeface="阿里巴巴普惠体" panose="00020600040101010101"/>
              </a:rPr>
              <a:t>接口与实现类</a:t>
            </a:r>
            <a:endParaRPr lang="en-US" altLang="zh-CN" sz="1400" b="0">
              <a:solidFill>
                <a:schemeClr val="tx1">
                  <a:lumMod val="85000"/>
                  <a:lumOff val="15000"/>
                </a:schemeClr>
              </a:solidFill>
              <a:latin typeface="Alibaba PuHuiTi R"/>
              <a:ea typeface="阿里巴巴普惠体" panose="00020600040101010101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ea typeface="阿里巴巴普惠体" panose="00020600040101010101"/>
              </a:rPr>
              <a:t>编写</a:t>
            </a:r>
            <a:r>
              <a:rPr lang="en-US" altLang="zh-CN">
                <a:ea typeface="阿里巴巴普惠体" panose="00020600040101010101"/>
              </a:rPr>
              <a:t>Controller</a:t>
            </a:r>
            <a:r>
              <a:rPr lang="zh-CN" altLang="en-US">
                <a:ea typeface="阿里巴巴普惠体" panose="00020600040101010101"/>
              </a:rPr>
              <a:t>获取请求参数</a:t>
            </a:r>
            <a:endParaRPr lang="en-US" altLang="zh-CN">
              <a:ea typeface="阿里巴巴普惠体" panose="00020600040101010101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ea typeface="阿里巴巴普惠体" panose="00020600040101010101"/>
              </a:rPr>
              <a:t>编写</a:t>
            </a:r>
            <a:r>
              <a:rPr lang="en-US" altLang="zh-CN">
                <a:ea typeface="阿里巴巴普惠体" panose="00020600040101010101"/>
              </a:rPr>
              <a:t>Service</a:t>
            </a:r>
            <a:r>
              <a:rPr lang="zh-CN" altLang="en-US">
                <a:ea typeface="阿里巴巴普惠体" panose="00020600040101010101"/>
              </a:rPr>
              <a:t>完成数据封装</a:t>
            </a:r>
            <a:endParaRPr lang="en-US" altLang="zh-CN">
              <a:ea typeface="阿里巴巴普惠体" panose="00020600040101010101"/>
            </a:endParaRPr>
          </a:p>
          <a:p>
            <a:pPr marL="876287" lvl="2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b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/>
              </a:rPr>
              <a:t>文件上传阿里云</a:t>
            </a:r>
            <a:r>
              <a:rPr lang="en-US" altLang="zh-CN" sz="1400" b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/>
              </a:rPr>
              <a:t>oss</a:t>
            </a:r>
          </a:p>
          <a:p>
            <a:pPr marL="876287" lvl="2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b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/>
              </a:rPr>
              <a:t>调用</a:t>
            </a:r>
            <a:r>
              <a:rPr lang="en-US" altLang="zh-CN" sz="1400" b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/>
              </a:rPr>
              <a:t>API</a:t>
            </a:r>
            <a:r>
              <a:rPr lang="zh-CN" altLang="en-US" sz="1400" b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/>
              </a:rPr>
              <a:t>完成动态发布</a:t>
            </a:r>
            <a:endParaRPr lang="en-US" altLang="zh-CN" sz="1400" b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>
                <a:ea typeface="阿里巴巴普惠体" panose="00020600040101010101"/>
              </a:rPr>
              <a:t>API</a:t>
            </a:r>
            <a:r>
              <a:rPr lang="zh-CN" altLang="en-US">
                <a:ea typeface="阿里巴巴普惠体" panose="00020600040101010101"/>
              </a:rPr>
              <a:t>层完成发布动态功能</a:t>
            </a:r>
            <a:endParaRPr lang="en-US" altLang="zh-CN">
              <a:ea typeface="阿里巴巴普惠体" panose="00020600040101010101"/>
            </a:endParaRPr>
          </a:p>
          <a:p>
            <a:pPr marL="876287" lvl="2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b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/>
              </a:rPr>
              <a:t>保存动态数据</a:t>
            </a:r>
            <a:endParaRPr lang="en-US" altLang="zh-CN" sz="1400" b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/>
            </a:endParaRPr>
          </a:p>
          <a:p>
            <a:pPr marL="876287" lvl="2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b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/>
              </a:rPr>
              <a:t>查询好友列表</a:t>
            </a:r>
            <a:endParaRPr lang="en-US" altLang="zh-CN" sz="1400" b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/>
            </a:endParaRPr>
          </a:p>
          <a:p>
            <a:pPr marL="876287" lvl="2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b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/>
              </a:rPr>
              <a:t>时间线表保存数据</a:t>
            </a:r>
            <a:endParaRPr lang="en-US" altLang="zh-CN" sz="1400" b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3590712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D14CFA0F-58CC-4D18-8694-50F858EE6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圈子功能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75EA6A-0EDD-4518-A0DC-34623C81E5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发布动态</a:t>
            </a:r>
            <a:r>
              <a:rPr lang="en-US" altLang="zh-CN"/>
              <a:t>-</a:t>
            </a:r>
            <a:r>
              <a:rPr lang="zh-CN" altLang="en-US"/>
              <a:t>业务流程</a:t>
            </a:r>
          </a:p>
        </p:txBody>
      </p:sp>
      <p:sp>
        <p:nvSpPr>
          <p:cNvPr id="5" name="Shape 2486">
            <a:extLst>
              <a:ext uri="{FF2B5EF4-FFF2-40B4-BE49-F238E27FC236}">
                <a16:creationId xmlns:a16="http://schemas.microsoft.com/office/drawing/2014/main" id="{8B4BF9EB-70FC-44A1-ADF6-1230F97F1C08}"/>
              </a:ext>
            </a:extLst>
          </p:cNvPr>
          <p:cNvSpPr/>
          <p:nvPr/>
        </p:nvSpPr>
        <p:spPr>
          <a:xfrm>
            <a:off x="1825380" y="1779544"/>
            <a:ext cx="583060" cy="11196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200" b="1" noProof="1">
              <a:latin typeface="Arial" panose="020B0604020202020204"/>
              <a:ea typeface="阿里巴巴普惠体" panose="00020600040101010101"/>
              <a:cs typeface="Arial" panose="020B0604020202020204"/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607D1455-77AA-42BA-96F0-89024A99B9C9}"/>
              </a:ext>
            </a:extLst>
          </p:cNvPr>
          <p:cNvCxnSpPr>
            <a:cxnSpLocks/>
          </p:cNvCxnSpPr>
          <p:nvPr/>
        </p:nvCxnSpPr>
        <p:spPr>
          <a:xfrm>
            <a:off x="2408440" y="2344046"/>
            <a:ext cx="970325" cy="0"/>
          </a:xfrm>
          <a:prstGeom prst="straightConnector1">
            <a:avLst/>
          </a:prstGeom>
          <a:ln w="1905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8B45B868-F46F-42CA-AB16-AF78114FD051}"/>
              </a:ext>
            </a:extLst>
          </p:cNvPr>
          <p:cNvSpPr txBox="1"/>
          <p:nvPr/>
        </p:nvSpPr>
        <p:spPr>
          <a:xfrm>
            <a:off x="2484010" y="2026940"/>
            <a:ext cx="894755" cy="312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ea typeface="Alibaba PuHuiTi R"/>
              </a:rPr>
              <a:t>发送请求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ea typeface="Alibaba PuHuiTi R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4942C7F-E576-40DC-886E-6227A7FD7F83}"/>
              </a:ext>
            </a:extLst>
          </p:cNvPr>
          <p:cNvSpPr/>
          <p:nvPr/>
        </p:nvSpPr>
        <p:spPr bwMode="auto">
          <a:xfrm>
            <a:off x="3367614" y="2038091"/>
            <a:ext cx="1728776" cy="595814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140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文件上传阿里云</a:t>
            </a:r>
            <a:endParaRPr lang="zh-CN" altLang="en-US" sz="1400" dirty="0">
              <a:solidFill>
                <a:schemeClr val="bg1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14" name="流程图: 决策 13">
            <a:extLst>
              <a:ext uri="{FF2B5EF4-FFF2-40B4-BE49-F238E27FC236}">
                <a16:creationId xmlns:a16="http://schemas.microsoft.com/office/drawing/2014/main" id="{3CB2EC8A-369C-4FCB-BC3F-2092C389AFD4}"/>
              </a:ext>
            </a:extLst>
          </p:cNvPr>
          <p:cNvSpPr/>
          <p:nvPr/>
        </p:nvSpPr>
        <p:spPr>
          <a:xfrm>
            <a:off x="3141755" y="3465797"/>
            <a:ext cx="2180493" cy="801141"/>
          </a:xfrm>
          <a:prstGeom prst="flowChartDecision">
            <a:avLst/>
          </a:prstGeom>
          <a:noFill/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tx1"/>
                </a:solidFill>
                <a:ea typeface="Alibaba PuHuiTi B"/>
              </a:rPr>
              <a:t>是否成功</a:t>
            </a:r>
            <a:endParaRPr lang="zh-CN" altLang="en-US" sz="1600" dirty="0">
              <a:solidFill>
                <a:schemeClr val="tx1"/>
              </a:solidFill>
              <a:ea typeface="Alibaba PuHuiTi B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E2257565-D7F3-4B76-971E-DB06C8ADE2E2}"/>
              </a:ext>
            </a:extLst>
          </p:cNvPr>
          <p:cNvSpPr/>
          <p:nvPr/>
        </p:nvSpPr>
        <p:spPr>
          <a:xfrm>
            <a:off x="3673988" y="5078018"/>
            <a:ext cx="1116026" cy="949569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ea typeface="Alibaba PuHuiTi B"/>
              </a:rPr>
              <a:t>结束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52B13AB4-417C-476B-AD9C-0820A7E041F5}"/>
              </a:ext>
            </a:extLst>
          </p:cNvPr>
          <p:cNvCxnSpPr>
            <a:cxnSpLocks/>
            <a:stCxn id="8" idx="2"/>
            <a:endCxn id="14" idx="0"/>
          </p:cNvCxnSpPr>
          <p:nvPr/>
        </p:nvCxnSpPr>
        <p:spPr>
          <a:xfrm>
            <a:off x="4232002" y="2633905"/>
            <a:ext cx="0" cy="831892"/>
          </a:xfrm>
          <a:prstGeom prst="straightConnector1">
            <a:avLst/>
          </a:prstGeom>
          <a:ln w="1905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CE72DFC8-CD8E-4330-9A78-85830548B983}"/>
              </a:ext>
            </a:extLst>
          </p:cNvPr>
          <p:cNvSpPr/>
          <p:nvPr/>
        </p:nvSpPr>
        <p:spPr bwMode="auto">
          <a:xfrm>
            <a:off x="6283051" y="3549682"/>
            <a:ext cx="1728776" cy="595814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140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保存动态数据</a:t>
            </a:r>
            <a:endParaRPr lang="zh-CN" altLang="en-US" sz="1400" dirty="0">
              <a:solidFill>
                <a:schemeClr val="bg1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7B63FF54-3F02-4EBC-B9F5-F3C4799B9E61}"/>
              </a:ext>
            </a:extLst>
          </p:cNvPr>
          <p:cNvCxnSpPr>
            <a:cxnSpLocks/>
            <a:stCxn id="14" idx="3"/>
            <a:endCxn id="29" idx="1"/>
          </p:cNvCxnSpPr>
          <p:nvPr/>
        </p:nvCxnSpPr>
        <p:spPr>
          <a:xfrm flipV="1">
            <a:off x="5322248" y="3847589"/>
            <a:ext cx="960803" cy="18779"/>
          </a:xfrm>
          <a:prstGeom prst="straightConnector1">
            <a:avLst/>
          </a:prstGeom>
          <a:ln w="1905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1250DC1D-E4C5-44CE-BC60-8AE6319DFB29}"/>
              </a:ext>
            </a:extLst>
          </p:cNvPr>
          <p:cNvSpPr txBox="1"/>
          <p:nvPr/>
        </p:nvSpPr>
        <p:spPr>
          <a:xfrm>
            <a:off x="4427493" y="4499351"/>
            <a:ext cx="894755" cy="312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ea typeface="Alibaba PuHuiTi R"/>
              </a:rPr>
              <a:t>否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ea typeface="Alibaba PuHuiTi R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8258048B-553B-4E0D-90C2-572C6EB4D358}"/>
              </a:ext>
            </a:extLst>
          </p:cNvPr>
          <p:cNvSpPr txBox="1"/>
          <p:nvPr/>
        </p:nvSpPr>
        <p:spPr>
          <a:xfrm>
            <a:off x="5517740" y="3465797"/>
            <a:ext cx="894755" cy="312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ea typeface="Alibaba PuHuiTi R"/>
              </a:rPr>
              <a:t>是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ea typeface="Alibaba PuHuiTi R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B753B202-3F88-407A-A21D-A6C949EF4CAF}"/>
              </a:ext>
            </a:extLst>
          </p:cNvPr>
          <p:cNvSpPr/>
          <p:nvPr/>
        </p:nvSpPr>
        <p:spPr bwMode="auto">
          <a:xfrm>
            <a:off x="8972630" y="3549682"/>
            <a:ext cx="1728776" cy="595814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140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查询好友列表</a:t>
            </a:r>
            <a:endParaRPr lang="zh-CN" altLang="en-US" sz="1400" dirty="0">
              <a:solidFill>
                <a:schemeClr val="bg1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6C1FC4F1-10A2-46E5-8E7F-32EA390C5F65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4232001" y="4266938"/>
            <a:ext cx="1" cy="811080"/>
          </a:xfrm>
          <a:prstGeom prst="straightConnector1">
            <a:avLst/>
          </a:prstGeom>
          <a:ln w="1905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22869E89-FD51-46B3-85AC-5A952CE75E37}"/>
              </a:ext>
            </a:extLst>
          </p:cNvPr>
          <p:cNvCxnSpPr>
            <a:cxnSpLocks/>
            <a:stCxn id="29" idx="3"/>
            <a:endCxn id="48" idx="1"/>
          </p:cNvCxnSpPr>
          <p:nvPr/>
        </p:nvCxnSpPr>
        <p:spPr>
          <a:xfrm>
            <a:off x="8011827" y="3847589"/>
            <a:ext cx="960803" cy="0"/>
          </a:xfrm>
          <a:prstGeom prst="straightConnector1">
            <a:avLst/>
          </a:prstGeom>
          <a:ln w="1905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矩形 111">
            <a:extLst>
              <a:ext uri="{FF2B5EF4-FFF2-40B4-BE49-F238E27FC236}">
                <a16:creationId xmlns:a16="http://schemas.microsoft.com/office/drawing/2014/main" id="{D0E3C693-4236-45C4-A422-AC9D021FF342}"/>
              </a:ext>
            </a:extLst>
          </p:cNvPr>
          <p:cNvSpPr/>
          <p:nvPr/>
        </p:nvSpPr>
        <p:spPr bwMode="auto">
          <a:xfrm>
            <a:off x="8972630" y="5254895"/>
            <a:ext cx="1728776" cy="595814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140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保存时间线数据</a:t>
            </a:r>
            <a:endParaRPr lang="zh-CN" altLang="en-US" sz="1400" dirty="0">
              <a:solidFill>
                <a:schemeClr val="bg1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5539AD33-2571-4093-9852-5A236FEE58F9}"/>
              </a:ext>
            </a:extLst>
          </p:cNvPr>
          <p:cNvCxnSpPr>
            <a:cxnSpLocks/>
            <a:stCxn id="48" idx="2"/>
            <a:endCxn id="112" idx="0"/>
          </p:cNvCxnSpPr>
          <p:nvPr/>
        </p:nvCxnSpPr>
        <p:spPr>
          <a:xfrm>
            <a:off x="9837018" y="4145496"/>
            <a:ext cx="0" cy="1109399"/>
          </a:xfrm>
          <a:prstGeom prst="straightConnector1">
            <a:avLst/>
          </a:prstGeom>
          <a:ln w="1905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70C4A6F8-DA4A-46AB-9FDD-8C2E92700E57}"/>
              </a:ext>
            </a:extLst>
          </p:cNvPr>
          <p:cNvCxnSpPr>
            <a:stCxn id="112" idx="1"/>
            <a:endCxn id="15" idx="6"/>
          </p:cNvCxnSpPr>
          <p:nvPr/>
        </p:nvCxnSpPr>
        <p:spPr>
          <a:xfrm flipH="1">
            <a:off x="4790014" y="5552802"/>
            <a:ext cx="4182616" cy="1"/>
          </a:xfrm>
          <a:prstGeom prst="straightConnector1">
            <a:avLst/>
          </a:prstGeom>
          <a:ln w="1905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732453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341F18C-575B-4B74-95B0-C9E37C9069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大量的时间线数据同步写入的问题如何解决？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503283DA-E35F-4FF5-9CCF-43BC7D986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圈子功能</a:t>
            </a:r>
          </a:p>
        </p:txBody>
      </p:sp>
    </p:spTree>
    <p:extLst>
      <p:ext uri="{BB962C8B-B14F-4D97-AF65-F5344CB8AC3E}">
        <p14:creationId xmlns:p14="http://schemas.microsoft.com/office/powerpoint/2010/main" val="112106214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5B01955-16FB-4BFB-A6FA-66BE0267B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圈子功能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D1649F2-77FB-47DF-A217-638D372205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发布动态</a:t>
            </a:r>
            <a:r>
              <a:rPr lang="en-US" altLang="zh-CN"/>
              <a:t>-</a:t>
            </a:r>
            <a:r>
              <a:rPr lang="zh-CN" altLang="en-US"/>
              <a:t>异步处理</a:t>
            </a:r>
          </a:p>
        </p:txBody>
      </p:sp>
      <p:sp>
        <p:nvSpPr>
          <p:cNvPr id="7" name="文本占位符 3">
            <a:extLst>
              <a:ext uri="{FF2B5EF4-FFF2-40B4-BE49-F238E27FC236}">
                <a16:creationId xmlns:a16="http://schemas.microsoft.com/office/drawing/2014/main" id="{8D7F0729-6F53-4391-836E-CA999F43A05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6600" y="3818097"/>
            <a:ext cx="10698800" cy="1104785"/>
          </a:xfrm>
        </p:spPr>
        <p:txBody>
          <a:bodyPr/>
          <a:lstStyle/>
          <a:p>
            <a:r>
              <a:rPr lang="zh-CN" altLang="en-US" dirty="0"/>
              <a:t>同步：就是在发出一个调用时，在没有得到结果之前， 该调用就</a:t>
            </a:r>
            <a:r>
              <a:rPr lang="zh-CN" altLang="en-US"/>
              <a:t>不返回</a:t>
            </a:r>
            <a:endParaRPr lang="en-US" altLang="zh-CN" dirty="0"/>
          </a:p>
          <a:p>
            <a:r>
              <a:rPr lang="zh-CN" altLang="en-US" dirty="0"/>
              <a:t>异步：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调用在发出之后，这个调用就直接返回了，没有</a:t>
            </a:r>
            <a:r>
              <a:rPr lang="zh-CN" altLang="en-US" b="0" i="0">
                <a:solidFill>
                  <a:srgbClr val="121212"/>
                </a:solidFill>
                <a:effectLst/>
                <a:latin typeface="-apple-system"/>
              </a:rPr>
              <a:t>返回结果</a:t>
            </a:r>
            <a:endParaRPr lang="zh-CN" altLang="en-US" dirty="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21DF9D81-38D1-41A2-A316-12EDF831EA8D}"/>
              </a:ext>
            </a:extLst>
          </p:cNvPr>
          <p:cNvGrpSpPr/>
          <p:nvPr/>
        </p:nvGrpSpPr>
        <p:grpSpPr>
          <a:xfrm>
            <a:off x="2285396" y="2153402"/>
            <a:ext cx="7196505" cy="668216"/>
            <a:chOff x="2003180" y="3613639"/>
            <a:chExt cx="7196505" cy="668216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77EE4065-D3C6-41E3-876E-CF37056D96C3}"/>
                </a:ext>
              </a:extLst>
            </p:cNvPr>
            <p:cNvSpPr/>
            <p:nvPr/>
          </p:nvSpPr>
          <p:spPr>
            <a:xfrm>
              <a:off x="2003180" y="3613639"/>
              <a:ext cx="1767254" cy="66821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>
                  <a:solidFill>
                    <a:srgbClr val="333333"/>
                  </a:solidFill>
                  <a:ea typeface="Alibaba PuHuiTi B"/>
                </a:rPr>
                <a:t>保存动态详情</a:t>
              </a:r>
              <a:endParaRPr lang="zh-CN" altLang="en-US" sz="1600" dirty="0">
                <a:solidFill>
                  <a:srgbClr val="333333"/>
                </a:solidFill>
                <a:ea typeface="Alibaba PuHuiTi B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DDBCBB4A-9C85-4972-9BEA-DF2E7D32C6F9}"/>
                </a:ext>
              </a:extLst>
            </p:cNvPr>
            <p:cNvSpPr/>
            <p:nvPr/>
          </p:nvSpPr>
          <p:spPr>
            <a:xfrm>
              <a:off x="7432431" y="3613639"/>
              <a:ext cx="1767254" cy="66821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>
                  <a:solidFill>
                    <a:srgbClr val="333333"/>
                  </a:solidFill>
                  <a:ea typeface="Alibaba PuHuiTi B"/>
                </a:rPr>
                <a:t>保存时间线数据</a:t>
              </a:r>
              <a:endParaRPr lang="zh-CN" altLang="en-US" sz="1600" dirty="0">
                <a:solidFill>
                  <a:srgbClr val="333333"/>
                </a:solidFill>
                <a:ea typeface="Alibaba PuHuiTi B"/>
              </a:endParaRPr>
            </a:p>
          </p:txBody>
        </p: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51E7669F-AE6A-48ED-972F-80E6E9ECF4CF}"/>
                </a:ext>
              </a:extLst>
            </p:cNvPr>
            <p:cNvCxnSpPr>
              <a:stCxn id="9" idx="3"/>
              <a:endCxn id="10" idx="1"/>
            </p:cNvCxnSpPr>
            <p:nvPr/>
          </p:nvCxnSpPr>
          <p:spPr>
            <a:xfrm>
              <a:off x="3770434" y="3947747"/>
              <a:ext cx="3661997" cy="0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文本占位符 3">
            <a:extLst>
              <a:ext uri="{FF2B5EF4-FFF2-40B4-BE49-F238E27FC236}">
                <a16:creationId xmlns:a16="http://schemas.microsoft.com/office/drawing/2014/main" id="{C4895E5C-5FB0-4663-A1E2-87DF0FC2FA5E}"/>
              </a:ext>
            </a:extLst>
          </p:cNvPr>
          <p:cNvSpPr txBox="1">
            <a:spLocks/>
          </p:cNvSpPr>
          <p:nvPr/>
        </p:nvSpPr>
        <p:spPr>
          <a:xfrm>
            <a:off x="5311076" y="1898758"/>
            <a:ext cx="1318763" cy="509288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同步调用</a:t>
            </a:r>
            <a:endParaRPr lang="zh-CN" altLang="en-US" dirty="0"/>
          </a:p>
        </p:txBody>
      </p:sp>
      <p:sp>
        <p:nvSpPr>
          <p:cNvPr id="13" name="文本占位符 3">
            <a:extLst>
              <a:ext uri="{FF2B5EF4-FFF2-40B4-BE49-F238E27FC236}">
                <a16:creationId xmlns:a16="http://schemas.microsoft.com/office/drawing/2014/main" id="{BA2C91C8-552E-4DBE-896E-AE002BFBC07E}"/>
              </a:ext>
            </a:extLst>
          </p:cNvPr>
          <p:cNvSpPr txBox="1">
            <a:spLocks/>
          </p:cNvSpPr>
          <p:nvPr/>
        </p:nvSpPr>
        <p:spPr>
          <a:xfrm>
            <a:off x="4689644" y="2826742"/>
            <a:ext cx="2561626" cy="509288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C00000"/>
                </a:solidFill>
              </a:rPr>
              <a:t>异步线程</a:t>
            </a:r>
            <a:r>
              <a:rPr lang="zh-CN" altLang="en-US">
                <a:solidFill>
                  <a:srgbClr val="C00000"/>
                </a:solidFill>
              </a:rPr>
              <a:t>的方式调用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906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/>
      <p:bldP spid="12" grpId="0"/>
      <p:bldP spid="13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ADA8BFA2-2AE6-418D-9074-284E3920351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0" i="0">
                <a:solidFill>
                  <a:srgbClr val="AD2B26"/>
                </a:solidFill>
                <a:effectLst/>
                <a:latin typeface="-apple-system"/>
              </a:rPr>
              <a:t>@Async</a:t>
            </a:r>
            <a:r>
              <a:rPr lang="zh-CN" altLang="en-US" b="0" i="0">
                <a:solidFill>
                  <a:srgbClr val="AD2B26"/>
                </a:solidFill>
                <a:effectLst/>
                <a:latin typeface="-apple-system"/>
              </a:rPr>
              <a:t>：</a:t>
            </a:r>
            <a:r>
              <a:rPr lang="en-US" altLang="zh-CN" b="0" i="0">
                <a:solidFill>
                  <a:srgbClr val="AD2B26"/>
                </a:solidFill>
                <a:effectLst/>
                <a:latin typeface="-apple-system"/>
              </a:rPr>
              <a:t> </a:t>
            </a:r>
            <a:r>
              <a:rPr lang="en-US" altLang="zh-CN" b="0" i="0">
                <a:solidFill>
                  <a:srgbClr val="4D4D4D"/>
                </a:solidFill>
                <a:effectLst/>
                <a:latin typeface="-apple-system"/>
              </a:rPr>
              <a:t>Spring</a:t>
            </a:r>
            <a:r>
              <a:rPr lang="zh-CN" altLang="en-US" b="0" i="0">
                <a:solidFill>
                  <a:srgbClr val="4D4D4D"/>
                </a:solidFill>
                <a:effectLst/>
                <a:latin typeface="-apple-system"/>
              </a:rPr>
              <a:t>提供的异步处理注解，被此注解标注的方法会在新的线程中执行，其实就相当于我们自己</a:t>
            </a:r>
            <a:r>
              <a:rPr lang="en-US" altLang="zh-CN" b="0" i="0">
                <a:solidFill>
                  <a:srgbClr val="4D4D4D"/>
                </a:solidFill>
                <a:effectLst/>
                <a:latin typeface="-apple-system"/>
              </a:rPr>
              <a:t>new Thread</a:t>
            </a:r>
            <a:r>
              <a:rPr lang="zh-CN" altLang="en-US" b="0" i="0">
                <a:solidFill>
                  <a:srgbClr val="4D4D4D"/>
                </a:solidFill>
                <a:effectLst/>
                <a:latin typeface="-apple-system"/>
              </a:rPr>
              <a:t>。</a:t>
            </a:r>
            <a:endParaRPr lang="en-US" altLang="zh-CN" b="0" i="0">
              <a:solidFill>
                <a:srgbClr val="4D4D4D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10579EEF-909C-45B9-98AE-F994BCA17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圈子功能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64704D13-A9AB-40D7-B131-686FC270F9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发布动态</a:t>
            </a:r>
            <a:r>
              <a:rPr lang="en-US" altLang="zh-CN"/>
              <a:t>-</a:t>
            </a:r>
            <a:r>
              <a:rPr lang="zh-CN" altLang="en-US"/>
              <a:t>异步处理</a:t>
            </a:r>
          </a:p>
        </p:txBody>
      </p:sp>
    </p:spTree>
    <p:extLst>
      <p:ext uri="{BB962C8B-B14F-4D97-AF65-F5344CB8AC3E}">
        <p14:creationId xmlns:p14="http://schemas.microsoft.com/office/powerpoint/2010/main" val="1410950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B494519-1372-4E15-AA80-F6B512ADE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推荐好友列表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D36ACE3-5758-4360-9048-1FBB1AEA68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需求分析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C8ABBF3-725F-4936-ABA6-536A8A28E42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推荐好友：分页形式查询推荐的用户列表，根据评分排序显示</a:t>
            </a:r>
          </a:p>
        </p:txBody>
      </p:sp>
    </p:spTree>
    <p:extLst>
      <p:ext uri="{BB962C8B-B14F-4D97-AF65-F5344CB8AC3E}">
        <p14:creationId xmlns:p14="http://schemas.microsoft.com/office/powerpoint/2010/main" val="2285072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7627E0-C7B6-444E-BB3E-042F0F7B8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圈子功能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4C4961-B3D8-4292-BF19-389FA16DFF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@Async</a:t>
            </a:r>
            <a:r>
              <a:rPr lang="zh-CN" altLang="en-US"/>
              <a:t>的适用步骤步骤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2DFFA8B-C07A-456D-B578-FDAD7C10256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1656001"/>
            <a:ext cx="9214230" cy="1641114"/>
          </a:xfrm>
        </p:spPr>
        <p:txBody>
          <a:bodyPr/>
          <a:lstStyle/>
          <a:p>
            <a:r>
              <a:rPr lang="zh-CN" altLang="en-US"/>
              <a:t>①：引导类中使用</a:t>
            </a:r>
            <a:r>
              <a:rPr lang="en-US" altLang="zh-CN">
                <a:solidFill>
                  <a:srgbClr val="C00000"/>
                </a:solidFill>
              </a:rPr>
              <a:t>@EnableAsync</a:t>
            </a:r>
            <a:r>
              <a:rPr lang="zh-CN" altLang="en-US"/>
              <a:t>注解开启异步调用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②：在方法上加上</a:t>
            </a:r>
            <a:r>
              <a:rPr lang="en-US" altLang="zh-CN">
                <a:solidFill>
                  <a:srgbClr val="C00000"/>
                </a:solidFill>
              </a:rPr>
              <a:t>@Async</a:t>
            </a:r>
            <a:r>
              <a:rPr lang="zh-CN" altLang="en-US"/>
              <a:t>注解（标明要异步调用）</a:t>
            </a:r>
            <a:endParaRPr lang="en-US" altLang="zh-CN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CDF33FF-F308-4633-9FB3-A7B582EECD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1206" y="2240812"/>
            <a:ext cx="4571999" cy="1015663"/>
          </a:xfrm>
          <a:prstGeom prst="rect">
            <a:avLst/>
          </a:prstGeom>
          <a:solidFill>
            <a:srgbClr val="FFFFE4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en-US" altLang="zh-CN" sz="1200" b="1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SpringBootApplication</a:t>
            </a:r>
            <a:b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@EnableAsync</a:t>
            </a:r>
            <a:b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SpringAsync</a:t>
            </a:r>
            <a:r>
              <a:rPr kumimoji="0" lang="en-US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Application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    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FE3AD72-6084-486B-A54E-06783D2626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450" y="4023145"/>
            <a:ext cx="4673599" cy="1015663"/>
          </a:xfrm>
          <a:prstGeom prst="rect">
            <a:avLst/>
          </a:prstGeom>
          <a:solidFill>
            <a:srgbClr val="FFFFE4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@Async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标注使用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961574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asyncMethod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2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异步处理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 "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Thread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currentThread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())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88105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001E6CE6-1209-4285-8B52-EC7C5E04D3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表结构设计</a:t>
            </a:r>
            <a:endParaRPr lang="en-US" altLang="zh-CN"/>
          </a:p>
          <a:p>
            <a:r>
              <a:rPr lang="zh-CN" altLang="en-US"/>
              <a:t>发布动态的业务流程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14C5EC06-44BA-4B4D-9CB0-78CF84A3E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圈子功能</a:t>
            </a:r>
          </a:p>
        </p:txBody>
      </p:sp>
    </p:spTree>
    <p:extLst>
      <p:ext uri="{BB962C8B-B14F-4D97-AF65-F5344CB8AC3E}">
        <p14:creationId xmlns:p14="http://schemas.microsoft.com/office/powerpoint/2010/main" val="850815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圈子功能</a:t>
            </a:r>
            <a:endParaRPr lang="en-US" altLang="zh-CN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0E6CA-B092-D14B-AFC4-E64326B88CFD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/>
              <a:t>需求分析</a:t>
            </a:r>
            <a:endParaRPr lang="en-US" altLang="zh-CN"/>
          </a:p>
          <a:p>
            <a:r>
              <a:rPr lang="zh-CN" altLang="en-US"/>
              <a:t>表设计</a:t>
            </a:r>
            <a:endParaRPr lang="en-US" altLang="zh-CN"/>
          </a:p>
          <a:p>
            <a:r>
              <a:rPr lang="zh-CN" altLang="en-US"/>
              <a:t>发布动态</a:t>
            </a:r>
          </a:p>
          <a:p>
            <a:r>
              <a:rPr lang="zh-CN" altLang="en-US">
                <a:solidFill>
                  <a:srgbClr val="C00000"/>
                </a:solidFill>
              </a:rPr>
              <a:t>我的动态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592698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297C1F3-233B-4137-B5F9-24431AFB4B0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查询我的动态，相当于根据指定用户</a:t>
            </a:r>
            <a:r>
              <a:rPr lang="en-US" altLang="zh-CN"/>
              <a:t>id</a:t>
            </a:r>
            <a:r>
              <a:rPr lang="zh-CN" altLang="en-US"/>
              <a:t>，查询此用户的动态记录。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仅需要查询动态表</a:t>
            </a: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B494519-1372-4E15-AA80-F6B512ADE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圈子功能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D36ACE3-5758-4360-9048-1FBB1AEA68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我的动态</a:t>
            </a:r>
            <a:r>
              <a:rPr lang="en-US" altLang="zh-CN"/>
              <a:t>-</a:t>
            </a:r>
            <a:r>
              <a:rPr lang="zh-CN" altLang="en-US"/>
              <a:t>需求分析</a:t>
            </a:r>
          </a:p>
        </p:txBody>
      </p:sp>
    </p:spTree>
    <p:extLst>
      <p:ext uri="{BB962C8B-B14F-4D97-AF65-F5344CB8AC3E}">
        <p14:creationId xmlns:p14="http://schemas.microsoft.com/office/powerpoint/2010/main" val="3958981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B494519-1372-4E15-AA80-F6B512ADE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圈子功能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D36ACE3-5758-4360-9048-1FBB1AEA68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我的动态</a:t>
            </a:r>
            <a:r>
              <a:rPr lang="en-US" altLang="zh-CN"/>
              <a:t>-</a:t>
            </a:r>
            <a:r>
              <a:rPr lang="zh-CN" altLang="en-US"/>
              <a:t>接口说明</a:t>
            </a:r>
          </a:p>
        </p:txBody>
      </p:sp>
      <p:graphicFrame>
        <p:nvGraphicFramePr>
          <p:cNvPr id="6" name="表格 8">
            <a:extLst>
              <a:ext uri="{FF2B5EF4-FFF2-40B4-BE49-F238E27FC236}">
                <a16:creationId xmlns:a16="http://schemas.microsoft.com/office/drawing/2014/main" id="{24B2D4D7-0C49-48CB-900A-CD248BF12C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4185042"/>
              </p:ext>
            </p:extLst>
          </p:nvPr>
        </p:nvGraphicFramePr>
        <p:xfrm>
          <a:off x="792703" y="1637768"/>
          <a:ext cx="7390642" cy="1791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5452">
                  <a:extLst>
                    <a:ext uri="{9D8B030D-6E8A-4147-A177-3AD203B41FA5}">
                      <a16:colId xmlns:a16="http://schemas.microsoft.com/office/drawing/2014/main" val="2631685723"/>
                    </a:ext>
                  </a:extLst>
                </a:gridCol>
                <a:gridCol w="5495190">
                  <a:extLst>
                    <a:ext uri="{9D8B030D-6E8A-4147-A177-3AD203B41FA5}">
                      <a16:colId xmlns:a16="http://schemas.microsoft.com/office/drawing/2014/main" val="1367814691"/>
                    </a:ext>
                  </a:extLst>
                </a:gridCol>
              </a:tblGrid>
              <a:tr h="329085"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说明</a:t>
                      </a:r>
                    </a:p>
                  </a:txBody>
                  <a:tcP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5728530"/>
                  </a:ext>
                </a:extLst>
              </a:tr>
              <a:tr h="3639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接口路径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/movements/all</a:t>
                      </a:r>
                      <a:endParaRPr lang="zh-CN" altLang="en-US" sz="16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796238"/>
                  </a:ext>
                </a:extLst>
              </a:tr>
              <a:tr h="3639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请求方式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GET</a:t>
                      </a:r>
                      <a:endParaRPr lang="zh-CN" altLang="en-US" sz="16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5491075"/>
                  </a:ext>
                </a:extLst>
              </a:tr>
              <a:tr h="3639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请求参数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page,pagesize,userId</a:t>
                      </a:r>
                      <a:endParaRPr lang="zh-CN" altLang="en-US" sz="16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452798"/>
                  </a:ext>
                </a:extLst>
              </a:tr>
              <a:tr h="3639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响应结果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ResponseEntity&lt;PageResult&gt;</a:t>
                      </a:r>
                      <a:endParaRPr lang="zh-CN" altLang="en-US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304443"/>
                  </a:ext>
                </a:extLst>
              </a:tr>
            </a:tbl>
          </a:graphicData>
        </a:graphic>
      </p:graphicFrame>
      <p:cxnSp>
        <p:nvCxnSpPr>
          <p:cNvPr id="8" name="连接符: 肘形 7">
            <a:extLst>
              <a:ext uri="{FF2B5EF4-FFF2-40B4-BE49-F238E27FC236}">
                <a16:creationId xmlns:a16="http://schemas.microsoft.com/office/drawing/2014/main" id="{95CCCB7E-F273-4A9F-A719-11D107CD3EE0}"/>
              </a:ext>
            </a:extLst>
          </p:cNvPr>
          <p:cNvCxnSpPr>
            <a:cxnSpLocks/>
            <a:stCxn id="12" idx="1"/>
            <a:endCxn id="22" idx="0"/>
          </p:cNvCxnSpPr>
          <p:nvPr/>
        </p:nvCxnSpPr>
        <p:spPr>
          <a:xfrm rot="10800000" flipV="1">
            <a:off x="2881347" y="2876341"/>
            <a:ext cx="1337387" cy="1351720"/>
          </a:xfrm>
          <a:prstGeom prst="bentConnector2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890D000A-1909-4B65-B19C-3A3D311E47DC}"/>
              </a:ext>
            </a:extLst>
          </p:cNvPr>
          <p:cNvSpPr/>
          <p:nvPr/>
        </p:nvSpPr>
        <p:spPr>
          <a:xfrm>
            <a:off x="4218733" y="2718079"/>
            <a:ext cx="2780523" cy="31652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Rectangle 2">
            <a:extLst>
              <a:ext uri="{FF2B5EF4-FFF2-40B4-BE49-F238E27FC236}">
                <a16:creationId xmlns:a16="http://schemas.microsoft.com/office/drawing/2014/main" id="{888E446D-F808-4B1F-B2A4-77E5635793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4667" y="4228061"/>
            <a:ext cx="3213357" cy="646331"/>
          </a:xfrm>
          <a:prstGeom prst="rect">
            <a:avLst/>
          </a:prstGeom>
          <a:solidFill>
            <a:srgbClr val="FFFFE4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page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en-US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页码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pagesize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en-US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查询条数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200">
                <a:solidFill>
                  <a:srgbClr val="08225C"/>
                </a:solidFill>
                <a:latin typeface="Consolas" panose="020B0609020204030204" pitchFamily="49" charset="0"/>
              </a:rPr>
              <a:t>userId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zh-CN" altLang="en-US" sz="1200">
                <a:solidFill>
                  <a:srgbClr val="820128"/>
                </a:solidFill>
                <a:latin typeface="Consolas" panose="020B0609020204030204" pitchFamily="49" charset="0"/>
              </a:rPr>
              <a:t>用户</a:t>
            </a:r>
            <a:r>
              <a:rPr lang="en-US" altLang="zh-CN" sz="1200">
                <a:solidFill>
                  <a:srgbClr val="820128"/>
                </a:solidFill>
                <a:latin typeface="Consolas" panose="020B0609020204030204" pitchFamily="49" charset="0"/>
              </a:rPr>
              <a:t>ID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CCE09B7-F50F-46B9-ACFB-5D7070233D93}"/>
              </a:ext>
            </a:extLst>
          </p:cNvPr>
          <p:cNvSpPr/>
          <p:nvPr/>
        </p:nvSpPr>
        <p:spPr>
          <a:xfrm>
            <a:off x="4218733" y="3124851"/>
            <a:ext cx="2780523" cy="31652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4E1D1CF-6E4A-4186-A93D-3B5CA02C60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2744" y="1894631"/>
            <a:ext cx="3109232" cy="4524315"/>
          </a:xfrm>
          <a:prstGeom prst="rect">
            <a:avLst/>
          </a:prstGeom>
          <a:solidFill>
            <a:srgbClr val="FFFFE4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"counts"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0128"/>
                </a:solidFill>
                <a:effectLst/>
                <a:latin typeface="Consolas" panose="020B0609020204030204" pitchFamily="49" charset="0"/>
              </a:rPr>
              <a:t>2698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"pagesize"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0128"/>
                </a:solidFill>
                <a:effectLst/>
                <a:latin typeface="Consolas" panose="020B0609020204030204" pitchFamily="49" charset="0"/>
              </a:rPr>
              <a:t>17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"pages"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012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"page"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0128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"items"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[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    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"userId"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0128"/>
                </a:solidFill>
                <a:effectLst/>
                <a:latin typeface="Consolas" panose="020B0609020204030204" pitchFamily="49" charset="0"/>
              </a:rPr>
              <a:t>2381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"nickname"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相思落无声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"gender"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"woman"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0128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"textContent"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动态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"imageContent"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[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"https://123.png"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"createDate"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"10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分钟前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"likeCount"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0128"/>
                </a:solidFill>
                <a:effectLst/>
                <a:latin typeface="Consolas" panose="020B0609020204030204" pitchFamily="49" charset="0"/>
              </a:rPr>
              <a:t>56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"commentCount"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0128"/>
                </a:solidFill>
                <a:effectLst/>
                <a:latin typeface="Consolas" panose="020B0609020204030204" pitchFamily="49" charset="0"/>
              </a:rPr>
              <a:t>78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"loveCount"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0128"/>
                </a:solidFill>
                <a:effectLst/>
                <a:latin typeface="Consolas" panose="020B0609020204030204" pitchFamily="49" charset="0"/>
              </a:rPr>
              <a:t>67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"hasLiked"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012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"hasLoved"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0128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012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012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  ]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701B5DF7-97F5-4999-9404-966D3A5F714E}"/>
              </a:ext>
            </a:extLst>
          </p:cNvPr>
          <p:cNvCxnSpPr>
            <a:cxnSpLocks/>
            <a:stCxn id="14" idx="2"/>
            <a:endCxn id="5" idx="1"/>
          </p:cNvCxnSpPr>
          <p:nvPr/>
        </p:nvCxnSpPr>
        <p:spPr>
          <a:xfrm rot="16200000" flipH="1">
            <a:off x="6888162" y="2162206"/>
            <a:ext cx="715415" cy="3273749"/>
          </a:xfrm>
          <a:prstGeom prst="bentConnector2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9859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2" grpId="0" animBg="1"/>
      <p:bldP spid="14" grpId="0" animBg="1"/>
      <p:bldP spid="5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70A5C726-E4C2-41F3-892D-BB54AB09D0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构建</a:t>
            </a:r>
            <a:r>
              <a:rPr lang="en-US" altLang="zh-CN"/>
              <a:t>vo</a:t>
            </a:r>
            <a:r>
              <a:rPr lang="zh-CN" altLang="en-US"/>
              <a:t>对象</a:t>
            </a:r>
            <a:endParaRPr lang="en-US" altLang="zh-CN"/>
          </a:p>
          <a:p>
            <a:r>
              <a:rPr lang="en-US" altLang="zh-CN"/>
              <a:t>API</a:t>
            </a:r>
            <a:r>
              <a:rPr lang="zh-CN" altLang="en-US"/>
              <a:t>层根据当前用户</a:t>
            </a:r>
            <a:r>
              <a:rPr lang="en-US" altLang="zh-CN"/>
              <a:t>id</a:t>
            </a:r>
            <a:r>
              <a:rPr lang="zh-CN" altLang="en-US"/>
              <a:t>查询动态数据</a:t>
            </a:r>
            <a:endParaRPr lang="en-US" altLang="zh-CN"/>
          </a:p>
          <a:p>
            <a:r>
              <a:rPr lang="en-US" altLang="zh-CN"/>
              <a:t>Service</a:t>
            </a:r>
            <a:r>
              <a:rPr lang="zh-CN" altLang="en-US"/>
              <a:t>根据</a:t>
            </a:r>
            <a:r>
              <a:rPr lang="en-US" altLang="zh-CN"/>
              <a:t>API</a:t>
            </a:r>
            <a:r>
              <a:rPr lang="zh-CN" altLang="en-US"/>
              <a:t>接口封装</a:t>
            </a:r>
            <a:r>
              <a:rPr lang="en-US" altLang="zh-CN"/>
              <a:t>VO</a:t>
            </a:r>
            <a:r>
              <a:rPr lang="zh-CN" altLang="en-US"/>
              <a:t>对象</a:t>
            </a:r>
            <a:endParaRPr lang="en-US" altLang="zh-CN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CD4ACD18-3D6F-4924-841E-3CC1DAA24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圈子功能</a:t>
            </a:r>
            <a:r>
              <a:rPr lang="en-US" altLang="zh-CN"/>
              <a:t>-</a:t>
            </a:r>
            <a:r>
              <a:rPr lang="zh-CN" altLang="en-US"/>
              <a:t>我的动态</a:t>
            </a:r>
          </a:p>
        </p:txBody>
      </p:sp>
    </p:spTree>
    <p:extLst>
      <p:ext uri="{BB962C8B-B14F-4D97-AF65-F5344CB8AC3E}">
        <p14:creationId xmlns:p14="http://schemas.microsoft.com/office/powerpoint/2010/main" val="258022849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B8C32DCF-6A29-40FA-82F7-C826CBD1CB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推荐好友列表</a:t>
            </a:r>
            <a:endParaRPr lang="en-US" altLang="zh-CN"/>
          </a:p>
          <a:p>
            <a:r>
              <a:rPr lang="en-US" altLang="zh-CN"/>
              <a:t>MongoDB</a:t>
            </a:r>
            <a:r>
              <a:rPr lang="zh-CN" altLang="en-US"/>
              <a:t>集群</a:t>
            </a:r>
            <a:endParaRPr lang="en-US" altLang="zh-CN"/>
          </a:p>
          <a:p>
            <a:r>
              <a:rPr lang="zh-CN" altLang="en-US"/>
              <a:t>圈子功能实现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1463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D440264-B335-4137-864F-8A7BA7EFAF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完成推荐用户列表查询</a:t>
            </a:r>
            <a:endParaRPr lang="en-US" altLang="zh-CN"/>
          </a:p>
          <a:p>
            <a:r>
              <a:rPr lang="zh-CN" altLang="en-US"/>
              <a:t>完成发布动态功能</a:t>
            </a:r>
            <a:endParaRPr lang="en-US" altLang="zh-CN" dirty="0"/>
          </a:p>
          <a:p>
            <a:r>
              <a:rPr lang="zh-CN" altLang="en-US"/>
              <a:t>完成查询我的动态功能</a:t>
            </a:r>
            <a:endParaRPr lang="en-US" altLang="zh-CN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94CDEBA-617B-4F57-9667-5EB5E7710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探花交友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793437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5645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A9FB56-549C-40E1-8581-53150E338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推荐好友列表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FBB343-F692-479B-84B1-5DC2F5FE8C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接口定义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C5B4CFA4-6695-45DF-A793-544A9FEDD6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674274"/>
              </p:ext>
            </p:extLst>
          </p:nvPr>
        </p:nvGraphicFramePr>
        <p:xfrm>
          <a:off x="710880" y="1656506"/>
          <a:ext cx="7390642" cy="2155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5452">
                  <a:extLst>
                    <a:ext uri="{9D8B030D-6E8A-4147-A177-3AD203B41FA5}">
                      <a16:colId xmlns:a16="http://schemas.microsoft.com/office/drawing/2014/main" val="2631685723"/>
                    </a:ext>
                  </a:extLst>
                </a:gridCol>
                <a:gridCol w="5495190">
                  <a:extLst>
                    <a:ext uri="{9D8B030D-6E8A-4147-A177-3AD203B41FA5}">
                      <a16:colId xmlns:a16="http://schemas.microsoft.com/office/drawing/2014/main" val="1367814691"/>
                    </a:ext>
                  </a:extLst>
                </a:gridCol>
              </a:tblGrid>
              <a:tr h="329085"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说明</a:t>
                      </a:r>
                    </a:p>
                  </a:txBody>
                  <a:tcP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5728530"/>
                  </a:ext>
                </a:extLst>
              </a:tr>
              <a:tr h="3639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接口路径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17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/tanhua/recommendation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796238"/>
                  </a:ext>
                </a:extLst>
              </a:tr>
              <a:tr h="3639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请求方式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GET</a:t>
                      </a:r>
                      <a:endParaRPr lang="zh-CN" altLang="en-US" sz="16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5491075"/>
                  </a:ext>
                </a:extLst>
              </a:tr>
              <a:tr h="3639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请求头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Authorization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452798"/>
                  </a:ext>
                </a:extLst>
              </a:tr>
              <a:tr h="3639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请求参数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RecommendUserDto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6305906"/>
                  </a:ext>
                </a:extLst>
              </a:tr>
              <a:tr h="3639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响应结果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ResponseEntity&lt;PageResult&gt;</a:t>
                      </a:r>
                      <a:endParaRPr lang="zh-CN" altLang="en-US" sz="16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304443"/>
                  </a:ext>
                </a:extLst>
              </a:tr>
            </a:tbl>
          </a:graphicData>
        </a:graphic>
      </p:graphicFrame>
      <p:sp>
        <p:nvSpPr>
          <p:cNvPr id="13" name="矩形 12">
            <a:extLst>
              <a:ext uri="{FF2B5EF4-FFF2-40B4-BE49-F238E27FC236}">
                <a16:creationId xmlns:a16="http://schemas.microsoft.com/office/drawing/2014/main" id="{B86F5561-92C8-43CF-BFF2-A21E0017EE8B}"/>
              </a:ext>
            </a:extLst>
          </p:cNvPr>
          <p:cNvSpPr/>
          <p:nvPr/>
        </p:nvSpPr>
        <p:spPr>
          <a:xfrm>
            <a:off x="4139345" y="3429000"/>
            <a:ext cx="2428240" cy="376994"/>
          </a:xfrm>
          <a:prstGeom prst="rect">
            <a:avLst/>
          </a:prstGeom>
          <a:noFill/>
          <a:ln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DBFBB94-AC2D-43B9-B182-D49A6F3941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0587" y="2908768"/>
            <a:ext cx="3088863" cy="3600986"/>
          </a:xfrm>
          <a:prstGeom prst="rect">
            <a:avLst/>
          </a:prstGeom>
          <a:solidFill>
            <a:srgbClr val="E8E8E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"counts"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0128"/>
                </a:solidFill>
                <a:effectLst/>
                <a:latin typeface="Consolas" panose="020B0609020204030204" pitchFamily="49" charset="0"/>
              </a:rPr>
              <a:t>4182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"pagesize"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0128"/>
                </a:solidFill>
                <a:effectLst/>
                <a:latin typeface="Consolas" panose="020B0609020204030204" pitchFamily="49" charset="0"/>
              </a:rPr>
              <a:t>24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"pages"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0128"/>
                </a:solidFill>
                <a:effectLst/>
                <a:latin typeface="Consolas" panose="020B0609020204030204" pitchFamily="49" charset="0"/>
              </a:rPr>
              <a:t>13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"page"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0128"/>
                </a:solidFill>
                <a:effectLst/>
                <a:latin typeface="Consolas" panose="020B0609020204030204" pitchFamily="49" charset="0"/>
              </a:rPr>
              <a:t>4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"items"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[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"id"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0128"/>
                </a:solidFill>
                <a:effectLst/>
                <a:latin typeface="Consolas" panose="020B0609020204030204" pitchFamily="49" charset="0"/>
              </a:rPr>
              <a:t>4998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"avatar"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"avatar_4.png"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"nickname"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黑马小妹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"gender"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"woman"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0128"/>
                </a:solidFill>
                <a:effectLst/>
                <a:latin typeface="Consolas" panose="020B0609020204030204" pitchFamily="49" charset="0"/>
              </a:rPr>
              <a:t>21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[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单身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1F01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225C"/>
                </a:solidFill>
                <a:effectLst/>
                <a:latin typeface="Consolas" panose="020B0609020204030204" pitchFamily="49" charset="0"/>
              </a:rPr>
              <a:t>"fateValue"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0128"/>
                </a:solidFill>
                <a:effectLst/>
                <a:latin typeface="Consolas" panose="020B0609020204030204" pitchFamily="49" charset="0"/>
              </a:rPr>
              <a:t>81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012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2012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} 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  ]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9C1A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8" name="连接符: 肘形 7">
            <a:extLst>
              <a:ext uri="{FF2B5EF4-FFF2-40B4-BE49-F238E27FC236}">
                <a16:creationId xmlns:a16="http://schemas.microsoft.com/office/drawing/2014/main" id="{0CDE2D14-8E44-4800-AB98-9894EF1AE563}"/>
              </a:ext>
            </a:extLst>
          </p:cNvPr>
          <p:cNvCxnSpPr>
            <a:cxnSpLocks/>
            <a:stCxn id="13" idx="2"/>
            <a:endCxn id="4" idx="1"/>
          </p:cNvCxnSpPr>
          <p:nvPr/>
        </p:nvCxnSpPr>
        <p:spPr>
          <a:xfrm rot="16200000" flipH="1">
            <a:off x="6490393" y="2669066"/>
            <a:ext cx="903267" cy="3177122"/>
          </a:xfrm>
          <a:prstGeom prst="bentConnector2">
            <a:avLst/>
          </a:prstGeom>
          <a:ln w="19050">
            <a:solidFill>
              <a:srgbClr val="AD2B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A969620E-77FC-4707-A835-AE7FC2BCE853}"/>
              </a:ext>
            </a:extLst>
          </p:cNvPr>
          <p:cNvSpPr/>
          <p:nvPr/>
        </p:nvSpPr>
        <p:spPr>
          <a:xfrm>
            <a:off x="4139345" y="3052007"/>
            <a:ext cx="2428240" cy="376994"/>
          </a:xfrm>
          <a:prstGeom prst="rect">
            <a:avLst/>
          </a:prstGeom>
          <a:noFill/>
          <a:ln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15CB9F03-D6AC-4F94-B855-BB2E5112A2A1}"/>
              </a:ext>
            </a:extLst>
          </p:cNvPr>
          <p:cNvCxnSpPr>
            <a:cxnSpLocks/>
            <a:stCxn id="15" idx="1"/>
            <a:endCxn id="20" idx="0"/>
          </p:cNvCxnSpPr>
          <p:nvPr/>
        </p:nvCxnSpPr>
        <p:spPr>
          <a:xfrm rot="10800000" flipV="1">
            <a:off x="2567599" y="3240504"/>
            <a:ext cx="1571747" cy="738752"/>
          </a:xfrm>
          <a:prstGeom prst="bentConnector2">
            <a:avLst/>
          </a:prstGeom>
          <a:ln w="19050">
            <a:solidFill>
              <a:srgbClr val="AD2B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图片 19">
            <a:extLst>
              <a:ext uri="{FF2B5EF4-FFF2-40B4-BE49-F238E27FC236}">
                <a16:creationId xmlns:a16="http://schemas.microsoft.com/office/drawing/2014/main" id="{3A0B45F7-7B25-447F-9B51-D7A48C0C5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550" y="3979256"/>
            <a:ext cx="3990095" cy="263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342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4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31435FD7-EB92-4ED5-9D82-FD060E29C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推荐好友列表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03F3E30-0634-496A-A0C6-1E798E561E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代码调用过程</a:t>
            </a:r>
          </a:p>
        </p:txBody>
      </p:sp>
      <p:sp>
        <p:nvSpPr>
          <p:cNvPr id="5" name="Shape 2486">
            <a:extLst>
              <a:ext uri="{FF2B5EF4-FFF2-40B4-BE49-F238E27FC236}">
                <a16:creationId xmlns:a16="http://schemas.microsoft.com/office/drawing/2014/main" id="{695843EB-03D4-4A50-B965-D58737FFE2BC}"/>
              </a:ext>
            </a:extLst>
          </p:cNvPr>
          <p:cNvSpPr/>
          <p:nvPr/>
        </p:nvSpPr>
        <p:spPr>
          <a:xfrm>
            <a:off x="854953" y="3442349"/>
            <a:ext cx="583060" cy="11196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12700"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200" b="1" noProof="1">
              <a:latin typeface="Arial" panose="020B0604020202020204"/>
              <a:ea typeface="阿里巴巴普惠体" panose="00020600040101010101"/>
              <a:cs typeface="Arial" panose="020B0604020202020204"/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B41627A4-2705-4A12-A4B6-A2672CFA699E}"/>
              </a:ext>
            </a:extLst>
          </p:cNvPr>
          <p:cNvCxnSpPr>
            <a:cxnSpLocks/>
          </p:cNvCxnSpPr>
          <p:nvPr/>
        </p:nvCxnSpPr>
        <p:spPr>
          <a:xfrm>
            <a:off x="1457443" y="3964763"/>
            <a:ext cx="1131388" cy="0"/>
          </a:xfrm>
          <a:prstGeom prst="straightConnector1">
            <a:avLst/>
          </a:prstGeom>
          <a:ln w="19050">
            <a:solidFill>
              <a:srgbClr val="3333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3440AF29-B21E-4825-9509-68FBD9F7A0BA}"/>
              </a:ext>
            </a:extLst>
          </p:cNvPr>
          <p:cNvSpPr txBox="1"/>
          <p:nvPr/>
        </p:nvSpPr>
        <p:spPr>
          <a:xfrm>
            <a:off x="1464268" y="3571263"/>
            <a:ext cx="11316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发送</a:t>
            </a:r>
            <a:r>
              <a:rPr lang="en-US" altLang="zh-CN" sz="1200" b="1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http</a:t>
            </a:r>
            <a:r>
              <a:rPr lang="zh-CN" altLang="en-US" sz="1200" b="1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请求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ACEC35C-8853-454D-914A-6BCA135FD93B}"/>
              </a:ext>
            </a:extLst>
          </p:cNvPr>
          <p:cNvSpPr/>
          <p:nvPr/>
        </p:nvSpPr>
        <p:spPr>
          <a:xfrm>
            <a:off x="2588831" y="3134998"/>
            <a:ext cx="3307595" cy="1888195"/>
          </a:xfrm>
          <a:prstGeom prst="rect">
            <a:avLst/>
          </a:prstGeom>
          <a:noFill/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b="1">
              <a:ea typeface="阿里巴巴普惠体" panose="00020600040101010101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93B2BC5-5CB5-463C-9CF5-7CB9E8C43B26}"/>
              </a:ext>
            </a:extLst>
          </p:cNvPr>
          <p:cNvSpPr/>
          <p:nvPr/>
        </p:nvSpPr>
        <p:spPr>
          <a:xfrm>
            <a:off x="7023982" y="3134998"/>
            <a:ext cx="3381517" cy="188819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b="1">
              <a:ea typeface="阿里巴巴普惠体" panose="00020600040101010101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E157A425-70F5-44C1-890A-31B7D7280814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5896426" y="4079096"/>
            <a:ext cx="1127556" cy="0"/>
          </a:xfrm>
          <a:prstGeom prst="straightConnector1">
            <a:avLst/>
          </a:prstGeom>
          <a:ln w="19050">
            <a:solidFill>
              <a:srgbClr val="49504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E337CE1E-C48A-435B-959E-1592B5A71FBF}"/>
              </a:ext>
            </a:extLst>
          </p:cNvPr>
          <p:cNvSpPr txBox="1"/>
          <p:nvPr/>
        </p:nvSpPr>
        <p:spPr>
          <a:xfrm>
            <a:off x="2532093" y="2838084"/>
            <a:ext cx="24449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服务消费者（</a:t>
            </a:r>
            <a:r>
              <a:rPr lang="en-US" altLang="zh-CN" sz="1200" b="1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tanhua-app-server</a:t>
            </a:r>
            <a:r>
              <a:rPr lang="zh-CN" altLang="en-US" sz="1200" b="1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）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013B36E-82A4-4C17-824F-9B6829F5248A}"/>
              </a:ext>
            </a:extLst>
          </p:cNvPr>
          <p:cNvSpPr txBox="1"/>
          <p:nvPr/>
        </p:nvSpPr>
        <p:spPr>
          <a:xfrm>
            <a:off x="6988727" y="2857999"/>
            <a:ext cx="26711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服务提供者（</a:t>
            </a:r>
            <a:r>
              <a:rPr lang="en-US" altLang="zh-CN" sz="1200" b="1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tanhua-dubbo-mongo</a:t>
            </a:r>
            <a:r>
              <a:rPr lang="zh-CN" altLang="en-US" sz="1200" b="1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）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5F9B740-7A93-416B-A282-D00D8D87E3B8}"/>
              </a:ext>
            </a:extLst>
          </p:cNvPr>
          <p:cNvSpPr txBox="1"/>
          <p:nvPr/>
        </p:nvSpPr>
        <p:spPr>
          <a:xfrm>
            <a:off x="6070878" y="3659293"/>
            <a:ext cx="737702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RPC</a:t>
            </a:r>
            <a:r>
              <a:rPr lang="zh-CN" altLang="en-US" sz="1200" b="1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框架</a:t>
            </a:r>
            <a:endParaRPr lang="en-US" altLang="zh-CN" sz="1200" b="1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dubbo</a:t>
            </a:r>
            <a:endParaRPr lang="zh-CN" altLang="en-US" sz="1200" b="1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FB94CE25-9013-4A20-8485-D0BFAC1D2364}"/>
              </a:ext>
            </a:extLst>
          </p:cNvPr>
          <p:cNvCxnSpPr/>
          <p:nvPr/>
        </p:nvCxnSpPr>
        <p:spPr>
          <a:xfrm>
            <a:off x="4378873" y="3619580"/>
            <a:ext cx="0" cy="1151920"/>
          </a:xfrm>
          <a:prstGeom prst="line">
            <a:avLst/>
          </a:prstGeom>
          <a:ln>
            <a:solidFill>
              <a:srgbClr val="B700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4BE9509D-0DE5-4BA6-8F7F-59BD5E6C03EE}"/>
              </a:ext>
            </a:extLst>
          </p:cNvPr>
          <p:cNvSpPr txBox="1"/>
          <p:nvPr/>
        </p:nvSpPr>
        <p:spPr>
          <a:xfrm>
            <a:off x="2878991" y="3303850"/>
            <a:ext cx="9796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Controller</a:t>
            </a:r>
            <a:r>
              <a:rPr lang="zh-CN" altLang="en-US" sz="1200" b="1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层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09330E0-7D2D-4CE5-BDE6-D3C68B94D7BA}"/>
              </a:ext>
            </a:extLst>
          </p:cNvPr>
          <p:cNvSpPr txBox="1"/>
          <p:nvPr/>
        </p:nvSpPr>
        <p:spPr>
          <a:xfrm>
            <a:off x="2632578" y="3810536"/>
            <a:ext cx="17840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获取请求参数</a:t>
            </a:r>
            <a:endParaRPr lang="en-US" altLang="zh-CN" sz="1200" b="1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调用</a:t>
            </a:r>
            <a:r>
              <a:rPr lang="en-US" altLang="zh-CN" sz="1200" b="1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service</a:t>
            </a:r>
            <a:r>
              <a:rPr lang="zh-CN" altLang="en-US" sz="1200" b="1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业务处理</a:t>
            </a:r>
            <a:endParaRPr lang="en-US" altLang="zh-CN" sz="1200" b="1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构造</a:t>
            </a:r>
            <a:r>
              <a:rPr lang="en-US" altLang="zh-CN" sz="1200" b="1" err="1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ResponseEntity</a:t>
            </a:r>
            <a:r>
              <a:rPr lang="zh-CN" altLang="en-US" sz="1200" b="1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返回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B738940-883E-4137-9205-4012DB6D6C72}"/>
              </a:ext>
            </a:extLst>
          </p:cNvPr>
          <p:cNvSpPr txBox="1"/>
          <p:nvPr/>
        </p:nvSpPr>
        <p:spPr>
          <a:xfrm>
            <a:off x="4503946" y="3279692"/>
            <a:ext cx="7951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Service</a:t>
            </a:r>
            <a:r>
              <a:rPr lang="zh-CN" altLang="en-US" sz="1200" b="1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层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1447880-9B4A-47EA-852F-F56EC7705AE2}"/>
              </a:ext>
            </a:extLst>
          </p:cNvPr>
          <p:cNvSpPr txBox="1"/>
          <p:nvPr/>
        </p:nvSpPr>
        <p:spPr>
          <a:xfrm>
            <a:off x="4480139" y="3911096"/>
            <a:ext cx="1217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业务逻辑处理</a:t>
            </a:r>
            <a:endParaRPr lang="en-US" altLang="zh-CN" sz="1200" b="1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引入</a:t>
            </a:r>
            <a:r>
              <a:rPr lang="en-US" altLang="zh-CN" sz="1200" b="1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dubbo</a:t>
            </a:r>
            <a:r>
              <a:rPr lang="zh-CN" altLang="en-US" sz="1200" b="1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服务</a:t>
            </a:r>
            <a:endParaRPr lang="en-US" altLang="zh-CN" sz="1200" b="1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封装</a:t>
            </a:r>
            <a:r>
              <a:rPr lang="en-US" altLang="zh-CN" sz="1200" b="1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VO</a:t>
            </a:r>
            <a:endParaRPr lang="zh-CN" altLang="en-US" sz="1200" b="1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61702D0-4C4B-4300-8D1D-46DC0A893796}"/>
              </a:ext>
            </a:extLst>
          </p:cNvPr>
          <p:cNvSpPr txBox="1"/>
          <p:nvPr/>
        </p:nvSpPr>
        <p:spPr>
          <a:xfrm>
            <a:off x="8311612" y="3294264"/>
            <a:ext cx="5549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API</a:t>
            </a:r>
            <a:r>
              <a:rPr lang="zh-CN" altLang="en-US" sz="1200" b="1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层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3685852-64DA-4100-A1F1-E0189013513D}"/>
              </a:ext>
            </a:extLst>
          </p:cNvPr>
          <p:cNvSpPr txBox="1"/>
          <p:nvPr/>
        </p:nvSpPr>
        <p:spPr>
          <a:xfrm>
            <a:off x="7881206" y="3810536"/>
            <a:ext cx="1846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提供基础数据服务</a:t>
            </a:r>
            <a:endParaRPr lang="en-US" altLang="zh-CN" sz="1200" b="1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调用</a:t>
            </a:r>
            <a:r>
              <a:rPr lang="en-US" altLang="zh-CN" sz="1200" b="1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MongoTemplate</a:t>
            </a:r>
            <a:r>
              <a:rPr lang="zh-CN" altLang="en-US" sz="1200" b="1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操作</a:t>
            </a:r>
            <a:endParaRPr lang="en-US" altLang="zh-CN" sz="1200" b="1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818042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8" grpId="0" animBg="1"/>
      <p:bldP spid="9" grpId="0" animBg="1"/>
      <p:bldP spid="11" grpId="0"/>
      <p:bldP spid="12" grpId="0"/>
      <p:bldP spid="13" grpId="0"/>
      <p:bldP spid="16" grpId="0"/>
      <p:bldP spid="17" grpId="0"/>
      <p:bldP spid="18" grpId="0"/>
      <p:bldP spid="19" grpId="0"/>
      <p:bldP spid="20" grpId="0"/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8">
            <a:extLst>
              <a:ext uri="{FF2B5EF4-FFF2-40B4-BE49-F238E27FC236}">
                <a16:creationId xmlns:a16="http://schemas.microsoft.com/office/drawing/2014/main" id="{3CF4DD5F-8C30-46C6-87C6-C819C8D17C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获取请求参数</a:t>
            </a:r>
            <a:endParaRPr lang="en-US" altLang="zh-CN"/>
          </a:p>
          <a:p>
            <a:r>
              <a:rPr lang="en-US" altLang="zh-CN"/>
              <a:t>Service</a:t>
            </a:r>
            <a:r>
              <a:rPr lang="zh-CN" altLang="en-US"/>
              <a:t>调用</a:t>
            </a:r>
            <a:r>
              <a:rPr lang="en-US" altLang="zh-CN"/>
              <a:t>API</a:t>
            </a:r>
            <a:r>
              <a:rPr lang="zh-CN" altLang="en-US"/>
              <a:t>分页查询推荐列表</a:t>
            </a:r>
            <a:endParaRPr lang="en-US" altLang="zh-CN"/>
          </a:p>
          <a:p>
            <a:pPr marL="952485" lvl="2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b="0">
                <a:ea typeface="阿里巴巴普惠体" panose="00020600040101010101" pitchFamily="18" charset="-122"/>
              </a:rPr>
              <a:t>调用</a:t>
            </a:r>
            <a:r>
              <a:rPr lang="en-US" altLang="zh-CN" sz="1600" b="0">
                <a:ea typeface="阿里巴巴普惠体" panose="00020600040101010101" pitchFamily="18" charset="-122"/>
              </a:rPr>
              <a:t>API</a:t>
            </a:r>
            <a:r>
              <a:rPr lang="zh-CN" altLang="en-US" sz="1600" b="0">
                <a:ea typeface="阿里巴巴普惠体" panose="00020600040101010101" pitchFamily="18" charset="-122"/>
              </a:rPr>
              <a:t>查询分页列表</a:t>
            </a:r>
            <a:endParaRPr lang="en-US" altLang="zh-CN" sz="1600" b="0">
              <a:ea typeface="阿里巴巴普惠体" panose="00020600040101010101" pitchFamily="18" charset="-122"/>
            </a:endParaRPr>
          </a:p>
          <a:p>
            <a:pPr marL="952485" lvl="2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b="0">
                <a:ea typeface="阿里巴巴普惠体" panose="00020600040101010101" pitchFamily="18" charset="-122"/>
              </a:rPr>
              <a:t>根据推荐用户</a:t>
            </a:r>
            <a:r>
              <a:rPr lang="en-US" altLang="zh-CN" sz="1600" b="0">
                <a:ea typeface="阿里巴巴普惠体" panose="00020600040101010101" pitchFamily="18" charset="-122"/>
              </a:rPr>
              <a:t>id</a:t>
            </a:r>
            <a:r>
              <a:rPr lang="zh-CN" altLang="en-US" sz="1600" b="0">
                <a:ea typeface="阿里巴巴普惠体" panose="00020600040101010101" pitchFamily="18" charset="-122"/>
              </a:rPr>
              <a:t>查询用户详情</a:t>
            </a:r>
            <a:endParaRPr lang="en-US" altLang="zh-CN" sz="1600" b="0">
              <a:ea typeface="阿里巴巴普惠体" panose="00020600040101010101" pitchFamily="18" charset="-122"/>
            </a:endParaRPr>
          </a:p>
          <a:p>
            <a:pPr marL="952485" lvl="2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b="0">
                <a:ea typeface="阿里巴巴普惠体" panose="00020600040101010101" pitchFamily="18" charset="-122"/>
              </a:rPr>
              <a:t>构造</a:t>
            </a:r>
            <a:r>
              <a:rPr lang="en-US" altLang="zh-CN" sz="1600" b="0">
                <a:ea typeface="阿里巴巴普惠体" panose="00020600040101010101" pitchFamily="18" charset="-122"/>
              </a:rPr>
              <a:t>VO</a:t>
            </a:r>
            <a:r>
              <a:rPr lang="zh-CN" altLang="en-US" sz="1600" b="0">
                <a:ea typeface="阿里巴巴普惠体" panose="00020600040101010101" pitchFamily="18" charset="-122"/>
              </a:rPr>
              <a:t>对象</a:t>
            </a:r>
            <a:endParaRPr lang="en-US" altLang="zh-CN" sz="1600" b="0">
              <a:ea typeface="阿里巴巴普惠体" panose="00020600040101010101" pitchFamily="18" charset="-122"/>
            </a:endParaRPr>
          </a:p>
          <a:p>
            <a:r>
              <a:rPr lang="en-US" altLang="zh-CN"/>
              <a:t>API</a:t>
            </a:r>
            <a:r>
              <a:rPr lang="zh-CN" altLang="en-US"/>
              <a:t>层完成分页查询</a:t>
            </a:r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B8F3B623-35F7-46C9-861B-3C0A89D71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推荐好友列表</a:t>
            </a:r>
          </a:p>
        </p:txBody>
      </p:sp>
    </p:spTree>
    <p:extLst>
      <p:ext uri="{BB962C8B-B14F-4D97-AF65-F5344CB8AC3E}">
        <p14:creationId xmlns:p14="http://schemas.microsoft.com/office/powerpoint/2010/main" val="147367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81D9CF9-BE20-4A1C-B55F-156821DB0C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频繁调用</a:t>
            </a:r>
            <a:r>
              <a:rPr lang="en-US" altLang="zh-CN"/>
              <a:t>UserInfoAPI</a:t>
            </a:r>
            <a:r>
              <a:rPr lang="zh-CN" altLang="en-US"/>
              <a:t>查询是否存在效率问题</a:t>
            </a:r>
            <a:endParaRPr lang="en-US" altLang="zh-CN"/>
          </a:p>
          <a:p>
            <a:r>
              <a:rPr lang="zh-CN" altLang="en-US"/>
              <a:t>代码如何优化</a:t>
            </a: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AD44D72D-E2D6-430F-91B7-AB922B64D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推荐好友列表</a:t>
            </a:r>
          </a:p>
        </p:txBody>
      </p:sp>
    </p:spTree>
    <p:extLst>
      <p:ext uri="{BB962C8B-B14F-4D97-AF65-F5344CB8AC3E}">
        <p14:creationId xmlns:p14="http://schemas.microsoft.com/office/powerpoint/2010/main" val="2711777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11_课程总结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8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22773</TotalTime>
  <Words>2518</Words>
  <Application>Microsoft Office PowerPoint</Application>
  <PresentationFormat>宽屏</PresentationFormat>
  <Paragraphs>548</Paragraphs>
  <Slides>58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8</vt:i4>
      </vt:variant>
      <vt:variant>
        <vt:lpstr>幻灯片标题</vt:lpstr>
      </vt:variant>
      <vt:variant>
        <vt:i4>58</vt:i4>
      </vt:variant>
    </vt:vector>
  </HeadingPairs>
  <TitlesOfParts>
    <vt:vector size="84" baseType="lpstr">
      <vt:lpstr>Alibaba PuHuiTi B</vt:lpstr>
      <vt:lpstr>Alibaba PuHuiTi M</vt:lpstr>
      <vt:lpstr>Alibaba PuHuiTi R</vt:lpstr>
      <vt:lpstr>-apple-system</vt:lpstr>
      <vt:lpstr>Helvetica Neue</vt:lpstr>
      <vt:lpstr>Hiragino Sans GB</vt:lpstr>
      <vt:lpstr>pingfang SC</vt:lpstr>
      <vt:lpstr>阿里巴巴普惠体</vt:lpstr>
      <vt:lpstr>等线</vt:lpstr>
      <vt:lpstr>黑体</vt:lpstr>
      <vt:lpstr>宋体</vt:lpstr>
      <vt:lpstr>微软雅黑</vt:lpstr>
      <vt:lpstr>Arial</vt:lpstr>
      <vt:lpstr>Calibri</vt:lpstr>
      <vt:lpstr>Consolas</vt:lpstr>
      <vt:lpstr>Segoe UI</vt:lpstr>
      <vt:lpstr>Verdana</vt:lpstr>
      <vt:lpstr>Wingdings</vt:lpstr>
      <vt:lpstr>封面2</vt:lpstr>
      <vt:lpstr>目录</vt:lpstr>
      <vt:lpstr>学习目标</vt:lpstr>
      <vt:lpstr>11_课程总结</vt:lpstr>
      <vt:lpstr>章节页版式（一级+二级标题）</vt:lpstr>
      <vt:lpstr>章节页版式（一级标题）</vt:lpstr>
      <vt:lpstr>正文设计方案</vt:lpstr>
      <vt:lpstr>5_结束页设计方案</vt:lpstr>
      <vt:lpstr>圈子功能实现</vt:lpstr>
      <vt:lpstr>PowerPoint 演示文稿</vt:lpstr>
      <vt:lpstr>PowerPoint 演示文稿</vt:lpstr>
      <vt:lpstr>推荐好友列表</vt:lpstr>
      <vt:lpstr>推荐好友列表</vt:lpstr>
      <vt:lpstr>推荐好友列表</vt:lpstr>
      <vt:lpstr>推荐好友列表</vt:lpstr>
      <vt:lpstr>推荐好友列表</vt:lpstr>
      <vt:lpstr>推荐好友列表</vt:lpstr>
      <vt:lpstr>推荐好友列表</vt:lpstr>
      <vt:lpstr>推荐好友列表</vt:lpstr>
      <vt:lpstr>MongoDB集群</vt:lpstr>
      <vt:lpstr>MongoDB集群</vt:lpstr>
      <vt:lpstr>MongoDB集群</vt:lpstr>
      <vt:lpstr>MongoDB集群</vt:lpstr>
      <vt:lpstr>MongoDB集群</vt:lpstr>
      <vt:lpstr>MongoDB集群</vt:lpstr>
      <vt:lpstr>MongoDB副本集群</vt:lpstr>
      <vt:lpstr>MongoDB集群</vt:lpstr>
      <vt:lpstr>MongoDB集群</vt:lpstr>
      <vt:lpstr>MongoDB集群</vt:lpstr>
      <vt:lpstr>MongoDB集群</vt:lpstr>
      <vt:lpstr>MongoDB集群</vt:lpstr>
      <vt:lpstr>MongoDB集群</vt:lpstr>
      <vt:lpstr>MongoDB集群</vt:lpstr>
      <vt:lpstr>MongoDB集群</vt:lpstr>
      <vt:lpstr>MongoDB集群</vt:lpstr>
      <vt:lpstr>MongoDB集群</vt:lpstr>
      <vt:lpstr>MongoDB分片集群</vt:lpstr>
      <vt:lpstr>圈子功能</vt:lpstr>
      <vt:lpstr>圈子功能</vt:lpstr>
      <vt:lpstr>圈子功能</vt:lpstr>
      <vt:lpstr>圈子功能</vt:lpstr>
      <vt:lpstr>圈子功能</vt:lpstr>
      <vt:lpstr>圈子功能</vt:lpstr>
      <vt:lpstr>圈子功能</vt:lpstr>
      <vt:lpstr>圈子功能</vt:lpstr>
      <vt:lpstr>圈子功能</vt:lpstr>
      <vt:lpstr>圈子功能</vt:lpstr>
      <vt:lpstr>圈子功能</vt:lpstr>
      <vt:lpstr>圈子功能</vt:lpstr>
      <vt:lpstr>圈子功能</vt:lpstr>
      <vt:lpstr>圈子功能</vt:lpstr>
      <vt:lpstr>圈子功能</vt:lpstr>
      <vt:lpstr>圈子功能</vt:lpstr>
      <vt:lpstr>圈子功能</vt:lpstr>
      <vt:lpstr>圈子功能</vt:lpstr>
      <vt:lpstr>圈子功能</vt:lpstr>
      <vt:lpstr>圈子功能</vt:lpstr>
      <vt:lpstr>圈子功能</vt:lpstr>
      <vt:lpstr>圈子功能</vt:lpstr>
      <vt:lpstr>圈子功能</vt:lpstr>
      <vt:lpstr>圈子功能</vt:lpstr>
      <vt:lpstr>圈子功能</vt:lpstr>
      <vt:lpstr>圈子功能-我的动态</vt:lpstr>
      <vt:lpstr>PowerPoint 演示文稿</vt:lpstr>
      <vt:lpstr>探花交友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张福泉</cp:lastModifiedBy>
  <cp:revision>922</cp:revision>
  <dcterms:created xsi:type="dcterms:W3CDTF">2020-03-31T02:23:27Z</dcterms:created>
  <dcterms:modified xsi:type="dcterms:W3CDTF">2021-08-09T08:46:08Z</dcterms:modified>
</cp:coreProperties>
</file>