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696" r:id="rId2"/>
    <p:sldMasterId id="2147483665" r:id="rId3"/>
    <p:sldMasterId id="2147483707" r:id="rId4"/>
    <p:sldMasterId id="2147483715" r:id="rId5"/>
    <p:sldMasterId id="2147483700" r:id="rId6"/>
    <p:sldMasterId id="2147483698" r:id="rId7"/>
    <p:sldMasterId id="2147483668" r:id="rId8"/>
    <p:sldMasterId id="2147483672" r:id="rId9"/>
  </p:sldMasterIdLst>
  <p:notesMasterIdLst>
    <p:notesMasterId r:id="rId57"/>
  </p:notesMasterIdLst>
  <p:handoutMasterIdLst>
    <p:handoutMasterId r:id="rId58"/>
  </p:handoutMasterIdLst>
  <p:sldIdLst>
    <p:sldId id="462" r:id="rId10"/>
    <p:sldId id="673" r:id="rId11"/>
    <p:sldId id="463" r:id="rId12"/>
    <p:sldId id="465" r:id="rId13"/>
    <p:sldId id="647" r:id="rId14"/>
    <p:sldId id="648" r:id="rId15"/>
    <p:sldId id="678" r:id="rId16"/>
    <p:sldId id="649" r:id="rId17"/>
    <p:sldId id="676" r:id="rId18"/>
    <p:sldId id="650" r:id="rId19"/>
    <p:sldId id="674" r:id="rId20"/>
    <p:sldId id="640" r:id="rId21"/>
    <p:sldId id="652" r:id="rId22"/>
    <p:sldId id="651" r:id="rId23"/>
    <p:sldId id="675" r:id="rId24"/>
    <p:sldId id="677" r:id="rId25"/>
    <p:sldId id="658" r:id="rId26"/>
    <p:sldId id="680" r:id="rId27"/>
    <p:sldId id="571" r:id="rId28"/>
    <p:sldId id="645" r:id="rId29"/>
    <p:sldId id="662" r:id="rId30"/>
    <p:sldId id="646" r:id="rId31"/>
    <p:sldId id="682" r:id="rId32"/>
    <p:sldId id="663" r:id="rId33"/>
    <p:sldId id="681" r:id="rId34"/>
    <p:sldId id="684" r:id="rId35"/>
    <p:sldId id="656" r:id="rId36"/>
    <p:sldId id="683" r:id="rId37"/>
    <p:sldId id="687" r:id="rId38"/>
    <p:sldId id="657" r:id="rId39"/>
    <p:sldId id="686" r:id="rId40"/>
    <p:sldId id="688" r:id="rId41"/>
    <p:sldId id="685" r:id="rId42"/>
    <p:sldId id="665" r:id="rId43"/>
    <p:sldId id="641" r:id="rId44"/>
    <p:sldId id="660" r:id="rId45"/>
    <p:sldId id="667" r:id="rId46"/>
    <p:sldId id="689" r:id="rId47"/>
    <p:sldId id="653" r:id="rId48"/>
    <p:sldId id="668" r:id="rId49"/>
    <p:sldId id="690" r:id="rId50"/>
    <p:sldId id="692" r:id="rId51"/>
    <p:sldId id="659" r:id="rId52"/>
    <p:sldId id="654" r:id="rId53"/>
    <p:sldId id="691" r:id="rId54"/>
    <p:sldId id="507" r:id="rId55"/>
    <p:sldId id="26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" initials="l" lastIdx="3" clrIdx="0">
    <p:extLst>
      <p:ext uri="{19B8F6BF-5375-455C-9EA6-DF929625EA0E}">
        <p15:presenceInfo xmlns:p15="http://schemas.microsoft.com/office/powerpoint/2012/main" userId="lemon" providerId="None"/>
      </p:ext>
    </p:extLst>
  </p:cmAuthor>
  <p:cmAuthor id="2" name="张福泉" initials="张福泉" lastIdx="2" clrIdx="1">
    <p:extLst>
      <p:ext uri="{19B8F6BF-5375-455C-9EA6-DF929625EA0E}">
        <p15:presenceInfo xmlns:p15="http://schemas.microsoft.com/office/powerpoint/2012/main" userId="张福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6"/>
    <a:srgbClr val="49504F"/>
    <a:srgbClr val="FFFFE4"/>
    <a:srgbClr val="B60206"/>
    <a:srgbClr val="333333"/>
    <a:srgbClr val="FFFFFF"/>
    <a:srgbClr val="919191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5306" autoAdjust="0"/>
  </p:normalViewPr>
  <p:slideViewPr>
    <p:cSldViewPr snapToGrid="0">
      <p:cViewPr varScale="1">
        <p:scale>
          <a:sx n="56" d="100"/>
          <a:sy n="56" d="100"/>
        </p:scale>
        <p:origin x="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3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8883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255317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测试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测试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</a:t>
            </a:r>
            <a:r>
              <a:rPr lang="zh-CN" altLang="en-US"/>
              <a:t>以图文并茂</a:t>
            </a:r>
            <a:r>
              <a:rPr lang="zh-CN" altLang="en-US" dirty="0"/>
              <a:t>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72251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22226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9300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7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课程总结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Learning 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712" r:id="rId12"/>
    <p:sldLayoutId id="2147483681" r:id="rId13"/>
    <p:sldLayoutId id="2147483693" r:id="rId14"/>
    <p:sldLayoutId id="2147483710" r:id="rId15"/>
    <p:sldLayoutId id="2147483706" r:id="rId16"/>
    <p:sldLayoutId id="2147483714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/>
              <a:t>圈子互动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2977" y="1519069"/>
            <a:ext cx="7148605" cy="35976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推荐动态是通过推荐系统，根据个人偏好进行实时计算得出的结果</a:t>
            </a:r>
            <a:endParaRPr lang="en-US" altLang="zh-CN"/>
          </a:p>
          <a:p>
            <a:r>
              <a:rPr lang="zh-CN" altLang="en-US"/>
              <a:t>推荐系统采集用户的行为特征（日常操作行为）</a:t>
            </a:r>
            <a:endParaRPr lang="en-US" altLang="zh-CN"/>
          </a:p>
          <a:p>
            <a:pPr lvl="1"/>
            <a:r>
              <a:rPr lang="zh-CN" altLang="en-US"/>
              <a:t>查看</a:t>
            </a:r>
            <a:endParaRPr lang="en-US" altLang="zh-CN"/>
          </a:p>
          <a:p>
            <a:pPr lvl="1"/>
            <a:r>
              <a:rPr lang="zh-CN" altLang="en-US"/>
              <a:t>点赞</a:t>
            </a:r>
            <a:endParaRPr lang="en-US" altLang="zh-CN"/>
          </a:p>
          <a:p>
            <a:pPr lvl="1"/>
            <a:r>
              <a:rPr lang="zh-CN" altLang="en-US"/>
              <a:t>评论</a:t>
            </a:r>
            <a:endParaRPr lang="en-US" altLang="zh-CN"/>
          </a:p>
          <a:p>
            <a:r>
              <a:rPr lang="zh-CN" altLang="en-US"/>
              <a:t>大数据推荐系统实时计算，统计推荐数据</a:t>
            </a:r>
            <a:endParaRPr lang="en-US" altLang="zh-CN"/>
          </a:p>
          <a:p>
            <a:r>
              <a:rPr lang="zh-CN" altLang="en-US"/>
              <a:t>将结果写入</a:t>
            </a:r>
            <a:r>
              <a:rPr lang="en-US" altLang="zh-CN"/>
              <a:t>redis</a:t>
            </a:r>
          </a:p>
          <a:p>
            <a:r>
              <a:rPr lang="zh-CN" altLang="en-US"/>
              <a:t>查询推荐动态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推荐动态</a:t>
            </a:r>
            <a:endParaRPr lang="en-US" altLang="zh-CN"/>
          </a:p>
        </p:txBody>
      </p:sp>
      <p:sp>
        <p:nvSpPr>
          <p:cNvPr id="10" name="Shape 2486">
            <a:extLst>
              <a:ext uri="{FF2B5EF4-FFF2-40B4-BE49-F238E27FC236}">
                <a16:creationId xmlns:a16="http://schemas.microsoft.com/office/drawing/2014/main" id="{3658A38C-F54B-4843-AB38-8CEF2669EDCB}"/>
              </a:ext>
            </a:extLst>
          </p:cNvPr>
          <p:cNvSpPr/>
          <p:nvPr/>
        </p:nvSpPr>
        <p:spPr>
          <a:xfrm>
            <a:off x="5776340" y="3368370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2CE8240-1B71-4E9E-804B-2A8B0BC683C4}"/>
              </a:ext>
            </a:extLst>
          </p:cNvPr>
          <p:cNvCxnSpPr>
            <a:cxnSpLocks/>
          </p:cNvCxnSpPr>
          <p:nvPr/>
        </p:nvCxnSpPr>
        <p:spPr>
          <a:xfrm>
            <a:off x="6359400" y="4030844"/>
            <a:ext cx="1407574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4409B91-9F97-4951-B860-D22B664FFF9F}"/>
              </a:ext>
            </a:extLst>
          </p:cNvPr>
          <p:cNvSpPr/>
          <p:nvPr/>
        </p:nvSpPr>
        <p:spPr>
          <a:xfrm>
            <a:off x="10227354" y="3573643"/>
            <a:ext cx="914400" cy="9144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推荐系统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BE9CEC-D92B-4683-BBB4-7284E59E11FE}"/>
              </a:ext>
            </a:extLst>
          </p:cNvPr>
          <p:cNvSpPr/>
          <p:nvPr/>
        </p:nvSpPr>
        <p:spPr>
          <a:xfrm>
            <a:off x="7766974" y="3809247"/>
            <a:ext cx="1203856" cy="4431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9504F"/>
                </a:solidFill>
              </a:rPr>
              <a:t>JAVA</a:t>
            </a:r>
            <a:r>
              <a:rPr lang="zh-CN" altLang="en-US">
                <a:solidFill>
                  <a:srgbClr val="49504F"/>
                </a:solidFill>
              </a:rPr>
              <a:t>服务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ED939B-504E-4E70-BADA-094505A79AD3}"/>
              </a:ext>
            </a:extLst>
          </p:cNvPr>
          <p:cNvCxnSpPr>
            <a:stCxn id="15" idx="3"/>
            <a:endCxn id="14" idx="2"/>
          </p:cNvCxnSpPr>
          <p:nvPr/>
        </p:nvCxnSpPr>
        <p:spPr>
          <a:xfrm flipV="1">
            <a:off x="8970830" y="4030843"/>
            <a:ext cx="1256524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4FDB6ACB-49C4-4E53-BE83-E610214FBADF}"/>
              </a:ext>
            </a:extLst>
          </p:cNvPr>
          <p:cNvSpPr/>
          <p:nvPr/>
        </p:nvSpPr>
        <p:spPr>
          <a:xfrm>
            <a:off x="10056292" y="2342001"/>
            <a:ext cx="1256524" cy="443187"/>
          </a:xfrm>
          <a:prstGeom prst="can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AADB82-DE7E-4AC7-A6C0-3B3FAE4D660C}"/>
              </a:ext>
            </a:extLst>
          </p:cNvPr>
          <p:cNvCxnSpPr>
            <a:stCxn id="14" idx="0"/>
            <a:endCxn id="19" idx="3"/>
          </p:cNvCxnSpPr>
          <p:nvPr/>
        </p:nvCxnSpPr>
        <p:spPr>
          <a:xfrm flipV="1">
            <a:off x="10684554" y="2785188"/>
            <a:ext cx="0" cy="788455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DD00150-450A-4263-923C-034DCC4E56FE}"/>
              </a:ext>
            </a:extLst>
          </p:cNvPr>
          <p:cNvSpPr txBox="1"/>
          <p:nvPr/>
        </p:nvSpPr>
        <p:spPr>
          <a:xfrm>
            <a:off x="6587552" y="37538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发送请求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35680B1-D0D5-4882-B537-0472C47D0062}"/>
              </a:ext>
            </a:extLst>
          </p:cNvPr>
          <p:cNvSpPr txBox="1"/>
          <p:nvPr/>
        </p:nvSpPr>
        <p:spPr>
          <a:xfrm>
            <a:off x="9041643" y="3721922"/>
            <a:ext cx="1138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采集行为数据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446886-2AFD-4448-BDB3-C42A6C21ADEA}"/>
              </a:ext>
            </a:extLst>
          </p:cNvPr>
          <p:cNvSpPr txBox="1"/>
          <p:nvPr/>
        </p:nvSpPr>
        <p:spPr>
          <a:xfrm>
            <a:off x="10341535" y="46153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实时计算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40986F-CCF8-4865-9B33-60A30094652F}"/>
              </a:ext>
            </a:extLst>
          </p:cNvPr>
          <p:cNvSpPr txBox="1"/>
          <p:nvPr/>
        </p:nvSpPr>
        <p:spPr>
          <a:xfrm>
            <a:off x="10684554" y="3040915"/>
            <a:ext cx="796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存入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redis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5448A7A2-B891-4FEE-AD1B-995F488B670E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 rot="10800000" flipV="1">
            <a:off x="8368902" y="2563595"/>
            <a:ext cx="1687390" cy="1245652"/>
          </a:xfrm>
          <a:prstGeom prst="bentConnector2">
            <a:avLst/>
          </a:prstGeom>
          <a:ln w="19050">
            <a:solidFill>
              <a:srgbClr val="B700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70EB924-4D71-457E-A5FC-03F45434FE2D}"/>
              </a:ext>
            </a:extLst>
          </p:cNvPr>
          <p:cNvSpPr txBox="1"/>
          <p:nvPr/>
        </p:nvSpPr>
        <p:spPr>
          <a:xfrm>
            <a:off x="8343448" y="2212611"/>
            <a:ext cx="1138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查询推荐动态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0456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4" grpId="0" animBg="1"/>
      <p:bldP spid="15" grpId="0" animBg="1"/>
      <p:bldP spid="19" grpId="0" animBg="1"/>
      <p:bldP spid="29" grpId="0"/>
      <p:bldP spid="31" grpId="0"/>
      <p:bldP spid="33" grpId="0"/>
      <p:bldP spid="3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0468C4-6DDA-481F-85EF-854D52E8E6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推荐动态数据存入</a:t>
            </a:r>
            <a:r>
              <a:rPr lang="en-US" altLang="zh-CN"/>
              <a:t>Redis</a:t>
            </a:r>
            <a:r>
              <a:rPr lang="zh-CN" altLang="en-US"/>
              <a:t>服务器中</a:t>
            </a:r>
            <a:endParaRPr lang="en-US" altLang="zh-CN"/>
          </a:p>
          <a:p>
            <a:r>
              <a:rPr lang="zh-CN" altLang="en-US"/>
              <a:t>存入的数据</a:t>
            </a:r>
            <a:r>
              <a:rPr lang="en-US" altLang="zh-CN"/>
              <a:t>KEY</a:t>
            </a:r>
            <a:r>
              <a:rPr lang="zh-CN" altLang="en-US"/>
              <a:t>为</a:t>
            </a:r>
            <a:r>
              <a:rPr lang="en-US" altLang="zh-CN"/>
              <a:t>MOVEMENTS_RECOMMED_{</a:t>
            </a:r>
            <a:r>
              <a:rPr lang="zh-CN" altLang="en-US"/>
              <a:t>用户</a:t>
            </a:r>
            <a:r>
              <a:rPr lang="en-US" altLang="zh-CN"/>
              <a:t>id}</a:t>
            </a:r>
          </a:p>
          <a:p>
            <a:r>
              <a:rPr lang="zh-CN" altLang="en-US"/>
              <a:t>存入的数据</a:t>
            </a:r>
            <a:r>
              <a:rPr lang="en-US" altLang="zh-CN"/>
              <a:t>VALUE</a:t>
            </a:r>
            <a:r>
              <a:rPr lang="zh-CN" altLang="en-US"/>
              <a:t>为：动态</a:t>
            </a:r>
            <a:r>
              <a:rPr lang="en-US" altLang="zh-CN"/>
              <a:t>PID</a:t>
            </a:r>
            <a:r>
              <a:rPr lang="zh-CN" altLang="en-US"/>
              <a:t>字符串（多个</a:t>
            </a:r>
            <a:r>
              <a:rPr lang="en-US" altLang="zh-CN"/>
              <a:t>PID</a:t>
            </a:r>
            <a:r>
              <a:rPr lang="zh-CN" altLang="en-US"/>
              <a:t>间使用“，”连接）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79A30C-5D7A-4AE7-9AAC-D13EF524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C35C8-4C47-4009-B802-B19DD85BF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推荐动态</a:t>
            </a:r>
            <a:r>
              <a:rPr lang="en-US" altLang="zh-CN"/>
              <a:t>-</a:t>
            </a:r>
            <a:r>
              <a:rPr lang="zh-CN" altLang="en-US"/>
              <a:t>数据格式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6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推荐动态</a:t>
            </a:r>
            <a:r>
              <a:rPr lang="en-US" altLang="zh-CN"/>
              <a:t>-</a:t>
            </a:r>
            <a:r>
              <a:rPr lang="zh-CN" altLang="en-US"/>
              <a:t>接口说明</a:t>
            </a: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D3BA0DC1-B5B2-4B54-86A8-498205B8A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11950"/>
              </p:ext>
            </p:extLst>
          </p:nvPr>
        </p:nvGraphicFramePr>
        <p:xfrm>
          <a:off x="792703" y="1637768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/movements/recommend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page,pagesize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ResponseEntity&lt;PageResult&gt;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D827497-076C-416A-8F75-59D7E19C777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881347" y="2876340"/>
            <a:ext cx="1337387" cy="144405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39256D0-09BA-4623-9D27-146B24A26399}"/>
              </a:ext>
            </a:extLst>
          </p:cNvPr>
          <p:cNvSpPr/>
          <p:nvPr/>
        </p:nvSpPr>
        <p:spPr>
          <a:xfrm>
            <a:off x="4218733" y="2718079"/>
            <a:ext cx="2780523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F0F5C6-B121-49D4-9374-7BD26FD21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667" y="4320394"/>
            <a:ext cx="3213357" cy="461665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页码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查询条数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DA702F-74DD-4B0E-809D-107CDB1B508D}"/>
              </a:ext>
            </a:extLst>
          </p:cNvPr>
          <p:cNvSpPr/>
          <p:nvPr/>
        </p:nvSpPr>
        <p:spPr>
          <a:xfrm>
            <a:off x="4218733" y="3124851"/>
            <a:ext cx="2780523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8EDDC2A-83EA-47AE-9ADC-F57C7CC59C21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6888162" y="2162206"/>
            <a:ext cx="715415" cy="32737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7F135F5F-B13F-40A9-B095-D2789141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744" y="1894631"/>
            <a:ext cx="3109232" cy="4524315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2698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2381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相思落无声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"textContent"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动态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"imageContent"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"https://123.png"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分钟前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"likeCount"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"commentCount"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"loveCount"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"hasLiked"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"hasLoved"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2FB452-E381-420A-8023-03FDCD21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AC117-7723-46BB-83D5-EAB4EB130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推荐动态</a:t>
            </a:r>
            <a:r>
              <a:rPr lang="en-US" altLang="zh-CN"/>
              <a:t>-</a:t>
            </a:r>
            <a:r>
              <a:rPr lang="zh-CN" altLang="en-US"/>
              <a:t>思路分析</a:t>
            </a:r>
            <a:endParaRPr lang="en-US" altLang="zh-CN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DCD587-18F6-4222-83EA-C31143591FF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54475" y="3089946"/>
            <a:ext cx="1131359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4A846C5-7ADC-4940-8F4B-C1BF8468CF87}"/>
              </a:ext>
            </a:extLst>
          </p:cNvPr>
          <p:cNvSpPr/>
          <p:nvPr/>
        </p:nvSpPr>
        <p:spPr>
          <a:xfrm>
            <a:off x="2685834" y="2885771"/>
            <a:ext cx="1432560" cy="40835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Alibaba PuHuiTi B"/>
              </a:rPr>
              <a:t>查询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  <a:ea typeface="Alibaba PuHuiTi B"/>
              </a:rPr>
              <a:t>Redis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7D1184-8ECD-410D-99E7-F88D7B3AAE3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118394" y="3089947"/>
            <a:ext cx="715970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D55139D5-580C-4422-B97C-98F071DC56FC}"/>
              </a:ext>
            </a:extLst>
          </p:cNvPr>
          <p:cNvSpPr/>
          <p:nvPr/>
        </p:nvSpPr>
        <p:spPr>
          <a:xfrm>
            <a:off x="4834364" y="2815014"/>
            <a:ext cx="2005117" cy="549866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a typeface="Alibaba PuHuiTi B"/>
              </a:rPr>
              <a:t>是否存在</a:t>
            </a:r>
            <a:endParaRPr lang="zh-CN" altLang="en-US" sz="1600" dirty="0">
              <a:solidFill>
                <a:schemeClr val="tx1"/>
              </a:solidFill>
              <a:ea typeface="Alibaba PuHuiTi B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830D4C8-6693-4D83-82DC-8E46C7FEE3D3}"/>
              </a:ext>
            </a:extLst>
          </p:cNvPr>
          <p:cNvSpPr/>
          <p:nvPr/>
        </p:nvSpPr>
        <p:spPr>
          <a:xfrm>
            <a:off x="8982145" y="2670430"/>
            <a:ext cx="1072661" cy="949569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结束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E83E256C-E4E1-470A-B594-8B4A09158BC4}"/>
              </a:ext>
            </a:extLst>
          </p:cNvPr>
          <p:cNvCxnSpPr>
            <a:cxnSpLocks/>
            <a:stCxn id="12" idx="0"/>
            <a:endCxn id="34" idx="1"/>
          </p:cNvCxnSpPr>
          <p:nvPr/>
        </p:nvCxnSpPr>
        <p:spPr>
          <a:xfrm rot="5400000" flipH="1" flipV="1">
            <a:off x="5998338" y="1807017"/>
            <a:ext cx="846582" cy="1169412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BFDB6AB-B6A8-4C6A-B0F9-5B1581AAB2F5}"/>
              </a:ext>
            </a:extLst>
          </p:cNvPr>
          <p:cNvSpPr/>
          <p:nvPr/>
        </p:nvSpPr>
        <p:spPr>
          <a:xfrm>
            <a:off x="7006335" y="1764256"/>
            <a:ext cx="1432560" cy="40835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  <a:ea typeface="Alibaba PuHuiTi B"/>
              </a:rPr>
              <a:t>构造随机数据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7D22151-1432-4B2E-978D-1DDE760A4C4E}"/>
              </a:ext>
            </a:extLst>
          </p:cNvPr>
          <p:cNvCxnSpPr>
            <a:stCxn id="34" idx="3"/>
            <a:endCxn id="21" idx="0"/>
          </p:cNvCxnSpPr>
          <p:nvPr/>
        </p:nvCxnSpPr>
        <p:spPr>
          <a:xfrm>
            <a:off x="8438895" y="1968432"/>
            <a:ext cx="1079581" cy="701998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99F01A69-7F9D-441D-BF71-0B8521708585}"/>
              </a:ext>
            </a:extLst>
          </p:cNvPr>
          <p:cNvCxnSpPr>
            <a:cxnSpLocks/>
            <a:stCxn id="12" idx="2"/>
            <a:endCxn id="39" idx="1"/>
          </p:cNvCxnSpPr>
          <p:nvPr/>
        </p:nvCxnSpPr>
        <p:spPr>
          <a:xfrm rot="16200000" flipH="1">
            <a:off x="5969804" y="3231999"/>
            <a:ext cx="903650" cy="1169412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115C2EB-C5D0-46E1-B6AC-DABE1E90801C}"/>
              </a:ext>
            </a:extLst>
          </p:cNvPr>
          <p:cNvSpPr/>
          <p:nvPr/>
        </p:nvSpPr>
        <p:spPr>
          <a:xfrm>
            <a:off x="7006335" y="4064354"/>
            <a:ext cx="1432560" cy="40835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  <a:ea typeface="Alibaba PuHuiTi B"/>
              </a:rPr>
              <a:t>PID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  <a:ea typeface="Alibaba PuHuiTi B"/>
              </a:rPr>
              <a:t>查询动态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A1DCB8E-6C33-43C3-9A88-FB7447733183}"/>
              </a:ext>
            </a:extLst>
          </p:cNvPr>
          <p:cNvCxnSpPr>
            <a:stCxn id="39" idx="3"/>
            <a:endCxn id="21" idx="4"/>
          </p:cNvCxnSpPr>
          <p:nvPr/>
        </p:nvCxnSpPr>
        <p:spPr>
          <a:xfrm flipV="1">
            <a:off x="8438895" y="3619999"/>
            <a:ext cx="1079581" cy="648531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FEC4277-6602-47B4-9431-88AFEC64D83C}"/>
              </a:ext>
            </a:extLst>
          </p:cNvPr>
          <p:cNvSpPr txBox="1"/>
          <p:nvPr/>
        </p:nvSpPr>
        <p:spPr>
          <a:xfrm>
            <a:off x="5657044" y="1557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不存在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21B2BC2-26CE-4878-9E31-34454B845E71}"/>
              </a:ext>
            </a:extLst>
          </p:cNvPr>
          <p:cNvSpPr txBox="1"/>
          <p:nvPr/>
        </p:nvSpPr>
        <p:spPr>
          <a:xfrm>
            <a:off x="5708627" y="43850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存在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45" name="三角形 9">
            <a:extLst>
              <a:ext uri="{FF2B5EF4-FFF2-40B4-BE49-F238E27FC236}">
                <a16:creationId xmlns:a16="http://schemas.microsoft.com/office/drawing/2014/main" id="{1B959BF9-F355-420F-9706-ED309C5C295B}"/>
              </a:ext>
            </a:extLst>
          </p:cNvPr>
          <p:cNvSpPr/>
          <p:nvPr/>
        </p:nvSpPr>
        <p:spPr>
          <a:xfrm rot="2651319">
            <a:off x="911458" y="56452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628E4E2-EFF8-4246-A26D-4661A5137B4F}"/>
              </a:ext>
            </a:extLst>
          </p:cNvPr>
          <p:cNvSpPr/>
          <p:nvPr/>
        </p:nvSpPr>
        <p:spPr>
          <a:xfrm>
            <a:off x="1004772" y="528865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549F813-A141-428B-8AC3-B9D45CB9BCE8}"/>
              </a:ext>
            </a:extLst>
          </p:cNvPr>
          <p:cNvSpPr/>
          <p:nvPr/>
        </p:nvSpPr>
        <p:spPr>
          <a:xfrm>
            <a:off x="904844" y="536112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1D59687A-6805-4AC8-AF53-F4FFFDDE7DF0}"/>
              </a:ext>
            </a:extLst>
          </p:cNvPr>
          <p:cNvSpPr txBox="1"/>
          <p:nvPr/>
        </p:nvSpPr>
        <p:spPr>
          <a:xfrm>
            <a:off x="1443970" y="5660940"/>
            <a:ext cx="8165660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Redis</a:t>
            </a:r>
            <a:r>
              <a:rPr lang="zh-CN" altLang="en-US" sz="1400">
                <a:ea typeface="Alibaba PuHuiTi R"/>
              </a:rPr>
              <a:t>中存储的是动态详情表的唯一数字标识 </a:t>
            </a:r>
            <a:r>
              <a:rPr lang="en-US" altLang="zh-CN" sz="140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pid</a:t>
            </a:r>
            <a:r>
              <a:rPr lang="zh-CN" altLang="en-US" sz="1400">
                <a:ea typeface="Alibaba PuHuiTi R"/>
              </a:rPr>
              <a:t>字段</a:t>
            </a:r>
            <a:endParaRPr lang="en-US" altLang="zh-CN" sz="1400">
              <a:solidFill>
                <a:srgbClr val="AD2B26"/>
              </a:solidFill>
              <a:latin typeface="Consolas" panose="020B0609020204030204" pitchFamily="49" charset="0"/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当不存在推荐数据时，需要构造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默认数据</a:t>
            </a:r>
            <a:r>
              <a:rPr lang="zh-CN" altLang="en-US" sz="1400">
                <a:ea typeface="Alibaba PuHuiTi R"/>
              </a:rPr>
              <a:t>返回</a:t>
            </a:r>
            <a:endParaRPr lang="en-US" altLang="zh-CN" sz="1400" dirty="0">
              <a:ea typeface="Alibaba PuHuiTi R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FA6B816-1CDB-4F2A-923E-20912C6C7B33}"/>
              </a:ext>
            </a:extLst>
          </p:cNvPr>
          <p:cNvSpPr txBox="1"/>
          <p:nvPr/>
        </p:nvSpPr>
        <p:spPr>
          <a:xfrm>
            <a:off x="1685788" y="274991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推荐动态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7288A5D-BF03-4794-83FC-81CB94B039A7}"/>
              </a:ext>
            </a:extLst>
          </p:cNvPr>
          <p:cNvSpPr/>
          <p:nvPr/>
        </p:nvSpPr>
        <p:spPr>
          <a:xfrm>
            <a:off x="670922" y="2670430"/>
            <a:ext cx="914400" cy="9144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6044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  <p:bldP spid="34" grpId="0" animBg="1"/>
      <p:bldP spid="39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74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DE5852-DFAF-4244-A437-D39B2767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4CB6F92-334C-4A60-95A6-F40E451E7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查询推荐动态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2285019-DF5D-4561-88DA-A4F8D7D356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需求：完成查询推荐动态列表</a:t>
            </a:r>
            <a:endParaRPr lang="en-US" altLang="zh-CN"/>
          </a:p>
          <a:p>
            <a:r>
              <a:rPr lang="zh-CN" altLang="en-US"/>
              <a:t>实现步骤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Redis</a:t>
            </a:r>
            <a:r>
              <a:rPr lang="zh-CN" altLang="en-US"/>
              <a:t>查询当前用户的推荐动态</a:t>
            </a:r>
            <a:r>
              <a:rPr lang="en-US" altLang="zh-CN"/>
              <a:t>id</a:t>
            </a:r>
            <a:r>
              <a:rPr lang="zh-CN" altLang="en-US"/>
              <a:t>列表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判断是否有推荐数据</a:t>
            </a:r>
            <a:endParaRPr lang="en-US" altLang="zh-CN" sz="1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indent="0">
              <a:buNone/>
            </a:pPr>
            <a:r>
              <a:rPr lang="en-US" altLang="zh-CN" sz="14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数据不存在，随机返回</a:t>
            </a:r>
            <a:r>
              <a:rPr lang="en-US" altLang="zh-CN" sz="14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4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条动态数据</a:t>
            </a:r>
            <a:endParaRPr lang="en-US" altLang="zh-CN" sz="14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PID</a:t>
            </a:r>
            <a:r>
              <a:rPr lang="zh-CN" altLang="en-US"/>
              <a:t>列表分页处理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，根据</a:t>
            </a:r>
            <a:r>
              <a:rPr lang="en-US" altLang="zh-CN"/>
              <a:t>PID</a:t>
            </a:r>
            <a:r>
              <a:rPr lang="zh-CN" altLang="en-US"/>
              <a:t>列表查询动态详情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0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07176" cy="4937760"/>
          </a:xfrm>
        </p:spPr>
        <p:txBody>
          <a:bodyPr/>
          <a:lstStyle/>
          <a:p>
            <a:r>
              <a:rPr lang="zh-CN" altLang="en-US"/>
              <a:t>推荐动态的执行流程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Alibaba PuHuiTi R"/>
                <a:ea typeface="阿里巴巴普惠体" panose="00020600040101010101"/>
              </a:rPr>
              <a:t>推荐系统采集用户行为数据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Alibaba PuHuiTi R"/>
                <a:ea typeface="阿里巴巴普惠体" panose="00020600040101010101"/>
              </a:rPr>
              <a:t>实时计算推荐数据写入</a:t>
            </a:r>
            <a:r>
              <a:rPr lang="en-US" altLang="zh-CN" sz="1600" b="0">
                <a:latin typeface="Alibaba PuHuiTi R"/>
                <a:ea typeface="阿里巴巴普惠体" panose="00020600040101010101"/>
              </a:rPr>
              <a:t>Redis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Alibaba PuHuiTi R"/>
                <a:ea typeface="阿里巴巴普惠体" panose="00020600040101010101"/>
              </a:rPr>
              <a:t>从</a:t>
            </a:r>
            <a:r>
              <a:rPr lang="en-US" altLang="zh-CN" sz="1600" b="0">
                <a:latin typeface="Alibaba PuHuiTi R"/>
                <a:ea typeface="阿里巴巴普惠体" panose="00020600040101010101"/>
              </a:rPr>
              <a:t>redis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查询推荐结果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r>
              <a:rPr lang="zh-CN" altLang="en-US"/>
              <a:t>基于</a:t>
            </a:r>
            <a:r>
              <a:rPr lang="en-US" altLang="zh-CN"/>
              <a:t>List</a:t>
            </a:r>
            <a:r>
              <a:rPr lang="zh-CN" altLang="en-US"/>
              <a:t>实现分页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sz="1600" b="0">
                <a:latin typeface="Alibaba PuHuiTi R"/>
                <a:ea typeface="阿里巴巴普惠体" panose="00020600040101010101"/>
              </a:rPr>
              <a:t>Stream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流处理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0">
                <a:latin typeface="Alibaba PuHuiTi R"/>
                <a:ea typeface="阿里巴巴普惠体" panose="00020600040101010101"/>
              </a:rPr>
              <a:t>skip()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和</a:t>
            </a:r>
            <a:r>
              <a:rPr lang="en-US" altLang="zh-CN" sz="1600" b="0">
                <a:latin typeface="Alibaba PuHuiTi R"/>
                <a:ea typeface="阿里巴巴普惠体" panose="00020600040101010101"/>
              </a:rPr>
              <a:t>limit()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方法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r>
              <a:rPr lang="en-US" altLang="zh-CN"/>
              <a:t>MongoDB</a:t>
            </a:r>
            <a:r>
              <a:rPr lang="zh-CN" altLang="en-US"/>
              <a:t>获取随机数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sz="1600" b="0">
                <a:latin typeface="Alibaba PuHuiTi R"/>
                <a:ea typeface="阿里巴巴普惠体" panose="00020600040101010101"/>
              </a:rPr>
              <a:t>Aggregation.sample()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设置随机采样数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0">
                <a:latin typeface="Alibaba PuHuiTi R"/>
                <a:ea typeface="阿里巴巴普惠体" panose="00020600040101010101"/>
              </a:rPr>
              <a:t>aggregate()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方法统计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</p:spTree>
    <p:extLst>
      <p:ext uri="{BB962C8B-B14F-4D97-AF65-F5344CB8AC3E}">
        <p14:creationId xmlns:p14="http://schemas.microsoft.com/office/powerpoint/2010/main" val="9893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查询动态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  <a:p>
            <a:r>
              <a:rPr lang="zh-CN" altLang="en-US"/>
              <a:t>查询好友动态</a:t>
            </a:r>
            <a:endParaRPr lang="en-US" altLang="zh-CN"/>
          </a:p>
          <a:p>
            <a:r>
              <a:rPr lang="zh-CN" altLang="en-US"/>
              <a:t>查询推荐动态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查询单条动态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38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91402DF-A60D-47D8-BB6D-459D2D3FD1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7630686" cy="81504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查询单条动态：实际上就是根据动态</a:t>
            </a:r>
            <a:r>
              <a:rPr lang="en-US" altLang="zh-CN"/>
              <a:t>ID</a:t>
            </a:r>
            <a:r>
              <a:rPr lang="zh-CN" altLang="en-US"/>
              <a:t>，查询动态详情。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2FB452-E381-420A-8023-03FDCD21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AC117-7723-46BB-83D5-EAB4EB130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查询单条动态</a:t>
            </a:r>
            <a:endParaRPr lang="en-US" altLang="zh-CN"/>
          </a:p>
        </p:txBody>
      </p:sp>
      <p:sp>
        <p:nvSpPr>
          <p:cNvPr id="32" name="文本占位符 29">
            <a:extLst>
              <a:ext uri="{FF2B5EF4-FFF2-40B4-BE49-F238E27FC236}">
                <a16:creationId xmlns:a16="http://schemas.microsoft.com/office/drawing/2014/main" id="{516A2C67-8496-4A43-8E8C-E59AE75DC3EE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35" name="表格 8">
            <a:extLst>
              <a:ext uri="{FF2B5EF4-FFF2-40B4-BE49-F238E27FC236}">
                <a16:creationId xmlns:a16="http://schemas.microsoft.com/office/drawing/2014/main" id="{E525ECCB-4897-4993-BBB6-6D6DA3965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13318"/>
              </p:ext>
            </p:extLst>
          </p:nvPr>
        </p:nvGraphicFramePr>
        <p:xfrm>
          <a:off x="731521" y="2257454"/>
          <a:ext cx="6798283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53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54751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/movements/:id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:id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ResponseEntity&lt;MovementsVO&gt;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49" name="矩形 48">
            <a:extLst>
              <a:ext uri="{FF2B5EF4-FFF2-40B4-BE49-F238E27FC236}">
                <a16:creationId xmlns:a16="http://schemas.microsoft.com/office/drawing/2014/main" id="{9725D9D9-AA32-4882-BA0B-054958CCB912}"/>
              </a:ext>
            </a:extLst>
          </p:cNvPr>
          <p:cNvSpPr/>
          <p:nvPr/>
        </p:nvSpPr>
        <p:spPr>
          <a:xfrm>
            <a:off x="3545634" y="3709262"/>
            <a:ext cx="3201696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71B93A6-B7D2-46A7-8031-55B5344BDA45}"/>
              </a:ext>
            </a:extLst>
          </p:cNvPr>
          <p:cNvSpPr/>
          <p:nvPr/>
        </p:nvSpPr>
        <p:spPr>
          <a:xfrm>
            <a:off x="4757627" y="3328659"/>
            <a:ext cx="599440" cy="27432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2B53A73-45AE-4E7D-A4C3-69DEE6F2AB1E}"/>
              </a:ext>
            </a:extLst>
          </p:cNvPr>
          <p:cNvSpPr/>
          <p:nvPr/>
        </p:nvSpPr>
        <p:spPr>
          <a:xfrm>
            <a:off x="5511800" y="3261360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ea typeface="Alibaba PuHuiTi R"/>
              </a:rPr>
              <a:t>路径参数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6176AD0E-C55A-44A4-B3BE-299EC294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042" y="2268918"/>
            <a:ext cx="3273750" cy="3785652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"12345"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8260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"avatar_3.png"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米朵妹妹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本科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"textContent"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好好学习，天天向上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"imageContent"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"https://123.png"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"distance"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"1.2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公里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分钟前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"likeCount"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"commentCount"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"loveCount"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007E55-824A-49E8-97D1-F0FBEDF2EFCE}"/>
              </a:ext>
            </a:extLst>
          </p:cNvPr>
          <p:cNvCxnSpPr>
            <a:stCxn id="49" idx="3"/>
          </p:cNvCxnSpPr>
          <p:nvPr/>
        </p:nvCxnSpPr>
        <p:spPr>
          <a:xfrm flipV="1">
            <a:off x="6747330" y="3867523"/>
            <a:ext cx="1883486" cy="1"/>
          </a:xfrm>
          <a:prstGeom prst="straightConnector1">
            <a:avLst/>
          </a:prstGeom>
          <a:ln w="19050">
            <a:solidFill>
              <a:srgbClr val="B602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3" grpId="0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07176" cy="4937760"/>
          </a:xfrm>
        </p:spPr>
        <p:txBody>
          <a:bodyPr/>
          <a:lstStyle/>
          <a:p>
            <a:r>
              <a:rPr lang="zh-CN" altLang="en-US"/>
              <a:t>查询好友动态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Alibaba PuHuiTi R"/>
                <a:ea typeface="阿里巴巴普惠体" panose="00020600040101010101"/>
              </a:rPr>
              <a:t>理解数据库表结构（</a:t>
            </a:r>
            <a:r>
              <a:rPr lang="en-US" altLang="zh-CN" sz="1600" b="0">
                <a:latin typeface="Alibaba PuHuiTi R"/>
                <a:ea typeface="阿里巴巴普惠体" panose="00020600040101010101"/>
              </a:rPr>
              <a:t>3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张表）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Alibaba PuHuiTi R"/>
                <a:ea typeface="阿里巴巴普惠体" panose="00020600040101010101"/>
              </a:rPr>
              <a:t>时间线表 </a:t>
            </a:r>
            <a:r>
              <a:rPr lang="en-US" altLang="zh-CN" sz="1600" b="0">
                <a:latin typeface="Alibaba PuHuiTi R"/>
                <a:ea typeface="阿里巴巴普惠体" panose="00020600040101010101"/>
              </a:rPr>
              <a:t>-&gt; 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动态详情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0">
                <a:latin typeface="Alibaba PuHuiTi R"/>
                <a:ea typeface="阿里巴巴普惠体" panose="00020600040101010101"/>
              </a:rPr>
              <a:t>Vo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对象转化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r>
              <a:rPr lang="zh-CN" altLang="en-US"/>
              <a:t>查询推荐动态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Alibaba PuHuiTi R"/>
                <a:ea typeface="阿里巴巴普惠体" panose="00020600040101010101"/>
              </a:rPr>
              <a:t>推荐动态的流程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Alibaba PuHuiTi R"/>
                <a:ea typeface="阿里巴巴普惠体" panose="00020600040101010101"/>
              </a:rPr>
              <a:t>基于</a:t>
            </a:r>
            <a:r>
              <a:rPr lang="en-US" altLang="zh-CN" sz="1600" b="0">
                <a:latin typeface="Alibaba PuHuiTi R"/>
                <a:ea typeface="阿里巴巴普惠体" panose="00020600040101010101"/>
              </a:rPr>
              <a:t>List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数据分页和</a:t>
            </a:r>
            <a:r>
              <a:rPr lang="en-US" altLang="zh-CN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MongoDB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随机获取数据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  <a:p>
            <a:r>
              <a:rPr lang="zh-CN" altLang="en-US"/>
              <a:t>查询单条动态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Alibaba PuHuiTi R"/>
                <a:ea typeface="阿里巴巴普惠体" panose="00020600040101010101"/>
              </a:rPr>
              <a:t>根据</a:t>
            </a:r>
            <a:r>
              <a:rPr lang="en-US" altLang="zh-CN" sz="1600" b="0">
                <a:latin typeface="Alibaba PuHuiTi R"/>
                <a:ea typeface="阿里巴巴普惠体" panose="00020600040101010101"/>
              </a:rPr>
              <a:t>ID</a:t>
            </a:r>
            <a:r>
              <a:rPr lang="zh-CN" altLang="en-US" sz="1600" b="0">
                <a:latin typeface="Alibaba PuHuiTi R"/>
                <a:ea typeface="阿里巴巴普惠体" panose="00020600040101010101"/>
              </a:rPr>
              <a:t>查询动态详情</a:t>
            </a:r>
            <a:endParaRPr lang="en-US" altLang="zh-CN" sz="1600" b="0">
              <a:latin typeface="Alibaba PuHuiTi R"/>
              <a:ea typeface="阿里巴巴普惠体" panose="00020600040101010101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</p:spTree>
    <p:extLst>
      <p:ext uri="{BB962C8B-B14F-4D97-AF65-F5344CB8AC3E}">
        <p14:creationId xmlns:p14="http://schemas.microsoft.com/office/powerpoint/2010/main" val="3976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圈子互动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04607"/>
          </a:xfrm>
        </p:spPr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  <a:p>
            <a:r>
              <a:rPr lang="zh-CN" altLang="en-US"/>
              <a:t>动态评论</a:t>
            </a:r>
            <a:endParaRPr lang="en-US" altLang="zh-CN"/>
          </a:p>
          <a:p>
            <a:r>
              <a:rPr lang="zh-CN" altLang="en-US"/>
              <a:t>动态点赞</a:t>
            </a:r>
            <a:endParaRPr lang="en-US" altLang="zh-CN"/>
          </a:p>
          <a:p>
            <a:r>
              <a:rPr lang="zh-CN" altLang="en-US"/>
              <a:t>动态喜欢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7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FCF51-EE0C-47E2-A469-590F5D12BD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ea typeface="Alibaba PuHuiTi R"/>
              </a:rPr>
              <a:t>推荐好友列表</a:t>
            </a:r>
            <a:endParaRPr lang="en-US" altLang="zh-CN" b="1">
              <a:solidFill>
                <a:schemeClr val="tx1"/>
              </a:solidFill>
              <a:ea typeface="Alibaba PuHuiTi R"/>
            </a:endParaRPr>
          </a:p>
          <a:p>
            <a:pPr lvl="1"/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练习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MongoDB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的基本操作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/>
            </a:endParaRPr>
          </a:p>
          <a:p>
            <a:r>
              <a:rPr lang="en-US" altLang="zh-CN">
                <a:ea typeface="Alibaba PuHuiTi R"/>
              </a:rPr>
              <a:t>MongoDB</a:t>
            </a:r>
            <a:r>
              <a:rPr lang="zh-CN" altLang="en-US">
                <a:ea typeface="Alibaba PuHuiTi R"/>
              </a:rPr>
              <a:t>集群</a:t>
            </a:r>
            <a:endParaRPr lang="en-US" altLang="zh-CN" b="1">
              <a:solidFill>
                <a:schemeClr val="tx1"/>
              </a:solidFill>
              <a:ea typeface="Alibaba PuHuiTi R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rgbClr val="C00000"/>
                </a:solidFill>
                <a:ea typeface="Alibaba PuHuiTi R"/>
              </a:rPr>
              <a:t>副本集群</a:t>
            </a:r>
            <a:endParaRPr lang="en-US" altLang="zh-CN" sz="1600" b="0">
              <a:solidFill>
                <a:srgbClr val="C00000"/>
              </a:solidFill>
              <a:ea typeface="Alibaba PuHuiTi R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rgbClr val="C00000"/>
                </a:solidFill>
                <a:ea typeface="Alibaba PuHuiTi R"/>
              </a:rPr>
              <a:t>分片集群</a:t>
            </a:r>
            <a:endParaRPr lang="en-US" altLang="zh-CN" sz="1600" b="0">
              <a:solidFill>
                <a:srgbClr val="C00000"/>
              </a:solidFill>
              <a:ea typeface="Alibaba PuHuiTi R"/>
            </a:endParaRPr>
          </a:p>
          <a:p>
            <a:r>
              <a:rPr lang="zh-CN" altLang="en-US">
                <a:ea typeface="Alibaba PuHuiTi R"/>
              </a:rPr>
              <a:t>圈子功能实现</a:t>
            </a:r>
            <a:endParaRPr lang="en-US" altLang="zh-CN" b="1">
              <a:solidFill>
                <a:schemeClr val="tx1"/>
              </a:solidFill>
              <a:ea typeface="Alibaba PuHuiTi R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数据库设计与分片规则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代码操作步骤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多线程的运用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(</a:t>
            </a:r>
            <a:r>
              <a:rPr lang="en-US" altLang="zh-CN" sz="1600" b="0">
                <a:latin typeface="Alibaba PuHuiTi M"/>
              </a:rPr>
              <a:t>@Async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28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2895969-CCF0-4050-8C20-6E51993890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圈子互动是指用户对动态的点赞、喜欢、评论等操作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F2450B5-5188-4DFE-BB8F-2C4BFAC8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2894A7-F6F9-417D-B876-4283C26A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r>
              <a:rPr lang="en-US" altLang="zh-CN"/>
              <a:t>-</a:t>
            </a:r>
            <a:r>
              <a:rPr lang="zh-CN" altLang="en-US"/>
              <a:t>业务介绍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90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A3384-DCE2-40F8-B486-DD6844B97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323702" cy="3601975"/>
          </a:xfrm>
        </p:spPr>
        <p:txBody>
          <a:bodyPr/>
          <a:lstStyle/>
          <a:p>
            <a:r>
              <a:rPr lang="zh-CN" altLang="en-US"/>
              <a:t>数据库选型</a:t>
            </a:r>
            <a:endParaRPr lang="en-US" altLang="zh-CN"/>
          </a:p>
          <a:p>
            <a:pPr lvl="1"/>
            <a:r>
              <a:rPr lang="en-US" altLang="zh-CN" b="0">
                <a:solidFill>
                  <a:srgbClr val="B7000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US" altLang="zh-CN" b="0">
                <a:latin typeface="Calibri" panose="020F0502020204030204" pitchFamily="34" charset="0"/>
                <a:cs typeface="Calibri" panose="020F0502020204030204" pitchFamily="34" charset="0"/>
              </a:rPr>
              <a:t>  or  </a:t>
            </a:r>
            <a:r>
              <a:rPr lang="en-US" altLang="zh-CN" b="0">
                <a:solidFill>
                  <a:srgbClr val="B7000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 </a:t>
            </a:r>
            <a:r>
              <a:rPr lang="en-US" altLang="zh-CN" b="0">
                <a:solidFill>
                  <a:srgbClr val="4950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endParaRPr lang="en-US" altLang="zh-CN" b="0">
              <a:solidFill>
                <a:srgbClr val="B7000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b="0">
              <a:solidFill>
                <a:srgbClr val="B7000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AABC3C-92E6-4E0D-8297-1C1A1AF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</p:spTree>
    <p:extLst>
      <p:ext uri="{BB962C8B-B14F-4D97-AF65-F5344CB8AC3E}">
        <p14:creationId xmlns:p14="http://schemas.microsoft.com/office/powerpoint/2010/main" val="29954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F2450B5-5188-4DFE-BB8F-2C4BFAC8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2894A7-F6F9-417D-B876-4283C26A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r>
              <a:rPr lang="en-US" altLang="zh-CN"/>
              <a:t>-</a:t>
            </a:r>
            <a:r>
              <a:rPr lang="zh-CN" altLang="en-US"/>
              <a:t>表结构</a:t>
            </a:r>
            <a:endParaRPr lang="en-US" altLang="zh-CN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741ABFAD-DD48-4D4E-BB9D-D953B5880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动态评论表（</a:t>
            </a:r>
            <a:r>
              <a:rPr lang="en-US" altLang="zh-CN"/>
              <a:t>comment</a:t>
            </a:r>
            <a:r>
              <a:rPr lang="zh-CN" altLang="en-US"/>
              <a:t>）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5E0C94F9-C0D3-4D61-A53B-2BBB0E3E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0" y="2317451"/>
            <a:ext cx="5720400" cy="255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"5fe807153c85142a24ee3868"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publish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"5fae53947e52992e78a3afa5"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"commentType"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好好学习，天天向上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"106"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"publishUserId"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"created"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NumberLong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"1609041685515"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7CE6BC5D-BF66-4D6B-AB83-EF1C9219B7F5}"/>
              </a:ext>
            </a:extLst>
          </p:cNvPr>
          <p:cNvSpPr txBox="1">
            <a:spLocks/>
          </p:cNvSpPr>
          <p:nvPr/>
        </p:nvSpPr>
        <p:spPr>
          <a:xfrm>
            <a:off x="548322" y="2317451"/>
            <a:ext cx="1074959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4E789F3E-8ACC-4EE2-9B20-AF5FA530C3C2}"/>
              </a:ext>
            </a:extLst>
          </p:cNvPr>
          <p:cNvSpPr txBox="1"/>
          <p:nvPr/>
        </p:nvSpPr>
        <p:spPr>
          <a:xfrm>
            <a:off x="7660641" y="2271878"/>
            <a:ext cx="4175760" cy="23200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publishId</a:t>
            </a:r>
            <a:r>
              <a:rPr lang="zh-CN" altLang="en-US" sz="1400">
                <a:ea typeface="Alibaba PuHuiTi R"/>
              </a:rPr>
              <a:t>：动态</a:t>
            </a:r>
            <a:r>
              <a:rPr lang="en-US" altLang="zh-CN" sz="1400">
                <a:ea typeface="Alibaba PuHuiTi R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commentType</a:t>
            </a:r>
            <a:r>
              <a:rPr lang="zh-CN" altLang="en-US" sz="1400">
                <a:ea typeface="Alibaba PuHuiTi R"/>
              </a:rPr>
              <a:t>：互动类型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         1-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点赞，</a:t>
            </a:r>
            <a:endParaRPr lang="en-US" altLang="zh-CN" sz="1400">
              <a:solidFill>
                <a:srgbClr val="AD2B26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         2-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评论</a:t>
            </a:r>
            <a:endParaRPr lang="en-US" altLang="zh-CN" sz="1400">
              <a:solidFill>
                <a:srgbClr val="AD2B26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         3-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喜欢</a:t>
            </a:r>
            <a:endParaRPr lang="en-US" altLang="zh-CN" sz="1400">
              <a:solidFill>
                <a:srgbClr val="AD2B26"/>
              </a:solidFill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content</a:t>
            </a:r>
            <a:r>
              <a:rPr lang="zh-CN" altLang="en-US" sz="1400">
                <a:ea typeface="Alibaba PuHuiTi R"/>
              </a:rPr>
              <a:t>：评论内容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ea typeface="Alibaba PuHuiTi R"/>
              </a:rPr>
              <a:t>publishUserId</a:t>
            </a:r>
            <a:r>
              <a:rPr lang="zh-CN" altLang="en-US" sz="1400">
                <a:ea typeface="Alibaba PuHuiTi R"/>
              </a:rPr>
              <a:t>：被评论人</a:t>
            </a:r>
            <a:r>
              <a:rPr lang="en-US" altLang="zh-CN" sz="1400">
                <a:ea typeface="Alibaba PuHuiTi R"/>
              </a:rPr>
              <a:t>id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9940ADC6-2F1E-4ACE-8D7B-161E3DBEB2BF}"/>
              </a:ext>
            </a:extLst>
          </p:cNvPr>
          <p:cNvCxnSpPr/>
          <p:nvPr/>
        </p:nvCxnSpPr>
        <p:spPr>
          <a:xfrm flipV="1">
            <a:off x="5181600" y="2470608"/>
            <a:ext cx="2479040" cy="518160"/>
          </a:xfrm>
          <a:prstGeom prst="bentConnector3">
            <a:avLst>
              <a:gd name="adj1" fmla="val 0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1BB87A66-695B-4C26-85D3-C81D2A946FC8}"/>
              </a:ext>
            </a:extLst>
          </p:cNvPr>
          <p:cNvCxnSpPr>
            <a:cxnSpLocks/>
          </p:cNvCxnSpPr>
          <p:nvPr/>
        </p:nvCxnSpPr>
        <p:spPr>
          <a:xfrm flipV="1">
            <a:off x="3749040" y="2834641"/>
            <a:ext cx="3911600" cy="514807"/>
          </a:xfrm>
          <a:prstGeom prst="bentConnector3">
            <a:avLst>
              <a:gd name="adj1" fmla="val 50000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527D782-5DEB-4B83-BEA7-E6CAFBF730D0}"/>
              </a:ext>
            </a:extLst>
          </p:cNvPr>
          <p:cNvCxnSpPr>
            <a:cxnSpLocks/>
          </p:cNvCxnSpPr>
          <p:nvPr/>
        </p:nvCxnSpPr>
        <p:spPr>
          <a:xfrm>
            <a:off x="3749040" y="3594790"/>
            <a:ext cx="3911600" cy="513507"/>
          </a:xfrm>
          <a:prstGeom prst="bentConnector3">
            <a:avLst>
              <a:gd name="adj1" fmla="val 50000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520062D-B6F3-4276-910C-776FBC26E68E}"/>
              </a:ext>
            </a:extLst>
          </p:cNvPr>
          <p:cNvCxnSpPr>
            <a:cxnSpLocks/>
          </p:cNvCxnSpPr>
          <p:nvPr/>
        </p:nvCxnSpPr>
        <p:spPr>
          <a:xfrm>
            <a:off x="4003040" y="4196080"/>
            <a:ext cx="3657600" cy="194633"/>
          </a:xfrm>
          <a:prstGeom prst="bentConnector3">
            <a:avLst>
              <a:gd name="adj1" fmla="val 34722"/>
            </a:avLst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三角形 9">
            <a:extLst>
              <a:ext uri="{FF2B5EF4-FFF2-40B4-BE49-F238E27FC236}">
                <a16:creationId xmlns:a16="http://schemas.microsoft.com/office/drawing/2014/main" id="{06EE92D1-7A4E-48B4-AC99-6B5941923766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443019E-63F2-416D-B26B-A8CE23B74934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231B792-761F-4BA9-9C8C-7DC8C8FAF2DE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991FBAA1-C5AB-413A-B4FE-4C1EB81C1C96}"/>
              </a:ext>
            </a:extLst>
          </p:cNvPr>
          <p:cNvSpPr txBox="1"/>
          <p:nvPr/>
        </p:nvSpPr>
        <p:spPr>
          <a:xfrm>
            <a:off x="1401012" y="5651322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圈子的点赞、喜欢、评论等都是对</a:t>
            </a:r>
            <a:r>
              <a:rPr lang="en-US" altLang="zh-CN" sz="140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comment</a:t>
            </a:r>
            <a:r>
              <a:rPr lang="zh-CN" altLang="en-US" sz="1400">
                <a:ea typeface="Alibaba PuHuiTi R"/>
              </a:rPr>
              <a:t>表的操作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不同的操作，通过</a:t>
            </a: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commentType</a:t>
            </a:r>
            <a:r>
              <a:rPr lang="zh-CN" altLang="en-US" sz="1400">
                <a:ea typeface="Alibaba PuHuiTi R"/>
              </a:rPr>
              <a:t>字段区分</a:t>
            </a:r>
            <a:endParaRPr lang="en-US" altLang="zh-CN" sz="1400" dirty="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75628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6" grpId="0" animBg="1"/>
      <p:bldP spid="69" grpId="0" animBg="1"/>
      <p:bldP spid="70" grpId="0" animBg="1"/>
      <p:bldP spid="71" grpId="0" animBg="1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A3384-DCE2-40F8-B486-DD6844B97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323702" cy="3601975"/>
          </a:xfrm>
        </p:spPr>
        <p:txBody>
          <a:bodyPr/>
          <a:lstStyle/>
          <a:p>
            <a:r>
              <a:rPr lang="zh-CN" altLang="en-US"/>
              <a:t>数据库选型</a:t>
            </a:r>
            <a:endParaRPr lang="en-US" altLang="zh-CN"/>
          </a:p>
          <a:p>
            <a:pPr lvl="1"/>
            <a:r>
              <a:rPr lang="en-US" altLang="zh-CN" b="0">
                <a:solidFill>
                  <a:srgbClr val="4950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  or  Mysql ?</a:t>
            </a:r>
          </a:p>
          <a:p>
            <a:r>
              <a:rPr lang="zh-CN" altLang="en-US">
                <a:solidFill>
                  <a:srgbClr val="AD2B26"/>
                </a:solidFill>
              </a:rPr>
              <a:t>如何提高查询效率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AABC3C-92E6-4E0D-8297-1C1A1AF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</p:spTree>
    <p:extLst>
      <p:ext uri="{BB962C8B-B14F-4D97-AF65-F5344CB8AC3E}">
        <p14:creationId xmlns:p14="http://schemas.microsoft.com/office/powerpoint/2010/main" val="28327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1A706C-FC7C-4CE5-B947-257B402BE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MongoDB</a:t>
            </a:r>
          </a:p>
          <a:p>
            <a:pPr lvl="1"/>
            <a:r>
              <a:rPr lang="zh-CN" altLang="en-US"/>
              <a:t>数据持久化</a:t>
            </a:r>
            <a:endParaRPr lang="en-US" altLang="zh-CN"/>
          </a:p>
          <a:p>
            <a:pPr lvl="1"/>
            <a:r>
              <a:rPr lang="zh-CN" altLang="en-US"/>
              <a:t>支持海量数据存储</a:t>
            </a:r>
            <a:endParaRPr lang="en-US" altLang="zh-CN"/>
          </a:p>
          <a:p>
            <a:r>
              <a:rPr lang="en-US" altLang="zh-CN"/>
              <a:t>Redis</a:t>
            </a:r>
          </a:p>
          <a:p>
            <a:pPr lvl="1"/>
            <a:r>
              <a:rPr lang="zh-CN" altLang="en-US"/>
              <a:t>缓存层，提高查询效率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99705D-3D99-4499-9E92-03B3175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E528C-6CBE-4F5F-92B8-6F5A7F795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5773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99705D-3D99-4499-9E92-03B3175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E528C-6CBE-4F5F-92B8-6F5A7F795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4C4B73-BE4C-4014-A0C1-BCA254488210}"/>
              </a:ext>
            </a:extLst>
          </p:cNvPr>
          <p:cNvGrpSpPr/>
          <p:nvPr/>
        </p:nvGrpSpPr>
        <p:grpSpPr>
          <a:xfrm>
            <a:off x="6987488" y="4226887"/>
            <a:ext cx="4727136" cy="1396673"/>
            <a:chOff x="4478001" y="4815075"/>
            <a:chExt cx="4727136" cy="139667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B6741D4-14CE-4FC0-A770-84838275C3EF}"/>
                </a:ext>
              </a:extLst>
            </p:cNvPr>
            <p:cNvSpPr/>
            <p:nvPr/>
          </p:nvSpPr>
          <p:spPr>
            <a:xfrm>
              <a:off x="4478001" y="4852162"/>
              <a:ext cx="4727136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22575EB-C314-49AF-B761-F1E9345F8AD4}"/>
                </a:ext>
              </a:extLst>
            </p:cNvPr>
            <p:cNvSpPr/>
            <p:nvPr/>
          </p:nvSpPr>
          <p:spPr>
            <a:xfrm>
              <a:off x="4478001" y="5092074"/>
              <a:ext cx="4727136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728CCB9-37B1-410B-8223-B567F3ADD0B9}"/>
                </a:ext>
              </a:extLst>
            </p:cNvPr>
            <p:cNvSpPr txBox="1"/>
            <p:nvPr/>
          </p:nvSpPr>
          <p:spPr>
            <a:xfrm>
              <a:off x="6589550" y="4815075"/>
              <a:ext cx="1224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动态表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A9A49A50-660F-4029-BECD-00CC40408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64949"/>
              </p:ext>
            </p:extLst>
          </p:nvPr>
        </p:nvGraphicFramePr>
        <p:xfrm>
          <a:off x="6987487" y="4518113"/>
          <a:ext cx="4727135" cy="1091081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700393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857682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792265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  <a:gridCol w="792265">
                  <a:extLst>
                    <a:ext uri="{9D8B030D-6E8A-4147-A177-3AD203B41FA5}">
                      <a16:colId xmlns:a16="http://schemas.microsoft.com/office/drawing/2014/main" val="1706948487"/>
                    </a:ext>
                  </a:extLst>
                </a:gridCol>
                <a:gridCol w="792265">
                  <a:extLst>
                    <a:ext uri="{9D8B030D-6E8A-4147-A177-3AD203B41FA5}">
                      <a16:colId xmlns:a16="http://schemas.microsoft.com/office/drawing/2014/main" val="1771253333"/>
                    </a:ext>
                  </a:extLst>
                </a:gridCol>
                <a:gridCol w="792265">
                  <a:extLst>
                    <a:ext uri="{9D8B030D-6E8A-4147-A177-3AD203B41FA5}">
                      <a16:colId xmlns:a16="http://schemas.microsoft.com/office/drawing/2014/main" val="2115867829"/>
                    </a:ext>
                  </a:extLst>
                </a:gridCol>
              </a:tblGrid>
              <a:tr h="364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主键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 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正文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点赞数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喜欢数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评论数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74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1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动态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….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1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2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3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76920B6-5559-4CF8-A547-76224490A63B}"/>
              </a:ext>
            </a:extLst>
          </p:cNvPr>
          <p:cNvSpPr/>
          <p:nvPr/>
        </p:nvSpPr>
        <p:spPr>
          <a:xfrm>
            <a:off x="9414554" y="4529219"/>
            <a:ext cx="2264591" cy="732719"/>
          </a:xfrm>
          <a:prstGeom prst="rect">
            <a:avLst/>
          </a:prstGeom>
          <a:solidFill>
            <a:srgbClr val="00B0F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40F70D27-5D2C-4C52-9327-A316A236D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35973"/>
            <a:ext cx="57204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为了进一步提升查询速度，在动态表中添加冗余字段</a:t>
            </a:r>
            <a:endParaRPr lang="en-US" altLang="zh-CN"/>
          </a:p>
          <a:p>
            <a:r>
              <a:rPr lang="zh-CN" altLang="en-US"/>
              <a:t>优势：查询动态表一次性获取点赞，喜欢，评论数量</a:t>
            </a:r>
            <a:endParaRPr lang="en-US" altLang="zh-CN"/>
          </a:p>
          <a:p>
            <a:r>
              <a:rPr lang="zh-CN" altLang="en-US"/>
              <a:t>缺点：进行点赞，喜欢，评论时需要维护对应的字段</a:t>
            </a:r>
            <a:endParaRPr lang="en-US" altLang="zh-CN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AFE3550-4EDE-46D9-87B9-5C3F46AD1FF9}"/>
              </a:ext>
            </a:extLst>
          </p:cNvPr>
          <p:cNvGrpSpPr/>
          <p:nvPr/>
        </p:nvGrpSpPr>
        <p:grpSpPr>
          <a:xfrm>
            <a:off x="6987488" y="4216566"/>
            <a:ext cx="2494413" cy="1395997"/>
            <a:chOff x="6652385" y="2022006"/>
            <a:chExt cx="2494413" cy="1395997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E3E5C39-AF89-47B8-9397-8311A6A43F09}"/>
                </a:ext>
              </a:extLst>
            </p:cNvPr>
            <p:cNvSpPr/>
            <p:nvPr/>
          </p:nvSpPr>
          <p:spPr>
            <a:xfrm>
              <a:off x="6652385" y="2058417"/>
              <a:ext cx="2494413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50944EF-C4AE-4E19-B6B8-4BF239FFB995}"/>
                </a:ext>
              </a:extLst>
            </p:cNvPr>
            <p:cNvSpPr/>
            <p:nvPr/>
          </p:nvSpPr>
          <p:spPr>
            <a:xfrm>
              <a:off x="6652385" y="2298329"/>
              <a:ext cx="2494413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459559-8B24-4E08-B6A8-8D715CC53AE8}"/>
                </a:ext>
              </a:extLst>
            </p:cNvPr>
            <p:cNvSpPr txBox="1"/>
            <p:nvPr/>
          </p:nvSpPr>
          <p:spPr>
            <a:xfrm>
              <a:off x="7525351" y="202200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动态表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25" name="表格 28">
            <a:extLst>
              <a:ext uri="{FF2B5EF4-FFF2-40B4-BE49-F238E27FC236}">
                <a16:creationId xmlns:a16="http://schemas.microsoft.com/office/drawing/2014/main" id="{E1934EC7-8A3D-4D91-BD2F-2A26A8B20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10656"/>
              </p:ext>
            </p:extLst>
          </p:nvPr>
        </p:nvGraphicFramePr>
        <p:xfrm>
          <a:off x="7052234" y="4507523"/>
          <a:ext cx="2429667" cy="1091081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724033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886630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819004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</a:tblGrid>
              <a:tr h="364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主键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 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正文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74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1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动态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…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圈子互动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动态评论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动态点赞</a:t>
            </a:r>
            <a:endParaRPr lang="en-US" altLang="zh-CN"/>
          </a:p>
          <a:p>
            <a:r>
              <a:rPr lang="zh-CN" altLang="en-US"/>
              <a:t>动态喜欢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0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发布评论</a:t>
            </a:r>
            <a:r>
              <a:rPr lang="en-US" altLang="zh-CN"/>
              <a:t>-</a:t>
            </a:r>
            <a:r>
              <a:rPr lang="zh-CN" altLang="en-US"/>
              <a:t>接口说明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88646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/comments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POST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Map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ResponseEntity&lt;void&gt;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ea typeface="Alibaba PuHuiTi R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E15473-731A-4FDE-8E75-6BAF377E1CF1}"/>
              </a:ext>
            </a:extLst>
          </p:cNvPr>
          <p:cNvSpPr/>
          <p:nvPr/>
        </p:nvSpPr>
        <p:spPr>
          <a:xfrm>
            <a:off x="5887572" y="2661920"/>
            <a:ext cx="1513840" cy="32372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E23AAFD-6445-4AE3-B520-D7DB42FD36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7946" y="2823781"/>
            <a:ext cx="2289626" cy="107621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71299CF-2611-4545-A5D5-959FA9A0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148" y="4177833"/>
            <a:ext cx="2528252" cy="830997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"movementId"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"12345"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这个是评论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589A72-570C-4C87-9A63-29EDBE4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  <a:r>
              <a:rPr lang="en-US" altLang="zh-CN"/>
              <a:t>-</a:t>
            </a:r>
            <a:r>
              <a:rPr lang="zh-CN" altLang="en-US"/>
              <a:t>发布评论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5AD6E9-5C8D-41EF-9FBD-5AEF571BF5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发布评论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C269A6-DA44-4490-A194-7E03D9F379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967971"/>
          </a:xfrm>
        </p:spPr>
        <p:txBody>
          <a:bodyPr/>
          <a:lstStyle/>
          <a:p>
            <a:r>
              <a:rPr lang="zh-CN" altLang="en-US"/>
              <a:t>需求：发布动态评论，并返回当前动态的评论总数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配置提供者环境</a:t>
            </a:r>
            <a:endParaRPr lang="en-US" altLang="zh-CN"/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配置实体类和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阿里巴巴普惠体" panose="00020600040101010101" pitchFamily="18" charset="-122"/>
                <a:cs typeface="Calibri" panose="020F0502020204030204" pitchFamily="34" charset="0"/>
              </a:rPr>
              <a:t>VO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创建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API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接口和实现类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在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阿里巴巴普惠体" panose="00020600040101010101" pitchFamily="18" charset="-122"/>
                <a:cs typeface="Calibri" panose="020F0502020204030204" pitchFamily="34" charset="0"/>
              </a:rPr>
              <a:t>Movement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对象中添加点赞，评论，喜欢字段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Controller</a:t>
            </a:r>
            <a:r>
              <a:rPr lang="zh-CN" altLang="en-US"/>
              <a:t>接受参数，</a:t>
            </a:r>
            <a:r>
              <a:rPr lang="en-US" altLang="zh-CN"/>
              <a:t>Service</a:t>
            </a:r>
            <a:r>
              <a:rPr lang="zh-CN" altLang="en-US"/>
              <a:t>层调用</a:t>
            </a:r>
            <a:r>
              <a:rPr lang="en-US" altLang="zh-CN"/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API</a:t>
            </a:r>
            <a:r>
              <a:rPr lang="zh-CN" altLang="en-US"/>
              <a:t>层完成业务处理</a:t>
            </a:r>
            <a:endParaRPr lang="en-US" altLang="zh-CN"/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保存数据到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阿里巴巴普惠体" panose="00020600040101010101" pitchFamily="18" charset="-122"/>
                <a:cs typeface="Calibri" panose="020F0502020204030204" pitchFamily="34" charset="0"/>
              </a:rPr>
              <a:t>Comment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表中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动态评论数 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+1</a:t>
            </a: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返回操作后的评论总数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2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99705D-3D99-4499-9E92-03B3175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E528C-6CBE-4F5F-92B8-6F5A7F795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评论列表</a:t>
            </a:r>
          </a:p>
        </p:txBody>
      </p: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40F70D27-5D2C-4C52-9327-A316A236D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35973"/>
            <a:ext cx="57204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分页查询评论列表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31BDF5-06F2-486D-B3D5-170AD7CB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02" y="1198676"/>
            <a:ext cx="2973018" cy="47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zh-CN" altLang="en-US"/>
              <a:t>圈子动态查询</a:t>
            </a:r>
            <a:endParaRPr lang="en-US" altLang="zh-CN"/>
          </a:p>
          <a:p>
            <a:r>
              <a:rPr lang="zh-CN" altLang="en-US"/>
              <a:t>圈子互动</a:t>
            </a:r>
            <a:endParaRPr lang="en-US" altLang="zh-CN" b="1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动态评论</a:t>
            </a:r>
            <a:endParaRPr lang="en-US" altLang="zh-CN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动态点赞</a:t>
            </a:r>
            <a:endParaRPr lang="en-US" altLang="zh-CN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动态喜欢</a:t>
            </a:r>
            <a:endParaRPr lang="en-US" altLang="zh-CN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评论列表</a:t>
            </a: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73722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/comments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movementId</a:t>
                      </a:r>
                      <a:r>
                        <a:rPr lang="zh-CN" altLang="en-US" sz="1600"/>
                        <a:t>，</a:t>
                      </a:r>
                      <a:r>
                        <a:rPr lang="en-US" altLang="zh-CN" sz="1600"/>
                        <a:t>page</a:t>
                      </a:r>
                      <a:r>
                        <a:rPr lang="zh-CN" altLang="en-US" sz="1600"/>
                        <a:t>，</a:t>
                      </a:r>
                      <a:r>
                        <a:rPr lang="en-US" altLang="zh-CN" sz="1600"/>
                        <a:t>pagesize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ResponseEntity&lt;PageResult&gt;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ea typeface="Alibaba PuHuiTi R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EB701D-22AE-4634-9AE3-FA3859BF228B}"/>
              </a:ext>
            </a:extLst>
          </p:cNvPr>
          <p:cNvSpPr/>
          <p:nvPr/>
        </p:nvSpPr>
        <p:spPr>
          <a:xfrm>
            <a:off x="5283052" y="2671848"/>
            <a:ext cx="2768748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5283052" y="3040224"/>
            <a:ext cx="2768748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9A20E0-964D-434F-945C-A3AE5C7D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33" y="4383851"/>
            <a:ext cx="3213357" cy="646331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页码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查询条数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200">
                <a:solidFill>
                  <a:srgbClr val="820128"/>
                </a:solidFill>
                <a:latin typeface="Consolas" panose="020B0609020204030204" pitchFamily="49" charset="0"/>
              </a:rPr>
              <a:t>动态</a:t>
            </a:r>
            <a:r>
              <a:rPr lang="en-US" altLang="zh-CN" sz="1200">
                <a:solidFill>
                  <a:srgbClr val="820128"/>
                </a:solidFill>
                <a:latin typeface="Consolas" panose="020B0609020204030204" pitchFamily="49" charset="0"/>
              </a:rPr>
              <a:t>ID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DC07EA7-F396-4ED7-AEFB-57A748A32929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3489712" y="2830419"/>
            <a:ext cx="1793340" cy="1553431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9D17DA7E-099B-4071-B231-C434A06A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764" y="3473959"/>
            <a:ext cx="3539237" cy="3231654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389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"avatar_2.png"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春花多时有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最美的风景配最美的人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~"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"08:27"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"likeCount"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"hasLiked"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54AB268-E2D8-4C92-AADC-A6DC06717B1A}"/>
              </a:ext>
            </a:extLst>
          </p:cNvPr>
          <p:cNvCxnSpPr>
            <a:endCxn id="9" idx="0"/>
          </p:cNvCxnSpPr>
          <p:nvPr/>
        </p:nvCxnSpPr>
        <p:spPr>
          <a:xfrm>
            <a:off x="8051800" y="3228392"/>
            <a:ext cx="1608583" cy="245567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611B5B4-50A1-49B6-9A66-6B80599B7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层分页查询数据</a:t>
            </a:r>
            <a:endParaRPr lang="en-US" altLang="zh-CN"/>
          </a:p>
          <a:p>
            <a:r>
              <a:rPr lang="en-US" altLang="zh-CN"/>
              <a:t>Service</a:t>
            </a:r>
            <a:r>
              <a:rPr lang="zh-CN" altLang="en-US"/>
              <a:t>层进行</a:t>
            </a:r>
            <a:r>
              <a:rPr lang="en-US" altLang="zh-CN"/>
              <a:t>VO</a:t>
            </a:r>
            <a:r>
              <a:rPr lang="zh-CN" altLang="en-US"/>
              <a:t>对象转换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156EB3-BA4B-48BB-A65D-D6EE47B4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  <a:r>
              <a:rPr lang="en-US" altLang="zh-CN"/>
              <a:t>-</a:t>
            </a:r>
            <a:r>
              <a:rPr lang="zh-CN" altLang="en-US"/>
              <a:t>评论列表</a:t>
            </a:r>
          </a:p>
        </p:txBody>
      </p:sp>
    </p:spTree>
    <p:extLst>
      <p:ext uri="{BB962C8B-B14F-4D97-AF65-F5344CB8AC3E}">
        <p14:creationId xmlns:p14="http://schemas.microsoft.com/office/powerpoint/2010/main" val="81273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6AC2B-BE04-4373-AEC7-E86EC01B1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785360"/>
          </a:xfrm>
        </p:spPr>
        <p:txBody>
          <a:bodyPr/>
          <a:lstStyle/>
          <a:p>
            <a:r>
              <a:rPr lang="zh-CN" altLang="en-US"/>
              <a:t>评论数据库表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Comment</a:t>
            </a:r>
            <a:r>
              <a:rPr lang="zh-CN" altLang="en-US" sz="1600" b="0">
                <a:ea typeface="阿里巴巴普惠体" panose="00020600040101010101"/>
              </a:rPr>
              <a:t>表</a:t>
            </a:r>
            <a:endParaRPr lang="en-US" altLang="zh-CN" sz="1600" b="0">
              <a:ea typeface="阿里巴巴普惠体" panose="00020600040101010101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commentType</a:t>
            </a:r>
            <a:r>
              <a:rPr lang="zh-CN" altLang="en-US" sz="1600" b="0">
                <a:ea typeface="阿里巴巴普惠体" panose="00020600040101010101"/>
              </a:rPr>
              <a:t>区分操作类型</a:t>
            </a:r>
            <a:endParaRPr lang="en-US" altLang="zh-CN" sz="1600" b="0">
              <a:ea typeface="阿里巴巴普惠体" panose="00020600040101010101"/>
            </a:endParaRPr>
          </a:p>
          <a:p>
            <a:r>
              <a:rPr lang="zh-CN" altLang="en-US"/>
              <a:t>优化查询速度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Redis</a:t>
            </a:r>
            <a:r>
              <a:rPr lang="zh-CN" altLang="en-US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缓存</a:t>
            </a:r>
            <a:endParaRPr lang="en-US" altLang="zh-CN" sz="1600" b="0">
              <a:latin typeface="Calibri" panose="020F0502020204030204" pitchFamily="34" charset="0"/>
              <a:ea typeface="阿里巴巴普惠体" panose="00020600040101010101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动态表添加互动数量字段</a:t>
            </a:r>
            <a:endParaRPr lang="en-US" altLang="zh-CN" sz="1600" b="0">
              <a:latin typeface="Calibri" panose="020F0502020204030204" pitchFamily="34" charset="0"/>
              <a:ea typeface="阿里巴巴普惠体" panose="00020600040101010101"/>
              <a:cs typeface="Calibri" panose="020F0502020204030204" pitchFamily="34" charset="0"/>
            </a:endParaRPr>
          </a:p>
          <a:p>
            <a:r>
              <a:rPr lang="zh-CN" altLang="en-US"/>
              <a:t>发布评论的代码步骤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保存评论</a:t>
            </a:r>
            <a:endParaRPr lang="en-US" altLang="zh-CN" sz="1600" b="0">
              <a:latin typeface="Calibri" panose="020F0502020204030204" pitchFamily="34" charset="0"/>
              <a:ea typeface="阿里巴巴普惠体" panose="00020600040101010101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更新动态表中的互动数量字段</a:t>
            </a:r>
            <a:endParaRPr lang="en-US" altLang="zh-CN" sz="1600" b="0">
              <a:latin typeface="Calibri" panose="020F0502020204030204" pitchFamily="34" charset="0"/>
              <a:ea typeface="阿里巴巴普惠体" panose="00020600040101010101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findAndModify</a:t>
            </a:r>
            <a:r>
              <a:rPr lang="zh-CN" altLang="en-US" sz="1600" b="0">
                <a:latin typeface="Calibri" panose="020F0502020204030204" pitchFamily="34" charset="0"/>
                <a:ea typeface="阿里巴巴普惠体" panose="00020600040101010101"/>
                <a:cs typeface="Calibri" panose="020F0502020204030204" pitchFamily="34" charset="0"/>
              </a:rPr>
              <a:t>方法</a:t>
            </a:r>
            <a:endParaRPr lang="en-US" altLang="zh-CN" sz="1600" b="0">
              <a:latin typeface="Calibri" panose="020F0502020204030204" pitchFamily="34" charset="0"/>
              <a:ea typeface="阿里巴巴普惠体" panose="00020600040101010101"/>
              <a:cs typeface="Calibri" panose="020F0502020204030204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5CABA24-3931-4BE9-9126-77DD6EA0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  <a:r>
              <a:rPr lang="en-US" altLang="zh-CN"/>
              <a:t>-</a:t>
            </a:r>
            <a:r>
              <a:rPr lang="zh-CN" altLang="en-US"/>
              <a:t>评论</a:t>
            </a:r>
          </a:p>
        </p:txBody>
      </p:sp>
    </p:spTree>
    <p:extLst>
      <p:ext uri="{BB962C8B-B14F-4D97-AF65-F5344CB8AC3E}">
        <p14:creationId xmlns:p14="http://schemas.microsoft.com/office/powerpoint/2010/main" val="29034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圈子互动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  <a:p>
            <a:r>
              <a:rPr lang="zh-CN" altLang="en-US">
                <a:solidFill>
                  <a:srgbClr val="49504F"/>
                </a:solidFill>
              </a:rPr>
              <a:t>动态评论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B70006"/>
                </a:solidFill>
              </a:rPr>
              <a:t>动态点赞</a:t>
            </a:r>
            <a:endParaRPr lang="en-US" altLang="zh-CN">
              <a:solidFill>
                <a:srgbClr val="B70006"/>
              </a:solidFill>
            </a:endParaRPr>
          </a:p>
          <a:p>
            <a:r>
              <a:rPr lang="zh-CN" altLang="en-US"/>
              <a:t>动态喜欢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345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09DC02D-8C8B-4660-9379-4B927B5146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7356" y="1380272"/>
            <a:ext cx="7025950" cy="112900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Reids</a:t>
            </a:r>
            <a:r>
              <a:rPr lang="zh-CN" altLang="en-US"/>
              <a:t>缓存，常使用基础</a:t>
            </a:r>
            <a:r>
              <a:rPr lang="en-US" altLang="zh-CN"/>
              <a:t>String</a:t>
            </a:r>
            <a:r>
              <a:rPr lang="zh-CN" altLang="en-US"/>
              <a:t>存储。对于点赞等需求是否合适呢？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B043289-C21F-45A7-81FB-0E858973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7838C5D-1BEF-413E-8201-332F78EB98CE}"/>
              </a:ext>
            </a:extLst>
          </p:cNvPr>
          <p:cNvSpPr txBox="1">
            <a:spLocks/>
          </p:cNvSpPr>
          <p:nvPr/>
        </p:nvSpPr>
        <p:spPr>
          <a:xfrm>
            <a:off x="4778151" y="2415971"/>
            <a:ext cx="6464360" cy="2575907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规则：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movment_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id_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号动态的点赞情况：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movment_1_1 = xxx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movment_1_2 = xxx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movment_1_3 = xxx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movment_1_4 = xxx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较多，不易于维护</a:t>
            </a:r>
            <a:endParaRPr lang="en-US" altLang="zh-CN" sz="1400">
              <a:solidFill>
                <a:srgbClr val="B700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8D35C46C-4533-4CB5-A605-18A652A5F1AB}"/>
              </a:ext>
            </a:extLst>
          </p:cNvPr>
          <p:cNvSpPr txBox="1">
            <a:spLocks/>
          </p:cNvSpPr>
          <p:nvPr/>
        </p:nvSpPr>
        <p:spPr>
          <a:xfrm>
            <a:off x="4787043" y="2509276"/>
            <a:ext cx="6736263" cy="361720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6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存储点赞，喜欢数据，一般使用</a:t>
            </a:r>
            <a:r>
              <a:rPr lang="en-US" altLang="zh-CN" sz="1600">
                <a:solidFill>
                  <a:srgbClr val="B700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</a:t>
            </a:r>
            <a:r>
              <a:rPr lang="zh-CN" altLang="en-US" sz="16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存储。</a:t>
            </a:r>
            <a:endParaRPr lang="en-US" altLang="zh-CN" sz="16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6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movement_interact_{id}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Value: Hash</a:t>
            </a:r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4B9CF155-AA3F-41C0-9257-4C2289DB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18649"/>
              </p:ext>
            </p:extLst>
          </p:nvPr>
        </p:nvGraphicFramePr>
        <p:xfrm>
          <a:off x="4864982" y="3882660"/>
          <a:ext cx="4046628" cy="208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63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858416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  <a:gridCol w="1577749">
                  <a:extLst>
                    <a:ext uri="{9D8B030D-6E8A-4147-A177-3AD203B41FA5}">
                      <a16:colId xmlns:a16="http://schemas.microsoft.com/office/drawing/2014/main" val="183303947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HashKey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49504F"/>
                          </a:solidFill>
                        </a:rPr>
                        <a:t>user_like_{userId}</a:t>
                      </a:r>
                      <a:endParaRPr lang="zh-CN" altLang="en-US" sz="140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49504F"/>
                          </a:solidFill>
                        </a:rPr>
                        <a:t>标记用户点赞</a:t>
                      </a:r>
                      <a:endParaRPr lang="zh-CN" altLang="en-US" sz="140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49504F"/>
                          </a:solidFill>
                        </a:rPr>
                        <a:t>user_love_{userId}</a:t>
                      </a:r>
                      <a:endParaRPr lang="zh-CN" altLang="en-US" sz="140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9504F"/>
                          </a:solidFill>
                        </a:rPr>
                        <a:t>标记用户喜欢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49504F"/>
                          </a:solidFill>
                        </a:rPr>
                        <a:t>like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49504F"/>
                          </a:solidFill>
                        </a:rPr>
                        <a:t>99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49504F"/>
                          </a:solidFill>
                        </a:rPr>
                        <a:t>点赞总数</a:t>
                      </a:r>
                      <a:endParaRPr lang="zh-CN" altLang="en-US" sz="140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49504F"/>
                          </a:solidFill>
                        </a:rPr>
                        <a:t>love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49504F"/>
                          </a:solidFill>
                        </a:rPr>
                        <a:t>99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49504F"/>
                          </a:solidFill>
                        </a:rPr>
                        <a:t>喜欢总数</a:t>
                      </a:r>
                      <a:endParaRPr lang="zh-CN" altLang="en-US" sz="140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comment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99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49504F"/>
                          </a:solidFill>
                          <a:latin typeface="Alibaba PuHuiTi R"/>
                        </a:rPr>
                        <a:t>评论数量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1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37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点赞</a:t>
            </a:r>
            <a:r>
              <a:rPr lang="en-US" altLang="zh-CN"/>
              <a:t>-</a:t>
            </a:r>
            <a:r>
              <a:rPr lang="zh-CN" altLang="en-US"/>
              <a:t>接口说明</a:t>
            </a: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41659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/movements/:id/like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:id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ResponseEntity&lt;Integer&gt;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8BBD1F5-5BDA-4C34-9CB8-9F83B7C099B1}"/>
              </a:ext>
            </a:extLst>
          </p:cNvPr>
          <p:cNvSpPr/>
          <p:nvPr/>
        </p:nvSpPr>
        <p:spPr>
          <a:xfrm>
            <a:off x="6339840" y="2702560"/>
            <a:ext cx="599440" cy="27432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9359C2-19F6-497F-8690-B79666D0E703}"/>
              </a:ext>
            </a:extLst>
          </p:cNvPr>
          <p:cNvSpPr/>
          <p:nvPr/>
        </p:nvSpPr>
        <p:spPr>
          <a:xfrm>
            <a:off x="6939280" y="2656840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ea typeface="Alibaba PuHuiTi R"/>
              </a:rPr>
              <a:t>动态</a:t>
            </a:r>
            <a:r>
              <a:rPr lang="en-US" altLang="zh-CN" sz="1400">
                <a:solidFill>
                  <a:srgbClr val="C00000"/>
                </a:solidFill>
                <a:ea typeface="Alibaba PuHuiTi R"/>
              </a:rPr>
              <a:t>ID</a:t>
            </a:r>
            <a:endParaRPr lang="zh-CN" altLang="en-US" sz="1400">
              <a:solidFill>
                <a:srgbClr val="C00000"/>
              </a:solidFill>
              <a:ea typeface="Alibaba PuHuiTi R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ea typeface="Alibaba PuHuiTi R"/>
              </a:rPr>
              <a:t>点赞数量</a:t>
            </a:r>
          </a:p>
        </p:txBody>
      </p:sp>
      <p:sp>
        <p:nvSpPr>
          <p:cNvPr id="14" name="三角形 9">
            <a:extLst>
              <a:ext uri="{FF2B5EF4-FFF2-40B4-BE49-F238E27FC236}">
                <a16:creationId xmlns:a16="http://schemas.microsoft.com/office/drawing/2014/main" id="{1A614447-78CF-4C0E-99D7-D0093FA55DC8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A9453-03BB-44D9-A7CF-79FD43A1CF70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141107-A069-4D1E-8F26-D00576BEF9C6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02DBADDD-D732-4417-AC52-8E659233986F}"/>
              </a:ext>
            </a:extLst>
          </p:cNvPr>
          <p:cNvSpPr txBox="1"/>
          <p:nvPr/>
        </p:nvSpPr>
        <p:spPr>
          <a:xfrm>
            <a:off x="1401012" y="5651322"/>
            <a:ext cx="8165660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完成点赞</a:t>
            </a:r>
            <a:r>
              <a:rPr lang="en-US" altLang="zh-CN" sz="1400">
                <a:ea typeface="Alibaba PuHuiTi R"/>
              </a:rPr>
              <a:t>/</a:t>
            </a:r>
            <a:r>
              <a:rPr lang="zh-CN" altLang="en-US" sz="1400">
                <a:ea typeface="Alibaba PuHuiTi R"/>
              </a:rPr>
              <a:t>取消点赞，需要对动态列表的</a:t>
            </a:r>
            <a:r>
              <a:rPr lang="en-US" altLang="zh-CN" sz="1400">
                <a:ea typeface="Alibaba PuHuiTi R"/>
              </a:rPr>
              <a:t>bug</a:t>
            </a:r>
            <a:r>
              <a:rPr lang="zh-CN" altLang="en-US" sz="1400">
                <a:ea typeface="Alibaba PuHuiTi R"/>
              </a:rPr>
              <a:t>进行修复</a:t>
            </a:r>
            <a:endParaRPr lang="en-US" altLang="zh-CN" sz="1400" dirty="0">
              <a:ea typeface="Alibaba PuHuiTi R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2AE67C-A4D5-443E-8C26-5161B37DA06D}"/>
              </a:ext>
            </a:extLst>
          </p:cNvPr>
          <p:cNvSpPr/>
          <p:nvPr/>
        </p:nvSpPr>
        <p:spPr>
          <a:xfrm>
            <a:off x="5348706" y="3061843"/>
            <a:ext cx="2332253" cy="27432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2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3" grpId="0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4B30BA-592F-4409-9759-C00F98C1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398B3-3259-4F2D-80C6-C12D7057B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点赞</a:t>
            </a:r>
            <a:r>
              <a:rPr lang="en-US" altLang="zh-CN"/>
              <a:t>-</a:t>
            </a:r>
            <a:r>
              <a:rPr lang="zh-CN" altLang="en-US"/>
              <a:t>思路分析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CAF86B29-6A6F-477B-BB03-38035A2D5893}"/>
              </a:ext>
            </a:extLst>
          </p:cNvPr>
          <p:cNvSpPr/>
          <p:nvPr/>
        </p:nvSpPr>
        <p:spPr>
          <a:xfrm>
            <a:off x="3537335" y="3340453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85008-D5F4-41FE-B237-D80279B74BD9}"/>
              </a:ext>
            </a:extLst>
          </p:cNvPr>
          <p:cNvSpPr/>
          <p:nvPr/>
        </p:nvSpPr>
        <p:spPr>
          <a:xfrm>
            <a:off x="5270415" y="3696114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服务端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37D288-1F18-4A67-82D6-1527A6927226}"/>
              </a:ext>
            </a:extLst>
          </p:cNvPr>
          <p:cNvCxnSpPr>
            <a:endCxn id="6" idx="1"/>
          </p:cNvCxnSpPr>
          <p:nvPr/>
        </p:nvCxnSpPr>
        <p:spPr>
          <a:xfrm>
            <a:off x="4120395" y="3900289"/>
            <a:ext cx="1150020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97E487-5221-461E-BC56-2D45C247A712}"/>
              </a:ext>
            </a:extLst>
          </p:cNvPr>
          <p:cNvSpPr txBox="1"/>
          <p:nvPr/>
        </p:nvSpPr>
        <p:spPr>
          <a:xfrm>
            <a:off x="4292935" y="35925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点赞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B5CE723-8428-4C7C-B292-745227881639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 rot="16200000" flipH="1">
            <a:off x="6153443" y="3937717"/>
            <a:ext cx="903227" cy="1236722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59C351C-C329-49CC-8E83-E49902F37C7E}"/>
              </a:ext>
            </a:extLst>
          </p:cNvPr>
          <p:cNvSpPr/>
          <p:nvPr/>
        </p:nvSpPr>
        <p:spPr>
          <a:xfrm>
            <a:off x="7223417" y="4803516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Redis</a:t>
            </a:r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操作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DDDA36-9462-4B2B-B5DB-7E1778857392}"/>
              </a:ext>
            </a:extLst>
          </p:cNvPr>
          <p:cNvCxnSpPr>
            <a:stCxn id="13" idx="3"/>
          </p:cNvCxnSpPr>
          <p:nvPr/>
        </p:nvCxnSpPr>
        <p:spPr>
          <a:xfrm flipV="1">
            <a:off x="8655977" y="5007691"/>
            <a:ext cx="1067477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8DB1329-B3AF-46CC-9C30-B7BF0DA4B5EF}"/>
              </a:ext>
            </a:extLst>
          </p:cNvPr>
          <p:cNvSpPr/>
          <p:nvPr/>
        </p:nvSpPr>
        <p:spPr>
          <a:xfrm>
            <a:off x="9723454" y="4803516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用户点赞状态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F799D0-4A3D-4BBF-92F8-A7030CA4D2F8}"/>
              </a:ext>
            </a:extLst>
          </p:cNvPr>
          <p:cNvSpPr/>
          <p:nvPr/>
        </p:nvSpPr>
        <p:spPr>
          <a:xfrm>
            <a:off x="7236713" y="3696112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MongoDB</a:t>
            </a:r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操作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BD1177B-3974-4B60-894D-F807FA725A95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6702975" y="3900288"/>
            <a:ext cx="533738" cy="2"/>
          </a:xfrm>
          <a:prstGeom prst="bentConnector3">
            <a:avLst>
              <a:gd name="adj1" fmla="val 50000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44F062E-5A1F-432B-AA67-4094D855AC5F}"/>
              </a:ext>
            </a:extLst>
          </p:cNvPr>
          <p:cNvSpPr/>
          <p:nvPr/>
        </p:nvSpPr>
        <p:spPr>
          <a:xfrm>
            <a:off x="9718540" y="3697289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存储点赞数据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EE8C50F-C500-4E08-863F-DF536215BDD5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8669273" y="3900288"/>
            <a:ext cx="1049267" cy="117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1">
            <a:extLst>
              <a:ext uri="{FF2B5EF4-FFF2-40B4-BE49-F238E27FC236}">
                <a16:creationId xmlns:a16="http://schemas.microsoft.com/office/drawing/2014/main" id="{D1782655-0219-4F34-9783-775C624254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281316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MongoDB</a:t>
            </a:r>
            <a:r>
              <a:rPr lang="zh-CN" altLang="en-US"/>
              <a:t>操作</a:t>
            </a:r>
            <a:endParaRPr lang="en-US" altLang="zh-CN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/>
              <a:t>查询是否点赞</a:t>
            </a:r>
            <a:endParaRPr lang="en-US" altLang="zh-CN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/>
              <a:t>保存数据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</a:t>
            </a:r>
            <a:r>
              <a:rPr lang="zh-CN" altLang="en-US"/>
              <a:t>数据操作</a:t>
            </a:r>
            <a:endParaRPr lang="en-US" altLang="zh-CN"/>
          </a:p>
          <a:p>
            <a:pPr marL="645750" lvl="1" indent="-285750">
              <a:buFont typeface="Wingdings" panose="05000000000000000000" pitchFamily="2" charset="2"/>
              <a:buChar char="l"/>
            </a:pPr>
            <a:r>
              <a:rPr lang="zh-CN" altLang="en-US"/>
              <a:t>记录用户点赞状态</a:t>
            </a:r>
            <a:endParaRPr lang="en-US" altLang="zh-CN"/>
          </a:p>
          <a:p>
            <a:pPr marL="360000" lvl="1" indent="0">
              <a:buNone/>
            </a:pPr>
            <a:endParaRPr lang="en-US" altLang="zh-CN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A223142-663E-41FC-B499-149BB8E1C4D3}"/>
              </a:ext>
            </a:extLst>
          </p:cNvPr>
          <p:cNvSpPr/>
          <p:nvPr/>
        </p:nvSpPr>
        <p:spPr>
          <a:xfrm>
            <a:off x="7223417" y="2666692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MongoDB</a:t>
            </a:r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操作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9A84C35-F46A-4683-B1A7-553B21EDE5DF}"/>
              </a:ext>
            </a:extLst>
          </p:cNvPr>
          <p:cNvCxnSpPr>
            <a:cxnSpLocks/>
            <a:stCxn id="6" idx="0"/>
            <a:endCxn id="34" idx="1"/>
          </p:cNvCxnSpPr>
          <p:nvPr/>
        </p:nvCxnSpPr>
        <p:spPr>
          <a:xfrm rot="5400000" flipH="1" flipV="1">
            <a:off x="6192433" y="2665130"/>
            <a:ext cx="825246" cy="1236722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8EC7D21-6648-4F24-9243-1C4F7EC6CAB9}"/>
              </a:ext>
            </a:extLst>
          </p:cNvPr>
          <p:cNvSpPr/>
          <p:nvPr/>
        </p:nvSpPr>
        <p:spPr>
          <a:xfrm>
            <a:off x="9718540" y="2661945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查询是否点赞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CDDE7FC-92EE-46BC-B614-821B6B423DFC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 flipV="1">
            <a:off x="8655977" y="2866121"/>
            <a:ext cx="1062563" cy="474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3" grpId="0" animBg="1"/>
      <p:bldP spid="21" grpId="0" animBg="1"/>
      <p:bldP spid="24" grpId="0" animBg="1"/>
      <p:bldP spid="27" grpId="0" animBg="1"/>
      <p:bldP spid="34" grpId="0" animBg="1"/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D9AB3F4-5702-4DAE-AB4A-9834DCCC3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查询是否点赞</a:t>
            </a:r>
            <a:endParaRPr lang="en-US" altLang="zh-CN"/>
          </a:p>
          <a:p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保存点赞数据</a:t>
            </a:r>
            <a:endParaRPr lang="en-US" altLang="zh-CN"/>
          </a:p>
          <a:p>
            <a:r>
              <a:rPr lang="zh-CN" altLang="en-US"/>
              <a:t>存储点赞状态到</a:t>
            </a:r>
            <a:r>
              <a:rPr lang="en-US" altLang="zh-CN"/>
              <a:t>Redis</a:t>
            </a:r>
            <a:r>
              <a:rPr lang="zh-CN" altLang="en-US"/>
              <a:t>中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B651E7-6542-4606-925B-B6275DE1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</p:spTree>
    <p:extLst>
      <p:ext uri="{BB962C8B-B14F-4D97-AF65-F5344CB8AC3E}">
        <p14:creationId xmlns:p14="http://schemas.microsoft.com/office/powerpoint/2010/main" val="1424086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2F62EC-34AC-4AD6-945E-5D665D69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77C985-2A52-4ED2-B332-202A2F730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取消点赞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EE62435-9494-4250-9891-9F92881B11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取消点赞与点赞操作相反，将</a:t>
            </a:r>
            <a:r>
              <a:rPr lang="en-US" altLang="zh-CN"/>
              <a:t>Comment</a:t>
            </a:r>
            <a:r>
              <a:rPr lang="zh-CN" altLang="en-US"/>
              <a:t>中数据删除，同时删除</a:t>
            </a:r>
            <a:r>
              <a:rPr lang="en-US" altLang="zh-CN"/>
              <a:t>Redis</a:t>
            </a:r>
            <a:r>
              <a:rPr lang="zh-CN" altLang="en-US"/>
              <a:t>中的点赞状态。</a:t>
            </a:r>
          </a:p>
        </p:txBody>
      </p:sp>
      <p:sp>
        <p:nvSpPr>
          <p:cNvPr id="7" name="Shape 2486">
            <a:extLst>
              <a:ext uri="{FF2B5EF4-FFF2-40B4-BE49-F238E27FC236}">
                <a16:creationId xmlns:a16="http://schemas.microsoft.com/office/drawing/2014/main" id="{0BB4464F-9666-4CC0-8F8B-1142CAC39383}"/>
              </a:ext>
            </a:extLst>
          </p:cNvPr>
          <p:cNvSpPr/>
          <p:nvPr/>
        </p:nvSpPr>
        <p:spPr>
          <a:xfrm>
            <a:off x="1048135" y="3594453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2086FF-42D2-4E2D-A157-4F6E901189FC}"/>
              </a:ext>
            </a:extLst>
          </p:cNvPr>
          <p:cNvSpPr/>
          <p:nvPr/>
        </p:nvSpPr>
        <p:spPr>
          <a:xfrm>
            <a:off x="2781215" y="3950114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服务端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805DC3E-9041-4BFD-8B2B-926654826ADC}"/>
              </a:ext>
            </a:extLst>
          </p:cNvPr>
          <p:cNvCxnSpPr>
            <a:endCxn id="8" idx="1"/>
          </p:cNvCxnSpPr>
          <p:nvPr/>
        </p:nvCxnSpPr>
        <p:spPr>
          <a:xfrm>
            <a:off x="1631195" y="4154289"/>
            <a:ext cx="1150020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8C40F9F-A14D-416A-93C8-B473C5E8071C}"/>
              </a:ext>
            </a:extLst>
          </p:cNvPr>
          <p:cNvSpPr txBox="1"/>
          <p:nvPr/>
        </p:nvSpPr>
        <p:spPr>
          <a:xfrm>
            <a:off x="1803735" y="38465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点赞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BAC5B7E-06F9-4111-A2EF-088230E6229C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3664243" y="4191717"/>
            <a:ext cx="903227" cy="1236722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D398D35-DD27-49C0-8429-DE9935B3E5BE}"/>
              </a:ext>
            </a:extLst>
          </p:cNvPr>
          <p:cNvSpPr/>
          <p:nvPr/>
        </p:nvSpPr>
        <p:spPr>
          <a:xfrm>
            <a:off x="4734217" y="5057516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Redis</a:t>
            </a:r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操作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62F6272-ACED-4028-9B5E-09B3DBAAAFD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166777" y="5261691"/>
            <a:ext cx="1067477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FAA0A17-105B-4F29-9FAB-5904F105F49B}"/>
              </a:ext>
            </a:extLst>
          </p:cNvPr>
          <p:cNvSpPr/>
          <p:nvPr/>
        </p:nvSpPr>
        <p:spPr>
          <a:xfrm>
            <a:off x="7234254" y="5057516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删除点赞状态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9A3D99-2760-4E03-A21E-DDD7B8BCD8F4}"/>
              </a:ext>
            </a:extLst>
          </p:cNvPr>
          <p:cNvSpPr/>
          <p:nvPr/>
        </p:nvSpPr>
        <p:spPr>
          <a:xfrm>
            <a:off x="4747513" y="3950112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MongoDB</a:t>
            </a:r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操作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67DA7D2-0756-4996-88F0-08E562284E4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213775" y="4154288"/>
            <a:ext cx="533738" cy="2"/>
          </a:xfrm>
          <a:prstGeom prst="bentConnector3">
            <a:avLst>
              <a:gd name="adj1" fmla="val 50000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22273DA-F1CC-44E3-B820-CD9EDE5FBA55}"/>
              </a:ext>
            </a:extLst>
          </p:cNvPr>
          <p:cNvSpPr/>
          <p:nvPr/>
        </p:nvSpPr>
        <p:spPr>
          <a:xfrm>
            <a:off x="7229340" y="3951289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删除点赞数据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BE16C5-EA77-4380-B1C4-C138729E119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180073" y="4154288"/>
            <a:ext cx="1049267" cy="117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9CB7B56-2E88-4F60-A3C0-7CF349287278}"/>
              </a:ext>
            </a:extLst>
          </p:cNvPr>
          <p:cNvSpPr/>
          <p:nvPr/>
        </p:nvSpPr>
        <p:spPr>
          <a:xfrm>
            <a:off x="4747513" y="2874391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查询是否点赞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B3E661-9E7D-4343-8CE0-5CFEE4DC61C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463793" y="3287679"/>
            <a:ext cx="0" cy="66243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AB17A4E-6465-4E04-B6B1-70BFB013C818}"/>
              </a:ext>
            </a:extLst>
          </p:cNvPr>
          <p:cNvCxnSpPr>
            <a:cxnSpLocks/>
          </p:cNvCxnSpPr>
          <p:nvPr/>
        </p:nvCxnSpPr>
        <p:spPr>
          <a:xfrm>
            <a:off x="8675195" y="4153110"/>
            <a:ext cx="1049267" cy="117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2E12C3C-5EFE-47BB-BE56-7216EB8C2430}"/>
              </a:ext>
            </a:extLst>
          </p:cNvPr>
          <p:cNvSpPr/>
          <p:nvPr/>
        </p:nvSpPr>
        <p:spPr>
          <a:xfrm>
            <a:off x="9737757" y="3948934"/>
            <a:ext cx="1432560" cy="40835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Consolas" panose="020B0609020204030204" pitchFamily="49" charset="0"/>
                <a:ea typeface="Alibaba PuHuiTi B"/>
              </a:rPr>
              <a:t>修改动态记录</a:t>
            </a:r>
            <a:endParaRPr lang="zh-CN" altLang="en-US" sz="1400" dirty="0">
              <a:solidFill>
                <a:srgbClr val="49504F"/>
              </a:solidFill>
              <a:latin typeface="Consolas" panose="020B0609020204030204" pitchFamily="49" charset="0"/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34338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2" grpId="0" animBg="1"/>
      <p:bldP spid="14" grpId="0" animBg="1"/>
      <p:bldP spid="15" grpId="0" animBg="1"/>
      <p:bldP spid="17" grpId="0" animBg="1"/>
      <p:bldP spid="21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取消点赞</a:t>
            </a:r>
            <a:r>
              <a:rPr lang="en-US" altLang="zh-CN"/>
              <a:t>-</a:t>
            </a:r>
            <a:r>
              <a:rPr lang="zh-CN" altLang="en-US"/>
              <a:t>接口说明</a:t>
            </a: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29788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/movements/:id/dislike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:id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ResponseEntity&lt;Integer&gt;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8BBD1F5-5BDA-4C34-9CB8-9F83B7C099B1}"/>
              </a:ext>
            </a:extLst>
          </p:cNvPr>
          <p:cNvSpPr/>
          <p:nvPr/>
        </p:nvSpPr>
        <p:spPr>
          <a:xfrm>
            <a:off x="6339840" y="2702560"/>
            <a:ext cx="599440" cy="27432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9359C2-19F6-497F-8690-B79666D0E703}"/>
              </a:ext>
            </a:extLst>
          </p:cNvPr>
          <p:cNvSpPr/>
          <p:nvPr/>
        </p:nvSpPr>
        <p:spPr>
          <a:xfrm>
            <a:off x="6939280" y="2656840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ea typeface="Alibaba PuHuiTi R"/>
              </a:rPr>
              <a:t>路径参数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ea typeface="Alibaba PuHuiTi R"/>
              </a:rPr>
              <a:t>点赞数量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924A75-E61F-4732-A3C5-AFBD8795552A}"/>
              </a:ext>
            </a:extLst>
          </p:cNvPr>
          <p:cNvSpPr/>
          <p:nvPr/>
        </p:nvSpPr>
        <p:spPr>
          <a:xfrm>
            <a:off x="5496560" y="3061843"/>
            <a:ext cx="2204720" cy="32004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查询动态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69921"/>
          </a:xfrm>
        </p:spPr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  <a:p>
            <a:r>
              <a:rPr lang="zh-CN" altLang="en-US"/>
              <a:t>查询好友动态</a:t>
            </a:r>
            <a:endParaRPr lang="en-US" altLang="zh-CN"/>
          </a:p>
          <a:p>
            <a:r>
              <a:rPr lang="zh-CN" altLang="en-US"/>
              <a:t>查询推荐动态</a:t>
            </a:r>
            <a:endParaRPr lang="en-US" altLang="zh-CN"/>
          </a:p>
          <a:p>
            <a:r>
              <a:rPr lang="zh-CN" altLang="en-US"/>
              <a:t>查询单条动态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B651E7-6542-4606-925B-B6275DE1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D9AB3F4-5702-4DAE-AB4A-9834DCCC3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取消点赞功能实现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CCC8096-80FB-43BD-B1A2-5CDCB4E729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0806" y="1622265"/>
            <a:ext cx="9214230" cy="4219575"/>
          </a:xfrm>
        </p:spPr>
        <p:txBody>
          <a:bodyPr/>
          <a:lstStyle/>
          <a:p>
            <a:r>
              <a:rPr lang="zh-CN" altLang="en-US"/>
              <a:t>需求：完成取消点赞功能</a:t>
            </a:r>
            <a:endParaRPr lang="en-US" altLang="zh-CN"/>
          </a:p>
          <a:p>
            <a:r>
              <a:rPr lang="zh-CN" altLang="en-US"/>
              <a:t>实现步骤：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Service</a:t>
            </a:r>
            <a:r>
              <a:rPr lang="zh-CN" altLang="en-US"/>
              <a:t>层代码实现</a:t>
            </a: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判断用户是否点赞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删除点赞数据，返回点赞数量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API</a:t>
            </a:r>
            <a:r>
              <a:rPr lang="zh-CN" altLang="en-US"/>
              <a:t>层代码实现</a:t>
            </a: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表数据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更新动态表字段，将点赞数量 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返回总点赞数量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7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D10B904-9CD6-4BB1-873B-711B80EB51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动态点赞</a:t>
            </a:r>
            <a:endParaRPr lang="en-US" altLang="zh-CN"/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0">
                <a:latin typeface="+mn-lt"/>
                <a:ea typeface="阿里巴巴普惠体" panose="00020600040101010101" pitchFamily="18" charset="-122"/>
              </a:rPr>
              <a:t>Redis</a:t>
            </a:r>
            <a:r>
              <a:rPr lang="zh-CN" altLang="en-US" sz="1600" b="0">
                <a:ea typeface="阿里巴巴普惠体" panose="00020600040101010101" pitchFamily="18" charset="-122"/>
              </a:rPr>
              <a:t>使用</a:t>
            </a:r>
            <a:r>
              <a:rPr lang="en-US" altLang="zh-CN" sz="1600" b="0">
                <a:latin typeface="+mn-lt"/>
                <a:ea typeface="阿里巴巴普惠体" panose="00020600040101010101" pitchFamily="18" charset="-122"/>
              </a:rPr>
              <a:t>hash</a:t>
            </a:r>
            <a:r>
              <a:rPr lang="zh-CN" altLang="en-US" sz="1600" b="0">
                <a:ea typeface="阿里巴巴普惠体" panose="00020600040101010101" pitchFamily="18" charset="-122"/>
              </a:rPr>
              <a:t>数据类型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ea typeface="阿里巴巴普惠体" panose="00020600040101010101" pitchFamily="18" charset="-122"/>
              </a:rPr>
              <a:t>操作流程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r>
              <a:rPr lang="zh-CN" altLang="en-US"/>
              <a:t>取消点赞</a:t>
            </a: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ea typeface="阿里巴巴普惠体" panose="00020600040101010101" pitchFamily="18" charset="-122"/>
              </a:rPr>
              <a:t>与点赞功能相反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ea typeface="阿里巴巴普惠体" panose="00020600040101010101" pitchFamily="18" charset="-122"/>
              </a:rPr>
              <a:t>删除互动数据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ea typeface="阿里巴巴普惠体" panose="00020600040101010101" pitchFamily="18" charset="-122"/>
              </a:rPr>
              <a:t>修改动态表中点赞数量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ea typeface="阿里巴巴普惠体" panose="00020600040101010101" pitchFamily="18" charset="-122"/>
              </a:rPr>
              <a:t>删除</a:t>
            </a:r>
            <a:r>
              <a:rPr lang="en-US" altLang="zh-CN" sz="1600" b="0">
                <a:latin typeface="+mn-lt"/>
                <a:ea typeface="阿里巴巴普惠体" panose="00020600040101010101" pitchFamily="18" charset="-122"/>
              </a:rPr>
              <a:t>redis</a:t>
            </a:r>
            <a:r>
              <a:rPr lang="zh-CN" altLang="en-US" sz="1600" b="0">
                <a:ea typeface="阿里巴巴普惠体" panose="00020600040101010101" pitchFamily="18" charset="-122"/>
              </a:rPr>
              <a:t>中的</a:t>
            </a:r>
            <a:r>
              <a:rPr lang="en-US" altLang="zh-CN" sz="1600" b="0">
                <a:latin typeface="+mn-lt"/>
                <a:ea typeface="阿里巴巴普惠体" panose="00020600040101010101" pitchFamily="18" charset="-122"/>
              </a:rPr>
              <a:t>hashkey</a:t>
            </a:r>
            <a:r>
              <a:rPr lang="zh-CN" altLang="en-US" sz="1600" b="0">
                <a:ea typeface="阿里巴巴普惠体" panose="00020600040101010101" pitchFamily="18" charset="-122"/>
              </a:rPr>
              <a:t>数据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37B2419-8EA0-4DBF-B0BE-654789F8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  <a:r>
              <a:rPr lang="en-US" altLang="zh-CN"/>
              <a:t>-</a:t>
            </a:r>
            <a:r>
              <a:rPr lang="zh-CN" altLang="en-US"/>
              <a:t>点赞</a:t>
            </a:r>
          </a:p>
        </p:txBody>
      </p:sp>
    </p:spTree>
    <p:extLst>
      <p:ext uri="{BB962C8B-B14F-4D97-AF65-F5344CB8AC3E}">
        <p14:creationId xmlns:p14="http://schemas.microsoft.com/office/powerpoint/2010/main" val="278846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圈子互动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  <a:p>
            <a:r>
              <a:rPr lang="zh-CN" altLang="en-US">
                <a:solidFill>
                  <a:srgbClr val="49504F"/>
                </a:solidFill>
              </a:rPr>
              <a:t>动态评论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49504F"/>
                </a:solidFill>
              </a:rPr>
              <a:t>动态点赞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动态喜欢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158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2E01854-067C-41D4-80CC-DDF5509B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7D8F05E-616D-44A7-A50B-E80DEF46E5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动态喜欢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510035C-8175-4C6A-A269-BD9E22C2DE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案例：实现动态的喜欢与取消喜欢</a:t>
            </a:r>
            <a:endParaRPr lang="en-US" altLang="zh-CN"/>
          </a:p>
          <a:p>
            <a:r>
              <a:rPr lang="zh-CN" altLang="en-US"/>
              <a:t>实现步骤：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动态喜欢</a:t>
            </a:r>
            <a:r>
              <a:rPr lang="en-US" altLang="zh-CN"/>
              <a:t>/</a:t>
            </a:r>
            <a:r>
              <a:rPr lang="zh-CN" altLang="en-US"/>
              <a:t>取消喜欢的编码思路与点赞一致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需要注意的是：在操作时区分</a:t>
            </a:r>
            <a:r>
              <a:rPr lang="en-US" altLang="zh-CN">
                <a:solidFill>
                  <a:srgbClr val="AD2B26"/>
                </a:solidFill>
              </a:rPr>
              <a:t>commentType</a:t>
            </a:r>
            <a:r>
              <a:rPr lang="zh-CN" altLang="en-US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775672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DA6FFC-C8D1-46A0-B069-DC7D0052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圈子互动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F52FF-E49F-4EEE-9292-1E40047B0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动态喜欢</a:t>
            </a:r>
            <a:r>
              <a:rPr lang="en-US" altLang="zh-CN"/>
              <a:t>-</a:t>
            </a:r>
            <a:r>
              <a:rPr lang="zh-CN" altLang="en-US"/>
              <a:t>接口说明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81CAEAB6-EF1B-43D9-ACF1-796F39ED8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55880"/>
              </p:ext>
            </p:extLst>
          </p:nvPr>
        </p:nvGraphicFramePr>
        <p:xfrm>
          <a:off x="1401069" y="1960149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/movements/:id/love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:id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ResponseEntity&lt;Integer&gt;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77F55D34-B705-4B83-A089-A50EF76F5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28966"/>
              </p:ext>
            </p:extLst>
          </p:nvPr>
        </p:nvGraphicFramePr>
        <p:xfrm>
          <a:off x="1401069" y="4712139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/movements/:id/unlove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路径参数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:id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ResponseEntity&lt;Integer&gt;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8BB403F7-2BF8-4BCB-B76A-FAF15CA6DB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440" y="1442959"/>
            <a:ext cx="7665880" cy="39600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喜欢</a:t>
            </a: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4567D044-DC9E-4C2D-8B5C-C6F2CE85C5CD}"/>
              </a:ext>
            </a:extLst>
          </p:cNvPr>
          <p:cNvSpPr txBox="1">
            <a:spLocks/>
          </p:cNvSpPr>
          <p:nvPr/>
        </p:nvSpPr>
        <p:spPr>
          <a:xfrm>
            <a:off x="736440" y="4033759"/>
            <a:ext cx="7665880" cy="39600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取消喜欢</a:t>
            </a:r>
          </a:p>
        </p:txBody>
      </p:sp>
    </p:spTree>
    <p:extLst>
      <p:ext uri="{BB962C8B-B14F-4D97-AF65-F5344CB8AC3E}">
        <p14:creationId xmlns:p14="http://schemas.microsoft.com/office/powerpoint/2010/main" val="192912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33C8C-AA32-4C17-B86D-D1336899A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圈子动态查询</a:t>
            </a:r>
            <a:endParaRPr lang="en-US" altLang="zh-CN"/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好友动态与推荐动态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掌握动态的表关系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掌握推荐动态的流程和代码实现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  <a:p>
            <a:r>
              <a:rPr lang="zh-CN" altLang="en-US"/>
              <a:t>圈子互动</a:t>
            </a:r>
            <a:endParaRPr lang="en-US" altLang="zh-CN"/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使用</a:t>
            </a: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Redis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和冗余字段优化查询效率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发布评论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点赞与取消点赞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  <a:p>
            <a:pPr marL="1371566" lvl="2" indent="-457189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ea typeface="Alibaba PuHuiTi R" pitchFamily="18" charset="-122"/>
              </a:rPr>
              <a:t>喜欢与取消喜欢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ea typeface="Alibaba PuHuiTi R" pitchFamily="18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4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40264-B335-4137-864F-8A7BA7EFA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完成好友</a:t>
            </a:r>
            <a:r>
              <a:rPr lang="en-US" altLang="zh-CN"/>
              <a:t>/</a:t>
            </a:r>
            <a:r>
              <a:rPr lang="zh-CN" altLang="en-US"/>
              <a:t>推荐动态查询</a:t>
            </a:r>
            <a:endParaRPr lang="en-US" altLang="zh-CN" dirty="0"/>
          </a:p>
          <a:p>
            <a:r>
              <a:rPr lang="zh-CN" altLang="en-US"/>
              <a:t>完成动态点赞，喜欢功能</a:t>
            </a:r>
            <a:endParaRPr lang="en-US" altLang="zh-CN"/>
          </a:p>
          <a:p>
            <a:r>
              <a:rPr lang="zh-CN" altLang="en-US"/>
              <a:t>完成动态评论功能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完成动态评论的点赞功能（拓展）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CDEBA-617B-4F57-9667-5EB5E771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圈子互动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934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7D2C7BB-1AC4-45AC-801F-4025D60E2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动态查询包含三个部分</a:t>
            </a:r>
            <a:endParaRPr lang="en-US" altLang="zh-CN"/>
          </a:p>
          <a:p>
            <a:r>
              <a:rPr lang="zh-CN" altLang="en-US"/>
              <a:t>个人动态（已实现）</a:t>
            </a:r>
            <a:endParaRPr lang="en-US" altLang="zh-CN"/>
          </a:p>
          <a:p>
            <a:r>
              <a:rPr lang="zh-CN" altLang="en-US"/>
              <a:t>好友动态</a:t>
            </a:r>
            <a:endParaRPr lang="en-US" altLang="zh-CN"/>
          </a:p>
          <a:p>
            <a:pPr lvl="1"/>
            <a:r>
              <a:rPr lang="zh-CN" altLang="en-US"/>
              <a:t>操作用户查看所有好友发布的动态内容</a:t>
            </a:r>
            <a:endParaRPr lang="en-US" altLang="zh-CN"/>
          </a:p>
          <a:p>
            <a:r>
              <a:rPr lang="zh-CN" altLang="en-US"/>
              <a:t>推荐动态</a:t>
            </a:r>
            <a:endParaRPr lang="en-US" altLang="zh-CN"/>
          </a:p>
          <a:p>
            <a:pPr lvl="1"/>
            <a:r>
              <a:rPr lang="zh-CN" altLang="en-US"/>
              <a:t>探花交友平台接入大数据系统，根据个人喜欢实时计算出感兴趣的动态内容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42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6654D5-7A2D-4A0B-B1F4-D9E37A7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821D7B-789D-48D6-9A37-CAFC0A37B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好友动态</a:t>
            </a:r>
            <a:r>
              <a:rPr lang="en-US" altLang="zh-CN"/>
              <a:t>-</a:t>
            </a:r>
            <a:r>
              <a:rPr lang="zh-CN" altLang="en-US"/>
              <a:t>接口</a:t>
            </a:r>
            <a:endParaRPr lang="en-US" altLang="zh-CN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1B64817-77EC-4977-93D5-C6B22DCB0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56655"/>
              </p:ext>
            </p:extLst>
          </p:nvPr>
        </p:nvGraphicFramePr>
        <p:xfrm>
          <a:off x="792703" y="1637768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/movements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page,pagesize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ResponseEntity&lt;PageResult&gt;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71D1744F-F994-4CEB-BB41-A42862748A42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 rot="10800000" flipV="1">
            <a:off x="2881347" y="2876340"/>
            <a:ext cx="1337387" cy="144405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2A709F5-040D-4F48-8BBF-ADCDB631FF0D}"/>
              </a:ext>
            </a:extLst>
          </p:cNvPr>
          <p:cNvSpPr/>
          <p:nvPr/>
        </p:nvSpPr>
        <p:spPr>
          <a:xfrm>
            <a:off x="4218733" y="2718079"/>
            <a:ext cx="2780523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0CD8420-E414-49E4-89A3-6722C723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667" y="4320394"/>
            <a:ext cx="3213357" cy="461665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页码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查询条数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851501-6D42-42BF-9457-3EF047747FC0}"/>
              </a:ext>
            </a:extLst>
          </p:cNvPr>
          <p:cNvSpPr/>
          <p:nvPr/>
        </p:nvSpPr>
        <p:spPr>
          <a:xfrm>
            <a:off x="4218733" y="3124851"/>
            <a:ext cx="2780523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12F870E-8948-4FD0-8F80-360491DF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744" y="1894631"/>
            <a:ext cx="3109232" cy="4524315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2698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2381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相思落无声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"textContent"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动态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"imageContent"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"https://123.png"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分钟前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"likeCount"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"commentCount"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"loveCount"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"hasLiked"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"hasLoved"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F3E8AD5-673F-4FE3-B9BF-5CE8F2B1509D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6888162" y="2162206"/>
            <a:ext cx="715415" cy="32737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EE8576-83FB-43B9-83D4-4013FED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996539C5-988B-40FD-9B48-B59A2C048FFB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ea typeface="Alibaba PuHuiTi R"/>
              </a:rPr>
              <a:t>表结构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DF842D82-3F15-482F-B39E-05FC33471B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6164069" cy="262151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好友表：记录双向好友关系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动态详情表：完整圈子动态内容。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时间线表：记录用户，好友，动态的关联关系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7B0F503-DA9A-4DA4-A1C8-3EE102B5EEB4}"/>
              </a:ext>
            </a:extLst>
          </p:cNvPr>
          <p:cNvGrpSpPr/>
          <p:nvPr/>
        </p:nvGrpSpPr>
        <p:grpSpPr>
          <a:xfrm>
            <a:off x="8668668" y="1312311"/>
            <a:ext cx="2494413" cy="1395997"/>
            <a:chOff x="8717045" y="4220187"/>
            <a:chExt cx="2494413" cy="139599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E790A4C-FB67-4793-81EA-19E9BE179F04}"/>
                </a:ext>
              </a:extLst>
            </p:cNvPr>
            <p:cNvSpPr/>
            <p:nvPr/>
          </p:nvSpPr>
          <p:spPr>
            <a:xfrm>
              <a:off x="8717045" y="4256598"/>
              <a:ext cx="2494413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B500A9-1D10-4FAD-8B0D-3426AF1315AF}"/>
                </a:ext>
              </a:extLst>
            </p:cNvPr>
            <p:cNvSpPr/>
            <p:nvPr/>
          </p:nvSpPr>
          <p:spPr>
            <a:xfrm>
              <a:off x="8717045" y="4496510"/>
              <a:ext cx="2494413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9A8643D-2395-4495-9626-C24885C57798}"/>
                </a:ext>
              </a:extLst>
            </p:cNvPr>
            <p:cNvSpPr txBox="1"/>
            <p:nvPr/>
          </p:nvSpPr>
          <p:spPr>
            <a:xfrm>
              <a:off x="9590011" y="42201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动态表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395A8044-E83F-4EE0-A299-35119045472E}"/>
              </a:ext>
            </a:extLst>
          </p:cNvPr>
          <p:cNvGraphicFramePr>
            <a:graphicFrameLocks noGrp="1"/>
          </p:cNvGraphicFramePr>
          <p:nvPr/>
        </p:nvGraphicFramePr>
        <p:xfrm>
          <a:off x="8696090" y="1607296"/>
          <a:ext cx="2429667" cy="1091081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724033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886630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819004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</a:tblGrid>
              <a:tr h="364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主键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 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正文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74435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id="{14759EEE-8D76-46BC-ADD9-C67B5F62CF07}"/>
              </a:ext>
            </a:extLst>
          </p:cNvPr>
          <p:cNvSpPr/>
          <p:nvPr/>
        </p:nvSpPr>
        <p:spPr>
          <a:xfrm>
            <a:off x="6333642" y="3527933"/>
            <a:ext cx="888136" cy="89862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好友动态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62DBF91-D9C5-4E04-8225-892173D17F2F}"/>
              </a:ext>
            </a:extLst>
          </p:cNvPr>
          <p:cNvGrpSpPr/>
          <p:nvPr/>
        </p:nvGrpSpPr>
        <p:grpSpPr>
          <a:xfrm>
            <a:off x="8602961" y="3202033"/>
            <a:ext cx="2494413" cy="1360850"/>
            <a:chOff x="2113798" y="4815971"/>
            <a:chExt cx="2494413" cy="136085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2A92FA2-F61A-4F52-8C35-D06B5CEC0F8B}"/>
                </a:ext>
              </a:extLst>
            </p:cNvPr>
            <p:cNvSpPr/>
            <p:nvPr/>
          </p:nvSpPr>
          <p:spPr>
            <a:xfrm>
              <a:off x="2113798" y="4817235"/>
              <a:ext cx="2494413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330D50D-024F-47F3-B3B6-6C00DEAE2405}"/>
                </a:ext>
              </a:extLst>
            </p:cNvPr>
            <p:cNvSpPr/>
            <p:nvPr/>
          </p:nvSpPr>
          <p:spPr>
            <a:xfrm>
              <a:off x="2113798" y="5057147"/>
              <a:ext cx="2494413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6FB3803-D38A-4723-81E3-666A08BD189D}"/>
                </a:ext>
              </a:extLst>
            </p:cNvPr>
            <p:cNvSpPr txBox="1"/>
            <p:nvPr/>
          </p:nvSpPr>
          <p:spPr>
            <a:xfrm>
              <a:off x="2868014" y="48159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时间线表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1DFA7D10-54AA-43B3-8A86-C02F841AF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56844"/>
              </p:ext>
            </p:extLst>
          </p:nvPr>
        </p:nvGraphicFramePr>
        <p:xfrm>
          <a:off x="8627405" y="3495875"/>
          <a:ext cx="2457090" cy="1043026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27033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627283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700465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  <a:gridCol w="702309">
                  <a:extLst>
                    <a:ext uri="{9D8B030D-6E8A-4147-A177-3AD203B41FA5}">
                      <a16:colId xmlns:a16="http://schemas.microsoft.com/office/drawing/2014/main" val="1495567112"/>
                    </a:ext>
                  </a:extLst>
                </a:gridCol>
              </a:tblGrid>
              <a:tr h="348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  <a:ea typeface="Alibaba PuHuiTi R"/>
                        </a:rPr>
                        <a:t>id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  <a:ea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  <a:ea typeface="Alibaba PuHuiTi R"/>
                        </a:rPr>
                        <a:t>动态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58102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36909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AB5EFEF2-9B22-4DBF-8B28-4B988597C7E0}"/>
              </a:ext>
            </a:extLst>
          </p:cNvPr>
          <p:cNvSpPr txBox="1"/>
          <p:nvPr/>
        </p:nvSpPr>
        <p:spPr>
          <a:xfrm>
            <a:off x="10317274" y="3499215"/>
            <a:ext cx="99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C00000"/>
                </a:solidFill>
                <a:latin typeface="Alibaba PuHuiTi R"/>
                <a:ea typeface="Alibaba PuHuiTi R"/>
              </a:rPr>
              <a:t>  好友</a:t>
            </a:r>
            <a:endParaRPr lang="zh-CN" altLang="en-US" sz="1200" b="0">
              <a:solidFill>
                <a:srgbClr val="C00000"/>
              </a:solidFill>
              <a:latin typeface="Alibaba PuHuiTi R"/>
              <a:ea typeface="Alibaba PuHuiTi R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D8B73A-F5CD-4EEE-9282-25958D207FC7}"/>
              </a:ext>
            </a:extLst>
          </p:cNvPr>
          <p:cNvGrpSpPr/>
          <p:nvPr/>
        </p:nvGrpSpPr>
        <p:grpSpPr>
          <a:xfrm>
            <a:off x="8627405" y="5031351"/>
            <a:ext cx="2494413" cy="1395997"/>
            <a:chOff x="8717045" y="4220187"/>
            <a:chExt cx="2494413" cy="1395997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79617FA-F91B-4124-AFED-6324401D7B00}"/>
                </a:ext>
              </a:extLst>
            </p:cNvPr>
            <p:cNvSpPr/>
            <p:nvPr/>
          </p:nvSpPr>
          <p:spPr>
            <a:xfrm>
              <a:off x="8717045" y="4256598"/>
              <a:ext cx="2494413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D92DC3-6690-4FE9-B9FC-A6A088F5F7F9}"/>
                </a:ext>
              </a:extLst>
            </p:cNvPr>
            <p:cNvSpPr/>
            <p:nvPr/>
          </p:nvSpPr>
          <p:spPr>
            <a:xfrm>
              <a:off x="8717045" y="4496510"/>
              <a:ext cx="2494413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55BF0DA-6ADF-473D-95DC-CAA51D3D6C2E}"/>
                </a:ext>
              </a:extLst>
            </p:cNvPr>
            <p:cNvSpPr txBox="1"/>
            <p:nvPr/>
          </p:nvSpPr>
          <p:spPr>
            <a:xfrm>
              <a:off x="9590011" y="42201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好友表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25" name="表格 28">
            <a:extLst>
              <a:ext uri="{FF2B5EF4-FFF2-40B4-BE49-F238E27FC236}">
                <a16:creationId xmlns:a16="http://schemas.microsoft.com/office/drawing/2014/main" id="{B2CE1680-9577-4171-AE21-49E4840F2115}"/>
              </a:ext>
            </a:extLst>
          </p:cNvPr>
          <p:cNvGraphicFramePr>
            <a:graphicFrameLocks noGrp="1"/>
          </p:cNvGraphicFramePr>
          <p:nvPr/>
        </p:nvGraphicFramePr>
        <p:xfrm>
          <a:off x="8654827" y="5326336"/>
          <a:ext cx="2429667" cy="1091081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724033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886630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819004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</a:tblGrid>
              <a:tr h="364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主键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 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好友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74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1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张三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2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李四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E54F747-3DFA-42AF-BCA7-4560973B6657}"/>
              </a:ext>
            </a:extLst>
          </p:cNvPr>
          <p:cNvCxnSpPr>
            <a:cxnSpLocks/>
          </p:cNvCxnSpPr>
          <p:nvPr/>
        </p:nvCxnSpPr>
        <p:spPr>
          <a:xfrm flipV="1">
            <a:off x="7210213" y="4013477"/>
            <a:ext cx="1392748" cy="1016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A01946-7F2D-4036-A098-DCC8A6E42A10}"/>
              </a:ext>
            </a:extLst>
          </p:cNvPr>
          <p:cNvSpPr txBox="1"/>
          <p:nvPr/>
        </p:nvSpPr>
        <p:spPr>
          <a:xfrm>
            <a:off x="8878497" y="2012865"/>
            <a:ext cx="221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   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王五               动态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88CD3B8-A3CC-40DE-8021-18B45F527996}"/>
              </a:ext>
            </a:extLst>
          </p:cNvPr>
          <p:cNvSpPr txBox="1"/>
          <p:nvPr/>
        </p:nvSpPr>
        <p:spPr>
          <a:xfrm>
            <a:off x="8650978" y="3890026"/>
            <a:ext cx="2364253" cy="2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1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王五          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张三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3254B7-A55F-4327-AE67-B7A859C94D87}"/>
              </a:ext>
            </a:extLst>
          </p:cNvPr>
          <p:cNvSpPr txBox="1"/>
          <p:nvPr/>
        </p:nvSpPr>
        <p:spPr>
          <a:xfrm>
            <a:off x="8650978" y="4267646"/>
            <a:ext cx="2364253" cy="2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2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王五          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李四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2B9E198-B2F4-429F-AE54-69249340F4B4}"/>
              </a:ext>
            </a:extLst>
          </p:cNvPr>
          <p:cNvGrpSpPr/>
          <p:nvPr/>
        </p:nvGrpSpPr>
        <p:grpSpPr>
          <a:xfrm>
            <a:off x="6705459" y="1755837"/>
            <a:ext cx="1977752" cy="1752761"/>
            <a:chOff x="4413561" y="1825474"/>
            <a:chExt cx="1977752" cy="1752761"/>
          </a:xfrm>
        </p:grpSpPr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15AB3E2-7167-46C0-B762-6D42340DA7D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25863" y="1912785"/>
              <a:ext cx="1425399" cy="1905501"/>
            </a:xfrm>
            <a:prstGeom prst="bentConnector2">
              <a:avLst/>
            </a:prstGeom>
            <a:ln w="19050"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AACA16B-ACFC-4F5A-BAA9-8EDF4128F115}"/>
                </a:ext>
              </a:extLst>
            </p:cNvPr>
            <p:cNvSpPr txBox="1"/>
            <p:nvPr/>
          </p:nvSpPr>
          <p:spPr>
            <a:xfrm>
              <a:off x="4413561" y="1825474"/>
              <a:ext cx="1572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2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、查询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1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号动态详情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602E2FCE-6110-4EB2-AEBC-F3A199187D4A}"/>
              </a:ext>
            </a:extLst>
          </p:cNvPr>
          <p:cNvSpPr/>
          <p:nvPr/>
        </p:nvSpPr>
        <p:spPr>
          <a:xfrm>
            <a:off x="8786170" y="2012865"/>
            <a:ext cx="2208245" cy="30109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14B4D78-FD7F-4C1C-BB60-B3ACE91E23C3}"/>
              </a:ext>
            </a:extLst>
          </p:cNvPr>
          <p:cNvSpPr txBox="1"/>
          <p:nvPr/>
        </p:nvSpPr>
        <p:spPr>
          <a:xfrm>
            <a:off x="7221778" y="3693686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、查询时间线表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4AC32AC-C5C4-40E1-8B73-0B1B7ABDBE1A}"/>
              </a:ext>
            </a:extLst>
          </p:cNvPr>
          <p:cNvSpPr/>
          <p:nvPr/>
        </p:nvSpPr>
        <p:spPr>
          <a:xfrm>
            <a:off x="10410265" y="3884063"/>
            <a:ext cx="628539" cy="279147"/>
          </a:xfrm>
          <a:prstGeom prst="rect">
            <a:avLst/>
          </a:prstGeom>
          <a:solidFill>
            <a:srgbClr val="00B0F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05B826-BD92-449B-AD31-C834FADF2E08}"/>
              </a:ext>
            </a:extLst>
          </p:cNvPr>
          <p:cNvSpPr/>
          <p:nvPr/>
        </p:nvSpPr>
        <p:spPr>
          <a:xfrm>
            <a:off x="8724116" y="3867824"/>
            <a:ext cx="2291115" cy="295386"/>
          </a:xfrm>
          <a:prstGeom prst="rect">
            <a:avLst/>
          </a:prstGeom>
          <a:solidFill>
            <a:srgbClr val="00B0F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32" grpId="0"/>
      <p:bldP spid="33" grpId="0"/>
      <p:bldP spid="34" grpId="0"/>
      <p:bldP spid="38" grpId="0" animBg="1"/>
      <p:bldP spid="39" grpId="0"/>
      <p:bldP spid="44" grpId="0" animBg="1"/>
      <p:bldP spid="44" grpId="1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4CB6F92-334C-4A60-95A6-F40E451E7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Controller</a:t>
            </a:r>
            <a:r>
              <a:rPr lang="zh-CN" altLang="en-US"/>
              <a:t>层接受请求参数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Service</a:t>
            </a:r>
            <a:r>
              <a:rPr lang="zh-CN" altLang="en-US"/>
              <a:t>数据封装</a:t>
            </a:r>
            <a:endParaRPr lang="en-US" altLang="zh-CN"/>
          </a:p>
          <a:p>
            <a:pPr lvl="1" indent="-342900">
              <a:buFont typeface="+mj-lt"/>
              <a:buAutoNum type="arabicPeriod"/>
            </a:pPr>
            <a:r>
              <a:rPr lang="zh-CN" altLang="en-US" b="0">
                <a:ea typeface="Alibaba PuHuiTi B"/>
              </a:rPr>
              <a:t>调用</a:t>
            </a:r>
            <a:r>
              <a:rPr lang="en-US" altLang="zh-CN" b="0">
                <a:ea typeface="Alibaba PuHuiTi B"/>
              </a:rPr>
              <a:t>API</a:t>
            </a:r>
            <a:r>
              <a:rPr lang="zh-CN" altLang="en-US" b="0">
                <a:ea typeface="Alibaba PuHuiTi B"/>
              </a:rPr>
              <a:t>查询好友动态详情数据</a:t>
            </a:r>
            <a:endParaRPr lang="en-US" altLang="zh-CN" b="0">
              <a:ea typeface="Alibaba PuHuiTi B"/>
            </a:endParaRPr>
          </a:p>
          <a:p>
            <a:pPr lvl="1" indent="-342900">
              <a:buFont typeface="+mj-lt"/>
              <a:buAutoNum type="arabicPeriod"/>
            </a:pPr>
            <a:r>
              <a:rPr lang="zh-CN" altLang="en-US" b="0">
                <a:ea typeface="Alibaba PuHuiTi B"/>
              </a:rPr>
              <a:t>调用</a:t>
            </a:r>
            <a:r>
              <a:rPr lang="en-US" altLang="zh-CN" b="0">
                <a:ea typeface="Alibaba PuHuiTi B"/>
              </a:rPr>
              <a:t>API</a:t>
            </a:r>
            <a:r>
              <a:rPr lang="zh-CN" altLang="en-US" b="0">
                <a:ea typeface="Alibaba PuHuiTi B"/>
              </a:rPr>
              <a:t>查询动态发布人详情</a:t>
            </a:r>
            <a:endParaRPr lang="en-US" altLang="zh-CN" b="0">
              <a:ea typeface="Alibaba PuHuiTi B"/>
            </a:endParaRPr>
          </a:p>
          <a:p>
            <a:pPr lvl="1" indent="-342900">
              <a:buFont typeface="+mj-lt"/>
              <a:buAutoNum type="arabicPeriod"/>
            </a:pPr>
            <a:r>
              <a:rPr lang="zh-CN" altLang="en-US" b="0">
                <a:ea typeface="Alibaba PuHuiTi B"/>
              </a:rPr>
              <a:t>构造</a:t>
            </a:r>
            <a:r>
              <a:rPr lang="en-US" altLang="zh-CN" b="0">
                <a:ea typeface="Alibaba PuHuiTi B"/>
              </a:rPr>
              <a:t>VO</a:t>
            </a:r>
            <a:r>
              <a:rPr lang="zh-CN" altLang="en-US" b="0">
                <a:ea typeface="Alibaba PuHuiTi B"/>
              </a:rPr>
              <a:t>对象</a:t>
            </a:r>
            <a:endParaRPr lang="en-US" altLang="zh-CN" b="0">
              <a:ea typeface="Alibaba PuHuiTi B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API</a:t>
            </a:r>
            <a:r>
              <a:rPr lang="zh-CN" altLang="en-US"/>
              <a:t>层根据用户</a:t>
            </a:r>
            <a:r>
              <a:rPr lang="en-US" altLang="zh-CN"/>
              <a:t>ID</a:t>
            </a:r>
            <a:r>
              <a:rPr lang="zh-CN" altLang="en-US"/>
              <a:t>查询好友发布动态详情</a:t>
            </a:r>
            <a:endParaRPr lang="en-US" altLang="zh-CN"/>
          </a:p>
          <a:p>
            <a:pPr lvl="1" indent="-342900">
              <a:buFont typeface="+mj-lt"/>
              <a:buAutoNum type="arabicPeriod"/>
            </a:pPr>
            <a:r>
              <a:rPr lang="zh-CN" altLang="en-US" b="0">
                <a:ea typeface="阿里巴巴普惠体" panose="00020600040101010101"/>
              </a:rPr>
              <a:t>查询好友时间线表</a:t>
            </a:r>
            <a:endParaRPr lang="en-US" altLang="zh-CN" b="0">
              <a:ea typeface="阿里巴巴普惠体" panose="00020600040101010101"/>
            </a:endParaRPr>
          </a:p>
          <a:p>
            <a:pPr lvl="1" indent="-342900">
              <a:buFont typeface="+mj-lt"/>
              <a:buAutoNum type="arabicPeriod"/>
            </a:pPr>
            <a:r>
              <a:rPr lang="zh-CN" altLang="en-US" b="0">
                <a:ea typeface="阿里巴巴普惠体" panose="00020600040101010101"/>
              </a:rPr>
              <a:t>查询动态详情</a:t>
            </a:r>
            <a:endParaRPr lang="en-US" altLang="zh-CN" b="0">
              <a:ea typeface="阿里巴巴普惠体" panose="00020600040101010101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9DE5852-DFAF-4244-A437-D39B2767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查询动态</a:t>
            </a:r>
          </a:p>
        </p:txBody>
      </p:sp>
    </p:spTree>
    <p:extLst>
      <p:ext uri="{BB962C8B-B14F-4D97-AF65-F5344CB8AC3E}">
        <p14:creationId xmlns:p14="http://schemas.microsoft.com/office/powerpoint/2010/main" val="39796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查询动态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  <a:p>
            <a:r>
              <a:rPr lang="zh-CN" altLang="en-US"/>
              <a:t>查询好友动态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查询推荐动态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查询单条动态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90270"/>
      </p:ext>
    </p:extLst>
  </p:cSld>
  <p:clrMapOvr>
    <a:masterClrMapping/>
  </p:clrMapOvr>
</p:sld>
</file>

<file path=ppt/theme/theme1.xml><?xml version="1.0" encoding="utf-8"?>
<a:theme xmlns:a="http://schemas.openxmlformats.org/drawingml/2006/main" name="11_课程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23115</TotalTime>
  <Words>2479</Words>
  <Application>Microsoft Office PowerPoint</Application>
  <PresentationFormat>宽屏</PresentationFormat>
  <Paragraphs>476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11_课程总结</vt:lpstr>
      <vt:lpstr>封面2</vt:lpstr>
      <vt:lpstr>目录</vt:lpstr>
      <vt:lpstr>学习目标</vt:lpstr>
      <vt:lpstr>1_学习目标</vt:lpstr>
      <vt:lpstr>章节页版式（一级+二级标题）</vt:lpstr>
      <vt:lpstr>章节页版式（一级标题）</vt:lpstr>
      <vt:lpstr>正文设计方案</vt:lpstr>
      <vt:lpstr>5_结束页设计方案</vt:lpstr>
      <vt:lpstr>圈子互动</vt:lpstr>
      <vt:lpstr>PowerPoint 演示文稿</vt:lpstr>
      <vt:lpstr>PowerPoint 演示文稿</vt:lpstr>
      <vt:lpstr>查询动态</vt:lpstr>
      <vt:lpstr>查询动态</vt:lpstr>
      <vt:lpstr>查询动态</vt:lpstr>
      <vt:lpstr>查询动态</vt:lpstr>
      <vt:lpstr>查询动态</vt:lpstr>
      <vt:lpstr>查询动态</vt:lpstr>
      <vt:lpstr>查询动态</vt:lpstr>
      <vt:lpstr>查询动态</vt:lpstr>
      <vt:lpstr>查询动态</vt:lpstr>
      <vt:lpstr>查询动态</vt:lpstr>
      <vt:lpstr>查询动态</vt:lpstr>
      <vt:lpstr>查询动态</vt:lpstr>
      <vt:lpstr>查询动态</vt:lpstr>
      <vt:lpstr>查询动态</vt:lpstr>
      <vt:lpstr>查询动态</vt:lpstr>
      <vt:lpstr>圈子互动</vt:lpstr>
      <vt:lpstr>圈子互动</vt:lpstr>
      <vt:lpstr>圈子互动</vt:lpstr>
      <vt:lpstr>圈子互动</vt:lpstr>
      <vt:lpstr>圈子互动</vt:lpstr>
      <vt:lpstr>圈子互动</vt:lpstr>
      <vt:lpstr>圈子互动</vt:lpstr>
      <vt:lpstr>圈子互动</vt:lpstr>
      <vt:lpstr>圈子互动</vt:lpstr>
      <vt:lpstr>圈子互动-发布评论</vt:lpstr>
      <vt:lpstr>圈子互动</vt:lpstr>
      <vt:lpstr>圈子互动</vt:lpstr>
      <vt:lpstr>圈子互动-评论列表</vt:lpstr>
      <vt:lpstr>圈子互动-评论</vt:lpstr>
      <vt:lpstr>圈子互动</vt:lpstr>
      <vt:lpstr>圈子互动</vt:lpstr>
      <vt:lpstr>圈子互动</vt:lpstr>
      <vt:lpstr>圈子互动</vt:lpstr>
      <vt:lpstr>圈子互动</vt:lpstr>
      <vt:lpstr>圈子互动</vt:lpstr>
      <vt:lpstr>圈子互动</vt:lpstr>
      <vt:lpstr>圈子互动</vt:lpstr>
      <vt:lpstr>圈子互动-点赞</vt:lpstr>
      <vt:lpstr>圈子互动</vt:lpstr>
      <vt:lpstr>圈子互动</vt:lpstr>
      <vt:lpstr>圈子互动</vt:lpstr>
      <vt:lpstr>PowerPoint 演示文稿</vt:lpstr>
      <vt:lpstr>圈子互动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1006</cp:revision>
  <dcterms:created xsi:type="dcterms:W3CDTF">2020-03-31T02:23:27Z</dcterms:created>
  <dcterms:modified xsi:type="dcterms:W3CDTF">2021-05-17T06:22:34Z</dcterms:modified>
</cp:coreProperties>
</file>