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696" r:id="rId2"/>
    <p:sldMasterId id="2147483665" r:id="rId3"/>
    <p:sldMasterId id="2147483707" r:id="rId4"/>
    <p:sldMasterId id="2147483715" r:id="rId5"/>
    <p:sldMasterId id="2147483700" r:id="rId6"/>
    <p:sldMasterId id="2147483698" r:id="rId7"/>
    <p:sldMasterId id="2147483668" r:id="rId8"/>
    <p:sldMasterId id="2147483672" r:id="rId9"/>
  </p:sldMasterIdLst>
  <p:notesMasterIdLst>
    <p:notesMasterId r:id="rId61"/>
  </p:notesMasterIdLst>
  <p:handoutMasterIdLst>
    <p:handoutMasterId r:id="rId62"/>
  </p:handoutMasterIdLst>
  <p:sldIdLst>
    <p:sldId id="462" r:id="rId10"/>
    <p:sldId id="463" r:id="rId11"/>
    <p:sldId id="695" r:id="rId12"/>
    <p:sldId id="706" r:id="rId13"/>
    <p:sldId id="709" r:id="rId14"/>
    <p:sldId id="711" r:id="rId15"/>
    <p:sldId id="710" r:id="rId16"/>
    <p:sldId id="712" r:id="rId17"/>
    <p:sldId id="716" r:id="rId18"/>
    <p:sldId id="717" r:id="rId19"/>
    <p:sldId id="718" r:id="rId20"/>
    <p:sldId id="720" r:id="rId21"/>
    <p:sldId id="713" r:id="rId22"/>
    <p:sldId id="721" r:id="rId23"/>
    <p:sldId id="722" r:id="rId24"/>
    <p:sldId id="715" r:id="rId25"/>
    <p:sldId id="723" r:id="rId26"/>
    <p:sldId id="699" r:id="rId27"/>
    <p:sldId id="726" r:id="rId28"/>
    <p:sldId id="700" r:id="rId29"/>
    <p:sldId id="727" r:id="rId30"/>
    <p:sldId id="728" r:id="rId31"/>
    <p:sldId id="701" r:id="rId32"/>
    <p:sldId id="729" r:id="rId33"/>
    <p:sldId id="731" r:id="rId34"/>
    <p:sldId id="754" r:id="rId35"/>
    <p:sldId id="725" r:id="rId36"/>
    <p:sldId id="732" r:id="rId37"/>
    <p:sldId id="753" r:id="rId38"/>
    <p:sldId id="751" r:id="rId39"/>
    <p:sldId id="735" r:id="rId40"/>
    <p:sldId id="755" r:id="rId41"/>
    <p:sldId id="703" r:id="rId42"/>
    <p:sldId id="736" r:id="rId43"/>
    <p:sldId id="704" r:id="rId44"/>
    <p:sldId id="741" r:id="rId45"/>
    <p:sldId id="739" r:id="rId46"/>
    <p:sldId id="743" r:id="rId47"/>
    <p:sldId id="744" r:id="rId48"/>
    <p:sldId id="756" r:id="rId49"/>
    <p:sldId id="745" r:id="rId50"/>
    <p:sldId id="742" r:id="rId51"/>
    <p:sldId id="747" r:id="rId52"/>
    <p:sldId id="748" r:id="rId53"/>
    <p:sldId id="746" r:id="rId54"/>
    <p:sldId id="705" r:id="rId55"/>
    <p:sldId id="738" r:id="rId56"/>
    <p:sldId id="749" r:id="rId57"/>
    <p:sldId id="691" r:id="rId58"/>
    <p:sldId id="507" r:id="rId59"/>
    <p:sldId id="26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" initials="l" lastIdx="3" clrIdx="0">
    <p:extLst>
      <p:ext uri="{19B8F6BF-5375-455C-9EA6-DF929625EA0E}">
        <p15:presenceInfo xmlns:p15="http://schemas.microsoft.com/office/powerpoint/2012/main" userId="lemon" providerId="None"/>
      </p:ext>
    </p:extLst>
  </p:cmAuthor>
  <p:cmAuthor id="2" name="张福泉" initials="张福泉" lastIdx="2" clrIdx="1">
    <p:extLst>
      <p:ext uri="{19B8F6BF-5375-455C-9EA6-DF929625EA0E}">
        <p15:presenceInfo xmlns:p15="http://schemas.microsoft.com/office/powerpoint/2012/main" userId="张福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333333"/>
    <a:srgbClr val="B60206"/>
    <a:srgbClr val="FFFFE4"/>
    <a:srgbClr val="FFFFFF"/>
    <a:srgbClr val="B70006"/>
    <a:srgbClr val="919191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9" autoAdjust="0"/>
    <p:restoredTop sz="93289" autoAdjust="0"/>
  </p:normalViewPr>
  <p:slideViewPr>
    <p:cSldViewPr snapToGrid="0">
      <p:cViewPr varScale="1">
        <p:scale>
          <a:sx n="56" d="100"/>
          <a:sy n="56" d="100"/>
        </p:scale>
        <p:origin x="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2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9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8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3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7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7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8883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0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2937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217852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0713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255317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测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测试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测试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</a:t>
            </a:r>
            <a:r>
              <a:rPr lang="zh-CN" altLang="en-US"/>
              <a:t>以图文并茂</a:t>
            </a:r>
            <a:r>
              <a:rPr lang="zh-CN" altLang="en-US" dirty="0"/>
              <a:t>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72251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22226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9300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84571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7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课程总结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Learning 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712" r:id="rId12"/>
    <p:sldLayoutId id="2147483681" r:id="rId13"/>
    <p:sldLayoutId id="2147483693" r:id="rId14"/>
    <p:sldLayoutId id="2147483710" r:id="rId15"/>
    <p:sldLayoutId id="2147483706" r:id="rId16"/>
    <p:sldLayoutId id="2147483714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-im.easemob.com/im/server/ready/sdk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yi.cn/w/woVL50vR" TargetMode="External"/><Relationship Id="rId2" Type="http://schemas.openxmlformats.org/officeDocument/2006/relationships/hyperlink" Target="https://www.easemob.com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即时通信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工作流程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环信和用户体系的集成主要发生在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2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个地方，服务器端集成和客户端集成。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0E271-2314-4AC4-BEEB-15F74FDF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02180"/>
            <a:ext cx="84391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工作流程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Shape 2486">
            <a:extLst>
              <a:ext uri="{FF2B5EF4-FFF2-40B4-BE49-F238E27FC236}">
                <a16:creationId xmlns:a16="http://schemas.microsoft.com/office/drawing/2014/main" id="{1B2BCA78-1D1C-4D9F-87D1-C77D51B566FA}"/>
              </a:ext>
            </a:extLst>
          </p:cNvPr>
          <p:cNvSpPr/>
          <p:nvPr/>
        </p:nvSpPr>
        <p:spPr>
          <a:xfrm>
            <a:off x="6804271" y="4327219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Consolas" panose="020B0609020204030204" pitchFamily="49" charset="0"/>
              <a:ea typeface="阿里巴巴普惠体" panose="00020600040101010101"/>
              <a:cs typeface="Arial" panose="020B0604020202020204"/>
              <a:sym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DD1B320-3E96-4797-B0A1-D1AA5F549B3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387331" y="4887056"/>
            <a:ext cx="1573789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DE7A25-B8C2-4A40-B5E6-06B7AC91857F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V="1">
            <a:off x="9753599" y="3403669"/>
            <a:ext cx="0" cy="122177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6F6F8E8-38AC-42BC-A184-E6D0E1994C3C}"/>
              </a:ext>
            </a:extLst>
          </p:cNvPr>
          <p:cNvSpPr txBox="1"/>
          <p:nvPr/>
        </p:nvSpPr>
        <p:spPr>
          <a:xfrm>
            <a:off x="7626744" y="45792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用户注册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F17247-B048-4BD7-B4F3-31DF77B662A3}"/>
              </a:ext>
            </a:extLst>
          </p:cNvPr>
          <p:cNvSpPr txBox="1"/>
          <p:nvPr/>
        </p:nvSpPr>
        <p:spPr>
          <a:xfrm>
            <a:off x="9793281" y="37173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用户信息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注册环信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224472DF-A008-4C95-AB56-C606CB5454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5598479" cy="1889699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客户端用户注册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注册用户好友关系（联系人）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客户端获取环信身份信息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手机端在线聊天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936993-29F8-4A1F-8C15-55C08216CBE7}"/>
              </a:ext>
            </a:extLst>
          </p:cNvPr>
          <p:cNvSpPr/>
          <p:nvPr/>
        </p:nvSpPr>
        <p:spPr>
          <a:xfrm>
            <a:off x="8961120" y="2880449"/>
            <a:ext cx="1584958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环信服务器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25513A-FEDB-48DC-9FA6-05E658C9BE64}"/>
              </a:ext>
            </a:extLst>
          </p:cNvPr>
          <p:cNvSpPr/>
          <p:nvPr/>
        </p:nvSpPr>
        <p:spPr>
          <a:xfrm>
            <a:off x="8961120" y="4625446"/>
            <a:ext cx="1584958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探花服务器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144308F-B2AE-471C-AF0A-E2CA5B94650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387331" y="4887056"/>
            <a:ext cx="1573789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76CFD8B-30E0-4372-8CFC-15B32ED4A228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V="1">
            <a:off x="9753599" y="3403669"/>
            <a:ext cx="0" cy="122177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19EE26E-7F57-488E-8005-9CDF842C0A2B}"/>
              </a:ext>
            </a:extLst>
          </p:cNvPr>
          <p:cNvSpPr txBox="1"/>
          <p:nvPr/>
        </p:nvSpPr>
        <p:spPr>
          <a:xfrm>
            <a:off x="7646584" y="45792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添加好友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D125ED6-8949-4B8F-A10D-980300D79CC9}"/>
              </a:ext>
            </a:extLst>
          </p:cNvPr>
          <p:cNvSpPr txBox="1"/>
          <p:nvPr/>
        </p:nvSpPr>
        <p:spPr>
          <a:xfrm>
            <a:off x="9793281" y="37173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好友关系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注册环信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DA0CA6-CC58-4115-9AE5-DB189A45B89B}"/>
              </a:ext>
            </a:extLst>
          </p:cNvPr>
          <p:cNvSpPr/>
          <p:nvPr/>
        </p:nvSpPr>
        <p:spPr>
          <a:xfrm>
            <a:off x="8961120" y="2880449"/>
            <a:ext cx="1584958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环信服务器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F01D397-B7E7-404B-B451-0857E7FB22D6}"/>
              </a:ext>
            </a:extLst>
          </p:cNvPr>
          <p:cNvSpPr/>
          <p:nvPr/>
        </p:nvSpPr>
        <p:spPr>
          <a:xfrm>
            <a:off x="8961120" y="4625446"/>
            <a:ext cx="1584958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探花服务器</a:t>
            </a:r>
          </a:p>
        </p:txBody>
      </p:sp>
      <p:sp>
        <p:nvSpPr>
          <p:cNvPr id="58" name="Shape 2486">
            <a:extLst>
              <a:ext uri="{FF2B5EF4-FFF2-40B4-BE49-F238E27FC236}">
                <a16:creationId xmlns:a16="http://schemas.microsoft.com/office/drawing/2014/main" id="{5A2AC0DB-6088-4669-9157-1EE93C23F3DD}"/>
              </a:ext>
            </a:extLst>
          </p:cNvPr>
          <p:cNvSpPr/>
          <p:nvPr/>
        </p:nvSpPr>
        <p:spPr>
          <a:xfrm>
            <a:off x="6803407" y="4327219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Consolas" panose="020B0609020204030204" pitchFamily="49" charset="0"/>
              <a:ea typeface="阿里巴巴普惠体" panose="00020600040101010101"/>
              <a:cs typeface="Arial" panose="020B0604020202020204"/>
              <a:sym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2D19D63-3034-4498-AB86-A491DF364B81}"/>
              </a:ext>
            </a:extLst>
          </p:cNvPr>
          <p:cNvSpPr txBox="1"/>
          <p:nvPr/>
        </p:nvSpPr>
        <p:spPr>
          <a:xfrm>
            <a:off x="7548004" y="45561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获取环信账号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5EC713B-3AFA-4D32-8E11-A40BB069FA95}"/>
              </a:ext>
            </a:extLst>
          </p:cNvPr>
          <p:cNvSpPr/>
          <p:nvPr/>
        </p:nvSpPr>
        <p:spPr>
          <a:xfrm>
            <a:off x="8961120" y="2880449"/>
            <a:ext cx="1584958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环信服务器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C9B699D-49C9-444D-972B-9B07E362E2AA}"/>
              </a:ext>
            </a:extLst>
          </p:cNvPr>
          <p:cNvSpPr/>
          <p:nvPr/>
        </p:nvSpPr>
        <p:spPr>
          <a:xfrm>
            <a:off x="8961120" y="4625446"/>
            <a:ext cx="1584958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探花服务器</a:t>
            </a:r>
          </a:p>
        </p:txBody>
      </p:sp>
      <p:sp>
        <p:nvSpPr>
          <p:cNvPr id="62" name="Shape 2486">
            <a:extLst>
              <a:ext uri="{FF2B5EF4-FFF2-40B4-BE49-F238E27FC236}">
                <a16:creationId xmlns:a16="http://schemas.microsoft.com/office/drawing/2014/main" id="{6BE81513-A656-47AD-B4E2-48FCCB1A04B1}"/>
              </a:ext>
            </a:extLst>
          </p:cNvPr>
          <p:cNvSpPr/>
          <p:nvPr/>
        </p:nvSpPr>
        <p:spPr>
          <a:xfrm>
            <a:off x="6803407" y="4327219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Consolas" panose="020B0609020204030204" pitchFamily="49" charset="0"/>
              <a:ea typeface="阿里巴巴普惠体" panose="00020600040101010101"/>
              <a:cs typeface="Arial" panose="020B0604020202020204"/>
              <a:sym typeface="Consolas" panose="020B06090202040302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8A7236FB-962F-4BB5-8F67-30B6E30BF267}"/>
              </a:ext>
            </a:extLst>
          </p:cNvPr>
          <p:cNvCxnSpPr>
            <a:endCxn id="60" idx="1"/>
          </p:cNvCxnSpPr>
          <p:nvPr/>
        </p:nvCxnSpPr>
        <p:spPr>
          <a:xfrm flipV="1">
            <a:off x="7094937" y="3142059"/>
            <a:ext cx="1866183" cy="1185160"/>
          </a:xfrm>
          <a:prstGeom prst="bentConnector3">
            <a:avLst>
              <a:gd name="adj1" fmla="val -359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395872A9-9BE5-4B84-9158-025C14BDB593}"/>
              </a:ext>
            </a:extLst>
          </p:cNvPr>
          <p:cNvSpPr txBox="1"/>
          <p:nvPr/>
        </p:nvSpPr>
        <p:spPr>
          <a:xfrm>
            <a:off x="6983966" y="27811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环信账号登录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2EED270-626F-409B-8196-25A4FC5B4B26}"/>
              </a:ext>
            </a:extLst>
          </p:cNvPr>
          <p:cNvCxnSpPr>
            <a:endCxn id="61" idx="1"/>
          </p:cNvCxnSpPr>
          <p:nvPr/>
        </p:nvCxnSpPr>
        <p:spPr>
          <a:xfrm>
            <a:off x="7386467" y="4887056"/>
            <a:ext cx="1574653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7B70EA91-61E5-488C-9BCF-1DE604504283}"/>
              </a:ext>
            </a:extLst>
          </p:cNvPr>
          <p:cNvSpPr/>
          <p:nvPr/>
        </p:nvSpPr>
        <p:spPr>
          <a:xfrm>
            <a:off x="8168641" y="2905780"/>
            <a:ext cx="1584958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环信服务器</a:t>
            </a:r>
          </a:p>
        </p:txBody>
      </p:sp>
      <p:sp>
        <p:nvSpPr>
          <p:cNvPr id="75" name="Shape 2486">
            <a:extLst>
              <a:ext uri="{FF2B5EF4-FFF2-40B4-BE49-F238E27FC236}">
                <a16:creationId xmlns:a16="http://schemas.microsoft.com/office/drawing/2014/main" id="{E3943126-B655-437E-A1D5-72252A3E46AB}"/>
              </a:ext>
            </a:extLst>
          </p:cNvPr>
          <p:cNvSpPr/>
          <p:nvPr/>
        </p:nvSpPr>
        <p:spPr>
          <a:xfrm>
            <a:off x="6068720" y="4352550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Consolas" panose="020B0609020204030204" pitchFamily="49" charset="0"/>
              <a:ea typeface="阿里巴巴普惠体" panose="00020600040101010101"/>
              <a:cs typeface="Arial" panose="020B0604020202020204"/>
              <a:sym typeface="Consolas" panose="020B0609020204030204" pitchFamily="49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643E9386-3375-4DBF-BECC-A2139377BAD6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6302458" y="3167390"/>
            <a:ext cx="1866183" cy="1185160"/>
          </a:xfrm>
          <a:prstGeom prst="bentConnector3">
            <a:avLst>
              <a:gd name="adj1" fmla="val -359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93B0CDF-3CFC-4E60-9ABD-5B0BEA556A5F}"/>
              </a:ext>
            </a:extLst>
          </p:cNvPr>
          <p:cNvSpPr txBox="1"/>
          <p:nvPr/>
        </p:nvSpPr>
        <p:spPr>
          <a:xfrm>
            <a:off x="6249279" y="28064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环信账号登录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78" name="Shape 2486">
            <a:extLst>
              <a:ext uri="{FF2B5EF4-FFF2-40B4-BE49-F238E27FC236}">
                <a16:creationId xmlns:a16="http://schemas.microsoft.com/office/drawing/2014/main" id="{A9DCE786-C5AA-4599-8A64-76886E1AC066}"/>
              </a:ext>
            </a:extLst>
          </p:cNvPr>
          <p:cNvSpPr/>
          <p:nvPr/>
        </p:nvSpPr>
        <p:spPr>
          <a:xfrm>
            <a:off x="11216015" y="4293110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Consolas" panose="020B0609020204030204" pitchFamily="49" charset="0"/>
              <a:ea typeface="阿里巴巴普惠体" panose="00020600040101010101"/>
              <a:cs typeface="Arial" panose="020B0604020202020204"/>
              <a:sym typeface="Consolas" panose="020B0609020204030204" pitchFamily="49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3B27F9C-B6CD-4C5B-B943-D15BE9DBDA43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9753599" y="3167390"/>
            <a:ext cx="1696154" cy="1125720"/>
          </a:xfrm>
          <a:prstGeom prst="bentConnector3">
            <a:avLst>
              <a:gd name="adj1" fmla="val -3161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3DC2925-40DE-4B13-B4A1-BDB2AAB338CB}"/>
              </a:ext>
            </a:extLst>
          </p:cNvPr>
          <p:cNvCxnSpPr/>
          <p:nvPr/>
        </p:nvCxnSpPr>
        <p:spPr>
          <a:xfrm>
            <a:off x="6651780" y="4876800"/>
            <a:ext cx="4564235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E5FC283-AD86-4BC7-A83A-B0DC605452AC}"/>
              </a:ext>
            </a:extLst>
          </p:cNvPr>
          <p:cNvSpPr txBox="1"/>
          <p:nvPr/>
        </p:nvSpPr>
        <p:spPr>
          <a:xfrm>
            <a:off x="10362530" y="28826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环信账号登录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6F39B8C-0E35-4C86-B430-C92EBF9E5040}"/>
              </a:ext>
            </a:extLst>
          </p:cNvPr>
          <p:cNvSpPr txBox="1"/>
          <p:nvPr/>
        </p:nvSpPr>
        <p:spPr>
          <a:xfrm>
            <a:off x="8330178" y="45438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在线聊天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/>
      <p:bldP spid="17" grpId="1"/>
      <p:bldP spid="18" grpId="0"/>
      <p:bldP spid="18" grpId="1"/>
      <p:bldP spid="29" grpId="0" uiExpand="1" build="p"/>
      <p:bldP spid="31" grpId="0" animBg="1"/>
      <p:bldP spid="31" grpId="1" animBg="1"/>
      <p:bldP spid="46" grpId="0" animBg="1"/>
      <p:bldP spid="46" grpId="1" animBg="1"/>
      <p:bldP spid="54" grpId="0"/>
      <p:bldP spid="54" grpId="1"/>
      <p:bldP spid="55" grpId="0"/>
      <p:bldP spid="55" grpId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4" grpId="0"/>
      <p:bldP spid="64" grpId="1"/>
      <p:bldP spid="74" grpId="0" animBg="1"/>
      <p:bldP spid="75" grpId="0" animBg="1"/>
      <p:bldP spid="77" grpId="0"/>
      <p:bldP spid="78" grpId="0" animBg="1"/>
      <p:bldP spid="81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C0B7E2-0D22-4CB2-B5F5-B953314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5DFA8-FE59-4CAE-971E-A8B217BFC3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工作流程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642D95-A6AB-4333-8195-97A68C518A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129840" cy="3393519"/>
          </a:xfrm>
        </p:spPr>
        <p:txBody>
          <a:bodyPr/>
          <a:lstStyle/>
          <a:p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APP</a:t>
            </a:r>
            <a:r>
              <a:rPr lang="zh-CN" altLang="en-US">
                <a:solidFill>
                  <a:srgbClr val="33333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端</a:t>
            </a:r>
            <a:endParaRPr lang="en-US" altLang="zh-CN">
              <a:solidFill>
                <a:srgbClr val="333333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276325" lvl="1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在</a:t>
            </a:r>
            <a:r>
              <a:rPr lang="en-US" altLang="zh-CN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APP</a:t>
            </a:r>
            <a:r>
              <a:rPr lang="zh-CN" altLang="en-US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端与服务端，都需要完成与环信的集成。</a:t>
            </a:r>
          </a:p>
          <a:p>
            <a:pPr marL="1276325" lvl="1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在</a:t>
            </a:r>
            <a:r>
              <a:rPr lang="en-US" altLang="zh-CN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APP</a:t>
            </a:r>
            <a:r>
              <a:rPr lang="zh-CN" altLang="en-US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端，通过服务端查询用户在环信的账号密码。</a:t>
            </a:r>
            <a:endParaRPr lang="en-US" altLang="zh-CN" sz="1600" b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276325" lvl="1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APP</a:t>
            </a:r>
            <a:r>
              <a:rPr lang="zh-CN" altLang="en-US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端，登录环信，进行好友聊天</a:t>
            </a:r>
            <a:endParaRPr lang="en-US" altLang="zh-CN" sz="1600" b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B6020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服务端</a:t>
            </a:r>
            <a:endParaRPr lang="en-US" altLang="zh-CN">
              <a:solidFill>
                <a:srgbClr val="B6020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27632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将用户信息同步注册到环信</a:t>
            </a:r>
            <a:endParaRPr lang="en-US" altLang="zh-CN" sz="1600" b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27632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将用户好友信息同步到环信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2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即使通信介绍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基础</a:t>
            </a:r>
            <a:r>
              <a:rPr lang="en-US" altLang="zh-CN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介绍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抽取工具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1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介绍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环信为开发者提供了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Server SDK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，是对环信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IM 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服务端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 的封装，这样做是为了节省服务器端开发者对接环信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的时间，只需要配置自己的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appkey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相关信息即可使用。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文档地址：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  <a:hlinkClick r:id="rId2"/>
              </a:rPr>
              <a:t>https://docs-im.easemob.com/im/server/ready/sdk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介绍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7730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初始化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0622A8-9750-48DB-B566-BE2BA106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47" y="2217912"/>
            <a:ext cx="8798721" cy="1200329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EMProperties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properties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EMProperties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builder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setAppkey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"1110201018107234#demo"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setClientId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"YXA6o9n7Llt1SCarIdie70Dvgg"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setClientSecret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"YXA6cH-XH3snnOGTJ8OF6xrv_XxfXCQ"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build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EMService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service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EMService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11E4D5F8-0FD8-4B2D-B794-B7469C5DB27D}"/>
              </a:ext>
            </a:extLst>
          </p:cNvPr>
          <p:cNvSpPr txBox="1">
            <a:spLocks/>
          </p:cNvSpPr>
          <p:nvPr/>
        </p:nvSpPr>
        <p:spPr>
          <a:xfrm>
            <a:off x="710880" y="3429000"/>
            <a:ext cx="10698800" cy="2446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基础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</a:p>
          <a:p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3ACAFF-EFC1-4A2D-A394-C60067F3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27" y="3955504"/>
            <a:ext cx="8798721" cy="2492990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创建环信用户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"user01"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"123456"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block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添加好友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contact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add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"user01"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"user02"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block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删除好友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contact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remove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"user01"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"user02"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block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服务端发送消息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CollUtil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newHashSet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"123"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"user01"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"users"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EMTextMessage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"java"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block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  <p:bldP spid="9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即使通信介绍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基础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介绍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抽取工具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59DBE2-9DAB-4BDF-93A3-E9C88FE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9EDD51-C7FD-4B24-850A-70F021C20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抽取组件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6185915-C80F-4711-84B4-0B3EA3157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需求：使用自动装配形式抽取环信服务端组件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配置文件添加相关配置信息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编写</a:t>
            </a:r>
            <a:r>
              <a:rPr lang="en-US" altLang="zh-CN"/>
              <a:t>properties</a:t>
            </a:r>
            <a:r>
              <a:rPr lang="zh-CN" altLang="en-US"/>
              <a:t>对象，添加配置属性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编写</a:t>
            </a:r>
            <a:r>
              <a:rPr lang="en-US" altLang="zh-CN"/>
              <a:t>template</a:t>
            </a:r>
            <a:r>
              <a:rPr lang="zh-CN" altLang="en-US"/>
              <a:t>对象，配置组件方法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80553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69921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环信用户注册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查询环信用户信息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根据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查询用户信息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0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970" y="1656001"/>
            <a:ext cx="5899710" cy="1773000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使用环信平台，最重要的就是集成用户体系，由三个部分组成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用户注册登录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即使通信登录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查询用户信息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即时通信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en-US" altLang="zh-CN" b="1">
              <a:solidFill>
                <a:schemeClr val="tx1"/>
              </a:solidFill>
              <a:latin typeface="Consolas" panose="020B0609020204030204" pitchFamily="49" charset="0"/>
              <a:ea typeface="黑体" panose="02010609060101010101" pitchFamily="49" charset="-122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69921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环信用户注册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查询环信用户信息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根据环信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查询用户信息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环信用户注册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APP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端进行用户注册登录时，需要将用户信息注册到环信，为后续业务处理做保障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Shape 2486">
            <a:extLst>
              <a:ext uri="{FF2B5EF4-FFF2-40B4-BE49-F238E27FC236}">
                <a16:creationId xmlns:a16="http://schemas.microsoft.com/office/drawing/2014/main" id="{FB59EBF0-F668-4683-A88A-E610D8194553}"/>
              </a:ext>
            </a:extLst>
          </p:cNvPr>
          <p:cNvSpPr/>
          <p:nvPr/>
        </p:nvSpPr>
        <p:spPr>
          <a:xfrm>
            <a:off x="1212720" y="3909603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Consolas" panose="020B0609020204030204" pitchFamily="49" charset="0"/>
              <a:ea typeface="阿里巴巴普惠体" panose="00020600040101010101"/>
              <a:cs typeface="Arial" panose="020B0604020202020204"/>
              <a:sym typeface="Consolas" panose="020B0609020204030204" pitchFamily="49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B5FA50B-9FE7-4738-8598-BDDC071B19AF}"/>
              </a:ext>
            </a:extLst>
          </p:cNvPr>
          <p:cNvSpPr/>
          <p:nvPr/>
        </p:nvSpPr>
        <p:spPr>
          <a:xfrm>
            <a:off x="2611120" y="4226079"/>
            <a:ext cx="1348308" cy="486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java</a:t>
            </a:r>
            <a:r>
              <a:rPr lang="zh-CN" altLang="en-US" sz="1400"/>
              <a:t>服务端</a:t>
            </a: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3FD27244-4A7D-4E99-852E-938B582DAA8E}"/>
              </a:ext>
            </a:extLst>
          </p:cNvPr>
          <p:cNvSpPr/>
          <p:nvPr/>
        </p:nvSpPr>
        <p:spPr>
          <a:xfrm>
            <a:off x="4853508" y="4144322"/>
            <a:ext cx="1821612" cy="650239"/>
          </a:xfrm>
          <a:prstGeom prst="diamond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是否注册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141C9B-DA94-4C4A-BB86-5873F5E9FFB4}"/>
              </a:ext>
            </a:extLst>
          </p:cNvPr>
          <p:cNvSpPr/>
          <p:nvPr/>
        </p:nvSpPr>
        <p:spPr>
          <a:xfrm>
            <a:off x="5027714" y="2606040"/>
            <a:ext cx="1473200" cy="6502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保存用户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5FC7C7-58D3-4D72-A6CF-2BD1F01646B1}"/>
              </a:ext>
            </a:extLst>
          </p:cNvPr>
          <p:cNvSpPr/>
          <p:nvPr/>
        </p:nvSpPr>
        <p:spPr>
          <a:xfrm>
            <a:off x="8230654" y="2606040"/>
            <a:ext cx="1473200" cy="6502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创建环信信息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960E8F6-868F-4506-B501-AC8733E98093}"/>
              </a:ext>
            </a:extLst>
          </p:cNvPr>
          <p:cNvSpPr/>
          <p:nvPr/>
        </p:nvSpPr>
        <p:spPr>
          <a:xfrm>
            <a:off x="8230654" y="4144322"/>
            <a:ext cx="1473200" cy="6502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环信服务器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0D3AE8-03C8-417B-ADFA-389706D8CC50}"/>
              </a:ext>
            </a:extLst>
          </p:cNvPr>
          <p:cNvSpPr/>
          <p:nvPr/>
        </p:nvSpPr>
        <p:spPr>
          <a:xfrm>
            <a:off x="8523186" y="5571987"/>
            <a:ext cx="888136" cy="89862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结束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Alibaba PuHuiTi R"/>
              <a:cs typeface="Alibaba PuHuiTi R" pitchFamily="18" charset="-122"/>
              <a:sym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E72560-7D64-4422-AC33-51914742FFC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959428" y="4469441"/>
            <a:ext cx="894080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B84555D-884B-404D-A47B-BB414D30C6BC}"/>
              </a:ext>
            </a:extLst>
          </p:cNvPr>
          <p:cNvCxnSpPr>
            <a:cxnSpLocks/>
            <a:stCxn id="3" idx="2"/>
            <a:endCxn id="12" idx="2"/>
          </p:cNvCxnSpPr>
          <p:nvPr/>
        </p:nvCxnSpPr>
        <p:spPr>
          <a:xfrm rot="16200000" flipH="1">
            <a:off x="6530381" y="4028494"/>
            <a:ext cx="1226739" cy="2758872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423019-6103-4441-A038-27BCFCC5C7DA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5764314" y="3256280"/>
            <a:ext cx="0" cy="88804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041049B-679D-4462-AA11-3F8FD372E2A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500914" y="2931160"/>
            <a:ext cx="1729740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C3868B-3DFD-4AC8-9D43-CA3E4A4D39B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967254" y="3256280"/>
            <a:ext cx="0" cy="88804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B0D6E30-4E2D-4D31-BFB7-825307D8A30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967254" y="4794562"/>
            <a:ext cx="0" cy="777425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0AC7572-BFF1-4C85-93DE-31DFE7224E03}"/>
              </a:ext>
            </a:extLst>
          </p:cNvPr>
          <p:cNvSpPr txBox="1"/>
          <p:nvPr/>
        </p:nvSpPr>
        <p:spPr>
          <a:xfrm>
            <a:off x="5446922" y="378655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53B4F1-470E-4B78-B6F2-7A4FCBF93CC9}"/>
              </a:ext>
            </a:extLst>
          </p:cNvPr>
          <p:cNvSpPr txBox="1"/>
          <p:nvPr/>
        </p:nvSpPr>
        <p:spPr>
          <a:xfrm>
            <a:off x="5400112" y="48754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8CE32F-BDDB-42CA-B48C-2C846A13A22B}"/>
              </a:ext>
            </a:extLst>
          </p:cNvPr>
          <p:cNvSpPr txBox="1"/>
          <p:nvPr/>
        </p:nvSpPr>
        <p:spPr>
          <a:xfrm>
            <a:off x="8936067" y="35881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注册到环信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5AD52F2-D5BE-4E0B-82CB-D277ED639CC5}"/>
              </a:ext>
            </a:extLst>
          </p:cNvPr>
          <p:cNvCxnSpPr>
            <a:cxnSpLocks/>
          </p:cNvCxnSpPr>
          <p:nvPr/>
        </p:nvCxnSpPr>
        <p:spPr>
          <a:xfrm flipV="1">
            <a:off x="1795780" y="4469440"/>
            <a:ext cx="832688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5726182-97C4-4F37-B488-0ED5B22BE2C4}"/>
              </a:ext>
            </a:extLst>
          </p:cNvPr>
          <p:cNvSpPr txBox="1"/>
          <p:nvPr/>
        </p:nvSpPr>
        <p:spPr>
          <a:xfrm>
            <a:off x="1910650" y="4161663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登录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9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43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7E00A83-D82E-4008-B44E-743A54FC4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注册到环信的用户使用：</a:t>
            </a:r>
            <a:r>
              <a:rPr lang="en-US" altLang="zh-CN"/>
              <a:t>hx{userId}</a:t>
            </a:r>
            <a:r>
              <a:rPr lang="zh-CN" altLang="en-US"/>
              <a:t>作为用户名</a:t>
            </a:r>
            <a:endParaRPr lang="en-US" altLang="zh-CN"/>
          </a:p>
          <a:p>
            <a:r>
              <a:rPr lang="zh-CN" altLang="en-US"/>
              <a:t>密码为：</a:t>
            </a:r>
            <a:r>
              <a:rPr lang="en-US" altLang="zh-CN"/>
              <a:t>123456</a:t>
            </a:r>
          </a:p>
          <a:p>
            <a:r>
              <a:rPr lang="zh-CN" altLang="en-US"/>
              <a:t>用户表添加</a:t>
            </a:r>
            <a:r>
              <a:rPr lang="en-US" altLang="zh-CN"/>
              <a:t>hxUser</a:t>
            </a:r>
            <a:r>
              <a:rPr lang="zh-CN" altLang="en-US"/>
              <a:t>和</a:t>
            </a:r>
            <a:r>
              <a:rPr lang="en-US" altLang="zh-CN"/>
              <a:t>hxPasswod</a:t>
            </a:r>
            <a:r>
              <a:rPr lang="zh-CN" altLang="en-US"/>
              <a:t>记录环信信息</a:t>
            </a:r>
            <a:endParaRPr lang="en-US" altLang="zh-CN"/>
          </a:p>
          <a:p>
            <a:r>
              <a:rPr lang="zh-CN" altLang="en-US"/>
              <a:t>修改注册登录的业务逻辑，调用工具类完成用户信息注册</a:t>
            </a:r>
            <a:endParaRPr lang="en-US" altLang="zh-CN"/>
          </a:p>
          <a:p>
            <a:r>
              <a:rPr lang="zh-CN" altLang="en-US"/>
              <a:t>已有用户，批量调用工具类注册到环信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D864DD5-3E6C-491D-88D7-5B8A5ACC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环信用户注册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69921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环信用户注册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查询环信用户信息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根据环信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查询用户信息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8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查询环信用户信息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43EEC-71DA-4E11-82EE-D944CB8F42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459280" cy="633499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APP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端调用服务端后台接口，获取当前用户在环信的账号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/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密码，自动与环信服务器登录。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Shape 2486">
            <a:extLst>
              <a:ext uri="{FF2B5EF4-FFF2-40B4-BE49-F238E27FC236}">
                <a16:creationId xmlns:a16="http://schemas.microsoft.com/office/drawing/2014/main" id="{FB59EBF0-F668-4683-A88A-E610D8194553}"/>
              </a:ext>
            </a:extLst>
          </p:cNvPr>
          <p:cNvSpPr/>
          <p:nvPr/>
        </p:nvSpPr>
        <p:spPr>
          <a:xfrm>
            <a:off x="4717566" y="4138274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Consolas" panose="020B0609020204030204" pitchFamily="49" charset="0"/>
              <a:ea typeface="阿里巴巴普惠体" panose="00020600040101010101"/>
              <a:cs typeface="Arial" panose="020B0604020202020204"/>
              <a:sym typeface="Consolas" panose="020B0609020204030204" pitchFamily="49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B5FA50B-9FE7-4738-8598-BDDC071B19AF}"/>
              </a:ext>
            </a:extLst>
          </p:cNvPr>
          <p:cNvSpPr/>
          <p:nvPr/>
        </p:nvSpPr>
        <p:spPr>
          <a:xfrm>
            <a:off x="6154776" y="4407880"/>
            <a:ext cx="1473199" cy="6334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java</a:t>
            </a:r>
            <a:r>
              <a:rPr lang="zh-CN" altLang="en-US" sz="1400">
                <a:ea typeface="Alibaba PuHuiTi R"/>
              </a:rPr>
              <a:t>服务端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141C9B-DA94-4C4A-BB86-5873F5E9FFB4}"/>
              </a:ext>
            </a:extLst>
          </p:cNvPr>
          <p:cNvSpPr/>
          <p:nvPr/>
        </p:nvSpPr>
        <p:spPr>
          <a:xfrm>
            <a:off x="8475360" y="4390772"/>
            <a:ext cx="1473200" cy="6502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环信账号密码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960E8F6-868F-4506-B501-AC8733E98093}"/>
              </a:ext>
            </a:extLst>
          </p:cNvPr>
          <p:cNvSpPr/>
          <p:nvPr/>
        </p:nvSpPr>
        <p:spPr>
          <a:xfrm>
            <a:off x="6165613" y="2992623"/>
            <a:ext cx="1473199" cy="696889"/>
          </a:xfrm>
          <a:prstGeom prst="roundRect">
            <a:avLst>
              <a:gd name="adj" fmla="val 1979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环信服务器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E72560-7D64-4422-AC33-51914742FFC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7627975" y="4715892"/>
            <a:ext cx="847385" cy="873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5AD52F2-D5BE-4E0B-82CB-D277ED639CC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300626" y="4724630"/>
            <a:ext cx="854150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DB2999E7-6200-4423-B1C4-383C88D28AA2}"/>
              </a:ext>
            </a:extLst>
          </p:cNvPr>
          <p:cNvSpPr/>
          <p:nvPr/>
        </p:nvSpPr>
        <p:spPr>
          <a:xfrm>
            <a:off x="10685159" y="4266579"/>
            <a:ext cx="888136" cy="89862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结束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Alibaba PuHuiTi R"/>
              <a:cs typeface="Alibaba PuHuiTi R" pitchFamily="18" charset="-122"/>
              <a:sym typeface="Consolas" panose="020B0609020204030204" pitchFamily="49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DB07D3A-3432-4F1C-AFEA-5DCC63232F10}"/>
              </a:ext>
            </a:extLst>
          </p:cNvPr>
          <p:cNvCxnSpPr>
            <a:cxnSpLocks/>
            <a:stCxn id="9" idx="3"/>
            <a:endCxn id="33" idx="2"/>
          </p:cNvCxnSpPr>
          <p:nvPr/>
        </p:nvCxnSpPr>
        <p:spPr>
          <a:xfrm>
            <a:off x="9948560" y="4715892"/>
            <a:ext cx="736599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2BE320FA-5519-45E8-B55C-E051A2C3655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988560" y="3341068"/>
            <a:ext cx="1177053" cy="743879"/>
          </a:xfrm>
          <a:prstGeom prst="bentConnector3">
            <a:avLst>
              <a:gd name="adj1" fmla="val -64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739D5FE-FA88-42B6-A579-0A786DAB143F}"/>
              </a:ext>
            </a:extLst>
          </p:cNvPr>
          <p:cNvSpPr txBox="1"/>
          <p:nvPr/>
        </p:nvSpPr>
        <p:spPr>
          <a:xfrm>
            <a:off x="5234208" y="4401697"/>
            <a:ext cx="99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发送请求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13395E-1FCD-4028-8181-9513D7569958}"/>
              </a:ext>
            </a:extLst>
          </p:cNvPr>
          <p:cNvSpPr txBox="1"/>
          <p:nvPr/>
        </p:nvSpPr>
        <p:spPr>
          <a:xfrm>
            <a:off x="4903729" y="30097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登录环信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9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  <p:bldP spid="11" grpId="0" animBg="1"/>
      <p:bldP spid="33" grpId="0" animBg="1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4BFB0F-5346-4CA4-A51C-49B4B027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EAC64-31C1-4EB3-BBBF-FA39FBE86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查询环信用户信息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3795766A-4737-4573-9B67-DAA255BFC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31421"/>
              </p:ext>
            </p:extLst>
          </p:nvPr>
        </p:nvGraphicFramePr>
        <p:xfrm>
          <a:off x="745393" y="1761224"/>
          <a:ext cx="7390642" cy="1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/huanxin/user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ResponseEntity&lt;HuanxinUserVO&gt;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287FA1B-8761-4522-AE08-42CFD0F6D934}"/>
              </a:ext>
            </a:extLst>
          </p:cNvPr>
          <p:cNvSpPr/>
          <p:nvPr/>
        </p:nvSpPr>
        <p:spPr>
          <a:xfrm>
            <a:off x="6967635" y="281038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环信用户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7FB34B-8C09-470E-B167-0605485B270C}"/>
              </a:ext>
            </a:extLst>
          </p:cNvPr>
          <p:cNvSpPr/>
          <p:nvPr/>
        </p:nvSpPr>
        <p:spPr>
          <a:xfrm>
            <a:off x="3708400" y="2810383"/>
            <a:ext cx="3454400" cy="36576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57C04E3-ECAF-4344-AC49-E733C720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485" y="3922449"/>
            <a:ext cx="3539237" cy="830997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“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“</a:t>
            </a:r>
            <a:r>
              <a:rPr lang="en-US" altLang="zh-CN" sz="1200">
                <a:solidFill>
                  <a:srgbClr val="82012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hx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106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“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lang="en-US" altLang="zh-CN" sz="1200">
                <a:solidFill>
                  <a:srgbClr val="82012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“123456”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AC041D6-B572-4C1D-837C-D65EAFA96E9D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5914640" y="2697102"/>
            <a:ext cx="1161805" cy="2119885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4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61066433-AFC3-450A-B55D-43F9DB5A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BDB12-2129-4591-9BE3-079CF6C78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测试用户体系集成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1A3BF910-8372-42DA-8F26-14A17BE02B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、手机端自动登录环信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、环信管理后台发送消息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、查看手机端是否接受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4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69921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环信用户注册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33333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查询环信用户信息</a:t>
            </a:r>
            <a:endParaRPr lang="en-US" altLang="zh-CN">
              <a:solidFill>
                <a:srgbClr val="333333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B6020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根据环信</a:t>
            </a:r>
            <a:r>
              <a:rPr lang="en-US" altLang="zh-CN">
                <a:solidFill>
                  <a:srgbClr val="B6020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>
                <a:solidFill>
                  <a:srgbClr val="B6020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查询用户信息</a:t>
            </a:r>
            <a:endParaRPr lang="en-US" altLang="zh-CN">
              <a:solidFill>
                <a:srgbClr val="B6020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21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根据环信查询用户信息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43EEC-71DA-4E11-82EE-D944CB8F42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7798120" cy="4219575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APP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端登录环信服务器后，自动获取环信服务器推送的即使消息并展示。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消息的发送方可以是</a:t>
            </a:r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服务端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也可以是</a:t>
            </a:r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客户端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F48DC49-62A6-4926-8545-3EB726D9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874332"/>
            <a:ext cx="6085840" cy="1384995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"huanXinId"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hx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黑马小妹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"strangerQuestion"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你喜欢去看蔚蓝的大海还是去爬巍峨的高山？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"reply"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我喜欢秋天的落叶，夏天的泉水，冬天的雪地，只要有你一切皆可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~"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E321C3C-197D-43A5-AAA3-2D4E15E0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554" y="2583955"/>
            <a:ext cx="5002213" cy="314092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0C3C7EC-22C3-4EF6-B267-450D29CA53CD}"/>
              </a:ext>
            </a:extLst>
          </p:cNvPr>
          <p:cNvSpPr/>
          <p:nvPr/>
        </p:nvSpPr>
        <p:spPr>
          <a:xfrm>
            <a:off x="7345680" y="2788920"/>
            <a:ext cx="711200" cy="640080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F43A48-5145-4B57-AD3C-9EEEE496E408}"/>
              </a:ext>
            </a:extLst>
          </p:cNvPr>
          <p:cNvSpPr txBox="1"/>
          <p:nvPr/>
        </p:nvSpPr>
        <p:spPr>
          <a:xfrm>
            <a:off x="607145" y="437882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服务端发送消息格式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3ACD1F-DDB0-41BA-8A75-DD0C94878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客户端间好友聊天，数据内容由客户端独立定义。</a:t>
            </a:r>
            <a:endParaRPr lang="en-US" altLang="zh-CN"/>
          </a:p>
          <a:p>
            <a:r>
              <a:rPr lang="zh-CN" altLang="en-US" dirty="0"/>
              <a:t>环信只是即时通讯的</a:t>
            </a:r>
            <a:r>
              <a:rPr lang="zh-CN" altLang="en-US"/>
              <a:t>消息通道，本身</a:t>
            </a:r>
            <a:r>
              <a:rPr lang="zh-CN" altLang="en-US" dirty="0"/>
              <a:t>不提供</a:t>
            </a:r>
            <a:r>
              <a:rPr lang="zh-CN" altLang="en-US"/>
              <a:t>用户体系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D70893-CF58-4DB0-8865-AD547D96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BD079-D3FB-47B2-9250-0ACFA452B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根据环信查询用户信息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BB485A-0E43-4F06-9759-C4058650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773" y="2284590"/>
            <a:ext cx="3112346" cy="30388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817178-AC17-4E47-BBC6-D506B4D05326}"/>
              </a:ext>
            </a:extLst>
          </p:cNvPr>
          <p:cNvSpPr/>
          <p:nvPr/>
        </p:nvSpPr>
        <p:spPr>
          <a:xfrm>
            <a:off x="8381313" y="3654018"/>
            <a:ext cx="1100588" cy="533596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即使通信介绍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基础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介绍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抽取工具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73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E4F0C0-A061-4299-B149-E8EF5EC1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F94411-A901-4C9D-89E9-DD771DFD4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根据环信查询用户信息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7" name="Shape 2486">
            <a:extLst>
              <a:ext uri="{FF2B5EF4-FFF2-40B4-BE49-F238E27FC236}">
                <a16:creationId xmlns:a16="http://schemas.microsoft.com/office/drawing/2014/main" id="{06E3695E-AE3A-4DBE-A2E2-01E0C100ADF7}"/>
              </a:ext>
            </a:extLst>
          </p:cNvPr>
          <p:cNvSpPr/>
          <p:nvPr/>
        </p:nvSpPr>
        <p:spPr>
          <a:xfrm>
            <a:off x="5739230" y="4257612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Consolas" panose="020B0609020204030204" pitchFamily="49" charset="0"/>
              <a:ea typeface="阿里巴巴普惠体" panose="00020600040101010101"/>
              <a:cs typeface="Arial" panose="020B0604020202020204"/>
              <a:sym typeface="Consolas" panose="020B0609020204030204" pitchFamily="49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C256648-F9CB-4ADF-870A-9F5F3896F055}"/>
              </a:ext>
            </a:extLst>
          </p:cNvPr>
          <p:cNvCxnSpPr>
            <a:cxnSpLocks/>
          </p:cNvCxnSpPr>
          <p:nvPr/>
        </p:nvCxnSpPr>
        <p:spPr>
          <a:xfrm flipV="1">
            <a:off x="6030760" y="3013105"/>
            <a:ext cx="1866183" cy="1185160"/>
          </a:xfrm>
          <a:prstGeom prst="bentConnector3">
            <a:avLst>
              <a:gd name="adj1" fmla="val -359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hape 2486">
            <a:extLst>
              <a:ext uri="{FF2B5EF4-FFF2-40B4-BE49-F238E27FC236}">
                <a16:creationId xmlns:a16="http://schemas.microsoft.com/office/drawing/2014/main" id="{9605BCE0-7304-4B32-B371-FE987F65A82B}"/>
              </a:ext>
            </a:extLst>
          </p:cNvPr>
          <p:cNvSpPr/>
          <p:nvPr/>
        </p:nvSpPr>
        <p:spPr>
          <a:xfrm>
            <a:off x="10805323" y="4276521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Consolas" panose="020B0609020204030204" pitchFamily="49" charset="0"/>
              <a:ea typeface="阿里巴巴普惠体" panose="00020600040101010101"/>
              <a:cs typeface="Arial" panose="020B0604020202020204"/>
              <a:sym typeface="Consolas" panose="020B0609020204030204" pitchFamily="49" charset="0"/>
            </a:endParaRPr>
          </a:p>
        </p:txBody>
      </p:sp>
      <p:sp>
        <p:nvSpPr>
          <p:cNvPr id="42" name="文本占位符 3">
            <a:extLst>
              <a:ext uri="{FF2B5EF4-FFF2-40B4-BE49-F238E27FC236}">
                <a16:creationId xmlns:a16="http://schemas.microsoft.com/office/drawing/2014/main" id="{1A7737A1-226B-4612-A7D2-772AF725CE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5862640" cy="180794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客户端获取最新消息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解析消息获取环信用户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调用服务端，根据环信用户</a:t>
            </a:r>
            <a:r>
              <a:rPr lang="en-US" altLang="zh-CN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查询用户详情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页面处理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C6C8856-184B-4980-872E-F0A1908D3F4D}"/>
              </a:ext>
            </a:extLst>
          </p:cNvPr>
          <p:cNvSpPr/>
          <p:nvPr/>
        </p:nvSpPr>
        <p:spPr>
          <a:xfrm>
            <a:off x="8008702" y="4600633"/>
            <a:ext cx="1473199" cy="6334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java</a:t>
            </a:r>
            <a:r>
              <a:rPr lang="zh-CN" altLang="en-US" sz="1400">
                <a:ea typeface="Alibaba PuHuiTi R"/>
              </a:rPr>
              <a:t>服务端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9351E43-A086-4CE8-B94F-5217F1407217}"/>
              </a:ext>
            </a:extLst>
          </p:cNvPr>
          <p:cNvSpPr/>
          <p:nvPr/>
        </p:nvSpPr>
        <p:spPr>
          <a:xfrm>
            <a:off x="7952822" y="2664660"/>
            <a:ext cx="1473199" cy="696889"/>
          </a:xfrm>
          <a:prstGeom prst="roundRect">
            <a:avLst>
              <a:gd name="adj" fmla="val 1979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环信服务器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44CF19F-546B-4F0F-823B-F38221FC79BA}"/>
              </a:ext>
            </a:extLst>
          </p:cNvPr>
          <p:cNvCxnSpPr>
            <a:cxnSpLocks/>
          </p:cNvCxnSpPr>
          <p:nvPr/>
        </p:nvCxnSpPr>
        <p:spPr>
          <a:xfrm>
            <a:off x="9426021" y="3013105"/>
            <a:ext cx="1670832" cy="1185160"/>
          </a:xfrm>
          <a:prstGeom prst="bentConnector3">
            <a:avLst>
              <a:gd name="adj1" fmla="val 99996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river_325324">
            <a:extLst>
              <a:ext uri="{FF2B5EF4-FFF2-40B4-BE49-F238E27FC236}">
                <a16:creationId xmlns:a16="http://schemas.microsoft.com/office/drawing/2014/main" id="{3C53DF73-994C-4B3E-B736-276F7A1F6ED5}"/>
              </a:ext>
            </a:extLst>
          </p:cNvPr>
          <p:cNvSpPr/>
          <p:nvPr/>
        </p:nvSpPr>
        <p:spPr>
          <a:xfrm>
            <a:off x="10871940" y="4600633"/>
            <a:ext cx="420452" cy="474091"/>
          </a:xfrm>
          <a:custGeom>
            <a:avLst/>
            <a:gdLst>
              <a:gd name="connsiteX0" fmla="*/ 158513 w 475540"/>
              <a:gd name="connsiteY0" fmla="*/ 472793 h 606722"/>
              <a:gd name="connsiteX1" fmla="*/ 158513 w 475540"/>
              <a:gd name="connsiteY1" fmla="*/ 567086 h 606722"/>
              <a:gd name="connsiteX2" fmla="*/ 356633 w 475540"/>
              <a:gd name="connsiteY2" fmla="*/ 567086 h 606722"/>
              <a:gd name="connsiteX3" fmla="*/ 356633 w 475540"/>
              <a:gd name="connsiteY3" fmla="*/ 472793 h 606722"/>
              <a:gd name="connsiteX4" fmla="*/ 336785 w 475540"/>
              <a:gd name="connsiteY4" fmla="*/ 474838 h 606722"/>
              <a:gd name="connsiteX5" fmla="*/ 178361 w 475540"/>
              <a:gd name="connsiteY5" fmla="*/ 474838 h 606722"/>
              <a:gd name="connsiteX6" fmla="*/ 158513 w 475540"/>
              <a:gd name="connsiteY6" fmla="*/ 472793 h 606722"/>
              <a:gd name="connsiteX7" fmla="*/ 420625 w 475540"/>
              <a:gd name="connsiteY7" fmla="*/ 428536 h 606722"/>
              <a:gd name="connsiteX8" fmla="*/ 396239 w 475540"/>
              <a:gd name="connsiteY8" fmla="*/ 454930 h 606722"/>
              <a:gd name="connsiteX9" fmla="*/ 396239 w 475540"/>
              <a:gd name="connsiteY9" fmla="*/ 455019 h 606722"/>
              <a:gd name="connsiteX10" fmla="*/ 396239 w 475540"/>
              <a:gd name="connsiteY10" fmla="*/ 567086 h 606722"/>
              <a:gd name="connsiteX11" fmla="*/ 435845 w 475540"/>
              <a:gd name="connsiteY11" fmla="*/ 567086 h 606722"/>
              <a:gd name="connsiteX12" fmla="*/ 435845 w 475540"/>
              <a:gd name="connsiteY12" fmla="*/ 468172 h 606722"/>
              <a:gd name="connsiteX13" fmla="*/ 420625 w 475540"/>
              <a:gd name="connsiteY13" fmla="*/ 428536 h 606722"/>
              <a:gd name="connsiteX14" fmla="*/ 94521 w 475540"/>
              <a:gd name="connsiteY14" fmla="*/ 428536 h 606722"/>
              <a:gd name="connsiteX15" fmla="*/ 79212 w 475540"/>
              <a:gd name="connsiteY15" fmla="*/ 468172 h 606722"/>
              <a:gd name="connsiteX16" fmla="*/ 79212 w 475540"/>
              <a:gd name="connsiteY16" fmla="*/ 567086 h 606722"/>
              <a:gd name="connsiteX17" fmla="*/ 118907 w 475540"/>
              <a:gd name="connsiteY17" fmla="*/ 567086 h 606722"/>
              <a:gd name="connsiteX18" fmla="*/ 118907 w 475540"/>
              <a:gd name="connsiteY18" fmla="*/ 455019 h 606722"/>
              <a:gd name="connsiteX19" fmla="*/ 118907 w 475540"/>
              <a:gd name="connsiteY19" fmla="*/ 454930 h 606722"/>
              <a:gd name="connsiteX20" fmla="*/ 94521 w 475540"/>
              <a:gd name="connsiteY20" fmla="*/ 428536 h 606722"/>
              <a:gd name="connsiteX21" fmla="*/ 336844 w 475540"/>
              <a:gd name="connsiteY21" fmla="*/ 237382 h 606722"/>
              <a:gd name="connsiteX22" fmla="*/ 356638 w 475540"/>
              <a:gd name="connsiteY22" fmla="*/ 257211 h 606722"/>
              <a:gd name="connsiteX23" fmla="*/ 336844 w 475540"/>
              <a:gd name="connsiteY23" fmla="*/ 277040 h 606722"/>
              <a:gd name="connsiteX24" fmla="*/ 317050 w 475540"/>
              <a:gd name="connsiteY24" fmla="*/ 257211 h 606722"/>
              <a:gd name="connsiteX25" fmla="*/ 336844 w 475540"/>
              <a:gd name="connsiteY25" fmla="*/ 237382 h 606722"/>
              <a:gd name="connsiteX26" fmla="*/ 257564 w 475540"/>
              <a:gd name="connsiteY26" fmla="*/ 237382 h 606722"/>
              <a:gd name="connsiteX27" fmla="*/ 277414 w 475540"/>
              <a:gd name="connsiteY27" fmla="*/ 257200 h 606722"/>
              <a:gd name="connsiteX28" fmla="*/ 277414 w 475540"/>
              <a:gd name="connsiteY28" fmla="*/ 316565 h 606722"/>
              <a:gd name="connsiteX29" fmla="*/ 297176 w 475540"/>
              <a:gd name="connsiteY29" fmla="*/ 316565 h 606722"/>
              <a:gd name="connsiteX30" fmla="*/ 336788 w 475540"/>
              <a:gd name="connsiteY30" fmla="*/ 356113 h 606722"/>
              <a:gd name="connsiteX31" fmla="*/ 356638 w 475540"/>
              <a:gd name="connsiteY31" fmla="*/ 375931 h 606722"/>
              <a:gd name="connsiteX32" fmla="*/ 336788 w 475540"/>
              <a:gd name="connsiteY32" fmla="*/ 395660 h 606722"/>
              <a:gd name="connsiteX33" fmla="*/ 297176 w 475540"/>
              <a:gd name="connsiteY33" fmla="*/ 356113 h 606722"/>
              <a:gd name="connsiteX34" fmla="*/ 217952 w 475540"/>
              <a:gd name="connsiteY34" fmla="*/ 356113 h 606722"/>
              <a:gd name="connsiteX35" fmla="*/ 178251 w 475540"/>
              <a:gd name="connsiteY35" fmla="*/ 395660 h 606722"/>
              <a:gd name="connsiteX36" fmla="*/ 158490 w 475540"/>
              <a:gd name="connsiteY36" fmla="*/ 375931 h 606722"/>
              <a:gd name="connsiteX37" fmla="*/ 178251 w 475540"/>
              <a:gd name="connsiteY37" fmla="*/ 356113 h 606722"/>
              <a:gd name="connsiteX38" fmla="*/ 217952 w 475540"/>
              <a:gd name="connsiteY38" fmla="*/ 316565 h 606722"/>
              <a:gd name="connsiteX39" fmla="*/ 237714 w 475540"/>
              <a:gd name="connsiteY39" fmla="*/ 316565 h 606722"/>
              <a:gd name="connsiteX40" fmla="*/ 237714 w 475540"/>
              <a:gd name="connsiteY40" fmla="*/ 257200 h 606722"/>
              <a:gd name="connsiteX41" fmla="*/ 257564 w 475540"/>
              <a:gd name="connsiteY41" fmla="*/ 237382 h 606722"/>
              <a:gd name="connsiteX42" fmla="*/ 178319 w 475540"/>
              <a:gd name="connsiteY42" fmla="*/ 237382 h 606722"/>
              <a:gd name="connsiteX43" fmla="*/ 198148 w 475540"/>
              <a:gd name="connsiteY43" fmla="*/ 257211 h 606722"/>
              <a:gd name="connsiteX44" fmla="*/ 178319 w 475540"/>
              <a:gd name="connsiteY44" fmla="*/ 277040 h 606722"/>
              <a:gd name="connsiteX45" fmla="*/ 158490 w 475540"/>
              <a:gd name="connsiteY45" fmla="*/ 257211 h 606722"/>
              <a:gd name="connsiteX46" fmla="*/ 178319 w 475540"/>
              <a:gd name="connsiteY46" fmla="*/ 237382 h 606722"/>
              <a:gd name="connsiteX47" fmla="*/ 118907 w 475540"/>
              <a:gd name="connsiteY47" fmla="*/ 197827 h 606722"/>
              <a:gd name="connsiteX48" fmla="*/ 118907 w 475540"/>
              <a:gd name="connsiteY48" fmla="*/ 375924 h 606722"/>
              <a:gd name="connsiteX49" fmla="*/ 178361 w 475540"/>
              <a:gd name="connsiteY49" fmla="*/ 435201 h 606722"/>
              <a:gd name="connsiteX50" fmla="*/ 336785 w 475540"/>
              <a:gd name="connsiteY50" fmla="*/ 435201 h 606722"/>
              <a:gd name="connsiteX51" fmla="*/ 396239 w 475540"/>
              <a:gd name="connsiteY51" fmla="*/ 375924 h 606722"/>
              <a:gd name="connsiteX52" fmla="*/ 396239 w 475540"/>
              <a:gd name="connsiteY52" fmla="*/ 197827 h 606722"/>
              <a:gd name="connsiteX53" fmla="*/ 118907 w 475540"/>
              <a:gd name="connsiteY53" fmla="*/ 118732 h 606722"/>
              <a:gd name="connsiteX54" fmla="*/ 118907 w 475540"/>
              <a:gd name="connsiteY54" fmla="*/ 158279 h 606722"/>
              <a:gd name="connsiteX55" fmla="*/ 237725 w 475540"/>
              <a:gd name="connsiteY55" fmla="*/ 158279 h 606722"/>
              <a:gd name="connsiteX56" fmla="*/ 237725 w 475540"/>
              <a:gd name="connsiteY56" fmla="*/ 138461 h 606722"/>
              <a:gd name="connsiteX57" fmla="*/ 217967 w 475540"/>
              <a:gd name="connsiteY57" fmla="*/ 118732 h 606722"/>
              <a:gd name="connsiteX58" fmla="*/ 178361 w 475540"/>
              <a:gd name="connsiteY58" fmla="*/ 39548 h 606722"/>
              <a:gd name="connsiteX59" fmla="*/ 122289 w 475540"/>
              <a:gd name="connsiteY59" fmla="*/ 79095 h 606722"/>
              <a:gd name="connsiteX60" fmla="*/ 217967 w 475540"/>
              <a:gd name="connsiteY60" fmla="*/ 79095 h 606722"/>
              <a:gd name="connsiteX61" fmla="*/ 277421 w 475540"/>
              <a:gd name="connsiteY61" fmla="*/ 138461 h 606722"/>
              <a:gd name="connsiteX62" fmla="*/ 277421 w 475540"/>
              <a:gd name="connsiteY62" fmla="*/ 158279 h 606722"/>
              <a:gd name="connsiteX63" fmla="*/ 396239 w 475540"/>
              <a:gd name="connsiteY63" fmla="*/ 158279 h 606722"/>
              <a:gd name="connsiteX64" fmla="*/ 396239 w 475540"/>
              <a:gd name="connsiteY64" fmla="*/ 98913 h 606722"/>
              <a:gd name="connsiteX65" fmla="*/ 336785 w 475540"/>
              <a:gd name="connsiteY65" fmla="*/ 39548 h 606722"/>
              <a:gd name="connsiteX66" fmla="*/ 178361 w 475540"/>
              <a:gd name="connsiteY66" fmla="*/ 0 h 606722"/>
              <a:gd name="connsiteX67" fmla="*/ 336785 w 475540"/>
              <a:gd name="connsiteY67" fmla="*/ 0 h 606722"/>
              <a:gd name="connsiteX68" fmla="*/ 435845 w 475540"/>
              <a:gd name="connsiteY68" fmla="*/ 98913 h 606722"/>
              <a:gd name="connsiteX69" fmla="*/ 435845 w 475540"/>
              <a:gd name="connsiteY69" fmla="*/ 375924 h 606722"/>
              <a:gd name="connsiteX70" fmla="*/ 435044 w 475540"/>
              <a:gd name="connsiteY70" fmla="*/ 388455 h 606722"/>
              <a:gd name="connsiteX71" fmla="*/ 475540 w 475540"/>
              <a:gd name="connsiteY71" fmla="*/ 468172 h 606722"/>
              <a:gd name="connsiteX72" fmla="*/ 475540 w 475540"/>
              <a:gd name="connsiteY72" fmla="*/ 586904 h 606722"/>
              <a:gd name="connsiteX73" fmla="*/ 455692 w 475540"/>
              <a:gd name="connsiteY73" fmla="*/ 606722 h 606722"/>
              <a:gd name="connsiteX74" fmla="*/ 59454 w 475540"/>
              <a:gd name="connsiteY74" fmla="*/ 606722 h 606722"/>
              <a:gd name="connsiteX75" fmla="*/ 39606 w 475540"/>
              <a:gd name="connsiteY75" fmla="*/ 586904 h 606722"/>
              <a:gd name="connsiteX76" fmla="*/ 39606 w 475540"/>
              <a:gd name="connsiteY76" fmla="*/ 468172 h 606722"/>
              <a:gd name="connsiteX77" fmla="*/ 80102 w 475540"/>
              <a:gd name="connsiteY77" fmla="*/ 388455 h 606722"/>
              <a:gd name="connsiteX78" fmla="*/ 79212 w 475540"/>
              <a:gd name="connsiteY78" fmla="*/ 375924 h 606722"/>
              <a:gd name="connsiteX79" fmla="*/ 79212 w 475540"/>
              <a:gd name="connsiteY79" fmla="*/ 197827 h 606722"/>
              <a:gd name="connsiteX80" fmla="*/ 19848 w 475540"/>
              <a:gd name="connsiteY80" fmla="*/ 197827 h 606722"/>
              <a:gd name="connsiteX81" fmla="*/ 0 w 475540"/>
              <a:gd name="connsiteY81" fmla="*/ 178009 h 606722"/>
              <a:gd name="connsiteX82" fmla="*/ 19848 w 475540"/>
              <a:gd name="connsiteY82" fmla="*/ 158279 h 606722"/>
              <a:gd name="connsiteX83" fmla="*/ 79212 w 475540"/>
              <a:gd name="connsiteY83" fmla="*/ 158279 h 606722"/>
              <a:gd name="connsiteX84" fmla="*/ 79212 w 475540"/>
              <a:gd name="connsiteY84" fmla="*/ 98913 h 606722"/>
              <a:gd name="connsiteX85" fmla="*/ 178361 w 475540"/>
              <a:gd name="connsiteY8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75540" h="606722">
                <a:moveTo>
                  <a:pt x="158513" y="472793"/>
                </a:moveTo>
                <a:lnTo>
                  <a:pt x="158513" y="567086"/>
                </a:lnTo>
                <a:lnTo>
                  <a:pt x="356633" y="567086"/>
                </a:lnTo>
                <a:lnTo>
                  <a:pt x="356633" y="472793"/>
                </a:lnTo>
                <a:cubicBezTo>
                  <a:pt x="350225" y="474127"/>
                  <a:pt x="343638" y="474838"/>
                  <a:pt x="336785" y="474838"/>
                </a:cubicBezTo>
                <a:lnTo>
                  <a:pt x="178361" y="474838"/>
                </a:lnTo>
                <a:cubicBezTo>
                  <a:pt x="171508" y="474838"/>
                  <a:pt x="164922" y="474127"/>
                  <a:pt x="158513" y="472793"/>
                </a:cubicBezTo>
                <a:close/>
                <a:moveTo>
                  <a:pt x="420625" y="428536"/>
                </a:moveTo>
                <a:cubicBezTo>
                  <a:pt x="414217" y="438756"/>
                  <a:pt x="405940" y="447732"/>
                  <a:pt x="396239" y="454930"/>
                </a:cubicBezTo>
                <a:cubicBezTo>
                  <a:pt x="396239" y="455019"/>
                  <a:pt x="396239" y="455019"/>
                  <a:pt x="396239" y="455019"/>
                </a:cubicBezTo>
                <a:lnTo>
                  <a:pt x="396239" y="567086"/>
                </a:lnTo>
                <a:lnTo>
                  <a:pt x="435845" y="567086"/>
                </a:lnTo>
                <a:lnTo>
                  <a:pt x="435845" y="468172"/>
                </a:lnTo>
                <a:cubicBezTo>
                  <a:pt x="435845" y="453242"/>
                  <a:pt x="430327" y="439200"/>
                  <a:pt x="420625" y="428536"/>
                </a:cubicBezTo>
                <a:close/>
                <a:moveTo>
                  <a:pt x="94521" y="428536"/>
                </a:moveTo>
                <a:cubicBezTo>
                  <a:pt x="84819" y="439200"/>
                  <a:pt x="79212" y="453242"/>
                  <a:pt x="79212" y="468172"/>
                </a:cubicBezTo>
                <a:lnTo>
                  <a:pt x="79212" y="567086"/>
                </a:lnTo>
                <a:lnTo>
                  <a:pt x="118907" y="567086"/>
                </a:lnTo>
                <a:lnTo>
                  <a:pt x="118907" y="455019"/>
                </a:lnTo>
                <a:cubicBezTo>
                  <a:pt x="118907" y="455019"/>
                  <a:pt x="118907" y="455019"/>
                  <a:pt x="118907" y="454930"/>
                </a:cubicBezTo>
                <a:cubicBezTo>
                  <a:pt x="109206" y="447732"/>
                  <a:pt x="100929" y="438756"/>
                  <a:pt x="94521" y="428536"/>
                </a:cubicBezTo>
                <a:close/>
                <a:moveTo>
                  <a:pt x="336844" y="237382"/>
                </a:moveTo>
                <a:cubicBezTo>
                  <a:pt x="347776" y="237382"/>
                  <a:pt x="356638" y="246260"/>
                  <a:pt x="356638" y="257211"/>
                </a:cubicBezTo>
                <a:cubicBezTo>
                  <a:pt x="356638" y="268162"/>
                  <a:pt x="347776" y="277040"/>
                  <a:pt x="336844" y="277040"/>
                </a:cubicBezTo>
                <a:cubicBezTo>
                  <a:pt x="325912" y="277040"/>
                  <a:pt x="317050" y="268162"/>
                  <a:pt x="317050" y="257211"/>
                </a:cubicBezTo>
                <a:cubicBezTo>
                  <a:pt x="317050" y="246260"/>
                  <a:pt x="325912" y="237382"/>
                  <a:pt x="336844" y="237382"/>
                </a:cubicBezTo>
                <a:close/>
                <a:moveTo>
                  <a:pt x="257564" y="237382"/>
                </a:moveTo>
                <a:cubicBezTo>
                  <a:pt x="268513" y="237382"/>
                  <a:pt x="277414" y="246269"/>
                  <a:pt x="277414" y="257200"/>
                </a:cubicBezTo>
                <a:lnTo>
                  <a:pt x="277414" y="316565"/>
                </a:lnTo>
                <a:lnTo>
                  <a:pt x="297176" y="316565"/>
                </a:lnTo>
                <a:cubicBezTo>
                  <a:pt x="319074" y="316565"/>
                  <a:pt x="336788" y="334251"/>
                  <a:pt x="336788" y="356113"/>
                </a:cubicBezTo>
                <a:cubicBezTo>
                  <a:pt x="347736" y="356113"/>
                  <a:pt x="356638" y="365000"/>
                  <a:pt x="356638" y="375931"/>
                </a:cubicBezTo>
                <a:cubicBezTo>
                  <a:pt x="356638" y="386862"/>
                  <a:pt x="347736" y="395660"/>
                  <a:pt x="336788" y="395660"/>
                </a:cubicBezTo>
                <a:cubicBezTo>
                  <a:pt x="314979" y="395660"/>
                  <a:pt x="297176" y="377886"/>
                  <a:pt x="297176" y="356113"/>
                </a:cubicBezTo>
                <a:lnTo>
                  <a:pt x="217952" y="356113"/>
                </a:lnTo>
                <a:cubicBezTo>
                  <a:pt x="217952" y="377886"/>
                  <a:pt x="200149" y="395660"/>
                  <a:pt x="178251" y="395660"/>
                </a:cubicBezTo>
                <a:cubicBezTo>
                  <a:pt x="167392" y="395660"/>
                  <a:pt x="158490" y="386862"/>
                  <a:pt x="158490" y="375931"/>
                </a:cubicBezTo>
                <a:cubicBezTo>
                  <a:pt x="158490" y="365000"/>
                  <a:pt x="167392" y="356113"/>
                  <a:pt x="178251" y="356113"/>
                </a:cubicBezTo>
                <a:cubicBezTo>
                  <a:pt x="178251" y="334251"/>
                  <a:pt x="196054" y="316565"/>
                  <a:pt x="217952" y="316565"/>
                </a:cubicBezTo>
                <a:lnTo>
                  <a:pt x="237714" y="316565"/>
                </a:lnTo>
                <a:lnTo>
                  <a:pt x="237714" y="257200"/>
                </a:lnTo>
                <a:cubicBezTo>
                  <a:pt x="237714" y="246269"/>
                  <a:pt x="246615" y="237382"/>
                  <a:pt x="257564" y="237382"/>
                </a:cubicBezTo>
                <a:close/>
                <a:moveTo>
                  <a:pt x="178319" y="237382"/>
                </a:moveTo>
                <a:cubicBezTo>
                  <a:pt x="189270" y="237382"/>
                  <a:pt x="198148" y="246260"/>
                  <a:pt x="198148" y="257211"/>
                </a:cubicBezTo>
                <a:cubicBezTo>
                  <a:pt x="198148" y="268162"/>
                  <a:pt x="189270" y="277040"/>
                  <a:pt x="178319" y="277040"/>
                </a:cubicBezTo>
                <a:cubicBezTo>
                  <a:pt x="167368" y="277040"/>
                  <a:pt x="158490" y="268162"/>
                  <a:pt x="158490" y="257211"/>
                </a:cubicBezTo>
                <a:cubicBezTo>
                  <a:pt x="158490" y="246260"/>
                  <a:pt x="167368" y="237382"/>
                  <a:pt x="178319" y="237382"/>
                </a:cubicBezTo>
                <a:close/>
                <a:moveTo>
                  <a:pt x="118907" y="197827"/>
                </a:moveTo>
                <a:lnTo>
                  <a:pt x="118907" y="375924"/>
                </a:lnTo>
                <a:cubicBezTo>
                  <a:pt x="118907" y="408629"/>
                  <a:pt x="145519" y="435201"/>
                  <a:pt x="178361" y="435201"/>
                </a:cubicBezTo>
                <a:lnTo>
                  <a:pt x="336785" y="435201"/>
                </a:lnTo>
                <a:cubicBezTo>
                  <a:pt x="369627" y="435201"/>
                  <a:pt x="396239" y="408629"/>
                  <a:pt x="396239" y="375924"/>
                </a:cubicBezTo>
                <a:lnTo>
                  <a:pt x="396239" y="197827"/>
                </a:lnTo>
                <a:close/>
                <a:moveTo>
                  <a:pt x="118907" y="118732"/>
                </a:moveTo>
                <a:lnTo>
                  <a:pt x="118907" y="158279"/>
                </a:lnTo>
                <a:lnTo>
                  <a:pt x="237725" y="158279"/>
                </a:lnTo>
                <a:lnTo>
                  <a:pt x="237725" y="138461"/>
                </a:lnTo>
                <a:cubicBezTo>
                  <a:pt x="237725" y="127619"/>
                  <a:pt x="228825" y="118732"/>
                  <a:pt x="217967" y="118732"/>
                </a:cubicBezTo>
                <a:close/>
                <a:moveTo>
                  <a:pt x="178361" y="39548"/>
                </a:moveTo>
                <a:cubicBezTo>
                  <a:pt x="152461" y="39548"/>
                  <a:pt x="130478" y="56078"/>
                  <a:pt x="122289" y="79095"/>
                </a:cubicBezTo>
                <a:lnTo>
                  <a:pt x="217967" y="79095"/>
                </a:lnTo>
                <a:cubicBezTo>
                  <a:pt x="250720" y="79095"/>
                  <a:pt x="277421" y="105756"/>
                  <a:pt x="277421" y="138461"/>
                </a:cubicBezTo>
                <a:lnTo>
                  <a:pt x="277421" y="158279"/>
                </a:lnTo>
                <a:lnTo>
                  <a:pt x="396239" y="158279"/>
                </a:lnTo>
                <a:lnTo>
                  <a:pt x="396239" y="98913"/>
                </a:lnTo>
                <a:cubicBezTo>
                  <a:pt x="396239" y="66209"/>
                  <a:pt x="369627" y="39548"/>
                  <a:pt x="336785" y="39548"/>
                </a:cubicBezTo>
                <a:close/>
                <a:moveTo>
                  <a:pt x="178361" y="0"/>
                </a:moveTo>
                <a:lnTo>
                  <a:pt x="336785" y="0"/>
                </a:lnTo>
                <a:cubicBezTo>
                  <a:pt x="391433" y="0"/>
                  <a:pt x="435845" y="44347"/>
                  <a:pt x="435845" y="98913"/>
                </a:cubicBezTo>
                <a:lnTo>
                  <a:pt x="435845" y="375924"/>
                </a:lnTo>
                <a:cubicBezTo>
                  <a:pt x="435845" y="380101"/>
                  <a:pt x="435578" y="384367"/>
                  <a:pt x="435044" y="388455"/>
                </a:cubicBezTo>
                <a:cubicBezTo>
                  <a:pt x="460321" y="406940"/>
                  <a:pt x="475540" y="436268"/>
                  <a:pt x="475540" y="468172"/>
                </a:cubicBezTo>
                <a:lnTo>
                  <a:pt x="475540" y="586904"/>
                </a:lnTo>
                <a:cubicBezTo>
                  <a:pt x="475540" y="597835"/>
                  <a:pt x="466640" y="606722"/>
                  <a:pt x="455692" y="606722"/>
                </a:cubicBezTo>
                <a:lnTo>
                  <a:pt x="59454" y="606722"/>
                </a:lnTo>
                <a:cubicBezTo>
                  <a:pt x="48506" y="606722"/>
                  <a:pt x="39606" y="597835"/>
                  <a:pt x="39606" y="586904"/>
                </a:cubicBezTo>
                <a:lnTo>
                  <a:pt x="39606" y="468172"/>
                </a:lnTo>
                <a:cubicBezTo>
                  <a:pt x="39606" y="436268"/>
                  <a:pt x="54825" y="406940"/>
                  <a:pt x="80102" y="388455"/>
                </a:cubicBezTo>
                <a:cubicBezTo>
                  <a:pt x="79568" y="384367"/>
                  <a:pt x="79212" y="380101"/>
                  <a:pt x="79212" y="375924"/>
                </a:cubicBezTo>
                <a:lnTo>
                  <a:pt x="79212" y="197827"/>
                </a:lnTo>
                <a:lnTo>
                  <a:pt x="19848" y="197827"/>
                </a:lnTo>
                <a:cubicBezTo>
                  <a:pt x="8900" y="197827"/>
                  <a:pt x="0" y="188940"/>
                  <a:pt x="0" y="178009"/>
                </a:cubicBezTo>
                <a:cubicBezTo>
                  <a:pt x="0" y="167166"/>
                  <a:pt x="8900" y="158279"/>
                  <a:pt x="19848" y="158279"/>
                </a:cubicBezTo>
                <a:lnTo>
                  <a:pt x="79212" y="158279"/>
                </a:lnTo>
                <a:lnTo>
                  <a:pt x="79212" y="98913"/>
                </a:lnTo>
                <a:cubicBezTo>
                  <a:pt x="79212" y="44347"/>
                  <a:pt x="123713" y="0"/>
                  <a:pt x="1783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4114C60-0FDE-4816-A7F3-D6D5E4FD368B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481901" y="4917383"/>
            <a:ext cx="139718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DEEDDF4-9590-40B3-BA44-4EDFFB540B26}"/>
              </a:ext>
            </a:extLst>
          </p:cNvPr>
          <p:cNvSpPr txBox="1"/>
          <p:nvPr/>
        </p:nvSpPr>
        <p:spPr>
          <a:xfrm>
            <a:off x="5926399" y="27130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发送好友消息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2578225-3055-476A-B2DD-D9CE7599039F}"/>
              </a:ext>
            </a:extLst>
          </p:cNvPr>
          <p:cNvSpPr txBox="1"/>
          <p:nvPr/>
        </p:nvSpPr>
        <p:spPr>
          <a:xfrm>
            <a:off x="10036895" y="26802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推送消息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id="{E2D6CBE7-CE55-4BAD-A773-296C89F7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166" y="1378912"/>
            <a:ext cx="2815086" cy="1015663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"huanXinId"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hx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06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我喜欢秋天的落叶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821F0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   ………………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E942190-B017-4B9F-8F70-388D8268E09B}"/>
              </a:ext>
            </a:extLst>
          </p:cNvPr>
          <p:cNvSpPr txBox="1"/>
          <p:nvPr/>
        </p:nvSpPr>
        <p:spPr>
          <a:xfrm>
            <a:off x="9455316" y="4638159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根据环信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ID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查询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9103BFA-1440-435C-96C3-6873BECFF0D9}"/>
              </a:ext>
            </a:extLst>
          </p:cNvPr>
          <p:cNvSpPr txBox="1"/>
          <p:nvPr/>
        </p:nvSpPr>
        <p:spPr>
          <a:xfrm>
            <a:off x="5658014" y="54366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发送方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4F6E92A-C1A9-4631-B6F0-8A3675DF9950}"/>
              </a:ext>
            </a:extLst>
          </p:cNvPr>
          <p:cNvSpPr txBox="1"/>
          <p:nvPr/>
        </p:nvSpPr>
        <p:spPr>
          <a:xfrm>
            <a:off x="10737977" y="54428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接收方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43" grpId="0" animBg="1"/>
      <p:bldP spid="44" grpId="0" animBg="1"/>
      <p:bldP spid="59" grpId="0" animBg="1"/>
      <p:bldP spid="63" grpId="0"/>
      <p:bldP spid="64" grpId="0"/>
      <p:bldP spid="65" grpId="0" animBg="1"/>
      <p:bldP spid="66" grpId="0"/>
      <p:bldP spid="67" grpId="0"/>
      <p:bldP spid="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环信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查询用户信息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0680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/messages/userinfo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huanxinId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ResponseEntity&lt;UserInfoVO&gt;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5096390" y="2623234"/>
            <a:ext cx="2955410" cy="36576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5096390" y="3040224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9A20E0-964D-434F-945C-A3AE5C7D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33" y="4383850"/>
            <a:ext cx="3213357" cy="646331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huanxinId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：环信用户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C07EA7-F396-4ED7-AEFB-57A748A32929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3466686" y="2754143"/>
            <a:ext cx="1652733" cy="1606680"/>
          </a:xfrm>
          <a:prstGeom prst="bentConnector3">
            <a:avLst>
              <a:gd name="adj1" fmla="val 5739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54AB268-E2D8-4C92-AADC-A6DC06717B1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51800" y="3228392"/>
            <a:ext cx="1430101" cy="732484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BF91DC28-DCAA-4AE8-B3C8-AAD9B1BE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035" y="3960876"/>
            <a:ext cx="3209732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播仔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"birthday"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"2006-05-01"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昌平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  …………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992604-7C65-4D2A-971E-DD4F0F0BF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同步用户账号到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环信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rgbClr val="333333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新用户：注册环信账号并记录到数据库</a:t>
            </a:r>
            <a:endParaRPr lang="en-US" altLang="zh-CN" sz="1600" b="0">
              <a:solidFill>
                <a:srgbClr val="333333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rgbClr val="333333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老用户：基于工具类同步</a:t>
            </a:r>
            <a:endParaRPr lang="en-US" altLang="zh-CN" sz="1600" b="0">
              <a:solidFill>
                <a:srgbClr val="333333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客户端登录环信服务器</a:t>
            </a:r>
            <a:endParaRPr lang="en-US" altLang="zh-CN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rgbClr val="333333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服务端提供接口，查询环信账户信息</a:t>
            </a:r>
            <a:endParaRPr lang="en-US" altLang="zh-CN" sz="1600" b="0">
              <a:solidFill>
                <a:srgbClr val="333333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rgbClr val="333333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客户端自动登录</a:t>
            </a:r>
            <a:endParaRPr lang="en-US" altLang="zh-CN" sz="1600" b="0">
              <a:solidFill>
                <a:srgbClr val="333333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rgbClr val="333333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环信后台发送消息测试（消息格式）</a:t>
            </a:r>
            <a:endParaRPr lang="en-US" altLang="zh-CN" sz="1600" b="0">
              <a:solidFill>
                <a:srgbClr val="333333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1C4F4C8-30A0-491F-BC75-FCC30E38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6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69921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添加联系人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查询联系人列表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52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A4B43C9-7363-4379-BED8-A403C807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C89F7-F38A-46B0-A680-206B42E1F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EDFB2D-E9A5-46F1-84B7-310E111A3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添加好友</a:t>
            </a:r>
            <a:endParaRPr lang="en-US" altLang="zh-CN"/>
          </a:p>
          <a:p>
            <a:pPr marL="819137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好友申请</a:t>
            </a:r>
            <a:endParaRPr lang="en-US" altLang="zh-CN" sz="1667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37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同意并添加好友</a:t>
            </a:r>
            <a:endParaRPr lang="en-US" altLang="zh-CN" sz="1667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查看好友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6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69921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添加联系人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查询联系人列表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8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C917EE-FA65-421A-915E-DF9BF5E8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ABC62-505A-4C9B-8472-ADDE9403D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333333"/>
                </a:solidFill>
              </a:rPr>
              <a:t>好友申请</a:t>
            </a:r>
            <a:r>
              <a:rPr lang="en-US" altLang="zh-CN"/>
              <a:t>-</a:t>
            </a:r>
            <a:r>
              <a:rPr lang="zh-CN" altLang="en-US"/>
              <a:t>需求分析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4A77EEB-42FF-40FB-975F-6CCFF794DA0D}"/>
              </a:ext>
            </a:extLst>
          </p:cNvPr>
          <p:cNvGrpSpPr/>
          <p:nvPr/>
        </p:nvGrpSpPr>
        <p:grpSpPr>
          <a:xfrm>
            <a:off x="1282950" y="4318429"/>
            <a:ext cx="660815" cy="1130455"/>
            <a:chOff x="1015578" y="2135704"/>
            <a:chExt cx="660815" cy="113045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52EE74-1327-4250-A083-2154DF50079A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Shape 2486">
              <a:extLst>
                <a:ext uri="{FF2B5EF4-FFF2-40B4-BE49-F238E27FC236}">
                  <a16:creationId xmlns:a16="http://schemas.microsoft.com/office/drawing/2014/main" id="{0E428807-ACF5-4378-9BA0-89BB032C9172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A70581-E26D-498F-8301-43C76FCE00BD}"/>
                </a:ext>
              </a:extLst>
            </p:cNvPr>
            <p:cNvSpPr/>
            <p:nvPr/>
          </p:nvSpPr>
          <p:spPr>
            <a:xfrm>
              <a:off x="1015578" y="2529646"/>
              <a:ext cx="660815" cy="331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B60206"/>
                  </a:solidFill>
                  <a:latin typeface="Alibaba PuHuiTi R"/>
                  <a:ea typeface="阿里巴巴普惠体" panose="00020600040101010101"/>
                </a:rPr>
                <a:t>客户端</a:t>
              </a:r>
              <a:endParaRPr lang="en-US" altLang="zh-CN" sz="1200">
                <a:solidFill>
                  <a:srgbClr val="B60206"/>
                </a:solidFill>
                <a:latin typeface="Alibaba PuHuiTi R"/>
                <a:ea typeface="阿里巴巴普惠体" panose="00020600040101010101"/>
              </a:endParaRPr>
            </a:p>
            <a:p>
              <a:pPr algn="ctr"/>
              <a:r>
                <a:rPr lang="en-US" altLang="zh-CN" sz="1200">
                  <a:solidFill>
                    <a:srgbClr val="B60206"/>
                  </a:solidFill>
                  <a:latin typeface="Alibaba PuHuiTi R"/>
                  <a:ea typeface="阿里巴巴普惠体" panose="00020600040101010101"/>
                </a:rPr>
                <a:t>01</a:t>
              </a:r>
              <a:endParaRPr lang="zh-CN" altLang="en-US" sz="1200">
                <a:solidFill>
                  <a:srgbClr val="B60206"/>
                </a:solidFill>
                <a:latin typeface="Alibaba PuHuiTi R"/>
                <a:ea typeface="阿里巴巴普惠体" panose="00020600040101010101"/>
              </a:endParaRPr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CAF511-9EB2-4E59-90F0-085761F33825}"/>
              </a:ext>
            </a:extLst>
          </p:cNvPr>
          <p:cNvCxnSpPr>
            <a:stCxn id="9" idx="3"/>
          </p:cNvCxnSpPr>
          <p:nvPr/>
        </p:nvCxnSpPr>
        <p:spPr>
          <a:xfrm>
            <a:off x="1943765" y="4878266"/>
            <a:ext cx="1097287" cy="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B83D0AB-21EA-4C97-82D7-70C538560CC8}"/>
              </a:ext>
            </a:extLst>
          </p:cNvPr>
          <p:cNvSpPr/>
          <p:nvPr/>
        </p:nvSpPr>
        <p:spPr>
          <a:xfrm>
            <a:off x="3041052" y="4674090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探花服务器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D847B0-EF2A-4250-B9BF-A2DACDF30967}"/>
              </a:ext>
            </a:extLst>
          </p:cNvPr>
          <p:cNvSpPr/>
          <p:nvPr/>
        </p:nvSpPr>
        <p:spPr>
          <a:xfrm>
            <a:off x="5379720" y="4676906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查看陌生人问题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D7284F-3727-4142-8ECA-15A0AAAF0896}"/>
              </a:ext>
            </a:extLst>
          </p:cNvPr>
          <p:cNvSpPr/>
          <p:nvPr/>
        </p:nvSpPr>
        <p:spPr>
          <a:xfrm>
            <a:off x="5379720" y="5713743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回复陌生人问题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2B50A3-019C-4C6F-99E7-8C1A26E4B18E}"/>
              </a:ext>
            </a:extLst>
          </p:cNvPr>
          <p:cNvSpPr/>
          <p:nvPr/>
        </p:nvSpPr>
        <p:spPr>
          <a:xfrm>
            <a:off x="7721674" y="5713743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发送消息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sp>
        <p:nvSpPr>
          <p:cNvPr id="44" name="文本占位符 4">
            <a:extLst>
              <a:ext uri="{FF2B5EF4-FFF2-40B4-BE49-F238E27FC236}">
                <a16:creationId xmlns:a16="http://schemas.microsoft.com/office/drawing/2014/main" id="{E0CB30AA-F8A0-45D2-9C91-B08DEE2F0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15360"/>
            <a:ext cx="10698800" cy="159596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333333"/>
                </a:solidFill>
              </a:rPr>
              <a:t>好友申请</a:t>
            </a:r>
            <a:endParaRPr lang="en-US" altLang="zh-CN">
              <a:solidFill>
                <a:srgbClr val="333333"/>
              </a:solidFill>
            </a:endParaRPr>
          </a:p>
          <a:p>
            <a:pPr marL="644888" lvl="1" indent="-285750">
              <a:buFont typeface="Wingdings" panose="05000000000000000000" pitchFamily="2" charset="2"/>
              <a:buChar char="u"/>
            </a:pPr>
            <a:r>
              <a:rPr lang="zh-CN" altLang="en-US"/>
              <a:t>客户端</a:t>
            </a:r>
            <a:r>
              <a:rPr lang="zh-CN" altLang="en-US" dirty="0"/>
              <a:t>查看感兴趣</a:t>
            </a:r>
            <a:r>
              <a:rPr lang="zh-CN" altLang="en-US"/>
              <a:t>用户的信息</a:t>
            </a:r>
            <a:endParaRPr lang="en-US" altLang="zh-CN"/>
          </a:p>
          <a:p>
            <a:pPr marL="644888" lvl="1" indent="-285750">
              <a:buFont typeface="Wingdings" panose="05000000000000000000" pitchFamily="2" charset="2"/>
              <a:buChar char="u"/>
            </a:pPr>
            <a:r>
              <a:rPr lang="zh-CN" altLang="en-US"/>
              <a:t>点击“聊一下”，获取</a:t>
            </a:r>
            <a:r>
              <a:rPr lang="zh-CN" altLang="en-US" dirty="0"/>
              <a:t>对方的陌生人</a:t>
            </a:r>
            <a:r>
              <a:rPr lang="zh-CN" altLang="en-US"/>
              <a:t>问题，</a:t>
            </a:r>
            <a:endParaRPr lang="en-US" altLang="zh-CN"/>
          </a:p>
          <a:p>
            <a:pPr marL="644888" lvl="1" indent="-285750">
              <a:buFont typeface="Wingdings" panose="05000000000000000000" pitchFamily="2" charset="2"/>
              <a:buChar char="u"/>
            </a:pPr>
            <a:r>
              <a:rPr lang="zh-CN" altLang="en-US"/>
              <a:t>填写</a:t>
            </a:r>
            <a:r>
              <a:rPr lang="zh-CN" altLang="en-US" dirty="0"/>
              <a:t>答案，服务端调用环信发送消息到对方手机</a:t>
            </a:r>
            <a:endParaRPr lang="en-US" altLang="zh-CN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613B14-4BF6-4995-B47E-DEDB719D28FB}"/>
              </a:ext>
            </a:extLst>
          </p:cNvPr>
          <p:cNvSpPr/>
          <p:nvPr/>
        </p:nvSpPr>
        <p:spPr>
          <a:xfrm>
            <a:off x="5344000" y="3472556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查看用户信息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DEDB933-03A2-44BE-A0FD-14BE3FC70991}"/>
              </a:ext>
            </a:extLst>
          </p:cNvPr>
          <p:cNvCxnSpPr>
            <a:stCxn id="13" idx="0"/>
            <a:endCxn id="47" idx="1"/>
          </p:cNvCxnSpPr>
          <p:nvPr/>
        </p:nvCxnSpPr>
        <p:spPr>
          <a:xfrm rot="5400000" flipH="1" flipV="1">
            <a:off x="4051987" y="3382077"/>
            <a:ext cx="997358" cy="1586668"/>
          </a:xfrm>
          <a:prstGeom prst="bent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260F7CE-40E7-41DA-AA2E-7250837F2E4E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473612" y="4878266"/>
            <a:ext cx="906108" cy="2816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D8339BF-2687-40AB-BD58-7304C7B99791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4150787" y="4688986"/>
            <a:ext cx="835478" cy="1622388"/>
          </a:xfrm>
          <a:prstGeom prst="bent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C5F85A0-313B-41B5-A6D3-84B3814938B9}"/>
              </a:ext>
            </a:extLst>
          </p:cNvPr>
          <p:cNvCxnSpPr>
            <a:cxnSpLocks/>
          </p:cNvCxnSpPr>
          <p:nvPr/>
        </p:nvCxnSpPr>
        <p:spPr>
          <a:xfrm flipV="1">
            <a:off x="6812280" y="5917918"/>
            <a:ext cx="902372" cy="2818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EE3D442-972F-497F-97D2-B5752EAB4096}"/>
              </a:ext>
            </a:extLst>
          </p:cNvPr>
          <p:cNvSpPr/>
          <p:nvPr/>
        </p:nvSpPr>
        <p:spPr>
          <a:xfrm>
            <a:off x="9596687" y="4318429"/>
            <a:ext cx="1473199" cy="696889"/>
          </a:xfrm>
          <a:prstGeom prst="roundRect">
            <a:avLst>
              <a:gd name="adj" fmla="val 1979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环信服务器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634BFEF6-7F6D-4DBC-BEDE-C407B0A66383}"/>
              </a:ext>
            </a:extLst>
          </p:cNvPr>
          <p:cNvCxnSpPr>
            <a:stCxn id="23" idx="3"/>
            <a:endCxn id="19" idx="2"/>
          </p:cNvCxnSpPr>
          <p:nvPr/>
        </p:nvCxnSpPr>
        <p:spPr>
          <a:xfrm flipV="1">
            <a:off x="9154234" y="5015318"/>
            <a:ext cx="1179053" cy="902601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8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3" grpId="0" animBg="1"/>
      <p:bldP spid="47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2BE23D-8FB3-4ECB-8B16-04431E9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E1CF0-9180-4F9C-840A-6AC6E44D7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查看佳人详情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E2D882-9A71-4F23-AEC1-1F031FCBA3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7163120" cy="517190"/>
          </a:xfrm>
        </p:spPr>
        <p:txBody>
          <a:bodyPr/>
          <a:lstStyle/>
          <a:p>
            <a:r>
              <a:rPr lang="zh-CN" altLang="en-US"/>
              <a:t>查看佳人详情</a:t>
            </a:r>
            <a:r>
              <a:rPr lang="en-US" altLang="zh-CN"/>
              <a:t>-API</a:t>
            </a:r>
            <a:r>
              <a:rPr lang="zh-CN" altLang="en-US"/>
              <a:t>接口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CFC57018-B6FA-48E5-8BB4-67E71FC8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24457"/>
              </p:ext>
            </p:extLst>
          </p:nvPr>
        </p:nvGraphicFramePr>
        <p:xfrm>
          <a:off x="710880" y="2346082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/tanhua/:id/personalInfo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:id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ResponseEntity&lt;TodayBest&gt;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D0424CD-97FF-4C91-92B7-61EA99116F77}"/>
              </a:ext>
            </a:extLst>
          </p:cNvPr>
          <p:cNvSpPr/>
          <p:nvPr/>
        </p:nvSpPr>
        <p:spPr>
          <a:xfrm>
            <a:off x="5638800" y="3429000"/>
            <a:ext cx="1960880" cy="309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路径参数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-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用户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id</a:t>
            </a:r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2BE23D-8FB3-4ECB-8B16-04431E9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E1CF0-9180-4F9C-840A-6AC6E44D7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查看陌生人信息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E2D882-9A71-4F23-AEC1-1F031FCBA3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7163120" cy="517190"/>
          </a:xfrm>
        </p:spPr>
        <p:txBody>
          <a:bodyPr/>
          <a:lstStyle/>
          <a:p>
            <a:r>
              <a:rPr lang="zh-CN" altLang="en-US"/>
              <a:t>查看陌生人问题</a:t>
            </a:r>
            <a:r>
              <a:rPr lang="en-US" altLang="zh-CN"/>
              <a:t>-API</a:t>
            </a:r>
            <a:r>
              <a:rPr lang="zh-CN" altLang="en-US"/>
              <a:t>接口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CFC57018-B6FA-48E5-8BB4-67E71FC8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70748"/>
              </p:ext>
            </p:extLst>
          </p:nvPr>
        </p:nvGraphicFramePr>
        <p:xfrm>
          <a:off x="710880" y="2346082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/tanhua/strangerQuestions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userId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ResponseEntity&lt;String&gt;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730B795-0052-47B5-9B05-0446E6A77924}"/>
              </a:ext>
            </a:extLst>
          </p:cNvPr>
          <p:cNvSpPr/>
          <p:nvPr/>
        </p:nvSpPr>
        <p:spPr>
          <a:xfrm>
            <a:off x="5821680" y="3413760"/>
            <a:ext cx="1960880" cy="309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请求参数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-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用户</a:t>
            </a: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id</a:t>
            </a:r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77B810-502E-4159-AA31-479BB0C74AD4}"/>
              </a:ext>
            </a:extLst>
          </p:cNvPr>
          <p:cNvSpPr/>
          <p:nvPr/>
        </p:nvSpPr>
        <p:spPr>
          <a:xfrm>
            <a:off x="6339840" y="3822354"/>
            <a:ext cx="1960880" cy="309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返回问题内容</a:t>
            </a:r>
          </a:p>
        </p:txBody>
      </p:sp>
    </p:spTree>
    <p:extLst>
      <p:ext uri="{BB962C8B-B14F-4D97-AF65-F5344CB8AC3E}">
        <p14:creationId xmlns:p14="http://schemas.microsoft.com/office/powerpoint/2010/main" val="23435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1503A11-0CC4-48BE-B254-5E4E14547C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570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回复陌生人问题（好友申请）</a:t>
            </a:r>
            <a:endParaRPr lang="en-US" altLang="zh-CN"/>
          </a:p>
          <a:p>
            <a:r>
              <a:rPr lang="zh-CN" altLang="en-US"/>
              <a:t>客户端发送请求到服务端</a:t>
            </a:r>
            <a:endParaRPr lang="en-US" altLang="zh-CN"/>
          </a:p>
          <a:p>
            <a:r>
              <a:rPr lang="zh-CN" altLang="en-US"/>
              <a:t>构造消息数据（需要符合格式）</a:t>
            </a:r>
            <a:endParaRPr lang="en-US" altLang="zh-CN"/>
          </a:p>
          <a:p>
            <a:r>
              <a:rPr lang="zh-CN" altLang="en-US"/>
              <a:t>调用工具向环信服务器发送消息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4A7E23-ACF7-4265-949C-65527570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0919C-C697-4366-958D-5AD32DA1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回复陌生人问题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21C4F96-4C5B-4013-A139-AEDF98F04157}"/>
              </a:ext>
            </a:extLst>
          </p:cNvPr>
          <p:cNvGrpSpPr/>
          <p:nvPr/>
        </p:nvGrpSpPr>
        <p:grpSpPr>
          <a:xfrm>
            <a:off x="6779510" y="2219065"/>
            <a:ext cx="660815" cy="1130455"/>
            <a:chOff x="1015578" y="2135704"/>
            <a:chExt cx="660815" cy="113045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645763A-18DB-42C4-9CE4-84B7CFF3AB81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Shape 2486">
              <a:extLst>
                <a:ext uri="{FF2B5EF4-FFF2-40B4-BE49-F238E27FC236}">
                  <a16:creationId xmlns:a16="http://schemas.microsoft.com/office/drawing/2014/main" id="{5FE262DA-AC1C-456E-B01E-24C1D63544F0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A945BC-3DC1-4F55-99D6-2EFF2B7EC1A1}"/>
                </a:ext>
              </a:extLst>
            </p:cNvPr>
            <p:cNvSpPr/>
            <p:nvPr/>
          </p:nvSpPr>
          <p:spPr>
            <a:xfrm>
              <a:off x="1015578" y="2529646"/>
              <a:ext cx="660815" cy="331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B60206"/>
                  </a:solidFill>
                  <a:latin typeface="Alibaba PuHuiTi R"/>
                  <a:ea typeface="阿里巴巴普惠体" panose="00020600040101010101"/>
                </a:rPr>
                <a:t>客户端</a:t>
              </a:r>
              <a:endParaRPr lang="en-US" altLang="zh-CN" sz="1200">
                <a:solidFill>
                  <a:srgbClr val="B60206"/>
                </a:solidFill>
                <a:latin typeface="Alibaba PuHuiTi R"/>
                <a:ea typeface="阿里巴巴普惠体" panose="00020600040101010101"/>
              </a:endParaRPr>
            </a:p>
            <a:p>
              <a:pPr algn="ctr"/>
              <a:r>
                <a:rPr lang="en-US" altLang="zh-CN" sz="1200">
                  <a:solidFill>
                    <a:srgbClr val="B60206"/>
                  </a:solidFill>
                  <a:latin typeface="Alibaba PuHuiTi R"/>
                  <a:ea typeface="阿里巴巴普惠体" panose="00020600040101010101"/>
                </a:rPr>
                <a:t>01</a:t>
              </a:r>
              <a:endParaRPr lang="zh-CN" altLang="en-US" sz="1200">
                <a:solidFill>
                  <a:srgbClr val="B60206"/>
                </a:solidFill>
                <a:latin typeface="Alibaba PuHuiTi R"/>
                <a:ea typeface="阿里巴巴普惠体" panose="00020600040101010101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6A1D1B4-2584-4B05-AB56-4E1CC04EB7A3}"/>
              </a:ext>
            </a:extLst>
          </p:cNvPr>
          <p:cNvGrpSpPr/>
          <p:nvPr/>
        </p:nvGrpSpPr>
        <p:grpSpPr>
          <a:xfrm>
            <a:off x="6757107" y="4250398"/>
            <a:ext cx="660815" cy="1130455"/>
            <a:chOff x="1015578" y="2135704"/>
            <a:chExt cx="660815" cy="11304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BB0D11-F9D9-4EB2-A079-81FAEE605524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Shape 2486">
              <a:extLst>
                <a:ext uri="{FF2B5EF4-FFF2-40B4-BE49-F238E27FC236}">
                  <a16:creationId xmlns:a16="http://schemas.microsoft.com/office/drawing/2014/main" id="{120FCC5F-CF87-4976-8E03-D8A20082A3FD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ABDB92-74A1-437A-AE3D-C6D7BB4E01B8}"/>
                </a:ext>
              </a:extLst>
            </p:cNvPr>
            <p:cNvSpPr/>
            <p:nvPr/>
          </p:nvSpPr>
          <p:spPr>
            <a:xfrm>
              <a:off x="1015578" y="2529646"/>
              <a:ext cx="660815" cy="331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B60206"/>
                  </a:solidFill>
                  <a:latin typeface="Alibaba PuHuiTi R"/>
                  <a:ea typeface="阿里巴巴普惠体" panose="00020600040101010101"/>
                </a:rPr>
                <a:t>客户端</a:t>
              </a:r>
              <a:endParaRPr lang="en-US" altLang="zh-CN" sz="1200">
                <a:solidFill>
                  <a:srgbClr val="B60206"/>
                </a:solidFill>
                <a:latin typeface="Alibaba PuHuiTi R"/>
                <a:ea typeface="阿里巴巴普惠体" panose="00020600040101010101"/>
              </a:endParaRPr>
            </a:p>
            <a:p>
              <a:pPr algn="ctr"/>
              <a:r>
                <a:rPr lang="en-US" altLang="zh-CN" sz="1200">
                  <a:solidFill>
                    <a:srgbClr val="B60206"/>
                  </a:solidFill>
                  <a:latin typeface="Alibaba PuHuiTi R"/>
                  <a:ea typeface="阿里巴巴普惠体" panose="00020600040101010101"/>
                </a:rPr>
                <a:t>02</a:t>
              </a:r>
              <a:endParaRPr lang="zh-CN" altLang="en-US" sz="1200">
                <a:solidFill>
                  <a:srgbClr val="B60206"/>
                </a:solidFill>
                <a:latin typeface="Alibaba PuHuiTi R"/>
                <a:ea typeface="阿里巴巴普惠体" panose="00020600040101010101"/>
              </a:endParaRP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6A94FF0-27FE-487A-9F3B-B456993BE13D}"/>
              </a:ext>
            </a:extLst>
          </p:cNvPr>
          <p:cNvSpPr/>
          <p:nvPr/>
        </p:nvSpPr>
        <p:spPr>
          <a:xfrm>
            <a:off x="9343268" y="4457022"/>
            <a:ext cx="1473199" cy="696889"/>
          </a:xfrm>
          <a:prstGeom prst="roundRect">
            <a:avLst>
              <a:gd name="adj" fmla="val 1979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环信服务器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44D1B8-4342-49CB-BE05-0FAE7891B2D3}"/>
              </a:ext>
            </a:extLst>
          </p:cNvPr>
          <p:cNvSpPr/>
          <p:nvPr/>
        </p:nvSpPr>
        <p:spPr>
          <a:xfrm>
            <a:off x="9343269" y="2417151"/>
            <a:ext cx="1473199" cy="696889"/>
          </a:xfrm>
          <a:prstGeom prst="roundRect">
            <a:avLst>
              <a:gd name="adj" fmla="val 19792"/>
            </a:avLst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探花服务器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94FF46-3FFF-4270-AF61-AFDC9C91473D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7440325" y="2765596"/>
            <a:ext cx="1902944" cy="13306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FB7B94A-2D6B-4967-8A0C-3DEDF2F6F578}"/>
              </a:ext>
            </a:extLst>
          </p:cNvPr>
          <p:cNvSpPr txBox="1"/>
          <p:nvPr/>
        </p:nvSpPr>
        <p:spPr>
          <a:xfrm>
            <a:off x="7640446" y="237388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回复陌生人问题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F9D9A9-94EF-43E7-87EE-B4EA184648B5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10079868" y="3114040"/>
            <a:ext cx="1" cy="134298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479586A-5444-40C3-9F4F-4B38D07DD0D7}"/>
              </a:ext>
            </a:extLst>
          </p:cNvPr>
          <p:cNvSpPr txBox="1"/>
          <p:nvPr/>
        </p:nvSpPr>
        <p:spPr>
          <a:xfrm>
            <a:off x="10111064" y="35239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构造数据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发送请求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C31D59-83AE-4990-ABEB-275A7C9F1AE3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7417922" y="4805467"/>
            <a:ext cx="1925346" cy="476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C85323E-7AB7-43FD-BE19-1FA5DC4B514B}"/>
              </a:ext>
            </a:extLst>
          </p:cNvPr>
          <p:cNvSpPr txBox="1"/>
          <p:nvPr/>
        </p:nvSpPr>
        <p:spPr>
          <a:xfrm>
            <a:off x="7640446" y="445702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推送消息到客户端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/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即时通信，简称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IM(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InstantMessaging)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，是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指能够即时发送和接收互联网消息等的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业务。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市场上有大量的即时通信产品，如：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QQ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，微信等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即使通信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BC5C46-5F63-4F18-9D49-C8A1C47C8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消息格式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109BE7-8BD9-4A88-884E-444ACA62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A1C936-AFE0-4F6B-9026-E3199E501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添加好友</a:t>
            </a:r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E4B7B1-A7FA-44F0-9AA4-2E4AB75FA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1" y="2278431"/>
            <a:ext cx="6085840" cy="1384995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"huanXinId"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hx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黑马小妹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"strangerQuestion"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你喜欢去看蔚蓝的大海还是去爬巍峨的高山？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"reply"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我喜欢秋天的落叶，夏天的泉水，冬天的雪地，只要有你一切皆可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~"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8BE81F2F-19B4-4459-AB12-DCF2A4738C7A}"/>
              </a:ext>
            </a:extLst>
          </p:cNvPr>
          <p:cNvSpPr txBox="1">
            <a:spLocks/>
          </p:cNvSpPr>
          <p:nvPr/>
        </p:nvSpPr>
        <p:spPr>
          <a:xfrm>
            <a:off x="1080899" y="5364519"/>
            <a:ext cx="8815250" cy="88074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Helvetica Neue"/>
                <a:ea typeface="Alibaba PuHuiTi R"/>
              </a:rPr>
              <a:t>userId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：当前操作用户的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Helvetica Neue"/>
                <a:ea typeface="Alibaba PuHuiTi R"/>
              </a:rPr>
              <a:t>huanXinId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：操作人的环信用户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Helvetica Neue"/>
                <a:ea typeface="Alibaba PuHuiTi R"/>
              </a:rPr>
              <a:t>niciname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：当前操作人昵称</a:t>
            </a:r>
            <a:endParaRPr lang="zh-CN" altLang="en-US" dirty="0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endParaRPr lang="zh-CN" altLang="en-US" dirty="0">
              <a:solidFill>
                <a:srgbClr val="444444"/>
              </a:solidFill>
              <a:latin typeface="Helvetica Neue"/>
              <a:ea typeface="Alibaba PuHuiTi R"/>
            </a:endParaRPr>
          </a:p>
        </p:txBody>
      </p:sp>
      <p:sp>
        <p:nvSpPr>
          <p:cNvPr id="14" name="三角形 9">
            <a:extLst>
              <a:ext uri="{FF2B5EF4-FFF2-40B4-BE49-F238E27FC236}">
                <a16:creationId xmlns:a16="http://schemas.microsoft.com/office/drawing/2014/main" id="{231A9A26-E413-4989-85F1-C2A7E631D8C9}"/>
              </a:ext>
            </a:extLst>
          </p:cNvPr>
          <p:cNvSpPr/>
          <p:nvPr/>
        </p:nvSpPr>
        <p:spPr>
          <a:xfrm rot="2651319">
            <a:off x="710126" y="5408305"/>
            <a:ext cx="197729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F646C4-3E09-44E6-B457-BDEB0F9A0663}"/>
              </a:ext>
            </a:extLst>
          </p:cNvPr>
          <p:cNvSpPr/>
          <p:nvPr/>
        </p:nvSpPr>
        <p:spPr>
          <a:xfrm>
            <a:off x="810809" y="5033570"/>
            <a:ext cx="9732784" cy="116026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49A6D8-28F0-45D0-B35D-E13CA2E95367}"/>
              </a:ext>
            </a:extLst>
          </p:cNvPr>
          <p:cNvSpPr/>
          <p:nvPr/>
        </p:nvSpPr>
        <p:spPr>
          <a:xfrm>
            <a:off x="710880" y="5106040"/>
            <a:ext cx="1429937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188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4A7E23-ACF7-4265-949C-65527570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0919C-C697-4366-958D-5AD32DA1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好友申请</a:t>
            </a:r>
            <a:endParaRPr lang="zh-CN" altLang="en-US"/>
          </a:p>
        </p:txBody>
      </p:sp>
      <p:sp>
        <p:nvSpPr>
          <p:cNvPr id="24" name="文本占位符 4">
            <a:extLst>
              <a:ext uri="{FF2B5EF4-FFF2-40B4-BE49-F238E27FC236}">
                <a16:creationId xmlns:a16="http://schemas.microsoft.com/office/drawing/2014/main" id="{1630386E-2977-4120-B866-7F442F801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7163120" cy="517190"/>
          </a:xfrm>
        </p:spPr>
        <p:txBody>
          <a:bodyPr/>
          <a:lstStyle/>
          <a:p>
            <a:r>
              <a:rPr lang="zh-CN" altLang="en-US"/>
              <a:t>好友申请（回复陌生人问题）</a:t>
            </a:r>
            <a:r>
              <a:rPr lang="en-US" altLang="zh-CN"/>
              <a:t>-API</a:t>
            </a:r>
            <a:r>
              <a:rPr lang="zh-CN" altLang="en-US"/>
              <a:t>接口</a:t>
            </a:r>
          </a:p>
        </p:txBody>
      </p:sp>
      <p:graphicFrame>
        <p:nvGraphicFramePr>
          <p:cNvPr id="26" name="表格 8">
            <a:extLst>
              <a:ext uri="{FF2B5EF4-FFF2-40B4-BE49-F238E27FC236}">
                <a16:creationId xmlns:a16="http://schemas.microsoft.com/office/drawing/2014/main" id="{696E10FC-D94A-4DB7-ADB0-1417D1A27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07569"/>
              </p:ext>
            </p:extLst>
          </p:nvPr>
        </p:nvGraphicFramePr>
        <p:xfrm>
          <a:off x="710880" y="2346082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132958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/tanhua/strangerQuestions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POST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Map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ResponseEntity&lt;void&gt;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CA41B6C5-948A-4663-B205-67635143D9C3}"/>
              </a:ext>
            </a:extLst>
          </p:cNvPr>
          <p:cNvSpPr/>
          <p:nvPr/>
        </p:nvSpPr>
        <p:spPr>
          <a:xfrm>
            <a:off x="4178093" y="3429000"/>
            <a:ext cx="2780523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A4698985-F3AC-43BD-9BC7-4453DB20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520" y="3761255"/>
            <a:ext cx="2969896" cy="830997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“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2698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“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reply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lang="zh-CN" altLang="en-US" sz="1200">
                <a:solidFill>
                  <a:srgbClr val="82012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“回复内容”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EC58EF3-CBF2-4B16-9143-EFDA72F6869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958616" y="3587262"/>
            <a:ext cx="1900904" cy="589492"/>
          </a:xfrm>
          <a:prstGeom prst="bentConnector3">
            <a:avLst>
              <a:gd name="adj1" fmla="val 50000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C917EE-FA65-421A-915E-DF9BF5E8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ABC62-505A-4C9B-8472-ADDE9403D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添加好友</a:t>
            </a:r>
            <a:r>
              <a:rPr lang="en-US" altLang="zh-CN"/>
              <a:t>-</a:t>
            </a:r>
            <a:r>
              <a:rPr lang="zh-CN" altLang="en-US"/>
              <a:t>需求分析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09DC15FE-92DA-4748-9A65-7A139C7142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15360"/>
            <a:ext cx="10170480" cy="1230391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333333"/>
                </a:solidFill>
              </a:rPr>
              <a:t>添加好友</a:t>
            </a:r>
            <a:endParaRPr lang="en-US" altLang="zh-CN">
              <a:solidFill>
                <a:srgbClr val="333333"/>
              </a:solidFill>
            </a:endParaRPr>
          </a:p>
          <a:p>
            <a:pPr marL="644888" lvl="1" indent="-285750"/>
            <a:r>
              <a:rPr lang="zh-CN" altLang="en-US"/>
              <a:t>对方获取好友申请消息</a:t>
            </a:r>
            <a:endParaRPr lang="en-US" altLang="zh-CN"/>
          </a:p>
          <a:p>
            <a:pPr marL="644888" lvl="1" indent="-285750"/>
            <a:r>
              <a:rPr lang="zh-CN" altLang="en-US"/>
              <a:t>点击“聊一下”，双方添加为好友关系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5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4A7E23-ACF7-4265-949C-65527570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0919C-C697-4366-958D-5AD32DA1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添加好友</a:t>
            </a:r>
            <a:endParaRPr lang="zh-CN" altLang="en-US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D3F70460-67E8-4FFD-A59C-C823E62F8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好友关系表（</a:t>
            </a:r>
            <a:r>
              <a:rPr lang="en-US" altLang="zh-CN"/>
              <a:t>friends</a:t>
            </a:r>
            <a:r>
              <a:rPr lang="zh-CN" altLang="en-US"/>
              <a:t>）：</a:t>
            </a:r>
          </a:p>
        </p:txBody>
      </p: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CA65C4EB-D53C-439F-B5AE-D52463F60EFB}"/>
              </a:ext>
            </a:extLst>
          </p:cNvPr>
          <p:cNvSpPr txBox="1">
            <a:spLocks/>
          </p:cNvSpPr>
          <p:nvPr/>
        </p:nvSpPr>
        <p:spPr>
          <a:xfrm>
            <a:off x="1080899" y="5364519"/>
            <a:ext cx="8815250" cy="88074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Helvetica Neue"/>
                <a:ea typeface="Alibaba PuHuiTi R"/>
              </a:rPr>
              <a:t>userId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：当前操作用户的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Helvetica Neue"/>
                <a:ea typeface="Alibaba PuHuiTi R"/>
              </a:rPr>
              <a:t>friendId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：好友的用户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id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一个用户可以有</a:t>
            </a:r>
            <a:r>
              <a:rPr lang="zh-CN" altLang="en-US">
                <a:solidFill>
                  <a:srgbClr val="AD2B26"/>
                </a:solidFill>
                <a:latin typeface="Helvetica Neue"/>
                <a:ea typeface="Alibaba PuHuiTi R"/>
              </a:rPr>
              <a:t>多个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好友</a:t>
            </a:r>
            <a:endParaRPr lang="zh-CN" altLang="en-US" dirty="0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endParaRPr lang="zh-CN" altLang="en-US" dirty="0">
              <a:solidFill>
                <a:srgbClr val="444444"/>
              </a:solidFill>
              <a:latin typeface="Helvetica Neue"/>
              <a:ea typeface="Alibaba PuHuiTi R"/>
            </a:endParaRPr>
          </a:p>
        </p:txBody>
      </p:sp>
      <p:sp>
        <p:nvSpPr>
          <p:cNvPr id="21" name="三角形 9">
            <a:extLst>
              <a:ext uri="{FF2B5EF4-FFF2-40B4-BE49-F238E27FC236}">
                <a16:creationId xmlns:a16="http://schemas.microsoft.com/office/drawing/2014/main" id="{02ADFA1D-8522-4BEB-9D39-2FE8D017E480}"/>
              </a:ext>
            </a:extLst>
          </p:cNvPr>
          <p:cNvSpPr/>
          <p:nvPr/>
        </p:nvSpPr>
        <p:spPr>
          <a:xfrm rot="2651319">
            <a:off x="710126" y="5408305"/>
            <a:ext cx="197729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6480FC-AFB7-4D25-B062-D242EDC659F1}"/>
              </a:ext>
            </a:extLst>
          </p:cNvPr>
          <p:cNvSpPr/>
          <p:nvPr/>
        </p:nvSpPr>
        <p:spPr>
          <a:xfrm>
            <a:off x="810809" y="5033570"/>
            <a:ext cx="9732784" cy="116026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9D809C-C2A6-47FB-B5A7-9EA21691A0B1}"/>
              </a:ext>
            </a:extLst>
          </p:cNvPr>
          <p:cNvSpPr/>
          <p:nvPr/>
        </p:nvSpPr>
        <p:spPr>
          <a:xfrm>
            <a:off x="710880" y="5106040"/>
            <a:ext cx="1429937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81CF03E-B031-4E85-A99A-BFF6E8DC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9" y="2361860"/>
            <a:ext cx="4200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5" grpId="0" animBg="1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4A7E23-ACF7-4265-949C-65527570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0919C-C697-4366-958D-5AD32DA1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添加好友</a:t>
            </a:r>
            <a:endParaRPr lang="zh-CN" altLang="en-US"/>
          </a:p>
        </p:txBody>
      </p:sp>
      <p:sp>
        <p:nvSpPr>
          <p:cNvPr id="24" name="文本占位符 4">
            <a:extLst>
              <a:ext uri="{FF2B5EF4-FFF2-40B4-BE49-F238E27FC236}">
                <a16:creationId xmlns:a16="http://schemas.microsoft.com/office/drawing/2014/main" id="{1630386E-2977-4120-B866-7F442F801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7163120" cy="517190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添加好友</a:t>
            </a:r>
            <a:r>
              <a:rPr lang="en-US" altLang="zh-CN"/>
              <a:t>-API</a:t>
            </a:r>
            <a:r>
              <a:rPr lang="zh-CN" altLang="en-US"/>
              <a:t>接口</a:t>
            </a:r>
          </a:p>
        </p:txBody>
      </p:sp>
      <p:graphicFrame>
        <p:nvGraphicFramePr>
          <p:cNvPr id="26" name="表格 8">
            <a:extLst>
              <a:ext uri="{FF2B5EF4-FFF2-40B4-BE49-F238E27FC236}">
                <a16:creationId xmlns:a16="http://schemas.microsoft.com/office/drawing/2014/main" id="{696E10FC-D94A-4DB7-ADB0-1417D1A27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37455"/>
              </p:ext>
            </p:extLst>
          </p:nvPr>
        </p:nvGraphicFramePr>
        <p:xfrm>
          <a:off x="710880" y="2346082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132958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/messages/contacts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POST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Map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ResponseEntity&lt;void&gt;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CA41B6C5-948A-4663-B205-67635143D9C3}"/>
              </a:ext>
            </a:extLst>
          </p:cNvPr>
          <p:cNvSpPr/>
          <p:nvPr/>
        </p:nvSpPr>
        <p:spPr>
          <a:xfrm>
            <a:off x="4178093" y="3429000"/>
            <a:ext cx="2780523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A4698985-F3AC-43BD-9BC7-4453DB201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520" y="3853588"/>
            <a:ext cx="2969896" cy="646331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“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2698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EC58EF3-CBF2-4B16-9143-EFDA72F6869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958616" y="3587262"/>
            <a:ext cx="1900904" cy="589492"/>
          </a:xfrm>
          <a:prstGeom prst="bentConnector3">
            <a:avLst>
              <a:gd name="adj1" fmla="val 50000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1503A11-0CC4-48BE-B254-5E4E14547C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570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添加好友：对方点击“聊一下”，双方添加为好友</a:t>
            </a:r>
            <a:endParaRPr lang="en-US" altLang="zh-CN"/>
          </a:p>
          <a:p>
            <a:r>
              <a:rPr lang="zh-CN" altLang="en-US"/>
              <a:t>调用工具将好友数据注册到环信</a:t>
            </a:r>
            <a:endParaRPr lang="en-US" altLang="zh-CN"/>
          </a:p>
          <a:p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保存双向好友关系到</a:t>
            </a:r>
            <a:r>
              <a:rPr lang="en-US" altLang="zh-CN"/>
              <a:t>MongoDB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4A7E23-ACF7-4265-949C-65527570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0919C-C697-4366-958D-5AD32DA1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添加好友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思路分析</a:t>
            </a:r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6A1D1B4-2584-4B05-AB56-4E1CC04EB7A3}"/>
              </a:ext>
            </a:extLst>
          </p:cNvPr>
          <p:cNvGrpSpPr/>
          <p:nvPr/>
        </p:nvGrpSpPr>
        <p:grpSpPr>
          <a:xfrm>
            <a:off x="5611110" y="3500847"/>
            <a:ext cx="660815" cy="1130455"/>
            <a:chOff x="1015578" y="2135704"/>
            <a:chExt cx="660815" cy="11304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BB0D11-F9D9-4EB2-A079-81FAEE605524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Shape 2486">
              <a:extLst>
                <a:ext uri="{FF2B5EF4-FFF2-40B4-BE49-F238E27FC236}">
                  <a16:creationId xmlns:a16="http://schemas.microsoft.com/office/drawing/2014/main" id="{120FCC5F-CF87-4976-8E03-D8A20082A3FD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ABDB92-74A1-437A-AE3D-C6D7BB4E01B8}"/>
                </a:ext>
              </a:extLst>
            </p:cNvPr>
            <p:cNvSpPr/>
            <p:nvPr/>
          </p:nvSpPr>
          <p:spPr>
            <a:xfrm>
              <a:off x="1015578" y="2529646"/>
              <a:ext cx="660815" cy="331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B60206"/>
                  </a:solidFill>
                  <a:latin typeface="Alibaba PuHuiTi R"/>
                  <a:ea typeface="阿里巴巴普惠体" panose="00020600040101010101"/>
                </a:rPr>
                <a:t>客户端</a:t>
              </a:r>
              <a:endParaRPr lang="en-US" altLang="zh-CN" sz="1200">
                <a:solidFill>
                  <a:srgbClr val="B60206"/>
                </a:solidFill>
                <a:latin typeface="Alibaba PuHuiTi R"/>
                <a:ea typeface="阿里巴巴普惠体" panose="00020600040101010101"/>
              </a:endParaRPr>
            </a:p>
            <a:p>
              <a:pPr algn="ctr"/>
              <a:r>
                <a:rPr lang="en-US" altLang="zh-CN" sz="1200">
                  <a:solidFill>
                    <a:srgbClr val="B60206"/>
                  </a:solidFill>
                  <a:latin typeface="Alibaba PuHuiTi R"/>
                  <a:ea typeface="阿里巴巴普惠体" panose="00020600040101010101"/>
                </a:rPr>
                <a:t>02</a:t>
              </a:r>
              <a:endParaRPr lang="zh-CN" altLang="en-US" sz="1200">
                <a:solidFill>
                  <a:srgbClr val="B60206"/>
                </a:solidFill>
                <a:latin typeface="Alibaba PuHuiTi R"/>
                <a:ea typeface="阿里巴巴普惠体" panose="00020600040101010101"/>
              </a:endParaRP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6A94FF0-27FE-487A-9F3B-B456993BE13D}"/>
              </a:ext>
            </a:extLst>
          </p:cNvPr>
          <p:cNvSpPr/>
          <p:nvPr/>
        </p:nvSpPr>
        <p:spPr>
          <a:xfrm>
            <a:off x="8174868" y="5441512"/>
            <a:ext cx="1473199" cy="696889"/>
          </a:xfrm>
          <a:prstGeom prst="roundRect">
            <a:avLst>
              <a:gd name="adj" fmla="val 1979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环信服务器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44D1B8-4342-49CB-BE05-0FAE7891B2D3}"/>
              </a:ext>
            </a:extLst>
          </p:cNvPr>
          <p:cNvSpPr/>
          <p:nvPr/>
        </p:nvSpPr>
        <p:spPr>
          <a:xfrm>
            <a:off x="8174869" y="3717631"/>
            <a:ext cx="1473199" cy="696889"/>
          </a:xfrm>
          <a:prstGeom prst="roundRect">
            <a:avLst>
              <a:gd name="adj" fmla="val 19792"/>
            </a:avLst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探花服务器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94FF46-3FFF-4270-AF61-AFDC9C91473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271925" y="4060684"/>
            <a:ext cx="1902944" cy="539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FB7B94A-2D6B-4967-8A0C-3DEDF2F6F578}"/>
              </a:ext>
            </a:extLst>
          </p:cNvPr>
          <p:cNvSpPr txBox="1"/>
          <p:nvPr/>
        </p:nvSpPr>
        <p:spPr>
          <a:xfrm>
            <a:off x="6669446" y="36692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添加好友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F9D9A9-94EF-43E7-87EE-B4EA184648B5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8911468" y="4414520"/>
            <a:ext cx="1" cy="102699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479586A-5444-40C3-9F4F-4B38D07DD0D7}"/>
              </a:ext>
            </a:extLst>
          </p:cNvPr>
          <p:cNvSpPr txBox="1"/>
          <p:nvPr/>
        </p:nvSpPr>
        <p:spPr>
          <a:xfrm>
            <a:off x="8911467" y="47852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发送好友请求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92875C-8869-4DF3-A289-B687E137F344}"/>
              </a:ext>
            </a:extLst>
          </p:cNvPr>
          <p:cNvSpPr/>
          <p:nvPr/>
        </p:nvSpPr>
        <p:spPr>
          <a:xfrm>
            <a:off x="8195187" y="2406253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  <a:sym typeface="Consolas" panose="020B0609020204030204" pitchFamily="49" charset="0"/>
              </a:rPr>
              <a:t>保存好友数据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  <a:sym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C8B5E1B-C847-4975-A1C3-433EC94FD536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H="1" flipV="1">
            <a:off x="8911467" y="2814604"/>
            <a:ext cx="2" cy="90302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5D9BE42-C4C5-4937-B73B-47BD589502D6}"/>
              </a:ext>
            </a:extLst>
          </p:cNvPr>
          <p:cNvSpPr txBox="1"/>
          <p:nvPr/>
        </p:nvSpPr>
        <p:spPr>
          <a:xfrm>
            <a:off x="8911467" y="311559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构造好友数据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/>
      <p:bldP spid="23" grpId="0"/>
      <p:bldP spid="24" grpId="0" animBg="1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69921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添加联系人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查询联系人列表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53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查询环信用户信息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21792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/messages/contacts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page,pagesize,keywork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ResponseEntity&lt;ContactVo&gt;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5096390" y="2623234"/>
            <a:ext cx="2955410" cy="36576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5096390" y="3040224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54AB268-E2D8-4C92-AADC-A6DC06717B1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51800" y="3228392"/>
            <a:ext cx="1430101" cy="732484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BF91DC28-DCAA-4AE8-B3C8-AAD9B1BE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035" y="3960876"/>
            <a:ext cx="3209732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播仔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"birthday"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"2006-05-01"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昌平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  …………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A61D84A-F343-4AC1-8B40-A576C68C7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635" y="4330208"/>
            <a:ext cx="3209732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sz="1200">
                <a:solidFill>
                  <a:srgbClr val="821F01"/>
                </a:solidFill>
                <a:latin typeface="Consolas" panose="020B0609020204030204" pitchFamily="49" charset="0"/>
              </a:rPr>
              <a:t>当前页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sz="1200">
                <a:solidFill>
                  <a:srgbClr val="821F01"/>
                </a:solidFill>
                <a:latin typeface="Consolas" panose="020B0609020204030204" pitchFamily="49" charset="0"/>
              </a:rPr>
              <a:t>每页条数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200">
                <a:solidFill>
                  <a:srgbClr val="111111"/>
                </a:solidFill>
                <a:latin typeface="Consolas" panose="020B0609020204030204" pitchFamily="49" charset="0"/>
              </a:rPr>
              <a:t>用户名关键字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1086F34-9A75-45E4-9B20-B6C4006249D7}"/>
              </a:ext>
            </a:extLst>
          </p:cNvPr>
          <p:cNvCxnSpPr>
            <a:cxnSpLocks/>
            <a:stCxn id="11" idx="1"/>
            <a:endCxn id="17" idx="0"/>
          </p:cNvCxnSpPr>
          <p:nvPr/>
        </p:nvCxnSpPr>
        <p:spPr>
          <a:xfrm rot="10800000" flipV="1">
            <a:off x="3741502" y="2806114"/>
            <a:ext cx="1354889" cy="1524094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需求：查询联系人列表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1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、调用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FriendAPI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查询好友列表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2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、调用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UserInfoAPI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查询用户信息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3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、构造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vo</a:t>
            </a:r>
            <a:endParaRPr lang="zh-CN" altLang="en-US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联系人管理</a:t>
            </a: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6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33C8C-AA32-4C17-B86D-D1336899A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即时通信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环信通信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执行过程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用户体系集成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用户注册时分配环信账号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客户端获取环信账号，自动登录环信服务器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联系人业务处理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好友申请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查看联系人列表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用户可以和好友或陌生人聊天。</a:t>
            </a:r>
          </a:p>
          <a:p>
            <a:pPr marL="0" indent="0">
              <a:buNone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如果是陌生人，通过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《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聊一下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》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功能进行打招呼，</a:t>
            </a:r>
          </a:p>
          <a:p>
            <a:pPr marL="0" indent="0">
              <a:buNone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如果对方同意后，就成为了好友，可以进行聊天了。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即使通信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40264-B335-4137-864F-8A7BA7EFA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完成探花交友与环信的用户体系集成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完成联系人添加功能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完成联系人列表查询功能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完成客户端消息模块的其他查询功能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1"/>
            <a:r>
              <a:rPr lang="zh-CN" altLang="en-US" sz="1600" b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sym typeface="Consolas" panose="020B0609020204030204" pitchFamily="49" charset="0"/>
              </a:rPr>
              <a:t>点赞，评论，喜欢，公告</a:t>
            </a:r>
            <a:endParaRPr lang="en-US" altLang="zh-CN" sz="1600" b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CDEBA-617B-4F57-9667-5EB5E771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圈子互动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10226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方案一：自主实现，从设计到架构，再到实现。</a:t>
            </a:r>
          </a:p>
          <a:p>
            <a:pPr marL="0" indent="0">
              <a:buNone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技术方面可以采用：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Netty + 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消息中间件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 + MongoDB + Redis + zk/nacos+ MySQL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即时通信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技术方案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585A854-7C8E-4EFD-9552-F7CAAE20E187}"/>
              </a:ext>
            </a:extLst>
          </p:cNvPr>
          <p:cNvGrpSpPr/>
          <p:nvPr/>
        </p:nvGrpSpPr>
        <p:grpSpPr>
          <a:xfrm>
            <a:off x="1564640" y="2668800"/>
            <a:ext cx="8903850" cy="3945011"/>
            <a:chOff x="1564640" y="2668800"/>
            <a:chExt cx="8903850" cy="394501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F9E2738-5E35-40CD-9B83-D31EA0A71E75}"/>
                </a:ext>
              </a:extLst>
            </p:cNvPr>
            <p:cNvSpPr/>
            <p:nvPr/>
          </p:nvSpPr>
          <p:spPr>
            <a:xfrm>
              <a:off x="1564640" y="2857662"/>
              <a:ext cx="1026160" cy="366741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客户端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ED37583-EC9A-483A-8311-A18D674F604F}"/>
                </a:ext>
              </a:extLst>
            </p:cNvPr>
            <p:cNvSpPr/>
            <p:nvPr/>
          </p:nvSpPr>
          <p:spPr>
            <a:xfrm>
              <a:off x="3524610" y="2900102"/>
              <a:ext cx="3733321" cy="5671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注册中心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DF24F2-D43F-4C68-B162-8C17E80C8E82}"/>
                </a:ext>
              </a:extLst>
            </p:cNvPr>
            <p:cNvSpPr/>
            <p:nvPr/>
          </p:nvSpPr>
          <p:spPr>
            <a:xfrm>
              <a:off x="3709817" y="3890468"/>
              <a:ext cx="1545230" cy="34490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NettyServer</a:t>
              </a:r>
              <a:endParaRPr lang="zh-CN" altLang="en-US"/>
            </a:p>
          </p:txBody>
        </p:sp>
        <p:sp>
          <p:nvSpPr>
            <p:cNvPr id="16" name="圆柱体 15">
              <a:extLst>
                <a:ext uri="{FF2B5EF4-FFF2-40B4-BE49-F238E27FC236}">
                  <a16:creationId xmlns:a16="http://schemas.microsoft.com/office/drawing/2014/main" id="{FB51067C-05A2-4CA1-B61D-D14B9D19A514}"/>
                </a:ext>
              </a:extLst>
            </p:cNvPr>
            <p:cNvSpPr/>
            <p:nvPr/>
          </p:nvSpPr>
          <p:spPr>
            <a:xfrm>
              <a:off x="8487290" y="2900102"/>
              <a:ext cx="1788160" cy="676218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Redis</a:t>
              </a:r>
              <a:r>
                <a:rPr lang="zh-CN" altLang="en-US"/>
                <a:t>集群</a:t>
              </a:r>
            </a:p>
          </p:txBody>
        </p:sp>
        <p:sp>
          <p:nvSpPr>
            <p:cNvPr id="17" name="圆柱体 16">
              <a:extLst>
                <a:ext uri="{FF2B5EF4-FFF2-40B4-BE49-F238E27FC236}">
                  <a16:creationId xmlns:a16="http://schemas.microsoft.com/office/drawing/2014/main" id="{26292738-6FFC-4C3F-B7EC-BB5F35DD442B}"/>
                </a:ext>
              </a:extLst>
            </p:cNvPr>
            <p:cNvSpPr/>
            <p:nvPr/>
          </p:nvSpPr>
          <p:spPr>
            <a:xfrm>
              <a:off x="8487290" y="3897266"/>
              <a:ext cx="1788160" cy="676218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Mongo</a:t>
              </a:r>
              <a:r>
                <a:rPr lang="zh-CN" altLang="en-US"/>
                <a:t>集群</a:t>
              </a:r>
            </a:p>
          </p:txBody>
        </p:sp>
        <p:sp>
          <p:nvSpPr>
            <p:cNvPr id="18" name="圆柱体 17">
              <a:extLst>
                <a:ext uri="{FF2B5EF4-FFF2-40B4-BE49-F238E27FC236}">
                  <a16:creationId xmlns:a16="http://schemas.microsoft.com/office/drawing/2014/main" id="{BE1D802D-1D19-4DCB-8BFA-E8948F9835E6}"/>
                </a:ext>
              </a:extLst>
            </p:cNvPr>
            <p:cNvSpPr/>
            <p:nvPr/>
          </p:nvSpPr>
          <p:spPr>
            <a:xfrm>
              <a:off x="8487290" y="4945017"/>
              <a:ext cx="1788160" cy="676218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MySQL</a:t>
              </a:r>
              <a:r>
                <a:rPr lang="zh-CN" altLang="en-US"/>
                <a:t>集群</a:t>
              </a:r>
            </a:p>
          </p:txBody>
        </p:sp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2BB1841F-F373-4344-9A88-22CE2C2AA422}"/>
                </a:ext>
              </a:extLst>
            </p:cNvPr>
            <p:cNvSpPr/>
            <p:nvPr/>
          </p:nvSpPr>
          <p:spPr>
            <a:xfrm>
              <a:off x="8487290" y="5929721"/>
              <a:ext cx="1788160" cy="595352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分布式文件系统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5C50F0C-53A1-435A-9678-744B23B3E099}"/>
                </a:ext>
              </a:extLst>
            </p:cNvPr>
            <p:cNvSpPr/>
            <p:nvPr/>
          </p:nvSpPr>
          <p:spPr>
            <a:xfrm>
              <a:off x="3489209" y="5274403"/>
              <a:ext cx="3733321" cy="482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用户服务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85F2717-8A32-48CC-9F1C-0458981F885E}"/>
                </a:ext>
              </a:extLst>
            </p:cNvPr>
            <p:cNvSpPr/>
            <p:nvPr/>
          </p:nvSpPr>
          <p:spPr>
            <a:xfrm>
              <a:off x="3460870" y="5986097"/>
              <a:ext cx="3733321" cy="482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聊天记录，消息状态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EB533A2-EA76-4B9E-9DC4-D6342A6E1FE2}"/>
                </a:ext>
              </a:extLst>
            </p:cNvPr>
            <p:cNvSpPr/>
            <p:nvPr/>
          </p:nvSpPr>
          <p:spPr>
            <a:xfrm>
              <a:off x="8332111" y="2668800"/>
              <a:ext cx="2136379" cy="3945011"/>
            </a:xfrm>
            <a:prstGeom prst="rect">
              <a:avLst/>
            </a:prstGeom>
            <a:noFill/>
            <a:ln>
              <a:solidFill>
                <a:srgbClr val="49504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75BD8C1-E752-4C99-A411-C589D5D5BB3D}"/>
                </a:ext>
              </a:extLst>
            </p:cNvPr>
            <p:cNvSpPr/>
            <p:nvPr/>
          </p:nvSpPr>
          <p:spPr>
            <a:xfrm>
              <a:off x="3524610" y="3745272"/>
              <a:ext cx="3733321" cy="1199745"/>
            </a:xfrm>
            <a:prstGeom prst="rect">
              <a:avLst/>
            </a:prstGeom>
            <a:noFill/>
            <a:ln>
              <a:solidFill>
                <a:srgbClr val="49504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D0DFD8-5695-4826-8898-25D75F60B896}"/>
                </a:ext>
              </a:extLst>
            </p:cNvPr>
            <p:cNvSpPr/>
            <p:nvPr/>
          </p:nvSpPr>
          <p:spPr>
            <a:xfrm>
              <a:off x="5556612" y="3897266"/>
              <a:ext cx="1545230" cy="34490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NettyServer</a:t>
              </a:r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048D90-6347-459E-AA17-D17DDA6CBD3C}"/>
                </a:ext>
              </a:extLst>
            </p:cNvPr>
            <p:cNvSpPr/>
            <p:nvPr/>
          </p:nvSpPr>
          <p:spPr>
            <a:xfrm>
              <a:off x="3700381" y="4484444"/>
              <a:ext cx="1545230" cy="34490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NettyServer</a:t>
              </a:r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271B720-240A-41ED-863B-3AFCBF33E0B7}"/>
                </a:ext>
              </a:extLst>
            </p:cNvPr>
            <p:cNvSpPr/>
            <p:nvPr/>
          </p:nvSpPr>
          <p:spPr>
            <a:xfrm>
              <a:off x="5547176" y="4491242"/>
              <a:ext cx="1545230" cy="34490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NettyServer</a:t>
              </a:r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C0BD6E5-464D-4A06-A332-2F26475DDA19}"/>
                </a:ext>
              </a:extLst>
            </p:cNvPr>
            <p:cNvCxnSpPr>
              <a:stCxn id="2" idx="3"/>
              <a:endCxn id="20" idx="1"/>
            </p:cNvCxnSpPr>
            <p:nvPr/>
          </p:nvCxnSpPr>
          <p:spPr>
            <a:xfrm>
              <a:off x="2590800" y="4691368"/>
              <a:ext cx="898409" cy="824335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F78981E-1EF0-4FFA-BEB9-454F3AC7A2F2}"/>
                </a:ext>
              </a:extLst>
            </p:cNvPr>
            <p:cNvCxnSpPr>
              <a:stCxn id="2" idx="3"/>
              <a:endCxn id="22" idx="1"/>
            </p:cNvCxnSpPr>
            <p:nvPr/>
          </p:nvCxnSpPr>
          <p:spPr>
            <a:xfrm>
              <a:off x="2590800" y="4691368"/>
              <a:ext cx="870070" cy="1536029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6ED552E-AAC3-4095-B14A-10FFEB4558F4}"/>
                </a:ext>
              </a:extLst>
            </p:cNvPr>
            <p:cNvCxnSpPr>
              <a:stCxn id="2" idx="3"/>
              <a:endCxn id="24" idx="1"/>
            </p:cNvCxnSpPr>
            <p:nvPr/>
          </p:nvCxnSpPr>
          <p:spPr>
            <a:xfrm flipV="1">
              <a:off x="2590800" y="4345145"/>
              <a:ext cx="933810" cy="346223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CA0EC27-84DE-4F3E-AB38-83AB85C73BFC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7257931" y="4345145"/>
              <a:ext cx="1074180" cy="296161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99DBB88-B072-4175-919B-52B5D0488225}"/>
                </a:ext>
              </a:extLst>
            </p:cNvPr>
            <p:cNvCxnSpPr>
              <a:stCxn id="20" idx="3"/>
              <a:endCxn id="23" idx="1"/>
            </p:cNvCxnSpPr>
            <p:nvPr/>
          </p:nvCxnSpPr>
          <p:spPr>
            <a:xfrm flipV="1">
              <a:off x="7222530" y="4641306"/>
              <a:ext cx="1109581" cy="874397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B3D369E-2FE5-4590-A464-5E77C07B304A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 flipV="1">
              <a:off x="7194191" y="4641306"/>
              <a:ext cx="1137920" cy="1586091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0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方案二：对接第三方服务完成。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如：</a:t>
            </a:r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环信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、网易、容联云通讯等。</a:t>
            </a:r>
          </a:p>
          <a:p>
            <a:pPr marL="0" indent="0">
              <a:buNone/>
            </a:pP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这种方式简单，只需要按照第三方的文档进行对接就可以了。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即时通信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技术方案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即使通信介绍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基础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介绍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抽取工具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9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环信通信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环信即时通讯云为开发者提供基于移动互联网的即时通讯能力，如单聊、群聊、发语音、发图片、发位置、实时音频、实时视频等，让开发者摆脱繁重的移动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IM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通讯底层开发，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24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小时即可让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App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拥有稳定健壮的内置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IM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能力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官网：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  <a:hlinkClick r:id="rId2"/>
              </a:rPr>
              <a:t>https://www.easemob.com/  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黑马学员注册地址：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  <a:hlinkClick r:id="rId3"/>
              </a:rPr>
              <a:t>https://datayi.cn/w/woVL50vR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42728;#147809;"/>
</p:tagLst>
</file>

<file path=ppt/theme/theme1.xml><?xml version="1.0" encoding="utf-8"?>
<a:theme xmlns:a="http://schemas.openxmlformats.org/drawingml/2006/main" name="11_课程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31193</TotalTime>
  <Words>2294</Words>
  <Application>Microsoft Office PowerPoint</Application>
  <PresentationFormat>宽屏</PresentationFormat>
  <Paragraphs>416</Paragraphs>
  <Slides>51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51</vt:i4>
      </vt:variant>
    </vt:vector>
  </HeadingPairs>
  <TitlesOfParts>
    <vt:vector size="74" baseType="lpstr">
      <vt:lpstr>Alibaba PuHuiTi B</vt:lpstr>
      <vt:lpstr>Alibaba PuHuiTi M</vt:lpstr>
      <vt:lpstr>Alibaba PuHuiTi R</vt:lpstr>
      <vt:lpstr>Helvetica Neue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11_课程总结</vt:lpstr>
      <vt:lpstr>封面2</vt:lpstr>
      <vt:lpstr>目录</vt:lpstr>
      <vt:lpstr>学习目标</vt:lpstr>
      <vt:lpstr>1_学习目标</vt:lpstr>
      <vt:lpstr>章节页版式（一级+二级标题）</vt:lpstr>
      <vt:lpstr>章节页版式（一级标题）</vt:lpstr>
      <vt:lpstr>正文设计方案</vt:lpstr>
      <vt:lpstr>5_结束页设计方案</vt:lpstr>
      <vt:lpstr>即时通信</vt:lpstr>
      <vt:lpstr>PowerPoint 演示文稿</vt:lpstr>
      <vt:lpstr>环信通信</vt:lpstr>
      <vt:lpstr>环信通信</vt:lpstr>
      <vt:lpstr>环信通信</vt:lpstr>
      <vt:lpstr>即时通信</vt:lpstr>
      <vt:lpstr>即时通信</vt:lpstr>
      <vt:lpstr>环信通信</vt:lpstr>
      <vt:lpstr>环信通信</vt:lpstr>
      <vt:lpstr>环信通信</vt:lpstr>
      <vt:lpstr>环信通信</vt:lpstr>
      <vt:lpstr>环信通信</vt:lpstr>
      <vt:lpstr>环信通信</vt:lpstr>
      <vt:lpstr>环信通信</vt:lpstr>
      <vt:lpstr>环信通信</vt:lpstr>
      <vt:lpstr>环信通信</vt:lpstr>
      <vt:lpstr>环信通信</vt:lpstr>
      <vt:lpstr>用户体系集成</vt:lpstr>
      <vt:lpstr>用户体系集成</vt:lpstr>
      <vt:lpstr>用户体系集成</vt:lpstr>
      <vt:lpstr>用户体系集成</vt:lpstr>
      <vt:lpstr>环信用户注册</vt:lpstr>
      <vt:lpstr>用户体系集成</vt:lpstr>
      <vt:lpstr>用户体系集成</vt:lpstr>
      <vt:lpstr>用户体系集成</vt:lpstr>
      <vt:lpstr>用户体系集成</vt:lpstr>
      <vt:lpstr>用户体系集成</vt:lpstr>
      <vt:lpstr>用户体系集成</vt:lpstr>
      <vt:lpstr>用户体系集成</vt:lpstr>
      <vt:lpstr>用户体系集成</vt:lpstr>
      <vt:lpstr>用户体系集成</vt:lpstr>
      <vt:lpstr>用户体系集成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联系人管理</vt:lpstr>
      <vt:lpstr>PowerPoint 演示文稿</vt:lpstr>
      <vt:lpstr>圈子互动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1295</cp:revision>
  <dcterms:created xsi:type="dcterms:W3CDTF">2020-03-31T02:23:27Z</dcterms:created>
  <dcterms:modified xsi:type="dcterms:W3CDTF">2021-05-29T09:16:27Z</dcterms:modified>
</cp:coreProperties>
</file>