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  <p:sldMasterId id="2147483696" r:id="rId2"/>
    <p:sldMasterId id="2147483665" r:id="rId3"/>
    <p:sldMasterId id="2147483707" r:id="rId4"/>
    <p:sldMasterId id="2147483715" r:id="rId5"/>
    <p:sldMasterId id="2147483700" r:id="rId6"/>
    <p:sldMasterId id="2147483698" r:id="rId7"/>
    <p:sldMasterId id="2147483668" r:id="rId8"/>
    <p:sldMasterId id="2147483672" r:id="rId9"/>
  </p:sldMasterIdLst>
  <p:notesMasterIdLst>
    <p:notesMasterId r:id="rId55"/>
  </p:notesMasterIdLst>
  <p:handoutMasterIdLst>
    <p:handoutMasterId r:id="rId56"/>
  </p:handoutMasterIdLst>
  <p:sldIdLst>
    <p:sldId id="462" r:id="rId10"/>
    <p:sldId id="463" r:id="rId11"/>
    <p:sldId id="695" r:id="rId12"/>
    <p:sldId id="769" r:id="rId13"/>
    <p:sldId id="782" r:id="rId14"/>
    <p:sldId id="801" r:id="rId15"/>
    <p:sldId id="783" r:id="rId16"/>
    <p:sldId id="761" r:id="rId17"/>
    <p:sldId id="781" r:id="rId18"/>
    <p:sldId id="784" r:id="rId19"/>
    <p:sldId id="785" r:id="rId20"/>
    <p:sldId id="762" r:id="rId21"/>
    <p:sldId id="787" r:id="rId22"/>
    <p:sldId id="788" r:id="rId23"/>
    <p:sldId id="789" r:id="rId24"/>
    <p:sldId id="790" r:id="rId25"/>
    <p:sldId id="758" r:id="rId26"/>
    <p:sldId id="800" r:id="rId27"/>
    <p:sldId id="791" r:id="rId28"/>
    <p:sldId id="797" r:id="rId29"/>
    <p:sldId id="799" r:id="rId30"/>
    <p:sldId id="792" r:id="rId31"/>
    <p:sldId id="793" r:id="rId32"/>
    <p:sldId id="794" r:id="rId33"/>
    <p:sldId id="795" r:id="rId34"/>
    <p:sldId id="796" r:id="rId35"/>
    <p:sldId id="802" r:id="rId36"/>
    <p:sldId id="803" r:id="rId37"/>
    <p:sldId id="759" r:id="rId38"/>
    <p:sldId id="771" r:id="rId39"/>
    <p:sldId id="772" r:id="rId40"/>
    <p:sldId id="773" r:id="rId41"/>
    <p:sldId id="774" r:id="rId42"/>
    <p:sldId id="760" r:id="rId43"/>
    <p:sldId id="775" r:id="rId44"/>
    <p:sldId id="764" r:id="rId45"/>
    <p:sldId id="778" r:id="rId46"/>
    <p:sldId id="770" r:id="rId47"/>
    <p:sldId id="779" r:id="rId48"/>
    <p:sldId id="765" r:id="rId49"/>
    <p:sldId id="557" r:id="rId50"/>
    <p:sldId id="780" r:id="rId51"/>
    <p:sldId id="768" r:id="rId52"/>
    <p:sldId id="766" r:id="rId53"/>
    <p:sldId id="767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mon" initials="l" lastIdx="3" clrIdx="0">
    <p:extLst>
      <p:ext uri="{19B8F6BF-5375-455C-9EA6-DF929625EA0E}">
        <p15:presenceInfo xmlns:p15="http://schemas.microsoft.com/office/powerpoint/2012/main" userId="lemon" providerId="None"/>
      </p:ext>
    </p:extLst>
  </p:cmAuthor>
  <p:cmAuthor id="2" name="张福泉" initials="张福泉" lastIdx="2" clrIdx="1">
    <p:extLst>
      <p:ext uri="{19B8F6BF-5375-455C-9EA6-DF929625EA0E}">
        <p15:presenceInfo xmlns:p15="http://schemas.microsoft.com/office/powerpoint/2012/main" userId="张福泉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FFFFE4"/>
    <a:srgbClr val="333333"/>
    <a:srgbClr val="AD2B26"/>
    <a:srgbClr val="B60206"/>
    <a:srgbClr val="B70006"/>
    <a:srgbClr val="FFFFFF"/>
    <a:srgbClr val="919191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3289" autoAdjust="0"/>
  </p:normalViewPr>
  <p:slideViewPr>
    <p:cSldViewPr snapToGrid="0">
      <p:cViewPr varScale="1">
        <p:scale>
          <a:sx n="62" d="100"/>
          <a:sy n="62" d="100"/>
        </p:scale>
        <p:origin x="9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2021/6/24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2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77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0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70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740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88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23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88833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217852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807135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255317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测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测试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测试</a:t>
            </a:r>
            <a:r>
              <a:rPr lang="en-US" altLang="zh-CN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</a:t>
            </a:r>
            <a:r>
              <a:rPr lang="zh-CN" altLang="en-US"/>
              <a:t>以图文并茂</a:t>
            </a:r>
            <a:r>
              <a:rPr lang="zh-CN" altLang="en-US" dirty="0"/>
              <a:t>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72251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问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iconfont-1068-752644">
            <a:extLst>
              <a:ext uri="{FF2B5EF4-FFF2-40B4-BE49-F238E27FC236}">
                <a16:creationId xmlns:a16="http://schemas.microsoft.com/office/drawing/2014/main" id="{4E255381-B4C4-4D85-AACA-ACD083079FB4}"/>
              </a:ext>
            </a:extLst>
          </p:cNvPr>
          <p:cNvSpPr/>
          <p:nvPr userDrawn="1"/>
        </p:nvSpPr>
        <p:spPr>
          <a:xfrm>
            <a:off x="1812827" y="2616161"/>
            <a:ext cx="1633583" cy="1802830"/>
          </a:xfrm>
          <a:custGeom>
            <a:avLst/>
            <a:gdLst>
              <a:gd name="T0" fmla="*/ 3007 w 12774"/>
              <a:gd name="T1" fmla="*/ 10144 h 12398"/>
              <a:gd name="T2" fmla="*/ 9766 w 12774"/>
              <a:gd name="T3" fmla="*/ 10144 h 12398"/>
              <a:gd name="T4" fmla="*/ 9766 w 12774"/>
              <a:gd name="T5" fmla="*/ 9015 h 12398"/>
              <a:gd name="T6" fmla="*/ 3007 w 12774"/>
              <a:gd name="T7" fmla="*/ 9015 h 12398"/>
              <a:gd name="T8" fmla="*/ 3007 w 12774"/>
              <a:gd name="T9" fmla="*/ 10144 h 12398"/>
              <a:gd name="T10" fmla="*/ 3007 w 12774"/>
              <a:gd name="T11" fmla="*/ 8641 h 12398"/>
              <a:gd name="T12" fmla="*/ 9766 w 12774"/>
              <a:gd name="T13" fmla="*/ 8641 h 12398"/>
              <a:gd name="T14" fmla="*/ 9766 w 12774"/>
              <a:gd name="T15" fmla="*/ 7512 h 12398"/>
              <a:gd name="T16" fmla="*/ 3007 w 12774"/>
              <a:gd name="T17" fmla="*/ 7512 h 12398"/>
              <a:gd name="T18" fmla="*/ 3007 w 12774"/>
              <a:gd name="T19" fmla="*/ 8641 h 12398"/>
              <a:gd name="T20" fmla="*/ 9768 w 12774"/>
              <a:gd name="T21" fmla="*/ 0 h 12398"/>
              <a:gd name="T22" fmla="*/ 3006 w 12774"/>
              <a:gd name="T23" fmla="*/ 0 h 12398"/>
              <a:gd name="T24" fmla="*/ 0 w 12774"/>
              <a:gd name="T25" fmla="*/ 3005 h 12398"/>
              <a:gd name="T26" fmla="*/ 0 w 12774"/>
              <a:gd name="T27" fmla="*/ 9392 h 12398"/>
              <a:gd name="T28" fmla="*/ 3006 w 12774"/>
              <a:gd name="T29" fmla="*/ 12398 h 12398"/>
              <a:gd name="T30" fmla="*/ 9768 w 12774"/>
              <a:gd name="T31" fmla="*/ 12398 h 12398"/>
              <a:gd name="T32" fmla="*/ 12774 w 12774"/>
              <a:gd name="T33" fmla="*/ 9392 h 12398"/>
              <a:gd name="T34" fmla="*/ 12774 w 12774"/>
              <a:gd name="T35" fmla="*/ 3005 h 12398"/>
              <a:gd name="T36" fmla="*/ 9768 w 12774"/>
              <a:gd name="T37" fmla="*/ 0 h 12398"/>
              <a:gd name="T38" fmla="*/ 11647 w 12774"/>
              <a:gd name="T39" fmla="*/ 9017 h 12398"/>
              <a:gd name="T40" fmla="*/ 9393 w 12774"/>
              <a:gd name="T41" fmla="*/ 11271 h 12398"/>
              <a:gd name="T42" fmla="*/ 3381 w 12774"/>
              <a:gd name="T43" fmla="*/ 11271 h 12398"/>
              <a:gd name="T44" fmla="*/ 1127 w 12774"/>
              <a:gd name="T45" fmla="*/ 9017 h 12398"/>
              <a:gd name="T46" fmla="*/ 1127 w 12774"/>
              <a:gd name="T47" fmla="*/ 3381 h 12398"/>
              <a:gd name="T48" fmla="*/ 3381 w 12774"/>
              <a:gd name="T49" fmla="*/ 1127 h 12398"/>
              <a:gd name="T50" fmla="*/ 9393 w 12774"/>
              <a:gd name="T51" fmla="*/ 1127 h 12398"/>
              <a:gd name="T52" fmla="*/ 11647 w 12774"/>
              <a:gd name="T53" fmla="*/ 3381 h 12398"/>
              <a:gd name="T54" fmla="*/ 11647 w 12774"/>
              <a:gd name="T55" fmla="*/ 9017 h 12398"/>
              <a:gd name="T56" fmla="*/ 5656 w 12774"/>
              <a:gd name="T57" fmla="*/ 2991 h 12398"/>
              <a:gd name="T58" fmla="*/ 6419 w 12774"/>
              <a:gd name="T59" fmla="*/ 2688 h 12398"/>
              <a:gd name="T60" fmla="*/ 7099 w 12774"/>
              <a:gd name="T61" fmla="*/ 2904 h 12398"/>
              <a:gd name="T62" fmla="*/ 7325 w 12774"/>
              <a:gd name="T63" fmla="*/ 3480 h 12398"/>
              <a:gd name="T64" fmla="*/ 7126 w 12774"/>
              <a:gd name="T65" fmla="*/ 3970 h 12398"/>
              <a:gd name="T66" fmla="*/ 6893 w 12774"/>
              <a:gd name="T67" fmla="*/ 4193 h 12398"/>
              <a:gd name="T68" fmla="*/ 6199 w 12774"/>
              <a:gd name="T69" fmla="*/ 4912 h 12398"/>
              <a:gd name="T70" fmla="*/ 6068 w 12774"/>
              <a:gd name="T71" fmla="*/ 5451 h 12398"/>
              <a:gd name="T72" fmla="*/ 6068 w 12774"/>
              <a:gd name="T73" fmla="*/ 5593 h 12398"/>
              <a:gd name="T74" fmla="*/ 6624 w 12774"/>
              <a:gd name="T75" fmla="*/ 5593 h 12398"/>
              <a:gd name="T76" fmla="*/ 6624 w 12774"/>
              <a:gd name="T77" fmla="*/ 5451 h 12398"/>
              <a:gd name="T78" fmla="*/ 6755 w 12774"/>
              <a:gd name="T79" fmla="*/ 4992 h 12398"/>
              <a:gd name="T80" fmla="*/ 7071 w 12774"/>
              <a:gd name="T81" fmla="*/ 4658 h 12398"/>
              <a:gd name="T82" fmla="*/ 7634 w 12774"/>
              <a:gd name="T83" fmla="*/ 4180 h 12398"/>
              <a:gd name="T84" fmla="*/ 7889 w 12774"/>
              <a:gd name="T85" fmla="*/ 3456 h 12398"/>
              <a:gd name="T86" fmla="*/ 7504 w 12774"/>
              <a:gd name="T87" fmla="*/ 2582 h 12398"/>
              <a:gd name="T88" fmla="*/ 6446 w 12774"/>
              <a:gd name="T89" fmla="*/ 2254 h 12398"/>
              <a:gd name="T90" fmla="*/ 5292 w 12774"/>
              <a:gd name="T91" fmla="*/ 2663 h 12398"/>
              <a:gd name="T92" fmla="*/ 4887 w 12774"/>
              <a:gd name="T93" fmla="*/ 3703 h 12398"/>
              <a:gd name="T94" fmla="*/ 5436 w 12774"/>
              <a:gd name="T95" fmla="*/ 3703 h 12398"/>
              <a:gd name="T96" fmla="*/ 5656 w 12774"/>
              <a:gd name="T97" fmla="*/ 2991 h 12398"/>
              <a:gd name="T98" fmla="*/ 6645 w 12774"/>
              <a:gd name="T99" fmla="*/ 6132 h 12398"/>
              <a:gd name="T100" fmla="*/ 6350 w 12774"/>
              <a:gd name="T101" fmla="*/ 6027 h 12398"/>
              <a:gd name="T102" fmla="*/ 6054 w 12774"/>
              <a:gd name="T103" fmla="*/ 6132 h 12398"/>
              <a:gd name="T104" fmla="*/ 5931 w 12774"/>
              <a:gd name="T105" fmla="*/ 6392 h 12398"/>
              <a:gd name="T106" fmla="*/ 6054 w 12774"/>
              <a:gd name="T107" fmla="*/ 6659 h 12398"/>
              <a:gd name="T108" fmla="*/ 6350 w 12774"/>
              <a:gd name="T109" fmla="*/ 6764 h 12398"/>
              <a:gd name="T110" fmla="*/ 6645 w 12774"/>
              <a:gd name="T111" fmla="*/ 6659 h 12398"/>
              <a:gd name="T112" fmla="*/ 6762 w 12774"/>
              <a:gd name="T113" fmla="*/ 6392 h 12398"/>
              <a:gd name="T114" fmla="*/ 6645 w 12774"/>
              <a:gd name="T115" fmla="*/ 6132 h 1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74" h="12398">
                <a:moveTo>
                  <a:pt x="3007" y="10144"/>
                </a:moveTo>
                <a:lnTo>
                  <a:pt x="9766" y="10144"/>
                </a:lnTo>
                <a:lnTo>
                  <a:pt x="9766" y="9015"/>
                </a:lnTo>
                <a:lnTo>
                  <a:pt x="3007" y="9015"/>
                </a:lnTo>
                <a:lnTo>
                  <a:pt x="3007" y="10144"/>
                </a:lnTo>
                <a:close/>
                <a:moveTo>
                  <a:pt x="3007" y="8641"/>
                </a:moveTo>
                <a:lnTo>
                  <a:pt x="9766" y="8641"/>
                </a:lnTo>
                <a:lnTo>
                  <a:pt x="9766" y="7512"/>
                </a:lnTo>
                <a:lnTo>
                  <a:pt x="3007" y="7512"/>
                </a:lnTo>
                <a:lnTo>
                  <a:pt x="3007" y="8641"/>
                </a:lnTo>
                <a:close/>
                <a:moveTo>
                  <a:pt x="9768" y="0"/>
                </a:moveTo>
                <a:lnTo>
                  <a:pt x="3006" y="0"/>
                </a:lnTo>
                <a:cubicBezTo>
                  <a:pt x="1345" y="0"/>
                  <a:pt x="0" y="1345"/>
                  <a:pt x="0" y="3005"/>
                </a:cubicBezTo>
                <a:lnTo>
                  <a:pt x="0" y="9392"/>
                </a:lnTo>
                <a:cubicBezTo>
                  <a:pt x="0" y="11052"/>
                  <a:pt x="1345" y="12398"/>
                  <a:pt x="3006" y="12398"/>
                </a:cubicBezTo>
                <a:lnTo>
                  <a:pt x="9768" y="12398"/>
                </a:lnTo>
                <a:cubicBezTo>
                  <a:pt x="11429" y="12398"/>
                  <a:pt x="12774" y="11052"/>
                  <a:pt x="12774" y="9392"/>
                </a:cubicBezTo>
                <a:lnTo>
                  <a:pt x="12774" y="3005"/>
                </a:lnTo>
                <a:cubicBezTo>
                  <a:pt x="12774" y="1345"/>
                  <a:pt x="11429" y="0"/>
                  <a:pt x="9768" y="0"/>
                </a:cubicBezTo>
                <a:close/>
                <a:moveTo>
                  <a:pt x="11647" y="9017"/>
                </a:moveTo>
                <a:cubicBezTo>
                  <a:pt x="11647" y="10261"/>
                  <a:pt x="10637" y="11271"/>
                  <a:pt x="9393" y="11271"/>
                </a:cubicBezTo>
                <a:lnTo>
                  <a:pt x="3381" y="11271"/>
                </a:lnTo>
                <a:cubicBezTo>
                  <a:pt x="2136" y="11271"/>
                  <a:pt x="1127" y="10261"/>
                  <a:pt x="1127" y="9017"/>
                </a:cubicBezTo>
                <a:lnTo>
                  <a:pt x="1127" y="3381"/>
                </a:lnTo>
                <a:cubicBezTo>
                  <a:pt x="1127" y="2136"/>
                  <a:pt x="2136" y="1127"/>
                  <a:pt x="3381" y="1127"/>
                </a:cubicBezTo>
                <a:lnTo>
                  <a:pt x="9393" y="1127"/>
                </a:lnTo>
                <a:cubicBezTo>
                  <a:pt x="10637" y="1127"/>
                  <a:pt x="11647" y="2136"/>
                  <a:pt x="11647" y="3381"/>
                </a:cubicBezTo>
                <a:lnTo>
                  <a:pt x="11647" y="9017"/>
                </a:lnTo>
                <a:close/>
                <a:moveTo>
                  <a:pt x="5656" y="2991"/>
                </a:moveTo>
                <a:cubicBezTo>
                  <a:pt x="5827" y="2787"/>
                  <a:pt x="6082" y="2688"/>
                  <a:pt x="6419" y="2688"/>
                </a:cubicBezTo>
                <a:cubicBezTo>
                  <a:pt x="6707" y="2688"/>
                  <a:pt x="6934" y="2755"/>
                  <a:pt x="7099" y="2904"/>
                </a:cubicBezTo>
                <a:cubicBezTo>
                  <a:pt x="7250" y="3041"/>
                  <a:pt x="7325" y="3233"/>
                  <a:pt x="7325" y="3480"/>
                </a:cubicBezTo>
                <a:cubicBezTo>
                  <a:pt x="7325" y="3654"/>
                  <a:pt x="7257" y="3815"/>
                  <a:pt x="7126" y="3970"/>
                </a:cubicBezTo>
                <a:cubicBezTo>
                  <a:pt x="7078" y="4019"/>
                  <a:pt x="7002" y="4094"/>
                  <a:pt x="6893" y="4193"/>
                </a:cubicBezTo>
                <a:cubicBezTo>
                  <a:pt x="6522" y="4490"/>
                  <a:pt x="6288" y="4726"/>
                  <a:pt x="6199" y="4912"/>
                </a:cubicBezTo>
                <a:cubicBezTo>
                  <a:pt x="6109" y="5067"/>
                  <a:pt x="6068" y="5246"/>
                  <a:pt x="6068" y="5451"/>
                </a:cubicBezTo>
                <a:lnTo>
                  <a:pt x="6068" y="5593"/>
                </a:lnTo>
                <a:lnTo>
                  <a:pt x="6624" y="5593"/>
                </a:lnTo>
                <a:lnTo>
                  <a:pt x="6624" y="5451"/>
                </a:lnTo>
                <a:cubicBezTo>
                  <a:pt x="6624" y="5283"/>
                  <a:pt x="6666" y="5129"/>
                  <a:pt x="6755" y="4992"/>
                </a:cubicBezTo>
                <a:cubicBezTo>
                  <a:pt x="6824" y="4881"/>
                  <a:pt x="6927" y="4769"/>
                  <a:pt x="7071" y="4658"/>
                </a:cubicBezTo>
                <a:cubicBezTo>
                  <a:pt x="7374" y="4416"/>
                  <a:pt x="7566" y="4255"/>
                  <a:pt x="7634" y="4180"/>
                </a:cubicBezTo>
                <a:cubicBezTo>
                  <a:pt x="7799" y="3976"/>
                  <a:pt x="7889" y="3735"/>
                  <a:pt x="7889" y="3456"/>
                </a:cubicBezTo>
                <a:cubicBezTo>
                  <a:pt x="7889" y="3084"/>
                  <a:pt x="7758" y="2792"/>
                  <a:pt x="7504" y="2582"/>
                </a:cubicBezTo>
                <a:cubicBezTo>
                  <a:pt x="7243" y="2359"/>
                  <a:pt x="6886" y="2254"/>
                  <a:pt x="6446" y="2254"/>
                </a:cubicBezTo>
                <a:cubicBezTo>
                  <a:pt x="5958" y="2254"/>
                  <a:pt x="5574" y="2390"/>
                  <a:pt x="5292" y="2663"/>
                </a:cubicBezTo>
                <a:cubicBezTo>
                  <a:pt x="5024" y="2923"/>
                  <a:pt x="4887" y="3270"/>
                  <a:pt x="4887" y="3703"/>
                </a:cubicBezTo>
                <a:lnTo>
                  <a:pt x="5436" y="3703"/>
                </a:lnTo>
                <a:cubicBezTo>
                  <a:pt x="5436" y="3400"/>
                  <a:pt x="5512" y="3165"/>
                  <a:pt x="5656" y="2991"/>
                </a:cubicBezTo>
                <a:close/>
                <a:moveTo>
                  <a:pt x="6645" y="6132"/>
                </a:moveTo>
                <a:cubicBezTo>
                  <a:pt x="6563" y="6058"/>
                  <a:pt x="6467" y="6027"/>
                  <a:pt x="6350" y="6027"/>
                </a:cubicBezTo>
                <a:cubicBezTo>
                  <a:pt x="6226" y="6027"/>
                  <a:pt x="6130" y="6058"/>
                  <a:pt x="6054" y="6132"/>
                </a:cubicBezTo>
                <a:cubicBezTo>
                  <a:pt x="5972" y="6200"/>
                  <a:pt x="5931" y="6287"/>
                  <a:pt x="5931" y="6392"/>
                </a:cubicBezTo>
                <a:cubicBezTo>
                  <a:pt x="5931" y="6497"/>
                  <a:pt x="5972" y="6584"/>
                  <a:pt x="6054" y="6659"/>
                </a:cubicBezTo>
                <a:cubicBezTo>
                  <a:pt x="6130" y="6727"/>
                  <a:pt x="6226" y="6764"/>
                  <a:pt x="6350" y="6764"/>
                </a:cubicBezTo>
                <a:cubicBezTo>
                  <a:pt x="6460" y="6764"/>
                  <a:pt x="6563" y="6727"/>
                  <a:pt x="6645" y="6659"/>
                </a:cubicBezTo>
                <a:cubicBezTo>
                  <a:pt x="6721" y="6591"/>
                  <a:pt x="6762" y="6504"/>
                  <a:pt x="6762" y="6392"/>
                </a:cubicBezTo>
                <a:cubicBezTo>
                  <a:pt x="6762" y="6287"/>
                  <a:pt x="6721" y="6200"/>
                  <a:pt x="6645" y="6132"/>
                </a:cubicBez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26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022226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518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4068613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393007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09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92937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8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16807" y="2333175"/>
            <a:ext cx="233910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课程总结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Learning 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16808" y="2333175"/>
            <a:ext cx="233910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内容回顾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温故而知新，可以为师矣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6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22" r:id="rId2"/>
    <p:sldLayoutId id="2147483723" r:id="rId3"/>
    <p:sldLayoutId id="2147483724" r:id="rId4"/>
    <p:sldLayoutId id="214748372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712" r:id="rId12"/>
    <p:sldLayoutId id="2147483681" r:id="rId13"/>
    <p:sldLayoutId id="2147483728" r:id="rId14"/>
    <p:sldLayoutId id="2147483693" r:id="rId15"/>
    <p:sldLayoutId id="2147483710" r:id="rId16"/>
    <p:sldLayoutId id="2147483706" r:id="rId17"/>
    <p:sldLayoutId id="2147483714" r:id="rId18"/>
    <p:sldLayoutId id="2147483726" r:id="rId19"/>
    <p:sldLayoutId id="2147483727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36.160:3000/project/19/interface/api/112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lbsyun.baidu.com/jsdemo.htm#localSearchKeyCircl" TargetMode="Externa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36.160:3000/project/19/interface/api/115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42" y="2410802"/>
            <a:ext cx="10612315" cy="1158875"/>
          </a:xfrm>
        </p:spPr>
        <p:txBody>
          <a:bodyPr/>
          <a:lstStyle/>
          <a:p>
            <a:r>
              <a:rPr kumimoji="1"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搜附近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探花功能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查询卡片列表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喜欢</a:t>
            </a:r>
            <a:r>
              <a:rPr lang="en-US" altLang="zh-CN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/</a:t>
            </a:r>
            <a:r>
              <a:rPr lang="zh-CN" altLang="en-US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不喜欢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01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2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BDCA495-F75E-4553-8518-CDA397D5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探花功能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65C56D5-E15A-43BB-9588-B0E6325A73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喜欢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不喜欢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850F0E3-D0D5-4E51-AE53-79C3712637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在推荐列表页面，用户可以选择左滑、右滑操作</a:t>
            </a:r>
            <a:endParaRPr lang="en-US" altLang="zh-CN"/>
          </a:p>
          <a:p>
            <a:r>
              <a:rPr lang="zh-CN" altLang="en-US"/>
              <a:t>左滑：“不喜欢”，右滑：“喜欢”。</a:t>
            </a:r>
          </a:p>
          <a:p>
            <a:r>
              <a:rPr lang="zh-CN" altLang="en-US"/>
              <a:t>喜欢：如果双方喜欢，那么就会成为好友。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61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探花功能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喜欢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接口文档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29">
            <a:extLst>
              <a:ext uri="{FF2B5EF4-FFF2-40B4-BE49-F238E27FC236}">
                <a16:creationId xmlns:a16="http://schemas.microsoft.com/office/drawing/2014/main" id="{8565B5FF-7459-4458-8BE5-E4EE1540E252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57F403C4-21D8-4B45-8959-1334727F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9146"/>
              </p:ext>
            </p:extLst>
          </p:nvPr>
        </p:nvGraphicFramePr>
        <p:xfrm>
          <a:off x="1942148" y="1592810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/tanhua/:id/love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GET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路径参数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:id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ResponseEntity&lt;Void&gt;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60A35B-45F9-4E47-969F-4DB9EACC1F90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EB701D-22AE-4634-9AE3-FA3859BF228B}"/>
              </a:ext>
            </a:extLst>
          </p:cNvPr>
          <p:cNvSpPr/>
          <p:nvPr/>
        </p:nvSpPr>
        <p:spPr>
          <a:xfrm>
            <a:off x="5096390" y="2623234"/>
            <a:ext cx="2955410" cy="36576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B9A20E0-964D-434F-945C-A3AE5C7D1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033" y="4383850"/>
            <a:ext cx="3213357" cy="646331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：</a:t>
            </a:r>
            <a:r>
              <a:rPr lang="zh-CN" altLang="en-US" sz="1200">
                <a:latin typeface="Consolas" panose="020B0609020204030204" pitchFamily="49" charset="0"/>
                <a:sym typeface="Consolas" panose="020B0609020204030204" pitchFamily="49" charset="0"/>
              </a:rPr>
              <a:t>喜欢的用户</a:t>
            </a:r>
            <a:r>
              <a:rPr lang="en-US" altLang="zh-CN" sz="1200"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EDC07EA7-F396-4ED7-AEFB-57A748A32929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>
            <a:off x="3466686" y="2754143"/>
            <a:ext cx="1652733" cy="1606680"/>
          </a:xfrm>
          <a:prstGeom prst="bentConnector3">
            <a:avLst>
              <a:gd name="adj1" fmla="val 5739"/>
            </a:avLst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98980383-2242-4708-B0DF-7EFB153F3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2466" y="3429000"/>
            <a:ext cx="6791341" cy="378670"/>
          </a:xfrm>
        </p:spPr>
        <p:txBody>
          <a:bodyPr/>
          <a:lstStyle/>
          <a:p>
            <a:r>
              <a:rPr lang="zh-CN" altLang="en-US">
                <a:hlinkClick r:id="rId2"/>
              </a:rPr>
              <a:t>点击查看</a:t>
            </a:r>
            <a:r>
              <a:rPr lang="en-US" altLang="zh-CN">
                <a:hlinkClick r:id="rId2"/>
              </a:rPr>
              <a:t>《YAPI》</a:t>
            </a:r>
            <a:r>
              <a:rPr lang="zh-CN" altLang="en-US">
                <a:hlinkClick r:id="rId2"/>
              </a:rPr>
              <a:t>接口文档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69F4C5B-71DF-407A-AF15-199E3DA4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探花功能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5511BB-AA03-4BA9-A927-A68DD2889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喜欢</a:t>
            </a:r>
            <a:r>
              <a:rPr lang="en-US" altLang="zh-CN"/>
              <a:t>-</a:t>
            </a:r>
            <a:r>
              <a:rPr lang="zh-CN" altLang="en-US"/>
              <a:t>思路分析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17FAEF0-A7B6-473D-909D-140D7AC0E5A4}"/>
              </a:ext>
            </a:extLst>
          </p:cNvPr>
          <p:cNvGrpSpPr/>
          <p:nvPr/>
        </p:nvGrpSpPr>
        <p:grpSpPr>
          <a:xfrm>
            <a:off x="1962715" y="4348691"/>
            <a:ext cx="583060" cy="1130455"/>
            <a:chOff x="1054456" y="2135704"/>
            <a:chExt cx="583060" cy="113045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61B52A6-FB66-44BB-98C1-C2D67146ED7C}"/>
                </a:ext>
              </a:extLst>
            </p:cNvPr>
            <p:cNvSpPr/>
            <p:nvPr/>
          </p:nvSpPr>
          <p:spPr>
            <a:xfrm>
              <a:off x="1054456" y="2135704"/>
              <a:ext cx="583060" cy="1130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Shape 2486">
              <a:extLst>
                <a:ext uri="{FF2B5EF4-FFF2-40B4-BE49-F238E27FC236}">
                  <a16:creationId xmlns:a16="http://schemas.microsoft.com/office/drawing/2014/main" id="{95B7D8E6-3651-4EB5-A2A5-5B918353545F}"/>
                </a:ext>
              </a:extLst>
            </p:cNvPr>
            <p:cNvSpPr/>
            <p:nvPr/>
          </p:nvSpPr>
          <p:spPr>
            <a:xfrm>
              <a:off x="1054456" y="2135704"/>
              <a:ext cx="583060" cy="111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200" b="1" noProof="1">
                <a:latin typeface="Consolas" panose="020B0609020204030204" pitchFamily="49" charset="0"/>
                <a:ea typeface="阿里巴巴普惠体" panose="00020600040101010101"/>
                <a:cs typeface="Arial" panose="020B0604020202020204"/>
                <a:sym typeface="Consolas" panose="020B0609020204030204" pitchFamily="49" charset="0"/>
              </a:endParaRPr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DC9228-0587-4FCD-B8E7-42916BD9FCDA}"/>
              </a:ext>
            </a:extLst>
          </p:cNvPr>
          <p:cNvCxnSpPr>
            <a:cxnSpLocks/>
          </p:cNvCxnSpPr>
          <p:nvPr/>
        </p:nvCxnSpPr>
        <p:spPr>
          <a:xfrm flipV="1">
            <a:off x="2584652" y="4908528"/>
            <a:ext cx="1082234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13CDA59-7E8C-40FF-ACE4-4A2FF45C32E0}"/>
              </a:ext>
            </a:extLst>
          </p:cNvPr>
          <p:cNvSpPr/>
          <p:nvPr/>
        </p:nvSpPr>
        <p:spPr>
          <a:xfrm>
            <a:off x="6419673" y="6062461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添加好友关系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0F31D04-5779-4A66-9DB7-77FDA852246A}"/>
              </a:ext>
            </a:extLst>
          </p:cNvPr>
          <p:cNvSpPr/>
          <p:nvPr/>
        </p:nvSpPr>
        <p:spPr>
          <a:xfrm>
            <a:off x="3703737" y="4649933"/>
            <a:ext cx="1392653" cy="51719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阿里巴巴普惠体" panose="00020600040101010101"/>
              </a:rPr>
              <a:t>保存喜欢数据</a:t>
            </a:r>
          </a:p>
        </p:txBody>
      </p:sp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3B24B9BD-0FB7-4391-B5AC-15B68525C1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72863"/>
            <a:ext cx="10698800" cy="2469343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、保存喜欢数据（数据存入</a:t>
            </a:r>
            <a:r>
              <a:rPr lang="en-US" altLang="zh-CN"/>
              <a:t>MongoDB</a:t>
            </a:r>
            <a:r>
              <a:rPr lang="zh-CN" altLang="en-US"/>
              <a:t>，同时处理</a:t>
            </a:r>
            <a:r>
              <a:rPr lang="en-US" altLang="zh-CN"/>
              <a:t>Redis</a:t>
            </a:r>
            <a:r>
              <a:rPr lang="zh-CN" altLang="en-US"/>
              <a:t>缓存）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Redis</a:t>
            </a:r>
            <a:r>
              <a:rPr lang="zh-CN" altLang="en-US"/>
              <a:t>中通过两个集合描述喜欢</a:t>
            </a:r>
            <a:r>
              <a:rPr lang="en-US" altLang="zh-CN"/>
              <a:t>/</a:t>
            </a:r>
            <a:r>
              <a:rPr lang="zh-CN" altLang="en-US"/>
              <a:t>不喜欢的数据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USER_LIKE_SET_106 </a:t>
            </a:r>
            <a:r>
              <a:rPr lang="zh-CN" altLang="en-US"/>
              <a:t>：</a:t>
            </a:r>
            <a:r>
              <a:rPr lang="en-US" altLang="zh-CN"/>
              <a:t>1,2,3,4,5,6</a:t>
            </a:r>
          </a:p>
          <a:p>
            <a:pPr marL="0" indent="0">
              <a:buNone/>
            </a:pPr>
            <a:r>
              <a:rPr lang="en-US" altLang="zh-CN"/>
              <a:t>       USER_NOT_LIKE_SET_106 </a:t>
            </a:r>
            <a:r>
              <a:rPr lang="zh-CN" altLang="en-US"/>
              <a:t>：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8</a:t>
            </a:r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、判断对方是否也喜欢我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、如果双方互相喜欢，添加好友关系</a:t>
            </a:r>
            <a:endParaRPr lang="en-US" altLang="zh-CN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76E9A9CF-0A11-40ED-8FC4-99759B1A3028}"/>
              </a:ext>
            </a:extLst>
          </p:cNvPr>
          <p:cNvSpPr/>
          <p:nvPr/>
        </p:nvSpPr>
        <p:spPr>
          <a:xfrm>
            <a:off x="8903207" y="4430521"/>
            <a:ext cx="992124" cy="924842"/>
          </a:xfrm>
          <a:prstGeom prst="flowChartConnector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结束</a:t>
            </a:r>
          </a:p>
        </p:txBody>
      </p:sp>
      <p:sp>
        <p:nvSpPr>
          <p:cNvPr id="31" name="流程图: 决策 30">
            <a:extLst>
              <a:ext uri="{FF2B5EF4-FFF2-40B4-BE49-F238E27FC236}">
                <a16:creationId xmlns:a16="http://schemas.microsoft.com/office/drawing/2014/main" id="{AEFA4864-9932-4DCF-B64E-D77345322B51}"/>
              </a:ext>
            </a:extLst>
          </p:cNvPr>
          <p:cNvSpPr/>
          <p:nvPr/>
        </p:nvSpPr>
        <p:spPr>
          <a:xfrm>
            <a:off x="6252326" y="4594003"/>
            <a:ext cx="1767254" cy="597878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ea typeface="阿里巴巴普惠体" panose="00020600040101010101" pitchFamily="18" charset="-122"/>
              </a:rPr>
              <a:t>是否互相喜欢</a:t>
            </a:r>
            <a:endParaRPr lang="zh-CN" altLang="en-US" sz="14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6485235-829E-4155-B05A-F54224478CBD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133241" y="4892942"/>
            <a:ext cx="1119085" cy="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A16D7FD-9B00-4331-927A-D07F94CADC03}"/>
              </a:ext>
            </a:extLst>
          </p:cNvPr>
          <p:cNvCxnSpPr>
            <a:cxnSpLocks/>
            <a:stCxn id="31" idx="3"/>
            <a:endCxn id="30" idx="2"/>
          </p:cNvCxnSpPr>
          <p:nvPr/>
        </p:nvCxnSpPr>
        <p:spPr>
          <a:xfrm>
            <a:off x="8019580" y="4892942"/>
            <a:ext cx="883627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1501505-66BE-4A23-8BA8-D6A95F75F6F1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>
            <a:off x="7135953" y="5191881"/>
            <a:ext cx="0" cy="87058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DF54554E-2E56-417A-A2A4-8B228D45D56F}"/>
              </a:ext>
            </a:extLst>
          </p:cNvPr>
          <p:cNvCxnSpPr>
            <a:cxnSpLocks/>
            <a:stCxn id="12" idx="3"/>
            <a:endCxn id="30" idx="4"/>
          </p:cNvCxnSpPr>
          <p:nvPr/>
        </p:nvCxnSpPr>
        <p:spPr>
          <a:xfrm flipV="1">
            <a:off x="7852233" y="5355363"/>
            <a:ext cx="1547036" cy="911274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E19F0FF1-11E6-49F1-8C35-DD34AC5EF39C}"/>
              </a:ext>
            </a:extLst>
          </p:cNvPr>
          <p:cNvSpPr/>
          <p:nvPr/>
        </p:nvSpPr>
        <p:spPr>
          <a:xfrm>
            <a:off x="2351580" y="4505568"/>
            <a:ext cx="1432560" cy="40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发送请求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607648A-EBE4-4C89-B037-A63DC81E1886}"/>
              </a:ext>
            </a:extLst>
          </p:cNvPr>
          <p:cNvSpPr/>
          <p:nvPr/>
        </p:nvSpPr>
        <p:spPr>
          <a:xfrm>
            <a:off x="7661440" y="4537767"/>
            <a:ext cx="1432560" cy="40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否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7C0AD43-4A20-44FC-9E97-C0111FD79C1E}"/>
              </a:ext>
            </a:extLst>
          </p:cNvPr>
          <p:cNvSpPr/>
          <p:nvPr/>
        </p:nvSpPr>
        <p:spPr>
          <a:xfrm>
            <a:off x="6252326" y="5381408"/>
            <a:ext cx="1432560" cy="59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是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6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30" grpId="0" animBg="1"/>
      <p:bldP spid="31" grpId="0" animBg="1"/>
      <p:bldP spid="43" grpId="0"/>
      <p:bldP spid="50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DB04AD4-B979-437A-BD34-E14BFB9A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探花功能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5D2245-84ED-4F0C-82B9-CCF969B933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完成探花用户喜欢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D7E6A1A-56D6-4D79-85CF-7D180C0BA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、编写</a:t>
            </a:r>
            <a:r>
              <a:rPr lang="en-US" altLang="zh-CN"/>
              <a:t>API</a:t>
            </a:r>
            <a:r>
              <a:rPr lang="zh-CN" altLang="en-US"/>
              <a:t>层方法，将喜欢数据存入</a:t>
            </a:r>
            <a:r>
              <a:rPr lang="en-US" altLang="zh-CN"/>
              <a:t>MongoDB</a:t>
            </a:r>
          </a:p>
          <a:p>
            <a:r>
              <a:rPr lang="en-US" altLang="zh-CN"/>
              <a:t>	</a:t>
            </a:r>
            <a:r>
              <a:rPr lang="zh-CN" altLang="en-US"/>
              <a:t>查询是否存在喜欢数据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如果存在更新数据，如果不存在保存数据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Service</a:t>
            </a:r>
            <a:r>
              <a:rPr lang="zh-CN" altLang="en-US"/>
              <a:t>层进行代码调用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调用</a:t>
            </a:r>
            <a:r>
              <a:rPr lang="en-US" altLang="zh-CN"/>
              <a:t>API</a:t>
            </a:r>
            <a:r>
              <a:rPr lang="zh-CN" altLang="en-US"/>
              <a:t>层保存喜欢数据，喜欢数据写入</a:t>
            </a:r>
            <a:r>
              <a:rPr lang="en-US" altLang="zh-CN"/>
              <a:t>Redis</a:t>
            </a:r>
          </a:p>
          <a:p>
            <a:r>
              <a:rPr lang="en-US" altLang="zh-CN"/>
              <a:t>	</a:t>
            </a:r>
            <a:r>
              <a:rPr lang="zh-CN" altLang="en-US"/>
              <a:t>判断两者是否相互喜欢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如果相互喜欢，完成好友添加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Redis</a:t>
            </a:r>
            <a:r>
              <a:rPr lang="zh-CN" altLang="en-US"/>
              <a:t>中的操作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82B0AA2-C2F1-4CFC-9009-20D2896A9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489" y="5118730"/>
            <a:ext cx="5767022" cy="1200329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判断是否存在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redisTemplate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opsForSet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isMember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中指定元素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redisTemplate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opsForSet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向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中添加元素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redisTemplate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opsForSet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7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69F4C5B-71DF-407A-AF15-199E3DA4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探花功能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5511BB-AA03-4BA9-A927-A68DD2889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不喜欢</a:t>
            </a:r>
            <a:r>
              <a:rPr lang="en-US" altLang="zh-CN"/>
              <a:t>-</a:t>
            </a:r>
            <a:r>
              <a:rPr lang="zh-CN" altLang="en-US"/>
              <a:t>思路分析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17FAEF0-A7B6-473D-909D-140D7AC0E5A4}"/>
              </a:ext>
            </a:extLst>
          </p:cNvPr>
          <p:cNvGrpSpPr/>
          <p:nvPr/>
        </p:nvGrpSpPr>
        <p:grpSpPr>
          <a:xfrm>
            <a:off x="1962715" y="3795798"/>
            <a:ext cx="583060" cy="1130455"/>
            <a:chOff x="1054456" y="2135704"/>
            <a:chExt cx="583060" cy="113045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61B52A6-FB66-44BB-98C1-C2D67146ED7C}"/>
                </a:ext>
              </a:extLst>
            </p:cNvPr>
            <p:cNvSpPr/>
            <p:nvPr/>
          </p:nvSpPr>
          <p:spPr>
            <a:xfrm>
              <a:off x="1054456" y="2135704"/>
              <a:ext cx="583060" cy="1130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Shape 2486">
              <a:extLst>
                <a:ext uri="{FF2B5EF4-FFF2-40B4-BE49-F238E27FC236}">
                  <a16:creationId xmlns:a16="http://schemas.microsoft.com/office/drawing/2014/main" id="{95B7D8E6-3651-4EB5-A2A5-5B918353545F}"/>
                </a:ext>
              </a:extLst>
            </p:cNvPr>
            <p:cNvSpPr/>
            <p:nvPr/>
          </p:nvSpPr>
          <p:spPr>
            <a:xfrm>
              <a:off x="1054456" y="2135704"/>
              <a:ext cx="583060" cy="111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200" b="1" noProof="1">
                <a:latin typeface="Consolas" panose="020B0609020204030204" pitchFamily="49" charset="0"/>
                <a:ea typeface="阿里巴巴普惠体" panose="00020600040101010101"/>
                <a:cs typeface="Arial" panose="020B0604020202020204"/>
                <a:sym typeface="Consolas" panose="020B0609020204030204" pitchFamily="49" charset="0"/>
              </a:endParaRPr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DC9228-0587-4FCD-B8E7-42916BD9FCDA}"/>
              </a:ext>
            </a:extLst>
          </p:cNvPr>
          <p:cNvCxnSpPr>
            <a:cxnSpLocks/>
          </p:cNvCxnSpPr>
          <p:nvPr/>
        </p:nvCxnSpPr>
        <p:spPr>
          <a:xfrm flipV="1">
            <a:off x="2584652" y="4355635"/>
            <a:ext cx="1082234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13CDA59-7E8C-40FF-ACE4-4A2FF45C32E0}"/>
              </a:ext>
            </a:extLst>
          </p:cNvPr>
          <p:cNvSpPr/>
          <p:nvPr/>
        </p:nvSpPr>
        <p:spPr>
          <a:xfrm>
            <a:off x="6252326" y="4135873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Redis</a:t>
            </a:r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数据处理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0F31D04-5779-4A66-9DB7-77FDA852246A}"/>
              </a:ext>
            </a:extLst>
          </p:cNvPr>
          <p:cNvSpPr/>
          <p:nvPr/>
        </p:nvSpPr>
        <p:spPr>
          <a:xfrm>
            <a:off x="3703737" y="4097040"/>
            <a:ext cx="1429504" cy="51719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阿里巴巴普惠体" panose="00020600040101010101"/>
              </a:rPr>
              <a:t>保存不喜欢数据</a:t>
            </a:r>
          </a:p>
        </p:txBody>
      </p:sp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3B24B9BD-0FB7-4391-B5AC-15B68525C1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72863"/>
            <a:ext cx="10698800" cy="1772999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不喜欢的思路和喜欢思路相似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、更新或者保存不喜欢的数据到</a:t>
            </a:r>
            <a:r>
              <a:rPr lang="en-US" altLang="zh-CN"/>
              <a:t>MongoDB</a:t>
            </a:r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Redis</a:t>
            </a:r>
            <a:r>
              <a:rPr lang="zh-CN" altLang="en-US"/>
              <a:t>数据处理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、如果之前是好友关系，删除好友关系</a:t>
            </a:r>
            <a:endParaRPr lang="en-US" altLang="zh-CN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76E9A9CF-0A11-40ED-8FC4-99759B1A3028}"/>
              </a:ext>
            </a:extLst>
          </p:cNvPr>
          <p:cNvSpPr/>
          <p:nvPr/>
        </p:nvSpPr>
        <p:spPr>
          <a:xfrm>
            <a:off x="8903207" y="3877628"/>
            <a:ext cx="992124" cy="924842"/>
          </a:xfrm>
          <a:prstGeom prst="flowChartConnector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结束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6485235-829E-4155-B05A-F54224478CBD}"/>
              </a:ext>
            </a:extLst>
          </p:cNvPr>
          <p:cNvCxnSpPr>
            <a:cxnSpLocks/>
          </p:cNvCxnSpPr>
          <p:nvPr/>
        </p:nvCxnSpPr>
        <p:spPr>
          <a:xfrm flipV="1">
            <a:off x="5133241" y="4340049"/>
            <a:ext cx="1119085" cy="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A16D7FD-9B00-4331-927A-D07F94CADC03}"/>
              </a:ext>
            </a:extLst>
          </p:cNvPr>
          <p:cNvCxnSpPr>
            <a:cxnSpLocks/>
            <a:stCxn id="12" idx="3"/>
            <a:endCxn id="30" idx="2"/>
          </p:cNvCxnSpPr>
          <p:nvPr/>
        </p:nvCxnSpPr>
        <p:spPr>
          <a:xfrm>
            <a:off x="7684886" y="4340049"/>
            <a:ext cx="1218321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E19F0FF1-11E6-49F1-8C35-DD34AC5EF39C}"/>
              </a:ext>
            </a:extLst>
          </p:cNvPr>
          <p:cNvSpPr/>
          <p:nvPr/>
        </p:nvSpPr>
        <p:spPr>
          <a:xfrm>
            <a:off x="2351580" y="3952675"/>
            <a:ext cx="1432560" cy="40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发送请求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2AC3EF4-2FD2-4816-A5BC-D7B7345AAAF5}"/>
              </a:ext>
            </a:extLst>
          </p:cNvPr>
          <p:cNvCxnSpPr/>
          <p:nvPr/>
        </p:nvCxnSpPr>
        <p:spPr>
          <a:xfrm flipH="1">
            <a:off x="710880" y="3062202"/>
            <a:ext cx="39638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30" grpId="0" animBg="1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探花功能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喜欢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接口文档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29">
            <a:extLst>
              <a:ext uri="{FF2B5EF4-FFF2-40B4-BE49-F238E27FC236}">
                <a16:creationId xmlns:a16="http://schemas.microsoft.com/office/drawing/2014/main" id="{8565B5FF-7459-4458-8BE5-E4EE1540E252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57F403C4-21D8-4B45-8959-1334727F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86596"/>
              </p:ext>
            </p:extLst>
          </p:nvPr>
        </p:nvGraphicFramePr>
        <p:xfrm>
          <a:off x="1942148" y="1592810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/tanhua/:id/unlove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GET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路径参数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:id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ResponseEntity&lt;Void&gt;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60A35B-45F9-4E47-969F-4DB9EACC1F90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EB701D-22AE-4634-9AE3-FA3859BF228B}"/>
              </a:ext>
            </a:extLst>
          </p:cNvPr>
          <p:cNvSpPr/>
          <p:nvPr/>
        </p:nvSpPr>
        <p:spPr>
          <a:xfrm>
            <a:off x="5096390" y="2623234"/>
            <a:ext cx="2955410" cy="36576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3E2998-E292-4682-B87B-15346BB09707}"/>
              </a:ext>
            </a:extLst>
          </p:cNvPr>
          <p:cNvSpPr/>
          <p:nvPr/>
        </p:nvSpPr>
        <p:spPr>
          <a:xfrm>
            <a:off x="5096390" y="3040224"/>
            <a:ext cx="2955410" cy="31714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B9A20E0-964D-434F-945C-A3AE5C7D1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033" y="4383850"/>
            <a:ext cx="3213357" cy="646331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：</a:t>
            </a:r>
            <a:r>
              <a:rPr lang="zh-CN" altLang="en-US" sz="1200">
                <a:latin typeface="Consolas" panose="020B0609020204030204" pitchFamily="49" charset="0"/>
                <a:sym typeface="Consolas" panose="020B0609020204030204" pitchFamily="49" charset="0"/>
              </a:rPr>
              <a:t>喜欢的用户</a:t>
            </a:r>
            <a:r>
              <a:rPr lang="en-US" altLang="zh-CN" sz="1200"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EDC07EA7-F396-4ED7-AEFB-57A748A32929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>
            <a:off x="3466686" y="2754143"/>
            <a:ext cx="1652733" cy="1606680"/>
          </a:xfrm>
          <a:prstGeom prst="bentConnector3">
            <a:avLst>
              <a:gd name="adj1" fmla="val 5739"/>
            </a:avLst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地理位置查询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02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2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BDB9B-AA04-4A2D-B018-9B31C133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地理位置查询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C2E73-2F96-454B-8698-BE311B0BC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概述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452B57-FB86-46CA-B7C1-CE51BB882A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随着互联网</a:t>
            </a:r>
            <a:r>
              <a:rPr lang="en-US" altLang="zh-CN"/>
              <a:t>5G</a:t>
            </a:r>
            <a:r>
              <a:rPr lang="zh-CN" altLang="en-US"/>
              <a:t>网络的发展，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 定位技术越来越精确，地理位置的服务（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Location Based Services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b="0" i="0">
                <a:solidFill>
                  <a:srgbClr val="AD2B26"/>
                </a:solidFill>
                <a:effectLst/>
                <a:latin typeface="arial" panose="020B0604020202020204" pitchFamily="34" charset="0"/>
              </a:rPr>
              <a:t>LBS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已经渗透到各个软件应用中。如网约车平台，外卖，社交软件，物流等。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99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2269B-225B-4CB7-8A99-439D9A24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地理位置查询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89741-4679-40F8-8103-7882EA685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业务分析</a:t>
            </a:r>
            <a:r>
              <a:rPr lang="en-US" altLang="zh-CN"/>
              <a:t>-</a:t>
            </a:r>
            <a:r>
              <a:rPr lang="zh-CN" altLang="en-US"/>
              <a:t>网约车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DF9D8-48D6-4F89-9626-4E2A2F0B0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6758432" cy="4219575"/>
          </a:xfrm>
        </p:spPr>
        <p:txBody>
          <a:bodyPr/>
          <a:lstStyle/>
          <a:p>
            <a:r>
              <a:rPr lang="zh-CN" altLang="en-US"/>
              <a:t>用户发布行程规划，网约车平台根据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派单策略，在用户出发点的某一范围内搜索车辆进行派单。同时可查看车辆的运行轨迹等</a:t>
            </a:r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7E3B5F0-CDA2-44E5-9AB1-5B180DAA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671" y="1282610"/>
            <a:ext cx="4031766" cy="512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9647" y="1038209"/>
            <a:ext cx="5973761" cy="4088424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探花功能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MongoDB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地理位置搜索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探花上报地理位置</a:t>
            </a:r>
            <a:endParaRPr lang="en-US" altLang="zh-CN" b="1">
              <a:solidFill>
                <a:schemeClr val="tx1"/>
              </a:solidFill>
              <a:latin typeface="Consolas" panose="020B0609020204030204" pitchFamily="49" charset="0"/>
              <a:ea typeface="黑体" panose="02010609060101010101" pitchFamily="49" charset="-122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搜附近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37BD919-FDAA-4F6A-9545-519967BDB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053" y="1046305"/>
            <a:ext cx="3308279" cy="53567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272269B-225B-4CB7-8A99-439D9A24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地理位置查询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89741-4679-40F8-8103-7882EA685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业务分析</a:t>
            </a:r>
            <a:r>
              <a:rPr lang="en-US" altLang="zh-CN"/>
              <a:t>-</a:t>
            </a:r>
            <a:r>
              <a:rPr lang="zh-CN" altLang="en-US"/>
              <a:t>外卖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DF9D8-48D6-4F89-9626-4E2A2F0B0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79656"/>
            <a:ext cx="6409111" cy="4219575"/>
          </a:xfrm>
        </p:spPr>
        <p:txBody>
          <a:bodyPr/>
          <a:lstStyle/>
          <a:p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用户基于某一位置，搜索包含该位置在配送范围内的商家下单，并可以跟踪到外卖员的位置，了解外卖所处的状态。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EA755D-D216-424A-9D29-B55185EE2344}"/>
              </a:ext>
            </a:extLst>
          </p:cNvPr>
          <p:cNvSpPr/>
          <p:nvPr/>
        </p:nvSpPr>
        <p:spPr>
          <a:xfrm>
            <a:off x="10235056" y="2279167"/>
            <a:ext cx="569070" cy="297951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524908-8809-42AF-BA52-8DDB018F4D34}"/>
              </a:ext>
            </a:extLst>
          </p:cNvPr>
          <p:cNvSpPr/>
          <p:nvPr/>
        </p:nvSpPr>
        <p:spPr>
          <a:xfrm>
            <a:off x="10235056" y="3426738"/>
            <a:ext cx="569070" cy="297951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6B94E0-FCB7-4A73-8835-EF15670ADDD1}"/>
              </a:ext>
            </a:extLst>
          </p:cNvPr>
          <p:cNvSpPr/>
          <p:nvPr/>
        </p:nvSpPr>
        <p:spPr>
          <a:xfrm>
            <a:off x="10235056" y="4425333"/>
            <a:ext cx="569070" cy="297951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123ACC0-5404-4D44-80A3-4CD2CC289C29}"/>
              </a:ext>
            </a:extLst>
          </p:cNvPr>
          <p:cNvSpPr/>
          <p:nvPr/>
        </p:nvSpPr>
        <p:spPr>
          <a:xfrm>
            <a:off x="7572053" y="1656000"/>
            <a:ext cx="893853" cy="275542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2269B-225B-4CB7-8A99-439D9A24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地理位置查询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89741-4679-40F8-8103-7882EA685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业务分析</a:t>
            </a:r>
            <a:r>
              <a:rPr lang="en-US" altLang="zh-CN"/>
              <a:t>-</a:t>
            </a:r>
            <a:r>
              <a:rPr lang="zh-CN" altLang="en-US"/>
              <a:t>社交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DF9D8-48D6-4F89-9626-4E2A2F0B0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5285518" cy="4219575"/>
          </a:xfrm>
        </p:spPr>
        <p:txBody>
          <a:bodyPr/>
          <a:lstStyle/>
          <a:p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用户可以根据自己的位置发现周围的人、周围的动态。建立相近地理位置用户的关系。例如抖音、微博、微信、王者荣耀、探探。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719EE9-075B-4F8A-80B8-EE1050337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676" y="1656000"/>
            <a:ext cx="5285518" cy="243918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7714B10-AFAF-4D21-8F7F-84270B278E72}"/>
              </a:ext>
            </a:extLst>
          </p:cNvPr>
          <p:cNvSpPr/>
          <p:nvPr/>
        </p:nvSpPr>
        <p:spPr>
          <a:xfrm>
            <a:off x="8949435" y="2013735"/>
            <a:ext cx="841837" cy="2071583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97D977F-DDA3-4E13-9A99-B0FF6A306AF4}"/>
              </a:ext>
            </a:extLst>
          </p:cNvPr>
          <p:cNvSpPr/>
          <p:nvPr/>
        </p:nvSpPr>
        <p:spPr>
          <a:xfrm>
            <a:off x="6173756" y="3429000"/>
            <a:ext cx="751670" cy="382712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53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CEA196B-C3F0-44BD-8A89-C0B4EBEEA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36556"/>
            <a:ext cx="6688697" cy="4710244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B60206"/>
                </a:solidFill>
              </a:rPr>
              <a:t>基于</a:t>
            </a:r>
            <a:r>
              <a:rPr lang="en-US" altLang="zh-CN">
                <a:solidFill>
                  <a:srgbClr val="B60206"/>
                </a:solidFill>
              </a:rPr>
              <a:t>LBS</a:t>
            </a:r>
            <a:r>
              <a:rPr lang="zh-CN" altLang="en-US">
                <a:solidFill>
                  <a:srgbClr val="B60206"/>
                </a:solidFill>
              </a:rPr>
              <a:t>的应用，如何实现？</a:t>
            </a:r>
            <a:endParaRPr lang="en-US" altLang="zh-CN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、前端页面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</a:t>
            </a:r>
            <a:r>
              <a:rPr lang="zh-CN" altLang="en-US"/>
              <a:t>基于</a:t>
            </a:r>
            <a:r>
              <a:rPr lang="en-US" altLang="zh-CN"/>
              <a:t>LSB</a:t>
            </a:r>
            <a:r>
              <a:rPr lang="zh-CN" altLang="en-US"/>
              <a:t>的应用，前端页面最常见的效果是地图位置展示，可以使用百度、高德提供的</a:t>
            </a:r>
            <a:r>
              <a:rPr lang="en-US" altLang="zh-CN"/>
              <a:t>API</a:t>
            </a:r>
            <a:r>
              <a:rPr lang="zh-CN" altLang="en-US"/>
              <a:t>实现。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、后台查询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</a:t>
            </a:r>
            <a:r>
              <a:rPr lang="zh-CN" altLang="en-US"/>
              <a:t>存储位置数据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</a:t>
            </a:r>
            <a:r>
              <a:rPr lang="zh-CN" altLang="en-US"/>
              <a:t>位置查询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99FD3265-EBAD-41FD-B1B5-598804E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地理位置查询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597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2269B-225B-4CB7-8A99-439D9A24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地理位置查询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89741-4679-40F8-8103-7882EA685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的地理位置检索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DF9D8-48D6-4F89-9626-4E2A2F0B0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目前很多数据库都支持地理位置检索服务，如：</a:t>
            </a:r>
            <a:r>
              <a:rPr lang="en-US" altLang="zh-CN"/>
              <a:t>MySQL</a:t>
            </a:r>
            <a:r>
              <a:rPr lang="zh-CN" altLang="en-US"/>
              <a:t>，</a:t>
            </a:r>
            <a:r>
              <a:rPr lang="en-US" altLang="zh-CN"/>
              <a:t>MongoDB</a:t>
            </a:r>
            <a:r>
              <a:rPr lang="zh-CN" altLang="en-US"/>
              <a:t>，</a:t>
            </a:r>
            <a:r>
              <a:rPr lang="en-US" altLang="zh-CN"/>
              <a:t> Elasticsearch</a:t>
            </a:r>
            <a:r>
              <a:rPr lang="zh-CN" altLang="en-US"/>
              <a:t>等。我们的课程使用</a:t>
            </a:r>
            <a:r>
              <a:rPr lang="en-US" altLang="zh-CN"/>
              <a:t>MongoDB</a:t>
            </a:r>
            <a:r>
              <a:rPr lang="zh-CN" altLang="en-US"/>
              <a:t>实现。</a:t>
            </a:r>
          </a:p>
        </p:txBody>
      </p:sp>
    </p:spTree>
    <p:extLst>
      <p:ext uri="{BB962C8B-B14F-4D97-AF65-F5344CB8AC3E}">
        <p14:creationId xmlns:p14="http://schemas.microsoft.com/office/powerpoint/2010/main" val="30693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2269B-225B-4CB7-8A99-439D9A24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地理位置查询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89741-4679-40F8-8103-7882EA685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地理位置索引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DF9D8-48D6-4F89-9626-4E2A2F0B0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2248179"/>
          </a:xfr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MongoDB</a:t>
            </a:r>
            <a:r>
              <a:rPr lang="zh-CN" altLang="en-US"/>
              <a:t>中使用地理位置查询，必须创建索引才能使用，其内部支持两种索引类型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2d  </a:t>
            </a:r>
          </a:p>
          <a:p>
            <a:r>
              <a:rPr lang="zh-CN" altLang="en-US"/>
              <a:t>支持二维平面的地理位置数据运算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2dsphere</a:t>
            </a:r>
          </a:p>
          <a:p>
            <a:r>
              <a:rPr lang="zh-CN" altLang="en-US"/>
              <a:t>支持类地球的球面上进行几何计算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25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2269B-225B-4CB7-8A99-439D9A24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地理位置查询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89741-4679-40F8-8103-7882EA685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环境准备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DF9D8-48D6-4F89-9626-4E2A2F0B0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4165189" cy="4219575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、创建数据库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、创建索引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、导入数据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、配置实体类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70CB39-CD7A-448F-A801-CCADFE1BF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947" y="1656000"/>
            <a:ext cx="6051479" cy="3046988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@AllArgsConstructor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@NoArgsConstructor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@Document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"places"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@CompoundIndex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"location_index"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"{'location': '2dsphere'}"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Places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ObjectId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GeoJsonPoint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FCA9F8-C847-4E95-9E2A-7B83EDF35E90}"/>
              </a:ext>
            </a:extLst>
          </p:cNvPr>
          <p:cNvSpPr/>
          <p:nvPr/>
        </p:nvSpPr>
        <p:spPr>
          <a:xfrm>
            <a:off x="5892228" y="4274049"/>
            <a:ext cx="2640458" cy="256854"/>
          </a:xfrm>
          <a:prstGeom prst="rect">
            <a:avLst/>
          </a:prstGeom>
          <a:solidFill>
            <a:srgbClr val="AD2B2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1C5E8F8-B708-49B4-9155-6D3C51F885A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212457" y="4530903"/>
            <a:ext cx="0" cy="961144"/>
          </a:xfrm>
          <a:prstGeom prst="straightConnector1">
            <a:avLst/>
          </a:prstGeom>
          <a:ln w="1270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6853205-8273-49E1-8304-926DD9F1DDBD}"/>
              </a:ext>
            </a:extLst>
          </p:cNvPr>
          <p:cNvSpPr/>
          <p:nvPr/>
        </p:nvSpPr>
        <p:spPr>
          <a:xfrm>
            <a:off x="6196297" y="5492047"/>
            <a:ext cx="2032320" cy="42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  <a:ea typeface="阿里巴巴普惠体" panose="00020600040101010101"/>
              </a:rPr>
              <a:t>地理位置坐标（经纬度）</a:t>
            </a:r>
          </a:p>
        </p:txBody>
      </p:sp>
    </p:spTree>
    <p:extLst>
      <p:ext uri="{BB962C8B-B14F-4D97-AF65-F5344CB8AC3E}">
        <p14:creationId xmlns:p14="http://schemas.microsoft.com/office/powerpoint/2010/main" val="6381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2269B-225B-4CB7-8A99-439D9A24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地理位置查询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89741-4679-40F8-8103-7882EA685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地理位置</a:t>
            </a:r>
            <a:r>
              <a:rPr lang="en-US" altLang="zh-CN"/>
              <a:t>-</a:t>
            </a:r>
            <a:r>
              <a:rPr lang="zh-CN" altLang="en-US"/>
              <a:t>检索附近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F58EB1-0AEB-4FF0-9A47-CFD4DA81B8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398831"/>
          </a:xfrm>
        </p:spPr>
        <p:txBody>
          <a:bodyPr/>
          <a:lstStyle/>
          <a:p>
            <a:r>
              <a:rPr lang="zh-CN" altLang="en-US"/>
              <a:t>搜索附近已某坐标点为圆心，查找半径范围内所有数据</a:t>
            </a:r>
            <a:endParaRPr lang="en-US" altLang="zh-C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6B2A2E-EC26-4A8E-805D-2CBD173C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657" y="2334626"/>
            <a:ext cx="7787812" cy="2862322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@Test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Near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构造坐标点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GeoJsonPoint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GeoJsonPoint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116.404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39.915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构造半径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distanceObj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KILOMETERS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画了一个圆圈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Circle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circle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distanceObj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Query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query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Criteria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withinSphere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省略其他内容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list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mongoTemplate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498CA02D-4D7F-43A1-B41D-007F2A4739B0}"/>
              </a:ext>
            </a:extLst>
          </p:cNvPr>
          <p:cNvSpPr txBox="1">
            <a:spLocks/>
          </p:cNvSpPr>
          <p:nvPr/>
        </p:nvSpPr>
        <p:spPr>
          <a:xfrm>
            <a:off x="7257458" y="1656000"/>
            <a:ext cx="2739092" cy="7676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hlinkClick r:id="rId2"/>
              </a:rPr>
              <a:t>百度地理位置对比效果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36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2269B-225B-4CB7-8A99-439D9A24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地理位置查询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89741-4679-40F8-8103-7882EA685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地理位置</a:t>
            </a:r>
            <a:r>
              <a:rPr lang="en-US" altLang="zh-CN"/>
              <a:t>-</a:t>
            </a:r>
            <a:r>
              <a:rPr lang="zh-CN" altLang="en-US"/>
              <a:t>检索附近获取距离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F58EB1-0AEB-4FF0-9A47-CFD4DA81B8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搜索附近并返回距离</a:t>
            </a:r>
            <a:endParaRPr lang="en-US" altLang="zh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C9C711B-F1E1-49E3-ACD4-5996AE51C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483" y="2339678"/>
            <a:ext cx="6432825" cy="2862322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@Test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testGeoNear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构建中心点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GeoJsonPoint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GeoJsonPoint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116.404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39.915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NearQuery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NearQuery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nearQuery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NearQuery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near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KILOMETERS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maxDistance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KILOMETERS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发送查询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GeoResults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results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mongoTemplate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geoNear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nearQuery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GeoResult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getContent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getDistance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49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CCDB41-F2BD-4445-A985-BBAF3C253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185263" cy="4511040"/>
          </a:xfrm>
        </p:spPr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地理位置配置索引，推荐使用</a:t>
            </a:r>
            <a:r>
              <a:rPr lang="en-US" altLang="zh-CN"/>
              <a:t>2dsphere</a:t>
            </a:r>
          </a:p>
          <a:p>
            <a:r>
              <a:rPr lang="zh-CN" altLang="en-US"/>
              <a:t>实体类使用</a:t>
            </a:r>
            <a:r>
              <a:rPr lang="en-US" altLang="zh-CN"/>
              <a:t>GeoJsonPoint</a:t>
            </a:r>
            <a:r>
              <a:rPr lang="zh-CN" altLang="en-US"/>
              <a:t>指定地理位置（经纬度）</a:t>
            </a:r>
            <a:endParaRPr lang="en-US" altLang="zh-CN"/>
          </a:p>
          <a:p>
            <a:r>
              <a:rPr lang="zh-CN" altLang="en-US"/>
              <a:t>查询附近使用</a:t>
            </a:r>
            <a:r>
              <a:rPr lang="en-US" altLang="zh-CN"/>
              <a:t>MongoTemplate</a:t>
            </a:r>
            <a:r>
              <a:rPr lang="zh-CN" altLang="en-US"/>
              <a:t>的</a:t>
            </a:r>
            <a:r>
              <a:rPr lang="en-US" altLang="zh-CN"/>
              <a:t>withinSphere</a:t>
            </a:r>
            <a:r>
              <a:rPr lang="zh-CN" altLang="en-US"/>
              <a:t>方法</a:t>
            </a:r>
            <a:endParaRPr lang="en-US" altLang="zh-CN"/>
          </a:p>
          <a:p>
            <a:r>
              <a:rPr lang="zh-CN" altLang="en-US"/>
              <a:t>查询并获取距离使用</a:t>
            </a:r>
            <a:r>
              <a:rPr lang="en-US" altLang="zh-CN"/>
              <a:t>geoNear</a:t>
            </a:r>
            <a:r>
              <a:rPr lang="zh-CN" altLang="en-US"/>
              <a:t>方法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882ECBC-E236-4B5F-8BF0-30DEDF55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地理位置查询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5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搜附近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03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ACAAC1-15C5-4ADE-8E04-920435C9DE4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5001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上报地理位置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搜附近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38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探花功能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5001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查询卡片列表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喜欢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/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不喜欢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01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473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3EB28D-25DF-45A2-9A23-D4A50B5E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搜附近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7E59AE5-1252-41AC-AE7B-D026F69C80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D25AF0C-79FD-4CC7-800B-9D422E3EC1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在首页中点击“搜附近”可以搜索附近的好友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DD1557-F487-4099-A762-E15CD7D0D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787" y="1567776"/>
            <a:ext cx="2710893" cy="485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6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E35B37-31E0-4981-8EE5-6DF2FFA6F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36556"/>
            <a:ext cx="7065416" cy="47102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Mongo</a:t>
            </a:r>
            <a:r>
              <a:rPr lang="zh-CN" altLang="en-US"/>
              <a:t>只能可以进行地理位置搜索，地理位置如何采集？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AD2B26"/>
                </a:solidFill>
              </a:rPr>
              <a:t>答案：移动端定位，将地理坐标发送到服务器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E63EAB-D58D-4572-8D7D-4ED8A9D5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搜附近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10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62F9DB5-0140-4C17-ABC7-8BB84501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搜附近</a:t>
            </a:r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0AF1EAE-0992-45DA-9AE8-6D3F34678D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执行过程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F6DDCFE-492B-493D-AFF2-C11673F1EE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311894" cy="1460895"/>
          </a:xfrm>
        </p:spPr>
        <p:txBody>
          <a:bodyPr/>
          <a:lstStyle/>
          <a:p>
            <a:r>
              <a:rPr lang="zh-CN" altLang="en-US"/>
              <a:t>搜附近功能共分为两步：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上报地理位置信息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搜索附近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3DD1F4-E0D0-45E8-B727-2B46B0B8A1F9}"/>
              </a:ext>
            </a:extLst>
          </p:cNvPr>
          <p:cNvGrpSpPr/>
          <p:nvPr/>
        </p:nvGrpSpPr>
        <p:grpSpPr>
          <a:xfrm>
            <a:off x="1905462" y="4245246"/>
            <a:ext cx="660815" cy="1130455"/>
            <a:chOff x="1015578" y="2135704"/>
            <a:chExt cx="660815" cy="113045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80E4107-D9A6-4328-BEC5-C063B69CDC07}"/>
                </a:ext>
              </a:extLst>
            </p:cNvPr>
            <p:cNvSpPr/>
            <p:nvPr/>
          </p:nvSpPr>
          <p:spPr>
            <a:xfrm>
              <a:off x="1054456" y="2135704"/>
              <a:ext cx="583060" cy="1130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Shape 2486">
              <a:extLst>
                <a:ext uri="{FF2B5EF4-FFF2-40B4-BE49-F238E27FC236}">
                  <a16:creationId xmlns:a16="http://schemas.microsoft.com/office/drawing/2014/main" id="{782DA678-AD6D-40C7-981E-42C2AF8B1E48}"/>
                </a:ext>
              </a:extLst>
            </p:cNvPr>
            <p:cNvSpPr/>
            <p:nvPr/>
          </p:nvSpPr>
          <p:spPr>
            <a:xfrm>
              <a:off x="1054456" y="2135704"/>
              <a:ext cx="583060" cy="111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200" b="1" noProof="1">
                <a:latin typeface="Consolas" panose="020B0609020204030204" pitchFamily="49" charset="0"/>
                <a:ea typeface="阿里巴巴普惠体" panose="00020600040101010101"/>
                <a:cs typeface="Arial" panose="020B0604020202020204"/>
                <a:sym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A1A0FAA-F0AA-4384-A953-7C56D1340CF6}"/>
                </a:ext>
              </a:extLst>
            </p:cNvPr>
            <p:cNvSpPr/>
            <p:nvPr/>
          </p:nvSpPr>
          <p:spPr>
            <a:xfrm>
              <a:off x="1015578" y="2529646"/>
              <a:ext cx="660815" cy="331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B60206"/>
                  </a:solidFill>
                  <a:latin typeface="Alibaba PuHuiTi R"/>
                  <a:ea typeface="阿里巴巴普惠体" panose="00020600040101010101"/>
                </a:rPr>
                <a:t>客户端</a:t>
              </a:r>
              <a:endParaRPr lang="en-US" altLang="zh-CN" sz="1200">
                <a:solidFill>
                  <a:srgbClr val="B60206"/>
                </a:solidFill>
                <a:latin typeface="Alibaba PuHuiTi R"/>
                <a:ea typeface="阿里巴巴普惠体" panose="00020600040101010101"/>
              </a:endParaRPr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1E70918-EEA8-4234-9EC0-2E93A7D29BF5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2566277" y="4798600"/>
            <a:ext cx="1270617" cy="6483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704D271-0D8E-42CE-8E24-0285402E5E19}"/>
              </a:ext>
            </a:extLst>
          </p:cNvPr>
          <p:cNvSpPr/>
          <p:nvPr/>
        </p:nvSpPr>
        <p:spPr>
          <a:xfrm>
            <a:off x="6247916" y="5797438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搜附近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D47702-3B36-4826-91A2-2819E7CF9E3F}"/>
              </a:ext>
            </a:extLst>
          </p:cNvPr>
          <p:cNvSpPr/>
          <p:nvPr/>
        </p:nvSpPr>
        <p:spPr>
          <a:xfrm>
            <a:off x="6161979" y="3253279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记录地理位置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9D734C5-4570-450C-9392-F195C07298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68148" y="3162800"/>
            <a:ext cx="997358" cy="1586668"/>
          </a:xfrm>
          <a:prstGeom prst="bentConnector2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161D29F-376A-4DB1-98B8-DC9B18C1E3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71500" y="4772681"/>
            <a:ext cx="835478" cy="1622388"/>
          </a:xfrm>
          <a:prstGeom prst="bentConnector2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503DFF7-C5E4-4B3D-9C00-3A9D96D1823F}"/>
              </a:ext>
            </a:extLst>
          </p:cNvPr>
          <p:cNvSpPr/>
          <p:nvPr/>
        </p:nvSpPr>
        <p:spPr>
          <a:xfrm>
            <a:off x="3836894" y="4450155"/>
            <a:ext cx="1473199" cy="696889"/>
          </a:xfrm>
          <a:prstGeom prst="roundRect">
            <a:avLst>
              <a:gd name="adj" fmla="val 1979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R"/>
              </a:rPr>
              <a:t>探花服务器</a:t>
            </a:r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06DA53F0-6DE0-4AFA-8D14-D1AD75C63CA3}"/>
              </a:ext>
            </a:extLst>
          </p:cNvPr>
          <p:cNvSpPr/>
          <p:nvPr/>
        </p:nvSpPr>
        <p:spPr>
          <a:xfrm>
            <a:off x="8131865" y="4454813"/>
            <a:ext cx="2083574" cy="835479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MongoDB</a:t>
            </a:r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6B34F4CA-F040-4062-9E13-8FBD637F38F1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>
            <a:off x="7594539" y="3457455"/>
            <a:ext cx="1579113" cy="997358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1DED57A9-3087-4B54-B637-E2E7B85425D2}"/>
              </a:ext>
            </a:extLst>
          </p:cNvPr>
          <p:cNvCxnSpPr>
            <a:stCxn id="17" idx="3"/>
            <a:endCxn id="26" idx="3"/>
          </p:cNvCxnSpPr>
          <p:nvPr/>
        </p:nvCxnSpPr>
        <p:spPr>
          <a:xfrm flipV="1">
            <a:off x="7680476" y="5290292"/>
            <a:ext cx="1493176" cy="711322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519ABE4-6900-4382-A9C9-73E1256FE551}"/>
              </a:ext>
            </a:extLst>
          </p:cNvPr>
          <p:cNvSpPr txBox="1"/>
          <p:nvPr/>
        </p:nvSpPr>
        <p:spPr>
          <a:xfrm>
            <a:off x="2590082" y="44852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/>
                <a:ea typeface="阿里巴巴普惠体" panose="00020600040101010101"/>
              </a:rPr>
              <a:t>采集位置信息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/>
              <a:ea typeface="阿里巴巴普惠体" panose="00020600040101010101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0DFD2AB-5229-4055-92FF-3061EAD31A52}"/>
              </a:ext>
            </a:extLst>
          </p:cNvPr>
          <p:cNvSpPr txBox="1"/>
          <p:nvPr/>
        </p:nvSpPr>
        <p:spPr>
          <a:xfrm>
            <a:off x="8629913" y="31519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/>
                <a:ea typeface="阿里巴巴普惠体" panose="00020600040101010101"/>
              </a:rPr>
              <a:t>保存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/>
              <a:ea typeface="阿里巴巴普惠体" panose="00020600040101010101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29DF62-21D9-4999-94B7-550935FA84CD}"/>
              </a:ext>
            </a:extLst>
          </p:cNvPr>
          <p:cNvSpPr txBox="1"/>
          <p:nvPr/>
        </p:nvSpPr>
        <p:spPr>
          <a:xfrm>
            <a:off x="2621845" y="44715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/>
                <a:ea typeface="阿里巴巴普惠体" panose="00020600040101010101"/>
              </a:rPr>
              <a:t>搜索附近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/>
              <a:ea typeface="阿里巴巴普惠体" panose="00020600040101010101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176B1FA-0FED-4B29-81BC-43C1CA6B2DCE}"/>
              </a:ext>
            </a:extLst>
          </p:cNvPr>
          <p:cNvSpPr txBox="1"/>
          <p:nvPr/>
        </p:nvSpPr>
        <p:spPr>
          <a:xfrm>
            <a:off x="7998971" y="600161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/>
                <a:ea typeface="阿里巴巴普惠体" panose="00020600040101010101"/>
              </a:rPr>
              <a:t>地理位置搜索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1135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4" grpId="0" animBg="1"/>
      <p:bldP spid="26" grpId="0" animBg="1"/>
      <p:bldP spid="31" grpId="0"/>
      <p:bldP spid="31" grpId="1"/>
      <p:bldP spid="34" grpId="0"/>
      <p:bldP spid="35" grpId="0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FF6E91-372B-4586-942E-0710D10C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搜附近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F637BB-79C1-4001-86CE-7B7776496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  <a:r>
              <a:rPr lang="en-US" altLang="zh-CN"/>
              <a:t>-</a:t>
            </a:r>
            <a:r>
              <a:rPr lang="zh-CN" altLang="en-US"/>
              <a:t>表结构</a:t>
            </a:r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ECD98D60-62B4-404F-AEAD-41D3FFFA53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用户地理位置表（</a:t>
            </a:r>
            <a:r>
              <a:rPr lang="en-US" altLang="zh-CN"/>
              <a:t>user_location</a:t>
            </a:r>
            <a:r>
              <a:rPr lang="zh-CN" altLang="en-US"/>
              <a:t>）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A7AB4B7-7996-4115-995B-E1FD358CC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660" y="2220709"/>
            <a:ext cx="4446746" cy="2862322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ObjectId(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"5e82dd0e64019506b0eee512"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"Point"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"coordinates"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116.350627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40.066328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"address"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中国北京市昌平区建材城西路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号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"created"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"1585634574049"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"updated"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"1594785616555"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"lastUpdated"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"1594785316239"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三角形 9">
            <a:extLst>
              <a:ext uri="{FF2B5EF4-FFF2-40B4-BE49-F238E27FC236}">
                <a16:creationId xmlns:a16="http://schemas.microsoft.com/office/drawing/2014/main" id="{25729D9D-1A99-40BE-A48F-0DD070E32465}"/>
              </a:ext>
            </a:extLst>
          </p:cNvPr>
          <p:cNvSpPr/>
          <p:nvPr/>
        </p:nvSpPr>
        <p:spPr>
          <a:xfrm rot="2651319">
            <a:off x="880978" y="5769097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D1B271-FF58-4D5D-B856-69824F7DFDB9}"/>
              </a:ext>
            </a:extLst>
          </p:cNvPr>
          <p:cNvSpPr/>
          <p:nvPr/>
        </p:nvSpPr>
        <p:spPr>
          <a:xfrm>
            <a:off x="974293" y="5412514"/>
            <a:ext cx="9348268" cy="1051184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E5037C-1247-4747-BF08-F7DE719170F7}"/>
              </a:ext>
            </a:extLst>
          </p:cNvPr>
          <p:cNvSpPr/>
          <p:nvPr/>
        </p:nvSpPr>
        <p:spPr>
          <a:xfrm>
            <a:off x="874364" y="548498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90516FD2-2807-4F75-9D56-C8C4530D23DA}"/>
              </a:ext>
            </a:extLst>
          </p:cNvPr>
          <p:cNvSpPr txBox="1"/>
          <p:nvPr/>
        </p:nvSpPr>
        <p:spPr>
          <a:xfrm>
            <a:off x="1401012" y="5729386"/>
            <a:ext cx="8165660" cy="7042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>
                <a:ea typeface="Alibaba PuHuiTi R"/>
              </a:rPr>
              <a:t>user_location</a:t>
            </a:r>
            <a:r>
              <a:rPr lang="zh-CN" altLang="en-US" sz="1400">
                <a:ea typeface="Alibaba PuHuiTi R"/>
              </a:rPr>
              <a:t>表中已经指定</a:t>
            </a:r>
            <a:r>
              <a:rPr lang="en-US" altLang="zh-CN" sz="1400">
                <a:ea typeface="Alibaba PuHuiTi R"/>
              </a:rPr>
              <a:t>location</a:t>
            </a:r>
            <a:r>
              <a:rPr lang="zh-CN" altLang="en-US" sz="1400">
                <a:ea typeface="Alibaba PuHuiTi R"/>
              </a:rPr>
              <a:t>字段索引类型：</a:t>
            </a:r>
            <a:r>
              <a:rPr lang="en-US" altLang="zh-CN" sz="1400">
                <a:ea typeface="Alibaba PuHuiTi R"/>
              </a:rPr>
              <a:t> </a:t>
            </a:r>
            <a:r>
              <a:rPr lang="en-US" altLang="zh-CN" sz="1400">
                <a:solidFill>
                  <a:srgbClr val="AD2B26"/>
                </a:solidFill>
                <a:ea typeface="Alibaba PuHuiTi R"/>
              </a:rPr>
              <a:t>2DSphere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对于同一个用户，</a:t>
            </a:r>
            <a:r>
              <a:rPr lang="zh-CN" altLang="en-US" sz="1400">
                <a:solidFill>
                  <a:srgbClr val="AD2B26"/>
                </a:solidFill>
                <a:ea typeface="Alibaba PuHuiTi R"/>
              </a:rPr>
              <a:t>只有一个</a:t>
            </a:r>
            <a:r>
              <a:rPr lang="zh-CN" altLang="en-US" sz="1400">
                <a:ea typeface="Alibaba PuHuiTi R"/>
              </a:rPr>
              <a:t>地理位置数据</a:t>
            </a:r>
            <a:endParaRPr lang="en-US" altLang="zh-CN" sz="1400" dirty="0">
              <a:ea typeface="Alibaba PuHuiTi R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ACF8804-0AFA-4077-B015-97FBC980E427}"/>
              </a:ext>
            </a:extLst>
          </p:cNvPr>
          <p:cNvSpPr/>
          <p:nvPr/>
        </p:nvSpPr>
        <p:spPr>
          <a:xfrm>
            <a:off x="2167827" y="2840032"/>
            <a:ext cx="2203119" cy="1253447"/>
          </a:xfrm>
          <a:prstGeom prst="rect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1CAA439-A10B-422E-9D3B-3275E0BE4AC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370946" y="3466756"/>
            <a:ext cx="2537716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579D3A2-770C-4A2D-9529-1D38B6E2EF19}"/>
              </a:ext>
            </a:extLst>
          </p:cNvPr>
          <p:cNvSpPr txBox="1"/>
          <p:nvPr/>
        </p:nvSpPr>
        <p:spPr>
          <a:xfrm>
            <a:off x="7103871" y="333062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地理位置信息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经纬度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62089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animBg="1"/>
      <p:bldP spid="13" grpId="0" animBg="1"/>
      <p:bldP spid="14" grpId="0" animBg="1"/>
      <p:bldP spid="15" grpId="0" animBg="1"/>
      <p:bldP spid="16" grpId="0"/>
      <p:bldP spid="17" grpId="0" animBg="1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搜附近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03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182CA-D479-42ED-A486-541DC9579DB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5001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上报地理位置</a:t>
            </a:r>
            <a:endParaRPr lang="en-US" altLang="zh-CN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搜附近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74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4F3FA-0041-4802-AB1E-3872E775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搜附近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7B073-4E89-434A-90A9-15536A9C5E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上报地理位置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027607-F6FD-4816-840B-BD16CE78AC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5124841" cy="4219575"/>
          </a:xfrm>
        </p:spPr>
        <p:txBody>
          <a:bodyPr/>
          <a:lstStyle/>
          <a:p>
            <a:r>
              <a:rPr lang="zh-CN" altLang="en-US"/>
              <a:t>思考：如何获取并上报地理位置？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客户端</a:t>
            </a:r>
            <a:r>
              <a:rPr lang="zh-CN" altLang="en-US">
                <a:solidFill>
                  <a:srgbClr val="AD2B26"/>
                </a:solidFill>
              </a:rPr>
              <a:t>定位获取地理位置</a:t>
            </a:r>
            <a:r>
              <a:rPr lang="zh-CN" altLang="en-US"/>
              <a:t>信息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客户端</a:t>
            </a:r>
            <a:r>
              <a:rPr lang="zh-CN" altLang="en-US">
                <a:solidFill>
                  <a:srgbClr val="AD2B26"/>
                </a:solidFill>
              </a:rPr>
              <a:t>定时</a:t>
            </a:r>
            <a:r>
              <a:rPr lang="zh-CN" altLang="en-US"/>
              <a:t>发送定位数据（</a:t>
            </a:r>
            <a:r>
              <a:rPr lang="en-US" altLang="zh-CN"/>
              <a:t>5</a:t>
            </a:r>
            <a:r>
              <a:rPr lang="zh-CN" altLang="en-US"/>
              <a:t>分钟）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客户端</a:t>
            </a:r>
            <a:r>
              <a:rPr lang="zh-CN" altLang="en-US">
                <a:solidFill>
                  <a:srgbClr val="AD2B26"/>
                </a:solidFill>
              </a:rPr>
              <a:t>检测移动距离</a:t>
            </a:r>
            <a:r>
              <a:rPr lang="zh-CN" altLang="en-US"/>
              <a:t>发送定位数据（大于</a:t>
            </a:r>
            <a:r>
              <a:rPr lang="en-US" altLang="zh-CN"/>
              <a:t>500</a:t>
            </a:r>
            <a:r>
              <a:rPr lang="zh-CN" altLang="en-US"/>
              <a:t>米）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D61670-F6D6-4CD0-9BCA-E2C0557C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737" y="1580970"/>
            <a:ext cx="5743093" cy="4908765"/>
          </a:xfrm>
          <a:prstGeom prst="rect">
            <a:avLst/>
          </a:prstGeom>
        </p:spPr>
      </p:pic>
      <p:sp>
        <p:nvSpPr>
          <p:cNvPr id="6" name="iconfont-1187-868307">
            <a:extLst>
              <a:ext uri="{FF2B5EF4-FFF2-40B4-BE49-F238E27FC236}">
                <a16:creationId xmlns:a16="http://schemas.microsoft.com/office/drawing/2014/main" id="{23EC4019-336A-490E-AC5C-170135D49350}"/>
              </a:ext>
            </a:extLst>
          </p:cNvPr>
          <p:cNvSpPr/>
          <p:nvPr/>
        </p:nvSpPr>
        <p:spPr>
          <a:xfrm>
            <a:off x="9842134" y="5786252"/>
            <a:ext cx="514568" cy="501620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confont-1187-868307">
            <a:extLst>
              <a:ext uri="{FF2B5EF4-FFF2-40B4-BE49-F238E27FC236}">
                <a16:creationId xmlns:a16="http://schemas.microsoft.com/office/drawing/2014/main" id="{08855A08-9DA7-4749-9E1B-E649FA502123}"/>
              </a:ext>
            </a:extLst>
          </p:cNvPr>
          <p:cNvSpPr/>
          <p:nvPr/>
        </p:nvSpPr>
        <p:spPr>
          <a:xfrm>
            <a:off x="8249722" y="5658593"/>
            <a:ext cx="514568" cy="501620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confont-1086-824979">
            <a:extLst>
              <a:ext uri="{FF2B5EF4-FFF2-40B4-BE49-F238E27FC236}">
                <a16:creationId xmlns:a16="http://schemas.microsoft.com/office/drawing/2014/main" id="{101FFA76-D134-4996-8E3D-7F0720C03237}"/>
              </a:ext>
            </a:extLst>
          </p:cNvPr>
          <p:cNvSpPr/>
          <p:nvPr/>
        </p:nvSpPr>
        <p:spPr>
          <a:xfrm>
            <a:off x="9884217" y="5678187"/>
            <a:ext cx="430401" cy="609685"/>
          </a:xfrm>
          <a:custGeom>
            <a:avLst/>
            <a:gdLst>
              <a:gd name="T0" fmla="*/ 4518 w 9035"/>
              <a:gd name="T1" fmla="*/ 2782 h 12800"/>
              <a:gd name="T2" fmla="*/ 2824 w 9035"/>
              <a:gd name="T3" fmla="*/ 4452 h 12800"/>
              <a:gd name="T4" fmla="*/ 4518 w 9035"/>
              <a:gd name="T5" fmla="*/ 6122 h 12800"/>
              <a:gd name="T6" fmla="*/ 6212 w 9035"/>
              <a:gd name="T7" fmla="*/ 4452 h 12800"/>
              <a:gd name="T8" fmla="*/ 4518 w 9035"/>
              <a:gd name="T9" fmla="*/ 2782 h 12800"/>
              <a:gd name="T10" fmla="*/ 4518 w 9035"/>
              <a:gd name="T11" fmla="*/ 0 h 12800"/>
              <a:gd name="T12" fmla="*/ 1 w 9035"/>
              <a:gd name="T13" fmla="*/ 4164 h 12800"/>
              <a:gd name="T14" fmla="*/ 4518 w 9035"/>
              <a:gd name="T15" fmla="*/ 12800 h 12800"/>
              <a:gd name="T16" fmla="*/ 9035 w 9035"/>
              <a:gd name="T17" fmla="*/ 4164 h 12800"/>
              <a:gd name="T18" fmla="*/ 4518 w 9035"/>
              <a:gd name="T19" fmla="*/ 0 h 12800"/>
              <a:gd name="T20" fmla="*/ 4505 w 9035"/>
              <a:gd name="T21" fmla="*/ 7188 h 12800"/>
              <a:gd name="T22" fmla="*/ 1643 w 9035"/>
              <a:gd name="T23" fmla="*/ 4263 h 12800"/>
              <a:gd name="T24" fmla="*/ 4518 w 9035"/>
              <a:gd name="T25" fmla="*/ 1600 h 12800"/>
              <a:gd name="T26" fmla="*/ 7379 w 9035"/>
              <a:gd name="T27" fmla="*/ 4276 h 12800"/>
              <a:gd name="T28" fmla="*/ 4505 w 9035"/>
              <a:gd name="T29" fmla="*/ 7188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035" h="12800">
                <a:moveTo>
                  <a:pt x="4518" y="2782"/>
                </a:moveTo>
                <a:cubicBezTo>
                  <a:pt x="3583" y="2782"/>
                  <a:pt x="2824" y="3530"/>
                  <a:pt x="2824" y="4452"/>
                </a:cubicBezTo>
                <a:cubicBezTo>
                  <a:pt x="2824" y="5375"/>
                  <a:pt x="3583" y="6122"/>
                  <a:pt x="4518" y="6122"/>
                </a:cubicBezTo>
                <a:cubicBezTo>
                  <a:pt x="5453" y="6122"/>
                  <a:pt x="6212" y="5375"/>
                  <a:pt x="6212" y="4452"/>
                </a:cubicBezTo>
                <a:cubicBezTo>
                  <a:pt x="6212" y="3530"/>
                  <a:pt x="5453" y="2782"/>
                  <a:pt x="4518" y="2782"/>
                </a:cubicBezTo>
                <a:close/>
                <a:moveTo>
                  <a:pt x="4518" y="0"/>
                </a:moveTo>
                <a:cubicBezTo>
                  <a:pt x="2023" y="0"/>
                  <a:pt x="1" y="1864"/>
                  <a:pt x="1" y="4164"/>
                </a:cubicBezTo>
                <a:cubicBezTo>
                  <a:pt x="0" y="6464"/>
                  <a:pt x="4518" y="12800"/>
                  <a:pt x="4518" y="12800"/>
                </a:cubicBezTo>
                <a:cubicBezTo>
                  <a:pt x="4518" y="12800"/>
                  <a:pt x="9035" y="6464"/>
                  <a:pt x="9035" y="4164"/>
                </a:cubicBezTo>
                <a:cubicBezTo>
                  <a:pt x="9035" y="1865"/>
                  <a:pt x="7013" y="0"/>
                  <a:pt x="4518" y="0"/>
                </a:cubicBezTo>
                <a:close/>
                <a:moveTo>
                  <a:pt x="4505" y="7188"/>
                </a:moveTo>
                <a:cubicBezTo>
                  <a:pt x="3008" y="7188"/>
                  <a:pt x="1643" y="5676"/>
                  <a:pt x="1643" y="4263"/>
                </a:cubicBezTo>
                <a:cubicBezTo>
                  <a:pt x="1643" y="2848"/>
                  <a:pt x="3021" y="1600"/>
                  <a:pt x="4518" y="1600"/>
                </a:cubicBezTo>
                <a:cubicBezTo>
                  <a:pt x="6014" y="1600"/>
                  <a:pt x="7379" y="2862"/>
                  <a:pt x="7379" y="4276"/>
                </a:cubicBezTo>
                <a:cubicBezTo>
                  <a:pt x="7380" y="5689"/>
                  <a:pt x="6002" y="7188"/>
                  <a:pt x="4505" y="7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42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-0.1306 -0.012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36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59259E-6 L -0.00209 -2.59259E-6 C -0.003 -2.59259E-6 -0.00378 -0.05115 -0.00378 -0.0919 L -0.00378 -0.18356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10" grpId="0" animBg="1"/>
      <p:bldP spid="10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搜附近</a:t>
            </a:r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上报地理位置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接口文档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29">
            <a:extLst>
              <a:ext uri="{FF2B5EF4-FFF2-40B4-BE49-F238E27FC236}">
                <a16:creationId xmlns:a16="http://schemas.microsoft.com/office/drawing/2014/main" id="{8565B5FF-7459-4458-8BE5-E4EE1540E252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57F403C4-21D8-4B45-8959-1334727F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05481"/>
              </p:ext>
            </p:extLst>
          </p:nvPr>
        </p:nvGraphicFramePr>
        <p:xfrm>
          <a:off x="1942148" y="1592810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/baidu/location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POST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Map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ResponseEntity&lt;Void&gt;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60A35B-45F9-4E47-969F-4DB9EACC1F90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EB701D-22AE-4634-9AE3-FA3859BF228B}"/>
              </a:ext>
            </a:extLst>
          </p:cNvPr>
          <p:cNvSpPr/>
          <p:nvPr/>
        </p:nvSpPr>
        <p:spPr>
          <a:xfrm>
            <a:off x="5096390" y="2643782"/>
            <a:ext cx="2955410" cy="36576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EDC07EA7-F396-4ED7-AEFB-57A748A32929}"/>
              </a:ext>
            </a:extLst>
          </p:cNvPr>
          <p:cNvCxnSpPr>
            <a:cxnSpLocks/>
          </p:cNvCxnSpPr>
          <p:nvPr/>
        </p:nvCxnSpPr>
        <p:spPr>
          <a:xfrm rot="5400000">
            <a:off x="3466686" y="2754143"/>
            <a:ext cx="1652733" cy="1606680"/>
          </a:xfrm>
          <a:prstGeom prst="bentConnector3">
            <a:avLst>
              <a:gd name="adj1" fmla="val 5739"/>
            </a:avLst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0FED7A8B-D875-43A5-AD51-9DAFB0281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148" y="4383850"/>
            <a:ext cx="3011617" cy="1015663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"latitude"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40.066273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"longitude"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116.350717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"addrStr"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传智教育总部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8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727E04D-0B33-4BA8-B0CF-FE4FDD13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搜附近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6365C5A-AE1A-4FF2-82F2-14AA86414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上报地理位置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322CEB9-8B8B-4A93-82FD-94F2431FE0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需求：实现上报地理位置功能（首次上报保存数据，后续上报更新数据）</a:t>
            </a:r>
            <a:endParaRPr lang="en-US" altLang="zh-CN"/>
          </a:p>
          <a:p>
            <a:r>
              <a:rPr lang="zh-CN" altLang="en-US"/>
              <a:t>注意事项：</a:t>
            </a:r>
            <a:r>
              <a:rPr lang="en-US" altLang="zh-CN">
                <a:solidFill>
                  <a:srgbClr val="AD2B26"/>
                </a:solidFill>
              </a:rPr>
              <a:t> GeoJsonPoint</a:t>
            </a:r>
            <a:r>
              <a:rPr lang="zh-CN" altLang="en-US">
                <a:solidFill>
                  <a:srgbClr val="AD2B26"/>
                </a:solidFill>
              </a:rPr>
              <a:t>对象不支持序列化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代码步骤：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、搭建提供者环境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、编写</a:t>
            </a:r>
            <a:r>
              <a:rPr lang="en-US" altLang="zh-CN"/>
              <a:t>Controller</a:t>
            </a:r>
            <a:r>
              <a:rPr lang="zh-CN" altLang="en-US"/>
              <a:t>接受请求参数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、编写</a:t>
            </a:r>
            <a:r>
              <a:rPr lang="en-US" altLang="zh-CN"/>
              <a:t>Service</a:t>
            </a:r>
            <a:r>
              <a:rPr lang="zh-CN" altLang="en-US"/>
              <a:t>调用</a:t>
            </a:r>
            <a:r>
              <a:rPr lang="en-US" altLang="zh-CN"/>
              <a:t>API</a:t>
            </a:r>
            <a:r>
              <a:rPr lang="zh-CN" altLang="en-US"/>
              <a:t>完成上报地理位置功能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、在</a:t>
            </a:r>
            <a:r>
              <a:rPr lang="en-US" altLang="zh-CN"/>
              <a:t>API</a:t>
            </a:r>
            <a:r>
              <a:rPr lang="zh-CN" altLang="en-US"/>
              <a:t>层完成更新或者保存操作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57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搜附近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03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182CA-D479-42ED-A486-541DC9579DB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5001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上报地理位置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搜附近</a:t>
            </a:r>
            <a:endParaRPr lang="en-US" altLang="zh-CN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4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9B1FA-DFC3-488B-BCB1-2543A3A2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搜附近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F4E6E8-0408-4664-98DB-B22B94E582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559187-4B91-4880-8555-5667F170B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150" y="2567903"/>
            <a:ext cx="6088447" cy="3510176"/>
          </a:xfrm>
          <a:prstGeom prst="rect">
            <a:avLst/>
          </a:prstGeom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E8EACEB2-96CC-4D60-87D1-790ECD54B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75465"/>
            <a:ext cx="10698800" cy="1772999"/>
          </a:xfrm>
        </p:spPr>
        <p:txBody>
          <a:bodyPr/>
          <a:lstStyle/>
          <a:p>
            <a:r>
              <a:rPr lang="zh-CN" altLang="en-US"/>
              <a:t>搜附近：搜索附近范围内的用户并展示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已当前用户位置为圆心查询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查询指定半径范围内所有用户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FE0F301-2907-41FF-83BE-3420DA8C26D1}"/>
              </a:ext>
            </a:extLst>
          </p:cNvPr>
          <p:cNvSpPr/>
          <p:nvPr/>
        </p:nvSpPr>
        <p:spPr>
          <a:xfrm>
            <a:off x="6613100" y="3142520"/>
            <a:ext cx="2704326" cy="2529380"/>
          </a:xfrm>
          <a:prstGeom prst="ellipse">
            <a:avLst/>
          </a:prstGeom>
          <a:solidFill>
            <a:srgbClr val="49504F">
              <a:alpha val="44000"/>
            </a:srgbClr>
          </a:solidFill>
          <a:ln w="6350">
            <a:solidFill>
              <a:srgbClr val="49504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iconfont-1086-824979">
            <a:extLst>
              <a:ext uri="{FF2B5EF4-FFF2-40B4-BE49-F238E27FC236}">
                <a16:creationId xmlns:a16="http://schemas.microsoft.com/office/drawing/2014/main" id="{743DC802-5D96-47C6-8533-E1EB7878F605}"/>
              </a:ext>
            </a:extLst>
          </p:cNvPr>
          <p:cNvSpPr/>
          <p:nvPr/>
        </p:nvSpPr>
        <p:spPr>
          <a:xfrm>
            <a:off x="7818454" y="4240303"/>
            <a:ext cx="293618" cy="437585"/>
          </a:xfrm>
          <a:custGeom>
            <a:avLst/>
            <a:gdLst>
              <a:gd name="T0" fmla="*/ 4518 w 9035"/>
              <a:gd name="T1" fmla="*/ 2782 h 12800"/>
              <a:gd name="T2" fmla="*/ 2824 w 9035"/>
              <a:gd name="T3" fmla="*/ 4452 h 12800"/>
              <a:gd name="T4" fmla="*/ 4518 w 9035"/>
              <a:gd name="T5" fmla="*/ 6122 h 12800"/>
              <a:gd name="T6" fmla="*/ 6212 w 9035"/>
              <a:gd name="T7" fmla="*/ 4452 h 12800"/>
              <a:gd name="T8" fmla="*/ 4518 w 9035"/>
              <a:gd name="T9" fmla="*/ 2782 h 12800"/>
              <a:gd name="T10" fmla="*/ 4518 w 9035"/>
              <a:gd name="T11" fmla="*/ 0 h 12800"/>
              <a:gd name="T12" fmla="*/ 1 w 9035"/>
              <a:gd name="T13" fmla="*/ 4164 h 12800"/>
              <a:gd name="T14" fmla="*/ 4518 w 9035"/>
              <a:gd name="T15" fmla="*/ 12800 h 12800"/>
              <a:gd name="T16" fmla="*/ 9035 w 9035"/>
              <a:gd name="T17" fmla="*/ 4164 h 12800"/>
              <a:gd name="T18" fmla="*/ 4518 w 9035"/>
              <a:gd name="T19" fmla="*/ 0 h 12800"/>
              <a:gd name="T20" fmla="*/ 4505 w 9035"/>
              <a:gd name="T21" fmla="*/ 7188 h 12800"/>
              <a:gd name="T22" fmla="*/ 1643 w 9035"/>
              <a:gd name="T23" fmla="*/ 4263 h 12800"/>
              <a:gd name="T24" fmla="*/ 4518 w 9035"/>
              <a:gd name="T25" fmla="*/ 1600 h 12800"/>
              <a:gd name="T26" fmla="*/ 7379 w 9035"/>
              <a:gd name="T27" fmla="*/ 4276 h 12800"/>
              <a:gd name="T28" fmla="*/ 4505 w 9035"/>
              <a:gd name="T29" fmla="*/ 7188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035" h="12800">
                <a:moveTo>
                  <a:pt x="4518" y="2782"/>
                </a:moveTo>
                <a:cubicBezTo>
                  <a:pt x="3583" y="2782"/>
                  <a:pt x="2824" y="3530"/>
                  <a:pt x="2824" y="4452"/>
                </a:cubicBezTo>
                <a:cubicBezTo>
                  <a:pt x="2824" y="5375"/>
                  <a:pt x="3583" y="6122"/>
                  <a:pt x="4518" y="6122"/>
                </a:cubicBezTo>
                <a:cubicBezTo>
                  <a:pt x="5453" y="6122"/>
                  <a:pt x="6212" y="5375"/>
                  <a:pt x="6212" y="4452"/>
                </a:cubicBezTo>
                <a:cubicBezTo>
                  <a:pt x="6212" y="3530"/>
                  <a:pt x="5453" y="2782"/>
                  <a:pt x="4518" y="2782"/>
                </a:cubicBezTo>
                <a:close/>
                <a:moveTo>
                  <a:pt x="4518" y="0"/>
                </a:moveTo>
                <a:cubicBezTo>
                  <a:pt x="2023" y="0"/>
                  <a:pt x="1" y="1864"/>
                  <a:pt x="1" y="4164"/>
                </a:cubicBezTo>
                <a:cubicBezTo>
                  <a:pt x="0" y="6464"/>
                  <a:pt x="4518" y="12800"/>
                  <a:pt x="4518" y="12800"/>
                </a:cubicBezTo>
                <a:cubicBezTo>
                  <a:pt x="4518" y="12800"/>
                  <a:pt x="9035" y="6464"/>
                  <a:pt x="9035" y="4164"/>
                </a:cubicBezTo>
                <a:cubicBezTo>
                  <a:pt x="9035" y="1865"/>
                  <a:pt x="7013" y="0"/>
                  <a:pt x="4518" y="0"/>
                </a:cubicBezTo>
                <a:close/>
                <a:moveTo>
                  <a:pt x="4505" y="7188"/>
                </a:moveTo>
                <a:cubicBezTo>
                  <a:pt x="3008" y="7188"/>
                  <a:pt x="1643" y="5676"/>
                  <a:pt x="1643" y="4263"/>
                </a:cubicBezTo>
                <a:cubicBezTo>
                  <a:pt x="1643" y="2848"/>
                  <a:pt x="3021" y="1600"/>
                  <a:pt x="4518" y="1600"/>
                </a:cubicBezTo>
                <a:cubicBezTo>
                  <a:pt x="6014" y="1600"/>
                  <a:pt x="7379" y="2862"/>
                  <a:pt x="7379" y="4276"/>
                </a:cubicBezTo>
                <a:cubicBezTo>
                  <a:pt x="7380" y="5689"/>
                  <a:pt x="6002" y="7188"/>
                  <a:pt x="4505" y="7188"/>
                </a:cubicBezTo>
                <a:close/>
              </a:path>
            </a:pathLst>
          </a:custGeom>
          <a:solidFill>
            <a:srgbClr val="B70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confont-11261-3550769">
            <a:extLst>
              <a:ext uri="{FF2B5EF4-FFF2-40B4-BE49-F238E27FC236}">
                <a16:creationId xmlns:a16="http://schemas.microsoft.com/office/drawing/2014/main" id="{BA828931-9C2D-41D2-9FDA-0A17E1CF05B6}"/>
              </a:ext>
            </a:extLst>
          </p:cNvPr>
          <p:cNvSpPr/>
          <p:nvPr/>
        </p:nvSpPr>
        <p:spPr>
          <a:xfrm>
            <a:off x="8250323" y="3553765"/>
            <a:ext cx="346104" cy="423522"/>
          </a:xfrm>
          <a:custGeom>
            <a:avLst/>
            <a:gdLst>
              <a:gd name="T0" fmla="*/ 4993 w 8960"/>
              <a:gd name="T1" fmla="*/ 12121 h 12464"/>
              <a:gd name="T2" fmla="*/ 3967 w 8960"/>
              <a:gd name="T3" fmla="*/ 12121 h 12464"/>
              <a:gd name="T4" fmla="*/ 0 w 8960"/>
              <a:gd name="T5" fmla="*/ 4480 h 12464"/>
              <a:gd name="T6" fmla="*/ 4480 w 8960"/>
              <a:gd name="T7" fmla="*/ 0 h 12464"/>
              <a:gd name="T8" fmla="*/ 8960 w 8960"/>
              <a:gd name="T9" fmla="*/ 4480 h 12464"/>
              <a:gd name="T10" fmla="*/ 4993 w 8960"/>
              <a:gd name="T11" fmla="*/ 12121 h 12464"/>
              <a:gd name="T12" fmla="*/ 4480 w 8960"/>
              <a:gd name="T13" fmla="*/ 6400 h 12464"/>
              <a:gd name="T14" fmla="*/ 6400 w 8960"/>
              <a:gd name="T15" fmla="*/ 4480 h 12464"/>
              <a:gd name="T16" fmla="*/ 4480 w 8960"/>
              <a:gd name="T17" fmla="*/ 2560 h 12464"/>
              <a:gd name="T18" fmla="*/ 2560 w 8960"/>
              <a:gd name="T19" fmla="*/ 4480 h 12464"/>
              <a:gd name="T20" fmla="*/ 4480 w 8960"/>
              <a:gd name="T21" fmla="*/ 6400 h 1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60" h="12464">
                <a:moveTo>
                  <a:pt x="4993" y="12121"/>
                </a:moveTo>
                <a:cubicBezTo>
                  <a:pt x="4737" y="12464"/>
                  <a:pt x="4223" y="12464"/>
                  <a:pt x="3967" y="12121"/>
                </a:cubicBezTo>
                <a:cubicBezTo>
                  <a:pt x="1322" y="8580"/>
                  <a:pt x="0" y="6032"/>
                  <a:pt x="0" y="4480"/>
                </a:cubicBezTo>
                <a:cubicBezTo>
                  <a:pt x="0" y="2005"/>
                  <a:pt x="2006" y="0"/>
                  <a:pt x="4480" y="0"/>
                </a:cubicBezTo>
                <a:cubicBezTo>
                  <a:pt x="6954" y="0"/>
                  <a:pt x="8960" y="2005"/>
                  <a:pt x="8960" y="4480"/>
                </a:cubicBezTo>
                <a:cubicBezTo>
                  <a:pt x="8960" y="6032"/>
                  <a:pt x="7638" y="8580"/>
                  <a:pt x="4993" y="12121"/>
                </a:cubicBezTo>
                <a:close/>
                <a:moveTo>
                  <a:pt x="4480" y="6400"/>
                </a:moveTo>
                <a:cubicBezTo>
                  <a:pt x="5540" y="6400"/>
                  <a:pt x="6400" y="5540"/>
                  <a:pt x="6400" y="4480"/>
                </a:cubicBezTo>
                <a:cubicBezTo>
                  <a:pt x="6400" y="3419"/>
                  <a:pt x="5540" y="2560"/>
                  <a:pt x="4480" y="2560"/>
                </a:cubicBezTo>
                <a:cubicBezTo>
                  <a:pt x="3420" y="2560"/>
                  <a:pt x="2560" y="3419"/>
                  <a:pt x="2560" y="4480"/>
                </a:cubicBezTo>
                <a:cubicBezTo>
                  <a:pt x="2560" y="5540"/>
                  <a:pt x="3420" y="6400"/>
                  <a:pt x="4480" y="64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confont-11261-3550769">
            <a:extLst>
              <a:ext uri="{FF2B5EF4-FFF2-40B4-BE49-F238E27FC236}">
                <a16:creationId xmlns:a16="http://schemas.microsoft.com/office/drawing/2014/main" id="{4EDC1082-081B-4401-9813-B8ECB5CF295F}"/>
              </a:ext>
            </a:extLst>
          </p:cNvPr>
          <p:cNvSpPr/>
          <p:nvPr/>
        </p:nvSpPr>
        <p:spPr>
          <a:xfrm>
            <a:off x="7645402" y="3215244"/>
            <a:ext cx="346104" cy="423522"/>
          </a:xfrm>
          <a:custGeom>
            <a:avLst/>
            <a:gdLst>
              <a:gd name="T0" fmla="*/ 4993 w 8960"/>
              <a:gd name="T1" fmla="*/ 12121 h 12464"/>
              <a:gd name="T2" fmla="*/ 3967 w 8960"/>
              <a:gd name="T3" fmla="*/ 12121 h 12464"/>
              <a:gd name="T4" fmla="*/ 0 w 8960"/>
              <a:gd name="T5" fmla="*/ 4480 h 12464"/>
              <a:gd name="T6" fmla="*/ 4480 w 8960"/>
              <a:gd name="T7" fmla="*/ 0 h 12464"/>
              <a:gd name="T8" fmla="*/ 8960 w 8960"/>
              <a:gd name="T9" fmla="*/ 4480 h 12464"/>
              <a:gd name="T10" fmla="*/ 4993 w 8960"/>
              <a:gd name="T11" fmla="*/ 12121 h 12464"/>
              <a:gd name="T12" fmla="*/ 4480 w 8960"/>
              <a:gd name="T13" fmla="*/ 6400 h 12464"/>
              <a:gd name="T14" fmla="*/ 6400 w 8960"/>
              <a:gd name="T15" fmla="*/ 4480 h 12464"/>
              <a:gd name="T16" fmla="*/ 4480 w 8960"/>
              <a:gd name="T17" fmla="*/ 2560 h 12464"/>
              <a:gd name="T18" fmla="*/ 2560 w 8960"/>
              <a:gd name="T19" fmla="*/ 4480 h 12464"/>
              <a:gd name="T20" fmla="*/ 4480 w 8960"/>
              <a:gd name="T21" fmla="*/ 6400 h 1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60" h="12464">
                <a:moveTo>
                  <a:pt x="4993" y="12121"/>
                </a:moveTo>
                <a:cubicBezTo>
                  <a:pt x="4737" y="12464"/>
                  <a:pt x="4223" y="12464"/>
                  <a:pt x="3967" y="12121"/>
                </a:cubicBezTo>
                <a:cubicBezTo>
                  <a:pt x="1322" y="8580"/>
                  <a:pt x="0" y="6032"/>
                  <a:pt x="0" y="4480"/>
                </a:cubicBezTo>
                <a:cubicBezTo>
                  <a:pt x="0" y="2005"/>
                  <a:pt x="2006" y="0"/>
                  <a:pt x="4480" y="0"/>
                </a:cubicBezTo>
                <a:cubicBezTo>
                  <a:pt x="6954" y="0"/>
                  <a:pt x="8960" y="2005"/>
                  <a:pt x="8960" y="4480"/>
                </a:cubicBezTo>
                <a:cubicBezTo>
                  <a:pt x="8960" y="6032"/>
                  <a:pt x="7638" y="8580"/>
                  <a:pt x="4993" y="12121"/>
                </a:cubicBezTo>
                <a:close/>
                <a:moveTo>
                  <a:pt x="4480" y="6400"/>
                </a:moveTo>
                <a:cubicBezTo>
                  <a:pt x="5540" y="6400"/>
                  <a:pt x="6400" y="5540"/>
                  <a:pt x="6400" y="4480"/>
                </a:cubicBezTo>
                <a:cubicBezTo>
                  <a:pt x="6400" y="3419"/>
                  <a:pt x="5540" y="2560"/>
                  <a:pt x="4480" y="2560"/>
                </a:cubicBezTo>
                <a:cubicBezTo>
                  <a:pt x="3420" y="2560"/>
                  <a:pt x="2560" y="3419"/>
                  <a:pt x="2560" y="4480"/>
                </a:cubicBezTo>
                <a:cubicBezTo>
                  <a:pt x="2560" y="5540"/>
                  <a:pt x="3420" y="6400"/>
                  <a:pt x="4480" y="64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confont-11261-3550769">
            <a:extLst>
              <a:ext uri="{FF2B5EF4-FFF2-40B4-BE49-F238E27FC236}">
                <a16:creationId xmlns:a16="http://schemas.microsoft.com/office/drawing/2014/main" id="{490411F0-507F-47DA-A092-5DEE53DF76F5}"/>
              </a:ext>
            </a:extLst>
          </p:cNvPr>
          <p:cNvSpPr/>
          <p:nvPr/>
        </p:nvSpPr>
        <p:spPr>
          <a:xfrm>
            <a:off x="7042231" y="3553765"/>
            <a:ext cx="346104" cy="423522"/>
          </a:xfrm>
          <a:custGeom>
            <a:avLst/>
            <a:gdLst>
              <a:gd name="T0" fmla="*/ 4993 w 8960"/>
              <a:gd name="T1" fmla="*/ 12121 h 12464"/>
              <a:gd name="T2" fmla="*/ 3967 w 8960"/>
              <a:gd name="T3" fmla="*/ 12121 h 12464"/>
              <a:gd name="T4" fmla="*/ 0 w 8960"/>
              <a:gd name="T5" fmla="*/ 4480 h 12464"/>
              <a:gd name="T6" fmla="*/ 4480 w 8960"/>
              <a:gd name="T7" fmla="*/ 0 h 12464"/>
              <a:gd name="T8" fmla="*/ 8960 w 8960"/>
              <a:gd name="T9" fmla="*/ 4480 h 12464"/>
              <a:gd name="T10" fmla="*/ 4993 w 8960"/>
              <a:gd name="T11" fmla="*/ 12121 h 12464"/>
              <a:gd name="T12" fmla="*/ 4480 w 8960"/>
              <a:gd name="T13" fmla="*/ 6400 h 12464"/>
              <a:gd name="T14" fmla="*/ 6400 w 8960"/>
              <a:gd name="T15" fmla="*/ 4480 h 12464"/>
              <a:gd name="T16" fmla="*/ 4480 w 8960"/>
              <a:gd name="T17" fmla="*/ 2560 h 12464"/>
              <a:gd name="T18" fmla="*/ 2560 w 8960"/>
              <a:gd name="T19" fmla="*/ 4480 h 12464"/>
              <a:gd name="T20" fmla="*/ 4480 w 8960"/>
              <a:gd name="T21" fmla="*/ 6400 h 1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60" h="12464">
                <a:moveTo>
                  <a:pt x="4993" y="12121"/>
                </a:moveTo>
                <a:cubicBezTo>
                  <a:pt x="4737" y="12464"/>
                  <a:pt x="4223" y="12464"/>
                  <a:pt x="3967" y="12121"/>
                </a:cubicBezTo>
                <a:cubicBezTo>
                  <a:pt x="1322" y="8580"/>
                  <a:pt x="0" y="6032"/>
                  <a:pt x="0" y="4480"/>
                </a:cubicBezTo>
                <a:cubicBezTo>
                  <a:pt x="0" y="2005"/>
                  <a:pt x="2006" y="0"/>
                  <a:pt x="4480" y="0"/>
                </a:cubicBezTo>
                <a:cubicBezTo>
                  <a:pt x="6954" y="0"/>
                  <a:pt x="8960" y="2005"/>
                  <a:pt x="8960" y="4480"/>
                </a:cubicBezTo>
                <a:cubicBezTo>
                  <a:pt x="8960" y="6032"/>
                  <a:pt x="7638" y="8580"/>
                  <a:pt x="4993" y="12121"/>
                </a:cubicBezTo>
                <a:close/>
                <a:moveTo>
                  <a:pt x="4480" y="6400"/>
                </a:moveTo>
                <a:cubicBezTo>
                  <a:pt x="5540" y="6400"/>
                  <a:pt x="6400" y="5540"/>
                  <a:pt x="6400" y="4480"/>
                </a:cubicBezTo>
                <a:cubicBezTo>
                  <a:pt x="6400" y="3419"/>
                  <a:pt x="5540" y="2560"/>
                  <a:pt x="4480" y="2560"/>
                </a:cubicBezTo>
                <a:cubicBezTo>
                  <a:pt x="3420" y="2560"/>
                  <a:pt x="2560" y="3419"/>
                  <a:pt x="2560" y="4480"/>
                </a:cubicBezTo>
                <a:cubicBezTo>
                  <a:pt x="2560" y="5540"/>
                  <a:pt x="3420" y="6400"/>
                  <a:pt x="4480" y="64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confont-11261-3550769">
            <a:extLst>
              <a:ext uri="{FF2B5EF4-FFF2-40B4-BE49-F238E27FC236}">
                <a16:creationId xmlns:a16="http://schemas.microsoft.com/office/drawing/2014/main" id="{E045CDA4-0EEC-4DF1-B032-794A857EF43E}"/>
              </a:ext>
            </a:extLst>
          </p:cNvPr>
          <p:cNvSpPr/>
          <p:nvPr/>
        </p:nvSpPr>
        <p:spPr>
          <a:xfrm>
            <a:off x="8552595" y="4300878"/>
            <a:ext cx="346104" cy="423522"/>
          </a:xfrm>
          <a:custGeom>
            <a:avLst/>
            <a:gdLst>
              <a:gd name="T0" fmla="*/ 4993 w 8960"/>
              <a:gd name="T1" fmla="*/ 12121 h 12464"/>
              <a:gd name="T2" fmla="*/ 3967 w 8960"/>
              <a:gd name="T3" fmla="*/ 12121 h 12464"/>
              <a:gd name="T4" fmla="*/ 0 w 8960"/>
              <a:gd name="T5" fmla="*/ 4480 h 12464"/>
              <a:gd name="T6" fmla="*/ 4480 w 8960"/>
              <a:gd name="T7" fmla="*/ 0 h 12464"/>
              <a:gd name="T8" fmla="*/ 8960 w 8960"/>
              <a:gd name="T9" fmla="*/ 4480 h 12464"/>
              <a:gd name="T10" fmla="*/ 4993 w 8960"/>
              <a:gd name="T11" fmla="*/ 12121 h 12464"/>
              <a:gd name="T12" fmla="*/ 4480 w 8960"/>
              <a:gd name="T13" fmla="*/ 6400 h 12464"/>
              <a:gd name="T14" fmla="*/ 6400 w 8960"/>
              <a:gd name="T15" fmla="*/ 4480 h 12464"/>
              <a:gd name="T16" fmla="*/ 4480 w 8960"/>
              <a:gd name="T17" fmla="*/ 2560 h 12464"/>
              <a:gd name="T18" fmla="*/ 2560 w 8960"/>
              <a:gd name="T19" fmla="*/ 4480 h 12464"/>
              <a:gd name="T20" fmla="*/ 4480 w 8960"/>
              <a:gd name="T21" fmla="*/ 6400 h 1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60" h="12464">
                <a:moveTo>
                  <a:pt x="4993" y="12121"/>
                </a:moveTo>
                <a:cubicBezTo>
                  <a:pt x="4737" y="12464"/>
                  <a:pt x="4223" y="12464"/>
                  <a:pt x="3967" y="12121"/>
                </a:cubicBezTo>
                <a:cubicBezTo>
                  <a:pt x="1322" y="8580"/>
                  <a:pt x="0" y="6032"/>
                  <a:pt x="0" y="4480"/>
                </a:cubicBezTo>
                <a:cubicBezTo>
                  <a:pt x="0" y="2005"/>
                  <a:pt x="2006" y="0"/>
                  <a:pt x="4480" y="0"/>
                </a:cubicBezTo>
                <a:cubicBezTo>
                  <a:pt x="6954" y="0"/>
                  <a:pt x="8960" y="2005"/>
                  <a:pt x="8960" y="4480"/>
                </a:cubicBezTo>
                <a:cubicBezTo>
                  <a:pt x="8960" y="6032"/>
                  <a:pt x="7638" y="8580"/>
                  <a:pt x="4993" y="12121"/>
                </a:cubicBezTo>
                <a:close/>
                <a:moveTo>
                  <a:pt x="4480" y="6400"/>
                </a:moveTo>
                <a:cubicBezTo>
                  <a:pt x="5540" y="6400"/>
                  <a:pt x="6400" y="5540"/>
                  <a:pt x="6400" y="4480"/>
                </a:cubicBezTo>
                <a:cubicBezTo>
                  <a:pt x="6400" y="3419"/>
                  <a:pt x="5540" y="2560"/>
                  <a:pt x="4480" y="2560"/>
                </a:cubicBezTo>
                <a:cubicBezTo>
                  <a:pt x="3420" y="2560"/>
                  <a:pt x="2560" y="3419"/>
                  <a:pt x="2560" y="4480"/>
                </a:cubicBezTo>
                <a:cubicBezTo>
                  <a:pt x="2560" y="5540"/>
                  <a:pt x="3420" y="6400"/>
                  <a:pt x="4480" y="64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confont-11261-3550769">
            <a:extLst>
              <a:ext uri="{FF2B5EF4-FFF2-40B4-BE49-F238E27FC236}">
                <a16:creationId xmlns:a16="http://schemas.microsoft.com/office/drawing/2014/main" id="{0FA4C000-0DE6-49D2-B0AE-ECF1EECE7EFD}"/>
              </a:ext>
            </a:extLst>
          </p:cNvPr>
          <p:cNvSpPr/>
          <p:nvPr/>
        </p:nvSpPr>
        <p:spPr>
          <a:xfrm>
            <a:off x="8245827" y="4877372"/>
            <a:ext cx="346104" cy="423522"/>
          </a:xfrm>
          <a:custGeom>
            <a:avLst/>
            <a:gdLst>
              <a:gd name="T0" fmla="*/ 4993 w 8960"/>
              <a:gd name="T1" fmla="*/ 12121 h 12464"/>
              <a:gd name="T2" fmla="*/ 3967 w 8960"/>
              <a:gd name="T3" fmla="*/ 12121 h 12464"/>
              <a:gd name="T4" fmla="*/ 0 w 8960"/>
              <a:gd name="T5" fmla="*/ 4480 h 12464"/>
              <a:gd name="T6" fmla="*/ 4480 w 8960"/>
              <a:gd name="T7" fmla="*/ 0 h 12464"/>
              <a:gd name="T8" fmla="*/ 8960 w 8960"/>
              <a:gd name="T9" fmla="*/ 4480 h 12464"/>
              <a:gd name="T10" fmla="*/ 4993 w 8960"/>
              <a:gd name="T11" fmla="*/ 12121 h 12464"/>
              <a:gd name="T12" fmla="*/ 4480 w 8960"/>
              <a:gd name="T13" fmla="*/ 6400 h 12464"/>
              <a:gd name="T14" fmla="*/ 6400 w 8960"/>
              <a:gd name="T15" fmla="*/ 4480 h 12464"/>
              <a:gd name="T16" fmla="*/ 4480 w 8960"/>
              <a:gd name="T17" fmla="*/ 2560 h 12464"/>
              <a:gd name="T18" fmla="*/ 2560 w 8960"/>
              <a:gd name="T19" fmla="*/ 4480 h 12464"/>
              <a:gd name="T20" fmla="*/ 4480 w 8960"/>
              <a:gd name="T21" fmla="*/ 6400 h 1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60" h="12464">
                <a:moveTo>
                  <a:pt x="4993" y="12121"/>
                </a:moveTo>
                <a:cubicBezTo>
                  <a:pt x="4737" y="12464"/>
                  <a:pt x="4223" y="12464"/>
                  <a:pt x="3967" y="12121"/>
                </a:cubicBezTo>
                <a:cubicBezTo>
                  <a:pt x="1322" y="8580"/>
                  <a:pt x="0" y="6032"/>
                  <a:pt x="0" y="4480"/>
                </a:cubicBezTo>
                <a:cubicBezTo>
                  <a:pt x="0" y="2005"/>
                  <a:pt x="2006" y="0"/>
                  <a:pt x="4480" y="0"/>
                </a:cubicBezTo>
                <a:cubicBezTo>
                  <a:pt x="6954" y="0"/>
                  <a:pt x="8960" y="2005"/>
                  <a:pt x="8960" y="4480"/>
                </a:cubicBezTo>
                <a:cubicBezTo>
                  <a:pt x="8960" y="6032"/>
                  <a:pt x="7638" y="8580"/>
                  <a:pt x="4993" y="12121"/>
                </a:cubicBezTo>
                <a:close/>
                <a:moveTo>
                  <a:pt x="4480" y="6400"/>
                </a:moveTo>
                <a:cubicBezTo>
                  <a:pt x="5540" y="6400"/>
                  <a:pt x="6400" y="5540"/>
                  <a:pt x="6400" y="4480"/>
                </a:cubicBezTo>
                <a:cubicBezTo>
                  <a:pt x="6400" y="3419"/>
                  <a:pt x="5540" y="2560"/>
                  <a:pt x="4480" y="2560"/>
                </a:cubicBezTo>
                <a:cubicBezTo>
                  <a:pt x="3420" y="2560"/>
                  <a:pt x="2560" y="3419"/>
                  <a:pt x="2560" y="4480"/>
                </a:cubicBezTo>
                <a:cubicBezTo>
                  <a:pt x="2560" y="5540"/>
                  <a:pt x="3420" y="6400"/>
                  <a:pt x="4480" y="64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confont-11261-3550769">
            <a:extLst>
              <a:ext uri="{FF2B5EF4-FFF2-40B4-BE49-F238E27FC236}">
                <a16:creationId xmlns:a16="http://schemas.microsoft.com/office/drawing/2014/main" id="{13F7FE22-9A88-4F8A-9D25-1B5A951246A9}"/>
              </a:ext>
            </a:extLst>
          </p:cNvPr>
          <p:cNvSpPr/>
          <p:nvPr/>
        </p:nvSpPr>
        <p:spPr>
          <a:xfrm>
            <a:off x="7472350" y="5076856"/>
            <a:ext cx="346104" cy="423522"/>
          </a:xfrm>
          <a:custGeom>
            <a:avLst/>
            <a:gdLst>
              <a:gd name="T0" fmla="*/ 4993 w 8960"/>
              <a:gd name="T1" fmla="*/ 12121 h 12464"/>
              <a:gd name="T2" fmla="*/ 3967 w 8960"/>
              <a:gd name="T3" fmla="*/ 12121 h 12464"/>
              <a:gd name="T4" fmla="*/ 0 w 8960"/>
              <a:gd name="T5" fmla="*/ 4480 h 12464"/>
              <a:gd name="T6" fmla="*/ 4480 w 8960"/>
              <a:gd name="T7" fmla="*/ 0 h 12464"/>
              <a:gd name="T8" fmla="*/ 8960 w 8960"/>
              <a:gd name="T9" fmla="*/ 4480 h 12464"/>
              <a:gd name="T10" fmla="*/ 4993 w 8960"/>
              <a:gd name="T11" fmla="*/ 12121 h 12464"/>
              <a:gd name="T12" fmla="*/ 4480 w 8960"/>
              <a:gd name="T13" fmla="*/ 6400 h 12464"/>
              <a:gd name="T14" fmla="*/ 6400 w 8960"/>
              <a:gd name="T15" fmla="*/ 4480 h 12464"/>
              <a:gd name="T16" fmla="*/ 4480 w 8960"/>
              <a:gd name="T17" fmla="*/ 2560 h 12464"/>
              <a:gd name="T18" fmla="*/ 2560 w 8960"/>
              <a:gd name="T19" fmla="*/ 4480 h 12464"/>
              <a:gd name="T20" fmla="*/ 4480 w 8960"/>
              <a:gd name="T21" fmla="*/ 6400 h 1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60" h="12464">
                <a:moveTo>
                  <a:pt x="4993" y="12121"/>
                </a:moveTo>
                <a:cubicBezTo>
                  <a:pt x="4737" y="12464"/>
                  <a:pt x="4223" y="12464"/>
                  <a:pt x="3967" y="12121"/>
                </a:cubicBezTo>
                <a:cubicBezTo>
                  <a:pt x="1322" y="8580"/>
                  <a:pt x="0" y="6032"/>
                  <a:pt x="0" y="4480"/>
                </a:cubicBezTo>
                <a:cubicBezTo>
                  <a:pt x="0" y="2005"/>
                  <a:pt x="2006" y="0"/>
                  <a:pt x="4480" y="0"/>
                </a:cubicBezTo>
                <a:cubicBezTo>
                  <a:pt x="6954" y="0"/>
                  <a:pt x="8960" y="2005"/>
                  <a:pt x="8960" y="4480"/>
                </a:cubicBezTo>
                <a:cubicBezTo>
                  <a:pt x="8960" y="6032"/>
                  <a:pt x="7638" y="8580"/>
                  <a:pt x="4993" y="12121"/>
                </a:cubicBezTo>
                <a:close/>
                <a:moveTo>
                  <a:pt x="4480" y="6400"/>
                </a:moveTo>
                <a:cubicBezTo>
                  <a:pt x="5540" y="6400"/>
                  <a:pt x="6400" y="5540"/>
                  <a:pt x="6400" y="4480"/>
                </a:cubicBezTo>
                <a:cubicBezTo>
                  <a:pt x="6400" y="3419"/>
                  <a:pt x="5540" y="2560"/>
                  <a:pt x="4480" y="2560"/>
                </a:cubicBezTo>
                <a:cubicBezTo>
                  <a:pt x="3420" y="2560"/>
                  <a:pt x="2560" y="3419"/>
                  <a:pt x="2560" y="4480"/>
                </a:cubicBezTo>
                <a:cubicBezTo>
                  <a:pt x="2560" y="5540"/>
                  <a:pt x="3420" y="6400"/>
                  <a:pt x="4480" y="64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confont-11261-3550769">
            <a:extLst>
              <a:ext uri="{FF2B5EF4-FFF2-40B4-BE49-F238E27FC236}">
                <a16:creationId xmlns:a16="http://schemas.microsoft.com/office/drawing/2014/main" id="{7561D3F5-F094-4903-BD1A-34037184681A}"/>
              </a:ext>
            </a:extLst>
          </p:cNvPr>
          <p:cNvSpPr/>
          <p:nvPr/>
        </p:nvSpPr>
        <p:spPr>
          <a:xfrm>
            <a:off x="7102697" y="4254366"/>
            <a:ext cx="346104" cy="423522"/>
          </a:xfrm>
          <a:custGeom>
            <a:avLst/>
            <a:gdLst>
              <a:gd name="T0" fmla="*/ 4993 w 8960"/>
              <a:gd name="T1" fmla="*/ 12121 h 12464"/>
              <a:gd name="T2" fmla="*/ 3967 w 8960"/>
              <a:gd name="T3" fmla="*/ 12121 h 12464"/>
              <a:gd name="T4" fmla="*/ 0 w 8960"/>
              <a:gd name="T5" fmla="*/ 4480 h 12464"/>
              <a:gd name="T6" fmla="*/ 4480 w 8960"/>
              <a:gd name="T7" fmla="*/ 0 h 12464"/>
              <a:gd name="T8" fmla="*/ 8960 w 8960"/>
              <a:gd name="T9" fmla="*/ 4480 h 12464"/>
              <a:gd name="T10" fmla="*/ 4993 w 8960"/>
              <a:gd name="T11" fmla="*/ 12121 h 12464"/>
              <a:gd name="T12" fmla="*/ 4480 w 8960"/>
              <a:gd name="T13" fmla="*/ 6400 h 12464"/>
              <a:gd name="T14" fmla="*/ 6400 w 8960"/>
              <a:gd name="T15" fmla="*/ 4480 h 12464"/>
              <a:gd name="T16" fmla="*/ 4480 w 8960"/>
              <a:gd name="T17" fmla="*/ 2560 h 12464"/>
              <a:gd name="T18" fmla="*/ 2560 w 8960"/>
              <a:gd name="T19" fmla="*/ 4480 h 12464"/>
              <a:gd name="T20" fmla="*/ 4480 w 8960"/>
              <a:gd name="T21" fmla="*/ 6400 h 1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60" h="12464">
                <a:moveTo>
                  <a:pt x="4993" y="12121"/>
                </a:moveTo>
                <a:cubicBezTo>
                  <a:pt x="4737" y="12464"/>
                  <a:pt x="4223" y="12464"/>
                  <a:pt x="3967" y="12121"/>
                </a:cubicBezTo>
                <a:cubicBezTo>
                  <a:pt x="1322" y="8580"/>
                  <a:pt x="0" y="6032"/>
                  <a:pt x="0" y="4480"/>
                </a:cubicBezTo>
                <a:cubicBezTo>
                  <a:pt x="0" y="2005"/>
                  <a:pt x="2006" y="0"/>
                  <a:pt x="4480" y="0"/>
                </a:cubicBezTo>
                <a:cubicBezTo>
                  <a:pt x="6954" y="0"/>
                  <a:pt x="8960" y="2005"/>
                  <a:pt x="8960" y="4480"/>
                </a:cubicBezTo>
                <a:cubicBezTo>
                  <a:pt x="8960" y="6032"/>
                  <a:pt x="7638" y="8580"/>
                  <a:pt x="4993" y="12121"/>
                </a:cubicBezTo>
                <a:close/>
                <a:moveTo>
                  <a:pt x="4480" y="6400"/>
                </a:moveTo>
                <a:cubicBezTo>
                  <a:pt x="5540" y="6400"/>
                  <a:pt x="6400" y="5540"/>
                  <a:pt x="6400" y="4480"/>
                </a:cubicBezTo>
                <a:cubicBezTo>
                  <a:pt x="6400" y="3419"/>
                  <a:pt x="5540" y="2560"/>
                  <a:pt x="4480" y="2560"/>
                </a:cubicBezTo>
                <a:cubicBezTo>
                  <a:pt x="3420" y="2560"/>
                  <a:pt x="2560" y="3419"/>
                  <a:pt x="2560" y="4480"/>
                </a:cubicBezTo>
                <a:cubicBezTo>
                  <a:pt x="2560" y="5540"/>
                  <a:pt x="3420" y="6400"/>
                  <a:pt x="4480" y="64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confont-11261-3550769">
            <a:extLst>
              <a:ext uri="{FF2B5EF4-FFF2-40B4-BE49-F238E27FC236}">
                <a16:creationId xmlns:a16="http://schemas.microsoft.com/office/drawing/2014/main" id="{FB9F180D-4E59-4CE7-9082-E04FBE9A161D}"/>
              </a:ext>
            </a:extLst>
          </p:cNvPr>
          <p:cNvSpPr/>
          <p:nvPr/>
        </p:nvSpPr>
        <p:spPr>
          <a:xfrm>
            <a:off x="7298264" y="4877372"/>
            <a:ext cx="346104" cy="423522"/>
          </a:xfrm>
          <a:custGeom>
            <a:avLst/>
            <a:gdLst>
              <a:gd name="T0" fmla="*/ 4993 w 8960"/>
              <a:gd name="T1" fmla="*/ 12121 h 12464"/>
              <a:gd name="T2" fmla="*/ 3967 w 8960"/>
              <a:gd name="T3" fmla="*/ 12121 h 12464"/>
              <a:gd name="T4" fmla="*/ 0 w 8960"/>
              <a:gd name="T5" fmla="*/ 4480 h 12464"/>
              <a:gd name="T6" fmla="*/ 4480 w 8960"/>
              <a:gd name="T7" fmla="*/ 0 h 12464"/>
              <a:gd name="T8" fmla="*/ 8960 w 8960"/>
              <a:gd name="T9" fmla="*/ 4480 h 12464"/>
              <a:gd name="T10" fmla="*/ 4993 w 8960"/>
              <a:gd name="T11" fmla="*/ 12121 h 12464"/>
              <a:gd name="T12" fmla="*/ 4480 w 8960"/>
              <a:gd name="T13" fmla="*/ 6400 h 12464"/>
              <a:gd name="T14" fmla="*/ 6400 w 8960"/>
              <a:gd name="T15" fmla="*/ 4480 h 12464"/>
              <a:gd name="T16" fmla="*/ 4480 w 8960"/>
              <a:gd name="T17" fmla="*/ 2560 h 12464"/>
              <a:gd name="T18" fmla="*/ 2560 w 8960"/>
              <a:gd name="T19" fmla="*/ 4480 h 12464"/>
              <a:gd name="T20" fmla="*/ 4480 w 8960"/>
              <a:gd name="T21" fmla="*/ 6400 h 1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60" h="12464">
                <a:moveTo>
                  <a:pt x="4993" y="12121"/>
                </a:moveTo>
                <a:cubicBezTo>
                  <a:pt x="4737" y="12464"/>
                  <a:pt x="4223" y="12464"/>
                  <a:pt x="3967" y="12121"/>
                </a:cubicBezTo>
                <a:cubicBezTo>
                  <a:pt x="1322" y="8580"/>
                  <a:pt x="0" y="6032"/>
                  <a:pt x="0" y="4480"/>
                </a:cubicBezTo>
                <a:cubicBezTo>
                  <a:pt x="0" y="2005"/>
                  <a:pt x="2006" y="0"/>
                  <a:pt x="4480" y="0"/>
                </a:cubicBezTo>
                <a:cubicBezTo>
                  <a:pt x="6954" y="0"/>
                  <a:pt x="8960" y="2005"/>
                  <a:pt x="8960" y="4480"/>
                </a:cubicBezTo>
                <a:cubicBezTo>
                  <a:pt x="8960" y="6032"/>
                  <a:pt x="7638" y="8580"/>
                  <a:pt x="4993" y="12121"/>
                </a:cubicBezTo>
                <a:close/>
                <a:moveTo>
                  <a:pt x="4480" y="6400"/>
                </a:moveTo>
                <a:cubicBezTo>
                  <a:pt x="5540" y="6400"/>
                  <a:pt x="6400" y="5540"/>
                  <a:pt x="6400" y="4480"/>
                </a:cubicBezTo>
                <a:cubicBezTo>
                  <a:pt x="6400" y="3419"/>
                  <a:pt x="5540" y="2560"/>
                  <a:pt x="4480" y="2560"/>
                </a:cubicBezTo>
                <a:cubicBezTo>
                  <a:pt x="3420" y="2560"/>
                  <a:pt x="2560" y="3419"/>
                  <a:pt x="2560" y="4480"/>
                </a:cubicBezTo>
                <a:cubicBezTo>
                  <a:pt x="2560" y="5540"/>
                  <a:pt x="3420" y="6400"/>
                  <a:pt x="4480" y="64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confont-11261-3550769">
            <a:extLst>
              <a:ext uri="{FF2B5EF4-FFF2-40B4-BE49-F238E27FC236}">
                <a16:creationId xmlns:a16="http://schemas.microsoft.com/office/drawing/2014/main" id="{1498F21D-1B64-4E58-B4B3-F9DB00FDFD9A}"/>
              </a:ext>
            </a:extLst>
          </p:cNvPr>
          <p:cNvSpPr/>
          <p:nvPr/>
        </p:nvSpPr>
        <p:spPr>
          <a:xfrm>
            <a:off x="6929645" y="4089117"/>
            <a:ext cx="346104" cy="423522"/>
          </a:xfrm>
          <a:custGeom>
            <a:avLst/>
            <a:gdLst>
              <a:gd name="T0" fmla="*/ 4993 w 8960"/>
              <a:gd name="T1" fmla="*/ 12121 h 12464"/>
              <a:gd name="T2" fmla="*/ 3967 w 8960"/>
              <a:gd name="T3" fmla="*/ 12121 h 12464"/>
              <a:gd name="T4" fmla="*/ 0 w 8960"/>
              <a:gd name="T5" fmla="*/ 4480 h 12464"/>
              <a:gd name="T6" fmla="*/ 4480 w 8960"/>
              <a:gd name="T7" fmla="*/ 0 h 12464"/>
              <a:gd name="T8" fmla="*/ 8960 w 8960"/>
              <a:gd name="T9" fmla="*/ 4480 h 12464"/>
              <a:gd name="T10" fmla="*/ 4993 w 8960"/>
              <a:gd name="T11" fmla="*/ 12121 h 12464"/>
              <a:gd name="T12" fmla="*/ 4480 w 8960"/>
              <a:gd name="T13" fmla="*/ 6400 h 12464"/>
              <a:gd name="T14" fmla="*/ 6400 w 8960"/>
              <a:gd name="T15" fmla="*/ 4480 h 12464"/>
              <a:gd name="T16" fmla="*/ 4480 w 8960"/>
              <a:gd name="T17" fmla="*/ 2560 h 12464"/>
              <a:gd name="T18" fmla="*/ 2560 w 8960"/>
              <a:gd name="T19" fmla="*/ 4480 h 12464"/>
              <a:gd name="T20" fmla="*/ 4480 w 8960"/>
              <a:gd name="T21" fmla="*/ 6400 h 1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60" h="12464">
                <a:moveTo>
                  <a:pt x="4993" y="12121"/>
                </a:moveTo>
                <a:cubicBezTo>
                  <a:pt x="4737" y="12464"/>
                  <a:pt x="4223" y="12464"/>
                  <a:pt x="3967" y="12121"/>
                </a:cubicBezTo>
                <a:cubicBezTo>
                  <a:pt x="1322" y="8580"/>
                  <a:pt x="0" y="6032"/>
                  <a:pt x="0" y="4480"/>
                </a:cubicBezTo>
                <a:cubicBezTo>
                  <a:pt x="0" y="2005"/>
                  <a:pt x="2006" y="0"/>
                  <a:pt x="4480" y="0"/>
                </a:cubicBezTo>
                <a:cubicBezTo>
                  <a:pt x="6954" y="0"/>
                  <a:pt x="8960" y="2005"/>
                  <a:pt x="8960" y="4480"/>
                </a:cubicBezTo>
                <a:cubicBezTo>
                  <a:pt x="8960" y="6032"/>
                  <a:pt x="7638" y="8580"/>
                  <a:pt x="4993" y="12121"/>
                </a:cubicBezTo>
                <a:close/>
                <a:moveTo>
                  <a:pt x="4480" y="6400"/>
                </a:moveTo>
                <a:cubicBezTo>
                  <a:pt x="5540" y="6400"/>
                  <a:pt x="6400" y="5540"/>
                  <a:pt x="6400" y="4480"/>
                </a:cubicBezTo>
                <a:cubicBezTo>
                  <a:pt x="6400" y="3419"/>
                  <a:pt x="5540" y="2560"/>
                  <a:pt x="4480" y="2560"/>
                </a:cubicBezTo>
                <a:cubicBezTo>
                  <a:pt x="3420" y="2560"/>
                  <a:pt x="2560" y="3419"/>
                  <a:pt x="2560" y="4480"/>
                </a:cubicBezTo>
                <a:cubicBezTo>
                  <a:pt x="2560" y="5540"/>
                  <a:pt x="3420" y="6400"/>
                  <a:pt x="4480" y="64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070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F883D9F-338B-49DB-8630-7900872A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探花功能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AC7D2C4-33B0-4476-86B3-EF137BE0BE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15E2204-7C72-4963-8CFB-EE03F684B0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探花功能是将推荐的好友随机的通过卡片的形式展现出来</a:t>
            </a:r>
            <a:endParaRPr lang="en-US" altLang="zh-CN"/>
          </a:p>
          <a:p>
            <a:r>
              <a:rPr lang="zh-CN" altLang="en-US"/>
              <a:t>用户可以选择左滑、右滑操作，左滑：“不喜欢”，右滑：“喜欢”。</a:t>
            </a:r>
          </a:p>
          <a:p>
            <a:r>
              <a:rPr lang="zh-CN" altLang="en-US"/>
              <a:t>喜欢：如果双方喜欢，那么就会成为好友。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C33AE8-71CA-4809-8F78-55D7DDD7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665" y="1551398"/>
            <a:ext cx="2802472" cy="463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7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搜附近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接口文档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29">
            <a:extLst>
              <a:ext uri="{FF2B5EF4-FFF2-40B4-BE49-F238E27FC236}">
                <a16:creationId xmlns:a16="http://schemas.microsoft.com/office/drawing/2014/main" id="{8565B5FF-7459-4458-8BE5-E4EE1540E252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57F403C4-21D8-4B45-8959-1334727F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48805"/>
              </p:ext>
            </p:extLst>
          </p:nvPr>
        </p:nvGraphicFramePr>
        <p:xfrm>
          <a:off x="1942148" y="1592810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/tanhua/search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GET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gender,distance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ResponseEntity&lt;NearUserVO[]&gt;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60A35B-45F9-4E47-969F-4DB9EACC1F90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EB701D-22AE-4634-9AE3-FA3859BF228B}"/>
              </a:ext>
            </a:extLst>
          </p:cNvPr>
          <p:cNvSpPr/>
          <p:nvPr/>
        </p:nvSpPr>
        <p:spPr>
          <a:xfrm>
            <a:off x="5096390" y="2623234"/>
            <a:ext cx="2955410" cy="36576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3E2998-E292-4682-B87B-15346BB09707}"/>
              </a:ext>
            </a:extLst>
          </p:cNvPr>
          <p:cNvSpPr/>
          <p:nvPr/>
        </p:nvSpPr>
        <p:spPr>
          <a:xfrm>
            <a:off x="5096390" y="3040224"/>
            <a:ext cx="2955410" cy="31714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B9A20E0-964D-434F-945C-A3AE5C7D1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033" y="4291517"/>
            <a:ext cx="3213357" cy="830997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Consolas" panose="020B0609020204030204" pitchFamily="49" charset="0"/>
                <a:sym typeface="Consolas" panose="020B0609020204030204" pitchFamily="49" charset="0"/>
              </a:rPr>
              <a:t>gender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：性别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Consolas" panose="020B0609020204030204" pitchFamily="49" charset="0"/>
                <a:sym typeface="Consolas" panose="020B0609020204030204" pitchFamily="49" charset="0"/>
              </a:rPr>
              <a:t>distance: </a:t>
            </a:r>
            <a:r>
              <a:rPr lang="zh-CN" altLang="en-US" sz="1200">
                <a:latin typeface="Consolas" panose="020B0609020204030204" pitchFamily="49" charset="0"/>
                <a:sym typeface="Consolas" panose="020B0609020204030204" pitchFamily="49" charset="0"/>
              </a:rPr>
              <a:t>距离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EDC07EA7-F396-4ED7-AEFB-57A748A32929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3489712" y="2731115"/>
            <a:ext cx="1606684" cy="1560401"/>
          </a:xfrm>
          <a:prstGeom prst="bentConnector2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054AB268-E2D8-4C92-AADC-A6DC06717B1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051800" y="3228392"/>
            <a:ext cx="1254303" cy="1139782"/>
          </a:xfrm>
          <a:prstGeom prst="bentConnector2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65F1C3F4-8ADA-46FE-9519-94D9C7F44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835" y="4368174"/>
            <a:ext cx="3508535" cy="1569660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5911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"avatar"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"avatar_4.png"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花花花世界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6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6421A-AC9C-41C3-A90F-72964835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搜附近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C2D24-F399-4430-AED5-2AF05D415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搜附近</a:t>
            </a:r>
            <a:r>
              <a:rPr lang="en-US" altLang="zh-CN"/>
              <a:t>-</a:t>
            </a:r>
            <a:r>
              <a:rPr lang="zh-CN" altLang="en-US" dirty="0"/>
              <a:t>实现步骤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4052E-5B92-47FA-B65B-5335B27DB0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400"/>
              <a:t>1</a:t>
            </a:r>
            <a:r>
              <a:rPr lang="zh-CN" altLang="en-US" sz="1400"/>
              <a:t>、接收请求参数</a:t>
            </a:r>
            <a:endParaRPr lang="en-US" altLang="zh-CN" sz="1400"/>
          </a:p>
          <a:p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Service</a:t>
            </a:r>
            <a:r>
              <a:rPr lang="zh-CN" altLang="en-US" sz="1400"/>
              <a:t>层调用</a:t>
            </a:r>
            <a:r>
              <a:rPr lang="en-US" altLang="zh-CN" sz="1400"/>
              <a:t>API</a:t>
            </a:r>
            <a:r>
              <a:rPr lang="zh-CN" altLang="en-US" sz="1400"/>
              <a:t>查询获取附近用户的</a:t>
            </a:r>
            <a:r>
              <a:rPr lang="en-US" altLang="zh-CN" sz="1400"/>
              <a:t>ID</a:t>
            </a:r>
            <a:r>
              <a:rPr lang="zh-CN" altLang="en-US" sz="1400"/>
              <a:t>集合，构造返回</a:t>
            </a:r>
            <a:endParaRPr lang="en-US" altLang="zh-CN" sz="1400"/>
          </a:p>
          <a:p>
            <a:r>
              <a:rPr lang="en-US" altLang="zh-CN" sz="1400"/>
              <a:t>3</a:t>
            </a:r>
            <a:r>
              <a:rPr lang="zh-CN" altLang="en-US" sz="1400"/>
              <a:t>、</a:t>
            </a:r>
            <a:r>
              <a:rPr lang="en-US" altLang="zh-CN" sz="1400"/>
              <a:t>API</a:t>
            </a:r>
            <a:r>
              <a:rPr lang="zh-CN" altLang="en-US" sz="1400"/>
              <a:t>层使用</a:t>
            </a:r>
            <a:r>
              <a:rPr lang="en-US" altLang="zh-CN" sz="1400"/>
              <a:t>MongoDB</a:t>
            </a:r>
            <a:r>
              <a:rPr lang="zh-CN" altLang="en-US" sz="1400"/>
              <a:t>的地理位置方法查询</a:t>
            </a:r>
            <a:endParaRPr lang="en-US" altLang="zh-CN" sz="1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B17F244-7FBF-4A4C-B283-20EAF7F47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450" y="3058175"/>
            <a:ext cx="8140352" cy="2346032"/>
          </a:xfrm>
          <a:prstGeom prst="rect">
            <a:avLst/>
          </a:prstGeom>
          <a:solidFill>
            <a:srgbClr val="FFFFE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cap="none" normalizeH="0" baseline="0">
              <a:ln>
                <a:noFill/>
              </a:ln>
              <a:solidFill>
                <a:srgbClr val="96157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List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queryUserFromLocation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longitude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构造坐标点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GeoJsonPoint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GeoJsonPoint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构造半径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distanceObj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intValue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KILOMETERS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画了一个圆圈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Circle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circle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distanceObj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Query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query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Criteria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withinSphere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省略其他内容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95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A9E00DE-A50F-40A7-AE28-9D16D40161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上报地理位置</a:t>
            </a:r>
            <a:endParaRPr lang="en-US" altLang="zh-CN"/>
          </a:p>
          <a:p>
            <a:pPr marL="609585" lvl="2">
              <a:lnSpc>
                <a:spcPct val="150000"/>
              </a:lnSpc>
            </a:pPr>
            <a:r>
              <a:rPr lang="zh-CN" altLang="en-US" sz="1600" b="0">
                <a:ea typeface="阿里巴巴普惠体" panose="00020600040101010101" pitchFamily="18" charset="-122"/>
              </a:rPr>
              <a:t>客户端</a:t>
            </a:r>
            <a:r>
              <a:rPr lang="zh-CN" altLang="en-US" sz="1600" b="0">
                <a:solidFill>
                  <a:srgbClr val="AD2B26"/>
                </a:solidFill>
                <a:ea typeface="阿里巴巴普惠体" panose="00020600040101010101" pitchFamily="18" charset="-122"/>
              </a:rPr>
              <a:t>定时发送</a:t>
            </a:r>
            <a:endParaRPr lang="en-US" altLang="zh-CN" sz="1600" b="0">
              <a:solidFill>
                <a:srgbClr val="AD2B26"/>
              </a:solidFill>
              <a:ea typeface="阿里巴巴普惠体" panose="00020600040101010101" pitchFamily="18" charset="-122"/>
            </a:endParaRPr>
          </a:p>
          <a:p>
            <a:pPr marL="609585" lvl="2">
              <a:lnSpc>
                <a:spcPct val="150000"/>
              </a:lnSpc>
            </a:pPr>
            <a:r>
              <a:rPr lang="zh-CN" altLang="en-US" sz="1600" b="0">
                <a:ea typeface="阿里巴巴普惠体" panose="00020600040101010101" pitchFamily="18" charset="-122"/>
              </a:rPr>
              <a:t>客户端</a:t>
            </a:r>
            <a:r>
              <a:rPr lang="zh-CN" altLang="en-US" sz="1600" b="0">
                <a:solidFill>
                  <a:srgbClr val="AD2B26"/>
                </a:solidFill>
                <a:ea typeface="阿里巴巴普惠体" panose="00020600040101010101" pitchFamily="18" charset="-122"/>
              </a:rPr>
              <a:t>检测移动距离发送</a:t>
            </a:r>
            <a:endParaRPr lang="en-US" altLang="zh-CN" sz="1600" b="0">
              <a:ea typeface="阿里巴巴普惠体" panose="00020600040101010101" pitchFamily="18" charset="-122"/>
            </a:endParaRPr>
          </a:p>
          <a:p>
            <a:r>
              <a:rPr lang="zh-CN" altLang="en-US"/>
              <a:t>搜索附近</a:t>
            </a:r>
            <a:endParaRPr lang="en-US" altLang="zh-CN"/>
          </a:p>
          <a:p>
            <a:pPr marL="609585" lvl="2">
              <a:lnSpc>
                <a:spcPct val="150000"/>
              </a:lnSpc>
            </a:pPr>
            <a:r>
              <a:rPr lang="zh-CN" altLang="en-US" sz="1600" b="0">
                <a:ea typeface="阿里巴巴普惠体" panose="00020600040101010101" pitchFamily="18" charset="-122"/>
              </a:rPr>
              <a:t>以当前用户位置为</a:t>
            </a:r>
            <a:r>
              <a:rPr lang="zh-CN" altLang="en-US" sz="1600" b="0">
                <a:solidFill>
                  <a:srgbClr val="AD2B26"/>
                </a:solidFill>
                <a:ea typeface="阿里巴巴普惠体" panose="00020600040101010101" pitchFamily="18" charset="-122"/>
              </a:rPr>
              <a:t>圆点</a:t>
            </a:r>
            <a:endParaRPr lang="en-US" altLang="zh-CN" sz="1600" b="0">
              <a:solidFill>
                <a:srgbClr val="AD2B26"/>
              </a:solidFill>
              <a:ea typeface="阿里巴巴普惠体" panose="00020600040101010101" pitchFamily="18" charset="-122"/>
            </a:endParaRPr>
          </a:p>
          <a:p>
            <a:pPr marL="609585" lvl="2">
              <a:lnSpc>
                <a:spcPct val="150000"/>
              </a:lnSpc>
            </a:pPr>
            <a:r>
              <a:rPr lang="zh-CN" altLang="en-US" sz="1600" b="0">
                <a:ea typeface="阿里巴巴普惠体" panose="00020600040101010101" pitchFamily="18" charset="-122"/>
              </a:rPr>
              <a:t>搜索指定</a:t>
            </a:r>
            <a:r>
              <a:rPr lang="zh-CN" altLang="en-US" sz="1600" b="0">
                <a:solidFill>
                  <a:srgbClr val="AD2B26"/>
                </a:solidFill>
                <a:ea typeface="阿里巴巴普惠体" panose="00020600040101010101" pitchFamily="18" charset="-122"/>
              </a:rPr>
              <a:t>半径内</a:t>
            </a:r>
            <a:r>
              <a:rPr lang="zh-CN" altLang="en-US" sz="1600" b="0">
                <a:ea typeface="阿里巴巴普惠体" panose="00020600040101010101" pitchFamily="18" charset="-122"/>
              </a:rPr>
              <a:t>的数据</a:t>
            </a:r>
            <a:endParaRPr lang="en-US" altLang="zh-CN" sz="1600" b="0">
              <a:ea typeface="阿里巴巴普惠体" panose="00020600040101010101" pitchFamily="18" charset="-122"/>
            </a:endParaRPr>
          </a:p>
          <a:p>
            <a:pPr lvl="1"/>
            <a:endParaRPr lang="en-US" altLang="zh-CN" b="0">
              <a:solidFill>
                <a:srgbClr val="AD2B26"/>
              </a:solidFill>
              <a:ea typeface="阿里巴巴普惠体" panose="00020600040101010101" pitchFamily="18" charset="-122"/>
            </a:endParaRPr>
          </a:p>
          <a:p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F375BC1-5322-4337-9666-82754883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搜附近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533C8C-AA32-4C17-B86D-D1336899A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探花功能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1371566" lvl="2" indent="-45718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业务需求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Alibaba PuHuiTi R" pitchFamily="18" charset="-122"/>
              <a:sym typeface="Consolas" panose="020B0609020204030204" pitchFamily="49" charset="0"/>
            </a:endParaRPr>
          </a:p>
          <a:p>
            <a:pPr marL="1371566" lvl="2" indent="-45718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执行过程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Alibaba PuHuiTi R" pitchFamily="18" charset="-122"/>
              <a:sym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MongoDB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的地理位置查询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1371566" lvl="2" indent="-45718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地理位置查询的应用场景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Alibaba PuHuiTi R" pitchFamily="18" charset="-122"/>
              <a:sym typeface="Consolas" panose="020B0609020204030204" pitchFamily="49" charset="0"/>
            </a:endParaRPr>
          </a:p>
          <a:p>
            <a:pPr marL="1371566" lvl="2" indent="-45718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查询案例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搜附近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1371566" lvl="2" indent="-45718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上报地理位置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Alibaba PuHuiTi R" pitchFamily="18" charset="-122"/>
              <a:sym typeface="Consolas" panose="020B0609020204030204" pitchFamily="49" charset="0"/>
            </a:endParaRPr>
          </a:p>
          <a:p>
            <a:pPr marL="1371566" lvl="2" indent="-45718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使用</a:t>
            </a: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MongoDB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搜索附近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Alibaba PuHuiTi R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8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440264-B335-4137-864F-8A7BA7EFA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完成探花功能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完成上报地理位置功能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完成搜索附近功能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完成客户端喜欢数据统计</a:t>
            </a:r>
            <a:endParaRPr lang="en-US" altLang="zh-CN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lvl="1"/>
            <a:r>
              <a:rPr lang="zh-CN" altLang="en-US" sz="1600" b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sym typeface="Consolas" panose="020B0609020204030204" pitchFamily="49" charset="0"/>
              </a:rPr>
              <a:t>互相喜欢数量，喜欢数，粉丝数</a:t>
            </a:r>
            <a:endParaRPr lang="en-US" altLang="zh-CN" sz="1600" b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4CDEBA-617B-4F57-9667-5EB5E771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圈子互动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5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86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CF1F863-656B-46EB-BD41-357116E98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7272139" cy="517191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user_like</a:t>
            </a:r>
            <a:r>
              <a:rPr lang="zh-CN" altLang="en-US"/>
              <a:t>（用户喜欢数据表）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662684-45AC-4CDF-8A55-4F9D07B2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探花功能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798CA7-5DE9-44DB-BA12-1E7DD35D97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数据库表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BEA1837-E5B6-46ED-90FB-F6D96E6F3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60" y="2352186"/>
            <a:ext cx="5479550" cy="2641942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ObjectId(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"5f07d83a5a319e6efab7faf6"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"57"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"likeUserId"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"99"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"isLike"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"created"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"1594349626712"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"updated"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"1594349626712"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A8670A-37B6-42A8-8123-2455782EC545}"/>
              </a:ext>
            </a:extLst>
          </p:cNvPr>
          <p:cNvSpPr/>
          <p:nvPr/>
        </p:nvSpPr>
        <p:spPr>
          <a:xfrm>
            <a:off x="1109609" y="3092521"/>
            <a:ext cx="2640458" cy="256854"/>
          </a:xfrm>
          <a:prstGeom prst="rect">
            <a:avLst/>
          </a:prstGeom>
          <a:solidFill>
            <a:srgbClr val="AD2B2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2D4070-85CB-45C3-8E59-415B61DB167B}"/>
              </a:ext>
            </a:extLst>
          </p:cNvPr>
          <p:cNvSpPr/>
          <p:nvPr/>
        </p:nvSpPr>
        <p:spPr>
          <a:xfrm>
            <a:off x="1109608" y="3429000"/>
            <a:ext cx="3048505" cy="256854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90529A9-CB0A-48B8-A33A-0B8A572B050A}"/>
              </a:ext>
            </a:extLst>
          </p:cNvPr>
          <p:cNvSpPr/>
          <p:nvPr/>
        </p:nvSpPr>
        <p:spPr>
          <a:xfrm>
            <a:off x="1109608" y="3765479"/>
            <a:ext cx="2640458" cy="256854"/>
          </a:xfrm>
          <a:prstGeom prst="rect">
            <a:avLst/>
          </a:prstGeom>
          <a:solidFill>
            <a:srgbClr val="33333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E5190E8-98ED-479E-8492-0533E8A1438C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158113" y="3552543"/>
            <a:ext cx="4356568" cy="0"/>
          </a:xfrm>
          <a:prstGeom prst="straightConnector1">
            <a:avLst/>
          </a:prstGeom>
          <a:ln w="1270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C76513A-B155-4C33-9874-F118F38E46FA}"/>
              </a:ext>
            </a:extLst>
          </p:cNvPr>
          <p:cNvSpPr/>
          <p:nvPr/>
        </p:nvSpPr>
        <p:spPr>
          <a:xfrm>
            <a:off x="8514681" y="2542328"/>
            <a:ext cx="1463040" cy="42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  <a:ea typeface="阿里巴巴普惠体" panose="00020600040101010101"/>
              </a:rPr>
              <a:t>用户</a:t>
            </a:r>
            <a:r>
              <a:rPr lang="en-US" altLang="zh-CN" sz="1400">
                <a:solidFill>
                  <a:schemeClr val="tx1"/>
                </a:solidFill>
                <a:ea typeface="阿里巴巴普惠体" panose="00020600040101010101"/>
              </a:rPr>
              <a:t>ID</a:t>
            </a:r>
            <a:endParaRPr lang="zh-CN" altLang="en-US" sz="1400">
              <a:solidFill>
                <a:schemeClr val="tx1"/>
              </a:solidFill>
              <a:ea typeface="阿里巴巴普惠体" panose="00020600040101010101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D8B6DAB5-B379-4767-AB2C-7BFD24F6E7B1}"/>
              </a:ext>
            </a:extLst>
          </p:cNvPr>
          <p:cNvCxnSpPr>
            <a:cxnSpLocks/>
            <a:stCxn id="14" idx="0"/>
            <a:endCxn id="24" idx="1"/>
          </p:cNvCxnSpPr>
          <p:nvPr/>
        </p:nvCxnSpPr>
        <p:spPr>
          <a:xfrm rot="5400000" flipH="1" flipV="1">
            <a:off x="5303631" y="-118528"/>
            <a:ext cx="337257" cy="6084843"/>
          </a:xfrm>
          <a:prstGeom prst="bentConnector2">
            <a:avLst/>
          </a:prstGeom>
          <a:ln w="1270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2D3F584-AB89-4292-A6BE-2072C89BEC9A}"/>
              </a:ext>
            </a:extLst>
          </p:cNvPr>
          <p:cNvSpPr/>
          <p:nvPr/>
        </p:nvSpPr>
        <p:spPr>
          <a:xfrm>
            <a:off x="8514681" y="3339607"/>
            <a:ext cx="1463040" cy="42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  <a:ea typeface="阿里巴巴普惠体" panose="00020600040101010101"/>
              </a:rPr>
              <a:t>喜欢用户</a:t>
            </a:r>
            <a:r>
              <a:rPr lang="en-US" altLang="zh-CN" sz="1400">
                <a:solidFill>
                  <a:schemeClr val="tx1"/>
                </a:solidFill>
                <a:ea typeface="阿里巴巴普惠体" panose="00020600040101010101"/>
              </a:rPr>
              <a:t>ID</a:t>
            </a:r>
            <a:endParaRPr lang="zh-CN" altLang="en-US" sz="1400">
              <a:solidFill>
                <a:schemeClr val="tx1"/>
              </a:solidFill>
              <a:ea typeface="阿里巴巴普惠体" panose="00020600040101010101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A4E7AE0-0627-4833-94DA-6FE233A4F9CD}"/>
              </a:ext>
            </a:extLst>
          </p:cNvPr>
          <p:cNvCxnSpPr>
            <a:cxnSpLocks/>
            <a:stCxn id="16" idx="2"/>
            <a:endCxn id="33" idx="1"/>
          </p:cNvCxnSpPr>
          <p:nvPr/>
        </p:nvCxnSpPr>
        <p:spPr>
          <a:xfrm rot="16200000" flipH="1">
            <a:off x="5268121" y="1184049"/>
            <a:ext cx="408277" cy="6084844"/>
          </a:xfrm>
          <a:prstGeom prst="bentConnector2">
            <a:avLst/>
          </a:prstGeom>
          <a:ln w="1270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21C99E4-5936-4C20-98B8-1616B35866B8}"/>
              </a:ext>
            </a:extLst>
          </p:cNvPr>
          <p:cNvSpPr/>
          <p:nvPr/>
        </p:nvSpPr>
        <p:spPr>
          <a:xfrm>
            <a:off x="8514681" y="4033121"/>
            <a:ext cx="1890228" cy="794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  <a:ea typeface="阿里巴巴普惠体" panose="00020600040101010101"/>
              </a:rPr>
              <a:t>是否喜欢</a:t>
            </a:r>
            <a:endParaRPr lang="en-US" altLang="zh-CN" sz="1400">
              <a:solidFill>
                <a:schemeClr val="tx1"/>
              </a:solidFill>
              <a:ea typeface="阿里巴巴普惠体" panose="00020600040101010101"/>
            </a:endParaRPr>
          </a:p>
        </p:txBody>
      </p:sp>
      <p:sp>
        <p:nvSpPr>
          <p:cNvPr id="38" name="三角形 9">
            <a:extLst>
              <a:ext uri="{FF2B5EF4-FFF2-40B4-BE49-F238E27FC236}">
                <a16:creationId xmlns:a16="http://schemas.microsoft.com/office/drawing/2014/main" id="{9FA402DC-5FD6-48E1-B591-508DB1F75F19}"/>
              </a:ext>
            </a:extLst>
          </p:cNvPr>
          <p:cNvSpPr/>
          <p:nvPr/>
        </p:nvSpPr>
        <p:spPr>
          <a:xfrm rot="2651319">
            <a:off x="880978" y="569103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B33657F-982A-44EC-A18A-E7DA5DF458C9}"/>
              </a:ext>
            </a:extLst>
          </p:cNvPr>
          <p:cNvSpPr/>
          <p:nvPr/>
        </p:nvSpPr>
        <p:spPr>
          <a:xfrm>
            <a:off x="974293" y="5334450"/>
            <a:ext cx="9348268" cy="1051184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959647-CDC2-4598-AED2-39B7F8EB8EC5}"/>
              </a:ext>
            </a:extLst>
          </p:cNvPr>
          <p:cNvSpPr/>
          <p:nvPr/>
        </p:nvSpPr>
        <p:spPr>
          <a:xfrm>
            <a:off x="874364" y="540692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E480EAB8-4895-4E9F-BC66-CE28F3EDB50F}"/>
              </a:ext>
            </a:extLst>
          </p:cNvPr>
          <p:cNvSpPr txBox="1"/>
          <p:nvPr/>
        </p:nvSpPr>
        <p:spPr>
          <a:xfrm>
            <a:off x="1401012" y="5651322"/>
            <a:ext cx="816566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喜欢、不喜欢实际上就是对</a:t>
            </a:r>
            <a:r>
              <a:rPr lang="en-US" altLang="zh-CN" sz="1400" b="1">
                <a:solidFill>
                  <a:srgbClr val="AD2B26"/>
                </a:solidFill>
                <a:ea typeface="Alibaba PuHuiTi R"/>
              </a:rPr>
              <a:t>isLike</a:t>
            </a:r>
            <a:r>
              <a:rPr lang="zh-CN" altLang="en-US" sz="1400">
                <a:ea typeface="Alibaba PuHuiTi R"/>
              </a:rPr>
              <a:t>字段进行操作</a:t>
            </a:r>
            <a:endParaRPr lang="en-US" altLang="zh-CN" sz="1400"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en-US" altLang="zh-CN" sz="1400" b="1">
                <a:solidFill>
                  <a:srgbClr val="AD2B26"/>
                </a:solidFill>
                <a:ea typeface="Alibaba PuHuiTi R"/>
              </a:rPr>
              <a:t>true</a:t>
            </a:r>
            <a:r>
              <a:rPr lang="zh-CN" altLang="en-US" sz="1400">
                <a:ea typeface="Alibaba PuHuiTi R"/>
              </a:rPr>
              <a:t>：喜欢  ，</a:t>
            </a:r>
            <a:r>
              <a:rPr lang="en-US" altLang="zh-CN" sz="1400" b="1">
                <a:solidFill>
                  <a:srgbClr val="AD2B26"/>
                </a:solidFill>
                <a:ea typeface="Alibaba PuHuiTi R"/>
              </a:rPr>
              <a:t>false</a:t>
            </a:r>
            <a:r>
              <a:rPr lang="zh-CN" altLang="en-US" sz="1400">
                <a:ea typeface="Alibaba PuHuiTi R"/>
              </a:rPr>
              <a:t>：不喜欢</a:t>
            </a:r>
            <a:endParaRPr lang="en-US" altLang="zh-CN" sz="1400" dirty="0"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249634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 animBg="1"/>
      <p:bldP spid="24" grpId="0"/>
      <p:bldP spid="30" grpId="0"/>
      <p:bldP spid="33" grpId="0"/>
      <p:bldP spid="38" grpId="0" animBg="1"/>
      <p:bldP spid="39" grpId="0" animBg="1"/>
      <p:bldP spid="40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3C7727C-FFD0-434F-AC26-204FC6D64C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探花功能使用</a:t>
            </a:r>
            <a:r>
              <a:rPr lang="en-US" altLang="zh-CN"/>
              <a:t>Redis</a:t>
            </a:r>
            <a:r>
              <a:rPr lang="zh-CN" altLang="en-US"/>
              <a:t>缓存提高查询效率。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对于喜欢</a:t>
            </a:r>
            <a:r>
              <a:rPr lang="en-US" altLang="zh-CN"/>
              <a:t>/</a:t>
            </a:r>
            <a:r>
              <a:rPr lang="zh-CN" altLang="en-US"/>
              <a:t>不喜欢功能，使用</a:t>
            </a:r>
            <a:r>
              <a:rPr lang="en-US" altLang="zh-CN"/>
              <a:t>Redis</a:t>
            </a:r>
            <a:r>
              <a:rPr lang="zh-CN" altLang="en-US"/>
              <a:t>中的</a:t>
            </a:r>
            <a:r>
              <a:rPr lang="en-US" altLang="zh-CN"/>
              <a:t>set</a:t>
            </a:r>
            <a:r>
              <a:rPr lang="zh-CN" altLang="en-US"/>
              <a:t>进行存储。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Redis 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的 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Set 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是无序集合。集合成员是唯一的，这就意味着集合中不能出现重复的数据。使用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Set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可以方便的实现交集，并集等个性化查询。</a:t>
            </a:r>
            <a:endParaRPr lang="en-US" altLang="zh-CN" b="0" i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数据规则：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喜欢：</a:t>
            </a:r>
            <a:r>
              <a:rPr lang="en-US" altLang="zh-CN"/>
              <a:t>USER_LIKE_SET_{ID}</a:t>
            </a:r>
          </a:p>
          <a:p>
            <a:pPr marL="0" indent="0">
              <a:buNone/>
            </a:pPr>
            <a:r>
              <a:rPr lang="zh-CN" altLang="en-US"/>
              <a:t>不喜欢：</a:t>
            </a:r>
            <a:r>
              <a:rPr lang="en-US" altLang="zh-CN"/>
              <a:t>USER_NOT_LIKE_SET_{ID}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9814C66-09EF-4175-B673-AA100787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探花功能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599DAF-D9FA-45D5-B502-AA47AFCA7C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87860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探花功能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B7000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查询卡片列表</a:t>
            </a:r>
            <a:endParaRPr lang="en-US" altLang="zh-CN">
              <a:solidFill>
                <a:srgbClr val="B7000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喜欢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/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不喜欢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01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0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探花功能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接口文档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29">
            <a:extLst>
              <a:ext uri="{FF2B5EF4-FFF2-40B4-BE49-F238E27FC236}">
                <a16:creationId xmlns:a16="http://schemas.microsoft.com/office/drawing/2014/main" id="{8565B5FF-7459-4458-8BE5-E4EE1540E252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57F403C4-21D8-4B45-8959-1334727F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35882"/>
              </p:ext>
            </p:extLst>
          </p:nvPr>
        </p:nvGraphicFramePr>
        <p:xfrm>
          <a:off x="842358" y="1712220"/>
          <a:ext cx="6643677" cy="14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880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4939797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288304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/tanhua/cards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GET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ResponseEntity&lt;TodayBest[]&gt;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60A35B-45F9-4E47-969F-4DB9EACC1F90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3E2998-E292-4682-B87B-15346BB09707}"/>
              </a:ext>
            </a:extLst>
          </p:cNvPr>
          <p:cNvSpPr/>
          <p:nvPr/>
        </p:nvSpPr>
        <p:spPr>
          <a:xfrm>
            <a:off x="3530271" y="2811259"/>
            <a:ext cx="2955410" cy="31714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1AFA5110-AB1F-4637-B049-C5E7E1E69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6" y="1712220"/>
            <a:ext cx="3271803" cy="2308324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558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"avatar"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"avatar_1.png"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致远哥哥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"man"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单身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本科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年龄相仿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...  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三角形 9">
            <a:extLst>
              <a:ext uri="{FF2B5EF4-FFF2-40B4-BE49-F238E27FC236}">
                <a16:creationId xmlns:a16="http://schemas.microsoft.com/office/drawing/2014/main" id="{F4F30212-9AE4-4226-97C3-61B41D0E4619}"/>
              </a:ext>
            </a:extLst>
          </p:cNvPr>
          <p:cNvSpPr/>
          <p:nvPr/>
        </p:nvSpPr>
        <p:spPr>
          <a:xfrm rot="2651319">
            <a:off x="880978" y="569103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9B9CC03-61E5-42A0-9C98-D315C5B08D8D}"/>
              </a:ext>
            </a:extLst>
          </p:cNvPr>
          <p:cNvSpPr/>
          <p:nvPr/>
        </p:nvSpPr>
        <p:spPr>
          <a:xfrm>
            <a:off x="974293" y="5334450"/>
            <a:ext cx="9348268" cy="1051184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9D7EC03-93A4-4CDB-B4B7-B6D8CBF9D79D}"/>
              </a:ext>
            </a:extLst>
          </p:cNvPr>
          <p:cNvSpPr/>
          <p:nvPr/>
        </p:nvSpPr>
        <p:spPr>
          <a:xfrm>
            <a:off x="874364" y="540692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76B4C22C-7275-4D99-A4AE-AB5E2FBA0AE6}"/>
              </a:ext>
            </a:extLst>
          </p:cNvPr>
          <p:cNvSpPr txBox="1"/>
          <p:nvPr/>
        </p:nvSpPr>
        <p:spPr>
          <a:xfrm>
            <a:off x="1401012" y="5651322"/>
            <a:ext cx="816566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49504F"/>
                </a:solidFill>
                <a:ea typeface="Alibaba PuHuiTi R"/>
              </a:rPr>
              <a:t>单次查询随机返回</a:t>
            </a:r>
            <a:r>
              <a:rPr lang="en-US" altLang="zh-CN" sz="1400">
                <a:solidFill>
                  <a:srgbClr val="B70006"/>
                </a:solidFill>
                <a:ea typeface="Alibaba PuHuiTi R"/>
              </a:rPr>
              <a:t>10</a:t>
            </a:r>
            <a:r>
              <a:rPr lang="zh-CN" altLang="en-US" sz="1400">
                <a:solidFill>
                  <a:srgbClr val="B70006"/>
                </a:solidFill>
                <a:ea typeface="Alibaba PuHuiTi R"/>
              </a:rPr>
              <a:t>条</a:t>
            </a:r>
            <a:r>
              <a:rPr lang="zh-CN" altLang="en-US" sz="1400">
                <a:solidFill>
                  <a:srgbClr val="49504F"/>
                </a:solidFill>
                <a:ea typeface="Alibaba PuHuiTi R"/>
              </a:rPr>
              <a:t>推荐用户数据</a:t>
            </a:r>
            <a:endParaRPr lang="en-US" altLang="zh-CN" sz="1400">
              <a:solidFill>
                <a:srgbClr val="49504F"/>
              </a:solidFill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49504F"/>
                </a:solidFill>
                <a:ea typeface="Alibaba PuHuiTi R"/>
              </a:rPr>
              <a:t>需要</a:t>
            </a:r>
            <a:r>
              <a:rPr lang="zh-CN" altLang="en-US" sz="1400">
                <a:solidFill>
                  <a:srgbClr val="B70006"/>
                </a:solidFill>
                <a:ea typeface="Alibaba PuHuiTi R"/>
              </a:rPr>
              <a:t>排除已喜欢</a:t>
            </a:r>
            <a:r>
              <a:rPr lang="en-US" altLang="zh-CN" sz="1400">
                <a:solidFill>
                  <a:srgbClr val="B70006"/>
                </a:solidFill>
                <a:ea typeface="Alibaba PuHuiTi R"/>
              </a:rPr>
              <a:t>/</a:t>
            </a:r>
            <a:r>
              <a:rPr lang="zh-CN" altLang="en-US" sz="1400">
                <a:solidFill>
                  <a:srgbClr val="B70006"/>
                </a:solidFill>
                <a:ea typeface="Alibaba PuHuiTi R"/>
              </a:rPr>
              <a:t>不喜欢</a:t>
            </a:r>
            <a:r>
              <a:rPr lang="zh-CN" altLang="en-US" sz="1400">
                <a:solidFill>
                  <a:srgbClr val="49504F"/>
                </a:solidFill>
                <a:ea typeface="Alibaba PuHuiTi R"/>
              </a:rPr>
              <a:t>的数据</a:t>
            </a:r>
            <a:endParaRPr lang="en-US" altLang="zh-CN" sz="1400">
              <a:solidFill>
                <a:srgbClr val="49504F"/>
              </a:solidFill>
              <a:ea typeface="Alibaba PuHuiTi R"/>
            </a:endParaRPr>
          </a:p>
        </p:txBody>
      </p:sp>
      <p:sp>
        <p:nvSpPr>
          <p:cNvPr id="30" name="文本占位符 6">
            <a:extLst>
              <a:ext uri="{FF2B5EF4-FFF2-40B4-BE49-F238E27FC236}">
                <a16:creationId xmlns:a16="http://schemas.microsoft.com/office/drawing/2014/main" id="{75BEAAAA-8D92-42C7-B5C5-4973DA96B6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2358" y="3139465"/>
            <a:ext cx="6791341" cy="378670"/>
          </a:xfrm>
        </p:spPr>
        <p:txBody>
          <a:bodyPr/>
          <a:lstStyle/>
          <a:p>
            <a:r>
              <a:rPr lang="zh-CN" altLang="en-US">
                <a:hlinkClick r:id="rId3"/>
              </a:rPr>
              <a:t>点击查看</a:t>
            </a:r>
            <a:r>
              <a:rPr lang="en-US" altLang="zh-CN">
                <a:hlinkClick r:id="rId3"/>
              </a:rPr>
              <a:t>《YAPI》</a:t>
            </a:r>
            <a:r>
              <a:rPr lang="zh-CN" altLang="en-US">
                <a:hlinkClick r:id="rId3"/>
              </a:rPr>
              <a:t>接口文档</a:t>
            </a:r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BCEF977-6B88-46D8-9FB8-FE73355D741E}"/>
              </a:ext>
            </a:extLst>
          </p:cNvPr>
          <p:cNvCxnSpPr>
            <a:stCxn id="12" idx="3"/>
          </p:cNvCxnSpPr>
          <p:nvPr/>
        </p:nvCxnSpPr>
        <p:spPr>
          <a:xfrm flipV="1">
            <a:off x="6485681" y="2969831"/>
            <a:ext cx="1955055" cy="1"/>
          </a:xfrm>
          <a:prstGeom prst="straightConnector1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1815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4" grpId="0" animBg="1"/>
      <p:bldP spid="25" grpId="0" animBg="1"/>
      <p:bldP spid="26" grpId="0" animBg="1"/>
      <p:bldP spid="27" grpId="0"/>
      <p:bldP spid="3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69F4C5B-71DF-407A-AF15-199E3DA4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探花功能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5511BB-AA03-4BA9-A927-A68DD2889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思路分析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17FAEF0-A7B6-473D-909D-140D7AC0E5A4}"/>
              </a:ext>
            </a:extLst>
          </p:cNvPr>
          <p:cNvGrpSpPr/>
          <p:nvPr/>
        </p:nvGrpSpPr>
        <p:grpSpPr>
          <a:xfrm>
            <a:off x="1410083" y="4204149"/>
            <a:ext cx="583060" cy="1130455"/>
            <a:chOff x="1054456" y="2135704"/>
            <a:chExt cx="583060" cy="113045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61B52A6-FB66-44BB-98C1-C2D67146ED7C}"/>
                </a:ext>
              </a:extLst>
            </p:cNvPr>
            <p:cNvSpPr/>
            <p:nvPr/>
          </p:nvSpPr>
          <p:spPr>
            <a:xfrm>
              <a:off x="1054456" y="2135704"/>
              <a:ext cx="583060" cy="1130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Shape 2486">
              <a:extLst>
                <a:ext uri="{FF2B5EF4-FFF2-40B4-BE49-F238E27FC236}">
                  <a16:creationId xmlns:a16="http://schemas.microsoft.com/office/drawing/2014/main" id="{95B7D8E6-3651-4EB5-A2A5-5B918353545F}"/>
                </a:ext>
              </a:extLst>
            </p:cNvPr>
            <p:cNvSpPr/>
            <p:nvPr/>
          </p:nvSpPr>
          <p:spPr>
            <a:xfrm>
              <a:off x="1054456" y="2135704"/>
              <a:ext cx="583060" cy="111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200" b="1" noProof="1">
                <a:latin typeface="Consolas" panose="020B0609020204030204" pitchFamily="49" charset="0"/>
                <a:ea typeface="阿里巴巴普惠体" panose="00020600040101010101"/>
                <a:cs typeface="Arial" panose="020B0604020202020204"/>
                <a:sym typeface="Consolas" panose="020B0609020204030204" pitchFamily="49" charset="0"/>
              </a:endParaRPr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DC9228-0587-4FCD-B8E7-42916BD9FCDA}"/>
              </a:ext>
            </a:extLst>
          </p:cNvPr>
          <p:cNvCxnSpPr>
            <a:cxnSpLocks/>
          </p:cNvCxnSpPr>
          <p:nvPr/>
        </p:nvCxnSpPr>
        <p:spPr>
          <a:xfrm flipV="1">
            <a:off x="2032020" y="4763986"/>
            <a:ext cx="1082234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13CDA59-7E8C-40FF-ACE4-4A2FF45C32E0}"/>
              </a:ext>
            </a:extLst>
          </p:cNvPr>
          <p:cNvSpPr/>
          <p:nvPr/>
        </p:nvSpPr>
        <p:spPr>
          <a:xfrm>
            <a:off x="8267012" y="5907649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构造默认数据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0F31D04-5779-4A66-9DB7-77FDA852246A}"/>
              </a:ext>
            </a:extLst>
          </p:cNvPr>
          <p:cNvSpPr/>
          <p:nvPr/>
        </p:nvSpPr>
        <p:spPr>
          <a:xfrm>
            <a:off x="3151105" y="4505391"/>
            <a:ext cx="1392653" cy="51719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阿里巴巴普惠体" panose="00020600040101010101"/>
              </a:rPr>
              <a:t>喜欢用户列表</a:t>
            </a:r>
          </a:p>
        </p:txBody>
      </p:sp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3B24B9BD-0FB7-4391-B5AC-15B68525C1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72863"/>
            <a:ext cx="10698800" cy="1772999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查询探花卡片推荐用户列表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、查询已喜欢</a:t>
            </a:r>
            <a:r>
              <a:rPr lang="en-US" altLang="zh-CN"/>
              <a:t>/</a:t>
            </a:r>
            <a:r>
              <a:rPr lang="zh-CN" altLang="en-US"/>
              <a:t>不喜欢的用户列表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、查询推荐列表，并排除已喜欢</a:t>
            </a:r>
            <a:r>
              <a:rPr lang="en-US" altLang="zh-CN"/>
              <a:t>/</a:t>
            </a:r>
            <a:r>
              <a:rPr lang="zh-CN" altLang="en-US"/>
              <a:t>不喜欢用户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、如果推荐列表不存在，构造默认数据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2BEB02B-70BB-423A-9069-ED8636F50D7B}"/>
              </a:ext>
            </a:extLst>
          </p:cNvPr>
          <p:cNvSpPr/>
          <p:nvPr/>
        </p:nvSpPr>
        <p:spPr>
          <a:xfrm>
            <a:off x="5662843" y="4505391"/>
            <a:ext cx="1392653" cy="51719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阿里巴巴普惠体" panose="00020600040101010101"/>
              </a:rPr>
              <a:t>查询推荐用户</a:t>
            </a: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76E9A9CF-0A11-40ED-8FC4-99759B1A3028}"/>
              </a:ext>
            </a:extLst>
          </p:cNvPr>
          <p:cNvSpPr/>
          <p:nvPr/>
        </p:nvSpPr>
        <p:spPr>
          <a:xfrm>
            <a:off x="10685890" y="4301564"/>
            <a:ext cx="992124" cy="924842"/>
          </a:xfrm>
          <a:prstGeom prst="flowChartConnector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结束</a:t>
            </a:r>
          </a:p>
        </p:txBody>
      </p:sp>
      <p:sp>
        <p:nvSpPr>
          <p:cNvPr id="31" name="流程图: 决策 30">
            <a:extLst>
              <a:ext uri="{FF2B5EF4-FFF2-40B4-BE49-F238E27FC236}">
                <a16:creationId xmlns:a16="http://schemas.microsoft.com/office/drawing/2014/main" id="{AEFA4864-9932-4DCF-B64E-D77345322B51}"/>
              </a:ext>
            </a:extLst>
          </p:cNvPr>
          <p:cNvSpPr/>
          <p:nvPr/>
        </p:nvSpPr>
        <p:spPr>
          <a:xfrm>
            <a:off x="8099665" y="4465046"/>
            <a:ext cx="1767254" cy="597878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ea typeface="阿里巴巴普惠体" panose="00020600040101010101" pitchFamily="18" charset="-122"/>
              </a:rPr>
              <a:t>是否存在</a:t>
            </a:r>
            <a:endParaRPr lang="zh-CN" altLang="en-US" sz="14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6485235-829E-4155-B05A-F54224478CBD}"/>
              </a:ext>
            </a:extLst>
          </p:cNvPr>
          <p:cNvCxnSpPr>
            <a:cxnSpLocks/>
          </p:cNvCxnSpPr>
          <p:nvPr/>
        </p:nvCxnSpPr>
        <p:spPr>
          <a:xfrm flipV="1">
            <a:off x="4580609" y="4748400"/>
            <a:ext cx="1082234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C46A797-FE33-4A1B-BBC7-F561C63E61F3}"/>
              </a:ext>
            </a:extLst>
          </p:cNvPr>
          <p:cNvCxnSpPr>
            <a:cxnSpLocks/>
          </p:cNvCxnSpPr>
          <p:nvPr/>
        </p:nvCxnSpPr>
        <p:spPr>
          <a:xfrm flipV="1">
            <a:off x="7039873" y="4763985"/>
            <a:ext cx="1082234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A16D7FD-9B00-4331-927A-D07F94CADC03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9828854" y="4763985"/>
            <a:ext cx="857036" cy="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1501505-66BE-4A23-8BA8-D6A95F75F6F1}"/>
              </a:ext>
            </a:extLst>
          </p:cNvPr>
          <p:cNvCxnSpPr>
            <a:stCxn id="31" idx="2"/>
            <a:endCxn id="12" idx="0"/>
          </p:cNvCxnSpPr>
          <p:nvPr/>
        </p:nvCxnSpPr>
        <p:spPr>
          <a:xfrm>
            <a:off x="8983292" y="5062924"/>
            <a:ext cx="0" cy="844725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DF54554E-2E56-417A-A2A4-8B228D45D56F}"/>
              </a:ext>
            </a:extLst>
          </p:cNvPr>
          <p:cNvCxnSpPr>
            <a:stCxn id="12" idx="3"/>
            <a:endCxn id="30" idx="4"/>
          </p:cNvCxnSpPr>
          <p:nvPr/>
        </p:nvCxnSpPr>
        <p:spPr>
          <a:xfrm flipV="1">
            <a:off x="9699572" y="5226406"/>
            <a:ext cx="1482380" cy="885419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E19F0FF1-11E6-49F1-8C35-DD34AC5EF39C}"/>
              </a:ext>
            </a:extLst>
          </p:cNvPr>
          <p:cNvSpPr/>
          <p:nvPr/>
        </p:nvSpPr>
        <p:spPr>
          <a:xfrm>
            <a:off x="1798948" y="4361026"/>
            <a:ext cx="1432560" cy="40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发送请求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607648A-EBE4-4C89-B037-A63DC81E1886}"/>
              </a:ext>
            </a:extLst>
          </p:cNvPr>
          <p:cNvSpPr/>
          <p:nvPr/>
        </p:nvSpPr>
        <p:spPr>
          <a:xfrm>
            <a:off x="9499137" y="4395692"/>
            <a:ext cx="1432560" cy="40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存在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7C0AD43-4A20-44FC-9E97-C0111FD79C1E}"/>
              </a:ext>
            </a:extLst>
          </p:cNvPr>
          <p:cNvSpPr/>
          <p:nvPr/>
        </p:nvSpPr>
        <p:spPr>
          <a:xfrm>
            <a:off x="8122107" y="5252451"/>
            <a:ext cx="1432560" cy="40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不</a:t>
            </a:r>
            <a:endParaRPr lang="en-US" altLang="zh-CN" sz="140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存</a:t>
            </a:r>
            <a:endParaRPr lang="en-US" altLang="zh-CN" sz="140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在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41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9" grpId="0" animBg="1"/>
      <p:bldP spid="30" grpId="0" animBg="1"/>
      <p:bldP spid="31" grpId="0" animBg="1"/>
      <p:bldP spid="43" grpId="0"/>
      <p:bldP spid="50" grpId="0"/>
      <p:bldP spid="5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854;#391932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4919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193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1932;#394060;"/>
</p:tagLst>
</file>

<file path=ppt/theme/theme1.xml><?xml version="1.0" encoding="utf-8"?>
<a:theme xmlns:a="http://schemas.openxmlformats.org/drawingml/2006/main" name="11_课程总结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38390</TotalTime>
  <Words>2378</Words>
  <Application>Microsoft Office PowerPoint</Application>
  <PresentationFormat>宽屏</PresentationFormat>
  <Paragraphs>315</Paragraphs>
  <Slides>45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45</vt:i4>
      </vt:variant>
    </vt:vector>
  </HeadingPairs>
  <TitlesOfParts>
    <vt:vector size="70" baseType="lpstr">
      <vt:lpstr>Alibaba PuHuiTi B</vt:lpstr>
      <vt:lpstr>Alibaba PuHuiTi M</vt:lpstr>
      <vt:lpstr>Alibaba PuHuiTi R</vt:lpstr>
      <vt:lpstr>-apple-system</vt:lpstr>
      <vt:lpstr>Helvetica Neue</vt:lpstr>
      <vt:lpstr>阿里巴巴普惠体</vt:lpstr>
      <vt:lpstr>等线</vt:lpstr>
      <vt:lpstr>黑体</vt:lpstr>
      <vt:lpstr>宋体</vt:lpstr>
      <vt:lpstr>Arial</vt:lpstr>
      <vt:lpstr>Arial</vt:lpstr>
      <vt:lpstr>Calibri</vt:lpstr>
      <vt:lpstr>Consolas</vt:lpstr>
      <vt:lpstr>Segoe UI</vt:lpstr>
      <vt:lpstr>Verdana</vt:lpstr>
      <vt:lpstr>Wingdings</vt:lpstr>
      <vt:lpstr>11_课程总结</vt:lpstr>
      <vt:lpstr>封面2</vt:lpstr>
      <vt:lpstr>目录</vt:lpstr>
      <vt:lpstr>学习目标</vt:lpstr>
      <vt:lpstr>1_学习目标</vt:lpstr>
      <vt:lpstr>章节页版式（一级+二级标题）</vt:lpstr>
      <vt:lpstr>章节页版式（一级标题）</vt:lpstr>
      <vt:lpstr>正文设计方案</vt:lpstr>
      <vt:lpstr>5_结束页设计方案</vt:lpstr>
      <vt:lpstr>搜附近</vt:lpstr>
      <vt:lpstr>PowerPoint 演示文稿</vt:lpstr>
      <vt:lpstr>探花功能</vt:lpstr>
      <vt:lpstr>探花功能</vt:lpstr>
      <vt:lpstr>探花功能</vt:lpstr>
      <vt:lpstr>探花功能</vt:lpstr>
      <vt:lpstr>探花功能</vt:lpstr>
      <vt:lpstr>探花功能</vt:lpstr>
      <vt:lpstr>探花功能</vt:lpstr>
      <vt:lpstr>探花功能</vt:lpstr>
      <vt:lpstr>探花功能</vt:lpstr>
      <vt:lpstr>探花功能</vt:lpstr>
      <vt:lpstr>探花功能</vt:lpstr>
      <vt:lpstr>探花功能</vt:lpstr>
      <vt:lpstr>探花功能</vt:lpstr>
      <vt:lpstr>探花功能</vt:lpstr>
      <vt:lpstr>地理位置查询</vt:lpstr>
      <vt:lpstr>地理位置查询</vt:lpstr>
      <vt:lpstr>地理位置查询</vt:lpstr>
      <vt:lpstr>地理位置查询</vt:lpstr>
      <vt:lpstr>地理位置查询</vt:lpstr>
      <vt:lpstr>地理位置查询</vt:lpstr>
      <vt:lpstr>地理位置查询</vt:lpstr>
      <vt:lpstr>地理位置查询</vt:lpstr>
      <vt:lpstr>地理位置查询</vt:lpstr>
      <vt:lpstr>地理位置查询</vt:lpstr>
      <vt:lpstr>地理位置查询</vt:lpstr>
      <vt:lpstr>地理位置查询</vt:lpstr>
      <vt:lpstr>搜附近</vt:lpstr>
      <vt:lpstr>搜附近</vt:lpstr>
      <vt:lpstr>搜附近</vt:lpstr>
      <vt:lpstr>搜附近</vt:lpstr>
      <vt:lpstr>搜附近</vt:lpstr>
      <vt:lpstr>搜附近</vt:lpstr>
      <vt:lpstr>搜附近</vt:lpstr>
      <vt:lpstr>搜附近</vt:lpstr>
      <vt:lpstr>搜附近</vt:lpstr>
      <vt:lpstr>搜附近</vt:lpstr>
      <vt:lpstr>搜附近</vt:lpstr>
      <vt:lpstr>搜附近</vt:lpstr>
      <vt:lpstr>搜附近</vt:lpstr>
      <vt:lpstr>搜附近</vt:lpstr>
      <vt:lpstr>PowerPoint 演示文稿</vt:lpstr>
      <vt:lpstr>圈子互动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张福泉</cp:lastModifiedBy>
  <cp:revision>1514</cp:revision>
  <dcterms:created xsi:type="dcterms:W3CDTF">2020-03-31T02:23:27Z</dcterms:created>
  <dcterms:modified xsi:type="dcterms:W3CDTF">2021-06-24T10:37:34Z</dcterms:modified>
</cp:coreProperties>
</file>