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696" r:id="rId2"/>
    <p:sldMasterId id="2147483665" r:id="rId3"/>
    <p:sldMasterId id="2147483707" r:id="rId4"/>
    <p:sldMasterId id="2147483715" r:id="rId5"/>
    <p:sldMasterId id="2147483700" r:id="rId6"/>
    <p:sldMasterId id="2147483698" r:id="rId7"/>
    <p:sldMasterId id="2147483668" r:id="rId8"/>
    <p:sldMasterId id="2147483672" r:id="rId9"/>
  </p:sldMasterIdLst>
  <p:notesMasterIdLst>
    <p:notesMasterId r:id="rId69"/>
  </p:notesMasterIdLst>
  <p:handoutMasterIdLst>
    <p:handoutMasterId r:id="rId70"/>
  </p:handoutMasterIdLst>
  <p:sldIdLst>
    <p:sldId id="462" r:id="rId10"/>
    <p:sldId id="463" r:id="rId11"/>
    <p:sldId id="695" r:id="rId12"/>
    <p:sldId id="845" r:id="rId13"/>
    <p:sldId id="848" r:id="rId14"/>
    <p:sldId id="863" r:id="rId15"/>
    <p:sldId id="867" r:id="rId16"/>
    <p:sldId id="804" r:id="rId17"/>
    <p:sldId id="868" r:id="rId18"/>
    <p:sldId id="849" r:id="rId19"/>
    <p:sldId id="869" r:id="rId20"/>
    <p:sldId id="870" r:id="rId21"/>
    <p:sldId id="806" r:id="rId22"/>
    <p:sldId id="850" r:id="rId23"/>
    <p:sldId id="807" r:id="rId24"/>
    <p:sldId id="829" r:id="rId25"/>
    <p:sldId id="864" r:id="rId26"/>
    <p:sldId id="830" r:id="rId27"/>
    <p:sldId id="831" r:id="rId28"/>
    <p:sldId id="843" r:id="rId29"/>
    <p:sldId id="844" r:id="rId30"/>
    <p:sldId id="865" r:id="rId31"/>
    <p:sldId id="842" r:id="rId32"/>
    <p:sldId id="837" r:id="rId33"/>
    <p:sldId id="840" r:id="rId34"/>
    <p:sldId id="841" r:id="rId35"/>
    <p:sldId id="832" r:id="rId36"/>
    <p:sldId id="833" r:id="rId37"/>
    <p:sldId id="838" r:id="rId38"/>
    <p:sldId id="808" r:id="rId39"/>
    <p:sldId id="854" r:id="rId40"/>
    <p:sldId id="859" r:id="rId41"/>
    <p:sldId id="809" r:id="rId42"/>
    <p:sldId id="851" r:id="rId43"/>
    <p:sldId id="855" r:id="rId44"/>
    <p:sldId id="857" r:id="rId45"/>
    <p:sldId id="810" r:id="rId46"/>
    <p:sldId id="866" r:id="rId47"/>
    <p:sldId id="852" r:id="rId48"/>
    <p:sldId id="811" r:id="rId49"/>
    <p:sldId id="853" r:id="rId50"/>
    <p:sldId id="862" r:id="rId51"/>
    <p:sldId id="860" r:id="rId52"/>
    <p:sldId id="861" r:id="rId53"/>
    <p:sldId id="812" r:id="rId54"/>
    <p:sldId id="816" r:id="rId55"/>
    <p:sldId id="817" r:id="rId56"/>
    <p:sldId id="818" r:id="rId57"/>
    <p:sldId id="826" r:id="rId58"/>
    <p:sldId id="819" r:id="rId59"/>
    <p:sldId id="820" r:id="rId60"/>
    <p:sldId id="828" r:id="rId61"/>
    <p:sldId id="821" r:id="rId62"/>
    <p:sldId id="827" r:id="rId63"/>
    <p:sldId id="822" r:id="rId64"/>
    <p:sldId id="825" r:id="rId65"/>
    <p:sldId id="813" r:id="rId66"/>
    <p:sldId id="814" r:id="rId67"/>
    <p:sldId id="815" r:id="rId68"/>
  </p:sldIdLst>
  <p:sldSz cx="12192000" cy="685800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" initials="l" lastIdx="3" clrIdx="0">
    <p:extLst>
      <p:ext uri="{19B8F6BF-5375-455C-9EA6-DF929625EA0E}">
        <p15:presenceInfo xmlns:p15="http://schemas.microsoft.com/office/powerpoint/2012/main" userId="lemon" providerId="None"/>
      </p:ext>
    </p:extLst>
  </p:cmAuthor>
  <p:cmAuthor id="2" name="张福泉" initials="张福泉" lastIdx="3" clrIdx="1">
    <p:extLst>
      <p:ext uri="{19B8F6BF-5375-455C-9EA6-DF929625EA0E}">
        <p15:presenceInfo xmlns:p15="http://schemas.microsoft.com/office/powerpoint/2012/main" userId="张福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6"/>
    <a:srgbClr val="49504F"/>
    <a:srgbClr val="FFFFE4"/>
    <a:srgbClr val="B60206"/>
    <a:srgbClr val="333333"/>
    <a:srgbClr val="FFFFFF"/>
    <a:srgbClr val="AD2B26"/>
    <a:srgbClr val="919191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3826" autoAdjust="0"/>
  </p:normalViewPr>
  <p:slideViewPr>
    <p:cSldViewPr snapToGrid="0">
      <p:cViewPr varScale="1">
        <p:scale>
          <a:sx n="63" d="100"/>
          <a:sy n="63" d="100"/>
        </p:scale>
        <p:origin x="6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handoutMaster" Target="handoutMasters/handout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0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20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16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5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3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38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57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7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8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64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2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3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4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40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5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8883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0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93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168008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255317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测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测试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测试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</a:t>
            </a:r>
            <a:r>
              <a:rPr lang="zh-CN" altLang="en-US"/>
              <a:t>以图文并茂</a:t>
            </a:r>
            <a:r>
              <a:rPr lang="zh-CN" altLang="en-US" dirty="0"/>
              <a:t>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72251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iconfont-1068-752644">
            <a:extLst>
              <a:ext uri="{FF2B5EF4-FFF2-40B4-BE49-F238E27FC236}">
                <a16:creationId xmlns:a16="http://schemas.microsoft.com/office/drawing/2014/main" id="{4E255381-B4C4-4D85-AACA-ACD083079FB4}"/>
              </a:ext>
            </a:extLst>
          </p:cNvPr>
          <p:cNvSpPr/>
          <p:nvPr userDrawn="1"/>
        </p:nvSpPr>
        <p:spPr>
          <a:xfrm>
            <a:off x="1812827" y="2616161"/>
            <a:ext cx="1633583" cy="1802830"/>
          </a:xfrm>
          <a:custGeom>
            <a:avLst/>
            <a:gdLst>
              <a:gd name="T0" fmla="*/ 3007 w 12774"/>
              <a:gd name="T1" fmla="*/ 10144 h 12398"/>
              <a:gd name="T2" fmla="*/ 9766 w 12774"/>
              <a:gd name="T3" fmla="*/ 10144 h 12398"/>
              <a:gd name="T4" fmla="*/ 9766 w 12774"/>
              <a:gd name="T5" fmla="*/ 9015 h 12398"/>
              <a:gd name="T6" fmla="*/ 3007 w 12774"/>
              <a:gd name="T7" fmla="*/ 9015 h 12398"/>
              <a:gd name="T8" fmla="*/ 3007 w 12774"/>
              <a:gd name="T9" fmla="*/ 10144 h 12398"/>
              <a:gd name="T10" fmla="*/ 3007 w 12774"/>
              <a:gd name="T11" fmla="*/ 8641 h 12398"/>
              <a:gd name="T12" fmla="*/ 9766 w 12774"/>
              <a:gd name="T13" fmla="*/ 8641 h 12398"/>
              <a:gd name="T14" fmla="*/ 9766 w 12774"/>
              <a:gd name="T15" fmla="*/ 7512 h 12398"/>
              <a:gd name="T16" fmla="*/ 3007 w 12774"/>
              <a:gd name="T17" fmla="*/ 7512 h 12398"/>
              <a:gd name="T18" fmla="*/ 3007 w 12774"/>
              <a:gd name="T19" fmla="*/ 8641 h 12398"/>
              <a:gd name="T20" fmla="*/ 9768 w 12774"/>
              <a:gd name="T21" fmla="*/ 0 h 12398"/>
              <a:gd name="T22" fmla="*/ 3006 w 12774"/>
              <a:gd name="T23" fmla="*/ 0 h 12398"/>
              <a:gd name="T24" fmla="*/ 0 w 12774"/>
              <a:gd name="T25" fmla="*/ 3005 h 12398"/>
              <a:gd name="T26" fmla="*/ 0 w 12774"/>
              <a:gd name="T27" fmla="*/ 9392 h 12398"/>
              <a:gd name="T28" fmla="*/ 3006 w 12774"/>
              <a:gd name="T29" fmla="*/ 12398 h 12398"/>
              <a:gd name="T30" fmla="*/ 9768 w 12774"/>
              <a:gd name="T31" fmla="*/ 12398 h 12398"/>
              <a:gd name="T32" fmla="*/ 12774 w 12774"/>
              <a:gd name="T33" fmla="*/ 9392 h 12398"/>
              <a:gd name="T34" fmla="*/ 12774 w 12774"/>
              <a:gd name="T35" fmla="*/ 3005 h 12398"/>
              <a:gd name="T36" fmla="*/ 9768 w 12774"/>
              <a:gd name="T37" fmla="*/ 0 h 12398"/>
              <a:gd name="T38" fmla="*/ 11647 w 12774"/>
              <a:gd name="T39" fmla="*/ 9017 h 12398"/>
              <a:gd name="T40" fmla="*/ 9393 w 12774"/>
              <a:gd name="T41" fmla="*/ 11271 h 12398"/>
              <a:gd name="T42" fmla="*/ 3381 w 12774"/>
              <a:gd name="T43" fmla="*/ 11271 h 12398"/>
              <a:gd name="T44" fmla="*/ 1127 w 12774"/>
              <a:gd name="T45" fmla="*/ 9017 h 12398"/>
              <a:gd name="T46" fmla="*/ 1127 w 12774"/>
              <a:gd name="T47" fmla="*/ 3381 h 12398"/>
              <a:gd name="T48" fmla="*/ 3381 w 12774"/>
              <a:gd name="T49" fmla="*/ 1127 h 12398"/>
              <a:gd name="T50" fmla="*/ 9393 w 12774"/>
              <a:gd name="T51" fmla="*/ 1127 h 12398"/>
              <a:gd name="T52" fmla="*/ 11647 w 12774"/>
              <a:gd name="T53" fmla="*/ 3381 h 12398"/>
              <a:gd name="T54" fmla="*/ 11647 w 12774"/>
              <a:gd name="T55" fmla="*/ 9017 h 12398"/>
              <a:gd name="T56" fmla="*/ 5656 w 12774"/>
              <a:gd name="T57" fmla="*/ 2991 h 12398"/>
              <a:gd name="T58" fmla="*/ 6419 w 12774"/>
              <a:gd name="T59" fmla="*/ 2688 h 12398"/>
              <a:gd name="T60" fmla="*/ 7099 w 12774"/>
              <a:gd name="T61" fmla="*/ 2904 h 12398"/>
              <a:gd name="T62" fmla="*/ 7325 w 12774"/>
              <a:gd name="T63" fmla="*/ 3480 h 12398"/>
              <a:gd name="T64" fmla="*/ 7126 w 12774"/>
              <a:gd name="T65" fmla="*/ 3970 h 12398"/>
              <a:gd name="T66" fmla="*/ 6893 w 12774"/>
              <a:gd name="T67" fmla="*/ 4193 h 12398"/>
              <a:gd name="T68" fmla="*/ 6199 w 12774"/>
              <a:gd name="T69" fmla="*/ 4912 h 12398"/>
              <a:gd name="T70" fmla="*/ 6068 w 12774"/>
              <a:gd name="T71" fmla="*/ 5451 h 12398"/>
              <a:gd name="T72" fmla="*/ 6068 w 12774"/>
              <a:gd name="T73" fmla="*/ 5593 h 12398"/>
              <a:gd name="T74" fmla="*/ 6624 w 12774"/>
              <a:gd name="T75" fmla="*/ 5593 h 12398"/>
              <a:gd name="T76" fmla="*/ 6624 w 12774"/>
              <a:gd name="T77" fmla="*/ 5451 h 12398"/>
              <a:gd name="T78" fmla="*/ 6755 w 12774"/>
              <a:gd name="T79" fmla="*/ 4992 h 12398"/>
              <a:gd name="T80" fmla="*/ 7071 w 12774"/>
              <a:gd name="T81" fmla="*/ 4658 h 12398"/>
              <a:gd name="T82" fmla="*/ 7634 w 12774"/>
              <a:gd name="T83" fmla="*/ 4180 h 12398"/>
              <a:gd name="T84" fmla="*/ 7889 w 12774"/>
              <a:gd name="T85" fmla="*/ 3456 h 12398"/>
              <a:gd name="T86" fmla="*/ 7504 w 12774"/>
              <a:gd name="T87" fmla="*/ 2582 h 12398"/>
              <a:gd name="T88" fmla="*/ 6446 w 12774"/>
              <a:gd name="T89" fmla="*/ 2254 h 12398"/>
              <a:gd name="T90" fmla="*/ 5292 w 12774"/>
              <a:gd name="T91" fmla="*/ 2663 h 12398"/>
              <a:gd name="T92" fmla="*/ 4887 w 12774"/>
              <a:gd name="T93" fmla="*/ 3703 h 12398"/>
              <a:gd name="T94" fmla="*/ 5436 w 12774"/>
              <a:gd name="T95" fmla="*/ 3703 h 12398"/>
              <a:gd name="T96" fmla="*/ 5656 w 12774"/>
              <a:gd name="T97" fmla="*/ 2991 h 12398"/>
              <a:gd name="T98" fmla="*/ 6645 w 12774"/>
              <a:gd name="T99" fmla="*/ 6132 h 12398"/>
              <a:gd name="T100" fmla="*/ 6350 w 12774"/>
              <a:gd name="T101" fmla="*/ 6027 h 12398"/>
              <a:gd name="T102" fmla="*/ 6054 w 12774"/>
              <a:gd name="T103" fmla="*/ 6132 h 12398"/>
              <a:gd name="T104" fmla="*/ 5931 w 12774"/>
              <a:gd name="T105" fmla="*/ 6392 h 12398"/>
              <a:gd name="T106" fmla="*/ 6054 w 12774"/>
              <a:gd name="T107" fmla="*/ 6659 h 12398"/>
              <a:gd name="T108" fmla="*/ 6350 w 12774"/>
              <a:gd name="T109" fmla="*/ 6764 h 12398"/>
              <a:gd name="T110" fmla="*/ 6645 w 12774"/>
              <a:gd name="T111" fmla="*/ 6659 h 12398"/>
              <a:gd name="T112" fmla="*/ 6762 w 12774"/>
              <a:gd name="T113" fmla="*/ 6392 h 12398"/>
              <a:gd name="T114" fmla="*/ 6645 w 12774"/>
              <a:gd name="T115" fmla="*/ 6132 h 1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74" h="12398">
                <a:moveTo>
                  <a:pt x="3007" y="10144"/>
                </a:moveTo>
                <a:lnTo>
                  <a:pt x="9766" y="10144"/>
                </a:lnTo>
                <a:lnTo>
                  <a:pt x="9766" y="9015"/>
                </a:lnTo>
                <a:lnTo>
                  <a:pt x="3007" y="9015"/>
                </a:lnTo>
                <a:lnTo>
                  <a:pt x="3007" y="10144"/>
                </a:lnTo>
                <a:close/>
                <a:moveTo>
                  <a:pt x="3007" y="8641"/>
                </a:moveTo>
                <a:lnTo>
                  <a:pt x="9766" y="8641"/>
                </a:lnTo>
                <a:lnTo>
                  <a:pt x="9766" y="7512"/>
                </a:lnTo>
                <a:lnTo>
                  <a:pt x="3007" y="7512"/>
                </a:lnTo>
                <a:lnTo>
                  <a:pt x="3007" y="8641"/>
                </a:lnTo>
                <a:close/>
                <a:moveTo>
                  <a:pt x="9768" y="0"/>
                </a:moveTo>
                <a:lnTo>
                  <a:pt x="3006" y="0"/>
                </a:lnTo>
                <a:cubicBezTo>
                  <a:pt x="1345" y="0"/>
                  <a:pt x="0" y="1345"/>
                  <a:pt x="0" y="3005"/>
                </a:cubicBezTo>
                <a:lnTo>
                  <a:pt x="0" y="9392"/>
                </a:lnTo>
                <a:cubicBezTo>
                  <a:pt x="0" y="11052"/>
                  <a:pt x="1345" y="12398"/>
                  <a:pt x="3006" y="12398"/>
                </a:cubicBezTo>
                <a:lnTo>
                  <a:pt x="9768" y="12398"/>
                </a:lnTo>
                <a:cubicBezTo>
                  <a:pt x="11429" y="12398"/>
                  <a:pt x="12774" y="11052"/>
                  <a:pt x="12774" y="9392"/>
                </a:cubicBezTo>
                <a:lnTo>
                  <a:pt x="12774" y="3005"/>
                </a:lnTo>
                <a:cubicBezTo>
                  <a:pt x="12774" y="1345"/>
                  <a:pt x="11429" y="0"/>
                  <a:pt x="9768" y="0"/>
                </a:cubicBezTo>
                <a:close/>
                <a:moveTo>
                  <a:pt x="11647" y="9017"/>
                </a:moveTo>
                <a:cubicBezTo>
                  <a:pt x="11647" y="10261"/>
                  <a:pt x="10637" y="11271"/>
                  <a:pt x="9393" y="11271"/>
                </a:cubicBezTo>
                <a:lnTo>
                  <a:pt x="3381" y="11271"/>
                </a:lnTo>
                <a:cubicBezTo>
                  <a:pt x="2136" y="11271"/>
                  <a:pt x="1127" y="10261"/>
                  <a:pt x="1127" y="9017"/>
                </a:cubicBezTo>
                <a:lnTo>
                  <a:pt x="1127" y="3381"/>
                </a:lnTo>
                <a:cubicBezTo>
                  <a:pt x="1127" y="2136"/>
                  <a:pt x="2136" y="1127"/>
                  <a:pt x="3381" y="1127"/>
                </a:cubicBezTo>
                <a:lnTo>
                  <a:pt x="9393" y="1127"/>
                </a:lnTo>
                <a:cubicBezTo>
                  <a:pt x="10637" y="1127"/>
                  <a:pt x="11647" y="2136"/>
                  <a:pt x="11647" y="3381"/>
                </a:cubicBezTo>
                <a:lnTo>
                  <a:pt x="11647" y="9017"/>
                </a:lnTo>
                <a:close/>
                <a:moveTo>
                  <a:pt x="5656" y="2991"/>
                </a:moveTo>
                <a:cubicBezTo>
                  <a:pt x="5827" y="2787"/>
                  <a:pt x="6082" y="2688"/>
                  <a:pt x="6419" y="2688"/>
                </a:cubicBezTo>
                <a:cubicBezTo>
                  <a:pt x="6707" y="2688"/>
                  <a:pt x="6934" y="2755"/>
                  <a:pt x="7099" y="2904"/>
                </a:cubicBezTo>
                <a:cubicBezTo>
                  <a:pt x="7250" y="3041"/>
                  <a:pt x="7325" y="3233"/>
                  <a:pt x="7325" y="3480"/>
                </a:cubicBezTo>
                <a:cubicBezTo>
                  <a:pt x="7325" y="3654"/>
                  <a:pt x="7257" y="3815"/>
                  <a:pt x="7126" y="3970"/>
                </a:cubicBezTo>
                <a:cubicBezTo>
                  <a:pt x="7078" y="4019"/>
                  <a:pt x="7002" y="4094"/>
                  <a:pt x="6893" y="4193"/>
                </a:cubicBezTo>
                <a:cubicBezTo>
                  <a:pt x="6522" y="4490"/>
                  <a:pt x="6288" y="4726"/>
                  <a:pt x="6199" y="4912"/>
                </a:cubicBezTo>
                <a:cubicBezTo>
                  <a:pt x="6109" y="5067"/>
                  <a:pt x="6068" y="5246"/>
                  <a:pt x="6068" y="5451"/>
                </a:cubicBezTo>
                <a:lnTo>
                  <a:pt x="6068" y="5593"/>
                </a:lnTo>
                <a:lnTo>
                  <a:pt x="6624" y="5593"/>
                </a:lnTo>
                <a:lnTo>
                  <a:pt x="6624" y="5451"/>
                </a:lnTo>
                <a:cubicBezTo>
                  <a:pt x="6624" y="5283"/>
                  <a:pt x="6666" y="5129"/>
                  <a:pt x="6755" y="4992"/>
                </a:cubicBezTo>
                <a:cubicBezTo>
                  <a:pt x="6824" y="4881"/>
                  <a:pt x="6927" y="4769"/>
                  <a:pt x="7071" y="4658"/>
                </a:cubicBezTo>
                <a:cubicBezTo>
                  <a:pt x="7374" y="4416"/>
                  <a:pt x="7566" y="4255"/>
                  <a:pt x="7634" y="4180"/>
                </a:cubicBezTo>
                <a:cubicBezTo>
                  <a:pt x="7799" y="3976"/>
                  <a:pt x="7889" y="3735"/>
                  <a:pt x="7889" y="3456"/>
                </a:cubicBezTo>
                <a:cubicBezTo>
                  <a:pt x="7889" y="3084"/>
                  <a:pt x="7758" y="2792"/>
                  <a:pt x="7504" y="2582"/>
                </a:cubicBezTo>
                <a:cubicBezTo>
                  <a:pt x="7243" y="2359"/>
                  <a:pt x="6886" y="2254"/>
                  <a:pt x="6446" y="2254"/>
                </a:cubicBezTo>
                <a:cubicBezTo>
                  <a:pt x="5958" y="2254"/>
                  <a:pt x="5574" y="2390"/>
                  <a:pt x="5292" y="2663"/>
                </a:cubicBezTo>
                <a:cubicBezTo>
                  <a:pt x="5024" y="2923"/>
                  <a:pt x="4887" y="3270"/>
                  <a:pt x="4887" y="3703"/>
                </a:cubicBezTo>
                <a:lnTo>
                  <a:pt x="5436" y="3703"/>
                </a:lnTo>
                <a:cubicBezTo>
                  <a:pt x="5436" y="3400"/>
                  <a:pt x="5512" y="3165"/>
                  <a:pt x="5656" y="2991"/>
                </a:cubicBezTo>
                <a:close/>
                <a:moveTo>
                  <a:pt x="6645" y="6132"/>
                </a:moveTo>
                <a:cubicBezTo>
                  <a:pt x="6563" y="6058"/>
                  <a:pt x="6467" y="6027"/>
                  <a:pt x="6350" y="6027"/>
                </a:cubicBezTo>
                <a:cubicBezTo>
                  <a:pt x="6226" y="6027"/>
                  <a:pt x="6130" y="6058"/>
                  <a:pt x="6054" y="6132"/>
                </a:cubicBezTo>
                <a:cubicBezTo>
                  <a:pt x="5972" y="6200"/>
                  <a:pt x="5931" y="6287"/>
                  <a:pt x="5931" y="6392"/>
                </a:cubicBezTo>
                <a:cubicBezTo>
                  <a:pt x="5931" y="6497"/>
                  <a:pt x="5972" y="6584"/>
                  <a:pt x="6054" y="6659"/>
                </a:cubicBezTo>
                <a:cubicBezTo>
                  <a:pt x="6130" y="6727"/>
                  <a:pt x="6226" y="6764"/>
                  <a:pt x="6350" y="6764"/>
                </a:cubicBezTo>
                <a:cubicBezTo>
                  <a:pt x="6460" y="6764"/>
                  <a:pt x="6563" y="6727"/>
                  <a:pt x="6645" y="6659"/>
                </a:cubicBezTo>
                <a:cubicBezTo>
                  <a:pt x="6721" y="6591"/>
                  <a:pt x="6762" y="6504"/>
                  <a:pt x="6762" y="6392"/>
                </a:cubicBezTo>
                <a:cubicBezTo>
                  <a:pt x="6762" y="6287"/>
                  <a:pt x="6721" y="6200"/>
                  <a:pt x="6645" y="6132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22226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18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406861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9300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071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99854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7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课程总结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Learning 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5" r:id="rId2"/>
    <p:sldLayoutId id="2147483729" r:id="rId3"/>
    <p:sldLayoutId id="2147483730" r:id="rId4"/>
    <p:sldLayoutId id="2147483731" r:id="rId5"/>
    <p:sldLayoutId id="214748373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712" r:id="rId12"/>
    <p:sldLayoutId id="2147483681" r:id="rId13"/>
    <p:sldLayoutId id="2147483728" r:id="rId14"/>
    <p:sldLayoutId id="2147483693" r:id="rId15"/>
    <p:sldLayoutId id="2147483710" r:id="rId16"/>
    <p:sldLayoutId id="2147483706" r:id="rId17"/>
    <p:sldLayoutId id="2147483714" r:id="rId18"/>
    <p:sldLayoutId id="2147483726" r:id="rId19"/>
    <p:sldLayoutId id="214748372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19/interface/api/175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19/interface/api/241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19/interface/api/241" TargetMode="Externa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19/interface/api/211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19/interface/api/223" TargetMode="Externa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分布式文件存储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3E9B2A60-DB32-42ED-AD92-F0B897BF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2552AA7-D617-4FCA-8EB6-8AAB9F8DC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首页访客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583237DE-4611-4E15-8D78-EF47E2F79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71128"/>
              </p:ext>
            </p:extLst>
          </p:nvPr>
        </p:nvGraphicFramePr>
        <p:xfrm>
          <a:off x="842358" y="1712220"/>
          <a:ext cx="6643677" cy="1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880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4939797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288304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/movements/visitors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 VisitorsVo[]&gt;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AEC9665B-3367-421A-96F5-B2A428A2E34C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0EB52-051B-4933-B424-E89386061A27}"/>
              </a:ext>
            </a:extLst>
          </p:cNvPr>
          <p:cNvSpPr/>
          <p:nvPr/>
        </p:nvSpPr>
        <p:spPr>
          <a:xfrm>
            <a:off x="3369924" y="2794571"/>
            <a:ext cx="3328827" cy="33383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4FF72411-BA8C-4178-BF8D-4A7588A211D3}"/>
              </a:ext>
            </a:extLst>
          </p:cNvPr>
          <p:cNvSpPr txBox="1">
            <a:spLocks/>
          </p:cNvSpPr>
          <p:nvPr/>
        </p:nvSpPr>
        <p:spPr>
          <a:xfrm>
            <a:off x="842358" y="3139465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00460A1-167C-46C1-95D8-71CC30B8785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698751" y="2961487"/>
            <a:ext cx="1592494" cy="1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03F11A95-A51A-47C4-A707-A627DCBF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045" y="1668825"/>
            <a:ext cx="3427413" cy="258532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7706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"avatar_3.png"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米朵妹妹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年龄相仿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单身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本科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"fateValue"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... ...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build="p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17BF6D-F51C-49E3-B9BB-03A181A1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BB552-1410-4E7E-AA80-4E91FEE9F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谁看过我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业务流程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2CAC20D-8D6E-4682-ABE2-0F2E4E38D651}"/>
              </a:ext>
            </a:extLst>
          </p:cNvPr>
          <p:cNvGrpSpPr/>
          <p:nvPr/>
        </p:nvGrpSpPr>
        <p:grpSpPr>
          <a:xfrm>
            <a:off x="955156" y="3193448"/>
            <a:ext cx="660815" cy="1130455"/>
            <a:chOff x="1015578" y="2135704"/>
            <a:chExt cx="660815" cy="113045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CD191AD-0376-4FA2-B973-E6B0AB263D4E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libaba PuHuiTi M"/>
              </a:endParaRPr>
            </a:p>
          </p:txBody>
        </p:sp>
        <p:sp>
          <p:nvSpPr>
            <p:cNvPr id="7" name="Shape 2486">
              <a:extLst>
                <a:ext uri="{FF2B5EF4-FFF2-40B4-BE49-F238E27FC236}">
                  <a16:creationId xmlns:a16="http://schemas.microsoft.com/office/drawing/2014/main" id="{48B905FB-D2DA-4BF5-91ED-09807A4369A9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Alibaba PuHuiTi M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9E62A3-0D3B-45E1-B90A-76D90CF3A973}"/>
                </a:ext>
              </a:extLst>
            </p:cNvPr>
            <p:cNvSpPr/>
            <p:nvPr/>
          </p:nvSpPr>
          <p:spPr>
            <a:xfrm>
              <a:off x="1015578" y="2529646"/>
              <a:ext cx="660815" cy="331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>
                <a:solidFill>
                  <a:srgbClr val="B60206"/>
                </a:solidFill>
                <a:latin typeface="Alibaba PuHuiTi M"/>
                <a:ea typeface="阿里巴巴普惠体" panose="00020600040101010101"/>
              </a:endParaRPr>
            </a:p>
          </p:txBody>
        </p:sp>
      </p:grp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5AE7FFE5-9FAE-4FC9-970C-8D1832B9B095}"/>
              </a:ext>
            </a:extLst>
          </p:cNvPr>
          <p:cNvSpPr/>
          <p:nvPr/>
        </p:nvSpPr>
        <p:spPr>
          <a:xfrm>
            <a:off x="6797752" y="4543682"/>
            <a:ext cx="1551007" cy="530187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  <a:latin typeface="Alibaba PuHuiTi M"/>
                <a:ea typeface="阿里巴巴普惠体" panose="00020600040101010101"/>
              </a:rPr>
              <a:t>是否</a:t>
            </a:r>
            <a:endParaRPr lang="en-US" altLang="zh-CN" sz="1200">
              <a:solidFill>
                <a:srgbClr val="49504F"/>
              </a:solidFill>
              <a:latin typeface="Alibaba PuHuiTi M"/>
              <a:ea typeface="阿里巴巴普惠体" panose="00020600040101010101"/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  <a:latin typeface="Alibaba PuHuiTi M"/>
                <a:ea typeface="阿里巴巴普惠体" panose="00020600040101010101"/>
              </a:rPr>
              <a:t>存在</a:t>
            </a:r>
            <a:endParaRPr lang="zh-CN" altLang="en-US" sz="1200" dirty="0">
              <a:solidFill>
                <a:srgbClr val="49504F"/>
              </a:solidFill>
              <a:latin typeface="Alibaba PuHuiTi M"/>
              <a:ea typeface="阿里巴巴普惠体" panose="00020600040101010101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ED4DCD37-A618-4180-9F5E-04F2A743B414}"/>
              </a:ext>
            </a:extLst>
          </p:cNvPr>
          <p:cNvSpPr/>
          <p:nvPr/>
        </p:nvSpPr>
        <p:spPr>
          <a:xfrm>
            <a:off x="10515310" y="4370233"/>
            <a:ext cx="782254" cy="703636"/>
          </a:xfrm>
          <a:prstGeom prst="flowChartConnector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Alibaba PuHuiTi M"/>
                <a:ea typeface="阿里巴巴普惠体" panose="00020600040101010101"/>
              </a:rPr>
              <a:t>结束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EF7F50C-D7B6-4CB6-B4D2-A0AC111F3D1A}"/>
              </a:ext>
            </a:extLst>
          </p:cNvPr>
          <p:cNvSpPr/>
          <p:nvPr/>
        </p:nvSpPr>
        <p:spPr>
          <a:xfrm>
            <a:off x="6859044" y="3358698"/>
            <a:ext cx="1428422" cy="4890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FFFF"/>
                </a:solidFill>
                <a:latin typeface="Alibaba PuHuiTi M"/>
                <a:ea typeface="阿里巴巴普惠体" panose="00020600040101010101"/>
              </a:rPr>
              <a:t>查询数据库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4787A22-A425-4AEF-8773-6C42DAC5847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19483" y="2547851"/>
            <a:ext cx="832147" cy="573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A482E96-2A27-4553-85E2-372055AFE269}"/>
              </a:ext>
            </a:extLst>
          </p:cNvPr>
          <p:cNvGrpSpPr/>
          <p:nvPr/>
        </p:nvGrpSpPr>
        <p:grpSpPr>
          <a:xfrm>
            <a:off x="6015498" y="4533032"/>
            <a:ext cx="782254" cy="296434"/>
            <a:chOff x="6576327" y="4116872"/>
            <a:chExt cx="782254" cy="296434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853D33B-3533-4E0A-93D7-17272E659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6327" y="4392616"/>
              <a:ext cx="782254" cy="7437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4789955-8602-4433-BAC4-4C7687CBF73E}"/>
                </a:ext>
              </a:extLst>
            </p:cNvPr>
            <p:cNvSpPr/>
            <p:nvPr/>
          </p:nvSpPr>
          <p:spPr>
            <a:xfrm>
              <a:off x="6609321" y="4116872"/>
              <a:ext cx="596275" cy="296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49504F"/>
                  </a:solidFill>
                  <a:latin typeface="Alibaba PuHuiTi M"/>
                  <a:ea typeface="阿里巴巴普惠体" panose="00020600040101010101"/>
                  <a:sym typeface="Consolas" panose="020B0609020204030204" pitchFamily="49" charset="0"/>
                </a:rPr>
                <a:t>判断</a:t>
              </a:r>
              <a:endParaRPr lang="zh-CN" altLang="en-US" sz="1200" dirty="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endParaRP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980DC5-DCB3-40A8-8DA8-3A1DCADA6D75}"/>
              </a:ext>
            </a:extLst>
          </p:cNvPr>
          <p:cNvSpPr/>
          <p:nvPr/>
        </p:nvSpPr>
        <p:spPr>
          <a:xfrm>
            <a:off x="2291061" y="2309043"/>
            <a:ext cx="1428422" cy="489092"/>
          </a:xfrm>
          <a:prstGeom prst="roundRect">
            <a:avLst/>
          </a:prstGeom>
          <a:noFill/>
          <a:ln w="19050">
            <a:solidFill>
              <a:srgbClr val="B7000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  <a:latin typeface="Alibaba PuHuiTi M"/>
                <a:ea typeface="阿里巴巴普惠体" panose="00020600040101010101"/>
              </a:rPr>
              <a:t>查询访客列表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E7FF749-C96D-4C80-AF5A-50AA5B8325FD}"/>
              </a:ext>
            </a:extLst>
          </p:cNvPr>
          <p:cNvSpPr/>
          <p:nvPr/>
        </p:nvSpPr>
        <p:spPr>
          <a:xfrm>
            <a:off x="4551630" y="4567612"/>
            <a:ext cx="1428422" cy="4890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FFFF"/>
                </a:solidFill>
                <a:latin typeface="Alibaba PuHuiTi M"/>
                <a:ea typeface="阿里巴巴普惠体" panose="00020600040101010101"/>
              </a:rPr>
              <a:t>查询查看时间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6ED3DFD-1A26-4385-8BB7-97FA4157071D}"/>
              </a:ext>
            </a:extLst>
          </p:cNvPr>
          <p:cNvCxnSpPr>
            <a:cxnSpLocks/>
            <a:stCxn id="6" idx="0"/>
            <a:endCxn id="28" idx="1"/>
          </p:cNvCxnSpPr>
          <p:nvPr/>
        </p:nvCxnSpPr>
        <p:spPr>
          <a:xfrm rot="5400000" flipH="1" flipV="1">
            <a:off x="1468383" y="2370771"/>
            <a:ext cx="639859" cy="1005497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08A96286-FAB8-453A-8B48-6466E9EF31BB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542408" y="4067058"/>
            <a:ext cx="491809" cy="1005497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F68A5BF7-F05F-4873-BD62-CA116FADA059}"/>
              </a:ext>
            </a:extLst>
          </p:cNvPr>
          <p:cNvSpPr/>
          <p:nvPr/>
        </p:nvSpPr>
        <p:spPr>
          <a:xfrm>
            <a:off x="4607535" y="3494480"/>
            <a:ext cx="1316612" cy="4247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Alibaba PuHuiTi M"/>
                <a:ea typeface="阿里巴巴普惠体" panose="00020600040101010101"/>
              </a:rPr>
              <a:t>Redis</a:t>
            </a:r>
            <a:endParaRPr lang="zh-CN" altLang="en-US" sz="1200">
              <a:latin typeface="Alibaba PuHuiTi M"/>
              <a:ea typeface="阿里巴巴普惠体" panose="00020600040101010101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384B9A5-D063-49D7-91F0-A33ED25E0235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265841" y="2792397"/>
            <a:ext cx="0" cy="70208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95D1E9C-7124-4804-9805-148741407537}"/>
              </a:ext>
            </a:extLst>
          </p:cNvPr>
          <p:cNvCxnSpPr>
            <a:cxnSpLocks/>
            <a:stCxn id="29" idx="0"/>
            <a:endCxn id="56" idx="3"/>
          </p:cNvCxnSpPr>
          <p:nvPr/>
        </p:nvCxnSpPr>
        <p:spPr>
          <a:xfrm flipV="1">
            <a:off x="5265841" y="3919180"/>
            <a:ext cx="0" cy="64843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34DA67D-17CA-458E-B883-A20C463442F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719483" y="4812158"/>
            <a:ext cx="832147" cy="1371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A83D9A9-E4DD-4674-9E1C-9EBF826B215E}"/>
              </a:ext>
            </a:extLst>
          </p:cNvPr>
          <p:cNvGrpSpPr/>
          <p:nvPr/>
        </p:nvGrpSpPr>
        <p:grpSpPr>
          <a:xfrm>
            <a:off x="7147479" y="3847790"/>
            <a:ext cx="1432560" cy="695892"/>
            <a:chOff x="7147479" y="3847790"/>
            <a:chExt cx="1432560" cy="69589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143C7B3-D8DD-4EBE-8EA2-10BCC664147A}"/>
                </a:ext>
              </a:extLst>
            </p:cNvPr>
            <p:cNvSpPr/>
            <p:nvPr/>
          </p:nvSpPr>
          <p:spPr>
            <a:xfrm>
              <a:off x="7147479" y="3995432"/>
              <a:ext cx="1432560" cy="4083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49504F"/>
                  </a:solidFill>
                  <a:latin typeface="Alibaba PuHuiTi M"/>
                  <a:ea typeface="阿里巴巴普惠体" panose="00020600040101010101"/>
                  <a:sym typeface="Consolas" panose="020B0609020204030204" pitchFamily="49" charset="0"/>
                </a:rPr>
                <a:t>存在</a:t>
              </a:r>
              <a:endParaRPr lang="zh-CN" altLang="en-US" sz="1200" dirty="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7175184-AAE6-4EE3-A75A-1235059F22BC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H="1" flipV="1">
              <a:off x="7573255" y="3847790"/>
              <a:ext cx="1" cy="695892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5F8CBA2-F6C1-4BA5-B984-06933C8915B6}"/>
              </a:ext>
            </a:extLst>
          </p:cNvPr>
          <p:cNvSpPr/>
          <p:nvPr/>
        </p:nvSpPr>
        <p:spPr>
          <a:xfrm>
            <a:off x="6859044" y="5673373"/>
            <a:ext cx="1428422" cy="4890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FFFF"/>
                </a:solidFill>
                <a:latin typeface="Alibaba PuHuiTi M"/>
                <a:ea typeface="阿里巴巴普惠体" panose="00020600040101010101"/>
              </a:rPr>
              <a:t>查询数据库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3B51E7D-2D4C-44CE-810D-CCF035C2ECC8}"/>
              </a:ext>
            </a:extLst>
          </p:cNvPr>
          <p:cNvGrpSpPr/>
          <p:nvPr/>
        </p:nvGrpSpPr>
        <p:grpSpPr>
          <a:xfrm>
            <a:off x="7239000" y="5073869"/>
            <a:ext cx="1432560" cy="599504"/>
            <a:chOff x="7239000" y="5073869"/>
            <a:chExt cx="1432560" cy="59950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81C1D2-9824-4635-A987-A54CA93A96B4}"/>
                </a:ext>
              </a:extLst>
            </p:cNvPr>
            <p:cNvSpPr/>
            <p:nvPr/>
          </p:nvSpPr>
          <p:spPr>
            <a:xfrm>
              <a:off x="7239000" y="5143186"/>
              <a:ext cx="1432560" cy="4083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49504F"/>
                  </a:solidFill>
                  <a:latin typeface="Alibaba PuHuiTi M"/>
                  <a:ea typeface="阿里巴巴普惠体" panose="00020600040101010101"/>
                  <a:sym typeface="Consolas" panose="020B0609020204030204" pitchFamily="49" charset="0"/>
                </a:rPr>
                <a:t>不存在</a:t>
              </a:r>
              <a:endParaRPr lang="zh-CN" altLang="en-US" sz="1200" dirty="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B9B5432-E533-42EC-A56F-B3AD58CC23E0}"/>
                </a:ext>
              </a:extLst>
            </p:cNvPr>
            <p:cNvCxnSpPr>
              <a:cxnSpLocks/>
              <a:stCxn id="11" idx="2"/>
              <a:endCxn id="77" idx="0"/>
            </p:cNvCxnSpPr>
            <p:nvPr/>
          </p:nvCxnSpPr>
          <p:spPr>
            <a:xfrm flipH="1">
              <a:off x="7573255" y="5073869"/>
              <a:ext cx="1" cy="599504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C9F3FCCC-5200-43F8-B18B-B79C60C5DF89}"/>
              </a:ext>
            </a:extLst>
          </p:cNvPr>
          <p:cNvSpPr/>
          <p:nvPr/>
        </p:nvSpPr>
        <p:spPr>
          <a:xfrm>
            <a:off x="4551630" y="2309043"/>
            <a:ext cx="1428422" cy="489092"/>
          </a:xfrm>
          <a:prstGeom prst="roundRect">
            <a:avLst/>
          </a:prstGeom>
          <a:noFill/>
          <a:ln w="19050">
            <a:solidFill>
              <a:srgbClr val="B7000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  <a:latin typeface="Alibaba PuHuiTi M"/>
                <a:ea typeface="阿里巴巴普惠体" panose="00020600040101010101"/>
              </a:rPr>
              <a:t>记录查看时间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46C41B8-7122-4F45-859A-9FE17366E6EC}"/>
              </a:ext>
            </a:extLst>
          </p:cNvPr>
          <p:cNvSpPr/>
          <p:nvPr/>
        </p:nvSpPr>
        <p:spPr>
          <a:xfrm>
            <a:off x="2273338" y="4557452"/>
            <a:ext cx="1428422" cy="4890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FFFF"/>
                </a:solidFill>
                <a:latin typeface="Alibaba PuHuiTi M"/>
                <a:ea typeface="阿里巴巴普惠体" panose="00020600040101010101"/>
              </a:rPr>
              <a:t>首页谁看过我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B34606-7559-4214-9BA7-0592E9215D06}"/>
              </a:ext>
            </a:extLst>
          </p:cNvPr>
          <p:cNvSpPr/>
          <p:nvPr/>
        </p:nvSpPr>
        <p:spPr>
          <a:xfrm>
            <a:off x="5021519" y="3022249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rPr>
              <a:t>2021-01-01</a:t>
            </a:r>
            <a:endParaRPr lang="zh-CN" altLang="en-US" sz="1200" dirty="0">
              <a:solidFill>
                <a:srgbClr val="49504F"/>
              </a:solidFill>
              <a:latin typeface="Alibaba PuHuiTi M"/>
              <a:ea typeface="阿里巴巴普惠体" panose="00020600040101010101"/>
              <a:sym typeface="Consolas" panose="020B0609020204030204" pitchFamily="49" charset="0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E9FC2FFB-748D-4B1B-A4AB-956D445D60D3}"/>
              </a:ext>
            </a:extLst>
          </p:cNvPr>
          <p:cNvGrpSpPr/>
          <p:nvPr/>
        </p:nvGrpSpPr>
        <p:grpSpPr>
          <a:xfrm>
            <a:off x="7930053" y="3232744"/>
            <a:ext cx="3103695" cy="1137489"/>
            <a:chOff x="7930053" y="3232744"/>
            <a:chExt cx="3103695" cy="1137489"/>
          </a:xfrm>
        </p:grpSpPr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94FF3C8C-3BF2-4AF9-AE6D-CBA06C7DCF21}"/>
                </a:ext>
              </a:extLst>
            </p:cNvPr>
            <p:cNvCxnSpPr>
              <a:cxnSpLocks/>
              <a:stCxn id="14" idx="3"/>
              <a:endCxn id="12" idx="0"/>
            </p:cNvCxnSpPr>
            <p:nvPr/>
          </p:nvCxnSpPr>
          <p:spPr>
            <a:xfrm>
              <a:off x="8287466" y="3603244"/>
              <a:ext cx="2618971" cy="766989"/>
            </a:xfrm>
            <a:prstGeom prst="bentConnector2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7CAD88D-1C17-4C5C-AFC7-DAE5B983FA17}"/>
                </a:ext>
              </a:extLst>
            </p:cNvPr>
            <p:cNvSpPr/>
            <p:nvPr/>
          </p:nvSpPr>
          <p:spPr>
            <a:xfrm>
              <a:off x="7930053" y="3232744"/>
              <a:ext cx="3103695" cy="489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49504F"/>
                  </a:solidFill>
                  <a:latin typeface="Alibaba PuHuiTi M"/>
                  <a:ea typeface="阿里巴巴普惠体" panose="00020600040101010101"/>
                  <a:sym typeface="Consolas" panose="020B0609020204030204" pitchFamily="49" charset="0"/>
                </a:rPr>
                <a:t>查询访问时间大于上次查看时间</a:t>
              </a:r>
              <a:endParaRPr lang="zh-CN" altLang="en-US" sz="1200" dirty="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FB3B4B1-90E0-4AC4-97AA-A0C3E7C95DB8}"/>
              </a:ext>
            </a:extLst>
          </p:cNvPr>
          <p:cNvGrpSpPr/>
          <p:nvPr/>
        </p:nvGrpSpPr>
        <p:grpSpPr>
          <a:xfrm>
            <a:off x="7930052" y="5073869"/>
            <a:ext cx="3103695" cy="1271787"/>
            <a:chOff x="7930052" y="5073869"/>
            <a:chExt cx="3103695" cy="1271787"/>
          </a:xfrm>
        </p:grpSpPr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22638A42-EE86-47F5-ABF0-F39694531BD0}"/>
                </a:ext>
              </a:extLst>
            </p:cNvPr>
            <p:cNvCxnSpPr>
              <a:cxnSpLocks/>
              <a:stCxn id="77" idx="3"/>
              <a:endCxn id="12" idx="4"/>
            </p:cNvCxnSpPr>
            <p:nvPr/>
          </p:nvCxnSpPr>
          <p:spPr>
            <a:xfrm flipV="1">
              <a:off x="8287466" y="5073869"/>
              <a:ext cx="2618971" cy="844050"/>
            </a:xfrm>
            <a:prstGeom prst="bentConnector2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E505F98-F377-4077-88AD-B19C89361C37}"/>
                </a:ext>
              </a:extLst>
            </p:cNvPr>
            <p:cNvSpPr/>
            <p:nvPr/>
          </p:nvSpPr>
          <p:spPr>
            <a:xfrm>
              <a:off x="7930052" y="5856564"/>
              <a:ext cx="3103695" cy="489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49504F"/>
                  </a:solidFill>
                  <a:latin typeface="Alibaba PuHuiTi M"/>
                  <a:ea typeface="阿里巴巴普惠体" panose="00020600040101010101"/>
                  <a:sym typeface="Consolas" panose="020B0609020204030204" pitchFamily="49" charset="0"/>
                </a:rPr>
                <a:t>查询最新的访客</a:t>
              </a:r>
              <a:endParaRPr lang="zh-CN" altLang="en-US" sz="1200" dirty="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36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8" grpId="0" animBg="1"/>
      <p:bldP spid="29" grpId="0" animBg="1"/>
      <p:bldP spid="56" grpId="0" animBg="1"/>
      <p:bldP spid="77" grpId="0" animBg="1"/>
      <p:bldP spid="85" grpId="0" animBg="1"/>
      <p:bldP spid="86" grpId="0" animBg="1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74750-D41B-4D69-9268-5E40CD68E3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3130" y="1173480"/>
            <a:ext cx="5760538" cy="4511040"/>
          </a:xfrm>
        </p:spPr>
        <p:txBody>
          <a:bodyPr/>
          <a:lstStyle/>
          <a:p>
            <a:r>
              <a:rPr lang="zh-CN" altLang="en-US"/>
              <a:t>查询</a:t>
            </a:r>
            <a:r>
              <a:rPr lang="en-US" altLang="zh-CN"/>
              <a:t>Redis</a:t>
            </a:r>
            <a:r>
              <a:rPr lang="zh-CN" altLang="en-US"/>
              <a:t>获取上次访问时间（毫秒数）</a:t>
            </a:r>
            <a:endParaRPr lang="en-US" altLang="zh-CN"/>
          </a:p>
          <a:p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查询</a:t>
            </a:r>
            <a:endParaRPr lang="en-US" altLang="zh-CN"/>
          </a:p>
          <a:p>
            <a:r>
              <a:rPr lang="zh-CN" altLang="en-US"/>
              <a:t>判断是否存在上次访问时间，拼接条件查询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采用</a:t>
            </a:r>
            <a:r>
              <a:rPr lang="en-US" altLang="zh-CN"/>
              <a:t>Hash</a:t>
            </a:r>
            <a:r>
              <a:rPr lang="zh-CN" altLang="en-US"/>
              <a:t>结构，</a:t>
            </a:r>
            <a:r>
              <a:rPr lang="en-US" altLang="zh-CN"/>
              <a:t>HashKey</a:t>
            </a:r>
            <a:r>
              <a:rPr lang="zh-CN" altLang="en-US"/>
              <a:t>是当前用户</a:t>
            </a:r>
            <a:r>
              <a:rPr lang="en-US" altLang="zh-CN"/>
              <a:t>ID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D14DCE-1F32-4016-8177-437BF49F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B0839B-B14A-4F5C-919B-D86026EB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59739"/>
              </p:ext>
            </p:extLst>
          </p:nvPr>
        </p:nvGraphicFramePr>
        <p:xfrm>
          <a:off x="5501451" y="4798416"/>
          <a:ext cx="2260711" cy="1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711">
                  <a:extLst>
                    <a:ext uri="{9D8B030D-6E8A-4147-A177-3AD203B41FA5}">
                      <a16:colId xmlns:a16="http://schemas.microsoft.com/office/drawing/2014/main" val="3391874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HashKey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阿里巴巴普惠体" panose="00020600040101010101"/>
                          <a:sym typeface="Consolas" panose="020B0609020204030204" pitchFamily="49" charset="0"/>
                        </a:rPr>
                        <a:t>（用户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阿里巴巴普惠体" panose="00020600040101010101"/>
                          <a:sym typeface="Consolas" panose="020B0609020204030204" pitchFamily="49" charset="0"/>
                        </a:rPr>
                        <a:t>id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阿里巴巴普惠体" panose="00020600040101010101"/>
                          <a:sym typeface="Consolas" panose="020B0609020204030204" pitchFamily="49" charset="0"/>
                        </a:rPr>
                        <a:t>）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8364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100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6734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101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23356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102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8644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2945624-4EC1-4998-8821-5425A22F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4225"/>
              </p:ext>
            </p:extLst>
          </p:nvPr>
        </p:nvGraphicFramePr>
        <p:xfrm>
          <a:off x="7762162" y="4798416"/>
          <a:ext cx="1917095" cy="1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95">
                  <a:extLst>
                    <a:ext uri="{9D8B030D-6E8A-4147-A177-3AD203B41FA5}">
                      <a16:colId xmlns:a16="http://schemas.microsoft.com/office/drawing/2014/main" val="3391874371"/>
                    </a:ext>
                  </a:extLst>
                </a:gridCol>
              </a:tblGrid>
              <a:tr h="288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Value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阿里巴巴普惠体" panose="00020600040101010101"/>
                          <a:sym typeface="Consolas" panose="020B0609020204030204" pitchFamily="49" charset="0"/>
                        </a:rPr>
                        <a:t>（查看时间）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8364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1612148600271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6734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1612148600271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23356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1612148600271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8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8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首页访客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访客列表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5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访客列表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97811"/>
              </p:ext>
            </p:extLst>
          </p:nvPr>
        </p:nvGraphicFramePr>
        <p:xfrm>
          <a:off x="863361" y="1604356"/>
          <a:ext cx="6791341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5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495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/users/friends/:type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type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ResponseEntity&lt;PageResult&gt;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3618685" y="2650363"/>
            <a:ext cx="2955410" cy="36576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3618685" y="3071332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9A20E0-964D-434F-945C-A3AE5C7D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33" y="4055615"/>
            <a:ext cx="3213357" cy="1384995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type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：查询数据类型</a:t>
            </a:r>
            <a:endParaRPr lang="en-US" altLang="zh-CN" sz="120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 1 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互相关注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  2 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我关注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  3 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粉丝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lang="en-US" altLang="zh-CN" sz="1200">
                <a:solidFill>
                  <a:srgbClr val="B6020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4 </a:t>
            </a:r>
            <a:r>
              <a:rPr lang="zh-CN" altLang="en-US" sz="1200">
                <a:solidFill>
                  <a:srgbClr val="B6020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谁看过我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B60206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C07EA7-F396-4ED7-AEFB-57A748A32929}"/>
              </a:ext>
            </a:extLst>
          </p:cNvPr>
          <p:cNvCxnSpPr>
            <a:cxnSpLocks/>
            <a:stCxn id="11" idx="1"/>
            <a:endCxn id="14" idx="0"/>
          </p:cNvCxnSpPr>
          <p:nvPr/>
        </p:nvCxnSpPr>
        <p:spPr>
          <a:xfrm rot="10800000" flipV="1">
            <a:off x="2437613" y="2833243"/>
            <a:ext cx="1181073" cy="1222372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3A6EAC0F-14AB-408A-8D71-09C2634807E7}"/>
              </a:ext>
            </a:extLst>
          </p:cNvPr>
          <p:cNvSpPr txBox="1">
            <a:spLocks/>
          </p:cNvSpPr>
          <p:nvPr/>
        </p:nvSpPr>
        <p:spPr>
          <a:xfrm>
            <a:off x="760494" y="3450797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F893A70-9526-4F52-9623-0C6ED7D3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188" y="1604356"/>
            <a:ext cx="3073663" cy="397031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1286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67178672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"avatar_3.png"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张军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澳门半岛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"education"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硕士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"marriage"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"matchRate"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"alreadyLove"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... ...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74BC6B-5544-4695-A93E-6AE619C2EBCF}"/>
              </a:ext>
            </a:extLst>
          </p:cNvPr>
          <p:cNvCxnSpPr>
            <a:stCxn id="12" idx="3"/>
          </p:cNvCxnSpPr>
          <p:nvPr/>
        </p:nvCxnSpPr>
        <p:spPr>
          <a:xfrm flipV="1">
            <a:off x="6574095" y="3229904"/>
            <a:ext cx="1940093" cy="1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766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分布式存储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9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78679EC-7E6A-434B-8279-5508EA4087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小视频功能类似于抖音、快手小视频的应用，用户可以上传小视频进行分享，也可以浏览查看别人分享的视频，并且可以对视频评论和点赞操作。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F79AC6A2-1E7D-464A-A981-C2B05333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F4A6FA9-CE96-4B1D-8FAF-F100DE9AB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13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6B002-2FC7-45BA-8E76-BC4841C8C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视频文件的特点（海量文件，容量较大）</a:t>
            </a:r>
            <a:endParaRPr lang="en-US" altLang="zh-CN"/>
          </a:p>
          <a:p>
            <a:r>
              <a:rPr lang="zh-CN" altLang="en-US"/>
              <a:t>如何进行文件存储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zh-CN" altLang="en-US"/>
              <a:t>第三方服务：</a:t>
            </a:r>
            <a:r>
              <a:rPr lang="zh-CN" altLang="en-US">
                <a:solidFill>
                  <a:srgbClr val="B70006"/>
                </a:solidFill>
              </a:rPr>
              <a:t>贵！！！</a:t>
            </a:r>
            <a:endParaRPr lang="en-US" altLang="zh-CN">
              <a:solidFill>
                <a:srgbClr val="B70006"/>
              </a:solidFill>
            </a:endParaRPr>
          </a:p>
          <a:p>
            <a:pPr>
              <a:buAutoNum type="arabicPeriod" startAt="3"/>
            </a:pPr>
            <a:r>
              <a:rPr lang="zh-CN" altLang="en-US">
                <a:solidFill>
                  <a:srgbClr val="49504F"/>
                </a:solidFill>
              </a:rPr>
              <a:t>如何提高访问速度</a:t>
            </a:r>
            <a:endParaRPr lang="en-US" altLang="zh-CN">
              <a:solidFill>
                <a:srgbClr val="49504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504F"/>
                </a:solidFill>
              </a:rPr>
              <a:t>          CDN</a:t>
            </a:r>
            <a:r>
              <a:rPr lang="zh-CN" altLang="en-US">
                <a:solidFill>
                  <a:srgbClr val="49504F"/>
                </a:solidFill>
              </a:rPr>
              <a:t>服务</a:t>
            </a:r>
            <a:endParaRPr lang="en-US" altLang="zh-CN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11E9E6-FEFA-4D38-943A-BBEADB3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1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1C2100-5C6E-41CE-99F0-D933072C5E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3562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FastDFS</a:t>
            </a:r>
            <a:r>
              <a:rPr lang="zh-CN" altLang="en-US"/>
              <a:t>是分布式文件系统。使用 </a:t>
            </a:r>
            <a:r>
              <a:rPr lang="en-US" altLang="zh-CN"/>
              <a:t>FastDFS</a:t>
            </a:r>
            <a:r>
              <a:rPr lang="zh-CN" altLang="en-US"/>
              <a:t>很容易搭建一套高性能的文件服务器集群提供文件上传、下载等服务。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D2AB7C-B2DE-4C08-9011-026BEEEE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E0A92-874F-4679-A9EA-3BA63712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813352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A8FF80-03BC-4F93-95A1-2FAB8E90EA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574424"/>
            <a:ext cx="10749598" cy="141535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FastDFS </a:t>
            </a:r>
            <a:r>
              <a:rPr lang="zh-CN" altLang="en-US"/>
              <a:t>架构包括 </a:t>
            </a:r>
            <a:r>
              <a:rPr lang="en-US" altLang="zh-CN"/>
              <a:t>Tracker server </a:t>
            </a:r>
            <a:r>
              <a:rPr lang="zh-CN" altLang="en-US"/>
              <a:t>和 </a:t>
            </a:r>
            <a:r>
              <a:rPr lang="en-US" altLang="zh-CN"/>
              <a:t>Storage server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Storage Server</a:t>
            </a:r>
            <a:r>
              <a:rPr lang="zh-CN" altLang="en-US"/>
              <a:t>：文件存储服务器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B70006"/>
                </a:solidFill>
              </a:rPr>
              <a:t>Tracker Server</a:t>
            </a:r>
            <a:r>
              <a:rPr lang="zh-CN" altLang="en-US"/>
              <a:t>：追踪调度服务器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BA0FA8-D7E7-466C-AFAD-A8BB4DBD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FB0FB-21DB-4DD4-B652-D4CF8653E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内部结构</a:t>
            </a:r>
            <a:endParaRPr lang="en-US" altLang="zh-CN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23E8B4C-02C1-4AE1-B5E2-E1B1954AFA25}"/>
              </a:ext>
            </a:extLst>
          </p:cNvPr>
          <p:cNvSpPr/>
          <p:nvPr/>
        </p:nvSpPr>
        <p:spPr>
          <a:xfrm>
            <a:off x="3589105" y="3608860"/>
            <a:ext cx="941798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</a:t>
            </a:r>
            <a:endParaRPr lang="zh-CN" altLang="en-US" sz="1400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E340D0B2-49A1-4FA4-BEE8-B3D62BCDFAE9}"/>
              </a:ext>
            </a:extLst>
          </p:cNvPr>
          <p:cNvSpPr/>
          <p:nvPr/>
        </p:nvSpPr>
        <p:spPr>
          <a:xfrm>
            <a:off x="1297968" y="3460464"/>
            <a:ext cx="941798" cy="748731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客户端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7" name="文本占位符 1">
            <a:extLst>
              <a:ext uri="{FF2B5EF4-FFF2-40B4-BE49-F238E27FC236}">
                <a16:creationId xmlns:a16="http://schemas.microsoft.com/office/drawing/2014/main" id="{4A76D96A-CF78-4FE0-AC1E-DCACF3E62FEB}"/>
              </a:ext>
            </a:extLst>
          </p:cNvPr>
          <p:cNvSpPr txBox="1">
            <a:spLocks/>
          </p:cNvSpPr>
          <p:nvPr/>
        </p:nvSpPr>
        <p:spPr>
          <a:xfrm>
            <a:off x="6359666" y="3160543"/>
            <a:ext cx="5612818" cy="14153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单一</a:t>
            </a:r>
            <a:r>
              <a:rPr lang="en-US" altLang="zh-CN"/>
              <a:t>Storage Server</a:t>
            </a:r>
            <a:r>
              <a:rPr lang="zh-CN" altLang="en-US"/>
              <a:t>具有容量限制，如何解决？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答案：扩容分组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9F5577A-9625-4A51-88A6-E7C2C7E778E8}"/>
              </a:ext>
            </a:extLst>
          </p:cNvPr>
          <p:cNvCxnSpPr>
            <a:stCxn id="52" idx="6"/>
            <a:endCxn id="48" idx="1"/>
          </p:cNvCxnSpPr>
          <p:nvPr/>
        </p:nvCxnSpPr>
        <p:spPr>
          <a:xfrm flipV="1">
            <a:off x="2239766" y="3834829"/>
            <a:ext cx="1349339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437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分布式存储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endParaRPr lang="en-US" altLang="zh-CN" b="1">
              <a:solidFill>
                <a:schemeClr val="tx1"/>
              </a:solidFill>
              <a:latin typeface="Consolas" panose="020B0609020204030204" pitchFamily="49" charset="0"/>
              <a:ea typeface="黑体" panose="02010609060101010101" pitchFamily="49" charset="-122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E5F7238-922C-444F-9C9B-68DE27A578E4}"/>
              </a:ext>
            </a:extLst>
          </p:cNvPr>
          <p:cNvSpPr/>
          <p:nvPr/>
        </p:nvSpPr>
        <p:spPr>
          <a:xfrm>
            <a:off x="3235123" y="2989780"/>
            <a:ext cx="1696473" cy="329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A8FF80-03BC-4F93-95A1-2FAB8E90EA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574424"/>
            <a:ext cx="10749598" cy="141535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FastDFS </a:t>
            </a:r>
            <a:r>
              <a:rPr lang="zh-CN" altLang="en-US"/>
              <a:t>架构包括 </a:t>
            </a:r>
            <a:r>
              <a:rPr lang="en-US" altLang="zh-CN"/>
              <a:t>Tracker server </a:t>
            </a:r>
            <a:r>
              <a:rPr lang="zh-CN" altLang="en-US"/>
              <a:t>和 </a:t>
            </a:r>
            <a:r>
              <a:rPr lang="en-US" altLang="zh-CN"/>
              <a:t>Storage server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Storage Server</a:t>
            </a:r>
            <a:r>
              <a:rPr lang="zh-CN" altLang="en-US"/>
              <a:t>：文件存储服务器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B70006"/>
                </a:solidFill>
              </a:rPr>
              <a:t>Tracker Server</a:t>
            </a:r>
            <a:r>
              <a:rPr lang="zh-CN" altLang="en-US"/>
              <a:t>：追踪调度服务器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BA0FA8-D7E7-466C-AFAD-A8BB4DBD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FB0FB-21DB-4DD4-B652-D4CF8653E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内部结构</a:t>
            </a:r>
            <a:endParaRPr lang="en-US" altLang="zh-CN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23E8B4C-02C1-4AE1-B5E2-E1B1954AFA25}"/>
              </a:ext>
            </a:extLst>
          </p:cNvPr>
          <p:cNvSpPr/>
          <p:nvPr/>
        </p:nvSpPr>
        <p:spPr>
          <a:xfrm>
            <a:off x="3619927" y="3432798"/>
            <a:ext cx="941798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</a:t>
            </a:r>
            <a:endParaRPr lang="zh-CN" altLang="en-US" sz="1400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E340D0B2-49A1-4FA4-BEE8-B3D62BCDFAE9}"/>
              </a:ext>
            </a:extLst>
          </p:cNvPr>
          <p:cNvSpPr/>
          <p:nvPr/>
        </p:nvSpPr>
        <p:spPr>
          <a:xfrm>
            <a:off x="1132346" y="3429000"/>
            <a:ext cx="941798" cy="748731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客户端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7" name="文本占位符 1">
            <a:extLst>
              <a:ext uri="{FF2B5EF4-FFF2-40B4-BE49-F238E27FC236}">
                <a16:creationId xmlns:a16="http://schemas.microsoft.com/office/drawing/2014/main" id="{4A76D96A-CF78-4FE0-AC1E-DCACF3E62FEB}"/>
              </a:ext>
            </a:extLst>
          </p:cNvPr>
          <p:cNvSpPr txBox="1">
            <a:spLocks/>
          </p:cNvSpPr>
          <p:nvPr/>
        </p:nvSpPr>
        <p:spPr>
          <a:xfrm>
            <a:off x="6356158" y="3095687"/>
            <a:ext cx="5612818" cy="14153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每组存放一部分文件，支持海量文件。组内是单一节点服务器，存在单点故障问题，如何解决？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B70006"/>
                </a:solidFill>
              </a:rPr>
              <a:t>答案：组内构建存储服务器集群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300A370-5F57-43B2-907B-77021C5BDC90}"/>
              </a:ext>
            </a:extLst>
          </p:cNvPr>
          <p:cNvSpPr/>
          <p:nvPr/>
        </p:nvSpPr>
        <p:spPr>
          <a:xfrm>
            <a:off x="3619927" y="4408843"/>
            <a:ext cx="941798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</a:t>
            </a:r>
            <a:endParaRPr lang="zh-CN" altLang="en-US" sz="140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D7D55F0B-46A1-46AE-B980-D9B34F6F39F1}"/>
              </a:ext>
            </a:extLst>
          </p:cNvPr>
          <p:cNvSpPr/>
          <p:nvPr/>
        </p:nvSpPr>
        <p:spPr>
          <a:xfrm>
            <a:off x="3619927" y="5451762"/>
            <a:ext cx="941798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</a:t>
            </a:r>
            <a:endParaRPr lang="zh-CN" altLang="en-US" sz="14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81D8E57-243D-450F-A371-C6FF9DDD7696}"/>
              </a:ext>
            </a:extLst>
          </p:cNvPr>
          <p:cNvSpPr/>
          <p:nvPr/>
        </p:nvSpPr>
        <p:spPr>
          <a:xfrm>
            <a:off x="3223615" y="2966509"/>
            <a:ext cx="1204546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GROUP-1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B38D74E-1B53-402B-B95B-28841E9795C3}"/>
              </a:ext>
            </a:extLst>
          </p:cNvPr>
          <p:cNvSpPr/>
          <p:nvPr/>
        </p:nvSpPr>
        <p:spPr>
          <a:xfrm>
            <a:off x="3202113" y="3951042"/>
            <a:ext cx="1204546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GROUP-2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6F702C1-516C-4C19-9B84-9B341A0F5558}"/>
              </a:ext>
            </a:extLst>
          </p:cNvPr>
          <p:cNvSpPr/>
          <p:nvPr/>
        </p:nvSpPr>
        <p:spPr>
          <a:xfrm>
            <a:off x="3202113" y="4948455"/>
            <a:ext cx="1204546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GROUP-3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8E76A28-2DBE-4D68-AE4D-F295D7159D02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2074144" y="3803366"/>
            <a:ext cx="117591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confont-1177-634450">
            <a:extLst>
              <a:ext uri="{FF2B5EF4-FFF2-40B4-BE49-F238E27FC236}">
                <a16:creationId xmlns:a16="http://schemas.microsoft.com/office/drawing/2014/main" id="{00B148F9-333B-43E2-A922-64E77D0A257D}"/>
              </a:ext>
            </a:extLst>
          </p:cNvPr>
          <p:cNvSpPr/>
          <p:nvPr/>
        </p:nvSpPr>
        <p:spPr>
          <a:xfrm>
            <a:off x="3634860" y="3426969"/>
            <a:ext cx="901041" cy="507315"/>
          </a:xfrm>
          <a:custGeom>
            <a:avLst/>
            <a:gdLst>
              <a:gd name="T0" fmla="*/ 4266 w 4266"/>
              <a:gd name="T1" fmla="*/ 3663 h 4266"/>
              <a:gd name="T2" fmla="*/ 3663 w 4266"/>
              <a:gd name="T3" fmla="*/ 4266 h 4266"/>
              <a:gd name="T4" fmla="*/ 2133 w 4266"/>
              <a:gd name="T5" fmla="*/ 2736 h 4266"/>
              <a:gd name="T6" fmla="*/ 603 w 4266"/>
              <a:gd name="T7" fmla="*/ 4266 h 4266"/>
              <a:gd name="T8" fmla="*/ 0 w 4266"/>
              <a:gd name="T9" fmla="*/ 3663 h 4266"/>
              <a:gd name="T10" fmla="*/ 1530 w 4266"/>
              <a:gd name="T11" fmla="*/ 2133 h 4266"/>
              <a:gd name="T12" fmla="*/ 0 w 4266"/>
              <a:gd name="T13" fmla="*/ 603 h 4266"/>
              <a:gd name="T14" fmla="*/ 603 w 4266"/>
              <a:gd name="T15" fmla="*/ 0 h 4266"/>
              <a:gd name="T16" fmla="*/ 2133 w 4266"/>
              <a:gd name="T17" fmla="*/ 1530 h 4266"/>
              <a:gd name="T18" fmla="*/ 3663 w 4266"/>
              <a:gd name="T19" fmla="*/ 0 h 4266"/>
              <a:gd name="T20" fmla="*/ 4266 w 4266"/>
              <a:gd name="T21" fmla="*/ 603 h 4266"/>
              <a:gd name="T22" fmla="*/ 2736 w 4266"/>
              <a:gd name="T23" fmla="*/ 2133 h 4266"/>
              <a:gd name="T24" fmla="*/ 4266 w 4266"/>
              <a:gd name="T25" fmla="*/ 3663 h 4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66" h="4266">
                <a:moveTo>
                  <a:pt x="4266" y="3663"/>
                </a:moveTo>
                <a:lnTo>
                  <a:pt x="3663" y="4266"/>
                </a:lnTo>
                <a:lnTo>
                  <a:pt x="2133" y="2736"/>
                </a:lnTo>
                <a:lnTo>
                  <a:pt x="603" y="4266"/>
                </a:lnTo>
                <a:lnTo>
                  <a:pt x="0" y="3663"/>
                </a:lnTo>
                <a:lnTo>
                  <a:pt x="1530" y="2133"/>
                </a:lnTo>
                <a:lnTo>
                  <a:pt x="0" y="603"/>
                </a:lnTo>
                <a:lnTo>
                  <a:pt x="603" y="0"/>
                </a:lnTo>
                <a:lnTo>
                  <a:pt x="2133" y="1530"/>
                </a:lnTo>
                <a:lnTo>
                  <a:pt x="3663" y="0"/>
                </a:lnTo>
                <a:lnTo>
                  <a:pt x="4266" y="603"/>
                </a:lnTo>
                <a:lnTo>
                  <a:pt x="2736" y="2133"/>
                </a:lnTo>
                <a:lnTo>
                  <a:pt x="4266" y="3663"/>
                </a:lnTo>
                <a:close/>
              </a:path>
            </a:pathLst>
          </a:custGeom>
          <a:solidFill>
            <a:srgbClr val="B7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2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8" grpId="0" animBg="1"/>
      <p:bldP spid="52" grpId="0" animBg="1"/>
      <p:bldP spid="66" grpId="0" animBg="1"/>
      <p:bldP spid="68" grpId="0" animBg="1"/>
      <p:bldP spid="71" grpId="0"/>
      <p:bldP spid="72" grpId="0"/>
      <p:bldP spid="73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4FC522-02DE-447E-B072-B7D97BEF44F9}"/>
              </a:ext>
            </a:extLst>
          </p:cNvPr>
          <p:cNvSpPr/>
          <p:nvPr/>
        </p:nvSpPr>
        <p:spPr>
          <a:xfrm>
            <a:off x="3484176" y="2989780"/>
            <a:ext cx="4307343" cy="329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A8FF80-03BC-4F93-95A1-2FAB8E90EA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574424"/>
            <a:ext cx="10749598" cy="141535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FastDFS </a:t>
            </a:r>
            <a:r>
              <a:rPr lang="zh-CN" altLang="en-US"/>
              <a:t>架构包括 </a:t>
            </a:r>
            <a:r>
              <a:rPr lang="en-US" altLang="zh-CN"/>
              <a:t>Tracker server </a:t>
            </a:r>
            <a:r>
              <a:rPr lang="zh-CN" altLang="en-US"/>
              <a:t>和 </a:t>
            </a:r>
            <a:r>
              <a:rPr lang="en-US" altLang="zh-CN"/>
              <a:t>Storage server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Storage Server</a:t>
            </a:r>
            <a:r>
              <a:rPr lang="zh-CN" altLang="en-US"/>
              <a:t>：文件存储服务器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B70006"/>
                </a:solidFill>
              </a:rPr>
              <a:t>Tracker Server</a:t>
            </a:r>
            <a:r>
              <a:rPr lang="zh-CN" altLang="en-US"/>
              <a:t>：追踪调度服务器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BA0FA8-D7E7-466C-AFAD-A8BB4DBD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FB0FB-21DB-4DD4-B652-D4CF8653E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内部结构</a:t>
            </a:r>
            <a:endParaRPr lang="en-US" altLang="zh-CN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23E8B4C-02C1-4AE1-B5E2-E1B1954AFA25}"/>
              </a:ext>
            </a:extLst>
          </p:cNvPr>
          <p:cNvSpPr/>
          <p:nvPr/>
        </p:nvSpPr>
        <p:spPr>
          <a:xfrm>
            <a:off x="3868980" y="3432798"/>
            <a:ext cx="1065090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1-1 </a:t>
            </a:r>
            <a:endParaRPr lang="zh-CN" altLang="en-US" sz="1400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E340D0B2-49A1-4FA4-BEE8-B3D62BCDFAE9}"/>
              </a:ext>
            </a:extLst>
          </p:cNvPr>
          <p:cNvSpPr/>
          <p:nvPr/>
        </p:nvSpPr>
        <p:spPr>
          <a:xfrm>
            <a:off x="850801" y="3426494"/>
            <a:ext cx="941798" cy="748731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客户端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36AEB11-3AC3-4093-A348-B2BC0B15A8A6}"/>
              </a:ext>
            </a:extLst>
          </p:cNvPr>
          <p:cNvSpPr/>
          <p:nvPr/>
        </p:nvSpPr>
        <p:spPr>
          <a:xfrm>
            <a:off x="850801" y="5144334"/>
            <a:ext cx="941798" cy="51627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</a:t>
            </a:r>
            <a:endParaRPr lang="zh-CN" altLang="en-US" sz="1400"/>
          </a:p>
        </p:txBody>
      </p:sp>
      <p:sp>
        <p:nvSpPr>
          <p:cNvPr id="57" name="文本占位符 1">
            <a:extLst>
              <a:ext uri="{FF2B5EF4-FFF2-40B4-BE49-F238E27FC236}">
                <a16:creationId xmlns:a16="http://schemas.microsoft.com/office/drawing/2014/main" id="{4A76D96A-CF78-4FE0-AC1E-DCACF3E62FEB}"/>
              </a:ext>
            </a:extLst>
          </p:cNvPr>
          <p:cNvSpPr txBox="1">
            <a:spLocks/>
          </p:cNvSpPr>
          <p:nvPr/>
        </p:nvSpPr>
        <p:spPr>
          <a:xfrm>
            <a:off x="7821105" y="3093181"/>
            <a:ext cx="5612818" cy="14153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客户端如何访问？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答案：通过</a:t>
            </a:r>
            <a:r>
              <a:rPr lang="en-US" altLang="zh-CN">
                <a:solidFill>
                  <a:srgbClr val="B70006"/>
                </a:solidFill>
              </a:rPr>
              <a:t>Tracker Server</a:t>
            </a:r>
            <a:r>
              <a:rPr lang="zh-CN" altLang="en-US">
                <a:solidFill>
                  <a:srgbClr val="49504F"/>
                </a:solidFill>
              </a:rPr>
              <a:t>进行追踪调度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4A8EB3-1867-4283-A464-6D1FCB7D41B2}"/>
              </a:ext>
            </a:extLst>
          </p:cNvPr>
          <p:cNvSpPr/>
          <p:nvPr/>
        </p:nvSpPr>
        <p:spPr>
          <a:xfrm>
            <a:off x="3762815" y="3339101"/>
            <a:ext cx="3750067" cy="6267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81D8E57-243D-450F-A371-C6FF9DDD7696}"/>
              </a:ext>
            </a:extLst>
          </p:cNvPr>
          <p:cNvSpPr/>
          <p:nvPr/>
        </p:nvSpPr>
        <p:spPr>
          <a:xfrm>
            <a:off x="3472668" y="2966509"/>
            <a:ext cx="1204546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GROUP-1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B38D74E-1B53-402B-B95B-28841E9795C3}"/>
              </a:ext>
            </a:extLst>
          </p:cNvPr>
          <p:cNvSpPr/>
          <p:nvPr/>
        </p:nvSpPr>
        <p:spPr>
          <a:xfrm>
            <a:off x="3451166" y="3951042"/>
            <a:ext cx="1204546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GROUP-2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6F702C1-516C-4C19-9B84-9B341A0F5558}"/>
              </a:ext>
            </a:extLst>
          </p:cNvPr>
          <p:cNvSpPr/>
          <p:nvPr/>
        </p:nvSpPr>
        <p:spPr>
          <a:xfrm>
            <a:off x="3451166" y="4948455"/>
            <a:ext cx="1204546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GROUP-3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53C6AE-DE77-40E2-A0EB-4CDB5D5DF2C8}"/>
              </a:ext>
            </a:extLst>
          </p:cNvPr>
          <p:cNvSpPr/>
          <p:nvPr/>
        </p:nvSpPr>
        <p:spPr>
          <a:xfrm>
            <a:off x="5091607" y="3432798"/>
            <a:ext cx="1065090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1-2 </a:t>
            </a:r>
            <a:endParaRPr lang="zh-CN" altLang="en-US" sz="14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9B17BDF-AAC1-46FD-B11F-86C0AF417BB8}"/>
              </a:ext>
            </a:extLst>
          </p:cNvPr>
          <p:cNvSpPr/>
          <p:nvPr/>
        </p:nvSpPr>
        <p:spPr>
          <a:xfrm>
            <a:off x="6314234" y="3432798"/>
            <a:ext cx="1065090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1-n 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893AD5F-293C-4F7E-8F1A-B69D345CA9D2}"/>
              </a:ext>
            </a:extLst>
          </p:cNvPr>
          <p:cNvSpPr/>
          <p:nvPr/>
        </p:nvSpPr>
        <p:spPr>
          <a:xfrm>
            <a:off x="3871450" y="4448171"/>
            <a:ext cx="1065090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2-1 </a:t>
            </a:r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A7B28F2-5737-4B9E-85D6-43333FE8FB7A}"/>
              </a:ext>
            </a:extLst>
          </p:cNvPr>
          <p:cNvSpPr/>
          <p:nvPr/>
        </p:nvSpPr>
        <p:spPr>
          <a:xfrm>
            <a:off x="3765285" y="4354474"/>
            <a:ext cx="3750067" cy="6267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CE7E41-B987-4051-A1CB-92181DB23A39}"/>
              </a:ext>
            </a:extLst>
          </p:cNvPr>
          <p:cNvSpPr/>
          <p:nvPr/>
        </p:nvSpPr>
        <p:spPr>
          <a:xfrm>
            <a:off x="5094077" y="4448171"/>
            <a:ext cx="1065090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2-2 </a:t>
            </a:r>
            <a:endParaRPr lang="zh-CN" altLang="en-US" sz="14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D51B7BF-A567-4DA8-A1E8-EAC9E46159EE}"/>
              </a:ext>
            </a:extLst>
          </p:cNvPr>
          <p:cNvSpPr/>
          <p:nvPr/>
        </p:nvSpPr>
        <p:spPr>
          <a:xfrm>
            <a:off x="6316704" y="4448171"/>
            <a:ext cx="1065090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2-n </a:t>
            </a:r>
            <a:endParaRPr lang="zh-CN" altLang="en-US" sz="1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FD73648-B614-4BBD-8BFE-BC412F54E121}"/>
              </a:ext>
            </a:extLst>
          </p:cNvPr>
          <p:cNvSpPr/>
          <p:nvPr/>
        </p:nvSpPr>
        <p:spPr>
          <a:xfrm>
            <a:off x="3848432" y="5468391"/>
            <a:ext cx="1065090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3-1 </a:t>
            </a:r>
            <a:endParaRPr lang="zh-CN" altLang="en-US"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36E2B7-ED02-4DB5-84EA-C632402B1237}"/>
              </a:ext>
            </a:extLst>
          </p:cNvPr>
          <p:cNvSpPr/>
          <p:nvPr/>
        </p:nvSpPr>
        <p:spPr>
          <a:xfrm>
            <a:off x="3742267" y="5374694"/>
            <a:ext cx="3750067" cy="6267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C41A036-72BB-46FE-A2E0-03695F75ABEE}"/>
              </a:ext>
            </a:extLst>
          </p:cNvPr>
          <p:cNvSpPr/>
          <p:nvPr/>
        </p:nvSpPr>
        <p:spPr>
          <a:xfrm>
            <a:off x="5071059" y="5468391"/>
            <a:ext cx="1065090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3-2 </a:t>
            </a:r>
            <a:endParaRPr lang="zh-CN" altLang="en-US" sz="14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6616BE7-20DC-4498-B784-85EBC7E34E3F}"/>
              </a:ext>
            </a:extLst>
          </p:cNvPr>
          <p:cNvSpPr/>
          <p:nvPr/>
        </p:nvSpPr>
        <p:spPr>
          <a:xfrm>
            <a:off x="6293686" y="5468391"/>
            <a:ext cx="1065090" cy="4519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 3-n 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8832B1-6187-4F8B-9117-1E4654D87AD4}"/>
              </a:ext>
            </a:extLst>
          </p:cNvPr>
          <p:cNvCxnSpPr/>
          <p:nvPr/>
        </p:nvCxnSpPr>
        <p:spPr>
          <a:xfrm>
            <a:off x="1315844" y="4175225"/>
            <a:ext cx="0" cy="97788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02E21A8-E89A-453E-AAB2-194565F93938}"/>
              </a:ext>
            </a:extLst>
          </p:cNvPr>
          <p:cNvCxnSpPr>
            <a:cxnSpLocks/>
          </p:cNvCxnSpPr>
          <p:nvPr/>
        </p:nvCxnSpPr>
        <p:spPr>
          <a:xfrm flipV="1">
            <a:off x="1814101" y="3687432"/>
            <a:ext cx="1409514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F9FB9E6-34F6-4207-B8F4-C803B2AB5FDE}"/>
              </a:ext>
            </a:extLst>
          </p:cNvPr>
          <p:cNvSpPr/>
          <p:nvPr/>
        </p:nvSpPr>
        <p:spPr>
          <a:xfrm>
            <a:off x="929570" y="5283576"/>
            <a:ext cx="941798" cy="51627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Tracker</a:t>
            </a:r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CD3D082-01C5-439D-965B-83A5BEC92C79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1871368" y="5541715"/>
            <a:ext cx="1462847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A807F07-9924-464F-9730-7190AA678B59}"/>
              </a:ext>
            </a:extLst>
          </p:cNvPr>
          <p:cNvSpPr/>
          <p:nvPr/>
        </p:nvSpPr>
        <p:spPr>
          <a:xfrm>
            <a:off x="815322" y="4343455"/>
            <a:ext cx="2893176" cy="51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2</a:t>
            </a:r>
            <a:r>
              <a:rPr lang="zh-CN" altLang="en-US" sz="1200">
                <a:solidFill>
                  <a:schemeClr val="tx1"/>
                </a:solidFill>
                <a:ea typeface="阿里巴巴普惠体" panose="00020600040101010101" pitchFamily="18" charset="-122"/>
              </a:rPr>
              <a:t>、发送请求获取</a:t>
            </a:r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Storage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B0F7B12-C4A9-4345-B3E6-4C54869EA24C}"/>
              </a:ext>
            </a:extLst>
          </p:cNvPr>
          <p:cNvSpPr/>
          <p:nvPr/>
        </p:nvSpPr>
        <p:spPr>
          <a:xfrm>
            <a:off x="1764038" y="5116556"/>
            <a:ext cx="1664875" cy="51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1</a:t>
            </a:r>
            <a:r>
              <a:rPr lang="zh-CN" altLang="en-US" sz="1200">
                <a:solidFill>
                  <a:schemeClr val="tx1"/>
                </a:solidFill>
                <a:ea typeface="阿里巴巴普惠体" panose="00020600040101010101" pitchFamily="18" charset="-122"/>
              </a:rPr>
              <a:t>、追踪</a:t>
            </a:r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Storage</a:t>
            </a:r>
            <a:r>
              <a:rPr lang="zh-CN" altLang="en-US" sz="1200">
                <a:solidFill>
                  <a:schemeClr val="tx1"/>
                </a:solidFill>
                <a:ea typeface="阿里巴巴普惠体" panose="00020600040101010101" pitchFamily="18" charset="-122"/>
              </a:rPr>
              <a:t>状态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6942ADA-B5CD-4D4C-9826-2D89CB77C393}"/>
              </a:ext>
            </a:extLst>
          </p:cNvPr>
          <p:cNvSpPr/>
          <p:nvPr/>
        </p:nvSpPr>
        <p:spPr>
          <a:xfrm>
            <a:off x="941915" y="3314290"/>
            <a:ext cx="2893176" cy="31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/>
                </a:solidFill>
                <a:ea typeface="阿里巴巴普惠体" panose="00020600040101010101" pitchFamily="18" charset="-122"/>
              </a:rPr>
              <a:t>、文件读取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0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52" grpId="0" animBg="1"/>
      <p:bldP spid="53" grpId="0" animBg="1"/>
      <p:bldP spid="61" grpId="0" animBg="1"/>
      <p:bldP spid="71" grpId="0"/>
      <p:bldP spid="72" grpId="0"/>
      <p:bldP spid="73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 animBg="1"/>
      <p:bldP spid="51" grpId="0"/>
      <p:bldP spid="54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7798A4D-B9E3-4D8D-A10E-16DBA874DC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文件存储到</a:t>
            </a:r>
            <a:r>
              <a:rPr lang="en-US" altLang="zh-CN"/>
              <a:t>Storage server</a:t>
            </a:r>
            <a:r>
              <a:rPr lang="zh-CN" altLang="en-US"/>
              <a:t>服务器上。为了方便</a:t>
            </a:r>
            <a:r>
              <a:rPr lang="en-US" altLang="zh-CN"/>
              <a:t>http</a:t>
            </a:r>
            <a:r>
              <a:rPr lang="zh-CN" altLang="en-US"/>
              <a:t>访问调用，每个</a:t>
            </a:r>
            <a:r>
              <a:rPr lang="en-US" altLang="zh-CN"/>
              <a:t>Storage server</a:t>
            </a:r>
            <a:r>
              <a:rPr lang="zh-CN" altLang="en-US"/>
              <a:t>还要绑定一个</a:t>
            </a:r>
            <a:r>
              <a:rPr lang="en-US" altLang="zh-CN"/>
              <a:t>nginx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0FC91A-8565-405B-866B-2EF3C61D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4C99B-DF38-47B4-9DA4-0D4E26480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内部结构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2FBA971-0CBD-4528-9FD4-94E1E4CA3289}"/>
              </a:ext>
            </a:extLst>
          </p:cNvPr>
          <p:cNvSpPr/>
          <p:nvPr/>
        </p:nvSpPr>
        <p:spPr>
          <a:xfrm>
            <a:off x="3484176" y="2989779"/>
            <a:ext cx="4423692" cy="3495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603FF4-1783-4C8F-91D9-3E97B9D0B7DF}"/>
              </a:ext>
            </a:extLst>
          </p:cNvPr>
          <p:cNvSpPr/>
          <p:nvPr/>
        </p:nvSpPr>
        <p:spPr>
          <a:xfrm>
            <a:off x="3868980" y="3432797"/>
            <a:ext cx="1160120" cy="4790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Storage 1-1 </a:t>
            </a:r>
            <a:endParaRPr lang="zh-CN" altLang="en-US" sz="120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09915C2-A131-4468-95BA-F67661CA116A}"/>
              </a:ext>
            </a:extLst>
          </p:cNvPr>
          <p:cNvSpPr/>
          <p:nvPr/>
        </p:nvSpPr>
        <p:spPr>
          <a:xfrm>
            <a:off x="850801" y="3426494"/>
            <a:ext cx="1025828" cy="793610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客户端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A7D6E6-C22B-4CE3-96E1-6592B0CB9623}"/>
              </a:ext>
            </a:extLst>
          </p:cNvPr>
          <p:cNvSpPr/>
          <p:nvPr/>
        </p:nvSpPr>
        <p:spPr>
          <a:xfrm>
            <a:off x="850801" y="5144334"/>
            <a:ext cx="1025828" cy="5472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Storage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360D86-2C25-42B8-9232-DEBDEF2A26D5}"/>
              </a:ext>
            </a:extLst>
          </p:cNvPr>
          <p:cNvSpPr/>
          <p:nvPr/>
        </p:nvSpPr>
        <p:spPr>
          <a:xfrm>
            <a:off x="3762815" y="3339101"/>
            <a:ext cx="3846249" cy="6642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E57771-62F2-4A7C-B0F8-CFB6F088C0EC}"/>
              </a:ext>
            </a:extLst>
          </p:cNvPr>
          <p:cNvSpPr/>
          <p:nvPr/>
        </p:nvSpPr>
        <p:spPr>
          <a:xfrm>
            <a:off x="3472667" y="2966509"/>
            <a:ext cx="1312019" cy="456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GROUP-1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1BF87A-737E-4710-9766-A3DD28950426}"/>
              </a:ext>
            </a:extLst>
          </p:cNvPr>
          <p:cNvSpPr/>
          <p:nvPr/>
        </p:nvSpPr>
        <p:spPr>
          <a:xfrm>
            <a:off x="3451165" y="3951042"/>
            <a:ext cx="1312019" cy="456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GROUP-2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D49F86-A6E2-45D4-B355-661B1AE5D478}"/>
              </a:ext>
            </a:extLst>
          </p:cNvPr>
          <p:cNvSpPr/>
          <p:nvPr/>
        </p:nvSpPr>
        <p:spPr>
          <a:xfrm>
            <a:off x="3451165" y="4948455"/>
            <a:ext cx="1312019" cy="456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GROUP-3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52B09B-1E8C-4A74-8FFC-7B20C7638CC5}"/>
              </a:ext>
            </a:extLst>
          </p:cNvPr>
          <p:cNvSpPr/>
          <p:nvPr/>
        </p:nvSpPr>
        <p:spPr>
          <a:xfrm>
            <a:off x="5091607" y="3432797"/>
            <a:ext cx="1160120" cy="4790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Storage 1-2 </a:t>
            </a:r>
            <a:endParaRPr lang="zh-CN" altLang="en-US" sz="12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1A88A16-33D3-4FE0-BD75-C1FC8D881519}"/>
              </a:ext>
            </a:extLst>
          </p:cNvPr>
          <p:cNvSpPr/>
          <p:nvPr/>
        </p:nvSpPr>
        <p:spPr>
          <a:xfrm>
            <a:off x="6314234" y="3432797"/>
            <a:ext cx="1160120" cy="4790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Storage 1-n </a:t>
            </a:r>
            <a:endParaRPr lang="zh-CN" altLang="en-US" sz="12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4985997-6FED-4512-B5CD-2AF32C961489}"/>
              </a:ext>
            </a:extLst>
          </p:cNvPr>
          <p:cNvSpPr/>
          <p:nvPr/>
        </p:nvSpPr>
        <p:spPr>
          <a:xfrm>
            <a:off x="3871450" y="4448170"/>
            <a:ext cx="1160120" cy="4790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Storage 2-1 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FDCF84-AE9D-4A24-B46A-E75C1A11BCB7}"/>
              </a:ext>
            </a:extLst>
          </p:cNvPr>
          <p:cNvSpPr/>
          <p:nvPr/>
        </p:nvSpPr>
        <p:spPr>
          <a:xfrm>
            <a:off x="3765286" y="4354474"/>
            <a:ext cx="3846248" cy="6642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A536380-AA54-44F4-B8A6-65A2AA98C289}"/>
              </a:ext>
            </a:extLst>
          </p:cNvPr>
          <p:cNvSpPr/>
          <p:nvPr/>
        </p:nvSpPr>
        <p:spPr>
          <a:xfrm>
            <a:off x="5094077" y="4448170"/>
            <a:ext cx="1160120" cy="4790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Storage 2-2 </a:t>
            </a:r>
            <a:endParaRPr lang="zh-CN" altLang="en-US" sz="12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8877389-59F6-4834-A2D5-21EAD2407948}"/>
              </a:ext>
            </a:extLst>
          </p:cNvPr>
          <p:cNvSpPr/>
          <p:nvPr/>
        </p:nvSpPr>
        <p:spPr>
          <a:xfrm>
            <a:off x="6316704" y="4448170"/>
            <a:ext cx="1160120" cy="4790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Storage 2-n </a:t>
            </a:r>
            <a:endParaRPr lang="zh-CN" altLang="en-US" sz="12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0916480-1EEA-4F06-AED6-8B9DE7937210}"/>
              </a:ext>
            </a:extLst>
          </p:cNvPr>
          <p:cNvSpPr/>
          <p:nvPr/>
        </p:nvSpPr>
        <p:spPr>
          <a:xfrm>
            <a:off x="3848432" y="5468390"/>
            <a:ext cx="1160120" cy="4790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Storage 3-1 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A6CD7B-24F6-4EA5-81B9-A9407AAB89C5}"/>
              </a:ext>
            </a:extLst>
          </p:cNvPr>
          <p:cNvSpPr/>
          <p:nvPr/>
        </p:nvSpPr>
        <p:spPr>
          <a:xfrm>
            <a:off x="3742267" y="5374694"/>
            <a:ext cx="3866797" cy="6642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A12E179-B316-42C2-AB6D-E431B3A2CE37}"/>
              </a:ext>
            </a:extLst>
          </p:cNvPr>
          <p:cNvSpPr/>
          <p:nvPr/>
        </p:nvSpPr>
        <p:spPr>
          <a:xfrm>
            <a:off x="5071059" y="5468390"/>
            <a:ext cx="1160120" cy="4790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Storage 3-2 </a:t>
            </a:r>
            <a:endParaRPr lang="zh-CN" altLang="en-US" sz="12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FF83C6B-6DCB-48B1-9335-0B395ECB995E}"/>
              </a:ext>
            </a:extLst>
          </p:cNvPr>
          <p:cNvSpPr/>
          <p:nvPr/>
        </p:nvSpPr>
        <p:spPr>
          <a:xfrm>
            <a:off x="6293686" y="5468390"/>
            <a:ext cx="1160120" cy="4790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Storage 3-n </a:t>
            </a:r>
            <a:endParaRPr lang="zh-CN" altLang="en-US" sz="12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04C85AB-C673-468D-AAFA-81ECBF6974B6}"/>
              </a:ext>
            </a:extLst>
          </p:cNvPr>
          <p:cNvCxnSpPr>
            <a:cxnSpLocks/>
          </p:cNvCxnSpPr>
          <p:nvPr/>
        </p:nvCxnSpPr>
        <p:spPr>
          <a:xfrm>
            <a:off x="1315844" y="4175225"/>
            <a:ext cx="0" cy="1036495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08F6CA8-6C5E-46C6-A618-0251344B1A9C}"/>
              </a:ext>
            </a:extLst>
          </p:cNvPr>
          <p:cNvCxnSpPr>
            <a:cxnSpLocks/>
          </p:cNvCxnSpPr>
          <p:nvPr/>
        </p:nvCxnSpPr>
        <p:spPr>
          <a:xfrm flipV="1">
            <a:off x="1814101" y="3687433"/>
            <a:ext cx="1535274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0B3B0BB-C975-49EF-BC15-04FE9EF68AB1}"/>
              </a:ext>
            </a:extLst>
          </p:cNvPr>
          <p:cNvSpPr/>
          <p:nvPr/>
        </p:nvSpPr>
        <p:spPr>
          <a:xfrm>
            <a:off x="929570" y="5283576"/>
            <a:ext cx="1025828" cy="5472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Tracker</a:t>
            </a:r>
            <a:endParaRPr lang="zh-CN" altLang="en-US" sz="140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4AB2CC9-5B32-4863-83BD-1FFFD39CDA5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955398" y="5541715"/>
            <a:ext cx="1378818" cy="15473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6AEFA83-AC3D-4EF1-9213-3DB5E79963E1}"/>
              </a:ext>
            </a:extLst>
          </p:cNvPr>
          <p:cNvSpPr/>
          <p:nvPr/>
        </p:nvSpPr>
        <p:spPr>
          <a:xfrm>
            <a:off x="815322" y="4343455"/>
            <a:ext cx="3151312" cy="547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2</a:t>
            </a:r>
            <a:r>
              <a:rPr lang="zh-CN" altLang="en-US" sz="1200">
                <a:solidFill>
                  <a:schemeClr val="tx1"/>
                </a:solidFill>
                <a:ea typeface="阿里巴巴普惠体" panose="00020600040101010101" pitchFamily="18" charset="-122"/>
              </a:rPr>
              <a:t>、发送请求获取</a:t>
            </a:r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Storage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0DC27E-4AB1-4863-A42D-B38F5A807C14}"/>
              </a:ext>
            </a:extLst>
          </p:cNvPr>
          <p:cNvSpPr/>
          <p:nvPr/>
        </p:nvSpPr>
        <p:spPr>
          <a:xfrm>
            <a:off x="1764038" y="5116556"/>
            <a:ext cx="1813419" cy="547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1</a:t>
            </a:r>
            <a:r>
              <a:rPr lang="zh-CN" altLang="en-US" sz="1200">
                <a:solidFill>
                  <a:schemeClr val="tx1"/>
                </a:solidFill>
                <a:ea typeface="阿里巴巴普惠体" panose="00020600040101010101" pitchFamily="18" charset="-122"/>
              </a:rPr>
              <a:t>、追踪</a:t>
            </a:r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Storage</a:t>
            </a:r>
            <a:r>
              <a:rPr lang="zh-CN" altLang="en-US" sz="1200">
                <a:solidFill>
                  <a:schemeClr val="tx1"/>
                </a:solidFill>
                <a:ea typeface="阿里巴巴普惠体" panose="00020600040101010101" pitchFamily="18" charset="-122"/>
              </a:rPr>
              <a:t>状态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1B36CB-5057-4A1D-9713-185D987DFE0A}"/>
              </a:ext>
            </a:extLst>
          </p:cNvPr>
          <p:cNvSpPr/>
          <p:nvPr/>
        </p:nvSpPr>
        <p:spPr>
          <a:xfrm>
            <a:off x="941915" y="3314289"/>
            <a:ext cx="3151312" cy="33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ea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/>
                </a:solidFill>
                <a:ea typeface="阿里巴巴普惠体" panose="00020600040101010101" pitchFamily="18" charset="-122"/>
              </a:rPr>
              <a:t>、文件读取</a:t>
            </a:r>
            <a:endParaRPr lang="zh-CN" altLang="en-US" sz="12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B6137C-CCC8-46A0-8D79-6C79452EC277}"/>
              </a:ext>
            </a:extLst>
          </p:cNvPr>
          <p:cNvSpPr/>
          <p:nvPr/>
        </p:nvSpPr>
        <p:spPr>
          <a:xfrm>
            <a:off x="4136680" y="3755864"/>
            <a:ext cx="625615" cy="2072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nginx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2914C7-BF4A-4B03-94E9-FC2853D4D8C9}"/>
              </a:ext>
            </a:extLst>
          </p:cNvPr>
          <p:cNvSpPr/>
          <p:nvPr/>
        </p:nvSpPr>
        <p:spPr>
          <a:xfrm>
            <a:off x="5366461" y="3755864"/>
            <a:ext cx="625615" cy="2072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nginx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FE2927F-CDE2-4A32-B4F1-290FC33E461B}"/>
              </a:ext>
            </a:extLst>
          </p:cNvPr>
          <p:cNvSpPr/>
          <p:nvPr/>
        </p:nvSpPr>
        <p:spPr>
          <a:xfrm>
            <a:off x="6617817" y="3745457"/>
            <a:ext cx="625615" cy="2072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nginx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0BEFEE-5448-44A5-8F9C-B2C77B56748A}"/>
              </a:ext>
            </a:extLst>
          </p:cNvPr>
          <p:cNvSpPr/>
          <p:nvPr/>
        </p:nvSpPr>
        <p:spPr>
          <a:xfrm>
            <a:off x="4099131" y="4763619"/>
            <a:ext cx="625615" cy="2072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nginx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72F179D-2D40-490A-B54E-FEE2F5045E4B}"/>
              </a:ext>
            </a:extLst>
          </p:cNvPr>
          <p:cNvSpPr/>
          <p:nvPr/>
        </p:nvSpPr>
        <p:spPr>
          <a:xfrm>
            <a:off x="5328912" y="4763619"/>
            <a:ext cx="625615" cy="2072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nginx</a:t>
            </a:r>
            <a:endParaRPr lang="zh-CN" altLang="en-US" sz="12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82F606-47B1-4489-87CF-B9FFB7745BE8}"/>
              </a:ext>
            </a:extLst>
          </p:cNvPr>
          <p:cNvSpPr/>
          <p:nvPr/>
        </p:nvSpPr>
        <p:spPr>
          <a:xfrm>
            <a:off x="6580268" y="4753212"/>
            <a:ext cx="625615" cy="2072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nginx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EB51C1F-D777-4DB0-A545-1B723FCBFCF7}"/>
              </a:ext>
            </a:extLst>
          </p:cNvPr>
          <p:cNvSpPr/>
          <p:nvPr/>
        </p:nvSpPr>
        <p:spPr>
          <a:xfrm>
            <a:off x="4093227" y="5789235"/>
            <a:ext cx="625615" cy="2072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nginx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42C6A2C-AC3F-4528-A9C1-00E6BFE7BDEB}"/>
              </a:ext>
            </a:extLst>
          </p:cNvPr>
          <p:cNvSpPr/>
          <p:nvPr/>
        </p:nvSpPr>
        <p:spPr>
          <a:xfrm>
            <a:off x="5323008" y="5789235"/>
            <a:ext cx="625615" cy="2072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nginx</a:t>
            </a:r>
            <a:endParaRPr lang="zh-CN" altLang="en-US" sz="1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08024D8-7FB4-424E-817B-4C056AA5B16D}"/>
              </a:ext>
            </a:extLst>
          </p:cNvPr>
          <p:cNvSpPr/>
          <p:nvPr/>
        </p:nvSpPr>
        <p:spPr>
          <a:xfrm>
            <a:off x="6574364" y="5778828"/>
            <a:ext cx="625615" cy="2072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nginx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17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7" grpId="0"/>
      <p:bldP spid="28" grpId="0"/>
      <p:bldP spid="29" grpId="0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D6056E-6279-4A55-B331-A300F7195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Tracker server</a:t>
            </a:r>
          </a:p>
          <a:p>
            <a:pPr lvl="1"/>
            <a:r>
              <a:rPr lang="zh-CN" altLang="en-US"/>
              <a:t>配置集群</a:t>
            </a:r>
            <a:endParaRPr lang="en-US" altLang="zh-CN"/>
          </a:p>
          <a:p>
            <a:pPr lvl="1"/>
            <a:r>
              <a:rPr lang="en-US" altLang="zh-CN"/>
              <a:t>Tracker server</a:t>
            </a:r>
            <a:r>
              <a:rPr lang="zh-CN" altLang="en-US"/>
              <a:t>监控各个</a:t>
            </a:r>
            <a:r>
              <a:rPr lang="en-US" altLang="zh-CN"/>
              <a:t>Storage server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调度存储</a:t>
            </a:r>
            <a:r>
              <a:rPr lang="zh-CN" altLang="en-US"/>
              <a:t>服务</a:t>
            </a:r>
            <a:endParaRPr lang="en-US" altLang="zh-CN"/>
          </a:p>
          <a:p>
            <a:r>
              <a:rPr lang="en-US" altLang="zh-CN"/>
              <a:t>Storage server</a:t>
            </a:r>
          </a:p>
          <a:p>
            <a:pPr lvl="1"/>
            <a:r>
              <a:rPr lang="en-US" altLang="zh-CN"/>
              <a:t>Storage server</a:t>
            </a:r>
            <a:r>
              <a:rPr lang="zh-CN" altLang="en-US"/>
              <a:t>（</a:t>
            </a:r>
            <a:r>
              <a:rPr lang="zh-CN" altLang="en-US">
                <a:solidFill>
                  <a:srgbClr val="B70006"/>
                </a:solidFill>
              </a:rPr>
              <a:t>存储服务器</a:t>
            </a:r>
            <a:r>
              <a:rPr lang="zh-CN" altLang="en-US"/>
              <a:t>），文件最终存放的位置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en-US" altLang="zh-CN">
                <a:solidFill>
                  <a:srgbClr val="B70006"/>
                </a:solidFill>
              </a:rPr>
              <a:t>Group</a:t>
            </a:r>
            <a:r>
              <a:rPr lang="zh-CN" altLang="en-US"/>
              <a:t>（组），拓展文件存储容量</a:t>
            </a:r>
            <a:endParaRPr lang="en-US" altLang="zh-CN"/>
          </a:p>
          <a:p>
            <a:pPr lvl="1"/>
            <a:r>
              <a:rPr lang="zh-CN" altLang="en-US"/>
              <a:t>各个</a:t>
            </a:r>
            <a:r>
              <a:rPr lang="en-US" altLang="zh-CN"/>
              <a:t>Group</a:t>
            </a:r>
            <a:r>
              <a:rPr lang="zh-CN" altLang="en-US"/>
              <a:t>（组）中，通过</a:t>
            </a:r>
            <a:r>
              <a:rPr lang="zh-CN" altLang="en-US">
                <a:solidFill>
                  <a:srgbClr val="B70006"/>
                </a:solidFill>
              </a:rPr>
              <a:t>集群</a:t>
            </a:r>
            <a:r>
              <a:rPr lang="zh-CN" altLang="en-US"/>
              <a:t>解决单点故障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8094B1-7877-4E66-9E88-44379358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75377C-59EB-401C-9326-4A02511C5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内部结构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4DE6A1-E685-4E58-9AB3-32964B0F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E4EE9-3D40-4D1D-A0E9-0FA73985E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工作原理</a:t>
            </a:r>
            <a:r>
              <a:rPr lang="en-US" altLang="zh-CN"/>
              <a:t>-</a:t>
            </a:r>
            <a:r>
              <a:rPr lang="zh-CN" altLang="en-US"/>
              <a:t>上传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1DFB9C-ADC3-4225-8B57-EA59F49188DF}"/>
              </a:ext>
            </a:extLst>
          </p:cNvPr>
          <p:cNvSpPr/>
          <p:nvPr/>
        </p:nvSpPr>
        <p:spPr>
          <a:xfrm>
            <a:off x="1293695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client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C212EF-A58D-4500-9F68-49B525BC8146}"/>
              </a:ext>
            </a:extLst>
          </p:cNvPr>
          <p:cNvSpPr/>
          <p:nvPr/>
        </p:nvSpPr>
        <p:spPr>
          <a:xfrm>
            <a:off x="5474024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Tracker Server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361DC5-369E-438E-AE99-A5A53E737733}"/>
              </a:ext>
            </a:extLst>
          </p:cNvPr>
          <p:cNvSpPr/>
          <p:nvPr/>
        </p:nvSpPr>
        <p:spPr>
          <a:xfrm>
            <a:off x="9158979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Storage Server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2675E18-3194-41E4-8E0E-544D78CAEE5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95968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0B8C5B8-3E9A-44D8-9626-1F41225E25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76297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E61E92-470C-41F7-A02C-0209683FC32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761252" y="2076956"/>
            <a:ext cx="0" cy="4308548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E9AA5D-34A4-4FEE-8750-0DE4C4AB4DC9}"/>
              </a:ext>
            </a:extLst>
          </p:cNvPr>
          <p:cNvCxnSpPr>
            <a:cxnSpLocks/>
          </p:cNvCxnSpPr>
          <p:nvPr/>
        </p:nvCxnSpPr>
        <p:spPr>
          <a:xfrm flipH="1">
            <a:off x="6162532" y="2678230"/>
            <a:ext cx="3598720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3">
            <a:extLst>
              <a:ext uri="{FF2B5EF4-FFF2-40B4-BE49-F238E27FC236}">
                <a16:creationId xmlns:a16="http://schemas.microsoft.com/office/drawing/2014/main" id="{4BF65C06-9A90-4AE1-B84D-3AE26F6C8D0A}"/>
              </a:ext>
            </a:extLst>
          </p:cNvPr>
          <p:cNvSpPr txBox="1">
            <a:spLocks/>
          </p:cNvSpPr>
          <p:nvPr/>
        </p:nvSpPr>
        <p:spPr>
          <a:xfrm>
            <a:off x="6162530" y="2292301"/>
            <a:ext cx="2721585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1.</a:t>
            </a:r>
            <a:r>
              <a:rPr lang="zh-CN" altLang="en-US" sz="1200"/>
              <a:t>定时上报各个</a:t>
            </a:r>
            <a:r>
              <a:rPr lang="en-US" altLang="zh-CN" sz="1200"/>
              <a:t>Storage</a:t>
            </a:r>
            <a:r>
              <a:rPr lang="zh-CN" altLang="en-US" sz="1200"/>
              <a:t>状态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0C48B69-530B-4D85-B406-E5BB41E49CAB}"/>
              </a:ext>
            </a:extLst>
          </p:cNvPr>
          <p:cNvSpPr/>
          <p:nvPr/>
        </p:nvSpPr>
        <p:spPr>
          <a:xfrm>
            <a:off x="6007952" y="2970205"/>
            <a:ext cx="136714" cy="33269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0077184-BEA9-413F-9675-BFC750B7D0E8}"/>
              </a:ext>
            </a:extLst>
          </p:cNvPr>
          <p:cNvGrpSpPr/>
          <p:nvPr/>
        </p:nvGrpSpPr>
        <p:grpSpPr>
          <a:xfrm>
            <a:off x="1895969" y="2772863"/>
            <a:ext cx="4094096" cy="332690"/>
            <a:chOff x="1753015" y="2864910"/>
            <a:chExt cx="5887044" cy="336191"/>
          </a:xfrm>
        </p:grpSpPr>
        <p:sp>
          <p:nvSpPr>
            <p:cNvPr id="55" name="文本占位符 3">
              <a:extLst>
                <a:ext uri="{FF2B5EF4-FFF2-40B4-BE49-F238E27FC236}">
                  <a16:creationId xmlns:a16="http://schemas.microsoft.com/office/drawing/2014/main" id="{FDD503E3-99FE-41CA-8AB4-4C1B7176C44A}"/>
                </a:ext>
              </a:extLst>
            </p:cNvPr>
            <p:cNvSpPr txBox="1">
              <a:spLocks/>
            </p:cNvSpPr>
            <p:nvPr/>
          </p:nvSpPr>
          <p:spPr>
            <a:xfrm>
              <a:off x="2801587" y="2864910"/>
              <a:ext cx="1886480" cy="336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2.</a:t>
              </a:r>
              <a:r>
                <a:rPr lang="zh-CN" altLang="en-US" sz="1200"/>
                <a:t>文件上传请求</a:t>
              </a:r>
              <a:endParaRPr lang="zh-CN" altLang="en-US" sz="12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C3EF7A1-169C-4F11-8811-AE7F277A9A5B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5" y="3201101"/>
              <a:ext cx="588704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箭头: 右弧形 56">
            <a:extLst>
              <a:ext uri="{FF2B5EF4-FFF2-40B4-BE49-F238E27FC236}">
                <a16:creationId xmlns:a16="http://schemas.microsoft.com/office/drawing/2014/main" id="{C6521469-BB97-4BEB-BDD4-0116DD1DFC04}"/>
              </a:ext>
            </a:extLst>
          </p:cNvPr>
          <p:cNvSpPr/>
          <p:nvPr/>
        </p:nvSpPr>
        <p:spPr>
          <a:xfrm>
            <a:off x="6153109" y="3693522"/>
            <a:ext cx="275181" cy="2934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C4EEA7E-EA01-4163-A777-EFA8390DB60A}"/>
              </a:ext>
            </a:extLst>
          </p:cNvPr>
          <p:cNvSpPr/>
          <p:nvPr/>
        </p:nvSpPr>
        <p:spPr>
          <a:xfrm>
            <a:off x="6007940" y="3503139"/>
            <a:ext cx="136713" cy="693006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3">
            <a:extLst>
              <a:ext uri="{FF2B5EF4-FFF2-40B4-BE49-F238E27FC236}">
                <a16:creationId xmlns:a16="http://schemas.microsoft.com/office/drawing/2014/main" id="{42BBB445-7F0C-4F5E-B568-01EAC3AD8722}"/>
              </a:ext>
            </a:extLst>
          </p:cNvPr>
          <p:cNvSpPr txBox="1">
            <a:spLocks/>
          </p:cNvSpPr>
          <p:nvPr/>
        </p:nvSpPr>
        <p:spPr>
          <a:xfrm>
            <a:off x="6428289" y="3640594"/>
            <a:ext cx="1855531" cy="5555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3</a:t>
            </a:r>
            <a:r>
              <a:rPr lang="en-US" altLang="zh-CN" sz="1200"/>
              <a:t>.</a:t>
            </a:r>
            <a:r>
              <a:rPr lang="zh-CN" altLang="en-US" sz="1200"/>
              <a:t>查询可用</a:t>
            </a:r>
            <a:r>
              <a:rPr lang="en-US" altLang="zh-CN" sz="1200"/>
              <a:t>Storage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18F6FFC-B099-4C2E-90EB-F5B515CFEC8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945357" y="3849642"/>
            <a:ext cx="4062583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6D0E1605-1216-4D00-B844-6581776B70FE}"/>
              </a:ext>
            </a:extLst>
          </p:cNvPr>
          <p:cNvSpPr/>
          <p:nvPr/>
        </p:nvSpPr>
        <p:spPr>
          <a:xfrm>
            <a:off x="1825577" y="2903982"/>
            <a:ext cx="136709" cy="1292158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占位符 3">
            <a:extLst>
              <a:ext uri="{FF2B5EF4-FFF2-40B4-BE49-F238E27FC236}">
                <a16:creationId xmlns:a16="http://schemas.microsoft.com/office/drawing/2014/main" id="{9F83CF4C-8791-4621-98E5-D5F58A6AE96E}"/>
              </a:ext>
            </a:extLst>
          </p:cNvPr>
          <p:cNvSpPr txBox="1">
            <a:spLocks/>
          </p:cNvSpPr>
          <p:nvPr/>
        </p:nvSpPr>
        <p:spPr>
          <a:xfrm>
            <a:off x="2564660" y="3503139"/>
            <a:ext cx="3016263" cy="4837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4</a:t>
            </a:r>
            <a:r>
              <a:rPr lang="zh-CN" altLang="en-US" sz="1200"/>
              <a:t>、返回信息（可用</a:t>
            </a:r>
            <a:r>
              <a:rPr lang="en-US" altLang="zh-CN" sz="1200"/>
              <a:t>Storage</a:t>
            </a:r>
            <a:r>
              <a:rPr lang="zh-CN" altLang="en-US" sz="1200"/>
              <a:t>的</a:t>
            </a:r>
            <a:r>
              <a:rPr lang="en-US" altLang="zh-CN" sz="1200"/>
              <a:t>ip</a:t>
            </a:r>
            <a:r>
              <a:rPr lang="zh-CN" altLang="en-US" sz="1200"/>
              <a:t>、端口）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8F412D-F144-4C42-952B-418EE18D9B93}"/>
              </a:ext>
            </a:extLst>
          </p:cNvPr>
          <p:cNvSpPr/>
          <p:nvPr/>
        </p:nvSpPr>
        <p:spPr>
          <a:xfrm>
            <a:off x="1825577" y="4554773"/>
            <a:ext cx="136714" cy="1067549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BA1B83B-39E6-47A9-A9B6-E7F50F79B763}"/>
              </a:ext>
            </a:extLst>
          </p:cNvPr>
          <p:cNvGrpSpPr/>
          <p:nvPr/>
        </p:nvGrpSpPr>
        <p:grpSpPr>
          <a:xfrm>
            <a:off x="1944778" y="4384925"/>
            <a:ext cx="7739664" cy="396103"/>
            <a:chOff x="1753011" y="3726235"/>
            <a:chExt cx="8691843" cy="347846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B0240FA-C52B-46B7-A028-81E5AC94CEDB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074081"/>
              <a:ext cx="869184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占位符 3">
              <a:extLst>
                <a:ext uri="{FF2B5EF4-FFF2-40B4-BE49-F238E27FC236}">
                  <a16:creationId xmlns:a16="http://schemas.microsoft.com/office/drawing/2014/main" id="{7A0158E7-EE11-4F87-B602-F05F36F4D310}"/>
                </a:ext>
              </a:extLst>
            </p:cNvPr>
            <p:cNvSpPr txBox="1">
              <a:spLocks/>
            </p:cNvSpPr>
            <p:nvPr/>
          </p:nvSpPr>
          <p:spPr>
            <a:xfrm>
              <a:off x="2368458" y="3726235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5</a:t>
              </a:r>
              <a:r>
                <a:rPr lang="zh-CN" altLang="en-US" sz="1200"/>
                <a:t>、上传图片</a:t>
              </a:r>
              <a:endParaRPr lang="zh-CN" altLang="en-US" sz="1200" dirty="0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5A09DF58-8DB1-46E9-8FF1-559FC23C0C9D}"/>
              </a:ext>
            </a:extLst>
          </p:cNvPr>
          <p:cNvSpPr/>
          <p:nvPr/>
        </p:nvSpPr>
        <p:spPr>
          <a:xfrm>
            <a:off x="9692888" y="4539555"/>
            <a:ext cx="153620" cy="424908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右弧形 70">
            <a:extLst>
              <a:ext uri="{FF2B5EF4-FFF2-40B4-BE49-F238E27FC236}">
                <a16:creationId xmlns:a16="http://schemas.microsoft.com/office/drawing/2014/main" id="{E9B6D6E5-80CD-4010-85D6-78FD04E77E19}"/>
              </a:ext>
            </a:extLst>
          </p:cNvPr>
          <p:cNvSpPr/>
          <p:nvPr/>
        </p:nvSpPr>
        <p:spPr>
          <a:xfrm>
            <a:off x="9871886" y="4594063"/>
            <a:ext cx="275181" cy="2934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948E2A9B-2ADD-4EBF-9C69-77737401DA93}"/>
              </a:ext>
            </a:extLst>
          </p:cNvPr>
          <p:cNvSpPr txBox="1">
            <a:spLocks/>
          </p:cNvSpPr>
          <p:nvPr/>
        </p:nvSpPr>
        <p:spPr>
          <a:xfrm>
            <a:off x="10234108" y="4503252"/>
            <a:ext cx="1855531" cy="5555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6.</a:t>
            </a:r>
            <a:r>
              <a:rPr lang="zh-CN" altLang="en-US" sz="1200"/>
              <a:t>生成</a:t>
            </a:r>
            <a:r>
              <a:rPr lang="en-US" altLang="zh-CN" sz="1200"/>
              <a:t>file_id</a:t>
            </a:r>
          </a:p>
          <a:p>
            <a:endParaRPr lang="zh-CN" altLang="en-US" sz="12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F4D8A7F-69AB-4D27-9C33-C7C60A31AF59}"/>
              </a:ext>
            </a:extLst>
          </p:cNvPr>
          <p:cNvSpPr/>
          <p:nvPr/>
        </p:nvSpPr>
        <p:spPr>
          <a:xfrm>
            <a:off x="9684138" y="5211867"/>
            <a:ext cx="153620" cy="424908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弧形 73">
            <a:extLst>
              <a:ext uri="{FF2B5EF4-FFF2-40B4-BE49-F238E27FC236}">
                <a16:creationId xmlns:a16="http://schemas.microsoft.com/office/drawing/2014/main" id="{8F8A5687-951E-416A-A067-C51636FD4A4D}"/>
              </a:ext>
            </a:extLst>
          </p:cNvPr>
          <p:cNvSpPr/>
          <p:nvPr/>
        </p:nvSpPr>
        <p:spPr>
          <a:xfrm>
            <a:off x="9871886" y="5277620"/>
            <a:ext cx="275181" cy="2934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B1574A27-7144-4913-A69D-51531D00C910}"/>
              </a:ext>
            </a:extLst>
          </p:cNvPr>
          <p:cNvSpPr txBox="1">
            <a:spLocks/>
          </p:cNvSpPr>
          <p:nvPr/>
        </p:nvSpPr>
        <p:spPr>
          <a:xfrm>
            <a:off x="10234107" y="5211867"/>
            <a:ext cx="1855531" cy="5555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7.</a:t>
            </a:r>
            <a:r>
              <a:rPr lang="zh-CN" altLang="en-US" sz="1200"/>
              <a:t>文件存入磁盘</a:t>
            </a:r>
            <a:endParaRPr lang="en-US" altLang="zh-CN" sz="1200"/>
          </a:p>
          <a:p>
            <a:endParaRPr lang="zh-CN" altLang="en-US" sz="12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EA135D5-A797-4AB7-AF10-AFDEC79A21E4}"/>
              </a:ext>
            </a:extLst>
          </p:cNvPr>
          <p:cNvCxnSpPr>
            <a:cxnSpLocks/>
          </p:cNvCxnSpPr>
          <p:nvPr/>
        </p:nvCxnSpPr>
        <p:spPr>
          <a:xfrm flipH="1">
            <a:off x="1944778" y="5495486"/>
            <a:ext cx="7739360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占位符 3">
            <a:extLst>
              <a:ext uri="{FF2B5EF4-FFF2-40B4-BE49-F238E27FC236}">
                <a16:creationId xmlns:a16="http://schemas.microsoft.com/office/drawing/2014/main" id="{B49D60D5-0B3A-4A00-BA6E-86120425953E}"/>
              </a:ext>
            </a:extLst>
          </p:cNvPr>
          <p:cNvSpPr txBox="1">
            <a:spLocks/>
          </p:cNvSpPr>
          <p:nvPr/>
        </p:nvSpPr>
        <p:spPr>
          <a:xfrm>
            <a:off x="2430747" y="5127221"/>
            <a:ext cx="2819794" cy="4346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8</a:t>
            </a:r>
            <a:r>
              <a:rPr lang="zh-CN" altLang="en-US" sz="1200"/>
              <a:t>、返回</a:t>
            </a:r>
            <a:r>
              <a:rPr lang="en-US" altLang="zh-CN" sz="1200"/>
              <a:t>file_id</a:t>
            </a:r>
            <a:r>
              <a:rPr lang="zh-CN" altLang="en-US" sz="1200"/>
              <a:t>（路径信息和文件名）</a:t>
            </a:r>
            <a:endParaRPr lang="zh-CN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8FC0879-2C4A-4846-B16C-EF72C520F27D}"/>
              </a:ext>
            </a:extLst>
          </p:cNvPr>
          <p:cNvSpPr/>
          <p:nvPr/>
        </p:nvSpPr>
        <p:spPr>
          <a:xfrm>
            <a:off x="1819445" y="5989456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弧形 80">
            <a:extLst>
              <a:ext uri="{FF2B5EF4-FFF2-40B4-BE49-F238E27FC236}">
                <a16:creationId xmlns:a16="http://schemas.microsoft.com/office/drawing/2014/main" id="{7EBEAE63-D06C-4224-8FB1-7B7490F48692}"/>
              </a:ext>
            </a:extLst>
          </p:cNvPr>
          <p:cNvSpPr/>
          <p:nvPr/>
        </p:nvSpPr>
        <p:spPr>
          <a:xfrm>
            <a:off x="1978107" y="6078898"/>
            <a:ext cx="269897" cy="3066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占位符 3">
            <a:extLst>
              <a:ext uri="{FF2B5EF4-FFF2-40B4-BE49-F238E27FC236}">
                <a16:creationId xmlns:a16="http://schemas.microsoft.com/office/drawing/2014/main" id="{3EB65202-354B-4EE3-88F6-39B55B4A309D}"/>
              </a:ext>
            </a:extLst>
          </p:cNvPr>
          <p:cNvSpPr txBox="1">
            <a:spLocks/>
          </p:cNvSpPr>
          <p:nvPr/>
        </p:nvSpPr>
        <p:spPr>
          <a:xfrm>
            <a:off x="2492804" y="5993873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9</a:t>
            </a:r>
            <a:r>
              <a:rPr lang="zh-CN" altLang="en-US" sz="1200"/>
              <a:t>、存储文件路径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49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52" grpId="0"/>
      <p:bldP spid="53" grpId="0" animBg="1"/>
      <p:bldP spid="57" grpId="0" animBg="1"/>
      <p:bldP spid="58" grpId="0" animBg="1"/>
      <p:bldP spid="59" grpId="0"/>
      <p:bldP spid="63" grpId="0" animBg="1"/>
      <p:bldP spid="65" grpId="0"/>
      <p:bldP spid="66" grpId="0" animBg="1"/>
      <p:bldP spid="70" grpId="0" animBg="1"/>
      <p:bldP spid="71" grpId="0" animBg="1"/>
      <p:bldP spid="72" grpId="0"/>
      <p:bldP spid="73" grpId="0" animBg="1"/>
      <p:bldP spid="74" grpId="0" animBg="1"/>
      <p:bldP spid="75" grpId="0"/>
      <p:bldP spid="79" grpId="0"/>
      <p:bldP spid="80" grpId="0" animBg="1"/>
      <p:bldP spid="81" grpId="0" animBg="1"/>
      <p:bldP spid="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4DE6A1-E685-4E58-9AB3-32964B0F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E4EE9-3D40-4D1D-A0E9-0FA73985E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工作原理</a:t>
            </a:r>
            <a:r>
              <a:rPr lang="en-US" altLang="zh-CN"/>
              <a:t>-</a:t>
            </a:r>
            <a:r>
              <a:rPr lang="zh-CN" altLang="en-US"/>
              <a:t>下载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1DFB9C-ADC3-4225-8B57-EA59F49188DF}"/>
              </a:ext>
            </a:extLst>
          </p:cNvPr>
          <p:cNvSpPr/>
          <p:nvPr/>
        </p:nvSpPr>
        <p:spPr>
          <a:xfrm>
            <a:off x="1293695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client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C212EF-A58D-4500-9F68-49B525BC8146}"/>
              </a:ext>
            </a:extLst>
          </p:cNvPr>
          <p:cNvSpPr/>
          <p:nvPr/>
        </p:nvSpPr>
        <p:spPr>
          <a:xfrm>
            <a:off x="5474024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Tracker Server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361DC5-369E-438E-AE99-A5A53E737733}"/>
              </a:ext>
            </a:extLst>
          </p:cNvPr>
          <p:cNvSpPr/>
          <p:nvPr/>
        </p:nvSpPr>
        <p:spPr>
          <a:xfrm>
            <a:off x="9158979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Storage Server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2675E18-3194-41E4-8E0E-544D78CAEE5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95968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0B8C5B8-3E9A-44D8-9626-1F41225E25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76297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E61E92-470C-41F7-A02C-0209683FC32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761252" y="2076956"/>
            <a:ext cx="0" cy="4308548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E9AA5D-34A4-4FEE-8750-0DE4C4AB4DC9}"/>
              </a:ext>
            </a:extLst>
          </p:cNvPr>
          <p:cNvCxnSpPr>
            <a:cxnSpLocks/>
          </p:cNvCxnSpPr>
          <p:nvPr/>
        </p:nvCxnSpPr>
        <p:spPr>
          <a:xfrm flipH="1">
            <a:off x="6162532" y="2678230"/>
            <a:ext cx="3598720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3">
            <a:extLst>
              <a:ext uri="{FF2B5EF4-FFF2-40B4-BE49-F238E27FC236}">
                <a16:creationId xmlns:a16="http://schemas.microsoft.com/office/drawing/2014/main" id="{4BF65C06-9A90-4AE1-B84D-3AE26F6C8D0A}"/>
              </a:ext>
            </a:extLst>
          </p:cNvPr>
          <p:cNvSpPr txBox="1">
            <a:spLocks/>
          </p:cNvSpPr>
          <p:nvPr/>
        </p:nvSpPr>
        <p:spPr>
          <a:xfrm>
            <a:off x="6162530" y="2292301"/>
            <a:ext cx="2721585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1.</a:t>
            </a:r>
            <a:r>
              <a:rPr lang="zh-CN" altLang="en-US" sz="1200"/>
              <a:t>定时上报各个</a:t>
            </a:r>
            <a:r>
              <a:rPr lang="en-US" altLang="zh-CN" sz="1200"/>
              <a:t>Storage</a:t>
            </a:r>
            <a:r>
              <a:rPr lang="zh-CN" altLang="en-US" sz="1200"/>
              <a:t>状态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0C48B69-530B-4D85-B406-E5BB41E49CAB}"/>
              </a:ext>
            </a:extLst>
          </p:cNvPr>
          <p:cNvSpPr/>
          <p:nvPr/>
        </p:nvSpPr>
        <p:spPr>
          <a:xfrm>
            <a:off x="6007951" y="2970205"/>
            <a:ext cx="154575" cy="1096365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0077184-BEA9-413F-9675-BFC750B7D0E8}"/>
              </a:ext>
            </a:extLst>
          </p:cNvPr>
          <p:cNvGrpSpPr/>
          <p:nvPr/>
        </p:nvGrpSpPr>
        <p:grpSpPr>
          <a:xfrm>
            <a:off x="1895969" y="2772863"/>
            <a:ext cx="4094096" cy="332690"/>
            <a:chOff x="1753015" y="2864910"/>
            <a:chExt cx="5887044" cy="336191"/>
          </a:xfrm>
        </p:grpSpPr>
        <p:sp>
          <p:nvSpPr>
            <p:cNvPr id="55" name="文本占位符 3">
              <a:extLst>
                <a:ext uri="{FF2B5EF4-FFF2-40B4-BE49-F238E27FC236}">
                  <a16:creationId xmlns:a16="http://schemas.microsoft.com/office/drawing/2014/main" id="{FDD503E3-99FE-41CA-8AB4-4C1B7176C44A}"/>
                </a:ext>
              </a:extLst>
            </p:cNvPr>
            <p:cNvSpPr txBox="1">
              <a:spLocks/>
            </p:cNvSpPr>
            <p:nvPr/>
          </p:nvSpPr>
          <p:spPr>
            <a:xfrm>
              <a:off x="2801587" y="2864910"/>
              <a:ext cx="1886480" cy="336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2.</a:t>
              </a:r>
              <a:r>
                <a:rPr lang="zh-CN" altLang="en-US" sz="1200"/>
                <a:t>文件下载请求</a:t>
              </a:r>
              <a:endParaRPr lang="zh-CN" altLang="en-US" sz="12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C3EF7A1-169C-4F11-8811-AE7F277A9A5B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5" y="3201101"/>
              <a:ext cx="588704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箭头: 右弧形 56">
            <a:extLst>
              <a:ext uri="{FF2B5EF4-FFF2-40B4-BE49-F238E27FC236}">
                <a16:creationId xmlns:a16="http://schemas.microsoft.com/office/drawing/2014/main" id="{C6521469-BB97-4BEB-BDD4-0116DD1DFC04}"/>
              </a:ext>
            </a:extLst>
          </p:cNvPr>
          <p:cNvSpPr/>
          <p:nvPr/>
        </p:nvSpPr>
        <p:spPr>
          <a:xfrm>
            <a:off x="6153109" y="3195422"/>
            <a:ext cx="304946" cy="791502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占位符 3">
            <a:extLst>
              <a:ext uri="{FF2B5EF4-FFF2-40B4-BE49-F238E27FC236}">
                <a16:creationId xmlns:a16="http://schemas.microsoft.com/office/drawing/2014/main" id="{42BBB445-7F0C-4F5E-B568-01EAC3AD8722}"/>
              </a:ext>
            </a:extLst>
          </p:cNvPr>
          <p:cNvSpPr txBox="1">
            <a:spLocks/>
          </p:cNvSpPr>
          <p:nvPr/>
        </p:nvSpPr>
        <p:spPr>
          <a:xfrm>
            <a:off x="6466498" y="3392688"/>
            <a:ext cx="1855531" cy="5555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3</a:t>
            </a:r>
            <a:r>
              <a:rPr lang="en-US" altLang="zh-CN" sz="1200"/>
              <a:t>.</a:t>
            </a:r>
            <a:r>
              <a:rPr lang="zh-CN" altLang="en-US" sz="1200"/>
              <a:t>查询可用</a:t>
            </a:r>
            <a:r>
              <a:rPr lang="en-US" altLang="zh-CN" sz="1200"/>
              <a:t>Storage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18F6FFC-B099-4C2E-90EB-F5B515CFEC8A}"/>
              </a:ext>
            </a:extLst>
          </p:cNvPr>
          <p:cNvCxnSpPr>
            <a:cxnSpLocks/>
          </p:cNvCxnSpPr>
          <p:nvPr/>
        </p:nvCxnSpPr>
        <p:spPr>
          <a:xfrm flipH="1">
            <a:off x="1944778" y="3749521"/>
            <a:ext cx="4063162" cy="1619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6D0E1605-1216-4D00-B844-6581776B70FE}"/>
              </a:ext>
            </a:extLst>
          </p:cNvPr>
          <p:cNvSpPr/>
          <p:nvPr/>
        </p:nvSpPr>
        <p:spPr>
          <a:xfrm>
            <a:off x="1825577" y="2903982"/>
            <a:ext cx="136709" cy="1292158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占位符 3">
            <a:extLst>
              <a:ext uri="{FF2B5EF4-FFF2-40B4-BE49-F238E27FC236}">
                <a16:creationId xmlns:a16="http://schemas.microsoft.com/office/drawing/2014/main" id="{9F83CF4C-8791-4621-98E5-D5F58A6AE96E}"/>
              </a:ext>
            </a:extLst>
          </p:cNvPr>
          <p:cNvSpPr txBox="1">
            <a:spLocks/>
          </p:cNvSpPr>
          <p:nvPr/>
        </p:nvSpPr>
        <p:spPr>
          <a:xfrm>
            <a:off x="2601155" y="3719978"/>
            <a:ext cx="3016263" cy="4837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4</a:t>
            </a:r>
            <a:r>
              <a:rPr lang="zh-CN" altLang="en-US" sz="1200"/>
              <a:t>、返回信息（可用</a:t>
            </a:r>
            <a:r>
              <a:rPr lang="en-US" altLang="zh-CN" sz="1200"/>
              <a:t>Storage</a:t>
            </a:r>
            <a:r>
              <a:rPr lang="zh-CN" altLang="en-US" sz="1200"/>
              <a:t>的</a:t>
            </a:r>
            <a:r>
              <a:rPr lang="en-US" altLang="zh-CN" sz="1200"/>
              <a:t>ip</a:t>
            </a:r>
            <a:r>
              <a:rPr lang="zh-CN" altLang="en-US" sz="1200"/>
              <a:t>、端口）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8F412D-F144-4C42-952B-418EE18D9B93}"/>
              </a:ext>
            </a:extLst>
          </p:cNvPr>
          <p:cNvSpPr/>
          <p:nvPr/>
        </p:nvSpPr>
        <p:spPr>
          <a:xfrm>
            <a:off x="1825577" y="4554773"/>
            <a:ext cx="136714" cy="1067549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BA1B83B-39E6-47A9-A9B6-E7F50F79B763}"/>
              </a:ext>
            </a:extLst>
          </p:cNvPr>
          <p:cNvGrpSpPr/>
          <p:nvPr/>
        </p:nvGrpSpPr>
        <p:grpSpPr>
          <a:xfrm>
            <a:off x="1944778" y="4384925"/>
            <a:ext cx="7739664" cy="403712"/>
            <a:chOff x="1753011" y="3726235"/>
            <a:chExt cx="8691843" cy="354528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B0240FA-C52B-46B7-A028-81E5AC94CEDB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074081"/>
              <a:ext cx="869184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占位符 3">
              <a:extLst>
                <a:ext uri="{FF2B5EF4-FFF2-40B4-BE49-F238E27FC236}">
                  <a16:creationId xmlns:a16="http://schemas.microsoft.com/office/drawing/2014/main" id="{7A0158E7-EE11-4F87-B602-F05F36F4D310}"/>
                </a:ext>
              </a:extLst>
            </p:cNvPr>
            <p:cNvSpPr txBox="1">
              <a:spLocks/>
            </p:cNvSpPr>
            <p:nvPr/>
          </p:nvSpPr>
          <p:spPr>
            <a:xfrm>
              <a:off x="2368458" y="3726235"/>
              <a:ext cx="2866148" cy="3545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  5</a:t>
              </a:r>
              <a:r>
                <a:rPr lang="zh-CN" altLang="en-US" sz="1200"/>
                <a:t>、根据</a:t>
              </a:r>
              <a:r>
                <a:rPr lang="en-US" altLang="zh-CN" sz="1200"/>
                <a:t>file_id</a:t>
              </a:r>
              <a:r>
                <a:rPr lang="zh-CN" altLang="en-US" sz="1200"/>
                <a:t>获取图片</a:t>
              </a:r>
              <a:endParaRPr lang="zh-CN" altLang="en-US" sz="1200" dirty="0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5A09DF58-8DB1-46E9-8FF1-559FC23C0C9D}"/>
              </a:ext>
            </a:extLst>
          </p:cNvPr>
          <p:cNvSpPr/>
          <p:nvPr/>
        </p:nvSpPr>
        <p:spPr>
          <a:xfrm>
            <a:off x="9684138" y="4539554"/>
            <a:ext cx="162370" cy="1082767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弧形 73">
            <a:extLst>
              <a:ext uri="{FF2B5EF4-FFF2-40B4-BE49-F238E27FC236}">
                <a16:creationId xmlns:a16="http://schemas.microsoft.com/office/drawing/2014/main" id="{8F8A5687-951E-416A-A067-C51636FD4A4D}"/>
              </a:ext>
            </a:extLst>
          </p:cNvPr>
          <p:cNvSpPr/>
          <p:nvPr/>
        </p:nvSpPr>
        <p:spPr>
          <a:xfrm>
            <a:off x="9923622" y="4788638"/>
            <a:ext cx="223445" cy="782384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B1574A27-7144-4913-A69D-51531D00C910}"/>
              </a:ext>
            </a:extLst>
          </p:cNvPr>
          <p:cNvSpPr txBox="1">
            <a:spLocks/>
          </p:cNvSpPr>
          <p:nvPr/>
        </p:nvSpPr>
        <p:spPr>
          <a:xfrm>
            <a:off x="10205215" y="4902054"/>
            <a:ext cx="1855531" cy="5555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6.</a:t>
            </a:r>
            <a:r>
              <a:rPr lang="zh-CN" altLang="en-US" sz="1200"/>
              <a:t>查找文件</a:t>
            </a:r>
            <a:endParaRPr lang="zh-CN" altLang="en-US" sz="12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EA135D5-A797-4AB7-AF10-AFDEC79A21E4}"/>
              </a:ext>
            </a:extLst>
          </p:cNvPr>
          <p:cNvCxnSpPr>
            <a:cxnSpLocks/>
          </p:cNvCxnSpPr>
          <p:nvPr/>
        </p:nvCxnSpPr>
        <p:spPr>
          <a:xfrm flipH="1">
            <a:off x="1944778" y="5495486"/>
            <a:ext cx="7739360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占位符 3">
            <a:extLst>
              <a:ext uri="{FF2B5EF4-FFF2-40B4-BE49-F238E27FC236}">
                <a16:creationId xmlns:a16="http://schemas.microsoft.com/office/drawing/2014/main" id="{B49D60D5-0B3A-4A00-BA6E-86120425953E}"/>
              </a:ext>
            </a:extLst>
          </p:cNvPr>
          <p:cNvSpPr txBox="1">
            <a:spLocks/>
          </p:cNvSpPr>
          <p:nvPr/>
        </p:nvSpPr>
        <p:spPr>
          <a:xfrm>
            <a:off x="2450706" y="5136358"/>
            <a:ext cx="2819794" cy="4346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   7</a:t>
            </a:r>
            <a:r>
              <a:rPr lang="zh-CN" altLang="en-US" sz="1200"/>
              <a:t>、返回文件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508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52" grpId="0"/>
      <p:bldP spid="53" grpId="0" animBg="1"/>
      <p:bldP spid="57" grpId="0" animBg="1"/>
      <p:bldP spid="59" grpId="0"/>
      <p:bldP spid="63" grpId="0" animBg="1"/>
      <p:bldP spid="65" grpId="0"/>
      <p:bldP spid="66" grpId="0" animBg="1"/>
      <p:bldP spid="70" grpId="0" animBg="1"/>
      <p:bldP spid="74" grpId="0" animBg="1"/>
      <p:bldP spid="75" grpId="0"/>
      <p:bldP spid="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E76CD31-8631-4E29-9F47-8CDDCF3D8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文件上传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0000"/>
                </a:solidFill>
                <a:latin typeface="Helvetica Neue"/>
              </a:rPr>
              <a:t>Storage Server </a:t>
            </a:r>
            <a:r>
              <a:rPr lang="zh-CN" altLang="en-US">
                <a:solidFill>
                  <a:srgbClr val="000000"/>
                </a:solidFill>
                <a:latin typeface="Helvetica Neue"/>
              </a:rPr>
              <a:t>向</a:t>
            </a:r>
            <a:r>
              <a:rPr lang="en-US" altLang="zh-CN" b="0" i="0">
                <a:solidFill>
                  <a:srgbClr val="000000"/>
                </a:solidFill>
                <a:effectLst/>
                <a:latin typeface="Helvetica Neue"/>
              </a:rPr>
              <a:t>Tracker Server,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汇报当前存储节点的状态信息（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Helvetica Neue"/>
              </a:rPr>
              <a:t>包括</a:t>
            </a:r>
            <a:r>
              <a:rPr lang="zh-CN" altLang="en-US" b="0" i="0" dirty="0">
                <a:solidFill>
                  <a:srgbClr val="B70006"/>
                </a:solidFill>
                <a:effectLst/>
                <a:latin typeface="Helvetica Neue"/>
              </a:rPr>
              <a:t>磁盘剩余空间、文件同步状况</a:t>
            </a:r>
            <a:r>
              <a:rPr lang="zh-CN" altLang="en-US">
                <a:solidFill>
                  <a:srgbClr val="000000"/>
                </a:solidFill>
                <a:latin typeface="Helvetica Neue"/>
              </a:rPr>
              <a:t>等统计信息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）</a:t>
            </a: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客户端程序连接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Tracker Server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发给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上传请求</a:t>
            </a:r>
            <a:endParaRPr lang="en-US" altLang="zh-CN" b="0" i="0" dirty="0">
              <a:solidFill>
                <a:srgbClr val="C00000"/>
              </a:solidFill>
              <a:effectLst/>
              <a:latin typeface="Helvetica Neue"/>
            </a:endParaRP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Tracker Server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计算可用的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Storage Server 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节点，返回</a:t>
            </a: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客户端将文件</a:t>
            </a:r>
            <a:r>
              <a:rPr lang="zh-CN" altLang="en-US" b="0" i="0" dirty="0">
                <a:solidFill>
                  <a:srgbClr val="B70006"/>
                </a:solidFill>
                <a:effectLst/>
                <a:latin typeface="Helvetica Neue"/>
              </a:rPr>
              <a:t>上传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Storage Server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，并获取返回的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file_id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（包括</a:t>
            </a:r>
            <a:r>
              <a:rPr lang="zh-CN" altLang="en-US" dirty="0">
                <a:solidFill>
                  <a:srgbClr val="B70006"/>
                </a:solidFill>
                <a:latin typeface="Helvetica Neue"/>
              </a:rPr>
              <a:t>路径信息和文件名称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）</a:t>
            </a:r>
            <a:endParaRPr lang="en-US" altLang="zh-CN" b="0" i="0" dirty="0">
              <a:solidFill>
                <a:srgbClr val="C00000"/>
              </a:solidFill>
              <a:effectLst/>
              <a:latin typeface="Helvetica Neue"/>
            </a:endParaRPr>
          </a:p>
          <a:p>
            <a:pPr lvl="1"/>
            <a:r>
              <a:rPr lang="zh-CN" altLang="en-US"/>
              <a:t>客户端保存请求地址</a:t>
            </a:r>
            <a:endParaRPr lang="en-US" altLang="zh-CN" dirty="0"/>
          </a:p>
          <a:p>
            <a:r>
              <a:rPr lang="zh-CN" altLang="en-US"/>
              <a:t>文件下载</a:t>
            </a:r>
            <a:endParaRPr lang="en-US" altLang="zh-CN"/>
          </a:p>
          <a:p>
            <a:pPr lvl="1"/>
            <a:r>
              <a:rPr lang="zh-CN" altLang="en-US"/>
              <a:t>和文件上传类似</a:t>
            </a:r>
            <a:endParaRPr lang="en-US" altLang="zh-CN" dirty="0"/>
          </a:p>
          <a:p>
            <a:pPr lvl="1"/>
            <a:r>
              <a:rPr lang="zh-CN" altLang="en-US"/>
              <a:t>文件下载使用频率并不高，由于客户端记录的访问地址，直接拼接地址访问即可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F30BB5-9148-4BF9-A216-0CD82D1B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0EC89-36ED-4398-932E-4F7782767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12756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19E6D1-C66D-4988-A7AD-E2A90BF68C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1279061" cy="84111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探花交友所需的第三方服务组件，已经以</a:t>
            </a:r>
            <a:r>
              <a:rPr lang="en-US" altLang="zh-CN"/>
              <a:t>Docker-Compose</a:t>
            </a:r>
            <a:r>
              <a:rPr lang="zh-CN" altLang="en-US"/>
              <a:t>准备好了。仅仅需要进入相关目录，以命令形式启动运行即可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08D111-6222-48F8-A6E7-0E3D2684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DD0F0-40F7-4086-981E-277A29ABD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服务搭建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3E1217-2C1E-4D4D-8558-3BC692E1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88" y="2172510"/>
            <a:ext cx="10657132" cy="1569660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进入目录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cd /root/docker-file/fastdfs/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创建容器并启动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docker-compose up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查看容器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222222"/>
                </a:solidFill>
                <a:latin typeface="Consolas" panose="020B0609020204030204" pitchFamily="49" charset="0"/>
              </a:rPr>
              <a:t>docker ps -a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AD60EF-42C6-44BA-8BD5-FAEB7670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80" y="3950577"/>
            <a:ext cx="11001659" cy="841115"/>
          </a:xfrm>
          <a:prstGeom prst="rect">
            <a:avLst/>
          </a:prstGeom>
        </p:spPr>
      </p:pic>
      <p:sp>
        <p:nvSpPr>
          <p:cNvPr id="12" name="三角形 9">
            <a:extLst>
              <a:ext uri="{FF2B5EF4-FFF2-40B4-BE49-F238E27FC236}">
                <a16:creationId xmlns:a16="http://schemas.microsoft.com/office/drawing/2014/main" id="{B1D7DCDD-400E-46DF-9B9E-80631C46DFB2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BDF226-9307-4152-A180-003E9849CFFF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F2746B-ACBF-49AE-BD02-1CBB8D7F8D1E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ED587FDB-466F-4427-8FF6-2E00A145BD14}"/>
              </a:ext>
            </a:extLst>
          </p:cNvPr>
          <p:cNvSpPr txBox="1"/>
          <p:nvPr/>
        </p:nvSpPr>
        <p:spPr>
          <a:xfrm>
            <a:off x="1401012" y="5651322"/>
            <a:ext cx="8165660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tracker</a:t>
            </a:r>
            <a:r>
              <a:rPr lang="zh-CN" altLang="en-US" sz="1400">
                <a:ea typeface="Alibaba PuHuiTi R"/>
              </a:rPr>
              <a:t>服务器地址：</a:t>
            </a:r>
            <a:r>
              <a:rPr lang="en-US" altLang="zh-CN" sz="1400">
                <a:solidFill>
                  <a:srgbClr val="C00000"/>
                </a:solidFill>
                <a:ea typeface="Alibaba PuHuiTi R"/>
              </a:rPr>
              <a:t>192.168.136.160:22122 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storage</a:t>
            </a:r>
            <a:r>
              <a:rPr lang="zh-CN" altLang="en-US" sz="1400">
                <a:ea typeface="Alibaba PuHuiTi R"/>
              </a:rPr>
              <a:t>中</a:t>
            </a:r>
            <a:r>
              <a:rPr lang="en-US" altLang="zh-CN" sz="1400">
                <a:ea typeface="Alibaba PuHuiTi R"/>
              </a:rPr>
              <a:t>nginx</a:t>
            </a:r>
            <a:r>
              <a:rPr lang="zh-CN" altLang="en-US" sz="1400">
                <a:ea typeface="Alibaba PuHuiTi R"/>
              </a:rPr>
              <a:t>地址：</a:t>
            </a:r>
            <a:r>
              <a:rPr lang="en-US" altLang="zh-CN" sz="1400">
                <a:solidFill>
                  <a:srgbClr val="C00000"/>
                </a:solidFill>
                <a:ea typeface="Alibaba PuHuiTi R"/>
              </a:rPr>
              <a:t>http://192.168.136.160:8888/</a:t>
            </a:r>
            <a:endParaRPr lang="en-US" altLang="zh-CN" sz="1400" dirty="0">
              <a:solidFill>
                <a:srgbClr val="C00000"/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0015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2" grpId="0" animBg="1"/>
      <p:bldP spid="13" grpId="0" animBg="1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C48DF4-C0EE-4DC8-ABF8-9AF80851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7949E0-624D-4171-A3B5-67F4F047F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完成文件上传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87A3EAE-CE58-4FD2-AE21-870BE4D0E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53898"/>
            <a:ext cx="8819880" cy="1341064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、引入依赖（略）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、添加</a:t>
            </a:r>
            <a:r>
              <a:rPr lang="en-US" altLang="zh-CN"/>
              <a:t>FastDFS</a:t>
            </a:r>
            <a:r>
              <a:rPr lang="zh-CN" altLang="en-US"/>
              <a:t>相关配置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8BE0809-64A3-4835-A7C0-7F3B6D28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616" y="2510606"/>
            <a:ext cx="6648582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fdfs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so-timeout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1500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connect-timeout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600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thumb-image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缩略图参数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150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150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tracker-list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192.168.136.160:22122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#TrackerList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web-server-url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http://192.168.136.160:8888/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F240B586-D5F4-4C26-A455-7DCF7ABA9689}"/>
              </a:ext>
            </a:extLst>
          </p:cNvPr>
          <p:cNvSpPr txBox="1">
            <a:spLocks/>
          </p:cNvSpPr>
          <p:nvPr/>
        </p:nvSpPr>
        <p:spPr>
          <a:xfrm>
            <a:off x="2195450" y="4172097"/>
            <a:ext cx="8819880" cy="13410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、文件上传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9FBD5A-BEAE-4E73-8C81-3A30D3FA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533" y="4635496"/>
            <a:ext cx="6754748" cy="1938992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testFileUpdate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FileNotFoundException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、指定文件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"D: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1.jpg"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、文件上传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StorePath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"jpg"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、拼接访问路径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webServer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getWebServerUrl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getFullPath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8C0DA44-88F8-4F7B-84E7-70F27348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972" y="1288379"/>
            <a:ext cx="7613372" cy="4511040"/>
          </a:xfrm>
        </p:spPr>
        <p:txBody>
          <a:bodyPr/>
          <a:lstStyle/>
          <a:p>
            <a:r>
              <a:rPr lang="en-US" altLang="zh-CN"/>
              <a:t>FastDFS</a:t>
            </a:r>
            <a:r>
              <a:rPr lang="zh-CN" altLang="en-US"/>
              <a:t>的内部结构</a:t>
            </a:r>
            <a:endParaRPr lang="en-US" altLang="zh-CN"/>
          </a:p>
          <a:p>
            <a:pPr marL="609585" lvl="2"/>
            <a:r>
              <a:rPr lang="en-US" altLang="zh-CN" sz="1667" b="0">
                <a:latin typeface="+mj-lt"/>
                <a:ea typeface="阿里巴巴普惠体" panose="00020600040101010101" pitchFamily="18" charset="-122"/>
              </a:rPr>
              <a:t>Tracker Server</a:t>
            </a:r>
            <a:r>
              <a:rPr lang="zh-CN" altLang="en-US" sz="1667" b="0">
                <a:ea typeface="阿里巴巴普惠体" panose="00020600040101010101" pitchFamily="18" charset="-122"/>
              </a:rPr>
              <a:t>：追踪服务器，监控</a:t>
            </a:r>
            <a:r>
              <a:rPr lang="en-US" altLang="zh-CN" sz="1667" b="0">
                <a:latin typeface="+mj-lt"/>
                <a:ea typeface="阿里巴巴普惠体" panose="00020600040101010101" pitchFamily="18" charset="-122"/>
              </a:rPr>
              <a:t>storage Server</a:t>
            </a:r>
            <a:r>
              <a:rPr lang="zh-CN" altLang="en-US" sz="1667" b="0">
                <a:ea typeface="阿里巴巴普惠体" panose="00020600040101010101" pitchFamily="18" charset="-122"/>
              </a:rPr>
              <a:t>，计算调度</a:t>
            </a:r>
            <a:endParaRPr lang="en-US" altLang="zh-CN" sz="1667" b="0">
              <a:ea typeface="阿里巴巴普惠体" panose="00020600040101010101" pitchFamily="18" charset="-122"/>
            </a:endParaRPr>
          </a:p>
          <a:p>
            <a:pPr marL="609585" lvl="2"/>
            <a:r>
              <a:rPr lang="en-US" altLang="zh-CN" sz="1667" b="0">
                <a:latin typeface="+mj-lt"/>
                <a:ea typeface="阿里巴巴普惠体" panose="00020600040101010101" pitchFamily="18" charset="-122"/>
              </a:rPr>
              <a:t>Storage Server</a:t>
            </a:r>
            <a:r>
              <a:rPr lang="zh-CN" altLang="en-US" sz="1667" b="0">
                <a:ea typeface="阿里巴巴普惠体" panose="00020600040101010101" pitchFamily="18" charset="-122"/>
              </a:rPr>
              <a:t>：文件存储服务器</a:t>
            </a:r>
            <a:endParaRPr lang="en-US" altLang="zh-CN" sz="1667" b="0">
              <a:ea typeface="阿里巴巴普惠体" panose="00020600040101010101" pitchFamily="18" charset="-122"/>
            </a:endParaRPr>
          </a:p>
          <a:p>
            <a:r>
              <a:rPr lang="zh-CN" altLang="en-US"/>
              <a:t>工作原理</a:t>
            </a:r>
            <a:endParaRPr lang="en-US" altLang="zh-CN"/>
          </a:p>
          <a:p>
            <a:pPr marL="609585" lvl="2"/>
            <a:r>
              <a:rPr lang="en-US" altLang="zh-CN" sz="1667" b="0">
                <a:latin typeface="+mj-lt"/>
                <a:ea typeface="阿里巴巴普惠体" panose="00020600040101010101" pitchFamily="18" charset="-122"/>
              </a:rPr>
              <a:t>Storage Server</a:t>
            </a:r>
            <a:r>
              <a:rPr lang="zh-CN" altLang="en-US" sz="1667" b="0">
                <a:ea typeface="阿里巴巴普惠体" panose="00020600040101010101" pitchFamily="18" charset="-122"/>
              </a:rPr>
              <a:t>同步状态到</a:t>
            </a:r>
            <a:r>
              <a:rPr lang="en-US" altLang="zh-CN" sz="1667" b="0">
                <a:latin typeface="+mj-lt"/>
                <a:ea typeface="阿里巴巴普惠体" panose="00020600040101010101" pitchFamily="18" charset="-122"/>
              </a:rPr>
              <a:t>Tracker Server</a:t>
            </a:r>
          </a:p>
          <a:p>
            <a:pPr marL="609585" lvl="2"/>
            <a:r>
              <a:rPr lang="zh-CN" altLang="en-US" sz="1667" b="0">
                <a:ea typeface="阿里巴巴普惠体" panose="00020600040101010101" pitchFamily="18" charset="-122"/>
              </a:rPr>
              <a:t>客户端从</a:t>
            </a:r>
            <a:r>
              <a:rPr lang="en-US" altLang="zh-CN" sz="1667" b="0">
                <a:latin typeface="+mj-lt"/>
                <a:ea typeface="阿里巴巴普惠体" panose="00020600040101010101" pitchFamily="18" charset="-122"/>
              </a:rPr>
              <a:t>Tracker Server</a:t>
            </a:r>
            <a:r>
              <a:rPr lang="zh-CN" altLang="en-US" sz="1667" b="0">
                <a:ea typeface="阿里巴巴普惠体" panose="00020600040101010101" pitchFamily="18" charset="-122"/>
              </a:rPr>
              <a:t>查询可用</a:t>
            </a:r>
            <a:r>
              <a:rPr lang="en-US" altLang="zh-CN" sz="1667" b="0">
                <a:latin typeface="+mj-lt"/>
                <a:ea typeface="阿里巴巴普惠体" panose="00020600040101010101" pitchFamily="18" charset="-122"/>
              </a:rPr>
              <a:t>Storage Server</a:t>
            </a:r>
          </a:p>
          <a:p>
            <a:pPr marL="609585" lvl="2"/>
            <a:r>
              <a:rPr lang="zh-CN" altLang="en-US" sz="1667" b="0">
                <a:ea typeface="阿里巴巴普惠体" panose="00020600040101010101" pitchFamily="18" charset="-122"/>
              </a:rPr>
              <a:t>客户端从</a:t>
            </a:r>
            <a:r>
              <a:rPr lang="en-US" altLang="zh-CN" sz="1667" b="0">
                <a:latin typeface="+mj-lt"/>
                <a:ea typeface="阿里巴巴普惠体" panose="00020600040101010101" pitchFamily="18" charset="-122"/>
              </a:rPr>
              <a:t>Storage Server</a:t>
            </a:r>
            <a:r>
              <a:rPr lang="zh-CN" altLang="en-US" sz="1667" b="0">
                <a:ea typeface="阿里巴巴普惠体" panose="00020600040101010101" pitchFamily="18" charset="-122"/>
              </a:rPr>
              <a:t>完成文件上传下载</a:t>
            </a:r>
            <a:endParaRPr lang="en-US" altLang="zh-CN" sz="1667" b="0">
              <a:ea typeface="阿里巴巴普惠体" panose="00020600040101010101" pitchFamily="18" charset="-122"/>
            </a:endParaRPr>
          </a:p>
          <a:p>
            <a:r>
              <a:rPr lang="zh-CN" altLang="en-US"/>
              <a:t>核心代码</a:t>
            </a:r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1CBC228-B831-46E3-B7FD-79C4A4D5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文件存储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FastDFS</a:t>
            </a:r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81302BC-15FD-4270-B655-E58694E52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328" y="4859251"/>
            <a:ext cx="6494775" cy="147732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200">
                <a:solidFill>
                  <a:srgbClr val="777777"/>
                </a:solidFill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、文件上传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StorePath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"jpg"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、拼接访问路径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webServer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getWebServerUrl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getFullPath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保存访客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我的访客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73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发布视频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视频列表查询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关注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88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B5E4293-D75D-423F-BD04-5E912F144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小视频功能类似于抖音、快手小视频的应用，用户可以上传小视频进行分享，也可以浏览查看别人分享的视频，并且可以对视频评论和点赞操作。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43C5511-90DD-4ECC-8E65-4C42FB75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0DE6189-3F1A-4361-A629-D0209776C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">
            <a:extLst>
              <a:ext uri="{FF2B5EF4-FFF2-40B4-BE49-F238E27FC236}">
                <a16:creationId xmlns:a16="http://schemas.microsoft.com/office/drawing/2014/main" id="{522818A3-A741-48A7-8C34-A41400A19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63" y="2247084"/>
            <a:ext cx="5550094" cy="283167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ObjectId(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"5e82dd6164019531fc471ff0"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"vid"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"100001"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"picUrl"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"1.jpg"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"videoUrl"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"1576134125940400.mp4"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"likeCount"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NumberInt(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"commentCount"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NumberInt(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"1585634657964"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393858-FD7D-4580-83DB-87AB128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E10A43-4203-4FFE-A9AC-7781C333A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9EFE6763-08D1-41F9-A370-0625094FDF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7272139" cy="51719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video</a:t>
            </a:r>
            <a:r>
              <a:rPr lang="zh-CN" altLang="en-US"/>
              <a:t>（视频记录表）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A80957-2875-4378-844A-EC4AE761832E}"/>
              </a:ext>
            </a:extLst>
          </p:cNvPr>
          <p:cNvSpPr/>
          <p:nvPr/>
        </p:nvSpPr>
        <p:spPr>
          <a:xfrm>
            <a:off x="1129493" y="3382531"/>
            <a:ext cx="2640458" cy="256854"/>
          </a:xfrm>
          <a:prstGeom prst="rect">
            <a:avLst/>
          </a:prstGeom>
          <a:solidFill>
            <a:srgbClr val="AD2B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A0002D-A65E-48FA-B597-BB9546AFAAAE}"/>
              </a:ext>
            </a:extLst>
          </p:cNvPr>
          <p:cNvSpPr/>
          <p:nvPr/>
        </p:nvSpPr>
        <p:spPr>
          <a:xfrm>
            <a:off x="1129494" y="3669509"/>
            <a:ext cx="3048505" cy="25685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1294FC-C27C-4F42-8996-3CF3DC9F8B4D}"/>
              </a:ext>
            </a:extLst>
          </p:cNvPr>
          <p:cNvSpPr/>
          <p:nvPr/>
        </p:nvSpPr>
        <p:spPr>
          <a:xfrm>
            <a:off x="1129494" y="3955417"/>
            <a:ext cx="2640458" cy="561016"/>
          </a:xfrm>
          <a:prstGeom prst="rect">
            <a:avLst/>
          </a:prstGeom>
          <a:solidFill>
            <a:srgbClr val="33333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31F3C30-1B9B-48F2-A073-2E4742AF8562}"/>
              </a:ext>
            </a:extLst>
          </p:cNvPr>
          <p:cNvCxnSpPr>
            <a:cxnSpLocks/>
          </p:cNvCxnSpPr>
          <p:nvPr/>
        </p:nvCxnSpPr>
        <p:spPr>
          <a:xfrm>
            <a:off x="4177999" y="3805862"/>
            <a:ext cx="4234481" cy="1990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C8FE7A9-40E6-4934-A618-8A18493CC171}"/>
              </a:ext>
            </a:extLst>
          </p:cNvPr>
          <p:cNvSpPr/>
          <p:nvPr/>
        </p:nvSpPr>
        <p:spPr>
          <a:xfrm>
            <a:off x="8621558" y="2902260"/>
            <a:ext cx="1463040" cy="42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视频封面图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9002F7A-B816-4ADF-B7EA-64A4FF3FB4C8}"/>
              </a:ext>
            </a:extLst>
          </p:cNvPr>
          <p:cNvCxnSpPr>
            <a:cxnSpLocks/>
            <a:stCxn id="22" idx="0"/>
            <a:endCxn id="26" idx="1"/>
          </p:cNvCxnSpPr>
          <p:nvPr/>
        </p:nvCxnSpPr>
        <p:spPr>
          <a:xfrm rot="5400000" flipH="1" flipV="1">
            <a:off x="5401973" y="162946"/>
            <a:ext cx="267335" cy="6171836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57F6718-16B6-49FF-9AB8-63BBBDF0D043}"/>
              </a:ext>
            </a:extLst>
          </p:cNvPr>
          <p:cNvSpPr/>
          <p:nvPr/>
        </p:nvSpPr>
        <p:spPr>
          <a:xfrm>
            <a:off x="8514681" y="3602878"/>
            <a:ext cx="1463040" cy="42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视频地址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AB1DD09-5DC9-4EBA-9920-14803B30EC9E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5377624" y="1588531"/>
            <a:ext cx="316032" cy="6171835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26372FF-D27A-4E37-84BB-112141A334C5}"/>
              </a:ext>
            </a:extLst>
          </p:cNvPr>
          <p:cNvSpPr/>
          <p:nvPr/>
        </p:nvSpPr>
        <p:spPr>
          <a:xfrm>
            <a:off x="8621558" y="4434976"/>
            <a:ext cx="1890228" cy="79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喜欢数</a:t>
            </a:r>
            <a:endParaRPr lang="en-US" altLang="zh-CN" sz="1400">
              <a:solidFill>
                <a:schemeClr val="tx1"/>
              </a:solidFill>
              <a:ea typeface="阿里巴巴普惠体" panose="00020600040101010101"/>
            </a:endParaRPr>
          </a:p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评论数</a:t>
            </a:r>
            <a:endParaRPr lang="en-US" altLang="zh-CN" sz="1400">
              <a:solidFill>
                <a:schemeClr val="tx1"/>
              </a:solidFill>
              <a:ea typeface="阿里巴巴普惠体" panose="00020600040101010101"/>
            </a:endParaRPr>
          </a:p>
        </p:txBody>
      </p:sp>
      <p:sp>
        <p:nvSpPr>
          <p:cNvPr id="31" name="三角形 9">
            <a:extLst>
              <a:ext uri="{FF2B5EF4-FFF2-40B4-BE49-F238E27FC236}">
                <a16:creationId xmlns:a16="http://schemas.microsoft.com/office/drawing/2014/main" id="{EF9E985B-B55E-4BF2-B916-230FC4C38E8F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CA1202-1D1B-4D1D-B745-77818D91A836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DB9757-4EA6-4797-B2AF-5D5EC7B1F988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78CB4C33-76DD-498D-9D07-6DE5376364A5}"/>
              </a:ext>
            </a:extLst>
          </p:cNvPr>
          <p:cNvSpPr txBox="1"/>
          <p:nvPr/>
        </p:nvSpPr>
        <p:spPr>
          <a:xfrm>
            <a:off x="1401012" y="5651322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49504F"/>
                </a:solidFill>
                <a:ea typeface="Alibaba PuHuiTi R"/>
              </a:rPr>
              <a:t>vid</a:t>
            </a: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：用于推荐系统，唯一数字</a:t>
            </a:r>
            <a:endParaRPr lang="en-US" altLang="zh-CN" sz="1400">
              <a:solidFill>
                <a:srgbClr val="49504F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49504F"/>
                </a:solidFill>
                <a:ea typeface="Alibaba PuHuiTi R"/>
              </a:rPr>
              <a:t>likeCount/commentCount</a:t>
            </a: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：喜欢数，评论数（同动态类似）</a:t>
            </a:r>
            <a:endParaRPr lang="en-US" altLang="zh-CN" sz="1400" dirty="0">
              <a:solidFill>
                <a:srgbClr val="49504F"/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59722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" grpId="0" animBg="1"/>
      <p:bldP spid="23" grpId="0" animBg="1"/>
      <p:bldP spid="24" grpId="0" animBg="1"/>
      <p:bldP spid="26" grpId="0"/>
      <p:bldP spid="28" grpId="0"/>
      <p:bldP spid="30" grpId="0"/>
      <p:bldP spid="31" grpId="0" animBg="1"/>
      <p:bldP spid="32" grpId="0" animBg="1"/>
      <p:bldP spid="33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发布视频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视频列表查询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关注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96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发布视频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21807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/smallVideos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POST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videoThumbnail, videoFile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ResponseEntity&lt;Void&gt;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5096390" y="2643782"/>
            <a:ext cx="2955410" cy="36576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C07EA7-F396-4ED7-AEFB-57A748A32929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8051800" y="2826662"/>
            <a:ext cx="1038388" cy="1831429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0FED7A8B-D875-43A5-AD51-9DAFB0281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978" y="4658091"/>
            <a:ext cx="2968420" cy="92333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videoThumbnail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sz="1200">
                <a:solidFill>
                  <a:srgbClr val="820128"/>
                </a:solidFill>
                <a:latin typeface="Consolas" panose="020B0609020204030204" pitchFamily="49" charset="0"/>
              </a:rPr>
              <a:t>视频封面文件</a:t>
            </a:r>
            <a:endParaRPr lang="en-US" altLang="zh-CN" sz="1200">
              <a:solidFill>
                <a:srgbClr val="82012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820128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videoFile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200">
                <a:solidFill>
                  <a:srgbClr val="820128"/>
                </a:solidFill>
                <a:latin typeface="Consolas" panose="020B0609020204030204" pitchFamily="49" charset="0"/>
              </a:rPr>
              <a:t>视频文件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BF10C7C1-B543-414A-B933-B9D4BE9D2560}"/>
              </a:ext>
            </a:extLst>
          </p:cNvPr>
          <p:cNvSpPr txBox="1">
            <a:spLocks/>
          </p:cNvSpPr>
          <p:nvPr/>
        </p:nvSpPr>
        <p:spPr>
          <a:xfrm>
            <a:off x="1839886" y="3453943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FCCACE-8CB4-4616-B5FE-8679B42F97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5880" y="3813774"/>
            <a:ext cx="10749598" cy="18450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、用户发通过客户端</a:t>
            </a:r>
            <a:r>
              <a:rPr lang="en-US" altLang="zh-CN"/>
              <a:t>APP</a:t>
            </a:r>
            <a:r>
              <a:rPr lang="zh-CN" altLang="en-US"/>
              <a:t>上传视频到</a:t>
            </a:r>
            <a:r>
              <a:rPr lang="en-US" altLang="zh-CN"/>
              <a:t>server</a:t>
            </a:r>
            <a:r>
              <a:rPr lang="zh-CN" altLang="en-US"/>
              <a:t>服务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server</a:t>
            </a:r>
            <a:r>
              <a:rPr lang="zh-CN" altLang="en-US"/>
              <a:t>服务上传视频到</a:t>
            </a:r>
            <a:r>
              <a:rPr lang="en-US" altLang="zh-CN"/>
              <a:t>FastDFS</a:t>
            </a:r>
            <a:r>
              <a:rPr lang="zh-CN" altLang="en-US"/>
              <a:t>文件系统，上传成功后返回视频的</a:t>
            </a:r>
            <a:r>
              <a:rPr lang="en-US" altLang="zh-CN"/>
              <a:t>url</a:t>
            </a:r>
            <a:r>
              <a:rPr lang="zh-CN" altLang="en-US"/>
              <a:t>地址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server</a:t>
            </a:r>
            <a:r>
              <a:rPr lang="zh-CN" altLang="en-US"/>
              <a:t>服务上传封面图片到阿里云</a:t>
            </a:r>
            <a:r>
              <a:rPr lang="en-US" altLang="zh-CN"/>
              <a:t>OSS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server</a:t>
            </a:r>
            <a:r>
              <a:rPr lang="zh-CN" altLang="en-US"/>
              <a:t>通过</a:t>
            </a:r>
            <a:r>
              <a:rPr lang="en-US" altLang="zh-CN"/>
              <a:t>rpc</a:t>
            </a:r>
            <a:r>
              <a:rPr lang="zh-CN" altLang="en-US"/>
              <a:t>的调用</a:t>
            </a:r>
            <a:r>
              <a:rPr lang="en-US" altLang="zh-CN"/>
              <a:t>dubbo</a:t>
            </a:r>
            <a:r>
              <a:rPr lang="zh-CN" altLang="en-US"/>
              <a:t>服务进行保存小视频数据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871104-4B91-4644-A923-7B644DB5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80A66-DA95-4B64-B6CE-67BBDD491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发布流程</a:t>
            </a:r>
          </a:p>
        </p:txBody>
      </p:sp>
      <p:sp>
        <p:nvSpPr>
          <p:cNvPr id="24" name="文本占位符 1">
            <a:extLst>
              <a:ext uri="{FF2B5EF4-FFF2-40B4-BE49-F238E27FC236}">
                <a16:creationId xmlns:a16="http://schemas.microsoft.com/office/drawing/2014/main" id="{87BAA0B4-72E1-4FA2-B8F0-397871651B05}"/>
              </a:ext>
            </a:extLst>
          </p:cNvPr>
          <p:cNvSpPr txBox="1">
            <a:spLocks/>
          </p:cNvSpPr>
          <p:nvPr/>
        </p:nvSpPr>
        <p:spPr>
          <a:xfrm>
            <a:off x="1201946" y="1968729"/>
            <a:ext cx="10749598" cy="127172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客户端上传视频时，自动生成封面图片一并发送请求。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封面图片：上传到阿里云</a:t>
            </a:r>
            <a:r>
              <a:rPr lang="en-US" altLang="zh-CN"/>
              <a:t>OSS</a:t>
            </a:r>
          </a:p>
          <a:p>
            <a:pPr marL="0" indent="0">
              <a:buNone/>
            </a:pPr>
            <a:r>
              <a:rPr lang="zh-CN" altLang="en-US"/>
              <a:t>视频：上传到</a:t>
            </a:r>
            <a:r>
              <a:rPr lang="en-US" altLang="zh-CN"/>
              <a:t>FastDFS</a:t>
            </a:r>
            <a:endParaRPr lang="zh-CN" altLang="en-US"/>
          </a:p>
        </p:txBody>
      </p: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B4F3A7EF-E49C-40FB-8523-3492B095B706}"/>
              </a:ext>
            </a:extLst>
          </p:cNvPr>
          <p:cNvSpPr txBox="1">
            <a:spLocks/>
          </p:cNvSpPr>
          <p:nvPr/>
        </p:nvSpPr>
        <p:spPr>
          <a:xfrm>
            <a:off x="812480" y="1507755"/>
            <a:ext cx="10749598" cy="184504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业务要求：</a:t>
            </a:r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B133D070-61C8-4F27-9A3E-CEA5F6ABF672}"/>
              </a:ext>
            </a:extLst>
          </p:cNvPr>
          <p:cNvSpPr txBox="1">
            <a:spLocks/>
          </p:cNvSpPr>
          <p:nvPr/>
        </p:nvSpPr>
        <p:spPr>
          <a:xfrm>
            <a:off x="812480" y="3233897"/>
            <a:ext cx="10749598" cy="184504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操作流程：</a:t>
            </a:r>
          </a:p>
        </p:txBody>
      </p:sp>
    </p:spTree>
    <p:extLst>
      <p:ext uri="{BB962C8B-B14F-4D97-AF65-F5344CB8AC3E}">
        <p14:creationId xmlns:p14="http://schemas.microsoft.com/office/powerpoint/2010/main" val="192832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871104-4B91-4644-A923-7B644DB5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80A66-DA95-4B64-B6CE-67BBDD491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发布视频流程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4C1FC2-59E4-49F4-A286-E111C7550C1D}"/>
              </a:ext>
            </a:extLst>
          </p:cNvPr>
          <p:cNvSpPr/>
          <p:nvPr/>
        </p:nvSpPr>
        <p:spPr>
          <a:xfrm>
            <a:off x="996753" y="1646133"/>
            <a:ext cx="1777429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tanhua-app-server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AC6608-FAB0-4DF0-9AC8-390843054C9A}"/>
              </a:ext>
            </a:extLst>
          </p:cNvPr>
          <p:cNvSpPr/>
          <p:nvPr/>
        </p:nvSpPr>
        <p:spPr>
          <a:xfrm>
            <a:off x="4456883" y="163597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DUBBO</a:t>
            </a:r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服务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564BE4-619B-4B77-8DAE-A40CE0F5E5B4}"/>
              </a:ext>
            </a:extLst>
          </p:cNvPr>
          <p:cNvSpPr/>
          <p:nvPr/>
        </p:nvSpPr>
        <p:spPr>
          <a:xfrm>
            <a:off x="9704259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FastDFS</a:t>
            </a:r>
            <a:endParaRPr lang="zh-CN" altLang="en-US" sz="120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95ED6FF-AF35-49C1-B174-49562B0D961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885468" y="2076956"/>
            <a:ext cx="41483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FB1634-C16E-43A3-9142-89FF48344A6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59156" y="206679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5D7506-6AC1-4A4E-9C9A-7DC6F4D10A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306532" y="2076956"/>
            <a:ext cx="0" cy="4308548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7438579-0DF2-49F2-A900-B36BB3532BD9}"/>
              </a:ext>
            </a:extLst>
          </p:cNvPr>
          <p:cNvSpPr/>
          <p:nvPr/>
        </p:nvSpPr>
        <p:spPr>
          <a:xfrm>
            <a:off x="6986816" y="163597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阿里云</a:t>
            </a:r>
            <a:r>
              <a:rPr lang="en-US" altLang="zh-CN" sz="1200">
                <a:solidFill>
                  <a:schemeClr val="bg1"/>
                </a:solidFill>
                <a:ea typeface="阿里巴巴普惠体" panose="00020600040101010101" pitchFamily="18" charset="-122"/>
              </a:rPr>
              <a:t>OSS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2193A47-CF8D-4301-9058-CFDB9D722D3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589089" y="206679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4A824E1-05DA-4D63-868C-AD74EFB4B606}"/>
              </a:ext>
            </a:extLst>
          </p:cNvPr>
          <p:cNvSpPr/>
          <p:nvPr/>
        </p:nvSpPr>
        <p:spPr>
          <a:xfrm>
            <a:off x="1810532" y="2507779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514EECC-16E8-4446-95EE-A95D6D26B344}"/>
              </a:ext>
            </a:extLst>
          </p:cNvPr>
          <p:cNvGrpSpPr/>
          <p:nvPr/>
        </p:nvGrpSpPr>
        <p:grpSpPr>
          <a:xfrm>
            <a:off x="1964596" y="2243770"/>
            <a:ext cx="8234930" cy="422661"/>
            <a:chOff x="1753011" y="3726235"/>
            <a:chExt cx="8691843" cy="328263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31D5CD5-E63B-461D-BE46-0CAE7E35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054498"/>
              <a:ext cx="869184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占位符 3">
              <a:extLst>
                <a:ext uri="{FF2B5EF4-FFF2-40B4-BE49-F238E27FC236}">
                  <a16:creationId xmlns:a16="http://schemas.microsoft.com/office/drawing/2014/main" id="{DDBF12AD-5B02-4779-87A5-ECF88BED6A4D}"/>
                </a:ext>
              </a:extLst>
            </p:cNvPr>
            <p:cNvSpPr txBox="1">
              <a:spLocks/>
            </p:cNvSpPr>
            <p:nvPr/>
          </p:nvSpPr>
          <p:spPr>
            <a:xfrm>
              <a:off x="2368458" y="3726235"/>
              <a:ext cx="1653360" cy="32826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1</a:t>
              </a:r>
              <a:r>
                <a:rPr lang="zh-CN" altLang="en-US" sz="1200"/>
                <a:t>、上传视频文件</a:t>
              </a:r>
              <a:endParaRPr lang="zh-CN" altLang="en-US" sz="1200" dirty="0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93C317FE-09AD-4754-AE9C-2EFB539D14D0}"/>
              </a:ext>
            </a:extLst>
          </p:cNvPr>
          <p:cNvSpPr/>
          <p:nvPr/>
        </p:nvSpPr>
        <p:spPr>
          <a:xfrm>
            <a:off x="10222187" y="2507779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弧形 44">
            <a:extLst>
              <a:ext uri="{FF2B5EF4-FFF2-40B4-BE49-F238E27FC236}">
                <a16:creationId xmlns:a16="http://schemas.microsoft.com/office/drawing/2014/main" id="{AAA7994D-9F65-4A90-ACDD-DE691887D583}"/>
              </a:ext>
            </a:extLst>
          </p:cNvPr>
          <p:cNvSpPr/>
          <p:nvPr/>
        </p:nvSpPr>
        <p:spPr>
          <a:xfrm>
            <a:off x="10390878" y="2572408"/>
            <a:ext cx="275181" cy="2934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占位符 3">
            <a:extLst>
              <a:ext uri="{FF2B5EF4-FFF2-40B4-BE49-F238E27FC236}">
                <a16:creationId xmlns:a16="http://schemas.microsoft.com/office/drawing/2014/main" id="{14EBF7EC-2255-4696-A0A9-BA48050B1A75}"/>
              </a:ext>
            </a:extLst>
          </p:cNvPr>
          <p:cNvSpPr txBox="1">
            <a:spLocks/>
          </p:cNvSpPr>
          <p:nvPr/>
        </p:nvSpPr>
        <p:spPr>
          <a:xfrm>
            <a:off x="10694498" y="2455098"/>
            <a:ext cx="1566446" cy="4226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文件存储</a:t>
            </a:r>
            <a:endParaRPr lang="zh-CN" altLang="en-US" sz="1200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C0E413D-EF38-4721-B374-9CE69577F6B5}"/>
              </a:ext>
            </a:extLst>
          </p:cNvPr>
          <p:cNvGrpSpPr/>
          <p:nvPr/>
        </p:nvGrpSpPr>
        <p:grpSpPr>
          <a:xfrm>
            <a:off x="1960402" y="2853858"/>
            <a:ext cx="8239124" cy="422657"/>
            <a:chOff x="1960402" y="2853858"/>
            <a:chExt cx="8239124" cy="422657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BD266A9-1546-4BA3-A38E-2E3D3D906C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0402" y="2865809"/>
              <a:ext cx="8239124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占位符 3">
              <a:extLst>
                <a:ext uri="{FF2B5EF4-FFF2-40B4-BE49-F238E27FC236}">
                  <a16:creationId xmlns:a16="http://schemas.microsoft.com/office/drawing/2014/main" id="{BC98D549-5F21-4AB3-817A-EF458DB82E5C}"/>
                </a:ext>
              </a:extLst>
            </p:cNvPr>
            <p:cNvSpPr txBox="1">
              <a:spLocks/>
            </p:cNvSpPr>
            <p:nvPr/>
          </p:nvSpPr>
          <p:spPr>
            <a:xfrm>
              <a:off x="2556990" y="2853858"/>
              <a:ext cx="1857795" cy="42265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2</a:t>
              </a:r>
              <a:r>
                <a:rPr lang="zh-CN" altLang="en-US" sz="1200"/>
                <a:t>、返回视频访问地址</a:t>
              </a:r>
              <a:endParaRPr lang="zh-CN" altLang="en-US" sz="1200" dirty="0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1D69A225-CC63-482B-AAE4-FE346422FBFA}"/>
              </a:ext>
            </a:extLst>
          </p:cNvPr>
          <p:cNvSpPr/>
          <p:nvPr/>
        </p:nvSpPr>
        <p:spPr>
          <a:xfrm>
            <a:off x="1810532" y="3519915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8FEA603-A2F4-49A2-A9CE-39A969D3C65E}"/>
              </a:ext>
            </a:extLst>
          </p:cNvPr>
          <p:cNvGrpSpPr/>
          <p:nvPr/>
        </p:nvGrpSpPr>
        <p:grpSpPr>
          <a:xfrm>
            <a:off x="1968461" y="5255056"/>
            <a:ext cx="2987532" cy="422657"/>
            <a:chOff x="1753011" y="3788723"/>
            <a:chExt cx="8691843" cy="328260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0463CC4-9ED4-44F0-9E3E-5D0980EDE3CE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054498"/>
              <a:ext cx="869184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占位符 3">
              <a:extLst>
                <a:ext uri="{FF2B5EF4-FFF2-40B4-BE49-F238E27FC236}">
                  <a16:creationId xmlns:a16="http://schemas.microsoft.com/office/drawing/2014/main" id="{8F0AAEA5-1857-4C3A-B070-EAD8DC56635F}"/>
                </a:ext>
              </a:extLst>
            </p:cNvPr>
            <p:cNvSpPr txBox="1">
              <a:spLocks/>
            </p:cNvSpPr>
            <p:nvPr/>
          </p:nvSpPr>
          <p:spPr>
            <a:xfrm>
              <a:off x="3324773" y="3788723"/>
              <a:ext cx="5838470" cy="32826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6</a:t>
              </a:r>
              <a:r>
                <a:rPr lang="zh-CN" altLang="en-US" sz="1200"/>
                <a:t>、调用</a:t>
              </a:r>
              <a:r>
                <a:rPr lang="en-US" altLang="zh-CN" sz="1200"/>
                <a:t>dubbo</a:t>
              </a:r>
              <a:r>
                <a:rPr lang="zh-CN" altLang="en-US" sz="1200"/>
                <a:t>服务保存</a:t>
              </a:r>
              <a:endParaRPr lang="zh-CN" altLang="en-US" sz="1200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A56BAAA6-D4E1-4161-83A9-4E7CA4F9CF2E}"/>
              </a:ext>
            </a:extLst>
          </p:cNvPr>
          <p:cNvSpPr/>
          <p:nvPr/>
        </p:nvSpPr>
        <p:spPr>
          <a:xfrm>
            <a:off x="7514154" y="3463023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A521B7-671C-4899-AFBF-90EB3C7A2819}"/>
              </a:ext>
            </a:extLst>
          </p:cNvPr>
          <p:cNvSpPr/>
          <p:nvPr/>
        </p:nvSpPr>
        <p:spPr>
          <a:xfrm>
            <a:off x="1831274" y="4532051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弧形 56">
            <a:extLst>
              <a:ext uri="{FF2B5EF4-FFF2-40B4-BE49-F238E27FC236}">
                <a16:creationId xmlns:a16="http://schemas.microsoft.com/office/drawing/2014/main" id="{4BDEAABF-5AFD-4DF0-932B-65C3F7DC2AB3}"/>
              </a:ext>
            </a:extLst>
          </p:cNvPr>
          <p:cNvSpPr/>
          <p:nvPr/>
        </p:nvSpPr>
        <p:spPr>
          <a:xfrm>
            <a:off x="7758232" y="3563196"/>
            <a:ext cx="275181" cy="2934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占位符 3">
            <a:extLst>
              <a:ext uri="{FF2B5EF4-FFF2-40B4-BE49-F238E27FC236}">
                <a16:creationId xmlns:a16="http://schemas.microsoft.com/office/drawing/2014/main" id="{5FCB424C-4909-41BA-B434-392E4ACAD1BC}"/>
              </a:ext>
            </a:extLst>
          </p:cNvPr>
          <p:cNvSpPr txBox="1">
            <a:spLocks/>
          </p:cNvSpPr>
          <p:nvPr/>
        </p:nvSpPr>
        <p:spPr>
          <a:xfrm>
            <a:off x="8047476" y="3498567"/>
            <a:ext cx="1566446" cy="4226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文件存储</a:t>
            </a:r>
            <a:endParaRPr lang="zh-CN" altLang="en-US" sz="1200" dirty="0"/>
          </a:p>
        </p:txBody>
      </p:sp>
      <p:sp>
        <p:nvSpPr>
          <p:cNvPr id="60" name="箭头: 右弧形 59">
            <a:extLst>
              <a:ext uri="{FF2B5EF4-FFF2-40B4-BE49-F238E27FC236}">
                <a16:creationId xmlns:a16="http://schemas.microsoft.com/office/drawing/2014/main" id="{2BE6249B-8BC5-4711-9D41-A3A6C11FAD07}"/>
              </a:ext>
            </a:extLst>
          </p:cNvPr>
          <p:cNvSpPr/>
          <p:nvPr/>
        </p:nvSpPr>
        <p:spPr>
          <a:xfrm>
            <a:off x="2018553" y="4608343"/>
            <a:ext cx="275181" cy="2934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6751EA42-4444-4434-9297-A819EB43FD15}"/>
              </a:ext>
            </a:extLst>
          </p:cNvPr>
          <p:cNvSpPr txBox="1">
            <a:spLocks/>
          </p:cNvSpPr>
          <p:nvPr/>
        </p:nvSpPr>
        <p:spPr>
          <a:xfrm>
            <a:off x="2512486" y="4547338"/>
            <a:ext cx="1857795" cy="4226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5</a:t>
            </a:r>
            <a:r>
              <a:rPr lang="zh-CN" altLang="en-US" sz="1200"/>
              <a:t>、构造对象</a:t>
            </a:r>
            <a:endParaRPr lang="zh-CN" altLang="en-US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73EDE7B-27AA-4E50-A111-53FE78810C62}"/>
              </a:ext>
            </a:extLst>
          </p:cNvPr>
          <p:cNvSpPr/>
          <p:nvPr/>
        </p:nvSpPr>
        <p:spPr>
          <a:xfrm>
            <a:off x="1835680" y="5413121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91E3AC-BF32-42E7-8A56-7F6C112D6693}"/>
              </a:ext>
            </a:extLst>
          </p:cNvPr>
          <p:cNvSpPr/>
          <p:nvPr/>
        </p:nvSpPr>
        <p:spPr>
          <a:xfrm>
            <a:off x="4984221" y="5495258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2776070-CE16-4F02-91F7-5119A318F79A}"/>
              </a:ext>
            </a:extLst>
          </p:cNvPr>
          <p:cNvGrpSpPr/>
          <p:nvPr/>
        </p:nvGrpSpPr>
        <p:grpSpPr>
          <a:xfrm>
            <a:off x="1986880" y="3342513"/>
            <a:ext cx="5555105" cy="422657"/>
            <a:chOff x="1753011" y="3806874"/>
            <a:chExt cx="8691843" cy="328260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698D1CC-0800-40CE-B952-FE46CFA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054498"/>
              <a:ext cx="869184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占位符 3">
              <a:extLst>
                <a:ext uri="{FF2B5EF4-FFF2-40B4-BE49-F238E27FC236}">
                  <a16:creationId xmlns:a16="http://schemas.microsoft.com/office/drawing/2014/main" id="{06887D47-5EC9-4B6C-A089-74740884F9DB}"/>
                </a:ext>
              </a:extLst>
            </p:cNvPr>
            <p:cNvSpPr txBox="1">
              <a:spLocks/>
            </p:cNvSpPr>
            <p:nvPr/>
          </p:nvSpPr>
          <p:spPr>
            <a:xfrm>
              <a:off x="2612095" y="3806874"/>
              <a:ext cx="3372733" cy="32826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3</a:t>
              </a:r>
              <a:r>
                <a:rPr lang="zh-CN" altLang="en-US" sz="1200"/>
                <a:t>、上传图片到阿里云</a:t>
              </a:r>
              <a:r>
                <a:rPr lang="en-US" altLang="zh-CN" sz="1200"/>
                <a:t>OSS</a:t>
              </a:r>
              <a:endParaRPr lang="zh-CN" altLang="en-US" sz="1200" dirty="0"/>
            </a:p>
          </p:txBody>
        </p:sp>
      </p:grpSp>
      <p:sp>
        <p:nvSpPr>
          <p:cNvPr id="67" name="箭头: 右弧形 66">
            <a:extLst>
              <a:ext uri="{FF2B5EF4-FFF2-40B4-BE49-F238E27FC236}">
                <a16:creationId xmlns:a16="http://schemas.microsoft.com/office/drawing/2014/main" id="{5D95B847-1FDE-4001-BDED-080836971518}"/>
              </a:ext>
            </a:extLst>
          </p:cNvPr>
          <p:cNvSpPr/>
          <p:nvPr/>
        </p:nvSpPr>
        <p:spPr>
          <a:xfrm>
            <a:off x="5161775" y="5559887"/>
            <a:ext cx="275181" cy="2934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占位符 3">
            <a:extLst>
              <a:ext uri="{FF2B5EF4-FFF2-40B4-BE49-F238E27FC236}">
                <a16:creationId xmlns:a16="http://schemas.microsoft.com/office/drawing/2014/main" id="{49EC0C07-50A7-4B6D-9249-28B4F1225DC9}"/>
              </a:ext>
            </a:extLst>
          </p:cNvPr>
          <p:cNvSpPr txBox="1">
            <a:spLocks/>
          </p:cNvSpPr>
          <p:nvPr/>
        </p:nvSpPr>
        <p:spPr>
          <a:xfrm>
            <a:off x="5534299" y="5437759"/>
            <a:ext cx="1566446" cy="4226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7</a:t>
            </a:r>
            <a:r>
              <a:rPr lang="zh-CN" altLang="en-US" sz="1200"/>
              <a:t>、存入</a:t>
            </a:r>
            <a:r>
              <a:rPr lang="en-US" altLang="zh-CN" sz="1200"/>
              <a:t>MongoDB</a:t>
            </a:r>
            <a:endParaRPr lang="zh-CN" altLang="en-US" sz="12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EEA66B6-5523-4518-B61D-38E765D4CF55}"/>
              </a:ext>
            </a:extLst>
          </p:cNvPr>
          <p:cNvCxnSpPr>
            <a:cxnSpLocks/>
          </p:cNvCxnSpPr>
          <p:nvPr/>
        </p:nvCxnSpPr>
        <p:spPr>
          <a:xfrm flipH="1">
            <a:off x="1960402" y="5797282"/>
            <a:ext cx="2995591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48B28F3-7483-4281-96DB-B7F054C88158}"/>
              </a:ext>
            </a:extLst>
          </p:cNvPr>
          <p:cNvGrpSpPr/>
          <p:nvPr/>
        </p:nvGrpSpPr>
        <p:grpSpPr>
          <a:xfrm>
            <a:off x="1926951" y="3862310"/>
            <a:ext cx="5587200" cy="449899"/>
            <a:chOff x="1926951" y="3862310"/>
            <a:chExt cx="5587200" cy="449899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A7C57B2-9307-4606-AF47-93E9A5EC5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951" y="3862310"/>
              <a:ext cx="5587200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3">
              <a:extLst>
                <a:ext uri="{FF2B5EF4-FFF2-40B4-BE49-F238E27FC236}">
                  <a16:creationId xmlns:a16="http://schemas.microsoft.com/office/drawing/2014/main" id="{8E6EFF8B-7212-4AF3-9184-D418382EF974}"/>
                </a:ext>
              </a:extLst>
            </p:cNvPr>
            <p:cNvSpPr txBox="1">
              <a:spLocks/>
            </p:cNvSpPr>
            <p:nvPr/>
          </p:nvSpPr>
          <p:spPr>
            <a:xfrm>
              <a:off x="2508101" y="3889552"/>
              <a:ext cx="1857795" cy="42265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/>
                <a:t>4</a:t>
              </a:r>
              <a:r>
                <a:rPr lang="zh-CN" altLang="en-US" sz="1200"/>
                <a:t>、返回图片访问地址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17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8" grpId="0" animBg="1"/>
      <p:bldP spid="40" grpId="0" animBg="1"/>
      <p:bldP spid="44" grpId="0" animBg="1"/>
      <p:bldP spid="45" grpId="0" animBg="1"/>
      <p:bldP spid="46" grpId="0"/>
      <p:bldP spid="49" grpId="0" animBg="1"/>
      <p:bldP spid="53" grpId="0" animBg="1"/>
      <p:bldP spid="56" grpId="0" animBg="1"/>
      <p:bldP spid="57" grpId="0" animBg="1"/>
      <p:bldP spid="58" grpId="0"/>
      <p:bldP spid="60" grpId="0" animBg="1"/>
      <p:bldP spid="61" grpId="0"/>
      <p:bldP spid="62" grpId="0" animBg="1"/>
      <p:bldP spid="63" grpId="0" animBg="1"/>
      <p:bldP spid="67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发布视频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视频列表查询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关注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89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16EDC62-6C48-4C4C-98C4-11E208A065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10522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小视频的列表查询的实现需要注意的是，如果有推荐视频，优先返回推荐视频，如果没有，按照时间倒序查询视频表。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282A40E-6266-4206-A244-C9E8B3B2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96C457E-9488-447E-8750-C14C1B7D6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视频列表查询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11AE551-1DC2-4C87-BDE4-BA9DE6A10D76}"/>
              </a:ext>
            </a:extLst>
          </p:cNvPr>
          <p:cNvSpPr/>
          <p:nvPr/>
        </p:nvSpPr>
        <p:spPr>
          <a:xfrm>
            <a:off x="6474865" y="4691083"/>
            <a:ext cx="1551007" cy="530187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ea typeface="阿里巴巴普惠体" panose="00020600040101010101" pitchFamily="18" charset="-122"/>
              </a:rPr>
              <a:t>是否</a:t>
            </a:r>
            <a:endParaRPr lang="en-US" altLang="zh-CN" sz="1400">
              <a:solidFill>
                <a:srgbClr val="49504F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  <a:ea typeface="阿里巴巴普惠体" panose="00020600040101010101" pitchFamily="18" charset="-122"/>
              </a:rPr>
              <a:t>存在</a:t>
            </a:r>
            <a:endParaRPr lang="zh-CN" altLang="en-US" sz="1400" dirty="0">
              <a:solidFill>
                <a:srgbClr val="49504F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E64F49E5-4C63-4FEA-B0EF-51F5AB6B672D}"/>
              </a:ext>
            </a:extLst>
          </p:cNvPr>
          <p:cNvSpPr/>
          <p:nvPr/>
        </p:nvSpPr>
        <p:spPr>
          <a:xfrm>
            <a:off x="9213064" y="4609803"/>
            <a:ext cx="782254" cy="703636"/>
          </a:xfrm>
          <a:prstGeom prst="flowChartConnector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结束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A6E4A90-3283-4DB6-8988-11538C363D05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>
            <a:off x="8025872" y="4956177"/>
            <a:ext cx="1187192" cy="544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5E4E4DA-AFA4-4339-9123-3E915F2F955F}"/>
              </a:ext>
            </a:extLst>
          </p:cNvPr>
          <p:cNvSpPr/>
          <p:nvPr/>
        </p:nvSpPr>
        <p:spPr>
          <a:xfrm>
            <a:off x="6536157" y="3283921"/>
            <a:ext cx="1428422" cy="4890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-apple-system"/>
                <a:ea typeface="阿里巴巴普惠体" panose="00020600040101010101" pitchFamily="18" charset="-122"/>
              </a:rPr>
              <a:t>查询数据库</a:t>
            </a:r>
            <a:endParaRPr lang="zh-CN" altLang="en-US" sz="1400">
              <a:solidFill>
                <a:srgbClr val="FFFFFF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FE0525A-E41C-4B26-A650-45786FB76FD3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7964579" y="3528467"/>
            <a:ext cx="1639612" cy="1081336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C74AE8E-5DF0-4014-A442-F23B908B867F}"/>
              </a:ext>
            </a:extLst>
          </p:cNvPr>
          <p:cNvSpPr/>
          <p:nvPr/>
        </p:nvSpPr>
        <p:spPr>
          <a:xfrm>
            <a:off x="4264189" y="4719068"/>
            <a:ext cx="1428422" cy="4890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-apple-system"/>
                <a:ea typeface="阿里巴巴普惠体" panose="00020600040101010101" pitchFamily="18" charset="-122"/>
              </a:rPr>
              <a:t>查询推荐数据</a:t>
            </a:r>
            <a:endParaRPr lang="zh-CN" altLang="en-US" sz="1400">
              <a:solidFill>
                <a:srgbClr val="FFFFFF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3516A2-2FDA-44FE-9962-1761B6543A9D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5692611" y="4956177"/>
            <a:ext cx="782254" cy="743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62E7411-4A60-4732-B164-8404598B92A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H="1" flipV="1">
            <a:off x="7250368" y="3773013"/>
            <a:ext cx="1" cy="91807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8EFFD2A-1E73-484E-AEDC-EDD2EC9C298C}"/>
              </a:ext>
            </a:extLst>
          </p:cNvPr>
          <p:cNvSpPr/>
          <p:nvPr/>
        </p:nvSpPr>
        <p:spPr>
          <a:xfrm>
            <a:off x="1804127" y="4722774"/>
            <a:ext cx="1428422" cy="489092"/>
          </a:xfrm>
          <a:prstGeom prst="roundRect">
            <a:avLst/>
          </a:prstGeom>
          <a:noFill/>
          <a:ln w="19050">
            <a:solidFill>
              <a:srgbClr val="B7000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-apple-system"/>
                <a:ea typeface="阿里巴巴普惠体" panose="00020600040101010101" pitchFamily="18" charset="-122"/>
              </a:rPr>
              <a:t>查询视频列表</a:t>
            </a:r>
            <a:endParaRPr lang="zh-CN" altLang="en-US" sz="1400">
              <a:solidFill>
                <a:srgbClr val="49504F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3732CD1-BA18-4B30-A35D-CE10ACAA7F7F}"/>
              </a:ext>
            </a:extLst>
          </p:cNvPr>
          <p:cNvCxnSpPr>
            <a:stCxn id="34" idx="3"/>
            <a:endCxn id="19" idx="1"/>
          </p:cNvCxnSpPr>
          <p:nvPr/>
        </p:nvCxnSpPr>
        <p:spPr>
          <a:xfrm flipV="1">
            <a:off x="3232549" y="4963614"/>
            <a:ext cx="1031640" cy="3706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3339AF0-75A2-4744-B926-021DA6183AF5}"/>
              </a:ext>
            </a:extLst>
          </p:cNvPr>
          <p:cNvSpPr/>
          <p:nvPr/>
        </p:nvSpPr>
        <p:spPr>
          <a:xfrm>
            <a:off x="5302546" y="4575979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判断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ABB9FE6-5234-43C6-9C68-C149691D2BFD}"/>
              </a:ext>
            </a:extLst>
          </p:cNvPr>
          <p:cNvSpPr/>
          <p:nvPr/>
        </p:nvSpPr>
        <p:spPr>
          <a:xfrm>
            <a:off x="6812280" y="4170464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不存在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00D7D50-1736-4B15-92C2-CA9E39AF5736}"/>
              </a:ext>
            </a:extLst>
          </p:cNvPr>
          <p:cNvSpPr/>
          <p:nvPr/>
        </p:nvSpPr>
        <p:spPr>
          <a:xfrm>
            <a:off x="7531803" y="4598903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存在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12" grpId="0" animBg="1"/>
      <p:bldP spid="16" grpId="0" animBg="1"/>
      <p:bldP spid="19" grpId="0" animBg="1"/>
      <p:bldP spid="34" grpId="0" animBg="1"/>
      <p:bldP spid="41" grpId="0"/>
      <p:bldP spid="42" grpId="0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视频列表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90792"/>
              </p:ext>
            </p:extLst>
          </p:nvPr>
        </p:nvGraphicFramePr>
        <p:xfrm>
          <a:off x="735119" y="1539759"/>
          <a:ext cx="6734193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095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07098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/smallVideos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page,pagesize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ResponseEntity&lt;PageResult&gt;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3442256" y="2661734"/>
            <a:ext cx="3068424" cy="27528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3450982" y="3019508"/>
            <a:ext cx="3090522" cy="27528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9A20E0-964D-434F-945C-A3AE5C7D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52" y="4310525"/>
            <a:ext cx="2615397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page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：页码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pagesize: 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每页条数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C07EA7-F396-4ED7-AEFB-57A748A32929}"/>
              </a:ext>
            </a:extLst>
          </p:cNvPr>
          <p:cNvCxnSpPr>
            <a:cxnSpLocks/>
            <a:stCxn id="11" idx="1"/>
            <a:endCxn id="14" idx="0"/>
          </p:cNvCxnSpPr>
          <p:nvPr/>
        </p:nvCxnSpPr>
        <p:spPr>
          <a:xfrm rot="10800000" flipV="1">
            <a:off x="2051952" y="2799377"/>
            <a:ext cx="1390305" cy="1511148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70CC5DED-F827-42FB-A3CF-CB309251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511" y="1539759"/>
            <a:ext cx="3627875" cy="415498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1142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"avatar_1.png"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孟军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"likeCount"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559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"commentCount"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630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"signature"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同每切多业代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"cover"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"video_20.png"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"videoUrl"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"1576134125940400.mp4"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"hasLiked"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"hasFocus"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... ...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2EBFE8C-5439-4BF5-954E-22396BAC6731}"/>
              </a:ext>
            </a:extLst>
          </p:cNvPr>
          <p:cNvCxnSpPr/>
          <p:nvPr/>
        </p:nvCxnSpPr>
        <p:spPr>
          <a:xfrm>
            <a:off x="6541504" y="3157150"/>
            <a:ext cx="1821007" cy="0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FB23B45D-8DB6-4927-A6C9-E479D397BEA3}"/>
              </a:ext>
            </a:extLst>
          </p:cNvPr>
          <p:cNvSpPr txBox="1">
            <a:spLocks/>
          </p:cNvSpPr>
          <p:nvPr/>
        </p:nvSpPr>
        <p:spPr>
          <a:xfrm>
            <a:off x="652596" y="3298285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8" grpId="0" animBg="1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6454F1-0D24-43A9-B760-1284A598EE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用户在浏览我的主页时，需要记录访客数据，访客在一天内每个用户只记录一次。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首页展示最新</a:t>
            </a:r>
            <a:r>
              <a:rPr lang="en-US" altLang="zh-CN"/>
              <a:t>5</a:t>
            </a:r>
            <a:r>
              <a:rPr lang="zh-CN" altLang="en-US"/>
              <a:t>条访客记录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我的模块，分页展示所有的访客记录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510A81B-8B6F-470D-9FC6-FE808DD3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61DCB16-E002-4738-B6E5-D03692E80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8899A4-D97B-4191-BE15-879AA58D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985" y="1851103"/>
            <a:ext cx="2929134" cy="4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8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发布视频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视频列表查询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关注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28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5EE363-1A37-4728-9941-639750CAF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关注用户是关注小视频发布的作者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在推荐系统中，关注的用户会设置更高的推荐权重。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92CDFB7-6239-4856-B5BD-677D2244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256538A-D83D-4F94-90D0-31732B6413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关注</a:t>
            </a:r>
            <a:r>
              <a:rPr lang="en-US" altLang="zh-CN"/>
              <a:t>/</a:t>
            </a:r>
            <a:r>
              <a:rPr lang="zh-CN" altLang="en-US"/>
              <a:t>取消关注视频作者</a:t>
            </a:r>
          </a:p>
        </p:txBody>
      </p:sp>
    </p:spTree>
    <p:extLst>
      <p:ext uri="{BB962C8B-B14F-4D97-AF65-F5344CB8AC3E}">
        <p14:creationId xmlns:p14="http://schemas.microsoft.com/office/powerpoint/2010/main" val="960993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C9BA87-F3E2-40EE-BF05-FF0F2693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15CF9D-F240-4BF0-BA58-CC5D86C1C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关注</a:t>
            </a:r>
            <a:r>
              <a:rPr lang="en-US" altLang="zh-CN"/>
              <a:t>-</a:t>
            </a:r>
            <a:r>
              <a:rPr lang="zh-CN" altLang="en-US"/>
              <a:t>数据库表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E8342D-83F1-4BA6-9119-45B4421C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07" y="2352186"/>
            <a:ext cx="5978678" cy="2118529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ObjectId(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"5e82dd6164019531fc471ff0"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"followUserId"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"1585634657964"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5096FA4F-E985-4E7D-BD7E-26CB9E2C5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7272139" cy="51719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focus_user</a:t>
            </a:r>
            <a:r>
              <a:rPr lang="zh-CN" altLang="en-US"/>
              <a:t>（关注用户表）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1AC696-1217-4A44-A74F-8646AFE1D1D8}"/>
              </a:ext>
            </a:extLst>
          </p:cNvPr>
          <p:cNvSpPr/>
          <p:nvPr/>
        </p:nvSpPr>
        <p:spPr>
          <a:xfrm>
            <a:off x="1071742" y="2997520"/>
            <a:ext cx="2640458" cy="256854"/>
          </a:xfrm>
          <a:prstGeom prst="rect">
            <a:avLst/>
          </a:prstGeom>
          <a:solidFill>
            <a:srgbClr val="AD2B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BC9B1A-1704-4DA5-9AE1-588B73F57370}"/>
              </a:ext>
            </a:extLst>
          </p:cNvPr>
          <p:cNvSpPr/>
          <p:nvPr/>
        </p:nvSpPr>
        <p:spPr>
          <a:xfrm>
            <a:off x="1071743" y="3284498"/>
            <a:ext cx="3048505" cy="25685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8F12576-C30E-46B0-A2E0-2B67FBB5AD1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120248" y="3420851"/>
            <a:ext cx="4336682" cy="995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E7AAB9D-A330-4EB9-B834-A2286BCFB40D}"/>
              </a:ext>
            </a:extLst>
          </p:cNvPr>
          <p:cNvSpPr/>
          <p:nvPr/>
        </p:nvSpPr>
        <p:spPr>
          <a:xfrm>
            <a:off x="8456930" y="2510883"/>
            <a:ext cx="1463040" cy="42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用户</a:t>
            </a:r>
            <a:r>
              <a:rPr lang="en-US" altLang="zh-CN" sz="1400">
                <a:solidFill>
                  <a:schemeClr val="tx1"/>
                </a:solidFill>
                <a:ea typeface="阿里巴巴普惠体" panose="00020600040101010101"/>
              </a:rPr>
              <a:t>ID</a:t>
            </a:r>
            <a:endParaRPr lang="zh-CN" altLang="en-US" sz="1400">
              <a:solidFill>
                <a:schemeClr val="tx1"/>
              </a:solidFill>
              <a:ea typeface="阿里巴巴普惠体" panose="00020600040101010101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D47B5DB-5E83-42A8-8F3D-8B255374A4D4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5287600" y="-171809"/>
            <a:ext cx="273701" cy="6064959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DC7BD5E-BC1E-438E-8141-CC11F1244FC9}"/>
              </a:ext>
            </a:extLst>
          </p:cNvPr>
          <p:cNvSpPr/>
          <p:nvPr/>
        </p:nvSpPr>
        <p:spPr>
          <a:xfrm>
            <a:off x="8456930" y="3217867"/>
            <a:ext cx="1463040" cy="42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关注用户</a:t>
            </a:r>
            <a:r>
              <a:rPr lang="en-US" altLang="zh-CN" sz="1400">
                <a:solidFill>
                  <a:schemeClr val="tx1"/>
                </a:solidFill>
                <a:ea typeface="阿里巴巴普惠体" panose="00020600040101010101"/>
              </a:rPr>
              <a:t>ID</a:t>
            </a:r>
            <a:endParaRPr lang="zh-CN" altLang="en-US" sz="1400">
              <a:solidFill>
                <a:schemeClr val="tx1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47864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354634-6CF6-422D-BB2B-E286E211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47EEB283-715A-4102-A609-E8EB1FD7D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939800"/>
            <a:ext cx="10748963" cy="517525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关注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4883F2C9-BF12-497A-83E0-C3F1EF58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29821"/>
              </p:ext>
            </p:extLst>
          </p:nvPr>
        </p:nvGraphicFramePr>
        <p:xfrm>
          <a:off x="787116" y="1548626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/smallVideos/:uid/userFocus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POST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uid  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ResponseEntity&lt;Void&gt;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FA63706-9B42-40E8-99E2-F5787D3D322E}"/>
              </a:ext>
            </a:extLst>
          </p:cNvPr>
          <p:cNvSpPr/>
          <p:nvPr/>
        </p:nvSpPr>
        <p:spPr>
          <a:xfrm>
            <a:off x="6425679" y="3061081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7113CA-52E0-46C6-8674-1FA12EF201C2}"/>
              </a:ext>
            </a:extLst>
          </p:cNvPr>
          <p:cNvSpPr/>
          <p:nvPr/>
        </p:nvSpPr>
        <p:spPr>
          <a:xfrm>
            <a:off x="5813124" y="2650571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B70006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关注的用户</a:t>
            </a:r>
            <a:r>
              <a:rPr lang="en-US" altLang="zh-CN" sz="1400">
                <a:solidFill>
                  <a:srgbClr val="B70006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id</a:t>
            </a:r>
            <a:endParaRPr lang="zh-CN" altLang="en-US" sz="1400" dirty="0">
              <a:solidFill>
                <a:srgbClr val="B70006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372FE060-08ED-437A-976F-6ECA7D41DE78}"/>
              </a:ext>
            </a:extLst>
          </p:cNvPr>
          <p:cNvSpPr txBox="1">
            <a:spLocks/>
          </p:cNvSpPr>
          <p:nvPr/>
        </p:nvSpPr>
        <p:spPr>
          <a:xfrm>
            <a:off x="710880" y="3340105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关注视频作者</a:t>
            </a:r>
            <a:r>
              <a:rPr lang="en-US" altLang="zh-CN">
                <a:hlinkClick r:id="rId2"/>
              </a:rPr>
              <a:t>-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615EB962-C7B5-4286-9AE5-45012856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93019"/>
              </p:ext>
            </p:extLst>
          </p:nvPr>
        </p:nvGraphicFramePr>
        <p:xfrm>
          <a:off x="787116" y="404368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/smallVideos/:uid/userUnFocus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POST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uid  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ResponseEntity&lt;Void&gt;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D1848FA7-826A-4A47-B612-CA7CBCCAF44D}"/>
              </a:ext>
            </a:extLst>
          </p:cNvPr>
          <p:cNvSpPr/>
          <p:nvPr/>
        </p:nvSpPr>
        <p:spPr>
          <a:xfrm>
            <a:off x="6425679" y="5556135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D20B83-F1B8-4DF4-BCAC-210C0A5AA019}"/>
              </a:ext>
            </a:extLst>
          </p:cNvPr>
          <p:cNvSpPr/>
          <p:nvPr/>
        </p:nvSpPr>
        <p:spPr>
          <a:xfrm>
            <a:off x="5813124" y="5145625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B70006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关注的用户</a:t>
            </a:r>
            <a:r>
              <a:rPr lang="en-US" altLang="zh-CN" sz="1400">
                <a:solidFill>
                  <a:srgbClr val="B70006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id</a:t>
            </a:r>
            <a:endParaRPr lang="zh-CN" altLang="en-US" sz="1400" dirty="0">
              <a:solidFill>
                <a:srgbClr val="B70006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847B8049-DA2C-49C1-A625-FC59C20F9155}"/>
              </a:ext>
            </a:extLst>
          </p:cNvPr>
          <p:cNvSpPr txBox="1">
            <a:spLocks/>
          </p:cNvSpPr>
          <p:nvPr/>
        </p:nvSpPr>
        <p:spPr>
          <a:xfrm>
            <a:off x="710880" y="5835159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取消关注视频作者</a:t>
            </a:r>
            <a:r>
              <a:rPr lang="en-US" altLang="zh-CN">
                <a:hlinkClick r:id="rId2"/>
              </a:rPr>
              <a:t>-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build="p"/>
      <p:bldP spid="16" grpId="0"/>
      <p:bldP spid="1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EF3587F-B63D-455C-B431-A5F241F94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关注</a:t>
            </a:r>
            <a:r>
              <a:rPr lang="en-US" altLang="zh-CN"/>
              <a:t>/</a:t>
            </a:r>
            <a:r>
              <a:rPr lang="zh-CN" altLang="en-US"/>
              <a:t>取消关注和点赞</a:t>
            </a:r>
            <a:r>
              <a:rPr lang="en-US" altLang="zh-CN"/>
              <a:t>/</a:t>
            </a:r>
            <a:r>
              <a:rPr lang="zh-CN" altLang="en-US"/>
              <a:t>喜欢功能类似</a:t>
            </a:r>
            <a:endParaRPr lang="en-US" altLang="zh-CN"/>
          </a:p>
          <a:p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保存</a:t>
            </a:r>
            <a:r>
              <a:rPr lang="en-US" altLang="zh-CN"/>
              <a:t>/</a:t>
            </a:r>
            <a:r>
              <a:rPr lang="zh-CN" altLang="en-US"/>
              <a:t>删除</a:t>
            </a:r>
            <a:r>
              <a:rPr lang="en-US" altLang="zh-CN"/>
              <a:t>MongoDB</a:t>
            </a:r>
            <a:r>
              <a:rPr lang="zh-CN" altLang="en-US"/>
              <a:t>数据</a:t>
            </a:r>
            <a:endParaRPr lang="en-US" altLang="zh-CN"/>
          </a:p>
          <a:p>
            <a:r>
              <a:rPr lang="zh-CN" altLang="en-US"/>
              <a:t>为了提供效率，使用</a:t>
            </a:r>
            <a:r>
              <a:rPr lang="en-US" altLang="zh-CN"/>
              <a:t>Redis</a:t>
            </a:r>
            <a:r>
              <a:rPr lang="zh-CN" altLang="en-US"/>
              <a:t>缓存</a:t>
            </a:r>
            <a:endParaRPr lang="en-US" altLang="zh-CN"/>
          </a:p>
          <a:p>
            <a:pPr lvl="1"/>
            <a:r>
              <a:rPr lang="en-US" altLang="zh-CN">
                <a:ea typeface="阿里巴巴普惠体" panose="00020600040101010101" pitchFamily="18" charset="-122"/>
              </a:rPr>
              <a:t> </a:t>
            </a:r>
            <a:r>
              <a:rPr lang="en-US" altLang="zh-CN" sz="1600" b="0">
                <a:latin typeface="+mj-lt"/>
                <a:ea typeface="阿里巴巴普惠体" panose="00020600040101010101" pitchFamily="18" charset="-122"/>
              </a:rPr>
              <a:t>Reids</a:t>
            </a:r>
            <a:r>
              <a:rPr lang="zh-CN" altLang="en-US" sz="1600" b="0">
                <a:ea typeface="阿里巴巴普惠体" panose="00020600040101010101" pitchFamily="18" charset="-122"/>
              </a:rPr>
              <a:t>使用</a:t>
            </a:r>
            <a:r>
              <a:rPr lang="en-US" altLang="zh-CN" sz="1600" b="0">
                <a:latin typeface="+mj-lt"/>
                <a:ea typeface="阿里巴巴普惠体" panose="00020600040101010101" pitchFamily="18" charset="-122"/>
              </a:rPr>
              <a:t>Hash</a:t>
            </a:r>
            <a:r>
              <a:rPr lang="zh-CN" altLang="en-US" sz="1600" b="0">
                <a:ea typeface="阿里巴巴普惠体" panose="00020600040101010101" pitchFamily="18" charset="-122"/>
              </a:rPr>
              <a:t>结构存储</a:t>
            </a:r>
            <a:endParaRPr lang="en-US" altLang="zh-CN" sz="1600"/>
          </a:p>
          <a:p>
            <a:r>
              <a:rPr lang="zh-CN" altLang="en-US"/>
              <a:t>修改视频列表的接口，添加是否关注视频作者状态</a:t>
            </a:r>
            <a:endParaRPr lang="en-US" altLang="zh-CN"/>
          </a:p>
          <a:p>
            <a:pPr marL="0" lvl="1">
              <a:lnSpc>
                <a:spcPct val="200000"/>
              </a:lnSpc>
            </a:pPr>
            <a:endParaRPr lang="zh-CN" altLang="en-US" b="0">
              <a:ea typeface="阿里巴巴普惠体" panose="00020600040101010101" pitchFamily="18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4C8D51F-373F-4CB0-A19C-5F9AFD2E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视频功能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关注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55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8379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04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29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55AE76F-C2BD-44BE-A077-9656180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8520820-80D0-46B7-8756-320EC7A8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07CF7-83E1-4DC4-96EB-3DBA5CEC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385151"/>
          </a:xfrm>
        </p:spPr>
        <p:txBody>
          <a:bodyPr/>
          <a:lstStyle/>
          <a:p>
            <a:r>
              <a:rPr lang="zh-CN" altLang="en-US"/>
              <a:t>在项目中，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我们通常会把高频的查询进行</a:t>
            </a:r>
            <a:r>
              <a:rPr lang="zh-CN" altLang="en-US" b="0" i="0">
                <a:solidFill>
                  <a:srgbClr val="B70006"/>
                </a:solidFill>
                <a:effectLst/>
                <a:latin typeface="-apple-system"/>
              </a:rPr>
              <a:t>缓存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。如资讯网站首页的文章列表、电商网站首页的商品列表、微博等社交媒体热搜的文章等等，当大量的用户发起查询时，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借助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缓存</a:t>
            </a:r>
            <a:r>
              <a:rPr lang="zh-CN" altLang="en-US" b="0" i="0">
                <a:solidFill>
                  <a:srgbClr val="B70006"/>
                </a:solidFill>
                <a:effectLst/>
                <a:latin typeface="-apple-system"/>
              </a:rPr>
              <a:t>提高查询效率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，同时</a:t>
            </a:r>
            <a:r>
              <a:rPr lang="zh-CN" altLang="en-US" b="0" i="0">
                <a:solidFill>
                  <a:srgbClr val="B70006"/>
                </a:solidFill>
                <a:effectLst/>
                <a:latin typeface="-apple-system"/>
              </a:rPr>
              <a:t>减轻数据库压力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。</a:t>
            </a:r>
            <a:endParaRPr lang="en-US" altLang="zh-CN" b="0" i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目前的缓存框架有很多：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比如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Redis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Memcached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Guava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Caffeine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等等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29D34A7-4C51-4F95-A31F-EC37659587CF}"/>
              </a:ext>
            </a:extLst>
          </p:cNvPr>
          <p:cNvSpPr/>
          <p:nvPr/>
        </p:nvSpPr>
        <p:spPr>
          <a:xfrm>
            <a:off x="1154183" y="4367618"/>
            <a:ext cx="1428422" cy="4890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latin typeface="-apple-system"/>
                <a:ea typeface="阿里巴巴普惠体" panose="00020600040101010101" pitchFamily="18" charset="-122"/>
              </a:rPr>
              <a:t>服务端</a:t>
            </a: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61C05144-0304-4CA1-9818-60D5B862B9D2}"/>
              </a:ext>
            </a:extLst>
          </p:cNvPr>
          <p:cNvSpPr/>
          <p:nvPr/>
        </p:nvSpPr>
        <p:spPr>
          <a:xfrm>
            <a:off x="3410604" y="4377893"/>
            <a:ext cx="1257313" cy="469645"/>
          </a:xfrm>
          <a:prstGeom prst="ca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缓存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54934DA-54F6-4493-9EE3-C55CEBC603C2}"/>
              </a:ext>
            </a:extLst>
          </p:cNvPr>
          <p:cNvCxnSpPr>
            <a:cxnSpLocks/>
            <a:stCxn id="16" idx="3"/>
            <a:endCxn id="28" idx="2"/>
          </p:cNvCxnSpPr>
          <p:nvPr/>
        </p:nvCxnSpPr>
        <p:spPr>
          <a:xfrm>
            <a:off x="2582605" y="4612164"/>
            <a:ext cx="827999" cy="55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>
            <a:extLst>
              <a:ext uri="{FF2B5EF4-FFF2-40B4-BE49-F238E27FC236}">
                <a16:creationId xmlns:a16="http://schemas.microsoft.com/office/drawing/2014/main" id="{CF455B72-2CF3-4BDF-92EF-6BA86DCA2802}"/>
              </a:ext>
            </a:extLst>
          </p:cNvPr>
          <p:cNvSpPr/>
          <p:nvPr/>
        </p:nvSpPr>
        <p:spPr>
          <a:xfrm>
            <a:off x="5405756" y="4347070"/>
            <a:ext cx="1551007" cy="530187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ea typeface="阿里巴巴普惠体" panose="00020600040101010101" pitchFamily="18" charset="-122"/>
              </a:rPr>
              <a:t>是否</a:t>
            </a:r>
            <a:endParaRPr lang="en-US" altLang="zh-CN" sz="1400">
              <a:solidFill>
                <a:srgbClr val="49504F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  <a:ea typeface="阿里巴巴普惠体" panose="00020600040101010101" pitchFamily="18" charset="-122"/>
              </a:rPr>
              <a:t>存在</a:t>
            </a:r>
            <a:endParaRPr lang="zh-CN" altLang="en-US" sz="1400" dirty="0">
              <a:solidFill>
                <a:srgbClr val="49504F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3199F938-3DB9-486A-BCFA-0985AB6BBA09}"/>
              </a:ext>
            </a:extLst>
          </p:cNvPr>
          <p:cNvSpPr/>
          <p:nvPr/>
        </p:nvSpPr>
        <p:spPr>
          <a:xfrm>
            <a:off x="9820355" y="4271723"/>
            <a:ext cx="782254" cy="703636"/>
          </a:xfrm>
          <a:prstGeom prst="flowChartConnector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结束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F7AEF50-B80B-4E20-B1FD-CF7E187BE2AC}"/>
              </a:ext>
            </a:extLst>
          </p:cNvPr>
          <p:cNvCxnSpPr>
            <a:cxnSpLocks/>
            <a:stCxn id="56" idx="2"/>
            <a:endCxn id="57" idx="4"/>
          </p:cNvCxnSpPr>
          <p:nvPr/>
        </p:nvCxnSpPr>
        <p:spPr>
          <a:xfrm rot="16200000" flipH="1">
            <a:off x="8147320" y="2911197"/>
            <a:ext cx="98102" cy="4030222"/>
          </a:xfrm>
          <a:prstGeom prst="bentConnector3">
            <a:avLst>
              <a:gd name="adj1" fmla="val 804305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A70F077-9ECB-435F-8B2F-C3C99F31B218}"/>
              </a:ext>
            </a:extLst>
          </p:cNvPr>
          <p:cNvCxnSpPr>
            <a:cxnSpLocks/>
            <a:stCxn id="28" idx="4"/>
            <a:endCxn id="56" idx="1"/>
          </p:cNvCxnSpPr>
          <p:nvPr/>
        </p:nvCxnSpPr>
        <p:spPr>
          <a:xfrm flipV="1">
            <a:off x="4667917" y="4612164"/>
            <a:ext cx="737839" cy="55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85E1EEC-DD22-4B16-B06A-E896460884E6}"/>
              </a:ext>
            </a:extLst>
          </p:cNvPr>
          <p:cNvCxnSpPr>
            <a:cxnSpLocks/>
            <a:stCxn id="56" idx="3"/>
            <a:endCxn id="112" idx="2"/>
          </p:cNvCxnSpPr>
          <p:nvPr/>
        </p:nvCxnSpPr>
        <p:spPr>
          <a:xfrm flipV="1">
            <a:off x="6956763" y="4611611"/>
            <a:ext cx="741252" cy="55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EAC8744E-AB63-4549-AF62-AD0BB284CEDF}"/>
              </a:ext>
            </a:extLst>
          </p:cNvPr>
          <p:cNvCxnSpPr>
            <a:cxnSpLocks/>
            <a:stCxn id="112" idx="1"/>
            <a:endCxn id="28" idx="1"/>
          </p:cNvCxnSpPr>
          <p:nvPr/>
        </p:nvCxnSpPr>
        <p:spPr>
          <a:xfrm rot="16200000" flipH="1" flipV="1">
            <a:off x="6182414" y="2233634"/>
            <a:ext cx="1105" cy="4287411"/>
          </a:xfrm>
          <a:prstGeom prst="bentConnector3">
            <a:avLst>
              <a:gd name="adj1" fmla="val -65317647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5FE96BE-5060-4C9D-A956-32E1AF7EEB96}"/>
              </a:ext>
            </a:extLst>
          </p:cNvPr>
          <p:cNvCxnSpPr>
            <a:cxnSpLocks/>
            <a:stCxn id="112" idx="4"/>
            <a:endCxn id="57" idx="2"/>
          </p:cNvCxnSpPr>
          <p:nvPr/>
        </p:nvCxnSpPr>
        <p:spPr>
          <a:xfrm>
            <a:off x="8955328" y="4611611"/>
            <a:ext cx="865027" cy="1193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柱体 111">
            <a:extLst>
              <a:ext uri="{FF2B5EF4-FFF2-40B4-BE49-F238E27FC236}">
                <a16:creationId xmlns:a16="http://schemas.microsoft.com/office/drawing/2014/main" id="{139570FD-0769-4C4B-905C-1F1A559C12E8}"/>
              </a:ext>
            </a:extLst>
          </p:cNvPr>
          <p:cNvSpPr/>
          <p:nvPr/>
        </p:nvSpPr>
        <p:spPr>
          <a:xfrm>
            <a:off x="7698015" y="4376788"/>
            <a:ext cx="1257313" cy="469645"/>
          </a:xfrm>
          <a:prstGeom prst="ca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数据库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8EFCE2B-6169-4182-82F0-9386ABAEB7DD}"/>
              </a:ext>
            </a:extLst>
          </p:cNvPr>
          <p:cNvSpPr/>
          <p:nvPr/>
        </p:nvSpPr>
        <p:spPr>
          <a:xfrm>
            <a:off x="2280325" y="4283099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查询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0B3C368-1188-45A5-9774-2D239DC985E2}"/>
              </a:ext>
            </a:extLst>
          </p:cNvPr>
          <p:cNvSpPr/>
          <p:nvPr/>
        </p:nvSpPr>
        <p:spPr>
          <a:xfrm>
            <a:off x="4297215" y="4273048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判断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C44D1D3-CD9E-44FC-ACFB-3661365BF137}"/>
              </a:ext>
            </a:extLst>
          </p:cNvPr>
          <p:cNvSpPr/>
          <p:nvPr/>
        </p:nvSpPr>
        <p:spPr>
          <a:xfrm>
            <a:off x="6265455" y="5305176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数据存在（命中）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88F0B91-0612-496A-B275-3D8A7D0A04DE}"/>
              </a:ext>
            </a:extLst>
          </p:cNvPr>
          <p:cNvSpPr/>
          <p:nvPr/>
        </p:nvSpPr>
        <p:spPr>
          <a:xfrm>
            <a:off x="6573063" y="4273048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不存在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3ACA97C-1243-4BB3-BF27-13FE7D67BE45}"/>
              </a:ext>
            </a:extLst>
          </p:cNvPr>
          <p:cNvSpPr/>
          <p:nvPr/>
        </p:nvSpPr>
        <p:spPr>
          <a:xfrm>
            <a:off x="4039260" y="3270348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写入缓存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5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56" grpId="0" animBg="1"/>
      <p:bldP spid="57" grpId="0" animBg="1"/>
      <p:bldP spid="112" grpId="0" animBg="1"/>
      <p:bldP spid="126" grpId="0"/>
      <p:bldP spid="127" grpId="0"/>
      <p:bldP spid="128" grpId="0"/>
      <p:bldP spid="129" grpId="0"/>
      <p:bldP spid="1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55AE76F-C2BD-44BE-A077-9656180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8520820-80D0-46B7-8756-320EC7A8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07CF7-83E1-4DC4-96EB-3DBA5CEC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39610"/>
            <a:ext cx="8771021" cy="517190"/>
          </a:xfrm>
        </p:spPr>
        <p:txBody>
          <a:bodyPr/>
          <a:lstStyle/>
          <a:p>
            <a:r>
              <a:rPr lang="zh-CN" altLang="en-US"/>
              <a:t>在使用缓存时（以</a:t>
            </a:r>
            <a:r>
              <a:rPr lang="en-US" altLang="zh-CN"/>
              <a:t>Redis</a:t>
            </a:r>
            <a:r>
              <a:rPr lang="zh-CN" altLang="en-US"/>
              <a:t>为例），操作代码往往遵循类似的写法：</a:t>
            </a: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3D1ED-6B6E-4681-9986-B91FFDA4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8" y="2139139"/>
            <a:ext cx="6468429" cy="3671326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、从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查询数据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opsForValue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、判断数据是否存在，如果存在直接返回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中不存在数据，查询数据库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、数据库查询结果存入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Redis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opsForValue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、返回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C0D5D-C998-40F5-AB30-0CBC675175F5}"/>
              </a:ext>
            </a:extLst>
          </p:cNvPr>
          <p:cNvSpPr/>
          <p:nvPr/>
        </p:nvSpPr>
        <p:spPr>
          <a:xfrm>
            <a:off x="1194327" y="2424626"/>
            <a:ext cx="5790673" cy="1277780"/>
          </a:xfrm>
          <a:prstGeom prst="rect">
            <a:avLst/>
          </a:prstGeom>
          <a:noFill/>
          <a:ln w="1905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AF2717-9E06-448A-BDD7-16D87CA96299}"/>
              </a:ext>
            </a:extLst>
          </p:cNvPr>
          <p:cNvSpPr/>
          <p:nvPr/>
        </p:nvSpPr>
        <p:spPr>
          <a:xfrm>
            <a:off x="1194327" y="4704067"/>
            <a:ext cx="5790673" cy="431867"/>
          </a:xfrm>
          <a:prstGeom prst="rect">
            <a:avLst/>
          </a:prstGeom>
          <a:noFill/>
          <a:ln w="1905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8FC6C5-196B-422D-B0F4-38C31F8F51A4}"/>
              </a:ext>
            </a:extLst>
          </p:cNvPr>
          <p:cNvSpPr/>
          <p:nvPr/>
        </p:nvSpPr>
        <p:spPr>
          <a:xfrm>
            <a:off x="8610600" y="3428999"/>
            <a:ext cx="3302000" cy="1049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ea typeface="阿里巴巴普惠体" panose="00020600040101010101"/>
              </a:rPr>
              <a:t>1</a:t>
            </a:r>
            <a:r>
              <a:rPr lang="zh-CN" altLang="en-US" sz="1400">
                <a:solidFill>
                  <a:srgbClr val="49504F"/>
                </a:solidFill>
                <a:ea typeface="阿里巴巴普惠体" panose="00020600040101010101"/>
              </a:rPr>
              <a:t>、代码繁琐，重复</a:t>
            </a:r>
            <a:endParaRPr lang="en-US" altLang="zh-CN" sz="1400">
              <a:solidFill>
                <a:srgbClr val="49504F"/>
              </a:solidFill>
              <a:ea typeface="阿里巴巴普惠体" panose="00020600040101010101"/>
            </a:endParaRPr>
          </a:p>
          <a:p>
            <a:r>
              <a:rPr lang="en-US" altLang="zh-CN" sz="1400">
                <a:solidFill>
                  <a:srgbClr val="49504F"/>
                </a:solidFill>
                <a:ea typeface="阿里巴巴普惠体" panose="00020600040101010101"/>
              </a:rPr>
              <a:t>2</a:t>
            </a:r>
            <a:r>
              <a:rPr lang="zh-CN" altLang="en-US" sz="1400">
                <a:solidFill>
                  <a:srgbClr val="49504F"/>
                </a:solidFill>
                <a:ea typeface="阿里巴巴普惠体" panose="00020600040101010101"/>
              </a:rPr>
              <a:t>、硬编码操作，耦合度高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372B750-4954-4298-A56F-8FA614361C5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985000" y="3063516"/>
            <a:ext cx="1625600" cy="89041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FFE7F8B-E724-4D7D-9AB0-FAF08C88143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985000" y="3953933"/>
            <a:ext cx="1625600" cy="96606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D09C6A3-9ADE-46BE-B6EC-6EA154A82895}"/>
              </a:ext>
            </a:extLst>
          </p:cNvPr>
          <p:cNvSpPr/>
          <p:nvPr/>
        </p:nvSpPr>
        <p:spPr>
          <a:xfrm>
            <a:off x="1194327" y="3953933"/>
            <a:ext cx="5790673" cy="524933"/>
          </a:xfrm>
          <a:prstGeom prst="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8" grpId="0" animBg="1"/>
      <p:bldP spid="9" grpId="0" animBg="1"/>
      <p:bldP spid="10" grpId="0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8520820-80D0-46B7-8756-320EC7A8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4195" y="4543576"/>
            <a:ext cx="5749963" cy="2310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问题：大量方法，雷同的操作方式，缓存的灵活切换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需求：不改变源代码的前提，对方法增强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解决方法：</a:t>
            </a:r>
            <a:r>
              <a:rPr lang="en-US" altLang="zh-CN">
                <a:solidFill>
                  <a:srgbClr val="B70006"/>
                </a:solidFill>
              </a:rPr>
              <a:t>Spring AOP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55AE76F-C2BD-44BE-A077-9656180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10439A-A2F2-4DB5-B012-53965441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3261F-FF04-45C5-B86D-3780FE85D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BB771-14F9-47DF-A05C-7AB54F777AA2}"/>
              </a:ext>
            </a:extLst>
          </p:cNvPr>
          <p:cNvSpPr/>
          <p:nvPr/>
        </p:nvSpPr>
        <p:spPr>
          <a:xfrm>
            <a:off x="3012705" y="3429000"/>
            <a:ext cx="3515931" cy="116748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400">
                <a:ea typeface="阿里巴巴普惠体" panose="00020600040101010101"/>
              </a:rPr>
              <a:t>  1</a:t>
            </a:r>
            <a:r>
              <a:rPr lang="zh-CN" altLang="en-US" sz="1400">
                <a:ea typeface="阿里巴巴普惠体" panose="00020600040101010101"/>
              </a:rPr>
              <a:t>、动态增强</a:t>
            </a:r>
            <a:r>
              <a:rPr lang="en-US" altLang="zh-CN" sz="1400">
                <a:ea typeface="阿里巴巴普惠体" panose="00020600040101010101"/>
              </a:rPr>
              <a:t>(</a:t>
            </a:r>
            <a:r>
              <a:rPr lang="zh-CN" altLang="en-US" sz="1400">
                <a:solidFill>
                  <a:srgbClr val="FFFF00"/>
                </a:solidFill>
                <a:ea typeface="阿里巴巴普惠体" panose="00020600040101010101"/>
              </a:rPr>
              <a:t>操作缓存</a:t>
            </a:r>
            <a:r>
              <a:rPr lang="en-US" altLang="zh-CN" sz="1400">
                <a:ea typeface="阿里巴巴普惠体" panose="00020600040101010101"/>
              </a:rPr>
              <a:t>)</a:t>
            </a:r>
          </a:p>
          <a:p>
            <a:pPr algn="just"/>
            <a:r>
              <a:rPr lang="en-US" altLang="zh-CN" sz="1400">
                <a:ea typeface="阿里巴巴普惠体" panose="00020600040101010101"/>
              </a:rPr>
              <a:t>  2</a:t>
            </a:r>
            <a:r>
              <a:rPr lang="zh-CN" altLang="en-US" sz="1400">
                <a:ea typeface="阿里巴巴普惠体" panose="00020600040101010101"/>
              </a:rPr>
              <a:t>、调用被代理对象方法</a:t>
            </a:r>
            <a:endParaRPr lang="en-US" altLang="zh-CN" sz="1400">
              <a:ea typeface="阿里巴巴普惠体" panose="00020600040101010101"/>
            </a:endParaRPr>
          </a:p>
          <a:p>
            <a:pPr algn="just"/>
            <a:r>
              <a:rPr lang="en-US" altLang="zh-CN" sz="1400">
                <a:ea typeface="阿里巴巴普惠体" panose="00020600040101010101"/>
              </a:rPr>
              <a:t>  3</a:t>
            </a:r>
            <a:r>
              <a:rPr lang="zh-CN" altLang="en-US" sz="1400">
                <a:ea typeface="阿里巴巴普惠体" panose="00020600040101010101"/>
              </a:rPr>
              <a:t>、解析方法注解</a:t>
            </a:r>
            <a:endParaRPr lang="en-US" altLang="zh-CN" sz="1400">
              <a:ea typeface="阿里巴巴普惠体" panose="00020600040101010101"/>
            </a:endParaRPr>
          </a:p>
          <a:p>
            <a:pPr algn="just"/>
            <a:r>
              <a:rPr lang="en-US" altLang="zh-CN" sz="1400">
                <a:ea typeface="阿里巴巴普惠体" panose="00020600040101010101"/>
              </a:rPr>
              <a:t>  4</a:t>
            </a:r>
            <a:r>
              <a:rPr lang="zh-CN" altLang="en-US" sz="1400">
                <a:ea typeface="阿里巴巴普惠体" panose="00020600040101010101"/>
              </a:rPr>
              <a:t>、适配多种缓存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D2F704-8845-42B4-8CCF-0A0C9D9A8851}"/>
              </a:ext>
            </a:extLst>
          </p:cNvPr>
          <p:cNvSpPr/>
          <p:nvPr/>
        </p:nvSpPr>
        <p:spPr>
          <a:xfrm>
            <a:off x="3112166" y="5355060"/>
            <a:ext cx="981278" cy="39463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EB8F6B-5869-4FE5-B196-3683835BBEA9}"/>
              </a:ext>
            </a:extLst>
          </p:cNvPr>
          <p:cNvSpPr/>
          <p:nvPr/>
        </p:nvSpPr>
        <p:spPr>
          <a:xfrm>
            <a:off x="4296073" y="5355060"/>
            <a:ext cx="1245973" cy="39463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Memecached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1F51CE-06DD-4D23-9910-3F5FFAD392C7}"/>
              </a:ext>
            </a:extLst>
          </p:cNvPr>
          <p:cNvSpPr/>
          <p:nvPr/>
        </p:nvSpPr>
        <p:spPr>
          <a:xfrm>
            <a:off x="5752696" y="5371472"/>
            <a:ext cx="654517" cy="39463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其他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CE5F95-ECFB-470B-9373-D35CCA564389}"/>
              </a:ext>
            </a:extLst>
          </p:cNvPr>
          <p:cNvSpPr/>
          <p:nvPr/>
        </p:nvSpPr>
        <p:spPr>
          <a:xfrm>
            <a:off x="7536581" y="3429000"/>
            <a:ext cx="1456623" cy="235016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rgbClr val="333333"/>
                </a:solidFill>
                <a:ea typeface="阿里巴巴普惠体" panose="00020600040101010101"/>
              </a:rPr>
              <a:t>业务处理</a:t>
            </a:r>
            <a:endParaRPr lang="en-US" altLang="zh-CN" sz="1400">
              <a:solidFill>
                <a:srgbClr val="333333"/>
              </a:solidFill>
              <a:ea typeface="阿里巴巴普惠体" panose="00020600040101010101"/>
            </a:endParaRPr>
          </a:p>
          <a:p>
            <a:r>
              <a:rPr lang="zh-CN" altLang="en-US" sz="1400">
                <a:solidFill>
                  <a:srgbClr val="333333"/>
                </a:solidFill>
                <a:ea typeface="阿里巴巴普惠体" panose="00020600040101010101"/>
              </a:rPr>
              <a:t>问题：</a:t>
            </a:r>
            <a:endParaRPr lang="en-US" altLang="zh-CN" sz="1400">
              <a:solidFill>
                <a:srgbClr val="333333"/>
              </a:solidFill>
              <a:ea typeface="阿里巴巴普惠体" panose="00020600040101010101"/>
            </a:endParaRPr>
          </a:p>
          <a:p>
            <a:pPr algn="ctr"/>
            <a:r>
              <a:rPr lang="en-US" altLang="zh-CN" sz="1400">
                <a:solidFill>
                  <a:srgbClr val="7030A0"/>
                </a:solidFill>
                <a:ea typeface="阿里巴巴普惠体" panose="00020600040101010101"/>
              </a:rPr>
              <a:t>A</a:t>
            </a:r>
            <a:r>
              <a:rPr lang="zh-CN" altLang="en-US" sz="1400">
                <a:solidFill>
                  <a:srgbClr val="7030A0"/>
                </a:solidFill>
                <a:ea typeface="阿里巴巴普惠体" panose="00020600040101010101"/>
              </a:rPr>
              <a:t>方法：</a:t>
            </a:r>
            <a:r>
              <a:rPr lang="en-US" altLang="zh-CN" sz="1400">
                <a:solidFill>
                  <a:srgbClr val="7030A0"/>
                </a:solidFill>
                <a:ea typeface="阿里巴巴普惠体" panose="00020600040101010101"/>
              </a:rPr>
              <a:t>key-A</a:t>
            </a:r>
          </a:p>
          <a:p>
            <a:pPr algn="ctr"/>
            <a:r>
              <a:rPr lang="en-US" altLang="zh-CN" sz="1400">
                <a:solidFill>
                  <a:srgbClr val="7030A0"/>
                </a:solidFill>
                <a:ea typeface="阿里巴巴普惠体" panose="00020600040101010101"/>
              </a:rPr>
              <a:t>B</a:t>
            </a:r>
            <a:r>
              <a:rPr lang="zh-CN" altLang="en-US" sz="1400">
                <a:solidFill>
                  <a:srgbClr val="7030A0"/>
                </a:solidFill>
                <a:ea typeface="阿里巴巴普惠体" panose="00020600040101010101"/>
              </a:rPr>
              <a:t>方法：</a:t>
            </a:r>
            <a:r>
              <a:rPr lang="en-US" altLang="zh-CN" sz="1400">
                <a:solidFill>
                  <a:srgbClr val="7030A0"/>
                </a:solidFill>
                <a:ea typeface="阿里巴巴普惠体" panose="00020600040101010101"/>
              </a:rPr>
              <a:t>key-B</a:t>
            </a:r>
          </a:p>
          <a:p>
            <a:r>
              <a:rPr lang="zh-CN" altLang="en-US" sz="1400">
                <a:solidFill>
                  <a:srgbClr val="333333"/>
                </a:solidFill>
                <a:ea typeface="阿里巴巴普惠体" panose="00020600040101010101"/>
              </a:rPr>
              <a:t>自定义注解</a:t>
            </a:r>
            <a:endParaRPr lang="en-US" altLang="zh-CN" sz="1400">
              <a:solidFill>
                <a:srgbClr val="333333"/>
              </a:solidFill>
              <a:ea typeface="阿里巴巴普惠体" panose="00020600040101010101"/>
            </a:endParaRPr>
          </a:p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062E92-0669-479E-8989-536856E717DB}"/>
              </a:ext>
            </a:extLst>
          </p:cNvPr>
          <p:cNvSpPr/>
          <p:nvPr/>
        </p:nvSpPr>
        <p:spPr>
          <a:xfrm>
            <a:off x="1274291" y="3630738"/>
            <a:ext cx="822961" cy="76400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阿里巴巴普惠体" panose="00020600040101010101"/>
              </a:rPr>
              <a:t>client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C9C8D8-3566-42E4-B7FE-5EEDE8C8394B}"/>
              </a:ext>
            </a:extLst>
          </p:cNvPr>
          <p:cNvSpPr/>
          <p:nvPr/>
        </p:nvSpPr>
        <p:spPr>
          <a:xfrm>
            <a:off x="3012705" y="5254446"/>
            <a:ext cx="3515932" cy="61601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0DC40E-403A-460D-8C14-FEB5A0790B94}"/>
              </a:ext>
            </a:extLst>
          </p:cNvPr>
          <p:cNvSpPr txBox="1"/>
          <p:nvPr/>
        </p:nvSpPr>
        <p:spPr>
          <a:xfrm>
            <a:off x="2938908" y="59710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缓存层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2F1C8-F506-42B2-BE58-066670D6381C}"/>
              </a:ext>
            </a:extLst>
          </p:cNvPr>
          <p:cNvSpPr txBox="1"/>
          <p:nvPr/>
        </p:nvSpPr>
        <p:spPr>
          <a:xfrm>
            <a:off x="2955451" y="46707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动态代理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FF7831-D3C0-43B7-BAAD-5883F4E56903}"/>
              </a:ext>
            </a:extLst>
          </p:cNvPr>
          <p:cNvSpPr txBox="1"/>
          <p:nvPr/>
        </p:nvSpPr>
        <p:spPr>
          <a:xfrm>
            <a:off x="7403927" y="58613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被代理对象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A6A8B15-0FE3-456B-9E58-5ADAB4A5F679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2097252" y="4012741"/>
            <a:ext cx="915453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E0859C-02C0-41C4-88AF-B7A1D01365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28636" y="4012741"/>
            <a:ext cx="1007945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14749C1-D903-4C31-B36C-3A4801491984}"/>
              </a:ext>
            </a:extLst>
          </p:cNvPr>
          <p:cNvCxnSpPr>
            <a:cxnSpLocks/>
          </p:cNvCxnSpPr>
          <p:nvPr/>
        </p:nvCxnSpPr>
        <p:spPr>
          <a:xfrm>
            <a:off x="3858262" y="4579453"/>
            <a:ext cx="0" cy="64438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3904ECA-0F99-4D6B-90BF-CD6A1FD5B31F}"/>
              </a:ext>
            </a:extLst>
          </p:cNvPr>
          <p:cNvCxnSpPr>
            <a:cxnSpLocks/>
          </p:cNvCxnSpPr>
          <p:nvPr/>
        </p:nvCxnSpPr>
        <p:spPr>
          <a:xfrm flipV="1">
            <a:off x="5769239" y="4596481"/>
            <a:ext cx="0" cy="64438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占位符 6">
            <a:extLst>
              <a:ext uri="{FF2B5EF4-FFF2-40B4-BE49-F238E27FC236}">
                <a16:creationId xmlns:a16="http://schemas.microsoft.com/office/drawing/2014/main" id="{7AA0C65B-1CB9-408B-BFD3-54000ED76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39609"/>
            <a:ext cx="8771021" cy="14331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使用</a:t>
            </a:r>
            <a:r>
              <a:rPr lang="en-US" altLang="zh-CN"/>
              <a:t>SpringAOP</a:t>
            </a:r>
            <a:r>
              <a:rPr lang="zh-CN" altLang="en-US"/>
              <a:t>动态增强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自定义注解，进行缓存配置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适配多种缓存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1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>
            <a:extLst>
              <a:ext uri="{FF2B5EF4-FFF2-40B4-BE49-F238E27FC236}">
                <a16:creationId xmlns:a16="http://schemas.microsoft.com/office/drawing/2014/main" id="{D511F8D8-5694-4C9B-841C-4CFE3E0F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77" y="2275859"/>
            <a:ext cx="5270823" cy="255467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ObjectId(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"60176f785098b26d1c3ff043"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"1612148600271"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"99"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"visitorUserId"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"from"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首页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altLang="zh-CN" sz="120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visitDate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>
                <a:solidFill>
                  <a:srgbClr val="11111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>
                <a:solidFill>
                  <a:srgbClr val="821F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20200101</a:t>
            </a:r>
            <a:r>
              <a:rPr lang="zh-CN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CF1F863-656B-46EB-BD41-357116E98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7272139" cy="51719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visirots</a:t>
            </a:r>
            <a:r>
              <a:rPr lang="zh-CN" altLang="en-US"/>
              <a:t>（访客记录表）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662684-45AC-4CDF-8A55-4F9D07B2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798CA7-5DE9-44DB-BA12-1E7DD35D9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A8670A-37B6-42A8-8123-2455782EC545}"/>
              </a:ext>
            </a:extLst>
          </p:cNvPr>
          <p:cNvSpPr/>
          <p:nvPr/>
        </p:nvSpPr>
        <p:spPr>
          <a:xfrm>
            <a:off x="1079966" y="3152708"/>
            <a:ext cx="2640458" cy="256854"/>
          </a:xfrm>
          <a:prstGeom prst="rect">
            <a:avLst/>
          </a:prstGeom>
          <a:solidFill>
            <a:srgbClr val="AD2B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2D4070-85CB-45C3-8E59-415B61DB167B}"/>
              </a:ext>
            </a:extLst>
          </p:cNvPr>
          <p:cNvSpPr/>
          <p:nvPr/>
        </p:nvSpPr>
        <p:spPr>
          <a:xfrm>
            <a:off x="1079966" y="3448929"/>
            <a:ext cx="3048505" cy="25685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0529A9-CB0A-48B8-A33A-0B8A572B050A}"/>
              </a:ext>
            </a:extLst>
          </p:cNvPr>
          <p:cNvSpPr/>
          <p:nvPr/>
        </p:nvSpPr>
        <p:spPr>
          <a:xfrm>
            <a:off x="1079966" y="3765479"/>
            <a:ext cx="2640458" cy="256854"/>
          </a:xfrm>
          <a:prstGeom prst="rect">
            <a:avLst/>
          </a:prstGeom>
          <a:solidFill>
            <a:srgbClr val="33333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E5190E8-98ED-479E-8492-0533E8A1438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158113" y="3552543"/>
            <a:ext cx="4356568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C76513A-B155-4C33-9874-F118F38E46FA}"/>
              </a:ext>
            </a:extLst>
          </p:cNvPr>
          <p:cNvSpPr/>
          <p:nvPr/>
        </p:nvSpPr>
        <p:spPr>
          <a:xfrm>
            <a:off x="8514681" y="2542328"/>
            <a:ext cx="1463040" cy="42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用户</a:t>
            </a:r>
            <a:r>
              <a:rPr lang="en-US" altLang="zh-CN" sz="1400">
                <a:solidFill>
                  <a:schemeClr val="tx1"/>
                </a:solidFill>
                <a:ea typeface="阿里巴巴普惠体" panose="00020600040101010101"/>
              </a:rPr>
              <a:t>ID</a:t>
            </a:r>
            <a:endParaRPr lang="zh-CN" altLang="en-US" sz="1400">
              <a:solidFill>
                <a:schemeClr val="tx1"/>
              </a:solidFill>
              <a:ea typeface="阿里巴巴普惠体" panose="00020600040101010101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8B6DAB5-B379-4767-AB2C-7BFD24F6E7B1}"/>
              </a:ext>
            </a:extLst>
          </p:cNvPr>
          <p:cNvCxnSpPr>
            <a:cxnSpLocks/>
            <a:stCxn id="14" idx="0"/>
            <a:endCxn id="24" idx="1"/>
          </p:cNvCxnSpPr>
          <p:nvPr/>
        </p:nvCxnSpPr>
        <p:spPr>
          <a:xfrm rot="5400000" flipH="1" flipV="1">
            <a:off x="5258716" y="-103257"/>
            <a:ext cx="397444" cy="6114486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2D3F584-AB89-4292-A6BE-2072C89BEC9A}"/>
              </a:ext>
            </a:extLst>
          </p:cNvPr>
          <p:cNvSpPr/>
          <p:nvPr/>
        </p:nvSpPr>
        <p:spPr>
          <a:xfrm>
            <a:off x="8514681" y="3339607"/>
            <a:ext cx="1463040" cy="42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访客用户</a:t>
            </a:r>
            <a:r>
              <a:rPr lang="en-US" altLang="zh-CN" sz="1400">
                <a:solidFill>
                  <a:schemeClr val="tx1"/>
                </a:solidFill>
                <a:ea typeface="阿里巴巴普惠体" panose="00020600040101010101"/>
              </a:rPr>
              <a:t>ID</a:t>
            </a:r>
            <a:endParaRPr lang="zh-CN" altLang="en-US" sz="1400">
              <a:solidFill>
                <a:schemeClr val="tx1"/>
              </a:solidFill>
              <a:ea typeface="阿里巴巴普惠体" panose="00020600040101010101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A4E7AE0-0627-4833-94DA-6FE233A4F9CD}"/>
              </a:ext>
            </a:extLst>
          </p:cNvPr>
          <p:cNvCxnSpPr>
            <a:cxnSpLocks/>
            <a:stCxn id="16" idx="2"/>
            <a:endCxn id="33" idx="1"/>
          </p:cNvCxnSpPr>
          <p:nvPr/>
        </p:nvCxnSpPr>
        <p:spPr>
          <a:xfrm rot="16200000" flipH="1">
            <a:off x="5253300" y="1169228"/>
            <a:ext cx="408277" cy="6114486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21C99E4-5936-4C20-98B8-1616B35866B8}"/>
              </a:ext>
            </a:extLst>
          </p:cNvPr>
          <p:cNvSpPr/>
          <p:nvPr/>
        </p:nvSpPr>
        <p:spPr>
          <a:xfrm>
            <a:off x="8514681" y="4033121"/>
            <a:ext cx="1890228" cy="794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  <a:ea typeface="阿里巴巴普惠体" panose="00020600040101010101"/>
              </a:rPr>
              <a:t>评分（缘分值）</a:t>
            </a:r>
            <a:endParaRPr lang="en-US" altLang="zh-CN" sz="1400">
              <a:solidFill>
                <a:schemeClr val="tx1"/>
              </a:solidFill>
              <a:ea typeface="阿里巴巴普惠体" panose="00020600040101010101"/>
            </a:endParaRPr>
          </a:p>
        </p:txBody>
      </p:sp>
      <p:sp>
        <p:nvSpPr>
          <p:cNvPr id="38" name="三角形 9">
            <a:extLst>
              <a:ext uri="{FF2B5EF4-FFF2-40B4-BE49-F238E27FC236}">
                <a16:creationId xmlns:a16="http://schemas.microsoft.com/office/drawing/2014/main" id="{9FA402DC-5FD6-48E1-B591-508DB1F75F19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33657F-982A-44EC-A18A-E7DA5DF458C9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959647-CDC2-4598-AED2-39B7F8EB8EC5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E480EAB8-4895-4E9F-BC66-CE28F3EDB50F}"/>
              </a:ext>
            </a:extLst>
          </p:cNvPr>
          <p:cNvSpPr txBox="1"/>
          <p:nvPr/>
        </p:nvSpPr>
        <p:spPr>
          <a:xfrm>
            <a:off x="1401012" y="5651322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同一个访客，</a:t>
            </a:r>
            <a:r>
              <a:rPr lang="zh-CN" altLang="en-US" sz="1400">
                <a:solidFill>
                  <a:srgbClr val="B60206"/>
                </a:solidFill>
                <a:ea typeface="Alibaba PuHuiTi R"/>
              </a:rPr>
              <a:t>当天只能有一条访问记录</a:t>
            </a:r>
            <a:endParaRPr lang="en-US" altLang="zh-CN" sz="1400">
              <a:solidFill>
                <a:srgbClr val="B60206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B60206"/>
                </a:solidFill>
                <a:ea typeface="Alibaba PuHuiTi R"/>
              </a:rPr>
              <a:t>date</a:t>
            </a:r>
            <a:r>
              <a:rPr lang="zh-CN" altLang="en-US" sz="1400">
                <a:solidFill>
                  <a:srgbClr val="B60206"/>
                </a:solidFill>
                <a:ea typeface="Alibaba PuHuiTi R"/>
              </a:rPr>
              <a:t>字段：</a:t>
            </a: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来访时间毫秒数</a:t>
            </a:r>
            <a:r>
              <a:rPr lang="zh-CN" altLang="en-US" sz="1400">
                <a:solidFill>
                  <a:srgbClr val="B60206"/>
                </a:solidFill>
                <a:ea typeface="Alibaba PuHuiTi R"/>
              </a:rPr>
              <a:t>，</a:t>
            </a:r>
            <a:r>
              <a:rPr lang="en-US" altLang="zh-CN" sz="1400">
                <a:solidFill>
                  <a:srgbClr val="B60206"/>
                </a:solidFill>
                <a:ea typeface="Alibaba PuHuiTi R"/>
              </a:rPr>
              <a:t>visitDate</a:t>
            </a:r>
            <a:r>
              <a:rPr lang="zh-CN" altLang="en-US" sz="1400">
                <a:solidFill>
                  <a:srgbClr val="B60206"/>
                </a:solidFill>
                <a:ea typeface="Alibaba PuHuiTi R"/>
              </a:rPr>
              <a:t>：</a:t>
            </a: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来访日期</a:t>
            </a:r>
            <a:endParaRPr lang="en-US" altLang="zh-CN" sz="1400" dirty="0">
              <a:solidFill>
                <a:srgbClr val="49504F"/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3248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16" grpId="0" animBg="1"/>
      <p:bldP spid="24" grpId="0"/>
      <p:bldP spid="30" grpId="0"/>
      <p:bldP spid="33" grpId="0"/>
      <p:bldP spid="38" grpId="0" animBg="1"/>
      <p:bldP spid="39" grpId="0" animBg="1"/>
      <p:bldP spid="40" grpId="0" animBg="1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55AE76F-C2BD-44BE-A077-9656180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8520820-80D0-46B7-8756-320EC7A8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介绍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07CF7-83E1-4DC4-96EB-3DBA5CEC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220763"/>
          </a:xfrm>
        </p:spPr>
        <p:txBody>
          <a:bodyPr/>
          <a:lstStyle/>
          <a:p>
            <a:r>
              <a:rPr lang="en-US" altLang="zh-CN" b="0" i="0">
                <a:solidFill>
                  <a:srgbClr val="B70006"/>
                </a:solidFill>
                <a:effectLst/>
                <a:latin typeface="-apple-system"/>
              </a:rPr>
              <a:t>Spring Cache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是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Spring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提供的通用缓存框架。它利用了</a:t>
            </a:r>
            <a:r>
              <a:rPr lang="en-US" altLang="zh-CN" b="0" i="0">
                <a:solidFill>
                  <a:srgbClr val="B70006"/>
                </a:solidFill>
                <a:effectLst/>
                <a:latin typeface="-apple-system"/>
              </a:rPr>
              <a:t>AOP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，实现了基于</a:t>
            </a:r>
            <a:r>
              <a:rPr lang="zh-CN" altLang="en-US" b="0" i="0">
                <a:solidFill>
                  <a:srgbClr val="B70006"/>
                </a:solidFill>
                <a:effectLst/>
                <a:latin typeface="-apple-system"/>
              </a:rPr>
              <a:t>注解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的缓存功能，使开发者不用关心底层使用了什么缓存框架，只需要简单地加一个注解，就能实现缓存功能了。用户使用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Spring Cache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，可以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快速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开发一个很不错的缓存功能。</a:t>
            </a:r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AB7D535B-7858-477B-BF99-D9FA13F3B197}"/>
              </a:ext>
            </a:extLst>
          </p:cNvPr>
          <p:cNvSpPr txBox="1">
            <a:spLocks/>
          </p:cNvSpPr>
          <p:nvPr/>
        </p:nvSpPr>
        <p:spPr>
          <a:xfrm>
            <a:off x="9081753" y="2017615"/>
            <a:ext cx="1366646" cy="3620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快速</a:t>
            </a:r>
          </a:p>
        </p:txBody>
      </p:sp>
    </p:spTree>
    <p:extLst>
      <p:ext uri="{BB962C8B-B14F-4D97-AF65-F5344CB8AC3E}">
        <p14:creationId xmlns:p14="http://schemas.microsoft.com/office/powerpoint/2010/main" val="3440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7740499-9C24-4F38-8031-00A4B20E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EB3C5D-F078-4A28-8BAC-5B662B33E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E5B696-0FE7-40C4-98E0-F58F3D330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53898"/>
            <a:ext cx="8819880" cy="1341064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、引入依赖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35592C8-0ED0-456F-9184-051AFFBD7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625" y="2063965"/>
            <a:ext cx="7684865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spring-boot-starter-cache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4D4D6A6-332D-4303-968B-6F02429F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625" y="3397101"/>
            <a:ext cx="7684865" cy="1384995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@SpringBootApplication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@EnableCaching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CachingApplication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SpringApplication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CachingApplication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4D73DED1-5FC7-4EB5-A756-845B562A8190}"/>
              </a:ext>
            </a:extLst>
          </p:cNvPr>
          <p:cNvSpPr txBox="1">
            <a:spLocks/>
          </p:cNvSpPr>
          <p:nvPr/>
        </p:nvSpPr>
        <p:spPr>
          <a:xfrm>
            <a:off x="2250726" y="2913317"/>
            <a:ext cx="8998521" cy="18687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、开启缓存</a:t>
            </a:r>
            <a:endParaRPr lang="en-US" altLang="zh-CN"/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BAF15A57-EED8-47D1-9514-CE60A77EFB07}"/>
              </a:ext>
            </a:extLst>
          </p:cNvPr>
          <p:cNvSpPr txBox="1">
            <a:spLocks/>
          </p:cNvSpPr>
          <p:nvPr/>
        </p:nvSpPr>
        <p:spPr>
          <a:xfrm>
            <a:off x="2195450" y="4817534"/>
            <a:ext cx="8998521" cy="18687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、配置注解</a:t>
            </a:r>
            <a:endParaRPr lang="en-US" altLang="zh-CN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C706BC4B-CA5A-44BA-93F2-953A818F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675" y="5331066"/>
            <a:ext cx="7716764" cy="830997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@Cacheable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 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  <p:bldP spid="14" grpId="0"/>
      <p:bldP spid="17" grpId="0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67F4367-8613-47D8-83BE-3A4B5A742F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826801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默认情况下，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 SpringCache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使用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ConcurrentHashMap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作为本地缓存存储数据。如果要使用其它的缓存框架，我们只需要做简单的配置即可。</a:t>
            </a:r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BAFCD3D-309A-423E-AF1C-BBEA133E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020DF3-0EE7-4550-A3A3-202B212D3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4B227C-A9CE-4855-81CC-9BA8DADE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24" y="2921168"/>
            <a:ext cx="6997565" cy="101566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&lt;!--SpringDataRedis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依赖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spring-boot-starter-data-redis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8F82C40-FF37-422C-B3BD-F198DB014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26" y="4524643"/>
            <a:ext cx="6997565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6379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192.168.136.160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A8613F7C-1227-43FF-B217-66097A2748B5}"/>
              </a:ext>
            </a:extLst>
          </p:cNvPr>
          <p:cNvSpPr txBox="1">
            <a:spLocks/>
          </p:cNvSpPr>
          <p:nvPr/>
        </p:nvSpPr>
        <p:spPr>
          <a:xfrm>
            <a:off x="731521" y="2414856"/>
            <a:ext cx="8819880" cy="4285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引入</a:t>
            </a:r>
            <a:r>
              <a:rPr lang="en-US" altLang="zh-CN"/>
              <a:t>Spring-data-redis</a:t>
            </a:r>
            <a:r>
              <a:rPr lang="zh-CN" altLang="en-US"/>
              <a:t>依赖</a:t>
            </a:r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D29DF26B-1251-44B4-AD97-905A4D9B823E}"/>
              </a:ext>
            </a:extLst>
          </p:cNvPr>
          <p:cNvSpPr txBox="1">
            <a:spLocks/>
          </p:cNvSpPr>
          <p:nvPr/>
        </p:nvSpPr>
        <p:spPr>
          <a:xfrm>
            <a:off x="686450" y="3936831"/>
            <a:ext cx="8819880" cy="134106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加入</a:t>
            </a:r>
            <a:r>
              <a:rPr lang="en-US" altLang="zh-CN"/>
              <a:t>Redis</a:t>
            </a:r>
            <a:r>
              <a:rPr lang="zh-CN" altLang="en-US"/>
              <a:t>配置</a:t>
            </a:r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7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1DEB198-5DFB-41E6-9C56-E53237A1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CAA9F59-A067-435B-BCCB-F82CE0134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常用注解</a:t>
            </a:r>
            <a:endParaRPr lang="en-US" altLang="zh-CN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4657C2E-2B55-4114-86DD-5DDB116DE1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97444"/>
            <a:ext cx="9289768" cy="517191"/>
          </a:xfrm>
        </p:spPr>
        <p:txBody>
          <a:bodyPr/>
          <a:lstStyle/>
          <a:p>
            <a:r>
              <a:rPr lang="en-US" altLang="zh-CN"/>
              <a:t>Spring Cache</a:t>
            </a:r>
            <a:r>
              <a:rPr lang="zh-CN" altLang="en-US"/>
              <a:t>有几个常用注解，分别为</a:t>
            </a:r>
            <a:r>
              <a:rPr lang="en-US" altLang="zh-CN"/>
              <a:t>@Cacheable</a:t>
            </a:r>
            <a:r>
              <a:rPr lang="zh-CN" altLang="en-US"/>
              <a:t>、</a:t>
            </a:r>
            <a:r>
              <a:rPr lang="en-US" altLang="zh-CN"/>
              <a:t>@CachePut</a:t>
            </a:r>
            <a:r>
              <a:rPr lang="zh-CN" altLang="en-US"/>
              <a:t>、</a:t>
            </a:r>
            <a:r>
              <a:rPr lang="en-US" altLang="zh-CN"/>
              <a:t>@CacheEvict</a:t>
            </a:r>
            <a:r>
              <a:rPr lang="zh-CN" altLang="en-US"/>
              <a:t>、</a:t>
            </a:r>
            <a:r>
              <a:rPr lang="en-US" altLang="zh-CN"/>
              <a:t>@Caching</a:t>
            </a:r>
            <a:r>
              <a:rPr lang="zh-CN" altLang="en-US"/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5E3C75-F189-4BB6-99D0-2271F6762731}"/>
              </a:ext>
            </a:extLst>
          </p:cNvPr>
          <p:cNvSpPr txBox="1"/>
          <p:nvPr/>
        </p:nvSpPr>
        <p:spPr>
          <a:xfrm>
            <a:off x="710880" y="210910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70006"/>
                </a:solidFill>
              </a:rPr>
              <a:t>@Cacheable</a:t>
            </a:r>
            <a:endParaRPr lang="zh-CN" altLang="en-US">
              <a:solidFill>
                <a:srgbClr val="B70006"/>
              </a:solidFill>
            </a:endParaRPr>
          </a:p>
        </p:txBody>
      </p:sp>
      <p:sp>
        <p:nvSpPr>
          <p:cNvPr id="17" name="文本占位符 11">
            <a:extLst>
              <a:ext uri="{FF2B5EF4-FFF2-40B4-BE49-F238E27FC236}">
                <a16:creationId xmlns:a16="http://schemas.microsoft.com/office/drawing/2014/main" id="{2004F7E9-778C-48EF-9227-0B78A5FC7268}"/>
              </a:ext>
            </a:extLst>
          </p:cNvPr>
          <p:cNvSpPr txBox="1">
            <a:spLocks/>
          </p:cNvSpPr>
          <p:nvPr/>
        </p:nvSpPr>
        <p:spPr>
          <a:xfrm>
            <a:off x="906486" y="2537225"/>
            <a:ext cx="10379027" cy="8917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注解表示这个方法有了缓存的功能，方法的返回值会被缓存下来，下一次调用该方法前，会去检查是否缓存中已经有值，如果有就直接返回，不调用方法。如果没有，就调用方法，然后把结果缓存起来。</a:t>
            </a:r>
            <a:endParaRPr lang="zh-CN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D1E7CFE-A873-45C7-AFFF-F9C483B20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16" y="3429000"/>
            <a:ext cx="7716764" cy="830997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@Cacheable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 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532DDA-047A-4A1B-AA22-860340AAFC44}"/>
              </a:ext>
            </a:extLst>
          </p:cNvPr>
          <p:cNvSpPr txBox="1"/>
          <p:nvPr/>
        </p:nvSpPr>
        <p:spPr>
          <a:xfrm>
            <a:off x="710880" y="441158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70006"/>
                </a:solidFill>
              </a:rPr>
              <a:t>@CachePut</a:t>
            </a:r>
            <a:endParaRPr lang="zh-CN" altLang="en-US">
              <a:solidFill>
                <a:srgbClr val="B70006"/>
              </a:solidFill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A3617720-0402-4333-AD71-160041C9B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16" y="5359921"/>
            <a:ext cx="7716764" cy="830997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@Cache</a:t>
            </a:r>
            <a:r>
              <a:rPr lang="en-US" altLang="zh-CN" sz="1200" b="1">
                <a:solidFill>
                  <a:srgbClr val="777777"/>
                </a:solidFill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 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占位符 11">
            <a:extLst>
              <a:ext uri="{FF2B5EF4-FFF2-40B4-BE49-F238E27FC236}">
                <a16:creationId xmlns:a16="http://schemas.microsoft.com/office/drawing/2014/main" id="{30CA4153-3E32-489A-B527-63AB4F1E29DE}"/>
              </a:ext>
            </a:extLst>
          </p:cNvPr>
          <p:cNvSpPr txBox="1">
            <a:spLocks/>
          </p:cNvSpPr>
          <p:nvPr/>
        </p:nvSpPr>
        <p:spPr>
          <a:xfrm>
            <a:off x="906486" y="4779570"/>
            <a:ext cx="10379027" cy="8917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加了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@CachePut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注解的方法，会把方法的返回值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put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到缓存里面缓存起来，供其它地方使用。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3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 animBg="1"/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1DEB198-5DFB-41E6-9C56-E53237A1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CAA9F59-A067-435B-BCCB-F82CE0134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常用注解</a:t>
            </a:r>
            <a:endParaRPr lang="en-US" altLang="zh-CN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4657C2E-2B55-4114-86DD-5DDB116DE1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97444"/>
            <a:ext cx="9289768" cy="517191"/>
          </a:xfrm>
        </p:spPr>
        <p:txBody>
          <a:bodyPr/>
          <a:lstStyle/>
          <a:p>
            <a:r>
              <a:rPr lang="en-US" altLang="zh-CN"/>
              <a:t>Spring Cache</a:t>
            </a:r>
            <a:r>
              <a:rPr lang="zh-CN" altLang="en-US"/>
              <a:t>有几个常用注解，分别为</a:t>
            </a:r>
            <a:r>
              <a:rPr lang="en-US" altLang="zh-CN"/>
              <a:t>@Cacheable</a:t>
            </a:r>
            <a:r>
              <a:rPr lang="zh-CN" altLang="en-US"/>
              <a:t>、</a:t>
            </a:r>
            <a:r>
              <a:rPr lang="en-US" altLang="zh-CN"/>
              <a:t>@CachePut</a:t>
            </a:r>
            <a:r>
              <a:rPr lang="zh-CN" altLang="en-US"/>
              <a:t>、</a:t>
            </a:r>
            <a:r>
              <a:rPr lang="en-US" altLang="zh-CN"/>
              <a:t>@CacheEvict</a:t>
            </a:r>
            <a:r>
              <a:rPr lang="zh-CN" altLang="en-US"/>
              <a:t>、</a:t>
            </a:r>
            <a:r>
              <a:rPr lang="en-US" altLang="zh-CN"/>
              <a:t>@Caching</a:t>
            </a:r>
            <a:r>
              <a:rPr lang="zh-CN" altLang="en-US"/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5E3C75-F189-4BB6-99D0-2271F6762731}"/>
              </a:ext>
            </a:extLst>
          </p:cNvPr>
          <p:cNvSpPr txBox="1"/>
          <p:nvPr/>
        </p:nvSpPr>
        <p:spPr>
          <a:xfrm>
            <a:off x="710880" y="210910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70006"/>
                </a:solidFill>
              </a:rPr>
              <a:t>@CacheEvit</a:t>
            </a:r>
            <a:endParaRPr lang="zh-CN" altLang="en-US">
              <a:solidFill>
                <a:srgbClr val="B70006"/>
              </a:solidFill>
            </a:endParaRPr>
          </a:p>
        </p:txBody>
      </p:sp>
      <p:sp>
        <p:nvSpPr>
          <p:cNvPr id="17" name="文本占位符 11">
            <a:extLst>
              <a:ext uri="{FF2B5EF4-FFF2-40B4-BE49-F238E27FC236}">
                <a16:creationId xmlns:a16="http://schemas.microsoft.com/office/drawing/2014/main" id="{2004F7E9-778C-48EF-9227-0B78A5FC7268}"/>
              </a:ext>
            </a:extLst>
          </p:cNvPr>
          <p:cNvSpPr txBox="1">
            <a:spLocks/>
          </p:cNvSpPr>
          <p:nvPr/>
        </p:nvSpPr>
        <p:spPr>
          <a:xfrm>
            <a:off x="906486" y="2537225"/>
            <a:ext cx="10379027" cy="8917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使用了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CacheEvict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注解的方法，会清空指定缓存。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532DDA-047A-4A1B-AA22-860340AAFC44}"/>
              </a:ext>
            </a:extLst>
          </p:cNvPr>
          <p:cNvSpPr txBox="1"/>
          <p:nvPr/>
        </p:nvSpPr>
        <p:spPr>
          <a:xfrm>
            <a:off x="710880" y="415676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70006"/>
                </a:solidFill>
              </a:rPr>
              <a:t>@Caching</a:t>
            </a:r>
            <a:endParaRPr lang="zh-CN" altLang="en-US">
              <a:solidFill>
                <a:srgbClr val="B70006"/>
              </a:solidFill>
            </a:endParaRPr>
          </a:p>
        </p:txBody>
      </p:sp>
      <p:sp>
        <p:nvSpPr>
          <p:cNvPr id="21" name="文本占位符 11">
            <a:extLst>
              <a:ext uri="{FF2B5EF4-FFF2-40B4-BE49-F238E27FC236}">
                <a16:creationId xmlns:a16="http://schemas.microsoft.com/office/drawing/2014/main" id="{30CA4153-3E32-489A-B527-63AB4F1E29DE}"/>
              </a:ext>
            </a:extLst>
          </p:cNvPr>
          <p:cNvSpPr txBox="1">
            <a:spLocks/>
          </p:cNvSpPr>
          <p:nvPr/>
        </p:nvSpPr>
        <p:spPr>
          <a:xfrm>
            <a:off x="906486" y="4526095"/>
            <a:ext cx="10379027" cy="8917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  <a:r>
              <a:rPr lang="zh-CN" altLang="en-US"/>
              <a:t>代码中，同个方法，一个相同的注解只能配置一次。如若操作多个缓存，可以使用</a:t>
            </a:r>
            <a:r>
              <a:rPr lang="en-US" altLang="zh-CN"/>
              <a:t>@Caching</a:t>
            </a:r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F3950D-8F91-40A0-BBF8-91166F88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16" y="3072292"/>
            <a:ext cx="7716764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@CacheEvict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4EF533-322F-4FD5-B5D2-82A605DF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16" y="5125864"/>
            <a:ext cx="7716764" cy="101566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Caching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Cacheable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cacheable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CachePut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CacheEvict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evict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1" grpId="0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8C7A478-4548-4A98-AFE2-B0FFD99D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29876F2-067D-4425-AA6E-70E0D051E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优化视频列表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BFEBE39-68ED-46F7-859E-4DCEE7045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、引入依赖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、开启缓存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、列表方法添加</a:t>
            </a:r>
            <a:r>
              <a:rPr lang="en-US" altLang="zh-CN">
                <a:solidFill>
                  <a:srgbClr val="B70006"/>
                </a:solidFill>
              </a:rPr>
              <a:t>@Cacheable</a:t>
            </a:r>
            <a:r>
              <a:rPr lang="zh-CN" altLang="en-US"/>
              <a:t>注解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、默认情况下，</a:t>
            </a:r>
            <a:r>
              <a:rPr lang="en-US" altLang="zh-CN"/>
              <a:t>SpringCache</a:t>
            </a:r>
            <a:r>
              <a:rPr lang="zh-CN" altLang="en-US"/>
              <a:t>设置的缓存没有失效时间。需要单独配置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BAD395D-4476-404E-98D7-6605F023A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1338" y="1566346"/>
            <a:ext cx="5760538" cy="4138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1</a:t>
            </a:r>
            <a:r>
              <a:rPr lang="zh-CN" altLang="en-US"/>
              <a:t>、开启</a:t>
            </a:r>
            <a:r>
              <a:rPr lang="en-US" altLang="zh-CN"/>
              <a:t>SpringCache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1E946AD-F315-416C-B0B3-71219B05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通用缓存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658CFB-C7F0-4C07-8816-5FCD8FB45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091" y="1773288"/>
            <a:ext cx="5760538" cy="1384995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@SpringBootApplication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@EnableCaching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CachingApplication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SpringApplication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CachingApplication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CADB9D8F-EE17-465C-A4F2-199D7B6114DE}"/>
              </a:ext>
            </a:extLst>
          </p:cNvPr>
          <p:cNvSpPr txBox="1">
            <a:spLocks/>
          </p:cNvSpPr>
          <p:nvPr/>
        </p:nvSpPr>
        <p:spPr>
          <a:xfrm>
            <a:off x="5261338" y="3442242"/>
            <a:ext cx="5760538" cy="41388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</a:pPr>
            <a:r>
              <a:rPr lang="en-US" altLang="zh-CN"/>
              <a:t>2</a:t>
            </a:r>
            <a:r>
              <a:rPr lang="zh-CN" altLang="en-US"/>
              <a:t>、配置注解，指定缓存操作</a:t>
            </a:r>
            <a:endParaRPr lang="en-US" altLang="zh-CN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</a:pPr>
            <a:endParaRPr lang="en-US" altLang="zh-C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5F5FEB-A093-4EEC-901E-8BB5A078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091" y="3821243"/>
            <a:ext cx="5760538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@Cacheable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en-US" sz="1200">
                <a:solidFill>
                  <a:srgbClr val="9C1A00"/>
                </a:solidFill>
                <a:latin typeface="Consolas" panose="020B0609020204030204" pitchFamily="49" charset="0"/>
              </a:rPr>
              <a:t>从缓存查询，存在则返回。不存在查询数据库，存入缓存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@CachePut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rgbClr val="9C1A00"/>
                </a:solidFill>
                <a:latin typeface="Consolas" panose="020B0609020204030204" pitchFamily="49" charset="0"/>
              </a:rPr>
              <a:t>   将数据结果存入缓存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@CacheEvict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rgbClr val="9C1A00"/>
                </a:solidFill>
                <a:latin typeface="Consolas" panose="020B0609020204030204" pitchFamily="49" charset="0"/>
              </a:rPr>
              <a:t>   清空缓存内容</a:t>
            </a:r>
            <a:endParaRPr lang="en-US" altLang="zh-CN" sz="1200">
              <a:solidFill>
                <a:srgbClr val="9C1A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@Caching</a:t>
            </a:r>
            <a:endParaRPr lang="en-US" altLang="zh-CN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rgbClr val="9C1A00"/>
                </a:solidFill>
                <a:latin typeface="Consolas" panose="020B0609020204030204" pitchFamily="49" charset="0"/>
              </a:rPr>
              <a:t>   多缓存配置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AB76534-93EC-48E9-AA8A-403D21E4D11C}"/>
              </a:ext>
            </a:extLst>
          </p:cNvPr>
          <p:cNvSpPr txBox="1">
            <a:spLocks/>
          </p:cNvSpPr>
          <p:nvPr/>
        </p:nvSpPr>
        <p:spPr>
          <a:xfrm>
            <a:off x="5261338" y="5562961"/>
            <a:ext cx="5760538" cy="41388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</a:pPr>
            <a:r>
              <a:rPr lang="en-US" altLang="zh-CN"/>
              <a:t>3</a:t>
            </a:r>
            <a:r>
              <a:rPr lang="zh-CN" altLang="en-US"/>
              <a:t>、内部原理：</a:t>
            </a:r>
            <a:r>
              <a:rPr lang="en-US" altLang="zh-CN"/>
              <a:t>SpringAOP</a:t>
            </a:r>
          </a:p>
        </p:txBody>
      </p:sp>
    </p:spTree>
    <p:extLst>
      <p:ext uri="{BB962C8B-B14F-4D97-AF65-F5344CB8AC3E}">
        <p14:creationId xmlns:p14="http://schemas.microsoft.com/office/powerpoint/2010/main" val="2021008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33C8C-AA32-4C17-B86D-D1336899A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业务功能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1"/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我的访客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lvl="1"/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小视频功能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FastDFS</a:t>
            </a:r>
          </a:p>
          <a:p>
            <a:pPr lvl="1"/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分布式文件存储服务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lvl="1"/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两个角色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Tracker Server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和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Storage Server</a:t>
            </a:r>
          </a:p>
          <a:p>
            <a:pPr lvl="1"/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工作流程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lvl="1"/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核心代码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通用缓存</a:t>
            </a:r>
            <a:r>
              <a:rPr lang="en-US" altLang="zh-CN" sz="1600">
                <a:latin typeface="Consolas" panose="020B0609020204030204" pitchFamily="49" charset="0"/>
                <a:sym typeface="Consolas" panose="020B0609020204030204" pitchFamily="49" charset="0"/>
              </a:rPr>
              <a:t>SpringCache</a:t>
            </a:r>
          </a:p>
          <a:p>
            <a:pPr lvl="1"/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内部原理：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AOP + 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自定义注解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lvl="1"/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使用的三个步骤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40264-B335-4137-864F-8A7BA7EFA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完成我的访客功能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完成小视频功能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完成视频列表中，点赞，评论，关注视频作者功能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CDEBA-617B-4F57-9667-5EB5E771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圈子互动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2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62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96EE9F-AB29-4E75-959B-3DF3418598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用户在浏览我的主页时，需要记录访客数据</a:t>
            </a:r>
            <a:endParaRPr lang="en-US" altLang="zh-CN"/>
          </a:p>
          <a:p>
            <a:r>
              <a:rPr lang="zh-CN" altLang="en-US"/>
              <a:t>访客在一天内每个用户只记录一次。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BF7F16-EF8F-4558-B558-69116478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B3084-87A0-440B-820F-36829B9F2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保存访客</a:t>
            </a:r>
          </a:p>
        </p:txBody>
      </p:sp>
    </p:spTree>
    <p:extLst>
      <p:ext uri="{BB962C8B-B14F-4D97-AF65-F5344CB8AC3E}">
        <p14:creationId xmlns:p14="http://schemas.microsoft.com/office/powerpoint/2010/main" val="236127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3A57003-7DAE-46B9-8AD1-CB5308C80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修改查看佳人详情接口</a:t>
            </a:r>
            <a:endParaRPr lang="en-US" altLang="zh-CN"/>
          </a:p>
          <a:p>
            <a:r>
              <a:rPr lang="zh-CN" altLang="en-US"/>
              <a:t>构造访问信息，调用</a:t>
            </a:r>
            <a:r>
              <a:rPr lang="en-US" altLang="zh-CN"/>
              <a:t>API</a:t>
            </a:r>
            <a:r>
              <a:rPr lang="zh-CN" altLang="en-US"/>
              <a:t>保存访客数据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D855F4D-FAB7-4AFC-BAA3-171FBCD9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4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保存访客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B7000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谁看过我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B3CCDE4-7828-40B2-8463-15AB507F9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首页查询最新访客列表，查询数据时，如果用户查询过列表，就需要记录这次查询数据的时间，下次查询时查询大于等于该时间的数据。如果，用户没有记录查询时间，就查询最近的</a:t>
            </a:r>
            <a:r>
              <a:rPr lang="en-US" altLang="zh-CN"/>
              <a:t>5</a:t>
            </a:r>
            <a:r>
              <a:rPr lang="zh-CN" altLang="en-US"/>
              <a:t>个来访用户。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3D74B89-70A9-48F6-8561-A2B57815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访客功能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E719E2-4020-4140-8B5B-7C6AC89795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谁看过我</a:t>
            </a:r>
          </a:p>
        </p:txBody>
      </p:sp>
    </p:spTree>
    <p:extLst>
      <p:ext uri="{BB962C8B-B14F-4D97-AF65-F5344CB8AC3E}">
        <p14:creationId xmlns:p14="http://schemas.microsoft.com/office/powerpoint/2010/main" val="3319372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26868f41-fc94-474d-ace7-6de07da3259b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58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0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068;#401849;#39191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06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81366;#74797;#405502;"/>
</p:tagLst>
</file>

<file path=ppt/theme/theme1.xml><?xml version="1.0" encoding="utf-8"?>
<a:theme xmlns:a="http://schemas.openxmlformats.org/drawingml/2006/main" name="11_课程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39964</TotalTime>
  <Words>3848</Words>
  <Application>Microsoft Office PowerPoint</Application>
  <PresentationFormat>宽屏</PresentationFormat>
  <Paragraphs>542</Paragraphs>
  <Slides>59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59</vt:i4>
      </vt:variant>
    </vt:vector>
  </HeadingPairs>
  <TitlesOfParts>
    <vt:vector size="83" baseType="lpstr">
      <vt:lpstr>Alibaba PuHuiTi B</vt:lpstr>
      <vt:lpstr>Alibaba PuHuiTi M</vt:lpstr>
      <vt:lpstr>Alibaba PuHuiTi R</vt:lpstr>
      <vt:lpstr>-apple-system</vt:lpstr>
      <vt:lpstr>Helvetica Neue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11_课程总结</vt:lpstr>
      <vt:lpstr>封面2</vt:lpstr>
      <vt:lpstr>目录</vt:lpstr>
      <vt:lpstr>学习目标</vt:lpstr>
      <vt:lpstr>1_学习目标</vt:lpstr>
      <vt:lpstr>章节页版式（一级+二级标题）</vt:lpstr>
      <vt:lpstr>章节页版式（一级标题）</vt:lpstr>
      <vt:lpstr>正文设计方案</vt:lpstr>
      <vt:lpstr>5_结束页设计方案</vt:lpstr>
      <vt:lpstr>分布式文件存储</vt:lpstr>
      <vt:lpstr>PowerPoint 演示文稿</vt:lpstr>
      <vt:lpstr>访客功能 </vt:lpstr>
      <vt:lpstr>访客功能</vt:lpstr>
      <vt:lpstr>访客功能</vt:lpstr>
      <vt:lpstr>访客功能</vt:lpstr>
      <vt:lpstr>访客功能</vt:lpstr>
      <vt:lpstr>访客功能 </vt:lpstr>
      <vt:lpstr>访客功能</vt:lpstr>
      <vt:lpstr>访客功能</vt:lpstr>
      <vt:lpstr>访客功能</vt:lpstr>
      <vt:lpstr>访客功能</vt:lpstr>
      <vt:lpstr>访客功能 </vt:lpstr>
      <vt:lpstr>访客功能</vt:lpstr>
      <vt:lpstr>分布式存储FastDFS  </vt:lpstr>
      <vt:lpstr>文件存储FastDFS</vt:lpstr>
      <vt:lpstr>文件存储FastDFS</vt:lpstr>
      <vt:lpstr>文件存储FastDFS</vt:lpstr>
      <vt:lpstr>文件存储FastDFS</vt:lpstr>
      <vt:lpstr>文件存储FastDFS</vt:lpstr>
      <vt:lpstr>文件存储FastDFS</vt:lpstr>
      <vt:lpstr>文件存储FastDFS</vt:lpstr>
      <vt:lpstr>文件存储FastDFS</vt:lpstr>
      <vt:lpstr>文件存储FastDFS</vt:lpstr>
      <vt:lpstr>文件存储FastDFS</vt:lpstr>
      <vt:lpstr>文件存储FastDFS</vt:lpstr>
      <vt:lpstr>文件存储FastDFS</vt:lpstr>
      <vt:lpstr>文件存储FastDFS</vt:lpstr>
      <vt:lpstr>文件存储FastDFS</vt:lpstr>
      <vt:lpstr>视频功能 </vt:lpstr>
      <vt:lpstr>视频功能</vt:lpstr>
      <vt:lpstr>视频功能</vt:lpstr>
      <vt:lpstr>视频功能 </vt:lpstr>
      <vt:lpstr>视频功能</vt:lpstr>
      <vt:lpstr>视频功能</vt:lpstr>
      <vt:lpstr>视频功能</vt:lpstr>
      <vt:lpstr>视频功能 </vt:lpstr>
      <vt:lpstr>视频功能</vt:lpstr>
      <vt:lpstr>视频功能</vt:lpstr>
      <vt:lpstr>视频功能 </vt:lpstr>
      <vt:lpstr>视频功能</vt:lpstr>
      <vt:lpstr>视频功能</vt:lpstr>
      <vt:lpstr>视频功能</vt:lpstr>
      <vt:lpstr>视频功能-关注</vt:lpstr>
      <vt:lpstr>通用缓存SpringCache   </vt:lpstr>
      <vt:lpstr>通用缓存SpringCache</vt:lpstr>
      <vt:lpstr>通用缓存SpringCache</vt:lpstr>
      <vt:lpstr>通用缓存SpringCache</vt:lpstr>
      <vt:lpstr>通用缓存SpringCache</vt:lpstr>
      <vt:lpstr>通用缓存SpringCache</vt:lpstr>
      <vt:lpstr>通用缓存SpringCache</vt:lpstr>
      <vt:lpstr>通用缓存SpringCache</vt:lpstr>
      <vt:lpstr>通用缓存SpringCache</vt:lpstr>
      <vt:lpstr>通用缓存SpringCache</vt:lpstr>
      <vt:lpstr>通用缓存SpringCache</vt:lpstr>
      <vt:lpstr>通用缓存SpringCache</vt:lpstr>
      <vt:lpstr>PowerPoint 演示文稿</vt:lpstr>
      <vt:lpstr>圈子互动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1778</cp:revision>
  <dcterms:created xsi:type="dcterms:W3CDTF">2020-03-31T02:23:27Z</dcterms:created>
  <dcterms:modified xsi:type="dcterms:W3CDTF">2021-06-24T10:20:25Z</dcterms:modified>
</cp:coreProperties>
</file>