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  <p:sldMasterId id="2147483696" r:id="rId2"/>
    <p:sldMasterId id="2147483665" r:id="rId3"/>
    <p:sldMasterId id="2147483707" r:id="rId4"/>
    <p:sldMasterId id="2147483715" r:id="rId5"/>
    <p:sldMasterId id="2147483700" r:id="rId6"/>
    <p:sldMasterId id="2147483698" r:id="rId7"/>
    <p:sldMasterId id="2147483668" r:id="rId8"/>
    <p:sldMasterId id="2147483672" r:id="rId9"/>
  </p:sldMasterIdLst>
  <p:notesMasterIdLst>
    <p:notesMasterId r:id="rId61"/>
  </p:notesMasterIdLst>
  <p:handoutMasterIdLst>
    <p:handoutMasterId r:id="rId62"/>
  </p:handoutMasterIdLst>
  <p:sldIdLst>
    <p:sldId id="462" r:id="rId10"/>
    <p:sldId id="916" r:id="rId11"/>
    <p:sldId id="463" r:id="rId12"/>
    <p:sldId id="695" r:id="rId13"/>
    <p:sldId id="878" r:id="rId14"/>
    <p:sldId id="877" r:id="rId15"/>
    <p:sldId id="880" r:id="rId16"/>
    <p:sldId id="879" r:id="rId17"/>
    <p:sldId id="875" r:id="rId18"/>
    <p:sldId id="597" r:id="rId19"/>
    <p:sldId id="881" r:id="rId20"/>
    <p:sldId id="917" r:id="rId21"/>
    <p:sldId id="884" r:id="rId22"/>
    <p:sldId id="921" r:id="rId23"/>
    <p:sldId id="922" r:id="rId24"/>
    <p:sldId id="920" r:id="rId25"/>
    <p:sldId id="876" r:id="rId26"/>
    <p:sldId id="886" r:id="rId27"/>
    <p:sldId id="882" r:id="rId28"/>
    <p:sldId id="912" r:id="rId29"/>
    <p:sldId id="913" r:id="rId30"/>
    <p:sldId id="914" r:id="rId31"/>
    <p:sldId id="872" r:id="rId32"/>
    <p:sldId id="894" r:id="rId33"/>
    <p:sldId id="893" r:id="rId34"/>
    <p:sldId id="888" r:id="rId35"/>
    <p:sldId id="896" r:id="rId36"/>
    <p:sldId id="897" r:id="rId37"/>
    <p:sldId id="898" r:id="rId38"/>
    <p:sldId id="889" r:id="rId39"/>
    <p:sldId id="892" r:id="rId40"/>
    <p:sldId id="899" r:id="rId41"/>
    <p:sldId id="900" r:id="rId42"/>
    <p:sldId id="901" r:id="rId43"/>
    <p:sldId id="923" r:id="rId44"/>
    <p:sldId id="924" r:id="rId45"/>
    <p:sldId id="905" r:id="rId46"/>
    <p:sldId id="738" r:id="rId47"/>
    <p:sldId id="902" r:id="rId48"/>
    <p:sldId id="903" r:id="rId49"/>
    <p:sldId id="873" r:id="rId50"/>
    <p:sldId id="906" r:id="rId51"/>
    <p:sldId id="908" r:id="rId52"/>
    <p:sldId id="909" r:id="rId53"/>
    <p:sldId id="911" r:id="rId54"/>
    <p:sldId id="910" r:id="rId55"/>
    <p:sldId id="925" r:id="rId56"/>
    <p:sldId id="813" r:id="rId57"/>
    <p:sldId id="927" r:id="rId58"/>
    <p:sldId id="814" r:id="rId59"/>
    <p:sldId id="815" r:id="rId60"/>
  </p:sldIdLst>
  <p:sldSz cx="12192000" cy="6858000"/>
  <p:notesSz cx="6858000" cy="9144000"/>
  <p:custDataLst>
    <p:tags r:id="rId6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  <p:cmAuthor id="2" name="张福泉" initials="张福泉" lastIdx="3" clrIdx="1">
    <p:extLst>
      <p:ext uri="{19B8F6BF-5375-455C-9EA6-DF929625EA0E}">
        <p15:presenceInfo xmlns:p15="http://schemas.microsoft.com/office/powerpoint/2012/main" userId="张福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AD2B26"/>
    <a:srgbClr val="49504F"/>
    <a:srgbClr val="D9D9D9"/>
    <a:srgbClr val="FFFFE4"/>
    <a:srgbClr val="31275B"/>
    <a:srgbClr val="333333"/>
    <a:srgbClr val="B70006"/>
    <a:srgbClr val="B602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3826" autoAdjust="0"/>
  </p:normalViewPr>
  <p:slideViewPr>
    <p:cSldViewPr snapToGrid="0">
      <p:cViewPr varScale="1">
        <p:scale>
          <a:sx n="57" d="100"/>
          <a:sy n="57" d="100"/>
        </p:scale>
        <p:origin x="4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2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70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2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40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9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88833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0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93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16800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7882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255317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测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iconfont-1068-752644">
            <a:extLst>
              <a:ext uri="{FF2B5EF4-FFF2-40B4-BE49-F238E27FC236}">
                <a16:creationId xmlns:a16="http://schemas.microsoft.com/office/drawing/2014/main" id="{4E255381-B4C4-4D85-AACA-ACD083079FB4}"/>
              </a:ext>
            </a:extLst>
          </p:cNvPr>
          <p:cNvSpPr/>
          <p:nvPr userDrawn="1"/>
        </p:nvSpPr>
        <p:spPr>
          <a:xfrm>
            <a:off x="1812827" y="2616161"/>
            <a:ext cx="1633583" cy="1802830"/>
          </a:xfrm>
          <a:custGeom>
            <a:avLst/>
            <a:gdLst>
              <a:gd name="T0" fmla="*/ 3007 w 12774"/>
              <a:gd name="T1" fmla="*/ 10144 h 12398"/>
              <a:gd name="T2" fmla="*/ 9766 w 12774"/>
              <a:gd name="T3" fmla="*/ 10144 h 12398"/>
              <a:gd name="T4" fmla="*/ 9766 w 12774"/>
              <a:gd name="T5" fmla="*/ 9015 h 12398"/>
              <a:gd name="T6" fmla="*/ 3007 w 12774"/>
              <a:gd name="T7" fmla="*/ 9015 h 12398"/>
              <a:gd name="T8" fmla="*/ 3007 w 12774"/>
              <a:gd name="T9" fmla="*/ 10144 h 12398"/>
              <a:gd name="T10" fmla="*/ 3007 w 12774"/>
              <a:gd name="T11" fmla="*/ 8641 h 12398"/>
              <a:gd name="T12" fmla="*/ 9766 w 12774"/>
              <a:gd name="T13" fmla="*/ 8641 h 12398"/>
              <a:gd name="T14" fmla="*/ 9766 w 12774"/>
              <a:gd name="T15" fmla="*/ 7512 h 12398"/>
              <a:gd name="T16" fmla="*/ 3007 w 12774"/>
              <a:gd name="T17" fmla="*/ 7512 h 12398"/>
              <a:gd name="T18" fmla="*/ 3007 w 12774"/>
              <a:gd name="T19" fmla="*/ 8641 h 12398"/>
              <a:gd name="T20" fmla="*/ 9768 w 12774"/>
              <a:gd name="T21" fmla="*/ 0 h 12398"/>
              <a:gd name="T22" fmla="*/ 3006 w 12774"/>
              <a:gd name="T23" fmla="*/ 0 h 12398"/>
              <a:gd name="T24" fmla="*/ 0 w 12774"/>
              <a:gd name="T25" fmla="*/ 3005 h 12398"/>
              <a:gd name="T26" fmla="*/ 0 w 12774"/>
              <a:gd name="T27" fmla="*/ 9392 h 12398"/>
              <a:gd name="T28" fmla="*/ 3006 w 12774"/>
              <a:gd name="T29" fmla="*/ 12398 h 12398"/>
              <a:gd name="T30" fmla="*/ 9768 w 12774"/>
              <a:gd name="T31" fmla="*/ 12398 h 12398"/>
              <a:gd name="T32" fmla="*/ 12774 w 12774"/>
              <a:gd name="T33" fmla="*/ 9392 h 12398"/>
              <a:gd name="T34" fmla="*/ 12774 w 12774"/>
              <a:gd name="T35" fmla="*/ 3005 h 12398"/>
              <a:gd name="T36" fmla="*/ 9768 w 12774"/>
              <a:gd name="T37" fmla="*/ 0 h 12398"/>
              <a:gd name="T38" fmla="*/ 11647 w 12774"/>
              <a:gd name="T39" fmla="*/ 9017 h 12398"/>
              <a:gd name="T40" fmla="*/ 9393 w 12774"/>
              <a:gd name="T41" fmla="*/ 11271 h 12398"/>
              <a:gd name="T42" fmla="*/ 3381 w 12774"/>
              <a:gd name="T43" fmla="*/ 11271 h 12398"/>
              <a:gd name="T44" fmla="*/ 1127 w 12774"/>
              <a:gd name="T45" fmla="*/ 9017 h 12398"/>
              <a:gd name="T46" fmla="*/ 1127 w 12774"/>
              <a:gd name="T47" fmla="*/ 3381 h 12398"/>
              <a:gd name="T48" fmla="*/ 3381 w 12774"/>
              <a:gd name="T49" fmla="*/ 1127 h 12398"/>
              <a:gd name="T50" fmla="*/ 9393 w 12774"/>
              <a:gd name="T51" fmla="*/ 1127 h 12398"/>
              <a:gd name="T52" fmla="*/ 11647 w 12774"/>
              <a:gd name="T53" fmla="*/ 3381 h 12398"/>
              <a:gd name="T54" fmla="*/ 11647 w 12774"/>
              <a:gd name="T55" fmla="*/ 9017 h 12398"/>
              <a:gd name="T56" fmla="*/ 5656 w 12774"/>
              <a:gd name="T57" fmla="*/ 2991 h 12398"/>
              <a:gd name="T58" fmla="*/ 6419 w 12774"/>
              <a:gd name="T59" fmla="*/ 2688 h 12398"/>
              <a:gd name="T60" fmla="*/ 7099 w 12774"/>
              <a:gd name="T61" fmla="*/ 2904 h 12398"/>
              <a:gd name="T62" fmla="*/ 7325 w 12774"/>
              <a:gd name="T63" fmla="*/ 3480 h 12398"/>
              <a:gd name="T64" fmla="*/ 7126 w 12774"/>
              <a:gd name="T65" fmla="*/ 3970 h 12398"/>
              <a:gd name="T66" fmla="*/ 6893 w 12774"/>
              <a:gd name="T67" fmla="*/ 4193 h 12398"/>
              <a:gd name="T68" fmla="*/ 6199 w 12774"/>
              <a:gd name="T69" fmla="*/ 4912 h 12398"/>
              <a:gd name="T70" fmla="*/ 6068 w 12774"/>
              <a:gd name="T71" fmla="*/ 5451 h 12398"/>
              <a:gd name="T72" fmla="*/ 6068 w 12774"/>
              <a:gd name="T73" fmla="*/ 5593 h 12398"/>
              <a:gd name="T74" fmla="*/ 6624 w 12774"/>
              <a:gd name="T75" fmla="*/ 5593 h 12398"/>
              <a:gd name="T76" fmla="*/ 6624 w 12774"/>
              <a:gd name="T77" fmla="*/ 5451 h 12398"/>
              <a:gd name="T78" fmla="*/ 6755 w 12774"/>
              <a:gd name="T79" fmla="*/ 4992 h 12398"/>
              <a:gd name="T80" fmla="*/ 7071 w 12774"/>
              <a:gd name="T81" fmla="*/ 4658 h 12398"/>
              <a:gd name="T82" fmla="*/ 7634 w 12774"/>
              <a:gd name="T83" fmla="*/ 4180 h 12398"/>
              <a:gd name="T84" fmla="*/ 7889 w 12774"/>
              <a:gd name="T85" fmla="*/ 3456 h 12398"/>
              <a:gd name="T86" fmla="*/ 7504 w 12774"/>
              <a:gd name="T87" fmla="*/ 2582 h 12398"/>
              <a:gd name="T88" fmla="*/ 6446 w 12774"/>
              <a:gd name="T89" fmla="*/ 2254 h 12398"/>
              <a:gd name="T90" fmla="*/ 5292 w 12774"/>
              <a:gd name="T91" fmla="*/ 2663 h 12398"/>
              <a:gd name="T92" fmla="*/ 4887 w 12774"/>
              <a:gd name="T93" fmla="*/ 3703 h 12398"/>
              <a:gd name="T94" fmla="*/ 5436 w 12774"/>
              <a:gd name="T95" fmla="*/ 3703 h 12398"/>
              <a:gd name="T96" fmla="*/ 5656 w 12774"/>
              <a:gd name="T97" fmla="*/ 2991 h 12398"/>
              <a:gd name="T98" fmla="*/ 6645 w 12774"/>
              <a:gd name="T99" fmla="*/ 6132 h 12398"/>
              <a:gd name="T100" fmla="*/ 6350 w 12774"/>
              <a:gd name="T101" fmla="*/ 6027 h 12398"/>
              <a:gd name="T102" fmla="*/ 6054 w 12774"/>
              <a:gd name="T103" fmla="*/ 6132 h 12398"/>
              <a:gd name="T104" fmla="*/ 5931 w 12774"/>
              <a:gd name="T105" fmla="*/ 6392 h 12398"/>
              <a:gd name="T106" fmla="*/ 6054 w 12774"/>
              <a:gd name="T107" fmla="*/ 6659 h 12398"/>
              <a:gd name="T108" fmla="*/ 6350 w 12774"/>
              <a:gd name="T109" fmla="*/ 6764 h 12398"/>
              <a:gd name="T110" fmla="*/ 6645 w 12774"/>
              <a:gd name="T111" fmla="*/ 6659 h 12398"/>
              <a:gd name="T112" fmla="*/ 6762 w 12774"/>
              <a:gd name="T113" fmla="*/ 6392 h 12398"/>
              <a:gd name="T114" fmla="*/ 6645 w 12774"/>
              <a:gd name="T115" fmla="*/ 6132 h 1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74" h="12398">
                <a:moveTo>
                  <a:pt x="3007" y="10144"/>
                </a:moveTo>
                <a:lnTo>
                  <a:pt x="9766" y="10144"/>
                </a:lnTo>
                <a:lnTo>
                  <a:pt x="9766" y="9015"/>
                </a:lnTo>
                <a:lnTo>
                  <a:pt x="3007" y="9015"/>
                </a:lnTo>
                <a:lnTo>
                  <a:pt x="3007" y="10144"/>
                </a:lnTo>
                <a:close/>
                <a:moveTo>
                  <a:pt x="3007" y="8641"/>
                </a:moveTo>
                <a:lnTo>
                  <a:pt x="9766" y="8641"/>
                </a:lnTo>
                <a:lnTo>
                  <a:pt x="9766" y="7512"/>
                </a:lnTo>
                <a:lnTo>
                  <a:pt x="3007" y="7512"/>
                </a:lnTo>
                <a:lnTo>
                  <a:pt x="3007" y="8641"/>
                </a:lnTo>
                <a:close/>
                <a:moveTo>
                  <a:pt x="9768" y="0"/>
                </a:moveTo>
                <a:lnTo>
                  <a:pt x="3006" y="0"/>
                </a:lnTo>
                <a:cubicBezTo>
                  <a:pt x="1345" y="0"/>
                  <a:pt x="0" y="1345"/>
                  <a:pt x="0" y="3005"/>
                </a:cubicBezTo>
                <a:lnTo>
                  <a:pt x="0" y="9392"/>
                </a:lnTo>
                <a:cubicBezTo>
                  <a:pt x="0" y="11052"/>
                  <a:pt x="1345" y="12398"/>
                  <a:pt x="3006" y="12398"/>
                </a:cubicBezTo>
                <a:lnTo>
                  <a:pt x="9768" y="12398"/>
                </a:lnTo>
                <a:cubicBezTo>
                  <a:pt x="11429" y="12398"/>
                  <a:pt x="12774" y="11052"/>
                  <a:pt x="12774" y="9392"/>
                </a:cubicBezTo>
                <a:lnTo>
                  <a:pt x="12774" y="3005"/>
                </a:lnTo>
                <a:cubicBezTo>
                  <a:pt x="12774" y="1345"/>
                  <a:pt x="11429" y="0"/>
                  <a:pt x="9768" y="0"/>
                </a:cubicBezTo>
                <a:close/>
                <a:moveTo>
                  <a:pt x="11647" y="9017"/>
                </a:moveTo>
                <a:cubicBezTo>
                  <a:pt x="11647" y="10261"/>
                  <a:pt x="10637" y="11271"/>
                  <a:pt x="9393" y="11271"/>
                </a:cubicBezTo>
                <a:lnTo>
                  <a:pt x="3381" y="11271"/>
                </a:lnTo>
                <a:cubicBezTo>
                  <a:pt x="2136" y="11271"/>
                  <a:pt x="1127" y="10261"/>
                  <a:pt x="1127" y="9017"/>
                </a:cubicBezTo>
                <a:lnTo>
                  <a:pt x="1127" y="3381"/>
                </a:lnTo>
                <a:cubicBezTo>
                  <a:pt x="1127" y="2136"/>
                  <a:pt x="2136" y="1127"/>
                  <a:pt x="3381" y="1127"/>
                </a:cubicBezTo>
                <a:lnTo>
                  <a:pt x="9393" y="1127"/>
                </a:lnTo>
                <a:cubicBezTo>
                  <a:pt x="10637" y="1127"/>
                  <a:pt x="11647" y="2136"/>
                  <a:pt x="11647" y="3381"/>
                </a:cubicBezTo>
                <a:lnTo>
                  <a:pt x="11647" y="9017"/>
                </a:lnTo>
                <a:close/>
                <a:moveTo>
                  <a:pt x="5656" y="2991"/>
                </a:moveTo>
                <a:cubicBezTo>
                  <a:pt x="5827" y="2787"/>
                  <a:pt x="6082" y="2688"/>
                  <a:pt x="6419" y="2688"/>
                </a:cubicBezTo>
                <a:cubicBezTo>
                  <a:pt x="6707" y="2688"/>
                  <a:pt x="6934" y="2755"/>
                  <a:pt x="7099" y="2904"/>
                </a:cubicBezTo>
                <a:cubicBezTo>
                  <a:pt x="7250" y="3041"/>
                  <a:pt x="7325" y="3233"/>
                  <a:pt x="7325" y="3480"/>
                </a:cubicBezTo>
                <a:cubicBezTo>
                  <a:pt x="7325" y="3654"/>
                  <a:pt x="7257" y="3815"/>
                  <a:pt x="7126" y="3970"/>
                </a:cubicBezTo>
                <a:cubicBezTo>
                  <a:pt x="7078" y="4019"/>
                  <a:pt x="7002" y="4094"/>
                  <a:pt x="6893" y="4193"/>
                </a:cubicBezTo>
                <a:cubicBezTo>
                  <a:pt x="6522" y="4490"/>
                  <a:pt x="6288" y="4726"/>
                  <a:pt x="6199" y="4912"/>
                </a:cubicBezTo>
                <a:cubicBezTo>
                  <a:pt x="6109" y="5067"/>
                  <a:pt x="6068" y="5246"/>
                  <a:pt x="6068" y="5451"/>
                </a:cubicBezTo>
                <a:lnTo>
                  <a:pt x="6068" y="5593"/>
                </a:lnTo>
                <a:lnTo>
                  <a:pt x="6624" y="5593"/>
                </a:lnTo>
                <a:lnTo>
                  <a:pt x="6624" y="5451"/>
                </a:lnTo>
                <a:cubicBezTo>
                  <a:pt x="6624" y="5283"/>
                  <a:pt x="6666" y="5129"/>
                  <a:pt x="6755" y="4992"/>
                </a:cubicBezTo>
                <a:cubicBezTo>
                  <a:pt x="6824" y="4881"/>
                  <a:pt x="6927" y="4769"/>
                  <a:pt x="7071" y="4658"/>
                </a:cubicBezTo>
                <a:cubicBezTo>
                  <a:pt x="7374" y="4416"/>
                  <a:pt x="7566" y="4255"/>
                  <a:pt x="7634" y="4180"/>
                </a:cubicBezTo>
                <a:cubicBezTo>
                  <a:pt x="7799" y="3976"/>
                  <a:pt x="7889" y="3735"/>
                  <a:pt x="7889" y="3456"/>
                </a:cubicBezTo>
                <a:cubicBezTo>
                  <a:pt x="7889" y="3084"/>
                  <a:pt x="7758" y="2792"/>
                  <a:pt x="7504" y="2582"/>
                </a:cubicBezTo>
                <a:cubicBezTo>
                  <a:pt x="7243" y="2359"/>
                  <a:pt x="6886" y="2254"/>
                  <a:pt x="6446" y="2254"/>
                </a:cubicBezTo>
                <a:cubicBezTo>
                  <a:pt x="5958" y="2254"/>
                  <a:pt x="5574" y="2390"/>
                  <a:pt x="5292" y="2663"/>
                </a:cubicBezTo>
                <a:cubicBezTo>
                  <a:pt x="5024" y="2923"/>
                  <a:pt x="4887" y="3270"/>
                  <a:pt x="4887" y="3703"/>
                </a:cubicBezTo>
                <a:lnTo>
                  <a:pt x="5436" y="3703"/>
                </a:lnTo>
                <a:cubicBezTo>
                  <a:pt x="5436" y="3400"/>
                  <a:pt x="5512" y="3165"/>
                  <a:pt x="5656" y="2991"/>
                </a:cubicBezTo>
                <a:close/>
                <a:moveTo>
                  <a:pt x="6645" y="6132"/>
                </a:moveTo>
                <a:cubicBezTo>
                  <a:pt x="6563" y="6058"/>
                  <a:pt x="6467" y="6027"/>
                  <a:pt x="6350" y="6027"/>
                </a:cubicBezTo>
                <a:cubicBezTo>
                  <a:pt x="6226" y="6027"/>
                  <a:pt x="6130" y="6058"/>
                  <a:pt x="6054" y="6132"/>
                </a:cubicBezTo>
                <a:cubicBezTo>
                  <a:pt x="5972" y="6200"/>
                  <a:pt x="5931" y="6287"/>
                  <a:pt x="5931" y="6392"/>
                </a:cubicBezTo>
                <a:cubicBezTo>
                  <a:pt x="5931" y="6497"/>
                  <a:pt x="5972" y="6584"/>
                  <a:pt x="6054" y="6659"/>
                </a:cubicBezTo>
                <a:cubicBezTo>
                  <a:pt x="6130" y="6727"/>
                  <a:pt x="6226" y="6764"/>
                  <a:pt x="6350" y="6764"/>
                </a:cubicBezTo>
                <a:cubicBezTo>
                  <a:pt x="6460" y="6764"/>
                  <a:pt x="6563" y="6727"/>
                  <a:pt x="6645" y="6659"/>
                </a:cubicBezTo>
                <a:cubicBezTo>
                  <a:pt x="6721" y="6591"/>
                  <a:pt x="6762" y="6504"/>
                  <a:pt x="6762" y="6392"/>
                </a:cubicBezTo>
                <a:cubicBezTo>
                  <a:pt x="6762" y="6287"/>
                  <a:pt x="6721" y="6200"/>
                  <a:pt x="6645" y="6132"/>
                </a:cubicBez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22226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518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406861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3007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0713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99854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5" r:id="rId2"/>
    <p:sldLayoutId id="2147483729" r:id="rId3"/>
    <p:sldLayoutId id="2147483730" r:id="rId4"/>
    <p:sldLayoutId id="2147483731" r:id="rId5"/>
    <p:sldLayoutId id="2147483732" r:id="rId6"/>
    <p:sldLayoutId id="214748373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728" r:id="rId14"/>
    <p:sldLayoutId id="2147483693" r:id="rId15"/>
    <p:sldLayoutId id="2147483710" r:id="rId16"/>
    <p:sldLayoutId id="2147483706" r:id="rId17"/>
    <p:sldLayoutId id="2147483714" r:id="rId18"/>
    <p:sldLayoutId id="2147483726" r:id="rId19"/>
    <p:sldLayoutId id="2147483727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31649;&#29702;&#21518;&#21488;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8/" TargetMode="Externa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22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13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295" TargetMode="Externa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85" TargetMode="Externa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376" TargetMode="Externa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466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36.160:3000/project/25/interface/api/403" TargetMode="Externa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后台系统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594C-1FC3-4697-964B-14FF0AF7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FF5B1-26FA-4EC8-89DA-EB1865646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网关概述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C69AF9-23A4-44D7-901C-26529BDA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96" y="3545397"/>
            <a:ext cx="1107099" cy="14851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658CD4-4249-47DA-B35C-85C07599623F}"/>
              </a:ext>
            </a:extLst>
          </p:cNvPr>
          <p:cNvSpPr/>
          <p:nvPr/>
        </p:nvSpPr>
        <p:spPr>
          <a:xfrm>
            <a:off x="4517829" y="3874726"/>
            <a:ext cx="1705708" cy="826477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12697D-FFA7-49B1-B77B-3617BCBDF745}"/>
              </a:ext>
            </a:extLst>
          </p:cNvPr>
          <p:cNvCxnSpPr>
            <a:cxnSpLocks/>
          </p:cNvCxnSpPr>
          <p:nvPr/>
        </p:nvCxnSpPr>
        <p:spPr>
          <a:xfrm>
            <a:off x="7034424" y="1928891"/>
            <a:ext cx="0" cy="413072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1F37E18-E50E-4967-AAFC-6758C590999B}"/>
              </a:ext>
            </a:extLst>
          </p:cNvPr>
          <p:cNvSpPr/>
          <p:nvPr/>
        </p:nvSpPr>
        <p:spPr>
          <a:xfrm>
            <a:off x="7845312" y="2872401"/>
            <a:ext cx="2527193" cy="2831123"/>
          </a:xfrm>
          <a:prstGeom prst="rect">
            <a:avLst/>
          </a:prstGeom>
          <a:noFill/>
          <a:ln>
            <a:solidFill>
              <a:srgbClr val="AD2B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A314BE-08A7-4750-9E5D-AF0FF8B9F53E}"/>
              </a:ext>
            </a:extLst>
          </p:cNvPr>
          <p:cNvSpPr/>
          <p:nvPr/>
        </p:nvSpPr>
        <p:spPr>
          <a:xfrm>
            <a:off x="8359482" y="3281246"/>
            <a:ext cx="1607583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333333"/>
                </a:solidFill>
              </a:rPr>
              <a:t>Web</a:t>
            </a:r>
            <a:r>
              <a:rPr lang="zh-CN" altLang="en-US" sz="1400">
                <a:solidFill>
                  <a:srgbClr val="333333"/>
                </a:solidFill>
              </a:rPr>
              <a:t>层</a:t>
            </a:r>
            <a:r>
              <a:rPr lang="en-US" altLang="zh-CN" sz="1400">
                <a:solidFill>
                  <a:srgbClr val="333333"/>
                </a:solidFill>
              </a:rPr>
              <a:t>-A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973372-7DDC-423F-AA5F-E8F0A9B96915}"/>
              </a:ext>
            </a:extLst>
          </p:cNvPr>
          <p:cNvSpPr/>
          <p:nvPr/>
        </p:nvSpPr>
        <p:spPr>
          <a:xfrm>
            <a:off x="8310532" y="4457270"/>
            <a:ext cx="1656533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333333"/>
                </a:solidFill>
              </a:rPr>
              <a:t>Web</a:t>
            </a:r>
            <a:r>
              <a:rPr lang="zh-CN" altLang="en-US" sz="1400">
                <a:solidFill>
                  <a:srgbClr val="333333"/>
                </a:solidFill>
              </a:rPr>
              <a:t>层</a:t>
            </a:r>
            <a:r>
              <a:rPr lang="en-US" altLang="zh-CN" sz="1400">
                <a:solidFill>
                  <a:srgbClr val="333333"/>
                </a:solidFill>
              </a:rPr>
              <a:t>-B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5AFA39-F6DD-4BE2-8D16-24C2E777074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90895" y="4287964"/>
            <a:ext cx="1226934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A2DAD6D-9936-4B7F-AE1B-DB393F872913}"/>
              </a:ext>
            </a:extLst>
          </p:cNvPr>
          <p:cNvSpPr/>
          <p:nvPr/>
        </p:nvSpPr>
        <p:spPr>
          <a:xfrm>
            <a:off x="4203423" y="1928891"/>
            <a:ext cx="2425557" cy="1257823"/>
          </a:xfrm>
          <a:prstGeom prst="rect">
            <a:avLst/>
          </a:prstGeom>
          <a:noFill/>
          <a:ln>
            <a:solidFill>
              <a:srgbClr val="AD2B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D9BE37DA-DC3B-4818-9621-132275034ADA}"/>
              </a:ext>
            </a:extLst>
          </p:cNvPr>
          <p:cNvSpPr/>
          <p:nvPr/>
        </p:nvSpPr>
        <p:spPr>
          <a:xfrm>
            <a:off x="5124501" y="3360832"/>
            <a:ext cx="492364" cy="479180"/>
          </a:xfrm>
          <a:prstGeom prst="downArrow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282456-9D03-4FCD-9E2D-CA3F6D82F699}"/>
              </a:ext>
            </a:extLst>
          </p:cNvPr>
          <p:cNvSpPr/>
          <p:nvPr/>
        </p:nvSpPr>
        <p:spPr>
          <a:xfrm>
            <a:off x="4378482" y="2087676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授权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D28AA8C-050E-4AB9-9F75-81A1E614C3D6}"/>
              </a:ext>
            </a:extLst>
          </p:cNvPr>
          <p:cNvSpPr/>
          <p:nvPr/>
        </p:nvSpPr>
        <p:spPr>
          <a:xfrm>
            <a:off x="5473952" y="2089847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限流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9786F6-7180-41A0-8D7A-F29FB5823581}"/>
              </a:ext>
            </a:extLst>
          </p:cNvPr>
          <p:cNvSpPr/>
          <p:nvPr/>
        </p:nvSpPr>
        <p:spPr>
          <a:xfrm>
            <a:off x="4378482" y="2663874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登录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B9A16C1-1A0F-42C0-B2AE-362EE46FBC56}"/>
              </a:ext>
            </a:extLst>
          </p:cNvPr>
          <p:cNvSpPr/>
          <p:nvPr/>
        </p:nvSpPr>
        <p:spPr>
          <a:xfrm>
            <a:off x="5473952" y="2663874"/>
            <a:ext cx="923192" cy="3604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日志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F98E91-B6B6-4AAF-B7D2-AF7355AD086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223537" y="4287963"/>
            <a:ext cx="1621775" cy="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7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CA56A0-B60C-40EC-A0A8-C9DCD97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BA8CF-53EA-49CC-9EF7-1A880E703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搭建</a:t>
            </a:r>
            <a:r>
              <a:rPr lang="zh-CN" altLang="en-US" dirty="0"/>
              <a:t>网关环境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D5073D1-5355-4E36-B2FC-AF5FA3118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841873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、创建工程，导入依赖，配置引导类（略）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、添加配置文件并配置动态路由</a:t>
            </a:r>
            <a:endParaRPr lang="en-US" altLang="zh-C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0C4ECD-3E6D-4349-93AA-5702263D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137" y="2579036"/>
            <a:ext cx="4318580" cy="276998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tanhua-app-server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lb://tanhua-app-server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predicates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-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Path=/app/**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    -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StripPrefix= 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FAE419-C8DE-4A9F-B7BA-D5F71996A20F}"/>
              </a:ext>
            </a:extLst>
          </p:cNvPr>
          <p:cNvSpPr/>
          <p:nvPr/>
        </p:nvSpPr>
        <p:spPr>
          <a:xfrm>
            <a:off x="2935705" y="3003082"/>
            <a:ext cx="3445844" cy="548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D1D77-534E-4CEF-8E4A-471CFFE5AF06}"/>
              </a:ext>
            </a:extLst>
          </p:cNvPr>
          <p:cNvSpPr/>
          <p:nvPr/>
        </p:nvSpPr>
        <p:spPr>
          <a:xfrm>
            <a:off x="2935705" y="3898899"/>
            <a:ext cx="3445844" cy="11091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D1264D-A59C-4E23-A182-794176939D3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381549" y="3277402"/>
            <a:ext cx="167533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02C5FD-AB65-4C91-88A0-47B00309E278}"/>
              </a:ext>
            </a:extLst>
          </p:cNvPr>
          <p:cNvCxnSpPr>
            <a:cxnSpLocks/>
          </p:cNvCxnSpPr>
          <p:nvPr/>
        </p:nvCxnSpPr>
        <p:spPr>
          <a:xfrm>
            <a:off x="6381549" y="4453466"/>
            <a:ext cx="167533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5">
            <a:extLst>
              <a:ext uri="{FF2B5EF4-FFF2-40B4-BE49-F238E27FC236}">
                <a16:creationId xmlns:a16="http://schemas.microsoft.com/office/drawing/2014/main" id="{32A05C2D-9DD0-4607-AB9F-EE42B03AD54B}"/>
              </a:ext>
            </a:extLst>
          </p:cNvPr>
          <p:cNvSpPr txBox="1">
            <a:spLocks/>
          </p:cNvSpPr>
          <p:nvPr/>
        </p:nvSpPr>
        <p:spPr>
          <a:xfrm>
            <a:off x="8056880" y="3003083"/>
            <a:ext cx="3007360" cy="5486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配置注册中心</a:t>
            </a:r>
            <a:endParaRPr lang="en-US" altLang="zh-CN"/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E5152564-103F-419A-BDE4-0E65A24268FF}"/>
              </a:ext>
            </a:extLst>
          </p:cNvPr>
          <p:cNvSpPr txBox="1">
            <a:spLocks/>
          </p:cNvSpPr>
          <p:nvPr/>
        </p:nvSpPr>
        <p:spPr>
          <a:xfrm>
            <a:off x="8056880" y="4179146"/>
            <a:ext cx="3149600" cy="166269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配置路由（动态路由）</a:t>
            </a:r>
            <a:endParaRPr lang="en-US" altLang="zh-CN"/>
          </a:p>
          <a:p>
            <a:r>
              <a:rPr lang="zh-CN" altLang="en-US"/>
              <a:t>当请求连接已 </a:t>
            </a:r>
            <a:r>
              <a:rPr lang="en-US" altLang="zh-CN">
                <a:solidFill>
                  <a:srgbClr val="B70006"/>
                </a:solidFill>
              </a:rPr>
              <a:t>/app</a:t>
            </a:r>
            <a:r>
              <a:rPr lang="zh-CN" altLang="en-US"/>
              <a:t>开头时，自动路由到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B70006"/>
                </a:solidFill>
                <a:effectLst/>
                <a:latin typeface="Consolas" panose="020B0609020204030204" pitchFamily="49" charset="0"/>
              </a:rPr>
              <a:t>tanhua-app-server</a:t>
            </a:r>
            <a:r>
              <a:rPr lang="zh-CN" altLang="en-US">
                <a:solidFill>
                  <a:srgbClr val="222222"/>
                </a:solidFill>
                <a:latin typeface="Consolas" panose="020B0609020204030204" pitchFamily="49" charset="0"/>
              </a:rPr>
              <a:t>工程</a:t>
            </a:r>
            <a:endParaRPr lang="en-US" altLang="zh-CN"/>
          </a:p>
        </p:txBody>
      </p:sp>
      <p:sp>
        <p:nvSpPr>
          <p:cNvPr id="26" name="文本占位符 5">
            <a:extLst>
              <a:ext uri="{FF2B5EF4-FFF2-40B4-BE49-F238E27FC236}">
                <a16:creationId xmlns:a16="http://schemas.microsoft.com/office/drawing/2014/main" id="{4F35D5F8-58C8-4D9C-887A-BABC5FAB40B2}"/>
              </a:ext>
            </a:extLst>
          </p:cNvPr>
          <p:cNvSpPr txBox="1">
            <a:spLocks/>
          </p:cNvSpPr>
          <p:nvPr/>
        </p:nvSpPr>
        <p:spPr>
          <a:xfrm>
            <a:off x="2261602" y="5362514"/>
            <a:ext cx="9214230" cy="8418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、跨域支持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6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594C-1FC3-4697-964B-14FF0AF7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FF5B1-26FA-4EC8-89DA-EB1865646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统一鉴权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C69AF9-23A4-44D7-901C-26529BDA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96" y="3545397"/>
            <a:ext cx="1107099" cy="14851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658CD4-4249-47DA-B35C-85C07599623F}"/>
              </a:ext>
            </a:extLst>
          </p:cNvPr>
          <p:cNvSpPr/>
          <p:nvPr/>
        </p:nvSpPr>
        <p:spPr>
          <a:xfrm>
            <a:off x="4472924" y="3874723"/>
            <a:ext cx="1705708" cy="826477"/>
          </a:xfrm>
          <a:prstGeom prst="rect">
            <a:avLst/>
          </a:prstGeom>
          <a:solidFill>
            <a:srgbClr val="AD2B2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网关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12697D-FFA7-49B1-B77B-3617BCBDF745}"/>
              </a:ext>
            </a:extLst>
          </p:cNvPr>
          <p:cNvCxnSpPr>
            <a:cxnSpLocks/>
          </p:cNvCxnSpPr>
          <p:nvPr/>
        </p:nvCxnSpPr>
        <p:spPr>
          <a:xfrm>
            <a:off x="7000970" y="2356629"/>
            <a:ext cx="0" cy="3673254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1F37E18-E50E-4967-AAFC-6758C590999B}"/>
              </a:ext>
            </a:extLst>
          </p:cNvPr>
          <p:cNvSpPr/>
          <p:nvPr/>
        </p:nvSpPr>
        <p:spPr>
          <a:xfrm>
            <a:off x="7845312" y="2872401"/>
            <a:ext cx="2558776" cy="2831123"/>
          </a:xfrm>
          <a:prstGeom prst="rect">
            <a:avLst/>
          </a:prstGeom>
          <a:noFill/>
          <a:ln>
            <a:solidFill>
              <a:srgbClr val="AD2B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5AFA39-F6DD-4BE2-8D16-24C2E777074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90895" y="4287962"/>
            <a:ext cx="1182029" cy="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F98E91-B6B6-4AAF-B7D2-AF7355AD086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178632" y="4287962"/>
            <a:ext cx="1666680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9C89008-3E93-4840-BAE2-721A191C5D95}"/>
              </a:ext>
            </a:extLst>
          </p:cNvPr>
          <p:cNvSpPr/>
          <p:nvPr/>
        </p:nvSpPr>
        <p:spPr>
          <a:xfrm>
            <a:off x="7988333" y="4474470"/>
            <a:ext cx="297024" cy="10028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权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限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校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EB8AE7-C3B6-4E8A-8AA1-B1575578FA8B}"/>
              </a:ext>
            </a:extLst>
          </p:cNvPr>
          <p:cNvSpPr/>
          <p:nvPr/>
        </p:nvSpPr>
        <p:spPr>
          <a:xfrm>
            <a:off x="8274206" y="4468688"/>
            <a:ext cx="1832002" cy="101582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</a:rPr>
              <a:t>Web</a:t>
            </a:r>
            <a:r>
              <a:rPr lang="zh-CN" altLang="en-US">
                <a:solidFill>
                  <a:srgbClr val="49504F"/>
                </a:solidFill>
              </a:rPr>
              <a:t>层</a:t>
            </a:r>
            <a:r>
              <a:rPr lang="en-US" altLang="zh-CN">
                <a:solidFill>
                  <a:srgbClr val="49504F"/>
                </a:solidFill>
              </a:rPr>
              <a:t>-B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5CC01FD-0070-4C5C-80A7-D92F4ACC0E5F}"/>
              </a:ext>
            </a:extLst>
          </p:cNvPr>
          <p:cNvSpPr/>
          <p:nvPr/>
        </p:nvSpPr>
        <p:spPr>
          <a:xfrm>
            <a:off x="7999484" y="3183216"/>
            <a:ext cx="297024" cy="10028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权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限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校</a:t>
            </a:r>
            <a:endParaRPr lang="en-US" altLang="zh-CN" sz="1400">
              <a:solidFill>
                <a:schemeClr val="bg1"/>
              </a:solidFill>
            </a:endParaRPr>
          </a:p>
          <a:p>
            <a:pPr algn="ctr"/>
            <a:r>
              <a:rPr lang="zh-CN" altLang="en-US" sz="1400">
                <a:solidFill>
                  <a:schemeClr val="bg1"/>
                </a:solidFill>
              </a:rPr>
              <a:t>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F8CF73-3ED1-4B54-9D3A-A9978657E407}"/>
              </a:ext>
            </a:extLst>
          </p:cNvPr>
          <p:cNvSpPr/>
          <p:nvPr/>
        </p:nvSpPr>
        <p:spPr>
          <a:xfrm>
            <a:off x="8285357" y="3190392"/>
            <a:ext cx="1832002" cy="1002864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9504F"/>
                </a:solidFill>
              </a:rPr>
              <a:t>Web</a:t>
            </a:r>
            <a:r>
              <a:rPr lang="zh-CN" altLang="en-US">
                <a:solidFill>
                  <a:srgbClr val="49504F"/>
                </a:solidFill>
              </a:rPr>
              <a:t>层</a:t>
            </a:r>
            <a:r>
              <a:rPr lang="en-US" altLang="zh-CN">
                <a:solidFill>
                  <a:srgbClr val="49504F"/>
                </a:solidFill>
              </a:rPr>
              <a:t>-A</a:t>
            </a:r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AFEBDF7-17F5-4346-B732-C02BF32DDD43}"/>
              </a:ext>
            </a:extLst>
          </p:cNvPr>
          <p:cNvSpPr/>
          <p:nvPr/>
        </p:nvSpPr>
        <p:spPr>
          <a:xfrm>
            <a:off x="4497018" y="2849832"/>
            <a:ext cx="1681614" cy="51719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</a:rPr>
              <a:t>权限校验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FC563F3-87A4-47E7-92C1-6C39790CEC14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5325778" y="3367022"/>
            <a:ext cx="12047" cy="50770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占位符 1">
            <a:extLst>
              <a:ext uri="{FF2B5EF4-FFF2-40B4-BE49-F238E27FC236}">
                <a16:creationId xmlns:a16="http://schemas.microsoft.com/office/drawing/2014/main" id="{514E1379-555D-4D67-943F-862C2B326D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在网关内部可以通过过滤器完成统一鉴权，限流，日志记录等操作</a:t>
            </a:r>
          </a:p>
        </p:txBody>
      </p:sp>
    </p:spTree>
    <p:extLst>
      <p:ext uri="{BB962C8B-B14F-4D97-AF65-F5344CB8AC3E}">
        <p14:creationId xmlns:p14="http://schemas.microsoft.com/office/powerpoint/2010/main" val="38813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-0.24427 -0.279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14" y="-139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24518 -0.08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2" grpId="0" animBg="1"/>
      <p:bldP spid="22" grpId="1" animBg="1"/>
      <p:bldP spid="22" grpId="2" animBg="1"/>
      <p:bldP spid="24" grpId="0" animBg="1"/>
      <p:bldP spid="27" grpId="0" animBg="1"/>
      <p:bldP spid="27" grpId="1" animBg="1"/>
      <p:bldP spid="27" grpId="2" animBg="1"/>
      <p:bldP spid="28" grpId="0" animBg="1"/>
      <p:bldP spid="2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F98AE-B84E-4E58-BBEC-BACD2264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59106-EC40-4917-B48C-B30717231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统一鉴权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0507705-0C2C-469E-A78D-C5612B841D67}"/>
              </a:ext>
            </a:extLst>
          </p:cNvPr>
          <p:cNvSpPr/>
          <p:nvPr/>
        </p:nvSpPr>
        <p:spPr>
          <a:xfrm>
            <a:off x="2831124" y="1545197"/>
            <a:ext cx="1186961" cy="517190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开始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1ED92-9658-488F-8373-8C409EAF1544}"/>
              </a:ext>
            </a:extLst>
          </p:cNvPr>
          <p:cNvSpPr/>
          <p:nvPr/>
        </p:nvSpPr>
        <p:spPr>
          <a:xfrm>
            <a:off x="2831123" y="2582485"/>
            <a:ext cx="1186961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网关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348CBA-CA6F-49AC-91B9-C01C71E20C5A}"/>
              </a:ext>
            </a:extLst>
          </p:cNvPr>
          <p:cNvSpPr/>
          <p:nvPr/>
        </p:nvSpPr>
        <p:spPr>
          <a:xfrm>
            <a:off x="2666260" y="4351218"/>
            <a:ext cx="1186961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333333"/>
                </a:solidFill>
                <a:ea typeface="Alibaba PuHuiTi B"/>
              </a:rPr>
              <a:t>返回</a:t>
            </a:r>
            <a:r>
              <a:rPr lang="en-US" altLang="zh-CN" sz="1400" dirty="0">
                <a:solidFill>
                  <a:srgbClr val="333333"/>
                </a:solidFill>
                <a:ea typeface="Alibaba PuHuiTi B"/>
              </a:rPr>
              <a:t>401</a:t>
            </a:r>
            <a:endParaRPr lang="zh-CN" altLang="en-US" sz="14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BB38C3-607B-4068-B21C-C44789DA54D0}"/>
              </a:ext>
            </a:extLst>
          </p:cNvPr>
          <p:cNvSpPr/>
          <p:nvPr/>
        </p:nvSpPr>
        <p:spPr>
          <a:xfrm>
            <a:off x="881801" y="4272087"/>
            <a:ext cx="826477" cy="738554"/>
          </a:xfrm>
          <a:prstGeom prst="ellipse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结束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62F64C0-2D66-4939-94F0-124E009F6B7B}"/>
              </a:ext>
            </a:extLst>
          </p:cNvPr>
          <p:cNvSpPr/>
          <p:nvPr/>
        </p:nvSpPr>
        <p:spPr>
          <a:xfrm>
            <a:off x="4640991" y="4351218"/>
            <a:ext cx="2022234" cy="623630"/>
          </a:xfrm>
          <a:prstGeom prst="flowChartDecision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Alibaba PuHuiTi B"/>
              </a:rPr>
              <a:t>token</a:t>
            </a:r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是否有效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0B7C1E-79C3-44E6-BCD4-C52B8A54D1AB}"/>
              </a:ext>
            </a:extLst>
          </p:cNvPr>
          <p:cNvSpPr/>
          <p:nvPr/>
        </p:nvSpPr>
        <p:spPr>
          <a:xfrm>
            <a:off x="7422689" y="4372887"/>
            <a:ext cx="1249977" cy="580292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333333"/>
                </a:solidFill>
                <a:ea typeface="Alibaba PuHuiTi B"/>
              </a:rPr>
              <a:t>路由到服务</a:t>
            </a:r>
            <a:endParaRPr lang="zh-CN" altLang="en-US" sz="1400" dirty="0">
              <a:solidFill>
                <a:srgbClr val="333333"/>
              </a:solidFill>
              <a:ea typeface="Alibaba PuHuiTi B"/>
            </a:endParaRP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A2F4214-E4CC-4F40-BFFB-A655DDE3A1FC}"/>
              </a:ext>
            </a:extLst>
          </p:cNvPr>
          <p:cNvSpPr/>
          <p:nvPr/>
        </p:nvSpPr>
        <p:spPr>
          <a:xfrm>
            <a:off x="4650033" y="2555083"/>
            <a:ext cx="2022234" cy="623630"/>
          </a:xfrm>
          <a:prstGeom prst="flowChartDecision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ea typeface="Alibaba PuHuiTi B"/>
              </a:rPr>
              <a:t>是否需要校验</a:t>
            </a:r>
            <a:endParaRPr lang="zh-CN" altLang="en-US" sz="1400" dirty="0">
              <a:solidFill>
                <a:schemeClr val="bg1"/>
              </a:solidFill>
              <a:ea typeface="Alibaba PuHuiTi B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EDDD87D-2021-4AE2-9F5F-302833072776}"/>
              </a:ext>
            </a:extLst>
          </p:cNvPr>
          <p:cNvSpPr/>
          <p:nvPr/>
        </p:nvSpPr>
        <p:spPr>
          <a:xfrm>
            <a:off x="10242571" y="4293756"/>
            <a:ext cx="826477" cy="738554"/>
          </a:xfrm>
          <a:prstGeom prst="ellipse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结束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811DF9-718E-4F60-BE26-A1BFEFE4EC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24604" y="2062387"/>
            <a:ext cx="1" cy="520098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603F5B-BD94-42F3-B0B3-F2FD7538669F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4018084" y="2866898"/>
            <a:ext cx="631949" cy="5733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6F2A015-AA28-408E-94DE-827E2A583E55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5652108" y="3178713"/>
            <a:ext cx="9042" cy="1172505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ED84B4-E0B7-4FDD-ACD9-050E01266AA9}"/>
              </a:ext>
            </a:extLst>
          </p:cNvPr>
          <p:cNvCxnSpPr>
            <a:stCxn id="15" idx="3"/>
            <a:endCxn id="21" idx="2"/>
          </p:cNvCxnSpPr>
          <p:nvPr/>
        </p:nvCxnSpPr>
        <p:spPr>
          <a:xfrm>
            <a:off x="8672666" y="4663033"/>
            <a:ext cx="1569905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6247E5B-59B8-44BF-99BF-9E536D6C97E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0652614" y="3162777"/>
            <a:ext cx="3196" cy="1130979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AF72900-EDB7-4BA1-8210-5DCF3A60647C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3853221" y="4641364"/>
            <a:ext cx="787770" cy="21669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BCF193B-0D85-48F0-BE27-C7D3247C7487}"/>
              </a:ext>
            </a:extLst>
          </p:cNvPr>
          <p:cNvCxnSpPr>
            <a:stCxn id="7" idx="1"/>
            <a:endCxn id="8" idx="6"/>
          </p:cNvCxnSpPr>
          <p:nvPr/>
        </p:nvCxnSpPr>
        <p:spPr>
          <a:xfrm flipH="1">
            <a:off x="1708278" y="4641364"/>
            <a:ext cx="957982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BF0758A9-2F4A-4E00-AF0D-BE30472A524D}"/>
              </a:ext>
            </a:extLst>
          </p:cNvPr>
          <p:cNvSpPr txBox="1">
            <a:spLocks/>
          </p:cNvSpPr>
          <p:nvPr/>
        </p:nvSpPr>
        <p:spPr>
          <a:xfrm>
            <a:off x="859901" y="6059740"/>
            <a:ext cx="2349291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详细代码查看讲义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CF7EC80-ECDC-4537-9CBB-6E457F2EDECD}"/>
              </a:ext>
            </a:extLst>
          </p:cNvPr>
          <p:cNvGrpSpPr/>
          <p:nvPr/>
        </p:nvGrpSpPr>
        <p:grpSpPr>
          <a:xfrm>
            <a:off x="6672267" y="2437490"/>
            <a:ext cx="4605335" cy="725287"/>
            <a:chOff x="6672267" y="2437490"/>
            <a:chExt cx="4605335" cy="72528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5CC013-DA99-4AED-965E-38114E84AC66}"/>
                </a:ext>
              </a:extLst>
            </p:cNvPr>
            <p:cNvSpPr/>
            <p:nvPr/>
          </p:nvSpPr>
          <p:spPr>
            <a:xfrm>
              <a:off x="10027625" y="2582485"/>
              <a:ext cx="1249977" cy="580292"/>
            </a:xfrm>
            <a:prstGeom prst="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rgbClr val="333333"/>
                  </a:solidFill>
                  <a:ea typeface="Alibaba PuHuiTi B"/>
                </a:rPr>
                <a:t>路由到服务</a:t>
              </a:r>
              <a:endParaRPr lang="zh-CN" altLang="en-US" sz="1400" dirty="0">
                <a:solidFill>
                  <a:srgbClr val="333333"/>
                </a:solidFill>
                <a:ea typeface="Alibaba PuHuiTi B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40EA893-619C-4B64-B349-00FA25BCD79C}"/>
                </a:ext>
              </a:extLst>
            </p:cNvPr>
            <p:cNvGrpSpPr/>
            <p:nvPr/>
          </p:nvGrpSpPr>
          <p:grpSpPr>
            <a:xfrm>
              <a:off x="6672267" y="2437490"/>
              <a:ext cx="3355358" cy="564231"/>
              <a:chOff x="6672267" y="2437490"/>
              <a:chExt cx="3355358" cy="564231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AF0A30CF-C68B-428A-828A-FD924C1A5C89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6672267" y="2866898"/>
                <a:ext cx="3355358" cy="5733"/>
              </a:xfrm>
              <a:prstGeom prst="straightConnector1">
                <a:avLst/>
              </a:prstGeom>
              <a:ln w="19050">
                <a:solidFill>
                  <a:srgbClr val="4950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本占位符 3">
                <a:extLst>
                  <a:ext uri="{FF2B5EF4-FFF2-40B4-BE49-F238E27FC236}">
                    <a16:creationId xmlns:a16="http://schemas.microsoft.com/office/drawing/2014/main" id="{17A78215-E174-4113-B758-EB195DD8B7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16071" y="2437490"/>
                <a:ext cx="2156859" cy="564231"/>
              </a:xfrm>
              <a:prstGeom prst="rect">
                <a:avLst/>
              </a:prstGeom>
            </p:spPr>
            <p:txBody>
              <a:bodyPr/>
              <a:lstStyle>
                <a:lvl1pPr marL="0" indent="0" algn="l" rtl="0" eaLnBrk="0" fontAlgn="base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defRPr>
                </a:lvl1pPr>
                <a:lvl2pPr marL="990575" indent="-38099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523962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67" b="1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2133547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/>
                  <a:t>不需要</a:t>
                </a:r>
                <a:endParaRPr lang="zh-CN" altLang="en-US" dirty="0"/>
              </a:p>
            </p:txBody>
          </p:sp>
        </p:grpSp>
      </p:grpSp>
      <p:sp>
        <p:nvSpPr>
          <p:cNvPr id="65" name="文本占位符 3">
            <a:extLst>
              <a:ext uri="{FF2B5EF4-FFF2-40B4-BE49-F238E27FC236}">
                <a16:creationId xmlns:a16="http://schemas.microsoft.com/office/drawing/2014/main" id="{2B6423FA-A528-4540-BC44-4842FE2C7DE2}"/>
              </a:ext>
            </a:extLst>
          </p:cNvPr>
          <p:cNvSpPr txBox="1">
            <a:spLocks/>
          </p:cNvSpPr>
          <p:nvPr/>
        </p:nvSpPr>
        <p:spPr>
          <a:xfrm>
            <a:off x="4136566" y="4183433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否</a:t>
            </a:r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D45756C9-85CA-4E1F-9559-73760A83DF4C}"/>
              </a:ext>
            </a:extLst>
          </p:cNvPr>
          <p:cNvSpPr txBox="1">
            <a:spLocks/>
          </p:cNvSpPr>
          <p:nvPr/>
        </p:nvSpPr>
        <p:spPr>
          <a:xfrm>
            <a:off x="5661149" y="3206695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EBEC97A-A2B6-4041-8CD7-C986A58FE2ED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663225" y="4663033"/>
            <a:ext cx="759464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3">
            <a:extLst>
              <a:ext uri="{FF2B5EF4-FFF2-40B4-BE49-F238E27FC236}">
                <a16:creationId xmlns:a16="http://schemas.microsoft.com/office/drawing/2014/main" id="{4410FE0A-7C76-4373-96B7-726BBD63B2F8}"/>
              </a:ext>
            </a:extLst>
          </p:cNvPr>
          <p:cNvSpPr txBox="1">
            <a:spLocks/>
          </p:cNvSpPr>
          <p:nvPr/>
        </p:nvSpPr>
        <p:spPr>
          <a:xfrm>
            <a:off x="6851026" y="4272087"/>
            <a:ext cx="437187" cy="56423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5199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5" grpId="0" animBg="1"/>
      <p:bldP spid="19" grpId="0" animBg="1"/>
      <p:bldP spid="21" grpId="0" animBg="1"/>
      <p:bldP spid="62" grpId="0"/>
      <p:bldP spid="65" grpId="0"/>
      <p:bldP spid="67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31801D-A276-4390-970A-27B3C3C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765416-110C-4BAA-9D09-8A0891B18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统一鉴权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E05DB5-888A-4065-8578-EAF2210D8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517190"/>
          </a:xfrm>
        </p:spPr>
        <p:txBody>
          <a:bodyPr/>
          <a:lstStyle/>
          <a:p>
            <a:r>
              <a:rPr lang="zh-CN" altLang="en-US"/>
              <a:t>需求：在网关中定义过滤器，完成</a:t>
            </a:r>
            <a:r>
              <a:rPr lang="en-US" altLang="zh-CN"/>
              <a:t>token</a:t>
            </a:r>
            <a:r>
              <a:rPr lang="zh-CN" altLang="en-US"/>
              <a:t>检验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1577860-3639-4A58-9410-4FA12B375559}"/>
              </a:ext>
            </a:extLst>
          </p:cNvPr>
          <p:cNvSpPr txBox="1">
            <a:spLocks/>
          </p:cNvSpPr>
          <p:nvPr/>
        </p:nvSpPr>
        <p:spPr>
          <a:xfrm>
            <a:off x="2195450" y="2085951"/>
            <a:ext cx="10749598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</a:t>
            </a:r>
            <a:r>
              <a:rPr lang="zh-CN" altLang="en-US"/>
              <a:t>、自定义过滤器 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7C6DC9C-7729-469A-A4DF-EF24E79B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081" y="2664311"/>
            <a:ext cx="5852479" cy="323165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>
                <a:solidFill>
                  <a:srgbClr val="777777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AuthFilter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GlobalFilter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Ordered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altLang="zh-CN" sz="120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>
              <a:solidFill>
                <a:srgbClr val="11111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过滤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ServerWebExchange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GatewayFilterChain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设置过滤器的执行顺序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getOrder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Ordered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LOWEST_PRECEDENCE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42A866-D7F2-4AC1-8368-640942898C81}"/>
              </a:ext>
            </a:extLst>
          </p:cNvPr>
          <p:cNvSpPr/>
          <p:nvPr/>
        </p:nvSpPr>
        <p:spPr>
          <a:xfrm>
            <a:off x="2569365" y="2776325"/>
            <a:ext cx="5323352" cy="6526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A800E4-1F43-4DA5-B9D6-A8901E0C4B88}"/>
              </a:ext>
            </a:extLst>
          </p:cNvPr>
          <p:cNvSpPr/>
          <p:nvPr/>
        </p:nvSpPr>
        <p:spPr>
          <a:xfrm>
            <a:off x="2779516" y="3586681"/>
            <a:ext cx="5392331" cy="2111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F8B866-8C14-4B06-9736-7CAD9AE92B98}"/>
              </a:ext>
            </a:extLst>
          </p:cNvPr>
          <p:cNvCxnSpPr>
            <a:cxnSpLocks/>
          </p:cNvCxnSpPr>
          <p:nvPr/>
        </p:nvCxnSpPr>
        <p:spPr>
          <a:xfrm>
            <a:off x="7892717" y="3098976"/>
            <a:ext cx="129696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2413E089-5E64-4116-B3DB-081DAB7B4C6B}"/>
              </a:ext>
            </a:extLst>
          </p:cNvPr>
          <p:cNvSpPr txBox="1">
            <a:spLocks/>
          </p:cNvSpPr>
          <p:nvPr/>
        </p:nvSpPr>
        <p:spPr>
          <a:xfrm>
            <a:off x="9189685" y="2824656"/>
            <a:ext cx="1451187" cy="5486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实现两个接口</a:t>
            </a:r>
            <a:endParaRPr lang="en-US" altLang="zh-CN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9C1A99-23F9-42FA-A133-A0B32113E8B1}"/>
              </a:ext>
            </a:extLst>
          </p:cNvPr>
          <p:cNvCxnSpPr>
            <a:cxnSpLocks/>
          </p:cNvCxnSpPr>
          <p:nvPr/>
        </p:nvCxnSpPr>
        <p:spPr>
          <a:xfrm>
            <a:off x="8184933" y="4733667"/>
            <a:ext cx="129696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B24E6915-62ED-4587-8A50-DDD2C929CC95}"/>
              </a:ext>
            </a:extLst>
          </p:cNvPr>
          <p:cNvSpPr txBox="1">
            <a:spLocks/>
          </p:cNvSpPr>
          <p:nvPr/>
        </p:nvSpPr>
        <p:spPr>
          <a:xfrm>
            <a:off x="9412484" y="4459346"/>
            <a:ext cx="2455465" cy="123880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filter</a:t>
            </a:r>
            <a:r>
              <a:rPr lang="zh-CN" altLang="en-US"/>
              <a:t>：过滤器核心业务</a:t>
            </a:r>
            <a:endParaRPr lang="en-US" altLang="zh-CN"/>
          </a:p>
          <a:p>
            <a:r>
              <a:rPr lang="en-US" altLang="zh-CN"/>
              <a:t>getOrder</a:t>
            </a:r>
            <a:r>
              <a:rPr lang="zh-CN" altLang="en-US"/>
              <a:t>：执行顺序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6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animBg="1"/>
      <p:bldP spid="10" grpId="0" animBg="1"/>
      <p:bldP spid="11" grpId="0" animBg="1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31801D-A276-4390-970A-27B3C3CD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765416-110C-4BAA-9D09-8A0891B18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统一鉴权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1D8DC958-5578-47F5-9F75-1F3AE59F52AE}"/>
              </a:ext>
            </a:extLst>
          </p:cNvPr>
          <p:cNvSpPr txBox="1">
            <a:spLocks/>
          </p:cNvSpPr>
          <p:nvPr/>
        </p:nvSpPr>
        <p:spPr>
          <a:xfrm>
            <a:off x="2195450" y="1521694"/>
            <a:ext cx="10749598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filter</a:t>
            </a:r>
            <a:r>
              <a:rPr lang="zh-CN" altLang="en-US"/>
              <a:t>方法中完成鉴权业务逻辑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5F575FE-6DFD-41B0-AFE4-1BB284046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2201669"/>
            <a:ext cx="7538720" cy="415498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ServerWebExchange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GatewayFilterChain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getRequest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getURI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getPath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排除特殊接口 不校验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excludedUrls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getRequest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getHeaders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getFirst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"Bearer 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ServerHttpResponse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、使用工具类，判断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是否有效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verifyToken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JwtUtils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verifyToken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、如果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失效，返回状态码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，拦截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verifyToken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"errCode"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"errMessage"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用户未登录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responseError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46E55E0-C371-46B8-B844-AFEAA6CD6BD1}"/>
              </a:ext>
            </a:extLst>
          </p:cNvPr>
          <p:cNvSpPr/>
          <p:nvPr/>
        </p:nvSpPr>
        <p:spPr>
          <a:xfrm>
            <a:off x="2607865" y="3375009"/>
            <a:ext cx="6676723" cy="737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3C274E-8E4F-4B97-8F83-475315E58295}"/>
              </a:ext>
            </a:extLst>
          </p:cNvPr>
          <p:cNvSpPr/>
          <p:nvPr/>
        </p:nvSpPr>
        <p:spPr>
          <a:xfrm>
            <a:off x="2582466" y="4831963"/>
            <a:ext cx="6702122" cy="1129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A5AB99-818A-4C23-B39B-588D48304250}"/>
              </a:ext>
            </a:extLst>
          </p:cNvPr>
          <p:cNvCxnSpPr>
            <a:cxnSpLocks/>
          </p:cNvCxnSpPr>
          <p:nvPr/>
        </p:nvCxnSpPr>
        <p:spPr>
          <a:xfrm>
            <a:off x="9300051" y="3761046"/>
            <a:ext cx="129696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36562CCF-A646-4866-A327-C6166AA74946}"/>
              </a:ext>
            </a:extLst>
          </p:cNvPr>
          <p:cNvSpPr txBox="1">
            <a:spLocks/>
          </p:cNvSpPr>
          <p:nvPr/>
        </p:nvSpPr>
        <p:spPr>
          <a:xfrm>
            <a:off x="10612482" y="3438395"/>
            <a:ext cx="1451187" cy="5486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en-US" altLang="zh-CN"/>
              <a:t>token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695C85A-568A-4336-829C-3B362922627B}"/>
              </a:ext>
            </a:extLst>
          </p:cNvPr>
          <p:cNvCxnSpPr>
            <a:cxnSpLocks/>
          </p:cNvCxnSpPr>
          <p:nvPr/>
        </p:nvCxnSpPr>
        <p:spPr>
          <a:xfrm>
            <a:off x="9300051" y="5433925"/>
            <a:ext cx="129696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3C75B354-2001-4F35-BA3E-82ED505E4245}"/>
              </a:ext>
            </a:extLst>
          </p:cNvPr>
          <p:cNvSpPr txBox="1">
            <a:spLocks/>
          </p:cNvSpPr>
          <p:nvPr/>
        </p:nvSpPr>
        <p:spPr>
          <a:xfrm>
            <a:off x="10612482" y="5159605"/>
            <a:ext cx="1451187" cy="5486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校验</a:t>
            </a:r>
            <a:r>
              <a:rPr lang="en-US" altLang="zh-CN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9612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6" grpId="0" animBg="1"/>
      <p:bldP spid="17" grpId="0" animBg="1"/>
      <p:bldP spid="18" grpId="0" animBg="1"/>
      <p:bldP spid="20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E34BBE-5BBF-413F-B788-6A4222689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filter</a:t>
            </a:r>
            <a:r>
              <a:rPr lang="zh-CN" altLang="en-US"/>
              <a:t>方法中完成鉴权业务逻辑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0BE1886-3012-4093-9078-90BAB770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网关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A2EDE8-625C-4472-8541-77595B441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统一鉴权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60826A-F145-42A1-907D-435242E5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1" y="2276825"/>
            <a:ext cx="7538720" cy="415498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ServerWebExchange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GatewayFilterChain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getRequest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getURI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getPath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排除特殊接口 不校验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excludedUrls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getRequest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getHeaders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getFirst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"Bearer 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ServerHttpResponse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、使用工具类，判断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是否有效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verifyToken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JwtUtils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verifyToken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、如果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失效，返回状态码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，拦截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verifyToken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"errCode"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"errMessage"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用户未登录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responseError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responseData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A6472F-E9F6-4622-A2CB-E045FE4025A9}"/>
              </a:ext>
            </a:extLst>
          </p:cNvPr>
          <p:cNvSpPr/>
          <p:nvPr/>
        </p:nvSpPr>
        <p:spPr>
          <a:xfrm>
            <a:off x="1255696" y="3450165"/>
            <a:ext cx="6676723" cy="737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ADB9F2-8084-4C0E-A11C-EE42A7D39006}"/>
              </a:ext>
            </a:extLst>
          </p:cNvPr>
          <p:cNvSpPr/>
          <p:nvPr/>
        </p:nvSpPr>
        <p:spPr>
          <a:xfrm>
            <a:off x="1230297" y="4907119"/>
            <a:ext cx="6702122" cy="1129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DF9599-75CD-4EAB-AF2D-5C8477F48993}"/>
              </a:ext>
            </a:extLst>
          </p:cNvPr>
          <p:cNvCxnSpPr>
            <a:cxnSpLocks/>
          </p:cNvCxnSpPr>
          <p:nvPr/>
        </p:nvCxnSpPr>
        <p:spPr>
          <a:xfrm>
            <a:off x="7947882" y="3836202"/>
            <a:ext cx="167533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1C3D7FEA-2DE8-468E-BCA0-C510699F2874}"/>
              </a:ext>
            </a:extLst>
          </p:cNvPr>
          <p:cNvSpPr txBox="1">
            <a:spLocks/>
          </p:cNvSpPr>
          <p:nvPr/>
        </p:nvSpPr>
        <p:spPr>
          <a:xfrm>
            <a:off x="9623213" y="3561883"/>
            <a:ext cx="1451187" cy="5486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获取</a:t>
            </a:r>
            <a:r>
              <a:rPr lang="en-US" altLang="zh-CN"/>
              <a:t>token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0B4B4-8193-4477-B0B6-3DF60E189632}"/>
              </a:ext>
            </a:extLst>
          </p:cNvPr>
          <p:cNvCxnSpPr>
            <a:cxnSpLocks/>
          </p:cNvCxnSpPr>
          <p:nvPr/>
        </p:nvCxnSpPr>
        <p:spPr>
          <a:xfrm>
            <a:off x="7947882" y="5509081"/>
            <a:ext cx="167533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98C216B7-6E0D-4284-9F8D-B54B99CC15DA}"/>
              </a:ext>
            </a:extLst>
          </p:cNvPr>
          <p:cNvSpPr txBox="1">
            <a:spLocks/>
          </p:cNvSpPr>
          <p:nvPr/>
        </p:nvSpPr>
        <p:spPr>
          <a:xfrm>
            <a:off x="9623213" y="5234762"/>
            <a:ext cx="1451187" cy="5486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校验</a:t>
            </a:r>
            <a:r>
              <a:rPr lang="en-US" altLang="zh-CN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7176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网关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B7000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配置中心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4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88617F0-26B3-4B35-A418-7428C229D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517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提供了注册中心和配置管理的能力，使用</a:t>
            </a:r>
            <a:r>
              <a:rPr lang="en-US" altLang="zh-CN"/>
              <a:t>Nacos</a:t>
            </a:r>
            <a:r>
              <a:rPr lang="zh-CN" altLang="en-US"/>
              <a:t>可以快速实现</a:t>
            </a:r>
            <a:r>
              <a:rPr lang="zh-CN" altLang="en-US" b="0" i="0">
                <a:solidFill>
                  <a:srgbClr val="24292E"/>
                </a:solidFill>
                <a:effectLst/>
                <a:latin typeface="-apple-system"/>
              </a:rPr>
              <a:t>服务发现、服务配置管理等需求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FA5768E-FE5E-4C13-AE1C-64B12C91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配置中心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5CB6C0E-A608-40EF-BDC6-47BF6C91E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概述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2F87A7-52A5-48D2-B1A7-9C19F677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69" y="3912746"/>
            <a:ext cx="942330" cy="126410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5F0EBA-26F2-4017-BFE1-93B8CCFA751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241099" y="4544797"/>
            <a:ext cx="1179449" cy="314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01BC40-1CB4-45A0-8C2F-7AAE1E1ACEF7}"/>
              </a:ext>
            </a:extLst>
          </p:cNvPr>
          <p:cNvSpPr/>
          <p:nvPr/>
        </p:nvSpPr>
        <p:spPr>
          <a:xfrm>
            <a:off x="3420548" y="4215869"/>
            <a:ext cx="1546087" cy="66414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配置中心</a:t>
            </a:r>
            <a:r>
              <a:rPr lang="en-US" altLang="zh-CN" sz="1400">
                <a:ea typeface="阿里巴巴普惠体" panose="00020600040101010101"/>
              </a:rPr>
              <a:t>Nacos</a:t>
            </a:r>
            <a:endParaRPr lang="zh-CN" altLang="en-US" sz="1400">
              <a:ea typeface="阿里巴巴普惠体" panose="00020600040101010101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790D660-E5AA-46A4-B80A-66A011CD1642}"/>
              </a:ext>
            </a:extLst>
          </p:cNvPr>
          <p:cNvSpPr/>
          <p:nvPr/>
        </p:nvSpPr>
        <p:spPr>
          <a:xfrm>
            <a:off x="6829065" y="3004748"/>
            <a:ext cx="1607583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333333"/>
                </a:solidFill>
              </a:rPr>
              <a:t>服务</a:t>
            </a:r>
            <a:r>
              <a:rPr lang="en-US" altLang="zh-CN" sz="1400">
                <a:solidFill>
                  <a:srgbClr val="333333"/>
                </a:solidFill>
              </a:rPr>
              <a:t>-A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6BA923-6BF6-42A0-B233-B53C5159EB8C}"/>
              </a:ext>
            </a:extLst>
          </p:cNvPr>
          <p:cNvSpPr/>
          <p:nvPr/>
        </p:nvSpPr>
        <p:spPr>
          <a:xfrm>
            <a:off x="6829065" y="4193105"/>
            <a:ext cx="1607583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333333"/>
                </a:solidFill>
              </a:rPr>
              <a:t>服务</a:t>
            </a:r>
            <a:r>
              <a:rPr lang="en-US" altLang="zh-CN" sz="1400">
                <a:solidFill>
                  <a:srgbClr val="333333"/>
                </a:solidFill>
              </a:rPr>
              <a:t>-B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695555-CE37-4DB4-946B-F6E4628FAD69}"/>
              </a:ext>
            </a:extLst>
          </p:cNvPr>
          <p:cNvSpPr/>
          <p:nvPr/>
        </p:nvSpPr>
        <p:spPr>
          <a:xfrm>
            <a:off x="6829065" y="5387483"/>
            <a:ext cx="1607583" cy="703384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333333"/>
                </a:solidFill>
              </a:rPr>
              <a:t>服务</a:t>
            </a:r>
            <a:r>
              <a:rPr lang="en-US" altLang="zh-CN" sz="1400">
                <a:solidFill>
                  <a:srgbClr val="333333"/>
                </a:solidFill>
              </a:rPr>
              <a:t>-C</a:t>
            </a:r>
            <a:endParaRPr lang="zh-CN" altLang="en-US" sz="1400" dirty="0">
              <a:solidFill>
                <a:srgbClr val="333333"/>
              </a:solidFill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CC8E4A9E-098D-40DC-BE0A-A175D6D2B190}"/>
              </a:ext>
            </a:extLst>
          </p:cNvPr>
          <p:cNvSpPr txBox="1">
            <a:spLocks/>
          </p:cNvSpPr>
          <p:nvPr/>
        </p:nvSpPr>
        <p:spPr>
          <a:xfrm>
            <a:off x="2234150" y="4193105"/>
            <a:ext cx="1405518" cy="5171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修改</a:t>
            </a:r>
            <a:r>
              <a:rPr lang="en-US" altLang="zh-CN" sz="1200"/>
              <a:t>/</a:t>
            </a:r>
            <a:r>
              <a:rPr lang="zh-CN" altLang="en-US" sz="1200"/>
              <a:t>发布配置</a:t>
            </a:r>
            <a:endParaRPr lang="zh-CN" altLang="en-US" sz="1200" dirty="0"/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EDF567B8-5216-4481-B9CF-628597CEFE78}"/>
              </a:ext>
            </a:extLst>
          </p:cNvPr>
          <p:cNvSpPr txBox="1">
            <a:spLocks/>
          </p:cNvSpPr>
          <p:nvPr/>
        </p:nvSpPr>
        <p:spPr>
          <a:xfrm>
            <a:off x="5160870" y="4193105"/>
            <a:ext cx="1405518" cy="5171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接收</a:t>
            </a:r>
            <a:r>
              <a:rPr lang="en-US" altLang="zh-CN" sz="1200"/>
              <a:t>/</a:t>
            </a:r>
            <a:r>
              <a:rPr lang="zh-CN" altLang="en-US" sz="1200"/>
              <a:t>拉取配置</a:t>
            </a:r>
            <a:endParaRPr lang="zh-CN" altLang="en-US" sz="1200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1DE1CBE-113E-4E9D-AF03-B39AC5D7ADE6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rot="5400000" flipH="1" flipV="1">
            <a:off x="5081614" y="2468419"/>
            <a:ext cx="859429" cy="2635473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98D952-2879-42C1-8FBA-05C93FF4DFB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4966635" y="4544797"/>
            <a:ext cx="1862430" cy="3142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5C794D1-1EB3-49EB-9591-2C6CC745C947}"/>
              </a:ext>
            </a:extLst>
          </p:cNvPr>
          <p:cNvCxnSpPr>
            <a:stCxn id="13" idx="2"/>
            <a:endCxn id="16" idx="1"/>
          </p:cNvCxnSpPr>
          <p:nvPr/>
        </p:nvCxnSpPr>
        <p:spPr>
          <a:xfrm rot="16200000" flipH="1">
            <a:off x="5081745" y="3991855"/>
            <a:ext cx="859166" cy="2635473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3">
            <a:extLst>
              <a:ext uri="{FF2B5EF4-FFF2-40B4-BE49-F238E27FC236}">
                <a16:creationId xmlns:a16="http://schemas.microsoft.com/office/drawing/2014/main" id="{2097899B-82C6-42B2-AF12-BC188A605290}"/>
              </a:ext>
            </a:extLst>
          </p:cNvPr>
          <p:cNvSpPr txBox="1">
            <a:spLocks/>
          </p:cNvSpPr>
          <p:nvPr/>
        </p:nvSpPr>
        <p:spPr>
          <a:xfrm>
            <a:off x="4193591" y="3012990"/>
            <a:ext cx="1405518" cy="5171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接收</a:t>
            </a:r>
            <a:r>
              <a:rPr lang="en-US" altLang="zh-CN" sz="1200"/>
              <a:t>/</a:t>
            </a:r>
            <a:r>
              <a:rPr lang="zh-CN" altLang="en-US" sz="1200"/>
              <a:t>拉取配置</a:t>
            </a:r>
            <a:endParaRPr lang="zh-CN" altLang="en-US" sz="1200" dirty="0"/>
          </a:p>
        </p:txBody>
      </p:sp>
      <p:sp>
        <p:nvSpPr>
          <p:cNvPr id="38" name="文本占位符 3">
            <a:extLst>
              <a:ext uri="{FF2B5EF4-FFF2-40B4-BE49-F238E27FC236}">
                <a16:creationId xmlns:a16="http://schemas.microsoft.com/office/drawing/2014/main" id="{1B0C9E73-83C5-492D-B4E5-71ADAF5E0404}"/>
              </a:ext>
            </a:extLst>
          </p:cNvPr>
          <p:cNvSpPr txBox="1">
            <a:spLocks/>
          </p:cNvSpPr>
          <p:nvPr/>
        </p:nvSpPr>
        <p:spPr>
          <a:xfrm>
            <a:off x="4193591" y="5400736"/>
            <a:ext cx="1405518" cy="51718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接收</a:t>
            </a:r>
            <a:r>
              <a:rPr lang="en-US" altLang="zh-CN" sz="1200"/>
              <a:t>/</a:t>
            </a:r>
            <a:r>
              <a:rPr lang="zh-CN" altLang="en-US" sz="1200"/>
              <a:t>拉取配置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68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" grpId="0" animBg="1"/>
      <p:bldP spid="14" grpId="0" animBg="1"/>
      <p:bldP spid="15" grpId="0" animBg="1"/>
      <p:bldP spid="16" grpId="0" animBg="1"/>
      <p:bldP spid="28" grpId="0"/>
      <p:bldP spid="30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A129-C99B-44CF-8B03-EF9552C1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配置中心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167FE1-B4BB-4462-A084-4F9363F40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项目改造</a:t>
            </a:r>
            <a:endParaRPr lang="en-US" altLang="zh-CN">
              <a:sym typeface="Consolas" panose="020B0609020204030204" pitchFamily="49" charset="0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9FB173D-C1F5-4A8E-8E4E-1401D44CF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214230" cy="885069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、加入配置中心依赖（略）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、项目中添加</a:t>
            </a:r>
            <a:r>
              <a:rPr lang="en-US" altLang="zh-CN"/>
              <a:t>bootstrap.yml</a:t>
            </a:r>
            <a:r>
              <a:rPr lang="zh-CN" altLang="en-US"/>
              <a:t>配置，并指定配置中心地址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B2428BA-E2D1-45FF-A042-D16A77F7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064" y="2663719"/>
            <a:ext cx="4302492" cy="230832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profiles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prod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tanhua-gateway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file-extension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yml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501DD4-110E-4498-8C40-C12CED940A0D}"/>
              </a:ext>
            </a:extLst>
          </p:cNvPr>
          <p:cNvSpPr/>
          <p:nvPr/>
        </p:nvSpPr>
        <p:spPr>
          <a:xfrm>
            <a:off x="2877954" y="3996963"/>
            <a:ext cx="3041583" cy="929432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AF1DE0-DCC1-4082-B5D6-AA3F67F34827}"/>
              </a:ext>
            </a:extLst>
          </p:cNvPr>
          <p:cNvSpPr/>
          <p:nvPr/>
        </p:nvSpPr>
        <p:spPr>
          <a:xfrm>
            <a:off x="2531444" y="2918933"/>
            <a:ext cx="2598821" cy="748292"/>
          </a:xfrm>
          <a:prstGeom prst="rect">
            <a:avLst/>
          </a:prstGeom>
          <a:solidFill>
            <a:srgbClr val="333333">
              <a:alpha val="27000"/>
            </a:srgb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C4BE8-8956-4DFB-8376-81AF9039CAD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19537" y="4461679"/>
            <a:ext cx="1260909" cy="0"/>
          </a:xfrm>
          <a:prstGeom prst="straightConnector1">
            <a:avLst/>
          </a:prstGeom>
          <a:ln w="19050"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8C0FA5DA-8651-440A-9CC4-2654B2EF2300}"/>
              </a:ext>
            </a:extLst>
          </p:cNvPr>
          <p:cNvSpPr txBox="1">
            <a:spLocks/>
          </p:cNvSpPr>
          <p:nvPr/>
        </p:nvSpPr>
        <p:spPr>
          <a:xfrm>
            <a:off x="7180446" y="4227825"/>
            <a:ext cx="3041583" cy="74421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指定注册中心和配置中心地址</a:t>
            </a:r>
            <a:endParaRPr lang="en-US" altLang="zh-CN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3B7E33-689C-403D-868F-DC1721D3388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30265" y="3293079"/>
            <a:ext cx="2079057" cy="0"/>
          </a:xfrm>
          <a:prstGeom prst="straightConnector1">
            <a:avLst/>
          </a:prstGeom>
          <a:ln w="19050"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E4824F40-2E67-49E2-B83D-A4890863EF53}"/>
              </a:ext>
            </a:extLst>
          </p:cNvPr>
          <p:cNvSpPr txBox="1">
            <a:spLocks/>
          </p:cNvSpPr>
          <p:nvPr/>
        </p:nvSpPr>
        <p:spPr>
          <a:xfrm>
            <a:off x="7206113" y="2648350"/>
            <a:ext cx="4908885" cy="166858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profiles</a:t>
            </a:r>
            <a:r>
              <a:rPr lang="zh-CN" altLang="en-US"/>
              <a:t>提供多环境支持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配置文件</a:t>
            </a:r>
            <a:r>
              <a:rPr lang="en-US" altLang="zh-CN"/>
              <a:t>id</a:t>
            </a:r>
          </a:p>
          <a:p>
            <a:r>
              <a:rPr lang="en-US" altLang="zh-CN"/>
              <a:t>${prefix}-${spring.profile.active}.${file-extension}</a:t>
            </a:r>
          </a:p>
        </p:txBody>
      </p:sp>
      <p:sp>
        <p:nvSpPr>
          <p:cNvPr id="24" name="文本占位符 5">
            <a:extLst>
              <a:ext uri="{FF2B5EF4-FFF2-40B4-BE49-F238E27FC236}">
                <a16:creationId xmlns:a16="http://schemas.microsoft.com/office/drawing/2014/main" id="{7D67886E-DE97-43F2-9800-66E6E678BA63}"/>
              </a:ext>
            </a:extLst>
          </p:cNvPr>
          <p:cNvSpPr txBox="1">
            <a:spLocks/>
          </p:cNvSpPr>
          <p:nvPr/>
        </p:nvSpPr>
        <p:spPr>
          <a:xfrm>
            <a:off x="2195450" y="5021719"/>
            <a:ext cx="9214230" cy="8850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nacos</a:t>
            </a:r>
            <a:r>
              <a:rPr lang="zh-CN" altLang="en-US"/>
              <a:t>中添加配置</a:t>
            </a:r>
          </a:p>
        </p:txBody>
      </p:sp>
    </p:spTree>
    <p:extLst>
      <p:ext uri="{BB962C8B-B14F-4D97-AF65-F5344CB8AC3E}">
        <p14:creationId xmlns:p14="http://schemas.microsoft.com/office/powerpoint/2010/main" val="19294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5" grpId="0"/>
      <p:bldP spid="1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1846B4A-50B5-45D7-B32F-58C2125D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后台系统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3D43F8-2530-448B-B912-5AC11A103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内容介绍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E8F2C0-8BEE-4C2A-A401-CC406B3AF2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77244" y="2755890"/>
            <a:ext cx="2927278" cy="99657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D101542-7652-44A4-9A9E-C89A7D32C4ED}"/>
              </a:ext>
            </a:extLst>
          </p:cNvPr>
          <p:cNvGrpSpPr/>
          <p:nvPr/>
        </p:nvGrpSpPr>
        <p:grpSpPr>
          <a:xfrm>
            <a:off x="1806594" y="2221037"/>
            <a:ext cx="1181938" cy="1421579"/>
            <a:chOff x="1271291" y="2835108"/>
            <a:chExt cx="1181938" cy="1421579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8E9FD9EF-C7B0-4CCD-B7EC-A09BDA355858}"/>
                </a:ext>
              </a:extLst>
            </p:cNvPr>
            <p:cNvSpPr txBox="1">
              <a:spLocks/>
            </p:cNvSpPr>
            <p:nvPr/>
          </p:nvSpPr>
          <p:spPr>
            <a:xfrm>
              <a:off x="1271291" y="3943613"/>
              <a:ext cx="1181938" cy="31307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APP</a:t>
              </a:r>
              <a:r>
                <a:rPr lang="zh-CN" altLang="en-US" sz="1400"/>
                <a:t>客户端</a:t>
              </a:r>
              <a:endParaRPr lang="zh-CN" altLang="en-US" sz="14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D6EEF59-0FFF-4B09-ABF3-0189BBA02769}"/>
                </a:ext>
              </a:extLst>
            </p:cNvPr>
            <p:cNvGrpSpPr/>
            <p:nvPr/>
          </p:nvGrpSpPr>
          <p:grpSpPr>
            <a:xfrm>
              <a:off x="1557046" y="2835108"/>
              <a:ext cx="584895" cy="1069706"/>
              <a:chOff x="1717040" y="3261360"/>
              <a:chExt cx="584895" cy="106970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2856734-80DF-4D54-804D-68EB854B84EE}"/>
                  </a:ext>
                </a:extLst>
              </p:cNvPr>
              <p:cNvSpPr/>
              <p:nvPr/>
            </p:nvSpPr>
            <p:spPr>
              <a:xfrm>
                <a:off x="1717040" y="3261360"/>
                <a:ext cx="584895" cy="1069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Shape 2486">
                <a:extLst>
                  <a:ext uri="{FF2B5EF4-FFF2-40B4-BE49-F238E27FC236}">
                    <a16:creationId xmlns:a16="http://schemas.microsoft.com/office/drawing/2014/main" id="{3E7A5807-5676-4BDD-BBCB-5A37062CABC7}"/>
                  </a:ext>
                </a:extLst>
              </p:cNvPr>
              <p:cNvSpPr/>
              <p:nvPr/>
            </p:nvSpPr>
            <p:spPr>
              <a:xfrm>
                <a:off x="1717040" y="3261360"/>
                <a:ext cx="584895" cy="1059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12700">
                <a:miter lim="400000"/>
              </a:ln>
            </p:spPr>
            <p:txBody>
              <a:bodyPr lIns="19047" tIns="19047" rIns="19047" bIns="19047" anchor="ctr"/>
              <a:lstStyle/>
              <a:p>
                <a:pPr algn="ctr" defTabSz="228519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200" b="1" noProof="1">
                  <a:latin typeface="Consolas" panose="020B0609020204030204" pitchFamily="49" charset="0"/>
                  <a:ea typeface="阿里巴巴普惠体" panose="00020600040101010101"/>
                  <a:cs typeface="Arial" panose="020B0604020202020204"/>
                  <a:sym typeface="Consolas" panose="020B0609020204030204" pitchFamily="49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666A21-EECA-4B63-83BA-A23E90DC282C}"/>
              </a:ext>
            </a:extLst>
          </p:cNvPr>
          <p:cNvGrpSpPr/>
          <p:nvPr/>
        </p:nvGrpSpPr>
        <p:grpSpPr>
          <a:xfrm>
            <a:off x="1675455" y="4251653"/>
            <a:ext cx="1313077" cy="1211978"/>
            <a:chOff x="1142895" y="5207303"/>
            <a:chExt cx="1313077" cy="1211978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7B58E396-57E2-4865-9534-3457094CE763}"/>
                </a:ext>
              </a:extLst>
            </p:cNvPr>
            <p:cNvSpPr txBox="1">
              <a:spLocks/>
            </p:cNvSpPr>
            <p:nvPr/>
          </p:nvSpPr>
          <p:spPr>
            <a:xfrm>
              <a:off x="1142895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后台系统页面</a:t>
              </a:r>
              <a:endParaRPr lang="zh-CN" altLang="en-US" sz="1400" dirty="0"/>
            </a:p>
          </p:txBody>
        </p:sp>
        <p:sp>
          <p:nvSpPr>
            <p:cNvPr id="16" name="iconfont-11841-5650496">
              <a:extLst>
                <a:ext uri="{FF2B5EF4-FFF2-40B4-BE49-F238E27FC236}">
                  <a16:creationId xmlns:a16="http://schemas.microsoft.com/office/drawing/2014/main" id="{EBE4BFAA-FE92-43D3-B4B9-E95BBEC05A08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079353B-659F-40F4-9B51-59B40E40EF3B}"/>
              </a:ext>
            </a:extLst>
          </p:cNvPr>
          <p:cNvSpPr/>
          <p:nvPr/>
        </p:nvSpPr>
        <p:spPr>
          <a:xfrm>
            <a:off x="5879219" y="2933047"/>
            <a:ext cx="1700290" cy="16000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412808-4973-4528-887A-D3BF18127B16}"/>
              </a:ext>
            </a:extLst>
          </p:cNvPr>
          <p:cNvSpPr/>
          <p:nvPr/>
        </p:nvSpPr>
        <p:spPr>
          <a:xfrm>
            <a:off x="8091606" y="2931438"/>
            <a:ext cx="1700290" cy="1600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0DC5A2-2B4F-4CD5-A6D7-6EC59E63BDE3}"/>
              </a:ext>
            </a:extLst>
          </p:cNvPr>
          <p:cNvSpPr/>
          <p:nvPr/>
        </p:nvSpPr>
        <p:spPr>
          <a:xfrm>
            <a:off x="8279965" y="3026495"/>
            <a:ext cx="1376550" cy="45202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ea typeface="Alibaba PuHuiTi B"/>
              </a:rPr>
              <a:t>Dubbo</a:t>
            </a:r>
            <a:r>
              <a:rPr lang="zh-CN" altLang="en-US" sz="1400">
                <a:solidFill>
                  <a:srgbClr val="49504F"/>
                </a:solidFill>
                <a:ea typeface="Alibaba PuHuiTi B"/>
              </a:rPr>
              <a:t>服务</a:t>
            </a:r>
            <a:endParaRPr lang="zh-CN" altLang="en-US" sz="1400" dirty="0">
              <a:solidFill>
                <a:srgbClr val="49504F"/>
              </a:solidFill>
              <a:ea typeface="Alibaba PuHuiTi B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104BF9-4E8C-46FC-AE61-79F6AB2807E4}"/>
              </a:ext>
            </a:extLst>
          </p:cNvPr>
          <p:cNvSpPr/>
          <p:nvPr/>
        </p:nvSpPr>
        <p:spPr>
          <a:xfrm>
            <a:off x="5690859" y="2750789"/>
            <a:ext cx="4272362" cy="1964092"/>
          </a:xfrm>
          <a:prstGeom prst="rect">
            <a:avLst/>
          </a:prstGeom>
          <a:noFill/>
          <a:ln>
            <a:solidFill>
              <a:srgbClr val="B70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ea typeface="Alibaba PuHuiTi B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C20BFC-B417-47EE-B4FF-1148F10326D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711428" y="3530603"/>
            <a:ext cx="0" cy="419027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81DB02-BAB2-4889-9D28-80E13876E976}"/>
              </a:ext>
            </a:extLst>
          </p:cNvPr>
          <p:cNvCxnSpPr>
            <a:cxnSpLocks/>
            <a:stCxn id="21" idx="2"/>
            <a:endCxn id="33" idx="0"/>
          </p:cNvCxnSpPr>
          <p:nvPr/>
        </p:nvCxnSpPr>
        <p:spPr>
          <a:xfrm>
            <a:off x="8968240" y="3478524"/>
            <a:ext cx="0" cy="501703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B869D26A-AA57-4219-AB84-1F488BEF9FA2}"/>
              </a:ext>
            </a:extLst>
          </p:cNvPr>
          <p:cNvSpPr txBox="1">
            <a:spLocks/>
          </p:cNvSpPr>
          <p:nvPr/>
        </p:nvSpPr>
        <p:spPr>
          <a:xfrm>
            <a:off x="5626077" y="4756722"/>
            <a:ext cx="2889579" cy="30671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服务端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8DDDB86-66AB-48D4-B629-2C27AFE25E1C}"/>
              </a:ext>
            </a:extLst>
          </p:cNvPr>
          <p:cNvSpPr/>
          <p:nvPr/>
        </p:nvSpPr>
        <p:spPr>
          <a:xfrm>
            <a:off x="8279965" y="3980226"/>
            <a:ext cx="1376550" cy="452029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ea typeface="Alibaba PuHuiTi B"/>
              </a:rPr>
              <a:t>Dubbo</a:t>
            </a:r>
            <a:r>
              <a:rPr lang="zh-CN" altLang="en-US" sz="1400">
                <a:solidFill>
                  <a:srgbClr val="49504F"/>
                </a:solidFill>
                <a:ea typeface="Alibaba PuHuiTi B"/>
              </a:rPr>
              <a:t>服务</a:t>
            </a:r>
            <a:endParaRPr lang="zh-CN" altLang="en-US" sz="1400" dirty="0">
              <a:solidFill>
                <a:srgbClr val="49504F"/>
              </a:solidFill>
              <a:ea typeface="Alibaba PuHuiTi B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F1E4E9A-8A11-4429-9C3E-C2C615AACDD9}"/>
              </a:ext>
            </a:extLst>
          </p:cNvPr>
          <p:cNvSpPr/>
          <p:nvPr/>
        </p:nvSpPr>
        <p:spPr>
          <a:xfrm>
            <a:off x="6023153" y="3078574"/>
            <a:ext cx="1376550" cy="4520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探花交友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85A3D4E-EF11-4F5C-94F5-E699115DA7B2}"/>
              </a:ext>
            </a:extLst>
          </p:cNvPr>
          <p:cNvSpPr/>
          <p:nvPr/>
        </p:nvSpPr>
        <p:spPr>
          <a:xfrm>
            <a:off x="6023153" y="3949630"/>
            <a:ext cx="1376550" cy="4520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管理后台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B898AE-E3AC-4658-959E-214A95A5F59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579509" y="3731484"/>
            <a:ext cx="512097" cy="1609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A30D84D-D944-4AA0-A6C0-C3F1ADA84ACE}"/>
              </a:ext>
            </a:extLst>
          </p:cNvPr>
          <p:cNvCxnSpPr>
            <a:cxnSpLocks/>
          </p:cNvCxnSpPr>
          <p:nvPr/>
        </p:nvCxnSpPr>
        <p:spPr>
          <a:xfrm flipV="1">
            <a:off x="2827148" y="3752463"/>
            <a:ext cx="2777374" cy="92307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9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8" grpId="0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7C30F02-813B-4630-BEFB-FDEE124D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6390" y="1828799"/>
            <a:ext cx="5760538" cy="31763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、优化项目架构，加入网关和配置中心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DD92656-9CFD-4EE8-AAD8-55FB14C5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完善项目架构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4B4D0C-5B76-4F0A-94C9-829DA92D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288" y="2425566"/>
            <a:ext cx="4949555" cy="26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2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7C30F02-813B-4630-BEFB-FDEE124D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2750" y="1665171"/>
            <a:ext cx="5760538" cy="31763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、通过全局过滤器，完成统一鉴权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DD92656-9CFD-4EE8-AAD8-55FB14C5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完善项目架构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E2628-FE66-48E2-9E63-D8FBDFD08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011" y="2246606"/>
            <a:ext cx="7266692" cy="415498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AuthFilter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GlobalFilter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Ordered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过滤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9C1A00"/>
                </a:solidFill>
                <a:latin typeface="Consolas" panose="020B0609020204030204" pitchFamily="49" charset="0"/>
              </a:rPr>
              <a:t>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ServerWebExchange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GatewayFilterChain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9C1A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200">
                <a:solidFill>
                  <a:srgbClr val="77777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getRequest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getHeaders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getFirst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"Authorization"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、使用工具类，判断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是否有效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verifyToken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JwtUtils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verifyToken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、如果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失效，返回状态码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，拦截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verifyToken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设置过滤器的执行顺序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getOrder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Ordered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LOWEST_PRECEDENCE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7C30F02-813B-4630-BEFB-FDEE124D5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2750" y="1665171"/>
            <a:ext cx="5760538" cy="36576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nacos</a:t>
            </a:r>
            <a:r>
              <a:rPr lang="zh-CN" altLang="en-US"/>
              <a:t>配置中心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DD92656-9CFD-4EE8-AAD8-55FB14C5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完善项目架构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21055902-9833-42AC-A9FC-2AC164D32A92}"/>
              </a:ext>
            </a:extLst>
          </p:cNvPr>
          <p:cNvSpPr txBox="1">
            <a:spLocks/>
          </p:cNvSpPr>
          <p:nvPr/>
        </p:nvSpPr>
        <p:spPr>
          <a:xfrm>
            <a:off x="4978576" y="2186337"/>
            <a:ext cx="5888346" cy="176964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自定义</a:t>
            </a:r>
            <a:r>
              <a:rPr lang="en-US" altLang="zh-CN"/>
              <a:t>bootstrap.yml</a:t>
            </a:r>
            <a:r>
              <a:rPr lang="zh-CN" altLang="en-US"/>
              <a:t>配置文件，在</a:t>
            </a:r>
            <a:r>
              <a:rPr lang="en-US" altLang="zh-CN"/>
              <a:t>nacos</a:t>
            </a:r>
            <a:r>
              <a:rPr lang="zh-CN" altLang="en-US"/>
              <a:t>中定义配置信息</a:t>
            </a:r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82634A-F570-4271-A407-0F2F1A62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584" y="2818726"/>
            <a:ext cx="5262704" cy="2585323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profiles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prod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tanhua-gateway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192.168.136.160:8848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file-extension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yml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功能介绍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环境搭建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3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83479B5-5B0C-40C0-B755-AA838A6BB2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探花交友</a:t>
            </a:r>
            <a:r>
              <a:rPr lang="en-US" altLang="zh-CN"/>
              <a:t>APP</a:t>
            </a:r>
            <a:r>
              <a:rPr lang="zh-CN" altLang="en-US"/>
              <a:t>建立的后台管理系统，目的是完成探花交友项目的业务闭环，主要功能包括：用户管理、动态管理、审核管理以及系统管理。（课程中实现的功能有：登录、首页、用户管理、动态审核。）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后台地址：</a:t>
            </a:r>
            <a:r>
              <a:rPr lang="en-US" altLang="zh-CN">
                <a:hlinkClick r:id="rId2" action="ppaction://hlinkfile"/>
              </a:rPr>
              <a:t>https://tanhua-admin.itheima.net/#/</a:t>
            </a: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1F13FEA-DBAB-4089-85D1-D695891F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56BAE06-8496-4604-A9DF-6A1B490F9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功能介绍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68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2DC-8859-477E-8654-82CB2F43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31738-01FA-46E9-9D71-D5641D392C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表结构分析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4B50A-8523-4AD6-9D96-201BD8844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620334"/>
            <a:ext cx="10698800" cy="867391"/>
          </a:xfrm>
        </p:spPr>
        <p:txBody>
          <a:bodyPr/>
          <a:lstStyle/>
          <a:p>
            <a:r>
              <a:rPr lang="zh-CN" altLang="en-US"/>
              <a:t>关于后台系统，</a:t>
            </a:r>
            <a:r>
              <a:rPr lang="zh-CN" altLang="en-US" dirty="0"/>
              <a:t>可以单独设置一</a:t>
            </a:r>
            <a:r>
              <a:rPr lang="zh-CN" altLang="en-US"/>
              <a:t>个库</a:t>
            </a:r>
            <a:r>
              <a:rPr lang="en-US" altLang="zh-CN">
                <a:solidFill>
                  <a:srgbClr val="C00000"/>
                </a:solidFill>
              </a:rPr>
              <a:t>tanhua-admin</a:t>
            </a:r>
            <a:endParaRPr lang="zh-CN" altLang="en-US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85EDD1FB-EEC3-4E5D-B875-59E7D7F23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63168"/>
              </p:ext>
            </p:extLst>
          </p:nvPr>
        </p:nvGraphicFramePr>
        <p:xfrm>
          <a:off x="1709797" y="2704915"/>
          <a:ext cx="8700966" cy="197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48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4350483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363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ea typeface="Alibaba PuHuiTi R"/>
                        </a:rPr>
                        <a:t>表名称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ea typeface="Alibaba PuHuiTi R"/>
                        </a:rPr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>
                          <a:ea typeface="Alibaba PuHuiTi R"/>
                        </a:rPr>
                        <a:t>tb_admin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>
                          <a:ea typeface="Alibaba PuHuiTi R"/>
                        </a:rPr>
                        <a:t>管理员用户表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>
                          <a:ea typeface="Alibaba PuHuiTi R"/>
                        </a:rPr>
                        <a:t>tb_analysis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>
                          <a:ea typeface="Alibaba PuHuiTi R"/>
                        </a:rPr>
                        <a:t>统计数据表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>
                          <a:ea typeface="Alibaba PuHuiTi R"/>
                        </a:rPr>
                        <a:t>tb_log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>
                          <a:ea typeface="Alibaba PuHuiTi R"/>
                        </a:rPr>
                        <a:t>用户操作日志记录表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  <a:tr h="4025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600">
                          <a:ea typeface="Alibaba PuHuiTi R"/>
                        </a:rPr>
                        <a:t>tb_freeze_detail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>
                          <a:ea typeface="Alibaba PuHuiTi R"/>
                        </a:rPr>
                        <a:t>冻结用户记录</a:t>
                      </a:r>
                      <a:endParaRPr lang="zh-CN" altLang="en-US" sz="1600" dirty="0">
                        <a:ea typeface="Alibaba PuHuiTi R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2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功能介绍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环境搭建</a:t>
            </a:r>
            <a:endParaRPr lang="en-US" altLang="zh-CN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1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D4C98-EE4A-4F67-A2BA-82349435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2D3CC-E98B-48B6-81F4-3C75F0C43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环境搭建</a:t>
            </a:r>
            <a:r>
              <a:rPr lang="en-US" altLang="zh-CN"/>
              <a:t>-</a:t>
            </a:r>
            <a:r>
              <a:rPr lang="zh-CN" altLang="en-US"/>
              <a:t>项目结构</a:t>
            </a:r>
            <a:endParaRPr lang="zh-CN" altLang="en-US" dirty="0"/>
          </a:p>
        </p:txBody>
      </p:sp>
      <p:sp>
        <p:nvSpPr>
          <p:cNvPr id="107" name="文本占位符 3">
            <a:extLst>
              <a:ext uri="{FF2B5EF4-FFF2-40B4-BE49-F238E27FC236}">
                <a16:creationId xmlns:a16="http://schemas.microsoft.com/office/drawing/2014/main" id="{F3406F2E-7262-477B-874C-4C6194FB2424}"/>
              </a:ext>
            </a:extLst>
          </p:cNvPr>
          <p:cNvSpPr txBox="1">
            <a:spLocks/>
          </p:cNvSpPr>
          <p:nvPr/>
        </p:nvSpPr>
        <p:spPr>
          <a:xfrm>
            <a:off x="710880" y="1457271"/>
            <a:ext cx="10698800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2879D4-08ED-432C-B8E1-4700F9A81F57}"/>
              </a:ext>
            </a:extLst>
          </p:cNvPr>
          <p:cNvSpPr/>
          <p:nvPr/>
        </p:nvSpPr>
        <p:spPr>
          <a:xfrm>
            <a:off x="4190116" y="2452233"/>
            <a:ext cx="76651" cy="374827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3">
            <a:extLst>
              <a:ext uri="{FF2B5EF4-FFF2-40B4-BE49-F238E27FC236}">
                <a16:creationId xmlns:a16="http://schemas.microsoft.com/office/drawing/2014/main" id="{8884F69B-CA60-4C88-A455-1EB126210D78}"/>
              </a:ext>
            </a:extLst>
          </p:cNvPr>
          <p:cNvSpPr txBox="1">
            <a:spLocks/>
          </p:cNvSpPr>
          <p:nvPr/>
        </p:nvSpPr>
        <p:spPr>
          <a:xfrm>
            <a:off x="3624280" y="6254448"/>
            <a:ext cx="1284974" cy="603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前后端分离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0B3E05-8D71-4957-876D-3C92AAECB3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2169244" y="3660130"/>
            <a:ext cx="2927278" cy="99657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42B460-BD88-4687-85A5-1582A852E25D}"/>
              </a:ext>
            </a:extLst>
          </p:cNvPr>
          <p:cNvGrpSpPr/>
          <p:nvPr/>
        </p:nvGrpSpPr>
        <p:grpSpPr>
          <a:xfrm>
            <a:off x="1298594" y="3125277"/>
            <a:ext cx="1181938" cy="1421579"/>
            <a:chOff x="1271291" y="2835108"/>
            <a:chExt cx="1181938" cy="1421579"/>
          </a:xfrm>
        </p:grpSpPr>
        <p:sp>
          <p:nvSpPr>
            <p:cNvPr id="47" name="文本占位符 3">
              <a:extLst>
                <a:ext uri="{FF2B5EF4-FFF2-40B4-BE49-F238E27FC236}">
                  <a16:creationId xmlns:a16="http://schemas.microsoft.com/office/drawing/2014/main" id="{77BC4EBE-5935-497D-BA9F-9A9470A037E9}"/>
                </a:ext>
              </a:extLst>
            </p:cNvPr>
            <p:cNvSpPr txBox="1">
              <a:spLocks/>
            </p:cNvSpPr>
            <p:nvPr/>
          </p:nvSpPr>
          <p:spPr>
            <a:xfrm>
              <a:off x="1271291" y="3943613"/>
              <a:ext cx="1181938" cy="31307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APP</a:t>
              </a:r>
              <a:r>
                <a:rPr lang="zh-CN" altLang="en-US" sz="1400"/>
                <a:t>客户端</a:t>
              </a:r>
              <a:endParaRPr lang="zh-CN" altLang="en-US" sz="1400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54BD449-E3F8-47B2-A4DD-C2BA88E8D729}"/>
                </a:ext>
              </a:extLst>
            </p:cNvPr>
            <p:cNvGrpSpPr/>
            <p:nvPr/>
          </p:nvGrpSpPr>
          <p:grpSpPr>
            <a:xfrm>
              <a:off x="1557046" y="2835108"/>
              <a:ext cx="584895" cy="1069706"/>
              <a:chOff x="1717040" y="3261360"/>
              <a:chExt cx="584895" cy="106970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8012B1-40A3-4F09-A75D-0A4E43169DED}"/>
                  </a:ext>
                </a:extLst>
              </p:cNvPr>
              <p:cNvSpPr/>
              <p:nvPr/>
            </p:nvSpPr>
            <p:spPr>
              <a:xfrm>
                <a:off x="1717040" y="3261360"/>
                <a:ext cx="584895" cy="1069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Shape 2486">
                <a:extLst>
                  <a:ext uri="{FF2B5EF4-FFF2-40B4-BE49-F238E27FC236}">
                    <a16:creationId xmlns:a16="http://schemas.microsoft.com/office/drawing/2014/main" id="{17B0430F-2F70-41DC-B665-90470C33703C}"/>
                  </a:ext>
                </a:extLst>
              </p:cNvPr>
              <p:cNvSpPr/>
              <p:nvPr/>
            </p:nvSpPr>
            <p:spPr>
              <a:xfrm>
                <a:off x="1717040" y="3261360"/>
                <a:ext cx="584895" cy="1059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12700">
                <a:miter lim="400000"/>
              </a:ln>
            </p:spPr>
            <p:txBody>
              <a:bodyPr lIns="19047" tIns="19047" rIns="19047" bIns="19047" anchor="ctr"/>
              <a:lstStyle/>
              <a:p>
                <a:pPr algn="ctr" defTabSz="228519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200" b="1" noProof="1">
                  <a:latin typeface="Consolas" panose="020B0609020204030204" pitchFamily="49" charset="0"/>
                  <a:ea typeface="阿里巴巴普惠体" panose="00020600040101010101"/>
                  <a:cs typeface="Arial" panose="020B0604020202020204"/>
                  <a:sym typeface="Consolas" panose="020B0609020204030204" pitchFamily="49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523C7A-D6F0-4D12-A9D8-FDF9CA572C68}"/>
              </a:ext>
            </a:extLst>
          </p:cNvPr>
          <p:cNvGrpSpPr/>
          <p:nvPr/>
        </p:nvGrpSpPr>
        <p:grpSpPr>
          <a:xfrm>
            <a:off x="1167455" y="5155893"/>
            <a:ext cx="1313077" cy="1211978"/>
            <a:chOff x="1142895" y="5207303"/>
            <a:chExt cx="1313077" cy="1211978"/>
          </a:xfrm>
        </p:grpSpPr>
        <p:sp>
          <p:nvSpPr>
            <p:cNvPr id="24" name="文本占位符 3">
              <a:extLst>
                <a:ext uri="{FF2B5EF4-FFF2-40B4-BE49-F238E27FC236}">
                  <a16:creationId xmlns:a16="http://schemas.microsoft.com/office/drawing/2014/main" id="{0BE7F37D-3E6D-41FC-A975-09EEFA37D328}"/>
                </a:ext>
              </a:extLst>
            </p:cNvPr>
            <p:cNvSpPr txBox="1">
              <a:spLocks/>
            </p:cNvSpPr>
            <p:nvPr/>
          </p:nvSpPr>
          <p:spPr>
            <a:xfrm>
              <a:off x="1142895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solidFill>
                    <a:srgbClr val="AD2B26"/>
                  </a:solidFill>
                </a:rPr>
                <a:t>后台系统页面</a:t>
              </a:r>
              <a:endParaRPr lang="zh-CN" altLang="en-US" sz="1400" dirty="0">
                <a:solidFill>
                  <a:srgbClr val="AD2B26"/>
                </a:solidFill>
              </a:endParaRPr>
            </a:p>
          </p:txBody>
        </p:sp>
        <p:sp>
          <p:nvSpPr>
            <p:cNvPr id="26" name="iconfont-11841-5650496">
              <a:extLst>
                <a:ext uri="{FF2B5EF4-FFF2-40B4-BE49-F238E27FC236}">
                  <a16:creationId xmlns:a16="http://schemas.microsoft.com/office/drawing/2014/main" id="{ECBB6ED4-ECC6-43BA-A64C-5F0276CADB51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771FD5-AA4B-4411-9FFA-CF8FDD862CAD}"/>
              </a:ext>
            </a:extLst>
          </p:cNvPr>
          <p:cNvGrpSpPr/>
          <p:nvPr/>
        </p:nvGrpSpPr>
        <p:grpSpPr>
          <a:xfrm>
            <a:off x="5096522" y="2431264"/>
            <a:ext cx="6023431" cy="3559773"/>
            <a:chOff x="4311695" y="2358146"/>
            <a:chExt cx="6557693" cy="418511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390361-4DE3-49BE-826F-E63EAC5D68D8}"/>
                </a:ext>
              </a:extLst>
            </p:cNvPr>
            <p:cNvSpPr/>
            <p:nvPr/>
          </p:nvSpPr>
          <p:spPr>
            <a:xfrm>
              <a:off x="6423146" y="4038633"/>
              <a:ext cx="1851101" cy="1881178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5D0CF8C-CFDE-442D-8F3C-9ECC24FCB27B}"/>
                </a:ext>
              </a:extLst>
            </p:cNvPr>
            <p:cNvSpPr/>
            <p:nvPr/>
          </p:nvSpPr>
          <p:spPr>
            <a:xfrm>
              <a:off x="8831766" y="4036741"/>
              <a:ext cx="1851101" cy="1881178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A68513F-F9F6-4CBB-9899-B7BD6FF06120}"/>
                </a:ext>
              </a:extLst>
            </p:cNvPr>
            <p:cNvSpPr/>
            <p:nvPr/>
          </p:nvSpPr>
          <p:spPr>
            <a:xfrm>
              <a:off x="4311695" y="3766378"/>
              <a:ext cx="795296" cy="2416293"/>
            </a:xfrm>
            <a:prstGeom prst="rect">
              <a:avLst/>
            </a:prstGeom>
            <a:solidFill>
              <a:srgbClr val="D9D9D9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  <a:ea typeface="Alibaba PuHuiTi B"/>
                </a:rPr>
                <a:t>网</a:t>
              </a:r>
              <a:endParaRPr lang="en-US" altLang="zh-CN" sz="1400">
                <a:solidFill>
                  <a:srgbClr val="49504F"/>
                </a:solidFill>
                <a:ea typeface="Alibaba PuHuiTi B"/>
              </a:endParaRPr>
            </a:p>
            <a:p>
              <a:pPr algn="ctr"/>
              <a:r>
                <a:rPr lang="zh-CN" altLang="en-US" sz="1400">
                  <a:solidFill>
                    <a:srgbClr val="49504F"/>
                  </a:solidFill>
                  <a:ea typeface="Alibaba PuHuiTi B"/>
                </a:rPr>
                <a:t>关</a:t>
              </a:r>
              <a:endParaRPr lang="zh-CN" altLang="en-US" sz="1400" dirty="0">
                <a:solidFill>
                  <a:srgbClr val="49504F"/>
                </a:solidFill>
                <a:ea typeface="Alibaba PuHuiTi B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1235EE6-4472-4226-B17C-27F74642DBBE}"/>
                </a:ext>
              </a:extLst>
            </p:cNvPr>
            <p:cNvSpPr/>
            <p:nvPr/>
          </p:nvSpPr>
          <p:spPr>
            <a:xfrm>
              <a:off x="9036832" y="4148496"/>
              <a:ext cx="1498646" cy="5314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rgbClr val="49504F"/>
                  </a:solidFill>
                  <a:ea typeface="Alibaba PuHuiTi B"/>
                </a:rPr>
                <a:t>Dubbo</a:t>
              </a:r>
              <a:r>
                <a:rPr lang="zh-CN" altLang="en-US" sz="1400">
                  <a:solidFill>
                    <a:srgbClr val="49504F"/>
                  </a:solidFill>
                  <a:ea typeface="Alibaba PuHuiTi B"/>
                </a:rPr>
                <a:t>服务</a:t>
              </a:r>
              <a:endParaRPr lang="zh-CN" altLang="en-US" sz="1400" dirty="0">
                <a:solidFill>
                  <a:srgbClr val="49504F"/>
                </a:solidFill>
                <a:ea typeface="Alibaba PuHuiTi B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5F7EB90-92FC-4F87-A1BB-4A83FCDB2D2A}"/>
                </a:ext>
              </a:extLst>
            </p:cNvPr>
            <p:cNvSpPr/>
            <p:nvPr/>
          </p:nvSpPr>
          <p:spPr>
            <a:xfrm>
              <a:off x="6218080" y="3824358"/>
              <a:ext cx="4651308" cy="2309121"/>
            </a:xfrm>
            <a:prstGeom prst="rect">
              <a:avLst/>
            </a:prstGeom>
            <a:noFill/>
            <a:ln>
              <a:solidFill>
                <a:srgbClr val="B7000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ea typeface="Alibaba PuHuiTi B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ACA9A80-BC92-48C6-BE00-AA1E97A82533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5106990" y="4974525"/>
              <a:ext cx="1111091" cy="4393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DC77B6C-46C0-4CD0-AFE7-6A1C7F26F795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7329170" y="4741160"/>
              <a:ext cx="0" cy="492637"/>
            </a:xfrm>
            <a:prstGeom prst="line">
              <a:avLst/>
            </a:prstGeom>
            <a:ln w="19050">
              <a:solidFill>
                <a:srgbClr val="49504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3233DC2-D8C1-4A2E-A08F-C263A6AF2786}"/>
                </a:ext>
              </a:extLst>
            </p:cNvPr>
            <p:cNvCxnSpPr>
              <a:cxnSpLocks/>
              <a:stCxn id="31" idx="2"/>
              <a:endCxn id="45" idx="0"/>
            </p:cNvCxnSpPr>
            <p:nvPr/>
          </p:nvCxnSpPr>
          <p:spPr>
            <a:xfrm>
              <a:off x="9786155" y="4679932"/>
              <a:ext cx="0" cy="589836"/>
            </a:xfrm>
            <a:prstGeom prst="line">
              <a:avLst/>
            </a:prstGeom>
            <a:ln w="19050">
              <a:solidFill>
                <a:srgbClr val="49504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FA7B2CD-A100-4AE9-A83A-4A0A4D593EAD}"/>
                </a:ext>
              </a:extLst>
            </p:cNvPr>
            <p:cNvSpPr/>
            <p:nvPr/>
          </p:nvSpPr>
          <p:spPr>
            <a:xfrm>
              <a:off x="7061068" y="2506748"/>
              <a:ext cx="1328002" cy="548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49504F"/>
                  </a:solidFill>
                  <a:ea typeface="Alibaba PuHuiTi B"/>
                </a:rPr>
                <a:t>注册中心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465702F-1830-4AFF-96D2-F4BE6F2DC799}"/>
                </a:ext>
              </a:extLst>
            </p:cNvPr>
            <p:cNvSpPr/>
            <p:nvPr/>
          </p:nvSpPr>
          <p:spPr>
            <a:xfrm>
              <a:off x="8735662" y="2506748"/>
              <a:ext cx="1328002" cy="5485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49504F"/>
                  </a:solidFill>
                  <a:ea typeface="Alibaba PuHuiTi B"/>
                </a:rPr>
                <a:t>配置中心</a:t>
              </a:r>
            </a:p>
          </p:txBody>
        </p:sp>
        <p:sp>
          <p:nvSpPr>
            <p:cNvPr id="39" name="文本占位符 3">
              <a:extLst>
                <a:ext uri="{FF2B5EF4-FFF2-40B4-BE49-F238E27FC236}">
                  <a16:creationId xmlns:a16="http://schemas.microsoft.com/office/drawing/2014/main" id="{50E065A6-2387-42EE-81BF-FDCD3B3D91FD}"/>
                </a:ext>
              </a:extLst>
            </p:cNvPr>
            <p:cNvSpPr txBox="1">
              <a:spLocks/>
            </p:cNvSpPr>
            <p:nvPr/>
          </p:nvSpPr>
          <p:spPr>
            <a:xfrm>
              <a:off x="6147551" y="6182670"/>
              <a:ext cx="3145876" cy="360589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en-US" altLang="zh-CN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400"/>
                <a:t>服务端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930AC7-520E-4117-8624-26DA54DE8F2F}"/>
                </a:ext>
              </a:extLst>
            </p:cNvPr>
            <p:cNvSpPr/>
            <p:nvPr/>
          </p:nvSpPr>
          <p:spPr>
            <a:xfrm>
              <a:off x="6800555" y="2358146"/>
              <a:ext cx="3491408" cy="876376"/>
            </a:xfrm>
            <a:prstGeom prst="rect">
              <a:avLst/>
            </a:prstGeom>
            <a:noFill/>
            <a:ln>
              <a:solidFill>
                <a:srgbClr val="B7000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EDCAEED-3355-440E-8B6A-39C5B148AAA6}"/>
                </a:ext>
              </a:extLst>
            </p:cNvPr>
            <p:cNvCxnSpPr>
              <a:cxnSpLocks/>
              <a:stCxn id="29" idx="0"/>
              <a:endCxn id="40" idx="1"/>
            </p:cNvCxnSpPr>
            <p:nvPr/>
          </p:nvCxnSpPr>
          <p:spPr>
            <a:xfrm rot="5400000" flipH="1" flipV="1">
              <a:off x="5269926" y="2235750"/>
              <a:ext cx="970044" cy="2091213"/>
            </a:xfrm>
            <a:prstGeom prst="bentConnector2">
              <a:avLst/>
            </a:prstGeom>
            <a:ln w="19050">
              <a:solidFill>
                <a:srgbClr val="49504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占位符 3">
              <a:extLst>
                <a:ext uri="{FF2B5EF4-FFF2-40B4-BE49-F238E27FC236}">
                  <a16:creationId xmlns:a16="http://schemas.microsoft.com/office/drawing/2014/main" id="{92374EA1-7C2A-405C-9455-D93F97AE29B3}"/>
                </a:ext>
              </a:extLst>
            </p:cNvPr>
            <p:cNvSpPr txBox="1">
              <a:spLocks/>
            </p:cNvSpPr>
            <p:nvPr/>
          </p:nvSpPr>
          <p:spPr>
            <a:xfrm>
              <a:off x="5140507" y="4535538"/>
              <a:ext cx="1135250" cy="363290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负载均衡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CB87E4D-4CB2-4B40-A915-5970A789844F}"/>
                </a:ext>
              </a:extLst>
            </p:cNvPr>
            <p:cNvCxnSpPr>
              <a:cxnSpLocks/>
              <a:stCxn id="40" idx="2"/>
              <a:endCxn id="32" idx="0"/>
            </p:cNvCxnSpPr>
            <p:nvPr/>
          </p:nvCxnSpPr>
          <p:spPr>
            <a:xfrm flipH="1">
              <a:off x="8543734" y="3234522"/>
              <a:ext cx="2525" cy="589836"/>
            </a:xfrm>
            <a:prstGeom prst="line">
              <a:avLst/>
            </a:prstGeom>
            <a:ln w="19050">
              <a:solidFill>
                <a:srgbClr val="49504F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E1C4C17-8AA5-4204-8533-602B602ADDA9}"/>
                </a:ext>
              </a:extLst>
            </p:cNvPr>
            <p:cNvSpPr/>
            <p:nvPr/>
          </p:nvSpPr>
          <p:spPr>
            <a:xfrm>
              <a:off x="9036832" y="5269768"/>
              <a:ext cx="1498646" cy="5314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rgbClr val="49504F"/>
                  </a:solidFill>
                  <a:ea typeface="Alibaba PuHuiTi B"/>
                </a:rPr>
                <a:t>Dubbo</a:t>
              </a:r>
              <a:r>
                <a:rPr lang="zh-CN" altLang="en-US" sz="1400">
                  <a:solidFill>
                    <a:srgbClr val="49504F"/>
                  </a:solidFill>
                  <a:ea typeface="Alibaba PuHuiTi B"/>
                </a:rPr>
                <a:t>服务</a:t>
              </a:r>
              <a:endParaRPr lang="zh-CN" altLang="en-US" sz="1400" dirty="0">
                <a:solidFill>
                  <a:srgbClr val="49504F"/>
                </a:solidFill>
                <a:ea typeface="Alibaba PuHuiTi B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2EB6AFC2-F9F0-4058-8BB9-0E02D3F00D39}"/>
                </a:ext>
              </a:extLst>
            </p:cNvPr>
            <p:cNvSpPr/>
            <p:nvPr/>
          </p:nvSpPr>
          <p:spPr>
            <a:xfrm>
              <a:off x="6579847" y="4209724"/>
              <a:ext cx="1498646" cy="5314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rgbClr val="49504F"/>
                  </a:solidFill>
                  <a:ea typeface="Alibaba PuHuiTi B"/>
                </a:rPr>
                <a:t>探花交友</a:t>
              </a:r>
              <a:endParaRPr lang="zh-CN" altLang="en-US" sz="1400" dirty="0">
                <a:solidFill>
                  <a:srgbClr val="49504F"/>
                </a:solidFill>
                <a:ea typeface="Alibaba PuHuiTi B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4A59948-93FF-4EDB-B7D1-94341D28A6A2}"/>
                </a:ext>
              </a:extLst>
            </p:cNvPr>
            <p:cNvSpPr/>
            <p:nvPr/>
          </p:nvSpPr>
          <p:spPr>
            <a:xfrm>
              <a:off x="6579847" y="5233797"/>
              <a:ext cx="1498646" cy="5314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B"/>
                </a:rPr>
                <a:t>管理后台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71FA26D-4022-42AF-AA11-FA4E0712E10D}"/>
                </a:ext>
              </a:extLst>
            </p:cNvPr>
            <p:cNvCxnSpPr>
              <a:stCxn id="27" idx="3"/>
              <a:endCxn id="28" idx="1"/>
            </p:cNvCxnSpPr>
            <p:nvPr/>
          </p:nvCxnSpPr>
          <p:spPr>
            <a:xfrm flipV="1">
              <a:off x="8274247" y="4977330"/>
              <a:ext cx="557519" cy="1892"/>
            </a:xfrm>
            <a:prstGeom prst="straightConnector1">
              <a:avLst/>
            </a:prstGeom>
            <a:ln w="19050"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占位符 3">
              <a:extLst>
                <a:ext uri="{FF2B5EF4-FFF2-40B4-BE49-F238E27FC236}">
                  <a16:creationId xmlns:a16="http://schemas.microsoft.com/office/drawing/2014/main" id="{C5C928C6-FC72-4329-8039-CFA8D1CFFD95}"/>
                </a:ext>
              </a:extLst>
            </p:cNvPr>
            <p:cNvSpPr txBox="1">
              <a:spLocks/>
            </p:cNvSpPr>
            <p:nvPr/>
          </p:nvSpPr>
          <p:spPr>
            <a:xfrm>
              <a:off x="8530724" y="3332638"/>
              <a:ext cx="1999703" cy="31245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服务注册，拉取配置</a:t>
              </a:r>
              <a:endParaRPr lang="zh-CN" altLang="en-US" sz="1400" dirty="0"/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EFE9A3-F90B-46F3-A0B7-E085ADBD312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319148" y="4656703"/>
            <a:ext cx="2777374" cy="92307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占位符 6">
            <a:extLst>
              <a:ext uri="{FF2B5EF4-FFF2-40B4-BE49-F238E27FC236}">
                <a16:creationId xmlns:a16="http://schemas.microsoft.com/office/drawing/2014/main" id="{94D1A9C1-1214-4035-B355-FD8D776F0D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237748" cy="463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加入了管理后台之后，完整的项目结构如下</a:t>
            </a:r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3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/>
      <p:bldP spid="6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0D2B2C2-0F0C-47EE-8613-82460FEE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EA8E8B2-511C-4558-9C4C-5F5D28AD9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环境搭建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5BD877E-F929-4745-82C0-4A5A042C72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86368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、在</a:t>
            </a:r>
            <a:r>
              <a:rPr lang="en-US" altLang="zh-CN"/>
              <a:t>navicat</a:t>
            </a:r>
            <a:r>
              <a:rPr lang="zh-CN" altLang="en-US"/>
              <a:t>中导入</a:t>
            </a:r>
            <a:r>
              <a:rPr lang="en-US" altLang="zh-CN"/>
              <a:t>tanhua-admin</a:t>
            </a:r>
            <a:r>
              <a:rPr lang="zh-CN" altLang="en-US"/>
              <a:t>数据库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、前端页面已经打包到</a:t>
            </a:r>
            <a:r>
              <a:rPr lang="en-US" altLang="zh-CN"/>
              <a:t>nginx</a:t>
            </a:r>
            <a:r>
              <a:rPr lang="zh-CN" altLang="en-US"/>
              <a:t>中，将资料中的</a:t>
            </a:r>
            <a:r>
              <a:rPr lang="en-US" altLang="zh-CN"/>
              <a:t>tanhua-nginx</a:t>
            </a:r>
            <a:r>
              <a:rPr lang="zh-CN" altLang="en-US"/>
              <a:t>解压到没有中文和特殊符号的目录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B9F3A26-5841-4663-8898-79B2CA59A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890" y="2642332"/>
            <a:ext cx="5212080" cy="1938992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>
                <a:solidFill>
                  <a:srgbClr val="222222"/>
                </a:solidFill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的访问端口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listen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8088;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server_name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localhost;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777777"/>
                </a:solidFill>
                <a:latin typeface="Consolas" panose="020B0609020204030204" pitchFamily="49" charset="0"/>
              </a:rPr>
              <a:t>前端访问</a:t>
            </a:r>
            <a:r>
              <a:rPr lang="en-US" altLang="zh-CN" sz="1200">
                <a:solidFill>
                  <a:srgbClr val="777777"/>
                </a:solidFill>
                <a:latin typeface="Consolas" panose="020B0609020204030204" pitchFamily="49" charset="0"/>
              </a:rPr>
              <a:t>java</a:t>
            </a:r>
            <a:r>
              <a:rPr lang="zh-CN" altLang="en-US" sz="1200">
                <a:solidFill>
                  <a:srgbClr val="777777"/>
                </a:solidFill>
                <a:latin typeface="Consolas" panose="020B0609020204030204" pitchFamily="49" charset="0"/>
              </a:rPr>
              <a:t>服务端的代理转发配置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location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/management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proxy_pass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http://127.0.0.1:8888/admin;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  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F25AF38C-2636-4654-8E18-092112FCC6E5}"/>
              </a:ext>
            </a:extLst>
          </p:cNvPr>
          <p:cNvSpPr txBox="1">
            <a:spLocks/>
          </p:cNvSpPr>
          <p:nvPr/>
        </p:nvSpPr>
        <p:spPr>
          <a:xfrm>
            <a:off x="7498970" y="3179988"/>
            <a:ext cx="4296790" cy="8636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解压目录下</a:t>
            </a:r>
            <a:r>
              <a:rPr lang="en-US" altLang="zh-CN"/>
              <a:t>tanhua-nginx/conf/nginx.conf</a:t>
            </a:r>
            <a:r>
              <a:rPr lang="zh-CN" altLang="en-US"/>
              <a:t>已经指定了配置内容</a:t>
            </a:r>
            <a:endParaRPr lang="en-US" altLang="zh-CN"/>
          </a:p>
          <a:p>
            <a:r>
              <a:rPr lang="zh-CN" altLang="en-US"/>
              <a:t>浏览器访问：</a:t>
            </a:r>
            <a:r>
              <a:rPr lang="en-US" altLang="zh-CN">
                <a:hlinkClick r:id="rId2"/>
              </a:rPr>
              <a:t>http://localhost:8088/</a:t>
            </a:r>
            <a:endParaRPr lang="zh-CN" altLang="en-US"/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6917BB46-3C91-4074-AC55-7213656F49CA}"/>
              </a:ext>
            </a:extLst>
          </p:cNvPr>
          <p:cNvSpPr txBox="1">
            <a:spLocks/>
          </p:cNvSpPr>
          <p:nvPr/>
        </p:nvSpPr>
        <p:spPr>
          <a:xfrm>
            <a:off x="2195450" y="4770159"/>
            <a:ext cx="9214230" cy="8636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IDEA</a:t>
            </a:r>
            <a:r>
              <a:rPr lang="zh-CN" altLang="en-US"/>
              <a:t>中导入基础的模块代码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由于部分基础代码和探花类似，资料中已经准备好了，直接导入。</a:t>
            </a:r>
          </a:p>
        </p:txBody>
      </p:sp>
    </p:spTree>
    <p:extLst>
      <p:ext uri="{BB962C8B-B14F-4D97-AF65-F5344CB8AC3E}">
        <p14:creationId xmlns:p14="http://schemas.microsoft.com/office/powerpoint/2010/main" val="164879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0989712-2A5A-40D6-930C-078A35002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407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tanhua-admin</a:t>
            </a:r>
            <a:r>
              <a:rPr lang="zh-CN" altLang="en-US"/>
              <a:t>下代码结构如下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F2C1A73-66A8-41BD-B563-A5DFC469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0F4729C-FEC8-4EA4-83EB-BA26D8707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Consolas" panose="020B0609020204030204" pitchFamily="49" charset="0"/>
              </a:rPr>
              <a:t>环境搭建</a:t>
            </a:r>
            <a:r>
              <a:rPr lang="en-US" altLang="zh-CN">
                <a:sym typeface="Consolas" panose="020B0609020204030204" pitchFamily="49" charset="0"/>
              </a:rPr>
              <a:t>-</a:t>
            </a:r>
            <a:r>
              <a:rPr lang="zh-CN" altLang="en-US">
                <a:sym typeface="Consolas" panose="020B0609020204030204" pitchFamily="49" charset="0"/>
              </a:rPr>
              <a:t>代码结构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F591B1-6CC5-4135-933E-DDCC2B5F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0" y="2379542"/>
            <a:ext cx="3914775" cy="398511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文本占位符 1">
            <a:extLst>
              <a:ext uri="{FF2B5EF4-FFF2-40B4-BE49-F238E27FC236}">
                <a16:creationId xmlns:a16="http://schemas.microsoft.com/office/drawing/2014/main" id="{F86F697B-B225-414E-A7E6-0A80C37093E8}"/>
              </a:ext>
            </a:extLst>
          </p:cNvPr>
          <p:cNvSpPr txBox="1">
            <a:spLocks/>
          </p:cNvSpPr>
          <p:nvPr/>
        </p:nvSpPr>
        <p:spPr>
          <a:xfrm>
            <a:off x="6096000" y="2240543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管理后台</a:t>
            </a:r>
            <a:r>
              <a:rPr lang="en-US" altLang="zh-CN" sz="1400"/>
              <a:t>web</a:t>
            </a:r>
            <a:r>
              <a:rPr lang="zh-CN" altLang="en-US" sz="1400"/>
              <a:t>端工程</a:t>
            </a:r>
            <a:endParaRPr lang="en-US" altLang="zh-CN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7013B1-F707-4180-9541-40EF50CC559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57399" y="2499138"/>
            <a:ext cx="34386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889DA4F-0D59-4AAF-9724-FDB4EDC67BF2}"/>
              </a:ext>
            </a:extLst>
          </p:cNvPr>
          <p:cNvSpPr/>
          <p:nvPr/>
        </p:nvSpPr>
        <p:spPr>
          <a:xfrm>
            <a:off x="2070657" y="4059622"/>
            <a:ext cx="1734088" cy="596462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8C79EF-1CC6-4077-9112-2D2566B07AC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04745" y="4357853"/>
            <a:ext cx="22912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CE3CE48D-421F-42D6-8B84-9A2B8707B3B2}"/>
              </a:ext>
            </a:extLst>
          </p:cNvPr>
          <p:cNvSpPr txBox="1">
            <a:spLocks/>
          </p:cNvSpPr>
          <p:nvPr/>
        </p:nvSpPr>
        <p:spPr>
          <a:xfrm>
            <a:off x="6085679" y="4138894"/>
            <a:ext cx="4281853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统一异常处理与拦截器</a:t>
            </a:r>
            <a:endParaRPr lang="en-US" altLang="zh-CN" sz="1400" dirty="0"/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48DB156D-A705-4E95-8182-904587D93B2B}"/>
              </a:ext>
            </a:extLst>
          </p:cNvPr>
          <p:cNvSpPr txBox="1">
            <a:spLocks/>
          </p:cNvSpPr>
          <p:nvPr/>
        </p:nvSpPr>
        <p:spPr>
          <a:xfrm>
            <a:off x="7365509" y="5986533"/>
            <a:ext cx="3493247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2" name="三角形 9">
            <a:extLst>
              <a:ext uri="{FF2B5EF4-FFF2-40B4-BE49-F238E27FC236}">
                <a16:creationId xmlns:a16="http://schemas.microsoft.com/office/drawing/2014/main" id="{2B9519C8-7135-41E9-97E1-E8AA557E4F6F}"/>
              </a:ext>
            </a:extLst>
          </p:cNvPr>
          <p:cNvSpPr/>
          <p:nvPr/>
        </p:nvSpPr>
        <p:spPr>
          <a:xfrm rot="2651319">
            <a:off x="6460166" y="5717233"/>
            <a:ext cx="80378" cy="7658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E15C1E-E499-4952-BE21-2AE4F1933B4D}"/>
              </a:ext>
            </a:extLst>
          </p:cNvPr>
          <p:cNvSpPr/>
          <p:nvPr/>
        </p:nvSpPr>
        <p:spPr>
          <a:xfrm>
            <a:off x="6544777" y="5402563"/>
            <a:ext cx="5158920" cy="103071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8F2C85-8BB1-4FB1-86B4-4292295C6C04}"/>
              </a:ext>
            </a:extLst>
          </p:cNvPr>
          <p:cNvSpPr/>
          <p:nvPr/>
        </p:nvSpPr>
        <p:spPr>
          <a:xfrm>
            <a:off x="6444847" y="5460429"/>
            <a:ext cx="920662" cy="295073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7ECD086D-197E-4888-A6F2-7E60625921F4}"/>
              </a:ext>
            </a:extLst>
          </p:cNvPr>
          <p:cNvSpPr txBox="1"/>
          <p:nvPr/>
        </p:nvSpPr>
        <p:spPr>
          <a:xfrm>
            <a:off x="6971496" y="5712697"/>
            <a:ext cx="4506289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49504F"/>
                </a:solidFill>
                <a:ea typeface="Alibaba PuHuiTi R"/>
              </a:rPr>
              <a:t>controller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，</a:t>
            </a:r>
            <a:r>
              <a:rPr lang="en-US" altLang="zh-CN" sz="1400">
                <a:solidFill>
                  <a:srgbClr val="49504F"/>
                </a:solidFill>
                <a:ea typeface="Alibaba PuHuiTi R"/>
              </a:rPr>
              <a:t>service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，</a:t>
            </a:r>
            <a:r>
              <a:rPr lang="en-US" altLang="zh-CN" sz="1400">
                <a:solidFill>
                  <a:srgbClr val="49504F"/>
                </a:solidFill>
                <a:ea typeface="Alibaba PuHuiTi R"/>
              </a:rPr>
              <a:t>mapper</a:t>
            </a:r>
            <a:r>
              <a:rPr lang="zh-CN" altLang="en-US" sz="1400">
                <a:solidFill>
                  <a:srgbClr val="49504F"/>
                </a:solidFill>
                <a:ea typeface="Alibaba PuHuiTi R"/>
              </a:rPr>
              <a:t>统一配置到当前模块下</a:t>
            </a:r>
            <a:endParaRPr lang="en-US" altLang="zh-CN" sz="1400" dirty="0">
              <a:solidFill>
                <a:srgbClr val="49504F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2617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20" grpId="0"/>
      <p:bldP spid="21" grpId="0"/>
      <p:bldP spid="22" grpId="0" animBg="1"/>
      <p:bldP spid="23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后台系统</a:t>
            </a:r>
            <a:endParaRPr lang="en-US" altLang="zh-CN" b="1">
              <a:solidFill>
                <a:schemeClr val="tx1"/>
              </a:solidFill>
              <a:latin typeface="Consolas" panose="020B0609020204030204" pitchFamily="49" charset="0"/>
              <a:ea typeface="黑体" panose="02010609060101010101" pitchFamily="49" charset="-122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管理后台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功能介绍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环境搭建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3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1363E-4E26-4470-A1D4-4CF11DB426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43818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管理员发起登录请求，登录成功后进入主页。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在前后端分离的项目中，一次登录往往会发送多次请求。</a:t>
            </a:r>
            <a:endParaRPr lang="en-US" altLang="zh-CN"/>
          </a:p>
          <a:p>
            <a:r>
              <a:rPr lang="zh-CN" altLang="en-US"/>
              <a:t>获取验证码图片</a:t>
            </a:r>
            <a:endParaRPr lang="en-US" altLang="zh-CN"/>
          </a:p>
          <a:p>
            <a:r>
              <a:rPr lang="zh-CN" altLang="en-US"/>
              <a:t>用户登录，获得</a:t>
            </a:r>
            <a:r>
              <a:rPr lang="en-US" altLang="zh-CN"/>
              <a:t>token</a:t>
            </a:r>
          </a:p>
          <a:p>
            <a:r>
              <a:rPr lang="zh-CN" altLang="en-US"/>
              <a:t>根据</a:t>
            </a:r>
            <a:r>
              <a:rPr lang="en-US" altLang="zh-CN"/>
              <a:t>token</a:t>
            </a:r>
            <a:r>
              <a:rPr lang="zh-CN" altLang="en-US"/>
              <a:t>获取用户信息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1F13FEA-DBAB-4089-85D1-D695891F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56BAE06-8496-4604-A9DF-6A1B490F9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需求分析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25739A3-E34A-4CE4-85AA-678F595E0CC2}"/>
              </a:ext>
            </a:extLst>
          </p:cNvPr>
          <p:cNvCxnSpPr>
            <a:cxnSpLocks/>
          </p:cNvCxnSpPr>
          <p:nvPr/>
        </p:nvCxnSpPr>
        <p:spPr>
          <a:xfrm flipV="1">
            <a:off x="1738105" y="4250678"/>
            <a:ext cx="2280231" cy="82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1364A21-E387-49C3-81B0-3D6D2490C7BE}"/>
              </a:ext>
            </a:extLst>
          </p:cNvPr>
          <p:cNvCxnSpPr>
            <a:cxnSpLocks/>
          </p:cNvCxnSpPr>
          <p:nvPr/>
        </p:nvCxnSpPr>
        <p:spPr>
          <a:xfrm flipV="1">
            <a:off x="1738105" y="4256214"/>
            <a:ext cx="2280231" cy="82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AD5D022-791D-42CC-A74E-04CA9EAF1151}"/>
              </a:ext>
            </a:extLst>
          </p:cNvPr>
          <p:cNvCxnSpPr>
            <a:cxnSpLocks/>
            <a:stCxn id="7" idx="16"/>
            <a:endCxn id="17" idx="1"/>
          </p:cNvCxnSpPr>
          <p:nvPr/>
        </p:nvCxnSpPr>
        <p:spPr>
          <a:xfrm flipV="1">
            <a:off x="1738105" y="4250678"/>
            <a:ext cx="2280231" cy="82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623CF61-259C-4293-87E9-EE6DF358AF01}"/>
              </a:ext>
            </a:extLst>
          </p:cNvPr>
          <p:cNvSpPr/>
          <p:nvPr/>
        </p:nvSpPr>
        <p:spPr>
          <a:xfrm>
            <a:off x="855262" y="3792412"/>
            <a:ext cx="1313077" cy="132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4FDBFA-A53B-46E8-B6B4-9CB8A0F2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1B755-BFBC-4160-80D8-C8923E841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登录流程</a:t>
            </a: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640A0797-9BFE-4424-BFE4-486AEC9FA28A}"/>
              </a:ext>
            </a:extLst>
          </p:cNvPr>
          <p:cNvSpPr txBox="1">
            <a:spLocks/>
          </p:cNvSpPr>
          <p:nvPr/>
        </p:nvSpPr>
        <p:spPr>
          <a:xfrm>
            <a:off x="2423062" y="3906315"/>
            <a:ext cx="1101204" cy="3385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获取验证码</a:t>
            </a:r>
            <a:endParaRPr lang="en-US" altLang="zh-CN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3EFA8F-981C-4A38-8411-BA6659C68DD8}"/>
              </a:ext>
            </a:extLst>
          </p:cNvPr>
          <p:cNvSpPr/>
          <p:nvPr/>
        </p:nvSpPr>
        <p:spPr>
          <a:xfrm>
            <a:off x="4018336" y="4024663"/>
            <a:ext cx="1376550" cy="4520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管理后台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38D7576-9BC6-4590-B3EB-05C94FA2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63" y="1424714"/>
            <a:ext cx="3000375" cy="3257550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4C4639C-9C96-49AD-9E65-5725EB2934DA}"/>
              </a:ext>
            </a:extLst>
          </p:cNvPr>
          <p:cNvCxnSpPr>
            <a:cxnSpLocks/>
            <a:stCxn id="17" idx="2"/>
            <a:endCxn id="6" idx="3"/>
          </p:cNvCxnSpPr>
          <p:nvPr/>
        </p:nvCxnSpPr>
        <p:spPr>
          <a:xfrm rot="5400000">
            <a:off x="3237048" y="3426823"/>
            <a:ext cx="419694" cy="2519433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556CFFB1-3E79-41E9-AAFA-86DE5C12D8BF}"/>
              </a:ext>
            </a:extLst>
          </p:cNvPr>
          <p:cNvGrpSpPr/>
          <p:nvPr/>
        </p:nvGrpSpPr>
        <p:grpSpPr>
          <a:xfrm>
            <a:off x="874101" y="3898530"/>
            <a:ext cx="1313077" cy="1211978"/>
            <a:chOff x="1193503" y="5207303"/>
            <a:chExt cx="1313077" cy="1211978"/>
          </a:xfrm>
        </p:grpSpPr>
        <p:sp>
          <p:nvSpPr>
            <p:cNvPr id="6" name="文本占位符 3">
              <a:extLst>
                <a:ext uri="{FF2B5EF4-FFF2-40B4-BE49-F238E27FC236}">
                  <a16:creationId xmlns:a16="http://schemas.microsoft.com/office/drawing/2014/main" id="{9D3C7A6D-B1CA-49D2-B173-A2E714698EA5}"/>
                </a:ext>
              </a:extLst>
            </p:cNvPr>
            <p:cNvSpPr txBox="1">
              <a:spLocks/>
            </p:cNvSpPr>
            <p:nvPr/>
          </p:nvSpPr>
          <p:spPr>
            <a:xfrm>
              <a:off x="1193503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后台系统页面</a:t>
              </a:r>
              <a:endParaRPr lang="zh-CN" altLang="en-US" sz="1400" dirty="0"/>
            </a:p>
          </p:txBody>
        </p:sp>
        <p:sp>
          <p:nvSpPr>
            <p:cNvPr id="7" name="iconfont-11841-5650496">
              <a:extLst>
                <a:ext uri="{FF2B5EF4-FFF2-40B4-BE49-F238E27FC236}">
                  <a16:creationId xmlns:a16="http://schemas.microsoft.com/office/drawing/2014/main" id="{1E2C0F59-CB20-4595-A286-238DAD1C3F83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260EE247-1DCF-4B25-B8E2-76B94DF1C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262" y="1533418"/>
            <a:ext cx="7104831" cy="1934346"/>
          </a:xfrm>
        </p:spPr>
        <p:txBody>
          <a:bodyPr/>
          <a:lstStyle/>
          <a:p>
            <a:r>
              <a:rPr lang="zh-CN" altLang="en-US"/>
              <a:t>页面刷新时，自动发送获取验证码请求到服务端</a:t>
            </a:r>
            <a:endParaRPr lang="en-US" altLang="zh-CN"/>
          </a:p>
          <a:p>
            <a:r>
              <a:rPr lang="zh-CN" altLang="en-US"/>
              <a:t>输入验证码登录，登录成功返回</a:t>
            </a:r>
            <a:r>
              <a:rPr lang="en-US" altLang="zh-CN"/>
              <a:t>token</a:t>
            </a:r>
          </a:p>
          <a:p>
            <a:r>
              <a:rPr lang="zh-CN" altLang="en-US"/>
              <a:t>通过</a:t>
            </a:r>
            <a:r>
              <a:rPr lang="en-US" altLang="zh-CN"/>
              <a:t>token</a:t>
            </a:r>
            <a:r>
              <a:rPr lang="zh-CN" altLang="en-US"/>
              <a:t>获取用户详情，跳转主页</a:t>
            </a:r>
          </a:p>
        </p:txBody>
      </p:sp>
      <p:sp>
        <p:nvSpPr>
          <p:cNvPr id="44" name="文本占位符 1">
            <a:extLst>
              <a:ext uri="{FF2B5EF4-FFF2-40B4-BE49-F238E27FC236}">
                <a16:creationId xmlns:a16="http://schemas.microsoft.com/office/drawing/2014/main" id="{CBC3F10A-87D1-49D0-931A-7028C6AD560E}"/>
              </a:ext>
            </a:extLst>
          </p:cNvPr>
          <p:cNvSpPr txBox="1">
            <a:spLocks/>
          </p:cNvSpPr>
          <p:nvPr/>
        </p:nvSpPr>
        <p:spPr>
          <a:xfrm>
            <a:off x="2423061" y="4858506"/>
            <a:ext cx="1946807" cy="46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响应验证码图片</a:t>
            </a:r>
            <a:endParaRPr lang="en-US" altLang="zh-CN" sz="1400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7F8E5CF3-2431-41A6-AD2D-47D0EF08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59" y="3178676"/>
            <a:ext cx="1230880" cy="347929"/>
          </a:xfrm>
          <a:prstGeom prst="rect">
            <a:avLst/>
          </a:prstGeom>
        </p:spPr>
      </p:pic>
      <p:sp>
        <p:nvSpPr>
          <p:cNvPr id="47" name="文本占位符 1">
            <a:extLst>
              <a:ext uri="{FF2B5EF4-FFF2-40B4-BE49-F238E27FC236}">
                <a16:creationId xmlns:a16="http://schemas.microsoft.com/office/drawing/2014/main" id="{C7CA4D63-204E-4D04-8CFA-63659CE735C5}"/>
              </a:ext>
            </a:extLst>
          </p:cNvPr>
          <p:cNvSpPr txBox="1">
            <a:spLocks/>
          </p:cNvSpPr>
          <p:nvPr/>
        </p:nvSpPr>
        <p:spPr>
          <a:xfrm>
            <a:off x="8448222" y="3092990"/>
            <a:ext cx="1101204" cy="33855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>
                <a:solidFill>
                  <a:srgbClr val="31275B"/>
                </a:solidFill>
              </a:rPr>
              <a:t>zb4yt</a:t>
            </a:r>
            <a:endParaRPr lang="en-US" altLang="zh-CN" sz="1400" dirty="0">
              <a:solidFill>
                <a:srgbClr val="31275B"/>
              </a:solidFill>
            </a:endParaRPr>
          </a:p>
        </p:txBody>
      </p:sp>
      <p:sp>
        <p:nvSpPr>
          <p:cNvPr id="53" name="文本占位符 1">
            <a:extLst>
              <a:ext uri="{FF2B5EF4-FFF2-40B4-BE49-F238E27FC236}">
                <a16:creationId xmlns:a16="http://schemas.microsoft.com/office/drawing/2014/main" id="{6E3A5DE7-CA1B-4E21-8229-2B7EF26416F3}"/>
              </a:ext>
            </a:extLst>
          </p:cNvPr>
          <p:cNvSpPr txBox="1">
            <a:spLocks/>
          </p:cNvSpPr>
          <p:nvPr/>
        </p:nvSpPr>
        <p:spPr>
          <a:xfrm>
            <a:off x="2039623" y="3829121"/>
            <a:ext cx="2128638" cy="5962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发送登录请求</a:t>
            </a:r>
            <a:endParaRPr lang="en-US" altLang="zh-CN" sz="1400"/>
          </a:p>
          <a:p>
            <a:pPr marL="0" indent="0">
              <a:buFont typeface="Wingdings" pitchFamily="2" charset="2"/>
              <a:buNone/>
            </a:pPr>
            <a:r>
              <a:rPr lang="zh-CN" altLang="en-US" sz="1400"/>
              <a:t>验证码，用户名，密码</a:t>
            </a:r>
            <a:endParaRPr lang="en-US" altLang="zh-CN" sz="140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A11DB0DD-7A18-4CB2-816D-D6D2C8EA6BC7}"/>
              </a:ext>
            </a:extLst>
          </p:cNvPr>
          <p:cNvCxnSpPr>
            <a:cxnSpLocks/>
          </p:cNvCxnSpPr>
          <p:nvPr/>
        </p:nvCxnSpPr>
        <p:spPr>
          <a:xfrm rot="5400000">
            <a:off x="3237048" y="3432359"/>
            <a:ext cx="419694" cy="2519433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占位符 1">
            <a:extLst>
              <a:ext uri="{FF2B5EF4-FFF2-40B4-BE49-F238E27FC236}">
                <a16:creationId xmlns:a16="http://schemas.microsoft.com/office/drawing/2014/main" id="{3BE0AE71-DD36-4BBD-9B59-3B4C0D97DD72}"/>
              </a:ext>
            </a:extLst>
          </p:cNvPr>
          <p:cNvSpPr txBox="1">
            <a:spLocks/>
          </p:cNvSpPr>
          <p:nvPr/>
        </p:nvSpPr>
        <p:spPr>
          <a:xfrm>
            <a:off x="2423061" y="4864042"/>
            <a:ext cx="1946807" cy="46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/>
              <a:t>token</a:t>
            </a:r>
            <a:endParaRPr lang="en-US" altLang="zh-CN" sz="1400" dirty="0"/>
          </a:p>
        </p:txBody>
      </p:sp>
      <p:sp>
        <p:nvSpPr>
          <p:cNvPr id="56" name="文本占位符 1">
            <a:extLst>
              <a:ext uri="{FF2B5EF4-FFF2-40B4-BE49-F238E27FC236}">
                <a16:creationId xmlns:a16="http://schemas.microsoft.com/office/drawing/2014/main" id="{9033A818-F9F5-4486-8062-CC18C4A47B6B}"/>
              </a:ext>
            </a:extLst>
          </p:cNvPr>
          <p:cNvSpPr txBox="1">
            <a:spLocks/>
          </p:cNvSpPr>
          <p:nvPr/>
        </p:nvSpPr>
        <p:spPr>
          <a:xfrm>
            <a:off x="931413" y="4952338"/>
            <a:ext cx="1946807" cy="46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>
                <a:solidFill>
                  <a:srgbClr val="AD2B26"/>
                </a:solidFill>
              </a:rPr>
              <a:t>token</a:t>
            </a:r>
            <a:endParaRPr lang="en-US" altLang="zh-CN" sz="1400" dirty="0">
              <a:solidFill>
                <a:srgbClr val="AD2B26"/>
              </a:solidFill>
            </a:endParaRPr>
          </a:p>
        </p:txBody>
      </p:sp>
      <p:sp>
        <p:nvSpPr>
          <p:cNvPr id="58" name="文本占位符 1">
            <a:extLst>
              <a:ext uri="{FF2B5EF4-FFF2-40B4-BE49-F238E27FC236}">
                <a16:creationId xmlns:a16="http://schemas.microsoft.com/office/drawing/2014/main" id="{83E0F651-9169-4D7A-9147-D18BEAFE0D44}"/>
              </a:ext>
            </a:extLst>
          </p:cNvPr>
          <p:cNvSpPr txBox="1">
            <a:spLocks/>
          </p:cNvSpPr>
          <p:nvPr/>
        </p:nvSpPr>
        <p:spPr>
          <a:xfrm>
            <a:off x="2206020" y="3819912"/>
            <a:ext cx="1313078" cy="42830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获取用户信息</a:t>
            </a:r>
            <a:endParaRPr lang="en-US" altLang="zh-CN" sz="1400"/>
          </a:p>
          <a:p>
            <a:pPr marL="0" indent="0">
              <a:buFont typeface="Wingdings" pitchFamily="2" charset="2"/>
              <a:buNone/>
            </a:pPr>
            <a:r>
              <a:rPr lang="en-US" altLang="zh-CN" sz="1400"/>
              <a:t>token</a:t>
            </a:r>
            <a:endParaRPr lang="en-US" altLang="zh-CN" sz="140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323183A-CC4E-492E-8817-8275F94BBD1D}"/>
              </a:ext>
            </a:extLst>
          </p:cNvPr>
          <p:cNvCxnSpPr>
            <a:cxnSpLocks/>
          </p:cNvCxnSpPr>
          <p:nvPr/>
        </p:nvCxnSpPr>
        <p:spPr>
          <a:xfrm rot="5400000">
            <a:off x="3237048" y="3426823"/>
            <a:ext cx="419694" cy="2519433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占位符 1">
            <a:extLst>
              <a:ext uri="{FF2B5EF4-FFF2-40B4-BE49-F238E27FC236}">
                <a16:creationId xmlns:a16="http://schemas.microsoft.com/office/drawing/2014/main" id="{7E1FC3BF-046F-4FE9-B0F6-28467784E360}"/>
              </a:ext>
            </a:extLst>
          </p:cNvPr>
          <p:cNvSpPr txBox="1">
            <a:spLocks/>
          </p:cNvSpPr>
          <p:nvPr/>
        </p:nvSpPr>
        <p:spPr>
          <a:xfrm>
            <a:off x="2130539" y="4877470"/>
            <a:ext cx="1946807" cy="46607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1400"/>
              <a:t>用户详情</a:t>
            </a:r>
            <a:endParaRPr lang="en-US" altLang="zh-CN" sz="1400" dirty="0"/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FD73F4F6-7504-4B4D-82AF-D61A79F57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886" y="1424714"/>
            <a:ext cx="2666286" cy="36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6" grpId="1"/>
      <p:bldP spid="17" grpId="0" animBg="1"/>
      <p:bldP spid="44" grpId="0"/>
      <p:bldP spid="44" grpId="1"/>
      <p:bldP spid="47" grpId="0"/>
      <p:bldP spid="47" grpId="1"/>
      <p:bldP spid="53" grpId="0"/>
      <p:bldP spid="53" grpId="1"/>
      <p:bldP spid="55" grpId="0"/>
      <p:bldP spid="55" grpId="1"/>
      <p:bldP spid="56" grpId="0"/>
      <p:bldP spid="56" grpId="1"/>
      <p:bldP spid="58" grpId="0"/>
      <p:bldP spid="58" grpId="1"/>
      <p:bldP spid="60" grpId="0"/>
      <p:bldP spid="6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349B79-2F66-47D4-AA92-DD4BF2B41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登录需要用到的是</a:t>
            </a:r>
            <a:r>
              <a:rPr lang="en-US" altLang="zh-CN"/>
              <a:t>tb_admin</a:t>
            </a:r>
            <a:r>
              <a:rPr lang="zh-CN" altLang="en-US"/>
              <a:t>表，表结构如下：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3D4C37-24B6-4B07-A055-A7E66C5D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6635A-3930-4C23-AF2E-7922AAA7B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数据库表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0D6898-3D9F-4905-BF37-64986F7F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7" y="2584450"/>
            <a:ext cx="1010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6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E9B2A60-DB32-42ED-AD92-F0B897BF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2552AA7-D617-4FCA-8EB6-8AAB9F8D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验证码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583237DE-4611-4E15-8D78-EF47E2F7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173940"/>
              </p:ext>
            </p:extLst>
          </p:nvPr>
        </p:nvGraphicFramePr>
        <p:xfrm>
          <a:off x="842358" y="1712220"/>
          <a:ext cx="6643677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8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93979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288304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/system/users/verification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uuid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83507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验证码图片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EC9665B-3367-421A-96F5-B2A428A2E34C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0EB52-051B-4933-B424-E89386061A27}"/>
              </a:ext>
            </a:extLst>
          </p:cNvPr>
          <p:cNvSpPr/>
          <p:nvPr/>
        </p:nvSpPr>
        <p:spPr>
          <a:xfrm>
            <a:off x="3369924" y="2794571"/>
            <a:ext cx="3328827" cy="3338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4FF72411-BA8C-4178-BF8D-4A7588A211D3}"/>
              </a:ext>
            </a:extLst>
          </p:cNvPr>
          <p:cNvSpPr txBox="1">
            <a:spLocks/>
          </p:cNvSpPr>
          <p:nvPr/>
        </p:nvSpPr>
        <p:spPr>
          <a:xfrm>
            <a:off x="760494" y="3501641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45681051-19C9-4EFD-A3F2-ECB28EA55158}"/>
              </a:ext>
            </a:extLst>
          </p:cNvPr>
          <p:cNvSpPr/>
          <p:nvPr/>
        </p:nvSpPr>
        <p:spPr>
          <a:xfrm rot="2651319">
            <a:off x="880978" y="56910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C7309B-B49F-41F5-BF55-DA7E695862B4}"/>
              </a:ext>
            </a:extLst>
          </p:cNvPr>
          <p:cNvSpPr/>
          <p:nvPr/>
        </p:nvSpPr>
        <p:spPr>
          <a:xfrm>
            <a:off x="974293" y="5334450"/>
            <a:ext cx="9348268" cy="105118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49AFCE-A8D3-4E95-A651-72CD03894924}"/>
              </a:ext>
            </a:extLst>
          </p:cNvPr>
          <p:cNvSpPr/>
          <p:nvPr/>
        </p:nvSpPr>
        <p:spPr>
          <a:xfrm>
            <a:off x="874364" y="54069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98C3D82-28FB-4F97-89ED-9A613C3F8DA9}"/>
              </a:ext>
            </a:extLst>
          </p:cNvPr>
          <p:cNvSpPr txBox="1"/>
          <p:nvPr/>
        </p:nvSpPr>
        <p:spPr>
          <a:xfrm>
            <a:off x="1401012" y="5651322"/>
            <a:ext cx="816566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手机端获取验证码可以通过手机号码保证唯一性。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页面端验证码自动生成</a:t>
            </a:r>
            <a:r>
              <a:rPr lang="en-US" altLang="zh-CN" sz="1400">
                <a:solidFill>
                  <a:srgbClr val="AD2B26"/>
                </a:solidFill>
                <a:ea typeface="Alibaba PuHuiTi R"/>
              </a:rPr>
              <a:t>UUID</a:t>
            </a:r>
            <a:r>
              <a:rPr lang="zh-CN" altLang="en-US" sz="1400">
                <a:ea typeface="Alibaba PuHuiTi R"/>
              </a:rPr>
              <a:t>保证唯一性</a:t>
            </a:r>
            <a:endParaRPr lang="en-US" altLang="zh-CN" sz="140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3274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uild="p"/>
      <p:bldP spid="10" grpId="0" animBg="1"/>
      <p:bldP spid="13" grpId="0" animBg="1"/>
      <p:bldP spid="17" grpId="0" animBg="1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68876C-A4E9-4B75-8587-635184F1A07D}"/>
              </a:ext>
            </a:extLst>
          </p:cNvPr>
          <p:cNvCxnSpPr>
            <a:cxnSpLocks/>
            <a:stCxn id="32" idx="16"/>
            <a:endCxn id="28" idx="1"/>
          </p:cNvCxnSpPr>
          <p:nvPr/>
        </p:nvCxnSpPr>
        <p:spPr>
          <a:xfrm>
            <a:off x="3638151" y="2837419"/>
            <a:ext cx="3260652" cy="928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11848D6-A3A1-4C8F-9A3F-D97CB279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1C56A-061B-4EEC-AE4C-2A2FA0D22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验证码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-UUID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D28C49-5B5A-42EC-9BA6-0D95F27BF2F1}"/>
              </a:ext>
            </a:extLst>
          </p:cNvPr>
          <p:cNvSpPr/>
          <p:nvPr/>
        </p:nvSpPr>
        <p:spPr>
          <a:xfrm>
            <a:off x="2774146" y="2288721"/>
            <a:ext cx="1313077" cy="132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D8C874-E799-48E5-A176-B15D22092099}"/>
              </a:ext>
            </a:extLst>
          </p:cNvPr>
          <p:cNvSpPr/>
          <p:nvPr/>
        </p:nvSpPr>
        <p:spPr>
          <a:xfrm>
            <a:off x="6898803" y="2467042"/>
            <a:ext cx="1150430" cy="7593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管理后台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666144-D588-4E1C-8D14-A97ACDDB80B1}"/>
              </a:ext>
            </a:extLst>
          </p:cNvPr>
          <p:cNvGrpSpPr/>
          <p:nvPr/>
        </p:nvGrpSpPr>
        <p:grpSpPr>
          <a:xfrm>
            <a:off x="2774147" y="2484451"/>
            <a:ext cx="1313077" cy="1211978"/>
            <a:chOff x="1193503" y="5207303"/>
            <a:chExt cx="1313077" cy="1211978"/>
          </a:xfrm>
        </p:grpSpPr>
        <p:sp>
          <p:nvSpPr>
            <p:cNvPr id="31" name="文本占位符 3">
              <a:extLst>
                <a:ext uri="{FF2B5EF4-FFF2-40B4-BE49-F238E27FC236}">
                  <a16:creationId xmlns:a16="http://schemas.microsoft.com/office/drawing/2014/main" id="{B7119446-9A22-499C-9605-C3A86EB80686}"/>
                </a:ext>
              </a:extLst>
            </p:cNvPr>
            <p:cNvSpPr txBox="1">
              <a:spLocks/>
            </p:cNvSpPr>
            <p:nvPr/>
          </p:nvSpPr>
          <p:spPr>
            <a:xfrm>
              <a:off x="1193503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后台系统页面</a:t>
              </a:r>
              <a:endParaRPr lang="zh-CN" altLang="en-US" sz="1400" dirty="0"/>
            </a:p>
          </p:txBody>
        </p:sp>
        <p:sp>
          <p:nvSpPr>
            <p:cNvPr id="32" name="iconfont-11841-5650496">
              <a:extLst>
                <a:ext uri="{FF2B5EF4-FFF2-40B4-BE49-F238E27FC236}">
                  <a16:creationId xmlns:a16="http://schemas.microsoft.com/office/drawing/2014/main" id="{42899713-D1C8-447C-9D83-6D3192B13A35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圆柱体 53">
            <a:extLst>
              <a:ext uri="{FF2B5EF4-FFF2-40B4-BE49-F238E27FC236}">
                <a16:creationId xmlns:a16="http://schemas.microsoft.com/office/drawing/2014/main" id="{3BC4A832-6E9C-4C8F-89A3-C3BF79674AA4}"/>
              </a:ext>
            </a:extLst>
          </p:cNvPr>
          <p:cNvSpPr/>
          <p:nvPr/>
        </p:nvSpPr>
        <p:spPr>
          <a:xfrm>
            <a:off x="6771374" y="4176867"/>
            <a:ext cx="1405288" cy="517190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4528DEE-0659-4DDD-A3D5-FCDD02C92C35}"/>
              </a:ext>
            </a:extLst>
          </p:cNvPr>
          <p:cNvCxnSpPr>
            <a:cxnSpLocks/>
            <a:stCxn id="28" idx="2"/>
            <a:endCxn id="54" idx="1"/>
          </p:cNvCxnSpPr>
          <p:nvPr/>
        </p:nvCxnSpPr>
        <p:spPr>
          <a:xfrm>
            <a:off x="7474018" y="3226359"/>
            <a:ext cx="0" cy="95050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4A233D62-080E-430A-89D0-344949A93D29}"/>
              </a:ext>
            </a:extLst>
          </p:cNvPr>
          <p:cNvSpPr txBox="1">
            <a:spLocks/>
          </p:cNvSpPr>
          <p:nvPr/>
        </p:nvSpPr>
        <p:spPr>
          <a:xfrm>
            <a:off x="964854" y="2209523"/>
            <a:ext cx="1812701" cy="7449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  <a:r>
              <a:rPr lang="zh-CN" altLang="en-US" sz="1400"/>
              <a:t>、生成唯一</a:t>
            </a:r>
            <a:r>
              <a:rPr lang="en-US" altLang="zh-CN" sz="1400"/>
              <a:t>UUID</a:t>
            </a:r>
          </a:p>
          <a:p>
            <a:r>
              <a:rPr lang="en-US" altLang="zh-CN" sz="1400">
                <a:solidFill>
                  <a:srgbClr val="AD2B26"/>
                </a:solidFill>
              </a:rPr>
              <a:t>ID001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923E02A4-51EC-4933-B295-F144E62C09B2}"/>
              </a:ext>
            </a:extLst>
          </p:cNvPr>
          <p:cNvSpPr txBox="1">
            <a:spLocks/>
          </p:cNvSpPr>
          <p:nvPr/>
        </p:nvSpPr>
        <p:spPr>
          <a:xfrm>
            <a:off x="4576362" y="2474232"/>
            <a:ext cx="1812701" cy="7449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2</a:t>
            </a:r>
            <a:r>
              <a:rPr lang="zh-CN" altLang="en-US" sz="1400"/>
              <a:t>、获取验证码</a:t>
            </a:r>
            <a:r>
              <a:rPr lang="en-US" altLang="zh-CN" sz="1400">
                <a:solidFill>
                  <a:srgbClr val="AD2B26"/>
                </a:solidFill>
              </a:rPr>
              <a:t>ID001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5F9660A6-B835-4B2C-932A-1D2A088DC342}"/>
              </a:ext>
            </a:extLst>
          </p:cNvPr>
          <p:cNvSpPr txBox="1">
            <a:spLocks/>
          </p:cNvSpPr>
          <p:nvPr/>
        </p:nvSpPr>
        <p:spPr>
          <a:xfrm>
            <a:off x="8357348" y="2467042"/>
            <a:ext cx="2576950" cy="8011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zh-CN" altLang="en-US" sz="1400"/>
              <a:t>、生成验证码，存入</a:t>
            </a:r>
            <a:r>
              <a:rPr lang="en-US" altLang="zh-CN" sz="1400"/>
              <a:t>Redis</a:t>
            </a:r>
          </a:p>
          <a:p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D6EDF3E-1578-46BF-9619-16E680F4133A}"/>
              </a:ext>
            </a:extLst>
          </p:cNvPr>
          <p:cNvSpPr txBox="1"/>
          <p:nvPr/>
        </p:nvSpPr>
        <p:spPr>
          <a:xfrm>
            <a:off x="6771374" y="4853686"/>
            <a:ext cx="3047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AD2B26"/>
                </a:solidFill>
              </a:rPr>
              <a:t>ID001 = </a:t>
            </a:r>
            <a:r>
              <a:rPr lang="zh-CN" altLang="en-US" sz="1800">
                <a:solidFill>
                  <a:srgbClr val="AD2B26"/>
                </a:solidFill>
              </a:rPr>
              <a:t>验证码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54" grpId="0" animBg="1"/>
      <p:bldP spid="64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68876C-A4E9-4B75-8587-635184F1A07D}"/>
              </a:ext>
            </a:extLst>
          </p:cNvPr>
          <p:cNvCxnSpPr>
            <a:cxnSpLocks/>
            <a:stCxn id="32" idx="16"/>
            <a:endCxn id="28" idx="1"/>
          </p:cNvCxnSpPr>
          <p:nvPr/>
        </p:nvCxnSpPr>
        <p:spPr>
          <a:xfrm>
            <a:off x="3638151" y="2837419"/>
            <a:ext cx="3260652" cy="928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11848D6-A3A1-4C8F-9A3F-D97CB279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1C56A-061B-4EEC-AE4C-2A2FA0D22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验证码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-UUID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7D28C49-5B5A-42EC-9BA6-0D95F27BF2F1}"/>
              </a:ext>
            </a:extLst>
          </p:cNvPr>
          <p:cNvSpPr/>
          <p:nvPr/>
        </p:nvSpPr>
        <p:spPr>
          <a:xfrm>
            <a:off x="2774146" y="2288721"/>
            <a:ext cx="1313077" cy="132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D8C874-E799-48E5-A176-B15D22092099}"/>
              </a:ext>
            </a:extLst>
          </p:cNvPr>
          <p:cNvSpPr/>
          <p:nvPr/>
        </p:nvSpPr>
        <p:spPr>
          <a:xfrm>
            <a:off x="6898803" y="2467042"/>
            <a:ext cx="1150430" cy="75931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管理后台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1666144-D588-4E1C-8D14-A97ACDDB80B1}"/>
              </a:ext>
            </a:extLst>
          </p:cNvPr>
          <p:cNvGrpSpPr/>
          <p:nvPr/>
        </p:nvGrpSpPr>
        <p:grpSpPr>
          <a:xfrm>
            <a:off x="2774147" y="2484451"/>
            <a:ext cx="1313077" cy="1211978"/>
            <a:chOff x="1193503" y="5207303"/>
            <a:chExt cx="1313077" cy="1211978"/>
          </a:xfrm>
        </p:grpSpPr>
        <p:sp>
          <p:nvSpPr>
            <p:cNvPr id="31" name="文本占位符 3">
              <a:extLst>
                <a:ext uri="{FF2B5EF4-FFF2-40B4-BE49-F238E27FC236}">
                  <a16:creationId xmlns:a16="http://schemas.microsoft.com/office/drawing/2014/main" id="{B7119446-9A22-499C-9605-C3A86EB80686}"/>
                </a:ext>
              </a:extLst>
            </p:cNvPr>
            <p:cNvSpPr txBox="1">
              <a:spLocks/>
            </p:cNvSpPr>
            <p:nvPr/>
          </p:nvSpPr>
          <p:spPr>
            <a:xfrm>
              <a:off x="1193503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后台系统页面</a:t>
              </a:r>
              <a:endParaRPr lang="zh-CN" altLang="en-US" sz="1400" dirty="0"/>
            </a:p>
          </p:txBody>
        </p:sp>
        <p:sp>
          <p:nvSpPr>
            <p:cNvPr id="32" name="iconfont-11841-5650496">
              <a:extLst>
                <a:ext uri="{FF2B5EF4-FFF2-40B4-BE49-F238E27FC236}">
                  <a16:creationId xmlns:a16="http://schemas.microsoft.com/office/drawing/2014/main" id="{42899713-D1C8-447C-9D83-6D3192B13A35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圆柱体 53">
            <a:extLst>
              <a:ext uri="{FF2B5EF4-FFF2-40B4-BE49-F238E27FC236}">
                <a16:creationId xmlns:a16="http://schemas.microsoft.com/office/drawing/2014/main" id="{3BC4A832-6E9C-4C8F-89A3-C3BF79674AA4}"/>
              </a:ext>
            </a:extLst>
          </p:cNvPr>
          <p:cNvSpPr/>
          <p:nvPr/>
        </p:nvSpPr>
        <p:spPr>
          <a:xfrm>
            <a:off x="6771374" y="4176867"/>
            <a:ext cx="1405288" cy="517190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4528DEE-0659-4DDD-A3D5-FCDD02C92C35}"/>
              </a:ext>
            </a:extLst>
          </p:cNvPr>
          <p:cNvCxnSpPr>
            <a:cxnSpLocks/>
            <a:stCxn id="28" idx="2"/>
            <a:endCxn id="54" idx="1"/>
          </p:cNvCxnSpPr>
          <p:nvPr/>
        </p:nvCxnSpPr>
        <p:spPr>
          <a:xfrm>
            <a:off x="7474018" y="3226359"/>
            <a:ext cx="0" cy="95050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3">
            <a:extLst>
              <a:ext uri="{FF2B5EF4-FFF2-40B4-BE49-F238E27FC236}">
                <a16:creationId xmlns:a16="http://schemas.microsoft.com/office/drawing/2014/main" id="{4A233D62-080E-430A-89D0-344949A93D29}"/>
              </a:ext>
            </a:extLst>
          </p:cNvPr>
          <p:cNvSpPr txBox="1">
            <a:spLocks/>
          </p:cNvSpPr>
          <p:nvPr/>
        </p:nvSpPr>
        <p:spPr>
          <a:xfrm>
            <a:off x="2731800" y="3607951"/>
            <a:ext cx="1812701" cy="74493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rgbClr val="AD2B26"/>
                </a:solidFill>
              </a:rPr>
              <a:t>ID001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923E02A4-51EC-4933-B295-F144E62C09B2}"/>
              </a:ext>
            </a:extLst>
          </p:cNvPr>
          <p:cNvSpPr txBox="1">
            <a:spLocks/>
          </p:cNvSpPr>
          <p:nvPr/>
        </p:nvSpPr>
        <p:spPr>
          <a:xfrm>
            <a:off x="4128238" y="2449255"/>
            <a:ext cx="2770565" cy="11430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1</a:t>
            </a:r>
            <a:r>
              <a:rPr lang="zh-CN" altLang="en-US" sz="1400"/>
              <a:t>、用户登录</a:t>
            </a:r>
            <a:endParaRPr lang="en-US" altLang="zh-CN" sz="1400"/>
          </a:p>
          <a:p>
            <a:r>
              <a:rPr lang="en-US" altLang="zh-CN" sz="1400">
                <a:solidFill>
                  <a:srgbClr val="AD2B26"/>
                </a:solidFill>
              </a:rPr>
              <a:t>UUID</a:t>
            </a:r>
            <a:r>
              <a:rPr lang="zh-CN" altLang="en-US" sz="1400">
                <a:solidFill>
                  <a:srgbClr val="AD2B26"/>
                </a:solidFill>
              </a:rPr>
              <a:t>，验证码，用户名，密码</a:t>
            </a:r>
            <a:endParaRPr lang="zh-CN" altLang="en-US" sz="1400" dirty="0">
              <a:solidFill>
                <a:srgbClr val="AD2B26"/>
              </a:solidFill>
            </a:endParaRPr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5F9660A6-B835-4B2C-932A-1D2A088DC342}"/>
              </a:ext>
            </a:extLst>
          </p:cNvPr>
          <p:cNvSpPr txBox="1">
            <a:spLocks/>
          </p:cNvSpPr>
          <p:nvPr/>
        </p:nvSpPr>
        <p:spPr>
          <a:xfrm>
            <a:off x="8357348" y="2467042"/>
            <a:ext cx="2576950" cy="8011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3</a:t>
            </a:r>
            <a:r>
              <a:rPr lang="zh-CN" altLang="en-US" sz="1400"/>
              <a:t>、根据</a:t>
            </a:r>
            <a:r>
              <a:rPr lang="en-US" altLang="zh-CN" sz="1400"/>
              <a:t>UUID</a:t>
            </a:r>
            <a:r>
              <a:rPr lang="zh-CN" altLang="en-US" sz="1400"/>
              <a:t>获取验证码</a:t>
            </a:r>
            <a:r>
              <a:rPr lang="zh-CN" altLang="en-US" sz="1400">
                <a:solidFill>
                  <a:srgbClr val="AD2B26"/>
                </a:solidFill>
              </a:rPr>
              <a:t>，完成登录</a:t>
            </a:r>
            <a:endParaRPr lang="en-US" altLang="zh-CN" sz="140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D6EDF3E-1578-46BF-9619-16E680F4133A}"/>
              </a:ext>
            </a:extLst>
          </p:cNvPr>
          <p:cNvSpPr txBox="1"/>
          <p:nvPr/>
        </p:nvSpPr>
        <p:spPr>
          <a:xfrm>
            <a:off x="6771374" y="4853686"/>
            <a:ext cx="3047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AD2B26"/>
                </a:solidFill>
              </a:rPr>
              <a:t>ID001 = </a:t>
            </a:r>
            <a:r>
              <a:rPr lang="zh-CN" altLang="en-US" sz="1800">
                <a:solidFill>
                  <a:srgbClr val="AD2B26"/>
                </a:solidFill>
              </a:rPr>
              <a:t>验证码</a:t>
            </a:r>
            <a:endParaRPr lang="zh-CN" altLang="en-US" sz="1800" dirty="0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54" grpId="0" animBg="1"/>
      <p:bldP spid="61" grpId="0"/>
      <p:bldP spid="62" grpId="0"/>
      <p:bldP spid="64" grpId="0"/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1B561A-2660-431B-A9A6-A32C3DBA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29B99-2BAF-45D5-B9DD-125368B12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验证码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代码实现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2D670B-4BEE-488F-A53A-05384377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57" y="2793668"/>
            <a:ext cx="7613585" cy="3600986"/>
          </a:xfrm>
          <a:prstGeom prst="rect">
            <a:avLst/>
          </a:prstGeom>
          <a:solidFill>
            <a:srgbClr val="FFFFE4"/>
          </a:solidFill>
          <a:ln>
            <a:solidFill>
              <a:srgbClr val="31275B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"/verification"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verification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HttpServletResponse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throws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IOException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设置响应参数（响应的图片不能缓存）</a:t>
            </a:r>
            <a:endParaRPr lang="en-US" altLang="zh-CN" sz="1200">
              <a:solidFill>
                <a:srgbClr val="77777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setDateHeader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"Expires"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"Cache-Control"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"no-store, no-cache, must-revalidate"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addHeader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"Cache-Control"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"post-check=0, pre-check=0"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"Pragma"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"no-cache"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setContentType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"image/jpeg"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、通过工具类生成验证码对象（图片数据和验证码信息）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LineCaptcha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captcha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CaptchaUtil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createLineCaptcha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299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97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captcha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getCode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 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、调用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，将验证码存入到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redis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redisTemplate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opsForValue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Constants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CAP_CODE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11111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、通过输出流输出验证码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213B75"/>
                </a:solidFill>
                <a:effectLst/>
                <a:latin typeface="Consolas" panose="020B0609020204030204" pitchFamily="49" charset="0"/>
              </a:rPr>
              <a:t>captcha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getOutputStream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B2C34F0-B6CB-4072-8541-0CAFDD2F9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894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配置</a:t>
            </a:r>
            <a:r>
              <a:rPr lang="en-US" altLang="zh-CN"/>
              <a:t>Controller</a:t>
            </a:r>
            <a:r>
              <a:rPr lang="zh-CN" altLang="en-US"/>
              <a:t>接受参数，使用工具类即可生成验证码；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不要忘记，验证码需要存入</a:t>
            </a:r>
            <a:r>
              <a:rPr lang="en-US" altLang="zh-CN"/>
              <a:t>Redis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533EB09-B403-4399-94EB-C4FAB1B28C87}"/>
              </a:ext>
            </a:extLst>
          </p:cNvPr>
          <p:cNvSpPr/>
          <p:nvPr/>
        </p:nvSpPr>
        <p:spPr>
          <a:xfrm>
            <a:off x="1127381" y="4435007"/>
            <a:ext cx="5254167" cy="695258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3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2B03888-2B8D-4C00-A641-0D05D70C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2A6AB9B0-D39B-4FDE-8DBD-32C83EF3E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执行流程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16C98B-B1F7-41F1-BE13-D79514FB4FC9}"/>
              </a:ext>
            </a:extLst>
          </p:cNvPr>
          <p:cNvSpPr/>
          <p:nvPr/>
        </p:nvSpPr>
        <p:spPr>
          <a:xfrm>
            <a:off x="5520845" y="1293415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a typeface="阿里巴巴普惠体" panose="00020600040101010101"/>
              </a:rPr>
              <a:t>Redis</a:t>
            </a:r>
            <a:endParaRPr lang="zh-CN" altLang="en-US" sz="1600">
              <a:ea typeface="阿里巴巴普惠体" panose="00020600040101010101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850264-D8EA-48BC-9EFF-623442571C51}"/>
              </a:ext>
            </a:extLst>
          </p:cNvPr>
          <p:cNvSpPr/>
          <p:nvPr/>
        </p:nvSpPr>
        <p:spPr>
          <a:xfrm>
            <a:off x="3452573" y="3055620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服务端</a:t>
            </a: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1623DDA0-7BA6-4A60-B703-99D04E63324F}"/>
              </a:ext>
            </a:extLst>
          </p:cNvPr>
          <p:cNvSpPr/>
          <p:nvPr/>
        </p:nvSpPr>
        <p:spPr>
          <a:xfrm>
            <a:off x="5363027" y="4225062"/>
            <a:ext cx="2035371" cy="905069"/>
          </a:xfrm>
          <a:prstGeom prst="diamond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a typeface="阿里巴巴普惠体" panose="00020600040101010101"/>
              </a:rPr>
              <a:t>用户密码是否正确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C43BE-6BC1-4701-B3B7-F4605C1853EC}"/>
              </a:ext>
            </a:extLst>
          </p:cNvPr>
          <p:cNvSpPr/>
          <p:nvPr/>
        </p:nvSpPr>
        <p:spPr>
          <a:xfrm>
            <a:off x="5652924" y="5758204"/>
            <a:ext cx="1455576" cy="8397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ea typeface="阿里巴巴普惠体" panose="00020600040101010101"/>
              </a:rPr>
              <a:t>生成</a:t>
            </a:r>
            <a:r>
              <a:rPr lang="en-US" altLang="zh-CN" sz="1600">
                <a:ea typeface="阿里巴巴普惠体" panose="00020600040101010101"/>
              </a:rPr>
              <a:t>token</a:t>
            </a:r>
            <a:endParaRPr lang="zh-CN" altLang="en-US" sz="1600">
              <a:ea typeface="阿里巴巴普惠体" panose="00020600040101010101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57044F18-E6B8-4A82-A891-1020B6DB8AFB}"/>
              </a:ext>
            </a:extLst>
          </p:cNvPr>
          <p:cNvSpPr/>
          <p:nvPr/>
        </p:nvSpPr>
        <p:spPr>
          <a:xfrm>
            <a:off x="7804799" y="3102113"/>
            <a:ext cx="1564640" cy="746760"/>
          </a:xfrm>
          <a:prstGeom prst="parallelogram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41B93E6-7E8E-4DB9-A8EF-ED21D625BC1C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179437" y="1714212"/>
            <a:ext cx="1342332" cy="1340484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C3B7575-C381-43A4-B859-F20E340120D3}"/>
              </a:ext>
            </a:extLst>
          </p:cNvPr>
          <p:cNvSpPr txBox="1"/>
          <p:nvPr/>
        </p:nvSpPr>
        <p:spPr>
          <a:xfrm>
            <a:off x="4180361" y="22306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515151"/>
                </a:solidFill>
                <a:ea typeface="Alibaba PuHuiTi R"/>
              </a:rPr>
              <a:t>校验验证码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010300-00AD-42ED-BB40-A25241E5C804}"/>
              </a:ext>
            </a:extLst>
          </p:cNvPr>
          <p:cNvSpPr txBox="1"/>
          <p:nvPr/>
        </p:nvSpPr>
        <p:spPr>
          <a:xfrm>
            <a:off x="2003964" y="3102094"/>
            <a:ext cx="1290882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515151"/>
                </a:solidFill>
                <a:ea typeface="Alibaba PuHuiTi R"/>
              </a:rPr>
              <a:t>用户名，密码</a:t>
            </a:r>
            <a:endParaRPr lang="en-US" altLang="zh-CN" sz="1400">
              <a:solidFill>
                <a:srgbClr val="515151"/>
              </a:solidFill>
              <a:ea typeface="Alibaba PuHuiTi R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515151"/>
                </a:solidFill>
                <a:ea typeface="Alibaba PuHuiTi R"/>
              </a:rPr>
              <a:t>验证码，</a:t>
            </a:r>
            <a:r>
              <a:rPr lang="en-US" altLang="zh-CN" sz="1400">
                <a:solidFill>
                  <a:srgbClr val="515151"/>
                </a:solidFill>
                <a:ea typeface="Alibaba PuHuiTi R"/>
              </a:rPr>
              <a:t>UUID</a:t>
            </a:r>
            <a:endParaRPr lang="zh-CN" altLang="en-US" sz="1400">
              <a:solidFill>
                <a:srgbClr val="515151"/>
              </a:solidFill>
              <a:ea typeface="Alibaba PuHuiTi R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E0F06C-2750-41A6-A896-1A6BF836263D}"/>
              </a:ext>
            </a:extLst>
          </p:cNvPr>
          <p:cNvCxnSpPr>
            <a:stCxn id="8" idx="3"/>
            <a:endCxn id="4" idx="5"/>
          </p:cNvCxnSpPr>
          <p:nvPr/>
        </p:nvCxnSpPr>
        <p:spPr>
          <a:xfrm>
            <a:off x="4908149" y="3475493"/>
            <a:ext cx="2989995" cy="0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3869504-9658-4C22-8498-15D33E141F4D}"/>
              </a:ext>
            </a:extLst>
          </p:cNvPr>
          <p:cNvSpPr txBox="1"/>
          <p:nvPr/>
        </p:nvSpPr>
        <p:spPr>
          <a:xfrm>
            <a:off x="5554826" y="308484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515151"/>
                </a:solidFill>
                <a:ea typeface="Alibaba PuHuiTi R"/>
              </a:rPr>
              <a:t>根据用户名查询管理员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96E72E4-B889-4348-9F14-99238E636D11}"/>
              </a:ext>
            </a:extLst>
          </p:cNvPr>
          <p:cNvCxnSpPr>
            <a:stCxn id="8" idx="2"/>
            <a:endCxn id="13" idx="1"/>
          </p:cNvCxnSpPr>
          <p:nvPr/>
        </p:nvCxnSpPr>
        <p:spPr>
          <a:xfrm rot="16200000" flipH="1">
            <a:off x="4380579" y="3695148"/>
            <a:ext cx="782231" cy="1182666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32B93F-9335-4010-8093-60EC09602B2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80712" y="5130131"/>
            <a:ext cx="1" cy="628073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AFEC923-C459-4DEE-8B61-DBDC006F904F}"/>
              </a:ext>
            </a:extLst>
          </p:cNvPr>
          <p:cNvSpPr txBox="1"/>
          <p:nvPr/>
        </p:nvSpPr>
        <p:spPr>
          <a:xfrm>
            <a:off x="5811289" y="5242226"/>
            <a:ext cx="6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515151"/>
                </a:solidFill>
                <a:ea typeface="Alibaba PuHuiTi R"/>
              </a:rPr>
              <a:t>正确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4A24B2A-0EDD-4387-9646-989C4F5D04B7}"/>
              </a:ext>
            </a:extLst>
          </p:cNvPr>
          <p:cNvCxnSpPr>
            <a:cxnSpLocks/>
            <a:stCxn id="14" idx="3"/>
            <a:endCxn id="33" idx="4"/>
          </p:cNvCxnSpPr>
          <p:nvPr/>
        </p:nvCxnSpPr>
        <p:spPr>
          <a:xfrm flipV="1">
            <a:off x="7108500" y="5046873"/>
            <a:ext cx="1718510" cy="1131204"/>
          </a:xfrm>
          <a:prstGeom prst="bentConnector2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0FF7CAD-466E-4619-A33E-7CA6ADB39498}"/>
              </a:ext>
            </a:extLst>
          </p:cNvPr>
          <p:cNvSpPr txBox="1"/>
          <p:nvPr/>
        </p:nvSpPr>
        <p:spPr>
          <a:xfrm>
            <a:off x="7598767" y="5870300"/>
            <a:ext cx="598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515151"/>
                </a:solidFill>
                <a:ea typeface="Alibaba PuHuiTi R"/>
              </a:rPr>
              <a:t>token</a:t>
            </a:r>
            <a:endParaRPr lang="zh-CN" altLang="en-US" sz="1400">
              <a:solidFill>
                <a:srgbClr val="515151"/>
              </a:solidFill>
              <a:ea typeface="Alibaba PuHuiTi R"/>
            </a:endParaRPr>
          </a:p>
        </p:txBody>
      </p:sp>
      <p:cxnSp>
        <p:nvCxnSpPr>
          <p:cNvPr id="27" name="直接箭头连接符 59">
            <a:extLst>
              <a:ext uri="{FF2B5EF4-FFF2-40B4-BE49-F238E27FC236}">
                <a16:creationId xmlns:a16="http://schemas.microsoft.com/office/drawing/2014/main" id="{8A8C03BF-3FBE-4622-AA9E-1B0DC8A62C1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525902" y="3475493"/>
            <a:ext cx="1926671" cy="5576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38A6B95-899F-42C6-A9B1-FAB0501509BB}"/>
              </a:ext>
            </a:extLst>
          </p:cNvPr>
          <p:cNvSpPr/>
          <p:nvPr/>
        </p:nvSpPr>
        <p:spPr>
          <a:xfrm>
            <a:off x="666163" y="2706820"/>
            <a:ext cx="1313077" cy="132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F7620DB-9795-4122-98C5-2A093665E87E}"/>
              </a:ext>
            </a:extLst>
          </p:cNvPr>
          <p:cNvGrpSpPr/>
          <p:nvPr/>
        </p:nvGrpSpPr>
        <p:grpSpPr>
          <a:xfrm>
            <a:off x="666164" y="2902550"/>
            <a:ext cx="1313077" cy="1211978"/>
            <a:chOff x="1193503" y="5207303"/>
            <a:chExt cx="1313077" cy="1211978"/>
          </a:xfrm>
        </p:grpSpPr>
        <p:sp>
          <p:nvSpPr>
            <p:cNvPr id="31" name="文本占位符 3">
              <a:extLst>
                <a:ext uri="{FF2B5EF4-FFF2-40B4-BE49-F238E27FC236}">
                  <a16:creationId xmlns:a16="http://schemas.microsoft.com/office/drawing/2014/main" id="{03FF7ECC-2B43-4B87-94DC-EBBDFAD3AFEA}"/>
                </a:ext>
              </a:extLst>
            </p:cNvPr>
            <p:cNvSpPr txBox="1">
              <a:spLocks/>
            </p:cNvSpPr>
            <p:nvPr/>
          </p:nvSpPr>
          <p:spPr>
            <a:xfrm>
              <a:off x="1193503" y="5991037"/>
              <a:ext cx="1313077" cy="4282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/>
                <a:t>后台系统页面</a:t>
              </a:r>
              <a:endParaRPr lang="zh-CN" altLang="en-US" sz="1400" dirty="0"/>
            </a:p>
          </p:txBody>
        </p:sp>
        <p:sp>
          <p:nvSpPr>
            <p:cNvPr id="32" name="iconfont-11841-5650496">
              <a:extLst>
                <a:ext uri="{FF2B5EF4-FFF2-40B4-BE49-F238E27FC236}">
                  <a16:creationId xmlns:a16="http://schemas.microsoft.com/office/drawing/2014/main" id="{020E476E-50A3-4874-9855-00FB6A5219F0}"/>
                </a:ext>
              </a:extLst>
            </p:cNvPr>
            <p:cNvSpPr/>
            <p:nvPr/>
          </p:nvSpPr>
          <p:spPr>
            <a:xfrm>
              <a:off x="1380937" y="5207303"/>
              <a:ext cx="938211" cy="744936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椭圆 32">
            <a:extLst>
              <a:ext uri="{FF2B5EF4-FFF2-40B4-BE49-F238E27FC236}">
                <a16:creationId xmlns:a16="http://schemas.microsoft.com/office/drawing/2014/main" id="{7182C3D4-B6CB-45BE-A487-B20A0BF61275}"/>
              </a:ext>
            </a:extLst>
          </p:cNvPr>
          <p:cNvSpPr/>
          <p:nvPr/>
        </p:nvSpPr>
        <p:spPr>
          <a:xfrm>
            <a:off x="8413771" y="4308319"/>
            <a:ext cx="826477" cy="738554"/>
          </a:xfrm>
          <a:prstGeom prst="ellipse">
            <a:avLst/>
          </a:prstGeom>
          <a:solidFill>
            <a:srgbClr val="B70006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Alibaba PuHuiTi B"/>
              </a:rPr>
              <a:t>结束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A4751D-245F-4458-B859-8122D05FC6BE}"/>
              </a:ext>
            </a:extLst>
          </p:cNvPr>
          <p:cNvCxnSpPr>
            <a:cxnSpLocks/>
            <a:stCxn id="13" idx="3"/>
            <a:endCxn id="33" idx="2"/>
          </p:cNvCxnSpPr>
          <p:nvPr/>
        </p:nvCxnSpPr>
        <p:spPr>
          <a:xfrm flipV="1">
            <a:off x="7398398" y="4677596"/>
            <a:ext cx="1015373" cy="1"/>
          </a:xfrm>
          <a:prstGeom prst="straightConnector1">
            <a:avLst/>
          </a:prstGeom>
          <a:ln w="19050">
            <a:solidFill>
              <a:srgbClr val="4950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61EAE12-FC5B-42C7-A1B7-41D9E4997030}"/>
              </a:ext>
            </a:extLst>
          </p:cNvPr>
          <p:cNvSpPr txBox="1"/>
          <p:nvPr/>
        </p:nvSpPr>
        <p:spPr>
          <a:xfrm>
            <a:off x="7527576" y="4331789"/>
            <a:ext cx="88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515151"/>
                </a:solidFill>
                <a:ea typeface="Alibaba PuHuiTi R"/>
              </a:rPr>
              <a:t>不正确</a:t>
            </a:r>
          </a:p>
        </p:txBody>
      </p:sp>
    </p:spTree>
    <p:extLst>
      <p:ext uri="{BB962C8B-B14F-4D97-AF65-F5344CB8AC3E}">
        <p14:creationId xmlns:p14="http://schemas.microsoft.com/office/powerpoint/2010/main" val="92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4" grpId="0" animBg="1"/>
      <p:bldP spid="17" grpId="0"/>
      <p:bldP spid="22" grpId="0"/>
      <p:bldP spid="26" grpId="0"/>
      <p:bldP spid="41" grpId="0"/>
      <p:bldP spid="66" grpId="0"/>
      <p:bldP spid="29" grpId="0" animBg="1"/>
      <p:bldP spid="33" grpId="0" animBg="1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E9B2A60-DB32-42ED-AD92-F0B897BF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2552AA7-D617-4FCA-8EB6-8AAB9F8D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登录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583237DE-4611-4E15-8D78-EF47E2F7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22365"/>
              </p:ext>
            </p:extLst>
          </p:nvPr>
        </p:nvGraphicFramePr>
        <p:xfrm>
          <a:off x="842358" y="1712220"/>
          <a:ext cx="6643677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8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93979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288304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/system/users/login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POST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Map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36084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token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EC9665B-3367-421A-96F5-B2A428A2E34C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0EB52-051B-4933-B424-E89386061A27}"/>
              </a:ext>
            </a:extLst>
          </p:cNvPr>
          <p:cNvSpPr/>
          <p:nvPr/>
        </p:nvSpPr>
        <p:spPr>
          <a:xfrm>
            <a:off x="3369924" y="2794571"/>
            <a:ext cx="3328827" cy="3338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4FF72411-BA8C-4178-BF8D-4A7588A211D3}"/>
              </a:ext>
            </a:extLst>
          </p:cNvPr>
          <p:cNvSpPr txBox="1">
            <a:spLocks/>
          </p:cNvSpPr>
          <p:nvPr/>
        </p:nvSpPr>
        <p:spPr>
          <a:xfrm>
            <a:off x="768525" y="3540262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0460A1-167C-46C1-95D8-71CC30B8785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698751" y="2961487"/>
            <a:ext cx="1592494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03F11A95-A51A-47C4-A707-A627DCBF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045" y="2222823"/>
            <a:ext cx="3427413" cy="147732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admin</a:t>
            </a:r>
            <a:r>
              <a:rPr lang="zh-CN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821F01"/>
                </a:solidFill>
                <a:latin typeface="Consolas" panose="020B0609020204030204" pitchFamily="49" charset="0"/>
              </a:rPr>
              <a:t>admin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verificationCode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123456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uuid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uuid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3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uild="p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5001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网关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配置中心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73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E9B2A60-DB32-42ED-AD92-F0B897BF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管理员登录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2552AA7-D617-4FCA-8EB6-8AAB9F8D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获取管理员信息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14" name="表格 8">
            <a:extLst>
              <a:ext uri="{FF2B5EF4-FFF2-40B4-BE49-F238E27FC236}">
                <a16:creationId xmlns:a16="http://schemas.microsoft.com/office/drawing/2014/main" id="{583237DE-4611-4E15-8D78-EF47E2F79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45008"/>
              </p:ext>
            </p:extLst>
          </p:nvPr>
        </p:nvGraphicFramePr>
        <p:xfrm>
          <a:off x="842358" y="1712220"/>
          <a:ext cx="6643677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880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4939797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288304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/system/users/profile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token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555287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 AdminVO&gt;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AEC9665B-3367-421A-96F5-B2A428A2E34C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D0EB52-051B-4933-B424-E89386061A27}"/>
              </a:ext>
            </a:extLst>
          </p:cNvPr>
          <p:cNvSpPr/>
          <p:nvPr/>
        </p:nvSpPr>
        <p:spPr>
          <a:xfrm>
            <a:off x="3393861" y="3148310"/>
            <a:ext cx="3328827" cy="333833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8" name="文本占位符 6">
            <a:hlinkClick r:id="rId2"/>
            <a:extLst>
              <a:ext uri="{FF2B5EF4-FFF2-40B4-BE49-F238E27FC236}">
                <a16:creationId xmlns:a16="http://schemas.microsoft.com/office/drawing/2014/main" id="{4FF72411-BA8C-4178-BF8D-4A7588A211D3}"/>
              </a:ext>
            </a:extLst>
          </p:cNvPr>
          <p:cNvSpPr txBox="1">
            <a:spLocks/>
          </p:cNvSpPr>
          <p:nvPr/>
        </p:nvSpPr>
        <p:spPr>
          <a:xfrm>
            <a:off x="842358" y="3457061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0460A1-167C-46C1-95D8-71CC30B8785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722688" y="3315226"/>
            <a:ext cx="1592494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03F11A95-A51A-47C4-A707-A627DCBF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045" y="2222823"/>
            <a:ext cx="3427413" cy="147732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7706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"avatar_3.png"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username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米朵妹妹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build="p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6080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57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9A60144-5CF6-4DFF-86FC-10597882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后台管理系统可以对所有注册用户进行统一管理。如查看用户列表，用户详情，用户发布的视频</a:t>
            </a:r>
            <a:r>
              <a:rPr lang="en-US" altLang="zh-CN"/>
              <a:t>/</a:t>
            </a:r>
            <a:r>
              <a:rPr lang="zh-CN" altLang="en-US"/>
              <a:t>动态等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EEF3886-E1A6-4306-B2D9-F300E2F2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05A412-59FE-48A0-8B7A-063A5B9D3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11189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用户列表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83563"/>
              </p:ext>
            </p:extLst>
          </p:nvPr>
        </p:nvGraphicFramePr>
        <p:xfrm>
          <a:off x="863361" y="1604356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/manage/users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page,pagesize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ResponseEntity&lt;PageResult&gt;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618685" y="3071332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A6EAC0F-14AB-408A-8D71-09C2634807E7}"/>
              </a:ext>
            </a:extLst>
          </p:cNvPr>
          <p:cNvSpPr txBox="1">
            <a:spLocks/>
          </p:cNvSpPr>
          <p:nvPr/>
        </p:nvSpPr>
        <p:spPr>
          <a:xfrm>
            <a:off x="760494" y="345079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74BC6B-5544-4695-A93E-6AE619C2EBCF}"/>
              </a:ext>
            </a:extLst>
          </p:cNvPr>
          <p:cNvCxnSpPr>
            <a:stCxn id="12" idx="3"/>
          </p:cNvCxnSpPr>
          <p:nvPr/>
        </p:nvCxnSpPr>
        <p:spPr>
          <a:xfrm flipV="1">
            <a:off x="6574095" y="3229904"/>
            <a:ext cx="1940093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2A9968-DC84-4A94-9D1B-6AE042B0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819" y="1917780"/>
            <a:ext cx="3089709" cy="341632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885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9009710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"header-09.png"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雷艳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未知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"userStatus"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重庆市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......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6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用户详情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1710"/>
              </p:ext>
            </p:extLst>
          </p:nvPr>
        </p:nvGraphicFramePr>
        <p:xfrm>
          <a:off x="863361" y="1604356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/manage/users/:userId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userId   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ResponseEntity&lt;UserInfo&gt;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618685" y="3071332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A6EAC0F-14AB-408A-8D71-09C2634807E7}"/>
              </a:ext>
            </a:extLst>
          </p:cNvPr>
          <p:cNvSpPr txBox="1">
            <a:spLocks/>
          </p:cNvSpPr>
          <p:nvPr/>
        </p:nvSpPr>
        <p:spPr>
          <a:xfrm>
            <a:off x="760494" y="345079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F893A70-9526-4F52-9623-0C6ED7D3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442" y="2075742"/>
            <a:ext cx="3073663" cy="230832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67178672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"avatar_3.png"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澳门半岛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"education"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硕士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"marriage"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"matchRate"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"alreadyLove"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74BC6B-5544-4695-A93E-6AE619C2EBCF}"/>
              </a:ext>
            </a:extLst>
          </p:cNvPr>
          <p:cNvCxnSpPr>
            <a:stCxn id="12" idx="3"/>
          </p:cNvCxnSpPr>
          <p:nvPr/>
        </p:nvCxnSpPr>
        <p:spPr>
          <a:xfrm flipV="1">
            <a:off x="6574095" y="3229904"/>
            <a:ext cx="1940093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3F4A34F-04C7-4394-96DE-439FC838B5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7920" y="2613376"/>
            <a:ext cx="866175" cy="37867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用户</a:t>
            </a:r>
            <a:r>
              <a:rPr lang="en-US" altLang="zh-CN">
                <a:solidFill>
                  <a:srgbClr val="AD2B26"/>
                </a:solidFill>
              </a:rPr>
              <a:t>id</a:t>
            </a:r>
            <a:endParaRPr lang="zh-CN" altLang="en-US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9" grpId="0" animBg="1"/>
      <p:bldP spid="1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视频列表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38437"/>
              </p:ext>
            </p:extLst>
          </p:nvPr>
        </p:nvGraphicFramePr>
        <p:xfrm>
          <a:off x="863361" y="1604356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/manage/videos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page,pagesize,uid(</a:t>
                      </a:r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用户</a:t>
                      </a:r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ResponseEntity&lt;PageResult&gt;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618685" y="3071332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A6EAC0F-14AB-408A-8D71-09C2634807E7}"/>
              </a:ext>
            </a:extLst>
          </p:cNvPr>
          <p:cNvSpPr txBox="1">
            <a:spLocks/>
          </p:cNvSpPr>
          <p:nvPr/>
        </p:nvSpPr>
        <p:spPr>
          <a:xfrm>
            <a:off x="760494" y="345079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74BC6B-5544-4695-A93E-6AE619C2EBC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574095" y="3229905"/>
            <a:ext cx="1588128" cy="0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25F25077-FF23-45DE-A75D-440806C3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223" y="1562640"/>
            <a:ext cx="3662425" cy="4154984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1142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"avatar_1.png"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孟军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559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630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"signature"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同每切多业代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"cover"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"video_20.png"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"videoUrl"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"1576134125940400.mp4"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"hasLiked"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106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"hasFocus"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... 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动态列表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接口文档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57F403C4-21D8-4B45-8959-1334727FD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24947"/>
              </p:ext>
            </p:extLst>
          </p:nvPr>
        </p:nvGraphicFramePr>
        <p:xfrm>
          <a:off x="863361" y="1604356"/>
          <a:ext cx="6791341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51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0495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/manage/messages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GET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page,pagesize,uid,state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Consolas" panose="020B0609020204030204" pitchFamily="49" charset="0"/>
                          <a:sym typeface="Consolas" panose="020B0609020204030204" pitchFamily="49" charset="0"/>
                        </a:rPr>
                        <a:t>ResponseEntity&lt;PageResult&gt;</a:t>
                      </a:r>
                      <a:endParaRPr lang="zh-CN" altLang="en-US" sz="1600"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60A35B-45F9-4E47-969F-4DB9EACC1F90}"/>
              </a:ext>
            </a:extLst>
          </p:cNvPr>
          <p:cNvSpPr/>
          <p:nvPr/>
        </p:nvSpPr>
        <p:spPr>
          <a:xfrm>
            <a:off x="7551835" y="3016123"/>
            <a:ext cx="11684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C00000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3E2998-E292-4682-B87B-15346BB09707}"/>
              </a:ext>
            </a:extLst>
          </p:cNvPr>
          <p:cNvSpPr/>
          <p:nvPr/>
        </p:nvSpPr>
        <p:spPr>
          <a:xfrm>
            <a:off x="3618685" y="3071332"/>
            <a:ext cx="2955410" cy="31714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A6EAC0F-14AB-408A-8D71-09C2634807E7}"/>
              </a:ext>
            </a:extLst>
          </p:cNvPr>
          <p:cNvSpPr txBox="1">
            <a:spLocks/>
          </p:cNvSpPr>
          <p:nvPr/>
        </p:nvSpPr>
        <p:spPr>
          <a:xfrm>
            <a:off x="760494" y="3450797"/>
            <a:ext cx="6791341" cy="37867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hlinkClick r:id="rId2"/>
              </a:rPr>
              <a:t>点击查看</a:t>
            </a:r>
            <a:r>
              <a:rPr lang="en-US" altLang="zh-CN">
                <a:hlinkClick r:id="rId2"/>
              </a:rPr>
              <a:t>《YAPI》</a:t>
            </a:r>
            <a:r>
              <a:rPr lang="zh-CN" altLang="en-US">
                <a:hlinkClick r:id="rId2"/>
              </a:rPr>
              <a:t>接口文档</a:t>
            </a:r>
            <a:endParaRPr lang="zh-CN" altLang="en-US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F893A70-9526-4F52-9623-0C6ED7D3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188" y="1604356"/>
            <a:ext cx="3073663" cy="3970318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1286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67178672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"avatar_3.png"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澳门半岛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"education"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硕士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"marriage"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"matchRate"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"alreadyLove"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... ...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74BC6B-5544-4695-A93E-6AE619C2EBCF}"/>
              </a:ext>
            </a:extLst>
          </p:cNvPr>
          <p:cNvCxnSpPr>
            <a:stCxn id="12" idx="3"/>
          </p:cNvCxnSpPr>
          <p:nvPr/>
        </p:nvCxnSpPr>
        <p:spPr>
          <a:xfrm flipV="1">
            <a:off x="6574095" y="3229904"/>
            <a:ext cx="1940093" cy="1"/>
          </a:xfrm>
          <a:prstGeom prst="straightConnector1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5A42E8-8A8B-417C-A1D6-2C164787EE48}"/>
              </a:ext>
            </a:extLst>
          </p:cNvPr>
          <p:cNvSpPr/>
          <p:nvPr/>
        </p:nvSpPr>
        <p:spPr>
          <a:xfrm>
            <a:off x="3577008" y="2700234"/>
            <a:ext cx="3068424" cy="27528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0547FBF-3EFA-4694-98ED-0FB77505172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186704" y="2837877"/>
            <a:ext cx="1390305" cy="1511148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6144A040-11E3-4A22-883E-CB5E2493A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11" y="4368881"/>
            <a:ext cx="2615397" cy="1200329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page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：页码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pagesize: 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每页条数</a:t>
            </a:r>
            <a:endParaRPr lang="en-US" altLang="zh-CN" sz="12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uid:</a:t>
            </a: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kumimoji="0" lang="zh-CN" altLang="en-US" sz="1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用户</a:t>
            </a:r>
            <a:r>
              <a:rPr kumimoji="0" lang="en-US" altLang="zh-CN" sz="1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Consolas" panose="020B0609020204030204" pitchFamily="49" charset="0"/>
                <a:sym typeface="Consolas" panose="020B0609020204030204" pitchFamily="49" charset="0"/>
              </a:rPr>
              <a:t>s</a:t>
            </a:r>
            <a:r>
              <a:rPr lang="en-US" altLang="zh-CN" sz="1200" baseline="0">
                <a:latin typeface="Consolas" panose="020B0609020204030204" pitchFamily="49" charset="0"/>
                <a:sym typeface="Consolas" panose="020B0609020204030204" pitchFamily="49" charset="0"/>
              </a:rPr>
              <a:t>tate</a:t>
            </a:r>
            <a:r>
              <a:rPr lang="zh-CN" altLang="en-US" sz="1200" baseline="0">
                <a:latin typeface="Consolas" panose="020B0609020204030204" pitchFamily="49" charset="0"/>
                <a:sym typeface="Consolas" panose="020B0609020204030204" pitchFamily="49" charset="0"/>
              </a:rPr>
              <a:t>：</a:t>
            </a:r>
            <a:r>
              <a:rPr lang="zh-CN" altLang="en-US" sz="1200">
                <a:latin typeface="Consolas" panose="020B0609020204030204" pitchFamily="49" charset="0"/>
                <a:sym typeface="Consolas" panose="020B0609020204030204" pitchFamily="49" charset="0"/>
              </a:rPr>
              <a:t>状态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9" grpId="0" animBg="1"/>
      <p:bldP spid="16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占位符 1">
            <a:extLst>
              <a:ext uri="{FF2B5EF4-FFF2-40B4-BE49-F238E27FC236}">
                <a16:creationId xmlns:a16="http://schemas.microsoft.com/office/drawing/2014/main" id="{C1E8B261-FFEC-486C-8AFC-5D0DB3CB8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0782" y="1340083"/>
            <a:ext cx="5760538" cy="127550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、后台用户管理模块的功能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、理解模块的调用关系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3DED6FD-2FB3-4F0E-BEC6-F2D4EE8C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用户信息管理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77B1CE-5762-4CDE-8FB1-7CFA8DC3B697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5079808" y="3609380"/>
            <a:ext cx="1016192" cy="68815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0D1DB5-B5FB-43FD-A632-D4F62CADF35E}"/>
              </a:ext>
            </a:extLst>
          </p:cNvPr>
          <p:cNvGrpSpPr/>
          <p:nvPr/>
        </p:nvGrpSpPr>
        <p:grpSpPr>
          <a:xfrm>
            <a:off x="4318093" y="3148749"/>
            <a:ext cx="1174577" cy="1267748"/>
            <a:chOff x="1271290" y="2835108"/>
            <a:chExt cx="1342558" cy="1472023"/>
          </a:xfrm>
        </p:grpSpPr>
        <p:sp>
          <p:nvSpPr>
            <p:cNvPr id="10" name="文本占位符 3">
              <a:extLst>
                <a:ext uri="{FF2B5EF4-FFF2-40B4-BE49-F238E27FC236}">
                  <a16:creationId xmlns:a16="http://schemas.microsoft.com/office/drawing/2014/main" id="{4F2284B6-6D49-47BC-B7F2-4FD419F02405}"/>
                </a:ext>
              </a:extLst>
            </p:cNvPr>
            <p:cNvSpPr txBox="1">
              <a:spLocks/>
            </p:cNvSpPr>
            <p:nvPr/>
          </p:nvSpPr>
          <p:spPr>
            <a:xfrm>
              <a:off x="1271290" y="3943612"/>
              <a:ext cx="1342558" cy="363519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APP</a:t>
              </a:r>
              <a:r>
                <a:rPr lang="zh-CN" altLang="en-US" sz="1400"/>
                <a:t>客户端</a:t>
              </a:r>
              <a:endParaRPr lang="zh-CN" altLang="en-US" sz="1400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62EAF29-CF4C-466A-BC4A-17905627A6F4}"/>
                </a:ext>
              </a:extLst>
            </p:cNvPr>
            <p:cNvGrpSpPr/>
            <p:nvPr/>
          </p:nvGrpSpPr>
          <p:grpSpPr>
            <a:xfrm>
              <a:off x="1557046" y="2835108"/>
              <a:ext cx="584895" cy="1069706"/>
              <a:chOff x="1717040" y="3261360"/>
              <a:chExt cx="584895" cy="106970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37034E-8B93-40CE-BF74-835DE86B0886}"/>
                  </a:ext>
                </a:extLst>
              </p:cNvPr>
              <p:cNvSpPr/>
              <p:nvPr/>
            </p:nvSpPr>
            <p:spPr>
              <a:xfrm>
                <a:off x="1717040" y="3261360"/>
                <a:ext cx="584895" cy="1069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Shape 2486">
                <a:extLst>
                  <a:ext uri="{FF2B5EF4-FFF2-40B4-BE49-F238E27FC236}">
                    <a16:creationId xmlns:a16="http://schemas.microsoft.com/office/drawing/2014/main" id="{91C16D93-871D-4BFE-BDA5-280DC284BA60}"/>
                  </a:ext>
                </a:extLst>
              </p:cNvPr>
              <p:cNvSpPr/>
              <p:nvPr/>
            </p:nvSpPr>
            <p:spPr>
              <a:xfrm>
                <a:off x="1717040" y="3261360"/>
                <a:ext cx="584895" cy="10595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12700">
                <a:miter lim="400000"/>
              </a:ln>
            </p:spPr>
            <p:txBody>
              <a:bodyPr lIns="19047" tIns="19047" rIns="19047" bIns="19047" anchor="ctr"/>
              <a:lstStyle/>
              <a:p>
                <a:pPr algn="ctr" defTabSz="228519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200" b="1" noProof="1">
                  <a:latin typeface="Consolas" panose="020B0609020204030204" pitchFamily="49" charset="0"/>
                  <a:ea typeface="阿里巴巴普惠体" panose="00020600040101010101"/>
                  <a:cs typeface="Arial" panose="020B0604020202020204"/>
                  <a:sym typeface="Consolas" panose="020B0609020204030204" pitchFamily="49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F74142-B5C1-4656-8CED-03B9B09F20FB}"/>
              </a:ext>
            </a:extLst>
          </p:cNvPr>
          <p:cNvGrpSpPr/>
          <p:nvPr/>
        </p:nvGrpSpPr>
        <p:grpSpPr>
          <a:xfrm>
            <a:off x="4407509" y="5095875"/>
            <a:ext cx="992396" cy="960664"/>
            <a:chOff x="1406524" y="5289425"/>
            <a:chExt cx="1102505" cy="1093077"/>
          </a:xfrm>
        </p:grpSpPr>
        <p:sp>
          <p:nvSpPr>
            <p:cNvPr id="15" name="文本占位符 3">
              <a:extLst>
                <a:ext uri="{FF2B5EF4-FFF2-40B4-BE49-F238E27FC236}">
                  <a16:creationId xmlns:a16="http://schemas.microsoft.com/office/drawing/2014/main" id="{212E8A86-34BD-4D6D-8A30-2C04D069AFA5}"/>
                </a:ext>
              </a:extLst>
            </p:cNvPr>
            <p:cNvSpPr txBox="1">
              <a:spLocks/>
            </p:cNvSpPr>
            <p:nvPr/>
          </p:nvSpPr>
          <p:spPr>
            <a:xfrm>
              <a:off x="1406524" y="6026275"/>
              <a:ext cx="1102505" cy="356227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>
                  <a:solidFill>
                    <a:srgbClr val="AD2B26"/>
                  </a:solidFill>
                </a:rPr>
                <a:t>后台系统</a:t>
              </a:r>
              <a:endParaRPr lang="zh-CN" altLang="en-US" sz="1400" dirty="0">
                <a:solidFill>
                  <a:srgbClr val="AD2B26"/>
                </a:solidFill>
              </a:endParaRPr>
            </a:p>
          </p:txBody>
        </p:sp>
        <p:sp>
          <p:nvSpPr>
            <p:cNvPr id="16" name="iconfont-11841-5650496">
              <a:extLst>
                <a:ext uri="{FF2B5EF4-FFF2-40B4-BE49-F238E27FC236}">
                  <a16:creationId xmlns:a16="http://schemas.microsoft.com/office/drawing/2014/main" id="{AA2B8C66-0AD1-4819-9310-862741B4F9E6}"/>
                </a:ext>
              </a:extLst>
            </p:cNvPr>
            <p:cNvSpPr/>
            <p:nvPr/>
          </p:nvSpPr>
          <p:spPr>
            <a:xfrm>
              <a:off x="1499036" y="5289425"/>
              <a:ext cx="820111" cy="662814"/>
            </a:xfrm>
            <a:custGeom>
              <a:avLst/>
              <a:gdLst>
                <a:gd name="connsiteX0" fmla="*/ 223413 w 446302"/>
                <a:gd name="connsiteY0" fmla="*/ 289001 h 389956"/>
                <a:gd name="connsiteX1" fmla="*/ 168842 w 446302"/>
                <a:gd name="connsiteY1" fmla="*/ 360098 h 389956"/>
                <a:gd name="connsiteX2" fmla="*/ 277413 w 446302"/>
                <a:gd name="connsiteY2" fmla="*/ 360098 h 389956"/>
                <a:gd name="connsiteX3" fmla="*/ 223413 w 446302"/>
                <a:gd name="connsiteY3" fmla="*/ 249619 h 389956"/>
                <a:gd name="connsiteX4" fmla="*/ 235508 w 446302"/>
                <a:gd name="connsiteY4" fmla="*/ 255333 h 389956"/>
                <a:gd name="connsiteX5" fmla="*/ 319317 w 446302"/>
                <a:gd name="connsiteY5" fmla="*/ 365813 h 389956"/>
                <a:gd name="connsiteX6" fmla="*/ 320555 w 446302"/>
                <a:gd name="connsiteY6" fmla="*/ 381051 h 389956"/>
                <a:gd name="connsiteX7" fmla="*/ 307222 w 446302"/>
                <a:gd name="connsiteY7" fmla="*/ 389956 h 389956"/>
                <a:gd name="connsiteX8" fmla="*/ 138985 w 446302"/>
                <a:gd name="connsiteY8" fmla="*/ 389956 h 389956"/>
                <a:gd name="connsiteX9" fmla="*/ 125652 w 446302"/>
                <a:gd name="connsiteY9" fmla="*/ 381670 h 389956"/>
                <a:gd name="connsiteX10" fmla="*/ 126938 w 446302"/>
                <a:gd name="connsiteY10" fmla="*/ 366432 h 389956"/>
                <a:gd name="connsiteX11" fmla="*/ 211366 w 446302"/>
                <a:gd name="connsiteY11" fmla="*/ 255333 h 389956"/>
                <a:gd name="connsiteX12" fmla="*/ 223413 w 446302"/>
                <a:gd name="connsiteY12" fmla="*/ 249619 h 389956"/>
                <a:gd name="connsiteX13" fmla="*/ 252059 w 446302"/>
                <a:gd name="connsiteY13" fmla="*/ 149870 h 389956"/>
                <a:gd name="connsiteX14" fmla="*/ 330079 w 446302"/>
                <a:gd name="connsiteY14" fmla="*/ 170175 h 389956"/>
                <a:gd name="connsiteX15" fmla="*/ 333269 w 446302"/>
                <a:gd name="connsiteY15" fmla="*/ 181585 h 389956"/>
                <a:gd name="connsiteX16" fmla="*/ 321841 w 446302"/>
                <a:gd name="connsiteY16" fmla="*/ 184770 h 389956"/>
                <a:gd name="connsiteX17" fmla="*/ 222175 w 446302"/>
                <a:gd name="connsiteY17" fmla="*/ 174644 h 389956"/>
                <a:gd name="connsiteX18" fmla="*/ 173890 w 446302"/>
                <a:gd name="connsiteY18" fmla="*/ 185389 h 389956"/>
                <a:gd name="connsiteX19" fmla="*/ 117414 w 446302"/>
                <a:gd name="connsiteY19" fmla="*/ 173360 h 389956"/>
                <a:gd name="connsiteX20" fmla="*/ 113605 w 446302"/>
                <a:gd name="connsiteY20" fmla="*/ 161950 h 389956"/>
                <a:gd name="connsiteX21" fmla="*/ 125033 w 446302"/>
                <a:gd name="connsiteY21" fmla="*/ 158147 h 389956"/>
                <a:gd name="connsiteX22" fmla="*/ 213889 w 446302"/>
                <a:gd name="connsiteY22" fmla="*/ 159430 h 389956"/>
                <a:gd name="connsiteX23" fmla="*/ 252059 w 446302"/>
                <a:gd name="connsiteY23" fmla="*/ 149870 h 389956"/>
                <a:gd name="connsiteX24" fmla="*/ 252059 w 446302"/>
                <a:gd name="connsiteY24" fmla="*/ 110522 h 389956"/>
                <a:gd name="connsiteX25" fmla="*/ 330079 w 446302"/>
                <a:gd name="connsiteY25" fmla="*/ 130900 h 389956"/>
                <a:gd name="connsiteX26" fmla="*/ 333269 w 446302"/>
                <a:gd name="connsiteY26" fmla="*/ 142329 h 389956"/>
                <a:gd name="connsiteX27" fmla="*/ 321841 w 446302"/>
                <a:gd name="connsiteY27" fmla="*/ 145472 h 389956"/>
                <a:gd name="connsiteX28" fmla="*/ 222175 w 446302"/>
                <a:gd name="connsiteY28" fmla="*/ 135329 h 389956"/>
                <a:gd name="connsiteX29" fmla="*/ 173890 w 446302"/>
                <a:gd name="connsiteY29" fmla="*/ 146139 h 389956"/>
                <a:gd name="connsiteX30" fmla="*/ 117414 w 446302"/>
                <a:gd name="connsiteY30" fmla="*/ 134043 h 389956"/>
                <a:gd name="connsiteX31" fmla="*/ 113605 w 446302"/>
                <a:gd name="connsiteY31" fmla="*/ 122614 h 389956"/>
                <a:gd name="connsiteX32" fmla="*/ 125033 w 446302"/>
                <a:gd name="connsiteY32" fmla="*/ 118804 h 389956"/>
                <a:gd name="connsiteX33" fmla="*/ 213889 w 446302"/>
                <a:gd name="connsiteY33" fmla="*/ 120090 h 389956"/>
                <a:gd name="connsiteX34" fmla="*/ 252059 w 446302"/>
                <a:gd name="connsiteY34" fmla="*/ 110522 h 389956"/>
                <a:gd name="connsiteX35" fmla="*/ 14618 w 446302"/>
                <a:gd name="connsiteY35" fmla="*/ 0 h 389956"/>
                <a:gd name="connsiteX36" fmla="*/ 431732 w 446302"/>
                <a:gd name="connsiteY36" fmla="*/ 0 h 389956"/>
                <a:gd name="connsiteX37" fmla="*/ 446302 w 446302"/>
                <a:gd name="connsiteY37" fmla="*/ 14624 h 389956"/>
                <a:gd name="connsiteX38" fmla="*/ 446302 w 446302"/>
                <a:gd name="connsiteY38" fmla="*/ 288333 h 389956"/>
                <a:gd name="connsiteX39" fmla="*/ 431732 w 446302"/>
                <a:gd name="connsiteY39" fmla="*/ 302957 h 389956"/>
                <a:gd name="connsiteX40" fmla="*/ 342833 w 446302"/>
                <a:gd name="connsiteY40" fmla="*/ 302957 h 389956"/>
                <a:gd name="connsiteX41" fmla="*/ 328215 w 446302"/>
                <a:gd name="connsiteY41" fmla="*/ 288333 h 389956"/>
                <a:gd name="connsiteX42" fmla="*/ 342833 w 446302"/>
                <a:gd name="connsiteY42" fmla="*/ 273757 h 389956"/>
                <a:gd name="connsiteX43" fmla="*/ 417114 w 446302"/>
                <a:gd name="connsiteY43" fmla="*/ 273757 h 389956"/>
                <a:gd name="connsiteX44" fmla="*/ 417114 w 446302"/>
                <a:gd name="connsiteY44" fmla="*/ 29200 h 389956"/>
                <a:gd name="connsiteX45" fmla="*/ 29855 w 446302"/>
                <a:gd name="connsiteY45" fmla="*/ 29200 h 389956"/>
                <a:gd name="connsiteX46" fmla="*/ 29855 w 446302"/>
                <a:gd name="connsiteY46" fmla="*/ 273090 h 389956"/>
                <a:gd name="connsiteX47" fmla="*/ 111754 w 446302"/>
                <a:gd name="connsiteY47" fmla="*/ 273090 h 389956"/>
                <a:gd name="connsiteX48" fmla="*/ 126324 w 446302"/>
                <a:gd name="connsiteY48" fmla="*/ 287714 h 389956"/>
                <a:gd name="connsiteX49" fmla="*/ 111754 w 446302"/>
                <a:gd name="connsiteY49" fmla="*/ 302338 h 389956"/>
                <a:gd name="connsiteX50" fmla="*/ 14618 w 446302"/>
                <a:gd name="connsiteY50" fmla="*/ 302338 h 389956"/>
                <a:gd name="connsiteX51" fmla="*/ 0 w 446302"/>
                <a:gd name="connsiteY51" fmla="*/ 287714 h 389956"/>
                <a:gd name="connsiteX52" fmla="*/ 0 w 446302"/>
                <a:gd name="connsiteY52" fmla="*/ 14624 h 389956"/>
                <a:gd name="connsiteX53" fmla="*/ 14618 w 446302"/>
                <a:gd name="connsiteY53" fmla="*/ 0 h 38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46302" h="389956">
                  <a:moveTo>
                    <a:pt x="223413" y="289001"/>
                  </a:moveTo>
                  <a:lnTo>
                    <a:pt x="168842" y="360098"/>
                  </a:lnTo>
                  <a:lnTo>
                    <a:pt x="277413" y="360098"/>
                  </a:lnTo>
                  <a:close/>
                  <a:moveTo>
                    <a:pt x="223413" y="249619"/>
                  </a:moveTo>
                  <a:cubicBezTo>
                    <a:pt x="228508" y="249619"/>
                    <a:pt x="232318" y="251523"/>
                    <a:pt x="235508" y="255333"/>
                  </a:cubicBezTo>
                  <a:lnTo>
                    <a:pt x="319317" y="365813"/>
                  </a:lnTo>
                  <a:cubicBezTo>
                    <a:pt x="322460" y="370241"/>
                    <a:pt x="323126" y="376622"/>
                    <a:pt x="320555" y="381051"/>
                  </a:cubicBezTo>
                  <a:cubicBezTo>
                    <a:pt x="317412" y="386766"/>
                    <a:pt x="312317" y="389956"/>
                    <a:pt x="307222" y="389956"/>
                  </a:cubicBezTo>
                  <a:lnTo>
                    <a:pt x="138985" y="389956"/>
                  </a:lnTo>
                  <a:cubicBezTo>
                    <a:pt x="133271" y="389956"/>
                    <a:pt x="128176" y="386766"/>
                    <a:pt x="125652" y="381670"/>
                  </a:cubicBezTo>
                  <a:cubicBezTo>
                    <a:pt x="123128" y="376622"/>
                    <a:pt x="123747" y="370908"/>
                    <a:pt x="126938" y="366432"/>
                  </a:cubicBezTo>
                  <a:lnTo>
                    <a:pt x="211366" y="255333"/>
                  </a:lnTo>
                  <a:cubicBezTo>
                    <a:pt x="213889" y="251523"/>
                    <a:pt x="218366" y="249619"/>
                    <a:pt x="223413" y="249619"/>
                  </a:cubicBezTo>
                  <a:close/>
                  <a:moveTo>
                    <a:pt x="252059" y="149870"/>
                  </a:moveTo>
                  <a:cubicBezTo>
                    <a:pt x="290937" y="148790"/>
                    <a:pt x="328186" y="168749"/>
                    <a:pt x="330079" y="170175"/>
                  </a:cubicBezTo>
                  <a:cubicBezTo>
                    <a:pt x="333888" y="172742"/>
                    <a:pt x="335793" y="177782"/>
                    <a:pt x="333269" y="181585"/>
                  </a:cubicBezTo>
                  <a:cubicBezTo>
                    <a:pt x="330745" y="185389"/>
                    <a:pt x="325650" y="187290"/>
                    <a:pt x="321841" y="184770"/>
                  </a:cubicBezTo>
                  <a:cubicBezTo>
                    <a:pt x="321222" y="184152"/>
                    <a:pt x="262175" y="153059"/>
                    <a:pt x="222175" y="174644"/>
                  </a:cubicBezTo>
                  <a:cubicBezTo>
                    <a:pt x="205651" y="182251"/>
                    <a:pt x="189128" y="185389"/>
                    <a:pt x="173890" y="185389"/>
                  </a:cubicBezTo>
                  <a:cubicBezTo>
                    <a:pt x="143414" y="185389"/>
                    <a:pt x="119319" y="173978"/>
                    <a:pt x="117414" y="173360"/>
                  </a:cubicBezTo>
                  <a:cubicBezTo>
                    <a:pt x="112938" y="171458"/>
                    <a:pt x="111700" y="166371"/>
                    <a:pt x="113605" y="161950"/>
                  </a:cubicBezTo>
                  <a:cubicBezTo>
                    <a:pt x="115509" y="157528"/>
                    <a:pt x="120557" y="156245"/>
                    <a:pt x="125033" y="158147"/>
                  </a:cubicBezTo>
                  <a:cubicBezTo>
                    <a:pt x="125652" y="158765"/>
                    <a:pt x="173890" y="180967"/>
                    <a:pt x="213889" y="159430"/>
                  </a:cubicBezTo>
                  <a:cubicBezTo>
                    <a:pt x="225961" y="152929"/>
                    <a:pt x="239100" y="150231"/>
                    <a:pt x="252059" y="149870"/>
                  </a:cubicBezTo>
                  <a:close/>
                  <a:moveTo>
                    <a:pt x="252059" y="110522"/>
                  </a:moveTo>
                  <a:cubicBezTo>
                    <a:pt x="290937" y="109453"/>
                    <a:pt x="328186" y="129472"/>
                    <a:pt x="330079" y="130900"/>
                  </a:cubicBezTo>
                  <a:cubicBezTo>
                    <a:pt x="333888" y="133424"/>
                    <a:pt x="335793" y="138520"/>
                    <a:pt x="333269" y="142329"/>
                  </a:cubicBezTo>
                  <a:cubicBezTo>
                    <a:pt x="330745" y="146139"/>
                    <a:pt x="325650" y="148044"/>
                    <a:pt x="321841" y="145472"/>
                  </a:cubicBezTo>
                  <a:cubicBezTo>
                    <a:pt x="321222" y="144853"/>
                    <a:pt x="262175" y="113757"/>
                    <a:pt x="222175" y="135329"/>
                  </a:cubicBezTo>
                  <a:cubicBezTo>
                    <a:pt x="205651" y="143568"/>
                    <a:pt x="189128" y="146139"/>
                    <a:pt x="173890" y="146139"/>
                  </a:cubicBezTo>
                  <a:cubicBezTo>
                    <a:pt x="143414" y="146139"/>
                    <a:pt x="119319" y="134710"/>
                    <a:pt x="117414" y="134043"/>
                  </a:cubicBezTo>
                  <a:cubicBezTo>
                    <a:pt x="112938" y="132138"/>
                    <a:pt x="111700" y="127090"/>
                    <a:pt x="113605" y="122614"/>
                  </a:cubicBezTo>
                  <a:cubicBezTo>
                    <a:pt x="115509" y="118185"/>
                    <a:pt x="120557" y="116900"/>
                    <a:pt x="125033" y="118804"/>
                  </a:cubicBezTo>
                  <a:cubicBezTo>
                    <a:pt x="125652" y="119471"/>
                    <a:pt x="173890" y="141663"/>
                    <a:pt x="213889" y="120090"/>
                  </a:cubicBezTo>
                  <a:cubicBezTo>
                    <a:pt x="225961" y="113578"/>
                    <a:pt x="239100" y="110879"/>
                    <a:pt x="252059" y="110522"/>
                  </a:cubicBezTo>
                  <a:close/>
                  <a:moveTo>
                    <a:pt x="14618" y="0"/>
                  </a:moveTo>
                  <a:lnTo>
                    <a:pt x="431732" y="0"/>
                  </a:lnTo>
                  <a:cubicBezTo>
                    <a:pt x="439969" y="0"/>
                    <a:pt x="446302" y="6335"/>
                    <a:pt x="446302" y="14624"/>
                  </a:cubicBezTo>
                  <a:lnTo>
                    <a:pt x="446302" y="288333"/>
                  </a:lnTo>
                  <a:cubicBezTo>
                    <a:pt x="446302" y="296622"/>
                    <a:pt x="439350" y="302957"/>
                    <a:pt x="431732" y="302957"/>
                  </a:cubicBezTo>
                  <a:lnTo>
                    <a:pt x="342833" y="302957"/>
                  </a:lnTo>
                  <a:cubicBezTo>
                    <a:pt x="334596" y="302957"/>
                    <a:pt x="328215" y="296622"/>
                    <a:pt x="328215" y="288333"/>
                  </a:cubicBezTo>
                  <a:cubicBezTo>
                    <a:pt x="328215" y="280093"/>
                    <a:pt x="334596" y="273757"/>
                    <a:pt x="342833" y="273757"/>
                  </a:cubicBezTo>
                  <a:lnTo>
                    <a:pt x="417114" y="273757"/>
                  </a:lnTo>
                  <a:lnTo>
                    <a:pt x="417114" y="29200"/>
                  </a:lnTo>
                  <a:lnTo>
                    <a:pt x="29855" y="29200"/>
                  </a:lnTo>
                  <a:lnTo>
                    <a:pt x="29855" y="273090"/>
                  </a:lnTo>
                  <a:lnTo>
                    <a:pt x="111754" y="273090"/>
                  </a:lnTo>
                  <a:cubicBezTo>
                    <a:pt x="119992" y="273090"/>
                    <a:pt x="126324" y="279473"/>
                    <a:pt x="126324" y="287714"/>
                  </a:cubicBezTo>
                  <a:cubicBezTo>
                    <a:pt x="126324" y="295955"/>
                    <a:pt x="119992" y="302338"/>
                    <a:pt x="111754" y="302338"/>
                  </a:cubicBezTo>
                  <a:lnTo>
                    <a:pt x="14618" y="302338"/>
                  </a:lnTo>
                  <a:cubicBezTo>
                    <a:pt x="6333" y="302338"/>
                    <a:pt x="0" y="295955"/>
                    <a:pt x="0" y="287714"/>
                  </a:cubicBezTo>
                  <a:lnTo>
                    <a:pt x="0" y="14624"/>
                  </a:lnTo>
                  <a:cubicBezTo>
                    <a:pt x="0" y="6335"/>
                    <a:pt x="6333" y="0"/>
                    <a:pt x="14618" y="0"/>
                  </a:cubicBezTo>
                  <a:close/>
                </a:path>
              </a:pathLst>
            </a:cu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9A1A7C8-1E94-486E-A375-386AA10EDE58}"/>
              </a:ext>
            </a:extLst>
          </p:cNvPr>
          <p:cNvSpPr/>
          <p:nvPr/>
        </p:nvSpPr>
        <p:spPr>
          <a:xfrm>
            <a:off x="6096000" y="3500359"/>
            <a:ext cx="671823" cy="1594347"/>
          </a:xfrm>
          <a:prstGeom prst="rect">
            <a:avLst/>
          </a:prstGeom>
          <a:solidFill>
            <a:srgbClr val="D9D9D9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  <a:ea typeface="Alibaba PuHuiTi B"/>
              </a:rPr>
              <a:t>网</a:t>
            </a:r>
            <a:endParaRPr lang="en-US" altLang="zh-CN" sz="1400">
              <a:solidFill>
                <a:srgbClr val="49504F"/>
              </a:solidFill>
              <a:ea typeface="Alibaba PuHuiTi B"/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  <a:ea typeface="Alibaba PuHuiTi B"/>
              </a:rPr>
              <a:t>关</a:t>
            </a:r>
            <a:endParaRPr lang="zh-CN" altLang="en-US" sz="1400" dirty="0">
              <a:solidFill>
                <a:srgbClr val="49504F"/>
              </a:solidFill>
              <a:ea typeface="Alibaba PuHuiTi B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C81C3DE-A0EC-41FF-B081-9F2A3DCAB04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6767823" y="4297532"/>
            <a:ext cx="572915" cy="290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00F9AF7-631B-40C5-B6E0-C571F1F508DC}"/>
              </a:ext>
            </a:extLst>
          </p:cNvPr>
          <p:cNvGrpSpPr/>
          <p:nvPr/>
        </p:nvGrpSpPr>
        <p:grpSpPr>
          <a:xfrm>
            <a:off x="7281159" y="3538617"/>
            <a:ext cx="3988754" cy="1794017"/>
            <a:chOff x="7281159" y="3538617"/>
            <a:chExt cx="3988754" cy="179401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224960-D55E-41C0-8664-1519F82C39A1}"/>
                </a:ext>
              </a:extLst>
            </p:cNvPr>
            <p:cNvSpPr/>
            <p:nvPr/>
          </p:nvSpPr>
          <p:spPr>
            <a:xfrm>
              <a:off x="7340739" y="3538617"/>
              <a:ext cx="3929174" cy="1523631"/>
            </a:xfrm>
            <a:prstGeom prst="rect">
              <a:avLst/>
            </a:prstGeom>
            <a:noFill/>
            <a:ln>
              <a:solidFill>
                <a:srgbClr val="B7000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ea typeface="Alibaba PuHuiTi B"/>
              </a:endParaRPr>
            </a:p>
          </p:txBody>
        </p:sp>
        <p:sp>
          <p:nvSpPr>
            <p:cNvPr id="28" name="文本占位符 3">
              <a:extLst>
                <a:ext uri="{FF2B5EF4-FFF2-40B4-BE49-F238E27FC236}">
                  <a16:creationId xmlns:a16="http://schemas.microsoft.com/office/drawing/2014/main" id="{4EB3004F-FF15-4F7C-8E3E-E7FD1B6D4D0C}"/>
                </a:ext>
              </a:extLst>
            </p:cNvPr>
            <p:cNvSpPr txBox="1">
              <a:spLocks/>
            </p:cNvSpPr>
            <p:nvPr/>
          </p:nvSpPr>
          <p:spPr>
            <a:xfrm>
              <a:off x="7281159" y="5094706"/>
              <a:ext cx="2657467" cy="237928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Wingdings" pitchFamily="2" charset="2"/>
                <a:buChar char="l"/>
                <a:tabLst/>
                <a:defRPr lang="en-US" altLang="zh-CN" sz="1600" b="0" i="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1pPr>
              <a:lvl2pPr marL="719138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l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400"/>
                <a:t>服务端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3EC90AC-4654-4AAB-8461-828B7A1B7375}"/>
              </a:ext>
            </a:extLst>
          </p:cNvPr>
          <p:cNvGrpSpPr/>
          <p:nvPr/>
        </p:nvGrpSpPr>
        <p:grpSpPr>
          <a:xfrm>
            <a:off x="9548640" y="3678754"/>
            <a:ext cx="1563710" cy="1241261"/>
            <a:chOff x="9548640" y="3678754"/>
            <a:chExt cx="1563710" cy="12412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18BC83-68CC-4F6C-82BF-EF72BE0FEF4F}"/>
                </a:ext>
              </a:extLst>
            </p:cNvPr>
            <p:cNvSpPr/>
            <p:nvPr/>
          </p:nvSpPr>
          <p:spPr>
            <a:xfrm>
              <a:off x="9548640" y="3678754"/>
              <a:ext cx="1563710" cy="124126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38A910C-65F3-484D-9327-1499311235ED}"/>
                </a:ext>
              </a:extLst>
            </p:cNvPr>
            <p:cNvSpPr/>
            <p:nvPr/>
          </p:nvSpPr>
          <p:spPr>
            <a:xfrm>
              <a:off x="9721868" y="3752493"/>
              <a:ext cx="1265975" cy="350658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rgbClr val="F8F8F8"/>
                  </a:solidFill>
                  <a:ea typeface="Alibaba PuHuiTi B"/>
                </a:rPr>
                <a:t>Dubbo</a:t>
              </a:r>
              <a:r>
                <a:rPr lang="zh-CN" altLang="en-US" sz="1400">
                  <a:solidFill>
                    <a:srgbClr val="F8F8F8"/>
                  </a:solidFill>
                  <a:ea typeface="Alibaba PuHuiTi B"/>
                </a:rPr>
                <a:t>服务</a:t>
              </a:r>
              <a:endParaRPr lang="zh-CN" altLang="en-US" sz="1400" dirty="0">
                <a:solidFill>
                  <a:srgbClr val="F8F8F8"/>
                </a:solidFill>
                <a:ea typeface="Alibaba PuHuiTi B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96C1F259-8DBB-4A9D-8304-9A9FBBC9DE0E}"/>
                </a:ext>
              </a:extLst>
            </p:cNvPr>
            <p:cNvSpPr/>
            <p:nvPr/>
          </p:nvSpPr>
          <p:spPr>
            <a:xfrm>
              <a:off x="9721868" y="4492344"/>
              <a:ext cx="1265975" cy="350658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rgbClr val="F8F8F8"/>
                  </a:solidFill>
                  <a:ea typeface="Alibaba PuHuiTi B"/>
                </a:rPr>
                <a:t>Dubbo</a:t>
              </a:r>
              <a:r>
                <a:rPr lang="zh-CN" altLang="en-US" sz="1400">
                  <a:solidFill>
                    <a:srgbClr val="F8F8F8"/>
                  </a:solidFill>
                  <a:ea typeface="Alibaba PuHuiTi B"/>
                </a:rPr>
                <a:t>服务</a:t>
              </a:r>
              <a:endParaRPr lang="zh-CN" altLang="en-US" sz="1400" dirty="0">
                <a:solidFill>
                  <a:srgbClr val="F8F8F8"/>
                </a:solidFill>
                <a:ea typeface="Alibaba PuHuiTi B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A87FD8B-FF27-4B6B-BF5E-F82AEE8A12C7}"/>
              </a:ext>
            </a:extLst>
          </p:cNvPr>
          <p:cNvGrpSpPr/>
          <p:nvPr/>
        </p:nvGrpSpPr>
        <p:grpSpPr>
          <a:xfrm>
            <a:off x="7513967" y="3680002"/>
            <a:ext cx="1563710" cy="1241261"/>
            <a:chOff x="7513967" y="3680002"/>
            <a:chExt cx="1563710" cy="124126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34458F-47A0-4710-BC24-7283D54F2538}"/>
                </a:ext>
              </a:extLst>
            </p:cNvPr>
            <p:cNvSpPr/>
            <p:nvPr/>
          </p:nvSpPr>
          <p:spPr>
            <a:xfrm>
              <a:off x="7513967" y="3680002"/>
              <a:ext cx="1563710" cy="1241261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24343C2-F68E-4EBB-B3D2-A0710F662509}"/>
                </a:ext>
              </a:extLst>
            </p:cNvPr>
            <p:cNvSpPr/>
            <p:nvPr/>
          </p:nvSpPr>
          <p:spPr>
            <a:xfrm>
              <a:off x="7646340" y="3792893"/>
              <a:ext cx="1265975" cy="3506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rgbClr val="F8F8F8"/>
                  </a:solidFill>
                  <a:ea typeface="Alibaba PuHuiTi B"/>
                </a:rPr>
                <a:t>探花交友</a:t>
              </a:r>
              <a:endParaRPr lang="zh-CN" altLang="en-US" sz="1400" dirty="0">
                <a:solidFill>
                  <a:srgbClr val="F8F8F8"/>
                </a:solidFill>
                <a:ea typeface="Alibaba PuHuiTi B"/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E361E22-90E0-416D-9C61-B6D89B87B683}"/>
                </a:ext>
              </a:extLst>
            </p:cNvPr>
            <p:cNvSpPr/>
            <p:nvPr/>
          </p:nvSpPr>
          <p:spPr>
            <a:xfrm>
              <a:off x="7646340" y="4468609"/>
              <a:ext cx="1265975" cy="35065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B"/>
                </a:rPr>
                <a:t>管理后台</a:t>
              </a:r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9BA4CD7-DA26-4CD3-95BA-8716F2B4916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077678" y="4299384"/>
            <a:ext cx="470962" cy="1248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EC77E2-E8D8-4C8A-BD56-7CAC15C8947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193019" y="4297533"/>
            <a:ext cx="902981" cy="111237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533C8C-AA32-4C17-B86D-D1336899A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5577" y="1453414"/>
            <a:ext cx="6298881" cy="2882767"/>
          </a:xfrm>
        </p:spPr>
        <p:txBody>
          <a:bodyPr/>
          <a:lstStyle/>
          <a:p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完善项目架构</a:t>
            </a:r>
            <a:endParaRPr lang="en-US" altLang="zh-CN" sz="160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Alibaba PuHuiTi R" pitchFamily="18" charset="-122"/>
                <a:sym typeface="Consolas" panose="020B0609020204030204" pitchFamily="49" charset="0"/>
              </a:rPr>
              <a:t>搭建后台管理系统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sz="1600">
                <a:latin typeface="Consolas" panose="020B0609020204030204" pitchFamily="49" charset="0"/>
                <a:sym typeface="Consolas" panose="020B0609020204030204" pitchFamily="49" charset="0"/>
              </a:rPr>
              <a:t>完成用户管理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Alibaba PuHuiTi R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0171F0-309C-43EF-8FEA-D71F4DF3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课程总结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BD9510-23B0-4D83-95E1-B7F70E06BAAE}"/>
              </a:ext>
            </a:extLst>
          </p:cNvPr>
          <p:cNvSpPr/>
          <p:nvPr/>
        </p:nvSpPr>
        <p:spPr>
          <a:xfrm>
            <a:off x="5459406" y="3779313"/>
            <a:ext cx="1755434" cy="1673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BBF5B-C96E-4BFE-85E1-99128BAA06A3}"/>
              </a:ext>
            </a:extLst>
          </p:cNvPr>
          <p:cNvSpPr/>
          <p:nvPr/>
        </p:nvSpPr>
        <p:spPr>
          <a:xfrm>
            <a:off x="7697569" y="3777421"/>
            <a:ext cx="1755435" cy="1673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51834C-2D39-44E6-B085-2B14728F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65" y="4069871"/>
            <a:ext cx="791767" cy="112868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046DCA-31D6-4E65-AF8C-BBAE338814F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325632" y="4634216"/>
            <a:ext cx="102232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C6B0589-D715-4740-868D-7F94EC8FA887}"/>
              </a:ext>
            </a:extLst>
          </p:cNvPr>
          <p:cNvSpPr/>
          <p:nvPr/>
        </p:nvSpPr>
        <p:spPr>
          <a:xfrm>
            <a:off x="3347953" y="3565039"/>
            <a:ext cx="795296" cy="213835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网</a:t>
            </a:r>
            <a:endParaRPr lang="en-US" altLang="zh-CN" sz="1400" dirty="0">
              <a:ea typeface="Alibaba PuHuiTi B"/>
            </a:endParaRPr>
          </a:p>
          <a:p>
            <a:pPr algn="ctr"/>
            <a:r>
              <a:rPr lang="zh-CN" altLang="en-US" sz="1400" dirty="0">
                <a:ea typeface="Alibaba PuHuiTi B"/>
              </a:rPr>
              <a:t>关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BC40949-6D55-4B0A-9AD4-C36630FB4052}"/>
              </a:ext>
            </a:extLst>
          </p:cNvPr>
          <p:cNvSpPr/>
          <p:nvPr/>
        </p:nvSpPr>
        <p:spPr>
          <a:xfrm>
            <a:off x="7838357" y="3950404"/>
            <a:ext cx="1498646" cy="5314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Dubbo</a:t>
            </a:r>
            <a:r>
              <a:rPr lang="zh-CN" altLang="en-US" sz="1400">
                <a:ea typeface="Alibaba PuHuiTi B"/>
              </a:rPr>
              <a:t>服务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494EF5-D2E7-441F-87F0-E43C3371EB01}"/>
              </a:ext>
            </a:extLst>
          </p:cNvPr>
          <p:cNvSpPr/>
          <p:nvPr/>
        </p:nvSpPr>
        <p:spPr>
          <a:xfrm>
            <a:off x="5254340" y="3565039"/>
            <a:ext cx="4437200" cy="2138354"/>
          </a:xfrm>
          <a:prstGeom prst="rect">
            <a:avLst/>
          </a:prstGeom>
          <a:noFill/>
          <a:ln>
            <a:solidFill>
              <a:srgbClr val="B70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E1E16E-6B07-4F3F-A971-7C695BC06FC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143249" y="4634216"/>
            <a:ext cx="1111091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9C40BA2-DF1C-44BD-9E37-456E2732F1D7}"/>
              </a:ext>
            </a:extLst>
          </p:cNvPr>
          <p:cNvSpPr/>
          <p:nvPr/>
        </p:nvSpPr>
        <p:spPr>
          <a:xfrm>
            <a:off x="5514853" y="2469773"/>
            <a:ext cx="1687746" cy="4389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注册中心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23E34D-2C79-4E04-AF5C-B498121CD3B6}"/>
              </a:ext>
            </a:extLst>
          </p:cNvPr>
          <p:cNvSpPr/>
          <p:nvPr/>
        </p:nvSpPr>
        <p:spPr>
          <a:xfrm>
            <a:off x="7697569" y="2469772"/>
            <a:ext cx="1687746" cy="43895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配置中心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3055421-A432-4C44-8F98-F49FBF7054DF}"/>
              </a:ext>
            </a:extLst>
          </p:cNvPr>
          <p:cNvSpPr txBox="1">
            <a:spLocks/>
          </p:cNvSpPr>
          <p:nvPr/>
        </p:nvSpPr>
        <p:spPr>
          <a:xfrm>
            <a:off x="5096423" y="5616114"/>
            <a:ext cx="3145876" cy="3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C31F68-EF42-4B85-A182-7B8CF7D05D73}"/>
              </a:ext>
            </a:extLst>
          </p:cNvPr>
          <p:cNvSpPr/>
          <p:nvPr/>
        </p:nvSpPr>
        <p:spPr>
          <a:xfrm>
            <a:off x="5254340" y="2349285"/>
            <a:ext cx="4437200" cy="657553"/>
          </a:xfrm>
          <a:prstGeom prst="rect">
            <a:avLst/>
          </a:prstGeom>
          <a:noFill/>
          <a:ln>
            <a:solidFill>
              <a:srgbClr val="B7000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2331457-AF33-4D16-A900-3604A6D8D0E8}"/>
              </a:ext>
            </a:extLst>
          </p:cNvPr>
          <p:cNvCxnSpPr>
            <a:cxnSpLocks/>
            <a:stCxn id="10" idx="0"/>
            <a:endCxn id="19" idx="1"/>
          </p:cNvCxnSpPr>
          <p:nvPr/>
        </p:nvCxnSpPr>
        <p:spPr>
          <a:xfrm rot="5400000" flipH="1" flipV="1">
            <a:off x="4056482" y="2367182"/>
            <a:ext cx="886977" cy="1508739"/>
          </a:xfrm>
          <a:prstGeom prst="bentConnector2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41B90C08-473A-4536-92DC-6E55FF35E015}"/>
              </a:ext>
            </a:extLst>
          </p:cNvPr>
          <p:cNvSpPr txBox="1">
            <a:spLocks/>
          </p:cNvSpPr>
          <p:nvPr/>
        </p:nvSpPr>
        <p:spPr>
          <a:xfrm>
            <a:off x="4275790" y="4356308"/>
            <a:ext cx="863122" cy="3592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负载均衡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4B8630B-FCA6-439C-924E-5979F305D6CF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7472940" y="3006838"/>
            <a:ext cx="0" cy="558201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8E3395A-FAF4-4251-8750-3C646A8DF86E}"/>
              </a:ext>
            </a:extLst>
          </p:cNvPr>
          <p:cNvSpPr/>
          <p:nvPr/>
        </p:nvSpPr>
        <p:spPr>
          <a:xfrm>
            <a:off x="7817511" y="4787469"/>
            <a:ext cx="1498646" cy="5314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Dubbo</a:t>
            </a:r>
            <a:r>
              <a:rPr lang="zh-CN" altLang="en-US" sz="1400">
                <a:ea typeface="Alibaba PuHuiTi B"/>
              </a:rPr>
              <a:t>服务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226B79A-111B-4A40-9EBB-250B7F5EF283}"/>
              </a:ext>
            </a:extLst>
          </p:cNvPr>
          <p:cNvSpPr/>
          <p:nvPr/>
        </p:nvSpPr>
        <p:spPr>
          <a:xfrm>
            <a:off x="5616106" y="3950404"/>
            <a:ext cx="1498646" cy="5314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探花系统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82AAA94-8B94-4840-A0D4-55D212D91576}"/>
              </a:ext>
            </a:extLst>
          </p:cNvPr>
          <p:cNvSpPr/>
          <p:nvPr/>
        </p:nvSpPr>
        <p:spPr>
          <a:xfrm>
            <a:off x="5634691" y="4787469"/>
            <a:ext cx="1498646" cy="5314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B"/>
              </a:rPr>
              <a:t>后台系统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FE3C770-4B00-4C49-A1BF-34745A2FD24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14840" y="4614238"/>
            <a:ext cx="482729" cy="1892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11056A49-9819-44C9-9BFC-2640D77555BE}"/>
              </a:ext>
            </a:extLst>
          </p:cNvPr>
          <p:cNvSpPr txBox="1">
            <a:spLocks/>
          </p:cNvSpPr>
          <p:nvPr/>
        </p:nvSpPr>
        <p:spPr>
          <a:xfrm>
            <a:off x="7566983" y="3073318"/>
            <a:ext cx="1999703" cy="3124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服务注册，拉取配置</a:t>
            </a:r>
            <a:endParaRPr lang="zh-CN" altLang="en-US" sz="1200" dirty="0"/>
          </a:p>
        </p:txBody>
      </p:sp>
      <p:sp>
        <p:nvSpPr>
          <p:cNvPr id="55" name="文本占位符 6">
            <a:extLst>
              <a:ext uri="{FF2B5EF4-FFF2-40B4-BE49-F238E27FC236}">
                <a16:creationId xmlns:a16="http://schemas.microsoft.com/office/drawing/2014/main" id="{2C232C4B-DF5D-4BCB-990A-46EF65EF9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054952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API</a:t>
            </a:r>
            <a:r>
              <a:rPr lang="zh-CN" altLang="en-US"/>
              <a:t>网关：接受所有请求，路由到各个服务。使用过滤器进行</a:t>
            </a:r>
            <a:r>
              <a:rPr lang="en-US" altLang="zh-CN"/>
              <a:t>token</a:t>
            </a:r>
            <a:r>
              <a:rPr lang="zh-CN" altLang="en-US"/>
              <a:t>校验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配置中心：管理所有配置，解决配置文件与项目的耦合关系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uiExpand="1"/>
      <p:bldP spid="19" grpId="0" animBg="1"/>
      <p:bldP spid="21" grpId="0"/>
      <p:bldP spid="23" grpId="0" animBg="1"/>
      <p:bldP spid="24" grpId="0" animBg="1"/>
      <p:bldP spid="25" grpId="0" animBg="1"/>
      <p:bldP spid="27" grpId="0"/>
      <p:bldP spid="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8D3246-221F-4956-B290-97ED0396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AC7EF7C-F044-4807-898D-99925595F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网关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B8A4644-897B-4877-A17D-E999AC2D3574}"/>
              </a:ext>
            </a:extLst>
          </p:cNvPr>
          <p:cNvSpPr/>
          <p:nvPr/>
        </p:nvSpPr>
        <p:spPr>
          <a:xfrm>
            <a:off x="2795983" y="3787165"/>
            <a:ext cx="1330509" cy="5951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阿里巴巴普惠体" panose="00020600040101010101"/>
              </a:rPr>
              <a:t>Web</a:t>
            </a:r>
            <a:r>
              <a:rPr lang="zh-CN" altLang="en-US" sz="1400">
                <a:ea typeface="阿里巴巴普惠体" panose="00020600040101010101"/>
              </a:rPr>
              <a:t>应用</a:t>
            </a:r>
            <a:endParaRPr lang="zh-CN" altLang="en-US" sz="1400" dirty="0">
              <a:ea typeface="阿里巴巴普惠体" panose="00020600040101010101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FF247A1-6322-4663-AB55-91B7AEB9A76F}"/>
              </a:ext>
            </a:extLst>
          </p:cNvPr>
          <p:cNvGrpSpPr/>
          <p:nvPr/>
        </p:nvGrpSpPr>
        <p:grpSpPr>
          <a:xfrm>
            <a:off x="853689" y="3549907"/>
            <a:ext cx="584895" cy="1069706"/>
            <a:chOff x="1717040" y="3261360"/>
            <a:chExt cx="584895" cy="106970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1CD340-27B5-435C-9A47-7927A9492940}"/>
                </a:ext>
              </a:extLst>
            </p:cNvPr>
            <p:cNvSpPr/>
            <p:nvPr/>
          </p:nvSpPr>
          <p:spPr>
            <a:xfrm>
              <a:off x="1717040" y="3261360"/>
              <a:ext cx="584895" cy="10697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Shape 2486">
              <a:extLst>
                <a:ext uri="{FF2B5EF4-FFF2-40B4-BE49-F238E27FC236}">
                  <a16:creationId xmlns:a16="http://schemas.microsoft.com/office/drawing/2014/main" id="{AE292662-E3D8-45BF-A265-022502564236}"/>
                </a:ext>
              </a:extLst>
            </p:cNvPr>
            <p:cNvSpPr/>
            <p:nvPr/>
          </p:nvSpPr>
          <p:spPr>
            <a:xfrm>
              <a:off x="1717040" y="3261360"/>
              <a:ext cx="584895" cy="1059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A38768A-C94C-4B1C-8977-4E561B07ABB8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1438584" y="4084760"/>
            <a:ext cx="1357399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0A6CF22-0850-4306-B717-02825176A24F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4026182" y="2430299"/>
            <a:ext cx="791923" cy="1921810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929A31F-ACB6-4B26-9DE4-0D3D909F3B9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104999" y="3738594"/>
            <a:ext cx="634288" cy="1921810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占位符 1">
            <a:extLst>
              <a:ext uri="{FF2B5EF4-FFF2-40B4-BE49-F238E27FC236}">
                <a16:creationId xmlns:a16="http://schemas.microsoft.com/office/drawing/2014/main" id="{E0D14CAC-8AA2-45BB-A984-9DC6A4987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目前项目结构如下：客户端请求</a:t>
            </a:r>
            <a:r>
              <a:rPr lang="en-US" altLang="zh-CN"/>
              <a:t>web</a:t>
            </a:r>
            <a:r>
              <a:rPr lang="zh-CN" altLang="en-US"/>
              <a:t>层，使用</a:t>
            </a:r>
            <a:r>
              <a:rPr lang="en-US" altLang="zh-CN"/>
              <a:t>Dubbo</a:t>
            </a:r>
            <a:r>
              <a:rPr lang="zh-CN" altLang="en-US"/>
              <a:t>完成服务调用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8FB348A-DCFA-40F8-BE40-72F60ABF5E84}"/>
              </a:ext>
            </a:extLst>
          </p:cNvPr>
          <p:cNvSpPr/>
          <p:nvPr/>
        </p:nvSpPr>
        <p:spPr>
          <a:xfrm>
            <a:off x="1363423" y="3725387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rPr>
              <a:t>发送请求</a:t>
            </a:r>
            <a:endParaRPr lang="zh-CN" altLang="en-US" sz="1200" dirty="0">
              <a:solidFill>
                <a:srgbClr val="49504F"/>
              </a:solidFill>
              <a:latin typeface="Alibaba PuHuiTi M"/>
              <a:ea typeface="阿里巴巴普惠体" panose="00020600040101010101"/>
              <a:sym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C68B8B9-3BEF-43FF-8D11-9F00116DCD84}"/>
              </a:ext>
            </a:extLst>
          </p:cNvPr>
          <p:cNvSpPr/>
          <p:nvPr/>
        </p:nvSpPr>
        <p:spPr>
          <a:xfrm>
            <a:off x="3121409" y="2612754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rPr>
              <a:t>RPC</a:t>
            </a:r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rPr>
              <a:t>调用</a:t>
            </a:r>
            <a:endParaRPr lang="zh-CN" altLang="en-US" sz="1200" dirty="0">
              <a:solidFill>
                <a:srgbClr val="49504F"/>
              </a:solidFill>
              <a:latin typeface="Alibaba PuHuiTi M"/>
              <a:ea typeface="阿里巴巴普惠体" panose="00020600040101010101"/>
              <a:sym typeface="Consolas" panose="020B06090202040302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0EC7C3-385D-459B-9DEC-D02617F3CE66}"/>
              </a:ext>
            </a:extLst>
          </p:cNvPr>
          <p:cNvSpPr/>
          <p:nvPr/>
        </p:nvSpPr>
        <p:spPr>
          <a:xfrm>
            <a:off x="3037846" y="5007690"/>
            <a:ext cx="1432560" cy="40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rPr>
              <a:t>RPC</a:t>
            </a:r>
            <a:r>
              <a:rPr lang="zh-CN" altLang="en-US" sz="1200">
                <a:solidFill>
                  <a:srgbClr val="49504F"/>
                </a:solidFill>
                <a:latin typeface="Alibaba PuHuiTi M"/>
                <a:ea typeface="阿里巴巴普惠体" panose="00020600040101010101"/>
                <a:sym typeface="Consolas" panose="020B0609020204030204" pitchFamily="49" charset="0"/>
              </a:rPr>
              <a:t>调用</a:t>
            </a:r>
            <a:endParaRPr lang="zh-CN" altLang="en-US" sz="1200" dirty="0">
              <a:solidFill>
                <a:srgbClr val="49504F"/>
              </a:solidFill>
              <a:latin typeface="Alibaba PuHuiTi M"/>
              <a:ea typeface="阿里巴巴普惠体" panose="00020600040101010101"/>
              <a:sym typeface="Consolas" panose="020B060902020403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0D77B7-7949-45DD-9E80-578E0B2B30A8}"/>
              </a:ext>
            </a:extLst>
          </p:cNvPr>
          <p:cNvSpPr/>
          <p:nvPr/>
        </p:nvSpPr>
        <p:spPr>
          <a:xfrm>
            <a:off x="5120640" y="2397761"/>
            <a:ext cx="2021840" cy="1327626"/>
          </a:xfrm>
          <a:prstGeom prst="rect">
            <a:avLst/>
          </a:prstGeom>
          <a:noFill/>
          <a:ln>
            <a:solidFill>
              <a:srgbClr val="B70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占位符 1">
            <a:extLst>
              <a:ext uri="{FF2B5EF4-FFF2-40B4-BE49-F238E27FC236}">
                <a16:creationId xmlns:a16="http://schemas.microsoft.com/office/drawing/2014/main" id="{1E9B18DA-2B83-4703-B1D2-7199CF7F5AF6}"/>
              </a:ext>
            </a:extLst>
          </p:cNvPr>
          <p:cNvSpPr txBox="1">
            <a:spLocks/>
          </p:cNvSpPr>
          <p:nvPr/>
        </p:nvSpPr>
        <p:spPr>
          <a:xfrm>
            <a:off x="7376697" y="2394919"/>
            <a:ext cx="4408903" cy="15744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为了保证服务层一般使用集群的形式进行部署。借助</a:t>
            </a:r>
            <a:r>
              <a:rPr lang="en-US" altLang="zh-CN"/>
              <a:t>Dubbo</a:t>
            </a:r>
            <a:r>
              <a:rPr lang="zh-CN" altLang="en-US"/>
              <a:t>的负载均衡策略和容错机制保证高可用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AFD1E6-E83D-4A19-993F-5F34DA1C48B6}"/>
              </a:ext>
            </a:extLst>
          </p:cNvPr>
          <p:cNvSpPr/>
          <p:nvPr/>
        </p:nvSpPr>
        <p:spPr>
          <a:xfrm>
            <a:off x="5085080" y="4382354"/>
            <a:ext cx="2021840" cy="1327626"/>
          </a:xfrm>
          <a:prstGeom prst="rect">
            <a:avLst/>
          </a:prstGeom>
          <a:noFill/>
          <a:ln>
            <a:solidFill>
              <a:srgbClr val="B70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2458C34-1D32-40DA-AE14-063580F34519}"/>
              </a:ext>
            </a:extLst>
          </p:cNvPr>
          <p:cNvSpPr/>
          <p:nvPr/>
        </p:nvSpPr>
        <p:spPr>
          <a:xfrm>
            <a:off x="5372985" y="2641605"/>
            <a:ext cx="1328002" cy="6672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阿里巴巴普惠体" panose="00020600040101010101"/>
              </a:rPr>
              <a:t>Dubbo</a:t>
            </a:r>
            <a:r>
              <a:rPr lang="zh-CN" altLang="en-US" sz="1400">
                <a:ea typeface="阿里巴巴普惠体" panose="00020600040101010101"/>
              </a:rPr>
              <a:t>服务</a:t>
            </a:r>
            <a:r>
              <a:rPr lang="en-US" altLang="zh-CN" sz="1400">
                <a:ea typeface="阿里巴巴普惠体" panose="00020600040101010101"/>
              </a:rPr>
              <a:t>--A</a:t>
            </a:r>
            <a:endParaRPr lang="zh-CN" altLang="en-US" sz="1400" dirty="0">
              <a:ea typeface="阿里巴巴普惠体" panose="00020600040101010101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265005-06E7-408D-A9D2-55B91CF5D228}"/>
              </a:ext>
            </a:extLst>
          </p:cNvPr>
          <p:cNvSpPr/>
          <p:nvPr/>
        </p:nvSpPr>
        <p:spPr>
          <a:xfrm>
            <a:off x="5645456" y="2866823"/>
            <a:ext cx="1328002" cy="6672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阿里巴巴普惠体" panose="00020600040101010101"/>
              </a:rPr>
              <a:t>Dubbo</a:t>
            </a:r>
            <a:r>
              <a:rPr lang="zh-CN" altLang="en-US" sz="1400">
                <a:ea typeface="阿里巴巴普惠体" panose="00020600040101010101"/>
              </a:rPr>
              <a:t>服务</a:t>
            </a:r>
            <a:r>
              <a:rPr lang="en-US" altLang="zh-CN" sz="1400">
                <a:ea typeface="阿里巴巴普惠体" panose="00020600040101010101"/>
              </a:rPr>
              <a:t>--A</a:t>
            </a:r>
            <a:endParaRPr lang="zh-CN" altLang="en-US" sz="1400" dirty="0">
              <a:ea typeface="阿里巴巴普惠体" panose="00020600040101010101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6EC64D3-47CC-4B56-ADC0-210A26891B9E}"/>
              </a:ext>
            </a:extLst>
          </p:cNvPr>
          <p:cNvSpPr/>
          <p:nvPr/>
        </p:nvSpPr>
        <p:spPr>
          <a:xfrm>
            <a:off x="5372985" y="4619613"/>
            <a:ext cx="1328002" cy="6672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阿里巴巴普惠体" panose="00020600040101010101"/>
              </a:rPr>
              <a:t>Dubbo</a:t>
            </a:r>
            <a:r>
              <a:rPr lang="zh-CN" altLang="en-US" sz="1400">
                <a:ea typeface="阿里巴巴普惠体" panose="00020600040101010101"/>
              </a:rPr>
              <a:t>服务</a:t>
            </a:r>
            <a:r>
              <a:rPr lang="en-US" altLang="zh-CN" sz="1400">
                <a:ea typeface="阿里巴巴普惠体" panose="00020600040101010101"/>
              </a:rPr>
              <a:t>--B</a:t>
            </a:r>
            <a:endParaRPr lang="zh-CN" altLang="en-US" sz="1400" dirty="0">
              <a:ea typeface="阿里巴巴普惠体" panose="00020600040101010101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3FBE1B-58C4-4788-B8CA-E3143D454FF5}"/>
              </a:ext>
            </a:extLst>
          </p:cNvPr>
          <p:cNvSpPr/>
          <p:nvPr/>
        </p:nvSpPr>
        <p:spPr>
          <a:xfrm>
            <a:off x="5645456" y="4857906"/>
            <a:ext cx="1328002" cy="6672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阿里巴巴普惠体" panose="00020600040101010101"/>
              </a:rPr>
              <a:t>Dubbo</a:t>
            </a:r>
            <a:r>
              <a:rPr lang="zh-CN" altLang="en-US" sz="1400">
                <a:ea typeface="阿里巴巴普惠体" panose="00020600040101010101"/>
              </a:rPr>
              <a:t>服务</a:t>
            </a:r>
            <a:r>
              <a:rPr lang="en-US" altLang="zh-CN" sz="1400">
                <a:ea typeface="阿里巴巴普惠体" panose="00020600040101010101"/>
              </a:rPr>
              <a:t>--B</a:t>
            </a:r>
            <a:endParaRPr lang="zh-CN" altLang="en-US" sz="1400" dirty="0">
              <a:ea typeface="阿里巴巴普惠体" panose="00020600040101010101"/>
            </a:endParaRPr>
          </a:p>
        </p:txBody>
      </p:sp>
      <p:sp>
        <p:nvSpPr>
          <p:cNvPr id="50" name="iconfont-1124-705076">
            <a:extLst>
              <a:ext uri="{FF2B5EF4-FFF2-40B4-BE49-F238E27FC236}">
                <a16:creationId xmlns:a16="http://schemas.microsoft.com/office/drawing/2014/main" id="{3D4B904A-F804-4BE1-8EEE-CAB9C159FC99}"/>
              </a:ext>
            </a:extLst>
          </p:cNvPr>
          <p:cNvSpPr/>
          <p:nvPr/>
        </p:nvSpPr>
        <p:spPr>
          <a:xfrm>
            <a:off x="1638992" y="2958094"/>
            <a:ext cx="3644490" cy="2274773"/>
          </a:xfrm>
          <a:custGeom>
            <a:avLst/>
            <a:gdLst>
              <a:gd name="T0" fmla="*/ 4266 w 4266"/>
              <a:gd name="T1" fmla="*/ 3663 h 4266"/>
              <a:gd name="T2" fmla="*/ 3663 w 4266"/>
              <a:gd name="T3" fmla="*/ 4266 h 4266"/>
              <a:gd name="T4" fmla="*/ 2133 w 4266"/>
              <a:gd name="T5" fmla="*/ 2736 h 4266"/>
              <a:gd name="T6" fmla="*/ 603 w 4266"/>
              <a:gd name="T7" fmla="*/ 4266 h 4266"/>
              <a:gd name="T8" fmla="*/ 0 w 4266"/>
              <a:gd name="T9" fmla="*/ 3663 h 4266"/>
              <a:gd name="T10" fmla="*/ 1530 w 4266"/>
              <a:gd name="T11" fmla="*/ 2133 h 4266"/>
              <a:gd name="T12" fmla="*/ 0 w 4266"/>
              <a:gd name="T13" fmla="*/ 603 h 4266"/>
              <a:gd name="T14" fmla="*/ 603 w 4266"/>
              <a:gd name="T15" fmla="*/ 0 h 4266"/>
              <a:gd name="T16" fmla="*/ 2133 w 4266"/>
              <a:gd name="T17" fmla="*/ 1530 h 4266"/>
              <a:gd name="T18" fmla="*/ 3663 w 4266"/>
              <a:gd name="T19" fmla="*/ 0 h 4266"/>
              <a:gd name="T20" fmla="*/ 4266 w 4266"/>
              <a:gd name="T21" fmla="*/ 603 h 4266"/>
              <a:gd name="T22" fmla="*/ 2736 w 4266"/>
              <a:gd name="T23" fmla="*/ 2133 h 4266"/>
              <a:gd name="T24" fmla="*/ 4266 w 4266"/>
              <a:gd name="T25" fmla="*/ 3663 h 4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66" h="4266">
                <a:moveTo>
                  <a:pt x="4266" y="3663"/>
                </a:moveTo>
                <a:lnTo>
                  <a:pt x="3663" y="4266"/>
                </a:lnTo>
                <a:lnTo>
                  <a:pt x="2133" y="2736"/>
                </a:lnTo>
                <a:lnTo>
                  <a:pt x="603" y="4266"/>
                </a:lnTo>
                <a:lnTo>
                  <a:pt x="0" y="3663"/>
                </a:lnTo>
                <a:lnTo>
                  <a:pt x="1530" y="2133"/>
                </a:lnTo>
                <a:lnTo>
                  <a:pt x="0" y="603"/>
                </a:lnTo>
                <a:lnTo>
                  <a:pt x="603" y="0"/>
                </a:lnTo>
                <a:lnTo>
                  <a:pt x="2133" y="1530"/>
                </a:lnTo>
                <a:lnTo>
                  <a:pt x="3663" y="0"/>
                </a:lnTo>
                <a:lnTo>
                  <a:pt x="4266" y="603"/>
                </a:lnTo>
                <a:lnTo>
                  <a:pt x="2736" y="2133"/>
                </a:lnTo>
                <a:lnTo>
                  <a:pt x="4266" y="36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52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" presetClass="emph" presetSubtype="0" accel="11000" decel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build="p"/>
      <p:bldP spid="38" grpId="0"/>
      <p:bldP spid="39" grpId="0"/>
      <p:bldP spid="40" grpId="0"/>
      <p:bldP spid="41" grpId="0" animBg="1"/>
      <p:bldP spid="43" grpId="0" build="p"/>
      <p:bldP spid="47" grpId="0" animBg="1"/>
      <p:bldP spid="48" grpId="0" animBg="1"/>
      <p:bldP spid="48" grpId="1" animBg="1"/>
      <p:bldP spid="48" grpId="2" animBg="1"/>
      <p:bldP spid="18" grpId="0" animBg="1"/>
      <p:bldP spid="18" grpId="1" animBg="1"/>
      <p:bldP spid="49" grpId="0" animBg="1"/>
      <p:bldP spid="46" grpId="0" animBg="1"/>
      <p:bldP spid="50" grpId="0" animBg="1"/>
      <p:bldP spid="5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自定义网关服务，并完成统一鉴权处理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改造项目，使用</a:t>
            </a:r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Nacos</a:t>
            </a:r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完成分布式配置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搭建后台系统并完成用户管理</a:t>
            </a: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完成后台系统中动态详情功能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圈子互动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2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62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8D3246-221F-4956-B290-97ED0396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AC7EF7C-F044-4807-898D-99925595F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网关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ED6521-4689-479C-BC9D-D07AA3AF4533}"/>
              </a:ext>
            </a:extLst>
          </p:cNvPr>
          <p:cNvGrpSpPr/>
          <p:nvPr/>
        </p:nvGrpSpPr>
        <p:grpSpPr>
          <a:xfrm>
            <a:off x="813791" y="3829159"/>
            <a:ext cx="584895" cy="1069706"/>
            <a:chOff x="1054456" y="2135704"/>
            <a:chExt cx="583060" cy="113045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1CD340-27B5-435C-9A47-7927A9492940}"/>
                </a:ext>
              </a:extLst>
            </p:cNvPr>
            <p:cNvSpPr/>
            <p:nvPr/>
          </p:nvSpPr>
          <p:spPr>
            <a:xfrm>
              <a:off x="1054456" y="2135704"/>
              <a:ext cx="583060" cy="1130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Shape 2486">
              <a:extLst>
                <a:ext uri="{FF2B5EF4-FFF2-40B4-BE49-F238E27FC236}">
                  <a16:creationId xmlns:a16="http://schemas.microsoft.com/office/drawing/2014/main" id="{AE292662-E3D8-45BF-A265-022502564236}"/>
                </a:ext>
              </a:extLst>
            </p:cNvPr>
            <p:cNvSpPr/>
            <p:nvPr/>
          </p:nvSpPr>
          <p:spPr>
            <a:xfrm>
              <a:off x="1054456" y="2135704"/>
              <a:ext cx="583060" cy="111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200" b="1" noProof="1">
                <a:latin typeface="Consolas" panose="020B0609020204030204" pitchFamily="49" charset="0"/>
                <a:ea typeface="阿里巴巴普惠体" panose="00020600040101010101"/>
                <a:cs typeface="Arial" panose="020B0604020202020204"/>
                <a:sym typeface="Consolas" panose="020B0609020204030204" pitchFamily="49" charset="0"/>
              </a:endParaRPr>
            </a:p>
          </p:txBody>
        </p:sp>
      </p:grp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276BBF15-2E2E-4C31-B273-85EC89062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针对客户端</a:t>
            </a:r>
            <a:r>
              <a:rPr lang="en-US" altLang="zh-CN"/>
              <a:t>API</a:t>
            </a:r>
            <a:r>
              <a:rPr lang="zh-CN" altLang="en-US"/>
              <a:t>层，需要配置集群保证高可用。</a:t>
            </a:r>
            <a:endParaRPr lang="zh-CN" altLang="en-US" dirty="0"/>
          </a:p>
        </p:txBody>
      </p:sp>
      <p:sp>
        <p:nvSpPr>
          <p:cNvPr id="19" name="文本占位符 1">
            <a:extLst>
              <a:ext uri="{FF2B5EF4-FFF2-40B4-BE49-F238E27FC236}">
                <a16:creationId xmlns:a16="http://schemas.microsoft.com/office/drawing/2014/main" id="{6ED91D1F-1247-4506-806C-D57E3D57D5BB}"/>
              </a:ext>
            </a:extLst>
          </p:cNvPr>
          <p:cNvSpPr txBox="1">
            <a:spLocks/>
          </p:cNvSpPr>
          <p:nvPr/>
        </p:nvSpPr>
        <p:spPr>
          <a:xfrm>
            <a:off x="7242882" y="2436152"/>
            <a:ext cx="4677771" cy="371594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、客户端直接访问应用集群 ？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、访问集群需要兼顾负载均衡和容错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、多</a:t>
            </a:r>
            <a:r>
              <a:rPr lang="en-US" altLang="zh-CN"/>
              <a:t>WEB</a:t>
            </a:r>
            <a:r>
              <a:rPr lang="zh-CN" altLang="en-US"/>
              <a:t>层进行路由转发，统一的拦截过滤处理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答案：</a:t>
            </a:r>
            <a:r>
              <a:rPr lang="en-US" altLang="zh-CN">
                <a:solidFill>
                  <a:srgbClr val="C00000"/>
                </a:solidFill>
              </a:rPr>
              <a:t>API</a:t>
            </a:r>
            <a:r>
              <a:rPr lang="zh-CN" altLang="en-US">
                <a:solidFill>
                  <a:srgbClr val="C00000"/>
                </a:solidFill>
              </a:rPr>
              <a:t>网关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69CFC3-F099-46D5-975F-257E1052A5D0}"/>
              </a:ext>
            </a:extLst>
          </p:cNvPr>
          <p:cNvSpPr/>
          <p:nvPr/>
        </p:nvSpPr>
        <p:spPr>
          <a:xfrm>
            <a:off x="2229111" y="3297226"/>
            <a:ext cx="763339" cy="212336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</a:t>
            </a:r>
            <a:endParaRPr lang="en-US" altLang="zh-CN" sz="1400" dirty="0"/>
          </a:p>
          <a:p>
            <a:pPr algn="ctr"/>
            <a:r>
              <a:rPr lang="zh-CN" altLang="en-US" sz="1400" dirty="0"/>
              <a:t>关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385F686-5D83-4645-A7CD-78446A3C7AE2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 flipV="1">
            <a:off x="1398686" y="4358911"/>
            <a:ext cx="830425" cy="510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766508D-87D9-4C90-B829-1047E9128E4D}"/>
              </a:ext>
            </a:extLst>
          </p:cNvPr>
          <p:cNvSpPr/>
          <p:nvPr/>
        </p:nvSpPr>
        <p:spPr>
          <a:xfrm>
            <a:off x="4135079" y="2983250"/>
            <a:ext cx="1739590" cy="1080085"/>
          </a:xfrm>
          <a:prstGeom prst="rect">
            <a:avLst/>
          </a:prstGeom>
          <a:noFill/>
          <a:ln w="1905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259407A-2B92-46CC-ADF0-17CB05CB839F}"/>
              </a:ext>
            </a:extLst>
          </p:cNvPr>
          <p:cNvGrpSpPr/>
          <p:nvPr/>
        </p:nvGrpSpPr>
        <p:grpSpPr>
          <a:xfrm>
            <a:off x="4285673" y="3110822"/>
            <a:ext cx="1474163" cy="744057"/>
            <a:chOff x="4285673" y="3110822"/>
            <a:chExt cx="1474163" cy="744057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401A34B-B16D-4BB0-8485-603AD39F2F0C}"/>
                </a:ext>
              </a:extLst>
            </p:cNvPr>
            <p:cNvSpPr/>
            <p:nvPr/>
          </p:nvSpPr>
          <p:spPr>
            <a:xfrm>
              <a:off x="4285673" y="3110822"/>
              <a:ext cx="1326892" cy="56864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ea typeface="阿里巴巴普惠体" panose="00020600040101010101"/>
                </a:rPr>
                <a:t>Web</a:t>
              </a:r>
              <a:r>
                <a:rPr lang="zh-CN" altLang="en-US" sz="1400">
                  <a:ea typeface="阿里巴巴普惠体" panose="00020600040101010101"/>
                </a:rPr>
                <a:t>应用</a:t>
              </a:r>
              <a:endParaRPr lang="zh-CN" altLang="en-US" sz="1400" dirty="0">
                <a:ea typeface="阿里巴巴普惠体" panose="00020600040101010101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95788A1-C1E5-44C8-8493-9176DD7B6E84}"/>
                </a:ext>
              </a:extLst>
            </p:cNvPr>
            <p:cNvSpPr/>
            <p:nvPr/>
          </p:nvSpPr>
          <p:spPr>
            <a:xfrm>
              <a:off x="4432944" y="3286238"/>
              <a:ext cx="1326892" cy="568641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ea typeface="阿里巴巴普惠体" panose="00020600040101010101"/>
                </a:rPr>
                <a:t>Web</a:t>
              </a:r>
              <a:r>
                <a:rPr lang="zh-CN" altLang="en-US" sz="1400">
                  <a:ea typeface="阿里巴巴普惠体" panose="00020600040101010101"/>
                </a:rPr>
                <a:t>应用</a:t>
              </a:r>
              <a:r>
                <a:rPr lang="en-US" altLang="zh-CN" sz="1400">
                  <a:ea typeface="阿里巴巴普惠体" panose="00020600040101010101"/>
                </a:rPr>
                <a:t>-A</a:t>
              </a:r>
              <a:endParaRPr lang="zh-CN" altLang="en-US" sz="1400" dirty="0">
                <a:ea typeface="阿里巴巴普惠体" panose="00020600040101010101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103D0EB-CFE8-43A5-9F81-E4FDD75E3876}"/>
              </a:ext>
            </a:extLst>
          </p:cNvPr>
          <p:cNvGrpSpPr/>
          <p:nvPr/>
        </p:nvGrpSpPr>
        <p:grpSpPr>
          <a:xfrm>
            <a:off x="4135079" y="4671823"/>
            <a:ext cx="1739590" cy="1080085"/>
            <a:chOff x="4135079" y="4671823"/>
            <a:chExt cx="1739590" cy="108008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09AEBBF-7C75-420E-97DE-0AA580639407}"/>
                </a:ext>
              </a:extLst>
            </p:cNvPr>
            <p:cNvGrpSpPr/>
            <p:nvPr/>
          </p:nvGrpSpPr>
          <p:grpSpPr>
            <a:xfrm>
              <a:off x="4265228" y="4851344"/>
              <a:ext cx="1479292" cy="721041"/>
              <a:chOff x="4287482" y="4887234"/>
              <a:chExt cx="1479292" cy="721041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D2CA2A31-F7DC-499C-9365-90304A84B45C}"/>
                  </a:ext>
                </a:extLst>
              </p:cNvPr>
              <p:cNvSpPr/>
              <p:nvPr/>
            </p:nvSpPr>
            <p:spPr>
              <a:xfrm>
                <a:off x="4287482" y="4887234"/>
                <a:ext cx="1326892" cy="56864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ea typeface="阿里巴巴普惠体" panose="00020600040101010101"/>
                  </a:rPr>
                  <a:t>Web</a:t>
                </a:r>
                <a:r>
                  <a:rPr lang="zh-CN" altLang="en-US" sz="1400">
                    <a:ea typeface="阿里巴巴普惠体" panose="00020600040101010101"/>
                  </a:rPr>
                  <a:t>应用</a:t>
                </a:r>
                <a:r>
                  <a:rPr lang="en-US" altLang="zh-CN" sz="1400">
                    <a:ea typeface="阿里巴巴普惠体" panose="00020600040101010101"/>
                  </a:rPr>
                  <a:t>-B</a:t>
                </a:r>
                <a:endParaRPr lang="zh-CN" altLang="en-US" sz="1400" dirty="0">
                  <a:ea typeface="阿里巴巴普惠体" panose="00020600040101010101"/>
                </a:endParaRP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0D021743-5483-4474-ACEA-6DFF827F65AA}"/>
                  </a:ext>
                </a:extLst>
              </p:cNvPr>
              <p:cNvSpPr/>
              <p:nvPr/>
            </p:nvSpPr>
            <p:spPr>
              <a:xfrm>
                <a:off x="4439882" y="5039634"/>
                <a:ext cx="1326892" cy="568641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ea typeface="阿里巴巴普惠体" panose="00020600040101010101"/>
                  </a:rPr>
                  <a:t>Web</a:t>
                </a:r>
                <a:r>
                  <a:rPr lang="zh-CN" altLang="en-US" sz="1400">
                    <a:ea typeface="阿里巴巴普惠体" panose="00020600040101010101"/>
                  </a:rPr>
                  <a:t>应用</a:t>
                </a:r>
                <a:r>
                  <a:rPr lang="en-US" altLang="zh-CN" sz="1400">
                    <a:ea typeface="阿里巴巴普惠体" panose="00020600040101010101"/>
                  </a:rPr>
                  <a:t>-B</a:t>
                </a:r>
                <a:endParaRPr lang="zh-CN" altLang="en-US" sz="1400" dirty="0">
                  <a:ea typeface="阿里巴巴普惠体" panose="00020600040101010101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344716F-4C48-47AC-AD6C-B79C44695DA6}"/>
                </a:ext>
              </a:extLst>
            </p:cNvPr>
            <p:cNvSpPr/>
            <p:nvPr/>
          </p:nvSpPr>
          <p:spPr>
            <a:xfrm>
              <a:off x="4135079" y="4671823"/>
              <a:ext cx="1739590" cy="1080085"/>
            </a:xfrm>
            <a:prstGeom prst="rect">
              <a:avLst/>
            </a:prstGeom>
            <a:noFill/>
            <a:ln w="19050">
              <a:solidFill>
                <a:srgbClr val="49504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FE2A178-FC9D-4D9A-9A35-278B58A7E7F7}"/>
              </a:ext>
            </a:extLst>
          </p:cNvPr>
          <p:cNvCxnSpPr>
            <a:stCxn id="20" idx="3"/>
            <a:endCxn id="2" idx="1"/>
          </p:cNvCxnSpPr>
          <p:nvPr/>
        </p:nvCxnSpPr>
        <p:spPr>
          <a:xfrm flipV="1">
            <a:off x="2992450" y="3523293"/>
            <a:ext cx="1142629" cy="835618"/>
          </a:xfrm>
          <a:prstGeom prst="bentConnector3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8C7CED93-F4F7-472B-BFC1-5647701C6142}"/>
              </a:ext>
            </a:extLst>
          </p:cNvPr>
          <p:cNvCxnSpPr>
            <a:stCxn id="20" idx="3"/>
            <a:endCxn id="45" idx="1"/>
          </p:cNvCxnSpPr>
          <p:nvPr/>
        </p:nvCxnSpPr>
        <p:spPr>
          <a:xfrm>
            <a:off x="2992450" y="4358911"/>
            <a:ext cx="1142629" cy="852955"/>
          </a:xfrm>
          <a:prstGeom prst="bentConnector3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090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CA56A0-B60C-40EC-A0A8-C9DCD97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BBA8CF-53EA-49CC-9EF7-1A880E703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r>
              <a:rPr lang="en-US" altLang="zh-CN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-</a:t>
            </a:r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03B7283-7DE9-4A30-B2E3-2D8AF0D65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目前项目中，所有的配置都以</a:t>
            </a:r>
            <a:r>
              <a:rPr lang="en-US" altLang="zh-CN"/>
              <a:t>yml</a:t>
            </a:r>
            <a:r>
              <a:rPr lang="zh-CN" altLang="en-US"/>
              <a:t>形式配置到项目中。</a:t>
            </a:r>
            <a:endParaRPr lang="zh-CN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359E767-0FFA-435E-BEF1-A2C7D164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62" y="2444559"/>
            <a:ext cx="5000207" cy="2492990"/>
          </a:xfrm>
          <a:prstGeom prst="rect">
            <a:avLst/>
          </a:prstGeom>
          <a:solidFill>
            <a:srgbClr val="FFFFE4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服务端口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18080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tanhua-app-server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#redis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6379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nacos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server-addr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192.168.136.160:8848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894B14-7775-474A-9AB4-5D37ACC84A45}"/>
              </a:ext>
            </a:extLst>
          </p:cNvPr>
          <p:cNvSpPr/>
          <p:nvPr/>
        </p:nvSpPr>
        <p:spPr>
          <a:xfrm>
            <a:off x="1050254" y="3605107"/>
            <a:ext cx="2185639" cy="547403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">
            <a:extLst>
              <a:ext uri="{FF2B5EF4-FFF2-40B4-BE49-F238E27FC236}">
                <a16:creationId xmlns:a16="http://schemas.microsoft.com/office/drawing/2014/main" id="{4D4C32F6-EECA-4651-B4E7-13543ABDF1EC}"/>
              </a:ext>
            </a:extLst>
          </p:cNvPr>
          <p:cNvSpPr txBox="1">
            <a:spLocks/>
          </p:cNvSpPr>
          <p:nvPr/>
        </p:nvSpPr>
        <p:spPr>
          <a:xfrm>
            <a:off x="6532880" y="3605107"/>
            <a:ext cx="7549417" cy="157593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/>
              <a:t>配置内容与项目工程存在紧密耦合；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当配置内容变更需要重新编译，打包部署。</a:t>
            </a:r>
            <a:endParaRPr lang="en-US" altLang="zh-CN"/>
          </a:p>
          <a:p>
            <a:pPr marL="0" indent="0">
              <a:buFont typeface="Wingdings" pitchFamily="2" charset="2"/>
              <a:buNone/>
            </a:pPr>
            <a:r>
              <a:rPr lang="zh-CN" altLang="en-US"/>
              <a:t>解决方法：</a:t>
            </a:r>
            <a:r>
              <a:rPr lang="zh-CN" altLang="en-US">
                <a:solidFill>
                  <a:srgbClr val="C00000"/>
                </a:solidFill>
              </a:rPr>
              <a:t>配置中心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65BAD3B-2D2F-4BB3-B59A-50E6D2BF088C}"/>
              </a:ext>
            </a:extLst>
          </p:cNvPr>
          <p:cNvCxnSpPr>
            <a:stCxn id="13" idx="3"/>
          </p:cNvCxnSpPr>
          <p:nvPr/>
        </p:nvCxnSpPr>
        <p:spPr>
          <a:xfrm flipV="1">
            <a:off x="3235893" y="3878808"/>
            <a:ext cx="3296987" cy="1"/>
          </a:xfrm>
          <a:prstGeom prst="straightConnector1">
            <a:avLst/>
          </a:prstGeom>
          <a:ln w="19050">
            <a:solidFill>
              <a:srgbClr val="B7000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84984E8E-A1C4-4DF6-88F0-7EF840DAAAF7}"/>
              </a:ext>
            </a:extLst>
          </p:cNvPr>
          <p:cNvSpPr/>
          <p:nvPr/>
        </p:nvSpPr>
        <p:spPr>
          <a:xfrm>
            <a:off x="6423146" y="4038633"/>
            <a:ext cx="1851101" cy="18811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AB3B49A-0172-44AC-A207-16E4EB50C597}"/>
              </a:ext>
            </a:extLst>
          </p:cNvPr>
          <p:cNvSpPr/>
          <p:nvPr/>
        </p:nvSpPr>
        <p:spPr>
          <a:xfrm>
            <a:off x="8831766" y="4036741"/>
            <a:ext cx="1851101" cy="18811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F78A9A8-28C1-45A1-BC94-6C0B4310ED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908690" cy="93730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API</a:t>
            </a:r>
            <a:r>
              <a:rPr lang="zh-CN" altLang="en-US"/>
              <a:t>网关有很多实现方式，我们通过</a:t>
            </a:r>
            <a:r>
              <a:rPr lang="en-US" altLang="zh-CN"/>
              <a:t>SpringCloud Gateway</a:t>
            </a:r>
            <a:r>
              <a:rPr lang="zh-CN" altLang="en-US"/>
              <a:t>实现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Nacos</a:t>
            </a:r>
            <a:r>
              <a:rPr lang="zh-CN" altLang="en-US"/>
              <a:t>作为配置中心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470F31-118A-4660-9351-71F58975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295ED-7B36-468D-942D-85A8702C42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4EB26-0616-42B9-A28A-A0460D28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66" y="4414214"/>
            <a:ext cx="791767" cy="112868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C0CB70A-EB64-42FC-B24C-8D8B3AA6882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271133" y="4978559"/>
            <a:ext cx="1040561" cy="36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522EB19-1245-43E5-A3C2-2F92CDD84534}"/>
              </a:ext>
            </a:extLst>
          </p:cNvPr>
          <p:cNvSpPr/>
          <p:nvPr/>
        </p:nvSpPr>
        <p:spPr>
          <a:xfrm>
            <a:off x="4311694" y="3766378"/>
            <a:ext cx="795296" cy="242508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网</a:t>
            </a:r>
            <a:endParaRPr lang="en-US" altLang="zh-CN" sz="1400" dirty="0">
              <a:ea typeface="Alibaba PuHuiTi B"/>
            </a:endParaRPr>
          </a:p>
          <a:p>
            <a:pPr algn="ctr"/>
            <a:r>
              <a:rPr lang="zh-CN" altLang="en-US" sz="1400" dirty="0">
                <a:ea typeface="Alibaba PuHuiTi B"/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622AA6-7D4F-4EE5-BA6D-4A1E1DBB6728}"/>
              </a:ext>
            </a:extLst>
          </p:cNvPr>
          <p:cNvSpPr/>
          <p:nvPr/>
        </p:nvSpPr>
        <p:spPr>
          <a:xfrm>
            <a:off x="9036832" y="4148496"/>
            <a:ext cx="1498646" cy="5314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Dubbo</a:t>
            </a:r>
            <a:r>
              <a:rPr lang="zh-CN" altLang="en-US" sz="1400">
                <a:ea typeface="Alibaba PuHuiTi B"/>
              </a:rPr>
              <a:t>服务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6F6076-A1DF-444A-9EE6-F52C64E3ADF4}"/>
              </a:ext>
            </a:extLst>
          </p:cNvPr>
          <p:cNvSpPr/>
          <p:nvPr/>
        </p:nvSpPr>
        <p:spPr>
          <a:xfrm>
            <a:off x="6218080" y="3824358"/>
            <a:ext cx="4651308" cy="2309121"/>
          </a:xfrm>
          <a:prstGeom prst="rect">
            <a:avLst/>
          </a:prstGeom>
          <a:noFill/>
          <a:ln>
            <a:solidFill>
              <a:srgbClr val="B7000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ea typeface="Alibaba PuHuiTi B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B9CA48-E155-488E-9DB3-F1FF9A39829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106990" y="4978919"/>
            <a:ext cx="111109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4EF2818-3616-4B74-B550-27D3D4A382E8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29170" y="4741160"/>
            <a:ext cx="0" cy="492637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756163-45CD-4EFC-81B7-19E1B1DE99CA}"/>
              </a:ext>
            </a:extLst>
          </p:cNvPr>
          <p:cNvCxnSpPr>
            <a:cxnSpLocks/>
            <a:stCxn id="9" idx="2"/>
            <a:endCxn id="74" idx="0"/>
          </p:cNvCxnSpPr>
          <p:nvPr/>
        </p:nvCxnSpPr>
        <p:spPr>
          <a:xfrm>
            <a:off x="9786155" y="4679932"/>
            <a:ext cx="0" cy="589836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0943B64-E7D6-499B-AAC7-E6DE971A3E85}"/>
              </a:ext>
            </a:extLst>
          </p:cNvPr>
          <p:cNvSpPr/>
          <p:nvPr/>
        </p:nvSpPr>
        <p:spPr>
          <a:xfrm>
            <a:off x="7061068" y="2506748"/>
            <a:ext cx="1328002" cy="54851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注册中心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19FB5D-0A69-4FE9-8263-4C5A9E689D15}"/>
              </a:ext>
            </a:extLst>
          </p:cNvPr>
          <p:cNvSpPr/>
          <p:nvPr/>
        </p:nvSpPr>
        <p:spPr>
          <a:xfrm>
            <a:off x="8735662" y="2506748"/>
            <a:ext cx="1328002" cy="54851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Alibaba PuHuiTi B"/>
              </a:rPr>
              <a:t>配置中心</a:t>
            </a:r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2D0FBAF8-8F11-44B1-B583-F093646B5B1D}"/>
              </a:ext>
            </a:extLst>
          </p:cNvPr>
          <p:cNvSpPr txBox="1">
            <a:spLocks/>
          </p:cNvSpPr>
          <p:nvPr/>
        </p:nvSpPr>
        <p:spPr>
          <a:xfrm>
            <a:off x="6147551" y="6182670"/>
            <a:ext cx="3145876" cy="36058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138FFB-9759-404D-8DB5-B76CEAB271F7}"/>
              </a:ext>
            </a:extLst>
          </p:cNvPr>
          <p:cNvSpPr/>
          <p:nvPr/>
        </p:nvSpPr>
        <p:spPr>
          <a:xfrm>
            <a:off x="6800555" y="2358146"/>
            <a:ext cx="3491408" cy="876376"/>
          </a:xfrm>
          <a:prstGeom prst="rect">
            <a:avLst/>
          </a:prstGeom>
          <a:noFill/>
          <a:ln>
            <a:solidFill>
              <a:srgbClr val="B7000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231AE55-59E6-4E57-A9BF-1463903C0C28}"/>
              </a:ext>
            </a:extLst>
          </p:cNvPr>
          <p:cNvCxnSpPr>
            <a:cxnSpLocks/>
            <a:stCxn id="7" idx="0"/>
            <a:endCxn id="21" idx="1"/>
          </p:cNvCxnSpPr>
          <p:nvPr/>
        </p:nvCxnSpPr>
        <p:spPr>
          <a:xfrm rot="5400000" flipH="1" flipV="1">
            <a:off x="5269926" y="2235750"/>
            <a:ext cx="970044" cy="2091213"/>
          </a:xfrm>
          <a:prstGeom prst="bentConnector2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D98AF0EB-0162-403A-B095-B8E4BA764672}"/>
              </a:ext>
            </a:extLst>
          </p:cNvPr>
          <p:cNvSpPr txBox="1">
            <a:spLocks/>
          </p:cNvSpPr>
          <p:nvPr/>
        </p:nvSpPr>
        <p:spPr>
          <a:xfrm>
            <a:off x="5239531" y="4615628"/>
            <a:ext cx="863122" cy="35922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负载均衡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AD08722-CC39-424E-A24E-94E4550C92F6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 flipH="1">
            <a:off x="8543734" y="3234522"/>
            <a:ext cx="2525" cy="589836"/>
          </a:xfrm>
          <a:prstGeom prst="line">
            <a:avLst/>
          </a:prstGeom>
          <a:ln w="19050">
            <a:solidFill>
              <a:srgbClr val="49504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54964D9-809C-4C2C-8D8E-55EE7F566D93}"/>
              </a:ext>
            </a:extLst>
          </p:cNvPr>
          <p:cNvSpPr/>
          <p:nvPr/>
        </p:nvSpPr>
        <p:spPr>
          <a:xfrm>
            <a:off x="9036832" y="5269768"/>
            <a:ext cx="1498646" cy="5314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Dubbo</a:t>
            </a:r>
            <a:r>
              <a:rPr lang="zh-CN" altLang="en-US" sz="1400">
                <a:ea typeface="Alibaba PuHuiTi B"/>
              </a:rPr>
              <a:t>服务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F72953D-E1EB-4C0A-9729-EC4E40F8BF42}"/>
              </a:ext>
            </a:extLst>
          </p:cNvPr>
          <p:cNvSpPr/>
          <p:nvPr/>
        </p:nvSpPr>
        <p:spPr>
          <a:xfrm>
            <a:off x="6579847" y="4209724"/>
            <a:ext cx="1498646" cy="5314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Web</a:t>
            </a:r>
            <a:r>
              <a:rPr lang="zh-CN" altLang="en-US" sz="1400">
                <a:ea typeface="Alibaba PuHuiTi B"/>
              </a:rPr>
              <a:t>层</a:t>
            </a:r>
            <a:endParaRPr lang="zh-CN" altLang="en-US" sz="1400" dirty="0">
              <a:ea typeface="Alibaba PuHuiTi B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6556EF8-F78A-4586-B243-E7C3DA1D7242}"/>
              </a:ext>
            </a:extLst>
          </p:cNvPr>
          <p:cNvSpPr/>
          <p:nvPr/>
        </p:nvSpPr>
        <p:spPr>
          <a:xfrm>
            <a:off x="6579847" y="5233797"/>
            <a:ext cx="1498646" cy="53143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B"/>
              </a:rPr>
              <a:t>Web</a:t>
            </a:r>
            <a:r>
              <a:rPr lang="zh-CN" altLang="en-US" sz="1400">
                <a:ea typeface="Alibaba PuHuiTi B"/>
              </a:rPr>
              <a:t>层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14099F3-FA2C-48CA-A0F3-19F6355FD1EB}"/>
              </a:ext>
            </a:extLst>
          </p:cNvPr>
          <p:cNvCxnSpPr>
            <a:stCxn id="86" idx="3"/>
            <a:endCxn id="85" idx="1"/>
          </p:cNvCxnSpPr>
          <p:nvPr/>
        </p:nvCxnSpPr>
        <p:spPr>
          <a:xfrm flipV="1">
            <a:off x="8274247" y="4977330"/>
            <a:ext cx="557519" cy="1892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占位符 3">
            <a:extLst>
              <a:ext uri="{FF2B5EF4-FFF2-40B4-BE49-F238E27FC236}">
                <a16:creationId xmlns:a16="http://schemas.microsoft.com/office/drawing/2014/main" id="{3EC91A37-C451-4F5B-B3E9-8A8FCAF1AC69}"/>
              </a:ext>
            </a:extLst>
          </p:cNvPr>
          <p:cNvSpPr txBox="1">
            <a:spLocks/>
          </p:cNvSpPr>
          <p:nvPr/>
        </p:nvSpPr>
        <p:spPr>
          <a:xfrm>
            <a:off x="8530724" y="3332638"/>
            <a:ext cx="1999703" cy="3124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服务注册，拉取配置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51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 animBg="1"/>
      <p:bldP spid="7" grpId="0" animBg="1"/>
      <p:bldP spid="9" grpId="0" animBg="1"/>
      <p:bldP spid="12" grpId="0" animBg="1"/>
      <p:bldP spid="17" grpId="0" animBg="1"/>
      <p:bldP spid="18" grpId="0" animBg="1"/>
      <p:bldP spid="20" grpId="0" uiExpand="1"/>
      <p:bldP spid="21" grpId="0" animBg="1"/>
      <p:bldP spid="23" grpId="0"/>
      <p:bldP spid="74" grpId="0" animBg="1"/>
      <p:bldP spid="78" grpId="0" animBg="1"/>
      <p:bldP spid="79" grpId="0" animBg="1"/>
      <p:bldP spid="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项目架构</a:t>
            </a:r>
            <a:b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</a:br>
            <a:endParaRPr lang="en-US" altLang="zh-CN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问题分析</a:t>
            </a:r>
            <a:endParaRPr lang="en-US" altLang="zh-CN">
              <a:solidFill>
                <a:srgbClr val="49504F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网关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配置中心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28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26868f41-fc94-474d-ace7-6de07da3259b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91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91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777;#7667;#29724;#7667;#370679;#404777;"/>
</p:tagLst>
</file>

<file path=ppt/theme/theme1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43770</TotalTime>
  <Words>3589</Words>
  <Application>Microsoft Office PowerPoint</Application>
  <PresentationFormat>宽屏</PresentationFormat>
  <Paragraphs>457</Paragraphs>
  <Slides>51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51</vt:i4>
      </vt:variant>
    </vt:vector>
  </HeadingPairs>
  <TitlesOfParts>
    <vt:vector size="74" baseType="lpstr"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宋体</vt:lpstr>
      <vt:lpstr>Arial</vt:lpstr>
      <vt:lpstr>Calibri</vt:lpstr>
      <vt:lpstr>Consolas</vt:lpstr>
      <vt:lpstr>Segoe UI</vt:lpstr>
      <vt:lpstr>Verdana</vt:lpstr>
      <vt:lpstr>Wingdings</vt:lpstr>
      <vt:lpstr>11_课程总结</vt:lpstr>
      <vt:lpstr>封面2</vt:lpstr>
      <vt:lpstr>目录</vt:lpstr>
      <vt:lpstr>学习目标</vt:lpstr>
      <vt:lpstr>1_学习目标</vt:lpstr>
      <vt:lpstr>章节页版式（一级+二级标题）</vt:lpstr>
      <vt:lpstr>章节页版式（一级标题）</vt:lpstr>
      <vt:lpstr>正文设计方案</vt:lpstr>
      <vt:lpstr>5_结束页设计方案</vt:lpstr>
      <vt:lpstr>后台系统</vt:lpstr>
      <vt:lpstr>后台系统</vt:lpstr>
      <vt:lpstr>PowerPoint 演示文稿</vt:lpstr>
      <vt:lpstr>项目架构 </vt:lpstr>
      <vt:lpstr>项目架构</vt:lpstr>
      <vt:lpstr>项目架构</vt:lpstr>
      <vt:lpstr>项目架构</vt:lpstr>
      <vt:lpstr>项目架构</vt:lpstr>
      <vt:lpstr>项目架构 </vt:lpstr>
      <vt:lpstr>API网关</vt:lpstr>
      <vt:lpstr>API网关</vt:lpstr>
      <vt:lpstr>API网关</vt:lpstr>
      <vt:lpstr>API网关</vt:lpstr>
      <vt:lpstr>API网关</vt:lpstr>
      <vt:lpstr>API网关</vt:lpstr>
      <vt:lpstr>API网关</vt:lpstr>
      <vt:lpstr>项目架构 </vt:lpstr>
      <vt:lpstr>配置中心</vt:lpstr>
      <vt:lpstr>配置中心</vt:lpstr>
      <vt:lpstr>完善项目架构</vt:lpstr>
      <vt:lpstr>完善项目架构</vt:lpstr>
      <vt:lpstr>完善项目架构</vt:lpstr>
      <vt:lpstr>管理后台</vt:lpstr>
      <vt:lpstr>管理后台</vt:lpstr>
      <vt:lpstr>管理后台</vt:lpstr>
      <vt:lpstr>管理后台 </vt:lpstr>
      <vt:lpstr>管理后台</vt:lpstr>
      <vt:lpstr>管理后台</vt:lpstr>
      <vt:lpstr>管理后台</vt:lpstr>
      <vt:lpstr>管理后台 </vt:lpstr>
      <vt:lpstr>管理员登录</vt:lpstr>
      <vt:lpstr>管理员登录</vt:lpstr>
      <vt:lpstr>管理员登录</vt:lpstr>
      <vt:lpstr>管理员登录</vt:lpstr>
      <vt:lpstr>管理员登录</vt:lpstr>
      <vt:lpstr>管理员登录</vt:lpstr>
      <vt:lpstr>管理员登录</vt:lpstr>
      <vt:lpstr>管理员登录</vt:lpstr>
      <vt:lpstr>管理员登录</vt:lpstr>
      <vt:lpstr>管理员登录</vt:lpstr>
      <vt:lpstr>用户信息管理 </vt:lpstr>
      <vt:lpstr>用户信息管理</vt:lpstr>
      <vt:lpstr>用户信息管理</vt:lpstr>
      <vt:lpstr>用户信息管理</vt:lpstr>
      <vt:lpstr>用户信息管理</vt:lpstr>
      <vt:lpstr>用户信息管理</vt:lpstr>
      <vt:lpstr>用户信息管理</vt:lpstr>
      <vt:lpstr>PowerPoint 演示文稿</vt:lpstr>
      <vt:lpstr>课程总结</vt:lpstr>
      <vt:lpstr>圈子互动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2106</cp:revision>
  <dcterms:created xsi:type="dcterms:W3CDTF">2020-03-31T02:23:27Z</dcterms:created>
  <dcterms:modified xsi:type="dcterms:W3CDTF">2021-06-27T10:18:03Z</dcterms:modified>
</cp:coreProperties>
</file>