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8.xml" ContentType="application/vnd.openxmlformats-officedocument.theme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  <p:sldMasterId id="2147483696" r:id="rId2"/>
    <p:sldMasterId id="2147483665" r:id="rId3"/>
    <p:sldMasterId id="2147483707" r:id="rId4"/>
    <p:sldMasterId id="2147483715" r:id="rId5"/>
    <p:sldMasterId id="2147483700" r:id="rId6"/>
    <p:sldMasterId id="2147483698" r:id="rId7"/>
    <p:sldMasterId id="2147483668" r:id="rId8"/>
    <p:sldMasterId id="2147483672" r:id="rId9"/>
  </p:sldMasterIdLst>
  <p:notesMasterIdLst>
    <p:notesMasterId r:id="rId68"/>
  </p:notesMasterIdLst>
  <p:handoutMasterIdLst>
    <p:handoutMasterId r:id="rId69"/>
  </p:handoutMasterIdLst>
  <p:sldIdLst>
    <p:sldId id="462" r:id="rId10"/>
    <p:sldId id="463" r:id="rId11"/>
    <p:sldId id="695" r:id="rId12"/>
    <p:sldId id="922" r:id="rId13"/>
    <p:sldId id="970" r:id="rId14"/>
    <p:sldId id="924" r:id="rId15"/>
    <p:sldId id="926" r:id="rId16"/>
    <p:sldId id="925" r:id="rId17"/>
    <p:sldId id="950" r:id="rId18"/>
    <p:sldId id="971" r:id="rId19"/>
    <p:sldId id="915" r:id="rId20"/>
    <p:sldId id="927" r:id="rId21"/>
    <p:sldId id="954" r:id="rId22"/>
    <p:sldId id="936" r:id="rId23"/>
    <p:sldId id="951" r:id="rId24"/>
    <p:sldId id="929" r:id="rId25"/>
    <p:sldId id="938" r:id="rId26"/>
    <p:sldId id="832" r:id="rId27"/>
    <p:sldId id="956" r:id="rId28"/>
    <p:sldId id="941" r:id="rId29"/>
    <p:sldId id="955" r:id="rId30"/>
    <p:sldId id="942" r:id="rId31"/>
    <p:sldId id="943" r:id="rId32"/>
    <p:sldId id="944" r:id="rId33"/>
    <p:sldId id="963" r:id="rId34"/>
    <p:sldId id="964" r:id="rId35"/>
    <p:sldId id="965" r:id="rId36"/>
    <p:sldId id="930" r:id="rId37"/>
    <p:sldId id="945" r:id="rId38"/>
    <p:sldId id="972" r:id="rId39"/>
    <p:sldId id="946" r:id="rId40"/>
    <p:sldId id="957" r:id="rId41"/>
    <p:sldId id="959" r:id="rId42"/>
    <p:sldId id="960" r:id="rId43"/>
    <p:sldId id="947" r:id="rId44"/>
    <p:sldId id="931" r:id="rId45"/>
    <p:sldId id="932" r:id="rId46"/>
    <p:sldId id="934" r:id="rId47"/>
    <p:sldId id="933" r:id="rId48"/>
    <p:sldId id="961" r:id="rId49"/>
    <p:sldId id="962" r:id="rId50"/>
    <p:sldId id="917" r:id="rId51"/>
    <p:sldId id="534" r:id="rId52"/>
    <p:sldId id="549" r:id="rId53"/>
    <p:sldId id="547" r:id="rId54"/>
    <p:sldId id="548" r:id="rId55"/>
    <p:sldId id="550" r:id="rId56"/>
    <p:sldId id="535" r:id="rId57"/>
    <p:sldId id="918" r:id="rId58"/>
    <p:sldId id="919" r:id="rId59"/>
    <p:sldId id="973" r:id="rId60"/>
    <p:sldId id="920" r:id="rId61"/>
    <p:sldId id="921" r:id="rId62"/>
    <p:sldId id="813" r:id="rId63"/>
    <p:sldId id="968" r:id="rId64"/>
    <p:sldId id="969" r:id="rId65"/>
    <p:sldId id="814" r:id="rId66"/>
    <p:sldId id="815" r:id="rId67"/>
  </p:sldIdLst>
  <p:sldSz cx="12192000" cy="6858000"/>
  <p:notesSz cx="6858000" cy="9144000"/>
  <p:custDataLst>
    <p:tags r:id="rId7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mon" initials="l" lastIdx="3" clrIdx="0">
    <p:extLst>
      <p:ext uri="{19B8F6BF-5375-455C-9EA6-DF929625EA0E}">
        <p15:presenceInfo xmlns:p15="http://schemas.microsoft.com/office/powerpoint/2012/main" userId="lemon" providerId="None"/>
      </p:ext>
    </p:extLst>
  </p:cmAuthor>
  <p:cmAuthor id="2" name="张福泉" initials="张福泉" lastIdx="3" clrIdx="1">
    <p:extLst>
      <p:ext uri="{19B8F6BF-5375-455C-9EA6-DF929625EA0E}">
        <p15:presenceInfo xmlns:p15="http://schemas.microsoft.com/office/powerpoint/2012/main" userId="张福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FFE4"/>
    <a:srgbClr val="49504F"/>
    <a:srgbClr val="FFFFFF"/>
    <a:srgbClr val="31275B"/>
    <a:srgbClr val="F8F8F8"/>
    <a:srgbClr val="D9D9D9"/>
    <a:srgbClr val="333333"/>
    <a:srgbClr val="B70006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2349" autoAdjust="0"/>
  </p:normalViewPr>
  <p:slideViewPr>
    <p:cSldViewPr snapToGrid="0">
      <p:cViewPr varScale="1">
        <p:scale>
          <a:sx n="57" d="100"/>
          <a:sy n="57" d="100"/>
        </p:scale>
        <p:origin x="4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slide" Target="slides/slide5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tags" Target="tags/tag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2021/6/29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2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4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4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3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0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6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03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1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88833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0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93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168008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7882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21580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255317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测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测试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测试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</a:t>
            </a:r>
            <a:r>
              <a:rPr lang="zh-CN" altLang="en-US"/>
              <a:t>以图文并茂</a:t>
            </a:r>
            <a:r>
              <a:rPr lang="zh-CN" altLang="en-US" dirty="0"/>
              <a:t>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7225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问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iconfont-1068-752644">
            <a:extLst>
              <a:ext uri="{FF2B5EF4-FFF2-40B4-BE49-F238E27FC236}">
                <a16:creationId xmlns:a16="http://schemas.microsoft.com/office/drawing/2014/main" id="{4E255381-B4C4-4D85-AACA-ACD083079FB4}"/>
              </a:ext>
            </a:extLst>
          </p:cNvPr>
          <p:cNvSpPr/>
          <p:nvPr userDrawn="1"/>
        </p:nvSpPr>
        <p:spPr>
          <a:xfrm>
            <a:off x="1812827" y="2616161"/>
            <a:ext cx="1633583" cy="1802830"/>
          </a:xfrm>
          <a:custGeom>
            <a:avLst/>
            <a:gdLst>
              <a:gd name="T0" fmla="*/ 3007 w 12774"/>
              <a:gd name="T1" fmla="*/ 10144 h 12398"/>
              <a:gd name="T2" fmla="*/ 9766 w 12774"/>
              <a:gd name="T3" fmla="*/ 10144 h 12398"/>
              <a:gd name="T4" fmla="*/ 9766 w 12774"/>
              <a:gd name="T5" fmla="*/ 9015 h 12398"/>
              <a:gd name="T6" fmla="*/ 3007 w 12774"/>
              <a:gd name="T7" fmla="*/ 9015 h 12398"/>
              <a:gd name="T8" fmla="*/ 3007 w 12774"/>
              <a:gd name="T9" fmla="*/ 10144 h 12398"/>
              <a:gd name="T10" fmla="*/ 3007 w 12774"/>
              <a:gd name="T11" fmla="*/ 8641 h 12398"/>
              <a:gd name="T12" fmla="*/ 9766 w 12774"/>
              <a:gd name="T13" fmla="*/ 8641 h 12398"/>
              <a:gd name="T14" fmla="*/ 9766 w 12774"/>
              <a:gd name="T15" fmla="*/ 7512 h 12398"/>
              <a:gd name="T16" fmla="*/ 3007 w 12774"/>
              <a:gd name="T17" fmla="*/ 7512 h 12398"/>
              <a:gd name="T18" fmla="*/ 3007 w 12774"/>
              <a:gd name="T19" fmla="*/ 8641 h 12398"/>
              <a:gd name="T20" fmla="*/ 9768 w 12774"/>
              <a:gd name="T21" fmla="*/ 0 h 12398"/>
              <a:gd name="T22" fmla="*/ 3006 w 12774"/>
              <a:gd name="T23" fmla="*/ 0 h 12398"/>
              <a:gd name="T24" fmla="*/ 0 w 12774"/>
              <a:gd name="T25" fmla="*/ 3005 h 12398"/>
              <a:gd name="T26" fmla="*/ 0 w 12774"/>
              <a:gd name="T27" fmla="*/ 9392 h 12398"/>
              <a:gd name="T28" fmla="*/ 3006 w 12774"/>
              <a:gd name="T29" fmla="*/ 12398 h 12398"/>
              <a:gd name="T30" fmla="*/ 9768 w 12774"/>
              <a:gd name="T31" fmla="*/ 12398 h 12398"/>
              <a:gd name="T32" fmla="*/ 12774 w 12774"/>
              <a:gd name="T33" fmla="*/ 9392 h 12398"/>
              <a:gd name="T34" fmla="*/ 12774 w 12774"/>
              <a:gd name="T35" fmla="*/ 3005 h 12398"/>
              <a:gd name="T36" fmla="*/ 9768 w 12774"/>
              <a:gd name="T37" fmla="*/ 0 h 12398"/>
              <a:gd name="T38" fmla="*/ 11647 w 12774"/>
              <a:gd name="T39" fmla="*/ 9017 h 12398"/>
              <a:gd name="T40" fmla="*/ 9393 w 12774"/>
              <a:gd name="T41" fmla="*/ 11271 h 12398"/>
              <a:gd name="T42" fmla="*/ 3381 w 12774"/>
              <a:gd name="T43" fmla="*/ 11271 h 12398"/>
              <a:gd name="T44" fmla="*/ 1127 w 12774"/>
              <a:gd name="T45" fmla="*/ 9017 h 12398"/>
              <a:gd name="T46" fmla="*/ 1127 w 12774"/>
              <a:gd name="T47" fmla="*/ 3381 h 12398"/>
              <a:gd name="T48" fmla="*/ 3381 w 12774"/>
              <a:gd name="T49" fmla="*/ 1127 h 12398"/>
              <a:gd name="T50" fmla="*/ 9393 w 12774"/>
              <a:gd name="T51" fmla="*/ 1127 h 12398"/>
              <a:gd name="T52" fmla="*/ 11647 w 12774"/>
              <a:gd name="T53" fmla="*/ 3381 h 12398"/>
              <a:gd name="T54" fmla="*/ 11647 w 12774"/>
              <a:gd name="T55" fmla="*/ 9017 h 12398"/>
              <a:gd name="T56" fmla="*/ 5656 w 12774"/>
              <a:gd name="T57" fmla="*/ 2991 h 12398"/>
              <a:gd name="T58" fmla="*/ 6419 w 12774"/>
              <a:gd name="T59" fmla="*/ 2688 h 12398"/>
              <a:gd name="T60" fmla="*/ 7099 w 12774"/>
              <a:gd name="T61" fmla="*/ 2904 h 12398"/>
              <a:gd name="T62" fmla="*/ 7325 w 12774"/>
              <a:gd name="T63" fmla="*/ 3480 h 12398"/>
              <a:gd name="T64" fmla="*/ 7126 w 12774"/>
              <a:gd name="T65" fmla="*/ 3970 h 12398"/>
              <a:gd name="T66" fmla="*/ 6893 w 12774"/>
              <a:gd name="T67" fmla="*/ 4193 h 12398"/>
              <a:gd name="T68" fmla="*/ 6199 w 12774"/>
              <a:gd name="T69" fmla="*/ 4912 h 12398"/>
              <a:gd name="T70" fmla="*/ 6068 w 12774"/>
              <a:gd name="T71" fmla="*/ 5451 h 12398"/>
              <a:gd name="T72" fmla="*/ 6068 w 12774"/>
              <a:gd name="T73" fmla="*/ 5593 h 12398"/>
              <a:gd name="T74" fmla="*/ 6624 w 12774"/>
              <a:gd name="T75" fmla="*/ 5593 h 12398"/>
              <a:gd name="T76" fmla="*/ 6624 w 12774"/>
              <a:gd name="T77" fmla="*/ 5451 h 12398"/>
              <a:gd name="T78" fmla="*/ 6755 w 12774"/>
              <a:gd name="T79" fmla="*/ 4992 h 12398"/>
              <a:gd name="T80" fmla="*/ 7071 w 12774"/>
              <a:gd name="T81" fmla="*/ 4658 h 12398"/>
              <a:gd name="T82" fmla="*/ 7634 w 12774"/>
              <a:gd name="T83" fmla="*/ 4180 h 12398"/>
              <a:gd name="T84" fmla="*/ 7889 w 12774"/>
              <a:gd name="T85" fmla="*/ 3456 h 12398"/>
              <a:gd name="T86" fmla="*/ 7504 w 12774"/>
              <a:gd name="T87" fmla="*/ 2582 h 12398"/>
              <a:gd name="T88" fmla="*/ 6446 w 12774"/>
              <a:gd name="T89" fmla="*/ 2254 h 12398"/>
              <a:gd name="T90" fmla="*/ 5292 w 12774"/>
              <a:gd name="T91" fmla="*/ 2663 h 12398"/>
              <a:gd name="T92" fmla="*/ 4887 w 12774"/>
              <a:gd name="T93" fmla="*/ 3703 h 12398"/>
              <a:gd name="T94" fmla="*/ 5436 w 12774"/>
              <a:gd name="T95" fmla="*/ 3703 h 12398"/>
              <a:gd name="T96" fmla="*/ 5656 w 12774"/>
              <a:gd name="T97" fmla="*/ 2991 h 12398"/>
              <a:gd name="T98" fmla="*/ 6645 w 12774"/>
              <a:gd name="T99" fmla="*/ 6132 h 12398"/>
              <a:gd name="T100" fmla="*/ 6350 w 12774"/>
              <a:gd name="T101" fmla="*/ 6027 h 12398"/>
              <a:gd name="T102" fmla="*/ 6054 w 12774"/>
              <a:gd name="T103" fmla="*/ 6132 h 12398"/>
              <a:gd name="T104" fmla="*/ 5931 w 12774"/>
              <a:gd name="T105" fmla="*/ 6392 h 12398"/>
              <a:gd name="T106" fmla="*/ 6054 w 12774"/>
              <a:gd name="T107" fmla="*/ 6659 h 12398"/>
              <a:gd name="T108" fmla="*/ 6350 w 12774"/>
              <a:gd name="T109" fmla="*/ 6764 h 12398"/>
              <a:gd name="T110" fmla="*/ 6645 w 12774"/>
              <a:gd name="T111" fmla="*/ 6659 h 12398"/>
              <a:gd name="T112" fmla="*/ 6762 w 12774"/>
              <a:gd name="T113" fmla="*/ 6392 h 12398"/>
              <a:gd name="T114" fmla="*/ 6645 w 12774"/>
              <a:gd name="T115" fmla="*/ 6132 h 1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74" h="12398">
                <a:moveTo>
                  <a:pt x="3007" y="10144"/>
                </a:moveTo>
                <a:lnTo>
                  <a:pt x="9766" y="10144"/>
                </a:lnTo>
                <a:lnTo>
                  <a:pt x="9766" y="9015"/>
                </a:lnTo>
                <a:lnTo>
                  <a:pt x="3007" y="9015"/>
                </a:lnTo>
                <a:lnTo>
                  <a:pt x="3007" y="10144"/>
                </a:lnTo>
                <a:close/>
                <a:moveTo>
                  <a:pt x="3007" y="8641"/>
                </a:moveTo>
                <a:lnTo>
                  <a:pt x="9766" y="8641"/>
                </a:lnTo>
                <a:lnTo>
                  <a:pt x="9766" y="7512"/>
                </a:lnTo>
                <a:lnTo>
                  <a:pt x="3007" y="7512"/>
                </a:lnTo>
                <a:lnTo>
                  <a:pt x="3007" y="8641"/>
                </a:lnTo>
                <a:close/>
                <a:moveTo>
                  <a:pt x="9768" y="0"/>
                </a:moveTo>
                <a:lnTo>
                  <a:pt x="3006" y="0"/>
                </a:lnTo>
                <a:cubicBezTo>
                  <a:pt x="1345" y="0"/>
                  <a:pt x="0" y="1345"/>
                  <a:pt x="0" y="3005"/>
                </a:cubicBezTo>
                <a:lnTo>
                  <a:pt x="0" y="9392"/>
                </a:lnTo>
                <a:cubicBezTo>
                  <a:pt x="0" y="11052"/>
                  <a:pt x="1345" y="12398"/>
                  <a:pt x="3006" y="12398"/>
                </a:cubicBezTo>
                <a:lnTo>
                  <a:pt x="9768" y="12398"/>
                </a:lnTo>
                <a:cubicBezTo>
                  <a:pt x="11429" y="12398"/>
                  <a:pt x="12774" y="11052"/>
                  <a:pt x="12774" y="9392"/>
                </a:cubicBezTo>
                <a:lnTo>
                  <a:pt x="12774" y="3005"/>
                </a:lnTo>
                <a:cubicBezTo>
                  <a:pt x="12774" y="1345"/>
                  <a:pt x="11429" y="0"/>
                  <a:pt x="9768" y="0"/>
                </a:cubicBezTo>
                <a:close/>
                <a:moveTo>
                  <a:pt x="11647" y="9017"/>
                </a:moveTo>
                <a:cubicBezTo>
                  <a:pt x="11647" y="10261"/>
                  <a:pt x="10637" y="11271"/>
                  <a:pt x="9393" y="11271"/>
                </a:cubicBezTo>
                <a:lnTo>
                  <a:pt x="3381" y="11271"/>
                </a:lnTo>
                <a:cubicBezTo>
                  <a:pt x="2136" y="11271"/>
                  <a:pt x="1127" y="10261"/>
                  <a:pt x="1127" y="9017"/>
                </a:cubicBezTo>
                <a:lnTo>
                  <a:pt x="1127" y="3381"/>
                </a:lnTo>
                <a:cubicBezTo>
                  <a:pt x="1127" y="2136"/>
                  <a:pt x="2136" y="1127"/>
                  <a:pt x="3381" y="1127"/>
                </a:cubicBezTo>
                <a:lnTo>
                  <a:pt x="9393" y="1127"/>
                </a:lnTo>
                <a:cubicBezTo>
                  <a:pt x="10637" y="1127"/>
                  <a:pt x="11647" y="2136"/>
                  <a:pt x="11647" y="3381"/>
                </a:cubicBezTo>
                <a:lnTo>
                  <a:pt x="11647" y="9017"/>
                </a:lnTo>
                <a:close/>
                <a:moveTo>
                  <a:pt x="5656" y="2991"/>
                </a:moveTo>
                <a:cubicBezTo>
                  <a:pt x="5827" y="2787"/>
                  <a:pt x="6082" y="2688"/>
                  <a:pt x="6419" y="2688"/>
                </a:cubicBezTo>
                <a:cubicBezTo>
                  <a:pt x="6707" y="2688"/>
                  <a:pt x="6934" y="2755"/>
                  <a:pt x="7099" y="2904"/>
                </a:cubicBezTo>
                <a:cubicBezTo>
                  <a:pt x="7250" y="3041"/>
                  <a:pt x="7325" y="3233"/>
                  <a:pt x="7325" y="3480"/>
                </a:cubicBezTo>
                <a:cubicBezTo>
                  <a:pt x="7325" y="3654"/>
                  <a:pt x="7257" y="3815"/>
                  <a:pt x="7126" y="3970"/>
                </a:cubicBezTo>
                <a:cubicBezTo>
                  <a:pt x="7078" y="4019"/>
                  <a:pt x="7002" y="4094"/>
                  <a:pt x="6893" y="4193"/>
                </a:cubicBezTo>
                <a:cubicBezTo>
                  <a:pt x="6522" y="4490"/>
                  <a:pt x="6288" y="4726"/>
                  <a:pt x="6199" y="4912"/>
                </a:cubicBezTo>
                <a:cubicBezTo>
                  <a:pt x="6109" y="5067"/>
                  <a:pt x="6068" y="5246"/>
                  <a:pt x="6068" y="5451"/>
                </a:cubicBezTo>
                <a:lnTo>
                  <a:pt x="6068" y="5593"/>
                </a:lnTo>
                <a:lnTo>
                  <a:pt x="6624" y="5593"/>
                </a:lnTo>
                <a:lnTo>
                  <a:pt x="6624" y="5451"/>
                </a:lnTo>
                <a:cubicBezTo>
                  <a:pt x="6624" y="5283"/>
                  <a:pt x="6666" y="5129"/>
                  <a:pt x="6755" y="4992"/>
                </a:cubicBezTo>
                <a:cubicBezTo>
                  <a:pt x="6824" y="4881"/>
                  <a:pt x="6927" y="4769"/>
                  <a:pt x="7071" y="4658"/>
                </a:cubicBezTo>
                <a:cubicBezTo>
                  <a:pt x="7374" y="4416"/>
                  <a:pt x="7566" y="4255"/>
                  <a:pt x="7634" y="4180"/>
                </a:cubicBezTo>
                <a:cubicBezTo>
                  <a:pt x="7799" y="3976"/>
                  <a:pt x="7889" y="3735"/>
                  <a:pt x="7889" y="3456"/>
                </a:cubicBezTo>
                <a:cubicBezTo>
                  <a:pt x="7889" y="3084"/>
                  <a:pt x="7758" y="2792"/>
                  <a:pt x="7504" y="2582"/>
                </a:cubicBezTo>
                <a:cubicBezTo>
                  <a:pt x="7243" y="2359"/>
                  <a:pt x="6886" y="2254"/>
                  <a:pt x="6446" y="2254"/>
                </a:cubicBezTo>
                <a:cubicBezTo>
                  <a:pt x="5958" y="2254"/>
                  <a:pt x="5574" y="2390"/>
                  <a:pt x="5292" y="2663"/>
                </a:cubicBezTo>
                <a:cubicBezTo>
                  <a:pt x="5024" y="2923"/>
                  <a:pt x="4887" y="3270"/>
                  <a:pt x="4887" y="3703"/>
                </a:cubicBezTo>
                <a:lnTo>
                  <a:pt x="5436" y="3703"/>
                </a:lnTo>
                <a:cubicBezTo>
                  <a:pt x="5436" y="3400"/>
                  <a:pt x="5512" y="3165"/>
                  <a:pt x="5656" y="2991"/>
                </a:cubicBezTo>
                <a:close/>
                <a:moveTo>
                  <a:pt x="6645" y="6132"/>
                </a:moveTo>
                <a:cubicBezTo>
                  <a:pt x="6563" y="6058"/>
                  <a:pt x="6467" y="6027"/>
                  <a:pt x="6350" y="6027"/>
                </a:cubicBezTo>
                <a:cubicBezTo>
                  <a:pt x="6226" y="6027"/>
                  <a:pt x="6130" y="6058"/>
                  <a:pt x="6054" y="6132"/>
                </a:cubicBezTo>
                <a:cubicBezTo>
                  <a:pt x="5972" y="6200"/>
                  <a:pt x="5931" y="6287"/>
                  <a:pt x="5931" y="6392"/>
                </a:cubicBezTo>
                <a:cubicBezTo>
                  <a:pt x="5931" y="6497"/>
                  <a:pt x="5972" y="6584"/>
                  <a:pt x="6054" y="6659"/>
                </a:cubicBezTo>
                <a:cubicBezTo>
                  <a:pt x="6130" y="6727"/>
                  <a:pt x="6226" y="6764"/>
                  <a:pt x="6350" y="6764"/>
                </a:cubicBezTo>
                <a:cubicBezTo>
                  <a:pt x="6460" y="6764"/>
                  <a:pt x="6563" y="6727"/>
                  <a:pt x="6645" y="6659"/>
                </a:cubicBezTo>
                <a:cubicBezTo>
                  <a:pt x="6721" y="6591"/>
                  <a:pt x="6762" y="6504"/>
                  <a:pt x="6762" y="6392"/>
                </a:cubicBezTo>
                <a:cubicBezTo>
                  <a:pt x="6762" y="6287"/>
                  <a:pt x="6721" y="6200"/>
                  <a:pt x="6645" y="6132"/>
                </a:cubicBez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022226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188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4068613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39300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0713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99854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7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课程总结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Learning 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8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内容回顾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温故而知新，可以为师矣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6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5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712" r:id="rId12"/>
    <p:sldLayoutId id="2147483681" r:id="rId13"/>
    <p:sldLayoutId id="2147483728" r:id="rId14"/>
    <p:sldLayoutId id="2147483693" r:id="rId15"/>
    <p:sldLayoutId id="2147483710" r:id="rId16"/>
    <p:sldLayoutId id="2147483706" r:id="rId17"/>
    <p:sldLayoutId id="2147483714" r:id="rId18"/>
    <p:sldLayoutId id="2147483726" r:id="rId19"/>
    <p:sldLayoutId id="214748372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25/interface/api/349" TargetMode="Externa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iyun.com/price/product/?spm=a2c4g.11186623.2.10.4146401eg5oeu8#/lvwang/detail" TargetMode="Externa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romotion.aliyun.com/ntms/act/lvwangdemo.html" TargetMode="Externa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help.aliyun.com/document_detail/70439.html?spm=a2c4g.11186623.6.659.35ac3db3l0wV5k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help.aliyun.com/document_detail/53427.html?spm=a2c4g.11186623.6.717.466d7544QbU8Lr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53424.html?spm=a2c4g.11186623.6.715.c8f69b12ey35j4" TargetMode="External"/><Relationship Id="rId2" Type="http://schemas.openxmlformats.org/officeDocument/2006/relationships/hyperlink" Target="https://help.aliyun.com/document_detail/70292.html?spm=a2c4g.11186623.6.616.5d7d1e7f9vDRz4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25/interface/api/367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25/interface/api/394" TargetMode="Externa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42" y="2410802"/>
            <a:ext cx="10612315" cy="1158875"/>
          </a:xfrm>
        </p:spPr>
        <p:txBody>
          <a:bodyPr/>
          <a:lstStyle/>
          <a:p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数据统计与内容审核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F6142C-A999-49A7-8374-DD71B1AC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用户冻结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59F432-64D1-4889-8183-B56FAC8B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35" y="1940260"/>
            <a:ext cx="5445489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1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数据统计</a:t>
            </a:r>
            <a:br>
              <a:rPr lang="en-US" altLang="zh-CN" b="1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定时任务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数据展示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5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51EC2CA-1312-453D-8FA3-AAA0ABD0FA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后台系统首页中，显示各种统计数据，比如：累计用户数、新增用户数、登录次数等内容。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89A5561-A5B7-4846-A895-190C3391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数据统计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0ABFCDF-560E-433C-BC61-29D83B81A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46738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0C978E9-8601-4929-849A-BF2173D3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数据统计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9E12A8-7E99-42E3-BA90-D87AC2D53C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820632-DD83-4ADF-9DFC-411CD4CFE555}"/>
              </a:ext>
            </a:extLst>
          </p:cNvPr>
          <p:cNvSpPr/>
          <p:nvPr/>
        </p:nvSpPr>
        <p:spPr>
          <a:xfrm>
            <a:off x="3198318" y="4604947"/>
            <a:ext cx="1152466" cy="66100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Alibaba PuHuiTi B"/>
              </a:rPr>
              <a:t>RabbitMQ</a:t>
            </a:r>
            <a:endParaRPr lang="zh-CN" altLang="en-US" sz="1400" dirty="0">
              <a:ea typeface="Alibaba PuHuiTi B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C784E4-73A3-488C-A89F-3CD78B1C2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572" y="3511973"/>
            <a:ext cx="963007" cy="61830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F04D17B-5D1C-473D-9595-502E475DA30D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>
            <a:off x="6161076" y="4130281"/>
            <a:ext cx="4931" cy="605813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8864861-71CC-4F9E-A309-F961DA1455B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396580" y="4336916"/>
            <a:ext cx="0" cy="387575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FB012E-A255-4290-B322-5BC0B79E19DA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2016680" y="4935450"/>
            <a:ext cx="1181638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FC6E9A9-73C1-4FDB-813A-55CD1AE7CF89}"/>
              </a:ext>
            </a:extLst>
          </p:cNvPr>
          <p:cNvSpPr txBox="1">
            <a:spLocks/>
          </p:cNvSpPr>
          <p:nvPr/>
        </p:nvSpPr>
        <p:spPr>
          <a:xfrm>
            <a:off x="2169725" y="4627547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发送消息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5237B86-EA87-431B-9C71-948F0BEF32C8}"/>
              </a:ext>
            </a:extLst>
          </p:cNvPr>
          <p:cNvCxnSpPr>
            <a:cxnSpLocks/>
            <a:stCxn id="41" idx="1"/>
            <a:endCxn id="5" idx="3"/>
          </p:cNvCxnSpPr>
          <p:nvPr/>
        </p:nvCxnSpPr>
        <p:spPr>
          <a:xfrm flipH="1" flipV="1">
            <a:off x="4350784" y="4935450"/>
            <a:ext cx="1238990" cy="11603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09E1053-46EB-4D34-A6D8-CB0619391F7F}"/>
              </a:ext>
            </a:extLst>
          </p:cNvPr>
          <p:cNvSpPr txBox="1">
            <a:spLocks/>
          </p:cNvSpPr>
          <p:nvPr/>
        </p:nvSpPr>
        <p:spPr>
          <a:xfrm>
            <a:off x="4596384" y="4627547"/>
            <a:ext cx="936038" cy="2708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获取消息</a:t>
            </a:r>
            <a:endParaRPr lang="zh-CN" altLang="en-US" sz="12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18CE823-E89E-4814-8077-1C9D34B6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27" y="3305337"/>
            <a:ext cx="514906" cy="1031579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2FAF073-D4DA-4D47-A165-B77EB11B7803}"/>
              </a:ext>
            </a:extLst>
          </p:cNvPr>
          <p:cNvSpPr/>
          <p:nvPr/>
        </p:nvSpPr>
        <p:spPr>
          <a:xfrm>
            <a:off x="776479" y="4724491"/>
            <a:ext cx="1240201" cy="42191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探花系统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E588340-513C-4F3E-B3E2-07C2717C4001}"/>
              </a:ext>
            </a:extLst>
          </p:cNvPr>
          <p:cNvSpPr/>
          <p:nvPr/>
        </p:nvSpPr>
        <p:spPr>
          <a:xfrm>
            <a:off x="5589774" y="4736094"/>
            <a:ext cx="1152466" cy="42191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管理后台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4FDA164-2212-4BFD-8F90-A70782F13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404" y="3540736"/>
            <a:ext cx="762601" cy="523447"/>
          </a:xfrm>
          <a:prstGeom prst="rect">
            <a:avLst/>
          </a:prstGeom>
        </p:spPr>
      </p:pic>
      <p:graphicFrame>
        <p:nvGraphicFramePr>
          <p:cNvPr id="23" name="表格 7">
            <a:extLst>
              <a:ext uri="{FF2B5EF4-FFF2-40B4-BE49-F238E27FC236}">
                <a16:creationId xmlns:a16="http://schemas.microsoft.com/office/drawing/2014/main" id="{EA9E4B17-D9E2-4ACA-B2B6-1DFDF0734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29904"/>
              </p:ext>
            </p:extLst>
          </p:nvPr>
        </p:nvGraphicFramePr>
        <p:xfrm>
          <a:off x="8598815" y="4546086"/>
          <a:ext cx="273483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83">
                  <a:extLst>
                    <a:ext uri="{9D8B030D-6E8A-4147-A177-3AD203B41FA5}">
                      <a16:colId xmlns:a16="http://schemas.microsoft.com/office/drawing/2014/main" val="4153382047"/>
                    </a:ext>
                  </a:extLst>
                </a:gridCol>
                <a:gridCol w="492957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  <a:gridCol w="607620">
                  <a:extLst>
                    <a:ext uri="{9D8B030D-6E8A-4147-A177-3AD203B41FA5}">
                      <a16:colId xmlns:a16="http://schemas.microsoft.com/office/drawing/2014/main" val="604760858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3517791907"/>
                    </a:ext>
                  </a:extLst>
                </a:gridCol>
              </a:tblGrid>
              <a:tr h="1704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>
                          <a:ea typeface="Alibaba PuHuiTi R"/>
                        </a:rPr>
                        <a:t>ID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a typeface="Alibaba PuHuiTi R"/>
                        </a:rPr>
                        <a:t>用户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a typeface="Alibaba PuHuiTi R"/>
                        </a:rPr>
                        <a:t>操作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a typeface="Alibaba PuHuiTi R"/>
                        </a:rPr>
                        <a:t>日期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>
                          <a:ea typeface="Alibaba PuHuiTi R"/>
                        </a:rPr>
                        <a:t>1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a typeface="Alibaba PuHuiTi R"/>
                        </a:rPr>
                        <a:t>张三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a typeface="Alibaba PuHuiTi R"/>
                        </a:rPr>
                        <a:t>登录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>
                          <a:ea typeface="Alibaba PuHuiTi R"/>
                        </a:rPr>
                        <a:t>2021/01/02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>
                          <a:ea typeface="Alibaba PuHuiTi R"/>
                        </a:rPr>
                        <a:t>2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a typeface="Alibaba PuHuiTi R"/>
                        </a:rPr>
                        <a:t>李四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a typeface="Alibaba PuHuiTi R"/>
                        </a:rPr>
                        <a:t>登录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ea typeface="Alibaba PuHuiTi R"/>
                        </a:rPr>
                        <a:t>2021/01/02</a:t>
                      </a:r>
                      <a:endParaRPr lang="zh-CN" altLang="en-US" sz="120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06394"/>
                  </a:ext>
                </a:extLst>
              </a:tr>
              <a:tr h="1704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724497"/>
                  </a:ext>
                </a:extLst>
              </a:tr>
            </a:tbl>
          </a:graphicData>
        </a:graphic>
      </p:graphicFrame>
      <p:graphicFrame>
        <p:nvGraphicFramePr>
          <p:cNvPr id="24" name="表格 7">
            <a:extLst>
              <a:ext uri="{FF2B5EF4-FFF2-40B4-BE49-F238E27FC236}">
                <a16:creationId xmlns:a16="http://schemas.microsoft.com/office/drawing/2014/main" id="{925CA1B8-ED00-4197-BD56-C7D9CAD23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73195"/>
              </p:ext>
            </p:extLst>
          </p:nvPr>
        </p:nvGraphicFramePr>
        <p:xfrm>
          <a:off x="8598814" y="2765231"/>
          <a:ext cx="273483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83">
                  <a:extLst>
                    <a:ext uri="{9D8B030D-6E8A-4147-A177-3AD203B41FA5}">
                      <a16:colId xmlns:a16="http://schemas.microsoft.com/office/drawing/2014/main" val="4153382047"/>
                    </a:ext>
                  </a:extLst>
                </a:gridCol>
                <a:gridCol w="929846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04760858"/>
                    </a:ext>
                  </a:extLst>
                </a:gridCol>
                <a:gridCol w="680528">
                  <a:extLst>
                    <a:ext uri="{9D8B030D-6E8A-4147-A177-3AD203B41FA5}">
                      <a16:colId xmlns:a16="http://schemas.microsoft.com/office/drawing/2014/main" val="3517791907"/>
                    </a:ext>
                  </a:extLst>
                </a:gridCol>
              </a:tblGrid>
              <a:tr h="1704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>
                          <a:ea typeface="Alibaba PuHuiTi R"/>
                        </a:rPr>
                        <a:t>ID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ea typeface="Alibaba PuHuiTi R"/>
                        </a:rPr>
                        <a:t>日期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a typeface="Alibaba PuHuiTi R"/>
                        </a:rPr>
                        <a:t>登录数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a typeface="Alibaba PuHuiTi R"/>
                        </a:rPr>
                        <a:t>注册数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>
                          <a:ea typeface="Alibaba PuHuiTi R"/>
                        </a:rPr>
                        <a:t>1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>
                          <a:ea typeface="Alibaba PuHuiTi R"/>
                        </a:rPr>
                        <a:t>2021/01/01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>
                          <a:ea typeface="Alibaba PuHuiTi R"/>
                        </a:rPr>
                        <a:t>99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>
                          <a:ea typeface="Alibaba PuHuiTi R"/>
                        </a:rPr>
                        <a:t>99</a:t>
                      </a: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06394"/>
                  </a:ext>
                </a:extLst>
              </a:tr>
              <a:tr h="1704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2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724497"/>
                  </a:ext>
                </a:extLst>
              </a:tr>
            </a:tbl>
          </a:graphicData>
        </a:graphic>
      </p:graphicFrame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EDFFE12A-CA7D-479C-B33A-9FD7005E292A}"/>
              </a:ext>
            </a:extLst>
          </p:cNvPr>
          <p:cNvSpPr txBox="1">
            <a:spLocks/>
          </p:cNvSpPr>
          <p:nvPr/>
        </p:nvSpPr>
        <p:spPr>
          <a:xfrm>
            <a:off x="8485904" y="5643365"/>
            <a:ext cx="1438874" cy="3671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操作日志表</a:t>
            </a:r>
            <a:endParaRPr lang="zh-CN" altLang="en-US" sz="1200" dirty="0"/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22D0E00B-0495-4EF5-8D60-C75C2C82E2DA}"/>
              </a:ext>
            </a:extLst>
          </p:cNvPr>
          <p:cNvSpPr txBox="1">
            <a:spLocks/>
          </p:cNvSpPr>
          <p:nvPr/>
        </p:nvSpPr>
        <p:spPr>
          <a:xfrm>
            <a:off x="8485904" y="3828711"/>
            <a:ext cx="1438874" cy="3671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日统计表</a:t>
            </a:r>
            <a:endParaRPr lang="zh-CN" altLang="en-US" sz="1200" dirty="0"/>
          </a:p>
        </p:txBody>
      </p:sp>
      <p:graphicFrame>
        <p:nvGraphicFramePr>
          <p:cNvPr id="28" name="表格 7">
            <a:extLst>
              <a:ext uri="{FF2B5EF4-FFF2-40B4-BE49-F238E27FC236}">
                <a16:creationId xmlns:a16="http://schemas.microsoft.com/office/drawing/2014/main" id="{0622E488-7F6F-4F45-A002-D9C6E5795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53789"/>
              </p:ext>
            </p:extLst>
          </p:nvPr>
        </p:nvGraphicFramePr>
        <p:xfrm>
          <a:off x="8598813" y="5373673"/>
          <a:ext cx="273483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83">
                  <a:extLst>
                    <a:ext uri="{9D8B030D-6E8A-4147-A177-3AD203B41FA5}">
                      <a16:colId xmlns:a16="http://schemas.microsoft.com/office/drawing/2014/main" val="4153382047"/>
                    </a:ext>
                  </a:extLst>
                </a:gridCol>
                <a:gridCol w="492957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  <a:gridCol w="607620">
                  <a:extLst>
                    <a:ext uri="{9D8B030D-6E8A-4147-A177-3AD203B41FA5}">
                      <a16:colId xmlns:a16="http://schemas.microsoft.com/office/drawing/2014/main" val="604760858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3517791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Alibaba PuHuiTi R"/>
                          <a:cs typeface="+mn-cs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b="0" kern="1200">
                          <a:solidFill>
                            <a:schemeClr val="dk1"/>
                          </a:solidFill>
                          <a:latin typeface="+mn-lt"/>
                          <a:ea typeface="Alibaba PuHuiTi R"/>
                          <a:cs typeface="+mn-cs"/>
                        </a:rPr>
                        <a:t>王五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b="0" kern="1200">
                          <a:solidFill>
                            <a:schemeClr val="dk1"/>
                          </a:solidFill>
                          <a:latin typeface="+mn-lt"/>
                          <a:ea typeface="Alibaba PuHuiTi R"/>
                          <a:cs typeface="+mn-cs"/>
                        </a:rPr>
                        <a:t>登录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Alibaba PuHuiTi R"/>
                          <a:cs typeface="+mn-cs"/>
                        </a:rPr>
                        <a:t>2021/01/02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</a:tbl>
          </a:graphicData>
        </a:graphic>
      </p:graphicFrame>
      <p:sp>
        <p:nvSpPr>
          <p:cNvPr id="30" name="文本占位符 6">
            <a:extLst>
              <a:ext uri="{FF2B5EF4-FFF2-40B4-BE49-F238E27FC236}">
                <a16:creationId xmlns:a16="http://schemas.microsoft.com/office/drawing/2014/main" id="{90A92A65-98B0-4784-91A0-460627000E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462562"/>
            <a:ext cx="5579238" cy="4364373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、探花系统将用户操作日志写入</a:t>
            </a:r>
            <a:r>
              <a:rPr lang="en-US" altLang="zh-CN"/>
              <a:t>RabbitMQ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、管理后台获取最新消息，构造日志数据存入数据库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、后台如何统计？统计操作日志表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、加入统计表，定时统计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D6A047-4FAA-421E-B8C2-91A0885EF013}"/>
              </a:ext>
            </a:extLst>
          </p:cNvPr>
          <p:cNvSpPr/>
          <p:nvPr/>
        </p:nvSpPr>
        <p:spPr>
          <a:xfrm>
            <a:off x="8673133" y="4822248"/>
            <a:ext cx="2621153" cy="816490"/>
          </a:xfrm>
          <a:prstGeom prst="rect">
            <a:avLst/>
          </a:prstGeom>
          <a:solidFill>
            <a:srgbClr val="00206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BC7CF01F-ACA2-42A9-A702-15490B2E8852}"/>
              </a:ext>
            </a:extLst>
          </p:cNvPr>
          <p:cNvSpPr txBox="1">
            <a:spLocks/>
          </p:cNvSpPr>
          <p:nvPr/>
        </p:nvSpPr>
        <p:spPr>
          <a:xfrm>
            <a:off x="3883396" y="2290565"/>
            <a:ext cx="3509776" cy="40035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AD2B26"/>
                </a:solidFill>
              </a:rPr>
              <a:t>（日志表数据量大，性能低）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A359B74-08E1-4C68-9647-449E75615164}"/>
              </a:ext>
            </a:extLst>
          </p:cNvPr>
          <p:cNvSpPr/>
          <p:nvPr/>
        </p:nvSpPr>
        <p:spPr>
          <a:xfrm>
            <a:off x="8673133" y="4839510"/>
            <a:ext cx="2621153" cy="816490"/>
          </a:xfrm>
          <a:prstGeom prst="rect">
            <a:avLst/>
          </a:prstGeom>
          <a:solidFill>
            <a:schemeClr val="accent2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表格 7">
            <a:extLst>
              <a:ext uri="{FF2B5EF4-FFF2-40B4-BE49-F238E27FC236}">
                <a16:creationId xmlns:a16="http://schemas.microsoft.com/office/drawing/2014/main" id="{4DE46C91-8FF6-4C54-A574-DE579F6E9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20047"/>
              </p:ext>
            </p:extLst>
          </p:nvPr>
        </p:nvGraphicFramePr>
        <p:xfrm>
          <a:off x="8592901" y="3325293"/>
          <a:ext cx="273483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83">
                  <a:extLst>
                    <a:ext uri="{9D8B030D-6E8A-4147-A177-3AD203B41FA5}">
                      <a16:colId xmlns:a16="http://schemas.microsoft.com/office/drawing/2014/main" val="4153382047"/>
                    </a:ext>
                  </a:extLst>
                </a:gridCol>
                <a:gridCol w="929846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04760858"/>
                    </a:ext>
                  </a:extLst>
                </a:gridCol>
                <a:gridCol w="680528">
                  <a:extLst>
                    <a:ext uri="{9D8B030D-6E8A-4147-A177-3AD203B41FA5}">
                      <a16:colId xmlns:a16="http://schemas.microsoft.com/office/drawing/2014/main" val="3517791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Alibaba PuHuiTi R"/>
                          <a:cs typeface="+mn-cs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Alibaba PuHuiTi R"/>
                          <a:cs typeface="+mn-cs"/>
                        </a:rPr>
                        <a:t>2021/01/02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Alibaba PuHuiTi R"/>
                          <a:cs typeface="+mn-cs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Alibaba PuHuiTi R"/>
                          <a:cs typeface="+mn-cs"/>
                        </a:rPr>
                        <a:t>99</a:t>
                      </a:r>
                      <a:endParaRPr lang="zh-CN" altLang="en-US" sz="1200" b="0" kern="1200">
                        <a:solidFill>
                          <a:schemeClr val="dk1"/>
                        </a:solidFill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06394"/>
                  </a:ext>
                </a:extLst>
              </a:tr>
            </a:tbl>
          </a:graphicData>
        </a:graphic>
      </p:graphicFrame>
      <p:graphicFrame>
        <p:nvGraphicFramePr>
          <p:cNvPr id="35" name="表格 7">
            <a:extLst>
              <a:ext uri="{FF2B5EF4-FFF2-40B4-BE49-F238E27FC236}">
                <a16:creationId xmlns:a16="http://schemas.microsoft.com/office/drawing/2014/main" id="{67BAE05B-0ECE-48F5-B31F-1C9DBD5A9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67416"/>
              </p:ext>
            </p:extLst>
          </p:nvPr>
        </p:nvGraphicFramePr>
        <p:xfrm>
          <a:off x="8592900" y="3327877"/>
          <a:ext cx="273483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83">
                  <a:extLst>
                    <a:ext uri="{9D8B030D-6E8A-4147-A177-3AD203B41FA5}">
                      <a16:colId xmlns:a16="http://schemas.microsoft.com/office/drawing/2014/main" val="4153382047"/>
                    </a:ext>
                  </a:extLst>
                </a:gridCol>
                <a:gridCol w="929846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04760858"/>
                    </a:ext>
                  </a:extLst>
                </a:gridCol>
                <a:gridCol w="680528">
                  <a:extLst>
                    <a:ext uri="{9D8B030D-6E8A-4147-A177-3AD203B41FA5}">
                      <a16:colId xmlns:a16="http://schemas.microsoft.com/office/drawing/2014/main" val="3517791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Alibaba PuHuiTi R"/>
                          <a:cs typeface="+mn-cs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Alibaba PuHuiTi R"/>
                          <a:cs typeface="+mn-cs"/>
                        </a:rPr>
                        <a:t>2021/01/02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b="0" kern="1200">
                          <a:solidFill>
                            <a:srgbClr val="C00000"/>
                          </a:solidFill>
                          <a:latin typeface="+mn-lt"/>
                          <a:ea typeface="Alibaba PuHuiTi R"/>
                          <a:cs typeface="+mn-cs"/>
                        </a:rPr>
                        <a:t>3</a:t>
                      </a:r>
                      <a:endParaRPr lang="zh-CN" altLang="en-US" sz="1200" b="0" kern="1200" dirty="0">
                        <a:solidFill>
                          <a:srgbClr val="C00000"/>
                        </a:solidFill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latin typeface="+mn-lt"/>
                          <a:ea typeface="Alibaba PuHuiTi R"/>
                          <a:cs typeface="+mn-cs"/>
                        </a:rPr>
                        <a:t>99</a:t>
                      </a:r>
                      <a:endParaRPr lang="zh-CN" altLang="en-US" sz="1200" b="0" kern="1200">
                        <a:solidFill>
                          <a:schemeClr val="dk1"/>
                        </a:solidFill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06394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D41F2B01-5F18-4D82-A2F4-976E131F1DE2}"/>
              </a:ext>
            </a:extLst>
          </p:cNvPr>
          <p:cNvSpPr/>
          <p:nvPr/>
        </p:nvSpPr>
        <p:spPr>
          <a:xfrm>
            <a:off x="8649741" y="3323942"/>
            <a:ext cx="2621153" cy="300525"/>
          </a:xfrm>
          <a:prstGeom prst="rect">
            <a:avLst/>
          </a:prstGeom>
          <a:solidFill>
            <a:schemeClr val="accent2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xit" presetSubtype="54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3" grpId="0"/>
      <p:bldP spid="15" grpId="0" animBg="1"/>
      <p:bldP spid="41" grpId="0" animBg="1"/>
      <p:bldP spid="25" grpId="0"/>
      <p:bldP spid="26" grpId="0"/>
      <p:bldP spid="19" grpId="0" animBg="1"/>
      <p:bldP spid="19" grpId="1" animBg="1"/>
      <p:bldP spid="33" grpId="1" animBg="1"/>
      <p:bldP spid="33" grpId="2" animBg="1"/>
      <p:bldP spid="27" grpId="0" animBg="1"/>
      <p:bldP spid="2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89A5561-A5B7-4846-A895-190C3391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数据统计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0ABFCDF-560E-433C-BC61-29D83B81A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数据库表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CE4C2EA-6961-4DAA-8B72-BF0993E71E56}"/>
              </a:ext>
            </a:extLst>
          </p:cNvPr>
          <p:cNvSpPr txBox="1">
            <a:spLocks/>
          </p:cNvSpPr>
          <p:nvPr/>
        </p:nvSpPr>
        <p:spPr>
          <a:xfrm>
            <a:off x="721201" y="1635973"/>
            <a:ext cx="10749598" cy="61954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用户日志表（</a:t>
            </a:r>
            <a:r>
              <a:rPr lang="en-US" altLang="zh-CN"/>
              <a:t>tb_log</a:t>
            </a:r>
            <a:r>
              <a:rPr lang="zh-CN" altLang="en-US"/>
              <a:t>）：</a:t>
            </a:r>
          </a:p>
          <a:p>
            <a:pPr marL="0" indent="0"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272AE7-1E0C-47B5-8C45-CF8293907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157412"/>
            <a:ext cx="9877425" cy="254317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BCEEF0B-4F59-4EBB-9C4C-3678E68F8C6F}"/>
              </a:ext>
            </a:extLst>
          </p:cNvPr>
          <p:cNvGrpSpPr/>
          <p:nvPr/>
        </p:nvGrpSpPr>
        <p:grpSpPr>
          <a:xfrm>
            <a:off x="823564" y="5181172"/>
            <a:ext cx="10749598" cy="1360990"/>
            <a:chOff x="874364" y="5334450"/>
            <a:chExt cx="9448197" cy="1360990"/>
          </a:xfrm>
        </p:grpSpPr>
        <p:sp>
          <p:nvSpPr>
            <p:cNvPr id="11" name="三角形 9">
              <a:extLst>
                <a:ext uri="{FF2B5EF4-FFF2-40B4-BE49-F238E27FC236}">
                  <a16:creationId xmlns:a16="http://schemas.microsoft.com/office/drawing/2014/main" id="{57B89EB1-92E0-4E50-AA99-CB0FB25A1D14}"/>
                </a:ext>
              </a:extLst>
            </p:cNvPr>
            <p:cNvSpPr/>
            <p:nvPr/>
          </p:nvSpPr>
          <p:spPr>
            <a:xfrm rot="2651319">
              <a:off x="880978" y="5691033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AF4CEE9-2FF9-4489-B637-D7543B00D79C}"/>
                </a:ext>
              </a:extLst>
            </p:cNvPr>
            <p:cNvSpPr/>
            <p:nvPr/>
          </p:nvSpPr>
          <p:spPr>
            <a:xfrm>
              <a:off x="974293" y="5334450"/>
              <a:ext cx="9348268" cy="136099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5C0B23E-CD7C-49CC-90EF-B801EB614AAA}"/>
                </a:ext>
              </a:extLst>
            </p:cNvPr>
            <p:cNvSpPr/>
            <p:nvPr/>
          </p:nvSpPr>
          <p:spPr>
            <a:xfrm>
              <a:off x="874364" y="5406920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注意事项</a:t>
              </a:r>
            </a:p>
          </p:txBody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BEBFD963-18E9-4EFD-BEB1-381CCF13140B}"/>
                </a:ext>
              </a:extLst>
            </p:cNvPr>
            <p:cNvSpPr txBox="1"/>
            <p:nvPr/>
          </p:nvSpPr>
          <p:spPr>
            <a:xfrm>
              <a:off x="2677779" y="5557391"/>
              <a:ext cx="6661674" cy="10273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rgbClr val="08225C"/>
                  </a:solidFill>
                  <a:latin typeface="Consolas" panose="020B0609020204030204" pitchFamily="49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0101-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登录，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0102-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注册，</a:t>
              </a:r>
              <a:endParaRPr lang="en-US" altLang="zh-CN">
                <a:solidFill>
                  <a:schemeClr val="tx1"/>
                </a:solidFill>
                <a:latin typeface="Calibri" panose="020F0502020204030204" pitchFamily="34" charset="0"/>
                <a:ea typeface="Alibaba PuHuiTi R"/>
              </a:endParaRPr>
            </a:p>
            <a:p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0201-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发动态，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0202-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查看，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0203-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点赞，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0204-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喜欢，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0205-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评论，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0206-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取消点赞，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0207-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取消喜欢</a:t>
              </a:r>
              <a:endParaRPr lang="en-US" altLang="zh-CN">
                <a:solidFill>
                  <a:schemeClr val="tx1"/>
                </a:solidFill>
                <a:latin typeface="Calibri" panose="020F0502020204030204" pitchFamily="34" charset="0"/>
                <a:ea typeface="Alibaba PuHuiTi R"/>
              </a:endParaRPr>
            </a:p>
            <a:p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0301-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发视频，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0302-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视频点赞，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0303-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视频取消点赞，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0304-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视频评论</a:t>
              </a:r>
              <a:endParaRPr lang="en-US" altLang="zh-CN">
                <a:solidFill>
                  <a:schemeClr val="tx1"/>
                </a:solidFill>
                <a:latin typeface="Calibri" panose="020F0502020204030204" pitchFamily="34" charset="0"/>
                <a:ea typeface="Alibaba PuHuiTi R"/>
              </a:endParaRPr>
            </a:p>
          </p:txBody>
        </p:sp>
      </p:grpSp>
      <p:sp>
        <p:nvSpPr>
          <p:cNvPr id="15" name="TextBox 6">
            <a:extLst>
              <a:ext uri="{FF2B5EF4-FFF2-40B4-BE49-F238E27FC236}">
                <a16:creationId xmlns:a16="http://schemas.microsoft.com/office/drawing/2014/main" id="{A3A67C44-E6E2-4CA9-AAAE-8D2B8AE44A9E}"/>
              </a:ext>
            </a:extLst>
          </p:cNvPr>
          <p:cNvSpPr txBox="1"/>
          <p:nvPr/>
        </p:nvSpPr>
        <p:spPr>
          <a:xfrm>
            <a:off x="1157287" y="5760720"/>
            <a:ext cx="150463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rgbClr val="08225C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AD2B26"/>
                </a:solidFill>
                <a:ea typeface="Alibaba PuHuiTi R"/>
              </a:rPr>
              <a:t>type</a:t>
            </a:r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ea typeface="Alibaba PuHuiTi R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Calibri" panose="020F0502020204030204" pitchFamily="34" charset="0"/>
                <a:ea typeface="Alibaba PuHuiTi R"/>
              </a:rPr>
              <a:t>操作类型</a:t>
            </a:r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ea typeface="Alibaba PuHuiTi R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7331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89A5561-A5B7-4846-A895-190C3391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数据统计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0ABFCDF-560E-433C-BC61-29D83B81A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数据库表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CE4C2EA-6961-4DAA-8B72-BF0993E71E56}"/>
              </a:ext>
            </a:extLst>
          </p:cNvPr>
          <p:cNvSpPr txBox="1">
            <a:spLocks/>
          </p:cNvSpPr>
          <p:nvPr/>
        </p:nvSpPr>
        <p:spPr>
          <a:xfrm>
            <a:off x="721201" y="1635973"/>
            <a:ext cx="10749598" cy="61954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日统计表（</a:t>
            </a:r>
            <a:r>
              <a:rPr lang="en-US" altLang="zh-CN"/>
              <a:t>tb_analysis</a:t>
            </a:r>
            <a:r>
              <a:rPr lang="zh-CN" altLang="en-US"/>
              <a:t>）：</a:t>
            </a:r>
          </a:p>
          <a:p>
            <a:pPr marL="0" indent="0"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AE811B-4180-444E-8493-A8097837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24" y="2240281"/>
            <a:ext cx="104679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数据统计</a:t>
            </a:r>
            <a:br>
              <a:rPr lang="en-US" altLang="zh-CN" b="1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en-US" altLang="zh-CN">
              <a:solidFill>
                <a:srgbClr val="C00000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定时任务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首页统计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8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6AA80EF-4387-4D4A-8F8A-13013B81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7380942-2E1F-42F0-9D5E-9CA6D470CB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需求概述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590AB349-58E2-4E6D-B947-4F4B87314D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1200" y="1646238"/>
            <a:ext cx="10748963" cy="421957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、探花系统将用户操作日志写入</a:t>
            </a:r>
            <a:r>
              <a:rPr lang="en-US" altLang="zh-CN"/>
              <a:t>RabbitMQ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、管理后台获取最新消息，构造日志数据存入数据库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319E6D1-C66D-4988-A7AD-E2A90BF68C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43545"/>
            <a:ext cx="11279061" cy="84111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探花交友所需的第三方服务组件，已经以</a:t>
            </a:r>
            <a:r>
              <a:rPr lang="en-US" altLang="zh-CN"/>
              <a:t>Docker-Compose</a:t>
            </a:r>
            <a:r>
              <a:rPr lang="zh-CN" altLang="en-US"/>
              <a:t>准备好了。仅仅需要进入相关目录，以命令形式启动运行即可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08D111-6222-48F8-A6E7-0E3D2684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DD0F0-40F7-4086-981E-277A29ABD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部署</a:t>
            </a:r>
            <a:r>
              <a:rPr lang="en-US" altLang="zh-CN"/>
              <a:t>RabbitMQ</a:t>
            </a:r>
            <a:endParaRPr lang="zh-CN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3E1217-2C1E-4D4D-8558-3BC692E1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88" y="2172510"/>
            <a:ext cx="10657132" cy="1569660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进入目录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cd /root/docker-file/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rmq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创建容器并启动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docker-compose up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查看容器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222222"/>
                </a:solidFill>
                <a:latin typeface="Consolas" panose="020B0609020204030204" pitchFamily="49" charset="0"/>
              </a:rPr>
              <a:t>docker ps -a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三角形 9">
            <a:extLst>
              <a:ext uri="{FF2B5EF4-FFF2-40B4-BE49-F238E27FC236}">
                <a16:creationId xmlns:a16="http://schemas.microsoft.com/office/drawing/2014/main" id="{B1D7DCDD-400E-46DF-9B9E-80631C46DFB2}"/>
              </a:ext>
            </a:extLst>
          </p:cNvPr>
          <p:cNvSpPr/>
          <p:nvPr/>
        </p:nvSpPr>
        <p:spPr>
          <a:xfrm rot="2651319">
            <a:off x="880978" y="56910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BDF226-9307-4152-A180-003E9849CFFF}"/>
              </a:ext>
            </a:extLst>
          </p:cNvPr>
          <p:cNvSpPr/>
          <p:nvPr/>
        </p:nvSpPr>
        <p:spPr>
          <a:xfrm>
            <a:off x="974293" y="5334450"/>
            <a:ext cx="9348268" cy="105118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F2746B-ACBF-49AE-BD02-1CBB8D7F8D1E}"/>
              </a:ext>
            </a:extLst>
          </p:cNvPr>
          <p:cNvSpPr/>
          <p:nvPr/>
        </p:nvSpPr>
        <p:spPr>
          <a:xfrm>
            <a:off x="874364" y="540692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ED587FDB-466F-4427-8FF6-2E00A145BD14}"/>
              </a:ext>
            </a:extLst>
          </p:cNvPr>
          <p:cNvSpPr txBox="1"/>
          <p:nvPr/>
        </p:nvSpPr>
        <p:spPr>
          <a:xfrm>
            <a:off x="1401012" y="5651322"/>
            <a:ext cx="8165660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服务地址：</a:t>
            </a:r>
            <a:r>
              <a:rPr lang="en-US" altLang="zh-CN" sz="1400">
                <a:solidFill>
                  <a:srgbClr val="C00000"/>
                </a:solidFill>
                <a:ea typeface="Alibaba PuHuiTi R"/>
              </a:rPr>
              <a:t>192.168.136.160:5672 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管理后台：</a:t>
            </a:r>
            <a:r>
              <a:rPr lang="en-US" altLang="zh-CN" sz="1400">
                <a:solidFill>
                  <a:srgbClr val="C00000"/>
                </a:solidFill>
                <a:ea typeface="Alibaba PuHuiTi R"/>
              </a:rPr>
              <a:t>http://192.168.136.160:15672/</a:t>
            </a:r>
            <a:endParaRPr lang="en-US" altLang="zh-CN" sz="1400" dirty="0">
              <a:solidFill>
                <a:srgbClr val="C00000"/>
              </a:solidFill>
              <a:ea typeface="Alibaba PuHuiTi R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ACCB83-DC4A-4F7B-AC0B-7EFBA2E00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44" y="4029024"/>
            <a:ext cx="10456820" cy="9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animBg="1"/>
      <p:bldP spid="12" grpId="0" animBg="1"/>
      <p:bldP spid="13" grpId="0" animBg="1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EE16593-D67E-44C4-9D50-32C44E27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01D61A-7B11-4F72-9CE6-9E0E3B936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消息类型说明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37A99D2-567E-4CE5-8F6E-8BC911746790}"/>
              </a:ext>
            </a:extLst>
          </p:cNvPr>
          <p:cNvSpPr/>
          <p:nvPr/>
        </p:nvSpPr>
        <p:spPr>
          <a:xfrm>
            <a:off x="1197555" y="4243686"/>
            <a:ext cx="1240201" cy="42191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探花系统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52A0B4-A549-42F9-A307-E51DCC209CAE}"/>
              </a:ext>
            </a:extLst>
          </p:cNvPr>
          <p:cNvSpPr/>
          <p:nvPr/>
        </p:nvSpPr>
        <p:spPr>
          <a:xfrm>
            <a:off x="3590222" y="3108113"/>
            <a:ext cx="4706753" cy="2809806"/>
          </a:xfrm>
          <a:prstGeom prst="rect">
            <a:avLst/>
          </a:prstGeom>
          <a:noFill/>
          <a:ln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5FE1D6E1-DB09-4FBC-91AB-6207A758430C}"/>
              </a:ext>
            </a:extLst>
          </p:cNvPr>
          <p:cNvSpPr txBox="1">
            <a:spLocks/>
          </p:cNvSpPr>
          <p:nvPr/>
        </p:nvSpPr>
        <p:spPr>
          <a:xfrm>
            <a:off x="3782965" y="5496001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RabbitMQ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7A3765-D432-48AA-B241-ED138900C821}"/>
              </a:ext>
            </a:extLst>
          </p:cNvPr>
          <p:cNvSpPr/>
          <p:nvPr/>
        </p:nvSpPr>
        <p:spPr>
          <a:xfrm>
            <a:off x="3888602" y="3420933"/>
            <a:ext cx="875899" cy="206742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交换机</a:t>
            </a:r>
            <a:endParaRPr lang="en-US" altLang="zh-CN" sz="1400">
              <a:solidFill>
                <a:srgbClr val="FFFFFF"/>
              </a:solidFill>
              <a:ea typeface="Alibaba PuHuiTi B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8D8C62-79AD-4E01-859F-ABEEEA9055D4}"/>
              </a:ext>
            </a:extLst>
          </p:cNvPr>
          <p:cNvSpPr/>
          <p:nvPr/>
        </p:nvSpPr>
        <p:spPr>
          <a:xfrm>
            <a:off x="5496022" y="3425417"/>
            <a:ext cx="2512194" cy="41294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队列</a:t>
            </a:r>
            <a:r>
              <a:rPr lang="en-US" altLang="zh-CN" sz="1400">
                <a:solidFill>
                  <a:srgbClr val="FFFFFF"/>
                </a:solidFill>
                <a:ea typeface="Alibaba PuHuiTi B"/>
              </a:rPr>
              <a:t>-</a:t>
            </a:r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处理 </a:t>
            </a:r>
            <a:r>
              <a:rPr lang="en-US" altLang="zh-CN" sz="1400">
                <a:solidFill>
                  <a:srgbClr val="FFFFFF"/>
                </a:solidFill>
                <a:ea typeface="Alibaba PuHuiTi B"/>
              </a:rPr>
              <a:t>log.*</a:t>
            </a:r>
            <a:endParaRPr lang="zh-CN" altLang="en-US" sz="1400">
              <a:solidFill>
                <a:srgbClr val="FFFFFF"/>
              </a:solidFill>
              <a:ea typeface="Alibaba PuHuiTi B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7A26342-682B-4319-90E7-0750A2C216E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64501" y="3631891"/>
            <a:ext cx="731521" cy="0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B6E601A-BAE2-4E77-B323-BFE9959EDDA0}"/>
              </a:ext>
            </a:extLst>
          </p:cNvPr>
          <p:cNvCxnSpPr/>
          <p:nvPr/>
        </p:nvCxnSpPr>
        <p:spPr>
          <a:xfrm>
            <a:off x="4764504" y="4422757"/>
            <a:ext cx="731519" cy="1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946839-1FA4-4704-A38E-E5BEAF7C3167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764501" y="5281883"/>
            <a:ext cx="731521" cy="0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96B6FCF-8658-4A85-A2D4-AA496D1865DB}"/>
              </a:ext>
            </a:extLst>
          </p:cNvPr>
          <p:cNvSpPr/>
          <p:nvPr/>
        </p:nvSpPr>
        <p:spPr>
          <a:xfrm>
            <a:off x="9481901" y="3412823"/>
            <a:ext cx="1152466" cy="42191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管理后台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483BB13-ACBB-4F3D-BA32-158BF28A7F27}"/>
              </a:ext>
            </a:extLst>
          </p:cNvPr>
          <p:cNvSpPr/>
          <p:nvPr/>
        </p:nvSpPr>
        <p:spPr>
          <a:xfrm>
            <a:off x="9486978" y="4211798"/>
            <a:ext cx="1152466" cy="42191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动态推荐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E05192F-4C6C-4C83-8CB9-CC17E555D6A7}"/>
              </a:ext>
            </a:extLst>
          </p:cNvPr>
          <p:cNvSpPr/>
          <p:nvPr/>
        </p:nvSpPr>
        <p:spPr>
          <a:xfrm>
            <a:off x="9489704" y="5075409"/>
            <a:ext cx="1152466" cy="42191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视频推荐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1C6B47-8879-4284-8D02-6C5B983461B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8008216" y="4422757"/>
            <a:ext cx="1478762" cy="5298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62AA28F-280D-44D1-BA28-58EFE30738E7}"/>
              </a:ext>
            </a:extLst>
          </p:cNvPr>
          <p:cNvCxnSpPr>
            <a:cxnSpLocks/>
            <a:stCxn id="37" idx="3"/>
            <a:endCxn id="18" idx="1"/>
          </p:cNvCxnSpPr>
          <p:nvPr/>
        </p:nvCxnSpPr>
        <p:spPr>
          <a:xfrm>
            <a:off x="8008216" y="5281883"/>
            <a:ext cx="1481488" cy="4485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0E8CA2-CB8B-4329-B263-5965867C397A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8008216" y="3623782"/>
            <a:ext cx="1473685" cy="8109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7116569D-A429-4EF0-882B-B1330713695E}"/>
              </a:ext>
            </a:extLst>
          </p:cNvPr>
          <p:cNvSpPr/>
          <p:nvPr/>
        </p:nvSpPr>
        <p:spPr>
          <a:xfrm>
            <a:off x="5496022" y="4221581"/>
            <a:ext cx="2512194" cy="41294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        处理 </a:t>
            </a:r>
            <a:r>
              <a:rPr lang="en-US" altLang="zh-CN" sz="1400">
                <a:solidFill>
                  <a:srgbClr val="FFFFFF"/>
                </a:solidFill>
                <a:ea typeface="Alibaba PuHuiTi B"/>
              </a:rPr>
              <a:t>log.movement</a:t>
            </a:r>
            <a:endParaRPr lang="zh-CN" altLang="en-US" sz="1400">
              <a:solidFill>
                <a:srgbClr val="FFFFFF"/>
              </a:solidFill>
              <a:ea typeface="Alibaba PuHuiTi B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89112C4-B026-4077-A9A3-A5684011143A}"/>
              </a:ext>
            </a:extLst>
          </p:cNvPr>
          <p:cNvSpPr/>
          <p:nvPr/>
        </p:nvSpPr>
        <p:spPr>
          <a:xfrm>
            <a:off x="5496022" y="5075409"/>
            <a:ext cx="2512194" cy="41294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处理</a:t>
            </a:r>
            <a:r>
              <a:rPr lang="en-US" altLang="zh-CN" sz="1400">
                <a:solidFill>
                  <a:srgbClr val="FFFFFF"/>
                </a:solidFill>
                <a:ea typeface="Alibaba PuHuiTi B"/>
              </a:rPr>
              <a:t>log.video</a:t>
            </a:r>
            <a:endParaRPr lang="zh-CN" altLang="en-US" sz="1400">
              <a:solidFill>
                <a:srgbClr val="FFFFFF"/>
              </a:solidFill>
              <a:ea typeface="Alibaba PuHuiTi B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C998CE5-4B28-446C-88BD-FD2DC734A87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437756" y="4454645"/>
            <a:ext cx="1450846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">
            <a:extLst>
              <a:ext uri="{FF2B5EF4-FFF2-40B4-BE49-F238E27FC236}">
                <a16:creationId xmlns:a16="http://schemas.microsoft.com/office/drawing/2014/main" id="{FCBDD59A-9697-43B1-BECA-D4965C215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97" y="4970719"/>
            <a:ext cx="2871455" cy="1015663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"exchange"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交换机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"routingKey"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log.movement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文本占位符 1">
            <a:extLst>
              <a:ext uri="{FF2B5EF4-FFF2-40B4-BE49-F238E27FC236}">
                <a16:creationId xmlns:a16="http://schemas.microsoft.com/office/drawing/2014/main" id="{3160F3A4-C828-4CBA-9756-C8D74A3637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43545"/>
            <a:ext cx="11279061" cy="107076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探花项目间使用</a:t>
            </a:r>
            <a:r>
              <a:rPr lang="en-US" altLang="zh-CN"/>
              <a:t>RabbitMQ</a:t>
            </a:r>
            <a:r>
              <a:rPr lang="zh-CN" altLang="en-US"/>
              <a:t>收发消息，这里采用</a:t>
            </a:r>
            <a:r>
              <a:rPr lang="en-US" altLang="zh-CN"/>
              <a:t>topic</a:t>
            </a:r>
            <a:r>
              <a:rPr lang="zh-CN" altLang="en-US"/>
              <a:t>类型消息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日志消息</a:t>
            </a:r>
            <a:r>
              <a:rPr lang="en-US" altLang="zh-CN"/>
              <a:t>key</a:t>
            </a:r>
            <a:r>
              <a:rPr lang="zh-CN" altLang="en-US"/>
              <a:t>规则：</a:t>
            </a:r>
            <a:r>
              <a:rPr lang="en-US" altLang="zh-CN"/>
              <a:t>log.xxx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AD8934B6-5F89-4B56-B482-44803F9DD2CB}"/>
              </a:ext>
            </a:extLst>
          </p:cNvPr>
          <p:cNvSpPr txBox="1">
            <a:spLocks/>
          </p:cNvSpPr>
          <p:nvPr/>
        </p:nvSpPr>
        <p:spPr>
          <a:xfrm>
            <a:off x="2654184" y="4086152"/>
            <a:ext cx="936038" cy="2708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发送消息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220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6" grpId="0" animBg="1"/>
      <p:bldP spid="17" grpId="0" animBg="1"/>
      <p:bldP spid="18" grpId="0" animBg="1"/>
      <p:bldP spid="36" grpId="0" animBg="1"/>
      <p:bldP spid="37" grpId="0" animBg="1"/>
      <p:bldP spid="54" grpId="0" animBg="1"/>
      <p:bldP spid="55" grpId="0" uiExpand="1" build="p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647" y="1038209"/>
            <a:ext cx="5973761" cy="4088424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用户冻结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数据统计</a:t>
            </a:r>
            <a:endParaRPr lang="en-US" altLang="zh-CN" b="1">
              <a:solidFill>
                <a:schemeClr val="tx1"/>
              </a:solidFill>
              <a:latin typeface="Consolas" panose="020B0609020204030204" pitchFamily="49" charset="0"/>
              <a:ea typeface="黑体" panose="02010609060101010101" pitchFamily="49" charset="-122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内容审核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4FE1EC1-7E18-47C2-9EA0-C74021EC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85E0BFE-1795-4981-92DF-92873B692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收集用户操作日志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3DC5037-1337-4F03-A252-B0261E6CF6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856194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、项目中添加</a:t>
            </a:r>
            <a:r>
              <a:rPr lang="en-US" altLang="zh-CN"/>
              <a:t>RabbitMQ</a:t>
            </a:r>
            <a:r>
              <a:rPr lang="zh-CN" altLang="en-US"/>
              <a:t>依赖和配置（略）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、探花系统发送日志消息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26D6B-F74E-4C56-A250-C339BB5AC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4091" y="2634846"/>
            <a:ext cx="7583817" cy="3600986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AmqpTemplate amqpTemplate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………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“userId”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UserHolder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getUserId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.toString()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“date"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currentTimeMillis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0101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toJSONString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发送消息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amqpTemplate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"tanhua.log.exchange"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"log.user"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………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A26858-6139-467C-BED9-D41FCFADB37F}"/>
              </a:ext>
            </a:extLst>
          </p:cNvPr>
          <p:cNvSpPr/>
          <p:nvPr/>
        </p:nvSpPr>
        <p:spPr>
          <a:xfrm>
            <a:off x="2631688" y="4873083"/>
            <a:ext cx="7014117" cy="968757"/>
          </a:xfrm>
          <a:prstGeom prst="rect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8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4FE1EC1-7E18-47C2-9EA0-C74021EC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85E0BFE-1795-4981-92DF-92873B692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收集用户操作日志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3DC5037-1337-4F03-A252-B0261E6CF6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517190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、管理后台消费日志消息</a:t>
            </a:r>
          </a:p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0EC25C-7DA7-4D11-B8BD-9B1C59DE8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703" y="2264848"/>
            <a:ext cx="5745392" cy="3877985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@Component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LogListener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@RabbitListener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bindings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@QueueBinding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@Queue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"tanhua.log.queue"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durable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exchange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"tanhua.log.exchange"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type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ExchangeTypes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key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"log.*"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listenCreate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Map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map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parseObject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、获取数据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、保存到数据库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F42429-D406-4D41-8B48-81F74221BE8B}"/>
              </a:ext>
            </a:extLst>
          </p:cNvPr>
          <p:cNvSpPr/>
          <p:nvPr/>
        </p:nvSpPr>
        <p:spPr>
          <a:xfrm>
            <a:off x="2588941" y="2777583"/>
            <a:ext cx="4554809" cy="1956342"/>
          </a:xfrm>
          <a:prstGeom prst="rect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2EBD77D-133A-4CF4-BDB0-28A5E003B93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143750" y="3755754"/>
            <a:ext cx="1623073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F61260E-53FE-4D46-89AC-9D56F7D2234A}"/>
              </a:ext>
            </a:extLst>
          </p:cNvPr>
          <p:cNvSpPr txBox="1">
            <a:spLocks/>
          </p:cNvSpPr>
          <p:nvPr/>
        </p:nvSpPr>
        <p:spPr>
          <a:xfrm>
            <a:off x="8766823" y="2801539"/>
            <a:ext cx="3190874" cy="190842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@Queue: </a:t>
            </a:r>
            <a:r>
              <a:rPr lang="zh-CN" altLang="en-US" sz="1400"/>
              <a:t>绑定队列</a:t>
            </a:r>
            <a:endParaRPr lang="en-US" altLang="zh-CN" sz="1400"/>
          </a:p>
          <a:p>
            <a:r>
              <a:rPr lang="en-US" altLang="zh-CN" sz="1400"/>
              <a:t>@Exchange</a:t>
            </a:r>
            <a:r>
              <a:rPr lang="zh-CN" altLang="en-US" sz="1400"/>
              <a:t>：配置交换机</a:t>
            </a:r>
            <a:endParaRPr lang="en-US" altLang="zh-CN" sz="1400"/>
          </a:p>
          <a:p>
            <a:r>
              <a:rPr lang="en-US" altLang="zh-CN" sz="1400"/>
              <a:t>    key</a:t>
            </a:r>
            <a:r>
              <a:rPr lang="zh-CN" altLang="en-US" sz="1400"/>
              <a:t>：指定</a:t>
            </a:r>
            <a:r>
              <a:rPr lang="en-US" altLang="zh-CN" sz="1400"/>
              <a:t>routingKey</a:t>
            </a:r>
          </a:p>
          <a:p>
            <a:r>
              <a:rPr lang="zh-CN" altLang="en-US" sz="1400">
                <a:solidFill>
                  <a:srgbClr val="AD2B26"/>
                </a:solidFill>
              </a:rPr>
              <a:t>此监听器可以处理所有</a:t>
            </a:r>
            <a:r>
              <a:rPr lang="en-US" altLang="zh-CN" sz="1400">
                <a:solidFill>
                  <a:srgbClr val="AD2B26"/>
                </a:solidFill>
              </a:rPr>
              <a:t>log.</a:t>
            </a:r>
            <a:r>
              <a:rPr lang="zh-CN" altLang="en-US" sz="1400">
                <a:solidFill>
                  <a:srgbClr val="AD2B26"/>
                </a:solidFill>
              </a:rPr>
              <a:t>开头的消息</a:t>
            </a:r>
            <a:endParaRPr lang="zh-CN" altLang="en-US" sz="1400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2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  <p:bldP spid="8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1ABE282-6D5B-4A5C-87F4-90FF93476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3447" y="2273953"/>
            <a:ext cx="5760538" cy="2461676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项目中大量方法需要改造，加入消息处理。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</a:t>
            </a:r>
            <a:r>
              <a:rPr lang="zh-CN" altLang="en-US">
                <a:solidFill>
                  <a:srgbClr val="AD2B26"/>
                </a:solidFill>
              </a:rPr>
              <a:t>不易维护且存在耦合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AD2B26"/>
                </a:solidFill>
              </a:rPr>
              <a:t>解决方法：使用</a:t>
            </a:r>
            <a:r>
              <a:rPr lang="en-US" altLang="zh-CN">
                <a:solidFill>
                  <a:srgbClr val="AD2B26"/>
                </a:solidFill>
              </a:rPr>
              <a:t>AOP + </a:t>
            </a:r>
            <a:r>
              <a:rPr lang="zh-CN" altLang="en-US">
                <a:solidFill>
                  <a:srgbClr val="AD2B26"/>
                </a:solidFill>
              </a:rPr>
              <a:t>自定义注解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F84CA4F-34BC-40A4-B19B-64FCE709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05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AD7982E-3392-4800-9E20-6E99031CA0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207884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需求：模拟</a:t>
            </a:r>
            <a:r>
              <a:rPr lang="en-US" altLang="zh-CN"/>
              <a:t>@Cacheable</a:t>
            </a:r>
            <a:r>
              <a:rPr lang="zh-CN" altLang="en-US"/>
              <a:t>的使用方式，完成基于</a:t>
            </a:r>
            <a:r>
              <a:rPr lang="en-US" altLang="zh-CN"/>
              <a:t>AOP</a:t>
            </a:r>
            <a:r>
              <a:rPr lang="zh-CN" altLang="en-US"/>
              <a:t>的日志收集。</a:t>
            </a:r>
            <a:endParaRPr lang="en-US" altLang="zh-CN"/>
          </a:p>
          <a:p>
            <a:r>
              <a:rPr lang="zh-CN" altLang="en-US"/>
              <a:t>使用前置通知完成消息发送</a:t>
            </a:r>
            <a:endParaRPr lang="en-US" altLang="zh-CN"/>
          </a:p>
          <a:p>
            <a:r>
              <a:rPr lang="zh-CN" altLang="en-US"/>
              <a:t>自定义注解，方法通过注解添加基本配置信息</a:t>
            </a:r>
            <a:endParaRPr lang="en-US" altLang="zh-CN"/>
          </a:p>
          <a:p>
            <a:r>
              <a:rPr lang="zh-CN" altLang="en-US"/>
              <a:t>注解支持</a:t>
            </a:r>
            <a:r>
              <a:rPr lang="en-US" altLang="zh-CN"/>
              <a:t>SpringEL</a:t>
            </a:r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5ABB8F9-13E2-4409-88C3-2ACF6856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C5601C9-9700-4748-9D2C-E2F25A04A0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AOP</a:t>
            </a:r>
            <a:r>
              <a:rPr lang="zh-CN" altLang="en-US"/>
              <a:t>的日志收集</a:t>
            </a:r>
          </a:p>
        </p:txBody>
      </p:sp>
    </p:spTree>
    <p:extLst>
      <p:ext uri="{BB962C8B-B14F-4D97-AF65-F5344CB8AC3E}">
        <p14:creationId xmlns:p14="http://schemas.microsoft.com/office/powerpoint/2010/main" val="19834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956C4D7-4C96-46B3-8178-0DA1128E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610741A-0D50-4974-9190-63E0A0D00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AOP</a:t>
            </a:r>
            <a:r>
              <a:rPr lang="zh-CN" altLang="en-US"/>
              <a:t>的日志收集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32BCBD8-CABF-491B-874F-9F6B23BCDA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517191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、自定义注解</a:t>
            </a:r>
            <a:r>
              <a:rPr lang="en-US" altLang="zh-CN"/>
              <a:t>LogConfig</a:t>
            </a: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F609F6-96CD-46BA-8828-1CC7748B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7" y="2173191"/>
            <a:ext cx="4427621" cy="2123658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LogConfig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动态获取方法参数，支持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SpringEL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objId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路由的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key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日志类型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LogEnum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4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956C4D7-4C96-46B3-8178-0DA1128E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610741A-0D50-4974-9190-63E0A0D00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AOP</a:t>
            </a:r>
            <a:r>
              <a:rPr lang="zh-CN" altLang="en-US"/>
              <a:t>的日志收集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32BCBD8-CABF-491B-874F-9F6B23BCDA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517191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、定义切面</a:t>
            </a:r>
            <a:r>
              <a:rPr lang="en-US" altLang="zh-CN"/>
              <a:t>LogAspect</a:t>
            </a:r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FBF9B-7B33-47AA-9A7C-436EEFE8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195" y="2173191"/>
            <a:ext cx="7873466" cy="1569660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@Component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@Aspect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LogAspect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@Before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"execution(* com.tanhua.server.service.*.*(..)) &amp;&amp; @annotation(config)"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sendMsg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JoinPoint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pjp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LogConfig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Throwable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6F0699-949D-4647-9267-B96CC06ABBFE}"/>
              </a:ext>
            </a:extLst>
          </p:cNvPr>
          <p:cNvSpPr/>
          <p:nvPr/>
        </p:nvSpPr>
        <p:spPr>
          <a:xfrm>
            <a:off x="2991344" y="2888166"/>
            <a:ext cx="7368139" cy="281028"/>
          </a:xfrm>
          <a:prstGeom prst="rect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B609FF1-BF39-43B4-BE6C-81A9BF24219E}"/>
              </a:ext>
            </a:extLst>
          </p:cNvPr>
          <p:cNvSpPr txBox="1">
            <a:spLocks/>
          </p:cNvSpPr>
          <p:nvPr/>
        </p:nvSpPr>
        <p:spPr>
          <a:xfrm>
            <a:off x="2485381" y="4072779"/>
            <a:ext cx="6814735" cy="190842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@Aspect</a:t>
            </a:r>
            <a:r>
              <a:rPr lang="zh-CN" altLang="en-US" sz="1400"/>
              <a:t>：声明切面</a:t>
            </a:r>
            <a:endParaRPr lang="en-US" altLang="zh-CN" sz="1400"/>
          </a:p>
          <a:p>
            <a:r>
              <a:rPr lang="en-US" altLang="zh-CN" sz="1400"/>
              <a:t>@Before: </a:t>
            </a:r>
            <a:r>
              <a:rPr lang="zh-CN" altLang="en-US" sz="1400"/>
              <a:t>前置通知</a:t>
            </a:r>
            <a:endParaRPr lang="en-US" altLang="zh-CN" sz="1400"/>
          </a:p>
          <a:p>
            <a:r>
              <a:rPr lang="zh-CN" altLang="en-US" sz="1400"/>
              <a:t>切入点表达式：</a:t>
            </a:r>
            <a:endParaRPr lang="en-US" altLang="zh-CN" sz="1400"/>
          </a:p>
          <a:p>
            <a:r>
              <a:rPr lang="en-US" altLang="zh-CN" sz="1400"/>
              <a:t>     </a:t>
            </a:r>
            <a:r>
              <a:rPr lang="zh-CN" altLang="en-US" sz="1400"/>
              <a:t>匹配</a:t>
            </a:r>
            <a:r>
              <a:rPr lang="en-US" altLang="zh-CN" sz="1400"/>
              <a:t>service</a:t>
            </a:r>
            <a:r>
              <a:rPr lang="zh-CN" altLang="en-US" sz="1400"/>
              <a:t>包下所有类的所有方法，且方法上存在指定注解</a:t>
            </a:r>
            <a:endParaRPr lang="en-US" altLang="zh-CN" sz="1400"/>
          </a:p>
          <a:p>
            <a:r>
              <a:rPr lang="en-US" altLang="zh-CN" sz="1400"/>
              <a:t>     @annotation() : </a:t>
            </a:r>
            <a:r>
              <a:rPr lang="zh-CN" altLang="en-US" sz="1400"/>
              <a:t>匹配注解，此注解已声明在方法上</a:t>
            </a:r>
            <a:endParaRPr lang="en-US" altLang="zh-CN" sz="1400"/>
          </a:p>
          <a:p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6090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956C4D7-4C96-46B3-8178-0DA1128E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610741A-0D50-4974-9190-63E0A0D00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AOP</a:t>
            </a:r>
            <a:r>
              <a:rPr lang="zh-CN" altLang="en-US"/>
              <a:t>的日志收集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32BCBD8-CABF-491B-874F-9F6B23BCDA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517191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、切面中完成日志发送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306AC-6EB8-49CC-B51A-15EE7743A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197" y="2295841"/>
            <a:ext cx="8229600" cy="3785652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@Before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"execution(* com.tanhua.server.service.*.*(..)) &amp;&amp; @annotation(config)"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sendMsg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JoinPoint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pjp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LogConfig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Throwable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解析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SpringEL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获取动态参数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MethodSignature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signature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MethodSignature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pjp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getSignature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objId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objId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signature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getParameterNames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pjp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getArgs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UserHolder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getUserId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.toString()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currentTimeMillis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"objId"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objId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toJSONString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发送消息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amqpTemplate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CN" altLang="zh-CN" sz="1200" b="1">
                <a:solidFill>
                  <a:srgbClr val="08225C"/>
                </a:solidFill>
                <a:latin typeface="Consolas" panose="020B0609020204030204" pitchFamily="49" charset="0"/>
              </a:rPr>
              <a:t>convert</a:t>
            </a:r>
            <a:r>
              <a:rPr lang="en-US" altLang="zh-CN" sz="1200" b="1">
                <a:solidFill>
                  <a:srgbClr val="08225C"/>
                </a:solidFill>
                <a:latin typeface="Consolas" panose="020B0609020204030204" pitchFamily="49" charset="0"/>
              </a:rPr>
              <a:t>And</a:t>
            </a:r>
            <a:r>
              <a:rPr lang="zh-CN" altLang="zh-CN" sz="1200" b="1">
                <a:solidFill>
                  <a:srgbClr val="08225C"/>
                </a:solidFill>
                <a:latin typeface="Consolas" panose="020B0609020204030204" pitchFamily="49" charset="0"/>
              </a:rPr>
              <a:t>Send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"tanhua.log.exchange"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"log."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4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956C4D7-4C96-46B3-8178-0DA1128E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610741A-0D50-4974-9190-63E0A0D00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AOP</a:t>
            </a:r>
            <a:r>
              <a:rPr lang="zh-CN" altLang="en-US"/>
              <a:t>的日志收集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32BCBD8-CABF-491B-874F-9F6B23BCDA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517191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、需要发送日志的方法上配置注解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3C35BA-732E-417E-BBBB-443DE541A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818" y="2295841"/>
            <a:ext cx="6728059" cy="2492990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@LogConfig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type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0202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key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"movement"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objId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"#movementId"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MovementsVo findById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movementId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、调用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查询动态详情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Movement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movement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movementApi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movementId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、转化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movement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UserInfo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userInfo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userInfoApi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movement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getUserId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MovementsVo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userInfo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movement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3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数据统计</a:t>
            </a:r>
            <a:br>
              <a:rPr lang="en-US" altLang="zh-CN" b="1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定时任务</a:t>
            </a:r>
            <a:endParaRPr lang="en-US" altLang="zh-CN">
              <a:solidFill>
                <a:srgbClr val="C00000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首页统计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60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C48E9CD-D934-406F-982F-D5906BA6BE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559505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在实际项目开发中，除了</a:t>
            </a:r>
            <a:r>
              <a:rPr lang="en-US" altLang="zh-CN"/>
              <a:t>Web</a:t>
            </a:r>
            <a:r>
              <a:rPr lang="zh-CN" altLang="en-US"/>
              <a:t>应用、</a:t>
            </a:r>
            <a:r>
              <a:rPr lang="en-US" altLang="zh-CN"/>
              <a:t>SOA</a:t>
            </a:r>
            <a:r>
              <a:rPr lang="zh-CN" altLang="en-US"/>
              <a:t>服务外，还有一类不可缺少的，那就是定时任务调度。定时任务的场景可以说非常广泛：</a:t>
            </a:r>
          </a:p>
          <a:p>
            <a:r>
              <a:rPr lang="zh-CN" altLang="en-US"/>
              <a:t>某些网站会定时发送优惠邮件；</a:t>
            </a:r>
          </a:p>
          <a:p>
            <a:r>
              <a:rPr lang="zh-CN" altLang="en-US"/>
              <a:t>银行系统还款日信用卡催收款；</a:t>
            </a:r>
          </a:p>
          <a:p>
            <a:r>
              <a:rPr lang="zh-CN" altLang="en-US"/>
              <a:t>某些应用的生日祝福短信等。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那究竟何为定时任务调度，一句话概括就是：</a:t>
            </a:r>
            <a:r>
              <a:rPr lang="zh-CN" altLang="en-US">
                <a:solidFill>
                  <a:srgbClr val="AD2B26"/>
                </a:solidFill>
              </a:rPr>
              <a:t>基于给定的时间点、给定的时间间隔、自动执行的任务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2B53252-C340-4F07-A51E-14054BFF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定时任务</a:t>
            </a:r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4529763-0990-4C72-A239-A434AA9F94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3314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16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用户冻结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73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D75A734-23D4-49D9-B41A-3F42A9AB7E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756" y="1457271"/>
            <a:ext cx="10749598" cy="4219575"/>
          </a:xfrm>
        </p:spPr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自带的</a:t>
            </a:r>
            <a:r>
              <a:rPr lang="en-US" altLang="zh-CN"/>
              <a:t>API java.util.Timer</a:t>
            </a:r>
            <a:r>
              <a:rPr lang="zh-CN" altLang="en-US"/>
              <a:t>类 </a:t>
            </a:r>
            <a:r>
              <a:rPr lang="en-US" altLang="zh-CN"/>
              <a:t>java.util.TimerTask</a:t>
            </a:r>
            <a:r>
              <a:rPr lang="zh-CN" altLang="en-US"/>
              <a:t>类</a:t>
            </a:r>
          </a:p>
          <a:p>
            <a:r>
              <a:rPr lang="en-US" altLang="zh-CN"/>
              <a:t>Quartz</a:t>
            </a:r>
            <a:r>
              <a:rPr lang="zh-CN" altLang="en-US"/>
              <a:t>框架 开源 功能强大 使用起来稍显复杂</a:t>
            </a:r>
          </a:p>
          <a:p>
            <a:r>
              <a:rPr lang="en-US" altLang="zh-CN"/>
              <a:t>Spring 3.0</a:t>
            </a:r>
            <a:r>
              <a:rPr lang="zh-CN" altLang="en-US"/>
              <a:t>以后自带了</a:t>
            </a:r>
            <a:r>
              <a:rPr lang="en-US" altLang="zh-CN"/>
              <a:t>task </a:t>
            </a:r>
            <a:r>
              <a:rPr lang="zh-CN" altLang="en-US"/>
              <a:t>调度工具，比</a:t>
            </a:r>
            <a:r>
              <a:rPr lang="en-US" altLang="zh-CN"/>
              <a:t>Quartz</a:t>
            </a:r>
            <a:r>
              <a:rPr lang="zh-CN" altLang="en-US"/>
              <a:t>更加的简单方便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EDF538E-85F6-46AC-8260-B7D6547E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定时任务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B0062-EA3D-4463-855B-1CFC85823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概述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5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B0B9F0-AA8C-4F84-BF6E-71C47398F9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484555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案例：每</a:t>
            </a:r>
            <a:r>
              <a:rPr lang="en-US" altLang="zh-CN"/>
              <a:t>5</a:t>
            </a:r>
            <a:r>
              <a:rPr lang="zh-CN" altLang="en-US"/>
              <a:t>秒钟打印系统时间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661379A-D52F-404C-8B24-F277F39D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定时任务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9F5D1-14E8-48CA-A1BE-BF6DF35D7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11EF5BDD-C2A0-46D7-A4E8-0A91DCED451F}"/>
              </a:ext>
            </a:extLst>
          </p:cNvPr>
          <p:cNvSpPr txBox="1">
            <a:spLocks/>
          </p:cNvSpPr>
          <p:nvPr/>
        </p:nvSpPr>
        <p:spPr>
          <a:xfrm>
            <a:off x="1067015" y="2001745"/>
            <a:ext cx="1074959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、开启定时任务支持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88FABBC-195E-4364-9C90-5D5C071C94B2}"/>
              </a:ext>
            </a:extLst>
          </p:cNvPr>
          <p:cNvSpPr txBox="1">
            <a:spLocks/>
          </p:cNvSpPr>
          <p:nvPr/>
        </p:nvSpPr>
        <p:spPr>
          <a:xfrm>
            <a:off x="1067015" y="4121244"/>
            <a:ext cx="1074959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、编写定时任务方法，并配置时间表达式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0C71ADE-4C41-464E-BFD1-258D1B290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25" y="2540081"/>
            <a:ext cx="8204931" cy="1384995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@EnableScheduling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开启定时任务支持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AdminServerApplication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SpringApplication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AdminServerApplication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978312C-AF4B-408A-8F6F-24678C76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26" y="4650779"/>
            <a:ext cx="8204930" cy="1754326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@Component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AnalysisJob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200">
              <a:solidFill>
                <a:srgbClr val="9C1A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@Scheduled( cron = "0/5 * * * * ? ")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analysis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ParseException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业务逻辑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SimpleDateFormat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"yyyy-MM-dd HH:mm:ss"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8B5B8E-590A-4049-B238-62A6400B2B0E}"/>
              </a:ext>
            </a:extLst>
          </p:cNvPr>
          <p:cNvSpPr/>
          <p:nvPr/>
        </p:nvSpPr>
        <p:spPr>
          <a:xfrm>
            <a:off x="1853919" y="5174166"/>
            <a:ext cx="4033925" cy="457199"/>
          </a:xfrm>
          <a:prstGeom prst="rect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7302991C-353B-4F2F-B2FF-D47F9911DCED}"/>
              </a:ext>
            </a:extLst>
          </p:cNvPr>
          <p:cNvSpPr txBox="1">
            <a:spLocks/>
          </p:cNvSpPr>
          <p:nvPr/>
        </p:nvSpPr>
        <p:spPr>
          <a:xfrm>
            <a:off x="6176963" y="4997850"/>
            <a:ext cx="3190874" cy="5295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rgbClr val="AD2B26"/>
                </a:solidFill>
              </a:rPr>
              <a:t>指定时间表达式</a:t>
            </a:r>
            <a:endParaRPr lang="zh-CN" altLang="en-US" sz="1400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4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7" grpId="0" animBg="1"/>
      <p:bldP spid="8" grpId="0" animBg="1"/>
      <p:bldP spid="9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B0B9F0-AA8C-4F84-BF6E-71C47398F9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8756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Cron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表达式是一个字符串，字符串以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5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或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6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个空格隔开，分为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6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或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7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个域，每一个域代表一个含义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pPr marL="0" indent="0">
              <a:buNone/>
            </a:pP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corn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从左到右（用空格隔开）：秒 分 时 期 月 周  年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661379A-D52F-404C-8B24-F277F39D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定时任务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9F5D1-14E8-48CA-A1BE-BF6DF35D7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  <a:r>
              <a:rPr lang="en-US" altLang="zh-CN"/>
              <a:t>-CRON</a:t>
            </a:r>
            <a:r>
              <a:rPr lang="zh-CN" altLang="en-US"/>
              <a:t>表达式</a:t>
            </a: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DC36C341-ACBA-43F7-8A79-BB4A9042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33308"/>
              </p:ext>
            </p:extLst>
          </p:nvPr>
        </p:nvGraphicFramePr>
        <p:xfrm>
          <a:off x="899078" y="2710683"/>
          <a:ext cx="9967845" cy="3061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294">
                  <a:extLst>
                    <a:ext uri="{9D8B030D-6E8A-4147-A177-3AD203B41FA5}">
                      <a16:colId xmlns:a16="http://schemas.microsoft.com/office/drawing/2014/main" val="4153382047"/>
                    </a:ext>
                  </a:extLst>
                </a:gridCol>
                <a:gridCol w="2792313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  <a:gridCol w="4129238">
                  <a:extLst>
                    <a:ext uri="{9D8B030D-6E8A-4147-A177-3AD203B41FA5}">
                      <a16:colId xmlns:a16="http://schemas.microsoft.com/office/drawing/2014/main" val="604760858"/>
                    </a:ext>
                  </a:extLst>
                </a:gridCol>
              </a:tblGrid>
              <a:tr h="423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字段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effectLst/>
                        </a:rPr>
                        <a:t>允许值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允许的特殊字符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4079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秒（</a:t>
                      </a: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Seconds</a:t>
                      </a: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）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  <a:ea typeface="Alibaba PuHuiTi R"/>
                        </a:rPr>
                        <a:t>0~59</a:t>
                      </a:r>
                      <a:endParaRPr lang="zh-CN" altLang="en-US" sz="1600">
                        <a:effectLst/>
                        <a:ea typeface="Alibaba PuHuiTi R"/>
                      </a:endParaRPr>
                    </a:p>
                  </a:txBody>
                  <a:tcPr marL="88900" marR="88900" marT="50800" marB="508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, - * /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33589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分（</a:t>
                      </a:r>
                      <a:r>
                        <a:rPr lang="en-US" altLang="zh-CN" sz="16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Minutes</a:t>
                      </a: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）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0~59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, - * /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06394"/>
                  </a:ext>
                </a:extLst>
              </a:tr>
              <a:tr h="3616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小时（</a:t>
                      </a:r>
                      <a:r>
                        <a:rPr lang="en-US" altLang="zh-CN" sz="16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Hours</a:t>
                      </a: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）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  <a:ea typeface="Alibaba PuHuiTi R"/>
                        </a:rPr>
                        <a:t>0~23</a:t>
                      </a:r>
                      <a:endParaRPr lang="zh-CN" altLang="en-US" sz="1600">
                        <a:effectLst/>
                        <a:ea typeface="Alibaba PuHuiTi R"/>
                      </a:endParaRPr>
                    </a:p>
                  </a:txBody>
                  <a:tcPr marL="88900" marR="88900" marT="50800" marB="508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, - * /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49740"/>
                  </a:ext>
                </a:extLst>
              </a:tr>
              <a:tr h="44781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日期（</a:t>
                      </a:r>
                      <a:r>
                        <a:rPr lang="en-US" altLang="zh-CN" sz="16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DayofMonth</a:t>
                      </a: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）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1~31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,- * ? / L W C 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573986"/>
                  </a:ext>
                </a:extLst>
              </a:tr>
              <a:tr h="3616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月份（</a:t>
                      </a:r>
                      <a:r>
                        <a:rPr lang="en-US" altLang="zh-CN" sz="16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Month</a:t>
                      </a: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）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1~12</a:t>
                      </a: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或者 </a:t>
                      </a: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JAN-DEC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ea typeface="Alibaba PuHuiTi R"/>
                        </a:rPr>
                        <a:t>, - * /  </a:t>
                      </a:r>
                    </a:p>
                  </a:txBody>
                  <a:tcPr marL="88900" marR="88900" marT="50800" marB="508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52823"/>
                  </a:ext>
                </a:extLst>
              </a:tr>
              <a:tr h="3616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星期（</a:t>
                      </a:r>
                      <a:r>
                        <a:rPr lang="en-US" altLang="zh-CN" sz="16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DayofWeek</a:t>
                      </a: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）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1~7</a:t>
                      </a: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或者 </a:t>
                      </a: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SUN-SAT </a:t>
                      </a: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（</a:t>
                      </a: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1=SUN</a:t>
                      </a: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）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ea typeface="Alibaba PuHuiTi R"/>
                        </a:rPr>
                        <a:t>, - * ? / L C #</a:t>
                      </a:r>
                    </a:p>
                  </a:txBody>
                  <a:tcPr marL="88900" marR="88900" marT="50800" marB="508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846898"/>
                  </a:ext>
                </a:extLst>
              </a:tr>
              <a:tr h="3616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年</a:t>
                      </a: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(</a:t>
                      </a: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可选）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1970~2099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ea typeface="Alibaba PuHuiTi R"/>
                        </a:rPr>
                        <a:t>, - * /  </a:t>
                      </a:r>
                    </a:p>
                  </a:txBody>
                  <a:tcPr marL="88900" marR="88900" marT="50800" marB="508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724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90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B0B9F0-AA8C-4F84-BF6E-71C47398F9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23002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i="0">
                <a:solidFill>
                  <a:srgbClr val="AD2B26"/>
                </a:solidFill>
                <a:effectLst/>
                <a:latin typeface="PingFang SC"/>
              </a:rPr>
              <a:t>*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：匹配该域的任意值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pPr marL="0" indent="0">
              <a:buNone/>
            </a:pPr>
            <a:r>
              <a:rPr lang="en-US" altLang="zh-CN" b="1" i="0">
                <a:solidFill>
                  <a:srgbClr val="AD2B26"/>
                </a:solidFill>
                <a:effectLst/>
                <a:latin typeface="PingFang SC"/>
              </a:rPr>
              <a:t>?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：忽略该域，只能用在周和日两个域。因为二者会相互影响。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pPr marL="0" indent="0">
              <a:buNone/>
            </a:pPr>
            <a:r>
              <a:rPr lang="en-US" altLang="zh-CN" b="1" i="0">
                <a:solidFill>
                  <a:srgbClr val="AD2B26"/>
                </a:solidFill>
                <a:effectLst/>
                <a:latin typeface="PingFang SC"/>
              </a:rPr>
              <a:t>-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：表示范围。例如在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Minutes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域使用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5-20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，表示从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5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分到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20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分钟每分钟触发一次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pPr marL="0" indent="0">
              <a:buNone/>
            </a:pPr>
            <a:r>
              <a:rPr lang="en-US" altLang="zh-CN" b="1" i="0">
                <a:solidFill>
                  <a:srgbClr val="AD2B26"/>
                </a:solidFill>
                <a:effectLst/>
                <a:latin typeface="PingFang SC"/>
              </a:rPr>
              <a:t>/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：表示起始时间开始触发，然后每隔固定时间触发一次。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pPr marL="0" indent="0">
              <a:buNone/>
            </a:pPr>
            <a:r>
              <a:rPr lang="en-US" altLang="zh-CN" b="1" i="0">
                <a:solidFill>
                  <a:srgbClr val="AD2B26"/>
                </a:solidFill>
                <a:effectLst/>
                <a:latin typeface="PingFang SC"/>
              </a:rPr>
              <a:t>,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：表示列出枚举值 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661379A-D52F-404C-8B24-F277F39D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定时任务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9F5D1-14E8-48CA-A1BE-BF6DF35D7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  <a:r>
              <a:rPr lang="en-US" altLang="zh-CN"/>
              <a:t>-CRON</a:t>
            </a:r>
            <a:r>
              <a:rPr lang="zh-CN" altLang="en-US"/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392752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F51486D-AC23-4FA0-9712-1541A49746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4"/>
            <a:ext cx="1897565" cy="209809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0 15 10 ? * * </a:t>
            </a:r>
          </a:p>
          <a:p>
            <a:pPr marL="0" indent="0">
              <a:buNone/>
            </a:pPr>
            <a:r>
              <a:rPr lang="en-US" altLang="zh-CN"/>
              <a:t>0 15 10 * * ? </a:t>
            </a:r>
          </a:p>
          <a:p>
            <a:pPr marL="0" indent="0">
              <a:buNone/>
            </a:pPr>
            <a:r>
              <a:rPr lang="en-US" altLang="zh-CN"/>
              <a:t>0 * 14 * * ? </a:t>
            </a:r>
          </a:p>
          <a:p>
            <a:pPr marL="0" indent="0">
              <a:buNone/>
            </a:pPr>
            <a:r>
              <a:rPr lang="en-US" altLang="zh-CN"/>
              <a:t>0 0/5 14 * * ?</a:t>
            </a:r>
          </a:p>
          <a:p>
            <a:pPr marL="0" indent="0">
              <a:buNone/>
            </a:pPr>
            <a:r>
              <a:rPr lang="en-US" altLang="zh-CN"/>
              <a:t>0 0/5 14,18 * * ?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7C4DEB-3F9B-4E78-ACC1-7957ADF3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定时任务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76D8BB-E860-4D99-B37D-71402EDC5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  <a:r>
              <a:rPr lang="en-US" altLang="zh-CN"/>
              <a:t>-CRON</a:t>
            </a:r>
            <a:r>
              <a:rPr lang="zh-CN" altLang="en-US"/>
              <a:t>表达式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A371444-A116-4F4B-A5C3-CD95D5FB85C9}"/>
              </a:ext>
            </a:extLst>
          </p:cNvPr>
          <p:cNvSpPr txBox="1">
            <a:spLocks/>
          </p:cNvSpPr>
          <p:nvPr/>
        </p:nvSpPr>
        <p:spPr>
          <a:xfrm>
            <a:off x="2720957" y="1646133"/>
            <a:ext cx="7905334" cy="227134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每天上午</a:t>
            </a:r>
            <a:r>
              <a:rPr lang="en-US" altLang="zh-CN"/>
              <a:t>10:15</a:t>
            </a:r>
            <a:r>
              <a:rPr lang="zh-CN" altLang="en-US"/>
              <a:t>触发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每天上午</a:t>
            </a:r>
            <a:r>
              <a:rPr lang="en-US" altLang="zh-CN"/>
              <a:t>10:15</a:t>
            </a:r>
            <a:r>
              <a:rPr lang="zh-CN" altLang="en-US"/>
              <a:t>触发 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在每天下午</a:t>
            </a:r>
            <a:r>
              <a:rPr lang="en-US" altLang="zh-CN"/>
              <a:t>2</a:t>
            </a:r>
            <a:r>
              <a:rPr lang="zh-CN" altLang="en-US"/>
              <a:t>点到下午</a:t>
            </a:r>
            <a:r>
              <a:rPr lang="en-US" altLang="zh-CN"/>
              <a:t>2:59</a:t>
            </a:r>
            <a:r>
              <a:rPr lang="zh-CN" altLang="en-US"/>
              <a:t>期间的每</a:t>
            </a:r>
            <a:r>
              <a:rPr lang="en-US" altLang="zh-CN"/>
              <a:t>1</a:t>
            </a:r>
            <a:r>
              <a:rPr lang="zh-CN" altLang="en-US"/>
              <a:t>分钟触发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在每天下午</a:t>
            </a:r>
            <a:r>
              <a:rPr lang="en-US" altLang="zh-CN"/>
              <a:t>2</a:t>
            </a:r>
            <a:r>
              <a:rPr lang="zh-CN" altLang="en-US"/>
              <a:t>点到下午</a:t>
            </a:r>
            <a:r>
              <a:rPr lang="en-US" altLang="zh-CN"/>
              <a:t>2:55</a:t>
            </a:r>
            <a:r>
              <a:rPr lang="zh-CN" altLang="en-US"/>
              <a:t>期间的每</a:t>
            </a:r>
            <a:r>
              <a:rPr lang="en-US" altLang="zh-CN"/>
              <a:t>5</a:t>
            </a:r>
            <a:r>
              <a:rPr lang="zh-CN" altLang="en-US"/>
              <a:t>分钟触发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在每天下午</a:t>
            </a:r>
            <a:r>
              <a:rPr lang="en-US" altLang="zh-CN"/>
              <a:t>2</a:t>
            </a:r>
            <a:r>
              <a:rPr lang="zh-CN" altLang="en-US"/>
              <a:t>点到</a:t>
            </a:r>
            <a:r>
              <a:rPr lang="en-US" altLang="zh-CN"/>
              <a:t>2:55</a:t>
            </a:r>
            <a:r>
              <a:rPr lang="zh-CN" altLang="en-US"/>
              <a:t>期间和下午</a:t>
            </a:r>
            <a:r>
              <a:rPr lang="en-US" altLang="zh-CN"/>
              <a:t>6</a:t>
            </a:r>
            <a:r>
              <a:rPr lang="zh-CN" altLang="en-US"/>
              <a:t>点到</a:t>
            </a:r>
            <a:r>
              <a:rPr lang="en-US" altLang="zh-CN"/>
              <a:t>6:55</a:t>
            </a:r>
            <a:r>
              <a:rPr lang="zh-CN" altLang="en-US"/>
              <a:t>期间的每</a:t>
            </a:r>
            <a:r>
              <a:rPr lang="en-US" altLang="zh-CN"/>
              <a:t>5</a:t>
            </a:r>
            <a:r>
              <a:rPr lang="zh-CN" altLang="en-US"/>
              <a:t>分钟触发 </a:t>
            </a:r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id="{849F485E-EACF-4F14-8BE0-2B5822FB7AFD}"/>
              </a:ext>
            </a:extLst>
          </p:cNvPr>
          <p:cNvSpPr/>
          <p:nvPr/>
        </p:nvSpPr>
        <p:spPr>
          <a:xfrm rot="2651319">
            <a:off x="880978" y="56910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C288C2-AE22-4288-B284-D4B7E5EDFCB5}"/>
              </a:ext>
            </a:extLst>
          </p:cNvPr>
          <p:cNvSpPr/>
          <p:nvPr/>
        </p:nvSpPr>
        <p:spPr>
          <a:xfrm>
            <a:off x="974293" y="5334450"/>
            <a:ext cx="9348268" cy="105118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015DD4-C9BF-4646-9999-E56EBB56B72D}"/>
              </a:ext>
            </a:extLst>
          </p:cNvPr>
          <p:cNvSpPr/>
          <p:nvPr/>
        </p:nvSpPr>
        <p:spPr>
          <a:xfrm>
            <a:off x="874364" y="540692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4D9E649-3087-4B47-AFBF-3F0C8AA2E473}"/>
              </a:ext>
            </a:extLst>
          </p:cNvPr>
          <p:cNvSpPr txBox="1"/>
          <p:nvPr/>
        </p:nvSpPr>
        <p:spPr>
          <a:xfrm>
            <a:off x="1401012" y="5651322"/>
            <a:ext cx="816566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对与</a:t>
            </a:r>
            <a:r>
              <a:rPr lang="en-US" altLang="zh-CN" sz="1400">
                <a:ea typeface="Alibaba PuHuiTi R"/>
              </a:rPr>
              <a:t>Cron</a:t>
            </a:r>
            <a:r>
              <a:rPr lang="zh-CN" altLang="en-US" sz="1400">
                <a:ea typeface="Alibaba PuHuiTi R"/>
              </a:rPr>
              <a:t>表达式理解其含义即可</a:t>
            </a:r>
            <a:endParaRPr lang="en-US" altLang="zh-CN" sz="140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目前有很多</a:t>
            </a:r>
            <a:r>
              <a:rPr lang="en-US" altLang="zh-CN" sz="1400">
                <a:ea typeface="Alibaba PuHuiTi R"/>
              </a:rPr>
              <a:t>CRON</a:t>
            </a:r>
            <a:r>
              <a:rPr lang="zh-CN" altLang="en-US" sz="1400">
                <a:ea typeface="Alibaba PuHuiTi R"/>
              </a:rPr>
              <a:t>在线生成器，在实际项目应用中可以参考使用</a:t>
            </a:r>
            <a:endParaRPr lang="en-US" altLang="zh-CN" sz="140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9392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1C5E528-C7B9-48B8-ACBE-FBC1A276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定时任务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EB78BA-B099-42F2-9DB8-E4DF020DC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基于定时任务的数据统计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79AAF1B-B8F0-4AFF-907A-7F90EFAD4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95475" y="2323370"/>
            <a:ext cx="9214230" cy="517190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、配置定时任务，每小时执行，调用</a:t>
            </a:r>
            <a:r>
              <a:rPr lang="en-US" altLang="zh-CN"/>
              <a:t>service</a:t>
            </a:r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4E920D-B431-4A6E-A1FD-4A830FF7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23" y="3947644"/>
            <a:ext cx="8566484" cy="2492990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#num_registered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：当日总注册人数 ：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5522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DISTINCT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tb_log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log_time=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'2020-11-14'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AND 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'0102’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821F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#num_login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：当日登录人数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5522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DISTINCT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tb_log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log_time=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'2020-11-14'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AND 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'0101’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821F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#num_active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：当日活跃人数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5522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DISTINCT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tb_log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log_time=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'2020-11-14’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821F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#num_retention1d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：次日留存用户数量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前一天注册，第二天继续使用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SELECT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5522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DISTINCT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tb_log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log_time=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'2020-11-14'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user_id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user_id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tb_log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log_time=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'2020-11-13'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AND 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'0102’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C1A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F97C87AD-8A03-49C0-B905-451B6CEE94C0}"/>
              </a:ext>
            </a:extLst>
          </p:cNvPr>
          <p:cNvSpPr txBox="1">
            <a:spLocks/>
          </p:cNvSpPr>
          <p:nvPr/>
        </p:nvSpPr>
        <p:spPr>
          <a:xfrm>
            <a:off x="2395475" y="2840560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</a:t>
            </a:r>
            <a:r>
              <a:rPr lang="zh-CN" altLang="en-US"/>
              <a:t>、更新或者保存数据到</a:t>
            </a:r>
            <a:r>
              <a:rPr lang="en-US" altLang="zh-CN"/>
              <a:t>tb_analysis</a:t>
            </a:r>
            <a:r>
              <a:rPr lang="zh-CN" altLang="en-US"/>
              <a:t>表中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3F40AF32-4687-4AF7-ACD2-FC476E9179D8}"/>
              </a:ext>
            </a:extLst>
          </p:cNvPr>
          <p:cNvSpPr txBox="1">
            <a:spLocks/>
          </p:cNvSpPr>
          <p:nvPr/>
        </p:nvSpPr>
        <p:spPr>
          <a:xfrm>
            <a:off x="2195450" y="1717978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需求：每小时统计</a:t>
            </a:r>
            <a:r>
              <a:rPr lang="en-US" altLang="zh-CN"/>
              <a:t>tb_log</a:t>
            </a:r>
            <a:r>
              <a:rPr lang="zh-CN" altLang="en-US"/>
              <a:t>表数据保存到</a:t>
            </a:r>
            <a:r>
              <a:rPr lang="en-US" altLang="zh-CN"/>
              <a:t>tb_analysis</a:t>
            </a:r>
            <a:r>
              <a:rPr lang="zh-CN" altLang="en-US"/>
              <a:t>表中</a:t>
            </a:r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FD04334B-BFB6-4A6C-92BF-C10B8BD6276F}"/>
              </a:ext>
            </a:extLst>
          </p:cNvPr>
          <p:cNvSpPr txBox="1">
            <a:spLocks/>
          </p:cNvSpPr>
          <p:nvPr/>
        </p:nvSpPr>
        <p:spPr>
          <a:xfrm>
            <a:off x="2395475" y="3357750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SQL</a:t>
            </a:r>
            <a:r>
              <a:rPr lang="zh-CN" altLang="en-US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0319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7" grpId="0"/>
      <p:bldP spid="8" grpId="0" build="p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数据统计</a:t>
            </a:r>
            <a:br>
              <a:rPr lang="en-US" altLang="zh-CN" b="1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数据采集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定时任务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首页统计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78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D9B1C0-5947-479A-8A79-8C2F62DD95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首页数据统计，只需要查询统计表中的数据即可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89A5561-A5B7-4846-A895-190C3391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首页统计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0ABFCDF-560E-433C-BC61-29D83B81A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194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5B672A8-B08A-4721-AD68-693ACC21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首页统计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B74F4-CF13-44FA-BF47-DA6819B14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接口文档</a:t>
            </a: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31084EB2-8B75-4ED9-9E90-880EC07B9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0046"/>
              </p:ext>
            </p:extLst>
          </p:nvPr>
        </p:nvGraphicFramePr>
        <p:xfrm>
          <a:off x="863361" y="1604356"/>
          <a:ext cx="6791341" cy="1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51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0495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/dashboard/summary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SummaryVo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158F30D-9F5A-49C3-B0B2-D8B90DD01EC9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6AF5DB-4413-414C-A291-FBC643828D7E}"/>
              </a:ext>
            </a:extLst>
          </p:cNvPr>
          <p:cNvSpPr/>
          <p:nvPr/>
        </p:nvSpPr>
        <p:spPr>
          <a:xfrm>
            <a:off x="3669485" y="2698978"/>
            <a:ext cx="2955410" cy="31714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B088E746-B262-4D10-B4C4-AB199B25C1FD}"/>
              </a:ext>
            </a:extLst>
          </p:cNvPr>
          <p:cNvSpPr txBox="1">
            <a:spLocks/>
          </p:cNvSpPr>
          <p:nvPr/>
        </p:nvSpPr>
        <p:spPr>
          <a:xfrm>
            <a:off x="760494" y="3130586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点击查看</a:t>
            </a:r>
            <a:r>
              <a:rPr lang="en-US" altLang="zh-CN">
                <a:hlinkClick r:id="rId2"/>
              </a:rPr>
              <a:t>《YAPI》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AD0EF9-6E14-4486-99E3-13D403EE523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624895" y="2857551"/>
            <a:ext cx="1588128" cy="0"/>
          </a:xfrm>
          <a:prstGeom prst="straightConnector1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DF3288EA-6862-411F-821A-2B130F84C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023" y="2213444"/>
            <a:ext cx="2742625" cy="2123658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"cumulativeUsers"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370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"activePassMonth"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409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"activePassWeek"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326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"newUsersToday"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235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"newUsersTodayRate"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-20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"loginTimesToday"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"loginTimesTodayRate"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"activeUsersToday"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238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"activeUsersTodayRate"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30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58FEA1-664E-49BF-9DC6-6EF1B0805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5578" y="1934677"/>
            <a:ext cx="5760538" cy="51719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、数据统计的业务流程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E3AE191-6668-4074-939A-2433A1E7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数据统计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246443-A263-40CB-B915-090B8F432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856" y="2711301"/>
            <a:ext cx="67246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3F4BBA-78FE-42EE-B309-9C39B0E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用户冻结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B8A916F-39EB-4B0C-959C-AC4699554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263E657-9CC9-4322-9B54-9DB0ABCA9730}"/>
              </a:ext>
            </a:extLst>
          </p:cNvPr>
          <p:cNvSpPr txBox="1">
            <a:spLocks/>
          </p:cNvSpPr>
          <p:nvPr/>
        </p:nvSpPr>
        <p:spPr>
          <a:xfrm>
            <a:off x="721201" y="1635973"/>
            <a:ext cx="10749598" cy="24676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用户冻结</a:t>
            </a:r>
            <a:r>
              <a:rPr lang="en-US" altLang="zh-CN"/>
              <a:t>/</a:t>
            </a:r>
            <a:r>
              <a:rPr lang="zh-CN" altLang="en-US"/>
              <a:t>解冻是管理员在后台系统对用户的惩罚措施。对于发布不当言论或者违法违规内容的用户，可以暂时、永久禁止其登录，评论，发布动态、</a:t>
            </a:r>
          </a:p>
        </p:txBody>
      </p:sp>
    </p:spTree>
    <p:extLst>
      <p:ext uri="{BB962C8B-B14F-4D97-AF65-F5344CB8AC3E}">
        <p14:creationId xmlns:p14="http://schemas.microsoft.com/office/powerpoint/2010/main" val="161507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58FEA1-664E-49BF-9DC6-6EF1B0805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5578" y="1934677"/>
            <a:ext cx="5760538" cy="51719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、定时任务的基本使用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E3AE191-6668-4074-939A-2433A1E7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数据统计</a:t>
            </a:r>
            <a:endParaRPr lang="zh-CN" altLang="en-US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27FE1D27-A81F-4DF9-B62A-9370352DE5CD}"/>
              </a:ext>
            </a:extLst>
          </p:cNvPr>
          <p:cNvSpPr txBox="1">
            <a:spLocks/>
          </p:cNvSpPr>
          <p:nvPr/>
        </p:nvSpPr>
        <p:spPr>
          <a:xfrm>
            <a:off x="5177002" y="2514377"/>
            <a:ext cx="198419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开启定时任务支持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54E77EB-F273-40C4-B771-61B814E930FC}"/>
              </a:ext>
            </a:extLst>
          </p:cNvPr>
          <p:cNvSpPr txBox="1">
            <a:spLocks/>
          </p:cNvSpPr>
          <p:nvPr/>
        </p:nvSpPr>
        <p:spPr>
          <a:xfrm>
            <a:off x="5177002" y="3567436"/>
            <a:ext cx="4201426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编写定时任务方法，并配置时间表达式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2C6EE-EEF9-4154-9736-32B29CAED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442" y="3016647"/>
            <a:ext cx="4510826" cy="336952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@EnableScheduling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开启定时任务支持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777777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23CD349-3694-411D-8CD6-2FC36CD4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443" y="4204996"/>
            <a:ext cx="4510826" cy="830997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@Scheduled( cron = "0/5 * * * * ? ")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analysis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ParseException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业务逻辑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9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158FEA1-664E-49BF-9DC6-6EF1B0805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5578" y="1934677"/>
            <a:ext cx="5760538" cy="51719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SpringAOP </a:t>
            </a:r>
            <a:r>
              <a:rPr lang="zh-CN" altLang="en-US"/>
              <a:t>和 自定义注解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E3AE191-6668-4074-939A-2433A1E7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数据统计</a:t>
            </a:r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7A3DCA-87C5-47C2-B20C-FA8D5112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390" y="2678609"/>
            <a:ext cx="6471858" cy="3785652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@Before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"execution(* com.tanhua.server.service.*.*(..)) 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821F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			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&amp;&amp; @annotation(config)“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checkUserState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JoinPoint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pjp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LogConfig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………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UserHolder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getUserId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currentTimeMillis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"objId"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objId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toJSONString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发送消息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amqpTemplate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convertSendAndReceive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"tanhua.log.exchange"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"log."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0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内容审核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阿里云内容审核</a:t>
            </a:r>
            <a:endParaRPr lang="en-US" altLang="zh-CN">
              <a:solidFill>
                <a:srgbClr val="C00000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动态审核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96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7C9ECB-A0F8-4CC0-A8B7-CC7701DFF0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内容安全是识别服务，支持对图片、视频、文本、语音等对象进行多样化场景检测，有效降低内容违规</a:t>
            </a:r>
            <a:r>
              <a:rPr lang="zh-CN" altLang="en-US"/>
              <a:t>风险。</a:t>
            </a:r>
            <a:endParaRPr lang="en-US" altLang="zh-CN" dirty="0"/>
          </a:p>
          <a:p>
            <a:r>
              <a:rPr lang="zh-CN" altLang="en-US" dirty="0"/>
              <a:t>目前很多平台都支持内容检测，如阿里云、腾讯云、百度</a:t>
            </a:r>
            <a:r>
              <a:rPr lang="en-US" altLang="zh-CN" dirty="0"/>
              <a:t>AI</a:t>
            </a:r>
            <a:r>
              <a:rPr lang="zh-CN" altLang="en-US" dirty="0"/>
              <a:t>、网易云等国内大型互联网公司都对外提供了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按照性能和收费</a:t>
            </a:r>
            <a:r>
              <a:rPr lang="zh-CN" altLang="en-US"/>
              <a:t>来看，探花交友项目</a:t>
            </a:r>
            <a:r>
              <a:rPr lang="zh-CN" altLang="en-US" dirty="0"/>
              <a:t>使用的就是阿里云的内容安全接口，使用到了图片和文本的审核。</a:t>
            </a:r>
          </a:p>
          <a:p>
            <a:r>
              <a:rPr lang="zh-CN" altLang="en-US" dirty="0"/>
              <a:t>阿里云收费标准：</a:t>
            </a:r>
            <a:r>
              <a:rPr lang="en-US" altLang="zh-CN" dirty="0">
                <a:hlinkClick r:id="rId2"/>
              </a:rPr>
              <a:t>https://www.aliyun.com/price/product/?spm=a2c4g.11186623.2.10.4146401eg5oeu8#/lvwang/detail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00817A-D93F-443A-807F-7146C356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内容安全第三方接口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F1D1E-49E4-4030-A1FE-06A62C1FF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内容安全接口选型</a:t>
            </a:r>
          </a:p>
        </p:txBody>
      </p:sp>
    </p:spTree>
    <p:extLst>
      <p:ext uri="{BB962C8B-B14F-4D97-AF65-F5344CB8AC3E}">
        <p14:creationId xmlns:p14="http://schemas.microsoft.com/office/powerpoint/2010/main" val="452391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8B24F-E599-4F9E-9D65-C46D5B9858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，前往</a:t>
            </a:r>
            <a:r>
              <a:rPr lang="en-US" altLang="zh-CN" sz="1400" dirty="0"/>
              <a:t>[</a:t>
            </a:r>
            <a:r>
              <a:rPr lang="zh-CN" altLang="en-US" sz="1400" dirty="0"/>
              <a:t>阿里云官网</a:t>
            </a:r>
            <a:r>
              <a:rPr lang="en-US" altLang="zh-CN" sz="1400" dirty="0"/>
              <a:t>](https://www.aliyun.com/)</a:t>
            </a:r>
            <a:r>
              <a:rPr lang="zh-CN" altLang="en-US" sz="1400" dirty="0"/>
              <a:t>注册账号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，打开</a:t>
            </a:r>
            <a:r>
              <a:rPr lang="en-US" altLang="zh-CN" sz="1400" dirty="0"/>
              <a:t>[</a:t>
            </a:r>
            <a:r>
              <a:rPr lang="zh-CN" altLang="en-US" sz="1400" dirty="0"/>
              <a:t>云盾内容安全产品试用页面</a:t>
            </a:r>
            <a:r>
              <a:rPr lang="en-US" altLang="zh-CN" sz="1400" dirty="0"/>
              <a:t>](</a:t>
            </a:r>
            <a:r>
              <a:rPr lang="en-US" altLang="zh-CN" sz="1400" dirty="0">
                <a:hlinkClick r:id="rId2"/>
              </a:rPr>
              <a:t>https://promotion.aliyun.com/ntms/act/lvwangdemo.html</a:t>
            </a:r>
            <a:r>
              <a:rPr lang="en-US" altLang="zh-CN" sz="1400" dirty="0"/>
              <a:t>)</a:t>
            </a:r>
            <a:r>
              <a:rPr lang="zh-CN" altLang="en-US" sz="1400" dirty="0"/>
              <a:t>，单击立即开通，正式开通服务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1B14BA-6D37-4161-ACE8-55EF17CF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内容安全第三方接口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09520-6E95-456C-8FBC-4F9607A61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B87EC4-F3F0-4A73-B6C5-456D097E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693" y="2587432"/>
            <a:ext cx="8464613" cy="374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66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8B24F-E599-4F9E-9D65-C46D5B9858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400" dirty="0"/>
              <a:t>3</a:t>
            </a:r>
            <a:r>
              <a:rPr lang="zh-CN" altLang="en-US" sz="1400" dirty="0"/>
              <a:t>，在</a:t>
            </a:r>
            <a:r>
              <a:rPr lang="en-US" altLang="zh-CN" sz="1400" dirty="0"/>
              <a:t>[</a:t>
            </a:r>
            <a:r>
              <a:rPr lang="en-US" altLang="zh-CN" sz="1400" dirty="0" err="1"/>
              <a:t>AccessKey</a:t>
            </a:r>
            <a:r>
              <a:rPr lang="zh-CN" altLang="en-US" sz="1400" dirty="0"/>
              <a:t>管理页面</a:t>
            </a:r>
            <a:r>
              <a:rPr lang="en-US" altLang="zh-CN" sz="1400" dirty="0"/>
              <a:t>](https://ak-console.aliyun.com/#/accesskey)</a:t>
            </a:r>
            <a:r>
              <a:rPr lang="zh-CN" altLang="en-US" sz="1400" dirty="0"/>
              <a:t>管理您的</a:t>
            </a:r>
            <a:r>
              <a:rPr lang="en-US" altLang="zh-CN" sz="1400" dirty="0" err="1"/>
              <a:t>AccessKeyID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AccessKeySecret</a:t>
            </a:r>
            <a:r>
              <a:rPr lang="zh-CN" altLang="en-US" sz="1400" dirty="0"/>
              <a:t>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1B14BA-6D37-4161-ACE8-55EF17CF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内容安全第三方接口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09520-6E95-456C-8FBC-4F9607A61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AD36F-5C27-44F7-A50C-C25E5804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59" y="2502314"/>
            <a:ext cx="9668241" cy="3255724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36194348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8B24F-E599-4F9E-9D65-C46D5B9858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400" dirty="0"/>
              <a:t>文本垃圾内容检测：</a:t>
            </a:r>
            <a:r>
              <a:rPr lang="en-US" altLang="zh-CN" sz="1400" dirty="0">
                <a:hlinkClick r:id="rId2"/>
              </a:rPr>
              <a:t>https://help.aliyun.com/document_detail/70439.html?spm=a2c4g.11186623.6.659.35ac3db3l0wV5k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1B14BA-6D37-4161-ACE8-55EF17CF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内容安全第三方接口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09520-6E95-456C-8FBC-4F9607A61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阿里云安全</a:t>
            </a:r>
            <a:r>
              <a:rPr lang="en-US" altLang="zh-CN" dirty="0"/>
              <a:t>-</a:t>
            </a:r>
            <a:r>
              <a:rPr lang="zh-CN" altLang="en-US" dirty="0"/>
              <a:t>文本内容垃圾检测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24CE67-0D85-4CA2-8093-B9F297530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417" y="2173191"/>
            <a:ext cx="6300059" cy="3603355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E9F37589-2713-41D6-8AE5-E9A88E649791}"/>
              </a:ext>
            </a:extLst>
          </p:cNvPr>
          <p:cNvSpPr txBox="1">
            <a:spLocks/>
          </p:cNvSpPr>
          <p:nvPr/>
        </p:nvSpPr>
        <p:spPr>
          <a:xfrm>
            <a:off x="746600" y="5917919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文本垃圾内容</a:t>
            </a:r>
            <a:r>
              <a:rPr lang="en-US" altLang="zh-CN" sz="1400" dirty="0"/>
              <a:t>Java SDK: </a:t>
            </a:r>
            <a:r>
              <a:rPr lang="en-US" altLang="zh-CN" sz="1400" dirty="0">
                <a:hlinkClick r:id="rId4"/>
              </a:rPr>
              <a:t>https://help.aliyun.com/document_detail/53427.html?spm=a2c4g.11186623.6.717.466d7544QbU8Lr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6711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8B24F-E599-4F9E-9D65-C46D5B9858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400" dirty="0"/>
              <a:t>图片垃圾内容检测：</a:t>
            </a:r>
            <a:r>
              <a:rPr lang="en-US" altLang="zh-CN" sz="1400" dirty="0">
                <a:hlinkClick r:id="rId2"/>
              </a:rPr>
              <a:t>https://help.aliyun.com/document_detail/70292.html?spm=a2c4g.11186623.6.616.5d7d1e7f9vDRz4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1B14BA-6D37-4161-ACE8-55EF17CF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内容安全第三方接口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09520-6E95-456C-8FBC-4F9607A61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阿里云安全</a:t>
            </a:r>
            <a:r>
              <a:rPr lang="en-US" altLang="zh-CN" dirty="0"/>
              <a:t>-</a:t>
            </a:r>
            <a:r>
              <a:rPr lang="zh-CN" altLang="en-US" dirty="0"/>
              <a:t>图片审核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E9F37589-2713-41D6-8AE5-E9A88E649791}"/>
              </a:ext>
            </a:extLst>
          </p:cNvPr>
          <p:cNvSpPr txBox="1">
            <a:spLocks/>
          </p:cNvSpPr>
          <p:nvPr/>
        </p:nvSpPr>
        <p:spPr>
          <a:xfrm>
            <a:off x="746600" y="4426215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图片垃圾内容</a:t>
            </a:r>
            <a:r>
              <a:rPr lang="en-US" altLang="zh-CN" sz="1400" dirty="0"/>
              <a:t>Java SDK: </a:t>
            </a:r>
            <a:r>
              <a:rPr lang="en-US" altLang="zh-CN" sz="1400" dirty="0">
                <a:hlinkClick r:id="rId3"/>
              </a:rPr>
              <a:t>https://help.aliyun.com/document_detail/53424.html?spm=a2c4g.11186623.6.715.c8f69b12ey35j4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94E136-A955-4016-9047-7D07CDBBC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427" y="2280504"/>
            <a:ext cx="7724775" cy="1628775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4128473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8429-1BFA-4E45-B5E3-0C132B3D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内容安全第三方接口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385A6-25A7-4861-8EF4-57BC5B4AE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项目集成阿里云内容安全接口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152FB-E07E-4BA2-991B-5FEE04DE8F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400" dirty="0"/>
              <a:t>①：导入对应的依赖信息，参考接口</a:t>
            </a:r>
            <a:r>
              <a:rPr lang="en-US" altLang="zh-CN" sz="1400" dirty="0" err="1"/>
              <a:t>sdk</a:t>
            </a:r>
            <a:r>
              <a:rPr lang="zh-CN" altLang="en-US" sz="1400" dirty="0"/>
              <a:t>说明</a:t>
            </a:r>
            <a:endParaRPr lang="en-US" altLang="zh-CN" sz="1400" dirty="0"/>
          </a:p>
          <a:p>
            <a:r>
              <a:rPr lang="zh-CN" altLang="en-US" sz="1400" dirty="0"/>
              <a:t>②：拷贝资料文件夹中的</a:t>
            </a:r>
            <a:r>
              <a:rPr lang="zh-CN" altLang="en-US" sz="1400"/>
              <a:t>类到</a:t>
            </a:r>
            <a:r>
              <a:rPr lang="en-US" altLang="zh-CN" sz="1400"/>
              <a:t>autoconfig</a:t>
            </a:r>
            <a:r>
              <a:rPr lang="zh-CN" altLang="en-US" sz="1400"/>
              <a:t>模块</a:t>
            </a:r>
            <a:r>
              <a:rPr lang="zh-CN" altLang="en-US" sz="1400" dirty="0"/>
              <a:t>下面，并添加到自动配置</a:t>
            </a:r>
            <a:endParaRPr lang="en-US" altLang="zh-CN" sz="1400" dirty="0"/>
          </a:p>
          <a:p>
            <a:r>
              <a:rPr lang="zh-CN" altLang="en-US" sz="1400"/>
              <a:t>③</a:t>
            </a:r>
            <a:r>
              <a:rPr lang="zh-CN" altLang="en-US" sz="1400" dirty="0"/>
              <a:t>：在</a:t>
            </a:r>
            <a:r>
              <a:rPr lang="en-US" altLang="zh-CN" sz="1400" dirty="0" err="1"/>
              <a:t>bootstarp.yml</a:t>
            </a:r>
            <a:r>
              <a:rPr lang="zh-CN" altLang="en-US" sz="1400" dirty="0"/>
              <a:t>中添加阿里云的</a:t>
            </a:r>
            <a:r>
              <a:rPr lang="en-US" altLang="zh-CN" sz="1400" dirty="0" err="1"/>
              <a:t>ak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accessKeyId</a:t>
            </a:r>
            <a:r>
              <a:rPr lang="zh-CN" altLang="en-US" sz="1400" dirty="0"/>
              <a:t>和</a:t>
            </a:r>
            <a:r>
              <a:rPr lang="en-US" altLang="zh-CN" sz="1400" dirty="0"/>
              <a:t>secret</a:t>
            </a:r>
            <a:r>
              <a:rPr lang="zh-CN" altLang="en-US" sz="1400" dirty="0"/>
              <a:t>（需自己申请）</a:t>
            </a:r>
            <a:endParaRPr lang="en-US" altLang="zh-CN" sz="1400" dirty="0"/>
          </a:p>
          <a:p>
            <a:r>
              <a:rPr lang="zh-CN" altLang="en-US" sz="1400"/>
              <a:t>④：测试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48030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内容审核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阿里云内容审核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动态审核</a:t>
            </a:r>
            <a:endParaRPr lang="en-US" altLang="zh-CN">
              <a:solidFill>
                <a:srgbClr val="C00000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6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57A1DF-FB28-4E1B-8F87-90AD5BD13D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数据库</a:t>
            </a:r>
            <a:endParaRPr lang="en-US" altLang="zh-CN"/>
          </a:p>
          <a:p>
            <a:pPr marL="360363" lvl="1" indent="0">
              <a:buNone/>
            </a:pPr>
            <a:r>
              <a:rPr lang="zh-CN" altLang="en-US"/>
              <a:t>使用</a:t>
            </a:r>
            <a:r>
              <a:rPr lang="en-US" altLang="zh-CN"/>
              <a:t>Mysql</a:t>
            </a:r>
            <a:r>
              <a:rPr lang="zh-CN" altLang="en-US"/>
              <a:t>记录冻结数据，记录冻结状态。对于临时性冻结，需要配合定时任务扫描进行解冻</a:t>
            </a:r>
            <a:endParaRPr lang="en-US" altLang="zh-CN"/>
          </a:p>
          <a:p>
            <a:r>
              <a:rPr lang="en-US" altLang="zh-CN"/>
              <a:t>Redis</a:t>
            </a:r>
          </a:p>
          <a:p>
            <a:pPr marL="360363" lvl="1" indent="0">
              <a:buNone/>
            </a:pPr>
            <a:r>
              <a:rPr lang="zh-CN" altLang="en-US"/>
              <a:t>使用</a:t>
            </a:r>
            <a:r>
              <a:rPr lang="en-US" altLang="zh-CN"/>
              <a:t>Redis</a:t>
            </a:r>
            <a:r>
              <a:rPr lang="zh-CN" altLang="en-US"/>
              <a:t>记录冻结数据，借助</a:t>
            </a:r>
            <a:r>
              <a:rPr lang="en-US" altLang="zh-CN"/>
              <a:t>Redis</a:t>
            </a:r>
            <a:r>
              <a:rPr lang="zh-CN" altLang="en-US"/>
              <a:t>的失效时间对临时性冻结解冻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C185248-AC6D-48C2-B184-1B23DBB3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用户冻结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803C7-5246-478E-B544-8E3176EDD2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数据库选择</a:t>
            </a:r>
          </a:p>
        </p:txBody>
      </p:sp>
    </p:spTree>
    <p:extLst>
      <p:ext uri="{BB962C8B-B14F-4D97-AF65-F5344CB8AC3E}">
        <p14:creationId xmlns:p14="http://schemas.microsoft.com/office/powerpoint/2010/main" val="114192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D6B5B7-D432-4F19-9BD1-61A7CABD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内容审核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83C3D1A-D6A3-45B6-AB53-9F28696E0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ym typeface="Consolas" panose="020B0609020204030204" pitchFamily="49" charset="0"/>
              </a:rPr>
              <a:t>动态审核</a:t>
            </a:r>
            <a:endParaRPr lang="en-US" altLang="zh-CN">
              <a:sym typeface="Consolas" panose="020B0609020204030204" pitchFamily="49" charset="0"/>
            </a:endParaRPr>
          </a:p>
        </p:txBody>
      </p:sp>
      <p:sp>
        <p:nvSpPr>
          <p:cNvPr id="83" name="文本占位符 1">
            <a:extLst>
              <a:ext uri="{FF2B5EF4-FFF2-40B4-BE49-F238E27FC236}">
                <a16:creationId xmlns:a16="http://schemas.microsoft.com/office/drawing/2014/main" id="{9A8C8317-143D-4C51-9F37-DC97F09C4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641898"/>
            <a:ext cx="10749598" cy="2239221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为了降低内容违规风险，系统会对用户发布的动态内容进行审核。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动态审核分为两个部分：自动审核与人工审核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自动审核：在用户发布动态时，程序调用阿里云自动完成审核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人工审核：对于自动审核结果未知的内容，人工干预审核结果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17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17288CD-3528-4061-AC64-94BBA38C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内容审核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CA3A79-2383-467B-BC4D-D1138A87A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数据库表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D8110ED-8E87-4B41-9881-9146A49E3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746498"/>
            <a:ext cx="6629400" cy="3231654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ObjectId(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"5e82dc3e6401952928c211a3"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"10067"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"textContent"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所有失去的，都会以另一种方式归来。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"medias"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"https://tanhua-dev.oss-cn-zhangjiakou.aliyuncs.com/photo/6/1.jpg"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"https://tanhua-dev.oss-cn-zhangjiakou.aliyuncs.com/photo/6/CL-3.jpg"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NumberInt(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"longitude"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"121.588627"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"latitude"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"30.935781"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"locationName"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中国上海市奉贤区人民路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445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弄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"created"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"1585634366543"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"_class"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"com.tanhua.dubbo.server.pojo.Publish"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"commentCount"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NumberInt(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1E1A3E-4264-491B-ACA5-9BD0EBAEF366}"/>
              </a:ext>
            </a:extLst>
          </p:cNvPr>
          <p:cNvSpPr/>
          <p:nvPr/>
        </p:nvSpPr>
        <p:spPr>
          <a:xfrm>
            <a:off x="1076325" y="3429000"/>
            <a:ext cx="2762250" cy="23812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三角形 9">
            <a:extLst>
              <a:ext uri="{FF2B5EF4-FFF2-40B4-BE49-F238E27FC236}">
                <a16:creationId xmlns:a16="http://schemas.microsoft.com/office/drawing/2014/main" id="{5EEB9321-EBA0-4C1A-BD95-853CF059B9EC}"/>
              </a:ext>
            </a:extLst>
          </p:cNvPr>
          <p:cNvSpPr/>
          <p:nvPr/>
        </p:nvSpPr>
        <p:spPr>
          <a:xfrm rot="2651319">
            <a:off x="880978" y="56910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A3E685-D09B-4703-BCC3-E298C34BB80E}"/>
              </a:ext>
            </a:extLst>
          </p:cNvPr>
          <p:cNvSpPr/>
          <p:nvPr/>
        </p:nvSpPr>
        <p:spPr>
          <a:xfrm>
            <a:off x="974293" y="5334450"/>
            <a:ext cx="9348268" cy="105118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7565D6-0224-42BB-B6E6-235F0B31E421}"/>
              </a:ext>
            </a:extLst>
          </p:cNvPr>
          <p:cNvSpPr/>
          <p:nvPr/>
        </p:nvSpPr>
        <p:spPr>
          <a:xfrm>
            <a:off x="874364" y="540692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977C0E64-9C62-4464-B04D-B212CD0D04CC}"/>
              </a:ext>
            </a:extLst>
          </p:cNvPr>
          <p:cNvSpPr txBox="1"/>
          <p:nvPr/>
        </p:nvSpPr>
        <p:spPr>
          <a:xfrm>
            <a:off x="1401012" y="5651322"/>
            <a:ext cx="8165660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ea typeface="Alibaba PuHuiTi R"/>
              </a:rPr>
              <a:t>State</a:t>
            </a:r>
            <a:r>
              <a:rPr lang="zh-CN" altLang="en-US" sz="1400">
                <a:ea typeface="Alibaba PuHuiTi R"/>
              </a:rPr>
              <a:t>：动态的状态 </a:t>
            </a:r>
            <a:endParaRPr lang="en-US" altLang="zh-CN" sz="140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ea typeface="Alibaba PuHuiTi R"/>
              </a:rPr>
              <a:t>	0</a:t>
            </a:r>
            <a:r>
              <a:rPr lang="zh-CN" altLang="en-US" sz="1400">
                <a:ea typeface="Alibaba PuHuiTi R"/>
              </a:rPr>
              <a:t>：未审（默认），</a:t>
            </a:r>
            <a:r>
              <a:rPr lang="en-US" altLang="zh-CN" sz="1400">
                <a:ea typeface="Alibaba PuHuiTi R"/>
              </a:rPr>
              <a:t>1</a:t>
            </a:r>
            <a:r>
              <a:rPr lang="zh-CN" altLang="en-US" sz="1400">
                <a:ea typeface="Alibaba PuHuiTi R"/>
              </a:rPr>
              <a:t>：通过，</a:t>
            </a:r>
            <a:r>
              <a:rPr lang="en-US" altLang="zh-CN" sz="1400">
                <a:ea typeface="Alibaba PuHuiTi R"/>
              </a:rPr>
              <a:t>2</a:t>
            </a:r>
            <a:r>
              <a:rPr lang="zh-CN" altLang="en-US" sz="1400">
                <a:ea typeface="Alibaba PuHuiTi R"/>
              </a:rPr>
              <a:t>：驳回</a:t>
            </a:r>
            <a:endParaRPr lang="en-US" altLang="zh-CN" sz="140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92539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DCFDB44-62AF-47B0-8328-195D4560BE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7376477" cy="2364441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为了解决程序间耦合关系，这里采用</a:t>
            </a:r>
            <a:r>
              <a:rPr lang="en-US" altLang="zh-CN"/>
              <a:t>RabbitMQ + </a:t>
            </a:r>
            <a:r>
              <a:rPr lang="zh-CN" altLang="en-US"/>
              <a:t>阿里云完成内容审核</a:t>
            </a:r>
            <a:endParaRPr lang="en-US" altLang="zh-CN"/>
          </a:p>
          <a:p>
            <a:r>
              <a:rPr lang="zh-CN" altLang="en-US"/>
              <a:t>用户发布动态，保存到数据库</a:t>
            </a:r>
            <a:endParaRPr lang="en-US" altLang="zh-CN"/>
          </a:p>
          <a:p>
            <a:r>
              <a:rPr lang="zh-CN" altLang="en-US"/>
              <a:t>发送</a:t>
            </a:r>
            <a:r>
              <a:rPr lang="en-US" altLang="zh-CN"/>
              <a:t>RabbitMQ</a:t>
            </a:r>
            <a:r>
              <a:rPr lang="zh-CN" altLang="en-US"/>
              <a:t>消息</a:t>
            </a:r>
            <a:endParaRPr lang="en-US" altLang="zh-CN"/>
          </a:p>
          <a:p>
            <a:r>
              <a:rPr lang="zh-CN" altLang="en-US"/>
              <a:t>管理后台监听消息，对内容（文本、图片审核）</a:t>
            </a:r>
            <a:endParaRPr lang="en-US" altLang="zh-CN"/>
          </a:p>
          <a:p>
            <a:r>
              <a:rPr lang="zh-CN" altLang="en-US"/>
              <a:t>更新动态的状态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0C978E9-8601-4929-849A-BF2173D3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内容审核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9E12A8-7E99-42E3-BA90-D87AC2D53C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动态审核</a:t>
            </a:r>
            <a:r>
              <a:rPr lang="en-US" altLang="zh-CN"/>
              <a:t>-</a:t>
            </a:r>
            <a:r>
              <a:rPr lang="zh-CN" altLang="en-US"/>
              <a:t>流程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820632-DD83-4ADF-9DFC-411CD4CFE555}"/>
              </a:ext>
            </a:extLst>
          </p:cNvPr>
          <p:cNvSpPr/>
          <p:nvPr/>
        </p:nvSpPr>
        <p:spPr>
          <a:xfrm>
            <a:off x="7867818" y="4375963"/>
            <a:ext cx="1152466" cy="66100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Alibaba PuHuiTi B"/>
              </a:rPr>
              <a:t>RabbitMQ</a:t>
            </a:r>
            <a:endParaRPr lang="zh-CN" altLang="en-US" sz="1400" dirty="0">
              <a:ea typeface="Alibaba PuHuiTi B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C784E4-73A3-488C-A89F-3CD78B1C2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214" y="3303309"/>
            <a:ext cx="963007" cy="61830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F04D17B-5D1C-473D-9595-502E475DA30D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 flipH="1">
            <a:off x="10835507" y="3921617"/>
            <a:ext cx="7211" cy="585493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95AB4520-E9F8-42D0-A12F-C6194E252B66}"/>
              </a:ext>
            </a:extLst>
          </p:cNvPr>
          <p:cNvSpPr/>
          <p:nvPr/>
        </p:nvSpPr>
        <p:spPr>
          <a:xfrm>
            <a:off x="7841103" y="5719034"/>
            <a:ext cx="1301295" cy="510405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8864861-71CC-4F9E-A309-F961DA1455B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66080" y="4128253"/>
            <a:ext cx="0" cy="367254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FB012E-A255-4290-B322-5BC0B79E19DA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6686180" y="4706466"/>
            <a:ext cx="1181638" cy="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FC6E9A9-73C1-4FDB-813A-55CD1AE7CF89}"/>
              </a:ext>
            </a:extLst>
          </p:cNvPr>
          <p:cNvSpPr txBox="1">
            <a:spLocks/>
          </p:cNvSpPr>
          <p:nvPr/>
        </p:nvSpPr>
        <p:spPr>
          <a:xfrm>
            <a:off x="6839225" y="4398563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发送消息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5237B86-EA87-431B-9C71-948F0BEF32C8}"/>
              </a:ext>
            </a:extLst>
          </p:cNvPr>
          <p:cNvCxnSpPr>
            <a:cxnSpLocks/>
            <a:stCxn id="41" idx="1"/>
            <a:endCxn id="5" idx="3"/>
          </p:cNvCxnSpPr>
          <p:nvPr/>
        </p:nvCxnSpPr>
        <p:spPr>
          <a:xfrm flipH="1" flipV="1">
            <a:off x="9020284" y="4706466"/>
            <a:ext cx="1238990" cy="11603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09E1053-46EB-4D34-A6D8-CB0619391F7F}"/>
              </a:ext>
            </a:extLst>
          </p:cNvPr>
          <p:cNvSpPr txBox="1">
            <a:spLocks/>
          </p:cNvSpPr>
          <p:nvPr/>
        </p:nvSpPr>
        <p:spPr>
          <a:xfrm>
            <a:off x="9265884" y="4375963"/>
            <a:ext cx="936038" cy="2862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获取消息</a:t>
            </a:r>
            <a:endParaRPr lang="zh-CN" altLang="en-US" sz="12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18CE823-E89E-4814-8077-1C9D34B6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27" y="3096674"/>
            <a:ext cx="514906" cy="1031579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2FAF073-D4DA-4D47-A165-B77EB11B7803}"/>
              </a:ext>
            </a:extLst>
          </p:cNvPr>
          <p:cNvSpPr/>
          <p:nvPr/>
        </p:nvSpPr>
        <p:spPr>
          <a:xfrm>
            <a:off x="5445979" y="4495507"/>
            <a:ext cx="1240201" cy="42191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探花系统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498016F-3AA6-492C-8DEF-D90318FF59CD}"/>
              </a:ext>
            </a:extLst>
          </p:cNvPr>
          <p:cNvCxnSpPr>
            <a:cxnSpLocks/>
            <a:stCxn id="15" idx="2"/>
            <a:endCxn id="8" idx="2"/>
          </p:cNvCxnSpPr>
          <p:nvPr/>
        </p:nvCxnSpPr>
        <p:spPr>
          <a:xfrm rot="16200000" flipH="1">
            <a:off x="6425185" y="4558318"/>
            <a:ext cx="1056813" cy="1775023"/>
          </a:xfrm>
          <a:prstGeom prst="bentConnector2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D21D3E7C-B291-4705-85AC-3E4A1122EAF1}"/>
              </a:ext>
            </a:extLst>
          </p:cNvPr>
          <p:cNvCxnSpPr>
            <a:cxnSpLocks/>
            <a:stCxn id="41" idx="2"/>
            <a:endCxn id="8" idx="4"/>
          </p:cNvCxnSpPr>
          <p:nvPr/>
        </p:nvCxnSpPr>
        <p:spPr>
          <a:xfrm rot="5400000">
            <a:off x="9466348" y="4605078"/>
            <a:ext cx="1045210" cy="1693109"/>
          </a:xfrm>
          <a:prstGeom prst="bentConnector2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头: 右弧形 17">
            <a:extLst>
              <a:ext uri="{FF2B5EF4-FFF2-40B4-BE49-F238E27FC236}">
                <a16:creationId xmlns:a16="http://schemas.microsoft.com/office/drawing/2014/main" id="{4165A55C-E299-4331-937E-C4FE541E0F31}"/>
              </a:ext>
            </a:extLst>
          </p:cNvPr>
          <p:cNvSpPr/>
          <p:nvPr/>
        </p:nvSpPr>
        <p:spPr>
          <a:xfrm>
            <a:off x="11432714" y="4459473"/>
            <a:ext cx="255710" cy="517190"/>
          </a:xfrm>
          <a:prstGeom prst="curvedLeftArrow">
            <a:avLst>
              <a:gd name="adj1" fmla="val 25000"/>
              <a:gd name="adj2" fmla="val 50000"/>
              <a:gd name="adj3" fmla="val 3252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AAF5C0F0-85C6-4FFC-8882-8E9C4431318A}"/>
              </a:ext>
            </a:extLst>
          </p:cNvPr>
          <p:cNvSpPr txBox="1">
            <a:spLocks/>
          </p:cNvSpPr>
          <p:nvPr/>
        </p:nvSpPr>
        <p:spPr>
          <a:xfrm>
            <a:off x="10957622" y="4929027"/>
            <a:ext cx="1152466" cy="75397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   内容审核</a:t>
            </a:r>
            <a:endParaRPr lang="en-US" altLang="zh-CN" sz="120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E588340-513C-4F3E-B3E2-07C2717C4001}"/>
              </a:ext>
            </a:extLst>
          </p:cNvPr>
          <p:cNvSpPr/>
          <p:nvPr/>
        </p:nvSpPr>
        <p:spPr>
          <a:xfrm>
            <a:off x="10259274" y="4507110"/>
            <a:ext cx="1152466" cy="42191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FFFFFF"/>
                </a:solidFill>
                <a:ea typeface="Alibaba PuHuiTi B"/>
              </a:rPr>
              <a:t>管理后台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67B5F1D6-002C-4716-AD2C-F3B703FFFFE9}"/>
              </a:ext>
            </a:extLst>
          </p:cNvPr>
          <p:cNvSpPr txBox="1">
            <a:spLocks/>
          </p:cNvSpPr>
          <p:nvPr/>
        </p:nvSpPr>
        <p:spPr>
          <a:xfrm>
            <a:off x="6461739" y="5629807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保存动态</a:t>
            </a:r>
            <a:endParaRPr lang="zh-CN" altLang="en-US" sz="1200" dirty="0"/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8F23EFE2-B79A-41F9-8C60-2A91937AA237}"/>
              </a:ext>
            </a:extLst>
          </p:cNvPr>
          <p:cNvSpPr txBox="1">
            <a:spLocks/>
          </p:cNvSpPr>
          <p:nvPr/>
        </p:nvSpPr>
        <p:spPr>
          <a:xfrm>
            <a:off x="9559266" y="5628248"/>
            <a:ext cx="1440421" cy="421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更新动态</a:t>
            </a:r>
            <a:endParaRPr lang="zh-CN" altLang="en-US" sz="1200" dirty="0"/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1AECA66B-4605-4F5B-9B35-41755557E865}"/>
              </a:ext>
            </a:extLst>
          </p:cNvPr>
          <p:cNvSpPr txBox="1">
            <a:spLocks/>
          </p:cNvSpPr>
          <p:nvPr/>
        </p:nvSpPr>
        <p:spPr>
          <a:xfrm>
            <a:off x="10470106" y="3952493"/>
            <a:ext cx="1152466" cy="75397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人工审核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3269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/>
      <p:bldP spid="13" grpId="0"/>
      <p:bldP spid="15" grpId="0" animBg="1"/>
      <p:bldP spid="18" grpId="0" animBg="1"/>
      <p:bldP spid="19" grpId="0"/>
      <p:bldP spid="41" grpId="0" animBg="1"/>
      <p:bldP spid="22" grpId="0"/>
      <p:bldP spid="25" grpId="0"/>
      <p:bldP spid="2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B2E686B-9855-43DE-98DB-F0AF121F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动态审核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8352237-3840-4491-9B3F-C3BDF1BFAC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自动审核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71D4966-0E0E-4E4C-B08A-DACD0238A1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、用户发布动态成功后，发送</a:t>
            </a:r>
            <a:r>
              <a:rPr lang="en-US" altLang="zh-CN"/>
              <a:t>MQ</a:t>
            </a:r>
            <a:r>
              <a:rPr lang="zh-CN" altLang="en-US"/>
              <a:t>消息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、管理系统编写监听器，获取消息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、调用工具类对图片与文本审核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、更新动态状态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、修改查询动态代码，只查询审核成功的动态内容</a:t>
            </a:r>
          </a:p>
        </p:txBody>
      </p:sp>
    </p:spTree>
    <p:extLst>
      <p:ext uri="{BB962C8B-B14F-4D97-AF65-F5344CB8AC3E}">
        <p14:creationId xmlns:p14="http://schemas.microsoft.com/office/powerpoint/2010/main" val="25103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33C8C-AA32-4C17-B86D-D1336899A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0074" y="1116531"/>
            <a:ext cx="6298881" cy="12127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  <a:sym typeface="Consolas" panose="020B0609020204030204" pitchFamily="49" charset="0"/>
              </a:rPr>
              <a:t>1</a:t>
            </a:r>
            <a:r>
              <a:rPr lang="zh-CN" altLang="en-US" sz="1600">
                <a:latin typeface="Consolas" panose="020B0609020204030204" pitchFamily="49" charset="0"/>
                <a:sym typeface="Consolas" panose="020B0609020204030204" pitchFamily="49" charset="0"/>
              </a:rPr>
              <a:t>、用户冻结</a:t>
            </a:r>
            <a:r>
              <a:rPr lang="en-US" altLang="zh-CN" sz="1600">
                <a:latin typeface="Consolas" panose="020B0609020204030204" pitchFamily="49" charset="0"/>
                <a:sym typeface="Consolas" panose="020B0609020204030204" pitchFamily="49" charset="0"/>
              </a:rPr>
              <a:t>/</a:t>
            </a:r>
            <a:r>
              <a:rPr lang="zh-CN" altLang="en-US" sz="1600">
                <a:latin typeface="Consolas" panose="020B0609020204030204" pitchFamily="49" charset="0"/>
                <a:sym typeface="Consolas" panose="020B0609020204030204" pitchFamily="49" charset="0"/>
              </a:rPr>
              <a:t>解冻</a:t>
            </a:r>
            <a:endParaRPr lang="en-US" altLang="zh-CN" sz="160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E8E0F46-5945-4936-9699-790193F4EA69}"/>
              </a:ext>
            </a:extLst>
          </p:cNvPr>
          <p:cNvGrpSpPr/>
          <p:nvPr/>
        </p:nvGrpSpPr>
        <p:grpSpPr>
          <a:xfrm>
            <a:off x="4643202" y="2529887"/>
            <a:ext cx="5869535" cy="2868872"/>
            <a:chOff x="4643202" y="2529887"/>
            <a:chExt cx="5869535" cy="2868872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4C7FAAA1-23F2-4F4D-B0B5-76D1A35742C1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581974" y="4630410"/>
              <a:ext cx="1380162" cy="10160"/>
            </a:xfrm>
            <a:prstGeom prst="straightConnector1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E1C6E75-296B-4EDA-9C98-DBD2298F1A80}"/>
                </a:ext>
              </a:extLst>
            </p:cNvPr>
            <p:cNvGrpSpPr/>
            <p:nvPr/>
          </p:nvGrpSpPr>
          <p:grpSpPr>
            <a:xfrm>
              <a:off x="4923330" y="2529887"/>
              <a:ext cx="538799" cy="1145013"/>
              <a:chOff x="1569896" y="3096180"/>
              <a:chExt cx="631961" cy="1145013"/>
            </a:xfrm>
          </p:grpSpPr>
          <p:sp>
            <p:nvSpPr>
              <p:cNvPr id="6" name="文本占位符 3">
                <a:extLst>
                  <a:ext uri="{FF2B5EF4-FFF2-40B4-BE49-F238E27FC236}">
                    <a16:creationId xmlns:a16="http://schemas.microsoft.com/office/drawing/2014/main" id="{91627B27-67C0-4224-999F-34B7A72BE1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9896" y="3894612"/>
                <a:ext cx="631961" cy="346581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defRPr>
                </a:lvl1pPr>
                <a:lvl2pPr marL="990575" indent="-38099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523962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67"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2133547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/>
                  <a:t>APP</a:t>
                </a:r>
                <a:endParaRPr lang="zh-CN" altLang="en-US" sz="1400" dirty="0"/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25847A00-17E2-4529-81E8-14AC92B1D14F}"/>
                  </a:ext>
                </a:extLst>
              </p:cNvPr>
              <p:cNvGrpSpPr/>
              <p:nvPr/>
            </p:nvGrpSpPr>
            <p:grpSpPr>
              <a:xfrm>
                <a:off x="1569896" y="3096180"/>
                <a:ext cx="572045" cy="808633"/>
                <a:chOff x="1729890" y="3522432"/>
                <a:chExt cx="572045" cy="808633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0F9F8BC1-3C3E-4CF6-AD92-8EDB6F5B0110}"/>
                    </a:ext>
                  </a:extLst>
                </p:cNvPr>
                <p:cNvSpPr/>
                <p:nvPr/>
              </p:nvSpPr>
              <p:spPr>
                <a:xfrm>
                  <a:off x="1729890" y="3556504"/>
                  <a:ext cx="572045" cy="7745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Shape 2486">
                  <a:extLst>
                    <a:ext uri="{FF2B5EF4-FFF2-40B4-BE49-F238E27FC236}">
                      <a16:creationId xmlns:a16="http://schemas.microsoft.com/office/drawing/2014/main" id="{2215F977-477A-445B-B9A0-95E64BB83555}"/>
                    </a:ext>
                  </a:extLst>
                </p:cNvPr>
                <p:cNvSpPr/>
                <p:nvPr/>
              </p:nvSpPr>
              <p:spPr>
                <a:xfrm>
                  <a:off x="1729890" y="3522432"/>
                  <a:ext cx="572045" cy="7984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00" y="1473"/>
                      </a:moveTo>
                      <a:lnTo>
                        <a:pt x="9900" y="1473"/>
                      </a:lnTo>
                      <a:cubicBezTo>
                        <a:pt x="9403" y="1473"/>
                        <a:pt x="9000" y="1692"/>
                        <a:pt x="9000" y="1964"/>
                      </a:cubicBezTo>
                      <a:cubicBezTo>
                        <a:pt x="9000" y="2235"/>
                        <a:pt x="9403" y="2455"/>
                        <a:pt x="9900" y="2455"/>
                      </a:cubicBezTo>
                      <a:lnTo>
                        <a:pt x="11700" y="2455"/>
                      </a:lnTo>
                      <a:cubicBezTo>
                        <a:pt x="12197" y="2455"/>
                        <a:pt x="12600" y="2235"/>
                        <a:pt x="12600" y="1964"/>
                      </a:cubicBezTo>
                      <a:cubicBezTo>
                        <a:pt x="12600" y="1692"/>
                        <a:pt x="12197" y="1473"/>
                        <a:pt x="11700" y="1473"/>
                      </a:cubicBezTo>
                      <a:moveTo>
                        <a:pt x="19800" y="2945"/>
                      </a:moveTo>
                      <a:lnTo>
                        <a:pt x="1800" y="2945"/>
                      </a:lnTo>
                      <a:lnTo>
                        <a:pt x="1800" y="1964"/>
                      </a:lnTo>
                      <a:cubicBezTo>
                        <a:pt x="1800" y="1422"/>
                        <a:pt x="2605" y="982"/>
                        <a:pt x="3600" y="982"/>
                      </a:cubicBezTo>
                      <a:lnTo>
                        <a:pt x="18000" y="982"/>
                      </a:lnTo>
                      <a:cubicBezTo>
                        <a:pt x="18993" y="982"/>
                        <a:pt x="19800" y="1422"/>
                        <a:pt x="19800" y="1964"/>
                      </a:cubicBezTo>
                      <a:cubicBezTo>
                        <a:pt x="19800" y="1964"/>
                        <a:pt x="19800" y="2945"/>
                        <a:pt x="19800" y="2945"/>
                      </a:cubicBezTo>
                      <a:close/>
                      <a:moveTo>
                        <a:pt x="19800" y="17673"/>
                      </a:moveTo>
                      <a:lnTo>
                        <a:pt x="1800" y="17673"/>
                      </a:lnTo>
                      <a:lnTo>
                        <a:pt x="1800" y="3927"/>
                      </a:lnTo>
                      <a:lnTo>
                        <a:pt x="19800" y="3927"/>
                      </a:lnTo>
                      <a:cubicBezTo>
                        <a:pt x="19800" y="3927"/>
                        <a:pt x="19800" y="17673"/>
                        <a:pt x="19800" y="17673"/>
                      </a:cubicBezTo>
                      <a:close/>
                      <a:moveTo>
                        <a:pt x="19800" y="19636"/>
                      </a:moveTo>
                      <a:cubicBezTo>
                        <a:pt x="19800" y="20179"/>
                        <a:pt x="18993" y="20618"/>
                        <a:pt x="18000" y="20618"/>
                      </a:cubicBezTo>
                      <a:lnTo>
                        <a:pt x="3600" y="20618"/>
                      </a:lnTo>
                      <a:cubicBezTo>
                        <a:pt x="2605" y="20618"/>
                        <a:pt x="1800" y="20179"/>
                        <a:pt x="1800" y="19636"/>
                      </a:cubicBezTo>
                      <a:lnTo>
                        <a:pt x="1800" y="18655"/>
                      </a:lnTo>
                      <a:lnTo>
                        <a:pt x="19800" y="18655"/>
                      </a:lnTo>
                      <a:cubicBezTo>
                        <a:pt x="19800" y="18655"/>
                        <a:pt x="19800" y="19636"/>
                        <a:pt x="19800" y="19636"/>
                      </a:cubicBezTo>
                      <a:close/>
                      <a:moveTo>
                        <a:pt x="18000" y="0"/>
                      </a:moveTo>
                      <a:lnTo>
                        <a:pt x="3600" y="0"/>
                      </a:lnTo>
                      <a:cubicBezTo>
                        <a:pt x="1612" y="0"/>
                        <a:pt x="0" y="879"/>
                        <a:pt x="0" y="1964"/>
                      </a:cubicBezTo>
                      <a:lnTo>
                        <a:pt x="0" y="19636"/>
                      </a:lnTo>
                      <a:cubicBezTo>
                        <a:pt x="0" y="20721"/>
                        <a:pt x="1612" y="21600"/>
                        <a:pt x="3600" y="21600"/>
                      </a:cubicBezTo>
                      <a:lnTo>
                        <a:pt x="18000" y="21600"/>
                      </a:lnTo>
                      <a:cubicBezTo>
                        <a:pt x="19988" y="21600"/>
                        <a:pt x="21600" y="20721"/>
                        <a:pt x="21600" y="19636"/>
                      </a:cubicBezTo>
                      <a:lnTo>
                        <a:pt x="21600" y="1964"/>
                      </a:lnTo>
                      <a:cubicBezTo>
                        <a:pt x="21600" y="879"/>
                        <a:pt x="19988" y="0"/>
                        <a:pt x="18000" y="0"/>
                      </a:cubicBezTo>
                      <a:moveTo>
                        <a:pt x="10800" y="20127"/>
                      </a:moveTo>
                      <a:cubicBezTo>
                        <a:pt x="11297" y="20127"/>
                        <a:pt x="11700" y="19908"/>
                        <a:pt x="11700" y="19636"/>
                      </a:cubicBezTo>
                      <a:cubicBezTo>
                        <a:pt x="11700" y="19366"/>
                        <a:pt x="11297" y="19145"/>
                        <a:pt x="10800" y="19145"/>
                      </a:cubicBezTo>
                      <a:cubicBezTo>
                        <a:pt x="10303" y="19145"/>
                        <a:pt x="9900" y="19366"/>
                        <a:pt x="9900" y="19636"/>
                      </a:cubicBezTo>
                      <a:cubicBezTo>
                        <a:pt x="9900" y="19908"/>
                        <a:pt x="10303" y="20127"/>
                        <a:pt x="10800" y="20127"/>
                      </a:cubicBezTo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miter lim="400000"/>
                </a:ln>
              </p:spPr>
              <p:txBody>
                <a:bodyPr lIns="19047" tIns="19047" rIns="19047" bIns="19047" anchor="ctr"/>
                <a:lstStyle/>
                <a:p>
                  <a:pPr algn="ctr" defTabSz="228519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200" b="1" noProof="1">
                    <a:latin typeface="Consolas" panose="020B0609020204030204" pitchFamily="49" charset="0"/>
                    <a:ea typeface="阿里巴巴普惠体" panose="00020600040101010101"/>
                    <a:cs typeface="Arial" panose="020B0604020202020204"/>
                    <a:sym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D21A6D2-7C9B-4A8B-BD9A-9D31AC149C7C}"/>
                </a:ext>
              </a:extLst>
            </p:cNvPr>
            <p:cNvSpPr/>
            <p:nvPr/>
          </p:nvSpPr>
          <p:spPr>
            <a:xfrm>
              <a:off x="6962136" y="4414555"/>
              <a:ext cx="1376550" cy="45202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ea typeface="Alibaba PuHuiTi B"/>
                </a:rPr>
                <a:t>管理后台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D8FF0DD-5EF2-4DD3-82E7-FAFFD451E974}"/>
                </a:ext>
              </a:extLst>
            </p:cNvPr>
            <p:cNvSpPr/>
            <p:nvPr/>
          </p:nvSpPr>
          <p:spPr>
            <a:xfrm>
              <a:off x="6962136" y="2726356"/>
              <a:ext cx="1376550" cy="4520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ea typeface="Alibaba PuHuiTi B"/>
                </a:rPr>
                <a:t>探花系统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DE112D9-14D4-4416-BADF-5C5159BD15CF}"/>
                </a:ext>
              </a:extLst>
            </p:cNvPr>
            <p:cNvGrpSpPr/>
            <p:nvPr/>
          </p:nvGrpSpPr>
          <p:grpSpPr>
            <a:xfrm>
              <a:off x="4643202" y="4334408"/>
              <a:ext cx="1047972" cy="1064351"/>
              <a:chOff x="1142895" y="5207303"/>
              <a:chExt cx="1313077" cy="1211978"/>
            </a:xfrm>
          </p:grpSpPr>
          <p:sp>
            <p:nvSpPr>
              <p:cNvPr id="13" name="文本占位符 3">
                <a:extLst>
                  <a:ext uri="{FF2B5EF4-FFF2-40B4-BE49-F238E27FC236}">
                    <a16:creationId xmlns:a16="http://schemas.microsoft.com/office/drawing/2014/main" id="{E118F34D-70FF-429C-854B-78B0B61303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895" y="5991037"/>
                <a:ext cx="1313077" cy="428244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defRPr>
                </a:lvl1pPr>
                <a:lvl2pPr marL="990575" indent="-38099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523962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67"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2133547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/>
                  <a:t>  后台系统</a:t>
                </a:r>
                <a:endParaRPr lang="zh-CN" altLang="en-US" sz="1400" dirty="0"/>
              </a:p>
            </p:txBody>
          </p:sp>
          <p:sp>
            <p:nvSpPr>
              <p:cNvPr id="14" name="iconfont-11841-5650496">
                <a:extLst>
                  <a:ext uri="{FF2B5EF4-FFF2-40B4-BE49-F238E27FC236}">
                    <a16:creationId xmlns:a16="http://schemas.microsoft.com/office/drawing/2014/main" id="{E186D026-DC6A-4F75-949F-3CE80F14DDA9}"/>
                  </a:ext>
                </a:extLst>
              </p:cNvPr>
              <p:cNvSpPr/>
              <p:nvPr/>
            </p:nvSpPr>
            <p:spPr>
              <a:xfrm>
                <a:off x="1380937" y="5207303"/>
                <a:ext cx="938211" cy="744936"/>
              </a:xfrm>
              <a:custGeom>
                <a:avLst/>
                <a:gdLst>
                  <a:gd name="connsiteX0" fmla="*/ 223413 w 446302"/>
                  <a:gd name="connsiteY0" fmla="*/ 289001 h 389956"/>
                  <a:gd name="connsiteX1" fmla="*/ 168842 w 446302"/>
                  <a:gd name="connsiteY1" fmla="*/ 360098 h 389956"/>
                  <a:gd name="connsiteX2" fmla="*/ 277413 w 446302"/>
                  <a:gd name="connsiteY2" fmla="*/ 360098 h 389956"/>
                  <a:gd name="connsiteX3" fmla="*/ 223413 w 446302"/>
                  <a:gd name="connsiteY3" fmla="*/ 249619 h 389956"/>
                  <a:gd name="connsiteX4" fmla="*/ 235508 w 446302"/>
                  <a:gd name="connsiteY4" fmla="*/ 255333 h 389956"/>
                  <a:gd name="connsiteX5" fmla="*/ 319317 w 446302"/>
                  <a:gd name="connsiteY5" fmla="*/ 365813 h 389956"/>
                  <a:gd name="connsiteX6" fmla="*/ 320555 w 446302"/>
                  <a:gd name="connsiteY6" fmla="*/ 381051 h 389956"/>
                  <a:gd name="connsiteX7" fmla="*/ 307222 w 446302"/>
                  <a:gd name="connsiteY7" fmla="*/ 389956 h 389956"/>
                  <a:gd name="connsiteX8" fmla="*/ 138985 w 446302"/>
                  <a:gd name="connsiteY8" fmla="*/ 389956 h 389956"/>
                  <a:gd name="connsiteX9" fmla="*/ 125652 w 446302"/>
                  <a:gd name="connsiteY9" fmla="*/ 381670 h 389956"/>
                  <a:gd name="connsiteX10" fmla="*/ 126938 w 446302"/>
                  <a:gd name="connsiteY10" fmla="*/ 366432 h 389956"/>
                  <a:gd name="connsiteX11" fmla="*/ 211366 w 446302"/>
                  <a:gd name="connsiteY11" fmla="*/ 255333 h 389956"/>
                  <a:gd name="connsiteX12" fmla="*/ 223413 w 446302"/>
                  <a:gd name="connsiteY12" fmla="*/ 249619 h 389956"/>
                  <a:gd name="connsiteX13" fmla="*/ 252059 w 446302"/>
                  <a:gd name="connsiteY13" fmla="*/ 149870 h 389956"/>
                  <a:gd name="connsiteX14" fmla="*/ 330079 w 446302"/>
                  <a:gd name="connsiteY14" fmla="*/ 170175 h 389956"/>
                  <a:gd name="connsiteX15" fmla="*/ 333269 w 446302"/>
                  <a:gd name="connsiteY15" fmla="*/ 181585 h 389956"/>
                  <a:gd name="connsiteX16" fmla="*/ 321841 w 446302"/>
                  <a:gd name="connsiteY16" fmla="*/ 184770 h 389956"/>
                  <a:gd name="connsiteX17" fmla="*/ 222175 w 446302"/>
                  <a:gd name="connsiteY17" fmla="*/ 174644 h 389956"/>
                  <a:gd name="connsiteX18" fmla="*/ 173890 w 446302"/>
                  <a:gd name="connsiteY18" fmla="*/ 185389 h 389956"/>
                  <a:gd name="connsiteX19" fmla="*/ 117414 w 446302"/>
                  <a:gd name="connsiteY19" fmla="*/ 173360 h 389956"/>
                  <a:gd name="connsiteX20" fmla="*/ 113605 w 446302"/>
                  <a:gd name="connsiteY20" fmla="*/ 161950 h 389956"/>
                  <a:gd name="connsiteX21" fmla="*/ 125033 w 446302"/>
                  <a:gd name="connsiteY21" fmla="*/ 158147 h 389956"/>
                  <a:gd name="connsiteX22" fmla="*/ 213889 w 446302"/>
                  <a:gd name="connsiteY22" fmla="*/ 159430 h 389956"/>
                  <a:gd name="connsiteX23" fmla="*/ 252059 w 446302"/>
                  <a:gd name="connsiteY23" fmla="*/ 149870 h 389956"/>
                  <a:gd name="connsiteX24" fmla="*/ 252059 w 446302"/>
                  <a:gd name="connsiteY24" fmla="*/ 110522 h 389956"/>
                  <a:gd name="connsiteX25" fmla="*/ 330079 w 446302"/>
                  <a:gd name="connsiteY25" fmla="*/ 130900 h 389956"/>
                  <a:gd name="connsiteX26" fmla="*/ 333269 w 446302"/>
                  <a:gd name="connsiteY26" fmla="*/ 142329 h 389956"/>
                  <a:gd name="connsiteX27" fmla="*/ 321841 w 446302"/>
                  <a:gd name="connsiteY27" fmla="*/ 145472 h 389956"/>
                  <a:gd name="connsiteX28" fmla="*/ 222175 w 446302"/>
                  <a:gd name="connsiteY28" fmla="*/ 135329 h 389956"/>
                  <a:gd name="connsiteX29" fmla="*/ 173890 w 446302"/>
                  <a:gd name="connsiteY29" fmla="*/ 146139 h 389956"/>
                  <a:gd name="connsiteX30" fmla="*/ 117414 w 446302"/>
                  <a:gd name="connsiteY30" fmla="*/ 134043 h 389956"/>
                  <a:gd name="connsiteX31" fmla="*/ 113605 w 446302"/>
                  <a:gd name="connsiteY31" fmla="*/ 122614 h 389956"/>
                  <a:gd name="connsiteX32" fmla="*/ 125033 w 446302"/>
                  <a:gd name="connsiteY32" fmla="*/ 118804 h 389956"/>
                  <a:gd name="connsiteX33" fmla="*/ 213889 w 446302"/>
                  <a:gd name="connsiteY33" fmla="*/ 120090 h 389956"/>
                  <a:gd name="connsiteX34" fmla="*/ 252059 w 446302"/>
                  <a:gd name="connsiteY34" fmla="*/ 110522 h 389956"/>
                  <a:gd name="connsiteX35" fmla="*/ 14618 w 446302"/>
                  <a:gd name="connsiteY35" fmla="*/ 0 h 389956"/>
                  <a:gd name="connsiteX36" fmla="*/ 431732 w 446302"/>
                  <a:gd name="connsiteY36" fmla="*/ 0 h 389956"/>
                  <a:gd name="connsiteX37" fmla="*/ 446302 w 446302"/>
                  <a:gd name="connsiteY37" fmla="*/ 14624 h 389956"/>
                  <a:gd name="connsiteX38" fmla="*/ 446302 w 446302"/>
                  <a:gd name="connsiteY38" fmla="*/ 288333 h 389956"/>
                  <a:gd name="connsiteX39" fmla="*/ 431732 w 446302"/>
                  <a:gd name="connsiteY39" fmla="*/ 302957 h 389956"/>
                  <a:gd name="connsiteX40" fmla="*/ 342833 w 446302"/>
                  <a:gd name="connsiteY40" fmla="*/ 302957 h 389956"/>
                  <a:gd name="connsiteX41" fmla="*/ 328215 w 446302"/>
                  <a:gd name="connsiteY41" fmla="*/ 288333 h 389956"/>
                  <a:gd name="connsiteX42" fmla="*/ 342833 w 446302"/>
                  <a:gd name="connsiteY42" fmla="*/ 273757 h 389956"/>
                  <a:gd name="connsiteX43" fmla="*/ 417114 w 446302"/>
                  <a:gd name="connsiteY43" fmla="*/ 273757 h 389956"/>
                  <a:gd name="connsiteX44" fmla="*/ 417114 w 446302"/>
                  <a:gd name="connsiteY44" fmla="*/ 29200 h 389956"/>
                  <a:gd name="connsiteX45" fmla="*/ 29855 w 446302"/>
                  <a:gd name="connsiteY45" fmla="*/ 29200 h 389956"/>
                  <a:gd name="connsiteX46" fmla="*/ 29855 w 446302"/>
                  <a:gd name="connsiteY46" fmla="*/ 273090 h 389956"/>
                  <a:gd name="connsiteX47" fmla="*/ 111754 w 446302"/>
                  <a:gd name="connsiteY47" fmla="*/ 273090 h 389956"/>
                  <a:gd name="connsiteX48" fmla="*/ 126324 w 446302"/>
                  <a:gd name="connsiteY48" fmla="*/ 287714 h 389956"/>
                  <a:gd name="connsiteX49" fmla="*/ 111754 w 446302"/>
                  <a:gd name="connsiteY49" fmla="*/ 302338 h 389956"/>
                  <a:gd name="connsiteX50" fmla="*/ 14618 w 446302"/>
                  <a:gd name="connsiteY50" fmla="*/ 302338 h 389956"/>
                  <a:gd name="connsiteX51" fmla="*/ 0 w 446302"/>
                  <a:gd name="connsiteY51" fmla="*/ 287714 h 389956"/>
                  <a:gd name="connsiteX52" fmla="*/ 0 w 446302"/>
                  <a:gd name="connsiteY52" fmla="*/ 14624 h 389956"/>
                  <a:gd name="connsiteX53" fmla="*/ 14618 w 446302"/>
                  <a:gd name="connsiteY53" fmla="*/ 0 h 389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446302" h="389956">
                    <a:moveTo>
                      <a:pt x="223413" y="289001"/>
                    </a:moveTo>
                    <a:lnTo>
                      <a:pt x="168842" y="360098"/>
                    </a:lnTo>
                    <a:lnTo>
                      <a:pt x="277413" y="360098"/>
                    </a:lnTo>
                    <a:close/>
                    <a:moveTo>
                      <a:pt x="223413" y="249619"/>
                    </a:moveTo>
                    <a:cubicBezTo>
                      <a:pt x="228508" y="249619"/>
                      <a:pt x="232318" y="251523"/>
                      <a:pt x="235508" y="255333"/>
                    </a:cubicBezTo>
                    <a:lnTo>
                      <a:pt x="319317" y="365813"/>
                    </a:lnTo>
                    <a:cubicBezTo>
                      <a:pt x="322460" y="370241"/>
                      <a:pt x="323126" y="376622"/>
                      <a:pt x="320555" y="381051"/>
                    </a:cubicBezTo>
                    <a:cubicBezTo>
                      <a:pt x="317412" y="386766"/>
                      <a:pt x="312317" y="389956"/>
                      <a:pt x="307222" y="389956"/>
                    </a:cubicBezTo>
                    <a:lnTo>
                      <a:pt x="138985" y="389956"/>
                    </a:lnTo>
                    <a:cubicBezTo>
                      <a:pt x="133271" y="389956"/>
                      <a:pt x="128176" y="386766"/>
                      <a:pt x="125652" y="381670"/>
                    </a:cubicBezTo>
                    <a:cubicBezTo>
                      <a:pt x="123128" y="376622"/>
                      <a:pt x="123747" y="370908"/>
                      <a:pt x="126938" y="366432"/>
                    </a:cubicBezTo>
                    <a:lnTo>
                      <a:pt x="211366" y="255333"/>
                    </a:lnTo>
                    <a:cubicBezTo>
                      <a:pt x="213889" y="251523"/>
                      <a:pt x="218366" y="249619"/>
                      <a:pt x="223413" y="249619"/>
                    </a:cubicBezTo>
                    <a:close/>
                    <a:moveTo>
                      <a:pt x="252059" y="149870"/>
                    </a:moveTo>
                    <a:cubicBezTo>
                      <a:pt x="290937" y="148790"/>
                      <a:pt x="328186" y="168749"/>
                      <a:pt x="330079" y="170175"/>
                    </a:cubicBezTo>
                    <a:cubicBezTo>
                      <a:pt x="333888" y="172742"/>
                      <a:pt x="335793" y="177782"/>
                      <a:pt x="333269" y="181585"/>
                    </a:cubicBezTo>
                    <a:cubicBezTo>
                      <a:pt x="330745" y="185389"/>
                      <a:pt x="325650" y="187290"/>
                      <a:pt x="321841" y="184770"/>
                    </a:cubicBezTo>
                    <a:cubicBezTo>
                      <a:pt x="321222" y="184152"/>
                      <a:pt x="262175" y="153059"/>
                      <a:pt x="222175" y="174644"/>
                    </a:cubicBezTo>
                    <a:cubicBezTo>
                      <a:pt x="205651" y="182251"/>
                      <a:pt x="189128" y="185389"/>
                      <a:pt x="173890" y="185389"/>
                    </a:cubicBezTo>
                    <a:cubicBezTo>
                      <a:pt x="143414" y="185389"/>
                      <a:pt x="119319" y="173978"/>
                      <a:pt x="117414" y="173360"/>
                    </a:cubicBezTo>
                    <a:cubicBezTo>
                      <a:pt x="112938" y="171458"/>
                      <a:pt x="111700" y="166371"/>
                      <a:pt x="113605" y="161950"/>
                    </a:cubicBezTo>
                    <a:cubicBezTo>
                      <a:pt x="115509" y="157528"/>
                      <a:pt x="120557" y="156245"/>
                      <a:pt x="125033" y="158147"/>
                    </a:cubicBezTo>
                    <a:cubicBezTo>
                      <a:pt x="125652" y="158765"/>
                      <a:pt x="173890" y="180967"/>
                      <a:pt x="213889" y="159430"/>
                    </a:cubicBezTo>
                    <a:cubicBezTo>
                      <a:pt x="225961" y="152929"/>
                      <a:pt x="239100" y="150231"/>
                      <a:pt x="252059" y="149870"/>
                    </a:cubicBezTo>
                    <a:close/>
                    <a:moveTo>
                      <a:pt x="252059" y="110522"/>
                    </a:moveTo>
                    <a:cubicBezTo>
                      <a:pt x="290937" y="109453"/>
                      <a:pt x="328186" y="129472"/>
                      <a:pt x="330079" y="130900"/>
                    </a:cubicBezTo>
                    <a:cubicBezTo>
                      <a:pt x="333888" y="133424"/>
                      <a:pt x="335793" y="138520"/>
                      <a:pt x="333269" y="142329"/>
                    </a:cubicBezTo>
                    <a:cubicBezTo>
                      <a:pt x="330745" y="146139"/>
                      <a:pt x="325650" y="148044"/>
                      <a:pt x="321841" y="145472"/>
                    </a:cubicBezTo>
                    <a:cubicBezTo>
                      <a:pt x="321222" y="144853"/>
                      <a:pt x="262175" y="113757"/>
                      <a:pt x="222175" y="135329"/>
                    </a:cubicBezTo>
                    <a:cubicBezTo>
                      <a:pt x="205651" y="143568"/>
                      <a:pt x="189128" y="146139"/>
                      <a:pt x="173890" y="146139"/>
                    </a:cubicBezTo>
                    <a:cubicBezTo>
                      <a:pt x="143414" y="146139"/>
                      <a:pt x="119319" y="134710"/>
                      <a:pt x="117414" y="134043"/>
                    </a:cubicBezTo>
                    <a:cubicBezTo>
                      <a:pt x="112938" y="132138"/>
                      <a:pt x="111700" y="127090"/>
                      <a:pt x="113605" y="122614"/>
                    </a:cubicBezTo>
                    <a:cubicBezTo>
                      <a:pt x="115509" y="118185"/>
                      <a:pt x="120557" y="116900"/>
                      <a:pt x="125033" y="118804"/>
                    </a:cubicBezTo>
                    <a:cubicBezTo>
                      <a:pt x="125652" y="119471"/>
                      <a:pt x="173890" y="141663"/>
                      <a:pt x="213889" y="120090"/>
                    </a:cubicBezTo>
                    <a:cubicBezTo>
                      <a:pt x="225961" y="113578"/>
                      <a:pt x="239100" y="110879"/>
                      <a:pt x="252059" y="110522"/>
                    </a:cubicBezTo>
                    <a:close/>
                    <a:moveTo>
                      <a:pt x="14618" y="0"/>
                    </a:moveTo>
                    <a:lnTo>
                      <a:pt x="431732" y="0"/>
                    </a:lnTo>
                    <a:cubicBezTo>
                      <a:pt x="439969" y="0"/>
                      <a:pt x="446302" y="6335"/>
                      <a:pt x="446302" y="14624"/>
                    </a:cubicBezTo>
                    <a:lnTo>
                      <a:pt x="446302" y="288333"/>
                    </a:lnTo>
                    <a:cubicBezTo>
                      <a:pt x="446302" y="296622"/>
                      <a:pt x="439350" y="302957"/>
                      <a:pt x="431732" y="302957"/>
                    </a:cubicBezTo>
                    <a:lnTo>
                      <a:pt x="342833" y="302957"/>
                    </a:lnTo>
                    <a:cubicBezTo>
                      <a:pt x="334596" y="302957"/>
                      <a:pt x="328215" y="296622"/>
                      <a:pt x="328215" y="288333"/>
                    </a:cubicBezTo>
                    <a:cubicBezTo>
                      <a:pt x="328215" y="280093"/>
                      <a:pt x="334596" y="273757"/>
                      <a:pt x="342833" y="273757"/>
                    </a:cubicBezTo>
                    <a:lnTo>
                      <a:pt x="417114" y="273757"/>
                    </a:lnTo>
                    <a:lnTo>
                      <a:pt x="417114" y="29200"/>
                    </a:lnTo>
                    <a:lnTo>
                      <a:pt x="29855" y="29200"/>
                    </a:lnTo>
                    <a:lnTo>
                      <a:pt x="29855" y="273090"/>
                    </a:lnTo>
                    <a:lnTo>
                      <a:pt x="111754" y="273090"/>
                    </a:lnTo>
                    <a:cubicBezTo>
                      <a:pt x="119992" y="273090"/>
                      <a:pt x="126324" y="279473"/>
                      <a:pt x="126324" y="287714"/>
                    </a:cubicBezTo>
                    <a:cubicBezTo>
                      <a:pt x="126324" y="295955"/>
                      <a:pt x="119992" y="302338"/>
                      <a:pt x="111754" y="302338"/>
                    </a:cubicBezTo>
                    <a:lnTo>
                      <a:pt x="14618" y="302338"/>
                    </a:lnTo>
                    <a:cubicBezTo>
                      <a:pt x="6333" y="302338"/>
                      <a:pt x="0" y="295955"/>
                      <a:pt x="0" y="287714"/>
                    </a:cubicBezTo>
                    <a:lnTo>
                      <a:pt x="0" y="14624"/>
                    </a:lnTo>
                    <a:cubicBezTo>
                      <a:pt x="0" y="6335"/>
                      <a:pt x="6333" y="0"/>
                      <a:pt x="14618" y="0"/>
                    </a:cubicBezTo>
                    <a:close/>
                  </a:path>
                </a:pathLst>
              </a:cu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圆柱体 14">
              <a:extLst>
                <a:ext uri="{FF2B5EF4-FFF2-40B4-BE49-F238E27FC236}">
                  <a16:creationId xmlns:a16="http://schemas.microsoft.com/office/drawing/2014/main" id="{72367051-20D4-410A-94F5-E1BD6418635F}"/>
                </a:ext>
              </a:extLst>
            </p:cNvPr>
            <p:cNvSpPr/>
            <p:nvPr/>
          </p:nvSpPr>
          <p:spPr>
            <a:xfrm>
              <a:off x="9080177" y="3538210"/>
              <a:ext cx="1432560" cy="517190"/>
            </a:xfrm>
            <a:prstGeom prst="ca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Redis</a:t>
              </a:r>
              <a:endParaRPr lang="zh-CN" altLang="en-US"/>
            </a:p>
          </p:txBody>
        </p: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77E38003-E088-4A94-91B7-345337F46839}"/>
                </a:ext>
              </a:extLst>
            </p:cNvPr>
            <p:cNvCxnSpPr>
              <a:stCxn id="10" idx="3"/>
              <a:endCxn id="15" idx="3"/>
            </p:cNvCxnSpPr>
            <p:nvPr/>
          </p:nvCxnSpPr>
          <p:spPr>
            <a:xfrm flipV="1">
              <a:off x="8338686" y="4055400"/>
              <a:ext cx="1457771" cy="585170"/>
            </a:xfrm>
            <a:prstGeom prst="bentConnector2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A1F25014-6762-4E97-81A5-AD16636F4F90}"/>
                </a:ext>
              </a:extLst>
            </p:cNvPr>
            <p:cNvCxnSpPr>
              <a:stCxn id="11" idx="3"/>
              <a:endCxn id="15" idx="1"/>
            </p:cNvCxnSpPr>
            <p:nvPr/>
          </p:nvCxnSpPr>
          <p:spPr>
            <a:xfrm>
              <a:off x="8338686" y="2952371"/>
              <a:ext cx="1457771" cy="585839"/>
            </a:xfrm>
            <a:prstGeom prst="bentConnector2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54F222F-C47D-430E-BD5D-E0F5EDD95E7E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5411046" y="2951240"/>
              <a:ext cx="1551090" cy="1131"/>
            </a:xfrm>
            <a:prstGeom prst="straightConnector1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占位符 3">
              <a:extLst>
                <a:ext uri="{FF2B5EF4-FFF2-40B4-BE49-F238E27FC236}">
                  <a16:creationId xmlns:a16="http://schemas.microsoft.com/office/drawing/2014/main" id="{7817D654-F3F0-4DC1-84AC-7F5EE3CDD36A}"/>
                </a:ext>
              </a:extLst>
            </p:cNvPr>
            <p:cNvSpPr txBox="1">
              <a:spLocks/>
            </p:cNvSpPr>
            <p:nvPr/>
          </p:nvSpPr>
          <p:spPr>
            <a:xfrm>
              <a:off x="5688277" y="4262961"/>
              <a:ext cx="1284974" cy="6036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冻结</a:t>
              </a:r>
              <a:r>
                <a:rPr lang="en-US" altLang="zh-CN" sz="1400"/>
                <a:t>/</a:t>
              </a:r>
              <a:r>
                <a:rPr lang="zh-CN" altLang="en-US" sz="1400"/>
                <a:t>解冻</a:t>
              </a:r>
              <a:endParaRPr lang="zh-CN" altLang="en-US" sz="1400" dirty="0"/>
            </a:p>
          </p:txBody>
        </p:sp>
        <p:sp>
          <p:nvSpPr>
            <p:cNvPr id="20" name="文本占位符 3">
              <a:extLst>
                <a:ext uri="{FF2B5EF4-FFF2-40B4-BE49-F238E27FC236}">
                  <a16:creationId xmlns:a16="http://schemas.microsoft.com/office/drawing/2014/main" id="{72465755-A40D-4AF3-AC73-5A95EF825B29}"/>
                </a:ext>
              </a:extLst>
            </p:cNvPr>
            <p:cNvSpPr txBox="1">
              <a:spLocks/>
            </p:cNvSpPr>
            <p:nvPr/>
          </p:nvSpPr>
          <p:spPr>
            <a:xfrm>
              <a:off x="5500085" y="2556969"/>
              <a:ext cx="1417899" cy="6036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登录</a:t>
              </a:r>
              <a:r>
                <a:rPr lang="en-US" altLang="zh-CN" sz="1400"/>
                <a:t>/</a:t>
              </a:r>
              <a:r>
                <a:rPr lang="zh-CN" altLang="en-US" sz="1400"/>
                <a:t>发言</a:t>
              </a:r>
              <a:r>
                <a:rPr lang="en-US" altLang="zh-CN" sz="1400"/>
                <a:t>/</a:t>
              </a:r>
              <a:r>
                <a:rPr lang="zh-CN" altLang="en-US" sz="1400"/>
                <a:t>动态 </a:t>
              </a:r>
              <a:endParaRPr lang="zh-CN" altLang="en-US" sz="1400" dirty="0"/>
            </a:p>
          </p:txBody>
        </p:sp>
        <p:sp>
          <p:nvSpPr>
            <p:cNvPr id="21" name="文本占位符 3">
              <a:extLst>
                <a:ext uri="{FF2B5EF4-FFF2-40B4-BE49-F238E27FC236}">
                  <a16:creationId xmlns:a16="http://schemas.microsoft.com/office/drawing/2014/main" id="{9AEC26C3-25A2-4F0E-ACBF-319CA783ED6D}"/>
                </a:ext>
              </a:extLst>
            </p:cNvPr>
            <p:cNvSpPr txBox="1">
              <a:spLocks/>
            </p:cNvSpPr>
            <p:nvPr/>
          </p:nvSpPr>
          <p:spPr>
            <a:xfrm>
              <a:off x="8424923" y="2563959"/>
              <a:ext cx="1284974" cy="6036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查询</a:t>
              </a:r>
              <a:r>
                <a:rPr lang="en-US" altLang="zh-CN" sz="1400"/>
                <a:t>Redis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44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33C8C-AA32-4C17-B86D-D1336899A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0074" y="1116531"/>
            <a:ext cx="6298881" cy="12127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  <a:sym typeface="Consolas" panose="020B0609020204030204" pitchFamily="49" charset="0"/>
              </a:rPr>
              <a:t>2</a:t>
            </a:r>
            <a:r>
              <a:rPr lang="zh-CN" altLang="en-US" sz="1600">
                <a:latin typeface="Consolas" panose="020B0609020204030204" pitchFamily="49" charset="0"/>
                <a:sym typeface="Consolas" panose="020B0609020204030204" pitchFamily="49" charset="0"/>
              </a:rPr>
              <a:t>、数据统计</a:t>
            </a:r>
            <a:endParaRPr lang="en-US" altLang="zh-CN" sz="160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771CED-CC35-4B41-8B10-9ABD40AF7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352" y="2233612"/>
            <a:ext cx="6724650" cy="2390775"/>
          </a:xfrm>
          <a:prstGeom prst="rect">
            <a:avLst/>
          </a:prstGeom>
        </p:spPr>
      </p:pic>
      <p:sp>
        <p:nvSpPr>
          <p:cNvPr id="5" name="文本占位符 3">
            <a:extLst>
              <a:ext uri="{FF2B5EF4-FFF2-40B4-BE49-F238E27FC236}">
                <a16:creationId xmlns:a16="http://schemas.microsoft.com/office/drawing/2014/main" id="{D60EB62D-D478-4801-958B-21E9B5791694}"/>
              </a:ext>
            </a:extLst>
          </p:cNvPr>
          <p:cNvSpPr txBox="1">
            <a:spLocks/>
          </p:cNvSpPr>
          <p:nvPr/>
        </p:nvSpPr>
        <p:spPr>
          <a:xfrm>
            <a:off x="4764605" y="4454894"/>
            <a:ext cx="6298881" cy="1212784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600">
                <a:latin typeface="Consolas" panose="020B0609020204030204" pitchFamily="49" charset="0"/>
                <a:sym typeface="Consolas" panose="020B0609020204030204" pitchFamily="49" charset="0"/>
              </a:rPr>
              <a:t>使用</a:t>
            </a:r>
            <a:r>
              <a:rPr lang="en-US" altLang="zh-CN" sz="1600">
                <a:latin typeface="Consolas" panose="020B0609020204030204" pitchFamily="49" charset="0"/>
                <a:sym typeface="Consolas" panose="020B0609020204030204" pitchFamily="49" charset="0"/>
              </a:rPr>
              <a:t>RabbitMQ</a:t>
            </a:r>
            <a:r>
              <a:rPr lang="zh-CN" altLang="en-US" sz="1600">
                <a:latin typeface="Consolas" panose="020B0609020204030204" pitchFamily="49" charset="0"/>
                <a:sym typeface="Consolas" panose="020B0609020204030204" pitchFamily="49" charset="0"/>
              </a:rPr>
              <a:t>传递日志消息</a:t>
            </a:r>
            <a:endParaRPr lang="en-US" altLang="zh-CN" sz="160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 sz="1600">
                <a:latin typeface="Consolas" panose="020B0609020204030204" pitchFamily="49" charset="0"/>
                <a:sym typeface="Consolas" panose="020B0609020204030204" pitchFamily="49" charset="0"/>
              </a:rPr>
              <a:t>SpringTask</a:t>
            </a:r>
            <a:r>
              <a:rPr lang="zh-CN" altLang="en-US" sz="1600">
                <a:latin typeface="Consolas" panose="020B0609020204030204" pitchFamily="49" charset="0"/>
                <a:sym typeface="Consolas" panose="020B0609020204030204" pitchFamily="49" charset="0"/>
              </a:rPr>
              <a:t>定时任务进行数据统计</a:t>
            </a:r>
            <a:endParaRPr lang="en-US" altLang="zh-CN" sz="160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600">
                <a:latin typeface="Consolas" panose="020B0609020204030204" pitchFamily="49" charset="0"/>
                <a:sym typeface="Consolas" panose="020B0609020204030204" pitchFamily="49" charset="0"/>
              </a:rPr>
              <a:t>不足之处：数据延迟</a:t>
            </a:r>
            <a:endParaRPr lang="en-US" altLang="zh-CN" sz="160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7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33C8C-AA32-4C17-B86D-D1336899A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0074" y="1116531"/>
            <a:ext cx="6298881" cy="12127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  <a:sym typeface="Consolas" panose="020B0609020204030204" pitchFamily="49" charset="0"/>
              </a:rPr>
              <a:t>3</a:t>
            </a:r>
            <a:r>
              <a:rPr lang="zh-CN" altLang="en-US" sz="1600">
                <a:latin typeface="Consolas" panose="020B0609020204030204" pitchFamily="49" charset="0"/>
                <a:sym typeface="Consolas" panose="020B0609020204030204" pitchFamily="49" charset="0"/>
              </a:rPr>
              <a:t>、内容审核</a:t>
            </a:r>
            <a:endParaRPr lang="en-US" altLang="zh-CN" sz="160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B6AC3E-C1DC-428B-BEC2-014C41E2B81E}"/>
              </a:ext>
            </a:extLst>
          </p:cNvPr>
          <p:cNvGrpSpPr/>
          <p:nvPr/>
        </p:nvGrpSpPr>
        <p:grpSpPr>
          <a:xfrm>
            <a:off x="4666333" y="2240026"/>
            <a:ext cx="6664109" cy="2811826"/>
            <a:chOff x="4666333" y="2240026"/>
            <a:chExt cx="6664109" cy="281182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282625E-7F12-43B1-A302-A5D8F7111A69}"/>
                </a:ext>
              </a:extLst>
            </p:cNvPr>
            <p:cNvSpPr/>
            <p:nvPr/>
          </p:nvSpPr>
          <p:spPr>
            <a:xfrm>
              <a:off x="7088172" y="3519315"/>
              <a:ext cx="1152466" cy="66100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ea typeface="Alibaba PuHuiTi B"/>
                </a:rPr>
                <a:t>RabbitMQ</a:t>
              </a:r>
              <a:endParaRPr lang="zh-CN" altLang="en-US" sz="1400" dirty="0">
                <a:ea typeface="Alibaba PuHuiTi B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1496773-4AB0-4229-BE3D-0BC0F3EE0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1568" y="2446661"/>
              <a:ext cx="963007" cy="618308"/>
            </a:xfrm>
            <a:prstGeom prst="rect">
              <a:avLst/>
            </a:prstGeom>
          </p:spPr>
        </p:pic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8F6D1A6-4ADA-4E00-89AA-C1566781A9C5}"/>
                </a:ext>
              </a:extLst>
            </p:cNvPr>
            <p:cNvCxnSpPr>
              <a:cxnSpLocks/>
              <a:stCxn id="5" idx="2"/>
              <a:endCxn id="19" idx="0"/>
            </p:cNvCxnSpPr>
            <p:nvPr/>
          </p:nvCxnSpPr>
          <p:spPr>
            <a:xfrm flipH="1">
              <a:off x="10055861" y="3064969"/>
              <a:ext cx="7211" cy="585493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245C4E6C-72E2-466D-A381-0FA76504D1E2}"/>
                </a:ext>
              </a:extLst>
            </p:cNvPr>
            <p:cNvSpPr/>
            <p:nvPr/>
          </p:nvSpPr>
          <p:spPr>
            <a:xfrm>
              <a:off x="7028866" y="4541447"/>
              <a:ext cx="1301295" cy="510405"/>
            </a:xfrm>
            <a:prstGeom prst="flowChartMagneticDisk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DB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35825A1-9D7F-4BDC-B1B5-00654E678172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5286434" y="3271605"/>
              <a:ext cx="0" cy="367254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F7DD9FB-A042-4209-B69F-C365B425DA07}"/>
                </a:ext>
              </a:extLst>
            </p:cNvPr>
            <p:cNvCxnSpPr>
              <a:cxnSpLocks/>
              <a:stCxn id="14" idx="3"/>
              <a:endCxn id="3" idx="1"/>
            </p:cNvCxnSpPr>
            <p:nvPr/>
          </p:nvCxnSpPr>
          <p:spPr>
            <a:xfrm>
              <a:off x="5906534" y="3849818"/>
              <a:ext cx="1181638" cy="0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占位符 3">
              <a:extLst>
                <a:ext uri="{FF2B5EF4-FFF2-40B4-BE49-F238E27FC236}">
                  <a16:creationId xmlns:a16="http://schemas.microsoft.com/office/drawing/2014/main" id="{71D83AC1-BFC2-4DEC-BC67-48E9219FC36F}"/>
                </a:ext>
              </a:extLst>
            </p:cNvPr>
            <p:cNvSpPr txBox="1">
              <a:spLocks/>
            </p:cNvSpPr>
            <p:nvPr/>
          </p:nvSpPr>
          <p:spPr>
            <a:xfrm>
              <a:off x="6059579" y="3541915"/>
              <a:ext cx="1440421" cy="4219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/>
                <a:t>发送消息</a:t>
              </a:r>
              <a:endParaRPr lang="zh-CN" altLang="en-US" sz="1200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BE115CE-B332-4F77-9AD6-09C0D7294A13}"/>
                </a:ext>
              </a:extLst>
            </p:cNvPr>
            <p:cNvCxnSpPr>
              <a:cxnSpLocks/>
              <a:stCxn id="19" idx="1"/>
              <a:endCxn id="3" idx="3"/>
            </p:cNvCxnSpPr>
            <p:nvPr/>
          </p:nvCxnSpPr>
          <p:spPr>
            <a:xfrm flipH="1" flipV="1">
              <a:off x="8240638" y="3849818"/>
              <a:ext cx="1238990" cy="11603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3">
              <a:extLst>
                <a:ext uri="{FF2B5EF4-FFF2-40B4-BE49-F238E27FC236}">
                  <a16:creationId xmlns:a16="http://schemas.microsoft.com/office/drawing/2014/main" id="{04054851-8A7E-48FE-B869-2E124F5514D5}"/>
                </a:ext>
              </a:extLst>
            </p:cNvPr>
            <p:cNvSpPr txBox="1">
              <a:spLocks/>
            </p:cNvSpPr>
            <p:nvPr/>
          </p:nvSpPr>
          <p:spPr>
            <a:xfrm>
              <a:off x="8486238" y="3519315"/>
              <a:ext cx="762601" cy="29345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/>
                <a:t>获取消息</a:t>
              </a:r>
              <a:endParaRPr lang="zh-CN" altLang="en-US" sz="1200" dirty="0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0CE6183-0CBD-496A-A436-D0C1B602F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981" y="2240026"/>
              <a:ext cx="514906" cy="1031579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8770A67-6C92-4B1D-87CA-328014900098}"/>
                </a:ext>
              </a:extLst>
            </p:cNvPr>
            <p:cNvSpPr/>
            <p:nvPr/>
          </p:nvSpPr>
          <p:spPr>
            <a:xfrm>
              <a:off x="4666333" y="3638859"/>
              <a:ext cx="1240201" cy="42191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rgbClr val="FFFFFF"/>
                  </a:solidFill>
                  <a:ea typeface="Alibaba PuHuiTi B"/>
                </a:rPr>
                <a:t>探花系统</a:t>
              </a:r>
            </a:p>
          </p:txBody>
        </p: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87B71EF7-B4BE-42ED-8CF2-22F9C193AB81}"/>
                </a:ext>
              </a:extLst>
            </p:cNvPr>
            <p:cNvCxnSpPr>
              <a:cxnSpLocks/>
              <a:stCxn id="14" idx="2"/>
              <a:endCxn id="7" idx="2"/>
            </p:cNvCxnSpPr>
            <p:nvPr/>
          </p:nvCxnSpPr>
          <p:spPr>
            <a:xfrm rot="16200000" flipH="1">
              <a:off x="5789713" y="3557497"/>
              <a:ext cx="735874" cy="1742432"/>
            </a:xfrm>
            <a:prstGeom prst="bentConnector2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E7F70B03-957E-42CB-962C-AC63EE497702}"/>
                </a:ext>
              </a:extLst>
            </p:cNvPr>
            <p:cNvCxnSpPr>
              <a:cxnSpLocks/>
              <a:stCxn id="19" idx="2"/>
              <a:endCxn id="7" idx="4"/>
            </p:cNvCxnSpPr>
            <p:nvPr/>
          </p:nvCxnSpPr>
          <p:spPr>
            <a:xfrm rot="5400000">
              <a:off x="8830876" y="3571664"/>
              <a:ext cx="724271" cy="1725700"/>
            </a:xfrm>
            <a:prstGeom prst="bentConnector2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箭头: 右弧形 16">
              <a:extLst>
                <a:ext uri="{FF2B5EF4-FFF2-40B4-BE49-F238E27FC236}">
                  <a16:creationId xmlns:a16="http://schemas.microsoft.com/office/drawing/2014/main" id="{C7CDA588-2346-4A67-8EB9-981A898376B6}"/>
                </a:ext>
              </a:extLst>
            </p:cNvPr>
            <p:cNvSpPr/>
            <p:nvPr/>
          </p:nvSpPr>
          <p:spPr>
            <a:xfrm>
              <a:off x="10653068" y="3602825"/>
              <a:ext cx="255710" cy="517190"/>
            </a:xfrm>
            <a:prstGeom prst="curvedLeftArrow">
              <a:avLst>
                <a:gd name="adj1" fmla="val 25000"/>
                <a:gd name="adj2" fmla="val 50000"/>
                <a:gd name="adj3" fmla="val 3252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本占位符 3">
              <a:extLst>
                <a:ext uri="{FF2B5EF4-FFF2-40B4-BE49-F238E27FC236}">
                  <a16:creationId xmlns:a16="http://schemas.microsoft.com/office/drawing/2014/main" id="{142ECB38-6457-49F5-B991-0F82B4294A0A}"/>
                </a:ext>
              </a:extLst>
            </p:cNvPr>
            <p:cNvSpPr txBox="1">
              <a:spLocks/>
            </p:cNvSpPr>
            <p:nvPr/>
          </p:nvSpPr>
          <p:spPr>
            <a:xfrm>
              <a:off x="10177976" y="4072379"/>
              <a:ext cx="1152466" cy="75397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/>
                <a:t>   内容审核</a:t>
              </a:r>
              <a:endParaRPr lang="en-US" altLang="zh-CN" sz="1200"/>
            </a:p>
            <a:p>
              <a:r>
                <a:rPr lang="zh-CN" altLang="en-US" sz="1200"/>
                <a:t>（自动审核）</a:t>
              </a:r>
              <a:endParaRPr lang="zh-CN" altLang="en-US" sz="12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7F957FE-F5BC-4744-B726-C48B884DC949}"/>
                </a:ext>
              </a:extLst>
            </p:cNvPr>
            <p:cNvSpPr/>
            <p:nvPr/>
          </p:nvSpPr>
          <p:spPr>
            <a:xfrm>
              <a:off x="9479628" y="3650462"/>
              <a:ext cx="1152466" cy="42191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rgbClr val="FFFFFF"/>
                  </a:solidFill>
                  <a:ea typeface="Alibaba PuHuiTi B"/>
                </a:rPr>
                <a:t>管理后台</a:t>
              </a:r>
            </a:p>
          </p:txBody>
        </p:sp>
      </p:grp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97E7EA06-D952-4874-93BE-01E63A8889AB}"/>
              </a:ext>
            </a:extLst>
          </p:cNvPr>
          <p:cNvSpPr txBox="1">
            <a:spLocks/>
          </p:cNvSpPr>
          <p:nvPr/>
        </p:nvSpPr>
        <p:spPr>
          <a:xfrm>
            <a:off x="4928234" y="5604485"/>
            <a:ext cx="6298881" cy="1212784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endParaRPr lang="en-US" altLang="zh-CN" sz="160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AB0E996B-1DFF-40D4-BC54-F7881A77A5BC}"/>
              </a:ext>
            </a:extLst>
          </p:cNvPr>
          <p:cNvSpPr txBox="1">
            <a:spLocks/>
          </p:cNvSpPr>
          <p:nvPr/>
        </p:nvSpPr>
        <p:spPr>
          <a:xfrm>
            <a:off x="5180720" y="5057332"/>
            <a:ext cx="6298881" cy="1212784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600">
                <a:latin typeface="Consolas" panose="020B0609020204030204" pitchFamily="49" charset="0"/>
                <a:sym typeface="Consolas" panose="020B0609020204030204" pitchFamily="49" charset="0"/>
              </a:rPr>
              <a:t>基于</a:t>
            </a:r>
            <a:r>
              <a:rPr lang="en-US" altLang="zh-CN" sz="1600">
                <a:latin typeface="Consolas" panose="020B0609020204030204" pitchFamily="49" charset="0"/>
                <a:sym typeface="Consolas" panose="020B0609020204030204" pitchFamily="49" charset="0"/>
              </a:rPr>
              <a:t>RabbitMQ</a:t>
            </a:r>
            <a:r>
              <a:rPr lang="zh-CN" altLang="en-US" sz="1600">
                <a:latin typeface="Consolas" panose="020B0609020204030204" pitchFamily="49" charset="0"/>
                <a:sym typeface="Consolas" panose="020B0609020204030204" pitchFamily="49" charset="0"/>
              </a:rPr>
              <a:t>异步执行</a:t>
            </a:r>
            <a:endParaRPr lang="en-US" altLang="zh-CN" sz="160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600">
                <a:latin typeface="Consolas" panose="020B0609020204030204" pitchFamily="49" charset="0"/>
                <a:sym typeface="Consolas" panose="020B0609020204030204" pitchFamily="49" charset="0"/>
              </a:rPr>
              <a:t>阿里云内容审核</a:t>
            </a:r>
            <a:endParaRPr lang="en-US" altLang="zh-CN" sz="160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440264-B335-4137-864F-8A7BA7EFA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用户冻结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/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解冻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完成数据统计功能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完成动态内容审核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4CDEBA-617B-4F57-9667-5EB5E771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圈子互动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2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62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256B8C-B5DD-4347-AD0B-AAE7CC72A6A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339288" y="5333054"/>
            <a:ext cx="1380162" cy="1016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663F4BBA-78FE-42EE-B309-9C39B0E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用户冻结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B8A916F-39EB-4B0C-959C-AC4699554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201" y="997596"/>
            <a:ext cx="10749599" cy="517190"/>
          </a:xfrm>
        </p:spPr>
        <p:txBody>
          <a:bodyPr/>
          <a:lstStyle/>
          <a:p>
            <a:r>
              <a:rPr lang="zh-CN" altLang="en-US"/>
              <a:t>业务分析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9A755D-36A2-4ACC-9E98-F505FDC88553}"/>
              </a:ext>
            </a:extLst>
          </p:cNvPr>
          <p:cNvGrpSpPr/>
          <p:nvPr/>
        </p:nvGrpSpPr>
        <p:grpSpPr>
          <a:xfrm>
            <a:off x="2680644" y="3232531"/>
            <a:ext cx="538799" cy="1145013"/>
            <a:chOff x="1569896" y="3096180"/>
            <a:chExt cx="631961" cy="1145013"/>
          </a:xfrm>
        </p:grpSpPr>
        <p:sp>
          <p:nvSpPr>
            <p:cNvPr id="7" name="文本占位符 3">
              <a:extLst>
                <a:ext uri="{FF2B5EF4-FFF2-40B4-BE49-F238E27FC236}">
                  <a16:creationId xmlns:a16="http://schemas.microsoft.com/office/drawing/2014/main" id="{58D5022D-6A1E-4C54-BD6F-1F31FA20CB97}"/>
                </a:ext>
              </a:extLst>
            </p:cNvPr>
            <p:cNvSpPr txBox="1">
              <a:spLocks/>
            </p:cNvSpPr>
            <p:nvPr/>
          </p:nvSpPr>
          <p:spPr>
            <a:xfrm>
              <a:off x="1569896" y="3894612"/>
              <a:ext cx="631961" cy="34658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APP</a:t>
              </a:r>
              <a:endParaRPr lang="zh-CN" altLang="en-US" sz="1400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8FEA558-E74F-4004-8DED-0AF15A686128}"/>
                </a:ext>
              </a:extLst>
            </p:cNvPr>
            <p:cNvGrpSpPr/>
            <p:nvPr/>
          </p:nvGrpSpPr>
          <p:grpSpPr>
            <a:xfrm>
              <a:off x="1569896" y="3096180"/>
              <a:ext cx="572045" cy="808633"/>
              <a:chOff x="1729890" y="3522432"/>
              <a:chExt cx="572045" cy="808633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7B9FE4-61F7-415B-A32A-18B265B179C8}"/>
                  </a:ext>
                </a:extLst>
              </p:cNvPr>
              <p:cNvSpPr/>
              <p:nvPr/>
            </p:nvSpPr>
            <p:spPr>
              <a:xfrm>
                <a:off x="1729890" y="3556504"/>
                <a:ext cx="572045" cy="774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Shape 2486">
                <a:extLst>
                  <a:ext uri="{FF2B5EF4-FFF2-40B4-BE49-F238E27FC236}">
                    <a16:creationId xmlns:a16="http://schemas.microsoft.com/office/drawing/2014/main" id="{D81EE45D-4B88-45FD-8732-015386285845}"/>
                  </a:ext>
                </a:extLst>
              </p:cNvPr>
              <p:cNvSpPr/>
              <p:nvPr/>
            </p:nvSpPr>
            <p:spPr>
              <a:xfrm>
                <a:off x="1729890" y="3522432"/>
                <a:ext cx="572045" cy="798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12700">
                <a:miter lim="400000"/>
              </a:ln>
            </p:spPr>
            <p:txBody>
              <a:bodyPr lIns="19047" tIns="19047" rIns="19047" bIns="19047" anchor="ctr"/>
              <a:lstStyle/>
              <a:p>
                <a:pPr algn="ctr" defTabSz="228519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200" b="1" noProof="1">
                  <a:latin typeface="Consolas" panose="020B0609020204030204" pitchFamily="49" charset="0"/>
                  <a:ea typeface="阿里巴巴普惠体" panose="00020600040101010101"/>
                  <a:cs typeface="Arial" panose="020B0604020202020204"/>
                  <a:sym typeface="Consolas" panose="020B0609020204030204" pitchFamily="49" charset="0"/>
                </a:endParaRPr>
              </a:p>
            </p:txBody>
          </p:sp>
        </p:grp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010F77F-805C-41A8-97AC-5248277B9047}"/>
              </a:ext>
            </a:extLst>
          </p:cNvPr>
          <p:cNvSpPr/>
          <p:nvPr/>
        </p:nvSpPr>
        <p:spPr>
          <a:xfrm>
            <a:off x="4719450" y="5117199"/>
            <a:ext cx="1376550" cy="45202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B"/>
              </a:rPr>
              <a:t>管理后台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21B4FCC-F6C6-455C-A857-9755021CCD5E}"/>
              </a:ext>
            </a:extLst>
          </p:cNvPr>
          <p:cNvSpPr/>
          <p:nvPr/>
        </p:nvSpPr>
        <p:spPr>
          <a:xfrm>
            <a:off x="4719450" y="3429000"/>
            <a:ext cx="1376550" cy="45202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B"/>
              </a:rPr>
              <a:t>探花系统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3CB0E0C-ED6E-4E7C-9EF7-CB742D25A62D}"/>
              </a:ext>
            </a:extLst>
          </p:cNvPr>
          <p:cNvGrpSpPr/>
          <p:nvPr/>
        </p:nvGrpSpPr>
        <p:grpSpPr>
          <a:xfrm>
            <a:off x="2400516" y="5037052"/>
            <a:ext cx="1047972" cy="1064351"/>
            <a:chOff x="1142895" y="5207303"/>
            <a:chExt cx="1313077" cy="1211978"/>
          </a:xfrm>
        </p:grpSpPr>
        <p:sp>
          <p:nvSpPr>
            <p:cNvPr id="12" name="文本占位符 3">
              <a:extLst>
                <a:ext uri="{FF2B5EF4-FFF2-40B4-BE49-F238E27FC236}">
                  <a16:creationId xmlns:a16="http://schemas.microsoft.com/office/drawing/2014/main" id="{861BD153-B6FE-45FB-89A5-065991B52B9E}"/>
                </a:ext>
              </a:extLst>
            </p:cNvPr>
            <p:cNvSpPr txBox="1">
              <a:spLocks/>
            </p:cNvSpPr>
            <p:nvPr/>
          </p:nvSpPr>
          <p:spPr>
            <a:xfrm>
              <a:off x="1142895" y="5991037"/>
              <a:ext cx="1313077" cy="42824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  后台系统</a:t>
              </a:r>
              <a:endParaRPr lang="zh-CN" altLang="en-US" sz="1400" dirty="0"/>
            </a:p>
          </p:txBody>
        </p:sp>
        <p:sp>
          <p:nvSpPr>
            <p:cNvPr id="13" name="iconfont-11841-5650496">
              <a:extLst>
                <a:ext uri="{FF2B5EF4-FFF2-40B4-BE49-F238E27FC236}">
                  <a16:creationId xmlns:a16="http://schemas.microsoft.com/office/drawing/2014/main" id="{C6E93936-0846-429A-9A42-259EE7973359}"/>
                </a:ext>
              </a:extLst>
            </p:cNvPr>
            <p:cNvSpPr/>
            <p:nvPr/>
          </p:nvSpPr>
          <p:spPr>
            <a:xfrm>
              <a:off x="1380937" y="5207303"/>
              <a:ext cx="938211" cy="744936"/>
            </a:xfrm>
            <a:custGeom>
              <a:avLst/>
              <a:gdLst>
                <a:gd name="connsiteX0" fmla="*/ 223413 w 446302"/>
                <a:gd name="connsiteY0" fmla="*/ 289001 h 389956"/>
                <a:gd name="connsiteX1" fmla="*/ 168842 w 446302"/>
                <a:gd name="connsiteY1" fmla="*/ 360098 h 389956"/>
                <a:gd name="connsiteX2" fmla="*/ 277413 w 446302"/>
                <a:gd name="connsiteY2" fmla="*/ 360098 h 389956"/>
                <a:gd name="connsiteX3" fmla="*/ 223413 w 446302"/>
                <a:gd name="connsiteY3" fmla="*/ 249619 h 389956"/>
                <a:gd name="connsiteX4" fmla="*/ 235508 w 446302"/>
                <a:gd name="connsiteY4" fmla="*/ 255333 h 389956"/>
                <a:gd name="connsiteX5" fmla="*/ 319317 w 446302"/>
                <a:gd name="connsiteY5" fmla="*/ 365813 h 389956"/>
                <a:gd name="connsiteX6" fmla="*/ 320555 w 446302"/>
                <a:gd name="connsiteY6" fmla="*/ 381051 h 389956"/>
                <a:gd name="connsiteX7" fmla="*/ 307222 w 446302"/>
                <a:gd name="connsiteY7" fmla="*/ 389956 h 389956"/>
                <a:gd name="connsiteX8" fmla="*/ 138985 w 446302"/>
                <a:gd name="connsiteY8" fmla="*/ 389956 h 389956"/>
                <a:gd name="connsiteX9" fmla="*/ 125652 w 446302"/>
                <a:gd name="connsiteY9" fmla="*/ 381670 h 389956"/>
                <a:gd name="connsiteX10" fmla="*/ 126938 w 446302"/>
                <a:gd name="connsiteY10" fmla="*/ 366432 h 389956"/>
                <a:gd name="connsiteX11" fmla="*/ 211366 w 446302"/>
                <a:gd name="connsiteY11" fmla="*/ 255333 h 389956"/>
                <a:gd name="connsiteX12" fmla="*/ 223413 w 446302"/>
                <a:gd name="connsiteY12" fmla="*/ 249619 h 389956"/>
                <a:gd name="connsiteX13" fmla="*/ 252059 w 446302"/>
                <a:gd name="connsiteY13" fmla="*/ 149870 h 389956"/>
                <a:gd name="connsiteX14" fmla="*/ 330079 w 446302"/>
                <a:gd name="connsiteY14" fmla="*/ 170175 h 389956"/>
                <a:gd name="connsiteX15" fmla="*/ 333269 w 446302"/>
                <a:gd name="connsiteY15" fmla="*/ 181585 h 389956"/>
                <a:gd name="connsiteX16" fmla="*/ 321841 w 446302"/>
                <a:gd name="connsiteY16" fmla="*/ 184770 h 389956"/>
                <a:gd name="connsiteX17" fmla="*/ 222175 w 446302"/>
                <a:gd name="connsiteY17" fmla="*/ 174644 h 389956"/>
                <a:gd name="connsiteX18" fmla="*/ 173890 w 446302"/>
                <a:gd name="connsiteY18" fmla="*/ 185389 h 389956"/>
                <a:gd name="connsiteX19" fmla="*/ 117414 w 446302"/>
                <a:gd name="connsiteY19" fmla="*/ 173360 h 389956"/>
                <a:gd name="connsiteX20" fmla="*/ 113605 w 446302"/>
                <a:gd name="connsiteY20" fmla="*/ 161950 h 389956"/>
                <a:gd name="connsiteX21" fmla="*/ 125033 w 446302"/>
                <a:gd name="connsiteY21" fmla="*/ 158147 h 389956"/>
                <a:gd name="connsiteX22" fmla="*/ 213889 w 446302"/>
                <a:gd name="connsiteY22" fmla="*/ 159430 h 389956"/>
                <a:gd name="connsiteX23" fmla="*/ 252059 w 446302"/>
                <a:gd name="connsiteY23" fmla="*/ 149870 h 389956"/>
                <a:gd name="connsiteX24" fmla="*/ 252059 w 446302"/>
                <a:gd name="connsiteY24" fmla="*/ 110522 h 389956"/>
                <a:gd name="connsiteX25" fmla="*/ 330079 w 446302"/>
                <a:gd name="connsiteY25" fmla="*/ 130900 h 389956"/>
                <a:gd name="connsiteX26" fmla="*/ 333269 w 446302"/>
                <a:gd name="connsiteY26" fmla="*/ 142329 h 389956"/>
                <a:gd name="connsiteX27" fmla="*/ 321841 w 446302"/>
                <a:gd name="connsiteY27" fmla="*/ 145472 h 389956"/>
                <a:gd name="connsiteX28" fmla="*/ 222175 w 446302"/>
                <a:gd name="connsiteY28" fmla="*/ 135329 h 389956"/>
                <a:gd name="connsiteX29" fmla="*/ 173890 w 446302"/>
                <a:gd name="connsiteY29" fmla="*/ 146139 h 389956"/>
                <a:gd name="connsiteX30" fmla="*/ 117414 w 446302"/>
                <a:gd name="connsiteY30" fmla="*/ 134043 h 389956"/>
                <a:gd name="connsiteX31" fmla="*/ 113605 w 446302"/>
                <a:gd name="connsiteY31" fmla="*/ 122614 h 389956"/>
                <a:gd name="connsiteX32" fmla="*/ 125033 w 446302"/>
                <a:gd name="connsiteY32" fmla="*/ 118804 h 389956"/>
                <a:gd name="connsiteX33" fmla="*/ 213889 w 446302"/>
                <a:gd name="connsiteY33" fmla="*/ 120090 h 389956"/>
                <a:gd name="connsiteX34" fmla="*/ 252059 w 446302"/>
                <a:gd name="connsiteY34" fmla="*/ 110522 h 389956"/>
                <a:gd name="connsiteX35" fmla="*/ 14618 w 446302"/>
                <a:gd name="connsiteY35" fmla="*/ 0 h 389956"/>
                <a:gd name="connsiteX36" fmla="*/ 431732 w 446302"/>
                <a:gd name="connsiteY36" fmla="*/ 0 h 389956"/>
                <a:gd name="connsiteX37" fmla="*/ 446302 w 446302"/>
                <a:gd name="connsiteY37" fmla="*/ 14624 h 389956"/>
                <a:gd name="connsiteX38" fmla="*/ 446302 w 446302"/>
                <a:gd name="connsiteY38" fmla="*/ 288333 h 389956"/>
                <a:gd name="connsiteX39" fmla="*/ 431732 w 446302"/>
                <a:gd name="connsiteY39" fmla="*/ 302957 h 389956"/>
                <a:gd name="connsiteX40" fmla="*/ 342833 w 446302"/>
                <a:gd name="connsiteY40" fmla="*/ 302957 h 389956"/>
                <a:gd name="connsiteX41" fmla="*/ 328215 w 446302"/>
                <a:gd name="connsiteY41" fmla="*/ 288333 h 389956"/>
                <a:gd name="connsiteX42" fmla="*/ 342833 w 446302"/>
                <a:gd name="connsiteY42" fmla="*/ 273757 h 389956"/>
                <a:gd name="connsiteX43" fmla="*/ 417114 w 446302"/>
                <a:gd name="connsiteY43" fmla="*/ 273757 h 389956"/>
                <a:gd name="connsiteX44" fmla="*/ 417114 w 446302"/>
                <a:gd name="connsiteY44" fmla="*/ 29200 h 389956"/>
                <a:gd name="connsiteX45" fmla="*/ 29855 w 446302"/>
                <a:gd name="connsiteY45" fmla="*/ 29200 h 389956"/>
                <a:gd name="connsiteX46" fmla="*/ 29855 w 446302"/>
                <a:gd name="connsiteY46" fmla="*/ 273090 h 389956"/>
                <a:gd name="connsiteX47" fmla="*/ 111754 w 446302"/>
                <a:gd name="connsiteY47" fmla="*/ 273090 h 389956"/>
                <a:gd name="connsiteX48" fmla="*/ 126324 w 446302"/>
                <a:gd name="connsiteY48" fmla="*/ 287714 h 389956"/>
                <a:gd name="connsiteX49" fmla="*/ 111754 w 446302"/>
                <a:gd name="connsiteY49" fmla="*/ 302338 h 389956"/>
                <a:gd name="connsiteX50" fmla="*/ 14618 w 446302"/>
                <a:gd name="connsiteY50" fmla="*/ 302338 h 389956"/>
                <a:gd name="connsiteX51" fmla="*/ 0 w 446302"/>
                <a:gd name="connsiteY51" fmla="*/ 287714 h 389956"/>
                <a:gd name="connsiteX52" fmla="*/ 0 w 446302"/>
                <a:gd name="connsiteY52" fmla="*/ 14624 h 389956"/>
                <a:gd name="connsiteX53" fmla="*/ 14618 w 446302"/>
                <a:gd name="connsiteY53" fmla="*/ 0 h 38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46302" h="389956">
                  <a:moveTo>
                    <a:pt x="223413" y="289001"/>
                  </a:moveTo>
                  <a:lnTo>
                    <a:pt x="168842" y="360098"/>
                  </a:lnTo>
                  <a:lnTo>
                    <a:pt x="277413" y="360098"/>
                  </a:lnTo>
                  <a:close/>
                  <a:moveTo>
                    <a:pt x="223413" y="249619"/>
                  </a:moveTo>
                  <a:cubicBezTo>
                    <a:pt x="228508" y="249619"/>
                    <a:pt x="232318" y="251523"/>
                    <a:pt x="235508" y="255333"/>
                  </a:cubicBezTo>
                  <a:lnTo>
                    <a:pt x="319317" y="365813"/>
                  </a:lnTo>
                  <a:cubicBezTo>
                    <a:pt x="322460" y="370241"/>
                    <a:pt x="323126" y="376622"/>
                    <a:pt x="320555" y="381051"/>
                  </a:cubicBezTo>
                  <a:cubicBezTo>
                    <a:pt x="317412" y="386766"/>
                    <a:pt x="312317" y="389956"/>
                    <a:pt x="307222" y="389956"/>
                  </a:cubicBezTo>
                  <a:lnTo>
                    <a:pt x="138985" y="389956"/>
                  </a:lnTo>
                  <a:cubicBezTo>
                    <a:pt x="133271" y="389956"/>
                    <a:pt x="128176" y="386766"/>
                    <a:pt x="125652" y="381670"/>
                  </a:cubicBezTo>
                  <a:cubicBezTo>
                    <a:pt x="123128" y="376622"/>
                    <a:pt x="123747" y="370908"/>
                    <a:pt x="126938" y="366432"/>
                  </a:cubicBezTo>
                  <a:lnTo>
                    <a:pt x="211366" y="255333"/>
                  </a:lnTo>
                  <a:cubicBezTo>
                    <a:pt x="213889" y="251523"/>
                    <a:pt x="218366" y="249619"/>
                    <a:pt x="223413" y="249619"/>
                  </a:cubicBezTo>
                  <a:close/>
                  <a:moveTo>
                    <a:pt x="252059" y="149870"/>
                  </a:moveTo>
                  <a:cubicBezTo>
                    <a:pt x="290937" y="148790"/>
                    <a:pt x="328186" y="168749"/>
                    <a:pt x="330079" y="170175"/>
                  </a:cubicBezTo>
                  <a:cubicBezTo>
                    <a:pt x="333888" y="172742"/>
                    <a:pt x="335793" y="177782"/>
                    <a:pt x="333269" y="181585"/>
                  </a:cubicBezTo>
                  <a:cubicBezTo>
                    <a:pt x="330745" y="185389"/>
                    <a:pt x="325650" y="187290"/>
                    <a:pt x="321841" y="184770"/>
                  </a:cubicBezTo>
                  <a:cubicBezTo>
                    <a:pt x="321222" y="184152"/>
                    <a:pt x="262175" y="153059"/>
                    <a:pt x="222175" y="174644"/>
                  </a:cubicBezTo>
                  <a:cubicBezTo>
                    <a:pt x="205651" y="182251"/>
                    <a:pt x="189128" y="185389"/>
                    <a:pt x="173890" y="185389"/>
                  </a:cubicBezTo>
                  <a:cubicBezTo>
                    <a:pt x="143414" y="185389"/>
                    <a:pt x="119319" y="173978"/>
                    <a:pt x="117414" y="173360"/>
                  </a:cubicBezTo>
                  <a:cubicBezTo>
                    <a:pt x="112938" y="171458"/>
                    <a:pt x="111700" y="166371"/>
                    <a:pt x="113605" y="161950"/>
                  </a:cubicBezTo>
                  <a:cubicBezTo>
                    <a:pt x="115509" y="157528"/>
                    <a:pt x="120557" y="156245"/>
                    <a:pt x="125033" y="158147"/>
                  </a:cubicBezTo>
                  <a:cubicBezTo>
                    <a:pt x="125652" y="158765"/>
                    <a:pt x="173890" y="180967"/>
                    <a:pt x="213889" y="159430"/>
                  </a:cubicBezTo>
                  <a:cubicBezTo>
                    <a:pt x="225961" y="152929"/>
                    <a:pt x="239100" y="150231"/>
                    <a:pt x="252059" y="149870"/>
                  </a:cubicBezTo>
                  <a:close/>
                  <a:moveTo>
                    <a:pt x="252059" y="110522"/>
                  </a:moveTo>
                  <a:cubicBezTo>
                    <a:pt x="290937" y="109453"/>
                    <a:pt x="328186" y="129472"/>
                    <a:pt x="330079" y="130900"/>
                  </a:cubicBezTo>
                  <a:cubicBezTo>
                    <a:pt x="333888" y="133424"/>
                    <a:pt x="335793" y="138520"/>
                    <a:pt x="333269" y="142329"/>
                  </a:cubicBezTo>
                  <a:cubicBezTo>
                    <a:pt x="330745" y="146139"/>
                    <a:pt x="325650" y="148044"/>
                    <a:pt x="321841" y="145472"/>
                  </a:cubicBezTo>
                  <a:cubicBezTo>
                    <a:pt x="321222" y="144853"/>
                    <a:pt x="262175" y="113757"/>
                    <a:pt x="222175" y="135329"/>
                  </a:cubicBezTo>
                  <a:cubicBezTo>
                    <a:pt x="205651" y="143568"/>
                    <a:pt x="189128" y="146139"/>
                    <a:pt x="173890" y="146139"/>
                  </a:cubicBezTo>
                  <a:cubicBezTo>
                    <a:pt x="143414" y="146139"/>
                    <a:pt x="119319" y="134710"/>
                    <a:pt x="117414" y="134043"/>
                  </a:cubicBezTo>
                  <a:cubicBezTo>
                    <a:pt x="112938" y="132138"/>
                    <a:pt x="111700" y="127090"/>
                    <a:pt x="113605" y="122614"/>
                  </a:cubicBezTo>
                  <a:cubicBezTo>
                    <a:pt x="115509" y="118185"/>
                    <a:pt x="120557" y="116900"/>
                    <a:pt x="125033" y="118804"/>
                  </a:cubicBezTo>
                  <a:cubicBezTo>
                    <a:pt x="125652" y="119471"/>
                    <a:pt x="173890" y="141663"/>
                    <a:pt x="213889" y="120090"/>
                  </a:cubicBezTo>
                  <a:cubicBezTo>
                    <a:pt x="225961" y="113578"/>
                    <a:pt x="239100" y="110879"/>
                    <a:pt x="252059" y="110522"/>
                  </a:cubicBezTo>
                  <a:close/>
                  <a:moveTo>
                    <a:pt x="14618" y="0"/>
                  </a:moveTo>
                  <a:lnTo>
                    <a:pt x="431732" y="0"/>
                  </a:lnTo>
                  <a:cubicBezTo>
                    <a:pt x="439969" y="0"/>
                    <a:pt x="446302" y="6335"/>
                    <a:pt x="446302" y="14624"/>
                  </a:cubicBezTo>
                  <a:lnTo>
                    <a:pt x="446302" y="288333"/>
                  </a:lnTo>
                  <a:cubicBezTo>
                    <a:pt x="446302" y="296622"/>
                    <a:pt x="439350" y="302957"/>
                    <a:pt x="431732" y="302957"/>
                  </a:cubicBezTo>
                  <a:lnTo>
                    <a:pt x="342833" y="302957"/>
                  </a:lnTo>
                  <a:cubicBezTo>
                    <a:pt x="334596" y="302957"/>
                    <a:pt x="328215" y="296622"/>
                    <a:pt x="328215" y="288333"/>
                  </a:cubicBezTo>
                  <a:cubicBezTo>
                    <a:pt x="328215" y="280093"/>
                    <a:pt x="334596" y="273757"/>
                    <a:pt x="342833" y="273757"/>
                  </a:cubicBezTo>
                  <a:lnTo>
                    <a:pt x="417114" y="273757"/>
                  </a:lnTo>
                  <a:lnTo>
                    <a:pt x="417114" y="29200"/>
                  </a:lnTo>
                  <a:lnTo>
                    <a:pt x="29855" y="29200"/>
                  </a:lnTo>
                  <a:lnTo>
                    <a:pt x="29855" y="273090"/>
                  </a:lnTo>
                  <a:lnTo>
                    <a:pt x="111754" y="273090"/>
                  </a:lnTo>
                  <a:cubicBezTo>
                    <a:pt x="119992" y="273090"/>
                    <a:pt x="126324" y="279473"/>
                    <a:pt x="126324" y="287714"/>
                  </a:cubicBezTo>
                  <a:cubicBezTo>
                    <a:pt x="126324" y="295955"/>
                    <a:pt x="119992" y="302338"/>
                    <a:pt x="111754" y="302338"/>
                  </a:cubicBezTo>
                  <a:lnTo>
                    <a:pt x="14618" y="302338"/>
                  </a:lnTo>
                  <a:cubicBezTo>
                    <a:pt x="6333" y="302338"/>
                    <a:pt x="0" y="295955"/>
                    <a:pt x="0" y="287714"/>
                  </a:cubicBezTo>
                  <a:lnTo>
                    <a:pt x="0" y="14624"/>
                  </a:lnTo>
                  <a:cubicBezTo>
                    <a:pt x="0" y="6335"/>
                    <a:pt x="6333" y="0"/>
                    <a:pt x="14618" y="0"/>
                  </a:cubicBezTo>
                  <a:close/>
                </a:path>
              </a:pathLst>
            </a:cu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圆柱体 17">
            <a:extLst>
              <a:ext uri="{FF2B5EF4-FFF2-40B4-BE49-F238E27FC236}">
                <a16:creationId xmlns:a16="http://schemas.microsoft.com/office/drawing/2014/main" id="{FA9A46B5-0935-42A2-B4EE-4D505ABB8874}"/>
              </a:ext>
            </a:extLst>
          </p:cNvPr>
          <p:cNvSpPr/>
          <p:nvPr/>
        </p:nvSpPr>
        <p:spPr>
          <a:xfrm>
            <a:off x="6837491" y="4240854"/>
            <a:ext cx="1432560" cy="517190"/>
          </a:xfrm>
          <a:prstGeom prst="ca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  <a:endParaRPr lang="zh-CN" altLang="en-US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DA4DFA5-A2F4-4211-A00C-EB865305BC98}"/>
              </a:ext>
            </a:extLst>
          </p:cNvPr>
          <p:cNvCxnSpPr>
            <a:stCxn id="15" idx="3"/>
            <a:endCxn id="18" idx="3"/>
          </p:cNvCxnSpPr>
          <p:nvPr/>
        </p:nvCxnSpPr>
        <p:spPr>
          <a:xfrm flipV="1">
            <a:off x="6096000" y="4758044"/>
            <a:ext cx="1457771" cy="585170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6A52B2B-688D-49F8-BF48-D5804A6851B5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6096000" y="3655015"/>
            <a:ext cx="1457771" cy="585839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5506D5-2A6D-4150-BDDB-28D06A54C79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3168360" y="3653884"/>
            <a:ext cx="1551090" cy="113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70C69A1A-4EAB-415C-90BF-7F51848847C2}"/>
              </a:ext>
            </a:extLst>
          </p:cNvPr>
          <p:cNvSpPr txBox="1">
            <a:spLocks/>
          </p:cNvSpPr>
          <p:nvPr/>
        </p:nvSpPr>
        <p:spPr>
          <a:xfrm>
            <a:off x="3445591" y="4965605"/>
            <a:ext cx="1284974" cy="603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冻结</a:t>
            </a:r>
            <a:r>
              <a:rPr lang="en-US" altLang="zh-CN" sz="1400"/>
              <a:t>/</a:t>
            </a:r>
            <a:r>
              <a:rPr lang="zh-CN" altLang="en-US" sz="1400"/>
              <a:t>解冻</a:t>
            </a:r>
            <a:endParaRPr lang="zh-CN" altLang="en-US" sz="1400" dirty="0"/>
          </a:p>
        </p:txBody>
      </p:sp>
      <p:sp>
        <p:nvSpPr>
          <p:cNvPr id="35" name="文本占位符 3">
            <a:extLst>
              <a:ext uri="{FF2B5EF4-FFF2-40B4-BE49-F238E27FC236}">
                <a16:creationId xmlns:a16="http://schemas.microsoft.com/office/drawing/2014/main" id="{CB3317B4-D563-4036-98A9-73973EE6B1D1}"/>
              </a:ext>
            </a:extLst>
          </p:cNvPr>
          <p:cNvSpPr txBox="1">
            <a:spLocks/>
          </p:cNvSpPr>
          <p:nvPr/>
        </p:nvSpPr>
        <p:spPr>
          <a:xfrm>
            <a:off x="3301550" y="3292598"/>
            <a:ext cx="1417899" cy="603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登录</a:t>
            </a:r>
            <a:r>
              <a:rPr lang="en-US" altLang="zh-CN" sz="1400"/>
              <a:t>/</a:t>
            </a:r>
            <a:r>
              <a:rPr lang="zh-CN" altLang="en-US" sz="1400"/>
              <a:t>发言</a:t>
            </a:r>
            <a:r>
              <a:rPr lang="en-US" altLang="zh-CN" sz="1400"/>
              <a:t>/</a:t>
            </a:r>
            <a:r>
              <a:rPr lang="zh-CN" altLang="en-US" sz="1400"/>
              <a:t>动态 </a:t>
            </a:r>
            <a:endParaRPr lang="zh-CN" altLang="en-US" sz="1400" dirty="0"/>
          </a:p>
        </p:txBody>
      </p:sp>
      <p:sp>
        <p:nvSpPr>
          <p:cNvPr id="36" name="文本占位符 3">
            <a:extLst>
              <a:ext uri="{FF2B5EF4-FFF2-40B4-BE49-F238E27FC236}">
                <a16:creationId xmlns:a16="http://schemas.microsoft.com/office/drawing/2014/main" id="{014EB243-47CB-44B2-A7C9-ECB8D4A0D8D7}"/>
              </a:ext>
            </a:extLst>
          </p:cNvPr>
          <p:cNvSpPr txBox="1">
            <a:spLocks/>
          </p:cNvSpPr>
          <p:nvPr/>
        </p:nvSpPr>
        <p:spPr>
          <a:xfrm>
            <a:off x="6182237" y="3266603"/>
            <a:ext cx="1284974" cy="603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查询</a:t>
            </a:r>
            <a:r>
              <a:rPr lang="en-US" altLang="zh-CN" sz="1400"/>
              <a:t>Redis</a:t>
            </a:r>
            <a:endParaRPr lang="zh-CN" altLang="en-US" sz="1400" dirty="0"/>
          </a:p>
        </p:txBody>
      </p:sp>
      <p:sp>
        <p:nvSpPr>
          <p:cNvPr id="23" name="iconfont-11253-5322085">
            <a:extLst>
              <a:ext uri="{FF2B5EF4-FFF2-40B4-BE49-F238E27FC236}">
                <a16:creationId xmlns:a16="http://schemas.microsoft.com/office/drawing/2014/main" id="{E885C599-2D0B-44ED-AE75-B668F69CD677}"/>
              </a:ext>
            </a:extLst>
          </p:cNvPr>
          <p:cNvSpPr/>
          <p:nvPr/>
        </p:nvSpPr>
        <p:spPr>
          <a:xfrm>
            <a:off x="2731795" y="3455353"/>
            <a:ext cx="385413" cy="352787"/>
          </a:xfrm>
          <a:custGeom>
            <a:avLst/>
            <a:gdLst>
              <a:gd name="T0" fmla="*/ 5004 w 9998"/>
              <a:gd name="T1" fmla="*/ 1 h 9984"/>
              <a:gd name="T2" fmla="*/ 6949 w 9998"/>
              <a:gd name="T3" fmla="*/ 396 h 9984"/>
              <a:gd name="T4" fmla="*/ 8531 w 9998"/>
              <a:gd name="T5" fmla="*/ 1464 h 9984"/>
              <a:gd name="T6" fmla="*/ 9601 w 9998"/>
              <a:gd name="T7" fmla="*/ 3051 h 9984"/>
              <a:gd name="T8" fmla="*/ 9998 w 9998"/>
              <a:gd name="T9" fmla="*/ 4998 h 9984"/>
              <a:gd name="T10" fmla="*/ 9601 w 9998"/>
              <a:gd name="T11" fmla="*/ 6941 h 9984"/>
              <a:gd name="T12" fmla="*/ 8531 w 9998"/>
              <a:gd name="T13" fmla="*/ 8521 h 9984"/>
              <a:gd name="T14" fmla="*/ 6949 w 9998"/>
              <a:gd name="T15" fmla="*/ 9589 h 9984"/>
              <a:gd name="T16" fmla="*/ 5004 w 9998"/>
              <a:gd name="T17" fmla="*/ 9984 h 9984"/>
              <a:gd name="T18" fmla="*/ 3054 w 9998"/>
              <a:gd name="T19" fmla="*/ 9589 h 9984"/>
              <a:gd name="T20" fmla="*/ 1465 w 9998"/>
              <a:gd name="T21" fmla="*/ 8521 h 9984"/>
              <a:gd name="T22" fmla="*/ 395 w 9998"/>
              <a:gd name="T23" fmla="*/ 6941 h 9984"/>
              <a:gd name="T24" fmla="*/ 0 w 9998"/>
              <a:gd name="T25" fmla="*/ 4998 h 9984"/>
              <a:gd name="T26" fmla="*/ 396 w 9998"/>
              <a:gd name="T27" fmla="*/ 3051 h 9984"/>
              <a:gd name="T28" fmla="*/ 1466 w 9998"/>
              <a:gd name="T29" fmla="*/ 1464 h 9984"/>
              <a:gd name="T30" fmla="*/ 3055 w 9998"/>
              <a:gd name="T31" fmla="*/ 395 h 9984"/>
              <a:gd name="T32" fmla="*/ 5004 w 9998"/>
              <a:gd name="T33" fmla="*/ 1 h 9984"/>
              <a:gd name="T34" fmla="*/ 4391 w 9998"/>
              <a:gd name="T35" fmla="*/ 5688 h 9984"/>
              <a:gd name="T36" fmla="*/ 4564 w 9998"/>
              <a:gd name="T37" fmla="*/ 6139 h 9984"/>
              <a:gd name="T38" fmla="*/ 4993 w 9998"/>
              <a:gd name="T39" fmla="*/ 6323 h 9984"/>
              <a:gd name="T40" fmla="*/ 5427 w 9998"/>
              <a:gd name="T41" fmla="*/ 6139 h 9984"/>
              <a:gd name="T42" fmla="*/ 5606 w 9998"/>
              <a:gd name="T43" fmla="*/ 5688 h 9984"/>
              <a:gd name="T44" fmla="*/ 5606 w 9998"/>
              <a:gd name="T45" fmla="*/ 1959 h 9984"/>
              <a:gd name="T46" fmla="*/ 5427 w 9998"/>
              <a:gd name="T47" fmla="*/ 1530 h 9984"/>
              <a:gd name="T48" fmla="*/ 4992 w 9998"/>
              <a:gd name="T49" fmla="*/ 1369 h 9984"/>
              <a:gd name="T50" fmla="*/ 4557 w 9998"/>
              <a:gd name="T51" fmla="*/ 1537 h 9984"/>
              <a:gd name="T52" fmla="*/ 4379 w 9998"/>
              <a:gd name="T53" fmla="*/ 1970 h 9984"/>
              <a:gd name="T54" fmla="*/ 4391 w 9998"/>
              <a:gd name="T55" fmla="*/ 5688 h 9984"/>
              <a:gd name="T56" fmla="*/ 4994 w 9998"/>
              <a:gd name="T57" fmla="*/ 7068 h 9984"/>
              <a:gd name="T58" fmla="*/ 4442 w 9998"/>
              <a:gd name="T59" fmla="*/ 7297 h 9984"/>
              <a:gd name="T60" fmla="*/ 4212 w 9998"/>
              <a:gd name="T61" fmla="*/ 7847 h 9984"/>
              <a:gd name="T62" fmla="*/ 4441 w 9998"/>
              <a:gd name="T63" fmla="*/ 8398 h 9984"/>
              <a:gd name="T64" fmla="*/ 4993 w 9998"/>
              <a:gd name="T65" fmla="*/ 8627 h 9984"/>
              <a:gd name="T66" fmla="*/ 5550 w 9998"/>
              <a:gd name="T67" fmla="*/ 8398 h 9984"/>
              <a:gd name="T68" fmla="*/ 5784 w 9998"/>
              <a:gd name="T69" fmla="*/ 7847 h 9984"/>
              <a:gd name="T70" fmla="*/ 5550 w 9998"/>
              <a:gd name="T71" fmla="*/ 7296 h 9984"/>
              <a:gd name="T72" fmla="*/ 4994 w 9998"/>
              <a:gd name="T73" fmla="*/ 7068 h 9984"/>
              <a:gd name="T74" fmla="*/ 4994 w 9998"/>
              <a:gd name="T75" fmla="*/ 7068 h 9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998" h="9984">
                <a:moveTo>
                  <a:pt x="5004" y="1"/>
                </a:moveTo>
                <a:cubicBezTo>
                  <a:pt x="5695" y="1"/>
                  <a:pt x="6343" y="132"/>
                  <a:pt x="6949" y="396"/>
                </a:cubicBezTo>
                <a:cubicBezTo>
                  <a:pt x="7554" y="659"/>
                  <a:pt x="8083" y="1016"/>
                  <a:pt x="8531" y="1464"/>
                </a:cubicBezTo>
                <a:cubicBezTo>
                  <a:pt x="8981" y="1913"/>
                  <a:pt x="9338" y="2442"/>
                  <a:pt x="9601" y="3051"/>
                </a:cubicBezTo>
                <a:cubicBezTo>
                  <a:pt x="9865" y="3659"/>
                  <a:pt x="9998" y="4308"/>
                  <a:pt x="9998" y="4998"/>
                </a:cubicBezTo>
                <a:cubicBezTo>
                  <a:pt x="9998" y="5688"/>
                  <a:pt x="9865" y="6336"/>
                  <a:pt x="9601" y="6941"/>
                </a:cubicBezTo>
                <a:cubicBezTo>
                  <a:pt x="9338" y="7546"/>
                  <a:pt x="8981" y="8072"/>
                  <a:pt x="8531" y="8521"/>
                </a:cubicBezTo>
                <a:cubicBezTo>
                  <a:pt x="8081" y="8969"/>
                  <a:pt x="7554" y="9326"/>
                  <a:pt x="6949" y="9589"/>
                </a:cubicBezTo>
                <a:cubicBezTo>
                  <a:pt x="6344" y="9853"/>
                  <a:pt x="5695" y="9984"/>
                  <a:pt x="5004" y="9984"/>
                </a:cubicBezTo>
                <a:cubicBezTo>
                  <a:pt x="4312" y="9984"/>
                  <a:pt x="3662" y="9853"/>
                  <a:pt x="3054" y="9589"/>
                </a:cubicBezTo>
                <a:cubicBezTo>
                  <a:pt x="2445" y="9326"/>
                  <a:pt x="1915" y="8969"/>
                  <a:pt x="1465" y="8521"/>
                </a:cubicBezTo>
                <a:cubicBezTo>
                  <a:pt x="1015" y="8072"/>
                  <a:pt x="659" y="7544"/>
                  <a:pt x="395" y="6941"/>
                </a:cubicBezTo>
                <a:cubicBezTo>
                  <a:pt x="133" y="6336"/>
                  <a:pt x="0" y="5688"/>
                  <a:pt x="0" y="4998"/>
                </a:cubicBezTo>
                <a:cubicBezTo>
                  <a:pt x="0" y="4308"/>
                  <a:pt x="133" y="3659"/>
                  <a:pt x="396" y="3051"/>
                </a:cubicBezTo>
                <a:cubicBezTo>
                  <a:pt x="660" y="2442"/>
                  <a:pt x="1016" y="1913"/>
                  <a:pt x="1466" y="1464"/>
                </a:cubicBezTo>
                <a:cubicBezTo>
                  <a:pt x="1916" y="1015"/>
                  <a:pt x="2445" y="659"/>
                  <a:pt x="3055" y="395"/>
                </a:cubicBezTo>
                <a:cubicBezTo>
                  <a:pt x="3664" y="132"/>
                  <a:pt x="4314" y="0"/>
                  <a:pt x="5004" y="1"/>
                </a:cubicBezTo>
                <a:close/>
                <a:moveTo>
                  <a:pt x="4391" y="5688"/>
                </a:moveTo>
                <a:cubicBezTo>
                  <a:pt x="4391" y="5867"/>
                  <a:pt x="4449" y="6017"/>
                  <a:pt x="4564" y="6139"/>
                </a:cubicBezTo>
                <a:cubicBezTo>
                  <a:pt x="4679" y="6262"/>
                  <a:pt x="4822" y="6323"/>
                  <a:pt x="4993" y="6323"/>
                </a:cubicBezTo>
                <a:cubicBezTo>
                  <a:pt x="5164" y="6323"/>
                  <a:pt x="5309" y="6262"/>
                  <a:pt x="5427" y="6139"/>
                </a:cubicBezTo>
                <a:cubicBezTo>
                  <a:pt x="5546" y="6017"/>
                  <a:pt x="5606" y="5867"/>
                  <a:pt x="5606" y="5688"/>
                </a:cubicBezTo>
                <a:lnTo>
                  <a:pt x="5606" y="1959"/>
                </a:lnTo>
                <a:cubicBezTo>
                  <a:pt x="5606" y="1782"/>
                  <a:pt x="5546" y="1638"/>
                  <a:pt x="5427" y="1530"/>
                </a:cubicBezTo>
                <a:cubicBezTo>
                  <a:pt x="5309" y="1423"/>
                  <a:pt x="5164" y="1369"/>
                  <a:pt x="4992" y="1369"/>
                </a:cubicBezTo>
                <a:cubicBezTo>
                  <a:pt x="4821" y="1369"/>
                  <a:pt x="4676" y="1424"/>
                  <a:pt x="4557" y="1537"/>
                </a:cubicBezTo>
                <a:cubicBezTo>
                  <a:pt x="4439" y="1648"/>
                  <a:pt x="4379" y="1793"/>
                  <a:pt x="4379" y="1970"/>
                </a:cubicBezTo>
                <a:lnTo>
                  <a:pt x="4391" y="5688"/>
                </a:lnTo>
                <a:close/>
                <a:moveTo>
                  <a:pt x="4994" y="7068"/>
                </a:moveTo>
                <a:cubicBezTo>
                  <a:pt x="4779" y="7068"/>
                  <a:pt x="4594" y="7144"/>
                  <a:pt x="4442" y="7297"/>
                </a:cubicBezTo>
                <a:cubicBezTo>
                  <a:pt x="4289" y="7448"/>
                  <a:pt x="4212" y="7632"/>
                  <a:pt x="4212" y="7847"/>
                </a:cubicBezTo>
                <a:cubicBezTo>
                  <a:pt x="4212" y="8062"/>
                  <a:pt x="4289" y="8246"/>
                  <a:pt x="4441" y="8398"/>
                </a:cubicBezTo>
                <a:cubicBezTo>
                  <a:pt x="4594" y="8551"/>
                  <a:pt x="4777" y="8627"/>
                  <a:pt x="4993" y="8627"/>
                </a:cubicBezTo>
                <a:cubicBezTo>
                  <a:pt x="5208" y="8627"/>
                  <a:pt x="5394" y="8551"/>
                  <a:pt x="5550" y="8398"/>
                </a:cubicBezTo>
                <a:cubicBezTo>
                  <a:pt x="5706" y="8246"/>
                  <a:pt x="5784" y="8062"/>
                  <a:pt x="5784" y="7847"/>
                </a:cubicBezTo>
                <a:cubicBezTo>
                  <a:pt x="5784" y="7632"/>
                  <a:pt x="5706" y="7448"/>
                  <a:pt x="5550" y="7296"/>
                </a:cubicBezTo>
                <a:cubicBezTo>
                  <a:pt x="5395" y="7144"/>
                  <a:pt x="5209" y="7068"/>
                  <a:pt x="4994" y="7068"/>
                </a:cubicBezTo>
                <a:close/>
                <a:moveTo>
                  <a:pt x="4994" y="7068"/>
                </a:move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占位符 1">
            <a:extLst>
              <a:ext uri="{FF2B5EF4-FFF2-40B4-BE49-F238E27FC236}">
                <a16:creationId xmlns:a16="http://schemas.microsoft.com/office/drawing/2014/main" id="{E50D8D1A-AC25-4CCB-8001-63241D6BB741}"/>
              </a:ext>
            </a:extLst>
          </p:cNvPr>
          <p:cNvSpPr txBox="1">
            <a:spLocks/>
          </p:cNvSpPr>
          <p:nvPr/>
        </p:nvSpPr>
        <p:spPr>
          <a:xfrm>
            <a:off x="721201" y="1635973"/>
            <a:ext cx="10749598" cy="125813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后台中解冻</a:t>
            </a:r>
            <a:r>
              <a:rPr lang="en-US" altLang="zh-CN"/>
              <a:t>/</a:t>
            </a:r>
            <a:r>
              <a:rPr lang="zh-CN" altLang="en-US"/>
              <a:t>冻结，就是将用户状态写入数据库中</a:t>
            </a:r>
            <a:endParaRPr lang="en-US" altLang="zh-CN"/>
          </a:p>
          <a:p>
            <a:r>
              <a:rPr lang="en-US" altLang="zh-CN"/>
              <a:t>APP</a:t>
            </a:r>
            <a:r>
              <a:rPr lang="zh-CN" altLang="en-US"/>
              <a:t>端用户在进行登录，评论，发布动态时检测</a:t>
            </a:r>
            <a:r>
              <a:rPr lang="en-US" altLang="zh-CN"/>
              <a:t>Redis</a:t>
            </a:r>
            <a:r>
              <a:rPr lang="zh-CN" altLang="en-US"/>
              <a:t>中冻结状态</a:t>
            </a:r>
            <a:endParaRPr lang="en-US" altLang="zh-CN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F893AF0-633F-4183-9F14-B5D978EBE270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168360" y="3653884"/>
            <a:ext cx="1551090" cy="113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549BED61-5C82-46C0-8A85-58482EE47602}"/>
              </a:ext>
            </a:extLst>
          </p:cNvPr>
          <p:cNvSpPr txBox="1">
            <a:spLocks/>
          </p:cNvSpPr>
          <p:nvPr/>
        </p:nvSpPr>
        <p:spPr>
          <a:xfrm>
            <a:off x="3678491" y="3609606"/>
            <a:ext cx="1417899" cy="603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响应 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3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34" grpId="0"/>
      <p:bldP spid="35" grpId="0"/>
      <p:bldP spid="35" grpId="1"/>
      <p:bldP spid="36" grpId="0"/>
      <p:bldP spid="23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3F4BBA-78FE-42EE-B309-9C39B0E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用户冻结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B8A916F-39EB-4B0C-959C-AC4699554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用户冻结</a:t>
            </a:r>
            <a:r>
              <a:rPr lang="en-US" altLang="zh-CN"/>
              <a:t>-</a:t>
            </a:r>
            <a:r>
              <a:rPr lang="zh-CN" altLang="en-US"/>
              <a:t>接口文档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4E737D19-6EBF-474F-8C38-4C9D559C5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28869"/>
              </p:ext>
            </p:extLst>
          </p:nvPr>
        </p:nvGraphicFramePr>
        <p:xfrm>
          <a:off x="863361" y="1604356"/>
          <a:ext cx="6791341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51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0495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/manage/users/freeze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POST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map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message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4D93DA7-D7C7-497F-8AA8-9B7D3CCFD117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3AAD23-E5DE-4752-BA4F-91267E5D174A}"/>
              </a:ext>
            </a:extLst>
          </p:cNvPr>
          <p:cNvSpPr/>
          <p:nvPr/>
        </p:nvSpPr>
        <p:spPr>
          <a:xfrm>
            <a:off x="3750765" y="2702708"/>
            <a:ext cx="2955410" cy="31714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F95D46CD-6868-4436-950B-E9B79626C2B5}"/>
              </a:ext>
            </a:extLst>
          </p:cNvPr>
          <p:cNvSpPr txBox="1">
            <a:spLocks/>
          </p:cNvSpPr>
          <p:nvPr/>
        </p:nvSpPr>
        <p:spPr>
          <a:xfrm>
            <a:off x="760494" y="3450797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点击查看</a:t>
            </a:r>
            <a:r>
              <a:rPr lang="en-US" altLang="zh-CN">
                <a:hlinkClick r:id="rId2"/>
              </a:rPr>
              <a:t>《YAPI》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EA74DD-9536-4157-B6D0-22CE1E5ADE5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706175" y="2861280"/>
            <a:ext cx="1259265" cy="1"/>
          </a:xfrm>
          <a:prstGeom prst="straightConnector1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4D431B1C-A2DB-4658-A859-8980754E1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299" y="2323625"/>
            <a:ext cx="3210560" cy="1384995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106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"freezingTime"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"freezingRange"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"reasonsForFreezing"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冻结原因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"frozenRemarks"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冻结备注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ECA707-AE84-4541-BC45-7C8986CB8E27}"/>
              </a:ext>
            </a:extLst>
          </p:cNvPr>
          <p:cNvGrpSpPr/>
          <p:nvPr/>
        </p:nvGrpSpPr>
        <p:grpSpPr>
          <a:xfrm>
            <a:off x="874364" y="5334450"/>
            <a:ext cx="9448197" cy="1051184"/>
            <a:chOff x="874364" y="5334450"/>
            <a:chExt cx="9448197" cy="1051184"/>
          </a:xfrm>
        </p:grpSpPr>
        <p:sp>
          <p:nvSpPr>
            <p:cNvPr id="12" name="三角形 9">
              <a:extLst>
                <a:ext uri="{FF2B5EF4-FFF2-40B4-BE49-F238E27FC236}">
                  <a16:creationId xmlns:a16="http://schemas.microsoft.com/office/drawing/2014/main" id="{2FE3EFBC-441C-4FE4-B322-ACCDE4C70D57}"/>
                </a:ext>
              </a:extLst>
            </p:cNvPr>
            <p:cNvSpPr/>
            <p:nvPr/>
          </p:nvSpPr>
          <p:spPr>
            <a:xfrm rot="2651319">
              <a:off x="880978" y="5691033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6724766-BD00-4A07-AA62-B4EC757FDCE0}"/>
                </a:ext>
              </a:extLst>
            </p:cNvPr>
            <p:cNvSpPr/>
            <p:nvPr/>
          </p:nvSpPr>
          <p:spPr>
            <a:xfrm>
              <a:off x="974293" y="5334450"/>
              <a:ext cx="9348268" cy="1051184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71BDBB8-A832-4B0C-AFCD-B93BC3F3F6BF}"/>
                </a:ext>
              </a:extLst>
            </p:cNvPr>
            <p:cNvSpPr/>
            <p:nvPr/>
          </p:nvSpPr>
          <p:spPr>
            <a:xfrm>
              <a:off x="874364" y="5406920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注意事项</a:t>
              </a:r>
            </a:p>
          </p:txBody>
        </p: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066BF677-962F-4219-8F00-E16A4A9B3E75}"/>
                </a:ext>
              </a:extLst>
            </p:cNvPr>
            <p:cNvSpPr txBox="1"/>
            <p:nvPr/>
          </p:nvSpPr>
          <p:spPr>
            <a:xfrm>
              <a:off x="1869439" y="5567470"/>
              <a:ext cx="8165660" cy="7008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rgbClr val="08225C"/>
                  </a:solidFill>
                  <a:latin typeface="Consolas" panose="020B0609020204030204" pitchFamily="49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>
                  <a:solidFill>
                    <a:srgbClr val="AD2B26"/>
                  </a:solidFill>
                  <a:latin typeface="Calibri" panose="020F0502020204030204" pitchFamily="34" charset="0"/>
                  <a:ea typeface="Alibaba PuHuiTi R"/>
                </a:rPr>
                <a:t>freezingTime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冻结时间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):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       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1-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冻结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3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天， 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2-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冻结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7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天，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3-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永久冻结</a:t>
              </a:r>
              <a:endParaRPr lang="en-US" altLang="zh-CN">
                <a:solidFill>
                  <a:schemeClr val="tx1"/>
                </a:solidFill>
                <a:latin typeface="Calibri" panose="020F0502020204030204" pitchFamily="34" charset="0"/>
                <a:ea typeface="Alibaba PuHuiTi R"/>
              </a:endParaRPr>
            </a:p>
            <a:p>
              <a:r>
                <a:rPr lang="zh-CN" altLang="zh-CN">
                  <a:solidFill>
                    <a:srgbClr val="AD2B26"/>
                  </a:solidFill>
                  <a:latin typeface="Calibri" panose="020F0502020204030204" pitchFamily="34" charset="0"/>
                  <a:ea typeface="Alibaba PuHuiTi R"/>
                </a:rPr>
                <a:t>freezingRange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冻结范围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)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： 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1-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冻结登录，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2-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冻结发言，</a:t>
              </a:r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3-</a:t>
              </a:r>
              <a:r>
                <a:rPr lang="zh-CN" altLang="en-US">
                  <a:solidFill>
                    <a:schemeClr val="tx1"/>
                  </a:solidFill>
                  <a:latin typeface="Calibri" panose="020F0502020204030204" pitchFamily="34" charset="0"/>
                  <a:ea typeface="Alibaba PuHuiTi R"/>
                </a:rPr>
                <a:t>冻结发布动态</a:t>
              </a:r>
              <a:endParaRPr lang="en-US" altLang="zh-CN">
                <a:solidFill>
                  <a:schemeClr val="tx1"/>
                </a:solidFill>
                <a:latin typeface="Calibri" panose="020F0502020204030204" pitchFamily="34" charset="0"/>
                <a:ea typeface="Alibaba PuHuiTi 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3F4BBA-78FE-42EE-B309-9C39B0E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用户冻结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B8A916F-39EB-4B0C-959C-AC4699554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zh-CN" altLang="en-US"/>
              <a:t>用户解冻</a:t>
            </a:r>
            <a:r>
              <a:rPr lang="en-US" altLang="zh-CN"/>
              <a:t>-</a:t>
            </a:r>
            <a:r>
              <a:rPr lang="zh-CN" altLang="en-US"/>
              <a:t>接口文档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26625049-15BC-474A-A809-BBC7794B8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35144"/>
              </p:ext>
            </p:extLst>
          </p:nvPr>
        </p:nvGraphicFramePr>
        <p:xfrm>
          <a:off x="1700719" y="1635973"/>
          <a:ext cx="6791341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51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0495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/manage/users/unfreeze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POST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Map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message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D5DC439-B7D3-4226-AE2F-9D266666B98A}"/>
              </a:ext>
            </a:extLst>
          </p:cNvPr>
          <p:cNvSpPr/>
          <p:nvPr/>
        </p:nvSpPr>
        <p:spPr>
          <a:xfrm>
            <a:off x="8389193" y="3047740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2A8F69-60AD-4D36-AB5C-110C4AC8F81F}"/>
              </a:ext>
            </a:extLst>
          </p:cNvPr>
          <p:cNvSpPr/>
          <p:nvPr/>
        </p:nvSpPr>
        <p:spPr>
          <a:xfrm>
            <a:off x="4486523" y="2720435"/>
            <a:ext cx="2955410" cy="31714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BBA24336-F5E2-4909-8E9F-2995FC971377}"/>
              </a:ext>
            </a:extLst>
          </p:cNvPr>
          <p:cNvSpPr txBox="1">
            <a:spLocks/>
          </p:cNvSpPr>
          <p:nvPr/>
        </p:nvSpPr>
        <p:spPr>
          <a:xfrm>
            <a:off x="1597852" y="3460617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点击查看</a:t>
            </a:r>
            <a:r>
              <a:rPr lang="en-US" altLang="zh-CN">
                <a:hlinkClick r:id="rId2"/>
              </a:rPr>
              <a:t>《YAPI》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CCA15C-934A-406C-89A8-53A3FE28B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342" y="4391030"/>
            <a:ext cx="3054417" cy="830997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106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"reasonsForThawing"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解冻原因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AF63D64-057D-4734-B1AA-03348286A968}"/>
              </a:ext>
            </a:extLst>
          </p:cNvPr>
          <p:cNvCxnSpPr>
            <a:stCxn id="8" idx="2"/>
            <a:endCxn id="2" idx="1"/>
          </p:cNvCxnSpPr>
          <p:nvPr/>
        </p:nvCxnSpPr>
        <p:spPr>
          <a:xfrm rot="16200000" flipH="1">
            <a:off x="5452311" y="3549497"/>
            <a:ext cx="1768949" cy="745114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92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14F662D-6B1E-42CE-9B06-A524E8D3E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381475" cy="4511040"/>
          </a:xfrm>
        </p:spPr>
        <p:txBody>
          <a:bodyPr/>
          <a:lstStyle/>
          <a:p>
            <a:r>
              <a:rPr lang="zh-CN" altLang="en-US"/>
              <a:t>冻结用户，将数据存入</a:t>
            </a:r>
            <a:r>
              <a:rPr lang="en-US" altLang="zh-CN"/>
              <a:t>Redis</a:t>
            </a:r>
            <a:r>
              <a:rPr lang="zh-CN" altLang="en-US"/>
              <a:t>，并设置</a:t>
            </a:r>
            <a:r>
              <a:rPr lang="en-US" altLang="zh-CN"/>
              <a:t>key</a:t>
            </a:r>
            <a:r>
              <a:rPr lang="zh-CN" altLang="en-US"/>
              <a:t>的失效时间。</a:t>
            </a:r>
            <a:endParaRPr lang="en-US" altLang="zh-CN"/>
          </a:p>
          <a:p>
            <a:r>
              <a:rPr lang="zh-CN" altLang="en-US"/>
              <a:t>解冻用户，删除</a:t>
            </a:r>
            <a:r>
              <a:rPr lang="en-US" altLang="zh-CN"/>
              <a:t>Redis</a:t>
            </a:r>
            <a:r>
              <a:rPr lang="zh-CN" altLang="en-US"/>
              <a:t>数据</a:t>
            </a:r>
            <a:endParaRPr lang="en-US" altLang="zh-CN"/>
          </a:p>
          <a:p>
            <a:r>
              <a:rPr lang="zh-CN" altLang="en-US"/>
              <a:t>修改用户列表接口，添加字段</a:t>
            </a:r>
            <a:endParaRPr lang="en-US" altLang="zh-CN"/>
          </a:p>
          <a:p>
            <a:r>
              <a:rPr lang="zh-CN" altLang="en-US"/>
              <a:t>探花系统在用户登录，评论，发布动态时判断其冻结状态，如果被冻结抛出异常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514ECA9-4521-4C1B-A705-9C656133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用户冻结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26868f41-fc94-474d-ace7-6de07da3259b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623;"/>
</p:tagLst>
</file>

<file path=ppt/theme/theme1.xml><?xml version="1.0" encoding="utf-8"?>
<a:theme xmlns:a="http://schemas.openxmlformats.org/drawingml/2006/main" name="11_课程总结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45775</TotalTime>
  <Words>3917</Words>
  <Application>Microsoft Office PowerPoint</Application>
  <PresentationFormat>宽屏</PresentationFormat>
  <Paragraphs>425</Paragraphs>
  <Slides>58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58</vt:i4>
      </vt:variant>
    </vt:vector>
  </HeadingPairs>
  <TitlesOfParts>
    <vt:vector size="81" baseType="lpstr">
      <vt:lpstr>Alibaba PuHuiTi B</vt:lpstr>
      <vt:lpstr>Alibaba PuHuiTi M</vt:lpstr>
      <vt:lpstr>Alibaba PuHuiTi R</vt:lpstr>
      <vt:lpstr>PingFang SC</vt:lpstr>
      <vt:lpstr>阿里巴巴普惠体</vt:lpstr>
      <vt:lpstr>等线</vt:lpstr>
      <vt:lpstr>黑体</vt:lpstr>
      <vt:lpstr>宋体</vt:lpstr>
      <vt:lpstr>Arial</vt:lpstr>
      <vt:lpstr>Calibri</vt:lpstr>
      <vt:lpstr>Consolas</vt:lpstr>
      <vt:lpstr>Segoe UI</vt:lpstr>
      <vt:lpstr>Verdana</vt:lpstr>
      <vt:lpstr>Wingdings</vt:lpstr>
      <vt:lpstr>11_课程总结</vt:lpstr>
      <vt:lpstr>封面2</vt:lpstr>
      <vt:lpstr>目录</vt:lpstr>
      <vt:lpstr>学习目标</vt:lpstr>
      <vt:lpstr>1_学习目标</vt:lpstr>
      <vt:lpstr>章节页版式（一级+二级标题）</vt:lpstr>
      <vt:lpstr>章节页版式（一级标题）</vt:lpstr>
      <vt:lpstr>正文设计方案</vt:lpstr>
      <vt:lpstr>5_结束页设计方案</vt:lpstr>
      <vt:lpstr>数据统计与内容审核</vt:lpstr>
      <vt:lpstr>PowerPoint 演示文稿</vt:lpstr>
      <vt:lpstr>用户冻结  </vt:lpstr>
      <vt:lpstr>用户冻结</vt:lpstr>
      <vt:lpstr>用户冻结</vt:lpstr>
      <vt:lpstr>用户冻结</vt:lpstr>
      <vt:lpstr>用户冻结</vt:lpstr>
      <vt:lpstr>用户冻结</vt:lpstr>
      <vt:lpstr>用户冻结</vt:lpstr>
      <vt:lpstr>用户冻结</vt:lpstr>
      <vt:lpstr>数据统计  </vt:lpstr>
      <vt:lpstr>数据统计</vt:lpstr>
      <vt:lpstr>数据统计</vt:lpstr>
      <vt:lpstr>数据统计</vt:lpstr>
      <vt:lpstr>数据统计</vt:lpstr>
      <vt:lpstr>数据统计  </vt:lpstr>
      <vt:lpstr>数据采集</vt:lpstr>
      <vt:lpstr>数据采集</vt:lpstr>
      <vt:lpstr>数据采集</vt:lpstr>
      <vt:lpstr>数据采集</vt:lpstr>
      <vt:lpstr>数据采集</vt:lpstr>
      <vt:lpstr>数据采集</vt:lpstr>
      <vt:lpstr>数据采集</vt:lpstr>
      <vt:lpstr>数据采集</vt:lpstr>
      <vt:lpstr>数据采集</vt:lpstr>
      <vt:lpstr>数据采集</vt:lpstr>
      <vt:lpstr>数据采集</vt:lpstr>
      <vt:lpstr>数据统计  </vt:lpstr>
      <vt:lpstr>定时任务</vt:lpstr>
      <vt:lpstr>定时任务</vt:lpstr>
      <vt:lpstr>定时任务</vt:lpstr>
      <vt:lpstr>定时任务</vt:lpstr>
      <vt:lpstr>定时任务</vt:lpstr>
      <vt:lpstr>定时任务</vt:lpstr>
      <vt:lpstr>定时任务</vt:lpstr>
      <vt:lpstr>数据统计  </vt:lpstr>
      <vt:lpstr>首页统计</vt:lpstr>
      <vt:lpstr>首页统计</vt:lpstr>
      <vt:lpstr>数据统计</vt:lpstr>
      <vt:lpstr>数据统计</vt:lpstr>
      <vt:lpstr>数据统计</vt:lpstr>
      <vt:lpstr>内容审核 </vt:lpstr>
      <vt:lpstr>内容安全第三方接口</vt:lpstr>
      <vt:lpstr>内容安全第三方接口</vt:lpstr>
      <vt:lpstr>内容安全第三方接口</vt:lpstr>
      <vt:lpstr>内容安全第三方接口</vt:lpstr>
      <vt:lpstr>内容安全第三方接口</vt:lpstr>
      <vt:lpstr>内容安全第三方接口</vt:lpstr>
      <vt:lpstr>内容审核 </vt:lpstr>
      <vt:lpstr>内容审核</vt:lpstr>
      <vt:lpstr>内容审核</vt:lpstr>
      <vt:lpstr>内容审核</vt:lpstr>
      <vt:lpstr>动态审核</vt:lpstr>
      <vt:lpstr>PowerPoint 演示文稿</vt:lpstr>
      <vt:lpstr>PowerPoint 演示文稿</vt:lpstr>
      <vt:lpstr>PowerPoint 演示文稿</vt:lpstr>
      <vt:lpstr>圈子互动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张福泉</cp:lastModifiedBy>
  <cp:revision>2298</cp:revision>
  <dcterms:created xsi:type="dcterms:W3CDTF">2020-03-31T02:23:27Z</dcterms:created>
  <dcterms:modified xsi:type="dcterms:W3CDTF">2021-06-30T06:41:39Z</dcterms:modified>
</cp:coreProperties>
</file>