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43"/>
  </p:notesMasterIdLst>
  <p:handoutMasterIdLst>
    <p:handoutMasterId r:id="rId44"/>
  </p:handoutMasterIdLst>
  <p:sldIdLst>
    <p:sldId id="462" r:id="rId10"/>
    <p:sldId id="463" r:id="rId11"/>
    <p:sldId id="695" r:id="rId12"/>
    <p:sldId id="922" r:id="rId13"/>
    <p:sldId id="974" r:id="rId14"/>
    <p:sldId id="975" r:id="rId15"/>
    <p:sldId id="976" r:id="rId16"/>
    <p:sldId id="1012" r:id="rId17"/>
    <p:sldId id="983" r:id="rId18"/>
    <p:sldId id="986" r:id="rId19"/>
    <p:sldId id="1013" r:id="rId20"/>
    <p:sldId id="1014" r:id="rId21"/>
    <p:sldId id="987" r:id="rId22"/>
    <p:sldId id="1007" r:id="rId23"/>
    <p:sldId id="1011" r:id="rId24"/>
    <p:sldId id="1008" r:id="rId25"/>
    <p:sldId id="1009" r:id="rId26"/>
    <p:sldId id="1010" r:id="rId27"/>
    <p:sldId id="988" r:id="rId28"/>
    <p:sldId id="991" r:id="rId29"/>
    <p:sldId id="993" r:id="rId30"/>
    <p:sldId id="1006" r:id="rId31"/>
    <p:sldId id="992" r:id="rId32"/>
    <p:sldId id="994" r:id="rId33"/>
    <p:sldId id="989" r:id="rId34"/>
    <p:sldId id="1002" r:id="rId35"/>
    <p:sldId id="1015" r:id="rId36"/>
    <p:sldId id="1004" r:id="rId37"/>
    <p:sldId id="1005" r:id="rId38"/>
    <p:sldId id="1016" r:id="rId39"/>
    <p:sldId id="1017" r:id="rId40"/>
    <p:sldId id="1000" r:id="rId41"/>
    <p:sldId id="1001" r:id="rId42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3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1275B"/>
    <a:srgbClr val="49504F"/>
    <a:srgbClr val="FFFFE4"/>
    <a:srgbClr val="FFFFFF"/>
    <a:srgbClr val="F8F8F8"/>
    <a:srgbClr val="D9D9D9"/>
    <a:srgbClr val="333333"/>
    <a:srgbClr val="B70006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2349" autoAdjust="0"/>
  </p:normalViewPr>
  <p:slideViewPr>
    <p:cSldViewPr snapToGrid="0">
      <p:cViewPr>
        <p:scale>
          <a:sx n="75" d="100"/>
          <a:sy n="75" d="100"/>
        </p:scale>
        <p:origin x="20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44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1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5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6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0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3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16800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7882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21580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iconfont-1068-752644">
            <a:extLst>
              <a:ext uri="{FF2B5EF4-FFF2-40B4-BE49-F238E27FC236}">
                <a16:creationId xmlns:a16="http://schemas.microsoft.com/office/drawing/2014/main" id="{4E255381-B4C4-4D85-AACA-ACD083079FB4}"/>
              </a:ext>
            </a:extLst>
          </p:cNvPr>
          <p:cNvSpPr/>
          <p:nvPr userDrawn="1"/>
        </p:nvSpPr>
        <p:spPr>
          <a:xfrm>
            <a:off x="1812827" y="2616161"/>
            <a:ext cx="1633583" cy="1802830"/>
          </a:xfrm>
          <a:custGeom>
            <a:avLst/>
            <a:gdLst>
              <a:gd name="T0" fmla="*/ 3007 w 12774"/>
              <a:gd name="T1" fmla="*/ 10144 h 12398"/>
              <a:gd name="T2" fmla="*/ 9766 w 12774"/>
              <a:gd name="T3" fmla="*/ 10144 h 12398"/>
              <a:gd name="T4" fmla="*/ 9766 w 12774"/>
              <a:gd name="T5" fmla="*/ 9015 h 12398"/>
              <a:gd name="T6" fmla="*/ 3007 w 12774"/>
              <a:gd name="T7" fmla="*/ 9015 h 12398"/>
              <a:gd name="T8" fmla="*/ 3007 w 12774"/>
              <a:gd name="T9" fmla="*/ 10144 h 12398"/>
              <a:gd name="T10" fmla="*/ 3007 w 12774"/>
              <a:gd name="T11" fmla="*/ 8641 h 12398"/>
              <a:gd name="T12" fmla="*/ 9766 w 12774"/>
              <a:gd name="T13" fmla="*/ 8641 h 12398"/>
              <a:gd name="T14" fmla="*/ 9766 w 12774"/>
              <a:gd name="T15" fmla="*/ 7512 h 12398"/>
              <a:gd name="T16" fmla="*/ 3007 w 12774"/>
              <a:gd name="T17" fmla="*/ 7512 h 12398"/>
              <a:gd name="T18" fmla="*/ 3007 w 12774"/>
              <a:gd name="T19" fmla="*/ 8641 h 12398"/>
              <a:gd name="T20" fmla="*/ 9768 w 12774"/>
              <a:gd name="T21" fmla="*/ 0 h 12398"/>
              <a:gd name="T22" fmla="*/ 3006 w 12774"/>
              <a:gd name="T23" fmla="*/ 0 h 12398"/>
              <a:gd name="T24" fmla="*/ 0 w 12774"/>
              <a:gd name="T25" fmla="*/ 3005 h 12398"/>
              <a:gd name="T26" fmla="*/ 0 w 12774"/>
              <a:gd name="T27" fmla="*/ 9392 h 12398"/>
              <a:gd name="T28" fmla="*/ 3006 w 12774"/>
              <a:gd name="T29" fmla="*/ 12398 h 12398"/>
              <a:gd name="T30" fmla="*/ 9768 w 12774"/>
              <a:gd name="T31" fmla="*/ 12398 h 12398"/>
              <a:gd name="T32" fmla="*/ 12774 w 12774"/>
              <a:gd name="T33" fmla="*/ 9392 h 12398"/>
              <a:gd name="T34" fmla="*/ 12774 w 12774"/>
              <a:gd name="T35" fmla="*/ 3005 h 12398"/>
              <a:gd name="T36" fmla="*/ 9768 w 12774"/>
              <a:gd name="T37" fmla="*/ 0 h 12398"/>
              <a:gd name="T38" fmla="*/ 11647 w 12774"/>
              <a:gd name="T39" fmla="*/ 9017 h 12398"/>
              <a:gd name="T40" fmla="*/ 9393 w 12774"/>
              <a:gd name="T41" fmla="*/ 11271 h 12398"/>
              <a:gd name="T42" fmla="*/ 3381 w 12774"/>
              <a:gd name="T43" fmla="*/ 11271 h 12398"/>
              <a:gd name="T44" fmla="*/ 1127 w 12774"/>
              <a:gd name="T45" fmla="*/ 9017 h 12398"/>
              <a:gd name="T46" fmla="*/ 1127 w 12774"/>
              <a:gd name="T47" fmla="*/ 3381 h 12398"/>
              <a:gd name="T48" fmla="*/ 3381 w 12774"/>
              <a:gd name="T49" fmla="*/ 1127 h 12398"/>
              <a:gd name="T50" fmla="*/ 9393 w 12774"/>
              <a:gd name="T51" fmla="*/ 1127 h 12398"/>
              <a:gd name="T52" fmla="*/ 11647 w 12774"/>
              <a:gd name="T53" fmla="*/ 3381 h 12398"/>
              <a:gd name="T54" fmla="*/ 11647 w 12774"/>
              <a:gd name="T55" fmla="*/ 9017 h 12398"/>
              <a:gd name="T56" fmla="*/ 5656 w 12774"/>
              <a:gd name="T57" fmla="*/ 2991 h 12398"/>
              <a:gd name="T58" fmla="*/ 6419 w 12774"/>
              <a:gd name="T59" fmla="*/ 2688 h 12398"/>
              <a:gd name="T60" fmla="*/ 7099 w 12774"/>
              <a:gd name="T61" fmla="*/ 2904 h 12398"/>
              <a:gd name="T62" fmla="*/ 7325 w 12774"/>
              <a:gd name="T63" fmla="*/ 3480 h 12398"/>
              <a:gd name="T64" fmla="*/ 7126 w 12774"/>
              <a:gd name="T65" fmla="*/ 3970 h 12398"/>
              <a:gd name="T66" fmla="*/ 6893 w 12774"/>
              <a:gd name="T67" fmla="*/ 4193 h 12398"/>
              <a:gd name="T68" fmla="*/ 6199 w 12774"/>
              <a:gd name="T69" fmla="*/ 4912 h 12398"/>
              <a:gd name="T70" fmla="*/ 6068 w 12774"/>
              <a:gd name="T71" fmla="*/ 5451 h 12398"/>
              <a:gd name="T72" fmla="*/ 6068 w 12774"/>
              <a:gd name="T73" fmla="*/ 5593 h 12398"/>
              <a:gd name="T74" fmla="*/ 6624 w 12774"/>
              <a:gd name="T75" fmla="*/ 5593 h 12398"/>
              <a:gd name="T76" fmla="*/ 6624 w 12774"/>
              <a:gd name="T77" fmla="*/ 5451 h 12398"/>
              <a:gd name="T78" fmla="*/ 6755 w 12774"/>
              <a:gd name="T79" fmla="*/ 4992 h 12398"/>
              <a:gd name="T80" fmla="*/ 7071 w 12774"/>
              <a:gd name="T81" fmla="*/ 4658 h 12398"/>
              <a:gd name="T82" fmla="*/ 7634 w 12774"/>
              <a:gd name="T83" fmla="*/ 4180 h 12398"/>
              <a:gd name="T84" fmla="*/ 7889 w 12774"/>
              <a:gd name="T85" fmla="*/ 3456 h 12398"/>
              <a:gd name="T86" fmla="*/ 7504 w 12774"/>
              <a:gd name="T87" fmla="*/ 2582 h 12398"/>
              <a:gd name="T88" fmla="*/ 6446 w 12774"/>
              <a:gd name="T89" fmla="*/ 2254 h 12398"/>
              <a:gd name="T90" fmla="*/ 5292 w 12774"/>
              <a:gd name="T91" fmla="*/ 2663 h 12398"/>
              <a:gd name="T92" fmla="*/ 4887 w 12774"/>
              <a:gd name="T93" fmla="*/ 3703 h 12398"/>
              <a:gd name="T94" fmla="*/ 5436 w 12774"/>
              <a:gd name="T95" fmla="*/ 3703 h 12398"/>
              <a:gd name="T96" fmla="*/ 5656 w 12774"/>
              <a:gd name="T97" fmla="*/ 2991 h 12398"/>
              <a:gd name="T98" fmla="*/ 6645 w 12774"/>
              <a:gd name="T99" fmla="*/ 6132 h 12398"/>
              <a:gd name="T100" fmla="*/ 6350 w 12774"/>
              <a:gd name="T101" fmla="*/ 6027 h 12398"/>
              <a:gd name="T102" fmla="*/ 6054 w 12774"/>
              <a:gd name="T103" fmla="*/ 6132 h 12398"/>
              <a:gd name="T104" fmla="*/ 5931 w 12774"/>
              <a:gd name="T105" fmla="*/ 6392 h 12398"/>
              <a:gd name="T106" fmla="*/ 6054 w 12774"/>
              <a:gd name="T107" fmla="*/ 6659 h 12398"/>
              <a:gd name="T108" fmla="*/ 6350 w 12774"/>
              <a:gd name="T109" fmla="*/ 6764 h 12398"/>
              <a:gd name="T110" fmla="*/ 6645 w 12774"/>
              <a:gd name="T111" fmla="*/ 6659 h 12398"/>
              <a:gd name="T112" fmla="*/ 6762 w 12774"/>
              <a:gd name="T113" fmla="*/ 6392 h 12398"/>
              <a:gd name="T114" fmla="*/ 6645 w 12774"/>
              <a:gd name="T115" fmla="*/ 6132 h 1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74" h="12398">
                <a:moveTo>
                  <a:pt x="3007" y="10144"/>
                </a:moveTo>
                <a:lnTo>
                  <a:pt x="9766" y="10144"/>
                </a:lnTo>
                <a:lnTo>
                  <a:pt x="9766" y="9015"/>
                </a:lnTo>
                <a:lnTo>
                  <a:pt x="3007" y="9015"/>
                </a:lnTo>
                <a:lnTo>
                  <a:pt x="3007" y="10144"/>
                </a:lnTo>
                <a:close/>
                <a:moveTo>
                  <a:pt x="3007" y="8641"/>
                </a:moveTo>
                <a:lnTo>
                  <a:pt x="9766" y="8641"/>
                </a:lnTo>
                <a:lnTo>
                  <a:pt x="9766" y="7512"/>
                </a:lnTo>
                <a:lnTo>
                  <a:pt x="3007" y="7512"/>
                </a:lnTo>
                <a:lnTo>
                  <a:pt x="3007" y="8641"/>
                </a:lnTo>
                <a:close/>
                <a:moveTo>
                  <a:pt x="9768" y="0"/>
                </a:moveTo>
                <a:lnTo>
                  <a:pt x="3006" y="0"/>
                </a:lnTo>
                <a:cubicBezTo>
                  <a:pt x="1345" y="0"/>
                  <a:pt x="0" y="1345"/>
                  <a:pt x="0" y="3005"/>
                </a:cubicBezTo>
                <a:lnTo>
                  <a:pt x="0" y="9392"/>
                </a:lnTo>
                <a:cubicBezTo>
                  <a:pt x="0" y="11052"/>
                  <a:pt x="1345" y="12398"/>
                  <a:pt x="3006" y="12398"/>
                </a:cubicBezTo>
                <a:lnTo>
                  <a:pt x="9768" y="12398"/>
                </a:lnTo>
                <a:cubicBezTo>
                  <a:pt x="11429" y="12398"/>
                  <a:pt x="12774" y="11052"/>
                  <a:pt x="12774" y="9392"/>
                </a:cubicBezTo>
                <a:lnTo>
                  <a:pt x="12774" y="3005"/>
                </a:lnTo>
                <a:cubicBezTo>
                  <a:pt x="12774" y="1345"/>
                  <a:pt x="11429" y="0"/>
                  <a:pt x="9768" y="0"/>
                </a:cubicBezTo>
                <a:close/>
                <a:moveTo>
                  <a:pt x="11647" y="9017"/>
                </a:moveTo>
                <a:cubicBezTo>
                  <a:pt x="11647" y="10261"/>
                  <a:pt x="10637" y="11271"/>
                  <a:pt x="9393" y="11271"/>
                </a:cubicBezTo>
                <a:lnTo>
                  <a:pt x="3381" y="11271"/>
                </a:lnTo>
                <a:cubicBezTo>
                  <a:pt x="2136" y="11271"/>
                  <a:pt x="1127" y="10261"/>
                  <a:pt x="1127" y="9017"/>
                </a:cubicBezTo>
                <a:lnTo>
                  <a:pt x="1127" y="3381"/>
                </a:lnTo>
                <a:cubicBezTo>
                  <a:pt x="1127" y="2136"/>
                  <a:pt x="2136" y="1127"/>
                  <a:pt x="3381" y="1127"/>
                </a:cubicBezTo>
                <a:lnTo>
                  <a:pt x="9393" y="1127"/>
                </a:lnTo>
                <a:cubicBezTo>
                  <a:pt x="10637" y="1127"/>
                  <a:pt x="11647" y="2136"/>
                  <a:pt x="11647" y="3381"/>
                </a:cubicBezTo>
                <a:lnTo>
                  <a:pt x="11647" y="9017"/>
                </a:lnTo>
                <a:close/>
                <a:moveTo>
                  <a:pt x="5656" y="2991"/>
                </a:moveTo>
                <a:cubicBezTo>
                  <a:pt x="5827" y="2787"/>
                  <a:pt x="6082" y="2688"/>
                  <a:pt x="6419" y="2688"/>
                </a:cubicBezTo>
                <a:cubicBezTo>
                  <a:pt x="6707" y="2688"/>
                  <a:pt x="6934" y="2755"/>
                  <a:pt x="7099" y="2904"/>
                </a:cubicBezTo>
                <a:cubicBezTo>
                  <a:pt x="7250" y="3041"/>
                  <a:pt x="7325" y="3233"/>
                  <a:pt x="7325" y="3480"/>
                </a:cubicBezTo>
                <a:cubicBezTo>
                  <a:pt x="7325" y="3654"/>
                  <a:pt x="7257" y="3815"/>
                  <a:pt x="7126" y="3970"/>
                </a:cubicBezTo>
                <a:cubicBezTo>
                  <a:pt x="7078" y="4019"/>
                  <a:pt x="7002" y="4094"/>
                  <a:pt x="6893" y="4193"/>
                </a:cubicBezTo>
                <a:cubicBezTo>
                  <a:pt x="6522" y="4490"/>
                  <a:pt x="6288" y="4726"/>
                  <a:pt x="6199" y="4912"/>
                </a:cubicBezTo>
                <a:cubicBezTo>
                  <a:pt x="6109" y="5067"/>
                  <a:pt x="6068" y="5246"/>
                  <a:pt x="6068" y="5451"/>
                </a:cubicBezTo>
                <a:lnTo>
                  <a:pt x="6068" y="5593"/>
                </a:lnTo>
                <a:lnTo>
                  <a:pt x="6624" y="5593"/>
                </a:lnTo>
                <a:lnTo>
                  <a:pt x="6624" y="5451"/>
                </a:lnTo>
                <a:cubicBezTo>
                  <a:pt x="6624" y="5283"/>
                  <a:pt x="6666" y="5129"/>
                  <a:pt x="6755" y="4992"/>
                </a:cubicBezTo>
                <a:cubicBezTo>
                  <a:pt x="6824" y="4881"/>
                  <a:pt x="6927" y="4769"/>
                  <a:pt x="7071" y="4658"/>
                </a:cubicBezTo>
                <a:cubicBezTo>
                  <a:pt x="7374" y="4416"/>
                  <a:pt x="7566" y="4255"/>
                  <a:pt x="7634" y="4180"/>
                </a:cubicBezTo>
                <a:cubicBezTo>
                  <a:pt x="7799" y="3976"/>
                  <a:pt x="7889" y="3735"/>
                  <a:pt x="7889" y="3456"/>
                </a:cubicBezTo>
                <a:cubicBezTo>
                  <a:pt x="7889" y="3084"/>
                  <a:pt x="7758" y="2792"/>
                  <a:pt x="7504" y="2582"/>
                </a:cubicBezTo>
                <a:cubicBezTo>
                  <a:pt x="7243" y="2359"/>
                  <a:pt x="6886" y="2254"/>
                  <a:pt x="6446" y="2254"/>
                </a:cubicBezTo>
                <a:cubicBezTo>
                  <a:pt x="5958" y="2254"/>
                  <a:pt x="5574" y="2390"/>
                  <a:pt x="5292" y="2663"/>
                </a:cubicBezTo>
                <a:cubicBezTo>
                  <a:pt x="5024" y="2923"/>
                  <a:pt x="4887" y="3270"/>
                  <a:pt x="4887" y="3703"/>
                </a:cubicBezTo>
                <a:lnTo>
                  <a:pt x="5436" y="3703"/>
                </a:lnTo>
                <a:cubicBezTo>
                  <a:pt x="5436" y="3400"/>
                  <a:pt x="5512" y="3165"/>
                  <a:pt x="5656" y="2991"/>
                </a:cubicBezTo>
                <a:close/>
                <a:moveTo>
                  <a:pt x="6645" y="6132"/>
                </a:moveTo>
                <a:cubicBezTo>
                  <a:pt x="6563" y="6058"/>
                  <a:pt x="6467" y="6027"/>
                  <a:pt x="6350" y="6027"/>
                </a:cubicBezTo>
                <a:cubicBezTo>
                  <a:pt x="6226" y="6027"/>
                  <a:pt x="6130" y="6058"/>
                  <a:pt x="6054" y="6132"/>
                </a:cubicBezTo>
                <a:cubicBezTo>
                  <a:pt x="5972" y="6200"/>
                  <a:pt x="5931" y="6287"/>
                  <a:pt x="5931" y="6392"/>
                </a:cubicBezTo>
                <a:cubicBezTo>
                  <a:pt x="5931" y="6497"/>
                  <a:pt x="5972" y="6584"/>
                  <a:pt x="6054" y="6659"/>
                </a:cubicBezTo>
                <a:cubicBezTo>
                  <a:pt x="6130" y="6727"/>
                  <a:pt x="6226" y="6764"/>
                  <a:pt x="6350" y="6764"/>
                </a:cubicBezTo>
                <a:cubicBezTo>
                  <a:pt x="6460" y="6764"/>
                  <a:pt x="6563" y="6727"/>
                  <a:pt x="6645" y="6659"/>
                </a:cubicBezTo>
                <a:cubicBezTo>
                  <a:pt x="6721" y="6591"/>
                  <a:pt x="6762" y="6504"/>
                  <a:pt x="6762" y="6392"/>
                </a:cubicBezTo>
                <a:cubicBezTo>
                  <a:pt x="6762" y="6287"/>
                  <a:pt x="6721" y="6200"/>
                  <a:pt x="6645" y="6132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188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4068613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071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99854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5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728" r:id="rId14"/>
    <p:sldLayoutId id="2147483693" r:id="rId15"/>
    <p:sldLayoutId id="2147483710" r:id="rId16"/>
    <p:sldLayoutId id="2147483706" r:id="rId17"/>
    <p:sldLayoutId id="2147483714" r:id="rId18"/>
    <p:sldLayoutId id="2147483726" r:id="rId19"/>
    <p:sldLayoutId id="214748372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推荐功能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FC074C-AF96-4907-97C8-30FF76B98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ALS </a:t>
            </a:r>
            <a:r>
              <a:rPr lang="zh-CN" altLang="en-US"/>
              <a:t>是交替最小二乘 （</a:t>
            </a:r>
            <a:r>
              <a:rPr lang="en-US" altLang="zh-CN"/>
              <a:t>alternatng least squares</a:t>
            </a:r>
            <a:r>
              <a:rPr lang="zh-CN" altLang="en-US"/>
              <a:t>）的简称，是基于模型的推荐算法。</a:t>
            </a:r>
            <a:endParaRPr lang="en-US" altLang="zh-CN"/>
          </a:p>
          <a:p>
            <a:r>
              <a:rPr lang="zh-CN" altLang="en-US"/>
              <a:t>通过观察到的所有用户给产品的打分，来推断每个用户的喜好并向用户推荐适合的产品。</a:t>
            </a:r>
            <a:endParaRPr lang="en-US" altLang="zh-CN"/>
          </a:p>
          <a:p>
            <a:r>
              <a:rPr lang="zh-CN" altLang="en-US"/>
              <a:t>从协同过滤的分类来说，</a:t>
            </a:r>
            <a:r>
              <a:rPr lang="en-US" altLang="zh-CN"/>
              <a:t>ALS</a:t>
            </a:r>
            <a:r>
              <a:rPr lang="zh-CN" altLang="en-US"/>
              <a:t>算法属于</a:t>
            </a:r>
            <a:r>
              <a:rPr lang="en-US" altLang="zh-CN"/>
              <a:t>User-Item CF</a:t>
            </a:r>
            <a:r>
              <a:rPr lang="zh-CN" altLang="en-US"/>
              <a:t>，也叫做混合</a:t>
            </a:r>
            <a:r>
              <a:rPr lang="en-US" altLang="zh-CN"/>
              <a:t>CF</a:t>
            </a:r>
            <a:r>
              <a:rPr lang="zh-CN" altLang="en-US"/>
              <a:t>，它同时考虑了</a:t>
            </a:r>
            <a:r>
              <a:rPr lang="en-US" altLang="zh-CN"/>
              <a:t>User</a:t>
            </a:r>
            <a:r>
              <a:rPr lang="zh-CN" altLang="en-US"/>
              <a:t>和</a:t>
            </a:r>
            <a:r>
              <a:rPr lang="en-US" altLang="zh-CN"/>
              <a:t>Item</a:t>
            </a:r>
            <a:r>
              <a:rPr lang="zh-CN" altLang="en-US"/>
              <a:t>两个方面。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232CBC-623F-4C98-BDEB-0859A5FF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664"/>
            <a:ext cx="8771021" cy="517190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54AAA-D7AD-4596-8A70-03A8B83BA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ALS</a:t>
            </a:r>
            <a:r>
              <a:rPr lang="zh-CN" altLang="en-US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49601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F11E44-66EE-4171-B977-63C6FC7282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020867"/>
          </a:xfrm>
        </p:spPr>
        <p:txBody>
          <a:bodyPr/>
          <a:lstStyle/>
          <a:p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首先拿到的原始数据是每个听众对每首歌的评分矩阵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A</a:t>
            </a:r>
          </a:p>
          <a:p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ALS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矩阵分解会把矩阵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分解成两个矩阵的相乘，分别是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矩阵和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矩阵</a:t>
            </a:r>
            <a:endParaRPr lang="zh-CN" altLang="en-US"/>
          </a:p>
          <a:p>
            <a:pPr marL="0" indent="0">
              <a:buNone/>
            </a:pP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685415-97B0-4F20-B819-3484BA93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D3406-11EC-4249-AEC5-2B410F39D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ALS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举例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B039A0EC-C3C2-4A20-BE3B-CD425804B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62015"/>
              </p:ext>
            </p:extLst>
          </p:nvPr>
        </p:nvGraphicFramePr>
        <p:xfrm>
          <a:off x="806130" y="3000342"/>
          <a:ext cx="8966522" cy="17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2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1195294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1644708921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505755023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1954414273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2091587241"/>
                    </a:ext>
                  </a:extLst>
                </a:gridCol>
              </a:tblGrid>
              <a:tr h="33161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痴心绝对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学猫叫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红豆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浮夸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明天你好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4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7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6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8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4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7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4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2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66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F11E44-66EE-4171-B977-63C6FC7282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499366"/>
            <a:ext cx="10749598" cy="517191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333333"/>
                </a:solidFill>
                <a:latin typeface="Source Code Pro" panose="020B0509030403020204" pitchFamily="49" charset="0"/>
              </a:rPr>
              <a:t>评分</a:t>
            </a:r>
            <a:r>
              <a:rPr lang="zh-CN" altLang="en-US" b="0" i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矩阵</a:t>
            </a:r>
            <a:r>
              <a:rPr lang="en-US" altLang="zh-CN" b="0" i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A=</a:t>
            </a:r>
            <a:r>
              <a:rPr lang="zh-CN" altLang="en-US" b="0" i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矩阵</a:t>
            </a:r>
            <a:r>
              <a:rPr lang="en-US" altLang="zh-CN" b="0" i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lang="zh-CN" altLang="en-US" b="0" i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和矩阵</a:t>
            </a:r>
            <a:r>
              <a:rPr lang="en-US" altLang="zh-CN" b="0" i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lang="zh-CN" altLang="en-US" b="0" i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的转秩的乘积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685415-97B0-4F20-B819-3484BA93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D3406-11EC-4249-AEC5-2B410F39D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ALS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举例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20FDDE4-076F-483B-88FB-A61E5BB1B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32775"/>
              </p:ext>
            </p:extLst>
          </p:nvPr>
        </p:nvGraphicFramePr>
        <p:xfrm>
          <a:off x="796605" y="2082098"/>
          <a:ext cx="896652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59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244633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2348935">
                  <a:extLst>
                    <a:ext uri="{9D8B030D-6E8A-4147-A177-3AD203B41FA5}">
                      <a16:colId xmlns:a16="http://schemas.microsoft.com/office/drawing/2014/main" val="1644708921"/>
                    </a:ext>
                  </a:extLst>
                </a:gridCol>
                <a:gridCol w="1799691">
                  <a:extLst>
                    <a:ext uri="{9D8B030D-6E8A-4147-A177-3AD203B41FA5}">
                      <a16:colId xmlns:a16="http://schemas.microsoft.com/office/drawing/2014/main" val="505755023"/>
                    </a:ext>
                  </a:extLst>
                </a:gridCol>
              </a:tblGrid>
              <a:tr h="269380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性格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教育程度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兴趣爱好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269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X11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X12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X13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26938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X21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X22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X23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26938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X31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X32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X33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26938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4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X41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X42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X43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26126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0752180-0599-46DF-914F-30342D8CE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16646"/>
              </p:ext>
            </p:extLst>
          </p:nvPr>
        </p:nvGraphicFramePr>
        <p:xfrm>
          <a:off x="796605" y="4222534"/>
          <a:ext cx="8966522" cy="141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2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1195294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1644708921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505755023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1954414273"/>
                    </a:ext>
                  </a:extLst>
                </a:gridCol>
                <a:gridCol w="1644277">
                  <a:extLst>
                    <a:ext uri="{9D8B030D-6E8A-4147-A177-3AD203B41FA5}">
                      <a16:colId xmlns:a16="http://schemas.microsoft.com/office/drawing/2014/main" val="2091587241"/>
                    </a:ext>
                  </a:extLst>
                </a:gridCol>
              </a:tblGrid>
              <a:tr h="33161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痴心绝对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学猫叫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红豆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浮夸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明天你好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性格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Y11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Y12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Y13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Y14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Y15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教育程度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Y21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Y22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Y23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Y24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Y25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兴趣爱好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Y31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Y32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Y33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Y34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Y35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4BC591C-D2F9-4D02-8E8A-C2C7E832977E}"/>
              </a:ext>
            </a:extLst>
          </p:cNvPr>
          <p:cNvSpPr txBox="1">
            <a:spLocks/>
          </p:cNvSpPr>
          <p:nvPr/>
        </p:nvSpPr>
        <p:spPr>
          <a:xfrm>
            <a:off x="9145666" y="3635925"/>
            <a:ext cx="974249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矩阵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X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556852B3-52D9-4728-9EE4-3C7A957BE666}"/>
              </a:ext>
            </a:extLst>
          </p:cNvPr>
          <p:cNvSpPr txBox="1">
            <a:spLocks/>
          </p:cNvSpPr>
          <p:nvPr/>
        </p:nvSpPr>
        <p:spPr>
          <a:xfrm>
            <a:off x="9145666" y="5513888"/>
            <a:ext cx="974249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矩阵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Y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889844-C577-4C09-AB7A-EA1A16107D67}"/>
              </a:ext>
            </a:extLst>
          </p:cNvPr>
          <p:cNvSpPr/>
          <p:nvPr/>
        </p:nvSpPr>
        <p:spPr>
          <a:xfrm>
            <a:off x="3181350" y="2407920"/>
            <a:ext cx="2438400" cy="1350577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64F393-4A65-4F4A-8B9B-71BE5114CDF1}"/>
              </a:ext>
            </a:extLst>
          </p:cNvPr>
          <p:cNvSpPr/>
          <p:nvPr/>
        </p:nvSpPr>
        <p:spPr>
          <a:xfrm>
            <a:off x="1962149" y="4540469"/>
            <a:ext cx="7800977" cy="389718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7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用户推荐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0E1E-0936-453F-A87F-BC8929980E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8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FDDD4B5-3B76-4737-B00E-2A7E0C0DC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社交网络中，好友推荐已经是不可或缺的功能。</a:t>
            </a:r>
            <a:endParaRPr lang="en-US" altLang="zh-CN"/>
          </a:p>
          <a:p>
            <a:r>
              <a:rPr lang="zh-CN" altLang="en-US"/>
              <a:t>通过用户的个人资料推荐与其具有相似兴趣爱好的其他用户</a:t>
            </a:r>
            <a:endParaRPr lang="en-US" altLang="zh-CN"/>
          </a:p>
          <a:p>
            <a:r>
              <a:rPr lang="zh-CN" altLang="en-US"/>
              <a:t>根据‘社交链’进行推荐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4EEBA44-280D-4539-A3EC-F2398960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用户推荐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F2A81EF-CD8E-4C9B-B61B-A89C2DC00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需求概述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787700-29AA-41C3-9281-A0D52D135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1719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对于好友的推荐，需要找出每个用户之间的相似性，具体规则如下：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138922-8214-4642-B5DA-8ABD532B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用户推荐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59991-E169-4D7A-B98B-8AD275D9F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评分规则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33F89E8-C939-4D9B-B364-FE53618B1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73521"/>
              </p:ext>
            </p:extLst>
          </p:nvPr>
        </p:nvGraphicFramePr>
        <p:xfrm>
          <a:off x="806130" y="2361337"/>
          <a:ext cx="8966520" cy="213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20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6170319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31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行为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评分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年龄差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0-2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岁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30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3-5 20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5-10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岁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岁以上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性别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异性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30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 同性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位置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同城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20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分不同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学历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相同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20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分不同 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兴趣爱好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每项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2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0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7BDB9A-5645-4BEF-8BA7-BE81A67A75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449492"/>
          </a:xfrm>
        </p:spPr>
        <p:txBody>
          <a:bodyPr/>
          <a:lstStyle/>
          <a:p>
            <a:r>
              <a:rPr lang="zh-CN" altLang="en-US"/>
              <a:t>推荐系统读取数据库中的用户数据</a:t>
            </a:r>
            <a:endParaRPr lang="en-US" altLang="zh-CN"/>
          </a:p>
          <a:p>
            <a:r>
              <a:rPr lang="zh-CN" altLang="en-US"/>
              <a:t>根据用户资料，进行推荐运算</a:t>
            </a:r>
            <a:endParaRPr lang="en-US" altLang="zh-CN"/>
          </a:p>
          <a:p>
            <a:r>
              <a:rPr lang="zh-CN" altLang="en-US"/>
              <a:t>将推荐数据存入到</a:t>
            </a:r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8FECF9-F7B8-44DC-A8AE-020EB7D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用户推荐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8D881-77C7-46F8-92F3-3FD52D8EA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流程分析</a:t>
            </a:r>
            <a:endParaRPr lang="zh-CN" altLang="en-US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6CD3C276-7735-46CB-B271-A7D60423A953}"/>
              </a:ext>
            </a:extLst>
          </p:cNvPr>
          <p:cNvSpPr/>
          <p:nvPr/>
        </p:nvSpPr>
        <p:spPr>
          <a:xfrm>
            <a:off x="1842488" y="4985088"/>
            <a:ext cx="1152466" cy="415407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AE7305-EC08-4A93-BEF0-53760EECF63C}"/>
              </a:ext>
            </a:extLst>
          </p:cNvPr>
          <p:cNvSpPr/>
          <p:nvPr/>
        </p:nvSpPr>
        <p:spPr>
          <a:xfrm>
            <a:off x="1842488" y="4035107"/>
            <a:ext cx="1152466" cy="4219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推荐系统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FD6C4F-A0B2-4781-9F5C-2477CC31A759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>
            <a:off x="2418721" y="4457024"/>
            <a:ext cx="0" cy="52806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00A4582-DCBE-49BE-9A78-F273ABC1E4C9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>
            <a:off x="2994954" y="4246066"/>
            <a:ext cx="1126750" cy="325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5B959EDB-4DFF-4CAB-ABEA-F7A8DFBD4D8E}"/>
              </a:ext>
            </a:extLst>
          </p:cNvPr>
          <p:cNvSpPr/>
          <p:nvPr/>
        </p:nvSpPr>
        <p:spPr>
          <a:xfrm>
            <a:off x="4121704" y="4041617"/>
            <a:ext cx="1152466" cy="415407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44AEC706-3CEC-4674-8B0A-B8B48B3D6613}"/>
              </a:ext>
            </a:extLst>
          </p:cNvPr>
          <p:cNvSpPr txBox="1">
            <a:spLocks/>
          </p:cNvSpPr>
          <p:nvPr/>
        </p:nvSpPr>
        <p:spPr>
          <a:xfrm>
            <a:off x="2994954" y="3912180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推荐结果存入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EED0064-F599-44A0-8916-65BDB1097E4C}"/>
              </a:ext>
            </a:extLst>
          </p:cNvPr>
          <p:cNvSpPr/>
          <p:nvPr/>
        </p:nvSpPr>
        <p:spPr>
          <a:xfrm>
            <a:off x="6400920" y="4035106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探花系统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BBDFEBD-F7FB-4BD6-8C09-D21A28145218}"/>
              </a:ext>
            </a:extLst>
          </p:cNvPr>
          <p:cNvCxnSpPr>
            <a:cxnSpLocks/>
            <a:stCxn id="29" idx="1"/>
            <a:endCxn id="19" idx="4"/>
          </p:cNvCxnSpPr>
          <p:nvPr/>
        </p:nvCxnSpPr>
        <p:spPr>
          <a:xfrm flipH="1">
            <a:off x="5274170" y="4246065"/>
            <a:ext cx="1126750" cy="3256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9B8EF16D-923E-49F8-A4D6-3FCDBFEEA0D9}"/>
              </a:ext>
            </a:extLst>
          </p:cNvPr>
          <p:cNvSpPr txBox="1">
            <a:spLocks/>
          </p:cNvSpPr>
          <p:nvPr/>
        </p:nvSpPr>
        <p:spPr>
          <a:xfrm>
            <a:off x="2446968" y="4538546"/>
            <a:ext cx="1240201" cy="6560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查询计算</a:t>
            </a:r>
            <a:endParaRPr lang="zh-CN" altLang="en-US" sz="1200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346D6FB0-4574-4F18-877E-E28B90285B8F}"/>
              </a:ext>
            </a:extLst>
          </p:cNvPr>
          <p:cNvSpPr txBox="1">
            <a:spLocks/>
          </p:cNvSpPr>
          <p:nvPr/>
        </p:nvSpPr>
        <p:spPr>
          <a:xfrm>
            <a:off x="5681229" y="3912180"/>
            <a:ext cx="1240201" cy="6560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查询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45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3" grpId="0"/>
      <p:bldP spid="29" grpId="0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50F343-C42A-41AF-88FB-A5FA618DF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推荐系统是由专业的大数据人员开发编写的，我们只需要部署运行。在课程中已经以</a:t>
            </a:r>
            <a:r>
              <a:rPr lang="en-US" altLang="zh-CN"/>
              <a:t>docker-compose</a:t>
            </a:r>
            <a:r>
              <a:rPr lang="zh-CN" altLang="en-US"/>
              <a:t>提供了相应系统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8EF4EF-B451-497B-8E6E-8EA64CCC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用户推荐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2F013-18DC-4040-A24F-BBD93C076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部署推荐系统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73A1C7-2D49-4B5A-BAFA-B28813ED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88" y="2172510"/>
            <a:ext cx="10657132" cy="1569660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进入目录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cd /root/docker-file/</a:t>
            </a:r>
            <a:r>
              <a:rPr lang="en-US" altLang="zh-CN" sz="1200">
                <a:solidFill>
                  <a:srgbClr val="333333"/>
                </a:solidFill>
                <a:latin typeface="Consolas" panose="020B0609020204030204" pitchFamily="49" charset="0"/>
              </a:rPr>
              <a:t>recommend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创建容器并启动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docker-compose up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查看容器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222222"/>
                </a:solidFill>
                <a:latin typeface="Consolas" panose="020B0609020204030204" pitchFamily="49" charset="0"/>
              </a:rPr>
              <a:t>docker ps -a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1485CD07-826C-4AAA-933B-37509E23436C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8ECBBA-3B2C-4F28-AD8F-113D124EA027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527E5B-50EE-461F-B360-4628C0A6521C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E45F438-BAF2-4273-BA40-3EA9995A6114}"/>
              </a:ext>
            </a:extLst>
          </p:cNvPr>
          <p:cNvSpPr txBox="1"/>
          <p:nvPr/>
        </p:nvSpPr>
        <p:spPr>
          <a:xfrm>
            <a:off x="1401012" y="5651322"/>
            <a:ext cx="8165660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推荐系统会访问本地数据库，所以需要打开本地数据库的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远程访问权限</a:t>
            </a:r>
            <a:endParaRPr lang="en-US" altLang="zh-CN" sz="1400">
              <a:solidFill>
                <a:srgbClr val="AD2B26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推荐系统内部包含了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好友推荐，动态推荐以及视频推荐。</a:t>
            </a:r>
            <a:endParaRPr lang="en-US" altLang="zh-CN" sz="1400">
              <a:solidFill>
                <a:srgbClr val="AD2B26"/>
              </a:solidFill>
              <a:ea typeface="Alibaba PuHuiTi R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F52DFC-B22B-48C2-B521-5BACECE8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63" y="4004605"/>
            <a:ext cx="10606757" cy="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50F343-C42A-41AF-88FB-A5FA618DF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173266"/>
          </a:xfrm>
        </p:spPr>
        <p:txBody>
          <a:bodyPr/>
          <a:lstStyle/>
          <a:p>
            <a:r>
              <a:rPr lang="zh-CN" altLang="en-US"/>
              <a:t>删除</a:t>
            </a:r>
            <a:r>
              <a:rPr lang="en-US" altLang="zh-CN"/>
              <a:t>MongoDB</a:t>
            </a:r>
            <a:r>
              <a:rPr lang="zh-CN" altLang="en-US"/>
              <a:t>中</a:t>
            </a:r>
            <a:r>
              <a:rPr lang="en-US" altLang="zh-CN"/>
              <a:t>recommend_user</a:t>
            </a:r>
            <a:r>
              <a:rPr lang="zh-CN" altLang="en-US"/>
              <a:t>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分钟后可以发现重新生成了新的推荐数据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8EF4EF-B451-497B-8E6E-8EA64CCC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用户推荐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2F013-18DC-4040-A24F-BBD93C076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推荐测试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1485CD07-826C-4AAA-933B-37509E23436C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1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7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动态推荐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0E1E-0936-453F-A87F-BC8929980E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9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了解推荐系统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用户推荐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ea typeface="黑体" panose="02010609060101010101" pitchFamily="49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动态与视频推荐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4AF76C-FF01-43F8-A00C-96A4D2993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88751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在圈子功能中，针对于用户发布的动态信息，系统可以根据用户的发布、浏览、点赞等操作，对动态信息做计算，然后对每个用户进行不同的推荐。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13CEC98-F506-4DD5-B0D9-A27A09EA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动态推荐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0B5C1B-424E-4722-AA91-7670B6422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68554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4AF76C-FF01-43F8-A00C-96A4D2993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1989823"/>
          </a:xfrm>
        </p:spPr>
        <p:txBody>
          <a:bodyPr/>
          <a:lstStyle/>
          <a:p>
            <a:r>
              <a:rPr lang="zh-CN" altLang="en-US"/>
              <a:t>用户的业务操作，发送日志消息到</a:t>
            </a:r>
            <a:r>
              <a:rPr lang="en-US" altLang="zh-CN"/>
              <a:t>RabbitMQ</a:t>
            </a:r>
          </a:p>
          <a:p>
            <a:r>
              <a:rPr lang="zh-CN" altLang="en-US"/>
              <a:t>数据采集系统获取消息，将数据存入</a:t>
            </a:r>
            <a:r>
              <a:rPr lang="en-US" altLang="zh-CN"/>
              <a:t>MongoDB</a:t>
            </a:r>
          </a:p>
          <a:p>
            <a:r>
              <a:rPr lang="zh-CN" altLang="en-US"/>
              <a:t>推荐系统（</a:t>
            </a:r>
            <a:r>
              <a:rPr lang="en-US" altLang="zh-CN"/>
              <a:t>Spark</a:t>
            </a:r>
            <a:r>
              <a:rPr lang="zh-CN" altLang="en-US"/>
              <a:t>）拉取数据，进行推荐计算并存入</a:t>
            </a:r>
            <a:r>
              <a:rPr lang="en-US" altLang="zh-CN"/>
              <a:t>Redis</a:t>
            </a:r>
          </a:p>
          <a:p>
            <a:r>
              <a:rPr lang="zh-CN" altLang="en-US"/>
              <a:t>探花系统从</a:t>
            </a:r>
            <a:r>
              <a:rPr lang="en-US" altLang="zh-CN"/>
              <a:t>Redis</a:t>
            </a:r>
            <a:r>
              <a:rPr lang="zh-CN" altLang="en-US"/>
              <a:t>获取推荐数据结果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13CEC98-F506-4DD5-B0D9-A27A09EA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动态推荐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0B5C1B-424E-4722-AA91-7670B6422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E5F52C-A68B-454A-BBE3-C1D9BFCBCE7F}"/>
              </a:ext>
            </a:extLst>
          </p:cNvPr>
          <p:cNvSpPr/>
          <p:nvPr/>
        </p:nvSpPr>
        <p:spPr>
          <a:xfrm>
            <a:off x="7011822" y="5558220"/>
            <a:ext cx="1152466" cy="66100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RabbitMQ</a:t>
            </a:r>
            <a:endParaRPr lang="zh-CN" altLang="en-US" sz="1400" dirty="0">
              <a:ea typeface="Alibaba PuHuiTi B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DE95EF-5BB6-4C10-9353-67423ED3A5D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917314" y="4989304"/>
            <a:ext cx="964440" cy="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7223A04-FF14-41DB-B4F6-052E06E0399A}"/>
              </a:ext>
            </a:extLst>
          </p:cNvPr>
          <p:cNvSpPr txBox="1">
            <a:spLocks/>
          </p:cNvSpPr>
          <p:nvPr/>
        </p:nvSpPr>
        <p:spPr>
          <a:xfrm>
            <a:off x="5671512" y="554360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发送日志消息</a:t>
            </a:r>
            <a:endParaRPr lang="zh-CN" altLang="en-US" sz="1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A92034C-92DD-4750-B93D-B6F10BA14CF4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8164288" y="5882344"/>
            <a:ext cx="1126750" cy="637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1880AFB-E496-4C78-B3E8-6BDDB39336D1}"/>
              </a:ext>
            </a:extLst>
          </p:cNvPr>
          <p:cNvSpPr txBox="1">
            <a:spLocks/>
          </p:cNvSpPr>
          <p:nvPr/>
        </p:nvSpPr>
        <p:spPr>
          <a:xfrm>
            <a:off x="8236246" y="5558220"/>
            <a:ext cx="1225499" cy="2934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获取日志消息</a:t>
            </a:r>
            <a:endParaRPr lang="zh-CN" altLang="en-US" sz="1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1141609-8D14-4B0E-B06D-29104884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08" y="4473514"/>
            <a:ext cx="514906" cy="103157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22178D6-5583-495E-9D83-954406667F24}"/>
              </a:ext>
            </a:extLst>
          </p:cNvPr>
          <p:cNvSpPr/>
          <p:nvPr/>
        </p:nvSpPr>
        <p:spPr>
          <a:xfrm>
            <a:off x="4881754" y="4778346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探花系统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3488781-6AB8-454B-B4D2-95A43339CC2D}"/>
              </a:ext>
            </a:extLst>
          </p:cNvPr>
          <p:cNvSpPr/>
          <p:nvPr/>
        </p:nvSpPr>
        <p:spPr>
          <a:xfrm>
            <a:off x="9291038" y="5671385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日志采集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AD002A-EF6A-449D-99EA-D84561B5F095}"/>
              </a:ext>
            </a:extLst>
          </p:cNvPr>
          <p:cNvCxnSpPr>
            <a:cxnSpLocks/>
            <a:stCxn id="17" idx="0"/>
            <a:endCxn id="26" idx="3"/>
          </p:cNvCxnSpPr>
          <p:nvPr/>
        </p:nvCxnSpPr>
        <p:spPr>
          <a:xfrm flipV="1">
            <a:off x="9867271" y="5143320"/>
            <a:ext cx="0" cy="52806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0630A530-6848-4362-9A44-123E09B8D41E}"/>
              </a:ext>
            </a:extLst>
          </p:cNvPr>
          <p:cNvSpPr/>
          <p:nvPr/>
        </p:nvSpPr>
        <p:spPr>
          <a:xfrm>
            <a:off x="9291038" y="4727913"/>
            <a:ext cx="1152466" cy="415407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DFCB64-44C1-4252-B991-82D65A0A111F}"/>
              </a:ext>
            </a:extLst>
          </p:cNvPr>
          <p:cNvSpPr/>
          <p:nvPr/>
        </p:nvSpPr>
        <p:spPr>
          <a:xfrm>
            <a:off x="9291038" y="3777932"/>
            <a:ext cx="1152466" cy="4219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推荐系统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0A71E83-E998-483A-A6B0-2690651AE86F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9867271" y="4199849"/>
            <a:ext cx="0" cy="52806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382D573-B191-4020-BD42-219EAD603237}"/>
              </a:ext>
            </a:extLst>
          </p:cNvPr>
          <p:cNvCxnSpPr>
            <a:cxnSpLocks/>
            <a:stCxn id="27" idx="1"/>
            <a:endCxn id="34" idx="4"/>
          </p:cNvCxnSpPr>
          <p:nvPr/>
        </p:nvCxnSpPr>
        <p:spPr>
          <a:xfrm flipH="1" flipV="1">
            <a:off x="8065534" y="3985636"/>
            <a:ext cx="1225504" cy="325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体 33">
            <a:extLst>
              <a:ext uri="{FF2B5EF4-FFF2-40B4-BE49-F238E27FC236}">
                <a16:creationId xmlns:a16="http://schemas.microsoft.com/office/drawing/2014/main" id="{6C4B4A17-7B74-4F19-8C54-4D9041554194}"/>
              </a:ext>
            </a:extLst>
          </p:cNvPr>
          <p:cNvSpPr/>
          <p:nvPr/>
        </p:nvSpPr>
        <p:spPr>
          <a:xfrm>
            <a:off x="6913068" y="3777932"/>
            <a:ext cx="1152466" cy="415407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387C453-10DC-4EDE-AB4D-A4DB01FF3B69}"/>
              </a:ext>
            </a:extLst>
          </p:cNvPr>
          <p:cNvCxnSpPr>
            <a:stCxn id="16" idx="2"/>
            <a:endCxn id="7" idx="1"/>
          </p:cNvCxnSpPr>
          <p:nvPr/>
        </p:nvCxnSpPr>
        <p:spPr>
          <a:xfrm rot="16200000" flipH="1">
            <a:off x="5912608" y="4789509"/>
            <a:ext cx="688460" cy="1509967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98285E-5E23-4199-80BC-092B1B6FE28F}"/>
              </a:ext>
            </a:extLst>
          </p:cNvPr>
          <p:cNvCxnSpPr>
            <a:cxnSpLocks/>
            <a:stCxn id="16" idx="0"/>
            <a:endCxn id="34" idx="2"/>
          </p:cNvCxnSpPr>
          <p:nvPr/>
        </p:nvCxnSpPr>
        <p:spPr>
          <a:xfrm rot="5400000" flipH="1" flipV="1">
            <a:off x="5811106" y="3676385"/>
            <a:ext cx="792710" cy="1411213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1DEA6901-FB34-4E6E-BBE0-CFC466886198}"/>
              </a:ext>
            </a:extLst>
          </p:cNvPr>
          <p:cNvSpPr txBox="1">
            <a:spLocks/>
          </p:cNvSpPr>
          <p:nvPr/>
        </p:nvSpPr>
        <p:spPr>
          <a:xfrm>
            <a:off x="5671511" y="363595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查询推荐数据</a:t>
            </a:r>
            <a:endParaRPr lang="zh-CN" altLang="en-US" sz="1200" dirty="0"/>
          </a:p>
        </p:txBody>
      </p:sp>
      <p:sp>
        <p:nvSpPr>
          <p:cNvPr id="53" name="文本占位符 3">
            <a:extLst>
              <a:ext uri="{FF2B5EF4-FFF2-40B4-BE49-F238E27FC236}">
                <a16:creationId xmlns:a16="http://schemas.microsoft.com/office/drawing/2014/main" id="{BAD46DB0-FA75-4468-ABA4-DBAC145E0C85}"/>
              </a:ext>
            </a:extLst>
          </p:cNvPr>
          <p:cNvSpPr txBox="1">
            <a:spLocks/>
          </p:cNvSpPr>
          <p:nvPr/>
        </p:nvSpPr>
        <p:spPr>
          <a:xfrm>
            <a:off x="8164288" y="363595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推荐结果存入</a:t>
            </a:r>
            <a:endParaRPr lang="zh-CN" altLang="en-US" sz="1200" dirty="0"/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BA6A0A24-70D5-4A99-94D0-96D130D3C8A8}"/>
              </a:ext>
            </a:extLst>
          </p:cNvPr>
          <p:cNvSpPr txBox="1">
            <a:spLocks/>
          </p:cNvSpPr>
          <p:nvPr/>
        </p:nvSpPr>
        <p:spPr>
          <a:xfrm>
            <a:off x="9867271" y="5258804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保存</a:t>
            </a:r>
            <a:endParaRPr lang="zh-CN" altLang="en-US" sz="1200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E6B63CFD-E51B-4ACA-92D7-F840B230CEF4}"/>
              </a:ext>
            </a:extLst>
          </p:cNvPr>
          <p:cNvSpPr txBox="1">
            <a:spLocks/>
          </p:cNvSpPr>
          <p:nvPr/>
        </p:nvSpPr>
        <p:spPr>
          <a:xfrm>
            <a:off x="9867270" y="426255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查询并计算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01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4" grpId="0"/>
      <p:bldP spid="16" grpId="0" animBg="1"/>
      <p:bldP spid="17" grpId="0" animBg="1"/>
      <p:bldP spid="26" grpId="0" animBg="1"/>
      <p:bldP spid="27" grpId="0" animBg="1"/>
      <p:bldP spid="34" grpId="0" animBg="1"/>
      <p:bldP spid="52" grpId="0"/>
      <p:bldP spid="5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E16593-D67E-44C4-9D50-32C44E27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1D61A-7B11-4F72-9CE6-9E0E3B936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消息类型说明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7A99D2-567E-4CE5-8F6E-8BC911746790}"/>
              </a:ext>
            </a:extLst>
          </p:cNvPr>
          <p:cNvSpPr/>
          <p:nvPr/>
        </p:nvSpPr>
        <p:spPr>
          <a:xfrm>
            <a:off x="1197555" y="4243686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探花系统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52A0B4-A549-42F9-A307-E51DCC209CAE}"/>
              </a:ext>
            </a:extLst>
          </p:cNvPr>
          <p:cNvSpPr/>
          <p:nvPr/>
        </p:nvSpPr>
        <p:spPr>
          <a:xfrm>
            <a:off x="3590222" y="3108113"/>
            <a:ext cx="4706753" cy="2809806"/>
          </a:xfrm>
          <a:prstGeom prst="rect">
            <a:avLst/>
          </a:prstGeom>
          <a:noFill/>
          <a:ln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FE1D6E1-DB09-4FBC-91AB-6207A758430C}"/>
              </a:ext>
            </a:extLst>
          </p:cNvPr>
          <p:cNvSpPr txBox="1">
            <a:spLocks/>
          </p:cNvSpPr>
          <p:nvPr/>
        </p:nvSpPr>
        <p:spPr>
          <a:xfrm>
            <a:off x="3782965" y="5496001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RabbitMQ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7A3765-D432-48AA-B241-ED138900C821}"/>
              </a:ext>
            </a:extLst>
          </p:cNvPr>
          <p:cNvSpPr/>
          <p:nvPr/>
        </p:nvSpPr>
        <p:spPr>
          <a:xfrm>
            <a:off x="3888602" y="3420933"/>
            <a:ext cx="875899" cy="20674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交换机</a:t>
            </a:r>
            <a:endParaRPr lang="en-US" altLang="zh-CN" sz="1400">
              <a:solidFill>
                <a:srgbClr val="FFFFFF"/>
              </a:solidFill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8D8C62-79AD-4E01-859F-ABEEEA9055D4}"/>
              </a:ext>
            </a:extLst>
          </p:cNvPr>
          <p:cNvSpPr/>
          <p:nvPr/>
        </p:nvSpPr>
        <p:spPr>
          <a:xfrm>
            <a:off x="5496022" y="3425417"/>
            <a:ext cx="2512194" cy="4129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队列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-</a:t>
            </a:r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处理 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log.*</a:t>
            </a:r>
            <a:endParaRPr lang="zh-CN" altLang="en-US" sz="1400">
              <a:solidFill>
                <a:srgbClr val="FFFFFF"/>
              </a:solidFill>
              <a:ea typeface="Alibaba PuHuiTi B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A26342-682B-4319-90E7-0750A2C216E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501" y="3631891"/>
            <a:ext cx="731521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6E601A-BAE2-4E77-B323-BFE9959EDDA0}"/>
              </a:ext>
            </a:extLst>
          </p:cNvPr>
          <p:cNvCxnSpPr/>
          <p:nvPr/>
        </p:nvCxnSpPr>
        <p:spPr>
          <a:xfrm>
            <a:off x="4764504" y="4422757"/>
            <a:ext cx="731519" cy="1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839-1FA4-4704-A38E-E5BEAF7C316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764501" y="5281883"/>
            <a:ext cx="731521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96B6FCF-8658-4A85-A2D4-AA496D1865DB}"/>
              </a:ext>
            </a:extLst>
          </p:cNvPr>
          <p:cNvSpPr/>
          <p:nvPr/>
        </p:nvSpPr>
        <p:spPr>
          <a:xfrm>
            <a:off x="9481901" y="3412823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管理后台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483BB13-ACBB-4F3D-BA32-158BF28A7F27}"/>
              </a:ext>
            </a:extLst>
          </p:cNvPr>
          <p:cNvSpPr/>
          <p:nvPr/>
        </p:nvSpPr>
        <p:spPr>
          <a:xfrm>
            <a:off x="9486978" y="4211798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日志采集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E05192F-4C6C-4C83-8CB9-CC17E555D6A7}"/>
              </a:ext>
            </a:extLst>
          </p:cNvPr>
          <p:cNvSpPr/>
          <p:nvPr/>
        </p:nvSpPr>
        <p:spPr>
          <a:xfrm>
            <a:off x="9489704" y="5075409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日志采集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1C6B47-8879-4284-8D02-6C5B983461B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8008216" y="4422757"/>
            <a:ext cx="1478762" cy="5298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62AA28F-280D-44D1-BA28-58EFE30738E7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>
            <a:off x="8008216" y="5281883"/>
            <a:ext cx="1481488" cy="4485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0E8CA2-CB8B-4329-B263-5965867C397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008216" y="3623782"/>
            <a:ext cx="1473685" cy="8109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116569D-A429-4EF0-882B-B1330713695E}"/>
              </a:ext>
            </a:extLst>
          </p:cNvPr>
          <p:cNvSpPr/>
          <p:nvPr/>
        </p:nvSpPr>
        <p:spPr>
          <a:xfrm>
            <a:off x="5496022" y="4221581"/>
            <a:ext cx="2512194" cy="4129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        处理 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log.movement</a:t>
            </a:r>
            <a:endParaRPr lang="zh-CN" altLang="en-US" sz="1400">
              <a:solidFill>
                <a:srgbClr val="FFFFFF"/>
              </a:solidFill>
              <a:ea typeface="Alibaba PuHuiTi B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89112C4-B026-4077-A9A3-A5684011143A}"/>
              </a:ext>
            </a:extLst>
          </p:cNvPr>
          <p:cNvSpPr/>
          <p:nvPr/>
        </p:nvSpPr>
        <p:spPr>
          <a:xfrm>
            <a:off x="5496022" y="5075409"/>
            <a:ext cx="2512194" cy="4129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处理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log.video</a:t>
            </a:r>
            <a:endParaRPr lang="zh-CN" altLang="en-US" sz="1400">
              <a:solidFill>
                <a:srgbClr val="FFFFFF"/>
              </a:solidFill>
              <a:ea typeface="Alibaba PuHuiTi B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C998CE5-4B28-446C-88BD-FD2DC734A87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437756" y="4454645"/>
            <a:ext cx="1450846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id="{FCBDD59A-9697-43B1-BECA-D4965C215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97" y="4970719"/>
            <a:ext cx="2871455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"exchange"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交换机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"routingKey"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log.movement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占位符 1">
            <a:extLst>
              <a:ext uri="{FF2B5EF4-FFF2-40B4-BE49-F238E27FC236}">
                <a16:creationId xmlns:a16="http://schemas.microsoft.com/office/drawing/2014/main" id="{3160F3A4-C828-4CBA-9756-C8D74A3637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3545"/>
            <a:ext cx="11279061" cy="107076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探花项目间使用</a:t>
            </a:r>
            <a:r>
              <a:rPr lang="en-US" altLang="zh-CN"/>
              <a:t>RabbitMQ</a:t>
            </a:r>
            <a:r>
              <a:rPr lang="zh-CN" altLang="en-US"/>
              <a:t>收发消息，这里采用</a:t>
            </a:r>
            <a:r>
              <a:rPr lang="en-US" altLang="zh-CN"/>
              <a:t>topic</a:t>
            </a:r>
            <a:r>
              <a:rPr lang="zh-CN" altLang="en-US"/>
              <a:t>类型消息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日志消息</a:t>
            </a:r>
            <a:r>
              <a:rPr lang="en-US" altLang="zh-CN"/>
              <a:t>key</a:t>
            </a:r>
            <a:r>
              <a:rPr lang="zh-CN" altLang="en-US"/>
              <a:t>规则：</a:t>
            </a:r>
            <a:r>
              <a:rPr lang="en-US" altLang="zh-CN"/>
              <a:t>log.xxx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D8934B6-5F89-4B56-B482-44803F9DD2CB}"/>
              </a:ext>
            </a:extLst>
          </p:cNvPr>
          <p:cNvSpPr txBox="1">
            <a:spLocks/>
          </p:cNvSpPr>
          <p:nvPr/>
        </p:nvSpPr>
        <p:spPr>
          <a:xfrm>
            <a:off x="2654184" y="4086152"/>
            <a:ext cx="936038" cy="2708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发送消息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55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6" grpId="0" animBg="1"/>
      <p:bldP spid="17" grpId="0" animBg="1"/>
      <p:bldP spid="18" grpId="0" animBg="1"/>
      <p:bldP spid="36" grpId="0" animBg="1"/>
      <p:bldP spid="37" grpId="0" animBg="1"/>
      <p:bldP spid="54" grpId="0" animBg="1"/>
      <p:bldP spid="55" grpId="0" uiExpand="1" build="p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AA7E71-A28F-42ED-972A-166BF6E20B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7796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为了更加精准的进行数据推荐，针对用户不同的行为，设置不同的评分规则。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47559-FED5-49A8-8D72-E19FCA87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动态推荐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D82A2-93C5-4B3D-9693-19EDA52C3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评分规则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90076073-AA23-42BC-B4C8-6EBBC790E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05406"/>
              </p:ext>
            </p:extLst>
          </p:nvPr>
        </p:nvGraphicFramePr>
        <p:xfrm>
          <a:off x="881569" y="2324100"/>
          <a:ext cx="9681655" cy="213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13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314260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5114924">
                  <a:extLst>
                    <a:ext uri="{9D8B030D-6E8A-4147-A177-3AD203B41FA5}">
                      <a16:colId xmlns:a16="http://schemas.microsoft.com/office/drawing/2014/main" val="2623902334"/>
                    </a:ext>
                  </a:extLst>
                </a:gridCol>
              </a:tblGrid>
              <a:tr h="331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行为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评分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浏览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查看动态详情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点赞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动态点赞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喜欢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8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动态喜欢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评论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发布动态评论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发布动态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基础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文字长度：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以内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分，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50~100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之间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2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分，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以上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3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2832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A404F8F-272B-4C15-8E0B-EE6311A7B471}"/>
              </a:ext>
            </a:extLst>
          </p:cNvPr>
          <p:cNvGrpSpPr/>
          <p:nvPr/>
        </p:nvGrpSpPr>
        <p:grpSpPr>
          <a:xfrm>
            <a:off x="874364" y="5334450"/>
            <a:ext cx="9448197" cy="1051184"/>
            <a:chOff x="874364" y="5334450"/>
            <a:chExt cx="9448197" cy="1051184"/>
          </a:xfrm>
        </p:grpSpPr>
        <p:sp>
          <p:nvSpPr>
            <p:cNvPr id="7" name="三角形 9">
              <a:extLst>
                <a:ext uri="{FF2B5EF4-FFF2-40B4-BE49-F238E27FC236}">
                  <a16:creationId xmlns:a16="http://schemas.microsoft.com/office/drawing/2014/main" id="{28EA8326-229A-4214-8D1F-31F9C66AC1EA}"/>
                </a:ext>
              </a:extLst>
            </p:cNvPr>
            <p:cNvSpPr/>
            <p:nvPr/>
          </p:nvSpPr>
          <p:spPr>
            <a:xfrm rot="2651319">
              <a:off x="880978" y="569103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ABDA20-EB74-4474-9019-5B61B9682867}"/>
                </a:ext>
              </a:extLst>
            </p:cNvPr>
            <p:cNvSpPr/>
            <p:nvPr/>
          </p:nvSpPr>
          <p:spPr>
            <a:xfrm>
              <a:off x="974293" y="5334450"/>
              <a:ext cx="9348268" cy="1051184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F03F94-7856-47C2-8931-56B24A58AF6E}"/>
                </a:ext>
              </a:extLst>
            </p:cNvPr>
            <p:cNvSpPr/>
            <p:nvPr/>
          </p:nvSpPr>
          <p:spPr>
            <a:xfrm>
              <a:off x="874364" y="5406920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注意事项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B62EC03-71C5-4299-B0FF-EA71D5B28D57}"/>
                </a:ext>
              </a:extLst>
            </p:cNvPr>
            <p:cNvSpPr txBox="1"/>
            <p:nvPr/>
          </p:nvSpPr>
          <p:spPr>
            <a:xfrm>
              <a:off x="1869439" y="5567470"/>
              <a:ext cx="8165660" cy="705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rgbClr val="08225C"/>
                  </a:solidFill>
                  <a:latin typeface="Consolas" panose="020B06090202040302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Calibri" panose="020F0502020204030204" pitchFamily="34" charset="0"/>
                  <a:ea typeface="Alibaba PuHuiTi R"/>
                </a:rPr>
                <a:t>为什么自己发布动态还要计分？</a:t>
              </a:r>
              <a:endParaRPr lang="en-US" altLang="zh-CN">
                <a:solidFill>
                  <a:srgbClr val="AD2B26"/>
                </a:solidFill>
                <a:latin typeface="Calibri" panose="020F0502020204030204" pitchFamily="34" charset="0"/>
                <a:ea typeface="Alibaba PuHuiTi R"/>
              </a:endParaRPr>
            </a:p>
            <a:p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自己发布就相当于自己对此动态也感兴趣，这样就可以在相似的人之间进行推荐了</a:t>
              </a:r>
              <a:endPara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44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47559-FED5-49A8-8D72-E19FCA87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动态推荐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A3C67D-CC50-448E-B8C7-D6D4D3BE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完善动态推荐系统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BB8FC7F-F344-4B43-B784-D46E7F6FE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、创建数据采集系统工程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、编写监听器，监听动态日志数据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、计算评分，存入</a:t>
            </a:r>
            <a:r>
              <a:rPr lang="en-US" altLang="zh-CN"/>
              <a:t>MongoDB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7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视频推荐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0E1E-0936-453F-A87F-BC8929980E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1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4AF76C-FF01-43F8-A00C-96A4D2993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88751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在圈子功能中，针对于用户发布的动态信息，系统可以根据用户的发布、浏览、点赞等操作，对动态信息做计算，然后对每个用户进行不同的推荐。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13CEC98-F506-4DD5-B0D9-A27A09EA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视频推荐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0B5C1B-424E-4722-AA91-7670B6422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41847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4AF76C-FF01-43F8-A00C-96A4D2993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1989823"/>
          </a:xfrm>
        </p:spPr>
        <p:txBody>
          <a:bodyPr/>
          <a:lstStyle/>
          <a:p>
            <a:r>
              <a:rPr lang="zh-CN" altLang="en-US"/>
              <a:t>用户的业务操作，发送日志消息到</a:t>
            </a:r>
            <a:r>
              <a:rPr lang="en-US" altLang="zh-CN"/>
              <a:t>RabbitMQ</a:t>
            </a:r>
          </a:p>
          <a:p>
            <a:r>
              <a:rPr lang="zh-CN" altLang="en-US"/>
              <a:t>数据采集系统获取消息，将数据存入</a:t>
            </a:r>
            <a:r>
              <a:rPr lang="en-US" altLang="zh-CN"/>
              <a:t>MongoDB</a:t>
            </a:r>
          </a:p>
          <a:p>
            <a:r>
              <a:rPr lang="zh-CN" altLang="en-US"/>
              <a:t>推荐系统（</a:t>
            </a:r>
            <a:r>
              <a:rPr lang="en-US" altLang="zh-CN"/>
              <a:t>Spark</a:t>
            </a:r>
            <a:r>
              <a:rPr lang="zh-CN" altLang="en-US"/>
              <a:t>）拉取数据，进行推荐计算并存入</a:t>
            </a:r>
            <a:r>
              <a:rPr lang="en-US" altLang="zh-CN"/>
              <a:t>Redis</a:t>
            </a:r>
          </a:p>
          <a:p>
            <a:r>
              <a:rPr lang="zh-CN" altLang="en-US"/>
              <a:t>探花系统从</a:t>
            </a:r>
            <a:r>
              <a:rPr lang="en-US" altLang="zh-CN"/>
              <a:t>Redis</a:t>
            </a:r>
            <a:r>
              <a:rPr lang="zh-CN" altLang="en-US"/>
              <a:t>获取推荐数据结果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13CEC98-F506-4DD5-B0D9-A27A09EA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视频推荐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0B5C1B-424E-4722-AA91-7670B6422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E5F52C-A68B-454A-BBE3-C1D9BFCBCE7F}"/>
              </a:ext>
            </a:extLst>
          </p:cNvPr>
          <p:cNvSpPr/>
          <p:nvPr/>
        </p:nvSpPr>
        <p:spPr>
          <a:xfrm>
            <a:off x="7011822" y="5558220"/>
            <a:ext cx="1152466" cy="66100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RabbitMQ</a:t>
            </a:r>
            <a:endParaRPr lang="zh-CN" altLang="en-US" sz="1400" dirty="0">
              <a:ea typeface="Alibaba PuHuiTi B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DE95EF-5BB6-4C10-9353-67423ED3A5D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917314" y="4989304"/>
            <a:ext cx="964440" cy="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7223A04-FF14-41DB-B4F6-052E06E0399A}"/>
              </a:ext>
            </a:extLst>
          </p:cNvPr>
          <p:cNvSpPr txBox="1">
            <a:spLocks/>
          </p:cNvSpPr>
          <p:nvPr/>
        </p:nvSpPr>
        <p:spPr>
          <a:xfrm>
            <a:off x="5671512" y="554360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发送日志消息</a:t>
            </a:r>
            <a:endParaRPr lang="zh-CN" altLang="en-US" sz="1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A92034C-92DD-4750-B93D-B6F10BA14CF4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8164288" y="5882344"/>
            <a:ext cx="1126750" cy="637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1880AFB-E496-4C78-B3E8-6BDDB39336D1}"/>
              </a:ext>
            </a:extLst>
          </p:cNvPr>
          <p:cNvSpPr txBox="1">
            <a:spLocks/>
          </p:cNvSpPr>
          <p:nvPr/>
        </p:nvSpPr>
        <p:spPr>
          <a:xfrm>
            <a:off x="8236246" y="5558220"/>
            <a:ext cx="1225499" cy="2934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获取日志消息</a:t>
            </a:r>
            <a:endParaRPr lang="zh-CN" altLang="en-US" sz="1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1141609-8D14-4B0E-B06D-29104884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08" y="4473514"/>
            <a:ext cx="514906" cy="103157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22178D6-5583-495E-9D83-954406667F24}"/>
              </a:ext>
            </a:extLst>
          </p:cNvPr>
          <p:cNvSpPr/>
          <p:nvPr/>
        </p:nvSpPr>
        <p:spPr>
          <a:xfrm>
            <a:off x="4881754" y="4778346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探花系统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3488781-6AB8-454B-B4D2-95A43339CC2D}"/>
              </a:ext>
            </a:extLst>
          </p:cNvPr>
          <p:cNvSpPr/>
          <p:nvPr/>
        </p:nvSpPr>
        <p:spPr>
          <a:xfrm>
            <a:off x="9291038" y="5671385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日志采集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AD002A-EF6A-449D-99EA-D84561B5F095}"/>
              </a:ext>
            </a:extLst>
          </p:cNvPr>
          <p:cNvCxnSpPr>
            <a:cxnSpLocks/>
            <a:stCxn id="17" idx="0"/>
            <a:endCxn id="26" idx="3"/>
          </p:cNvCxnSpPr>
          <p:nvPr/>
        </p:nvCxnSpPr>
        <p:spPr>
          <a:xfrm flipV="1">
            <a:off x="9867271" y="5143320"/>
            <a:ext cx="0" cy="52806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0630A530-6848-4362-9A44-123E09B8D41E}"/>
              </a:ext>
            </a:extLst>
          </p:cNvPr>
          <p:cNvSpPr/>
          <p:nvPr/>
        </p:nvSpPr>
        <p:spPr>
          <a:xfrm>
            <a:off x="9291038" y="4727913"/>
            <a:ext cx="1152466" cy="415407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DFCB64-44C1-4252-B991-82D65A0A111F}"/>
              </a:ext>
            </a:extLst>
          </p:cNvPr>
          <p:cNvSpPr/>
          <p:nvPr/>
        </p:nvSpPr>
        <p:spPr>
          <a:xfrm>
            <a:off x="9291038" y="3777932"/>
            <a:ext cx="1152466" cy="4219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推荐系统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0A71E83-E998-483A-A6B0-2690651AE86F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9867271" y="4199849"/>
            <a:ext cx="0" cy="52806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382D573-B191-4020-BD42-219EAD603237}"/>
              </a:ext>
            </a:extLst>
          </p:cNvPr>
          <p:cNvCxnSpPr>
            <a:cxnSpLocks/>
            <a:stCxn id="27" idx="1"/>
            <a:endCxn id="34" idx="4"/>
          </p:cNvCxnSpPr>
          <p:nvPr/>
        </p:nvCxnSpPr>
        <p:spPr>
          <a:xfrm flipH="1" flipV="1">
            <a:off x="8065534" y="3985636"/>
            <a:ext cx="1225504" cy="325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体 33">
            <a:extLst>
              <a:ext uri="{FF2B5EF4-FFF2-40B4-BE49-F238E27FC236}">
                <a16:creationId xmlns:a16="http://schemas.microsoft.com/office/drawing/2014/main" id="{6C4B4A17-7B74-4F19-8C54-4D9041554194}"/>
              </a:ext>
            </a:extLst>
          </p:cNvPr>
          <p:cNvSpPr/>
          <p:nvPr/>
        </p:nvSpPr>
        <p:spPr>
          <a:xfrm>
            <a:off x="6913068" y="3777932"/>
            <a:ext cx="1152466" cy="415407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387C453-10DC-4EDE-AB4D-A4DB01FF3B69}"/>
              </a:ext>
            </a:extLst>
          </p:cNvPr>
          <p:cNvCxnSpPr>
            <a:stCxn id="16" idx="2"/>
            <a:endCxn id="7" idx="1"/>
          </p:cNvCxnSpPr>
          <p:nvPr/>
        </p:nvCxnSpPr>
        <p:spPr>
          <a:xfrm rot="16200000" flipH="1">
            <a:off x="5912608" y="4789509"/>
            <a:ext cx="688460" cy="1509967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98285E-5E23-4199-80BC-092B1B6FE28F}"/>
              </a:ext>
            </a:extLst>
          </p:cNvPr>
          <p:cNvCxnSpPr>
            <a:cxnSpLocks/>
            <a:stCxn id="16" idx="0"/>
            <a:endCxn id="34" idx="2"/>
          </p:cNvCxnSpPr>
          <p:nvPr/>
        </p:nvCxnSpPr>
        <p:spPr>
          <a:xfrm rot="5400000" flipH="1" flipV="1">
            <a:off x="5811106" y="3676385"/>
            <a:ext cx="792710" cy="1411213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1DEA6901-FB34-4E6E-BBE0-CFC466886198}"/>
              </a:ext>
            </a:extLst>
          </p:cNvPr>
          <p:cNvSpPr txBox="1">
            <a:spLocks/>
          </p:cNvSpPr>
          <p:nvPr/>
        </p:nvSpPr>
        <p:spPr>
          <a:xfrm>
            <a:off x="5671511" y="363595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查询推荐数据</a:t>
            </a:r>
            <a:endParaRPr lang="zh-CN" altLang="en-US" sz="1200" dirty="0"/>
          </a:p>
        </p:txBody>
      </p:sp>
      <p:sp>
        <p:nvSpPr>
          <p:cNvPr id="53" name="文本占位符 3">
            <a:extLst>
              <a:ext uri="{FF2B5EF4-FFF2-40B4-BE49-F238E27FC236}">
                <a16:creationId xmlns:a16="http://schemas.microsoft.com/office/drawing/2014/main" id="{BAD46DB0-FA75-4468-ABA4-DBAC145E0C85}"/>
              </a:ext>
            </a:extLst>
          </p:cNvPr>
          <p:cNvSpPr txBox="1">
            <a:spLocks/>
          </p:cNvSpPr>
          <p:nvPr/>
        </p:nvSpPr>
        <p:spPr>
          <a:xfrm>
            <a:off x="8164288" y="363595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推荐结果存入</a:t>
            </a:r>
            <a:endParaRPr lang="zh-CN" altLang="en-US" sz="1200" dirty="0"/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BA6A0A24-70D5-4A99-94D0-96D130D3C8A8}"/>
              </a:ext>
            </a:extLst>
          </p:cNvPr>
          <p:cNvSpPr txBox="1">
            <a:spLocks/>
          </p:cNvSpPr>
          <p:nvPr/>
        </p:nvSpPr>
        <p:spPr>
          <a:xfrm>
            <a:off x="9867271" y="5258804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保存</a:t>
            </a:r>
            <a:endParaRPr lang="zh-CN" altLang="en-US" sz="1200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E6B63CFD-E51B-4ACA-92D7-F840B230CEF4}"/>
              </a:ext>
            </a:extLst>
          </p:cNvPr>
          <p:cNvSpPr txBox="1">
            <a:spLocks/>
          </p:cNvSpPr>
          <p:nvPr/>
        </p:nvSpPr>
        <p:spPr>
          <a:xfrm>
            <a:off x="9867270" y="4262555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查询并计算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59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4" grpId="0"/>
      <p:bldP spid="16" grpId="0" animBg="1"/>
      <p:bldP spid="17" grpId="0" animBg="1"/>
      <p:bldP spid="26" grpId="0" animBg="1"/>
      <p:bldP spid="27" grpId="0" animBg="1"/>
      <p:bldP spid="34" grpId="0" animBg="1"/>
      <p:bldP spid="52" grpId="0"/>
      <p:bldP spid="5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AA7E71-A28F-42ED-972A-166BF6E20B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7796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为了更加精准的进行数据推荐，针对用户不同的行为，设置不同的评分规则。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47559-FED5-49A8-8D72-E19FCA87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视频推荐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D82A2-93C5-4B3D-9693-19EDA52C3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评分规则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90076073-AA23-42BC-B4C8-6EBBC790E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81802"/>
              </p:ext>
            </p:extLst>
          </p:nvPr>
        </p:nvGraphicFramePr>
        <p:xfrm>
          <a:off x="881569" y="2324100"/>
          <a:ext cx="9681655" cy="141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13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314260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5114924">
                  <a:extLst>
                    <a:ext uri="{9D8B030D-6E8A-4147-A177-3AD203B41FA5}">
                      <a16:colId xmlns:a16="http://schemas.microsoft.com/office/drawing/2014/main" val="2623902334"/>
                    </a:ext>
                  </a:extLst>
                </a:gridCol>
              </a:tblGrid>
              <a:tr h="331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行为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评分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点赞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5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查看动态详情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评论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动态点赞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发布视频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2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动态喜欢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8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47559-FED5-49A8-8D72-E19FCA87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视频推荐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A3C67D-CC50-448E-B8C7-D6D4D3BE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完善动态推荐系统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BB8FC7F-F344-4B43-B784-D46E7F6FE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、编写监听器，监听视频日志数据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、计算评分，存入</a:t>
            </a:r>
            <a:r>
              <a:rPr lang="en-US" altLang="zh-CN"/>
              <a:t>MongoDB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9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16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了解推荐系统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5DDAB77-847F-47DF-8631-30E49F8DE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177397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、用户推荐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60763B-FEF3-4E3C-95ED-60709954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91" y="2328333"/>
            <a:ext cx="6020368" cy="19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5DDAB77-847F-47DF-8631-30E49F8DE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177397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、动态与视频推荐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5FCB6-2C6A-4E95-B625-C0E26A34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48" y="2582332"/>
            <a:ext cx="5783302" cy="19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部署推荐系统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完成动态推荐功能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完成视频推荐功能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圈子互动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1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3F4BBA-78FE-42EE-B309-9C39B0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8A916F-39EB-4B0C-959C-AC4699554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263E657-9CC9-4322-9B54-9DB0ABCA9730}"/>
              </a:ext>
            </a:extLst>
          </p:cNvPr>
          <p:cNvSpPr txBox="1">
            <a:spLocks/>
          </p:cNvSpPr>
          <p:nvPr/>
        </p:nvSpPr>
        <p:spPr>
          <a:xfrm>
            <a:off x="721201" y="1635973"/>
            <a:ext cx="10749598" cy="24676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b="0" i="0">
                <a:solidFill>
                  <a:srgbClr val="1A1A1A"/>
                </a:solidFill>
                <a:effectLst/>
                <a:latin typeface="lucida grande"/>
              </a:rPr>
              <a:t>搜索推荐隐藏在生活的各个角落里，比如抖音、快手的视频推荐，京东、淘宝的商品推荐</a:t>
            </a:r>
            <a:endParaRPr lang="en-US" altLang="zh-CN" b="0" i="0">
              <a:solidFill>
                <a:srgbClr val="1A1A1A"/>
              </a:solidFill>
              <a:effectLst/>
              <a:latin typeface="lucida grande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b="0" i="0">
                <a:solidFill>
                  <a:srgbClr val="1A1A1A"/>
                </a:solidFill>
                <a:effectLst/>
                <a:latin typeface="lucida grande"/>
              </a:rPr>
              <a:t>推荐系统基于用户数据和物品数据，通过的算法，为用户推荐符合需求的物品，以达到提高用户体验的目的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4EF9AD-B39B-4303-BD27-E2B0C7C467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553623"/>
          </a:xfrm>
        </p:spPr>
        <p:txBody>
          <a:bodyPr/>
          <a:lstStyle/>
          <a:p>
            <a:r>
              <a:rPr lang="zh-CN" altLang="en-US"/>
              <a:t>用户使用应用产生日志数据</a:t>
            </a:r>
            <a:endParaRPr lang="en-US" altLang="zh-CN"/>
          </a:p>
          <a:p>
            <a:r>
              <a:rPr lang="zh-CN" altLang="en-US"/>
              <a:t>日志数据经由数据采集系统存入数据库</a:t>
            </a:r>
            <a:endParaRPr lang="en-US" altLang="zh-CN"/>
          </a:p>
          <a:p>
            <a:r>
              <a:rPr lang="zh-CN" altLang="en-US"/>
              <a:t>推荐系统获取数据，使用推荐算法计算推荐结果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77B27B-4219-491B-8E4E-E97536F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131D81-3DFB-4B52-82FB-CE18D8D34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业务流程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DEB85C-A7AB-4E1A-AE34-88D779CF21E6}"/>
              </a:ext>
            </a:extLst>
          </p:cNvPr>
          <p:cNvSpPr/>
          <p:nvPr/>
        </p:nvSpPr>
        <p:spPr>
          <a:xfrm>
            <a:off x="6543675" y="5085201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日志系统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A2A108C-B805-4229-B82F-CAA1D79C267E}"/>
              </a:ext>
            </a:extLst>
          </p:cNvPr>
          <p:cNvSpPr/>
          <p:nvPr/>
        </p:nvSpPr>
        <p:spPr>
          <a:xfrm>
            <a:off x="8590754" y="4024312"/>
            <a:ext cx="1038225" cy="809625"/>
          </a:xfrm>
          <a:prstGeom prst="ca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3DD9EC4-50B3-4A09-8BF8-C319C3CE099A}"/>
              </a:ext>
            </a:extLst>
          </p:cNvPr>
          <p:cNvSpPr/>
          <p:nvPr/>
        </p:nvSpPr>
        <p:spPr>
          <a:xfrm>
            <a:off x="6518489" y="3218041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推荐系统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6212E8C-74AB-4B74-B742-4F39A41D0275}"/>
              </a:ext>
            </a:extLst>
          </p:cNvPr>
          <p:cNvCxnSpPr>
            <a:stCxn id="8" idx="3"/>
            <a:endCxn id="9" idx="3"/>
          </p:cNvCxnSpPr>
          <p:nvPr/>
        </p:nvCxnSpPr>
        <p:spPr>
          <a:xfrm flipV="1">
            <a:off x="7783876" y="4833937"/>
            <a:ext cx="1325991" cy="462223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7F74596-5AC7-4282-A72F-529C4BD3EDD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758690" y="3429000"/>
            <a:ext cx="1351177" cy="59531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E0B0625-A7DE-462A-9E71-B72A4F69053D}"/>
              </a:ext>
            </a:extLst>
          </p:cNvPr>
          <p:cNvSpPr/>
          <p:nvPr/>
        </p:nvSpPr>
        <p:spPr>
          <a:xfrm>
            <a:off x="4476289" y="4218165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应用软件</a:t>
            </a:r>
          </a:p>
        </p:txBody>
      </p:sp>
      <p:sp>
        <p:nvSpPr>
          <p:cNvPr id="16" name="iconfont-11253-5330692">
            <a:extLst>
              <a:ext uri="{FF2B5EF4-FFF2-40B4-BE49-F238E27FC236}">
                <a16:creationId xmlns:a16="http://schemas.microsoft.com/office/drawing/2014/main" id="{F930E83E-99C7-4698-A6CE-BEFB35E37BC1}"/>
              </a:ext>
            </a:extLst>
          </p:cNvPr>
          <p:cNvSpPr/>
          <p:nvPr/>
        </p:nvSpPr>
        <p:spPr>
          <a:xfrm>
            <a:off x="2785175" y="4048080"/>
            <a:ext cx="507964" cy="609685"/>
          </a:xfrm>
          <a:custGeom>
            <a:avLst/>
            <a:gdLst>
              <a:gd name="T0" fmla="*/ 8332 w 8332"/>
              <a:gd name="T1" fmla="*/ 8275 h 10000"/>
              <a:gd name="T2" fmla="*/ 7926 w 8332"/>
              <a:gd name="T3" fmla="*/ 9493 h 10000"/>
              <a:gd name="T4" fmla="*/ 6946 w 8332"/>
              <a:gd name="T5" fmla="*/ 10000 h 10000"/>
              <a:gd name="T6" fmla="*/ 1386 w 8332"/>
              <a:gd name="T7" fmla="*/ 10000 h 10000"/>
              <a:gd name="T8" fmla="*/ 406 w 8332"/>
              <a:gd name="T9" fmla="*/ 9493 h 10000"/>
              <a:gd name="T10" fmla="*/ 0 w 8332"/>
              <a:gd name="T11" fmla="*/ 8275 h 10000"/>
              <a:gd name="T12" fmla="*/ 55 w 8332"/>
              <a:gd name="T13" fmla="*/ 7230 h 10000"/>
              <a:gd name="T14" fmla="*/ 260 w 8332"/>
              <a:gd name="T15" fmla="*/ 6240 h 10000"/>
              <a:gd name="T16" fmla="*/ 641 w 8332"/>
              <a:gd name="T17" fmla="*/ 5387 h 10000"/>
              <a:gd name="T18" fmla="*/ 1254 w 8332"/>
              <a:gd name="T19" fmla="*/ 4809 h 10000"/>
              <a:gd name="T20" fmla="*/ 2130 w 8332"/>
              <a:gd name="T21" fmla="*/ 4584 h 10000"/>
              <a:gd name="T22" fmla="*/ 4167 w 8332"/>
              <a:gd name="T23" fmla="*/ 5417 h 10000"/>
              <a:gd name="T24" fmla="*/ 6205 w 8332"/>
              <a:gd name="T25" fmla="*/ 4584 h 10000"/>
              <a:gd name="T26" fmla="*/ 7081 w 8332"/>
              <a:gd name="T27" fmla="*/ 4809 h 10000"/>
              <a:gd name="T28" fmla="*/ 7694 w 8332"/>
              <a:gd name="T29" fmla="*/ 5387 h 10000"/>
              <a:gd name="T30" fmla="*/ 8075 w 8332"/>
              <a:gd name="T31" fmla="*/ 6240 h 10000"/>
              <a:gd name="T32" fmla="*/ 8280 w 8332"/>
              <a:gd name="T33" fmla="*/ 7230 h 10000"/>
              <a:gd name="T34" fmla="*/ 8332 w 8332"/>
              <a:gd name="T35" fmla="*/ 8275 h 10000"/>
              <a:gd name="T36" fmla="*/ 5934 w 8332"/>
              <a:gd name="T37" fmla="*/ 733 h 10000"/>
              <a:gd name="T38" fmla="*/ 6666 w 8332"/>
              <a:gd name="T39" fmla="*/ 2500 h 10000"/>
              <a:gd name="T40" fmla="*/ 5934 w 8332"/>
              <a:gd name="T41" fmla="*/ 4268 h 10000"/>
              <a:gd name="T42" fmla="*/ 4166 w 8332"/>
              <a:gd name="T43" fmla="*/ 5000 h 10000"/>
              <a:gd name="T44" fmla="*/ 2399 w 8332"/>
              <a:gd name="T45" fmla="*/ 4268 h 10000"/>
              <a:gd name="T46" fmla="*/ 1666 w 8332"/>
              <a:gd name="T47" fmla="*/ 2500 h 10000"/>
              <a:gd name="T48" fmla="*/ 2399 w 8332"/>
              <a:gd name="T49" fmla="*/ 733 h 10000"/>
              <a:gd name="T50" fmla="*/ 4166 w 8332"/>
              <a:gd name="T51" fmla="*/ 0 h 10000"/>
              <a:gd name="T52" fmla="*/ 5934 w 8332"/>
              <a:gd name="T53" fmla="*/ 733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32" h="10000">
                <a:moveTo>
                  <a:pt x="8332" y="8275"/>
                </a:moveTo>
                <a:cubicBezTo>
                  <a:pt x="8332" y="8749"/>
                  <a:pt x="8197" y="9154"/>
                  <a:pt x="7926" y="9493"/>
                </a:cubicBezTo>
                <a:cubicBezTo>
                  <a:pt x="7655" y="9831"/>
                  <a:pt x="7327" y="10000"/>
                  <a:pt x="6946" y="10000"/>
                </a:cubicBezTo>
                <a:lnTo>
                  <a:pt x="1386" y="10000"/>
                </a:lnTo>
                <a:cubicBezTo>
                  <a:pt x="1004" y="10000"/>
                  <a:pt x="677" y="9830"/>
                  <a:pt x="406" y="9493"/>
                </a:cubicBezTo>
                <a:cubicBezTo>
                  <a:pt x="135" y="9154"/>
                  <a:pt x="0" y="8748"/>
                  <a:pt x="0" y="8275"/>
                </a:cubicBezTo>
                <a:cubicBezTo>
                  <a:pt x="0" y="7906"/>
                  <a:pt x="17" y="7558"/>
                  <a:pt x="55" y="7230"/>
                </a:cubicBezTo>
                <a:cubicBezTo>
                  <a:pt x="92" y="6903"/>
                  <a:pt x="160" y="6572"/>
                  <a:pt x="260" y="6240"/>
                </a:cubicBezTo>
                <a:cubicBezTo>
                  <a:pt x="360" y="5909"/>
                  <a:pt x="487" y="5624"/>
                  <a:pt x="641" y="5387"/>
                </a:cubicBezTo>
                <a:cubicBezTo>
                  <a:pt x="795" y="5151"/>
                  <a:pt x="1000" y="4957"/>
                  <a:pt x="1254" y="4809"/>
                </a:cubicBezTo>
                <a:cubicBezTo>
                  <a:pt x="1507" y="4660"/>
                  <a:pt x="1800" y="4584"/>
                  <a:pt x="2130" y="4584"/>
                </a:cubicBezTo>
                <a:cubicBezTo>
                  <a:pt x="2699" y="5140"/>
                  <a:pt x="3377" y="5417"/>
                  <a:pt x="4167" y="5417"/>
                </a:cubicBezTo>
                <a:cubicBezTo>
                  <a:pt x="4957" y="5417"/>
                  <a:pt x="5636" y="5140"/>
                  <a:pt x="6205" y="4584"/>
                </a:cubicBezTo>
                <a:cubicBezTo>
                  <a:pt x="6535" y="4584"/>
                  <a:pt x="6826" y="4659"/>
                  <a:pt x="7081" y="4809"/>
                </a:cubicBezTo>
                <a:cubicBezTo>
                  <a:pt x="7335" y="4957"/>
                  <a:pt x="7539" y="5151"/>
                  <a:pt x="7694" y="5387"/>
                </a:cubicBezTo>
                <a:cubicBezTo>
                  <a:pt x="7847" y="5625"/>
                  <a:pt x="7975" y="5907"/>
                  <a:pt x="8075" y="6240"/>
                </a:cubicBezTo>
                <a:cubicBezTo>
                  <a:pt x="8175" y="6571"/>
                  <a:pt x="8244" y="6901"/>
                  <a:pt x="8280" y="7230"/>
                </a:cubicBezTo>
                <a:cubicBezTo>
                  <a:pt x="8315" y="7558"/>
                  <a:pt x="8332" y="7906"/>
                  <a:pt x="8332" y="8275"/>
                </a:cubicBezTo>
                <a:close/>
                <a:moveTo>
                  <a:pt x="5934" y="733"/>
                </a:moveTo>
                <a:cubicBezTo>
                  <a:pt x="6422" y="1221"/>
                  <a:pt x="6666" y="1810"/>
                  <a:pt x="6666" y="2500"/>
                </a:cubicBezTo>
                <a:cubicBezTo>
                  <a:pt x="6666" y="3190"/>
                  <a:pt x="6422" y="3779"/>
                  <a:pt x="5934" y="4268"/>
                </a:cubicBezTo>
                <a:cubicBezTo>
                  <a:pt x="5445" y="4756"/>
                  <a:pt x="4856" y="5000"/>
                  <a:pt x="4166" y="5000"/>
                </a:cubicBezTo>
                <a:cubicBezTo>
                  <a:pt x="3476" y="5000"/>
                  <a:pt x="2887" y="4756"/>
                  <a:pt x="2399" y="4268"/>
                </a:cubicBezTo>
                <a:cubicBezTo>
                  <a:pt x="1910" y="3779"/>
                  <a:pt x="1666" y="3190"/>
                  <a:pt x="1666" y="2500"/>
                </a:cubicBezTo>
                <a:cubicBezTo>
                  <a:pt x="1666" y="1810"/>
                  <a:pt x="1910" y="1221"/>
                  <a:pt x="2399" y="733"/>
                </a:cubicBezTo>
                <a:cubicBezTo>
                  <a:pt x="2887" y="244"/>
                  <a:pt x="3476" y="0"/>
                  <a:pt x="4166" y="0"/>
                </a:cubicBezTo>
                <a:cubicBezTo>
                  <a:pt x="4856" y="0"/>
                  <a:pt x="5445" y="244"/>
                  <a:pt x="5934" y="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4DB50F-D82E-409E-8175-C23135044633}"/>
              </a:ext>
            </a:extLst>
          </p:cNvPr>
          <p:cNvCxnSpPr>
            <a:stCxn id="16" idx="15"/>
            <a:endCxn id="15" idx="1"/>
          </p:cNvCxnSpPr>
          <p:nvPr/>
        </p:nvCxnSpPr>
        <p:spPr>
          <a:xfrm>
            <a:off x="3277471" y="4428523"/>
            <a:ext cx="1198818" cy="60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DDD56C0C-175F-4017-84A8-A7AC36BBFCEB}"/>
              </a:ext>
            </a:extLst>
          </p:cNvPr>
          <p:cNvCxnSpPr>
            <a:stCxn id="15" idx="2"/>
            <a:endCxn id="8" idx="1"/>
          </p:cNvCxnSpPr>
          <p:nvPr/>
        </p:nvCxnSpPr>
        <p:spPr>
          <a:xfrm rot="16200000" flipH="1">
            <a:off x="5491993" y="4244478"/>
            <a:ext cx="656078" cy="1447285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DC5BEB8-67F1-4B0E-88F7-823583BDFBA9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5096391" y="3428999"/>
            <a:ext cx="1422099" cy="789165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7BA834CC-5506-490C-BBDC-5E8A7071608A}"/>
              </a:ext>
            </a:extLst>
          </p:cNvPr>
          <p:cNvSpPr txBox="1">
            <a:spLocks/>
          </p:cNvSpPr>
          <p:nvPr/>
        </p:nvSpPr>
        <p:spPr>
          <a:xfrm>
            <a:off x="5348100" y="4968119"/>
            <a:ext cx="1240201" cy="6560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收集日志</a:t>
            </a:r>
            <a:endParaRPr lang="zh-CN" altLang="en-US" sz="1200" dirty="0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6191326D-7411-4505-AE97-21B78EB404D1}"/>
              </a:ext>
            </a:extLst>
          </p:cNvPr>
          <p:cNvSpPr txBox="1">
            <a:spLocks/>
          </p:cNvSpPr>
          <p:nvPr/>
        </p:nvSpPr>
        <p:spPr>
          <a:xfrm>
            <a:off x="8129222" y="4968118"/>
            <a:ext cx="1240201" cy="6560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保存</a:t>
            </a:r>
            <a:endParaRPr lang="zh-CN" altLang="en-US" sz="1200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28F3B78A-8419-42A4-8390-66043C14DB9F}"/>
              </a:ext>
            </a:extLst>
          </p:cNvPr>
          <p:cNvSpPr txBox="1">
            <a:spLocks/>
          </p:cNvSpPr>
          <p:nvPr/>
        </p:nvSpPr>
        <p:spPr>
          <a:xfrm>
            <a:off x="8117723" y="3015895"/>
            <a:ext cx="1240201" cy="6560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拉取计算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2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4EF9AD-B39B-4303-BD27-E2B0C7C467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25679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协同过滤推荐算法是诞生最早，并且较为著名的推荐算法。主要的功能是</a:t>
            </a:r>
            <a:r>
              <a:rPr lang="zh-CN" altLang="en-US">
                <a:solidFill>
                  <a:srgbClr val="AD2B26"/>
                </a:solidFill>
              </a:rPr>
              <a:t>预测</a:t>
            </a:r>
            <a:r>
              <a:rPr lang="zh-CN" altLang="en-US"/>
              <a:t>和</a:t>
            </a:r>
            <a:r>
              <a:rPr lang="zh-CN" altLang="en-US">
                <a:solidFill>
                  <a:srgbClr val="AD2B26"/>
                </a:solidFill>
              </a:rPr>
              <a:t>推荐</a:t>
            </a:r>
            <a:r>
              <a:rPr lang="zh-CN" altLang="en-US"/>
              <a:t>。算法通过对用户历史行为数据的挖掘发现用户的偏好，基于不同的偏好对用户进行群组划分并推荐品味相似的商品。</a:t>
            </a:r>
            <a:endParaRPr lang="en-US" altLang="zh-CN"/>
          </a:p>
          <a:p>
            <a:pPr marL="0" indent="0"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协同过滤推荐算法分为两类：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基于用户推荐的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UserCF</a:t>
            </a: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基于商品推荐的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IteamCF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77B27B-4219-491B-8E4E-E97536F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131D81-3DFB-4B52-82FB-CE18D8D34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协同过滤算法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32EB603-CC5A-4A78-85FF-960195EAFD62}"/>
              </a:ext>
            </a:extLst>
          </p:cNvPr>
          <p:cNvSpPr txBox="1">
            <a:spLocks/>
          </p:cNvSpPr>
          <p:nvPr/>
        </p:nvSpPr>
        <p:spPr>
          <a:xfrm>
            <a:off x="8160226" y="1993003"/>
            <a:ext cx="3146871" cy="12113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人以类聚，物以群分</a:t>
            </a:r>
          </a:p>
        </p:txBody>
      </p:sp>
    </p:spTree>
    <p:extLst>
      <p:ext uri="{BB962C8B-B14F-4D97-AF65-F5344CB8AC3E}">
        <p14:creationId xmlns:p14="http://schemas.microsoft.com/office/powerpoint/2010/main" val="34512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49CF3A-C2EF-43A1-8CB4-2B67B657B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3601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基于用户的推荐（</a:t>
            </a:r>
            <a:r>
              <a:rPr lang="en-US" altLang="zh-CN"/>
              <a:t>UserCF</a:t>
            </a:r>
            <a:r>
              <a:rPr lang="zh-CN" altLang="en-US"/>
              <a:t>）：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符合人们对于“趣味相投”的认知，</a:t>
            </a:r>
            <a:r>
              <a:rPr lang="zh-CN" altLang="en-US" b="0" i="0">
                <a:solidFill>
                  <a:srgbClr val="C00000"/>
                </a:solidFill>
                <a:effectLst/>
                <a:latin typeface="PingFang SC"/>
              </a:rPr>
              <a:t>即兴趣相似的用户往往有相同的物品喜好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A4CDA5-B4F7-420F-945F-CC808F94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C8029-B73A-4861-BDC6-AD165BA6F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协同过滤算法</a:t>
            </a:r>
            <a:r>
              <a:rPr lang="en-US" altLang="zh-CN"/>
              <a:t>-UserCF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F2BA09-AEA5-44D5-8B7C-126E2E8AB8CA}"/>
              </a:ext>
            </a:extLst>
          </p:cNvPr>
          <p:cNvGrpSpPr/>
          <p:nvPr/>
        </p:nvGrpSpPr>
        <p:grpSpPr>
          <a:xfrm>
            <a:off x="2280679" y="2651124"/>
            <a:ext cx="597491" cy="1009505"/>
            <a:chOff x="2280679" y="2651124"/>
            <a:chExt cx="597491" cy="1009505"/>
          </a:xfrm>
        </p:grpSpPr>
        <p:sp>
          <p:nvSpPr>
            <p:cNvPr id="7" name="iconfont-11672-5428580">
              <a:extLst>
                <a:ext uri="{FF2B5EF4-FFF2-40B4-BE49-F238E27FC236}">
                  <a16:creationId xmlns:a16="http://schemas.microsoft.com/office/drawing/2014/main" id="{91179067-9163-42AF-A35C-3C1E978EEACD}"/>
                </a:ext>
              </a:extLst>
            </p:cNvPr>
            <p:cNvSpPr/>
            <p:nvPr/>
          </p:nvSpPr>
          <p:spPr>
            <a:xfrm>
              <a:off x="2355567" y="2651124"/>
              <a:ext cx="522603" cy="609685"/>
            </a:xfrm>
            <a:custGeom>
              <a:avLst/>
              <a:gdLst>
                <a:gd name="T0" fmla="*/ 9600 w 9600"/>
                <a:gd name="T1" fmla="*/ 10400 h 11200"/>
                <a:gd name="T2" fmla="*/ 8800 w 9600"/>
                <a:gd name="T3" fmla="*/ 11200 h 11200"/>
                <a:gd name="T4" fmla="*/ 800 w 9600"/>
                <a:gd name="T5" fmla="*/ 11200 h 11200"/>
                <a:gd name="T6" fmla="*/ 0 w 9600"/>
                <a:gd name="T7" fmla="*/ 10400 h 11200"/>
                <a:gd name="T8" fmla="*/ 3127 w 9600"/>
                <a:gd name="T9" fmla="*/ 6717 h 11200"/>
                <a:gd name="T10" fmla="*/ 1600 w 9600"/>
                <a:gd name="T11" fmla="*/ 4000 h 11200"/>
                <a:gd name="T12" fmla="*/ 1600 w 9600"/>
                <a:gd name="T13" fmla="*/ 3200 h 11200"/>
                <a:gd name="T14" fmla="*/ 4800 w 9600"/>
                <a:gd name="T15" fmla="*/ 0 h 11200"/>
                <a:gd name="T16" fmla="*/ 8000 w 9600"/>
                <a:gd name="T17" fmla="*/ 3200 h 11200"/>
                <a:gd name="T18" fmla="*/ 8000 w 9600"/>
                <a:gd name="T19" fmla="*/ 4000 h 11200"/>
                <a:gd name="T20" fmla="*/ 6474 w 9600"/>
                <a:gd name="T21" fmla="*/ 6717 h 11200"/>
                <a:gd name="T22" fmla="*/ 9600 w 9600"/>
                <a:gd name="T23" fmla="*/ 104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00" h="11200">
                  <a:moveTo>
                    <a:pt x="9600" y="10400"/>
                  </a:moveTo>
                  <a:cubicBezTo>
                    <a:pt x="9600" y="10842"/>
                    <a:pt x="9242" y="11200"/>
                    <a:pt x="8800" y="11200"/>
                  </a:cubicBezTo>
                  <a:lnTo>
                    <a:pt x="800" y="11200"/>
                  </a:lnTo>
                  <a:cubicBezTo>
                    <a:pt x="358" y="11200"/>
                    <a:pt x="0" y="10842"/>
                    <a:pt x="0" y="10400"/>
                  </a:cubicBezTo>
                  <a:cubicBezTo>
                    <a:pt x="0" y="8800"/>
                    <a:pt x="1546" y="7307"/>
                    <a:pt x="3127" y="6717"/>
                  </a:cubicBezTo>
                  <a:cubicBezTo>
                    <a:pt x="2214" y="6153"/>
                    <a:pt x="1600" y="5151"/>
                    <a:pt x="1600" y="4000"/>
                  </a:cubicBezTo>
                  <a:lnTo>
                    <a:pt x="1600" y="3200"/>
                  </a:lnTo>
                  <a:cubicBezTo>
                    <a:pt x="1600" y="1433"/>
                    <a:pt x="3033" y="0"/>
                    <a:pt x="4800" y="0"/>
                  </a:cubicBezTo>
                  <a:cubicBezTo>
                    <a:pt x="6567" y="0"/>
                    <a:pt x="8000" y="1433"/>
                    <a:pt x="8000" y="3200"/>
                  </a:cubicBezTo>
                  <a:lnTo>
                    <a:pt x="8000" y="4000"/>
                  </a:lnTo>
                  <a:cubicBezTo>
                    <a:pt x="8000" y="5151"/>
                    <a:pt x="7386" y="6153"/>
                    <a:pt x="6474" y="6717"/>
                  </a:cubicBezTo>
                  <a:cubicBezTo>
                    <a:pt x="8054" y="7307"/>
                    <a:pt x="9600" y="8800"/>
                    <a:pt x="9600" y="104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占位符 3">
              <a:extLst>
                <a:ext uri="{FF2B5EF4-FFF2-40B4-BE49-F238E27FC236}">
                  <a16:creationId xmlns:a16="http://schemas.microsoft.com/office/drawing/2014/main" id="{728BFF38-7CDA-40AB-9BA0-13E4C83347D1}"/>
                </a:ext>
              </a:extLst>
            </p:cNvPr>
            <p:cNvSpPr txBox="1">
              <a:spLocks/>
            </p:cNvSpPr>
            <p:nvPr/>
          </p:nvSpPr>
          <p:spPr>
            <a:xfrm>
              <a:off x="2280679" y="3238712"/>
              <a:ext cx="597489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用户</a:t>
              </a:r>
              <a:r>
                <a:rPr lang="en-US" altLang="zh-CN" sz="1200"/>
                <a:t>A</a:t>
              </a:r>
              <a:endParaRPr lang="zh-CN" altLang="en-US" sz="12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5213931-63DD-49C3-8F6E-9C3727865E22}"/>
              </a:ext>
            </a:extLst>
          </p:cNvPr>
          <p:cNvGrpSpPr/>
          <p:nvPr/>
        </p:nvGrpSpPr>
        <p:grpSpPr>
          <a:xfrm>
            <a:off x="2280679" y="3850271"/>
            <a:ext cx="597490" cy="1034676"/>
            <a:chOff x="2280679" y="3850271"/>
            <a:chExt cx="597490" cy="1034676"/>
          </a:xfrm>
        </p:grpSpPr>
        <p:sp>
          <p:nvSpPr>
            <p:cNvPr id="8" name="iconfont-11672-5428580">
              <a:extLst>
                <a:ext uri="{FF2B5EF4-FFF2-40B4-BE49-F238E27FC236}">
                  <a16:creationId xmlns:a16="http://schemas.microsoft.com/office/drawing/2014/main" id="{6C028D8C-F0A5-4B2C-B8D7-AD5F06EB5061}"/>
                </a:ext>
              </a:extLst>
            </p:cNvPr>
            <p:cNvSpPr/>
            <p:nvPr/>
          </p:nvSpPr>
          <p:spPr>
            <a:xfrm>
              <a:off x="2355566" y="3850271"/>
              <a:ext cx="522603" cy="609685"/>
            </a:xfrm>
            <a:custGeom>
              <a:avLst/>
              <a:gdLst>
                <a:gd name="T0" fmla="*/ 9600 w 9600"/>
                <a:gd name="T1" fmla="*/ 10400 h 11200"/>
                <a:gd name="T2" fmla="*/ 8800 w 9600"/>
                <a:gd name="T3" fmla="*/ 11200 h 11200"/>
                <a:gd name="T4" fmla="*/ 800 w 9600"/>
                <a:gd name="T5" fmla="*/ 11200 h 11200"/>
                <a:gd name="T6" fmla="*/ 0 w 9600"/>
                <a:gd name="T7" fmla="*/ 10400 h 11200"/>
                <a:gd name="T8" fmla="*/ 3127 w 9600"/>
                <a:gd name="T9" fmla="*/ 6717 h 11200"/>
                <a:gd name="T10" fmla="*/ 1600 w 9600"/>
                <a:gd name="T11" fmla="*/ 4000 h 11200"/>
                <a:gd name="T12" fmla="*/ 1600 w 9600"/>
                <a:gd name="T13" fmla="*/ 3200 h 11200"/>
                <a:gd name="T14" fmla="*/ 4800 w 9600"/>
                <a:gd name="T15" fmla="*/ 0 h 11200"/>
                <a:gd name="T16" fmla="*/ 8000 w 9600"/>
                <a:gd name="T17" fmla="*/ 3200 h 11200"/>
                <a:gd name="T18" fmla="*/ 8000 w 9600"/>
                <a:gd name="T19" fmla="*/ 4000 h 11200"/>
                <a:gd name="T20" fmla="*/ 6474 w 9600"/>
                <a:gd name="T21" fmla="*/ 6717 h 11200"/>
                <a:gd name="T22" fmla="*/ 9600 w 9600"/>
                <a:gd name="T23" fmla="*/ 104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00" h="11200">
                  <a:moveTo>
                    <a:pt x="9600" y="10400"/>
                  </a:moveTo>
                  <a:cubicBezTo>
                    <a:pt x="9600" y="10842"/>
                    <a:pt x="9242" y="11200"/>
                    <a:pt x="8800" y="11200"/>
                  </a:cubicBezTo>
                  <a:lnTo>
                    <a:pt x="800" y="11200"/>
                  </a:lnTo>
                  <a:cubicBezTo>
                    <a:pt x="358" y="11200"/>
                    <a:pt x="0" y="10842"/>
                    <a:pt x="0" y="10400"/>
                  </a:cubicBezTo>
                  <a:cubicBezTo>
                    <a:pt x="0" y="8800"/>
                    <a:pt x="1546" y="7307"/>
                    <a:pt x="3127" y="6717"/>
                  </a:cubicBezTo>
                  <a:cubicBezTo>
                    <a:pt x="2214" y="6153"/>
                    <a:pt x="1600" y="5151"/>
                    <a:pt x="1600" y="4000"/>
                  </a:cubicBezTo>
                  <a:lnTo>
                    <a:pt x="1600" y="3200"/>
                  </a:lnTo>
                  <a:cubicBezTo>
                    <a:pt x="1600" y="1433"/>
                    <a:pt x="3033" y="0"/>
                    <a:pt x="4800" y="0"/>
                  </a:cubicBezTo>
                  <a:cubicBezTo>
                    <a:pt x="6567" y="0"/>
                    <a:pt x="8000" y="1433"/>
                    <a:pt x="8000" y="3200"/>
                  </a:cubicBezTo>
                  <a:lnTo>
                    <a:pt x="8000" y="4000"/>
                  </a:lnTo>
                  <a:cubicBezTo>
                    <a:pt x="8000" y="5151"/>
                    <a:pt x="7386" y="6153"/>
                    <a:pt x="6474" y="6717"/>
                  </a:cubicBezTo>
                  <a:cubicBezTo>
                    <a:pt x="8054" y="7307"/>
                    <a:pt x="9600" y="8800"/>
                    <a:pt x="9600" y="1040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CAE25CEB-77D9-400E-B9C2-0C2389C4E858}"/>
                </a:ext>
              </a:extLst>
            </p:cNvPr>
            <p:cNvSpPr txBox="1">
              <a:spLocks/>
            </p:cNvSpPr>
            <p:nvPr/>
          </p:nvSpPr>
          <p:spPr>
            <a:xfrm>
              <a:off x="2280679" y="4463030"/>
              <a:ext cx="597489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用户</a:t>
              </a:r>
              <a:r>
                <a:rPr lang="en-US" altLang="zh-CN" sz="1200"/>
                <a:t>B</a:t>
              </a:r>
              <a:endParaRPr lang="zh-CN" altLang="en-US" sz="1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BC9900-8C10-4455-AB9F-F69A5F92A600}"/>
              </a:ext>
            </a:extLst>
          </p:cNvPr>
          <p:cNvGrpSpPr/>
          <p:nvPr/>
        </p:nvGrpSpPr>
        <p:grpSpPr>
          <a:xfrm>
            <a:off x="2280679" y="5117965"/>
            <a:ext cx="597489" cy="1063459"/>
            <a:chOff x="2280679" y="5117965"/>
            <a:chExt cx="597489" cy="1063459"/>
          </a:xfrm>
        </p:grpSpPr>
        <p:sp>
          <p:nvSpPr>
            <p:cNvPr id="9" name="iconfont-11672-5428580">
              <a:extLst>
                <a:ext uri="{FF2B5EF4-FFF2-40B4-BE49-F238E27FC236}">
                  <a16:creationId xmlns:a16="http://schemas.microsoft.com/office/drawing/2014/main" id="{24DC66A2-618A-4BF2-A6DC-C6C74552856A}"/>
                </a:ext>
              </a:extLst>
            </p:cNvPr>
            <p:cNvSpPr/>
            <p:nvPr/>
          </p:nvSpPr>
          <p:spPr>
            <a:xfrm>
              <a:off x="2355565" y="5117965"/>
              <a:ext cx="522603" cy="609685"/>
            </a:xfrm>
            <a:custGeom>
              <a:avLst/>
              <a:gdLst>
                <a:gd name="T0" fmla="*/ 9600 w 9600"/>
                <a:gd name="T1" fmla="*/ 10400 h 11200"/>
                <a:gd name="T2" fmla="*/ 8800 w 9600"/>
                <a:gd name="T3" fmla="*/ 11200 h 11200"/>
                <a:gd name="T4" fmla="*/ 800 w 9600"/>
                <a:gd name="T5" fmla="*/ 11200 h 11200"/>
                <a:gd name="T6" fmla="*/ 0 w 9600"/>
                <a:gd name="T7" fmla="*/ 10400 h 11200"/>
                <a:gd name="T8" fmla="*/ 3127 w 9600"/>
                <a:gd name="T9" fmla="*/ 6717 h 11200"/>
                <a:gd name="T10" fmla="*/ 1600 w 9600"/>
                <a:gd name="T11" fmla="*/ 4000 h 11200"/>
                <a:gd name="T12" fmla="*/ 1600 w 9600"/>
                <a:gd name="T13" fmla="*/ 3200 h 11200"/>
                <a:gd name="T14" fmla="*/ 4800 w 9600"/>
                <a:gd name="T15" fmla="*/ 0 h 11200"/>
                <a:gd name="T16" fmla="*/ 8000 w 9600"/>
                <a:gd name="T17" fmla="*/ 3200 h 11200"/>
                <a:gd name="T18" fmla="*/ 8000 w 9600"/>
                <a:gd name="T19" fmla="*/ 4000 h 11200"/>
                <a:gd name="T20" fmla="*/ 6474 w 9600"/>
                <a:gd name="T21" fmla="*/ 6717 h 11200"/>
                <a:gd name="T22" fmla="*/ 9600 w 9600"/>
                <a:gd name="T23" fmla="*/ 104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00" h="11200">
                  <a:moveTo>
                    <a:pt x="9600" y="10400"/>
                  </a:moveTo>
                  <a:cubicBezTo>
                    <a:pt x="9600" y="10842"/>
                    <a:pt x="9242" y="11200"/>
                    <a:pt x="8800" y="11200"/>
                  </a:cubicBezTo>
                  <a:lnTo>
                    <a:pt x="800" y="11200"/>
                  </a:lnTo>
                  <a:cubicBezTo>
                    <a:pt x="358" y="11200"/>
                    <a:pt x="0" y="10842"/>
                    <a:pt x="0" y="10400"/>
                  </a:cubicBezTo>
                  <a:cubicBezTo>
                    <a:pt x="0" y="8800"/>
                    <a:pt x="1546" y="7307"/>
                    <a:pt x="3127" y="6717"/>
                  </a:cubicBezTo>
                  <a:cubicBezTo>
                    <a:pt x="2214" y="6153"/>
                    <a:pt x="1600" y="5151"/>
                    <a:pt x="1600" y="4000"/>
                  </a:cubicBezTo>
                  <a:lnTo>
                    <a:pt x="1600" y="3200"/>
                  </a:lnTo>
                  <a:cubicBezTo>
                    <a:pt x="1600" y="1433"/>
                    <a:pt x="3033" y="0"/>
                    <a:pt x="4800" y="0"/>
                  </a:cubicBezTo>
                  <a:cubicBezTo>
                    <a:pt x="6567" y="0"/>
                    <a:pt x="8000" y="1433"/>
                    <a:pt x="8000" y="3200"/>
                  </a:cubicBezTo>
                  <a:lnTo>
                    <a:pt x="8000" y="4000"/>
                  </a:lnTo>
                  <a:cubicBezTo>
                    <a:pt x="8000" y="5151"/>
                    <a:pt x="7386" y="6153"/>
                    <a:pt x="6474" y="6717"/>
                  </a:cubicBezTo>
                  <a:cubicBezTo>
                    <a:pt x="8054" y="7307"/>
                    <a:pt x="9600" y="8800"/>
                    <a:pt x="9600" y="1040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占位符 3">
              <a:extLst>
                <a:ext uri="{FF2B5EF4-FFF2-40B4-BE49-F238E27FC236}">
                  <a16:creationId xmlns:a16="http://schemas.microsoft.com/office/drawing/2014/main" id="{1667252D-34AA-4643-8062-8B27EEA55EA0}"/>
                </a:ext>
              </a:extLst>
            </p:cNvPr>
            <p:cNvSpPr txBox="1">
              <a:spLocks/>
            </p:cNvSpPr>
            <p:nvPr/>
          </p:nvSpPr>
          <p:spPr>
            <a:xfrm>
              <a:off x="2280679" y="5759507"/>
              <a:ext cx="597489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用户</a:t>
              </a:r>
              <a:r>
                <a:rPr lang="en-US" altLang="zh-CN" sz="1200"/>
                <a:t>C</a:t>
              </a:r>
              <a:endParaRPr lang="zh-CN" altLang="en-US" sz="12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2379902-26C6-4437-8CB5-5921A28213CD}"/>
              </a:ext>
            </a:extLst>
          </p:cNvPr>
          <p:cNvGrpSpPr/>
          <p:nvPr/>
        </p:nvGrpSpPr>
        <p:grpSpPr>
          <a:xfrm>
            <a:off x="5096390" y="2752002"/>
            <a:ext cx="1440421" cy="908627"/>
            <a:chOff x="5096390" y="2783879"/>
            <a:chExt cx="1440421" cy="908627"/>
          </a:xfrm>
        </p:grpSpPr>
        <p:sp>
          <p:nvSpPr>
            <p:cNvPr id="11" name="iconfont-10026-4294038">
              <a:extLst>
                <a:ext uri="{FF2B5EF4-FFF2-40B4-BE49-F238E27FC236}">
                  <a16:creationId xmlns:a16="http://schemas.microsoft.com/office/drawing/2014/main" id="{17CE31E1-7A4D-4662-B499-83E8090542F9}"/>
                </a:ext>
              </a:extLst>
            </p:cNvPr>
            <p:cNvSpPr/>
            <p:nvPr/>
          </p:nvSpPr>
          <p:spPr>
            <a:xfrm>
              <a:off x="5308891" y="2783879"/>
              <a:ext cx="609685" cy="486710"/>
            </a:xfrm>
            <a:custGeom>
              <a:avLst/>
              <a:gdLst>
                <a:gd name="T0" fmla="*/ 11289 w 11506"/>
                <a:gd name="T1" fmla="*/ 781 h 9184"/>
                <a:gd name="T2" fmla="*/ 5753 w 11506"/>
                <a:gd name="T3" fmla="*/ 760 h 9184"/>
                <a:gd name="T4" fmla="*/ 216 w 11506"/>
                <a:gd name="T5" fmla="*/ 781 h 9184"/>
                <a:gd name="T6" fmla="*/ 0 w 11506"/>
                <a:gd name="T7" fmla="*/ 875 h 9184"/>
                <a:gd name="T8" fmla="*/ 0 w 11506"/>
                <a:gd name="T9" fmla="*/ 9184 h 9184"/>
                <a:gd name="T10" fmla="*/ 503 w 11506"/>
                <a:gd name="T11" fmla="*/ 8965 h 9184"/>
                <a:gd name="T12" fmla="*/ 5734 w 11506"/>
                <a:gd name="T13" fmla="*/ 9069 h 9184"/>
                <a:gd name="T14" fmla="*/ 5741 w 11506"/>
                <a:gd name="T15" fmla="*/ 9082 h 9184"/>
                <a:gd name="T16" fmla="*/ 5753 w 11506"/>
                <a:gd name="T17" fmla="*/ 9077 h 9184"/>
                <a:gd name="T18" fmla="*/ 5765 w 11506"/>
                <a:gd name="T19" fmla="*/ 9082 h 9184"/>
                <a:gd name="T20" fmla="*/ 5771 w 11506"/>
                <a:gd name="T21" fmla="*/ 9069 h 9184"/>
                <a:gd name="T22" fmla="*/ 11002 w 11506"/>
                <a:gd name="T23" fmla="*/ 8965 h 9184"/>
                <a:gd name="T24" fmla="*/ 11506 w 11506"/>
                <a:gd name="T25" fmla="*/ 9184 h 9184"/>
                <a:gd name="T26" fmla="*/ 11506 w 11506"/>
                <a:gd name="T27" fmla="*/ 875 h 9184"/>
                <a:gd name="T28" fmla="*/ 11289 w 11506"/>
                <a:gd name="T29" fmla="*/ 781 h 9184"/>
                <a:gd name="T30" fmla="*/ 10787 w 11506"/>
                <a:gd name="T31" fmla="*/ 8109 h 9184"/>
                <a:gd name="T32" fmla="*/ 6113 w 11506"/>
                <a:gd name="T33" fmla="*/ 8143 h 9184"/>
                <a:gd name="T34" fmla="*/ 6113 w 11506"/>
                <a:gd name="T35" fmla="*/ 2712 h 9184"/>
                <a:gd name="T36" fmla="*/ 5393 w 11506"/>
                <a:gd name="T37" fmla="*/ 2712 h 9184"/>
                <a:gd name="T38" fmla="*/ 5393 w 11506"/>
                <a:gd name="T39" fmla="*/ 8143 h 9184"/>
                <a:gd name="T40" fmla="*/ 719 w 11506"/>
                <a:gd name="T41" fmla="*/ 8109 h 9184"/>
                <a:gd name="T42" fmla="*/ 719 w 11506"/>
                <a:gd name="T43" fmla="*/ 1351 h 9184"/>
                <a:gd name="T44" fmla="*/ 5734 w 11506"/>
                <a:gd name="T45" fmla="*/ 1544 h 9184"/>
                <a:gd name="T46" fmla="*/ 5741 w 11506"/>
                <a:gd name="T47" fmla="*/ 1558 h 9184"/>
                <a:gd name="T48" fmla="*/ 5753 w 11506"/>
                <a:gd name="T49" fmla="*/ 1553 h 9184"/>
                <a:gd name="T50" fmla="*/ 5765 w 11506"/>
                <a:gd name="T51" fmla="*/ 1558 h 9184"/>
                <a:gd name="T52" fmla="*/ 5771 w 11506"/>
                <a:gd name="T53" fmla="*/ 1544 h 9184"/>
                <a:gd name="T54" fmla="*/ 10787 w 11506"/>
                <a:gd name="T55" fmla="*/ 1351 h 9184"/>
                <a:gd name="T56" fmla="*/ 10787 w 11506"/>
                <a:gd name="T57" fmla="*/ 8109 h 9184"/>
                <a:gd name="T58" fmla="*/ 1798 w 11506"/>
                <a:gd name="T59" fmla="*/ 4869 h 9184"/>
                <a:gd name="T60" fmla="*/ 3955 w 11506"/>
                <a:gd name="T61" fmla="*/ 4869 h 9184"/>
                <a:gd name="T62" fmla="*/ 3955 w 11506"/>
                <a:gd name="T63" fmla="*/ 2353 h 9184"/>
                <a:gd name="T64" fmla="*/ 1798 w 11506"/>
                <a:gd name="T65" fmla="*/ 2353 h 9184"/>
                <a:gd name="T66" fmla="*/ 1798 w 11506"/>
                <a:gd name="T67" fmla="*/ 4869 h 9184"/>
                <a:gd name="T68" fmla="*/ 2517 w 11506"/>
                <a:gd name="T69" fmla="*/ 3072 h 9184"/>
                <a:gd name="T70" fmla="*/ 3236 w 11506"/>
                <a:gd name="T71" fmla="*/ 3072 h 9184"/>
                <a:gd name="T72" fmla="*/ 3236 w 11506"/>
                <a:gd name="T73" fmla="*/ 4150 h 9184"/>
                <a:gd name="T74" fmla="*/ 2517 w 11506"/>
                <a:gd name="T75" fmla="*/ 4150 h 9184"/>
                <a:gd name="T76" fmla="*/ 2517 w 11506"/>
                <a:gd name="T77" fmla="*/ 3072 h 9184"/>
                <a:gd name="T78" fmla="*/ 1798 w 11506"/>
                <a:gd name="T79" fmla="*/ 5948 h 9184"/>
                <a:gd name="T80" fmla="*/ 3955 w 11506"/>
                <a:gd name="T81" fmla="*/ 5948 h 9184"/>
                <a:gd name="T82" fmla="*/ 3955 w 11506"/>
                <a:gd name="T83" fmla="*/ 6667 h 9184"/>
                <a:gd name="T84" fmla="*/ 1798 w 11506"/>
                <a:gd name="T85" fmla="*/ 6667 h 9184"/>
                <a:gd name="T86" fmla="*/ 1798 w 11506"/>
                <a:gd name="T87" fmla="*/ 5948 h 9184"/>
                <a:gd name="T88" fmla="*/ 7191 w 11506"/>
                <a:gd name="T89" fmla="*/ 2353 h 9184"/>
                <a:gd name="T90" fmla="*/ 10068 w 11506"/>
                <a:gd name="T91" fmla="*/ 2353 h 9184"/>
                <a:gd name="T92" fmla="*/ 10068 w 11506"/>
                <a:gd name="T93" fmla="*/ 3072 h 9184"/>
                <a:gd name="T94" fmla="*/ 7191 w 11506"/>
                <a:gd name="T95" fmla="*/ 3072 h 9184"/>
                <a:gd name="T96" fmla="*/ 7191 w 11506"/>
                <a:gd name="T97" fmla="*/ 2353 h 9184"/>
                <a:gd name="T98" fmla="*/ 7910 w 11506"/>
                <a:gd name="T99" fmla="*/ 4150 h 9184"/>
                <a:gd name="T100" fmla="*/ 10068 w 11506"/>
                <a:gd name="T101" fmla="*/ 4150 h 9184"/>
                <a:gd name="T102" fmla="*/ 10068 w 11506"/>
                <a:gd name="T103" fmla="*/ 4869 h 9184"/>
                <a:gd name="T104" fmla="*/ 7910 w 11506"/>
                <a:gd name="T105" fmla="*/ 4869 h 9184"/>
                <a:gd name="T106" fmla="*/ 7910 w 11506"/>
                <a:gd name="T107" fmla="*/ 4150 h 9184"/>
                <a:gd name="T108" fmla="*/ 7191 w 11506"/>
                <a:gd name="T109" fmla="*/ 5948 h 9184"/>
                <a:gd name="T110" fmla="*/ 10068 w 11506"/>
                <a:gd name="T111" fmla="*/ 5948 h 9184"/>
                <a:gd name="T112" fmla="*/ 10068 w 11506"/>
                <a:gd name="T113" fmla="*/ 6667 h 9184"/>
                <a:gd name="T114" fmla="*/ 7191 w 11506"/>
                <a:gd name="T115" fmla="*/ 6667 h 9184"/>
                <a:gd name="T116" fmla="*/ 7191 w 11506"/>
                <a:gd name="T117" fmla="*/ 5948 h 9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06" h="9184">
                  <a:moveTo>
                    <a:pt x="11289" y="781"/>
                  </a:moveTo>
                  <a:cubicBezTo>
                    <a:pt x="9503" y="4"/>
                    <a:pt x="7506" y="0"/>
                    <a:pt x="5753" y="760"/>
                  </a:cubicBezTo>
                  <a:cubicBezTo>
                    <a:pt x="4000" y="0"/>
                    <a:pt x="2002" y="4"/>
                    <a:pt x="216" y="781"/>
                  </a:cubicBezTo>
                  <a:lnTo>
                    <a:pt x="0" y="875"/>
                  </a:lnTo>
                  <a:lnTo>
                    <a:pt x="0" y="9184"/>
                  </a:lnTo>
                  <a:lnTo>
                    <a:pt x="503" y="8965"/>
                  </a:lnTo>
                  <a:cubicBezTo>
                    <a:pt x="2198" y="8227"/>
                    <a:pt x="4103" y="8266"/>
                    <a:pt x="5734" y="9069"/>
                  </a:cubicBezTo>
                  <a:lnTo>
                    <a:pt x="5741" y="9082"/>
                  </a:lnTo>
                  <a:cubicBezTo>
                    <a:pt x="5745" y="9080"/>
                    <a:pt x="5749" y="9079"/>
                    <a:pt x="5753" y="9077"/>
                  </a:cubicBezTo>
                  <a:cubicBezTo>
                    <a:pt x="5757" y="9079"/>
                    <a:pt x="5761" y="9080"/>
                    <a:pt x="5765" y="9082"/>
                  </a:cubicBezTo>
                  <a:lnTo>
                    <a:pt x="5771" y="9069"/>
                  </a:lnTo>
                  <a:cubicBezTo>
                    <a:pt x="7404" y="8266"/>
                    <a:pt x="9308" y="8227"/>
                    <a:pt x="11002" y="8965"/>
                  </a:cubicBezTo>
                  <a:lnTo>
                    <a:pt x="11506" y="9184"/>
                  </a:lnTo>
                  <a:lnTo>
                    <a:pt x="11506" y="875"/>
                  </a:lnTo>
                  <a:lnTo>
                    <a:pt x="11289" y="781"/>
                  </a:lnTo>
                  <a:close/>
                  <a:moveTo>
                    <a:pt x="10787" y="8109"/>
                  </a:moveTo>
                  <a:cubicBezTo>
                    <a:pt x="9257" y="7576"/>
                    <a:pt x="7610" y="7591"/>
                    <a:pt x="6113" y="8143"/>
                  </a:cubicBezTo>
                  <a:lnTo>
                    <a:pt x="6113" y="2712"/>
                  </a:lnTo>
                  <a:lnTo>
                    <a:pt x="5393" y="2712"/>
                  </a:lnTo>
                  <a:lnTo>
                    <a:pt x="5393" y="8143"/>
                  </a:lnTo>
                  <a:cubicBezTo>
                    <a:pt x="3896" y="7591"/>
                    <a:pt x="2248" y="7577"/>
                    <a:pt x="719" y="8109"/>
                  </a:cubicBezTo>
                  <a:lnTo>
                    <a:pt x="719" y="1351"/>
                  </a:lnTo>
                  <a:cubicBezTo>
                    <a:pt x="2359" y="707"/>
                    <a:pt x="4171" y="776"/>
                    <a:pt x="5734" y="1544"/>
                  </a:cubicBezTo>
                  <a:lnTo>
                    <a:pt x="5741" y="1558"/>
                  </a:lnTo>
                  <a:cubicBezTo>
                    <a:pt x="5745" y="1556"/>
                    <a:pt x="5749" y="1554"/>
                    <a:pt x="5753" y="1553"/>
                  </a:cubicBezTo>
                  <a:cubicBezTo>
                    <a:pt x="5757" y="1554"/>
                    <a:pt x="5761" y="1556"/>
                    <a:pt x="5765" y="1558"/>
                  </a:cubicBezTo>
                  <a:lnTo>
                    <a:pt x="5771" y="1544"/>
                  </a:lnTo>
                  <a:cubicBezTo>
                    <a:pt x="7335" y="776"/>
                    <a:pt x="9147" y="707"/>
                    <a:pt x="10787" y="1351"/>
                  </a:cubicBezTo>
                  <a:lnTo>
                    <a:pt x="10787" y="8109"/>
                  </a:lnTo>
                  <a:close/>
                  <a:moveTo>
                    <a:pt x="1798" y="4869"/>
                  </a:moveTo>
                  <a:lnTo>
                    <a:pt x="3955" y="4869"/>
                  </a:lnTo>
                  <a:lnTo>
                    <a:pt x="3955" y="2353"/>
                  </a:lnTo>
                  <a:lnTo>
                    <a:pt x="1798" y="2353"/>
                  </a:lnTo>
                  <a:lnTo>
                    <a:pt x="1798" y="4869"/>
                  </a:lnTo>
                  <a:close/>
                  <a:moveTo>
                    <a:pt x="2517" y="3072"/>
                  </a:moveTo>
                  <a:lnTo>
                    <a:pt x="3236" y="3072"/>
                  </a:lnTo>
                  <a:lnTo>
                    <a:pt x="3236" y="4150"/>
                  </a:lnTo>
                  <a:lnTo>
                    <a:pt x="2517" y="4150"/>
                  </a:lnTo>
                  <a:lnTo>
                    <a:pt x="2517" y="3072"/>
                  </a:lnTo>
                  <a:close/>
                  <a:moveTo>
                    <a:pt x="1798" y="5948"/>
                  </a:moveTo>
                  <a:lnTo>
                    <a:pt x="3955" y="5948"/>
                  </a:lnTo>
                  <a:lnTo>
                    <a:pt x="3955" y="6667"/>
                  </a:lnTo>
                  <a:lnTo>
                    <a:pt x="1798" y="6667"/>
                  </a:lnTo>
                  <a:lnTo>
                    <a:pt x="1798" y="5948"/>
                  </a:lnTo>
                  <a:close/>
                  <a:moveTo>
                    <a:pt x="7191" y="2353"/>
                  </a:moveTo>
                  <a:lnTo>
                    <a:pt x="10068" y="2353"/>
                  </a:lnTo>
                  <a:lnTo>
                    <a:pt x="10068" y="3072"/>
                  </a:lnTo>
                  <a:lnTo>
                    <a:pt x="7191" y="3072"/>
                  </a:lnTo>
                  <a:lnTo>
                    <a:pt x="7191" y="2353"/>
                  </a:lnTo>
                  <a:close/>
                  <a:moveTo>
                    <a:pt x="7910" y="4150"/>
                  </a:moveTo>
                  <a:lnTo>
                    <a:pt x="10068" y="4150"/>
                  </a:lnTo>
                  <a:lnTo>
                    <a:pt x="10068" y="4869"/>
                  </a:lnTo>
                  <a:lnTo>
                    <a:pt x="7910" y="4869"/>
                  </a:lnTo>
                  <a:lnTo>
                    <a:pt x="7910" y="4150"/>
                  </a:lnTo>
                  <a:close/>
                  <a:moveTo>
                    <a:pt x="7191" y="5948"/>
                  </a:moveTo>
                  <a:lnTo>
                    <a:pt x="10068" y="5948"/>
                  </a:lnTo>
                  <a:lnTo>
                    <a:pt x="10068" y="6667"/>
                  </a:lnTo>
                  <a:lnTo>
                    <a:pt x="7191" y="6667"/>
                  </a:lnTo>
                  <a:lnTo>
                    <a:pt x="7191" y="59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DBC2BB26-70BE-4CB8-B6F7-16D44ACA56FB}"/>
                </a:ext>
              </a:extLst>
            </p:cNvPr>
            <p:cNvSpPr txBox="1">
              <a:spLocks/>
            </p:cNvSpPr>
            <p:nvPr/>
          </p:nvSpPr>
          <p:spPr>
            <a:xfrm>
              <a:off x="5096390" y="3270589"/>
              <a:ext cx="1440421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Java</a:t>
              </a:r>
              <a:r>
                <a:rPr lang="zh-CN" altLang="en-US" sz="1200"/>
                <a:t>编程思想</a:t>
              </a:r>
              <a:endParaRPr lang="zh-CN" altLang="en-US" sz="12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F940A49-FA04-4148-A0D9-59EB301B6AF0}"/>
              </a:ext>
            </a:extLst>
          </p:cNvPr>
          <p:cNvGrpSpPr/>
          <p:nvPr/>
        </p:nvGrpSpPr>
        <p:grpSpPr>
          <a:xfrm>
            <a:off x="5096390" y="3973226"/>
            <a:ext cx="1104385" cy="908627"/>
            <a:chOff x="5096390" y="4005103"/>
            <a:chExt cx="1104385" cy="908627"/>
          </a:xfrm>
        </p:grpSpPr>
        <p:sp>
          <p:nvSpPr>
            <p:cNvPr id="12" name="iconfont-10026-4294038">
              <a:extLst>
                <a:ext uri="{FF2B5EF4-FFF2-40B4-BE49-F238E27FC236}">
                  <a16:creationId xmlns:a16="http://schemas.microsoft.com/office/drawing/2014/main" id="{BF9AE890-6085-4BBD-B2A5-6DD17020544F}"/>
                </a:ext>
              </a:extLst>
            </p:cNvPr>
            <p:cNvSpPr/>
            <p:nvPr/>
          </p:nvSpPr>
          <p:spPr>
            <a:xfrm>
              <a:off x="5308891" y="4005103"/>
              <a:ext cx="609685" cy="486710"/>
            </a:xfrm>
            <a:custGeom>
              <a:avLst/>
              <a:gdLst>
                <a:gd name="T0" fmla="*/ 11289 w 11506"/>
                <a:gd name="T1" fmla="*/ 781 h 9184"/>
                <a:gd name="T2" fmla="*/ 5753 w 11506"/>
                <a:gd name="T3" fmla="*/ 760 h 9184"/>
                <a:gd name="T4" fmla="*/ 216 w 11506"/>
                <a:gd name="T5" fmla="*/ 781 h 9184"/>
                <a:gd name="T6" fmla="*/ 0 w 11506"/>
                <a:gd name="T7" fmla="*/ 875 h 9184"/>
                <a:gd name="T8" fmla="*/ 0 w 11506"/>
                <a:gd name="T9" fmla="*/ 9184 h 9184"/>
                <a:gd name="T10" fmla="*/ 503 w 11506"/>
                <a:gd name="T11" fmla="*/ 8965 h 9184"/>
                <a:gd name="T12" fmla="*/ 5734 w 11506"/>
                <a:gd name="T13" fmla="*/ 9069 h 9184"/>
                <a:gd name="T14" fmla="*/ 5741 w 11506"/>
                <a:gd name="T15" fmla="*/ 9082 h 9184"/>
                <a:gd name="T16" fmla="*/ 5753 w 11506"/>
                <a:gd name="T17" fmla="*/ 9077 h 9184"/>
                <a:gd name="T18" fmla="*/ 5765 w 11506"/>
                <a:gd name="T19" fmla="*/ 9082 h 9184"/>
                <a:gd name="T20" fmla="*/ 5771 w 11506"/>
                <a:gd name="T21" fmla="*/ 9069 h 9184"/>
                <a:gd name="T22" fmla="*/ 11002 w 11506"/>
                <a:gd name="T23" fmla="*/ 8965 h 9184"/>
                <a:gd name="T24" fmla="*/ 11506 w 11506"/>
                <a:gd name="T25" fmla="*/ 9184 h 9184"/>
                <a:gd name="T26" fmla="*/ 11506 w 11506"/>
                <a:gd name="T27" fmla="*/ 875 h 9184"/>
                <a:gd name="T28" fmla="*/ 11289 w 11506"/>
                <a:gd name="T29" fmla="*/ 781 h 9184"/>
                <a:gd name="T30" fmla="*/ 10787 w 11506"/>
                <a:gd name="T31" fmla="*/ 8109 h 9184"/>
                <a:gd name="T32" fmla="*/ 6113 w 11506"/>
                <a:gd name="T33" fmla="*/ 8143 h 9184"/>
                <a:gd name="T34" fmla="*/ 6113 w 11506"/>
                <a:gd name="T35" fmla="*/ 2712 h 9184"/>
                <a:gd name="T36" fmla="*/ 5393 w 11506"/>
                <a:gd name="T37" fmla="*/ 2712 h 9184"/>
                <a:gd name="T38" fmla="*/ 5393 w 11506"/>
                <a:gd name="T39" fmla="*/ 8143 h 9184"/>
                <a:gd name="T40" fmla="*/ 719 w 11506"/>
                <a:gd name="T41" fmla="*/ 8109 h 9184"/>
                <a:gd name="T42" fmla="*/ 719 w 11506"/>
                <a:gd name="T43" fmla="*/ 1351 h 9184"/>
                <a:gd name="T44" fmla="*/ 5734 w 11506"/>
                <a:gd name="T45" fmla="*/ 1544 h 9184"/>
                <a:gd name="T46" fmla="*/ 5741 w 11506"/>
                <a:gd name="T47" fmla="*/ 1558 h 9184"/>
                <a:gd name="T48" fmla="*/ 5753 w 11506"/>
                <a:gd name="T49" fmla="*/ 1553 h 9184"/>
                <a:gd name="T50" fmla="*/ 5765 w 11506"/>
                <a:gd name="T51" fmla="*/ 1558 h 9184"/>
                <a:gd name="T52" fmla="*/ 5771 w 11506"/>
                <a:gd name="T53" fmla="*/ 1544 h 9184"/>
                <a:gd name="T54" fmla="*/ 10787 w 11506"/>
                <a:gd name="T55" fmla="*/ 1351 h 9184"/>
                <a:gd name="T56" fmla="*/ 10787 w 11506"/>
                <a:gd name="T57" fmla="*/ 8109 h 9184"/>
                <a:gd name="T58" fmla="*/ 1798 w 11506"/>
                <a:gd name="T59" fmla="*/ 4869 h 9184"/>
                <a:gd name="T60" fmla="*/ 3955 w 11506"/>
                <a:gd name="T61" fmla="*/ 4869 h 9184"/>
                <a:gd name="T62" fmla="*/ 3955 w 11506"/>
                <a:gd name="T63" fmla="*/ 2353 h 9184"/>
                <a:gd name="T64" fmla="*/ 1798 w 11506"/>
                <a:gd name="T65" fmla="*/ 2353 h 9184"/>
                <a:gd name="T66" fmla="*/ 1798 w 11506"/>
                <a:gd name="T67" fmla="*/ 4869 h 9184"/>
                <a:gd name="T68" fmla="*/ 2517 w 11506"/>
                <a:gd name="T69" fmla="*/ 3072 h 9184"/>
                <a:gd name="T70" fmla="*/ 3236 w 11506"/>
                <a:gd name="T71" fmla="*/ 3072 h 9184"/>
                <a:gd name="T72" fmla="*/ 3236 w 11506"/>
                <a:gd name="T73" fmla="*/ 4150 h 9184"/>
                <a:gd name="T74" fmla="*/ 2517 w 11506"/>
                <a:gd name="T75" fmla="*/ 4150 h 9184"/>
                <a:gd name="T76" fmla="*/ 2517 w 11506"/>
                <a:gd name="T77" fmla="*/ 3072 h 9184"/>
                <a:gd name="T78" fmla="*/ 1798 w 11506"/>
                <a:gd name="T79" fmla="*/ 5948 h 9184"/>
                <a:gd name="T80" fmla="*/ 3955 w 11506"/>
                <a:gd name="T81" fmla="*/ 5948 h 9184"/>
                <a:gd name="T82" fmla="*/ 3955 w 11506"/>
                <a:gd name="T83" fmla="*/ 6667 h 9184"/>
                <a:gd name="T84" fmla="*/ 1798 w 11506"/>
                <a:gd name="T85" fmla="*/ 6667 h 9184"/>
                <a:gd name="T86" fmla="*/ 1798 w 11506"/>
                <a:gd name="T87" fmla="*/ 5948 h 9184"/>
                <a:gd name="T88" fmla="*/ 7191 w 11506"/>
                <a:gd name="T89" fmla="*/ 2353 h 9184"/>
                <a:gd name="T90" fmla="*/ 10068 w 11506"/>
                <a:gd name="T91" fmla="*/ 2353 h 9184"/>
                <a:gd name="T92" fmla="*/ 10068 w 11506"/>
                <a:gd name="T93" fmla="*/ 3072 h 9184"/>
                <a:gd name="T94" fmla="*/ 7191 w 11506"/>
                <a:gd name="T95" fmla="*/ 3072 h 9184"/>
                <a:gd name="T96" fmla="*/ 7191 w 11506"/>
                <a:gd name="T97" fmla="*/ 2353 h 9184"/>
                <a:gd name="T98" fmla="*/ 7910 w 11506"/>
                <a:gd name="T99" fmla="*/ 4150 h 9184"/>
                <a:gd name="T100" fmla="*/ 10068 w 11506"/>
                <a:gd name="T101" fmla="*/ 4150 h 9184"/>
                <a:gd name="T102" fmla="*/ 10068 w 11506"/>
                <a:gd name="T103" fmla="*/ 4869 h 9184"/>
                <a:gd name="T104" fmla="*/ 7910 w 11506"/>
                <a:gd name="T105" fmla="*/ 4869 h 9184"/>
                <a:gd name="T106" fmla="*/ 7910 w 11506"/>
                <a:gd name="T107" fmla="*/ 4150 h 9184"/>
                <a:gd name="T108" fmla="*/ 7191 w 11506"/>
                <a:gd name="T109" fmla="*/ 5948 h 9184"/>
                <a:gd name="T110" fmla="*/ 10068 w 11506"/>
                <a:gd name="T111" fmla="*/ 5948 h 9184"/>
                <a:gd name="T112" fmla="*/ 10068 w 11506"/>
                <a:gd name="T113" fmla="*/ 6667 h 9184"/>
                <a:gd name="T114" fmla="*/ 7191 w 11506"/>
                <a:gd name="T115" fmla="*/ 6667 h 9184"/>
                <a:gd name="T116" fmla="*/ 7191 w 11506"/>
                <a:gd name="T117" fmla="*/ 5948 h 9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06" h="9184">
                  <a:moveTo>
                    <a:pt x="11289" y="781"/>
                  </a:moveTo>
                  <a:cubicBezTo>
                    <a:pt x="9503" y="4"/>
                    <a:pt x="7506" y="0"/>
                    <a:pt x="5753" y="760"/>
                  </a:cubicBezTo>
                  <a:cubicBezTo>
                    <a:pt x="4000" y="0"/>
                    <a:pt x="2002" y="4"/>
                    <a:pt x="216" y="781"/>
                  </a:cubicBezTo>
                  <a:lnTo>
                    <a:pt x="0" y="875"/>
                  </a:lnTo>
                  <a:lnTo>
                    <a:pt x="0" y="9184"/>
                  </a:lnTo>
                  <a:lnTo>
                    <a:pt x="503" y="8965"/>
                  </a:lnTo>
                  <a:cubicBezTo>
                    <a:pt x="2198" y="8227"/>
                    <a:pt x="4103" y="8266"/>
                    <a:pt x="5734" y="9069"/>
                  </a:cubicBezTo>
                  <a:lnTo>
                    <a:pt x="5741" y="9082"/>
                  </a:lnTo>
                  <a:cubicBezTo>
                    <a:pt x="5745" y="9080"/>
                    <a:pt x="5749" y="9079"/>
                    <a:pt x="5753" y="9077"/>
                  </a:cubicBezTo>
                  <a:cubicBezTo>
                    <a:pt x="5757" y="9079"/>
                    <a:pt x="5761" y="9080"/>
                    <a:pt x="5765" y="9082"/>
                  </a:cubicBezTo>
                  <a:lnTo>
                    <a:pt x="5771" y="9069"/>
                  </a:lnTo>
                  <a:cubicBezTo>
                    <a:pt x="7404" y="8266"/>
                    <a:pt x="9308" y="8227"/>
                    <a:pt x="11002" y="8965"/>
                  </a:cubicBezTo>
                  <a:lnTo>
                    <a:pt x="11506" y="9184"/>
                  </a:lnTo>
                  <a:lnTo>
                    <a:pt x="11506" y="875"/>
                  </a:lnTo>
                  <a:lnTo>
                    <a:pt x="11289" y="781"/>
                  </a:lnTo>
                  <a:close/>
                  <a:moveTo>
                    <a:pt x="10787" y="8109"/>
                  </a:moveTo>
                  <a:cubicBezTo>
                    <a:pt x="9257" y="7576"/>
                    <a:pt x="7610" y="7591"/>
                    <a:pt x="6113" y="8143"/>
                  </a:cubicBezTo>
                  <a:lnTo>
                    <a:pt x="6113" y="2712"/>
                  </a:lnTo>
                  <a:lnTo>
                    <a:pt x="5393" y="2712"/>
                  </a:lnTo>
                  <a:lnTo>
                    <a:pt x="5393" y="8143"/>
                  </a:lnTo>
                  <a:cubicBezTo>
                    <a:pt x="3896" y="7591"/>
                    <a:pt x="2248" y="7577"/>
                    <a:pt x="719" y="8109"/>
                  </a:cubicBezTo>
                  <a:lnTo>
                    <a:pt x="719" y="1351"/>
                  </a:lnTo>
                  <a:cubicBezTo>
                    <a:pt x="2359" y="707"/>
                    <a:pt x="4171" y="776"/>
                    <a:pt x="5734" y="1544"/>
                  </a:cubicBezTo>
                  <a:lnTo>
                    <a:pt x="5741" y="1558"/>
                  </a:lnTo>
                  <a:cubicBezTo>
                    <a:pt x="5745" y="1556"/>
                    <a:pt x="5749" y="1554"/>
                    <a:pt x="5753" y="1553"/>
                  </a:cubicBezTo>
                  <a:cubicBezTo>
                    <a:pt x="5757" y="1554"/>
                    <a:pt x="5761" y="1556"/>
                    <a:pt x="5765" y="1558"/>
                  </a:cubicBezTo>
                  <a:lnTo>
                    <a:pt x="5771" y="1544"/>
                  </a:lnTo>
                  <a:cubicBezTo>
                    <a:pt x="7335" y="776"/>
                    <a:pt x="9147" y="707"/>
                    <a:pt x="10787" y="1351"/>
                  </a:cubicBezTo>
                  <a:lnTo>
                    <a:pt x="10787" y="8109"/>
                  </a:lnTo>
                  <a:close/>
                  <a:moveTo>
                    <a:pt x="1798" y="4869"/>
                  </a:moveTo>
                  <a:lnTo>
                    <a:pt x="3955" y="4869"/>
                  </a:lnTo>
                  <a:lnTo>
                    <a:pt x="3955" y="2353"/>
                  </a:lnTo>
                  <a:lnTo>
                    <a:pt x="1798" y="2353"/>
                  </a:lnTo>
                  <a:lnTo>
                    <a:pt x="1798" y="4869"/>
                  </a:lnTo>
                  <a:close/>
                  <a:moveTo>
                    <a:pt x="2517" y="3072"/>
                  </a:moveTo>
                  <a:lnTo>
                    <a:pt x="3236" y="3072"/>
                  </a:lnTo>
                  <a:lnTo>
                    <a:pt x="3236" y="4150"/>
                  </a:lnTo>
                  <a:lnTo>
                    <a:pt x="2517" y="4150"/>
                  </a:lnTo>
                  <a:lnTo>
                    <a:pt x="2517" y="3072"/>
                  </a:lnTo>
                  <a:close/>
                  <a:moveTo>
                    <a:pt x="1798" y="5948"/>
                  </a:moveTo>
                  <a:lnTo>
                    <a:pt x="3955" y="5948"/>
                  </a:lnTo>
                  <a:lnTo>
                    <a:pt x="3955" y="6667"/>
                  </a:lnTo>
                  <a:lnTo>
                    <a:pt x="1798" y="6667"/>
                  </a:lnTo>
                  <a:lnTo>
                    <a:pt x="1798" y="5948"/>
                  </a:lnTo>
                  <a:close/>
                  <a:moveTo>
                    <a:pt x="7191" y="2353"/>
                  </a:moveTo>
                  <a:lnTo>
                    <a:pt x="10068" y="2353"/>
                  </a:lnTo>
                  <a:lnTo>
                    <a:pt x="10068" y="3072"/>
                  </a:lnTo>
                  <a:lnTo>
                    <a:pt x="7191" y="3072"/>
                  </a:lnTo>
                  <a:lnTo>
                    <a:pt x="7191" y="2353"/>
                  </a:lnTo>
                  <a:close/>
                  <a:moveTo>
                    <a:pt x="7910" y="4150"/>
                  </a:moveTo>
                  <a:lnTo>
                    <a:pt x="10068" y="4150"/>
                  </a:lnTo>
                  <a:lnTo>
                    <a:pt x="10068" y="4869"/>
                  </a:lnTo>
                  <a:lnTo>
                    <a:pt x="7910" y="4869"/>
                  </a:lnTo>
                  <a:lnTo>
                    <a:pt x="7910" y="4150"/>
                  </a:lnTo>
                  <a:close/>
                  <a:moveTo>
                    <a:pt x="7191" y="5948"/>
                  </a:moveTo>
                  <a:lnTo>
                    <a:pt x="10068" y="5948"/>
                  </a:lnTo>
                  <a:lnTo>
                    <a:pt x="10068" y="6667"/>
                  </a:lnTo>
                  <a:lnTo>
                    <a:pt x="7191" y="6667"/>
                  </a:lnTo>
                  <a:lnTo>
                    <a:pt x="7191" y="59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占位符 3">
              <a:extLst>
                <a:ext uri="{FF2B5EF4-FFF2-40B4-BE49-F238E27FC236}">
                  <a16:creationId xmlns:a16="http://schemas.microsoft.com/office/drawing/2014/main" id="{445D5704-911B-42B7-B3AC-4AF8DFCC0A5C}"/>
                </a:ext>
              </a:extLst>
            </p:cNvPr>
            <p:cNvSpPr txBox="1">
              <a:spLocks/>
            </p:cNvSpPr>
            <p:nvPr/>
          </p:nvSpPr>
          <p:spPr>
            <a:xfrm>
              <a:off x="5096390" y="4491813"/>
              <a:ext cx="1104385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Java</a:t>
              </a:r>
              <a:r>
                <a:rPr lang="zh-CN" altLang="en-US" sz="1200"/>
                <a:t>核心技术</a:t>
              </a:r>
              <a:endParaRPr lang="zh-CN" altLang="en-US" sz="12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7190D6-3423-4EE2-A4F5-EF4DA5A9117C}"/>
              </a:ext>
            </a:extLst>
          </p:cNvPr>
          <p:cNvGrpSpPr/>
          <p:nvPr/>
        </p:nvGrpSpPr>
        <p:grpSpPr>
          <a:xfrm>
            <a:off x="5139272" y="5147777"/>
            <a:ext cx="1440421" cy="911752"/>
            <a:chOff x="5096390" y="5272797"/>
            <a:chExt cx="1440421" cy="911752"/>
          </a:xfrm>
        </p:grpSpPr>
        <p:sp>
          <p:nvSpPr>
            <p:cNvPr id="13" name="iconfont-10026-4294038">
              <a:extLst>
                <a:ext uri="{FF2B5EF4-FFF2-40B4-BE49-F238E27FC236}">
                  <a16:creationId xmlns:a16="http://schemas.microsoft.com/office/drawing/2014/main" id="{191B0717-1492-4605-AF64-CC6D80ACE2A0}"/>
                </a:ext>
              </a:extLst>
            </p:cNvPr>
            <p:cNvSpPr/>
            <p:nvPr/>
          </p:nvSpPr>
          <p:spPr>
            <a:xfrm>
              <a:off x="5308891" y="5272797"/>
              <a:ext cx="609685" cy="486710"/>
            </a:xfrm>
            <a:custGeom>
              <a:avLst/>
              <a:gdLst>
                <a:gd name="T0" fmla="*/ 11289 w 11506"/>
                <a:gd name="T1" fmla="*/ 781 h 9184"/>
                <a:gd name="T2" fmla="*/ 5753 w 11506"/>
                <a:gd name="T3" fmla="*/ 760 h 9184"/>
                <a:gd name="T4" fmla="*/ 216 w 11506"/>
                <a:gd name="T5" fmla="*/ 781 h 9184"/>
                <a:gd name="T6" fmla="*/ 0 w 11506"/>
                <a:gd name="T7" fmla="*/ 875 h 9184"/>
                <a:gd name="T8" fmla="*/ 0 w 11506"/>
                <a:gd name="T9" fmla="*/ 9184 h 9184"/>
                <a:gd name="T10" fmla="*/ 503 w 11506"/>
                <a:gd name="T11" fmla="*/ 8965 h 9184"/>
                <a:gd name="T12" fmla="*/ 5734 w 11506"/>
                <a:gd name="T13" fmla="*/ 9069 h 9184"/>
                <a:gd name="T14" fmla="*/ 5741 w 11506"/>
                <a:gd name="T15" fmla="*/ 9082 h 9184"/>
                <a:gd name="T16" fmla="*/ 5753 w 11506"/>
                <a:gd name="T17" fmla="*/ 9077 h 9184"/>
                <a:gd name="T18" fmla="*/ 5765 w 11506"/>
                <a:gd name="T19" fmla="*/ 9082 h 9184"/>
                <a:gd name="T20" fmla="*/ 5771 w 11506"/>
                <a:gd name="T21" fmla="*/ 9069 h 9184"/>
                <a:gd name="T22" fmla="*/ 11002 w 11506"/>
                <a:gd name="T23" fmla="*/ 8965 h 9184"/>
                <a:gd name="T24" fmla="*/ 11506 w 11506"/>
                <a:gd name="T25" fmla="*/ 9184 h 9184"/>
                <a:gd name="T26" fmla="*/ 11506 w 11506"/>
                <a:gd name="T27" fmla="*/ 875 h 9184"/>
                <a:gd name="T28" fmla="*/ 11289 w 11506"/>
                <a:gd name="T29" fmla="*/ 781 h 9184"/>
                <a:gd name="T30" fmla="*/ 10787 w 11506"/>
                <a:gd name="T31" fmla="*/ 8109 h 9184"/>
                <a:gd name="T32" fmla="*/ 6113 w 11506"/>
                <a:gd name="T33" fmla="*/ 8143 h 9184"/>
                <a:gd name="T34" fmla="*/ 6113 w 11506"/>
                <a:gd name="T35" fmla="*/ 2712 h 9184"/>
                <a:gd name="T36" fmla="*/ 5393 w 11506"/>
                <a:gd name="T37" fmla="*/ 2712 h 9184"/>
                <a:gd name="T38" fmla="*/ 5393 w 11506"/>
                <a:gd name="T39" fmla="*/ 8143 h 9184"/>
                <a:gd name="T40" fmla="*/ 719 w 11506"/>
                <a:gd name="T41" fmla="*/ 8109 h 9184"/>
                <a:gd name="T42" fmla="*/ 719 w 11506"/>
                <a:gd name="T43" fmla="*/ 1351 h 9184"/>
                <a:gd name="T44" fmla="*/ 5734 w 11506"/>
                <a:gd name="T45" fmla="*/ 1544 h 9184"/>
                <a:gd name="T46" fmla="*/ 5741 w 11506"/>
                <a:gd name="T47" fmla="*/ 1558 h 9184"/>
                <a:gd name="T48" fmla="*/ 5753 w 11506"/>
                <a:gd name="T49" fmla="*/ 1553 h 9184"/>
                <a:gd name="T50" fmla="*/ 5765 w 11506"/>
                <a:gd name="T51" fmla="*/ 1558 h 9184"/>
                <a:gd name="T52" fmla="*/ 5771 w 11506"/>
                <a:gd name="T53" fmla="*/ 1544 h 9184"/>
                <a:gd name="T54" fmla="*/ 10787 w 11506"/>
                <a:gd name="T55" fmla="*/ 1351 h 9184"/>
                <a:gd name="T56" fmla="*/ 10787 w 11506"/>
                <a:gd name="T57" fmla="*/ 8109 h 9184"/>
                <a:gd name="T58" fmla="*/ 1798 w 11506"/>
                <a:gd name="T59" fmla="*/ 4869 h 9184"/>
                <a:gd name="T60" fmla="*/ 3955 w 11506"/>
                <a:gd name="T61" fmla="*/ 4869 h 9184"/>
                <a:gd name="T62" fmla="*/ 3955 w 11506"/>
                <a:gd name="T63" fmla="*/ 2353 h 9184"/>
                <a:gd name="T64" fmla="*/ 1798 w 11506"/>
                <a:gd name="T65" fmla="*/ 2353 h 9184"/>
                <a:gd name="T66" fmla="*/ 1798 w 11506"/>
                <a:gd name="T67" fmla="*/ 4869 h 9184"/>
                <a:gd name="T68" fmla="*/ 2517 w 11506"/>
                <a:gd name="T69" fmla="*/ 3072 h 9184"/>
                <a:gd name="T70" fmla="*/ 3236 w 11506"/>
                <a:gd name="T71" fmla="*/ 3072 h 9184"/>
                <a:gd name="T72" fmla="*/ 3236 w 11506"/>
                <a:gd name="T73" fmla="*/ 4150 h 9184"/>
                <a:gd name="T74" fmla="*/ 2517 w 11506"/>
                <a:gd name="T75" fmla="*/ 4150 h 9184"/>
                <a:gd name="T76" fmla="*/ 2517 w 11506"/>
                <a:gd name="T77" fmla="*/ 3072 h 9184"/>
                <a:gd name="T78" fmla="*/ 1798 w 11506"/>
                <a:gd name="T79" fmla="*/ 5948 h 9184"/>
                <a:gd name="T80" fmla="*/ 3955 w 11506"/>
                <a:gd name="T81" fmla="*/ 5948 h 9184"/>
                <a:gd name="T82" fmla="*/ 3955 w 11506"/>
                <a:gd name="T83" fmla="*/ 6667 h 9184"/>
                <a:gd name="T84" fmla="*/ 1798 w 11506"/>
                <a:gd name="T85" fmla="*/ 6667 h 9184"/>
                <a:gd name="T86" fmla="*/ 1798 w 11506"/>
                <a:gd name="T87" fmla="*/ 5948 h 9184"/>
                <a:gd name="T88" fmla="*/ 7191 w 11506"/>
                <a:gd name="T89" fmla="*/ 2353 h 9184"/>
                <a:gd name="T90" fmla="*/ 10068 w 11506"/>
                <a:gd name="T91" fmla="*/ 2353 h 9184"/>
                <a:gd name="T92" fmla="*/ 10068 w 11506"/>
                <a:gd name="T93" fmla="*/ 3072 h 9184"/>
                <a:gd name="T94" fmla="*/ 7191 w 11506"/>
                <a:gd name="T95" fmla="*/ 3072 h 9184"/>
                <a:gd name="T96" fmla="*/ 7191 w 11506"/>
                <a:gd name="T97" fmla="*/ 2353 h 9184"/>
                <a:gd name="T98" fmla="*/ 7910 w 11506"/>
                <a:gd name="T99" fmla="*/ 4150 h 9184"/>
                <a:gd name="T100" fmla="*/ 10068 w 11506"/>
                <a:gd name="T101" fmla="*/ 4150 h 9184"/>
                <a:gd name="T102" fmla="*/ 10068 w 11506"/>
                <a:gd name="T103" fmla="*/ 4869 h 9184"/>
                <a:gd name="T104" fmla="*/ 7910 w 11506"/>
                <a:gd name="T105" fmla="*/ 4869 h 9184"/>
                <a:gd name="T106" fmla="*/ 7910 w 11506"/>
                <a:gd name="T107" fmla="*/ 4150 h 9184"/>
                <a:gd name="T108" fmla="*/ 7191 w 11506"/>
                <a:gd name="T109" fmla="*/ 5948 h 9184"/>
                <a:gd name="T110" fmla="*/ 10068 w 11506"/>
                <a:gd name="T111" fmla="*/ 5948 h 9184"/>
                <a:gd name="T112" fmla="*/ 10068 w 11506"/>
                <a:gd name="T113" fmla="*/ 6667 h 9184"/>
                <a:gd name="T114" fmla="*/ 7191 w 11506"/>
                <a:gd name="T115" fmla="*/ 6667 h 9184"/>
                <a:gd name="T116" fmla="*/ 7191 w 11506"/>
                <a:gd name="T117" fmla="*/ 5948 h 9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06" h="9184">
                  <a:moveTo>
                    <a:pt x="11289" y="781"/>
                  </a:moveTo>
                  <a:cubicBezTo>
                    <a:pt x="9503" y="4"/>
                    <a:pt x="7506" y="0"/>
                    <a:pt x="5753" y="760"/>
                  </a:cubicBezTo>
                  <a:cubicBezTo>
                    <a:pt x="4000" y="0"/>
                    <a:pt x="2002" y="4"/>
                    <a:pt x="216" y="781"/>
                  </a:cubicBezTo>
                  <a:lnTo>
                    <a:pt x="0" y="875"/>
                  </a:lnTo>
                  <a:lnTo>
                    <a:pt x="0" y="9184"/>
                  </a:lnTo>
                  <a:lnTo>
                    <a:pt x="503" y="8965"/>
                  </a:lnTo>
                  <a:cubicBezTo>
                    <a:pt x="2198" y="8227"/>
                    <a:pt x="4103" y="8266"/>
                    <a:pt x="5734" y="9069"/>
                  </a:cubicBezTo>
                  <a:lnTo>
                    <a:pt x="5741" y="9082"/>
                  </a:lnTo>
                  <a:cubicBezTo>
                    <a:pt x="5745" y="9080"/>
                    <a:pt x="5749" y="9079"/>
                    <a:pt x="5753" y="9077"/>
                  </a:cubicBezTo>
                  <a:cubicBezTo>
                    <a:pt x="5757" y="9079"/>
                    <a:pt x="5761" y="9080"/>
                    <a:pt x="5765" y="9082"/>
                  </a:cubicBezTo>
                  <a:lnTo>
                    <a:pt x="5771" y="9069"/>
                  </a:lnTo>
                  <a:cubicBezTo>
                    <a:pt x="7404" y="8266"/>
                    <a:pt x="9308" y="8227"/>
                    <a:pt x="11002" y="8965"/>
                  </a:cubicBezTo>
                  <a:lnTo>
                    <a:pt x="11506" y="9184"/>
                  </a:lnTo>
                  <a:lnTo>
                    <a:pt x="11506" y="875"/>
                  </a:lnTo>
                  <a:lnTo>
                    <a:pt x="11289" y="781"/>
                  </a:lnTo>
                  <a:close/>
                  <a:moveTo>
                    <a:pt x="10787" y="8109"/>
                  </a:moveTo>
                  <a:cubicBezTo>
                    <a:pt x="9257" y="7576"/>
                    <a:pt x="7610" y="7591"/>
                    <a:pt x="6113" y="8143"/>
                  </a:cubicBezTo>
                  <a:lnTo>
                    <a:pt x="6113" y="2712"/>
                  </a:lnTo>
                  <a:lnTo>
                    <a:pt x="5393" y="2712"/>
                  </a:lnTo>
                  <a:lnTo>
                    <a:pt x="5393" y="8143"/>
                  </a:lnTo>
                  <a:cubicBezTo>
                    <a:pt x="3896" y="7591"/>
                    <a:pt x="2248" y="7577"/>
                    <a:pt x="719" y="8109"/>
                  </a:cubicBezTo>
                  <a:lnTo>
                    <a:pt x="719" y="1351"/>
                  </a:lnTo>
                  <a:cubicBezTo>
                    <a:pt x="2359" y="707"/>
                    <a:pt x="4171" y="776"/>
                    <a:pt x="5734" y="1544"/>
                  </a:cubicBezTo>
                  <a:lnTo>
                    <a:pt x="5741" y="1558"/>
                  </a:lnTo>
                  <a:cubicBezTo>
                    <a:pt x="5745" y="1556"/>
                    <a:pt x="5749" y="1554"/>
                    <a:pt x="5753" y="1553"/>
                  </a:cubicBezTo>
                  <a:cubicBezTo>
                    <a:pt x="5757" y="1554"/>
                    <a:pt x="5761" y="1556"/>
                    <a:pt x="5765" y="1558"/>
                  </a:cubicBezTo>
                  <a:lnTo>
                    <a:pt x="5771" y="1544"/>
                  </a:lnTo>
                  <a:cubicBezTo>
                    <a:pt x="7335" y="776"/>
                    <a:pt x="9147" y="707"/>
                    <a:pt x="10787" y="1351"/>
                  </a:cubicBezTo>
                  <a:lnTo>
                    <a:pt x="10787" y="8109"/>
                  </a:lnTo>
                  <a:close/>
                  <a:moveTo>
                    <a:pt x="1798" y="4869"/>
                  </a:moveTo>
                  <a:lnTo>
                    <a:pt x="3955" y="4869"/>
                  </a:lnTo>
                  <a:lnTo>
                    <a:pt x="3955" y="2353"/>
                  </a:lnTo>
                  <a:lnTo>
                    <a:pt x="1798" y="2353"/>
                  </a:lnTo>
                  <a:lnTo>
                    <a:pt x="1798" y="4869"/>
                  </a:lnTo>
                  <a:close/>
                  <a:moveTo>
                    <a:pt x="2517" y="3072"/>
                  </a:moveTo>
                  <a:lnTo>
                    <a:pt x="3236" y="3072"/>
                  </a:lnTo>
                  <a:lnTo>
                    <a:pt x="3236" y="4150"/>
                  </a:lnTo>
                  <a:lnTo>
                    <a:pt x="2517" y="4150"/>
                  </a:lnTo>
                  <a:lnTo>
                    <a:pt x="2517" y="3072"/>
                  </a:lnTo>
                  <a:close/>
                  <a:moveTo>
                    <a:pt x="1798" y="5948"/>
                  </a:moveTo>
                  <a:lnTo>
                    <a:pt x="3955" y="5948"/>
                  </a:lnTo>
                  <a:lnTo>
                    <a:pt x="3955" y="6667"/>
                  </a:lnTo>
                  <a:lnTo>
                    <a:pt x="1798" y="6667"/>
                  </a:lnTo>
                  <a:lnTo>
                    <a:pt x="1798" y="5948"/>
                  </a:lnTo>
                  <a:close/>
                  <a:moveTo>
                    <a:pt x="7191" y="2353"/>
                  </a:moveTo>
                  <a:lnTo>
                    <a:pt x="10068" y="2353"/>
                  </a:lnTo>
                  <a:lnTo>
                    <a:pt x="10068" y="3072"/>
                  </a:lnTo>
                  <a:lnTo>
                    <a:pt x="7191" y="3072"/>
                  </a:lnTo>
                  <a:lnTo>
                    <a:pt x="7191" y="2353"/>
                  </a:lnTo>
                  <a:close/>
                  <a:moveTo>
                    <a:pt x="7910" y="4150"/>
                  </a:moveTo>
                  <a:lnTo>
                    <a:pt x="10068" y="4150"/>
                  </a:lnTo>
                  <a:lnTo>
                    <a:pt x="10068" y="4869"/>
                  </a:lnTo>
                  <a:lnTo>
                    <a:pt x="7910" y="4869"/>
                  </a:lnTo>
                  <a:lnTo>
                    <a:pt x="7910" y="4150"/>
                  </a:lnTo>
                  <a:close/>
                  <a:moveTo>
                    <a:pt x="7191" y="5948"/>
                  </a:moveTo>
                  <a:lnTo>
                    <a:pt x="10068" y="5948"/>
                  </a:lnTo>
                  <a:lnTo>
                    <a:pt x="10068" y="6667"/>
                  </a:lnTo>
                  <a:lnTo>
                    <a:pt x="7191" y="6667"/>
                  </a:lnTo>
                  <a:lnTo>
                    <a:pt x="7191" y="59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39A78E3C-0731-4BD8-A9E6-8FA1279A71E3}"/>
                </a:ext>
              </a:extLst>
            </p:cNvPr>
            <p:cNvSpPr txBox="1">
              <a:spLocks/>
            </p:cNvSpPr>
            <p:nvPr/>
          </p:nvSpPr>
          <p:spPr>
            <a:xfrm>
              <a:off x="5096390" y="5762632"/>
              <a:ext cx="1440421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C++ primer</a:t>
              </a:r>
              <a:endParaRPr lang="zh-CN" altLang="en-US" sz="1200" dirty="0"/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FA02BE-A658-44F1-90D6-D6102E06BA66}"/>
              </a:ext>
            </a:extLst>
          </p:cNvPr>
          <p:cNvCxnSpPr>
            <a:stCxn id="7" idx="10"/>
            <a:endCxn id="12" idx="20"/>
          </p:cNvCxnSpPr>
          <p:nvPr/>
        </p:nvCxnSpPr>
        <p:spPr>
          <a:xfrm>
            <a:off x="2707997" y="3016772"/>
            <a:ext cx="2600894" cy="1345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CB369F-D502-4323-B9CD-D1DC0F7B2201}"/>
              </a:ext>
            </a:extLst>
          </p:cNvPr>
          <p:cNvCxnSpPr>
            <a:cxnSpLocks/>
            <a:stCxn id="7" idx="10"/>
          </p:cNvCxnSpPr>
          <p:nvPr/>
        </p:nvCxnSpPr>
        <p:spPr>
          <a:xfrm>
            <a:off x="2707997" y="3016772"/>
            <a:ext cx="252122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CA5D168-B1B7-43E5-9A33-E8804593A5D9}"/>
              </a:ext>
            </a:extLst>
          </p:cNvPr>
          <p:cNvCxnSpPr>
            <a:cxnSpLocks/>
            <a:stCxn id="7" idx="10"/>
          </p:cNvCxnSpPr>
          <p:nvPr/>
        </p:nvCxnSpPr>
        <p:spPr>
          <a:xfrm>
            <a:off x="2707997" y="3016772"/>
            <a:ext cx="2600894" cy="25363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67331BF-F084-486B-A42E-7BF8C1A7339D}"/>
              </a:ext>
            </a:extLst>
          </p:cNvPr>
          <p:cNvCxnSpPr>
            <a:stCxn id="8" idx="10"/>
          </p:cNvCxnSpPr>
          <p:nvPr/>
        </p:nvCxnSpPr>
        <p:spPr>
          <a:xfrm>
            <a:off x="2707996" y="4215919"/>
            <a:ext cx="2600895" cy="1337156"/>
          </a:xfrm>
          <a:prstGeom prst="straightConnector1">
            <a:avLst/>
          </a:prstGeom>
          <a:ln w="19050">
            <a:solidFill>
              <a:srgbClr val="3127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4F4FD09-1FD1-4218-B594-34AB6EFEB9B9}"/>
              </a:ext>
            </a:extLst>
          </p:cNvPr>
          <p:cNvCxnSpPr>
            <a:stCxn id="9" idx="10"/>
          </p:cNvCxnSpPr>
          <p:nvPr/>
        </p:nvCxnSpPr>
        <p:spPr>
          <a:xfrm flipV="1">
            <a:off x="2707995" y="3016772"/>
            <a:ext cx="2521230" cy="246684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082C5D-A979-4615-B0E0-D98FEA4B5404}"/>
              </a:ext>
            </a:extLst>
          </p:cNvPr>
          <p:cNvCxnSpPr>
            <a:cxnSpLocks/>
            <a:stCxn id="9" idx="10"/>
          </p:cNvCxnSpPr>
          <p:nvPr/>
        </p:nvCxnSpPr>
        <p:spPr>
          <a:xfrm flipV="1">
            <a:off x="2707995" y="4343209"/>
            <a:ext cx="2521230" cy="11404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C740714-0B4C-4E5E-A3CB-61F26A6F8CA5}"/>
              </a:ext>
            </a:extLst>
          </p:cNvPr>
          <p:cNvCxnSpPr>
            <a:cxnSpLocks/>
          </p:cNvCxnSpPr>
          <p:nvPr/>
        </p:nvCxnSpPr>
        <p:spPr>
          <a:xfrm flipH="1" flipV="1">
            <a:off x="2878168" y="5483613"/>
            <a:ext cx="2351057" cy="69462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弧形 75">
            <a:extLst>
              <a:ext uri="{FF2B5EF4-FFF2-40B4-BE49-F238E27FC236}">
                <a16:creationId xmlns:a16="http://schemas.microsoft.com/office/drawing/2014/main" id="{34E464B3-1BB1-42F8-8953-D5EB5F6BD0E3}"/>
              </a:ext>
            </a:extLst>
          </p:cNvPr>
          <p:cNvSpPr/>
          <p:nvPr/>
        </p:nvSpPr>
        <p:spPr>
          <a:xfrm rot="13018026">
            <a:off x="1737910" y="2613561"/>
            <a:ext cx="2958531" cy="3342724"/>
          </a:xfrm>
          <a:prstGeom prst="arc">
            <a:avLst>
              <a:gd name="adj1" fmla="val 16039754"/>
              <a:gd name="adj2" fmla="val 976156"/>
            </a:avLst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3">
            <a:extLst>
              <a:ext uri="{FF2B5EF4-FFF2-40B4-BE49-F238E27FC236}">
                <a16:creationId xmlns:a16="http://schemas.microsoft.com/office/drawing/2014/main" id="{B4FB45B0-01BD-4193-ACA1-436487408FE1}"/>
              </a:ext>
            </a:extLst>
          </p:cNvPr>
          <p:cNvSpPr txBox="1">
            <a:spLocks/>
          </p:cNvSpPr>
          <p:nvPr/>
        </p:nvSpPr>
        <p:spPr>
          <a:xfrm>
            <a:off x="1083463" y="3973226"/>
            <a:ext cx="1448317" cy="7399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相似</a:t>
            </a:r>
            <a:endParaRPr lang="en-US" altLang="zh-CN" sz="1200"/>
          </a:p>
          <a:p>
            <a:r>
              <a:rPr lang="zh-CN" altLang="en-US" sz="1200"/>
              <a:t>用户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5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6" grpId="0" animBg="1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49CF3A-C2EF-43A1-8CB4-2B67B657B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8771020" cy="52569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基于商品的推荐（</a:t>
            </a:r>
            <a:r>
              <a:rPr lang="en-US" altLang="zh-CN"/>
              <a:t>ItemCF</a:t>
            </a:r>
            <a:r>
              <a:rPr lang="zh-CN" altLang="en-US"/>
              <a:t>）：给目标用户推荐那些和他们之前喜欢的物品相似的其他物品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A4CDA5-B4F7-420F-945F-CC808F94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C8029-B73A-4861-BDC6-AD165BA6F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协同过滤算法</a:t>
            </a:r>
            <a:r>
              <a:rPr lang="en-US" altLang="zh-CN"/>
              <a:t>-ItemCF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E79BBF-6C44-4060-87DE-6B64E81F928F}"/>
              </a:ext>
            </a:extLst>
          </p:cNvPr>
          <p:cNvGrpSpPr/>
          <p:nvPr/>
        </p:nvGrpSpPr>
        <p:grpSpPr>
          <a:xfrm>
            <a:off x="1547254" y="2504970"/>
            <a:ext cx="597491" cy="1009505"/>
            <a:chOff x="2280679" y="2651124"/>
            <a:chExt cx="597491" cy="1009505"/>
          </a:xfrm>
        </p:grpSpPr>
        <p:sp>
          <p:nvSpPr>
            <p:cNvPr id="6" name="iconfont-11672-5428580">
              <a:extLst>
                <a:ext uri="{FF2B5EF4-FFF2-40B4-BE49-F238E27FC236}">
                  <a16:creationId xmlns:a16="http://schemas.microsoft.com/office/drawing/2014/main" id="{CF6C1C35-B264-43C1-A340-B02EA79ED90A}"/>
                </a:ext>
              </a:extLst>
            </p:cNvPr>
            <p:cNvSpPr/>
            <p:nvPr/>
          </p:nvSpPr>
          <p:spPr>
            <a:xfrm>
              <a:off x="2355567" y="2651124"/>
              <a:ext cx="522603" cy="609685"/>
            </a:xfrm>
            <a:custGeom>
              <a:avLst/>
              <a:gdLst>
                <a:gd name="T0" fmla="*/ 9600 w 9600"/>
                <a:gd name="T1" fmla="*/ 10400 h 11200"/>
                <a:gd name="T2" fmla="*/ 8800 w 9600"/>
                <a:gd name="T3" fmla="*/ 11200 h 11200"/>
                <a:gd name="T4" fmla="*/ 800 w 9600"/>
                <a:gd name="T5" fmla="*/ 11200 h 11200"/>
                <a:gd name="T6" fmla="*/ 0 w 9600"/>
                <a:gd name="T7" fmla="*/ 10400 h 11200"/>
                <a:gd name="T8" fmla="*/ 3127 w 9600"/>
                <a:gd name="T9" fmla="*/ 6717 h 11200"/>
                <a:gd name="T10" fmla="*/ 1600 w 9600"/>
                <a:gd name="T11" fmla="*/ 4000 h 11200"/>
                <a:gd name="T12" fmla="*/ 1600 w 9600"/>
                <a:gd name="T13" fmla="*/ 3200 h 11200"/>
                <a:gd name="T14" fmla="*/ 4800 w 9600"/>
                <a:gd name="T15" fmla="*/ 0 h 11200"/>
                <a:gd name="T16" fmla="*/ 8000 w 9600"/>
                <a:gd name="T17" fmla="*/ 3200 h 11200"/>
                <a:gd name="T18" fmla="*/ 8000 w 9600"/>
                <a:gd name="T19" fmla="*/ 4000 h 11200"/>
                <a:gd name="T20" fmla="*/ 6474 w 9600"/>
                <a:gd name="T21" fmla="*/ 6717 h 11200"/>
                <a:gd name="T22" fmla="*/ 9600 w 9600"/>
                <a:gd name="T23" fmla="*/ 104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00" h="11200">
                  <a:moveTo>
                    <a:pt x="9600" y="10400"/>
                  </a:moveTo>
                  <a:cubicBezTo>
                    <a:pt x="9600" y="10842"/>
                    <a:pt x="9242" y="11200"/>
                    <a:pt x="8800" y="11200"/>
                  </a:cubicBezTo>
                  <a:lnTo>
                    <a:pt x="800" y="11200"/>
                  </a:lnTo>
                  <a:cubicBezTo>
                    <a:pt x="358" y="11200"/>
                    <a:pt x="0" y="10842"/>
                    <a:pt x="0" y="10400"/>
                  </a:cubicBezTo>
                  <a:cubicBezTo>
                    <a:pt x="0" y="8800"/>
                    <a:pt x="1546" y="7307"/>
                    <a:pt x="3127" y="6717"/>
                  </a:cubicBezTo>
                  <a:cubicBezTo>
                    <a:pt x="2214" y="6153"/>
                    <a:pt x="1600" y="5151"/>
                    <a:pt x="1600" y="4000"/>
                  </a:cubicBezTo>
                  <a:lnTo>
                    <a:pt x="1600" y="3200"/>
                  </a:lnTo>
                  <a:cubicBezTo>
                    <a:pt x="1600" y="1433"/>
                    <a:pt x="3033" y="0"/>
                    <a:pt x="4800" y="0"/>
                  </a:cubicBezTo>
                  <a:cubicBezTo>
                    <a:pt x="6567" y="0"/>
                    <a:pt x="8000" y="1433"/>
                    <a:pt x="8000" y="3200"/>
                  </a:cubicBezTo>
                  <a:lnTo>
                    <a:pt x="8000" y="4000"/>
                  </a:lnTo>
                  <a:cubicBezTo>
                    <a:pt x="8000" y="5151"/>
                    <a:pt x="7386" y="6153"/>
                    <a:pt x="6474" y="6717"/>
                  </a:cubicBezTo>
                  <a:cubicBezTo>
                    <a:pt x="8054" y="7307"/>
                    <a:pt x="9600" y="8800"/>
                    <a:pt x="9600" y="104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占位符 3">
              <a:extLst>
                <a:ext uri="{FF2B5EF4-FFF2-40B4-BE49-F238E27FC236}">
                  <a16:creationId xmlns:a16="http://schemas.microsoft.com/office/drawing/2014/main" id="{F004898F-8981-4B5E-BF47-146725BF6F0E}"/>
                </a:ext>
              </a:extLst>
            </p:cNvPr>
            <p:cNvSpPr txBox="1">
              <a:spLocks/>
            </p:cNvSpPr>
            <p:nvPr/>
          </p:nvSpPr>
          <p:spPr>
            <a:xfrm>
              <a:off x="2280679" y="3238712"/>
              <a:ext cx="597489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用户</a:t>
              </a:r>
              <a:r>
                <a:rPr lang="en-US" altLang="zh-CN" sz="1200"/>
                <a:t>A</a:t>
              </a:r>
              <a:endParaRPr lang="zh-CN" altLang="en-US" sz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580ADA-1F8F-49EE-AEB8-8C369BE2BB9F}"/>
              </a:ext>
            </a:extLst>
          </p:cNvPr>
          <p:cNvGrpSpPr/>
          <p:nvPr/>
        </p:nvGrpSpPr>
        <p:grpSpPr>
          <a:xfrm>
            <a:off x="1547254" y="3704117"/>
            <a:ext cx="597490" cy="1034676"/>
            <a:chOff x="2280679" y="3850271"/>
            <a:chExt cx="597490" cy="1034676"/>
          </a:xfrm>
        </p:grpSpPr>
        <p:sp>
          <p:nvSpPr>
            <p:cNvPr id="9" name="iconfont-11672-5428580">
              <a:extLst>
                <a:ext uri="{FF2B5EF4-FFF2-40B4-BE49-F238E27FC236}">
                  <a16:creationId xmlns:a16="http://schemas.microsoft.com/office/drawing/2014/main" id="{26403BE0-BE81-4F02-838A-A2644F11D563}"/>
                </a:ext>
              </a:extLst>
            </p:cNvPr>
            <p:cNvSpPr/>
            <p:nvPr/>
          </p:nvSpPr>
          <p:spPr>
            <a:xfrm>
              <a:off x="2355566" y="3850271"/>
              <a:ext cx="522603" cy="609685"/>
            </a:xfrm>
            <a:custGeom>
              <a:avLst/>
              <a:gdLst>
                <a:gd name="T0" fmla="*/ 9600 w 9600"/>
                <a:gd name="T1" fmla="*/ 10400 h 11200"/>
                <a:gd name="T2" fmla="*/ 8800 w 9600"/>
                <a:gd name="T3" fmla="*/ 11200 h 11200"/>
                <a:gd name="T4" fmla="*/ 800 w 9600"/>
                <a:gd name="T5" fmla="*/ 11200 h 11200"/>
                <a:gd name="T6" fmla="*/ 0 w 9600"/>
                <a:gd name="T7" fmla="*/ 10400 h 11200"/>
                <a:gd name="T8" fmla="*/ 3127 w 9600"/>
                <a:gd name="T9" fmla="*/ 6717 h 11200"/>
                <a:gd name="T10" fmla="*/ 1600 w 9600"/>
                <a:gd name="T11" fmla="*/ 4000 h 11200"/>
                <a:gd name="T12" fmla="*/ 1600 w 9600"/>
                <a:gd name="T13" fmla="*/ 3200 h 11200"/>
                <a:gd name="T14" fmla="*/ 4800 w 9600"/>
                <a:gd name="T15" fmla="*/ 0 h 11200"/>
                <a:gd name="T16" fmla="*/ 8000 w 9600"/>
                <a:gd name="T17" fmla="*/ 3200 h 11200"/>
                <a:gd name="T18" fmla="*/ 8000 w 9600"/>
                <a:gd name="T19" fmla="*/ 4000 h 11200"/>
                <a:gd name="T20" fmla="*/ 6474 w 9600"/>
                <a:gd name="T21" fmla="*/ 6717 h 11200"/>
                <a:gd name="T22" fmla="*/ 9600 w 9600"/>
                <a:gd name="T23" fmla="*/ 104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00" h="11200">
                  <a:moveTo>
                    <a:pt x="9600" y="10400"/>
                  </a:moveTo>
                  <a:cubicBezTo>
                    <a:pt x="9600" y="10842"/>
                    <a:pt x="9242" y="11200"/>
                    <a:pt x="8800" y="11200"/>
                  </a:cubicBezTo>
                  <a:lnTo>
                    <a:pt x="800" y="11200"/>
                  </a:lnTo>
                  <a:cubicBezTo>
                    <a:pt x="358" y="11200"/>
                    <a:pt x="0" y="10842"/>
                    <a:pt x="0" y="10400"/>
                  </a:cubicBezTo>
                  <a:cubicBezTo>
                    <a:pt x="0" y="8800"/>
                    <a:pt x="1546" y="7307"/>
                    <a:pt x="3127" y="6717"/>
                  </a:cubicBezTo>
                  <a:cubicBezTo>
                    <a:pt x="2214" y="6153"/>
                    <a:pt x="1600" y="5151"/>
                    <a:pt x="1600" y="4000"/>
                  </a:cubicBezTo>
                  <a:lnTo>
                    <a:pt x="1600" y="3200"/>
                  </a:lnTo>
                  <a:cubicBezTo>
                    <a:pt x="1600" y="1433"/>
                    <a:pt x="3033" y="0"/>
                    <a:pt x="4800" y="0"/>
                  </a:cubicBezTo>
                  <a:cubicBezTo>
                    <a:pt x="6567" y="0"/>
                    <a:pt x="8000" y="1433"/>
                    <a:pt x="8000" y="3200"/>
                  </a:cubicBezTo>
                  <a:lnTo>
                    <a:pt x="8000" y="4000"/>
                  </a:lnTo>
                  <a:cubicBezTo>
                    <a:pt x="8000" y="5151"/>
                    <a:pt x="7386" y="6153"/>
                    <a:pt x="6474" y="6717"/>
                  </a:cubicBezTo>
                  <a:cubicBezTo>
                    <a:pt x="8054" y="7307"/>
                    <a:pt x="9600" y="8800"/>
                    <a:pt x="9600" y="10400"/>
                  </a:cubicBezTo>
                  <a:close/>
                </a:path>
              </a:pathLst>
            </a:custGeom>
            <a:solidFill>
              <a:srgbClr val="312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700C0126-9D20-4439-9AA8-AB494C0A4EEA}"/>
                </a:ext>
              </a:extLst>
            </p:cNvPr>
            <p:cNvSpPr txBox="1">
              <a:spLocks/>
            </p:cNvSpPr>
            <p:nvPr/>
          </p:nvSpPr>
          <p:spPr>
            <a:xfrm>
              <a:off x="2280679" y="4463030"/>
              <a:ext cx="597489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用户</a:t>
              </a:r>
              <a:r>
                <a:rPr lang="en-US" altLang="zh-CN" sz="1200"/>
                <a:t>B</a:t>
              </a:r>
              <a:endParaRPr lang="zh-CN" altLang="en-US" sz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16096B-588D-4465-8BC9-34CBB8AAE2E9}"/>
              </a:ext>
            </a:extLst>
          </p:cNvPr>
          <p:cNvGrpSpPr/>
          <p:nvPr/>
        </p:nvGrpSpPr>
        <p:grpSpPr>
          <a:xfrm>
            <a:off x="1547254" y="4971811"/>
            <a:ext cx="597489" cy="1063459"/>
            <a:chOff x="2280679" y="5117965"/>
            <a:chExt cx="597489" cy="1063459"/>
          </a:xfrm>
        </p:grpSpPr>
        <p:sp>
          <p:nvSpPr>
            <p:cNvPr id="12" name="iconfont-11672-5428580">
              <a:extLst>
                <a:ext uri="{FF2B5EF4-FFF2-40B4-BE49-F238E27FC236}">
                  <a16:creationId xmlns:a16="http://schemas.microsoft.com/office/drawing/2014/main" id="{C3635C5D-7E83-40BC-8CF5-99228BB8E453}"/>
                </a:ext>
              </a:extLst>
            </p:cNvPr>
            <p:cNvSpPr/>
            <p:nvPr/>
          </p:nvSpPr>
          <p:spPr>
            <a:xfrm>
              <a:off x="2355565" y="5117965"/>
              <a:ext cx="522603" cy="609685"/>
            </a:xfrm>
            <a:custGeom>
              <a:avLst/>
              <a:gdLst>
                <a:gd name="T0" fmla="*/ 9600 w 9600"/>
                <a:gd name="T1" fmla="*/ 10400 h 11200"/>
                <a:gd name="T2" fmla="*/ 8800 w 9600"/>
                <a:gd name="T3" fmla="*/ 11200 h 11200"/>
                <a:gd name="T4" fmla="*/ 800 w 9600"/>
                <a:gd name="T5" fmla="*/ 11200 h 11200"/>
                <a:gd name="T6" fmla="*/ 0 w 9600"/>
                <a:gd name="T7" fmla="*/ 10400 h 11200"/>
                <a:gd name="T8" fmla="*/ 3127 w 9600"/>
                <a:gd name="T9" fmla="*/ 6717 h 11200"/>
                <a:gd name="T10" fmla="*/ 1600 w 9600"/>
                <a:gd name="T11" fmla="*/ 4000 h 11200"/>
                <a:gd name="T12" fmla="*/ 1600 w 9600"/>
                <a:gd name="T13" fmla="*/ 3200 h 11200"/>
                <a:gd name="T14" fmla="*/ 4800 w 9600"/>
                <a:gd name="T15" fmla="*/ 0 h 11200"/>
                <a:gd name="T16" fmla="*/ 8000 w 9600"/>
                <a:gd name="T17" fmla="*/ 3200 h 11200"/>
                <a:gd name="T18" fmla="*/ 8000 w 9600"/>
                <a:gd name="T19" fmla="*/ 4000 h 11200"/>
                <a:gd name="T20" fmla="*/ 6474 w 9600"/>
                <a:gd name="T21" fmla="*/ 6717 h 11200"/>
                <a:gd name="T22" fmla="*/ 9600 w 9600"/>
                <a:gd name="T23" fmla="*/ 104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00" h="11200">
                  <a:moveTo>
                    <a:pt x="9600" y="10400"/>
                  </a:moveTo>
                  <a:cubicBezTo>
                    <a:pt x="9600" y="10842"/>
                    <a:pt x="9242" y="11200"/>
                    <a:pt x="8800" y="11200"/>
                  </a:cubicBezTo>
                  <a:lnTo>
                    <a:pt x="800" y="11200"/>
                  </a:lnTo>
                  <a:cubicBezTo>
                    <a:pt x="358" y="11200"/>
                    <a:pt x="0" y="10842"/>
                    <a:pt x="0" y="10400"/>
                  </a:cubicBezTo>
                  <a:cubicBezTo>
                    <a:pt x="0" y="8800"/>
                    <a:pt x="1546" y="7307"/>
                    <a:pt x="3127" y="6717"/>
                  </a:cubicBezTo>
                  <a:cubicBezTo>
                    <a:pt x="2214" y="6153"/>
                    <a:pt x="1600" y="5151"/>
                    <a:pt x="1600" y="4000"/>
                  </a:cubicBezTo>
                  <a:lnTo>
                    <a:pt x="1600" y="3200"/>
                  </a:lnTo>
                  <a:cubicBezTo>
                    <a:pt x="1600" y="1433"/>
                    <a:pt x="3033" y="0"/>
                    <a:pt x="4800" y="0"/>
                  </a:cubicBezTo>
                  <a:cubicBezTo>
                    <a:pt x="6567" y="0"/>
                    <a:pt x="8000" y="1433"/>
                    <a:pt x="8000" y="3200"/>
                  </a:cubicBezTo>
                  <a:lnTo>
                    <a:pt x="8000" y="4000"/>
                  </a:lnTo>
                  <a:cubicBezTo>
                    <a:pt x="8000" y="5151"/>
                    <a:pt x="7386" y="6153"/>
                    <a:pt x="6474" y="6717"/>
                  </a:cubicBezTo>
                  <a:cubicBezTo>
                    <a:pt x="8054" y="7307"/>
                    <a:pt x="9600" y="8800"/>
                    <a:pt x="9600" y="1040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5A84DBA0-5627-4BA5-9FEB-4B88E862DC28}"/>
                </a:ext>
              </a:extLst>
            </p:cNvPr>
            <p:cNvSpPr txBox="1">
              <a:spLocks/>
            </p:cNvSpPr>
            <p:nvPr/>
          </p:nvSpPr>
          <p:spPr>
            <a:xfrm>
              <a:off x="2280679" y="5759507"/>
              <a:ext cx="597489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用户</a:t>
              </a:r>
              <a:r>
                <a:rPr lang="en-US" altLang="zh-CN" sz="1200"/>
                <a:t>C</a:t>
              </a:r>
              <a:endParaRPr lang="zh-CN" altLang="en-US" sz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B0BB2D-4BE6-40F3-BE20-BF0134796846}"/>
              </a:ext>
            </a:extLst>
          </p:cNvPr>
          <p:cNvGrpSpPr/>
          <p:nvPr/>
        </p:nvGrpSpPr>
        <p:grpSpPr>
          <a:xfrm>
            <a:off x="4362965" y="2605848"/>
            <a:ext cx="1440421" cy="908627"/>
            <a:chOff x="5096390" y="2783879"/>
            <a:chExt cx="1440421" cy="908627"/>
          </a:xfrm>
        </p:grpSpPr>
        <p:sp>
          <p:nvSpPr>
            <p:cNvPr id="15" name="iconfont-10026-4294038">
              <a:extLst>
                <a:ext uri="{FF2B5EF4-FFF2-40B4-BE49-F238E27FC236}">
                  <a16:creationId xmlns:a16="http://schemas.microsoft.com/office/drawing/2014/main" id="{F84E3506-4684-4A2E-9F56-0D3C8C514AF6}"/>
                </a:ext>
              </a:extLst>
            </p:cNvPr>
            <p:cNvSpPr/>
            <p:nvPr/>
          </p:nvSpPr>
          <p:spPr>
            <a:xfrm>
              <a:off x="5308891" y="2783879"/>
              <a:ext cx="609685" cy="486710"/>
            </a:xfrm>
            <a:custGeom>
              <a:avLst/>
              <a:gdLst>
                <a:gd name="T0" fmla="*/ 11289 w 11506"/>
                <a:gd name="T1" fmla="*/ 781 h 9184"/>
                <a:gd name="T2" fmla="*/ 5753 w 11506"/>
                <a:gd name="T3" fmla="*/ 760 h 9184"/>
                <a:gd name="T4" fmla="*/ 216 w 11506"/>
                <a:gd name="T5" fmla="*/ 781 h 9184"/>
                <a:gd name="T6" fmla="*/ 0 w 11506"/>
                <a:gd name="T7" fmla="*/ 875 h 9184"/>
                <a:gd name="T8" fmla="*/ 0 w 11506"/>
                <a:gd name="T9" fmla="*/ 9184 h 9184"/>
                <a:gd name="T10" fmla="*/ 503 w 11506"/>
                <a:gd name="T11" fmla="*/ 8965 h 9184"/>
                <a:gd name="T12" fmla="*/ 5734 w 11506"/>
                <a:gd name="T13" fmla="*/ 9069 h 9184"/>
                <a:gd name="T14" fmla="*/ 5741 w 11506"/>
                <a:gd name="T15" fmla="*/ 9082 h 9184"/>
                <a:gd name="T16" fmla="*/ 5753 w 11506"/>
                <a:gd name="T17" fmla="*/ 9077 h 9184"/>
                <a:gd name="T18" fmla="*/ 5765 w 11506"/>
                <a:gd name="T19" fmla="*/ 9082 h 9184"/>
                <a:gd name="T20" fmla="*/ 5771 w 11506"/>
                <a:gd name="T21" fmla="*/ 9069 h 9184"/>
                <a:gd name="T22" fmla="*/ 11002 w 11506"/>
                <a:gd name="T23" fmla="*/ 8965 h 9184"/>
                <a:gd name="T24" fmla="*/ 11506 w 11506"/>
                <a:gd name="T25" fmla="*/ 9184 h 9184"/>
                <a:gd name="T26" fmla="*/ 11506 w 11506"/>
                <a:gd name="T27" fmla="*/ 875 h 9184"/>
                <a:gd name="T28" fmla="*/ 11289 w 11506"/>
                <a:gd name="T29" fmla="*/ 781 h 9184"/>
                <a:gd name="T30" fmla="*/ 10787 w 11506"/>
                <a:gd name="T31" fmla="*/ 8109 h 9184"/>
                <a:gd name="T32" fmla="*/ 6113 w 11506"/>
                <a:gd name="T33" fmla="*/ 8143 h 9184"/>
                <a:gd name="T34" fmla="*/ 6113 w 11506"/>
                <a:gd name="T35" fmla="*/ 2712 h 9184"/>
                <a:gd name="T36" fmla="*/ 5393 w 11506"/>
                <a:gd name="T37" fmla="*/ 2712 h 9184"/>
                <a:gd name="T38" fmla="*/ 5393 w 11506"/>
                <a:gd name="T39" fmla="*/ 8143 h 9184"/>
                <a:gd name="T40" fmla="*/ 719 w 11506"/>
                <a:gd name="T41" fmla="*/ 8109 h 9184"/>
                <a:gd name="T42" fmla="*/ 719 w 11506"/>
                <a:gd name="T43" fmla="*/ 1351 h 9184"/>
                <a:gd name="T44" fmla="*/ 5734 w 11506"/>
                <a:gd name="T45" fmla="*/ 1544 h 9184"/>
                <a:gd name="T46" fmla="*/ 5741 w 11506"/>
                <a:gd name="T47" fmla="*/ 1558 h 9184"/>
                <a:gd name="T48" fmla="*/ 5753 w 11506"/>
                <a:gd name="T49" fmla="*/ 1553 h 9184"/>
                <a:gd name="T50" fmla="*/ 5765 w 11506"/>
                <a:gd name="T51" fmla="*/ 1558 h 9184"/>
                <a:gd name="T52" fmla="*/ 5771 w 11506"/>
                <a:gd name="T53" fmla="*/ 1544 h 9184"/>
                <a:gd name="T54" fmla="*/ 10787 w 11506"/>
                <a:gd name="T55" fmla="*/ 1351 h 9184"/>
                <a:gd name="T56" fmla="*/ 10787 w 11506"/>
                <a:gd name="T57" fmla="*/ 8109 h 9184"/>
                <a:gd name="T58" fmla="*/ 1798 w 11506"/>
                <a:gd name="T59" fmla="*/ 4869 h 9184"/>
                <a:gd name="T60" fmla="*/ 3955 w 11506"/>
                <a:gd name="T61" fmla="*/ 4869 h 9184"/>
                <a:gd name="T62" fmla="*/ 3955 w 11506"/>
                <a:gd name="T63" fmla="*/ 2353 h 9184"/>
                <a:gd name="T64" fmla="*/ 1798 w 11506"/>
                <a:gd name="T65" fmla="*/ 2353 h 9184"/>
                <a:gd name="T66" fmla="*/ 1798 w 11506"/>
                <a:gd name="T67" fmla="*/ 4869 h 9184"/>
                <a:gd name="T68" fmla="*/ 2517 w 11506"/>
                <a:gd name="T69" fmla="*/ 3072 h 9184"/>
                <a:gd name="T70" fmla="*/ 3236 w 11506"/>
                <a:gd name="T71" fmla="*/ 3072 h 9184"/>
                <a:gd name="T72" fmla="*/ 3236 w 11506"/>
                <a:gd name="T73" fmla="*/ 4150 h 9184"/>
                <a:gd name="T74" fmla="*/ 2517 w 11506"/>
                <a:gd name="T75" fmla="*/ 4150 h 9184"/>
                <a:gd name="T76" fmla="*/ 2517 w 11506"/>
                <a:gd name="T77" fmla="*/ 3072 h 9184"/>
                <a:gd name="T78" fmla="*/ 1798 w 11506"/>
                <a:gd name="T79" fmla="*/ 5948 h 9184"/>
                <a:gd name="T80" fmla="*/ 3955 w 11506"/>
                <a:gd name="T81" fmla="*/ 5948 h 9184"/>
                <a:gd name="T82" fmla="*/ 3955 w 11506"/>
                <a:gd name="T83" fmla="*/ 6667 h 9184"/>
                <a:gd name="T84" fmla="*/ 1798 w 11506"/>
                <a:gd name="T85" fmla="*/ 6667 h 9184"/>
                <a:gd name="T86" fmla="*/ 1798 w 11506"/>
                <a:gd name="T87" fmla="*/ 5948 h 9184"/>
                <a:gd name="T88" fmla="*/ 7191 w 11506"/>
                <a:gd name="T89" fmla="*/ 2353 h 9184"/>
                <a:gd name="T90" fmla="*/ 10068 w 11506"/>
                <a:gd name="T91" fmla="*/ 2353 h 9184"/>
                <a:gd name="T92" fmla="*/ 10068 w 11506"/>
                <a:gd name="T93" fmla="*/ 3072 h 9184"/>
                <a:gd name="T94" fmla="*/ 7191 w 11506"/>
                <a:gd name="T95" fmla="*/ 3072 h 9184"/>
                <a:gd name="T96" fmla="*/ 7191 w 11506"/>
                <a:gd name="T97" fmla="*/ 2353 h 9184"/>
                <a:gd name="T98" fmla="*/ 7910 w 11506"/>
                <a:gd name="T99" fmla="*/ 4150 h 9184"/>
                <a:gd name="T100" fmla="*/ 10068 w 11506"/>
                <a:gd name="T101" fmla="*/ 4150 h 9184"/>
                <a:gd name="T102" fmla="*/ 10068 w 11506"/>
                <a:gd name="T103" fmla="*/ 4869 h 9184"/>
                <a:gd name="T104" fmla="*/ 7910 w 11506"/>
                <a:gd name="T105" fmla="*/ 4869 h 9184"/>
                <a:gd name="T106" fmla="*/ 7910 w 11506"/>
                <a:gd name="T107" fmla="*/ 4150 h 9184"/>
                <a:gd name="T108" fmla="*/ 7191 w 11506"/>
                <a:gd name="T109" fmla="*/ 5948 h 9184"/>
                <a:gd name="T110" fmla="*/ 10068 w 11506"/>
                <a:gd name="T111" fmla="*/ 5948 h 9184"/>
                <a:gd name="T112" fmla="*/ 10068 w 11506"/>
                <a:gd name="T113" fmla="*/ 6667 h 9184"/>
                <a:gd name="T114" fmla="*/ 7191 w 11506"/>
                <a:gd name="T115" fmla="*/ 6667 h 9184"/>
                <a:gd name="T116" fmla="*/ 7191 w 11506"/>
                <a:gd name="T117" fmla="*/ 5948 h 9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06" h="9184">
                  <a:moveTo>
                    <a:pt x="11289" y="781"/>
                  </a:moveTo>
                  <a:cubicBezTo>
                    <a:pt x="9503" y="4"/>
                    <a:pt x="7506" y="0"/>
                    <a:pt x="5753" y="760"/>
                  </a:cubicBezTo>
                  <a:cubicBezTo>
                    <a:pt x="4000" y="0"/>
                    <a:pt x="2002" y="4"/>
                    <a:pt x="216" y="781"/>
                  </a:cubicBezTo>
                  <a:lnTo>
                    <a:pt x="0" y="875"/>
                  </a:lnTo>
                  <a:lnTo>
                    <a:pt x="0" y="9184"/>
                  </a:lnTo>
                  <a:lnTo>
                    <a:pt x="503" y="8965"/>
                  </a:lnTo>
                  <a:cubicBezTo>
                    <a:pt x="2198" y="8227"/>
                    <a:pt x="4103" y="8266"/>
                    <a:pt x="5734" y="9069"/>
                  </a:cubicBezTo>
                  <a:lnTo>
                    <a:pt x="5741" y="9082"/>
                  </a:lnTo>
                  <a:cubicBezTo>
                    <a:pt x="5745" y="9080"/>
                    <a:pt x="5749" y="9079"/>
                    <a:pt x="5753" y="9077"/>
                  </a:cubicBezTo>
                  <a:cubicBezTo>
                    <a:pt x="5757" y="9079"/>
                    <a:pt x="5761" y="9080"/>
                    <a:pt x="5765" y="9082"/>
                  </a:cubicBezTo>
                  <a:lnTo>
                    <a:pt x="5771" y="9069"/>
                  </a:lnTo>
                  <a:cubicBezTo>
                    <a:pt x="7404" y="8266"/>
                    <a:pt x="9308" y="8227"/>
                    <a:pt x="11002" y="8965"/>
                  </a:cubicBezTo>
                  <a:lnTo>
                    <a:pt x="11506" y="9184"/>
                  </a:lnTo>
                  <a:lnTo>
                    <a:pt x="11506" y="875"/>
                  </a:lnTo>
                  <a:lnTo>
                    <a:pt x="11289" y="781"/>
                  </a:lnTo>
                  <a:close/>
                  <a:moveTo>
                    <a:pt x="10787" y="8109"/>
                  </a:moveTo>
                  <a:cubicBezTo>
                    <a:pt x="9257" y="7576"/>
                    <a:pt x="7610" y="7591"/>
                    <a:pt x="6113" y="8143"/>
                  </a:cubicBezTo>
                  <a:lnTo>
                    <a:pt x="6113" y="2712"/>
                  </a:lnTo>
                  <a:lnTo>
                    <a:pt x="5393" y="2712"/>
                  </a:lnTo>
                  <a:lnTo>
                    <a:pt x="5393" y="8143"/>
                  </a:lnTo>
                  <a:cubicBezTo>
                    <a:pt x="3896" y="7591"/>
                    <a:pt x="2248" y="7577"/>
                    <a:pt x="719" y="8109"/>
                  </a:cubicBezTo>
                  <a:lnTo>
                    <a:pt x="719" y="1351"/>
                  </a:lnTo>
                  <a:cubicBezTo>
                    <a:pt x="2359" y="707"/>
                    <a:pt x="4171" y="776"/>
                    <a:pt x="5734" y="1544"/>
                  </a:cubicBezTo>
                  <a:lnTo>
                    <a:pt x="5741" y="1558"/>
                  </a:lnTo>
                  <a:cubicBezTo>
                    <a:pt x="5745" y="1556"/>
                    <a:pt x="5749" y="1554"/>
                    <a:pt x="5753" y="1553"/>
                  </a:cubicBezTo>
                  <a:cubicBezTo>
                    <a:pt x="5757" y="1554"/>
                    <a:pt x="5761" y="1556"/>
                    <a:pt x="5765" y="1558"/>
                  </a:cubicBezTo>
                  <a:lnTo>
                    <a:pt x="5771" y="1544"/>
                  </a:lnTo>
                  <a:cubicBezTo>
                    <a:pt x="7335" y="776"/>
                    <a:pt x="9147" y="707"/>
                    <a:pt x="10787" y="1351"/>
                  </a:cubicBezTo>
                  <a:lnTo>
                    <a:pt x="10787" y="8109"/>
                  </a:lnTo>
                  <a:close/>
                  <a:moveTo>
                    <a:pt x="1798" y="4869"/>
                  </a:moveTo>
                  <a:lnTo>
                    <a:pt x="3955" y="4869"/>
                  </a:lnTo>
                  <a:lnTo>
                    <a:pt x="3955" y="2353"/>
                  </a:lnTo>
                  <a:lnTo>
                    <a:pt x="1798" y="2353"/>
                  </a:lnTo>
                  <a:lnTo>
                    <a:pt x="1798" y="4869"/>
                  </a:lnTo>
                  <a:close/>
                  <a:moveTo>
                    <a:pt x="2517" y="3072"/>
                  </a:moveTo>
                  <a:lnTo>
                    <a:pt x="3236" y="3072"/>
                  </a:lnTo>
                  <a:lnTo>
                    <a:pt x="3236" y="4150"/>
                  </a:lnTo>
                  <a:lnTo>
                    <a:pt x="2517" y="4150"/>
                  </a:lnTo>
                  <a:lnTo>
                    <a:pt x="2517" y="3072"/>
                  </a:lnTo>
                  <a:close/>
                  <a:moveTo>
                    <a:pt x="1798" y="5948"/>
                  </a:moveTo>
                  <a:lnTo>
                    <a:pt x="3955" y="5948"/>
                  </a:lnTo>
                  <a:lnTo>
                    <a:pt x="3955" y="6667"/>
                  </a:lnTo>
                  <a:lnTo>
                    <a:pt x="1798" y="6667"/>
                  </a:lnTo>
                  <a:lnTo>
                    <a:pt x="1798" y="5948"/>
                  </a:lnTo>
                  <a:close/>
                  <a:moveTo>
                    <a:pt x="7191" y="2353"/>
                  </a:moveTo>
                  <a:lnTo>
                    <a:pt x="10068" y="2353"/>
                  </a:lnTo>
                  <a:lnTo>
                    <a:pt x="10068" y="3072"/>
                  </a:lnTo>
                  <a:lnTo>
                    <a:pt x="7191" y="3072"/>
                  </a:lnTo>
                  <a:lnTo>
                    <a:pt x="7191" y="2353"/>
                  </a:lnTo>
                  <a:close/>
                  <a:moveTo>
                    <a:pt x="7910" y="4150"/>
                  </a:moveTo>
                  <a:lnTo>
                    <a:pt x="10068" y="4150"/>
                  </a:lnTo>
                  <a:lnTo>
                    <a:pt x="10068" y="4869"/>
                  </a:lnTo>
                  <a:lnTo>
                    <a:pt x="7910" y="4869"/>
                  </a:lnTo>
                  <a:lnTo>
                    <a:pt x="7910" y="4150"/>
                  </a:lnTo>
                  <a:close/>
                  <a:moveTo>
                    <a:pt x="7191" y="5948"/>
                  </a:moveTo>
                  <a:lnTo>
                    <a:pt x="10068" y="5948"/>
                  </a:lnTo>
                  <a:lnTo>
                    <a:pt x="10068" y="6667"/>
                  </a:lnTo>
                  <a:lnTo>
                    <a:pt x="7191" y="6667"/>
                  </a:lnTo>
                  <a:lnTo>
                    <a:pt x="7191" y="59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占位符 3">
              <a:extLst>
                <a:ext uri="{FF2B5EF4-FFF2-40B4-BE49-F238E27FC236}">
                  <a16:creationId xmlns:a16="http://schemas.microsoft.com/office/drawing/2014/main" id="{49DEB365-6B5D-498D-8A9B-2F0E81E12242}"/>
                </a:ext>
              </a:extLst>
            </p:cNvPr>
            <p:cNvSpPr txBox="1">
              <a:spLocks/>
            </p:cNvSpPr>
            <p:nvPr/>
          </p:nvSpPr>
          <p:spPr>
            <a:xfrm>
              <a:off x="5096390" y="3270589"/>
              <a:ext cx="1440421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Java</a:t>
              </a:r>
              <a:r>
                <a:rPr lang="zh-CN" altLang="en-US" sz="1200"/>
                <a:t>编程思想</a:t>
              </a:r>
              <a:endParaRPr lang="zh-CN" altLang="en-US" sz="12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569F82-DD45-45AA-BC63-C006A5F42F17}"/>
              </a:ext>
            </a:extLst>
          </p:cNvPr>
          <p:cNvGrpSpPr/>
          <p:nvPr/>
        </p:nvGrpSpPr>
        <p:grpSpPr>
          <a:xfrm>
            <a:off x="4362965" y="3827072"/>
            <a:ext cx="1104385" cy="908627"/>
            <a:chOff x="5096390" y="4005103"/>
            <a:chExt cx="1104385" cy="908627"/>
          </a:xfrm>
        </p:grpSpPr>
        <p:sp>
          <p:nvSpPr>
            <p:cNvPr id="18" name="iconfont-10026-4294038">
              <a:extLst>
                <a:ext uri="{FF2B5EF4-FFF2-40B4-BE49-F238E27FC236}">
                  <a16:creationId xmlns:a16="http://schemas.microsoft.com/office/drawing/2014/main" id="{59F86978-F36A-44B3-B86F-52F44AA813B9}"/>
                </a:ext>
              </a:extLst>
            </p:cNvPr>
            <p:cNvSpPr/>
            <p:nvPr/>
          </p:nvSpPr>
          <p:spPr>
            <a:xfrm>
              <a:off x="5308891" y="4005103"/>
              <a:ext cx="609685" cy="486710"/>
            </a:xfrm>
            <a:custGeom>
              <a:avLst/>
              <a:gdLst>
                <a:gd name="T0" fmla="*/ 11289 w 11506"/>
                <a:gd name="T1" fmla="*/ 781 h 9184"/>
                <a:gd name="T2" fmla="*/ 5753 w 11506"/>
                <a:gd name="T3" fmla="*/ 760 h 9184"/>
                <a:gd name="T4" fmla="*/ 216 w 11506"/>
                <a:gd name="T5" fmla="*/ 781 h 9184"/>
                <a:gd name="T6" fmla="*/ 0 w 11506"/>
                <a:gd name="T7" fmla="*/ 875 h 9184"/>
                <a:gd name="T8" fmla="*/ 0 w 11506"/>
                <a:gd name="T9" fmla="*/ 9184 h 9184"/>
                <a:gd name="T10" fmla="*/ 503 w 11506"/>
                <a:gd name="T11" fmla="*/ 8965 h 9184"/>
                <a:gd name="T12" fmla="*/ 5734 w 11506"/>
                <a:gd name="T13" fmla="*/ 9069 h 9184"/>
                <a:gd name="T14" fmla="*/ 5741 w 11506"/>
                <a:gd name="T15" fmla="*/ 9082 h 9184"/>
                <a:gd name="T16" fmla="*/ 5753 w 11506"/>
                <a:gd name="T17" fmla="*/ 9077 h 9184"/>
                <a:gd name="T18" fmla="*/ 5765 w 11506"/>
                <a:gd name="T19" fmla="*/ 9082 h 9184"/>
                <a:gd name="T20" fmla="*/ 5771 w 11506"/>
                <a:gd name="T21" fmla="*/ 9069 h 9184"/>
                <a:gd name="T22" fmla="*/ 11002 w 11506"/>
                <a:gd name="T23" fmla="*/ 8965 h 9184"/>
                <a:gd name="T24" fmla="*/ 11506 w 11506"/>
                <a:gd name="T25" fmla="*/ 9184 h 9184"/>
                <a:gd name="T26" fmla="*/ 11506 w 11506"/>
                <a:gd name="T27" fmla="*/ 875 h 9184"/>
                <a:gd name="T28" fmla="*/ 11289 w 11506"/>
                <a:gd name="T29" fmla="*/ 781 h 9184"/>
                <a:gd name="T30" fmla="*/ 10787 w 11506"/>
                <a:gd name="T31" fmla="*/ 8109 h 9184"/>
                <a:gd name="T32" fmla="*/ 6113 w 11506"/>
                <a:gd name="T33" fmla="*/ 8143 h 9184"/>
                <a:gd name="T34" fmla="*/ 6113 w 11506"/>
                <a:gd name="T35" fmla="*/ 2712 h 9184"/>
                <a:gd name="T36" fmla="*/ 5393 w 11506"/>
                <a:gd name="T37" fmla="*/ 2712 h 9184"/>
                <a:gd name="T38" fmla="*/ 5393 w 11506"/>
                <a:gd name="T39" fmla="*/ 8143 h 9184"/>
                <a:gd name="T40" fmla="*/ 719 w 11506"/>
                <a:gd name="T41" fmla="*/ 8109 h 9184"/>
                <a:gd name="T42" fmla="*/ 719 w 11506"/>
                <a:gd name="T43" fmla="*/ 1351 h 9184"/>
                <a:gd name="T44" fmla="*/ 5734 w 11506"/>
                <a:gd name="T45" fmla="*/ 1544 h 9184"/>
                <a:gd name="T46" fmla="*/ 5741 w 11506"/>
                <a:gd name="T47" fmla="*/ 1558 h 9184"/>
                <a:gd name="T48" fmla="*/ 5753 w 11506"/>
                <a:gd name="T49" fmla="*/ 1553 h 9184"/>
                <a:gd name="T50" fmla="*/ 5765 w 11506"/>
                <a:gd name="T51" fmla="*/ 1558 h 9184"/>
                <a:gd name="T52" fmla="*/ 5771 w 11506"/>
                <a:gd name="T53" fmla="*/ 1544 h 9184"/>
                <a:gd name="T54" fmla="*/ 10787 w 11506"/>
                <a:gd name="T55" fmla="*/ 1351 h 9184"/>
                <a:gd name="T56" fmla="*/ 10787 w 11506"/>
                <a:gd name="T57" fmla="*/ 8109 h 9184"/>
                <a:gd name="T58" fmla="*/ 1798 w 11506"/>
                <a:gd name="T59" fmla="*/ 4869 h 9184"/>
                <a:gd name="T60" fmla="*/ 3955 w 11506"/>
                <a:gd name="T61" fmla="*/ 4869 h 9184"/>
                <a:gd name="T62" fmla="*/ 3955 w 11506"/>
                <a:gd name="T63" fmla="*/ 2353 h 9184"/>
                <a:gd name="T64" fmla="*/ 1798 w 11506"/>
                <a:gd name="T65" fmla="*/ 2353 h 9184"/>
                <a:gd name="T66" fmla="*/ 1798 w 11506"/>
                <a:gd name="T67" fmla="*/ 4869 h 9184"/>
                <a:gd name="T68" fmla="*/ 2517 w 11506"/>
                <a:gd name="T69" fmla="*/ 3072 h 9184"/>
                <a:gd name="T70" fmla="*/ 3236 w 11506"/>
                <a:gd name="T71" fmla="*/ 3072 h 9184"/>
                <a:gd name="T72" fmla="*/ 3236 w 11506"/>
                <a:gd name="T73" fmla="*/ 4150 h 9184"/>
                <a:gd name="T74" fmla="*/ 2517 w 11506"/>
                <a:gd name="T75" fmla="*/ 4150 h 9184"/>
                <a:gd name="T76" fmla="*/ 2517 w 11506"/>
                <a:gd name="T77" fmla="*/ 3072 h 9184"/>
                <a:gd name="T78" fmla="*/ 1798 w 11506"/>
                <a:gd name="T79" fmla="*/ 5948 h 9184"/>
                <a:gd name="T80" fmla="*/ 3955 w 11506"/>
                <a:gd name="T81" fmla="*/ 5948 h 9184"/>
                <a:gd name="T82" fmla="*/ 3955 w 11506"/>
                <a:gd name="T83" fmla="*/ 6667 h 9184"/>
                <a:gd name="T84" fmla="*/ 1798 w 11506"/>
                <a:gd name="T85" fmla="*/ 6667 h 9184"/>
                <a:gd name="T86" fmla="*/ 1798 w 11506"/>
                <a:gd name="T87" fmla="*/ 5948 h 9184"/>
                <a:gd name="T88" fmla="*/ 7191 w 11506"/>
                <a:gd name="T89" fmla="*/ 2353 h 9184"/>
                <a:gd name="T90" fmla="*/ 10068 w 11506"/>
                <a:gd name="T91" fmla="*/ 2353 h 9184"/>
                <a:gd name="T92" fmla="*/ 10068 w 11506"/>
                <a:gd name="T93" fmla="*/ 3072 h 9184"/>
                <a:gd name="T94" fmla="*/ 7191 w 11506"/>
                <a:gd name="T95" fmla="*/ 3072 h 9184"/>
                <a:gd name="T96" fmla="*/ 7191 w 11506"/>
                <a:gd name="T97" fmla="*/ 2353 h 9184"/>
                <a:gd name="T98" fmla="*/ 7910 w 11506"/>
                <a:gd name="T99" fmla="*/ 4150 h 9184"/>
                <a:gd name="T100" fmla="*/ 10068 w 11506"/>
                <a:gd name="T101" fmla="*/ 4150 h 9184"/>
                <a:gd name="T102" fmla="*/ 10068 w 11506"/>
                <a:gd name="T103" fmla="*/ 4869 h 9184"/>
                <a:gd name="T104" fmla="*/ 7910 w 11506"/>
                <a:gd name="T105" fmla="*/ 4869 h 9184"/>
                <a:gd name="T106" fmla="*/ 7910 w 11506"/>
                <a:gd name="T107" fmla="*/ 4150 h 9184"/>
                <a:gd name="T108" fmla="*/ 7191 w 11506"/>
                <a:gd name="T109" fmla="*/ 5948 h 9184"/>
                <a:gd name="T110" fmla="*/ 10068 w 11506"/>
                <a:gd name="T111" fmla="*/ 5948 h 9184"/>
                <a:gd name="T112" fmla="*/ 10068 w 11506"/>
                <a:gd name="T113" fmla="*/ 6667 h 9184"/>
                <a:gd name="T114" fmla="*/ 7191 w 11506"/>
                <a:gd name="T115" fmla="*/ 6667 h 9184"/>
                <a:gd name="T116" fmla="*/ 7191 w 11506"/>
                <a:gd name="T117" fmla="*/ 5948 h 9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06" h="9184">
                  <a:moveTo>
                    <a:pt x="11289" y="781"/>
                  </a:moveTo>
                  <a:cubicBezTo>
                    <a:pt x="9503" y="4"/>
                    <a:pt x="7506" y="0"/>
                    <a:pt x="5753" y="760"/>
                  </a:cubicBezTo>
                  <a:cubicBezTo>
                    <a:pt x="4000" y="0"/>
                    <a:pt x="2002" y="4"/>
                    <a:pt x="216" y="781"/>
                  </a:cubicBezTo>
                  <a:lnTo>
                    <a:pt x="0" y="875"/>
                  </a:lnTo>
                  <a:lnTo>
                    <a:pt x="0" y="9184"/>
                  </a:lnTo>
                  <a:lnTo>
                    <a:pt x="503" y="8965"/>
                  </a:lnTo>
                  <a:cubicBezTo>
                    <a:pt x="2198" y="8227"/>
                    <a:pt x="4103" y="8266"/>
                    <a:pt x="5734" y="9069"/>
                  </a:cubicBezTo>
                  <a:lnTo>
                    <a:pt x="5741" y="9082"/>
                  </a:lnTo>
                  <a:cubicBezTo>
                    <a:pt x="5745" y="9080"/>
                    <a:pt x="5749" y="9079"/>
                    <a:pt x="5753" y="9077"/>
                  </a:cubicBezTo>
                  <a:cubicBezTo>
                    <a:pt x="5757" y="9079"/>
                    <a:pt x="5761" y="9080"/>
                    <a:pt x="5765" y="9082"/>
                  </a:cubicBezTo>
                  <a:lnTo>
                    <a:pt x="5771" y="9069"/>
                  </a:lnTo>
                  <a:cubicBezTo>
                    <a:pt x="7404" y="8266"/>
                    <a:pt x="9308" y="8227"/>
                    <a:pt x="11002" y="8965"/>
                  </a:cubicBezTo>
                  <a:lnTo>
                    <a:pt x="11506" y="9184"/>
                  </a:lnTo>
                  <a:lnTo>
                    <a:pt x="11506" y="875"/>
                  </a:lnTo>
                  <a:lnTo>
                    <a:pt x="11289" y="781"/>
                  </a:lnTo>
                  <a:close/>
                  <a:moveTo>
                    <a:pt x="10787" y="8109"/>
                  </a:moveTo>
                  <a:cubicBezTo>
                    <a:pt x="9257" y="7576"/>
                    <a:pt x="7610" y="7591"/>
                    <a:pt x="6113" y="8143"/>
                  </a:cubicBezTo>
                  <a:lnTo>
                    <a:pt x="6113" y="2712"/>
                  </a:lnTo>
                  <a:lnTo>
                    <a:pt x="5393" y="2712"/>
                  </a:lnTo>
                  <a:lnTo>
                    <a:pt x="5393" y="8143"/>
                  </a:lnTo>
                  <a:cubicBezTo>
                    <a:pt x="3896" y="7591"/>
                    <a:pt x="2248" y="7577"/>
                    <a:pt x="719" y="8109"/>
                  </a:cubicBezTo>
                  <a:lnTo>
                    <a:pt x="719" y="1351"/>
                  </a:lnTo>
                  <a:cubicBezTo>
                    <a:pt x="2359" y="707"/>
                    <a:pt x="4171" y="776"/>
                    <a:pt x="5734" y="1544"/>
                  </a:cubicBezTo>
                  <a:lnTo>
                    <a:pt x="5741" y="1558"/>
                  </a:lnTo>
                  <a:cubicBezTo>
                    <a:pt x="5745" y="1556"/>
                    <a:pt x="5749" y="1554"/>
                    <a:pt x="5753" y="1553"/>
                  </a:cubicBezTo>
                  <a:cubicBezTo>
                    <a:pt x="5757" y="1554"/>
                    <a:pt x="5761" y="1556"/>
                    <a:pt x="5765" y="1558"/>
                  </a:cubicBezTo>
                  <a:lnTo>
                    <a:pt x="5771" y="1544"/>
                  </a:lnTo>
                  <a:cubicBezTo>
                    <a:pt x="7335" y="776"/>
                    <a:pt x="9147" y="707"/>
                    <a:pt x="10787" y="1351"/>
                  </a:cubicBezTo>
                  <a:lnTo>
                    <a:pt x="10787" y="8109"/>
                  </a:lnTo>
                  <a:close/>
                  <a:moveTo>
                    <a:pt x="1798" y="4869"/>
                  </a:moveTo>
                  <a:lnTo>
                    <a:pt x="3955" y="4869"/>
                  </a:lnTo>
                  <a:lnTo>
                    <a:pt x="3955" y="2353"/>
                  </a:lnTo>
                  <a:lnTo>
                    <a:pt x="1798" y="2353"/>
                  </a:lnTo>
                  <a:lnTo>
                    <a:pt x="1798" y="4869"/>
                  </a:lnTo>
                  <a:close/>
                  <a:moveTo>
                    <a:pt x="2517" y="3072"/>
                  </a:moveTo>
                  <a:lnTo>
                    <a:pt x="3236" y="3072"/>
                  </a:lnTo>
                  <a:lnTo>
                    <a:pt x="3236" y="4150"/>
                  </a:lnTo>
                  <a:lnTo>
                    <a:pt x="2517" y="4150"/>
                  </a:lnTo>
                  <a:lnTo>
                    <a:pt x="2517" y="3072"/>
                  </a:lnTo>
                  <a:close/>
                  <a:moveTo>
                    <a:pt x="1798" y="5948"/>
                  </a:moveTo>
                  <a:lnTo>
                    <a:pt x="3955" y="5948"/>
                  </a:lnTo>
                  <a:lnTo>
                    <a:pt x="3955" y="6667"/>
                  </a:lnTo>
                  <a:lnTo>
                    <a:pt x="1798" y="6667"/>
                  </a:lnTo>
                  <a:lnTo>
                    <a:pt x="1798" y="5948"/>
                  </a:lnTo>
                  <a:close/>
                  <a:moveTo>
                    <a:pt x="7191" y="2353"/>
                  </a:moveTo>
                  <a:lnTo>
                    <a:pt x="10068" y="2353"/>
                  </a:lnTo>
                  <a:lnTo>
                    <a:pt x="10068" y="3072"/>
                  </a:lnTo>
                  <a:lnTo>
                    <a:pt x="7191" y="3072"/>
                  </a:lnTo>
                  <a:lnTo>
                    <a:pt x="7191" y="2353"/>
                  </a:lnTo>
                  <a:close/>
                  <a:moveTo>
                    <a:pt x="7910" y="4150"/>
                  </a:moveTo>
                  <a:lnTo>
                    <a:pt x="10068" y="4150"/>
                  </a:lnTo>
                  <a:lnTo>
                    <a:pt x="10068" y="4869"/>
                  </a:lnTo>
                  <a:lnTo>
                    <a:pt x="7910" y="4869"/>
                  </a:lnTo>
                  <a:lnTo>
                    <a:pt x="7910" y="4150"/>
                  </a:lnTo>
                  <a:close/>
                  <a:moveTo>
                    <a:pt x="7191" y="5948"/>
                  </a:moveTo>
                  <a:lnTo>
                    <a:pt x="10068" y="5948"/>
                  </a:lnTo>
                  <a:lnTo>
                    <a:pt x="10068" y="6667"/>
                  </a:lnTo>
                  <a:lnTo>
                    <a:pt x="7191" y="6667"/>
                  </a:lnTo>
                  <a:lnTo>
                    <a:pt x="7191" y="59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C636F383-7BBE-4E03-8FE3-8F0D8B6CE0EA}"/>
                </a:ext>
              </a:extLst>
            </p:cNvPr>
            <p:cNvSpPr txBox="1">
              <a:spLocks/>
            </p:cNvSpPr>
            <p:nvPr/>
          </p:nvSpPr>
          <p:spPr>
            <a:xfrm>
              <a:off x="5096390" y="4491813"/>
              <a:ext cx="1104385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唐诗三百首</a:t>
              </a:r>
              <a:endParaRPr lang="zh-CN" altLang="en-US" sz="12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7C6286-1F4E-402E-8465-6C8228D1FD30}"/>
              </a:ext>
            </a:extLst>
          </p:cNvPr>
          <p:cNvGrpSpPr/>
          <p:nvPr/>
        </p:nvGrpSpPr>
        <p:grpSpPr>
          <a:xfrm>
            <a:off x="4405847" y="5001623"/>
            <a:ext cx="1440421" cy="911752"/>
            <a:chOff x="5096390" y="5272797"/>
            <a:chExt cx="1440421" cy="911752"/>
          </a:xfrm>
        </p:grpSpPr>
        <p:sp>
          <p:nvSpPr>
            <p:cNvPr id="21" name="iconfont-10026-4294038">
              <a:extLst>
                <a:ext uri="{FF2B5EF4-FFF2-40B4-BE49-F238E27FC236}">
                  <a16:creationId xmlns:a16="http://schemas.microsoft.com/office/drawing/2014/main" id="{2C040AE6-E4F5-4310-9456-69D9315A5FF5}"/>
                </a:ext>
              </a:extLst>
            </p:cNvPr>
            <p:cNvSpPr/>
            <p:nvPr/>
          </p:nvSpPr>
          <p:spPr>
            <a:xfrm>
              <a:off x="5308891" y="5272797"/>
              <a:ext cx="609685" cy="486710"/>
            </a:xfrm>
            <a:custGeom>
              <a:avLst/>
              <a:gdLst>
                <a:gd name="T0" fmla="*/ 11289 w 11506"/>
                <a:gd name="T1" fmla="*/ 781 h 9184"/>
                <a:gd name="T2" fmla="*/ 5753 w 11506"/>
                <a:gd name="T3" fmla="*/ 760 h 9184"/>
                <a:gd name="T4" fmla="*/ 216 w 11506"/>
                <a:gd name="T5" fmla="*/ 781 h 9184"/>
                <a:gd name="T6" fmla="*/ 0 w 11506"/>
                <a:gd name="T7" fmla="*/ 875 h 9184"/>
                <a:gd name="T8" fmla="*/ 0 w 11506"/>
                <a:gd name="T9" fmla="*/ 9184 h 9184"/>
                <a:gd name="T10" fmla="*/ 503 w 11506"/>
                <a:gd name="T11" fmla="*/ 8965 h 9184"/>
                <a:gd name="T12" fmla="*/ 5734 w 11506"/>
                <a:gd name="T13" fmla="*/ 9069 h 9184"/>
                <a:gd name="T14" fmla="*/ 5741 w 11506"/>
                <a:gd name="T15" fmla="*/ 9082 h 9184"/>
                <a:gd name="T16" fmla="*/ 5753 w 11506"/>
                <a:gd name="T17" fmla="*/ 9077 h 9184"/>
                <a:gd name="T18" fmla="*/ 5765 w 11506"/>
                <a:gd name="T19" fmla="*/ 9082 h 9184"/>
                <a:gd name="T20" fmla="*/ 5771 w 11506"/>
                <a:gd name="T21" fmla="*/ 9069 h 9184"/>
                <a:gd name="T22" fmla="*/ 11002 w 11506"/>
                <a:gd name="T23" fmla="*/ 8965 h 9184"/>
                <a:gd name="T24" fmla="*/ 11506 w 11506"/>
                <a:gd name="T25" fmla="*/ 9184 h 9184"/>
                <a:gd name="T26" fmla="*/ 11506 w 11506"/>
                <a:gd name="T27" fmla="*/ 875 h 9184"/>
                <a:gd name="T28" fmla="*/ 11289 w 11506"/>
                <a:gd name="T29" fmla="*/ 781 h 9184"/>
                <a:gd name="T30" fmla="*/ 10787 w 11506"/>
                <a:gd name="T31" fmla="*/ 8109 h 9184"/>
                <a:gd name="T32" fmla="*/ 6113 w 11506"/>
                <a:gd name="T33" fmla="*/ 8143 h 9184"/>
                <a:gd name="T34" fmla="*/ 6113 w 11506"/>
                <a:gd name="T35" fmla="*/ 2712 h 9184"/>
                <a:gd name="T36" fmla="*/ 5393 w 11506"/>
                <a:gd name="T37" fmla="*/ 2712 h 9184"/>
                <a:gd name="T38" fmla="*/ 5393 w 11506"/>
                <a:gd name="T39" fmla="*/ 8143 h 9184"/>
                <a:gd name="T40" fmla="*/ 719 w 11506"/>
                <a:gd name="T41" fmla="*/ 8109 h 9184"/>
                <a:gd name="T42" fmla="*/ 719 w 11506"/>
                <a:gd name="T43" fmla="*/ 1351 h 9184"/>
                <a:gd name="T44" fmla="*/ 5734 w 11506"/>
                <a:gd name="T45" fmla="*/ 1544 h 9184"/>
                <a:gd name="T46" fmla="*/ 5741 w 11506"/>
                <a:gd name="T47" fmla="*/ 1558 h 9184"/>
                <a:gd name="T48" fmla="*/ 5753 w 11506"/>
                <a:gd name="T49" fmla="*/ 1553 h 9184"/>
                <a:gd name="T50" fmla="*/ 5765 w 11506"/>
                <a:gd name="T51" fmla="*/ 1558 h 9184"/>
                <a:gd name="T52" fmla="*/ 5771 w 11506"/>
                <a:gd name="T53" fmla="*/ 1544 h 9184"/>
                <a:gd name="T54" fmla="*/ 10787 w 11506"/>
                <a:gd name="T55" fmla="*/ 1351 h 9184"/>
                <a:gd name="T56" fmla="*/ 10787 w 11506"/>
                <a:gd name="T57" fmla="*/ 8109 h 9184"/>
                <a:gd name="T58" fmla="*/ 1798 w 11506"/>
                <a:gd name="T59" fmla="*/ 4869 h 9184"/>
                <a:gd name="T60" fmla="*/ 3955 w 11506"/>
                <a:gd name="T61" fmla="*/ 4869 h 9184"/>
                <a:gd name="T62" fmla="*/ 3955 w 11506"/>
                <a:gd name="T63" fmla="*/ 2353 h 9184"/>
                <a:gd name="T64" fmla="*/ 1798 w 11506"/>
                <a:gd name="T65" fmla="*/ 2353 h 9184"/>
                <a:gd name="T66" fmla="*/ 1798 w 11506"/>
                <a:gd name="T67" fmla="*/ 4869 h 9184"/>
                <a:gd name="T68" fmla="*/ 2517 w 11506"/>
                <a:gd name="T69" fmla="*/ 3072 h 9184"/>
                <a:gd name="T70" fmla="*/ 3236 w 11506"/>
                <a:gd name="T71" fmla="*/ 3072 h 9184"/>
                <a:gd name="T72" fmla="*/ 3236 w 11506"/>
                <a:gd name="T73" fmla="*/ 4150 h 9184"/>
                <a:gd name="T74" fmla="*/ 2517 w 11506"/>
                <a:gd name="T75" fmla="*/ 4150 h 9184"/>
                <a:gd name="T76" fmla="*/ 2517 w 11506"/>
                <a:gd name="T77" fmla="*/ 3072 h 9184"/>
                <a:gd name="T78" fmla="*/ 1798 w 11506"/>
                <a:gd name="T79" fmla="*/ 5948 h 9184"/>
                <a:gd name="T80" fmla="*/ 3955 w 11506"/>
                <a:gd name="T81" fmla="*/ 5948 h 9184"/>
                <a:gd name="T82" fmla="*/ 3955 w 11506"/>
                <a:gd name="T83" fmla="*/ 6667 h 9184"/>
                <a:gd name="T84" fmla="*/ 1798 w 11506"/>
                <a:gd name="T85" fmla="*/ 6667 h 9184"/>
                <a:gd name="T86" fmla="*/ 1798 w 11506"/>
                <a:gd name="T87" fmla="*/ 5948 h 9184"/>
                <a:gd name="T88" fmla="*/ 7191 w 11506"/>
                <a:gd name="T89" fmla="*/ 2353 h 9184"/>
                <a:gd name="T90" fmla="*/ 10068 w 11506"/>
                <a:gd name="T91" fmla="*/ 2353 h 9184"/>
                <a:gd name="T92" fmla="*/ 10068 w 11506"/>
                <a:gd name="T93" fmla="*/ 3072 h 9184"/>
                <a:gd name="T94" fmla="*/ 7191 w 11506"/>
                <a:gd name="T95" fmla="*/ 3072 h 9184"/>
                <a:gd name="T96" fmla="*/ 7191 w 11506"/>
                <a:gd name="T97" fmla="*/ 2353 h 9184"/>
                <a:gd name="T98" fmla="*/ 7910 w 11506"/>
                <a:gd name="T99" fmla="*/ 4150 h 9184"/>
                <a:gd name="T100" fmla="*/ 10068 w 11506"/>
                <a:gd name="T101" fmla="*/ 4150 h 9184"/>
                <a:gd name="T102" fmla="*/ 10068 w 11506"/>
                <a:gd name="T103" fmla="*/ 4869 h 9184"/>
                <a:gd name="T104" fmla="*/ 7910 w 11506"/>
                <a:gd name="T105" fmla="*/ 4869 h 9184"/>
                <a:gd name="T106" fmla="*/ 7910 w 11506"/>
                <a:gd name="T107" fmla="*/ 4150 h 9184"/>
                <a:gd name="T108" fmla="*/ 7191 w 11506"/>
                <a:gd name="T109" fmla="*/ 5948 h 9184"/>
                <a:gd name="T110" fmla="*/ 10068 w 11506"/>
                <a:gd name="T111" fmla="*/ 5948 h 9184"/>
                <a:gd name="T112" fmla="*/ 10068 w 11506"/>
                <a:gd name="T113" fmla="*/ 6667 h 9184"/>
                <a:gd name="T114" fmla="*/ 7191 w 11506"/>
                <a:gd name="T115" fmla="*/ 6667 h 9184"/>
                <a:gd name="T116" fmla="*/ 7191 w 11506"/>
                <a:gd name="T117" fmla="*/ 5948 h 9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06" h="9184">
                  <a:moveTo>
                    <a:pt x="11289" y="781"/>
                  </a:moveTo>
                  <a:cubicBezTo>
                    <a:pt x="9503" y="4"/>
                    <a:pt x="7506" y="0"/>
                    <a:pt x="5753" y="760"/>
                  </a:cubicBezTo>
                  <a:cubicBezTo>
                    <a:pt x="4000" y="0"/>
                    <a:pt x="2002" y="4"/>
                    <a:pt x="216" y="781"/>
                  </a:cubicBezTo>
                  <a:lnTo>
                    <a:pt x="0" y="875"/>
                  </a:lnTo>
                  <a:lnTo>
                    <a:pt x="0" y="9184"/>
                  </a:lnTo>
                  <a:lnTo>
                    <a:pt x="503" y="8965"/>
                  </a:lnTo>
                  <a:cubicBezTo>
                    <a:pt x="2198" y="8227"/>
                    <a:pt x="4103" y="8266"/>
                    <a:pt x="5734" y="9069"/>
                  </a:cubicBezTo>
                  <a:lnTo>
                    <a:pt x="5741" y="9082"/>
                  </a:lnTo>
                  <a:cubicBezTo>
                    <a:pt x="5745" y="9080"/>
                    <a:pt x="5749" y="9079"/>
                    <a:pt x="5753" y="9077"/>
                  </a:cubicBezTo>
                  <a:cubicBezTo>
                    <a:pt x="5757" y="9079"/>
                    <a:pt x="5761" y="9080"/>
                    <a:pt x="5765" y="9082"/>
                  </a:cubicBezTo>
                  <a:lnTo>
                    <a:pt x="5771" y="9069"/>
                  </a:lnTo>
                  <a:cubicBezTo>
                    <a:pt x="7404" y="8266"/>
                    <a:pt x="9308" y="8227"/>
                    <a:pt x="11002" y="8965"/>
                  </a:cubicBezTo>
                  <a:lnTo>
                    <a:pt x="11506" y="9184"/>
                  </a:lnTo>
                  <a:lnTo>
                    <a:pt x="11506" y="875"/>
                  </a:lnTo>
                  <a:lnTo>
                    <a:pt x="11289" y="781"/>
                  </a:lnTo>
                  <a:close/>
                  <a:moveTo>
                    <a:pt x="10787" y="8109"/>
                  </a:moveTo>
                  <a:cubicBezTo>
                    <a:pt x="9257" y="7576"/>
                    <a:pt x="7610" y="7591"/>
                    <a:pt x="6113" y="8143"/>
                  </a:cubicBezTo>
                  <a:lnTo>
                    <a:pt x="6113" y="2712"/>
                  </a:lnTo>
                  <a:lnTo>
                    <a:pt x="5393" y="2712"/>
                  </a:lnTo>
                  <a:lnTo>
                    <a:pt x="5393" y="8143"/>
                  </a:lnTo>
                  <a:cubicBezTo>
                    <a:pt x="3896" y="7591"/>
                    <a:pt x="2248" y="7577"/>
                    <a:pt x="719" y="8109"/>
                  </a:cubicBezTo>
                  <a:lnTo>
                    <a:pt x="719" y="1351"/>
                  </a:lnTo>
                  <a:cubicBezTo>
                    <a:pt x="2359" y="707"/>
                    <a:pt x="4171" y="776"/>
                    <a:pt x="5734" y="1544"/>
                  </a:cubicBezTo>
                  <a:lnTo>
                    <a:pt x="5741" y="1558"/>
                  </a:lnTo>
                  <a:cubicBezTo>
                    <a:pt x="5745" y="1556"/>
                    <a:pt x="5749" y="1554"/>
                    <a:pt x="5753" y="1553"/>
                  </a:cubicBezTo>
                  <a:cubicBezTo>
                    <a:pt x="5757" y="1554"/>
                    <a:pt x="5761" y="1556"/>
                    <a:pt x="5765" y="1558"/>
                  </a:cubicBezTo>
                  <a:lnTo>
                    <a:pt x="5771" y="1544"/>
                  </a:lnTo>
                  <a:cubicBezTo>
                    <a:pt x="7335" y="776"/>
                    <a:pt x="9147" y="707"/>
                    <a:pt x="10787" y="1351"/>
                  </a:cubicBezTo>
                  <a:lnTo>
                    <a:pt x="10787" y="8109"/>
                  </a:lnTo>
                  <a:close/>
                  <a:moveTo>
                    <a:pt x="1798" y="4869"/>
                  </a:moveTo>
                  <a:lnTo>
                    <a:pt x="3955" y="4869"/>
                  </a:lnTo>
                  <a:lnTo>
                    <a:pt x="3955" y="2353"/>
                  </a:lnTo>
                  <a:lnTo>
                    <a:pt x="1798" y="2353"/>
                  </a:lnTo>
                  <a:lnTo>
                    <a:pt x="1798" y="4869"/>
                  </a:lnTo>
                  <a:close/>
                  <a:moveTo>
                    <a:pt x="2517" y="3072"/>
                  </a:moveTo>
                  <a:lnTo>
                    <a:pt x="3236" y="3072"/>
                  </a:lnTo>
                  <a:lnTo>
                    <a:pt x="3236" y="4150"/>
                  </a:lnTo>
                  <a:lnTo>
                    <a:pt x="2517" y="4150"/>
                  </a:lnTo>
                  <a:lnTo>
                    <a:pt x="2517" y="3072"/>
                  </a:lnTo>
                  <a:close/>
                  <a:moveTo>
                    <a:pt x="1798" y="5948"/>
                  </a:moveTo>
                  <a:lnTo>
                    <a:pt x="3955" y="5948"/>
                  </a:lnTo>
                  <a:lnTo>
                    <a:pt x="3955" y="6667"/>
                  </a:lnTo>
                  <a:lnTo>
                    <a:pt x="1798" y="6667"/>
                  </a:lnTo>
                  <a:lnTo>
                    <a:pt x="1798" y="5948"/>
                  </a:lnTo>
                  <a:close/>
                  <a:moveTo>
                    <a:pt x="7191" y="2353"/>
                  </a:moveTo>
                  <a:lnTo>
                    <a:pt x="10068" y="2353"/>
                  </a:lnTo>
                  <a:lnTo>
                    <a:pt x="10068" y="3072"/>
                  </a:lnTo>
                  <a:lnTo>
                    <a:pt x="7191" y="3072"/>
                  </a:lnTo>
                  <a:lnTo>
                    <a:pt x="7191" y="2353"/>
                  </a:lnTo>
                  <a:close/>
                  <a:moveTo>
                    <a:pt x="7910" y="4150"/>
                  </a:moveTo>
                  <a:lnTo>
                    <a:pt x="10068" y="4150"/>
                  </a:lnTo>
                  <a:lnTo>
                    <a:pt x="10068" y="4869"/>
                  </a:lnTo>
                  <a:lnTo>
                    <a:pt x="7910" y="4869"/>
                  </a:lnTo>
                  <a:lnTo>
                    <a:pt x="7910" y="4150"/>
                  </a:lnTo>
                  <a:close/>
                  <a:moveTo>
                    <a:pt x="7191" y="5948"/>
                  </a:moveTo>
                  <a:lnTo>
                    <a:pt x="10068" y="5948"/>
                  </a:lnTo>
                  <a:lnTo>
                    <a:pt x="10068" y="6667"/>
                  </a:lnTo>
                  <a:lnTo>
                    <a:pt x="7191" y="6667"/>
                  </a:lnTo>
                  <a:lnTo>
                    <a:pt x="7191" y="59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占位符 3">
              <a:extLst>
                <a:ext uri="{FF2B5EF4-FFF2-40B4-BE49-F238E27FC236}">
                  <a16:creationId xmlns:a16="http://schemas.microsoft.com/office/drawing/2014/main" id="{39766533-BB10-489B-93CB-7A83E0729008}"/>
                </a:ext>
              </a:extLst>
            </p:cNvPr>
            <p:cNvSpPr txBox="1">
              <a:spLocks/>
            </p:cNvSpPr>
            <p:nvPr/>
          </p:nvSpPr>
          <p:spPr>
            <a:xfrm>
              <a:off x="5096390" y="5762632"/>
              <a:ext cx="1440421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Java</a:t>
              </a:r>
              <a:r>
                <a:rPr lang="zh-CN" altLang="en-US" sz="1200"/>
                <a:t>核心技术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4380D2-3DF4-4D08-82F3-49F8B2809D7B}"/>
              </a:ext>
            </a:extLst>
          </p:cNvPr>
          <p:cNvCxnSpPr>
            <a:stCxn id="6" idx="10"/>
            <a:endCxn id="18" idx="20"/>
          </p:cNvCxnSpPr>
          <p:nvPr/>
        </p:nvCxnSpPr>
        <p:spPr>
          <a:xfrm>
            <a:off x="1974572" y="2870618"/>
            <a:ext cx="2600894" cy="1345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B660550-DF62-46E6-9423-AF3D4964829A}"/>
              </a:ext>
            </a:extLst>
          </p:cNvPr>
          <p:cNvCxnSpPr>
            <a:cxnSpLocks/>
            <a:stCxn id="6" idx="10"/>
          </p:cNvCxnSpPr>
          <p:nvPr/>
        </p:nvCxnSpPr>
        <p:spPr>
          <a:xfrm>
            <a:off x="1974572" y="2870618"/>
            <a:ext cx="252122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D517F03-071E-4C54-BE99-CFC7AD05EA6A}"/>
              </a:ext>
            </a:extLst>
          </p:cNvPr>
          <p:cNvCxnSpPr>
            <a:cxnSpLocks/>
            <a:stCxn id="6" idx="10"/>
          </p:cNvCxnSpPr>
          <p:nvPr/>
        </p:nvCxnSpPr>
        <p:spPr>
          <a:xfrm>
            <a:off x="1974572" y="2870618"/>
            <a:ext cx="2600894" cy="25363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7B3B8AD-53C9-4ACF-BB71-7C9FEB8CF856}"/>
              </a:ext>
            </a:extLst>
          </p:cNvPr>
          <p:cNvCxnSpPr>
            <a:cxnSpLocks/>
          </p:cNvCxnSpPr>
          <p:nvPr/>
        </p:nvCxnSpPr>
        <p:spPr>
          <a:xfrm>
            <a:off x="2144743" y="3987382"/>
            <a:ext cx="2351057" cy="228914"/>
          </a:xfrm>
          <a:prstGeom prst="straightConnector1">
            <a:avLst/>
          </a:prstGeom>
          <a:ln w="19050">
            <a:solidFill>
              <a:srgbClr val="3127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E0E671D-81AD-400B-A2B4-29DCFD29CC66}"/>
              </a:ext>
            </a:extLst>
          </p:cNvPr>
          <p:cNvCxnSpPr>
            <a:stCxn id="12" idx="10"/>
          </p:cNvCxnSpPr>
          <p:nvPr/>
        </p:nvCxnSpPr>
        <p:spPr>
          <a:xfrm flipV="1">
            <a:off x="1974570" y="2870618"/>
            <a:ext cx="2521230" cy="246684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C4BC6A-84FE-431F-BDF5-06B7AD576CF7}"/>
              </a:ext>
            </a:extLst>
          </p:cNvPr>
          <p:cNvCxnSpPr>
            <a:cxnSpLocks/>
          </p:cNvCxnSpPr>
          <p:nvPr/>
        </p:nvCxnSpPr>
        <p:spPr>
          <a:xfrm flipH="1" flipV="1">
            <a:off x="2144743" y="5337459"/>
            <a:ext cx="2351057" cy="69462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AD76B5BE-81D2-4016-828E-2E925C8E2D7F}"/>
              </a:ext>
            </a:extLst>
          </p:cNvPr>
          <p:cNvSpPr txBox="1">
            <a:spLocks/>
          </p:cNvSpPr>
          <p:nvPr/>
        </p:nvSpPr>
        <p:spPr>
          <a:xfrm>
            <a:off x="5672318" y="3802781"/>
            <a:ext cx="609685" cy="7399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属性</a:t>
            </a:r>
            <a:endParaRPr lang="en-US" altLang="zh-CN" sz="1200"/>
          </a:p>
          <a:p>
            <a:r>
              <a:rPr lang="zh-CN" altLang="en-US" sz="1200"/>
              <a:t>相似</a:t>
            </a:r>
            <a:endParaRPr lang="en-US" altLang="zh-CN" sz="1200"/>
          </a:p>
          <a:p>
            <a:endParaRPr lang="zh-CN" altLang="en-US" sz="1200" dirty="0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3B168359-6463-4840-A431-0F1EC73B5C4E}"/>
              </a:ext>
            </a:extLst>
          </p:cNvPr>
          <p:cNvSpPr/>
          <p:nvPr/>
        </p:nvSpPr>
        <p:spPr>
          <a:xfrm rot="2283225">
            <a:off x="3136033" y="2642420"/>
            <a:ext cx="2958531" cy="3342724"/>
          </a:xfrm>
          <a:prstGeom prst="arc">
            <a:avLst>
              <a:gd name="adj1" fmla="val 15635613"/>
              <a:gd name="adj2" fmla="val 976156"/>
            </a:avLst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8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49CF3A-C2EF-43A1-8CB4-2B67B657B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0672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在推荐系统中，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所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谓的用户偏好就是指用户对物品的喜好程度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如何表达喜欢程度呢？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A4CDA5-B4F7-420F-945F-CC808F94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推荐系统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C8029-B73A-4861-BDC6-AD165BA6F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用户偏好</a:t>
            </a:r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35A1FABD-1DC6-4C72-A765-1A392995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8595"/>
              </p:ext>
            </p:extLst>
          </p:nvPr>
        </p:nvGraphicFramePr>
        <p:xfrm>
          <a:off x="874364" y="2925189"/>
          <a:ext cx="8966520" cy="213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20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6170319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31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行为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作用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评分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通过评分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,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可以精准获取用户偏好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投票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投票可以较精准的得到用户偏好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评论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通过评论可以分析用户对物品的喜好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购买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用户的购买很明确的说明对物品感兴趣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26126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页面停留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停留时间一定程度说明用户喜欢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,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但噪音较大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28324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B168FA-1605-4DED-8868-AED5BD71B42E}"/>
              </a:ext>
            </a:extLst>
          </p:cNvPr>
          <p:cNvGrpSpPr/>
          <p:nvPr/>
        </p:nvGrpSpPr>
        <p:grpSpPr>
          <a:xfrm>
            <a:off x="874364" y="5544000"/>
            <a:ext cx="9448197" cy="894900"/>
            <a:chOff x="874364" y="5334450"/>
            <a:chExt cx="9448197" cy="1051184"/>
          </a:xfrm>
        </p:grpSpPr>
        <p:sp>
          <p:nvSpPr>
            <p:cNvPr id="12" name="三角形 9">
              <a:extLst>
                <a:ext uri="{FF2B5EF4-FFF2-40B4-BE49-F238E27FC236}">
                  <a16:creationId xmlns:a16="http://schemas.microsoft.com/office/drawing/2014/main" id="{27B55D4E-704C-4AF4-9DC2-59CCC4990A45}"/>
                </a:ext>
              </a:extLst>
            </p:cNvPr>
            <p:cNvSpPr/>
            <p:nvPr/>
          </p:nvSpPr>
          <p:spPr>
            <a:xfrm rot="2651319">
              <a:off x="880978" y="569103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50F5230-738E-4AD6-81CF-C0817120184A}"/>
                </a:ext>
              </a:extLst>
            </p:cNvPr>
            <p:cNvSpPr/>
            <p:nvPr/>
          </p:nvSpPr>
          <p:spPr>
            <a:xfrm>
              <a:off x="974293" y="5334450"/>
              <a:ext cx="9348268" cy="1051184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816B6D-8D67-4089-9415-CB19D91557FA}"/>
                </a:ext>
              </a:extLst>
            </p:cNvPr>
            <p:cNvSpPr/>
            <p:nvPr/>
          </p:nvSpPr>
          <p:spPr>
            <a:xfrm>
              <a:off x="874364" y="5406920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注意事项</a:t>
              </a: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20F24BB8-D94B-4AC7-A21E-209FCA60FE9F}"/>
                </a:ext>
              </a:extLst>
            </p:cNvPr>
            <p:cNvSpPr txBox="1"/>
            <p:nvPr/>
          </p:nvSpPr>
          <p:spPr>
            <a:xfrm>
              <a:off x="1869439" y="5754692"/>
              <a:ext cx="8165660" cy="382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rgbClr val="08225C"/>
                  </a:solidFill>
                  <a:latin typeface="Consolas" panose="020B06090202040302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可以对不同行为设置评分，较低噪音对推荐的影响</a:t>
              </a:r>
              <a:endPara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26868f41-fc94-474d-ace7-6de07da3259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8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068;#370272;"/>
</p:tagLst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50868</TotalTime>
  <Words>1428</Words>
  <Application>Microsoft Office PowerPoint</Application>
  <PresentationFormat>宽屏</PresentationFormat>
  <Paragraphs>308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33</vt:i4>
      </vt:variant>
    </vt:vector>
  </HeadingPairs>
  <TitlesOfParts>
    <vt:vector size="60" baseType="lpstr">
      <vt:lpstr>Alibaba PuHuiTi B</vt:lpstr>
      <vt:lpstr>Alibaba PuHuiTi M</vt:lpstr>
      <vt:lpstr>Alibaba PuHuiTi R</vt:lpstr>
      <vt:lpstr>-apple-system</vt:lpstr>
      <vt:lpstr>lucida grande</vt:lpstr>
      <vt:lpstr>PingFang SC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open sans</vt:lpstr>
      <vt:lpstr>Segoe UI</vt:lpstr>
      <vt:lpstr>Source Code Pro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推荐功能</vt:lpstr>
      <vt:lpstr>PowerPoint 演示文稿</vt:lpstr>
      <vt:lpstr>了解推荐系统  </vt:lpstr>
      <vt:lpstr>推荐系统</vt:lpstr>
      <vt:lpstr>推荐系统</vt:lpstr>
      <vt:lpstr>推荐系统</vt:lpstr>
      <vt:lpstr>推荐系统</vt:lpstr>
      <vt:lpstr>推荐系统</vt:lpstr>
      <vt:lpstr>推荐系统</vt:lpstr>
      <vt:lpstr>推荐系统</vt:lpstr>
      <vt:lpstr>推荐系统</vt:lpstr>
      <vt:lpstr>推荐系统</vt:lpstr>
      <vt:lpstr>用户推荐  </vt:lpstr>
      <vt:lpstr>用户推荐</vt:lpstr>
      <vt:lpstr>用户推荐</vt:lpstr>
      <vt:lpstr>用户推荐</vt:lpstr>
      <vt:lpstr>用户推荐</vt:lpstr>
      <vt:lpstr>用户推荐</vt:lpstr>
      <vt:lpstr>动态推荐  </vt:lpstr>
      <vt:lpstr>动态推荐</vt:lpstr>
      <vt:lpstr>动态推荐</vt:lpstr>
      <vt:lpstr>数据采集</vt:lpstr>
      <vt:lpstr>动态推荐</vt:lpstr>
      <vt:lpstr>动态推荐</vt:lpstr>
      <vt:lpstr>视频推荐  </vt:lpstr>
      <vt:lpstr>视频推荐</vt:lpstr>
      <vt:lpstr>视频推荐</vt:lpstr>
      <vt:lpstr>视频推荐</vt:lpstr>
      <vt:lpstr>视频推荐</vt:lpstr>
      <vt:lpstr>PowerPoint 演示文稿</vt:lpstr>
      <vt:lpstr>PowerPoint 演示文稿</vt:lpstr>
      <vt:lpstr>圈子互动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2423</cp:revision>
  <dcterms:created xsi:type="dcterms:W3CDTF">2020-03-31T02:23:27Z</dcterms:created>
  <dcterms:modified xsi:type="dcterms:W3CDTF">2021-07-24T13:30:10Z</dcterms:modified>
</cp:coreProperties>
</file>