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1a6148f7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1a6148f7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a6148f7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1a6148f7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1a6148f7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1a6148f7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1a6148f7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1a6148f7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1a6148f7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1a6148f7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1a6148f7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1a6148f7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1a6148f7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1a6148f7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1a6148f7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1a6148f7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1a6148f7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1a6148f7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1a6148f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1a6148f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1a6148f7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1a6148f7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1a6148f7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1a6148f7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1a6148f72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1a6148f72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1a6148f7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1a6148f7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1a6148f72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1a6148f72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1a6148f7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1a6148f7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jifishma/CIS-375-Term-Project/projects/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Monier Abdullah, Jeffrey Fishman, and Khalid Saeed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and Implementation Challenges</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Design</a:t>
            </a:r>
            <a:endParaRPr/>
          </a:p>
          <a:p>
            <a:pPr indent="-298450" lvl="1" marL="914400" rtl="0" algn="l">
              <a:spcBef>
                <a:spcPts val="0"/>
              </a:spcBef>
              <a:spcAft>
                <a:spcPts val="0"/>
              </a:spcAft>
              <a:buSzPts val="1100"/>
              <a:buChar char="○"/>
            </a:pPr>
            <a:r>
              <a:rPr lang="en"/>
              <a:t>During the design phase, a few new additions were found necessary for the data model</a:t>
            </a:r>
            <a:endParaRPr/>
          </a:p>
          <a:p>
            <a:pPr indent="-298450" lvl="1" marL="914400" rtl="0" algn="l">
              <a:spcBef>
                <a:spcPts val="0"/>
              </a:spcBef>
              <a:spcAft>
                <a:spcPts val="0"/>
              </a:spcAft>
              <a:buSzPts val="1100"/>
              <a:buChar char="○"/>
            </a:pPr>
            <a:r>
              <a:rPr lang="en"/>
              <a:t>Most of this was already laid-out for us from our previous work, but didn’t have the full picture on how the method inputs would work best </a:t>
            </a:r>
            <a:endParaRPr/>
          </a:p>
          <a:p>
            <a:pPr indent="-311150" lvl="0" marL="457200" rtl="0" algn="l">
              <a:spcBef>
                <a:spcPts val="0"/>
              </a:spcBef>
              <a:spcAft>
                <a:spcPts val="0"/>
              </a:spcAft>
              <a:buSzPts val="1300"/>
              <a:buChar char="●"/>
            </a:pPr>
            <a:r>
              <a:rPr b="1" lang="en"/>
              <a:t>Implementation</a:t>
            </a:r>
            <a:endParaRPr b="1"/>
          </a:p>
          <a:p>
            <a:pPr indent="-298450" lvl="1" marL="914400" rtl="0" algn="l">
              <a:spcBef>
                <a:spcPts val="0"/>
              </a:spcBef>
              <a:spcAft>
                <a:spcPts val="0"/>
              </a:spcAft>
              <a:buSzPts val="1100"/>
              <a:buChar char="○"/>
            </a:pPr>
            <a:r>
              <a:rPr lang="en"/>
              <a:t>Limited on time</a:t>
            </a:r>
            <a:endParaRPr/>
          </a:p>
          <a:p>
            <a:pPr indent="-298450" lvl="1" marL="914400" rtl="0" algn="l">
              <a:spcBef>
                <a:spcPts val="0"/>
              </a:spcBef>
              <a:spcAft>
                <a:spcPts val="0"/>
              </a:spcAft>
              <a:buSzPts val="1100"/>
              <a:buChar char="○"/>
            </a:pPr>
            <a:r>
              <a:rPr lang="en"/>
              <a:t>During implementation, we found more changes necessary to the data model for correct operations (price change history)</a:t>
            </a:r>
            <a:endParaRPr/>
          </a:p>
          <a:p>
            <a:pPr indent="-298450" lvl="1" marL="914400" rtl="0" algn="l">
              <a:spcBef>
                <a:spcPts val="0"/>
              </a:spcBef>
              <a:spcAft>
                <a:spcPts val="0"/>
              </a:spcAft>
              <a:buSzPts val="1100"/>
              <a:buChar char="○"/>
            </a:pPr>
            <a:r>
              <a:rPr lang="en"/>
              <a:t>Had to work around some framework limitations for UI-based application</a:t>
            </a:r>
            <a:endParaRPr/>
          </a:p>
        </p:txBody>
      </p:sp>
      <p:sp>
        <p:nvSpPr>
          <p:cNvPr id="149" name="Google Shape;149;p22"/>
          <p:cNvSpPr txBox="1"/>
          <p:nvPr/>
        </p:nvSpPr>
        <p:spPr>
          <a:xfrm>
            <a:off x="356525" y="4697825"/>
            <a:ext cx="1384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Easiest Parts</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Signing off on the Project Charter</a:t>
            </a:r>
            <a:endParaRPr/>
          </a:p>
          <a:p>
            <a:pPr indent="-311150" lvl="0" marL="457200" rtl="0" algn="l">
              <a:spcBef>
                <a:spcPts val="0"/>
              </a:spcBef>
              <a:spcAft>
                <a:spcPts val="0"/>
              </a:spcAft>
              <a:buSzPts val="1300"/>
              <a:buChar char="●"/>
            </a:pPr>
            <a:r>
              <a:rPr lang="en"/>
              <a:t>As a team we were ready to jump in to the project, though we didn’t have a good sense of just what was required</a:t>
            </a:r>
            <a:endParaRPr/>
          </a:p>
          <a:p>
            <a:pPr indent="-311150" lvl="0" marL="457200" rtl="0" algn="l">
              <a:spcBef>
                <a:spcPts val="0"/>
              </a:spcBef>
              <a:spcAft>
                <a:spcPts val="0"/>
              </a:spcAft>
              <a:buSzPts val="1300"/>
              <a:buChar char="●"/>
            </a:pPr>
            <a:r>
              <a:rPr lang="en"/>
              <a:t>Use Case Summary</a:t>
            </a:r>
            <a:endParaRPr/>
          </a:p>
          <a:p>
            <a:pPr indent="-298450" lvl="1" marL="914400" rtl="0" algn="l">
              <a:spcBef>
                <a:spcPts val="0"/>
              </a:spcBef>
              <a:spcAft>
                <a:spcPts val="0"/>
              </a:spcAft>
              <a:buSzPts val="1100"/>
              <a:buChar char="○"/>
            </a:pPr>
            <a:r>
              <a:rPr lang="en"/>
              <a:t>Once we had our 2nd version, it was easy to gather information from notes and put them in as flows</a:t>
            </a:r>
            <a:endParaRPr/>
          </a:p>
          <a:p>
            <a:pPr indent="-311150" lvl="0" marL="457200" rtl="0" algn="l">
              <a:spcBef>
                <a:spcPts val="0"/>
              </a:spcBef>
              <a:spcAft>
                <a:spcPts val="0"/>
              </a:spcAft>
              <a:buSzPts val="1300"/>
              <a:buChar char="●"/>
            </a:pPr>
            <a:r>
              <a:rPr lang="en"/>
              <a:t>Use Case Specification</a:t>
            </a:r>
            <a:endParaRPr/>
          </a:p>
          <a:p>
            <a:pPr indent="-298450" lvl="1" marL="914400" rtl="0" algn="l">
              <a:spcBef>
                <a:spcPts val="0"/>
              </a:spcBef>
              <a:spcAft>
                <a:spcPts val="0"/>
              </a:spcAft>
              <a:buSzPts val="1100"/>
              <a:buChar char="○"/>
            </a:pPr>
            <a:r>
              <a:rPr lang="en"/>
              <a:t>We spent a lot of time creating/revising our Use Case Summary, which allowed for use to have good understandings of how each use case will work.  It made it easy and clear to create use case specifications for each Use Case.</a:t>
            </a:r>
            <a:endParaRPr/>
          </a:p>
        </p:txBody>
      </p:sp>
      <p:sp>
        <p:nvSpPr>
          <p:cNvPr id="156" name="Google Shape;156;p23"/>
          <p:cNvSpPr txBox="1"/>
          <p:nvPr/>
        </p:nvSpPr>
        <p:spPr>
          <a:xfrm>
            <a:off x="325075" y="4666375"/>
            <a:ext cx="10590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Hardest Parts</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Creating proper diagrams that fit our use case specification and requirements.</a:t>
            </a:r>
            <a:endParaRPr/>
          </a:p>
          <a:p>
            <a:pPr indent="-311150" lvl="0" marL="457200" rtl="0" algn="l">
              <a:spcBef>
                <a:spcPts val="0"/>
              </a:spcBef>
              <a:spcAft>
                <a:spcPts val="0"/>
              </a:spcAft>
              <a:buSzPts val="1300"/>
              <a:buChar char="●"/>
            </a:pPr>
            <a:r>
              <a:rPr lang="en"/>
              <a:t>Balancing workload with other activities, including other coursework and working full time.</a:t>
            </a:r>
            <a:endParaRPr/>
          </a:p>
          <a:p>
            <a:pPr indent="-311150" lvl="0" marL="457200" rtl="0" algn="l">
              <a:spcBef>
                <a:spcPts val="0"/>
              </a:spcBef>
              <a:spcAft>
                <a:spcPts val="0"/>
              </a:spcAft>
              <a:buSzPts val="1300"/>
              <a:buChar char="●"/>
            </a:pPr>
            <a:r>
              <a:rPr lang="en"/>
              <a:t>Learning new language to implement code. </a:t>
            </a:r>
            <a:endParaRPr/>
          </a:p>
          <a:p>
            <a:pPr indent="-298450" lvl="1" marL="914400" rtl="0" algn="l">
              <a:spcBef>
                <a:spcPts val="0"/>
              </a:spcBef>
              <a:spcAft>
                <a:spcPts val="0"/>
              </a:spcAft>
              <a:buSzPts val="1100"/>
              <a:buChar char="○"/>
            </a:pPr>
            <a:r>
              <a:rPr lang="en"/>
              <a:t>C++/C familiarity </a:t>
            </a:r>
            <a:endParaRPr/>
          </a:p>
          <a:p>
            <a:pPr indent="-298450" lvl="1" marL="914400" rtl="0" algn="l">
              <a:spcBef>
                <a:spcPts val="0"/>
              </a:spcBef>
              <a:spcAft>
                <a:spcPts val="0"/>
              </a:spcAft>
              <a:buSzPts val="1100"/>
              <a:buChar char="○"/>
            </a:pPr>
            <a:r>
              <a:rPr lang="en"/>
              <a:t>C++ was impractical</a:t>
            </a:r>
            <a:endParaRPr/>
          </a:p>
          <a:p>
            <a:pPr indent="-311150" lvl="0" marL="457200" rtl="0" algn="l">
              <a:spcBef>
                <a:spcPts val="0"/>
              </a:spcBef>
              <a:spcAft>
                <a:spcPts val="0"/>
              </a:spcAft>
              <a:buSzPts val="1300"/>
              <a:buChar char="●"/>
            </a:pPr>
            <a:r>
              <a:rPr lang="en"/>
              <a:t>Attempting to learn C# caused a time conflict.</a:t>
            </a:r>
            <a:endParaRPr/>
          </a:p>
          <a:p>
            <a:pPr indent="0" lvl="0" marL="457200" rtl="0" algn="l">
              <a:spcBef>
                <a:spcPts val="1600"/>
              </a:spcBef>
              <a:spcAft>
                <a:spcPts val="1600"/>
              </a:spcAft>
              <a:buNone/>
            </a:pPr>
            <a:r>
              <a:t/>
            </a:r>
            <a:endParaRPr/>
          </a:p>
        </p:txBody>
      </p:sp>
      <p:sp>
        <p:nvSpPr>
          <p:cNvPr id="163" name="Google Shape;163;p24"/>
          <p:cNvSpPr txBox="1"/>
          <p:nvPr/>
        </p:nvSpPr>
        <p:spPr>
          <a:xfrm>
            <a:off x="325075" y="4666375"/>
            <a:ext cx="10590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Went Well/What Needed Improvement</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spent the majority of our time on creating proper documentation and diagrams that fit the need of our use cases and software overall.</a:t>
            </a:r>
            <a:endParaRPr/>
          </a:p>
          <a:p>
            <a:pPr indent="-311150" lvl="0" marL="457200" rtl="0" algn="l">
              <a:spcBef>
                <a:spcPts val="0"/>
              </a:spcBef>
              <a:spcAft>
                <a:spcPts val="0"/>
              </a:spcAft>
              <a:buSzPts val="1300"/>
              <a:buChar char="●"/>
            </a:pPr>
            <a:r>
              <a:rPr lang="en"/>
              <a:t>However, this put us in a time crunch as we had little time to implement.</a:t>
            </a:r>
            <a:endParaRPr/>
          </a:p>
          <a:p>
            <a:pPr indent="-311150" lvl="0" marL="457200" rtl="0" algn="l">
              <a:spcBef>
                <a:spcPts val="0"/>
              </a:spcBef>
              <a:spcAft>
                <a:spcPts val="0"/>
              </a:spcAft>
              <a:buSzPts val="1300"/>
              <a:buChar char="●"/>
            </a:pPr>
            <a:r>
              <a:rPr lang="en"/>
              <a:t>Everyone completed their tasks as assigned and cooperated despite the many setbacks.</a:t>
            </a:r>
            <a:endParaRPr/>
          </a:p>
        </p:txBody>
      </p:sp>
      <p:sp>
        <p:nvSpPr>
          <p:cNvPr id="170" name="Google Shape;170;p25"/>
          <p:cNvSpPr txBox="1"/>
          <p:nvPr/>
        </p:nvSpPr>
        <p:spPr>
          <a:xfrm>
            <a:off x="325075" y="4666375"/>
            <a:ext cx="10590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Monier</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Approach</a:t>
            </a:r>
            <a:endParaRPr/>
          </a:p>
        </p:txBody>
      </p:sp>
      <p:sp>
        <p:nvSpPr>
          <p:cNvPr id="176" name="Google Shape;17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Experienced major changes to teams such as team lead moving to another team and replacement team member unavailable (possibly dropped the course).</a:t>
            </a:r>
            <a:endParaRPr/>
          </a:p>
          <a:p>
            <a:pPr indent="-311150" lvl="0" marL="457200" rtl="0" algn="l">
              <a:spcBef>
                <a:spcPts val="0"/>
              </a:spcBef>
              <a:spcAft>
                <a:spcPts val="0"/>
              </a:spcAft>
              <a:buSzPts val="1300"/>
              <a:buChar char="●"/>
            </a:pPr>
            <a:r>
              <a:rPr lang="en"/>
              <a:t>Picking up where original team lead left off and Jeff stepped up to take the team lead.</a:t>
            </a:r>
            <a:endParaRPr/>
          </a:p>
          <a:p>
            <a:pPr indent="-311150" lvl="0" marL="457200" rtl="0" algn="l">
              <a:spcBef>
                <a:spcPts val="0"/>
              </a:spcBef>
              <a:spcAft>
                <a:spcPts val="0"/>
              </a:spcAft>
              <a:buSzPts val="1300"/>
              <a:buChar char="●"/>
            </a:pPr>
            <a:r>
              <a:rPr lang="en"/>
              <a:t>Everyone contributed on their own time by completing assignments separately.</a:t>
            </a:r>
            <a:endParaRPr/>
          </a:p>
          <a:p>
            <a:pPr indent="-311150" lvl="0" marL="457200" rtl="0" algn="l">
              <a:spcBef>
                <a:spcPts val="0"/>
              </a:spcBef>
              <a:spcAft>
                <a:spcPts val="0"/>
              </a:spcAft>
              <a:buSzPts val="1300"/>
              <a:buChar char="●"/>
            </a:pPr>
            <a:r>
              <a:rPr lang="en"/>
              <a:t>Helping each other with diagrams and providing feedback to each other for improvement.</a:t>
            </a:r>
            <a:endParaRPr/>
          </a:p>
        </p:txBody>
      </p:sp>
      <p:sp>
        <p:nvSpPr>
          <p:cNvPr id="177" name="Google Shape;177;p26"/>
          <p:cNvSpPr txBox="1"/>
          <p:nvPr/>
        </p:nvSpPr>
        <p:spPr>
          <a:xfrm>
            <a:off x="325075" y="4666375"/>
            <a:ext cx="10590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Monier</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done again, what would we do differently?</a:t>
            </a:r>
            <a:endParaRPr/>
          </a:p>
        </p:txBody>
      </p:sp>
      <p:sp>
        <p:nvSpPr>
          <p:cNvPr id="183" name="Google Shape;18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 early deadlines before a milestone is due that way we do not have to time crunch.</a:t>
            </a:r>
            <a:endParaRPr/>
          </a:p>
          <a:p>
            <a:pPr indent="-311150" lvl="0" marL="457200" rtl="0" algn="l">
              <a:spcBef>
                <a:spcPts val="0"/>
              </a:spcBef>
              <a:spcAft>
                <a:spcPts val="0"/>
              </a:spcAft>
              <a:buSzPts val="1300"/>
              <a:buChar char="●"/>
            </a:pPr>
            <a:r>
              <a:rPr lang="en"/>
              <a:t>We waited until after the design phase to start implementation.  If we started implementation on ground-level coding before, we could have been ahead after completing the design phase.</a:t>
            </a:r>
            <a:endParaRPr/>
          </a:p>
          <a:p>
            <a:pPr indent="-311150" lvl="0" marL="457200" rtl="0" algn="l">
              <a:spcBef>
                <a:spcPts val="0"/>
              </a:spcBef>
              <a:spcAft>
                <a:spcPts val="0"/>
              </a:spcAft>
              <a:buSzPts val="1300"/>
              <a:buChar char="●"/>
            </a:pPr>
            <a:r>
              <a:rPr lang="en"/>
              <a:t>Spend time early in the semester to learn required languages such as C# that way we are familiar enough with it by the time we are ready to start implementation.</a:t>
            </a:r>
            <a:endParaRPr/>
          </a:p>
        </p:txBody>
      </p:sp>
      <p:sp>
        <p:nvSpPr>
          <p:cNvPr id="184" name="Google Shape;184;p27"/>
          <p:cNvSpPr txBox="1"/>
          <p:nvPr/>
        </p:nvSpPr>
        <p:spPr>
          <a:xfrm>
            <a:off x="325075" y="4666375"/>
            <a:ext cx="10590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Monier</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90" name="Google Shape;19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not wait until last minute to complete milestones - we had to ask for </a:t>
            </a:r>
            <a:r>
              <a:rPr lang="en"/>
              <a:t>extensions</a:t>
            </a:r>
            <a:r>
              <a:rPr lang="en"/>
              <a:t> on Milestones 3 and 4.</a:t>
            </a:r>
            <a:endParaRPr/>
          </a:p>
          <a:p>
            <a:pPr indent="-311150" lvl="0" marL="457200" rtl="0" algn="l">
              <a:spcBef>
                <a:spcPts val="0"/>
              </a:spcBef>
              <a:spcAft>
                <a:spcPts val="0"/>
              </a:spcAft>
              <a:buSzPts val="1300"/>
              <a:buChar char="●"/>
            </a:pPr>
            <a:r>
              <a:rPr lang="en"/>
              <a:t>Communication is important - we gave updates as we completed but if everyone provided more updates and asked for help we could have allowed for more time to work on implementation.</a:t>
            </a:r>
            <a:endParaRPr/>
          </a:p>
          <a:p>
            <a:pPr indent="-311150" lvl="0" marL="457200" rtl="0" algn="l">
              <a:spcBef>
                <a:spcPts val="0"/>
              </a:spcBef>
              <a:spcAft>
                <a:spcPts val="0"/>
              </a:spcAft>
              <a:buSzPts val="1300"/>
              <a:buChar char="●"/>
            </a:pPr>
            <a:r>
              <a:rPr lang="en"/>
              <a:t>Stakeholder feedback is important - when we had meetings with Professor Steiner, it helped clear up misunderstandings and put us on the right track.</a:t>
            </a:r>
            <a:endParaRPr/>
          </a:p>
          <a:p>
            <a:pPr indent="-311150" lvl="0" marL="457200" rtl="0" algn="l">
              <a:spcBef>
                <a:spcPts val="0"/>
              </a:spcBef>
              <a:spcAft>
                <a:spcPts val="0"/>
              </a:spcAft>
              <a:buSzPts val="1300"/>
              <a:buChar char="●"/>
            </a:pPr>
            <a:r>
              <a:rPr lang="en"/>
              <a:t>Balance project milestones more efficiently - we spend a lot of time on design.</a:t>
            </a:r>
            <a:endParaRPr/>
          </a:p>
        </p:txBody>
      </p:sp>
      <p:sp>
        <p:nvSpPr>
          <p:cNvPr id="191" name="Google Shape;191;p28"/>
          <p:cNvSpPr txBox="1"/>
          <p:nvPr/>
        </p:nvSpPr>
        <p:spPr>
          <a:xfrm>
            <a:off x="325075" y="4666375"/>
            <a:ext cx="10590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Design/Demo</a:t>
            </a:r>
            <a:endParaRPr/>
          </a:p>
        </p:txBody>
      </p:sp>
      <p:sp>
        <p:nvSpPr>
          <p:cNvPr id="197" name="Google Shape;197;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8" name="Google Shape;198;p29"/>
          <p:cNvSpPr txBox="1"/>
          <p:nvPr/>
        </p:nvSpPr>
        <p:spPr>
          <a:xfrm>
            <a:off x="335575" y="4676875"/>
            <a:ext cx="15729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Workload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Team Lead set up a task tracking Kanban board to better divide the workloads</a:t>
            </a:r>
            <a:endParaRPr/>
          </a:p>
          <a:p>
            <a:pPr indent="-298450" lvl="1" marL="914400" rtl="0" algn="l">
              <a:spcBef>
                <a:spcPts val="0"/>
              </a:spcBef>
              <a:spcAft>
                <a:spcPts val="0"/>
              </a:spcAft>
              <a:buSzPts val="1100"/>
              <a:buChar char="○"/>
            </a:pPr>
            <a:r>
              <a:rPr lang="en"/>
              <a:t>Sheet was useful and held all of the task info, but was completely overlooked</a:t>
            </a:r>
            <a:endParaRPr/>
          </a:p>
          <a:p>
            <a:pPr indent="-298450" lvl="1" marL="914400" rtl="0" algn="l">
              <a:spcBef>
                <a:spcPts val="0"/>
              </a:spcBef>
              <a:spcAft>
                <a:spcPts val="0"/>
              </a:spcAft>
              <a:buSzPts val="1100"/>
              <a:buChar char="○"/>
            </a:pPr>
            <a:r>
              <a:rPr lang="en"/>
              <a:t>Kanban board better tracks who submits what, and can references which changes were submitted overall</a:t>
            </a:r>
            <a:endParaRPr/>
          </a:p>
          <a:p>
            <a:pPr indent="-311150" lvl="0" marL="457200" rtl="0" algn="l">
              <a:spcBef>
                <a:spcPts val="0"/>
              </a:spcBef>
              <a:spcAft>
                <a:spcPts val="0"/>
              </a:spcAft>
              <a:buSzPts val="1300"/>
              <a:buChar char="●"/>
            </a:pPr>
            <a:r>
              <a:rPr lang="en"/>
              <a:t>Work was more ad-hoc with tasks divided and members to work on them individually, since schedules conflict or are too full</a:t>
            </a:r>
            <a:endParaRPr/>
          </a:p>
          <a:p>
            <a:pPr indent="-298450" lvl="1" marL="914400" rtl="0" algn="l">
              <a:spcBef>
                <a:spcPts val="0"/>
              </a:spcBef>
              <a:spcAft>
                <a:spcPts val="0"/>
              </a:spcAft>
              <a:buSzPts val="1100"/>
              <a:buChar char="○"/>
            </a:pPr>
            <a:r>
              <a:rPr lang="en"/>
              <a:t>Members were asked to reach out to one-another if there were any questions about their tasks or something should’ve been developed in parallel with someone else’s task</a:t>
            </a:r>
            <a:endParaRPr/>
          </a:p>
          <a:p>
            <a:pPr indent="-311150" lvl="0" marL="457200" rtl="0" algn="l">
              <a:spcBef>
                <a:spcPts val="0"/>
              </a:spcBef>
              <a:spcAft>
                <a:spcPts val="0"/>
              </a:spcAft>
              <a:buSzPts val="1300"/>
              <a:buChar char="●"/>
            </a:pPr>
            <a:r>
              <a:rPr lang="en"/>
              <a:t>Splitting Workload</a:t>
            </a:r>
            <a:endParaRPr/>
          </a:p>
          <a:p>
            <a:pPr indent="-298450" lvl="1" marL="914400" rtl="0" algn="l">
              <a:spcBef>
                <a:spcPts val="0"/>
              </a:spcBef>
              <a:spcAft>
                <a:spcPts val="0"/>
              </a:spcAft>
              <a:buSzPts val="1100"/>
              <a:buChar char="○"/>
            </a:pPr>
            <a:r>
              <a:rPr lang="en"/>
              <a:t>Some of the tasks were meant to be split evenly, but once started they were unbalanced </a:t>
            </a:r>
            <a:endParaRPr/>
          </a:p>
          <a:p>
            <a:pPr indent="-311150" lvl="0" marL="457200" rtl="0" algn="l">
              <a:spcBef>
                <a:spcPts val="0"/>
              </a:spcBef>
              <a:spcAft>
                <a:spcPts val="0"/>
              </a:spcAft>
              <a:buSzPts val="1300"/>
              <a:buChar char="●"/>
            </a:pPr>
            <a:r>
              <a:rPr lang="en" u="sng">
                <a:solidFill>
                  <a:schemeClr val="hlink"/>
                </a:solidFill>
                <a:latin typeface="Arial"/>
                <a:ea typeface="Arial"/>
                <a:cs typeface="Arial"/>
                <a:sym typeface="Arial"/>
                <a:hlinkClick r:id="rId3"/>
              </a:rPr>
              <a:t>https://github.com/jifishma/CIS-375-Term-Project/projects/1</a:t>
            </a:r>
            <a:endParaRPr/>
          </a:p>
        </p:txBody>
      </p:sp>
      <p:sp>
        <p:nvSpPr>
          <p:cNvPr id="94" name="Google Shape;94;p1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Use Cases/Functionality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Five Uses Cases</a:t>
            </a:r>
            <a:endParaRPr/>
          </a:p>
          <a:p>
            <a:pPr indent="-298450" lvl="1" marL="914400" rtl="0" algn="l">
              <a:spcBef>
                <a:spcPts val="0"/>
              </a:spcBef>
              <a:spcAft>
                <a:spcPts val="0"/>
              </a:spcAft>
              <a:buSzPts val="1100"/>
              <a:buChar char="○"/>
            </a:pPr>
            <a:r>
              <a:rPr lang="en"/>
              <a:t>Access Hotel System</a:t>
            </a:r>
            <a:endParaRPr/>
          </a:p>
          <a:p>
            <a:pPr indent="-298450" lvl="1" marL="914400" rtl="0" algn="l">
              <a:spcBef>
                <a:spcPts val="0"/>
              </a:spcBef>
              <a:spcAft>
                <a:spcPts val="0"/>
              </a:spcAft>
              <a:buSzPts val="1100"/>
              <a:buChar char="○"/>
            </a:pPr>
            <a:r>
              <a:rPr lang="en"/>
              <a:t>Reservation</a:t>
            </a:r>
            <a:endParaRPr/>
          </a:p>
          <a:p>
            <a:pPr indent="-298450" lvl="1" marL="914400" rtl="0" algn="l">
              <a:spcBef>
                <a:spcPts val="0"/>
              </a:spcBef>
              <a:spcAft>
                <a:spcPts val="0"/>
              </a:spcAft>
              <a:buSzPts val="1100"/>
              <a:buChar char="○"/>
            </a:pPr>
            <a:r>
              <a:rPr lang="en"/>
              <a:t>Check in/Check out</a:t>
            </a:r>
            <a:endParaRPr/>
          </a:p>
          <a:p>
            <a:pPr indent="-298450" lvl="1" marL="914400" rtl="0" algn="l">
              <a:spcBef>
                <a:spcPts val="0"/>
              </a:spcBef>
              <a:spcAft>
                <a:spcPts val="0"/>
              </a:spcAft>
              <a:buSzPts val="1100"/>
              <a:buChar char="○"/>
            </a:pPr>
            <a:r>
              <a:rPr lang="en"/>
              <a:t>Rewards</a:t>
            </a:r>
            <a:endParaRPr/>
          </a:p>
          <a:p>
            <a:pPr indent="-298450" lvl="1" marL="914400" rtl="0" algn="l">
              <a:spcBef>
                <a:spcPts val="0"/>
              </a:spcBef>
              <a:spcAft>
                <a:spcPts val="0"/>
              </a:spcAft>
              <a:buSzPts val="1100"/>
              <a:buChar char="○"/>
            </a:pPr>
            <a:r>
              <a:rPr lang="en"/>
              <a:t>Hotel Administration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Access Hotel System  </a:t>
            </a:r>
            <a:endParaRPr/>
          </a:p>
        </p:txBody>
      </p:sp>
      <p:sp>
        <p:nvSpPr>
          <p:cNvPr id="106" name="Google Shape;106;p16"/>
          <p:cNvSpPr txBox="1"/>
          <p:nvPr>
            <p:ph idx="1" type="body"/>
          </p:nvPr>
        </p:nvSpPr>
        <p:spPr>
          <a:xfrm>
            <a:off x="729450" y="2078875"/>
            <a:ext cx="756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Flows</a:t>
            </a:r>
            <a:endParaRPr/>
          </a:p>
          <a:p>
            <a:pPr indent="-298450" lvl="1" marL="914400" rtl="0" algn="l">
              <a:spcBef>
                <a:spcPts val="0"/>
              </a:spcBef>
              <a:spcAft>
                <a:spcPts val="0"/>
              </a:spcAft>
              <a:buSzPts val="1100"/>
              <a:buChar char="○"/>
            </a:pPr>
            <a:r>
              <a:rPr lang="en"/>
              <a:t>Create an account</a:t>
            </a:r>
            <a:endParaRPr/>
          </a:p>
          <a:p>
            <a:pPr indent="-298450" lvl="2" marL="1371600" rtl="0" algn="l">
              <a:spcBef>
                <a:spcPts val="0"/>
              </a:spcBef>
              <a:spcAft>
                <a:spcPts val="0"/>
              </a:spcAft>
              <a:buSzPts val="1100"/>
              <a:buChar char="■"/>
            </a:pPr>
            <a:r>
              <a:rPr lang="en"/>
              <a:t>Working</a:t>
            </a:r>
            <a:endParaRPr/>
          </a:p>
          <a:p>
            <a:pPr indent="-298450" lvl="1" marL="914400" rtl="0" algn="l">
              <a:spcBef>
                <a:spcPts val="0"/>
              </a:spcBef>
              <a:spcAft>
                <a:spcPts val="0"/>
              </a:spcAft>
              <a:buSzPts val="1100"/>
              <a:buChar char="○"/>
            </a:pPr>
            <a:r>
              <a:rPr lang="en"/>
              <a:t>Modify an account</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Login to the account</a:t>
            </a:r>
            <a:endParaRPr/>
          </a:p>
          <a:p>
            <a:pPr indent="-298450" lvl="2" marL="1371600" rtl="0" algn="l">
              <a:spcBef>
                <a:spcPts val="0"/>
              </a:spcBef>
              <a:spcAft>
                <a:spcPts val="0"/>
              </a:spcAft>
              <a:buSzPts val="1100"/>
              <a:buChar char="■"/>
            </a:pPr>
            <a:r>
              <a:rPr lang="en"/>
              <a:t>Working</a:t>
            </a:r>
            <a:endParaRPr/>
          </a:p>
          <a:p>
            <a:pPr indent="-298450" lvl="1" marL="914400" rtl="0" algn="l">
              <a:spcBef>
                <a:spcPts val="0"/>
              </a:spcBef>
              <a:spcAft>
                <a:spcPts val="0"/>
              </a:spcAft>
              <a:buSzPts val="1100"/>
              <a:buChar char="○"/>
            </a:pPr>
            <a:r>
              <a:rPr lang="en"/>
              <a:t>Logout of the account</a:t>
            </a:r>
            <a:endParaRPr/>
          </a:p>
          <a:p>
            <a:pPr indent="-298450" lvl="2" marL="1371600" rtl="0" algn="l">
              <a:spcBef>
                <a:spcPts val="0"/>
              </a:spcBef>
              <a:spcAft>
                <a:spcPts val="0"/>
              </a:spcAft>
              <a:buSzPts val="1100"/>
              <a:buChar char="■"/>
            </a:pPr>
            <a:r>
              <a:rPr lang="en"/>
              <a:t>Working</a:t>
            </a:r>
            <a:endParaRPr/>
          </a:p>
          <a:p>
            <a:pPr indent="0" lvl="0" marL="0" rtl="0" algn="l">
              <a:spcBef>
                <a:spcPts val="1600"/>
              </a:spcBef>
              <a:spcAft>
                <a:spcPts val="1600"/>
              </a:spcAft>
              <a:buNone/>
            </a:pPr>
            <a:r>
              <a:t/>
            </a:r>
            <a:endParaRPr/>
          </a:p>
        </p:txBody>
      </p:sp>
      <p:sp>
        <p:nvSpPr>
          <p:cNvPr id="107" name="Google Shape;107;p1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Reservation - </a:t>
            </a:r>
            <a:r>
              <a:rPr lang="en"/>
              <a:t>Partially Working</a:t>
            </a:r>
            <a:r>
              <a:rPr lang="en"/>
              <a:t>  </a:t>
            </a:r>
            <a:endParaRPr/>
          </a:p>
        </p:txBody>
      </p:sp>
      <p:sp>
        <p:nvSpPr>
          <p:cNvPr id="113" name="Google Shape;113;p17"/>
          <p:cNvSpPr txBox="1"/>
          <p:nvPr>
            <p:ph idx="1" type="body"/>
          </p:nvPr>
        </p:nvSpPr>
        <p:spPr>
          <a:xfrm>
            <a:off x="729450" y="1728100"/>
            <a:ext cx="7569900" cy="318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Flows</a:t>
            </a:r>
            <a:endParaRPr/>
          </a:p>
          <a:p>
            <a:pPr indent="-298450" lvl="1" marL="914400" rtl="0" algn="l">
              <a:spcBef>
                <a:spcPts val="0"/>
              </a:spcBef>
              <a:spcAft>
                <a:spcPts val="0"/>
              </a:spcAft>
              <a:buSzPts val="1100"/>
              <a:buChar char="○"/>
            </a:pPr>
            <a:r>
              <a:rPr lang="en"/>
              <a:t>Create a reservation for room or event</a:t>
            </a:r>
            <a:endParaRPr/>
          </a:p>
          <a:p>
            <a:pPr indent="-298450" lvl="2" marL="1371600" rtl="0" algn="l">
              <a:spcBef>
                <a:spcPts val="0"/>
              </a:spcBef>
              <a:spcAft>
                <a:spcPts val="0"/>
              </a:spcAft>
              <a:buSzPts val="1100"/>
              <a:buChar char="■"/>
            </a:pPr>
            <a:r>
              <a:rPr lang="en"/>
              <a:t>Partially Working</a:t>
            </a:r>
            <a:endParaRPr/>
          </a:p>
          <a:p>
            <a:pPr indent="-298450" lvl="1" marL="914400" rtl="0" algn="l">
              <a:spcBef>
                <a:spcPts val="0"/>
              </a:spcBef>
              <a:spcAft>
                <a:spcPts val="0"/>
              </a:spcAft>
              <a:buSzPts val="1100"/>
              <a:buChar char="○"/>
            </a:pPr>
            <a:r>
              <a:rPr lang="en"/>
              <a:t>View Hotel Information</a:t>
            </a:r>
            <a:endParaRPr/>
          </a:p>
          <a:p>
            <a:pPr indent="-298450" lvl="2" marL="1371600" rtl="0" algn="l">
              <a:spcBef>
                <a:spcPts val="0"/>
              </a:spcBef>
              <a:spcAft>
                <a:spcPts val="0"/>
              </a:spcAft>
              <a:buSzPts val="1100"/>
              <a:buChar char="■"/>
            </a:pPr>
            <a:r>
              <a:rPr lang="en"/>
              <a:t>Working</a:t>
            </a:r>
            <a:endParaRPr/>
          </a:p>
          <a:p>
            <a:pPr indent="-298450" lvl="1" marL="914400" rtl="0" algn="l">
              <a:spcBef>
                <a:spcPts val="0"/>
              </a:spcBef>
              <a:spcAft>
                <a:spcPts val="0"/>
              </a:spcAft>
              <a:buSzPts val="1100"/>
              <a:buChar char="○"/>
            </a:pPr>
            <a:r>
              <a:rPr lang="en"/>
              <a:t>Modify </a:t>
            </a:r>
            <a:r>
              <a:rPr lang="en"/>
              <a:t>Reservation</a:t>
            </a:r>
            <a:r>
              <a:rPr lang="en"/>
              <a:t> for room or event</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Delete Reservation</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Import a third party booking to the system</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Waitlist a reservation</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Payment for Reservation fails</a:t>
            </a:r>
            <a:endParaRPr/>
          </a:p>
          <a:p>
            <a:pPr indent="-298450" lvl="2" marL="1371600" rtl="0" algn="l">
              <a:spcBef>
                <a:spcPts val="0"/>
              </a:spcBef>
              <a:spcAft>
                <a:spcPts val="0"/>
              </a:spcAft>
              <a:buSzPts val="1100"/>
              <a:buChar char="■"/>
            </a:pPr>
            <a:r>
              <a:rPr lang="en"/>
              <a:t>Not working</a:t>
            </a:r>
            <a:endParaRPr/>
          </a:p>
          <a:p>
            <a:pPr indent="0" lvl="0" marL="0" rtl="0" algn="l">
              <a:spcBef>
                <a:spcPts val="1600"/>
              </a:spcBef>
              <a:spcAft>
                <a:spcPts val="1600"/>
              </a:spcAft>
              <a:buNone/>
            </a:pPr>
            <a:r>
              <a:t/>
            </a:r>
            <a:endParaRPr/>
          </a:p>
        </p:txBody>
      </p:sp>
      <p:sp>
        <p:nvSpPr>
          <p:cNvPr id="114" name="Google Shape;114;p17"/>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Hotel Administration - Not Working  </a:t>
            </a:r>
            <a:endParaRPr/>
          </a:p>
        </p:txBody>
      </p:sp>
      <p:sp>
        <p:nvSpPr>
          <p:cNvPr id="120" name="Google Shape;120;p18"/>
          <p:cNvSpPr txBox="1"/>
          <p:nvPr>
            <p:ph idx="1" type="body"/>
          </p:nvPr>
        </p:nvSpPr>
        <p:spPr>
          <a:xfrm>
            <a:off x="729450" y="2078875"/>
            <a:ext cx="756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Flow</a:t>
            </a:r>
            <a:endParaRPr/>
          </a:p>
          <a:p>
            <a:pPr indent="-298450" lvl="1" marL="914400" rtl="0" algn="l">
              <a:spcBef>
                <a:spcPts val="0"/>
              </a:spcBef>
              <a:spcAft>
                <a:spcPts val="0"/>
              </a:spcAft>
              <a:buSzPts val="1100"/>
              <a:buChar char="○"/>
            </a:pPr>
            <a:r>
              <a:rPr lang="en"/>
              <a:t>Manage hotel room status</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Manage Cost per Room and Events</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Generate Summary Reports</a:t>
            </a:r>
            <a:endParaRPr/>
          </a:p>
          <a:p>
            <a:pPr indent="-298450" lvl="2" marL="1371600" rtl="0" algn="l">
              <a:spcBef>
                <a:spcPts val="0"/>
              </a:spcBef>
              <a:spcAft>
                <a:spcPts val="0"/>
              </a:spcAft>
              <a:buSzPts val="1100"/>
              <a:buChar char="■"/>
            </a:pPr>
            <a:r>
              <a:rPr lang="en"/>
              <a:t>Not Working</a:t>
            </a:r>
            <a:endParaRPr/>
          </a:p>
          <a:p>
            <a:pPr indent="0" lvl="0" marL="0" rtl="0" algn="l">
              <a:spcBef>
                <a:spcPts val="1600"/>
              </a:spcBef>
              <a:spcAft>
                <a:spcPts val="1600"/>
              </a:spcAft>
              <a:buNone/>
            </a:pPr>
            <a:r>
              <a:t/>
            </a:r>
            <a:endParaRPr/>
          </a:p>
        </p:txBody>
      </p:sp>
      <p:sp>
        <p:nvSpPr>
          <p:cNvPr id="121" name="Google Shape;121;p1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Rewards</a:t>
            </a:r>
            <a:endParaRPr/>
          </a:p>
        </p:txBody>
      </p:sp>
      <p:sp>
        <p:nvSpPr>
          <p:cNvPr id="127" name="Google Shape;127;p19"/>
          <p:cNvSpPr txBox="1"/>
          <p:nvPr>
            <p:ph idx="1" type="body"/>
          </p:nvPr>
        </p:nvSpPr>
        <p:spPr>
          <a:xfrm>
            <a:off x="638400" y="2063725"/>
            <a:ext cx="756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Flow</a:t>
            </a:r>
            <a:endParaRPr/>
          </a:p>
          <a:p>
            <a:pPr indent="-298450" lvl="1" marL="914400" rtl="0" algn="l">
              <a:spcBef>
                <a:spcPts val="0"/>
              </a:spcBef>
              <a:spcAft>
                <a:spcPts val="0"/>
              </a:spcAft>
              <a:buSzPts val="1100"/>
              <a:buChar char="○"/>
            </a:pPr>
            <a:r>
              <a:rPr lang="en"/>
              <a:t>View and Manage Rewards</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Apply rewards </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View Discounts and Packages</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View reward history</a:t>
            </a:r>
            <a:endParaRPr/>
          </a:p>
          <a:p>
            <a:pPr indent="-298450" lvl="2" marL="1371600" rtl="0" algn="l">
              <a:spcBef>
                <a:spcPts val="0"/>
              </a:spcBef>
              <a:spcAft>
                <a:spcPts val="0"/>
              </a:spcAft>
              <a:buSzPts val="1100"/>
              <a:buChar char="■"/>
            </a:pPr>
            <a:r>
              <a:rPr lang="en"/>
              <a:t>Not working</a:t>
            </a:r>
            <a:endParaRPr/>
          </a:p>
          <a:p>
            <a:pPr indent="0" lvl="0" marL="0" rtl="0" algn="l">
              <a:spcBef>
                <a:spcPts val="1600"/>
              </a:spcBef>
              <a:spcAft>
                <a:spcPts val="1600"/>
              </a:spcAft>
              <a:buNone/>
            </a:pPr>
            <a:r>
              <a:t/>
            </a:r>
            <a:endParaRPr/>
          </a:p>
        </p:txBody>
      </p:sp>
      <p:sp>
        <p:nvSpPr>
          <p:cNvPr id="128" name="Google Shape;128;p1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Check In/out</a:t>
            </a:r>
            <a:endParaRPr/>
          </a:p>
        </p:txBody>
      </p:sp>
      <p:sp>
        <p:nvSpPr>
          <p:cNvPr id="134" name="Google Shape;134;p20"/>
          <p:cNvSpPr txBox="1"/>
          <p:nvPr>
            <p:ph idx="1" type="body"/>
          </p:nvPr>
        </p:nvSpPr>
        <p:spPr>
          <a:xfrm>
            <a:off x="729450" y="2078875"/>
            <a:ext cx="756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Flows</a:t>
            </a:r>
            <a:endParaRPr/>
          </a:p>
          <a:p>
            <a:pPr indent="-298450" lvl="1" marL="914400" rtl="0" algn="l">
              <a:spcBef>
                <a:spcPts val="0"/>
              </a:spcBef>
              <a:spcAft>
                <a:spcPts val="0"/>
              </a:spcAft>
              <a:buSzPts val="1100"/>
              <a:buChar char="○"/>
            </a:pPr>
            <a:r>
              <a:rPr lang="en"/>
              <a:t>Access Reservation</a:t>
            </a:r>
            <a:endParaRPr/>
          </a:p>
          <a:p>
            <a:pPr indent="-298450" lvl="2" marL="1371600" rtl="0" algn="l">
              <a:spcBef>
                <a:spcPts val="0"/>
              </a:spcBef>
              <a:spcAft>
                <a:spcPts val="0"/>
              </a:spcAft>
              <a:buSzPts val="1100"/>
              <a:buChar char="■"/>
            </a:pPr>
            <a:r>
              <a:rPr lang="en"/>
              <a:t>Not working 	</a:t>
            </a:r>
            <a:endParaRPr/>
          </a:p>
          <a:p>
            <a:pPr indent="-298450" lvl="1" marL="914400" rtl="0" algn="l">
              <a:spcBef>
                <a:spcPts val="0"/>
              </a:spcBef>
              <a:spcAft>
                <a:spcPts val="0"/>
              </a:spcAft>
              <a:buSzPts val="1100"/>
              <a:buChar char="○"/>
            </a:pPr>
            <a:r>
              <a:rPr lang="en"/>
              <a:t>Check In</a:t>
            </a:r>
            <a:endParaRPr/>
          </a:p>
          <a:p>
            <a:pPr indent="-298450" lvl="2" marL="1371600" rtl="0" algn="l">
              <a:spcBef>
                <a:spcPts val="0"/>
              </a:spcBef>
              <a:spcAft>
                <a:spcPts val="0"/>
              </a:spcAft>
              <a:buSzPts val="1100"/>
              <a:buChar char="■"/>
            </a:pPr>
            <a:r>
              <a:rPr lang="en"/>
              <a:t>Not working</a:t>
            </a:r>
            <a:endParaRPr/>
          </a:p>
          <a:p>
            <a:pPr indent="-298450" lvl="1" marL="914400" rtl="0" algn="l">
              <a:spcBef>
                <a:spcPts val="0"/>
              </a:spcBef>
              <a:spcAft>
                <a:spcPts val="0"/>
              </a:spcAft>
              <a:buSzPts val="1100"/>
              <a:buChar char="○"/>
            </a:pPr>
            <a:r>
              <a:rPr lang="en"/>
              <a:t>Check Out</a:t>
            </a:r>
            <a:endParaRPr/>
          </a:p>
          <a:p>
            <a:pPr indent="-298450" lvl="2" marL="1371600" rtl="0" algn="l">
              <a:spcBef>
                <a:spcPts val="0"/>
              </a:spcBef>
              <a:spcAft>
                <a:spcPts val="0"/>
              </a:spcAft>
              <a:buSzPts val="1100"/>
              <a:buChar char="■"/>
            </a:pPr>
            <a:r>
              <a:rPr lang="en"/>
              <a:t>Not working</a:t>
            </a:r>
            <a:endParaRPr/>
          </a:p>
          <a:p>
            <a:pPr indent="0" lvl="0" marL="13716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5" name="Google Shape;135;p2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Estimates</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SPMP</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466 hours estimate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End of project approval</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 466 hours estimate</a:t>
            </a:r>
            <a:r>
              <a:rPr lang="en" sz="1200">
                <a:solidFill>
                  <a:srgbClr val="000000"/>
                </a:solidFill>
                <a:highlight>
                  <a:srgbClr val="FFFFFF"/>
                </a:highlight>
              </a:rPr>
              <a:t> </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End of Use Case</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1000 hours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End of Analysis</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1233.33 hours estimate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End of Design/Build Actual</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306.5 hours estimate</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1600"/>
              </a:spcAft>
              <a:buNone/>
            </a:pPr>
            <a:r>
              <a:t/>
            </a:r>
            <a:endParaRPr/>
          </a:p>
        </p:txBody>
      </p:sp>
      <p:sp>
        <p:nvSpPr>
          <p:cNvPr id="142" name="Google Shape;142;p21"/>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