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60EA0A6-9BBE-4548-A257-283C98395AF8}">
  <a:tblStyle styleId="{C60EA0A6-9BBE-4548-A257-283C98395A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ae4ea6a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ae4ea6a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adc18301c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adc18301c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adc18301c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adc18301c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a4b8859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a4b8859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adc18301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adc18301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a4ba5b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a4ba5b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adc18301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adc18301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adc18301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adc18301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adc18301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adc18301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a491532a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a491532a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adc18301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dc18301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a491532a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a491532a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adc18301c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adc18301c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not hit all of the actors.</a:t>
            </a:r>
            <a:endParaRPr/>
          </a:p>
          <a:p>
            <a:pPr indent="0" lvl="0" marL="0" rtl="0" algn="l">
              <a:spcBef>
                <a:spcPts val="0"/>
              </a:spcBef>
              <a:spcAft>
                <a:spcPts val="0"/>
              </a:spcAft>
              <a:buNone/>
            </a:pPr>
            <a:r>
              <a:rPr lang="en"/>
              <a:t>We missed Third Party Booking Website</a:t>
            </a:r>
            <a:endParaRPr/>
          </a:p>
          <a:p>
            <a:pPr indent="0" lvl="0" marL="0" rtl="0" algn="l">
              <a:spcBef>
                <a:spcPts val="0"/>
              </a:spcBef>
              <a:spcAft>
                <a:spcPts val="0"/>
              </a:spcAft>
              <a:buNone/>
            </a:pPr>
            <a:r>
              <a:rPr lang="en"/>
              <a:t>Our </a:t>
            </a:r>
            <a:r>
              <a:rPr lang="en"/>
              <a:t>description  was inaccurate. We were missing key information regarding each of the Actors interaction. We gave too much detail regarding database which should of been called system. We should generalize and have a larger emphasis on how the actor is interacting with system.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a491532a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a491532a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speaking with professor stiener we realized we have way too many use cases and that some of our use cases really fell as flows under the generalized use cases. Five was the recommended amount from professor stiener. Our use cases were also way too specific and needed to be simplified. Also, generalized use cases allow for easier updates in the future.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a491532a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a491532a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Simplieifed from previous use case diagram. Our old one had way too many use cases. Shows the relationship between all the actors and uses cases and defines it as the hotel management system.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adc18301c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adc18301c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2194cee3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2194cee3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adc18301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adc18301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adc18301c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adc18301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adc18301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adc18301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adc18301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adc18301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adc18301c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adc18301c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ae4ea6a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ae4ea6a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adc18301c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adc18301c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adc18301c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adc18301c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a4b885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a4b885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adc18301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adc18301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3 Presentation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Peter Schubert, Monier Abdullah, Jeffrey Fishman, Khalid Saeed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3 Function Points</a:t>
            </a:r>
            <a:endParaRPr/>
          </a:p>
        </p:txBody>
      </p:sp>
      <p:graphicFrame>
        <p:nvGraphicFramePr>
          <p:cNvPr id="152" name="Google Shape;152;p22"/>
          <p:cNvGraphicFramePr/>
          <p:nvPr/>
        </p:nvGraphicFramePr>
        <p:xfrm>
          <a:off x="305875" y="2095350"/>
          <a:ext cx="3000000" cy="3000000"/>
        </p:xfrm>
        <a:graphic>
          <a:graphicData uri="http://schemas.openxmlformats.org/drawingml/2006/table">
            <a:tbl>
              <a:tblPr>
                <a:noFill/>
                <a:tableStyleId>{C60EA0A6-9BBE-4548-A257-283C98395AF8}</a:tableStyleId>
              </a:tblPr>
              <a:tblGrid>
                <a:gridCol w="1626350"/>
                <a:gridCol w="1626350"/>
                <a:gridCol w="1626350"/>
              </a:tblGrid>
              <a:tr h="299150">
                <a:tc>
                  <a:txBody>
                    <a:bodyPr/>
                    <a:lstStyle/>
                    <a:p>
                      <a:pPr indent="0" lvl="0" marL="0" rtl="0" algn="l">
                        <a:spcBef>
                          <a:spcPts val="0"/>
                        </a:spcBef>
                        <a:spcAft>
                          <a:spcPts val="0"/>
                        </a:spcAft>
                        <a:buNone/>
                      </a:pPr>
                      <a:r>
                        <a:rPr b="1" lang="en" sz="1300"/>
                        <a:t>Function Point</a:t>
                      </a:r>
                      <a:endParaRPr b="1" sz="1300"/>
                    </a:p>
                  </a:txBody>
                  <a:tcPr marT="91425" marB="91425" marR="91425" marL="91425"/>
                </a:tc>
                <a:tc>
                  <a:txBody>
                    <a:bodyPr/>
                    <a:lstStyle/>
                    <a:p>
                      <a:pPr indent="0" lvl="0" marL="0" rtl="0" algn="l">
                        <a:spcBef>
                          <a:spcPts val="0"/>
                        </a:spcBef>
                        <a:spcAft>
                          <a:spcPts val="0"/>
                        </a:spcAft>
                        <a:buNone/>
                      </a:pPr>
                      <a:r>
                        <a:rPr b="1" lang="en" sz="1300"/>
                        <a:t>Complexity</a:t>
                      </a:r>
                      <a:endParaRPr b="1" sz="1300"/>
                    </a:p>
                  </a:txBody>
                  <a:tcPr marT="91425" marB="91425" marR="91425" marL="91425"/>
                </a:tc>
                <a:tc>
                  <a:txBody>
                    <a:bodyPr/>
                    <a:lstStyle/>
                    <a:p>
                      <a:pPr indent="0" lvl="0" marL="0" rtl="0" algn="l">
                        <a:spcBef>
                          <a:spcPts val="0"/>
                        </a:spcBef>
                        <a:spcAft>
                          <a:spcPts val="0"/>
                        </a:spcAft>
                        <a:buNone/>
                      </a:pPr>
                      <a:r>
                        <a:rPr b="1" lang="en" sz="1300"/>
                        <a:t>Number</a:t>
                      </a:r>
                      <a:endParaRPr b="1" sz="1300"/>
                    </a:p>
                  </a:txBody>
                  <a:tcPr marT="91425" marB="91425" marR="91425" marL="91425"/>
                </a:tc>
              </a:tr>
              <a:tr h="299150">
                <a:tc>
                  <a:txBody>
                    <a:bodyPr/>
                    <a:lstStyle/>
                    <a:p>
                      <a:pPr indent="0" lvl="0" marL="0" rtl="0" algn="l">
                        <a:spcBef>
                          <a:spcPts val="0"/>
                        </a:spcBef>
                        <a:spcAft>
                          <a:spcPts val="0"/>
                        </a:spcAft>
                        <a:buNone/>
                      </a:pPr>
                      <a:r>
                        <a:rPr lang="en" sz="1300"/>
                        <a:t>External Inputs</a:t>
                      </a:r>
                      <a:endParaRPr sz="1300"/>
                    </a:p>
                  </a:txBody>
                  <a:tcPr marT="91425" marB="91425" marR="91425" marL="91425"/>
                </a:tc>
                <a:tc>
                  <a:txBody>
                    <a:bodyPr/>
                    <a:lstStyle/>
                    <a:p>
                      <a:pPr indent="0" lvl="0" marL="0" rtl="0" algn="l">
                        <a:spcBef>
                          <a:spcPts val="0"/>
                        </a:spcBef>
                        <a:spcAft>
                          <a:spcPts val="0"/>
                        </a:spcAft>
                        <a:buNone/>
                      </a:pPr>
                      <a:r>
                        <a:rPr lang="en" sz="1300"/>
                        <a:t>3</a:t>
                      </a:r>
                      <a:endParaRPr sz="1300"/>
                    </a:p>
                  </a:txBody>
                  <a:tcPr marT="91425" marB="91425" marR="91425" marL="91425"/>
                </a:tc>
                <a:tc>
                  <a:txBody>
                    <a:bodyPr/>
                    <a:lstStyle/>
                    <a:p>
                      <a:pPr indent="0" lvl="0" marL="0" rtl="0" algn="l">
                        <a:spcBef>
                          <a:spcPts val="0"/>
                        </a:spcBef>
                        <a:spcAft>
                          <a:spcPts val="0"/>
                        </a:spcAft>
                        <a:buNone/>
                      </a:pPr>
                      <a:r>
                        <a:rPr lang="en" sz="1300">
                          <a:highlight>
                            <a:srgbClr val="FFFF00"/>
                          </a:highlight>
                        </a:rPr>
                        <a:t>13</a:t>
                      </a:r>
                      <a:endParaRPr sz="1300">
                        <a:highlight>
                          <a:srgbClr val="FFFF00"/>
                        </a:highlight>
                      </a:endParaRPr>
                    </a:p>
                  </a:txBody>
                  <a:tcPr marT="91425" marB="91425" marR="91425" marL="91425"/>
                </a:tc>
              </a:tr>
              <a:tr h="299150">
                <a:tc>
                  <a:txBody>
                    <a:bodyPr/>
                    <a:lstStyle/>
                    <a:p>
                      <a:pPr indent="0" lvl="0" marL="0" rtl="0" algn="l">
                        <a:spcBef>
                          <a:spcPts val="0"/>
                        </a:spcBef>
                        <a:spcAft>
                          <a:spcPts val="0"/>
                        </a:spcAft>
                        <a:buNone/>
                      </a:pPr>
                      <a:r>
                        <a:rPr lang="en" sz="1300"/>
                        <a:t>External Outputs</a:t>
                      </a:r>
                      <a:endParaRPr sz="1300"/>
                    </a:p>
                  </a:txBody>
                  <a:tcPr marT="91425" marB="91425" marR="91425" marL="91425"/>
                </a:tc>
                <a:tc>
                  <a:txBody>
                    <a:bodyPr/>
                    <a:lstStyle/>
                    <a:p>
                      <a:pPr indent="0" lvl="0" marL="0" rtl="0" algn="l">
                        <a:spcBef>
                          <a:spcPts val="0"/>
                        </a:spcBef>
                        <a:spcAft>
                          <a:spcPts val="0"/>
                        </a:spcAft>
                        <a:buNone/>
                      </a:pPr>
                      <a:r>
                        <a:rPr lang="en" sz="1300"/>
                        <a:t>9</a:t>
                      </a:r>
                      <a:endParaRPr sz="1300"/>
                    </a:p>
                  </a:txBody>
                  <a:tcPr marT="91425" marB="91425" marR="91425" marL="91425"/>
                </a:tc>
                <a:tc>
                  <a:txBody>
                    <a:bodyPr/>
                    <a:lstStyle/>
                    <a:p>
                      <a:pPr indent="0" lvl="0" marL="0" rtl="0" algn="l">
                        <a:spcBef>
                          <a:spcPts val="0"/>
                        </a:spcBef>
                        <a:spcAft>
                          <a:spcPts val="0"/>
                        </a:spcAft>
                        <a:buNone/>
                      </a:pPr>
                      <a:r>
                        <a:rPr lang="en" sz="1300"/>
                        <a:t>15</a:t>
                      </a:r>
                      <a:endParaRPr sz="1300"/>
                    </a:p>
                  </a:txBody>
                  <a:tcPr marT="91425" marB="91425" marR="91425" marL="91425"/>
                </a:tc>
              </a:tr>
              <a:tr h="299150">
                <a:tc>
                  <a:txBody>
                    <a:bodyPr/>
                    <a:lstStyle/>
                    <a:p>
                      <a:pPr indent="0" lvl="0" marL="0" rtl="0" algn="l">
                        <a:spcBef>
                          <a:spcPts val="0"/>
                        </a:spcBef>
                        <a:spcAft>
                          <a:spcPts val="0"/>
                        </a:spcAft>
                        <a:buNone/>
                      </a:pPr>
                      <a:r>
                        <a:rPr lang="en" sz="1300"/>
                        <a:t>External Inquires</a:t>
                      </a:r>
                      <a:endParaRPr sz="1300"/>
                    </a:p>
                  </a:txBody>
                  <a:tcPr marT="91425" marB="91425" marR="91425" marL="91425"/>
                </a:tc>
                <a:tc>
                  <a:txBody>
                    <a:bodyPr/>
                    <a:lstStyle/>
                    <a:p>
                      <a:pPr indent="0" lvl="0" marL="0" rtl="0" algn="l">
                        <a:spcBef>
                          <a:spcPts val="0"/>
                        </a:spcBef>
                        <a:spcAft>
                          <a:spcPts val="0"/>
                        </a:spcAft>
                        <a:buNone/>
                      </a:pPr>
                      <a:r>
                        <a:rPr lang="en" sz="1300"/>
                        <a:t>8</a:t>
                      </a:r>
                      <a:endParaRPr sz="1300"/>
                    </a:p>
                  </a:txBody>
                  <a:tcPr marT="91425" marB="91425" marR="91425" marL="91425"/>
                </a:tc>
                <a:tc>
                  <a:txBody>
                    <a:bodyPr/>
                    <a:lstStyle/>
                    <a:p>
                      <a:pPr indent="0" lvl="0" marL="0" rtl="0" algn="l">
                        <a:spcBef>
                          <a:spcPts val="0"/>
                        </a:spcBef>
                        <a:spcAft>
                          <a:spcPts val="0"/>
                        </a:spcAft>
                        <a:buNone/>
                      </a:pPr>
                      <a:r>
                        <a:rPr lang="en" sz="1300"/>
                        <a:t>11</a:t>
                      </a:r>
                      <a:endParaRPr sz="1300"/>
                    </a:p>
                  </a:txBody>
                  <a:tcPr marT="91425" marB="91425" marR="91425" marL="91425"/>
                </a:tc>
              </a:tr>
              <a:tr h="299150">
                <a:tc>
                  <a:txBody>
                    <a:bodyPr/>
                    <a:lstStyle/>
                    <a:p>
                      <a:pPr indent="0" lvl="0" marL="0" rtl="0" algn="l">
                        <a:spcBef>
                          <a:spcPts val="0"/>
                        </a:spcBef>
                        <a:spcAft>
                          <a:spcPts val="0"/>
                        </a:spcAft>
                        <a:buNone/>
                      </a:pPr>
                      <a:r>
                        <a:rPr lang="en" sz="1300"/>
                        <a:t>Internal Logical Files</a:t>
                      </a:r>
                      <a:endParaRPr sz="1300"/>
                    </a:p>
                  </a:txBody>
                  <a:tcPr marT="91425" marB="91425" marR="91425" marL="91425"/>
                </a:tc>
                <a:tc>
                  <a:txBody>
                    <a:bodyPr/>
                    <a:lstStyle/>
                    <a:p>
                      <a:pPr indent="0" lvl="0" marL="0" rtl="0" algn="l">
                        <a:spcBef>
                          <a:spcPts val="0"/>
                        </a:spcBef>
                        <a:spcAft>
                          <a:spcPts val="0"/>
                        </a:spcAft>
                        <a:buNone/>
                      </a:pPr>
                      <a:r>
                        <a:rPr lang="en" sz="1300"/>
                        <a:t>5</a:t>
                      </a:r>
                      <a:endParaRPr sz="1300"/>
                    </a:p>
                  </a:txBody>
                  <a:tcPr marT="91425" marB="91425" marR="91425" marL="91425"/>
                </a:tc>
                <a:tc>
                  <a:txBody>
                    <a:bodyPr/>
                    <a:lstStyle/>
                    <a:p>
                      <a:pPr indent="0" lvl="0" marL="0" rtl="0" algn="l">
                        <a:spcBef>
                          <a:spcPts val="0"/>
                        </a:spcBef>
                        <a:spcAft>
                          <a:spcPts val="0"/>
                        </a:spcAft>
                        <a:buNone/>
                      </a:pPr>
                      <a:r>
                        <a:rPr lang="en" sz="1300"/>
                        <a:t>5</a:t>
                      </a:r>
                      <a:endParaRPr sz="1300"/>
                    </a:p>
                  </a:txBody>
                  <a:tcPr marT="91425" marB="91425" marR="91425" marL="91425"/>
                </a:tc>
              </a:tr>
            </a:tbl>
          </a:graphicData>
        </a:graphic>
      </p:graphicFrame>
      <p:sp>
        <p:nvSpPr>
          <p:cNvPr id="153" name="Google Shape;153;p22"/>
          <p:cNvSpPr txBox="1"/>
          <p:nvPr/>
        </p:nvSpPr>
        <p:spPr>
          <a:xfrm>
            <a:off x="5366625" y="3301950"/>
            <a:ext cx="22908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Total FP: 297</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 hours per point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284*5  = 891 hours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 Milestone 2-3 Function Estimate</a:t>
            </a:r>
            <a:endParaRPr/>
          </a:p>
        </p:txBody>
      </p:sp>
      <p:sp>
        <p:nvSpPr>
          <p:cNvPr id="159" name="Google Shape;159;p23"/>
          <p:cNvSpPr txBox="1"/>
          <p:nvPr>
            <p:ph idx="1" type="body"/>
          </p:nvPr>
        </p:nvSpPr>
        <p:spPr>
          <a:xfrm>
            <a:off x="729450" y="2078875"/>
            <a:ext cx="47742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Function estimate: 15</a:t>
            </a:r>
            <a:endParaRPr/>
          </a:p>
          <a:p>
            <a:pPr indent="-298450" lvl="1" marL="914400" rtl="0" algn="l">
              <a:spcBef>
                <a:spcPts val="0"/>
              </a:spcBef>
              <a:spcAft>
                <a:spcPts val="0"/>
              </a:spcAft>
              <a:buSzPts val="1100"/>
              <a:buChar char="○"/>
            </a:pPr>
            <a:r>
              <a:rPr lang="en"/>
              <a:t>Same number of functions</a:t>
            </a:r>
            <a:endParaRPr/>
          </a:p>
          <a:p>
            <a:pPr indent="-298450" lvl="2" marL="1371600" rtl="0" algn="l">
              <a:spcBef>
                <a:spcPts val="0"/>
              </a:spcBef>
              <a:spcAft>
                <a:spcPts val="0"/>
              </a:spcAft>
              <a:buSzPts val="1100"/>
              <a:buChar char="■"/>
            </a:pPr>
            <a:r>
              <a:rPr lang="en"/>
              <a:t>Some were </a:t>
            </a:r>
            <a:r>
              <a:rPr lang="en"/>
              <a:t>eliminated</a:t>
            </a:r>
            <a:r>
              <a:rPr lang="en"/>
              <a:t> and added </a:t>
            </a:r>
            <a:endParaRPr/>
          </a:p>
          <a:p>
            <a:pPr indent="-298450" lvl="1" marL="914400" rtl="0" algn="l">
              <a:spcBef>
                <a:spcPts val="0"/>
              </a:spcBef>
              <a:spcAft>
                <a:spcPts val="0"/>
              </a:spcAft>
              <a:buSzPts val="1100"/>
              <a:buChar char="○"/>
            </a:pPr>
            <a:r>
              <a:rPr lang="en"/>
              <a:t>Corrections made on adjustments to use cases and corresponding functionality from new information </a:t>
            </a:r>
            <a:r>
              <a:rPr lang="en"/>
              <a:t>received</a:t>
            </a:r>
            <a:r>
              <a:rPr lang="en"/>
              <a:t> from Wednesday Meetings</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pic>
        <p:nvPicPr>
          <p:cNvPr id="160" name="Google Shape;160;p23"/>
          <p:cNvPicPr preferRelativeResize="0"/>
          <p:nvPr/>
        </p:nvPicPr>
        <p:blipFill>
          <a:blip r:embed="rId3">
            <a:alphaModFix/>
          </a:blip>
          <a:stretch>
            <a:fillRect/>
          </a:stretch>
        </p:blipFill>
        <p:spPr>
          <a:xfrm>
            <a:off x="5503650" y="1853850"/>
            <a:ext cx="3335548" cy="2534473"/>
          </a:xfrm>
          <a:prstGeom prst="rect">
            <a:avLst/>
          </a:prstGeom>
          <a:noFill/>
          <a:ln>
            <a:noFill/>
          </a:ln>
        </p:spPr>
      </p:pic>
      <p:sp>
        <p:nvSpPr>
          <p:cNvPr id="161" name="Google Shape;161;p23"/>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SPMP-Milestone 3-Tasks</a:t>
            </a:r>
            <a:endParaRPr/>
          </a:p>
        </p:txBody>
      </p:sp>
      <p:sp>
        <p:nvSpPr>
          <p:cNvPr id="167" name="Google Shape;167;p24"/>
          <p:cNvSpPr txBox="1"/>
          <p:nvPr>
            <p:ph idx="1" type="body"/>
          </p:nvPr>
        </p:nvSpPr>
        <p:spPr>
          <a:xfrm>
            <a:off x="729450" y="2078875"/>
            <a:ext cx="42438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 time progressed, more sub-tasks were identified that needed to be completed </a:t>
            </a:r>
            <a:endParaRPr/>
          </a:p>
          <a:p>
            <a:pPr indent="-311150" lvl="0" marL="457200" rtl="0" algn="l">
              <a:spcBef>
                <a:spcPts val="0"/>
              </a:spcBef>
              <a:spcAft>
                <a:spcPts val="0"/>
              </a:spcAft>
              <a:buSzPts val="1300"/>
              <a:buChar char="●"/>
            </a:pPr>
            <a:r>
              <a:rPr lang="en"/>
              <a:t>Especially true when it came to developing the use case summary and each of the specification documents </a:t>
            </a:r>
            <a:endParaRPr/>
          </a:p>
          <a:p>
            <a:pPr indent="-298450" lvl="1" marL="914400" rtl="0" algn="l">
              <a:spcBef>
                <a:spcPts val="0"/>
              </a:spcBef>
              <a:spcAft>
                <a:spcPts val="0"/>
              </a:spcAft>
              <a:buSzPts val="1100"/>
              <a:buChar char="○"/>
            </a:pPr>
            <a:r>
              <a:rPr lang="en"/>
              <a:t>I.</a:t>
            </a:r>
            <a:r>
              <a:rPr lang="en"/>
              <a:t>e</a:t>
            </a:r>
            <a:r>
              <a:rPr lang="en"/>
              <a:t>. creating a diagram, listing each use case, identifying the corresponding flows etc. </a:t>
            </a:r>
            <a:endParaRPr/>
          </a:p>
          <a:p>
            <a:pPr indent="-311150" lvl="0" marL="457200" rtl="0" algn="l">
              <a:spcBef>
                <a:spcPts val="0"/>
              </a:spcBef>
              <a:spcAft>
                <a:spcPts val="0"/>
              </a:spcAft>
              <a:buSzPts val="1300"/>
              <a:buChar char="●"/>
            </a:pPr>
            <a:r>
              <a:rPr lang="en"/>
              <a:t>Tasks for future milestones will be identified as we get closer to them</a:t>
            </a:r>
            <a:endParaRPr/>
          </a:p>
        </p:txBody>
      </p:sp>
      <p:pic>
        <p:nvPicPr>
          <p:cNvPr id="168" name="Google Shape;168;p24"/>
          <p:cNvPicPr preferRelativeResize="0"/>
          <p:nvPr/>
        </p:nvPicPr>
        <p:blipFill>
          <a:blip r:embed="rId3">
            <a:alphaModFix/>
          </a:blip>
          <a:stretch>
            <a:fillRect/>
          </a:stretch>
        </p:blipFill>
        <p:spPr>
          <a:xfrm>
            <a:off x="5459300" y="1318650"/>
            <a:ext cx="3369126" cy="3333675"/>
          </a:xfrm>
          <a:prstGeom prst="rect">
            <a:avLst/>
          </a:prstGeom>
          <a:noFill/>
          <a:ln>
            <a:noFill/>
          </a:ln>
        </p:spPr>
      </p:pic>
      <p:sp>
        <p:nvSpPr>
          <p:cNvPr id="169" name="Google Shape;169;p24"/>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a:t>
            </a:r>
            <a:r>
              <a:rPr lang="en"/>
              <a:t>Milestone</a:t>
            </a:r>
            <a:r>
              <a:rPr lang="en"/>
              <a:t> 3-Risks</a:t>
            </a:r>
            <a:endParaRPr/>
          </a:p>
        </p:txBody>
      </p:sp>
      <p:sp>
        <p:nvSpPr>
          <p:cNvPr id="175" name="Google Shape;175;p25"/>
          <p:cNvSpPr txBox="1"/>
          <p:nvPr>
            <p:ph idx="1" type="body"/>
          </p:nvPr>
        </p:nvSpPr>
        <p:spPr>
          <a:xfrm>
            <a:off x="729450" y="2078875"/>
            <a:ext cx="43191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Additional</a:t>
            </a:r>
            <a:r>
              <a:rPr lang="en"/>
              <a:t> risk “Need to re-work milestones” as added after Team lead meeting</a:t>
            </a:r>
            <a:endParaRPr/>
          </a:p>
          <a:p>
            <a:pPr indent="-298450" lvl="1" marL="914400" rtl="0" algn="l">
              <a:spcBef>
                <a:spcPts val="0"/>
              </a:spcBef>
              <a:spcAft>
                <a:spcPts val="0"/>
              </a:spcAft>
              <a:buSzPts val="1100"/>
              <a:buChar char="○"/>
            </a:pPr>
            <a:r>
              <a:rPr lang="en"/>
              <a:t>Did not anticipate having to re-work some of the milestones due to them being incorrect</a:t>
            </a:r>
            <a:endParaRPr/>
          </a:p>
          <a:p>
            <a:pPr indent="-311150" lvl="0" marL="457200" rtl="0" algn="l">
              <a:spcBef>
                <a:spcPts val="0"/>
              </a:spcBef>
              <a:spcAft>
                <a:spcPts val="0"/>
              </a:spcAft>
              <a:buSzPts val="1300"/>
              <a:buChar char="●"/>
            </a:pPr>
            <a:r>
              <a:rPr lang="en"/>
              <a:t>Made modifications to others re-assessing the risk and the mitigation / proactive measure to help lessen the risk</a:t>
            </a:r>
            <a:endParaRPr/>
          </a:p>
        </p:txBody>
      </p:sp>
      <p:pic>
        <p:nvPicPr>
          <p:cNvPr id="176" name="Google Shape;176;p25"/>
          <p:cNvPicPr preferRelativeResize="0"/>
          <p:nvPr/>
        </p:nvPicPr>
        <p:blipFill>
          <a:blip r:embed="rId3">
            <a:alphaModFix/>
          </a:blip>
          <a:stretch>
            <a:fillRect/>
          </a:stretch>
        </p:blipFill>
        <p:spPr>
          <a:xfrm>
            <a:off x="5312450" y="960275"/>
            <a:ext cx="3453101" cy="3647800"/>
          </a:xfrm>
          <a:prstGeom prst="rect">
            <a:avLst/>
          </a:prstGeom>
          <a:noFill/>
          <a:ln>
            <a:noFill/>
          </a:ln>
        </p:spPr>
      </p:pic>
      <p:sp>
        <p:nvSpPr>
          <p:cNvPr id="177" name="Google Shape;177;p25"/>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Network Diagram</a:t>
            </a:r>
            <a:endParaRPr/>
          </a:p>
        </p:txBody>
      </p:sp>
      <p:sp>
        <p:nvSpPr>
          <p:cNvPr id="183" name="Google Shape;183;p26"/>
          <p:cNvSpPr txBox="1"/>
          <p:nvPr>
            <p:ph idx="1" type="body"/>
          </p:nvPr>
        </p:nvSpPr>
        <p:spPr>
          <a:xfrm>
            <a:off x="729325" y="2078875"/>
            <a:ext cx="7688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thought it best to have the diagram follow major milestone tasks and dates</a:t>
            </a:r>
            <a:endParaRPr/>
          </a:p>
          <a:p>
            <a:pPr indent="-311150" lvl="0" marL="457200" rtl="0" algn="l">
              <a:spcBef>
                <a:spcPts val="0"/>
              </a:spcBef>
              <a:spcAft>
                <a:spcPts val="0"/>
              </a:spcAft>
              <a:buSzPts val="1300"/>
              <a:buChar char="●"/>
            </a:pPr>
            <a:r>
              <a:rPr lang="en"/>
              <a:t>Only underwent one revision for a shift in Use Case delivery date</a:t>
            </a:r>
            <a:endParaRPr/>
          </a:p>
          <a:p>
            <a:pPr indent="-311150" lvl="0" marL="457200" rtl="0" algn="l">
              <a:spcBef>
                <a:spcPts val="0"/>
              </a:spcBef>
              <a:spcAft>
                <a:spcPts val="0"/>
              </a:spcAft>
              <a:buSzPts val="1300"/>
              <a:buChar char="●"/>
            </a:pPr>
            <a:r>
              <a:rPr lang="en"/>
              <a:t>Intent was to build it out and parallelize as many tasks as possible, but we found the dependencies and successors didn’t favor that structure</a:t>
            </a:r>
            <a:endParaRPr/>
          </a:p>
        </p:txBody>
      </p:sp>
      <p:pic>
        <p:nvPicPr>
          <p:cNvPr id="184" name="Google Shape;184;p26"/>
          <p:cNvPicPr preferRelativeResize="0"/>
          <p:nvPr/>
        </p:nvPicPr>
        <p:blipFill>
          <a:blip r:embed="rId3">
            <a:alphaModFix/>
          </a:blip>
          <a:stretch>
            <a:fillRect/>
          </a:stretch>
        </p:blipFill>
        <p:spPr>
          <a:xfrm>
            <a:off x="4854397" y="3344950"/>
            <a:ext cx="3763927" cy="1327025"/>
          </a:xfrm>
          <a:prstGeom prst="rect">
            <a:avLst/>
          </a:prstGeom>
          <a:noFill/>
          <a:ln cap="flat" cmpd="sng" w="25400">
            <a:solidFill>
              <a:srgbClr val="FFFF00"/>
            </a:solidFill>
            <a:prstDash val="solid"/>
            <a:miter lim="8000"/>
            <a:headEnd len="sm" w="sm" type="none"/>
            <a:tailEnd len="sm" w="sm" type="none"/>
          </a:ln>
        </p:spPr>
      </p:pic>
      <p:sp>
        <p:nvSpPr>
          <p:cNvPr id="185" name="Google Shape;185;p26"/>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Jeff</a:t>
            </a:r>
            <a:endParaRPr>
              <a:latin typeface="Lato"/>
              <a:ea typeface="Lato"/>
              <a:cs typeface="Lato"/>
              <a:sym typeface="Lato"/>
            </a:endParaRPr>
          </a:p>
        </p:txBody>
      </p:sp>
      <p:pic>
        <p:nvPicPr>
          <p:cNvPr id="186" name="Google Shape;186;p26"/>
          <p:cNvPicPr preferRelativeResize="0"/>
          <p:nvPr/>
        </p:nvPicPr>
        <p:blipFill>
          <a:blip r:embed="rId4">
            <a:alphaModFix/>
          </a:blip>
          <a:stretch>
            <a:fillRect/>
          </a:stretch>
        </p:blipFill>
        <p:spPr>
          <a:xfrm>
            <a:off x="503505" y="3344950"/>
            <a:ext cx="3826100" cy="125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Diagram</a:t>
            </a:r>
            <a:endParaRPr/>
          </a:p>
        </p:txBody>
      </p:sp>
      <p:sp>
        <p:nvSpPr>
          <p:cNvPr id="192" name="Google Shape;192;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Similar to the Task Network Diagram, there was only one revision made </a:t>
            </a:r>
            <a:r>
              <a:rPr lang="en"/>
              <a:t>for a shift in Use Case delivery date</a:t>
            </a:r>
            <a:endParaRPr/>
          </a:p>
          <a:p>
            <a:pPr indent="-311150" lvl="0" marL="457200" rtl="0" algn="l">
              <a:spcBef>
                <a:spcPts val="0"/>
              </a:spcBef>
              <a:spcAft>
                <a:spcPts val="0"/>
              </a:spcAft>
              <a:buSzPts val="1300"/>
              <a:buChar char="●"/>
            </a:pPr>
            <a:r>
              <a:rPr lang="en"/>
              <a:t>Built using the Task Network diagram as a base</a:t>
            </a:r>
            <a:endParaRPr/>
          </a:p>
        </p:txBody>
      </p:sp>
      <p:pic>
        <p:nvPicPr>
          <p:cNvPr id="193" name="Google Shape;193;p27"/>
          <p:cNvPicPr preferRelativeResize="0"/>
          <p:nvPr/>
        </p:nvPicPr>
        <p:blipFill>
          <a:blip r:embed="rId3">
            <a:alphaModFix/>
          </a:blip>
          <a:stretch>
            <a:fillRect/>
          </a:stretch>
        </p:blipFill>
        <p:spPr>
          <a:xfrm>
            <a:off x="2204700" y="3103125"/>
            <a:ext cx="4734600" cy="1752725"/>
          </a:xfrm>
          <a:prstGeom prst="rect">
            <a:avLst/>
          </a:prstGeom>
          <a:noFill/>
          <a:ln cap="flat" cmpd="sng" w="25400">
            <a:solidFill>
              <a:srgbClr val="FFFF00"/>
            </a:solidFill>
            <a:prstDash val="solid"/>
            <a:miter lim="8000"/>
            <a:headEnd len="sm" w="sm" type="none"/>
            <a:tailEnd len="sm" w="sm" type="none"/>
          </a:ln>
        </p:spPr>
      </p:pic>
      <p:sp>
        <p:nvSpPr>
          <p:cNvPr id="194" name="Google Shape;194;p27"/>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Jeff</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1 Complete ERD</a:t>
            </a:r>
            <a:endParaRPr/>
          </a:p>
        </p:txBody>
      </p:sp>
      <p:sp>
        <p:nvSpPr>
          <p:cNvPr id="200" name="Google Shape;200;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Version 1 of our ERD was created initially to describe the interactions between our original entities.</a:t>
            </a:r>
            <a:endParaRPr/>
          </a:p>
          <a:p>
            <a:pPr indent="-311150" lvl="0" marL="457200" rtl="0" algn="l">
              <a:spcBef>
                <a:spcPts val="0"/>
              </a:spcBef>
              <a:spcAft>
                <a:spcPts val="0"/>
              </a:spcAft>
              <a:buSzPts val="1300"/>
              <a:buChar char="●"/>
            </a:pPr>
            <a:r>
              <a:rPr lang="en"/>
              <a:t>An issue that came to our attention was that our approach to the ERD was similar to that of a Class Diagram.</a:t>
            </a:r>
            <a:endParaRPr/>
          </a:p>
        </p:txBody>
      </p:sp>
      <p:pic>
        <p:nvPicPr>
          <p:cNvPr id="201" name="Google Shape;201;p28"/>
          <p:cNvPicPr preferRelativeResize="0"/>
          <p:nvPr/>
        </p:nvPicPr>
        <p:blipFill>
          <a:blip r:embed="rId3">
            <a:alphaModFix/>
          </a:blip>
          <a:stretch>
            <a:fillRect/>
          </a:stretch>
        </p:blipFill>
        <p:spPr>
          <a:xfrm>
            <a:off x="2352350" y="2838350"/>
            <a:ext cx="3834325" cy="2305150"/>
          </a:xfrm>
          <a:prstGeom prst="rect">
            <a:avLst/>
          </a:prstGeom>
          <a:noFill/>
          <a:ln>
            <a:noFill/>
          </a:ln>
        </p:spPr>
      </p:pic>
      <p:sp>
        <p:nvSpPr>
          <p:cNvPr id="202" name="Google Shape;202;p28"/>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a:t>
            </a:r>
            <a:r>
              <a:rPr lang="en">
                <a:latin typeface="Lato"/>
                <a:ea typeface="Lato"/>
                <a:cs typeface="Lato"/>
                <a:sym typeface="Lato"/>
              </a:rPr>
              <a:t>r</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2-3 - Complete ERD</a:t>
            </a:r>
            <a:endParaRPr/>
          </a:p>
        </p:txBody>
      </p:sp>
      <p:sp>
        <p:nvSpPr>
          <p:cNvPr id="208" name="Google Shape;208;p29"/>
          <p:cNvSpPr txBox="1"/>
          <p:nvPr>
            <p:ph idx="1" type="body"/>
          </p:nvPr>
        </p:nvSpPr>
        <p:spPr>
          <a:xfrm>
            <a:off x="729450" y="2078875"/>
            <a:ext cx="3350100" cy="284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revised ERD complies with our updated entities.</a:t>
            </a:r>
            <a:endParaRPr/>
          </a:p>
          <a:p>
            <a:pPr indent="-311150" lvl="0" marL="457200" rtl="0" algn="l">
              <a:spcBef>
                <a:spcPts val="0"/>
              </a:spcBef>
              <a:spcAft>
                <a:spcPts val="0"/>
              </a:spcAft>
              <a:buSzPts val="1300"/>
              <a:buChar char="●"/>
            </a:pPr>
            <a:r>
              <a:rPr lang="en"/>
              <a:t>We changed the format of our ERD to match the qualities and aspects of a proper ERD.</a:t>
            </a:r>
            <a:endParaRPr/>
          </a:p>
          <a:p>
            <a:pPr indent="-311150" lvl="0" marL="457200" rtl="0" algn="l">
              <a:spcBef>
                <a:spcPts val="0"/>
              </a:spcBef>
              <a:spcAft>
                <a:spcPts val="0"/>
              </a:spcAft>
              <a:buSzPts val="1300"/>
              <a:buChar char="●"/>
            </a:pPr>
            <a:r>
              <a:rPr lang="en"/>
              <a:t>Also, we changed the attributes of many of our entities.</a:t>
            </a:r>
            <a:endParaRPr/>
          </a:p>
          <a:p>
            <a:pPr indent="0" lvl="0" marL="457200" rtl="0" algn="l">
              <a:spcBef>
                <a:spcPts val="1600"/>
              </a:spcBef>
              <a:spcAft>
                <a:spcPts val="1600"/>
              </a:spcAft>
              <a:buNone/>
            </a:pPr>
            <a:r>
              <a:t/>
            </a:r>
            <a:endParaRPr/>
          </a:p>
        </p:txBody>
      </p:sp>
      <p:pic>
        <p:nvPicPr>
          <p:cNvPr id="209" name="Google Shape;209;p29"/>
          <p:cNvPicPr preferRelativeResize="0"/>
          <p:nvPr/>
        </p:nvPicPr>
        <p:blipFill>
          <a:blip r:embed="rId3">
            <a:alphaModFix/>
          </a:blip>
          <a:stretch>
            <a:fillRect/>
          </a:stretch>
        </p:blipFill>
        <p:spPr>
          <a:xfrm>
            <a:off x="4191325" y="2078875"/>
            <a:ext cx="4226825" cy="2845599"/>
          </a:xfrm>
          <a:prstGeom prst="rect">
            <a:avLst/>
          </a:prstGeom>
          <a:noFill/>
          <a:ln>
            <a:noFill/>
          </a:ln>
        </p:spPr>
      </p:pic>
      <p:sp>
        <p:nvSpPr>
          <p:cNvPr id="210" name="Google Shape;210;p29"/>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a:t>
            </a:r>
            <a:r>
              <a:rPr lang="en">
                <a:latin typeface="Lato"/>
                <a:ea typeface="Lato"/>
                <a:cs typeface="Lato"/>
                <a:sym typeface="Lato"/>
              </a:rPr>
              <a:t>r</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2 Use Case Summary - Actors</a:t>
            </a:r>
            <a:endParaRPr/>
          </a:p>
        </p:txBody>
      </p:sp>
      <p:sp>
        <p:nvSpPr>
          <p:cNvPr id="216" name="Google Shape;216;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Four Actors</a:t>
            </a:r>
            <a:endParaRPr/>
          </a:p>
          <a:p>
            <a:pPr indent="-298450" lvl="1" marL="914400" rtl="0" algn="l">
              <a:spcBef>
                <a:spcPts val="0"/>
              </a:spcBef>
              <a:spcAft>
                <a:spcPts val="0"/>
              </a:spcAft>
              <a:buSzPts val="1100"/>
              <a:buChar char="○"/>
            </a:pPr>
            <a:r>
              <a:rPr lang="en"/>
              <a:t>Primary Actors</a:t>
            </a:r>
            <a:endParaRPr/>
          </a:p>
          <a:p>
            <a:pPr indent="-298450" lvl="2" marL="1371600" rtl="0" algn="l">
              <a:spcBef>
                <a:spcPts val="0"/>
              </a:spcBef>
              <a:spcAft>
                <a:spcPts val="0"/>
              </a:spcAft>
              <a:buSzPts val="1100"/>
              <a:buChar char="■"/>
            </a:pPr>
            <a:r>
              <a:rPr lang="en"/>
              <a:t>Employee/Administrator</a:t>
            </a:r>
            <a:endParaRPr/>
          </a:p>
          <a:p>
            <a:pPr indent="-298450" lvl="2" marL="1371600" rtl="0" algn="l">
              <a:spcBef>
                <a:spcPts val="0"/>
              </a:spcBef>
              <a:spcAft>
                <a:spcPts val="0"/>
              </a:spcAft>
              <a:buSzPts val="1100"/>
              <a:buChar char="■"/>
            </a:pPr>
            <a:r>
              <a:rPr lang="en"/>
              <a:t>Customer</a:t>
            </a:r>
            <a:endParaRPr/>
          </a:p>
          <a:p>
            <a:pPr indent="-298450" lvl="1" marL="914400" rtl="0" algn="l">
              <a:spcBef>
                <a:spcPts val="0"/>
              </a:spcBef>
              <a:spcAft>
                <a:spcPts val="0"/>
              </a:spcAft>
              <a:buSzPts val="1100"/>
              <a:buChar char="○"/>
            </a:pPr>
            <a:r>
              <a:rPr lang="en"/>
              <a:t>Secondary Actors</a:t>
            </a:r>
            <a:endParaRPr/>
          </a:p>
          <a:p>
            <a:pPr indent="-298450" lvl="2" marL="1371600" rtl="0" algn="l">
              <a:spcBef>
                <a:spcPts val="0"/>
              </a:spcBef>
              <a:spcAft>
                <a:spcPts val="0"/>
              </a:spcAft>
              <a:buSzPts val="1100"/>
              <a:buChar char="■"/>
            </a:pPr>
            <a:r>
              <a:rPr lang="en"/>
              <a:t>Database</a:t>
            </a:r>
            <a:endParaRPr/>
          </a:p>
          <a:p>
            <a:pPr indent="-298450" lvl="2" marL="1371600" rtl="0" algn="l">
              <a:spcBef>
                <a:spcPts val="0"/>
              </a:spcBef>
              <a:spcAft>
                <a:spcPts val="0"/>
              </a:spcAft>
              <a:buSzPts val="1100"/>
              <a:buChar char="■"/>
            </a:pPr>
            <a:r>
              <a:rPr lang="en"/>
              <a:t>Management System</a:t>
            </a:r>
            <a:endParaRPr/>
          </a:p>
          <a:p>
            <a:pPr indent="-311150" lvl="0" marL="457200" rtl="0" algn="l">
              <a:spcBef>
                <a:spcPts val="0"/>
              </a:spcBef>
              <a:spcAft>
                <a:spcPts val="0"/>
              </a:spcAft>
              <a:buSzPts val="1300"/>
              <a:buChar char="●"/>
            </a:pPr>
            <a:r>
              <a:rPr lang="en"/>
              <a:t>Based off inferences and decisions made by group </a:t>
            </a:r>
            <a:br>
              <a:rPr lang="en"/>
            </a:br>
            <a:r>
              <a:rPr lang="en"/>
              <a:t>r</a:t>
            </a:r>
            <a:r>
              <a:rPr lang="en"/>
              <a:t>elative to project charter</a:t>
            </a:r>
            <a:endParaRPr/>
          </a:p>
        </p:txBody>
      </p:sp>
      <p:pic>
        <p:nvPicPr>
          <p:cNvPr id="217" name="Google Shape;217;p30"/>
          <p:cNvPicPr preferRelativeResize="0"/>
          <p:nvPr/>
        </p:nvPicPr>
        <p:blipFill>
          <a:blip r:embed="rId3">
            <a:alphaModFix/>
          </a:blip>
          <a:stretch>
            <a:fillRect/>
          </a:stretch>
        </p:blipFill>
        <p:spPr>
          <a:xfrm>
            <a:off x="5051087" y="1853850"/>
            <a:ext cx="3847607" cy="3237800"/>
          </a:xfrm>
          <a:prstGeom prst="rect">
            <a:avLst/>
          </a:prstGeom>
          <a:noFill/>
          <a:ln>
            <a:noFill/>
          </a:ln>
        </p:spPr>
      </p:pic>
      <p:sp>
        <p:nvSpPr>
          <p:cNvPr id="218" name="Google Shape;218;p30"/>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2 Use Case Summary - List</a:t>
            </a:r>
            <a:endParaRPr/>
          </a:p>
          <a:p>
            <a:pPr indent="0" lvl="0" marL="0" rtl="0" algn="l">
              <a:spcBef>
                <a:spcPts val="0"/>
              </a:spcBef>
              <a:spcAft>
                <a:spcPts val="0"/>
              </a:spcAft>
              <a:buNone/>
            </a:pPr>
            <a:r>
              <a:t/>
            </a:r>
            <a:endParaRPr/>
          </a:p>
        </p:txBody>
      </p:sp>
      <p:sp>
        <p:nvSpPr>
          <p:cNvPr id="224" name="Google Shape;224;p31"/>
          <p:cNvSpPr txBox="1"/>
          <p:nvPr>
            <p:ph idx="1" type="body"/>
          </p:nvPr>
        </p:nvSpPr>
        <p:spPr>
          <a:xfrm>
            <a:off x="729450" y="2078875"/>
            <a:ext cx="3561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Cases were defined as “things the system can do”</a:t>
            </a:r>
            <a:endParaRPr/>
          </a:p>
          <a:p>
            <a:pPr indent="-311150" lvl="0" marL="457200" rtl="0" algn="l">
              <a:spcBef>
                <a:spcPts val="0"/>
              </a:spcBef>
              <a:spcAft>
                <a:spcPts val="0"/>
              </a:spcAft>
              <a:buSzPts val="1300"/>
              <a:buChar char="●"/>
            </a:pPr>
            <a:r>
              <a:rPr lang="en"/>
              <a:t>Our use cases targeted a more specific and detailed understanding of what the system was trying to do.</a:t>
            </a:r>
            <a:endParaRPr/>
          </a:p>
        </p:txBody>
      </p:sp>
      <p:pic>
        <p:nvPicPr>
          <p:cNvPr id="225" name="Google Shape;225;p31"/>
          <p:cNvPicPr preferRelativeResize="0"/>
          <p:nvPr/>
        </p:nvPicPr>
        <p:blipFill>
          <a:blip r:embed="rId3">
            <a:alphaModFix/>
          </a:blip>
          <a:stretch>
            <a:fillRect/>
          </a:stretch>
        </p:blipFill>
        <p:spPr>
          <a:xfrm>
            <a:off x="4290699" y="2078875"/>
            <a:ext cx="4694525" cy="2364975"/>
          </a:xfrm>
          <a:prstGeom prst="rect">
            <a:avLst/>
          </a:prstGeom>
          <a:noFill/>
          <a:ln>
            <a:noFill/>
          </a:ln>
        </p:spPr>
      </p:pic>
      <p:sp>
        <p:nvSpPr>
          <p:cNvPr id="226" name="Google Shape;226;p31"/>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Workload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Dividing work </a:t>
            </a:r>
            <a:endParaRPr/>
          </a:p>
          <a:p>
            <a:pPr indent="-298450" lvl="1" marL="914400" rtl="0" algn="l">
              <a:spcBef>
                <a:spcPts val="0"/>
              </a:spcBef>
              <a:spcAft>
                <a:spcPts val="0"/>
              </a:spcAft>
              <a:buSzPts val="1100"/>
              <a:buChar char="○"/>
            </a:pPr>
            <a:r>
              <a:rPr lang="en"/>
              <a:t>Relatively easy to do</a:t>
            </a:r>
            <a:endParaRPr/>
          </a:p>
          <a:p>
            <a:pPr indent="-298450" lvl="1" marL="914400" rtl="0" algn="l">
              <a:spcBef>
                <a:spcPts val="0"/>
              </a:spcBef>
              <a:spcAft>
                <a:spcPts val="0"/>
              </a:spcAft>
              <a:buSzPts val="1100"/>
              <a:buChar char="○"/>
            </a:pPr>
            <a:r>
              <a:rPr lang="en"/>
              <a:t>Many parts to do to allow for equal cooperation</a:t>
            </a:r>
            <a:endParaRPr/>
          </a:p>
          <a:p>
            <a:pPr indent="-298450" lvl="1" marL="914400" rtl="0" algn="l">
              <a:spcBef>
                <a:spcPts val="0"/>
              </a:spcBef>
              <a:spcAft>
                <a:spcPts val="0"/>
              </a:spcAft>
              <a:buSzPts val="1100"/>
              <a:buChar char="○"/>
            </a:pPr>
            <a:r>
              <a:rPr lang="en"/>
              <a:t>Some tasks expanded beyond initial estimates, and the work needed to be rebalanced</a:t>
            </a:r>
            <a:endParaRPr/>
          </a:p>
          <a:p>
            <a:pPr indent="-311150" lvl="0" marL="457200" rtl="0" algn="l">
              <a:spcBef>
                <a:spcPts val="0"/>
              </a:spcBef>
              <a:spcAft>
                <a:spcPts val="0"/>
              </a:spcAft>
              <a:buSzPts val="1300"/>
              <a:buChar char="●"/>
            </a:pPr>
            <a:r>
              <a:rPr lang="en"/>
              <a:t>Difficult part was keeping track</a:t>
            </a:r>
            <a:endParaRPr/>
          </a:p>
          <a:p>
            <a:pPr indent="-298450" lvl="1" marL="914400" rtl="0" algn="l">
              <a:spcBef>
                <a:spcPts val="0"/>
              </a:spcBef>
              <a:spcAft>
                <a:spcPts val="0"/>
              </a:spcAft>
              <a:buSzPts val="1100"/>
              <a:buChar char="○"/>
            </a:pPr>
            <a:r>
              <a:rPr lang="en"/>
              <a:t>Would say it verbally though not everyone remembers</a:t>
            </a:r>
            <a:endParaRPr/>
          </a:p>
          <a:p>
            <a:pPr indent="-298450" lvl="1" marL="914400" rtl="0" algn="l">
              <a:spcBef>
                <a:spcPts val="0"/>
              </a:spcBef>
              <a:spcAft>
                <a:spcPts val="0"/>
              </a:spcAft>
              <a:buSzPts val="1100"/>
              <a:buChar char="○"/>
            </a:pPr>
            <a:r>
              <a:rPr lang="en"/>
              <a:t>Came up with a sheet and updated it </a:t>
            </a:r>
            <a:r>
              <a:rPr lang="en"/>
              <a:t>continuously</a:t>
            </a:r>
            <a:r>
              <a:rPr lang="en"/>
              <a:t> outlining the work of each team member</a:t>
            </a:r>
            <a:endParaRPr/>
          </a:p>
        </p:txBody>
      </p:sp>
      <p:sp>
        <p:nvSpPr>
          <p:cNvPr id="94" name="Google Shape;94;p14"/>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2 Use Case Summary - Diagram</a:t>
            </a:r>
            <a:endParaRPr/>
          </a:p>
        </p:txBody>
      </p:sp>
      <p:sp>
        <p:nvSpPr>
          <p:cNvPr id="232" name="Google Shape;232;p32"/>
          <p:cNvSpPr txBox="1"/>
          <p:nvPr>
            <p:ph idx="1" type="body"/>
          </p:nvPr>
        </p:nvSpPr>
        <p:spPr>
          <a:xfrm>
            <a:off x="729450" y="2078875"/>
            <a:ext cx="3069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Diagram designed relative to Customer and Employee actions.</a:t>
            </a:r>
            <a:endParaRPr/>
          </a:p>
          <a:p>
            <a:pPr indent="-311150" lvl="0" marL="457200" rtl="0" algn="l">
              <a:spcBef>
                <a:spcPts val="0"/>
              </a:spcBef>
              <a:spcAft>
                <a:spcPts val="0"/>
              </a:spcAft>
              <a:buSzPts val="1300"/>
              <a:buChar char="●"/>
            </a:pPr>
            <a:r>
              <a:rPr lang="en"/>
              <a:t>Incorporated all our uses cases and how they are interacted with each other.</a:t>
            </a:r>
            <a:endParaRPr/>
          </a:p>
          <a:p>
            <a:pPr indent="-311150" lvl="0" marL="457200" rtl="0" algn="l">
              <a:spcBef>
                <a:spcPts val="0"/>
              </a:spcBef>
              <a:spcAft>
                <a:spcPts val="0"/>
              </a:spcAft>
              <a:buSzPts val="1300"/>
              <a:buChar char="●"/>
            </a:pPr>
            <a:r>
              <a:rPr lang="en"/>
              <a:t>Shows how customer and employee interact with system.</a:t>
            </a:r>
            <a:endParaRPr/>
          </a:p>
        </p:txBody>
      </p:sp>
      <p:pic>
        <p:nvPicPr>
          <p:cNvPr id="233" name="Google Shape;233;p32"/>
          <p:cNvPicPr preferRelativeResize="0"/>
          <p:nvPr/>
        </p:nvPicPr>
        <p:blipFill>
          <a:blip r:embed="rId3">
            <a:alphaModFix/>
          </a:blip>
          <a:stretch>
            <a:fillRect/>
          </a:stretch>
        </p:blipFill>
        <p:spPr>
          <a:xfrm>
            <a:off x="3734375" y="1903150"/>
            <a:ext cx="5028900" cy="3070525"/>
          </a:xfrm>
          <a:prstGeom prst="rect">
            <a:avLst/>
          </a:prstGeom>
          <a:noFill/>
          <a:ln>
            <a:noFill/>
          </a:ln>
        </p:spPr>
      </p:pic>
      <p:sp>
        <p:nvSpPr>
          <p:cNvPr id="234" name="Google Shape;234;p32"/>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729450" y="1254975"/>
            <a:ext cx="3883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3-Use Case Summary - Actors</a:t>
            </a:r>
            <a:endParaRPr/>
          </a:p>
        </p:txBody>
      </p:sp>
      <p:sp>
        <p:nvSpPr>
          <p:cNvPr id="240" name="Google Shape;240;p33"/>
          <p:cNvSpPr txBox="1"/>
          <p:nvPr>
            <p:ph idx="1" type="body"/>
          </p:nvPr>
        </p:nvSpPr>
        <p:spPr>
          <a:xfrm>
            <a:off x="727650" y="212840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Five Actors</a:t>
            </a:r>
            <a:endParaRPr/>
          </a:p>
          <a:p>
            <a:pPr indent="-298450" lvl="1" marL="914400" rtl="0" algn="l">
              <a:spcBef>
                <a:spcPts val="0"/>
              </a:spcBef>
              <a:spcAft>
                <a:spcPts val="0"/>
              </a:spcAft>
              <a:buSzPts val="1100"/>
              <a:buChar char="○"/>
            </a:pPr>
            <a:r>
              <a:rPr lang="en"/>
              <a:t>Primary Actors</a:t>
            </a:r>
            <a:endParaRPr/>
          </a:p>
          <a:p>
            <a:pPr indent="-298450" lvl="2" marL="1371600" rtl="0" algn="l">
              <a:spcBef>
                <a:spcPts val="0"/>
              </a:spcBef>
              <a:spcAft>
                <a:spcPts val="0"/>
              </a:spcAft>
              <a:buSzPts val="1100"/>
              <a:buChar char="■"/>
            </a:pPr>
            <a:r>
              <a:rPr lang="en"/>
              <a:t>Employee</a:t>
            </a:r>
            <a:endParaRPr/>
          </a:p>
          <a:p>
            <a:pPr indent="-298450" lvl="2" marL="1371600" rtl="0" algn="l">
              <a:spcBef>
                <a:spcPts val="0"/>
              </a:spcBef>
              <a:spcAft>
                <a:spcPts val="0"/>
              </a:spcAft>
              <a:buSzPts val="1100"/>
              <a:buChar char="■"/>
            </a:pPr>
            <a:r>
              <a:rPr lang="en"/>
              <a:t>Customer</a:t>
            </a:r>
            <a:endParaRPr/>
          </a:p>
          <a:p>
            <a:pPr indent="-298450" lvl="2" marL="1371600" rtl="0" algn="l">
              <a:spcBef>
                <a:spcPts val="0"/>
              </a:spcBef>
              <a:spcAft>
                <a:spcPts val="0"/>
              </a:spcAft>
              <a:buSzPts val="1100"/>
              <a:buChar char="■"/>
            </a:pPr>
            <a:r>
              <a:rPr lang="en"/>
              <a:t>Third Party Booking Website</a:t>
            </a:r>
            <a:endParaRPr/>
          </a:p>
          <a:p>
            <a:pPr indent="-298450" lvl="1" marL="914400" rtl="0" algn="l">
              <a:spcBef>
                <a:spcPts val="0"/>
              </a:spcBef>
              <a:spcAft>
                <a:spcPts val="0"/>
              </a:spcAft>
              <a:buSzPts val="1100"/>
              <a:buChar char="○"/>
            </a:pPr>
            <a:r>
              <a:rPr lang="en"/>
              <a:t>Secondary</a:t>
            </a:r>
            <a:endParaRPr/>
          </a:p>
          <a:p>
            <a:pPr indent="-298450" lvl="2" marL="1371600" rtl="0" algn="l">
              <a:spcBef>
                <a:spcPts val="0"/>
              </a:spcBef>
              <a:spcAft>
                <a:spcPts val="0"/>
              </a:spcAft>
              <a:buSzPts val="1100"/>
              <a:buChar char="■"/>
            </a:pPr>
            <a:r>
              <a:rPr lang="en"/>
              <a:t>Database</a:t>
            </a:r>
            <a:endParaRPr/>
          </a:p>
          <a:p>
            <a:pPr indent="-298450" lvl="2" marL="1371600" rtl="0" algn="l">
              <a:spcBef>
                <a:spcPts val="0"/>
              </a:spcBef>
              <a:spcAft>
                <a:spcPts val="0"/>
              </a:spcAft>
              <a:buSzPts val="1100"/>
              <a:buChar char="■"/>
            </a:pPr>
            <a:r>
              <a:rPr lang="en"/>
              <a:t>Hotel Management System</a:t>
            </a:r>
            <a:endParaRPr/>
          </a:p>
          <a:p>
            <a:pPr indent="-311150" lvl="0" marL="457200" rtl="0" algn="l">
              <a:spcBef>
                <a:spcPts val="0"/>
              </a:spcBef>
              <a:spcAft>
                <a:spcPts val="0"/>
              </a:spcAft>
              <a:buSzPts val="1300"/>
              <a:buChar char="●"/>
            </a:pPr>
            <a:r>
              <a:rPr lang="en"/>
              <a:t>Description</a:t>
            </a:r>
            <a:endParaRPr/>
          </a:p>
          <a:p>
            <a:pPr indent="-298450" lvl="1" marL="914400" rtl="0" algn="l">
              <a:spcBef>
                <a:spcPts val="0"/>
              </a:spcBef>
              <a:spcAft>
                <a:spcPts val="0"/>
              </a:spcAft>
              <a:buSzPts val="1100"/>
              <a:buChar char="○"/>
            </a:pPr>
            <a:r>
              <a:rPr lang="en"/>
              <a:t>Target more of actors interaction with system</a:t>
            </a:r>
            <a:endParaRPr/>
          </a:p>
          <a:p>
            <a:pPr indent="-298450" lvl="1" marL="914400" rtl="0" algn="l">
              <a:spcBef>
                <a:spcPts val="0"/>
              </a:spcBef>
              <a:spcAft>
                <a:spcPts val="0"/>
              </a:spcAft>
              <a:buSzPts val="1100"/>
              <a:buChar char="○"/>
            </a:pPr>
            <a:r>
              <a:rPr lang="en"/>
              <a:t>More generalized</a:t>
            </a:r>
            <a:endParaRPr/>
          </a:p>
        </p:txBody>
      </p:sp>
      <p:pic>
        <p:nvPicPr>
          <p:cNvPr id="241" name="Google Shape;241;p33"/>
          <p:cNvPicPr preferRelativeResize="0"/>
          <p:nvPr/>
        </p:nvPicPr>
        <p:blipFill>
          <a:blip r:embed="rId3">
            <a:alphaModFix/>
          </a:blip>
          <a:stretch>
            <a:fillRect/>
          </a:stretch>
        </p:blipFill>
        <p:spPr>
          <a:xfrm>
            <a:off x="5001075" y="657975"/>
            <a:ext cx="4066375" cy="4457225"/>
          </a:xfrm>
          <a:prstGeom prst="rect">
            <a:avLst/>
          </a:prstGeom>
          <a:noFill/>
          <a:ln>
            <a:noFill/>
          </a:ln>
        </p:spPr>
      </p:pic>
      <p:sp>
        <p:nvSpPr>
          <p:cNvPr id="242" name="Google Shape;242;p33"/>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729450" y="1192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3-Use Case Summary - List</a:t>
            </a:r>
            <a:endParaRPr/>
          </a:p>
        </p:txBody>
      </p:sp>
      <p:sp>
        <p:nvSpPr>
          <p:cNvPr id="248" name="Google Shape;248;p34"/>
          <p:cNvSpPr txBox="1"/>
          <p:nvPr>
            <p:ph idx="1" type="body"/>
          </p:nvPr>
        </p:nvSpPr>
        <p:spPr>
          <a:xfrm>
            <a:off x="729450" y="2078875"/>
            <a:ext cx="395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Too many uses cases</a:t>
            </a:r>
            <a:endParaRPr/>
          </a:p>
          <a:p>
            <a:pPr indent="-298450" lvl="1" marL="914400" rtl="0" algn="l">
              <a:spcBef>
                <a:spcPts val="0"/>
              </a:spcBef>
              <a:spcAft>
                <a:spcPts val="0"/>
              </a:spcAft>
              <a:buSzPts val="1100"/>
              <a:buChar char="○"/>
            </a:pPr>
            <a:r>
              <a:rPr lang="en"/>
              <a:t>A good amount of uses case is five</a:t>
            </a:r>
            <a:endParaRPr/>
          </a:p>
          <a:p>
            <a:pPr indent="-311150" lvl="0" marL="457200" rtl="0" algn="l">
              <a:spcBef>
                <a:spcPts val="0"/>
              </a:spcBef>
              <a:spcAft>
                <a:spcPts val="0"/>
              </a:spcAft>
              <a:buSzPts val="1300"/>
              <a:buChar char="●"/>
            </a:pPr>
            <a:r>
              <a:rPr lang="en"/>
              <a:t>Our defined use cases were too specific</a:t>
            </a:r>
            <a:endParaRPr/>
          </a:p>
          <a:p>
            <a:pPr indent="-298450" lvl="1" marL="914400" rtl="0" algn="l">
              <a:spcBef>
                <a:spcPts val="0"/>
              </a:spcBef>
              <a:spcAft>
                <a:spcPts val="0"/>
              </a:spcAft>
              <a:buSzPts val="1100"/>
              <a:buChar char="○"/>
            </a:pPr>
            <a:r>
              <a:rPr lang="en"/>
              <a:t>Some of our use cases really fall under the category of flows</a:t>
            </a:r>
            <a:endParaRPr/>
          </a:p>
          <a:p>
            <a:pPr indent="-311150" lvl="0" marL="457200" rtl="0" algn="l">
              <a:spcBef>
                <a:spcPts val="0"/>
              </a:spcBef>
              <a:spcAft>
                <a:spcPts val="0"/>
              </a:spcAft>
              <a:buSzPts val="1300"/>
              <a:buChar char="●"/>
            </a:pPr>
            <a:r>
              <a:rPr lang="en"/>
              <a:t>More general use cases allow for easier updates in future.</a:t>
            </a:r>
            <a:endParaRPr/>
          </a:p>
          <a:p>
            <a:pPr indent="-311150" lvl="0" marL="457200" rtl="0" algn="l">
              <a:spcBef>
                <a:spcPts val="0"/>
              </a:spcBef>
              <a:spcAft>
                <a:spcPts val="0"/>
              </a:spcAft>
              <a:buSzPts val="1300"/>
              <a:buChar char="●"/>
            </a:pPr>
            <a:r>
              <a:rPr lang="en"/>
              <a:t>Five Uses Cases</a:t>
            </a:r>
            <a:endParaRPr/>
          </a:p>
          <a:p>
            <a:pPr indent="-298450" lvl="1" marL="914400" rtl="0" algn="l">
              <a:spcBef>
                <a:spcPts val="0"/>
              </a:spcBef>
              <a:spcAft>
                <a:spcPts val="0"/>
              </a:spcAft>
              <a:buSzPts val="1100"/>
              <a:buChar char="○"/>
            </a:pPr>
            <a:r>
              <a:rPr lang="en"/>
              <a:t>Access Hotel System</a:t>
            </a:r>
            <a:endParaRPr/>
          </a:p>
          <a:p>
            <a:pPr indent="-298450" lvl="1" marL="914400" rtl="0" algn="l">
              <a:spcBef>
                <a:spcPts val="0"/>
              </a:spcBef>
              <a:spcAft>
                <a:spcPts val="0"/>
              </a:spcAft>
              <a:buSzPts val="1100"/>
              <a:buChar char="○"/>
            </a:pPr>
            <a:r>
              <a:rPr lang="en"/>
              <a:t>Reservation</a:t>
            </a:r>
            <a:endParaRPr/>
          </a:p>
          <a:p>
            <a:pPr indent="-298450" lvl="1" marL="914400" rtl="0" algn="l">
              <a:spcBef>
                <a:spcPts val="0"/>
              </a:spcBef>
              <a:spcAft>
                <a:spcPts val="0"/>
              </a:spcAft>
              <a:buSzPts val="1100"/>
              <a:buChar char="○"/>
            </a:pPr>
            <a:r>
              <a:rPr lang="en"/>
              <a:t>Check in/Check out</a:t>
            </a:r>
            <a:endParaRPr/>
          </a:p>
          <a:p>
            <a:pPr indent="-298450" lvl="1" marL="914400" rtl="0" algn="l">
              <a:spcBef>
                <a:spcPts val="0"/>
              </a:spcBef>
              <a:spcAft>
                <a:spcPts val="0"/>
              </a:spcAft>
              <a:buSzPts val="1100"/>
              <a:buChar char="○"/>
            </a:pPr>
            <a:r>
              <a:rPr lang="en"/>
              <a:t>Rewards</a:t>
            </a:r>
            <a:endParaRPr/>
          </a:p>
          <a:p>
            <a:pPr indent="-298450" lvl="1" marL="914400" rtl="0" algn="l">
              <a:spcBef>
                <a:spcPts val="0"/>
              </a:spcBef>
              <a:spcAft>
                <a:spcPts val="0"/>
              </a:spcAft>
              <a:buSzPts val="1100"/>
              <a:buChar char="○"/>
            </a:pPr>
            <a:r>
              <a:rPr lang="en"/>
              <a:t>Hotel Administration</a:t>
            </a:r>
            <a:endParaRPr/>
          </a:p>
        </p:txBody>
      </p:sp>
      <p:pic>
        <p:nvPicPr>
          <p:cNvPr id="249" name="Google Shape;249;p34"/>
          <p:cNvPicPr preferRelativeResize="0"/>
          <p:nvPr/>
        </p:nvPicPr>
        <p:blipFill>
          <a:blip r:embed="rId3">
            <a:alphaModFix/>
          </a:blip>
          <a:stretch>
            <a:fillRect/>
          </a:stretch>
        </p:blipFill>
        <p:spPr>
          <a:xfrm>
            <a:off x="4655325" y="1728100"/>
            <a:ext cx="4225576" cy="3415400"/>
          </a:xfrm>
          <a:prstGeom prst="rect">
            <a:avLst/>
          </a:prstGeom>
          <a:noFill/>
          <a:ln>
            <a:noFill/>
          </a:ln>
        </p:spPr>
      </p:pic>
      <p:sp>
        <p:nvSpPr>
          <p:cNvPr id="250" name="Google Shape;250;p34"/>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3-Use Case Summary - Diagram</a:t>
            </a:r>
            <a:endParaRPr/>
          </a:p>
        </p:txBody>
      </p:sp>
      <p:sp>
        <p:nvSpPr>
          <p:cNvPr id="256" name="Google Shape;256;p35"/>
          <p:cNvSpPr txBox="1"/>
          <p:nvPr>
            <p:ph idx="1" type="body"/>
          </p:nvPr>
        </p:nvSpPr>
        <p:spPr>
          <a:xfrm>
            <a:off x="729450" y="2078875"/>
            <a:ext cx="395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Simplified from previous</a:t>
            </a:r>
            <a:endParaRPr/>
          </a:p>
          <a:p>
            <a:pPr indent="-298450" lvl="1" marL="914400" rtl="0" algn="l">
              <a:spcBef>
                <a:spcPts val="0"/>
              </a:spcBef>
              <a:spcAft>
                <a:spcPts val="0"/>
              </a:spcAft>
              <a:buSzPts val="1100"/>
              <a:buChar char="○"/>
            </a:pPr>
            <a:r>
              <a:rPr lang="en"/>
              <a:t>No flows. We had flows incorporated in our use case Diagram</a:t>
            </a:r>
            <a:endParaRPr/>
          </a:p>
          <a:p>
            <a:pPr indent="-298450" lvl="1" marL="914400" rtl="0" algn="l">
              <a:spcBef>
                <a:spcPts val="0"/>
              </a:spcBef>
              <a:spcAft>
                <a:spcPts val="0"/>
              </a:spcAft>
              <a:buSzPts val="1100"/>
              <a:buChar char="○"/>
            </a:pPr>
            <a:r>
              <a:rPr lang="en"/>
              <a:t>Too many use cases</a:t>
            </a:r>
            <a:endParaRPr/>
          </a:p>
          <a:p>
            <a:pPr indent="-298450" lvl="1" marL="914400" rtl="0" algn="l">
              <a:spcBef>
                <a:spcPts val="0"/>
              </a:spcBef>
              <a:spcAft>
                <a:spcPts val="0"/>
              </a:spcAft>
              <a:buSzPts val="1100"/>
              <a:buChar char="○"/>
            </a:pPr>
            <a:r>
              <a:rPr lang="en"/>
              <a:t>Optimal amount of use cases</a:t>
            </a:r>
            <a:endParaRPr/>
          </a:p>
          <a:p>
            <a:pPr indent="-311150" lvl="0" marL="457200" rtl="0" algn="l">
              <a:spcBef>
                <a:spcPts val="0"/>
              </a:spcBef>
              <a:spcAft>
                <a:spcPts val="0"/>
              </a:spcAft>
              <a:buSzPts val="1300"/>
              <a:buChar char="●"/>
            </a:pPr>
            <a:r>
              <a:rPr lang="en"/>
              <a:t>Actors</a:t>
            </a:r>
            <a:endParaRPr/>
          </a:p>
          <a:p>
            <a:pPr indent="-298450" lvl="1" marL="914400" rtl="0" algn="l">
              <a:spcBef>
                <a:spcPts val="0"/>
              </a:spcBef>
              <a:spcAft>
                <a:spcPts val="0"/>
              </a:spcAft>
              <a:buSzPts val="1100"/>
              <a:buChar char="○"/>
            </a:pPr>
            <a:r>
              <a:rPr lang="en"/>
              <a:t>Shows how the actors interact with the use cases</a:t>
            </a:r>
            <a:endParaRPr/>
          </a:p>
          <a:p>
            <a:pPr indent="-298450" lvl="1" marL="914400" rtl="0" algn="l">
              <a:spcBef>
                <a:spcPts val="0"/>
              </a:spcBef>
              <a:spcAft>
                <a:spcPts val="0"/>
              </a:spcAft>
              <a:buSzPts val="1100"/>
              <a:buChar char="○"/>
            </a:pPr>
            <a:r>
              <a:rPr lang="en"/>
              <a:t>Actors can access specific use cases</a:t>
            </a:r>
            <a:endParaRPr/>
          </a:p>
        </p:txBody>
      </p:sp>
      <p:pic>
        <p:nvPicPr>
          <p:cNvPr id="257" name="Google Shape;257;p35"/>
          <p:cNvPicPr preferRelativeResize="0"/>
          <p:nvPr/>
        </p:nvPicPr>
        <p:blipFill>
          <a:blip r:embed="rId3">
            <a:alphaModFix/>
          </a:blip>
          <a:stretch>
            <a:fillRect/>
          </a:stretch>
        </p:blipFill>
        <p:spPr>
          <a:xfrm>
            <a:off x="4854825" y="2002200"/>
            <a:ext cx="4064100" cy="2546575"/>
          </a:xfrm>
          <a:prstGeom prst="rect">
            <a:avLst/>
          </a:prstGeom>
          <a:noFill/>
          <a:ln cap="flat" cmpd="sng" w="25400">
            <a:solidFill>
              <a:srgbClr val="FFFF00"/>
            </a:solidFill>
            <a:prstDash val="solid"/>
            <a:miter lim="8000"/>
            <a:headEnd len="sm" w="sm" type="none"/>
            <a:tailEnd len="sm" w="sm" type="none"/>
          </a:ln>
        </p:spPr>
      </p:pic>
      <p:sp>
        <p:nvSpPr>
          <p:cNvPr id="258" name="Google Shape;258;p35"/>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Khalid</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Use Case Explanation - Reservations</a:t>
            </a:r>
            <a:endParaRPr/>
          </a:p>
        </p:txBody>
      </p:sp>
      <p:sp>
        <p:nvSpPr>
          <p:cNvPr id="264" name="Google Shape;264;p36"/>
          <p:cNvSpPr txBox="1"/>
          <p:nvPr>
            <p:ph idx="1" type="body"/>
          </p:nvPr>
        </p:nvSpPr>
        <p:spPr>
          <a:xfrm>
            <a:off x="729450" y="2078875"/>
            <a:ext cx="3842700" cy="287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Originally thought to be a simple case, but quickly expanded once we found flows that followed after basic step but didn’t fit under other use cases</a:t>
            </a:r>
            <a:endParaRPr/>
          </a:p>
          <a:p>
            <a:pPr indent="-311150" lvl="0" marL="457200" rtl="0" algn="l">
              <a:spcBef>
                <a:spcPts val="0"/>
              </a:spcBef>
              <a:spcAft>
                <a:spcPts val="0"/>
              </a:spcAft>
              <a:buSzPts val="1300"/>
              <a:buChar char="●"/>
            </a:pPr>
            <a:r>
              <a:rPr lang="en"/>
              <a:t>As the use case was built out, we realized we also needed to handle refunds on transactions and room upgrade cases</a:t>
            </a:r>
            <a:endParaRPr/>
          </a:p>
          <a:p>
            <a:pPr indent="-311150" lvl="0" marL="457200" rtl="0" algn="l">
              <a:spcBef>
                <a:spcPts val="0"/>
              </a:spcBef>
              <a:spcAft>
                <a:spcPts val="0"/>
              </a:spcAft>
              <a:buSzPts val="1300"/>
              <a:buChar char="●"/>
            </a:pPr>
            <a:r>
              <a:rPr lang="en"/>
              <a:t>Point awards were thought to go under the Rewards use case, but to have them applied during or after a transaction made the most sense</a:t>
            </a:r>
            <a:endParaRPr/>
          </a:p>
        </p:txBody>
      </p:sp>
      <p:sp>
        <p:nvSpPr>
          <p:cNvPr id="265" name="Google Shape;265;p36"/>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Jeff</a:t>
            </a:r>
            <a:endParaRPr>
              <a:latin typeface="Lato"/>
              <a:ea typeface="Lato"/>
              <a:cs typeface="Lato"/>
              <a:sym typeface="Lato"/>
            </a:endParaRPr>
          </a:p>
        </p:txBody>
      </p:sp>
      <p:pic>
        <p:nvPicPr>
          <p:cNvPr id="266" name="Google Shape;266;p36"/>
          <p:cNvPicPr preferRelativeResize="0"/>
          <p:nvPr/>
        </p:nvPicPr>
        <p:blipFill>
          <a:blip r:embed="rId3">
            <a:alphaModFix/>
          </a:blip>
          <a:stretch>
            <a:fillRect/>
          </a:stretch>
        </p:blipFill>
        <p:spPr>
          <a:xfrm>
            <a:off x="5031147" y="2078875"/>
            <a:ext cx="3368949" cy="2727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37"/>
          <p:cNvPicPr preferRelativeResize="0"/>
          <p:nvPr/>
        </p:nvPicPr>
        <p:blipFill>
          <a:blip r:embed="rId3">
            <a:alphaModFix/>
          </a:blip>
          <a:stretch>
            <a:fillRect/>
          </a:stretch>
        </p:blipFill>
        <p:spPr>
          <a:xfrm>
            <a:off x="4060425" y="719175"/>
            <a:ext cx="4680728" cy="4236177"/>
          </a:xfrm>
          <a:prstGeom prst="rect">
            <a:avLst/>
          </a:prstGeom>
          <a:noFill/>
          <a:ln>
            <a:noFill/>
          </a:ln>
        </p:spPr>
      </p:pic>
      <p:pic>
        <p:nvPicPr>
          <p:cNvPr id="272" name="Google Shape;272;p37"/>
          <p:cNvPicPr preferRelativeResize="0"/>
          <p:nvPr/>
        </p:nvPicPr>
        <p:blipFill>
          <a:blip r:embed="rId4">
            <a:alphaModFix/>
          </a:blip>
          <a:stretch>
            <a:fillRect/>
          </a:stretch>
        </p:blipFill>
        <p:spPr>
          <a:xfrm>
            <a:off x="312200" y="872138"/>
            <a:ext cx="3603224" cy="393025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Easiest Parts</a:t>
            </a:r>
            <a:endParaRPr/>
          </a:p>
        </p:txBody>
      </p:sp>
      <p:sp>
        <p:nvSpPr>
          <p:cNvPr id="278" name="Google Shape;278;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Signing off on the Project Charter</a:t>
            </a:r>
            <a:endParaRPr/>
          </a:p>
          <a:p>
            <a:pPr indent="-311150" lvl="0" marL="457200" rtl="0" algn="l">
              <a:spcBef>
                <a:spcPts val="0"/>
              </a:spcBef>
              <a:spcAft>
                <a:spcPts val="0"/>
              </a:spcAft>
              <a:buSzPts val="1300"/>
              <a:buChar char="●"/>
            </a:pPr>
            <a:r>
              <a:rPr lang="en"/>
              <a:t>As a team we were ready to jump in to the project, though we didn’t have a good sense of just what was required</a:t>
            </a:r>
            <a:endParaRPr/>
          </a:p>
          <a:p>
            <a:pPr indent="-311150" lvl="0" marL="457200" rtl="0" algn="l">
              <a:spcBef>
                <a:spcPts val="0"/>
              </a:spcBef>
              <a:spcAft>
                <a:spcPts val="0"/>
              </a:spcAft>
              <a:buSzPts val="1300"/>
              <a:buChar char="●"/>
            </a:pPr>
            <a:r>
              <a:rPr lang="en"/>
              <a:t>Use Case Summary</a:t>
            </a:r>
            <a:endParaRPr/>
          </a:p>
          <a:p>
            <a:pPr indent="-298450" lvl="1" marL="914400" rtl="0" algn="l">
              <a:spcBef>
                <a:spcPts val="0"/>
              </a:spcBef>
              <a:spcAft>
                <a:spcPts val="0"/>
              </a:spcAft>
              <a:buSzPts val="1100"/>
              <a:buChar char="○"/>
            </a:pPr>
            <a:r>
              <a:rPr lang="en"/>
              <a:t>Once we had our 2nd version, it was easy to gather information from notes and put them in as flows</a:t>
            </a:r>
            <a:endParaRPr/>
          </a:p>
          <a:p>
            <a:pPr indent="-311150" lvl="0" marL="457200" rtl="0" algn="l">
              <a:spcBef>
                <a:spcPts val="0"/>
              </a:spcBef>
              <a:spcAft>
                <a:spcPts val="0"/>
              </a:spcAft>
              <a:buSzPts val="1300"/>
              <a:buChar char="●"/>
            </a:pPr>
            <a:r>
              <a:rPr lang="en"/>
              <a:t>Use Case Specification</a:t>
            </a:r>
            <a:endParaRPr/>
          </a:p>
          <a:p>
            <a:pPr indent="-298450" lvl="1" marL="914400" rtl="0" algn="l">
              <a:spcBef>
                <a:spcPts val="0"/>
              </a:spcBef>
              <a:spcAft>
                <a:spcPts val="0"/>
              </a:spcAft>
              <a:buSzPts val="1100"/>
              <a:buChar char="○"/>
            </a:pPr>
            <a:r>
              <a:rPr lang="en"/>
              <a:t>We spent a lot of time creating/revising our Use Case Summary, which allowed for use to have good understandings of how each use case will work.  It made it easy and clear to create use case specifications for each Use Case.</a:t>
            </a:r>
            <a:endParaRPr/>
          </a:p>
        </p:txBody>
      </p:sp>
      <p:sp>
        <p:nvSpPr>
          <p:cNvPr id="279" name="Google Shape;279;p38"/>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a:t>
            </a:r>
            <a:r>
              <a:rPr lang="en">
                <a:latin typeface="Lato"/>
                <a:ea typeface="Lato"/>
                <a:cs typeface="Lato"/>
                <a:sym typeface="Lato"/>
              </a:rPr>
              <a:t>r</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Hardest Parts</a:t>
            </a:r>
            <a:endParaRPr/>
          </a:p>
        </p:txBody>
      </p:sp>
      <p:sp>
        <p:nvSpPr>
          <p:cNvPr id="285" name="Google Shape;285;p39"/>
          <p:cNvSpPr txBox="1"/>
          <p:nvPr>
            <p:ph idx="1" type="body"/>
          </p:nvPr>
        </p:nvSpPr>
        <p:spPr>
          <a:xfrm>
            <a:off x="729450" y="2078875"/>
            <a:ext cx="7977300" cy="2827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Creating accurate activity diagrams that resemble our use cases properly.</a:t>
            </a:r>
            <a:endParaRPr/>
          </a:p>
          <a:p>
            <a:pPr indent="-298450" lvl="1" marL="914400" rtl="0" algn="l">
              <a:spcBef>
                <a:spcPts val="0"/>
              </a:spcBef>
              <a:spcAft>
                <a:spcPts val="0"/>
              </a:spcAft>
              <a:buSzPts val="1100"/>
              <a:buChar char="○"/>
            </a:pPr>
            <a:r>
              <a:rPr lang="en"/>
              <a:t>Tedious to create and develop</a:t>
            </a:r>
            <a:endParaRPr/>
          </a:p>
          <a:p>
            <a:pPr indent="-311150" lvl="0" marL="457200" rtl="0" algn="l">
              <a:spcBef>
                <a:spcPts val="0"/>
              </a:spcBef>
              <a:spcAft>
                <a:spcPts val="0"/>
              </a:spcAft>
              <a:buSzPts val="1300"/>
              <a:buChar char="●"/>
            </a:pPr>
            <a:r>
              <a:rPr lang="en"/>
              <a:t>Developing  and identifying the general  use cases </a:t>
            </a:r>
            <a:endParaRPr/>
          </a:p>
          <a:p>
            <a:pPr indent="-298450" lvl="1" marL="914400" rtl="0" algn="l">
              <a:spcBef>
                <a:spcPts val="0"/>
              </a:spcBef>
              <a:spcAft>
                <a:spcPts val="0"/>
              </a:spcAft>
              <a:buSzPts val="1100"/>
              <a:buChar char="○"/>
            </a:pPr>
            <a:r>
              <a:rPr lang="en"/>
              <a:t>Classifying which flows should go under which use case </a:t>
            </a:r>
            <a:endParaRPr/>
          </a:p>
          <a:p>
            <a:pPr indent="-311150" lvl="0" marL="457200" rtl="0" algn="l">
              <a:spcBef>
                <a:spcPts val="0"/>
              </a:spcBef>
              <a:spcAft>
                <a:spcPts val="0"/>
              </a:spcAft>
              <a:buSzPts val="1300"/>
              <a:buChar char="●"/>
            </a:pPr>
            <a:r>
              <a:rPr lang="en"/>
              <a:t>Creating initial Use Case Summary</a:t>
            </a:r>
            <a:endParaRPr/>
          </a:p>
          <a:p>
            <a:pPr indent="-298450" lvl="1" marL="914400" rtl="0" algn="l">
              <a:spcBef>
                <a:spcPts val="0"/>
              </a:spcBef>
              <a:spcAft>
                <a:spcPts val="0"/>
              </a:spcAft>
              <a:buSzPts val="1100"/>
              <a:buChar char="○"/>
            </a:pPr>
            <a:r>
              <a:rPr lang="en"/>
              <a:t>We were unfamiliar with how to approach each use case, so putting the initial version of our Use Case Summary proved to be difficult.</a:t>
            </a:r>
            <a:endParaRPr/>
          </a:p>
          <a:p>
            <a:pPr indent="-311150" lvl="0" marL="457200" rtl="0" algn="l">
              <a:spcBef>
                <a:spcPts val="0"/>
              </a:spcBef>
              <a:spcAft>
                <a:spcPts val="0"/>
              </a:spcAft>
              <a:buSzPts val="1300"/>
              <a:buChar char="●"/>
            </a:pPr>
            <a:r>
              <a:rPr lang="en"/>
              <a:t>Creating a proper ERD</a:t>
            </a:r>
            <a:endParaRPr/>
          </a:p>
          <a:p>
            <a:pPr indent="-298450" lvl="1" marL="914400" rtl="0" algn="l">
              <a:spcBef>
                <a:spcPts val="0"/>
              </a:spcBef>
              <a:spcAft>
                <a:spcPts val="0"/>
              </a:spcAft>
              <a:buSzPts val="1100"/>
              <a:buChar char="○"/>
            </a:pPr>
            <a:r>
              <a:rPr lang="en"/>
              <a:t>Our initial ERD was similar to a class diagram, so we had to start from scratch and develop a proper ERD that fit our new entities.</a:t>
            </a:r>
            <a:endParaRPr/>
          </a:p>
          <a:p>
            <a:pPr indent="-311150" lvl="0" marL="457200" rtl="0" algn="l">
              <a:spcBef>
                <a:spcPts val="0"/>
              </a:spcBef>
              <a:spcAft>
                <a:spcPts val="0"/>
              </a:spcAft>
              <a:buSzPts val="1300"/>
              <a:buChar char="●"/>
            </a:pPr>
            <a:r>
              <a:rPr lang="en"/>
              <a:t>Creating flows for the Reservation use case</a:t>
            </a:r>
            <a:endParaRPr/>
          </a:p>
          <a:p>
            <a:pPr indent="-298450" lvl="1" marL="914400" rtl="0" algn="l">
              <a:spcBef>
                <a:spcPts val="0"/>
              </a:spcBef>
              <a:spcAft>
                <a:spcPts val="0"/>
              </a:spcAft>
              <a:buSzPts val="1100"/>
              <a:buChar char="○"/>
            </a:pPr>
            <a:r>
              <a:rPr lang="en"/>
              <a:t>The Reservation use case was quite complex as it has to handle transactions, booking information, rewards, and refunds.</a:t>
            </a:r>
            <a:endParaRPr/>
          </a:p>
        </p:txBody>
      </p:sp>
      <p:sp>
        <p:nvSpPr>
          <p:cNvPr id="286" name="Google Shape;286;p39"/>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a:t>
            </a:r>
            <a:r>
              <a:rPr lang="en">
                <a:latin typeface="Lato"/>
                <a:ea typeface="Lato"/>
                <a:cs typeface="Lato"/>
                <a:sym typeface="Lato"/>
              </a:rPr>
              <a:t>r</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292" name="Google Shape;292;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Seek stakeholder feedback while creating use cases and diagrams.</a:t>
            </a:r>
            <a:endParaRPr/>
          </a:p>
          <a:p>
            <a:pPr indent="-298450" lvl="1" marL="914400" rtl="0" algn="l">
              <a:spcBef>
                <a:spcPts val="0"/>
              </a:spcBef>
              <a:spcAft>
                <a:spcPts val="0"/>
              </a:spcAft>
              <a:buSzPts val="1100"/>
              <a:buChar char="○"/>
            </a:pPr>
            <a:r>
              <a:rPr lang="en"/>
              <a:t>We ran into issues with our use cases and diagrams.  After discussing with Professor Steiner, we decided it would be best to redo most of our use cases and diagrams.  </a:t>
            </a:r>
            <a:endParaRPr/>
          </a:p>
          <a:p>
            <a:pPr indent="-311150" lvl="0" marL="457200" rtl="0" algn="l">
              <a:spcBef>
                <a:spcPts val="0"/>
              </a:spcBef>
              <a:spcAft>
                <a:spcPts val="0"/>
              </a:spcAft>
              <a:buSzPts val="1300"/>
              <a:buChar char="●"/>
            </a:pPr>
            <a:r>
              <a:rPr lang="en"/>
              <a:t>Identify valuable use cases rather than having more, less-valuable use cases.</a:t>
            </a:r>
            <a:endParaRPr/>
          </a:p>
          <a:p>
            <a:pPr indent="-311150" lvl="0" marL="457200" rtl="0" algn="l">
              <a:spcBef>
                <a:spcPts val="0"/>
              </a:spcBef>
              <a:spcAft>
                <a:spcPts val="0"/>
              </a:spcAft>
              <a:buSzPts val="1300"/>
              <a:buChar char="●"/>
            </a:pPr>
            <a:r>
              <a:rPr lang="en"/>
              <a:t>Work ahead of schedule</a:t>
            </a:r>
            <a:endParaRPr/>
          </a:p>
          <a:p>
            <a:pPr indent="-298450" lvl="1" marL="914400" rtl="0" algn="l">
              <a:spcBef>
                <a:spcPts val="0"/>
              </a:spcBef>
              <a:spcAft>
                <a:spcPts val="0"/>
              </a:spcAft>
              <a:buSzPts val="1100"/>
              <a:buChar char="○"/>
            </a:pPr>
            <a:r>
              <a:rPr lang="en"/>
              <a:t>We had a time crunch when working on Milestone 3 and had to ask for an extension.  To prevent this in the future, we could plan ahead by working on the project at least 4-5 times per week even if it involves shorter sessions.</a:t>
            </a:r>
            <a:endParaRPr/>
          </a:p>
          <a:p>
            <a:pPr indent="-298450" lvl="1" marL="914400" rtl="0" algn="l">
              <a:spcBef>
                <a:spcPts val="0"/>
              </a:spcBef>
              <a:spcAft>
                <a:spcPts val="0"/>
              </a:spcAft>
              <a:buSzPts val="1100"/>
              <a:buChar char="○"/>
            </a:pPr>
            <a:r>
              <a:rPr lang="en"/>
              <a:t>In our time-tracking document, we also have stretches of days where no work is completed towards our project -- we could be more efficient with spacing out our work evenly</a:t>
            </a:r>
            <a:endParaRPr/>
          </a:p>
          <a:p>
            <a:pPr indent="0" lvl="0" marL="0" rtl="0" algn="l">
              <a:spcBef>
                <a:spcPts val="1600"/>
              </a:spcBef>
              <a:spcAft>
                <a:spcPts val="1600"/>
              </a:spcAft>
              <a:buNone/>
            </a:pPr>
            <a:r>
              <a:t/>
            </a:r>
            <a:endParaRPr/>
          </a:p>
        </p:txBody>
      </p:sp>
      <p:sp>
        <p:nvSpPr>
          <p:cNvPr id="293" name="Google Shape;293;p40"/>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Monie</a:t>
            </a:r>
            <a:r>
              <a:rPr lang="en">
                <a:latin typeface="Lato"/>
                <a:ea typeface="Lato"/>
                <a:cs typeface="Lato"/>
                <a:sym typeface="Lato"/>
              </a:rPr>
              <a:t>r</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Lead</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Difficult</a:t>
            </a:r>
            <a:r>
              <a:rPr lang="en"/>
              <a:t> </a:t>
            </a:r>
            <a:r>
              <a:rPr lang="en"/>
              <a:t>position</a:t>
            </a:r>
            <a:endParaRPr/>
          </a:p>
          <a:p>
            <a:pPr indent="-298450" lvl="1" marL="914400" rtl="0" algn="l">
              <a:spcBef>
                <a:spcPts val="0"/>
              </a:spcBef>
              <a:spcAft>
                <a:spcPts val="0"/>
              </a:spcAft>
              <a:buSzPts val="1100"/>
              <a:buChar char="○"/>
            </a:pPr>
            <a:r>
              <a:rPr lang="en"/>
              <a:t>Organizing and leading each of the team meetings</a:t>
            </a:r>
            <a:endParaRPr/>
          </a:p>
          <a:p>
            <a:pPr indent="-298450" lvl="2" marL="1371600" rtl="0" algn="l">
              <a:spcBef>
                <a:spcPts val="0"/>
              </a:spcBef>
              <a:spcAft>
                <a:spcPts val="0"/>
              </a:spcAft>
              <a:buSzPts val="1100"/>
              <a:buChar char="■"/>
            </a:pPr>
            <a:r>
              <a:rPr lang="en"/>
              <a:t>Occasionally seems like I’m talking to myself</a:t>
            </a:r>
            <a:endParaRPr/>
          </a:p>
          <a:p>
            <a:pPr indent="-298450" lvl="2" marL="1371600" rtl="0" algn="l">
              <a:spcBef>
                <a:spcPts val="0"/>
              </a:spcBef>
              <a:spcAft>
                <a:spcPts val="0"/>
              </a:spcAft>
              <a:buSzPts val="1100"/>
              <a:buChar char="■"/>
            </a:pPr>
            <a:r>
              <a:rPr lang="en"/>
              <a:t>Request input from other team members and assign</a:t>
            </a:r>
            <a:endParaRPr/>
          </a:p>
          <a:p>
            <a:pPr indent="-298450" lvl="1" marL="914400" rtl="0" algn="l">
              <a:spcBef>
                <a:spcPts val="0"/>
              </a:spcBef>
              <a:spcAft>
                <a:spcPts val="0"/>
              </a:spcAft>
              <a:buSzPts val="1100"/>
              <a:buChar char="○"/>
            </a:pPr>
            <a:r>
              <a:rPr lang="en"/>
              <a:t>Directing the group in the correct direction </a:t>
            </a:r>
            <a:endParaRPr/>
          </a:p>
          <a:p>
            <a:pPr indent="-298450" lvl="2" marL="1371600" rtl="0" algn="l">
              <a:spcBef>
                <a:spcPts val="0"/>
              </a:spcBef>
              <a:spcAft>
                <a:spcPts val="0"/>
              </a:spcAft>
              <a:buSzPts val="1100"/>
              <a:buChar char="■"/>
            </a:pPr>
            <a:r>
              <a:rPr lang="en"/>
              <a:t>Difficulty attempting to translate from what is talked out in class</a:t>
            </a:r>
            <a:endParaRPr/>
          </a:p>
          <a:p>
            <a:pPr indent="-298450" lvl="2" marL="1371600" rtl="0" algn="l">
              <a:spcBef>
                <a:spcPts val="0"/>
              </a:spcBef>
              <a:spcAft>
                <a:spcPts val="0"/>
              </a:spcAft>
              <a:buSzPts val="1100"/>
              <a:buChar char="■"/>
            </a:pPr>
            <a:r>
              <a:rPr lang="en"/>
              <a:t>Better to ask everyone to rewatch recordings or go to Prof. Steiner during office hours as a team</a:t>
            </a:r>
            <a:endParaRPr/>
          </a:p>
          <a:p>
            <a:pPr indent="-298450" lvl="3" marL="1828800" rtl="0" algn="l">
              <a:spcBef>
                <a:spcPts val="0"/>
              </a:spcBef>
              <a:spcAft>
                <a:spcPts val="0"/>
              </a:spcAft>
              <a:buSzPts val="1100"/>
              <a:buChar char="●"/>
            </a:pPr>
            <a:r>
              <a:rPr lang="en"/>
              <a:t>Hear it directly from Professor and everyone understands</a:t>
            </a:r>
            <a:endParaRPr/>
          </a:p>
          <a:p>
            <a:pPr indent="-298450" lvl="1" marL="914400" rtl="0" algn="l">
              <a:spcBef>
                <a:spcPts val="0"/>
              </a:spcBef>
              <a:spcAft>
                <a:spcPts val="0"/>
              </a:spcAft>
              <a:buSzPts val="1100"/>
              <a:buChar char="○"/>
            </a:pPr>
            <a:r>
              <a:rPr lang="en"/>
              <a:t>Rotating meeting leaders</a:t>
            </a:r>
            <a:endParaRPr/>
          </a:p>
          <a:p>
            <a:pPr indent="-298450" lvl="2" marL="1371600" rtl="0" algn="l">
              <a:spcBef>
                <a:spcPts val="0"/>
              </a:spcBef>
              <a:spcAft>
                <a:spcPts val="0"/>
              </a:spcAft>
              <a:buSzPts val="1100"/>
              <a:buChar char="■"/>
            </a:pPr>
            <a:r>
              <a:rPr lang="en"/>
              <a:t>We recently started trying out rotating meeting leaders so accountability and responsibility of keeping everything efficient and on-topic wasn’t solely on the Team Lead</a:t>
            </a:r>
            <a:endParaRPr/>
          </a:p>
        </p:txBody>
      </p:sp>
      <p:sp>
        <p:nvSpPr>
          <p:cNvPr id="101" name="Google Shape;101;p15"/>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SPMP-Milestone 1-LOC Estimate</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Technique</a:t>
            </a:r>
            <a:endParaRPr/>
          </a:p>
          <a:p>
            <a:pPr indent="-298450" lvl="1" marL="914400" rtl="0" algn="l">
              <a:spcBef>
                <a:spcPts val="0"/>
              </a:spcBef>
              <a:spcAft>
                <a:spcPts val="0"/>
              </a:spcAft>
              <a:buSzPts val="1100"/>
              <a:buChar char="○"/>
            </a:pPr>
            <a:r>
              <a:rPr lang="en"/>
              <a:t>Estimated Lines of Code / Estimate Hours  = LOC per hour</a:t>
            </a:r>
            <a:endParaRPr/>
          </a:p>
          <a:p>
            <a:pPr indent="-298450" lvl="1" marL="914400" rtl="0" algn="l">
              <a:spcBef>
                <a:spcPts val="0"/>
              </a:spcBef>
              <a:spcAft>
                <a:spcPts val="0"/>
              </a:spcAft>
              <a:buSzPts val="1100"/>
              <a:buChar char="○"/>
            </a:pPr>
            <a:r>
              <a:rPr lang="en"/>
              <a:t>1000 LOC / 200 hours = 5 lines per hour</a:t>
            </a:r>
            <a:endParaRPr/>
          </a:p>
          <a:p>
            <a:pPr indent="-311150" lvl="0" marL="457200" rtl="0" algn="l">
              <a:spcBef>
                <a:spcPts val="0"/>
              </a:spcBef>
              <a:spcAft>
                <a:spcPts val="0"/>
              </a:spcAft>
              <a:buSzPts val="1300"/>
              <a:buChar char="●"/>
            </a:pPr>
            <a:r>
              <a:rPr lang="en"/>
              <a:t>Initial LOC estimate: 1000 lines of code</a:t>
            </a:r>
            <a:endParaRPr/>
          </a:p>
          <a:p>
            <a:pPr indent="-311150" lvl="0" marL="457200" rtl="0" algn="l">
              <a:spcBef>
                <a:spcPts val="0"/>
              </a:spcBef>
              <a:spcAft>
                <a:spcPts val="0"/>
              </a:spcAft>
              <a:buSzPts val="1300"/>
              <a:buChar char="●"/>
            </a:pPr>
            <a:r>
              <a:rPr lang="en"/>
              <a:t>Initial Hours estimate: 200 hours</a:t>
            </a:r>
            <a:endParaRPr/>
          </a:p>
          <a:p>
            <a:pPr indent="-311150" lvl="0" marL="457200" rtl="0" algn="l">
              <a:spcBef>
                <a:spcPts val="0"/>
              </a:spcBef>
              <a:spcAft>
                <a:spcPts val="0"/>
              </a:spcAft>
              <a:buSzPts val="1300"/>
              <a:buChar char="●"/>
            </a:pPr>
            <a:r>
              <a:rPr lang="en"/>
              <a:t>Estimation based on initial estimates based on the specifications of the project charter </a:t>
            </a:r>
            <a:endParaRPr/>
          </a:p>
        </p:txBody>
      </p:sp>
      <p:sp>
        <p:nvSpPr>
          <p:cNvPr id="108" name="Google Shape;108;p16"/>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SPMP-Milestone 1- Function Points</a:t>
            </a:r>
            <a:endParaRPr/>
          </a:p>
        </p:txBody>
      </p:sp>
      <p:graphicFrame>
        <p:nvGraphicFramePr>
          <p:cNvPr id="114" name="Google Shape;114;p17"/>
          <p:cNvGraphicFramePr/>
          <p:nvPr/>
        </p:nvGraphicFramePr>
        <p:xfrm>
          <a:off x="729450" y="1991625"/>
          <a:ext cx="3000000" cy="3000000"/>
        </p:xfrm>
        <a:graphic>
          <a:graphicData uri="http://schemas.openxmlformats.org/drawingml/2006/table">
            <a:tbl>
              <a:tblPr>
                <a:noFill/>
                <a:tableStyleId>{C60EA0A6-9BBE-4548-A257-283C98395AF8}</a:tableStyleId>
              </a:tblPr>
              <a:tblGrid>
                <a:gridCol w="1626350"/>
                <a:gridCol w="1626350"/>
                <a:gridCol w="1626350"/>
              </a:tblGrid>
              <a:tr h="299150">
                <a:tc>
                  <a:txBody>
                    <a:bodyPr/>
                    <a:lstStyle/>
                    <a:p>
                      <a:pPr indent="0" lvl="0" marL="0" rtl="0" algn="l">
                        <a:spcBef>
                          <a:spcPts val="0"/>
                        </a:spcBef>
                        <a:spcAft>
                          <a:spcPts val="0"/>
                        </a:spcAft>
                        <a:buNone/>
                      </a:pPr>
                      <a:r>
                        <a:rPr b="1" lang="en" sz="1300"/>
                        <a:t>Function Point</a:t>
                      </a:r>
                      <a:endParaRPr b="1" sz="1300"/>
                    </a:p>
                  </a:txBody>
                  <a:tcPr marT="91425" marB="91425" marR="91425" marL="91425"/>
                </a:tc>
                <a:tc>
                  <a:txBody>
                    <a:bodyPr/>
                    <a:lstStyle/>
                    <a:p>
                      <a:pPr indent="0" lvl="0" marL="0" rtl="0" algn="l">
                        <a:spcBef>
                          <a:spcPts val="0"/>
                        </a:spcBef>
                        <a:spcAft>
                          <a:spcPts val="0"/>
                        </a:spcAft>
                        <a:buNone/>
                      </a:pPr>
                      <a:r>
                        <a:rPr b="1" lang="en" sz="1300"/>
                        <a:t>Complexity</a:t>
                      </a:r>
                      <a:endParaRPr b="1" sz="1300"/>
                    </a:p>
                  </a:txBody>
                  <a:tcPr marT="91425" marB="91425" marR="91425" marL="91425"/>
                </a:tc>
                <a:tc>
                  <a:txBody>
                    <a:bodyPr/>
                    <a:lstStyle/>
                    <a:p>
                      <a:pPr indent="0" lvl="0" marL="0" rtl="0" algn="l">
                        <a:spcBef>
                          <a:spcPts val="0"/>
                        </a:spcBef>
                        <a:spcAft>
                          <a:spcPts val="0"/>
                        </a:spcAft>
                        <a:buNone/>
                      </a:pPr>
                      <a:r>
                        <a:rPr b="1" lang="en" sz="1300"/>
                        <a:t>Number</a:t>
                      </a:r>
                      <a:endParaRPr b="1" sz="1300"/>
                    </a:p>
                  </a:txBody>
                  <a:tcPr marT="91425" marB="91425" marR="91425" marL="91425"/>
                </a:tc>
              </a:tr>
              <a:tr h="299150">
                <a:tc>
                  <a:txBody>
                    <a:bodyPr/>
                    <a:lstStyle/>
                    <a:p>
                      <a:pPr indent="0" lvl="0" marL="0" rtl="0" algn="l">
                        <a:spcBef>
                          <a:spcPts val="0"/>
                        </a:spcBef>
                        <a:spcAft>
                          <a:spcPts val="0"/>
                        </a:spcAft>
                        <a:buNone/>
                      </a:pPr>
                      <a:r>
                        <a:rPr lang="en" sz="1300"/>
                        <a:t>External Inputs</a:t>
                      </a:r>
                      <a:endParaRPr sz="1300"/>
                    </a:p>
                  </a:txBody>
                  <a:tcPr marT="91425" marB="91425" marR="91425" marL="91425"/>
                </a:tc>
                <a:tc>
                  <a:txBody>
                    <a:bodyPr/>
                    <a:lstStyle/>
                    <a:p>
                      <a:pPr indent="0" lvl="0" marL="0" rtl="0" algn="l">
                        <a:spcBef>
                          <a:spcPts val="0"/>
                        </a:spcBef>
                        <a:spcAft>
                          <a:spcPts val="0"/>
                        </a:spcAft>
                        <a:buNone/>
                      </a:pPr>
                      <a:r>
                        <a:rPr lang="en" sz="1300"/>
                        <a:t>3</a:t>
                      </a:r>
                      <a:endParaRPr sz="1300"/>
                    </a:p>
                  </a:txBody>
                  <a:tcPr marT="91425" marB="91425" marR="91425" marL="91425"/>
                </a:tc>
                <a:tc>
                  <a:txBody>
                    <a:bodyPr/>
                    <a:lstStyle/>
                    <a:p>
                      <a:pPr indent="0" lvl="0" marL="0" rtl="0" algn="l">
                        <a:spcBef>
                          <a:spcPts val="0"/>
                        </a:spcBef>
                        <a:spcAft>
                          <a:spcPts val="0"/>
                        </a:spcAft>
                        <a:buNone/>
                      </a:pPr>
                      <a:r>
                        <a:rPr lang="en" sz="1300"/>
                        <a:t>12</a:t>
                      </a:r>
                      <a:endParaRPr sz="1300"/>
                    </a:p>
                  </a:txBody>
                  <a:tcPr marT="91425" marB="91425" marR="91425" marL="91425"/>
                </a:tc>
              </a:tr>
              <a:tr h="299150">
                <a:tc>
                  <a:txBody>
                    <a:bodyPr/>
                    <a:lstStyle/>
                    <a:p>
                      <a:pPr indent="0" lvl="0" marL="0" rtl="0" algn="l">
                        <a:spcBef>
                          <a:spcPts val="0"/>
                        </a:spcBef>
                        <a:spcAft>
                          <a:spcPts val="0"/>
                        </a:spcAft>
                        <a:buNone/>
                      </a:pPr>
                      <a:r>
                        <a:rPr lang="en" sz="1300"/>
                        <a:t>External Outputs</a:t>
                      </a:r>
                      <a:endParaRPr sz="1300"/>
                    </a:p>
                  </a:txBody>
                  <a:tcPr marT="91425" marB="91425" marR="91425" marL="91425"/>
                </a:tc>
                <a:tc>
                  <a:txBody>
                    <a:bodyPr/>
                    <a:lstStyle/>
                    <a:p>
                      <a:pPr indent="0" lvl="0" marL="0" rtl="0" algn="l">
                        <a:spcBef>
                          <a:spcPts val="0"/>
                        </a:spcBef>
                        <a:spcAft>
                          <a:spcPts val="0"/>
                        </a:spcAft>
                        <a:buNone/>
                      </a:pPr>
                      <a:r>
                        <a:rPr lang="en" sz="1300"/>
                        <a:t>9</a:t>
                      </a:r>
                      <a:endParaRPr sz="1300"/>
                    </a:p>
                  </a:txBody>
                  <a:tcPr marT="91425" marB="91425" marR="91425" marL="91425"/>
                </a:tc>
                <a:tc>
                  <a:txBody>
                    <a:bodyPr/>
                    <a:lstStyle/>
                    <a:p>
                      <a:pPr indent="0" lvl="0" marL="0" rtl="0" algn="l">
                        <a:spcBef>
                          <a:spcPts val="0"/>
                        </a:spcBef>
                        <a:spcAft>
                          <a:spcPts val="0"/>
                        </a:spcAft>
                        <a:buNone/>
                      </a:pPr>
                      <a:r>
                        <a:rPr lang="en" sz="1300"/>
                        <a:t>15</a:t>
                      </a:r>
                      <a:endParaRPr sz="1300"/>
                    </a:p>
                  </a:txBody>
                  <a:tcPr marT="91425" marB="91425" marR="91425" marL="91425"/>
                </a:tc>
              </a:tr>
              <a:tr h="299150">
                <a:tc>
                  <a:txBody>
                    <a:bodyPr/>
                    <a:lstStyle/>
                    <a:p>
                      <a:pPr indent="0" lvl="0" marL="0" rtl="0" algn="l">
                        <a:spcBef>
                          <a:spcPts val="0"/>
                        </a:spcBef>
                        <a:spcAft>
                          <a:spcPts val="0"/>
                        </a:spcAft>
                        <a:buNone/>
                      </a:pPr>
                      <a:r>
                        <a:rPr lang="en" sz="1300"/>
                        <a:t>External Inquires</a:t>
                      </a:r>
                      <a:endParaRPr sz="1300"/>
                    </a:p>
                  </a:txBody>
                  <a:tcPr marT="91425" marB="91425" marR="91425" marL="91425"/>
                </a:tc>
                <a:tc>
                  <a:txBody>
                    <a:bodyPr/>
                    <a:lstStyle/>
                    <a:p>
                      <a:pPr indent="0" lvl="0" marL="0" rtl="0" algn="l">
                        <a:spcBef>
                          <a:spcPts val="0"/>
                        </a:spcBef>
                        <a:spcAft>
                          <a:spcPts val="0"/>
                        </a:spcAft>
                        <a:buNone/>
                      </a:pPr>
                      <a:r>
                        <a:rPr lang="en" sz="1300"/>
                        <a:t>8</a:t>
                      </a:r>
                      <a:endParaRPr sz="1300"/>
                    </a:p>
                  </a:txBody>
                  <a:tcPr marT="91425" marB="91425" marR="91425" marL="91425"/>
                </a:tc>
                <a:tc>
                  <a:txBody>
                    <a:bodyPr/>
                    <a:lstStyle/>
                    <a:p>
                      <a:pPr indent="0" lvl="0" marL="0" rtl="0" algn="l">
                        <a:spcBef>
                          <a:spcPts val="0"/>
                        </a:spcBef>
                        <a:spcAft>
                          <a:spcPts val="0"/>
                        </a:spcAft>
                        <a:buNone/>
                      </a:pPr>
                      <a:r>
                        <a:rPr lang="en" sz="1300"/>
                        <a:t>11</a:t>
                      </a:r>
                      <a:endParaRPr sz="1300"/>
                    </a:p>
                  </a:txBody>
                  <a:tcPr marT="91425" marB="91425" marR="91425" marL="91425"/>
                </a:tc>
              </a:tr>
              <a:tr h="299150">
                <a:tc>
                  <a:txBody>
                    <a:bodyPr/>
                    <a:lstStyle/>
                    <a:p>
                      <a:pPr indent="0" lvl="0" marL="0" rtl="0" algn="l">
                        <a:spcBef>
                          <a:spcPts val="0"/>
                        </a:spcBef>
                        <a:spcAft>
                          <a:spcPts val="0"/>
                        </a:spcAft>
                        <a:buNone/>
                      </a:pPr>
                      <a:r>
                        <a:rPr lang="en" sz="1300"/>
                        <a:t>Internal Logical Files</a:t>
                      </a:r>
                      <a:endParaRPr sz="1300"/>
                    </a:p>
                  </a:txBody>
                  <a:tcPr marT="91425" marB="91425" marR="91425" marL="91425"/>
                </a:tc>
                <a:tc>
                  <a:txBody>
                    <a:bodyPr/>
                    <a:lstStyle/>
                    <a:p>
                      <a:pPr indent="0" lvl="0" marL="0" rtl="0" algn="l">
                        <a:spcBef>
                          <a:spcPts val="0"/>
                        </a:spcBef>
                        <a:spcAft>
                          <a:spcPts val="0"/>
                        </a:spcAft>
                        <a:buNone/>
                      </a:pPr>
                      <a:r>
                        <a:rPr lang="en" sz="1300"/>
                        <a:t>5</a:t>
                      </a:r>
                      <a:endParaRPr sz="1300"/>
                    </a:p>
                  </a:txBody>
                  <a:tcPr marT="91425" marB="91425" marR="91425" marL="91425"/>
                </a:tc>
                <a:tc>
                  <a:txBody>
                    <a:bodyPr/>
                    <a:lstStyle/>
                    <a:p>
                      <a:pPr indent="0" lvl="0" marL="0" rtl="0" algn="l">
                        <a:spcBef>
                          <a:spcPts val="0"/>
                        </a:spcBef>
                        <a:spcAft>
                          <a:spcPts val="0"/>
                        </a:spcAft>
                        <a:buNone/>
                      </a:pPr>
                      <a:r>
                        <a:rPr lang="en" sz="1300"/>
                        <a:t>5</a:t>
                      </a:r>
                      <a:endParaRPr sz="1300"/>
                    </a:p>
                  </a:txBody>
                  <a:tcPr marT="91425" marB="91425" marR="91425" marL="91425"/>
                </a:tc>
              </a:tr>
            </a:tbl>
          </a:graphicData>
        </a:graphic>
      </p:graphicFrame>
      <p:sp>
        <p:nvSpPr>
          <p:cNvPr id="115" name="Google Shape;115;p17"/>
          <p:cNvSpPr txBox="1"/>
          <p:nvPr/>
        </p:nvSpPr>
        <p:spPr>
          <a:xfrm>
            <a:off x="5956075" y="3233050"/>
            <a:ext cx="22908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Total FP: 284</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 hours per point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284*3  = 852 hours</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SPMP-Milestone 1-Function Estimate</a:t>
            </a:r>
            <a:endParaRPr/>
          </a:p>
        </p:txBody>
      </p:sp>
      <p:sp>
        <p:nvSpPr>
          <p:cNvPr id="121" name="Google Shape;121;p18"/>
          <p:cNvSpPr txBox="1"/>
          <p:nvPr>
            <p:ph idx="1" type="body"/>
          </p:nvPr>
        </p:nvSpPr>
        <p:spPr>
          <a:xfrm>
            <a:off x="729450" y="2078875"/>
            <a:ext cx="4143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Function estimate: 15</a:t>
            </a:r>
            <a:endParaRPr/>
          </a:p>
          <a:p>
            <a:pPr indent="-298450" lvl="1" marL="914400" rtl="0" algn="l">
              <a:spcBef>
                <a:spcPts val="0"/>
              </a:spcBef>
              <a:spcAft>
                <a:spcPts val="0"/>
              </a:spcAft>
              <a:buSzPts val="1100"/>
              <a:buChar char="○"/>
            </a:pPr>
            <a:r>
              <a:rPr lang="en"/>
              <a:t>Based on details </a:t>
            </a:r>
            <a:r>
              <a:rPr lang="en"/>
              <a:t>gathered</a:t>
            </a:r>
            <a:r>
              <a:rPr lang="en"/>
              <a:t> initially from the Project Charter  and assumptions </a:t>
            </a:r>
            <a:endParaRPr/>
          </a:p>
          <a:p>
            <a:pPr indent="0" lvl="0" marL="0" rtl="0" algn="l">
              <a:spcBef>
                <a:spcPts val="1600"/>
              </a:spcBef>
              <a:spcAft>
                <a:spcPts val="1600"/>
              </a:spcAft>
              <a:buNone/>
            </a:pPr>
            <a:r>
              <a:t/>
            </a:r>
            <a:endParaRPr/>
          </a:p>
        </p:txBody>
      </p:sp>
      <p:pic>
        <p:nvPicPr>
          <p:cNvPr id="122" name="Google Shape;122;p18"/>
          <p:cNvPicPr preferRelativeResize="0"/>
          <p:nvPr/>
        </p:nvPicPr>
        <p:blipFill>
          <a:blip r:embed="rId3">
            <a:alphaModFix/>
          </a:blip>
          <a:stretch>
            <a:fillRect/>
          </a:stretch>
        </p:blipFill>
        <p:spPr>
          <a:xfrm>
            <a:off x="4873350" y="1976225"/>
            <a:ext cx="3965851" cy="2693420"/>
          </a:xfrm>
          <a:prstGeom prst="rect">
            <a:avLst/>
          </a:prstGeom>
          <a:noFill/>
          <a:ln>
            <a:noFill/>
          </a:ln>
        </p:spPr>
      </p:pic>
      <p:sp>
        <p:nvSpPr>
          <p:cNvPr id="123" name="Google Shape;123;p18"/>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SPMP-Milestone 1-Tasks</a:t>
            </a:r>
            <a:endParaRPr/>
          </a:p>
        </p:txBody>
      </p:sp>
      <p:sp>
        <p:nvSpPr>
          <p:cNvPr id="129" name="Google Shape;129;p19"/>
          <p:cNvSpPr txBox="1"/>
          <p:nvPr>
            <p:ph idx="1" type="body"/>
          </p:nvPr>
        </p:nvSpPr>
        <p:spPr>
          <a:xfrm>
            <a:off x="729450" y="2078875"/>
            <a:ext cx="74562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Based on Initial outlined tasks for the semester </a:t>
            </a:r>
            <a:endParaRPr/>
          </a:p>
          <a:p>
            <a:pPr indent="-298450" lvl="1" marL="914400" rtl="0" algn="l">
              <a:spcBef>
                <a:spcPts val="0"/>
              </a:spcBef>
              <a:spcAft>
                <a:spcPts val="0"/>
              </a:spcAft>
              <a:buSzPts val="1100"/>
              <a:buChar char="○"/>
            </a:pPr>
            <a:r>
              <a:rPr lang="en"/>
              <a:t>Milestone 1:Project Charter , SPMP, ERD</a:t>
            </a:r>
            <a:endParaRPr/>
          </a:p>
          <a:p>
            <a:pPr indent="-298450" lvl="1" marL="914400" rtl="0" algn="l">
              <a:spcBef>
                <a:spcPts val="0"/>
              </a:spcBef>
              <a:spcAft>
                <a:spcPts val="0"/>
              </a:spcAft>
              <a:buSzPts val="1100"/>
              <a:buChar char="○"/>
            </a:pPr>
            <a:r>
              <a:rPr lang="en"/>
              <a:t>Milestone 2: Use Case Summary</a:t>
            </a:r>
            <a:endParaRPr/>
          </a:p>
          <a:p>
            <a:pPr indent="-298450" lvl="1" marL="914400" rtl="0" algn="l">
              <a:spcBef>
                <a:spcPts val="0"/>
              </a:spcBef>
              <a:spcAft>
                <a:spcPts val="0"/>
              </a:spcAft>
              <a:buSzPts val="1100"/>
              <a:buChar char="○"/>
            </a:pPr>
            <a:r>
              <a:rPr lang="en"/>
              <a:t>Milestone 3: Use Case Specification Documents</a:t>
            </a:r>
            <a:endParaRPr/>
          </a:p>
          <a:p>
            <a:pPr indent="-298450" lvl="1" marL="914400" rtl="0" algn="l">
              <a:spcBef>
                <a:spcPts val="0"/>
              </a:spcBef>
              <a:spcAft>
                <a:spcPts val="0"/>
              </a:spcAft>
              <a:buSzPts val="1100"/>
              <a:buChar char="○"/>
            </a:pPr>
            <a:r>
              <a:rPr lang="en"/>
              <a:t>Milestone 4: Analysis Artifacts</a:t>
            </a:r>
            <a:endParaRPr/>
          </a:p>
          <a:p>
            <a:pPr indent="-298450" lvl="1" marL="914400" rtl="0" algn="l">
              <a:spcBef>
                <a:spcPts val="0"/>
              </a:spcBef>
              <a:spcAft>
                <a:spcPts val="0"/>
              </a:spcAft>
              <a:buSzPts val="1100"/>
              <a:buChar char="○"/>
            </a:pPr>
            <a:r>
              <a:rPr lang="en"/>
              <a:t>Build, Test, and </a:t>
            </a:r>
            <a:r>
              <a:rPr lang="en"/>
              <a:t>Maintain</a:t>
            </a:r>
            <a:endParaRPr/>
          </a:p>
        </p:txBody>
      </p:sp>
      <p:pic>
        <p:nvPicPr>
          <p:cNvPr id="130" name="Google Shape;130;p19"/>
          <p:cNvPicPr preferRelativeResize="0"/>
          <p:nvPr/>
        </p:nvPicPr>
        <p:blipFill>
          <a:blip r:embed="rId3">
            <a:alphaModFix/>
          </a:blip>
          <a:stretch>
            <a:fillRect/>
          </a:stretch>
        </p:blipFill>
        <p:spPr>
          <a:xfrm>
            <a:off x="4892350" y="2001375"/>
            <a:ext cx="3793925" cy="2161475"/>
          </a:xfrm>
          <a:prstGeom prst="rect">
            <a:avLst/>
          </a:prstGeom>
          <a:noFill/>
          <a:ln>
            <a:noFill/>
          </a:ln>
        </p:spPr>
      </p:pic>
      <p:sp>
        <p:nvSpPr>
          <p:cNvPr id="131" name="Google Shape;131;p19"/>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SPMP-MIlestone 1-Risks</a:t>
            </a:r>
            <a:endParaRPr/>
          </a:p>
        </p:txBody>
      </p:sp>
      <p:sp>
        <p:nvSpPr>
          <p:cNvPr id="137" name="Google Shape;137;p20"/>
          <p:cNvSpPr txBox="1"/>
          <p:nvPr>
            <p:ph idx="1" type="body"/>
          </p:nvPr>
        </p:nvSpPr>
        <p:spPr>
          <a:xfrm>
            <a:off x="729450" y="2078875"/>
            <a:ext cx="4301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risks identified Time management, reworking functionality  and losing a team member</a:t>
            </a:r>
            <a:endParaRPr/>
          </a:p>
          <a:p>
            <a:pPr indent="-311150" lvl="0" marL="457200" rtl="0" algn="l">
              <a:spcBef>
                <a:spcPts val="1600"/>
              </a:spcBef>
              <a:spcAft>
                <a:spcPts val="0"/>
              </a:spcAft>
              <a:buSzPts val="1300"/>
              <a:buChar char="●"/>
            </a:pPr>
            <a:r>
              <a:rPr lang="en"/>
              <a:t>Not much information initially based on what we were planning on doing</a:t>
            </a:r>
            <a:endParaRPr/>
          </a:p>
          <a:p>
            <a:pPr indent="-311150" lvl="0" marL="457200" rtl="0" algn="l">
              <a:spcBef>
                <a:spcPts val="0"/>
              </a:spcBef>
              <a:spcAft>
                <a:spcPts val="0"/>
              </a:spcAft>
              <a:buSzPts val="1300"/>
              <a:buChar char="●"/>
            </a:pPr>
            <a:r>
              <a:rPr lang="en"/>
              <a:t>Major risks that did not factor in planning risks </a:t>
            </a:r>
            <a:endParaRPr/>
          </a:p>
        </p:txBody>
      </p:sp>
      <p:pic>
        <p:nvPicPr>
          <p:cNvPr id="138" name="Google Shape;138;p20"/>
          <p:cNvPicPr preferRelativeResize="0"/>
          <p:nvPr/>
        </p:nvPicPr>
        <p:blipFill>
          <a:blip r:embed="rId3">
            <a:alphaModFix/>
          </a:blip>
          <a:stretch>
            <a:fillRect/>
          </a:stretch>
        </p:blipFill>
        <p:spPr>
          <a:xfrm>
            <a:off x="5219975" y="951650"/>
            <a:ext cx="3448850" cy="3448850"/>
          </a:xfrm>
          <a:prstGeom prst="rect">
            <a:avLst/>
          </a:prstGeom>
          <a:noFill/>
          <a:ln>
            <a:noFill/>
          </a:ln>
        </p:spPr>
      </p:pic>
      <p:sp>
        <p:nvSpPr>
          <p:cNvPr id="139" name="Google Shape;139;p20"/>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Technique</a:t>
            </a:r>
            <a:endParaRPr/>
          </a:p>
          <a:p>
            <a:pPr indent="-298450" lvl="1" marL="914400" rtl="0" algn="l">
              <a:spcBef>
                <a:spcPts val="0"/>
              </a:spcBef>
              <a:spcAft>
                <a:spcPts val="0"/>
              </a:spcAft>
              <a:buSzPts val="1100"/>
              <a:buChar char="○"/>
            </a:pPr>
            <a:r>
              <a:rPr lang="en"/>
              <a:t>Estimated Lines of Code / Estimate Hours  = LOC per hour</a:t>
            </a:r>
            <a:endParaRPr/>
          </a:p>
          <a:p>
            <a:pPr indent="-298450" lvl="1" marL="914400" rtl="0" algn="l">
              <a:spcBef>
                <a:spcPts val="0"/>
              </a:spcBef>
              <a:spcAft>
                <a:spcPts val="0"/>
              </a:spcAft>
              <a:buSzPts val="1100"/>
              <a:buChar char="○"/>
            </a:pPr>
            <a:r>
              <a:rPr lang="en"/>
              <a:t>3000 LOC / 200 hours = 5 lines per hour</a:t>
            </a:r>
            <a:endParaRPr/>
          </a:p>
          <a:p>
            <a:pPr indent="-311150" lvl="0" marL="457200" rtl="0" algn="l">
              <a:spcBef>
                <a:spcPts val="0"/>
              </a:spcBef>
              <a:spcAft>
                <a:spcPts val="0"/>
              </a:spcAft>
              <a:buSzPts val="1300"/>
              <a:buChar char="●"/>
            </a:pPr>
            <a:r>
              <a:rPr lang="en"/>
              <a:t>New LOC estimate: 3000 lines of code</a:t>
            </a:r>
            <a:endParaRPr/>
          </a:p>
          <a:p>
            <a:pPr indent="-311150" lvl="0" marL="457200" rtl="0" algn="l">
              <a:spcBef>
                <a:spcPts val="0"/>
              </a:spcBef>
              <a:spcAft>
                <a:spcPts val="0"/>
              </a:spcAft>
              <a:buSzPts val="1300"/>
              <a:buChar char="●"/>
            </a:pPr>
            <a:r>
              <a:rPr lang="en"/>
              <a:t>New Hours estimate: 1000 hours</a:t>
            </a:r>
            <a:endParaRPr/>
          </a:p>
          <a:p>
            <a:pPr indent="-311150" lvl="0" marL="457200" rtl="0" algn="l">
              <a:spcBef>
                <a:spcPts val="0"/>
              </a:spcBef>
              <a:spcAft>
                <a:spcPts val="0"/>
              </a:spcAft>
              <a:buSzPts val="1300"/>
              <a:buChar char="●"/>
            </a:pPr>
            <a:r>
              <a:rPr lang="en"/>
              <a:t>Estimation based on developing the flows in the use case specification documents</a:t>
            </a:r>
            <a:endParaRPr/>
          </a:p>
          <a:p>
            <a:pPr indent="-298450" lvl="1" marL="914400" rtl="0" algn="l">
              <a:spcBef>
                <a:spcPts val="0"/>
              </a:spcBef>
              <a:spcAft>
                <a:spcPts val="0"/>
              </a:spcAft>
              <a:buSzPts val="1100"/>
              <a:buChar char="○"/>
            </a:pPr>
            <a:r>
              <a:rPr lang="en"/>
              <a:t>Reservation use case seemed the most complex and detailed</a:t>
            </a:r>
            <a:endParaRPr/>
          </a:p>
        </p:txBody>
      </p:sp>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SPMP Milestone 2-3-LOC Estimate</a:t>
            </a:r>
            <a:endParaRPr/>
          </a:p>
        </p:txBody>
      </p:sp>
      <p:sp>
        <p:nvSpPr>
          <p:cNvPr id="146" name="Google Shape;146;p21"/>
          <p:cNvSpPr txBox="1"/>
          <p:nvPr/>
        </p:nvSpPr>
        <p:spPr>
          <a:xfrm>
            <a:off x="155600" y="4806375"/>
            <a:ext cx="9510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Peter</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