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30"/>
  </p:notesMasterIdLst>
  <p:sldIdLst>
    <p:sldId id="256" r:id="rId5"/>
    <p:sldId id="281" r:id="rId6"/>
    <p:sldId id="257" r:id="rId7"/>
    <p:sldId id="259" r:id="rId8"/>
    <p:sldId id="283" r:id="rId9"/>
    <p:sldId id="316" r:id="rId10"/>
    <p:sldId id="261" r:id="rId11"/>
    <p:sldId id="262" r:id="rId12"/>
    <p:sldId id="320" r:id="rId13"/>
    <p:sldId id="263" r:id="rId14"/>
    <p:sldId id="264" r:id="rId15"/>
    <p:sldId id="284" r:id="rId16"/>
    <p:sldId id="282" r:id="rId17"/>
    <p:sldId id="267" r:id="rId18"/>
    <p:sldId id="305" r:id="rId19"/>
    <p:sldId id="312" r:id="rId20"/>
    <p:sldId id="270" r:id="rId21"/>
    <p:sldId id="310" r:id="rId22"/>
    <p:sldId id="289" r:id="rId23"/>
    <p:sldId id="314" r:id="rId24"/>
    <p:sldId id="286" r:id="rId25"/>
    <p:sldId id="315" r:id="rId26"/>
    <p:sldId id="280" r:id="rId27"/>
    <p:sldId id="285" r:id="rId28"/>
    <p:sldId id="265" r:id="rId29"/>
  </p:sldIdLst>
  <p:sldSz cx="18288000" cy="10287000"/>
  <p:notesSz cx="6858000" cy="9144000"/>
  <p:embeddedFontLst>
    <p:embeddedFont>
      <p:font typeface="나눔고딕 ExtraBold" panose="020B0600000101010101" charset="-127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윤 김" initials="지김" lastIdx="1" clrIdx="0">
    <p:extLst>
      <p:ext uri="{19B8F6BF-5375-455C-9EA6-DF929625EA0E}">
        <p15:presenceInfo xmlns:p15="http://schemas.microsoft.com/office/powerpoint/2012/main" userId="cdc851f1da71cb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196"/>
    <a:srgbClr val="8AABCA"/>
    <a:srgbClr val="223B5A"/>
    <a:srgbClr val="273755"/>
    <a:srgbClr val="004AA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10" autoAdjust="0"/>
    <p:restoredTop sz="94622" autoAdjust="0"/>
  </p:normalViewPr>
  <p:slideViewPr>
    <p:cSldViewPr>
      <p:cViewPr varScale="1">
        <p:scale>
          <a:sx n="45" d="100"/>
          <a:sy n="45" d="100"/>
        </p:scale>
        <p:origin x="2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문 지언" userId="d57260ebdf7062e4" providerId="LiveId" clId="{876A99BF-D218-4F25-AC75-53AD1573B08B}"/>
    <pc:docChg chg="custSel modSld">
      <pc:chgData name="문 지언" userId="d57260ebdf7062e4" providerId="LiveId" clId="{876A99BF-D218-4F25-AC75-53AD1573B08B}" dt="2021-05-14T16:30:03.912" v="0" actId="478"/>
      <pc:docMkLst>
        <pc:docMk/>
      </pc:docMkLst>
      <pc:sldChg chg="delSp mod delAnim">
        <pc:chgData name="문 지언" userId="d57260ebdf7062e4" providerId="LiveId" clId="{876A99BF-D218-4F25-AC75-53AD1573B08B}" dt="2021-05-14T16:30:03.912" v="0" actId="478"/>
        <pc:sldMkLst>
          <pc:docMk/>
          <pc:sldMk cId="0" sldId="259"/>
        </pc:sldMkLst>
        <pc:picChg chg="del">
          <ac:chgData name="문 지언" userId="d57260ebdf7062e4" providerId="LiveId" clId="{876A99BF-D218-4F25-AC75-53AD1573B08B}" dt="2021-05-14T16:30:03.912" v="0" actId="478"/>
          <ac:picMkLst>
            <pc:docMk/>
            <pc:sldMk cId="0" sldId="259"/>
            <ac:picMk id="3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8E7CD-7030-4517-BF84-1C67A90FDD6C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F3669-0882-4705-A797-89FE94798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5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4F3669-0882-4705-A797-89FE94798D3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>
                <a:solidFill>
                  <a:srgbClr val="273755"/>
                </a:solidFill>
                <a:latin typeface="서울남산체 M"/>
                <a:ea typeface="서울남산체 M"/>
              </a:rPr>
              <a:t>IV + Key </a:t>
            </a:r>
            <a:r>
              <a:rPr lang="ko-KR" altLang="en-US" sz="1200">
                <a:solidFill>
                  <a:srgbClr val="273755"/>
                </a:solidFill>
                <a:latin typeface="서울남산체 M"/>
                <a:ea typeface="서울남산체 M"/>
              </a:rPr>
              <a:t>값으로 이루어진 키 스트림에서의 </a:t>
            </a:r>
            <a:r>
              <a:rPr lang="en-US" altLang="ko-KR" sz="1200">
                <a:solidFill>
                  <a:srgbClr val="273755"/>
                </a:solidFill>
                <a:latin typeface="서울남산체 M"/>
                <a:ea typeface="서울남산체 M"/>
              </a:rPr>
              <a:t>Key </a:t>
            </a:r>
            <a:r>
              <a:rPr lang="ko-KR" altLang="en-US" sz="1200">
                <a:solidFill>
                  <a:srgbClr val="273755"/>
                </a:solidFill>
                <a:latin typeface="서울남산체 M"/>
                <a:ea typeface="서울남산체 M"/>
              </a:rPr>
              <a:t>값이 불변</a:t>
            </a:r>
            <a:r>
              <a:rPr lang="en-US" altLang="ko-KR" sz="1200">
                <a:solidFill>
                  <a:srgbClr val="273755"/>
                </a:solidFill>
                <a:latin typeface="서울남산체 M"/>
                <a:ea typeface="서울남산체 M"/>
              </a:rPr>
              <a:t>,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4F3669-0882-4705-A797-89FE94798D3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>
                <a:solidFill>
                  <a:srgbClr val="273755"/>
                </a:solidFill>
                <a:latin typeface="서울남산체 M"/>
                <a:ea typeface="서울남산체 M"/>
              </a:rPr>
              <a:t>IV + Key </a:t>
            </a:r>
            <a:r>
              <a:rPr lang="ko-KR" altLang="en-US" sz="1200">
                <a:solidFill>
                  <a:srgbClr val="273755"/>
                </a:solidFill>
                <a:latin typeface="서울남산체 M"/>
                <a:ea typeface="서울남산체 M"/>
              </a:rPr>
              <a:t>값으로 이루어진 키 스트림에서의 </a:t>
            </a:r>
            <a:r>
              <a:rPr lang="en-US" altLang="ko-KR" sz="1200">
                <a:solidFill>
                  <a:srgbClr val="273755"/>
                </a:solidFill>
                <a:latin typeface="서울남산체 M"/>
                <a:ea typeface="서울남산체 M"/>
              </a:rPr>
              <a:t>Key </a:t>
            </a:r>
            <a:r>
              <a:rPr lang="ko-KR" altLang="en-US" sz="1200">
                <a:solidFill>
                  <a:srgbClr val="273755"/>
                </a:solidFill>
                <a:latin typeface="서울남산체 M"/>
                <a:ea typeface="서울남산체 M"/>
              </a:rPr>
              <a:t>값이 불변</a:t>
            </a:r>
            <a:r>
              <a:rPr lang="en-US" altLang="ko-KR" sz="1200">
                <a:solidFill>
                  <a:srgbClr val="273755"/>
                </a:solidFill>
                <a:latin typeface="서울남산체 M"/>
                <a:ea typeface="서울남산체 M"/>
              </a:rPr>
              <a:t>,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4F3669-0882-4705-A797-89FE94798D3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2000000000000000000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2000000000000000000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rgbClr val="273755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IV + Key </a:t>
            </a:r>
            <a:r>
              <a:rPr lang="ko-KR" altLang="en-US" sz="1200" dirty="0">
                <a:solidFill>
                  <a:srgbClr val="273755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값으로 이루어진 키 스트림에서의 </a:t>
            </a:r>
            <a:r>
              <a:rPr lang="en-US" altLang="ko-KR" sz="1200" dirty="0">
                <a:solidFill>
                  <a:srgbClr val="273755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Key </a:t>
            </a:r>
            <a:r>
              <a:rPr lang="ko-KR" altLang="en-US" sz="1200" dirty="0">
                <a:solidFill>
                  <a:srgbClr val="273755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값이 불변</a:t>
            </a:r>
            <a:r>
              <a:rPr lang="en-US" altLang="ko-KR" sz="1200" dirty="0">
                <a:solidFill>
                  <a:srgbClr val="273755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F3669-0882-4705-A797-89FE94798D3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rgbClr val="273755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IV + Key </a:t>
            </a:r>
            <a:r>
              <a:rPr lang="ko-KR" altLang="en-US" sz="1200" dirty="0">
                <a:solidFill>
                  <a:srgbClr val="273755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값으로 이루어진 키 스트림에서의 </a:t>
            </a:r>
            <a:r>
              <a:rPr lang="en-US" altLang="ko-KR" sz="1200" dirty="0">
                <a:solidFill>
                  <a:srgbClr val="273755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Key </a:t>
            </a:r>
            <a:r>
              <a:rPr lang="ko-KR" altLang="en-US" sz="1200" dirty="0">
                <a:solidFill>
                  <a:srgbClr val="273755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값이 불변</a:t>
            </a:r>
            <a:r>
              <a:rPr lang="en-US" altLang="ko-KR" sz="1200" dirty="0">
                <a:solidFill>
                  <a:srgbClr val="273755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4F3669-0882-4705-A797-89FE94798D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78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91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31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0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28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56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7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7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8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1"/>
            </a:lvl2pPr>
            <a:lvl3pPr marL="914445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1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34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76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68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7365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7792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2069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7907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829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7030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1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5556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4119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3549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508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6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1002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837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5602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4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2828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6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1385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2951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64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2486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1"/>
            </a:lvl2pPr>
            <a:lvl3pPr marL="914445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1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5" indent="0">
              <a:buNone/>
              <a:defRPr sz="1001"/>
            </a:lvl3pPr>
            <a:lvl4pPr marL="1371669" indent="0">
              <a:buNone/>
              <a:defRPr sz="900"/>
            </a:lvl4pPr>
            <a:lvl5pPr marL="1828892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1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81297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280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1D8BD707-D9CF-40AE-B4C6-C98DA3205C09}" type="datetime1">
              <a:rPr lang="en-US"/>
              <a:pPr lvl="0">
                <a:defRPr/>
              </a:pPr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6F15528-21DE-4FAA-801E-634DDDAF4B2B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394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5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4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7" indent="-342917" algn="l" defTabSz="91444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88" indent="-285765" algn="l" defTabSz="914445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2" algn="l" defTabSz="91444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2" algn="l" defTabSz="9144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4" indent="-228612" algn="l" defTabSz="9144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2" algn="l" defTabSz="9144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2" algn="l" defTabSz="9144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5" indent="-228612" algn="l" defTabSz="9144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1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8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7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4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7" indent="-342917" algn="l" defTabSz="91444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88" indent="-285765" algn="l" defTabSz="914445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2" algn="l" defTabSz="91444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2" algn="l" defTabSz="9144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4" indent="-228612" algn="l" defTabSz="9144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2" algn="l" defTabSz="9144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2" algn="l" defTabSz="9144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5" indent="-228612" algn="l" defTabSz="91444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1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microsoft.com/office/2007/relationships/hdphoto" Target="../media/hdphoto4.wdp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tn.co.kr/_ln/0103_20161011141854437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://news.kmib.co.kr/article/view.asp?arcid=0008903992&amp;amp;code=61141411&amp;amp;cp=n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F9FCFF"/>
          </a:solidFill>
        </p:spPr>
      </p:sp>
      <p:grpSp>
        <p:nvGrpSpPr>
          <p:cNvPr id="3" name="Group 3"/>
          <p:cNvGrpSpPr/>
          <p:nvPr/>
        </p:nvGrpSpPr>
        <p:grpSpPr>
          <a:xfrm>
            <a:off x="1856879" y="2982738"/>
            <a:ext cx="14574240" cy="4757856"/>
            <a:chOff x="-1" y="-20461"/>
            <a:chExt cx="19432319" cy="6343806"/>
          </a:xfrm>
        </p:grpSpPr>
        <p:sp>
          <p:nvSpPr>
            <p:cNvPr id="4" name="TextBox 4"/>
            <p:cNvSpPr txBox="1"/>
            <p:nvPr/>
          </p:nvSpPr>
          <p:spPr>
            <a:xfrm>
              <a:off x="3611555" y="-20461"/>
              <a:ext cx="12209209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 spc="450" dirty="0">
                  <a:solidFill>
                    <a:srgbClr val="273755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2020 </a:t>
              </a:r>
              <a:r>
                <a:rPr lang="ko-KR" altLang="en-US" sz="3000" spc="450" dirty="0">
                  <a:solidFill>
                    <a:srgbClr val="273755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과학기술대학 </a:t>
              </a:r>
              <a:r>
                <a:rPr lang="ko-KR" altLang="en-US" sz="3000" spc="450" dirty="0" err="1">
                  <a:solidFill>
                    <a:srgbClr val="273755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학술제</a:t>
              </a:r>
              <a:endParaRPr lang="en-US" sz="3000" spc="450" dirty="0">
                <a:solidFill>
                  <a:srgbClr val="273755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" y="1042199"/>
              <a:ext cx="19432319" cy="32829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rgbClr val="273755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무선공유기 해킹으로 본 </a:t>
              </a:r>
              <a:endParaRPr lang="en-US" altLang="ko-KR" sz="8000" b="1" dirty="0">
                <a:solidFill>
                  <a:srgbClr val="273755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/>
              <a:r>
                <a:rPr lang="ko-KR" altLang="en-US" sz="8000" b="1" dirty="0">
                  <a:solidFill>
                    <a:srgbClr val="273755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보안의 위험성  </a:t>
              </a:r>
              <a:endParaRPr lang="en-US" sz="8000" b="1" dirty="0">
                <a:solidFill>
                  <a:srgbClr val="273755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611555" y="5087452"/>
              <a:ext cx="12209209" cy="12358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ko-KR" altLang="en-US" sz="2800" spc="140" dirty="0" err="1">
                  <a:solidFill>
                    <a:srgbClr val="8AABCA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와이해킹</a:t>
              </a:r>
              <a:endParaRPr lang="en-US" altLang="ko-KR" sz="2800" spc="140" dirty="0">
                <a:solidFill>
                  <a:srgbClr val="8AABC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  <a:p>
              <a:pPr algn="ctr">
                <a:lnSpc>
                  <a:spcPts val="3919"/>
                </a:lnSpc>
              </a:pPr>
              <a:r>
                <a:rPr lang="ko-KR" altLang="en-US" sz="2800" spc="140" dirty="0" err="1">
                  <a:solidFill>
                    <a:srgbClr val="8AABCA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문지언</a:t>
              </a:r>
              <a:r>
                <a:rPr lang="ko-KR" altLang="en-US" sz="2800" spc="140" dirty="0">
                  <a:solidFill>
                    <a:srgbClr val="8AABCA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김다은 김지윤 이유진</a:t>
              </a:r>
              <a:endParaRPr lang="en-US" sz="2800" spc="140" dirty="0">
                <a:solidFill>
                  <a:srgbClr val="8AABCA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09728" y="495319"/>
            <a:ext cx="17268544" cy="9296361"/>
          </a:xfrm>
          <a:prstGeom prst="rect">
            <a:avLst/>
          </a:prstGeom>
          <a:solidFill>
            <a:srgbClr val="F9FCFF"/>
          </a:solidFill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4" name="그룹 33"/>
          <p:cNvGrpSpPr>
            <a:grpSpLocks noChangeAspect="1"/>
          </p:cNvGrpSpPr>
          <p:nvPr/>
        </p:nvGrpSpPr>
        <p:grpSpPr>
          <a:xfrm>
            <a:off x="2804782" y="2609984"/>
            <a:ext cx="1277749" cy="1834074"/>
            <a:chOff x="695324" y="588284"/>
            <a:chExt cx="1728216" cy="2480670"/>
          </a:xfrm>
        </p:grpSpPr>
        <p:sp>
          <p:nvSpPr>
            <p:cNvPr id="35" name="타원 34"/>
            <p:cNvSpPr/>
            <p:nvPr/>
          </p:nvSpPr>
          <p:spPr>
            <a:xfrm>
              <a:off x="1709000" y="2168209"/>
              <a:ext cx="642803" cy="5301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66501" y="2183732"/>
              <a:ext cx="642803" cy="5301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순서도: 지연 36"/>
            <p:cNvSpPr/>
            <p:nvPr/>
          </p:nvSpPr>
          <p:spPr>
            <a:xfrm rot="16211017">
              <a:off x="1002605" y="1081103"/>
              <a:ext cx="1115516" cy="1583998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1153019" y="588284"/>
              <a:ext cx="820221" cy="7246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사다리꼴 38"/>
            <p:cNvSpPr/>
            <p:nvPr/>
          </p:nvSpPr>
          <p:spPr>
            <a:xfrm flipV="1">
              <a:off x="955850" y="2070179"/>
              <a:ext cx="1214558" cy="757261"/>
            </a:xfrm>
            <a:prstGeom prst="trapezoid">
              <a:avLst>
                <a:gd name="adj" fmla="val 25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39700" algn="ctr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flipV="1">
              <a:off x="1200339" y="1312917"/>
              <a:ext cx="725580" cy="39685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사다리꼴 40"/>
            <p:cNvSpPr/>
            <p:nvPr/>
          </p:nvSpPr>
          <p:spPr>
            <a:xfrm flipV="1">
              <a:off x="695324" y="2827441"/>
              <a:ext cx="1728216" cy="241513"/>
            </a:xfrm>
            <a:prstGeom prst="trapezoid">
              <a:avLst>
                <a:gd name="adj" fmla="val 25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algn="ctr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687720" y="4481016"/>
            <a:ext cx="16722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Client</a:t>
            </a:r>
          </a:p>
        </p:txBody>
      </p:sp>
      <p:grpSp>
        <p:nvGrpSpPr>
          <p:cNvPr id="43" name="그룹 42"/>
          <p:cNvGrpSpPr>
            <a:grpSpLocks noChangeAspect="1"/>
          </p:cNvGrpSpPr>
          <p:nvPr/>
        </p:nvGrpSpPr>
        <p:grpSpPr>
          <a:xfrm>
            <a:off x="13415214" y="2618000"/>
            <a:ext cx="2301064" cy="1667726"/>
            <a:chOff x="4007739" y="2618266"/>
            <a:chExt cx="3024378" cy="2406522"/>
          </a:xfrm>
        </p:grpSpPr>
        <p:sp>
          <p:nvSpPr>
            <p:cNvPr id="44" name="사각형: 둥근 모서리 43"/>
            <p:cNvSpPr/>
            <p:nvPr/>
          </p:nvSpPr>
          <p:spPr>
            <a:xfrm>
              <a:off x="4007739" y="4402154"/>
              <a:ext cx="3024378" cy="62263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3970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4295775" y="4623471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4691847" y="4617171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5051892" y="4617171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5411937" y="4617171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5771982" y="4617171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 rot="5400000">
              <a:off x="3696375" y="3686346"/>
              <a:ext cx="1378800" cy="0"/>
            </a:xfrm>
            <a:prstGeom prst="line">
              <a:avLst/>
            </a:prstGeom>
            <a:ln w="114300" cap="rnd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5400000">
              <a:off x="4110437" y="3686346"/>
              <a:ext cx="1378800" cy="0"/>
            </a:xfrm>
            <a:prstGeom prst="line">
              <a:avLst/>
            </a:prstGeom>
            <a:ln w="114300" cap="rnd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그룹 51"/>
            <p:cNvGrpSpPr>
              <a:grpSpLocks noChangeAspect="1"/>
            </p:cNvGrpSpPr>
            <p:nvPr/>
          </p:nvGrpSpPr>
          <p:grpSpPr>
            <a:xfrm rot="3478410">
              <a:off x="4789891" y="2705591"/>
              <a:ext cx="1222809" cy="1048159"/>
              <a:chOff x="7860220" y="3023639"/>
              <a:chExt cx="3168397" cy="2715865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8976419" y="4707171"/>
                <a:ext cx="936000" cy="936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algn="ctr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막힌 원호 53"/>
              <p:cNvSpPr/>
              <p:nvPr/>
            </p:nvSpPr>
            <p:spPr>
              <a:xfrm>
                <a:off x="8544306" y="4183607"/>
                <a:ext cx="1800226" cy="1555897"/>
              </a:xfrm>
              <a:prstGeom prst="blockArc">
                <a:avLst>
                  <a:gd name="adj1" fmla="val 11725551"/>
                  <a:gd name="adj2" fmla="val 20538552"/>
                  <a:gd name="adj3" fmla="val 2251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algn="ctr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막힌 원호 54"/>
              <p:cNvSpPr/>
              <p:nvPr/>
            </p:nvSpPr>
            <p:spPr>
              <a:xfrm>
                <a:off x="8184261" y="3590945"/>
                <a:ext cx="2520315" cy="1555897"/>
              </a:xfrm>
              <a:prstGeom prst="blockArc">
                <a:avLst>
                  <a:gd name="adj1" fmla="val 11231151"/>
                  <a:gd name="adj2" fmla="val 21157014"/>
                  <a:gd name="adj3" fmla="val 2284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algn="ctr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막힌 원호 55"/>
              <p:cNvSpPr/>
              <p:nvPr/>
            </p:nvSpPr>
            <p:spPr>
              <a:xfrm>
                <a:off x="7860220" y="3023639"/>
                <a:ext cx="3168397" cy="1555897"/>
              </a:xfrm>
              <a:prstGeom prst="blockArc">
                <a:avLst>
                  <a:gd name="adj1" fmla="val 10990078"/>
                  <a:gd name="adj2" fmla="val 21492592"/>
                  <a:gd name="adj3" fmla="val 2753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algn="ctr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13598055" y="4387437"/>
            <a:ext cx="288036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Wireless Lan</a:t>
            </a:r>
          </a:p>
        </p:txBody>
      </p:sp>
      <p:cxnSp>
        <p:nvCxnSpPr>
          <p:cNvPr id="58" name="직선 연결선 57"/>
          <p:cNvCxnSpPr>
            <a:cxnSpLocks/>
          </p:cNvCxnSpPr>
          <p:nvPr/>
        </p:nvCxnSpPr>
        <p:spPr>
          <a:xfrm>
            <a:off x="3494501" y="5618543"/>
            <a:ext cx="27972" cy="3612594"/>
          </a:xfrm>
          <a:prstGeom prst="line">
            <a:avLst/>
          </a:prstGeom>
          <a:ln w="63500" algn="ctr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cxnSpLocks/>
          </p:cNvCxnSpPr>
          <p:nvPr/>
        </p:nvCxnSpPr>
        <p:spPr>
          <a:xfrm>
            <a:off x="14603806" y="5643923"/>
            <a:ext cx="20" cy="3449414"/>
          </a:xfrm>
          <a:prstGeom prst="line">
            <a:avLst/>
          </a:prstGeom>
          <a:ln w="63500" algn="ctr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74091" y="3429000"/>
            <a:ext cx="3654457" cy="414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Probe Request-Response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044772" y="5086421"/>
            <a:ext cx="3118109" cy="1100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256</a:t>
            </a:r>
            <a:r>
              <a:rPr kumimoji="0" lang="ko-KR" alt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Bit</a:t>
            </a:r>
            <a:r>
              <a:rPr kumimoji="0" lang="ko-KR" alt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endParaRPr kumimoji="0" lang="en-US" altLang="ko-KR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사전 공유키</a:t>
            </a:r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4259796" y="4041068"/>
            <a:ext cx="8784976" cy="36004"/>
          </a:xfrm>
          <a:prstGeom prst="straightConnector1">
            <a:avLst/>
          </a:prstGeom>
          <a:ln w="88900" algn="ctr">
            <a:solidFill>
              <a:schemeClr val="accent1"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672000" y="4202983"/>
            <a:ext cx="4536568" cy="414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Authentication RR, Association RR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57571" y="7523363"/>
            <a:ext cx="2772170" cy="630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PTK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269891" y="6390000"/>
            <a:ext cx="3096000" cy="936000"/>
          </a:xfrm>
          <a:prstGeom prst="rect">
            <a:avLst/>
          </a:prstGeom>
          <a:solidFill>
            <a:schemeClr val="bg1"/>
          </a:solidFill>
          <a:ln w="63500" algn="ctr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network SSID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7653319" y="6390000"/>
            <a:ext cx="3096000" cy="936000"/>
          </a:xfrm>
          <a:prstGeom prst="rect">
            <a:avLst/>
          </a:prstGeom>
          <a:solidFill>
            <a:schemeClr val="bg1"/>
          </a:solidFill>
          <a:ln w="63500" algn="ctr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ANounce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1063828" y="6390000"/>
            <a:ext cx="3096000" cy="936000"/>
          </a:xfrm>
          <a:prstGeom prst="rect">
            <a:avLst/>
          </a:prstGeom>
          <a:solidFill>
            <a:schemeClr val="bg1"/>
          </a:solidFill>
          <a:ln w="63500" algn="ctr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SNounce</a:t>
            </a:r>
            <a:endParaRPr kumimoji="0" lang="en-US" altLang="ko-KR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83631" y="7650140"/>
            <a:ext cx="3096000" cy="936000"/>
          </a:xfrm>
          <a:prstGeom prst="rect">
            <a:avLst/>
          </a:prstGeom>
          <a:solidFill>
            <a:schemeClr val="bg1"/>
          </a:solidFill>
          <a:ln w="63500" algn="ctr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Amac 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주소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9144000" y="7650140"/>
            <a:ext cx="3096000" cy="936000"/>
          </a:xfrm>
          <a:prstGeom prst="rect">
            <a:avLst/>
          </a:prstGeom>
          <a:solidFill>
            <a:schemeClr val="bg1"/>
          </a:solidFill>
          <a:ln w="63500" algn="ctr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Smac</a:t>
            </a:r>
            <a:r>
              <a:rPr kumimoji="0" lang="ko-KR" altLang="en-US" sz="3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주소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949432" y="5133601"/>
            <a:ext cx="3118109" cy="109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256</a:t>
            </a:r>
            <a:r>
              <a:rPr kumimoji="0" lang="ko-KR" alt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Bit</a:t>
            </a:r>
            <a:r>
              <a:rPr kumimoji="0" lang="ko-KR" alt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endParaRPr kumimoji="0" lang="en-US" altLang="ko-KR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사전 공유키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256211" y="7523363"/>
            <a:ext cx="2772170" cy="6309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PTK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2304E88D-0E19-4171-BCF8-46EC82060854}"/>
              </a:ext>
            </a:extLst>
          </p:cNvPr>
          <p:cNvSpPr txBox="1"/>
          <p:nvPr/>
        </p:nvSpPr>
        <p:spPr>
          <a:xfrm>
            <a:off x="1127378" y="967036"/>
            <a:ext cx="12733146" cy="101925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무선공유기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3FBE5A2C-B8D5-4215-B1B4-50BD857B68F7}"/>
              </a:ext>
            </a:extLst>
          </p:cNvPr>
          <p:cNvSpPr txBox="1"/>
          <p:nvPr/>
        </p:nvSpPr>
        <p:spPr>
          <a:xfrm>
            <a:off x="1294004" y="1617803"/>
            <a:ext cx="5146915" cy="9103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WPA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>
            <a:extLst>
              <a:ext uri="{FF2B5EF4-FFF2-40B4-BE49-F238E27FC236}">
                <a16:creationId xmlns:a16="http://schemas.microsoft.com/office/drawing/2014/main" id="{1C027EBE-CEBE-4F0B-9D9F-C39948140E21}"/>
              </a:ext>
            </a:extLst>
          </p:cNvPr>
          <p:cNvSpPr/>
          <p:nvPr/>
        </p:nvSpPr>
        <p:spPr>
          <a:xfrm>
            <a:off x="509728" y="495319"/>
            <a:ext cx="17268544" cy="9296361"/>
          </a:xfrm>
          <a:prstGeom prst="rect">
            <a:avLst/>
          </a:prstGeom>
          <a:solidFill>
            <a:srgbClr val="F9FCFF"/>
          </a:solidFill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4429" y="2337068"/>
            <a:ext cx="1624028" cy="1624028"/>
          </a:xfrm>
          <a:prstGeom prst="rect">
            <a:avLst/>
          </a:prstGeom>
        </p:spPr>
      </p:pic>
      <p:grpSp>
        <p:nvGrpSpPr>
          <p:cNvPr id="24" name="그룹 23"/>
          <p:cNvGrpSpPr>
            <a:grpSpLocks noChangeAspect="1"/>
          </p:cNvGrpSpPr>
          <p:nvPr/>
        </p:nvGrpSpPr>
        <p:grpSpPr>
          <a:xfrm>
            <a:off x="3777336" y="5324682"/>
            <a:ext cx="1277749" cy="1834074"/>
            <a:chOff x="695324" y="588284"/>
            <a:chExt cx="1728216" cy="2480670"/>
          </a:xfrm>
        </p:grpSpPr>
        <p:sp>
          <p:nvSpPr>
            <p:cNvPr id="25" name="타원 24"/>
            <p:cNvSpPr/>
            <p:nvPr/>
          </p:nvSpPr>
          <p:spPr>
            <a:xfrm>
              <a:off x="1709000" y="2168209"/>
              <a:ext cx="642803" cy="5301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766501" y="2183732"/>
              <a:ext cx="642803" cy="5301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순서도: 지연 26"/>
            <p:cNvSpPr/>
            <p:nvPr/>
          </p:nvSpPr>
          <p:spPr>
            <a:xfrm rot="16211017">
              <a:off x="1002605" y="1081103"/>
              <a:ext cx="1115516" cy="1583998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1153019" y="588284"/>
              <a:ext cx="820221" cy="7246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사다리꼴 28"/>
            <p:cNvSpPr/>
            <p:nvPr/>
          </p:nvSpPr>
          <p:spPr>
            <a:xfrm flipV="1">
              <a:off x="955850" y="2070179"/>
              <a:ext cx="1214558" cy="757261"/>
            </a:xfrm>
            <a:prstGeom prst="trapezoid">
              <a:avLst>
                <a:gd name="adj" fmla="val 25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39700" algn="ctr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이등변 삼각형 29"/>
            <p:cNvSpPr/>
            <p:nvPr/>
          </p:nvSpPr>
          <p:spPr>
            <a:xfrm flipV="1">
              <a:off x="1200339" y="1312917"/>
              <a:ext cx="725580" cy="39685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사다리꼴 30"/>
            <p:cNvSpPr/>
            <p:nvPr/>
          </p:nvSpPr>
          <p:spPr>
            <a:xfrm flipV="1">
              <a:off x="695324" y="2827441"/>
              <a:ext cx="1728216" cy="241513"/>
            </a:xfrm>
            <a:prstGeom prst="trapezoid">
              <a:avLst>
                <a:gd name="adj" fmla="val 25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algn="ctr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597091" y="7158756"/>
            <a:ext cx="1672247" cy="700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Client</a:t>
            </a:r>
          </a:p>
        </p:txBody>
      </p:sp>
      <p:grpSp>
        <p:nvGrpSpPr>
          <p:cNvPr id="33" name="그룹 32"/>
          <p:cNvGrpSpPr>
            <a:grpSpLocks noChangeAspect="1"/>
          </p:cNvGrpSpPr>
          <p:nvPr/>
        </p:nvGrpSpPr>
        <p:grpSpPr>
          <a:xfrm>
            <a:off x="12020451" y="5414905"/>
            <a:ext cx="2301064" cy="1667726"/>
            <a:chOff x="4007739" y="2618266"/>
            <a:chExt cx="3024378" cy="2406521"/>
          </a:xfrm>
        </p:grpSpPr>
        <p:sp>
          <p:nvSpPr>
            <p:cNvPr id="34" name="사각형: 둥근 모서리 33"/>
            <p:cNvSpPr/>
            <p:nvPr/>
          </p:nvSpPr>
          <p:spPr>
            <a:xfrm>
              <a:off x="4007739" y="4402154"/>
              <a:ext cx="3024378" cy="62263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3970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4295775" y="4623471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4691847" y="4617171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5051892" y="4617171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5411937" y="4617171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5771982" y="4617171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rot="5400000">
              <a:off x="3696375" y="3686346"/>
              <a:ext cx="1378800" cy="0"/>
            </a:xfrm>
            <a:prstGeom prst="line">
              <a:avLst/>
            </a:prstGeom>
            <a:ln w="114300" cap="rnd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5400000">
              <a:off x="4110437" y="3686346"/>
              <a:ext cx="1378800" cy="0"/>
            </a:xfrm>
            <a:prstGeom prst="line">
              <a:avLst/>
            </a:prstGeom>
            <a:ln w="114300" cap="rnd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/>
            <p:cNvGrpSpPr>
              <a:grpSpLocks noChangeAspect="1"/>
            </p:cNvGrpSpPr>
            <p:nvPr/>
          </p:nvGrpSpPr>
          <p:grpSpPr>
            <a:xfrm rot="3478410">
              <a:off x="4789891" y="2705591"/>
              <a:ext cx="1222809" cy="1048159"/>
              <a:chOff x="7860220" y="3023639"/>
              <a:chExt cx="3168397" cy="2715865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8976419" y="4707171"/>
                <a:ext cx="936000" cy="936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algn="ctr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막힌 원호 43"/>
              <p:cNvSpPr/>
              <p:nvPr/>
            </p:nvSpPr>
            <p:spPr>
              <a:xfrm>
                <a:off x="8544306" y="4183607"/>
                <a:ext cx="1800226" cy="1555897"/>
              </a:xfrm>
              <a:prstGeom prst="blockArc">
                <a:avLst>
                  <a:gd name="adj1" fmla="val 11725551"/>
                  <a:gd name="adj2" fmla="val 20538552"/>
                  <a:gd name="adj3" fmla="val 2251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algn="ctr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막힌 원호 44"/>
              <p:cNvSpPr/>
              <p:nvPr/>
            </p:nvSpPr>
            <p:spPr>
              <a:xfrm>
                <a:off x="8184261" y="3590945"/>
                <a:ext cx="2520315" cy="1555897"/>
              </a:xfrm>
              <a:prstGeom prst="blockArc">
                <a:avLst>
                  <a:gd name="adj1" fmla="val 11231151"/>
                  <a:gd name="adj2" fmla="val 21157014"/>
                  <a:gd name="adj3" fmla="val 2284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algn="ctr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막힌 원호 45"/>
              <p:cNvSpPr/>
              <p:nvPr/>
            </p:nvSpPr>
            <p:spPr>
              <a:xfrm>
                <a:off x="7860220" y="3023639"/>
                <a:ext cx="3168397" cy="1555897"/>
              </a:xfrm>
              <a:prstGeom prst="blockArc">
                <a:avLst>
                  <a:gd name="adj1" fmla="val 10990078"/>
                  <a:gd name="adj2" fmla="val 21492592"/>
                  <a:gd name="adj3" fmla="val 2753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algn="ctr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11730803" y="7105872"/>
            <a:ext cx="2880360" cy="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Wireless Lan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38150" y="6125496"/>
            <a:ext cx="3654458" cy="41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Probe Request-Response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6233281" y="6540203"/>
            <a:ext cx="4824602" cy="0"/>
          </a:xfrm>
          <a:prstGeom prst="straightConnector1">
            <a:avLst/>
          </a:prstGeom>
          <a:ln w="88900" algn="ctr">
            <a:solidFill>
              <a:schemeClr val="accent1">
                <a:satMod val="10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449305" y="6691552"/>
            <a:ext cx="4536568" cy="41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/>
                <a:ea typeface="나눔고딕 ExtraBold"/>
                <a:cs typeface="+mn-cs"/>
              </a:rPr>
              <a:t>Authentication RR, Association RR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67709" y="4627687"/>
            <a:ext cx="5050714" cy="313234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723102" y="8315631"/>
            <a:ext cx="49823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4way handshake</a:t>
            </a:r>
          </a:p>
        </p:txBody>
      </p:sp>
      <p:sp>
        <p:nvSpPr>
          <p:cNvPr id="5" name="순서도: 연결자 4"/>
          <p:cNvSpPr/>
          <p:nvPr/>
        </p:nvSpPr>
        <p:spPr>
          <a:xfrm>
            <a:off x="4583701" y="2995377"/>
            <a:ext cx="1917440" cy="1931438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패킷</a:t>
            </a:r>
          </a:p>
          <a:p>
            <a:pPr marL="0" marR="0" lvl="0" indent="0" algn="ct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/>
              <a:ea typeface="나눔스퀘어"/>
              <a:cs typeface="+mn-cs"/>
            </a:endParaRPr>
          </a:p>
          <a:p>
            <a:pPr marL="0" marR="0" lvl="0" indent="0" algn="ct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  <a:p>
            <a:pPr marL="0" marR="0" lvl="0" indent="0" algn="ct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pSp>
        <p:nvGrpSpPr>
          <p:cNvPr id="12" name="그룹 11"/>
          <p:cNvGrpSpPr/>
          <p:nvPr/>
        </p:nvGrpSpPr>
        <p:grpSpPr>
          <a:xfrm rot="21000536">
            <a:off x="5164685" y="3726752"/>
            <a:ext cx="706271" cy="935031"/>
            <a:chOff x="11924226" y="8373455"/>
            <a:chExt cx="899476" cy="1244844"/>
          </a:xfrm>
        </p:grpSpPr>
        <p:pic>
          <p:nvPicPr>
            <p:cNvPr id="13" name="Picture 81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1924226" y="8422817"/>
              <a:ext cx="899476" cy="119548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1924226" y="8373455"/>
              <a:ext cx="899476" cy="1195072"/>
            </a:xfrm>
            <a:prstGeom prst="rect">
              <a:avLst/>
            </a:prstGeom>
          </p:spPr>
        </p:pic>
      </p:grpSp>
      <p:sp>
        <p:nvSpPr>
          <p:cNvPr id="3" name="TextBox 13">
            <a:extLst>
              <a:ext uri="{FF2B5EF4-FFF2-40B4-BE49-F238E27FC236}">
                <a16:creationId xmlns:a16="http://schemas.microsoft.com/office/drawing/2014/main" id="{EABB8244-0D8C-43B7-9A1E-007CBFE9B9AB}"/>
              </a:ext>
            </a:extLst>
          </p:cNvPr>
          <p:cNvSpPr txBox="1"/>
          <p:nvPr/>
        </p:nvSpPr>
        <p:spPr>
          <a:xfrm>
            <a:off x="1127378" y="967036"/>
            <a:ext cx="12733146" cy="101925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무선공유기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F9A2C535-C151-4539-B172-95D65051D45F}"/>
              </a:ext>
            </a:extLst>
          </p:cNvPr>
          <p:cNvSpPr txBox="1"/>
          <p:nvPr/>
        </p:nvSpPr>
        <p:spPr>
          <a:xfrm>
            <a:off x="1294004" y="1617803"/>
            <a:ext cx="5146915" cy="9103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WPA</a:t>
            </a:r>
            <a:r>
              <a:rPr lang="ko-KR" altLang="en-US" sz="3200" dirty="0">
                <a:solidFill>
                  <a:srgbClr val="27375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취약점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2176 L 0.09401 -0.03449 C 0.11354 -0.04722 0.14284 -0.05393 0.1737 -0.05393 C 0.20872 -0.05393 0.23685 -0.04722 0.25638 -0.03449 L 0.35052 0.0217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2176 L 0.09401 -0.03449 C 0.11354 -0.04723 0.14284 -0.05394 0.1737 -0.05394 C 0.20872 -0.05394 0.23685 -0.04723 0.25638 -0.03449 L 0.35052 0.0217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91454" y="-570566"/>
            <a:ext cx="14472848" cy="11428131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4" name="TextBox 4"/>
          <p:cNvSpPr txBox="1"/>
          <p:nvPr/>
        </p:nvSpPr>
        <p:spPr>
          <a:xfrm>
            <a:off x="5255908" y="4606527"/>
            <a:ext cx="10972290" cy="1073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ko-KR" altLang="en-US" sz="7000" dirty="0">
                <a:solidFill>
                  <a:srgbClr val="273755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연구 내용</a:t>
            </a:r>
            <a:endParaRPr lang="en-US" sz="7000" dirty="0">
              <a:solidFill>
                <a:srgbClr val="273755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09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57272"/>
            <a:ext cx="18288000" cy="9929730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7163DA58-0BD5-4437-89FF-E68370378313}"/>
              </a:ext>
            </a:extLst>
          </p:cNvPr>
          <p:cNvSpPr txBox="1"/>
          <p:nvPr/>
        </p:nvSpPr>
        <p:spPr>
          <a:xfrm>
            <a:off x="1127378" y="967036"/>
            <a:ext cx="12733146" cy="101925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연구 내용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5DC9911D-CEAA-4A82-BE11-17430EDBCFD7}"/>
              </a:ext>
            </a:extLst>
          </p:cNvPr>
          <p:cNvSpPr txBox="1"/>
          <p:nvPr/>
        </p:nvSpPr>
        <p:spPr>
          <a:xfrm>
            <a:off x="1294004" y="1617803"/>
            <a:ext cx="5146915" cy="9103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srgbClr val="27375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실습 환경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4" name="Picture 6" descr="VirtualBox 6.0 Dirilis Untuk Windows, Linux dan OSX Dengan Banyak Perbaikan  dan Fitur Baru - Portal Berita dan Komunitas">
            <a:extLst>
              <a:ext uri="{FF2B5EF4-FFF2-40B4-BE49-F238E27FC236}">
                <a16:creationId xmlns:a16="http://schemas.microsoft.com/office/drawing/2014/main" id="{BE91683E-5D1C-4A43-BA8C-8F8DE5FF0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9" r="24275"/>
          <a:stretch/>
        </p:blipFill>
        <p:spPr bwMode="auto">
          <a:xfrm>
            <a:off x="781014" y="3692904"/>
            <a:ext cx="3161888" cy="325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ist of Hacker Tools for Ethical Hackers – Cyber Security">
            <a:extLst>
              <a:ext uri="{FF2B5EF4-FFF2-40B4-BE49-F238E27FC236}">
                <a16:creationId xmlns:a16="http://schemas.microsoft.com/office/drawing/2014/main" id="{F13C95AA-C74A-45D5-A8B4-249D2F89D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185" y="3692904"/>
            <a:ext cx="4312740" cy="323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D2249D-90EF-4604-ACF3-4FB065CD2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268" y="3804711"/>
            <a:ext cx="3138436" cy="31384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106EFF-C750-4809-8B48-CCEF8BE46443}"/>
              </a:ext>
            </a:extLst>
          </p:cNvPr>
          <p:cNvSpPr txBox="1"/>
          <p:nvPr/>
        </p:nvSpPr>
        <p:spPr>
          <a:xfrm>
            <a:off x="5393191" y="7200900"/>
            <a:ext cx="3138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 latinLnBrk="1"/>
            <a:r>
              <a:rPr lang="en-US" altLang="ko-KR" sz="4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Kali Linux</a:t>
            </a:r>
            <a:endParaRPr lang="ko-KR" altLang="en-US" sz="40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DB68D-67FA-474F-A19B-3F94F65AA607}"/>
              </a:ext>
            </a:extLst>
          </p:cNvPr>
          <p:cNvSpPr txBox="1"/>
          <p:nvPr/>
        </p:nvSpPr>
        <p:spPr>
          <a:xfrm>
            <a:off x="15011400" y="7136867"/>
            <a:ext cx="3138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 latinLnBrk="1"/>
            <a:r>
              <a:rPr lang="ko-KR" altLang="en-US" sz="4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무선랜 카드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580F604-5242-475E-9DB9-44A666B505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67808" y="4305300"/>
            <a:ext cx="4854340" cy="23627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947C5C-BD19-49C1-8CF9-8219E46BCF15}"/>
              </a:ext>
            </a:extLst>
          </p:cNvPr>
          <p:cNvSpPr txBox="1"/>
          <p:nvPr/>
        </p:nvSpPr>
        <p:spPr>
          <a:xfrm>
            <a:off x="1112109" y="7190189"/>
            <a:ext cx="3138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 latinLnBrk="1"/>
            <a:r>
              <a:rPr lang="en-US" altLang="ko-KR" sz="4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VirtualBox</a:t>
            </a:r>
            <a:endParaRPr lang="ko-KR" altLang="en-US" sz="40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1518DF-BAD1-4A62-B138-97B0AAB2857E}"/>
              </a:ext>
            </a:extLst>
          </p:cNvPr>
          <p:cNvSpPr txBox="1"/>
          <p:nvPr/>
        </p:nvSpPr>
        <p:spPr>
          <a:xfrm>
            <a:off x="10439400" y="7200900"/>
            <a:ext cx="3138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 latinLnBrk="1"/>
            <a:r>
              <a:rPr lang="en-US" altLang="ko-KR" sz="400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Aircrack</a:t>
            </a:r>
            <a:r>
              <a:rPr lang="en-US" altLang="ko-KR" sz="4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-ng</a:t>
            </a:r>
            <a:endParaRPr lang="ko-KR" altLang="en-US" sz="40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2991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>
            <a:extLst>
              <a:ext uri="{FF2B5EF4-FFF2-40B4-BE49-F238E27FC236}">
                <a16:creationId xmlns:a16="http://schemas.microsoft.com/office/drawing/2014/main" id="{948C6447-BA6D-44B3-AC01-6C4045971625}"/>
              </a:ext>
            </a:extLst>
          </p:cNvPr>
          <p:cNvSpPr/>
          <p:nvPr/>
        </p:nvSpPr>
        <p:spPr>
          <a:xfrm>
            <a:off x="0" y="357272"/>
            <a:ext cx="18288000" cy="9929730"/>
          </a:xfrm>
          <a:prstGeom prst="rect">
            <a:avLst/>
          </a:prstGeom>
          <a:solidFill>
            <a:srgbClr val="F9FCFF"/>
          </a:solidFill>
        </p:spPr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82321" y="4863273"/>
            <a:ext cx="4174382" cy="4631307"/>
          </a:xfrm>
          <a:prstGeom prst="rect">
            <a:avLst/>
          </a:prstGeom>
        </p:spPr>
      </p:pic>
      <p:pic>
        <p:nvPicPr>
          <p:cNvPr id="108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572492" y="943473"/>
            <a:ext cx="2560132" cy="2560132"/>
          </a:xfrm>
          <a:prstGeom prst="rect">
            <a:avLst/>
          </a:prstGeom>
        </p:spPr>
      </p:pic>
      <p:grpSp>
        <p:nvGrpSpPr>
          <p:cNvPr id="109" name="그룹 108"/>
          <p:cNvGrpSpPr>
            <a:grpSpLocks noChangeAspect="1"/>
          </p:cNvGrpSpPr>
          <p:nvPr/>
        </p:nvGrpSpPr>
        <p:grpSpPr>
          <a:xfrm>
            <a:off x="3206532" y="4843926"/>
            <a:ext cx="2301064" cy="1667726"/>
            <a:chOff x="4007739" y="2618265"/>
            <a:chExt cx="3024378" cy="2406522"/>
          </a:xfrm>
        </p:grpSpPr>
        <p:sp>
          <p:nvSpPr>
            <p:cNvPr id="110" name="사각형: 둥근 모서리 109"/>
            <p:cNvSpPr/>
            <p:nvPr/>
          </p:nvSpPr>
          <p:spPr>
            <a:xfrm>
              <a:off x="4007739" y="4402154"/>
              <a:ext cx="3024378" cy="62263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39700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4295775" y="4623471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4691847" y="4617171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5051892" y="4617171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5411937" y="4617171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5771982" y="4617171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6" name="직선 연결선 115"/>
            <p:cNvCxnSpPr/>
            <p:nvPr/>
          </p:nvCxnSpPr>
          <p:spPr>
            <a:xfrm rot="5400000">
              <a:off x="3696375" y="3686346"/>
              <a:ext cx="1378800" cy="0"/>
            </a:xfrm>
            <a:prstGeom prst="line">
              <a:avLst/>
            </a:prstGeom>
            <a:ln w="114300" cap="rnd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 rot="5400000">
              <a:off x="4110437" y="3686346"/>
              <a:ext cx="1378800" cy="0"/>
            </a:xfrm>
            <a:prstGeom prst="line">
              <a:avLst/>
            </a:prstGeom>
            <a:ln w="114300" cap="rnd" algn="ctr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그룹 117"/>
            <p:cNvGrpSpPr>
              <a:grpSpLocks noChangeAspect="1"/>
            </p:cNvGrpSpPr>
            <p:nvPr/>
          </p:nvGrpSpPr>
          <p:grpSpPr>
            <a:xfrm rot="3478410">
              <a:off x="4789889" y="2705590"/>
              <a:ext cx="1222809" cy="1048159"/>
              <a:chOff x="7860220" y="3023639"/>
              <a:chExt cx="3168397" cy="2715865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8976419" y="4707171"/>
                <a:ext cx="936000" cy="936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algn="ctr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0" name="막힌 원호 119"/>
              <p:cNvSpPr/>
              <p:nvPr/>
            </p:nvSpPr>
            <p:spPr>
              <a:xfrm>
                <a:off x="8544306" y="4183607"/>
                <a:ext cx="1800226" cy="1555897"/>
              </a:xfrm>
              <a:prstGeom prst="blockArc">
                <a:avLst>
                  <a:gd name="adj1" fmla="val 11725551"/>
                  <a:gd name="adj2" fmla="val 20538552"/>
                  <a:gd name="adj3" fmla="val 2251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algn="ctr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1" name="막힌 원호 120"/>
              <p:cNvSpPr/>
              <p:nvPr/>
            </p:nvSpPr>
            <p:spPr>
              <a:xfrm>
                <a:off x="8184261" y="3590945"/>
                <a:ext cx="2520315" cy="1555897"/>
              </a:xfrm>
              <a:prstGeom prst="blockArc">
                <a:avLst>
                  <a:gd name="adj1" fmla="val 11231151"/>
                  <a:gd name="adj2" fmla="val 21157014"/>
                  <a:gd name="adj3" fmla="val 2284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algn="ctr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2" name="막힌 원호 121"/>
              <p:cNvSpPr/>
              <p:nvPr/>
            </p:nvSpPr>
            <p:spPr>
              <a:xfrm>
                <a:off x="7860220" y="3023639"/>
                <a:ext cx="3168397" cy="1555897"/>
              </a:xfrm>
              <a:prstGeom prst="blockArc">
                <a:avLst>
                  <a:gd name="adj1" fmla="val 10990078"/>
                  <a:gd name="adj2" fmla="val 21492592"/>
                  <a:gd name="adj3" fmla="val 2753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algn="ctr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24" name="직사각형 123"/>
          <p:cNvSpPr/>
          <p:nvPr/>
        </p:nvSpPr>
        <p:spPr>
          <a:xfrm>
            <a:off x="6835215" y="4357898"/>
            <a:ext cx="4848679" cy="1397671"/>
          </a:xfrm>
          <a:prstGeom prst="rect">
            <a:avLst/>
          </a:prstGeom>
          <a:noFill/>
          <a:ln w="101600" cap="rnd" algn="ctr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many weakness IV</a:t>
            </a:r>
          </a:p>
        </p:txBody>
      </p:sp>
      <p:sp>
        <p:nvSpPr>
          <p:cNvPr id="128" name="말풍선: 모서리가 둥근 사각형 127"/>
          <p:cNvSpPr/>
          <p:nvPr/>
        </p:nvSpPr>
        <p:spPr>
          <a:xfrm>
            <a:off x="7415808" y="1327076"/>
            <a:ext cx="2448272" cy="1368152"/>
          </a:xfrm>
          <a:prstGeom prst="wedgeRoundRectCallout">
            <a:avLst>
              <a:gd name="adj1" fmla="val -57952"/>
              <a:gd name="adj2" fmla="val 73251"/>
              <a:gd name="adj3" fmla="val 16667"/>
            </a:avLst>
          </a:prstGeom>
          <a:noFill/>
          <a:ln w="88900" algn="ctr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WEP Key</a:t>
            </a:r>
          </a:p>
        </p:txBody>
      </p:sp>
      <p:pic>
        <p:nvPicPr>
          <p:cNvPr id="123" name="그림 2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21000536">
            <a:off x="5941979" y="2366252"/>
            <a:ext cx="1345934" cy="1804745"/>
          </a:xfrm>
          <a:prstGeom prst="rect">
            <a:avLst/>
          </a:prstGeom>
        </p:spPr>
      </p:pic>
      <p:cxnSp>
        <p:nvCxnSpPr>
          <p:cNvPr id="129" name="직선 화살표 연결선 128"/>
          <p:cNvCxnSpPr/>
          <p:nvPr/>
        </p:nvCxnSpPr>
        <p:spPr>
          <a:xfrm flipV="1">
            <a:off x="11500000" y="2820268"/>
            <a:ext cx="1948064" cy="1522025"/>
          </a:xfrm>
          <a:prstGeom prst="straightConnector1">
            <a:avLst/>
          </a:prstGeom>
          <a:ln w="152400" algn="ctr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>
            <a:extLst>
              <a:ext uri="{FF2B5EF4-FFF2-40B4-BE49-F238E27FC236}">
                <a16:creationId xmlns:a16="http://schemas.microsoft.com/office/drawing/2014/main" id="{5E4F4432-3B32-45DB-93EE-8D50B23FAA08}"/>
              </a:ext>
            </a:extLst>
          </p:cNvPr>
          <p:cNvSpPr txBox="1"/>
          <p:nvPr/>
        </p:nvSpPr>
        <p:spPr>
          <a:xfrm>
            <a:off x="1127378" y="967036"/>
            <a:ext cx="12733146" cy="101925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연구 내용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00A6B16C-DB57-4D13-84B1-6946A4F90A98}"/>
              </a:ext>
            </a:extLst>
          </p:cNvPr>
          <p:cNvSpPr txBox="1"/>
          <p:nvPr/>
        </p:nvSpPr>
        <p:spPr>
          <a:xfrm>
            <a:off x="1294004" y="1617803"/>
            <a:ext cx="5146915" cy="9103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srgbClr val="27375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WEP</a:t>
            </a:r>
            <a:r>
              <a:rPr lang="ko-KR" altLang="en-US" sz="3200" dirty="0">
                <a:solidFill>
                  <a:srgbClr val="27375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연구설명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072FF670-5F46-4571-A455-599F6C912ADD}"/>
              </a:ext>
            </a:extLst>
          </p:cNvPr>
          <p:cNvSpPr/>
          <p:nvPr/>
        </p:nvSpPr>
        <p:spPr>
          <a:xfrm>
            <a:off x="2743200" y="7926870"/>
            <a:ext cx="10243544" cy="666442"/>
          </a:xfrm>
          <a:prstGeom prst="parallelogram">
            <a:avLst/>
          </a:prstGeom>
          <a:solidFill>
            <a:srgbClr val="8AAB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5"/>
          <p:cNvSpPr txBox="1"/>
          <p:nvPr/>
        </p:nvSpPr>
        <p:spPr>
          <a:xfrm>
            <a:off x="2971800" y="8033427"/>
            <a:ext cx="20223526" cy="52674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7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많은 패킷을 모아야 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crack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확률이 올라감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9A295B75-B324-4FE6-8065-E094290C00BD}"/>
              </a:ext>
            </a:extLst>
          </p:cNvPr>
          <p:cNvSpPr/>
          <p:nvPr/>
        </p:nvSpPr>
        <p:spPr>
          <a:xfrm>
            <a:off x="0" y="357272"/>
            <a:ext cx="18288000" cy="9929730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5" name="TextBox 5"/>
          <p:cNvSpPr txBox="1"/>
          <p:nvPr/>
        </p:nvSpPr>
        <p:spPr>
          <a:xfrm>
            <a:off x="2620923" y="3443166"/>
            <a:ext cx="14264513" cy="478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74"/>
              </a:lnSpc>
            </a:pPr>
            <a:endParaRPr lang="en-US" altLang="ko-KR" sz="2649" dirty="0">
              <a:solidFill>
                <a:srgbClr val="27375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C3CABE9-E187-451D-9373-18364B69E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792" y="5599725"/>
            <a:ext cx="10216416" cy="3912168"/>
          </a:xfrm>
          <a:prstGeom prst="rect">
            <a:avLst/>
          </a:prstGeom>
        </p:spPr>
      </p:pic>
      <p:sp>
        <p:nvSpPr>
          <p:cNvPr id="3" name="TextBox 13">
            <a:extLst>
              <a:ext uri="{FF2B5EF4-FFF2-40B4-BE49-F238E27FC236}">
                <a16:creationId xmlns:a16="http://schemas.microsoft.com/office/drawing/2014/main" id="{B700606B-859F-4492-9C78-1DCF77B1A060}"/>
              </a:ext>
            </a:extLst>
          </p:cNvPr>
          <p:cNvSpPr txBox="1"/>
          <p:nvPr/>
        </p:nvSpPr>
        <p:spPr>
          <a:xfrm>
            <a:off x="1127378" y="967036"/>
            <a:ext cx="12733146" cy="101925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연구 내용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87CA7496-6F2B-4225-8422-91FF0120182C}"/>
              </a:ext>
            </a:extLst>
          </p:cNvPr>
          <p:cNvSpPr txBox="1"/>
          <p:nvPr/>
        </p:nvSpPr>
        <p:spPr>
          <a:xfrm>
            <a:off x="1294004" y="1617803"/>
            <a:ext cx="5146915" cy="9103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srgbClr val="27375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WEP</a:t>
            </a:r>
            <a:r>
              <a:rPr lang="ko-KR" altLang="en-US" sz="3200" dirty="0">
                <a:solidFill>
                  <a:srgbClr val="27375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연구 과정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E20FF-7144-4D9E-94CD-0B7FA6098A78}"/>
              </a:ext>
            </a:extLst>
          </p:cNvPr>
          <p:cNvSpPr txBox="1"/>
          <p:nvPr/>
        </p:nvSpPr>
        <p:spPr>
          <a:xfrm>
            <a:off x="1402564" y="2901274"/>
            <a:ext cx="1430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 latinLnBrk="1"/>
            <a:r>
              <a:rPr lang="en-US" altLang="ko-KR" sz="6000" dirty="0">
                <a:solidFill>
                  <a:srgbClr val="4F81BD">
                    <a:lumMod val="75000"/>
                  </a:srgbClr>
                </a:solidFill>
                <a:latin typeface="Calibri"/>
                <a:ea typeface="나눔스퀘어 Bold" panose="020B0600000101010101" pitchFamily="50" charset="-127"/>
              </a:rPr>
              <a:t>01</a:t>
            </a:r>
            <a:endParaRPr lang="ko-KR" altLang="en-US" sz="6000" dirty="0">
              <a:solidFill>
                <a:srgbClr val="4F81BD">
                  <a:lumMod val="75000"/>
                </a:srgbClr>
              </a:solidFill>
              <a:latin typeface="Calibri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D260FC-5E79-436B-90F0-A6427F91559E}"/>
              </a:ext>
            </a:extLst>
          </p:cNvPr>
          <p:cNvSpPr txBox="1"/>
          <p:nvPr/>
        </p:nvSpPr>
        <p:spPr>
          <a:xfrm>
            <a:off x="2469364" y="2901274"/>
            <a:ext cx="15513836" cy="1089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altLang="ko-KR" sz="2800" dirty="0">
                <a:solidFill>
                  <a:srgbClr val="2737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Weakness IV</a:t>
            </a:r>
            <a:r>
              <a:rPr lang="ko-KR" altLang="en-US" sz="2800" dirty="0">
                <a:solidFill>
                  <a:srgbClr val="2737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모으기 위해 패킷을 수집</a:t>
            </a:r>
            <a:endParaRPr lang="en-US" altLang="ko-KR" sz="2800" dirty="0">
              <a:solidFill>
                <a:srgbClr val="27375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ts val="3974"/>
              </a:lnSpc>
            </a:pPr>
            <a:r>
              <a:rPr lang="en-US" altLang="ko-KR" sz="2800" dirty="0">
                <a:solidFill>
                  <a:srgbClr val="2737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128 Bit WEP Key</a:t>
            </a:r>
            <a:r>
              <a:rPr lang="ko-KR" altLang="en-US" sz="2800" dirty="0">
                <a:solidFill>
                  <a:srgbClr val="2737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이용했기 때문에 약 </a:t>
            </a:r>
            <a:r>
              <a:rPr lang="en-US" altLang="ko-KR" sz="2800" dirty="0">
                <a:solidFill>
                  <a:srgbClr val="2737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1,500,000</a:t>
            </a:r>
            <a:r>
              <a:rPr lang="ko-KR" altLang="en-US" sz="2800" dirty="0">
                <a:solidFill>
                  <a:srgbClr val="2737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2800" dirty="0">
                <a:solidFill>
                  <a:srgbClr val="2737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IV</a:t>
            </a:r>
            <a:r>
              <a:rPr lang="ko-KR" altLang="en-US" sz="2800" dirty="0">
                <a:solidFill>
                  <a:srgbClr val="2737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가지며 </a:t>
            </a:r>
            <a:r>
              <a:rPr lang="en-US" altLang="ko-KR" sz="2800" dirty="0">
                <a:solidFill>
                  <a:srgbClr val="2737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2800" dirty="0">
                <a:solidFill>
                  <a:srgbClr val="2737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800" dirty="0">
                <a:solidFill>
                  <a:srgbClr val="2737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100,000</a:t>
            </a:r>
            <a:r>
              <a:rPr lang="ko-KR" altLang="en-US" sz="2800" dirty="0">
                <a:solidFill>
                  <a:srgbClr val="2737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정도 모음</a:t>
            </a:r>
            <a:endParaRPr lang="en-US" altLang="ko-KR" sz="2800" dirty="0">
              <a:solidFill>
                <a:srgbClr val="27375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Picture 6" descr="Teclado De Computador, Tecla Enter, ícones Do Computador png transparente  grátis">
            <a:extLst>
              <a:ext uri="{FF2B5EF4-FFF2-40B4-BE49-F238E27FC236}">
                <a16:creationId xmlns:a16="http://schemas.microsoft.com/office/drawing/2014/main" id="{534C5486-0DF5-4864-A00B-CD66297C0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6000" y1="61222" x2="36000" y2="61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237" y="4665035"/>
            <a:ext cx="1076574" cy="95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F0B134D-AA2D-493C-97D8-D8C07ADCF105}"/>
              </a:ext>
            </a:extLst>
          </p:cNvPr>
          <p:cNvSpPr/>
          <p:nvPr/>
        </p:nvSpPr>
        <p:spPr>
          <a:xfrm>
            <a:off x="3991311" y="4758785"/>
            <a:ext cx="9375408" cy="626793"/>
          </a:xfrm>
          <a:prstGeom prst="roundRect">
            <a:avLst/>
          </a:prstGeom>
          <a:solidFill>
            <a:srgbClr val="446196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airodump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-ng [interface name] --channel -[channel Num] --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bssid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[MAC Address] -w [Filename]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19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>
            <a:extLst>
              <a:ext uri="{FF2B5EF4-FFF2-40B4-BE49-F238E27FC236}">
                <a16:creationId xmlns:a16="http://schemas.microsoft.com/office/drawing/2014/main" id="{544DD9D4-F397-4901-8C70-7C9876013EAD}"/>
              </a:ext>
            </a:extLst>
          </p:cNvPr>
          <p:cNvSpPr/>
          <p:nvPr/>
        </p:nvSpPr>
        <p:spPr>
          <a:xfrm>
            <a:off x="0" y="357272"/>
            <a:ext cx="18288000" cy="9929730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B700606B-859F-4492-9C78-1DCF77B1A060}"/>
              </a:ext>
            </a:extLst>
          </p:cNvPr>
          <p:cNvSpPr txBox="1"/>
          <p:nvPr/>
        </p:nvSpPr>
        <p:spPr>
          <a:xfrm>
            <a:off x="1127378" y="967036"/>
            <a:ext cx="12733146" cy="101925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rPr>
              <a:t>연구 내용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  <a:cs typeface="+mn-cs"/>
            </a:endParaRP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87CA7496-6F2B-4225-8422-91FF0120182C}"/>
              </a:ext>
            </a:extLst>
          </p:cNvPr>
          <p:cNvSpPr txBox="1"/>
          <p:nvPr/>
        </p:nvSpPr>
        <p:spPr>
          <a:xfrm>
            <a:off x="1294004" y="1617803"/>
            <a:ext cx="5146915" cy="9103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WEP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연구 과정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E20FF-7144-4D9E-94CD-0B7FA6098A78}"/>
              </a:ext>
            </a:extLst>
          </p:cNvPr>
          <p:cNvSpPr txBox="1"/>
          <p:nvPr/>
        </p:nvSpPr>
        <p:spPr>
          <a:xfrm>
            <a:off x="1402564" y="2901274"/>
            <a:ext cx="1430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나눔스퀘어 Bold" panose="020B0600000101010101" pitchFamily="50" charset="-127"/>
                <a:cs typeface="+mn-cs"/>
              </a:rPr>
              <a:t>02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D260FC-5E79-436B-90F0-A6427F91559E}"/>
              </a:ext>
            </a:extLst>
          </p:cNvPr>
          <p:cNvSpPr txBox="1"/>
          <p:nvPr/>
        </p:nvSpPr>
        <p:spPr>
          <a:xfrm>
            <a:off x="2469364" y="3087027"/>
            <a:ext cx="11782844" cy="576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7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수집된 패킷으로부터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Weakness IV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값을 추출해 비밀키 추측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DB4D434-B618-46FC-8FCD-27694E4FCB9C}"/>
              </a:ext>
            </a:extLst>
          </p:cNvPr>
          <p:cNvGrpSpPr/>
          <p:nvPr/>
        </p:nvGrpSpPr>
        <p:grpSpPr>
          <a:xfrm>
            <a:off x="4952999" y="4838700"/>
            <a:ext cx="8382001" cy="4778164"/>
            <a:chOff x="3200400" y="3848100"/>
            <a:chExt cx="6721786" cy="407670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1D22D0E-4941-47C4-B48E-3D2007C3072E}"/>
                </a:ext>
              </a:extLst>
            </p:cNvPr>
            <p:cNvGrpSpPr/>
            <p:nvPr/>
          </p:nvGrpSpPr>
          <p:grpSpPr>
            <a:xfrm>
              <a:off x="3200400" y="3848100"/>
              <a:ext cx="6721786" cy="4076700"/>
              <a:chOff x="3200400" y="3848100"/>
              <a:chExt cx="6721786" cy="4076700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2D098EDA-7328-45EC-8101-B69D392AD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0400" y="3848100"/>
                <a:ext cx="6721786" cy="213360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3C601FB1-1B97-4FA8-85CD-16690D736B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0400" y="5981700"/>
                <a:ext cx="6721786" cy="1943100"/>
              </a:xfrm>
              <a:prstGeom prst="rect">
                <a:avLst/>
              </a:prstGeom>
            </p:spPr>
          </p:pic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EFE563-E747-4019-A771-C52AE3CADF35}"/>
                </a:ext>
              </a:extLst>
            </p:cNvPr>
            <p:cNvSpPr/>
            <p:nvPr/>
          </p:nvSpPr>
          <p:spPr>
            <a:xfrm>
              <a:off x="3200400" y="7200900"/>
              <a:ext cx="6721786" cy="518505"/>
            </a:xfrm>
            <a:prstGeom prst="rect">
              <a:avLst/>
            </a:prstGeom>
            <a:noFill/>
            <a:ln w="63500">
              <a:solidFill>
                <a:srgbClr val="004A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5">
            <a:extLst>
              <a:ext uri="{FF2B5EF4-FFF2-40B4-BE49-F238E27FC236}">
                <a16:creationId xmlns:a16="http://schemas.microsoft.com/office/drawing/2014/main" id="{6C7FF2AD-47A8-4D0E-9C16-68BF6CA4FA32}"/>
              </a:ext>
            </a:extLst>
          </p:cNvPr>
          <p:cNvSpPr txBox="1"/>
          <p:nvPr/>
        </p:nvSpPr>
        <p:spPr>
          <a:xfrm>
            <a:off x="14081098" y="8902092"/>
            <a:ext cx="2530501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74"/>
              </a:lnSpc>
            </a:pPr>
            <a:r>
              <a:rPr lang="ko-KR" altLang="en-US" sz="4000" b="1" dirty="0">
                <a:solidFill>
                  <a:srgbClr val="27375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비밀키 추출</a:t>
            </a:r>
            <a:endParaRPr lang="en-US" altLang="ko-KR" sz="4000" b="1" dirty="0">
              <a:solidFill>
                <a:srgbClr val="27375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화살표: 원형 16">
            <a:extLst>
              <a:ext uri="{FF2B5EF4-FFF2-40B4-BE49-F238E27FC236}">
                <a16:creationId xmlns:a16="http://schemas.microsoft.com/office/drawing/2014/main" id="{02670196-949A-429E-9F75-192E0D233A3E}"/>
              </a:ext>
            </a:extLst>
          </p:cNvPr>
          <p:cNvSpPr/>
          <p:nvPr/>
        </p:nvSpPr>
        <p:spPr>
          <a:xfrm>
            <a:off x="13033557" y="7739240"/>
            <a:ext cx="1825443" cy="204730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933868"/>
              <a:gd name="adj5" fmla="val 12500"/>
            </a:avLst>
          </a:prstGeom>
          <a:solidFill>
            <a:srgbClr val="004AAD"/>
          </a:solidFill>
          <a:ln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Picture 6" descr="Teclado De Computador, Tecla Enter, ícones Do Computador png transparente  grátis">
            <a:extLst>
              <a:ext uri="{FF2B5EF4-FFF2-40B4-BE49-F238E27FC236}">
                <a16:creationId xmlns:a16="http://schemas.microsoft.com/office/drawing/2014/main" id="{3160AEEF-82FE-4459-B46B-CE2295F0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6000" y1="61222" x2="36000" y2="61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3850450"/>
            <a:ext cx="1076574" cy="95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52162C4-5ABF-4034-A135-DFB6FE65EB40}"/>
              </a:ext>
            </a:extLst>
          </p:cNvPr>
          <p:cNvSpPr/>
          <p:nvPr/>
        </p:nvSpPr>
        <p:spPr>
          <a:xfrm>
            <a:off x="4952999" y="4015519"/>
            <a:ext cx="7315201" cy="626793"/>
          </a:xfrm>
          <a:prstGeom prst="roundRect">
            <a:avLst/>
          </a:prstGeom>
          <a:solidFill>
            <a:srgbClr val="446196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aircrack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-ng [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패킷 캡처 파일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]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898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57270"/>
            <a:ext cx="18288000" cy="9929730"/>
          </a:xfrm>
          <a:prstGeom prst="rect">
            <a:avLst/>
          </a:prstGeom>
          <a:solidFill>
            <a:srgbClr val="F9FCFF"/>
          </a:solidFill>
        </p:spPr>
        <p:txBody>
          <a:bodyPr/>
          <a:lstStyle/>
          <a:p>
            <a:pPr marL="0" marR="0" lvl="0" indent="0" algn="l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1" name="막힌 원호 20"/>
          <p:cNvSpPr/>
          <p:nvPr/>
        </p:nvSpPr>
        <p:spPr>
          <a:xfrm rot="5400000">
            <a:off x="488765" y="3836964"/>
            <a:ext cx="5519546" cy="3083250"/>
          </a:xfrm>
          <a:prstGeom prst="blockArc">
            <a:avLst>
              <a:gd name="adj1" fmla="val 11351498"/>
              <a:gd name="adj2" fmla="val 21020405"/>
              <a:gd name="adj3" fmla="val 2404"/>
            </a:avLst>
          </a:prstGeom>
          <a:solidFill>
            <a:srgbClr val="223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223B5A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cxnSp>
        <p:nvCxnSpPr>
          <p:cNvPr id="29" name="직선 연결선 28"/>
          <p:cNvCxnSpPr>
            <a:cxnSpLocks/>
          </p:cNvCxnSpPr>
          <p:nvPr/>
        </p:nvCxnSpPr>
        <p:spPr>
          <a:xfrm>
            <a:off x="4596594" y="4305300"/>
            <a:ext cx="1209598" cy="0"/>
          </a:xfrm>
          <a:prstGeom prst="line">
            <a:avLst/>
          </a:prstGeom>
          <a:ln w="57150">
            <a:solidFill>
              <a:srgbClr val="22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돋보기 아이콘의 그림 | 무료 벡터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rot="5400000">
            <a:off x="-304800" y="2934689"/>
            <a:ext cx="4987376" cy="4987376"/>
          </a:xfrm>
          <a:prstGeom prst="rect">
            <a:avLst/>
          </a:prstGeom>
          <a:noFill/>
        </p:spPr>
      </p:pic>
      <p:cxnSp>
        <p:nvCxnSpPr>
          <p:cNvPr id="35" name="직선 연결선 34"/>
          <p:cNvCxnSpPr>
            <a:cxnSpLocks/>
          </p:cNvCxnSpPr>
          <p:nvPr/>
        </p:nvCxnSpPr>
        <p:spPr>
          <a:xfrm>
            <a:off x="4596594" y="6515100"/>
            <a:ext cx="1209598" cy="0"/>
          </a:xfrm>
          <a:prstGeom prst="line">
            <a:avLst/>
          </a:prstGeom>
          <a:ln w="57150">
            <a:solidFill>
              <a:srgbClr val="22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294DCE17-7FE9-422C-A2C4-DF56647B9DEB}"/>
              </a:ext>
            </a:extLst>
          </p:cNvPr>
          <p:cNvSpPr/>
          <p:nvPr/>
        </p:nvSpPr>
        <p:spPr>
          <a:xfrm>
            <a:off x="3926411" y="8680251"/>
            <a:ext cx="10757942" cy="666442"/>
          </a:xfrm>
          <a:prstGeom prst="parallelogram">
            <a:avLst/>
          </a:prstGeom>
          <a:solidFill>
            <a:srgbClr val="8AAB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83448" y="8614332"/>
            <a:ext cx="103707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따라서 좋은 사전 파일을 가지고 있는 것이 </a:t>
            </a:r>
            <a:r>
              <a:rPr kumimoji="0" lang="ko-KR" altLang="en-US" sz="4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중요</a:t>
            </a:r>
            <a:endParaRPr kumimoji="0" lang="ko-KR" altLang="en-US" sz="42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5E962097-CA68-47DE-9688-0FB5B66B3269}"/>
              </a:ext>
            </a:extLst>
          </p:cNvPr>
          <p:cNvSpPr txBox="1"/>
          <p:nvPr/>
        </p:nvSpPr>
        <p:spPr>
          <a:xfrm>
            <a:off x="1127378" y="967036"/>
            <a:ext cx="12733146" cy="101925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rPr>
              <a:t>연구 내용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  <a:cs typeface="+mn-cs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F2FFA9A1-9304-452C-AA7C-7504CD988E91}"/>
              </a:ext>
            </a:extLst>
          </p:cNvPr>
          <p:cNvSpPr txBox="1"/>
          <p:nvPr/>
        </p:nvSpPr>
        <p:spPr>
          <a:xfrm>
            <a:off x="1294004" y="1617803"/>
            <a:ext cx="5146915" cy="9103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WPA </a:t>
            </a:r>
            <a:r>
              <a:rPr lang="ko-KR" altLang="en-US" sz="3200" dirty="0">
                <a:solidFill>
                  <a:srgbClr val="27375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연구 설명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A1471A6-EE72-4CEA-9BC2-9BBC6A657703}"/>
              </a:ext>
            </a:extLst>
          </p:cNvPr>
          <p:cNvSpPr/>
          <p:nvPr/>
        </p:nvSpPr>
        <p:spPr>
          <a:xfrm>
            <a:off x="6308283" y="3512943"/>
            <a:ext cx="4775179" cy="1490027"/>
          </a:xfrm>
          <a:prstGeom prst="roundRect">
            <a:avLst/>
          </a:prstGeom>
          <a:solidFill>
            <a:srgbClr val="446196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223B5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Brute Force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E8F413C-608C-4FB1-92FB-26840A586B37}"/>
              </a:ext>
            </a:extLst>
          </p:cNvPr>
          <p:cNvSpPr/>
          <p:nvPr/>
        </p:nvSpPr>
        <p:spPr>
          <a:xfrm>
            <a:off x="6308283" y="5987733"/>
            <a:ext cx="4775179" cy="1490027"/>
          </a:xfrm>
          <a:prstGeom prst="roundRect">
            <a:avLst/>
          </a:prstGeom>
          <a:solidFill>
            <a:srgbClr val="446196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223B5A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Dictionary attack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57272"/>
            <a:ext cx="18288000" cy="9929730"/>
          </a:xfrm>
          <a:prstGeom prst="rect">
            <a:avLst/>
          </a:prstGeom>
          <a:solidFill>
            <a:srgbClr val="F9FCFF"/>
          </a:solidFill>
        </p:spPr>
        <p:txBody>
          <a:bodyPr/>
          <a:lstStyle/>
          <a:p>
            <a:pPr defTabSz="1371600" latinLnBrk="1">
              <a:defRPr/>
            </a:pPr>
            <a:endParaRPr lang="ko-KR" altLang="en-US" sz="27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6580F-E901-41E8-A01A-94A7CC47A9C8}"/>
              </a:ext>
            </a:extLst>
          </p:cNvPr>
          <p:cNvSpPr txBox="1"/>
          <p:nvPr/>
        </p:nvSpPr>
        <p:spPr>
          <a:xfrm>
            <a:off x="1422462" y="4107627"/>
            <a:ext cx="1430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 latinLnBrk="1"/>
            <a:r>
              <a:rPr lang="en-US" altLang="ko-KR" sz="6000" dirty="0">
                <a:solidFill>
                  <a:srgbClr val="4F81BD">
                    <a:lumMod val="75000"/>
                  </a:srgbClr>
                </a:solidFill>
                <a:latin typeface="Calibri"/>
                <a:ea typeface="나눔스퀘어 Bold" panose="020B0600000101010101" pitchFamily="50" charset="-127"/>
              </a:rPr>
              <a:t>02</a:t>
            </a:r>
            <a:endParaRPr lang="ko-KR" altLang="en-US" sz="6000" dirty="0">
              <a:solidFill>
                <a:srgbClr val="4F81BD">
                  <a:lumMod val="75000"/>
                </a:srgbClr>
              </a:solidFill>
              <a:latin typeface="Calibri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969D6-9C73-41A1-A39F-E0FB0E94BA8A}"/>
              </a:ext>
            </a:extLst>
          </p:cNvPr>
          <p:cNvSpPr txBox="1"/>
          <p:nvPr/>
        </p:nvSpPr>
        <p:spPr>
          <a:xfrm>
            <a:off x="2612104" y="4361543"/>
            <a:ext cx="117828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 latinLnBrk="1"/>
            <a:r>
              <a:rPr lang="ko-KR" altLang="en-US" sz="27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무선랜 정보 확인 후 모니터 모드로 변경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5853F27-2E36-4E20-AA86-DE2137E1D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834" y="1986289"/>
            <a:ext cx="4138019" cy="4309484"/>
          </a:xfrm>
          <a:prstGeom prst="rect">
            <a:avLst/>
          </a:prstGeom>
        </p:spPr>
      </p:pic>
      <p:grpSp>
        <p:nvGrpSpPr>
          <p:cNvPr id="22" name="Group 105">
            <a:extLst>
              <a:ext uri="{FF2B5EF4-FFF2-40B4-BE49-F238E27FC236}">
                <a16:creationId xmlns:a16="http://schemas.microsoft.com/office/drawing/2014/main" id="{7EDA4AEC-78AC-4ABD-88F3-E75838630339}"/>
              </a:ext>
            </a:extLst>
          </p:cNvPr>
          <p:cNvGrpSpPr/>
          <p:nvPr/>
        </p:nvGrpSpPr>
        <p:grpSpPr>
          <a:xfrm>
            <a:off x="12449515" y="4236507"/>
            <a:ext cx="1945433" cy="553998"/>
            <a:chOff x="0" y="0"/>
            <a:chExt cx="2230952" cy="306244"/>
          </a:xfrm>
        </p:grpSpPr>
        <p:sp>
          <p:nvSpPr>
            <p:cNvPr id="23" name="Freeform 106">
              <a:extLst>
                <a:ext uri="{FF2B5EF4-FFF2-40B4-BE49-F238E27FC236}">
                  <a16:creationId xmlns:a16="http://schemas.microsoft.com/office/drawing/2014/main" id="{B6F8ABB8-FD83-4CEB-AE19-D91FDC75584E}"/>
                </a:ext>
              </a:extLst>
            </p:cNvPr>
            <p:cNvSpPr/>
            <p:nvPr/>
          </p:nvSpPr>
          <p:spPr>
            <a:xfrm>
              <a:off x="0" y="0"/>
              <a:ext cx="2230952" cy="306244"/>
            </a:xfrm>
            <a:custGeom>
              <a:avLst/>
              <a:gdLst/>
              <a:ahLst/>
              <a:cxnLst/>
              <a:rect l="l" t="t" r="r" b="b"/>
              <a:pathLst>
                <a:path w="2230952" h="306244">
                  <a:moveTo>
                    <a:pt x="0" y="0"/>
                  </a:moveTo>
                  <a:lnTo>
                    <a:pt x="0" y="306244"/>
                  </a:lnTo>
                  <a:lnTo>
                    <a:pt x="2230952" y="306244"/>
                  </a:lnTo>
                  <a:lnTo>
                    <a:pt x="2230952" y="0"/>
                  </a:lnTo>
                  <a:lnTo>
                    <a:pt x="0" y="0"/>
                  </a:lnTo>
                  <a:close/>
                  <a:moveTo>
                    <a:pt x="2169992" y="245284"/>
                  </a:moveTo>
                  <a:lnTo>
                    <a:pt x="59690" y="245284"/>
                  </a:lnTo>
                  <a:lnTo>
                    <a:pt x="59690" y="59690"/>
                  </a:lnTo>
                  <a:lnTo>
                    <a:pt x="2169992" y="59690"/>
                  </a:lnTo>
                  <a:lnTo>
                    <a:pt x="2169992" y="245284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96E5B75-3EB4-4DE8-A1F2-C3A17EA2542C}"/>
              </a:ext>
            </a:extLst>
          </p:cNvPr>
          <p:cNvSpPr txBox="1"/>
          <p:nvPr/>
        </p:nvSpPr>
        <p:spPr>
          <a:xfrm>
            <a:off x="14402968" y="6692529"/>
            <a:ext cx="646331" cy="12982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defTabSz="1371600" latinLnBrk="1"/>
            <a:r>
              <a:rPr lang="en-US" altLang="ko-KR" sz="3000" b="1" dirty="0">
                <a:solidFill>
                  <a:prstClr val="black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. .</a:t>
            </a:r>
            <a:endParaRPr lang="ko-KR" altLang="en-US" sz="3000" b="1" dirty="0">
              <a:solidFill>
                <a:prstClr val="black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81F64A-5B41-488A-91F8-1BD75E24C54F}"/>
              </a:ext>
            </a:extLst>
          </p:cNvPr>
          <p:cNvSpPr txBox="1"/>
          <p:nvPr/>
        </p:nvSpPr>
        <p:spPr>
          <a:xfrm>
            <a:off x="12449515" y="7824048"/>
            <a:ext cx="4898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 latinLnBrk="1"/>
            <a:r>
              <a:rPr lang="ko-KR" altLang="en-US" sz="3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lang="en-US" altLang="ko-KR" sz="3600" b="1" dirty="0">
                <a:solidFill>
                  <a:srgbClr val="7B9A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38000</a:t>
            </a:r>
            <a:r>
              <a:rPr lang="ko-KR" altLang="en-US" sz="3600" b="1" dirty="0">
                <a:solidFill>
                  <a:srgbClr val="7B9AD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ko-KR" altLang="en-US" sz="3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비밀번호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97A5F977-29A7-4782-B5B7-0E6F83D1798E}"/>
              </a:ext>
            </a:extLst>
          </p:cNvPr>
          <p:cNvSpPr txBox="1"/>
          <p:nvPr/>
        </p:nvSpPr>
        <p:spPr>
          <a:xfrm>
            <a:off x="1127378" y="967036"/>
            <a:ext cx="12733146" cy="101925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rPr>
              <a:t>연구 내용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  <a:cs typeface="+mn-cs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A9ADD52A-17F5-44E7-B7A8-10EB83536AE0}"/>
              </a:ext>
            </a:extLst>
          </p:cNvPr>
          <p:cNvSpPr txBox="1"/>
          <p:nvPr/>
        </p:nvSpPr>
        <p:spPr>
          <a:xfrm>
            <a:off x="1294004" y="1617803"/>
            <a:ext cx="5146915" cy="9103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W</a:t>
            </a:r>
            <a:r>
              <a:rPr lang="en-US" altLang="ko-KR" sz="3200" dirty="0">
                <a:solidFill>
                  <a:srgbClr val="27375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PA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연구 과정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11529-5C00-463C-96B9-0153F744270C}"/>
              </a:ext>
            </a:extLst>
          </p:cNvPr>
          <p:cNvSpPr txBox="1"/>
          <p:nvPr/>
        </p:nvSpPr>
        <p:spPr>
          <a:xfrm>
            <a:off x="1402564" y="2901274"/>
            <a:ext cx="1430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 latinLnBrk="1"/>
            <a:r>
              <a:rPr lang="en-US" altLang="ko-KR" sz="6000" dirty="0">
                <a:solidFill>
                  <a:srgbClr val="4F81BD">
                    <a:lumMod val="75000"/>
                  </a:srgbClr>
                </a:solidFill>
                <a:latin typeface="Calibri"/>
                <a:ea typeface="나눔스퀘어 Bold" panose="020B0600000101010101" pitchFamily="50" charset="-127"/>
              </a:rPr>
              <a:t>01</a:t>
            </a:r>
            <a:endParaRPr lang="ko-KR" altLang="en-US" sz="6000" dirty="0">
              <a:solidFill>
                <a:srgbClr val="4F81BD">
                  <a:lumMod val="75000"/>
                </a:srgbClr>
              </a:solidFill>
              <a:latin typeface="Calibri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6F4B56-853D-40C6-A2F0-3BD8298EC859}"/>
              </a:ext>
            </a:extLst>
          </p:cNvPr>
          <p:cNvSpPr txBox="1"/>
          <p:nvPr/>
        </p:nvSpPr>
        <p:spPr>
          <a:xfrm>
            <a:off x="2502705" y="3158704"/>
            <a:ext cx="11782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 latinLnBrk="1"/>
            <a:r>
              <a:rPr lang="ko-KR" altLang="en-US" sz="28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와이파이의 비밀번호를 사전파일 안에 있는 비밀번호로 변경</a:t>
            </a:r>
          </a:p>
        </p:txBody>
      </p:sp>
    </p:spTree>
    <p:extLst>
      <p:ext uri="{BB962C8B-B14F-4D97-AF65-F5344CB8AC3E}">
        <p14:creationId xmlns:p14="http://schemas.microsoft.com/office/powerpoint/2010/main" val="304002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57272"/>
            <a:ext cx="18288000" cy="9929730"/>
          </a:xfrm>
          <a:prstGeom prst="rect">
            <a:avLst/>
          </a:prstGeom>
          <a:solidFill>
            <a:srgbClr val="F9FCFF"/>
          </a:solidFill>
        </p:spPr>
        <p:txBody>
          <a:bodyPr/>
          <a:lstStyle/>
          <a:p>
            <a:pPr defTabSz="1371600" latinLnBrk="1">
              <a:defRPr/>
            </a:pPr>
            <a:endParaRPr lang="ko-KR" altLang="en-US" sz="27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2626E-1807-4612-AE1A-30C6C628489A}"/>
              </a:ext>
            </a:extLst>
          </p:cNvPr>
          <p:cNvSpPr txBox="1"/>
          <p:nvPr/>
        </p:nvSpPr>
        <p:spPr>
          <a:xfrm>
            <a:off x="1402564" y="2901274"/>
            <a:ext cx="1430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 latinLnBrk="1"/>
            <a:r>
              <a:rPr lang="en-US" altLang="ko-KR" sz="6000" dirty="0">
                <a:solidFill>
                  <a:srgbClr val="4F81BD">
                    <a:lumMod val="75000"/>
                  </a:srgbClr>
                </a:solidFill>
                <a:latin typeface="Calibri"/>
                <a:ea typeface="나눔스퀘어 Bold" panose="020B0600000101010101" pitchFamily="50" charset="-127"/>
              </a:rPr>
              <a:t>03</a:t>
            </a:r>
            <a:endParaRPr lang="ko-KR" altLang="en-US" sz="6000" dirty="0">
              <a:solidFill>
                <a:srgbClr val="4F81BD">
                  <a:lumMod val="75000"/>
                </a:srgbClr>
              </a:solidFill>
              <a:latin typeface="Calibri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0F1DBA-7BDD-420A-BA43-61CB978ED0E4}"/>
              </a:ext>
            </a:extLst>
          </p:cNvPr>
          <p:cNvSpPr txBox="1"/>
          <p:nvPr/>
        </p:nvSpPr>
        <p:spPr>
          <a:xfrm>
            <a:off x="2514600" y="2975530"/>
            <a:ext cx="1181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 latinLnBrk="1">
              <a:defRPr/>
            </a:pPr>
            <a:r>
              <a:rPr lang="ko-KR" altLang="en-US" sz="28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사용자의 연결을 기다리거나</a:t>
            </a:r>
            <a:r>
              <a:rPr lang="en-US" altLang="ko-KR" sz="28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Dos </a:t>
            </a:r>
            <a:r>
              <a:rPr lang="ko-KR" altLang="en-US" sz="28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공격을 통해 무선랜의 인증 절차를 유도해 </a:t>
            </a:r>
            <a:r>
              <a:rPr lang="en-US" altLang="ko-KR" sz="28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4Wayhandshake </a:t>
            </a:r>
            <a:r>
              <a:rPr lang="ko-KR" altLang="en-US" sz="28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패킷을 수집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58EED2B1-2562-47AA-94D4-BABDF62C96BB}"/>
              </a:ext>
            </a:extLst>
          </p:cNvPr>
          <p:cNvSpPr txBox="1"/>
          <p:nvPr/>
        </p:nvSpPr>
        <p:spPr>
          <a:xfrm>
            <a:off x="1127378" y="967036"/>
            <a:ext cx="12733146" cy="101925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rPr>
              <a:t>연구 내용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  <a:cs typeface="+mn-cs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432FDDC4-DFF4-4684-95B4-9D8FE57FAB6E}"/>
              </a:ext>
            </a:extLst>
          </p:cNvPr>
          <p:cNvSpPr txBox="1"/>
          <p:nvPr/>
        </p:nvSpPr>
        <p:spPr>
          <a:xfrm>
            <a:off x="1294004" y="1617803"/>
            <a:ext cx="5146915" cy="9103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W</a:t>
            </a:r>
            <a:r>
              <a:rPr lang="en-US" altLang="ko-KR" sz="3200" dirty="0">
                <a:solidFill>
                  <a:srgbClr val="27375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PA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연구 과정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0B4AA60-0E6A-4CE0-8492-164A9C6AD6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80"/>
          <a:stretch>
            <a:fillRect/>
          </a:stretch>
        </p:blipFill>
        <p:spPr>
          <a:xfrm>
            <a:off x="2149078" y="5113111"/>
            <a:ext cx="14504766" cy="4532476"/>
          </a:xfrm>
          <a:prstGeom prst="rect">
            <a:avLst/>
          </a:prstGeom>
        </p:spPr>
      </p:pic>
      <p:grpSp>
        <p:nvGrpSpPr>
          <p:cNvPr id="24" name="Group 105">
            <a:extLst>
              <a:ext uri="{FF2B5EF4-FFF2-40B4-BE49-F238E27FC236}">
                <a16:creationId xmlns:a16="http://schemas.microsoft.com/office/drawing/2014/main" id="{B1546434-5D6B-4C9F-BED0-F6E54F96A452}"/>
              </a:ext>
            </a:extLst>
          </p:cNvPr>
          <p:cNvGrpSpPr/>
          <p:nvPr/>
        </p:nvGrpSpPr>
        <p:grpSpPr>
          <a:xfrm>
            <a:off x="10896600" y="5212837"/>
            <a:ext cx="5394722" cy="1072536"/>
            <a:chOff x="0" y="0"/>
            <a:chExt cx="2230952" cy="306244"/>
          </a:xfrm>
        </p:grpSpPr>
        <p:sp>
          <p:nvSpPr>
            <p:cNvPr id="25" name="Freeform 106">
              <a:extLst>
                <a:ext uri="{FF2B5EF4-FFF2-40B4-BE49-F238E27FC236}">
                  <a16:creationId xmlns:a16="http://schemas.microsoft.com/office/drawing/2014/main" id="{CBF097E2-5003-42F5-A08B-917ECBF7D84F}"/>
                </a:ext>
              </a:extLst>
            </p:cNvPr>
            <p:cNvSpPr/>
            <p:nvPr/>
          </p:nvSpPr>
          <p:spPr>
            <a:xfrm>
              <a:off x="0" y="0"/>
              <a:ext cx="2230952" cy="306244"/>
            </a:xfrm>
            <a:custGeom>
              <a:avLst/>
              <a:gdLst/>
              <a:ahLst/>
              <a:cxnLst/>
              <a:rect l="l" t="t" r="r" b="b"/>
              <a:pathLst>
                <a:path w="2230952" h="306244">
                  <a:moveTo>
                    <a:pt x="0" y="0"/>
                  </a:moveTo>
                  <a:lnTo>
                    <a:pt x="0" y="306244"/>
                  </a:lnTo>
                  <a:lnTo>
                    <a:pt x="2230952" y="306244"/>
                  </a:lnTo>
                  <a:lnTo>
                    <a:pt x="2230952" y="0"/>
                  </a:lnTo>
                  <a:lnTo>
                    <a:pt x="0" y="0"/>
                  </a:lnTo>
                  <a:close/>
                  <a:moveTo>
                    <a:pt x="2169992" y="245284"/>
                  </a:moveTo>
                  <a:lnTo>
                    <a:pt x="59690" y="245284"/>
                  </a:lnTo>
                  <a:lnTo>
                    <a:pt x="59690" y="59690"/>
                  </a:lnTo>
                  <a:lnTo>
                    <a:pt x="2169992" y="59690"/>
                  </a:lnTo>
                  <a:lnTo>
                    <a:pt x="2169992" y="24528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2" name="Picture 6" descr="Teclado De Computador, Tecla Enter, ícones Do Computador png transparente  grátis">
            <a:extLst>
              <a:ext uri="{FF2B5EF4-FFF2-40B4-BE49-F238E27FC236}">
                <a16:creationId xmlns:a16="http://schemas.microsoft.com/office/drawing/2014/main" id="{6459BF2E-9404-46C4-9558-D329AADFF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6000" y1="61222" x2="36000" y2="61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3035" y="4059888"/>
            <a:ext cx="1076574" cy="95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FDB185A-C841-48AB-98F4-129FC671AE37}"/>
              </a:ext>
            </a:extLst>
          </p:cNvPr>
          <p:cNvSpPr/>
          <p:nvPr/>
        </p:nvSpPr>
        <p:spPr>
          <a:xfrm>
            <a:off x="2153560" y="4224957"/>
            <a:ext cx="13467440" cy="626793"/>
          </a:xfrm>
          <a:prstGeom prst="roundRect">
            <a:avLst/>
          </a:prstGeom>
          <a:solidFill>
            <a:srgbClr val="446196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airodump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-ng [interface name] --channel -[channel Num] --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bssid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[MAC Address] -w [Filename]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43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99381" y="357270"/>
            <a:ext cx="19486763" cy="10506032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3" name="TextBox 3"/>
          <p:cNvSpPr txBox="1"/>
          <p:nvPr/>
        </p:nvSpPr>
        <p:spPr>
          <a:xfrm>
            <a:off x="533400" y="631776"/>
            <a:ext cx="12733146" cy="1000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ko-KR" altLang="en-US" sz="6000" dirty="0">
                <a:solidFill>
                  <a:srgbClr val="273755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목차</a:t>
            </a:r>
            <a:endParaRPr lang="en-US" sz="6000" dirty="0">
              <a:solidFill>
                <a:srgbClr val="273755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E891AD2-88CF-442B-A83D-7FA60EF04B0D}"/>
              </a:ext>
            </a:extLst>
          </p:cNvPr>
          <p:cNvGrpSpPr/>
          <p:nvPr/>
        </p:nvGrpSpPr>
        <p:grpSpPr>
          <a:xfrm>
            <a:off x="-228600" y="3695700"/>
            <a:ext cx="18745200" cy="2339752"/>
            <a:chOff x="-228600" y="3162300"/>
            <a:chExt cx="18745200" cy="2339752"/>
          </a:xfrm>
        </p:grpSpPr>
        <p:sp>
          <p:nvSpPr>
            <p:cNvPr id="4" name="AutoShape 4"/>
            <p:cNvSpPr/>
            <p:nvPr/>
          </p:nvSpPr>
          <p:spPr>
            <a:xfrm>
              <a:off x="-228600" y="3162300"/>
              <a:ext cx="18745200" cy="95250"/>
            </a:xfrm>
            <a:prstGeom prst="rect">
              <a:avLst/>
            </a:prstGeom>
            <a:solidFill>
              <a:srgbClr val="8AABCA"/>
            </a:solidFill>
          </p:spPr>
        </p:sp>
        <p:grpSp>
          <p:nvGrpSpPr>
            <p:cNvPr id="5" name="Group 5"/>
            <p:cNvGrpSpPr/>
            <p:nvPr/>
          </p:nvGrpSpPr>
          <p:grpSpPr>
            <a:xfrm rot="5400000">
              <a:off x="701541" y="3313571"/>
              <a:ext cx="663647" cy="399205"/>
              <a:chOff x="0" y="0"/>
              <a:chExt cx="732613" cy="4406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732613" cy="440690"/>
              </a:xfrm>
              <a:custGeom>
                <a:avLst/>
                <a:gdLst/>
                <a:ahLst/>
                <a:cxnLst/>
                <a:rect l="l" t="t" r="r" b="b"/>
                <a:pathLst>
                  <a:path w="732613" h="440690">
                    <a:moveTo>
                      <a:pt x="694513" y="0"/>
                    </a:moveTo>
                    <a:cubicBezTo>
                      <a:pt x="672923" y="0"/>
                      <a:pt x="656413" y="16510"/>
                      <a:pt x="656413" y="38100"/>
                    </a:cubicBezTo>
                    <a:lnTo>
                      <a:pt x="656413" y="193040"/>
                    </a:lnTo>
                    <a:lnTo>
                      <a:pt x="76200" y="193040"/>
                    </a:lnTo>
                    <a:lnTo>
                      <a:pt x="76200" y="38100"/>
                    </a:lnTo>
                    <a:cubicBezTo>
                      <a:pt x="76200" y="16510"/>
                      <a:pt x="59690" y="0"/>
                      <a:pt x="38100" y="0"/>
                    </a:cubicBezTo>
                    <a:cubicBezTo>
                      <a:pt x="16510" y="0"/>
                      <a:pt x="0" y="16510"/>
                      <a:pt x="0" y="38100"/>
                    </a:cubicBezTo>
                    <a:lnTo>
                      <a:pt x="0" y="402590"/>
                    </a:lnTo>
                    <a:cubicBezTo>
                      <a:pt x="0" y="424180"/>
                      <a:pt x="16510" y="440690"/>
                      <a:pt x="38100" y="440690"/>
                    </a:cubicBezTo>
                    <a:cubicBezTo>
                      <a:pt x="59690" y="440690"/>
                      <a:pt x="76200" y="424180"/>
                      <a:pt x="76200" y="402590"/>
                    </a:cubicBezTo>
                    <a:lnTo>
                      <a:pt x="76200" y="269240"/>
                    </a:lnTo>
                    <a:lnTo>
                      <a:pt x="656413" y="269240"/>
                    </a:lnTo>
                    <a:lnTo>
                      <a:pt x="656413" y="402590"/>
                    </a:lnTo>
                    <a:cubicBezTo>
                      <a:pt x="656413" y="424180"/>
                      <a:pt x="672923" y="440690"/>
                      <a:pt x="694513" y="440690"/>
                    </a:cubicBezTo>
                    <a:cubicBezTo>
                      <a:pt x="716103" y="440690"/>
                      <a:pt x="732613" y="424180"/>
                      <a:pt x="732613" y="402590"/>
                    </a:cubicBezTo>
                    <a:lnTo>
                      <a:pt x="732613" y="38100"/>
                    </a:lnTo>
                    <a:cubicBezTo>
                      <a:pt x="732613" y="16510"/>
                      <a:pt x="714833" y="0"/>
                      <a:pt x="694513" y="0"/>
                    </a:cubicBezTo>
                    <a:close/>
                  </a:path>
                </a:pathLst>
              </a:custGeom>
              <a:solidFill>
                <a:srgbClr val="8AABCA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 rot="5400000">
              <a:off x="3966654" y="3313571"/>
              <a:ext cx="663647" cy="399205"/>
              <a:chOff x="0" y="0"/>
              <a:chExt cx="732613" cy="4406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32613" cy="440690"/>
              </a:xfrm>
              <a:custGeom>
                <a:avLst/>
                <a:gdLst/>
                <a:ahLst/>
                <a:cxnLst/>
                <a:rect l="l" t="t" r="r" b="b"/>
                <a:pathLst>
                  <a:path w="732613" h="440690">
                    <a:moveTo>
                      <a:pt x="694513" y="0"/>
                    </a:moveTo>
                    <a:cubicBezTo>
                      <a:pt x="672923" y="0"/>
                      <a:pt x="656413" y="16510"/>
                      <a:pt x="656413" y="38100"/>
                    </a:cubicBezTo>
                    <a:lnTo>
                      <a:pt x="656413" y="193040"/>
                    </a:lnTo>
                    <a:lnTo>
                      <a:pt x="76200" y="193040"/>
                    </a:lnTo>
                    <a:lnTo>
                      <a:pt x="76200" y="38100"/>
                    </a:lnTo>
                    <a:cubicBezTo>
                      <a:pt x="76200" y="16510"/>
                      <a:pt x="59690" y="0"/>
                      <a:pt x="38100" y="0"/>
                    </a:cubicBezTo>
                    <a:cubicBezTo>
                      <a:pt x="16510" y="0"/>
                      <a:pt x="0" y="16510"/>
                      <a:pt x="0" y="38100"/>
                    </a:cubicBezTo>
                    <a:lnTo>
                      <a:pt x="0" y="402590"/>
                    </a:lnTo>
                    <a:cubicBezTo>
                      <a:pt x="0" y="424180"/>
                      <a:pt x="16510" y="440690"/>
                      <a:pt x="38100" y="440690"/>
                    </a:cubicBezTo>
                    <a:cubicBezTo>
                      <a:pt x="59690" y="440690"/>
                      <a:pt x="76200" y="424180"/>
                      <a:pt x="76200" y="402590"/>
                    </a:cubicBezTo>
                    <a:lnTo>
                      <a:pt x="76200" y="269240"/>
                    </a:lnTo>
                    <a:lnTo>
                      <a:pt x="656413" y="269240"/>
                    </a:lnTo>
                    <a:lnTo>
                      <a:pt x="656413" y="402590"/>
                    </a:lnTo>
                    <a:cubicBezTo>
                      <a:pt x="656413" y="424180"/>
                      <a:pt x="672923" y="440690"/>
                      <a:pt x="694513" y="440690"/>
                    </a:cubicBezTo>
                    <a:cubicBezTo>
                      <a:pt x="716103" y="440690"/>
                      <a:pt x="732613" y="424180"/>
                      <a:pt x="732613" y="402590"/>
                    </a:cubicBezTo>
                    <a:lnTo>
                      <a:pt x="732613" y="38100"/>
                    </a:lnTo>
                    <a:cubicBezTo>
                      <a:pt x="732613" y="16510"/>
                      <a:pt x="714833" y="0"/>
                      <a:pt x="694513" y="0"/>
                    </a:cubicBezTo>
                    <a:close/>
                  </a:path>
                </a:pathLst>
              </a:custGeom>
              <a:solidFill>
                <a:srgbClr val="8AABCA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7252221" y="3313571"/>
              <a:ext cx="663647" cy="399205"/>
              <a:chOff x="0" y="0"/>
              <a:chExt cx="732613" cy="4406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32613" cy="440690"/>
              </a:xfrm>
              <a:custGeom>
                <a:avLst/>
                <a:gdLst/>
                <a:ahLst/>
                <a:cxnLst/>
                <a:rect l="l" t="t" r="r" b="b"/>
                <a:pathLst>
                  <a:path w="732613" h="440690">
                    <a:moveTo>
                      <a:pt x="694513" y="0"/>
                    </a:moveTo>
                    <a:cubicBezTo>
                      <a:pt x="672923" y="0"/>
                      <a:pt x="656413" y="16510"/>
                      <a:pt x="656413" y="38100"/>
                    </a:cubicBezTo>
                    <a:lnTo>
                      <a:pt x="656413" y="193040"/>
                    </a:lnTo>
                    <a:lnTo>
                      <a:pt x="76200" y="193040"/>
                    </a:lnTo>
                    <a:lnTo>
                      <a:pt x="76200" y="38100"/>
                    </a:lnTo>
                    <a:cubicBezTo>
                      <a:pt x="76200" y="16510"/>
                      <a:pt x="59690" y="0"/>
                      <a:pt x="38100" y="0"/>
                    </a:cubicBezTo>
                    <a:cubicBezTo>
                      <a:pt x="16510" y="0"/>
                      <a:pt x="0" y="16510"/>
                      <a:pt x="0" y="38100"/>
                    </a:cubicBezTo>
                    <a:lnTo>
                      <a:pt x="0" y="402590"/>
                    </a:lnTo>
                    <a:cubicBezTo>
                      <a:pt x="0" y="424180"/>
                      <a:pt x="16510" y="440690"/>
                      <a:pt x="38100" y="440690"/>
                    </a:cubicBezTo>
                    <a:cubicBezTo>
                      <a:pt x="59690" y="440690"/>
                      <a:pt x="76200" y="424180"/>
                      <a:pt x="76200" y="402590"/>
                    </a:cubicBezTo>
                    <a:lnTo>
                      <a:pt x="76200" y="269240"/>
                    </a:lnTo>
                    <a:lnTo>
                      <a:pt x="656413" y="269240"/>
                    </a:lnTo>
                    <a:lnTo>
                      <a:pt x="656413" y="402590"/>
                    </a:lnTo>
                    <a:cubicBezTo>
                      <a:pt x="656413" y="424180"/>
                      <a:pt x="672923" y="440690"/>
                      <a:pt x="694513" y="440690"/>
                    </a:cubicBezTo>
                    <a:cubicBezTo>
                      <a:pt x="716103" y="440690"/>
                      <a:pt x="732613" y="424180"/>
                      <a:pt x="732613" y="402590"/>
                    </a:cubicBezTo>
                    <a:lnTo>
                      <a:pt x="732613" y="38100"/>
                    </a:lnTo>
                    <a:cubicBezTo>
                      <a:pt x="732613" y="16510"/>
                      <a:pt x="714833" y="0"/>
                      <a:pt x="694513" y="0"/>
                    </a:cubicBezTo>
                    <a:close/>
                  </a:path>
                </a:pathLst>
              </a:custGeom>
              <a:solidFill>
                <a:srgbClr val="8AABCA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5400000">
              <a:off x="10640072" y="3313571"/>
              <a:ext cx="663647" cy="399205"/>
              <a:chOff x="0" y="0"/>
              <a:chExt cx="732613" cy="4406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32613" cy="440690"/>
              </a:xfrm>
              <a:custGeom>
                <a:avLst/>
                <a:gdLst/>
                <a:ahLst/>
                <a:cxnLst/>
                <a:rect l="l" t="t" r="r" b="b"/>
                <a:pathLst>
                  <a:path w="732613" h="440690">
                    <a:moveTo>
                      <a:pt x="694513" y="0"/>
                    </a:moveTo>
                    <a:cubicBezTo>
                      <a:pt x="672923" y="0"/>
                      <a:pt x="656413" y="16510"/>
                      <a:pt x="656413" y="38100"/>
                    </a:cubicBezTo>
                    <a:lnTo>
                      <a:pt x="656413" y="193040"/>
                    </a:lnTo>
                    <a:lnTo>
                      <a:pt x="76200" y="193040"/>
                    </a:lnTo>
                    <a:lnTo>
                      <a:pt x="76200" y="38100"/>
                    </a:lnTo>
                    <a:cubicBezTo>
                      <a:pt x="76200" y="16510"/>
                      <a:pt x="59690" y="0"/>
                      <a:pt x="38100" y="0"/>
                    </a:cubicBezTo>
                    <a:cubicBezTo>
                      <a:pt x="16510" y="0"/>
                      <a:pt x="0" y="16510"/>
                      <a:pt x="0" y="38100"/>
                    </a:cubicBezTo>
                    <a:lnTo>
                      <a:pt x="0" y="402590"/>
                    </a:lnTo>
                    <a:cubicBezTo>
                      <a:pt x="0" y="424180"/>
                      <a:pt x="16510" y="440690"/>
                      <a:pt x="38100" y="440690"/>
                    </a:cubicBezTo>
                    <a:cubicBezTo>
                      <a:pt x="59690" y="440690"/>
                      <a:pt x="76200" y="424180"/>
                      <a:pt x="76200" y="402590"/>
                    </a:cubicBezTo>
                    <a:lnTo>
                      <a:pt x="76200" y="269240"/>
                    </a:lnTo>
                    <a:lnTo>
                      <a:pt x="656413" y="269240"/>
                    </a:lnTo>
                    <a:lnTo>
                      <a:pt x="656413" y="402590"/>
                    </a:lnTo>
                    <a:cubicBezTo>
                      <a:pt x="656413" y="424180"/>
                      <a:pt x="672923" y="440690"/>
                      <a:pt x="694513" y="440690"/>
                    </a:cubicBezTo>
                    <a:cubicBezTo>
                      <a:pt x="716103" y="440690"/>
                      <a:pt x="732613" y="424180"/>
                      <a:pt x="732613" y="402590"/>
                    </a:cubicBezTo>
                    <a:lnTo>
                      <a:pt x="732613" y="38100"/>
                    </a:lnTo>
                    <a:cubicBezTo>
                      <a:pt x="732613" y="16510"/>
                      <a:pt x="714833" y="0"/>
                      <a:pt x="694513" y="0"/>
                    </a:cubicBezTo>
                    <a:close/>
                  </a:path>
                </a:pathLst>
              </a:custGeom>
              <a:solidFill>
                <a:srgbClr val="8AABCA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 rot="5400000">
              <a:off x="14150661" y="3313571"/>
              <a:ext cx="663647" cy="399205"/>
              <a:chOff x="0" y="0"/>
              <a:chExt cx="732613" cy="4406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732613" cy="440690"/>
              </a:xfrm>
              <a:custGeom>
                <a:avLst/>
                <a:gdLst/>
                <a:ahLst/>
                <a:cxnLst/>
                <a:rect l="l" t="t" r="r" b="b"/>
                <a:pathLst>
                  <a:path w="732613" h="440690">
                    <a:moveTo>
                      <a:pt x="694513" y="0"/>
                    </a:moveTo>
                    <a:cubicBezTo>
                      <a:pt x="672923" y="0"/>
                      <a:pt x="656413" y="16510"/>
                      <a:pt x="656413" y="38100"/>
                    </a:cubicBezTo>
                    <a:lnTo>
                      <a:pt x="656413" y="193040"/>
                    </a:lnTo>
                    <a:lnTo>
                      <a:pt x="76200" y="193040"/>
                    </a:lnTo>
                    <a:lnTo>
                      <a:pt x="76200" y="38100"/>
                    </a:lnTo>
                    <a:cubicBezTo>
                      <a:pt x="76200" y="16510"/>
                      <a:pt x="59690" y="0"/>
                      <a:pt x="38100" y="0"/>
                    </a:cubicBezTo>
                    <a:cubicBezTo>
                      <a:pt x="16510" y="0"/>
                      <a:pt x="0" y="16510"/>
                      <a:pt x="0" y="38100"/>
                    </a:cubicBezTo>
                    <a:lnTo>
                      <a:pt x="0" y="402590"/>
                    </a:lnTo>
                    <a:cubicBezTo>
                      <a:pt x="0" y="424180"/>
                      <a:pt x="16510" y="440690"/>
                      <a:pt x="38100" y="440690"/>
                    </a:cubicBezTo>
                    <a:cubicBezTo>
                      <a:pt x="59690" y="440690"/>
                      <a:pt x="76200" y="424180"/>
                      <a:pt x="76200" y="402590"/>
                    </a:cubicBezTo>
                    <a:lnTo>
                      <a:pt x="76200" y="269240"/>
                    </a:lnTo>
                    <a:lnTo>
                      <a:pt x="656413" y="269240"/>
                    </a:lnTo>
                    <a:lnTo>
                      <a:pt x="656413" y="402590"/>
                    </a:lnTo>
                    <a:cubicBezTo>
                      <a:pt x="656413" y="424180"/>
                      <a:pt x="672923" y="440690"/>
                      <a:pt x="694513" y="440690"/>
                    </a:cubicBezTo>
                    <a:cubicBezTo>
                      <a:pt x="716103" y="440690"/>
                      <a:pt x="732613" y="424180"/>
                      <a:pt x="732613" y="402590"/>
                    </a:cubicBezTo>
                    <a:lnTo>
                      <a:pt x="732613" y="38100"/>
                    </a:lnTo>
                    <a:cubicBezTo>
                      <a:pt x="732613" y="16510"/>
                      <a:pt x="714833" y="0"/>
                      <a:pt x="694513" y="0"/>
                    </a:cubicBezTo>
                    <a:close/>
                  </a:path>
                </a:pathLst>
              </a:custGeom>
              <a:solidFill>
                <a:srgbClr val="8AABCA"/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4098875" y="4146319"/>
              <a:ext cx="2619033" cy="1353617"/>
              <a:chOff x="0" y="-74556"/>
              <a:chExt cx="3492045" cy="1804824"/>
            </a:xfrm>
          </p:grpSpPr>
          <p:sp>
            <p:nvSpPr>
              <p:cNvPr id="19" name="TextBox 19"/>
              <p:cNvSpPr txBox="1"/>
              <p:nvPr/>
            </p:nvSpPr>
            <p:spPr>
              <a:xfrm>
                <a:off x="0" y="-74556"/>
                <a:ext cx="3492045" cy="61555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600"/>
                  </a:lnSpc>
                </a:pPr>
                <a:r>
                  <a:rPr lang="en-US" sz="3200" dirty="0">
                    <a:solidFill>
                      <a:srgbClr val="446196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2. </a:t>
                </a:r>
                <a:r>
                  <a:rPr lang="ko-KR" altLang="en-US" sz="3200" dirty="0">
                    <a:solidFill>
                      <a:srgbClr val="446196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무선공유기</a:t>
                </a:r>
                <a:endParaRPr lang="en-US" sz="3200" dirty="0">
                  <a:solidFill>
                    <a:srgbClr val="446196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819762"/>
                <a:ext cx="2860543" cy="91050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285750" indent="-285750" algn="l">
                  <a:lnSpc>
                    <a:spcPts val="27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73755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WEP</a:t>
                </a:r>
              </a:p>
              <a:p>
                <a:pPr marL="285750" indent="-285750" algn="l">
                  <a:lnSpc>
                    <a:spcPts val="27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73755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WPA</a:t>
                </a: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7384442" y="4148435"/>
              <a:ext cx="2619033" cy="1353617"/>
              <a:chOff x="0" y="-74556"/>
              <a:chExt cx="3492045" cy="1804823"/>
            </a:xfrm>
          </p:grpSpPr>
          <p:sp>
            <p:nvSpPr>
              <p:cNvPr id="22" name="TextBox 22"/>
              <p:cNvSpPr txBox="1"/>
              <p:nvPr/>
            </p:nvSpPr>
            <p:spPr>
              <a:xfrm>
                <a:off x="0" y="-74556"/>
                <a:ext cx="3492045" cy="61555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600"/>
                  </a:lnSpc>
                </a:pPr>
                <a:r>
                  <a:rPr lang="en-US" sz="3200" dirty="0">
                    <a:solidFill>
                      <a:srgbClr val="446196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3. </a:t>
                </a:r>
                <a:r>
                  <a:rPr lang="ko-KR" altLang="en-US" sz="3200" dirty="0">
                    <a:solidFill>
                      <a:srgbClr val="446196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연구 내용</a:t>
                </a:r>
                <a:endParaRPr lang="en-US" sz="3200" dirty="0">
                  <a:solidFill>
                    <a:srgbClr val="446196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819762"/>
                <a:ext cx="2860543" cy="91050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285750" indent="-285750" algn="l">
                  <a:lnSpc>
                    <a:spcPts val="27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solidFill>
                      <a:srgbClr val="273755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해킹 설명</a:t>
                </a:r>
                <a:endParaRPr lang="en-US" altLang="ko-KR" sz="2000" dirty="0">
                  <a:solidFill>
                    <a:srgbClr val="27375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 algn="l">
                  <a:lnSpc>
                    <a:spcPts val="27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solidFill>
                      <a:srgbClr val="273755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해킹 과정</a:t>
                </a:r>
                <a:endParaRPr lang="en-US" sz="2000" dirty="0">
                  <a:solidFill>
                    <a:srgbClr val="27375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10772293" y="4187948"/>
              <a:ext cx="3069077" cy="969110"/>
              <a:chOff x="0" y="-19050"/>
              <a:chExt cx="4092103" cy="1292146"/>
            </a:xfrm>
          </p:grpSpPr>
          <p:sp>
            <p:nvSpPr>
              <p:cNvPr id="25" name="TextBox 25"/>
              <p:cNvSpPr txBox="1"/>
              <p:nvPr/>
            </p:nvSpPr>
            <p:spPr>
              <a:xfrm>
                <a:off x="0" y="-19050"/>
                <a:ext cx="4092103" cy="61555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600"/>
                  </a:lnSpc>
                </a:pPr>
                <a:r>
                  <a:rPr lang="en-US" sz="3200" dirty="0">
                    <a:solidFill>
                      <a:srgbClr val="446196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4. </a:t>
                </a:r>
                <a:r>
                  <a:rPr lang="ko-KR" altLang="en-US" sz="3200" dirty="0">
                    <a:solidFill>
                      <a:srgbClr val="446196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결론</a:t>
                </a:r>
                <a:endParaRPr lang="en-US" sz="3200" dirty="0">
                  <a:solidFill>
                    <a:srgbClr val="446196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824255"/>
                <a:ext cx="2860543" cy="44884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285750" indent="-285750" algn="l">
                  <a:lnSpc>
                    <a:spcPts val="27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solidFill>
                      <a:srgbClr val="273755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결론</a:t>
                </a:r>
                <a:endParaRPr lang="en-US" sz="2000" dirty="0">
                  <a:solidFill>
                    <a:srgbClr val="27375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14189125" y="4160873"/>
              <a:ext cx="3069077" cy="976786"/>
              <a:chOff x="-125009" y="-57973"/>
              <a:chExt cx="4092103" cy="1302382"/>
            </a:xfrm>
          </p:grpSpPr>
          <p:sp>
            <p:nvSpPr>
              <p:cNvPr id="28" name="TextBox 28"/>
              <p:cNvSpPr txBox="1"/>
              <p:nvPr/>
            </p:nvSpPr>
            <p:spPr>
              <a:xfrm>
                <a:off x="-125009" y="-57973"/>
                <a:ext cx="4092103" cy="61555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600"/>
                  </a:lnSpc>
                </a:pPr>
                <a:r>
                  <a:rPr lang="en-US" sz="3200" dirty="0">
                    <a:solidFill>
                      <a:srgbClr val="446196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5. Q&amp;A</a:t>
                </a:r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816941"/>
                <a:ext cx="2860543" cy="42746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2700"/>
                  </a:lnSpc>
                </a:pPr>
                <a:endParaRPr lang="en-US" sz="1800" dirty="0">
                  <a:solidFill>
                    <a:srgbClr val="273755"/>
                  </a:solidFill>
                  <a:ea typeface="Nanum Gothic Regular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4C8749C-B66E-4A9E-972C-B2AB24CA8033}"/>
                </a:ext>
              </a:extLst>
            </p:cNvPr>
            <p:cNvGrpSpPr/>
            <p:nvPr/>
          </p:nvGrpSpPr>
          <p:grpSpPr>
            <a:xfrm>
              <a:off x="833763" y="4148434"/>
              <a:ext cx="2619033" cy="989883"/>
              <a:chOff x="833763" y="4148434"/>
              <a:chExt cx="2619033" cy="989883"/>
            </a:xfrm>
          </p:grpSpPr>
          <p:grpSp>
            <p:nvGrpSpPr>
              <p:cNvPr id="15" name="Group 15"/>
              <p:cNvGrpSpPr/>
              <p:nvPr/>
            </p:nvGrpSpPr>
            <p:grpSpPr>
              <a:xfrm>
                <a:off x="833763" y="4148434"/>
                <a:ext cx="2619033" cy="989883"/>
                <a:chOff x="0" y="-74557"/>
                <a:chExt cx="3492045" cy="1319844"/>
              </a:xfrm>
            </p:grpSpPr>
            <p:sp>
              <p:nvSpPr>
                <p:cNvPr id="16" name="TextBox 16"/>
                <p:cNvSpPr txBox="1"/>
                <p:nvPr/>
              </p:nvSpPr>
              <p:spPr>
                <a:xfrm>
                  <a:off x="0" y="-74557"/>
                  <a:ext cx="3492045" cy="632139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l">
                    <a:lnSpc>
                      <a:spcPts val="3600"/>
                    </a:lnSpc>
                  </a:pPr>
                  <a:r>
                    <a:rPr lang="en-US" sz="3200" dirty="0">
                      <a:solidFill>
                        <a:srgbClr val="446196"/>
                      </a:solidFill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1. </a:t>
                  </a:r>
                  <a:r>
                    <a:rPr lang="ko-KR" altLang="en-US" sz="3200" dirty="0">
                      <a:solidFill>
                        <a:srgbClr val="446196"/>
                      </a:solidFill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문제 제기</a:t>
                  </a:r>
                  <a:endParaRPr lang="en-US" sz="3200" dirty="0">
                    <a:solidFill>
                      <a:srgbClr val="446196"/>
                    </a:solidFill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endParaRPr>
                </a:p>
              </p:txBody>
            </p:sp>
            <p:sp>
              <p:nvSpPr>
                <p:cNvPr id="17" name="TextBox 17"/>
                <p:cNvSpPr txBox="1"/>
                <p:nvPr/>
              </p:nvSpPr>
              <p:spPr>
                <a:xfrm>
                  <a:off x="0" y="817819"/>
                  <a:ext cx="2860543" cy="42746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285750" indent="-285750" algn="l">
                    <a:lnSpc>
                      <a:spcPts val="2700"/>
                    </a:lnSpc>
                    <a:buFont typeface="Arial" panose="020B0604020202020204" pitchFamily="34" charset="0"/>
                    <a:buChar char="•"/>
                  </a:pPr>
                  <a:endParaRPr lang="en-US" sz="1800" dirty="0">
                    <a:solidFill>
                      <a:srgbClr val="273755"/>
                    </a:solidFill>
                    <a:ea typeface="Nanum Gothic Regular"/>
                  </a:endParaRPr>
                </a:p>
              </p:txBody>
            </p:sp>
          </p:grpSp>
          <p:sp>
            <p:nvSpPr>
              <p:cNvPr id="31" name="TextBox 26">
                <a:extLst>
                  <a:ext uri="{FF2B5EF4-FFF2-40B4-BE49-F238E27FC236}">
                    <a16:creationId xmlns:a16="http://schemas.microsoft.com/office/drawing/2014/main" id="{86D6CB75-603F-44FB-A3F0-54F8A652509C}"/>
                  </a:ext>
                </a:extLst>
              </p:cNvPr>
              <p:cNvSpPr txBox="1"/>
              <p:nvPr/>
            </p:nvSpPr>
            <p:spPr>
              <a:xfrm>
                <a:off x="843287" y="4777511"/>
                <a:ext cx="2145407" cy="33663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285750" indent="-285750" algn="l">
                  <a:lnSpc>
                    <a:spcPts val="27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solidFill>
                      <a:srgbClr val="273755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현황</a:t>
                </a:r>
                <a:endParaRPr lang="en-US" altLang="ko-KR" sz="2000" dirty="0">
                  <a:solidFill>
                    <a:srgbClr val="273755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917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57272"/>
            <a:ext cx="18288000" cy="9929730"/>
          </a:xfrm>
          <a:prstGeom prst="rect">
            <a:avLst/>
          </a:prstGeom>
          <a:solidFill>
            <a:srgbClr val="F9FCFF"/>
          </a:solidFill>
        </p:spPr>
        <p:txBody>
          <a:bodyPr/>
          <a:lstStyle/>
          <a:p>
            <a:pPr marL="0" marR="0" lvl="0" indent="0" algn="l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2626E-1807-4612-AE1A-30C6C628489A}"/>
              </a:ext>
            </a:extLst>
          </p:cNvPr>
          <p:cNvSpPr txBox="1"/>
          <p:nvPr/>
        </p:nvSpPr>
        <p:spPr>
          <a:xfrm>
            <a:off x="1402564" y="2901274"/>
            <a:ext cx="1430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나눔스퀘어 Bold" panose="020B0600000101010101" pitchFamily="50" charset="-127"/>
                <a:cs typeface="+mn-cs"/>
              </a:rPr>
              <a:t>04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0F1DBA-7BDD-420A-BA43-61CB978ED0E4}"/>
              </a:ext>
            </a:extLst>
          </p:cNvPr>
          <p:cNvSpPr txBox="1"/>
          <p:nvPr/>
        </p:nvSpPr>
        <p:spPr>
          <a:xfrm>
            <a:off x="2514600" y="3147495"/>
            <a:ext cx="1427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미리 준비해둔 사전파일과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4Way handshake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패킷이 담긴 파일을 비교하여 비밀키를 찾아냄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58EED2B1-2562-47AA-94D4-BABDF62C96BB}"/>
              </a:ext>
            </a:extLst>
          </p:cNvPr>
          <p:cNvSpPr txBox="1"/>
          <p:nvPr/>
        </p:nvSpPr>
        <p:spPr>
          <a:xfrm>
            <a:off x="1127378" y="967036"/>
            <a:ext cx="12733146" cy="101925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rPr>
              <a:t>연구 내용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  <a:cs typeface="+mn-cs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432FDDC4-DFF4-4684-95B4-9D8FE57FAB6E}"/>
              </a:ext>
            </a:extLst>
          </p:cNvPr>
          <p:cNvSpPr txBox="1"/>
          <p:nvPr/>
        </p:nvSpPr>
        <p:spPr>
          <a:xfrm>
            <a:off x="1294004" y="1617803"/>
            <a:ext cx="5146915" cy="9103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WPA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 연구 과정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5B8FF763-C903-49F5-BEDD-96AF21176869}"/>
              </a:ext>
            </a:extLst>
          </p:cNvPr>
          <p:cNvSpPr txBox="1"/>
          <p:nvPr/>
        </p:nvSpPr>
        <p:spPr>
          <a:xfrm>
            <a:off x="14384680" y="6499443"/>
            <a:ext cx="3608886" cy="74751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defTabSz="1371600" latinLnBrk="1">
              <a:lnSpc>
                <a:spcPts val="5961"/>
              </a:lnSpc>
              <a:defRPr/>
            </a:pPr>
            <a:r>
              <a:rPr lang="ko-KR" altLang="en-US" sz="4800" b="1" dirty="0">
                <a:solidFill>
                  <a:srgbClr val="273755"/>
                </a:solidFill>
                <a:latin typeface="나눔스퀘어 Bold"/>
                <a:ea typeface="나눔스퀘어 Bold"/>
              </a:rPr>
              <a:t>비밀키 추출</a:t>
            </a:r>
            <a:endParaRPr lang="en-US" altLang="ko-KR" sz="4800" b="1" dirty="0">
              <a:solidFill>
                <a:srgbClr val="273755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F32EE99-7D76-44C9-A5E9-2891328EC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70"/>
          <a:stretch>
            <a:fillRect/>
          </a:stretch>
        </p:blipFill>
        <p:spPr>
          <a:xfrm>
            <a:off x="3867461" y="4786667"/>
            <a:ext cx="9543739" cy="5052548"/>
          </a:xfrm>
          <a:prstGeom prst="rect">
            <a:avLst/>
          </a:prstGeom>
        </p:spPr>
      </p:pic>
      <p:grpSp>
        <p:nvGrpSpPr>
          <p:cNvPr id="13" name="Group 103">
            <a:extLst>
              <a:ext uri="{FF2B5EF4-FFF2-40B4-BE49-F238E27FC236}">
                <a16:creationId xmlns:a16="http://schemas.microsoft.com/office/drawing/2014/main" id="{E4944A39-10D8-47FC-A9D7-679F7F757643}"/>
              </a:ext>
            </a:extLst>
          </p:cNvPr>
          <p:cNvGrpSpPr/>
          <p:nvPr/>
        </p:nvGrpSpPr>
        <p:grpSpPr>
          <a:xfrm>
            <a:off x="8254190" y="6369929"/>
            <a:ext cx="2554894" cy="740108"/>
            <a:chOff x="0" y="0"/>
            <a:chExt cx="2841522" cy="306244"/>
          </a:xfrm>
        </p:grpSpPr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id="{12193E92-2D50-4C96-97A0-BA774741D882}"/>
                </a:ext>
              </a:extLst>
            </p:cNvPr>
            <p:cNvSpPr/>
            <p:nvPr/>
          </p:nvSpPr>
          <p:spPr>
            <a:xfrm>
              <a:off x="0" y="0"/>
              <a:ext cx="2841522" cy="306244"/>
            </a:xfrm>
            <a:custGeom>
              <a:avLst/>
              <a:gdLst/>
              <a:ahLst/>
              <a:cxnLst/>
              <a:rect l="l" t="t" r="r" b="b"/>
              <a:pathLst>
                <a:path w="2841522" h="306244">
                  <a:moveTo>
                    <a:pt x="0" y="0"/>
                  </a:moveTo>
                  <a:lnTo>
                    <a:pt x="0" y="306244"/>
                  </a:lnTo>
                  <a:lnTo>
                    <a:pt x="2841522" y="306244"/>
                  </a:lnTo>
                  <a:lnTo>
                    <a:pt x="2841522" y="0"/>
                  </a:lnTo>
                  <a:lnTo>
                    <a:pt x="0" y="0"/>
                  </a:lnTo>
                  <a:close/>
                  <a:moveTo>
                    <a:pt x="2780562" y="245284"/>
                  </a:moveTo>
                  <a:lnTo>
                    <a:pt x="59690" y="245284"/>
                  </a:lnTo>
                  <a:lnTo>
                    <a:pt x="59690" y="59690"/>
                  </a:lnTo>
                  <a:lnTo>
                    <a:pt x="2780562" y="59690"/>
                  </a:lnTo>
                  <a:lnTo>
                    <a:pt x="2780562" y="24528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화살표: 원형 14">
            <a:extLst>
              <a:ext uri="{FF2B5EF4-FFF2-40B4-BE49-F238E27FC236}">
                <a16:creationId xmlns:a16="http://schemas.microsoft.com/office/drawing/2014/main" id="{A2D87CAC-03DB-4935-BD04-9EB2A53C1B1A}"/>
              </a:ext>
            </a:extLst>
          </p:cNvPr>
          <p:cNvSpPr/>
          <p:nvPr/>
        </p:nvSpPr>
        <p:spPr>
          <a:xfrm>
            <a:off x="10138218" y="5262174"/>
            <a:ext cx="5057595" cy="2563175"/>
          </a:xfrm>
          <a:prstGeom prst="circularArrow">
            <a:avLst>
              <a:gd name="adj1" fmla="val 7925"/>
              <a:gd name="adj2" fmla="val 496222"/>
              <a:gd name="adj3" fmla="val 20863908"/>
              <a:gd name="adj4" fmla="val 11032620"/>
              <a:gd name="adj5" fmla="val 20247"/>
            </a:avLst>
          </a:prstGeom>
          <a:solidFill>
            <a:srgbClr val="004AAD"/>
          </a:solidFill>
          <a:ln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371600" latinLnBrk="1">
              <a:defRPr/>
            </a:pPr>
            <a:endParaRPr lang="ko-KR" altLang="en-US" sz="2700">
              <a:solidFill>
                <a:prstClr val="black"/>
              </a:solidFill>
              <a:latin typeface="Calibri"/>
              <a:ea typeface="맑은 고딕"/>
            </a:endParaRPr>
          </a:p>
        </p:txBody>
      </p:sp>
      <p:pic>
        <p:nvPicPr>
          <p:cNvPr id="3" name="Picture 6" descr="Teclado De Computador, Tecla Enter, ícones Do Computador png transparente  grátis">
            <a:extLst>
              <a:ext uri="{FF2B5EF4-FFF2-40B4-BE49-F238E27FC236}">
                <a16:creationId xmlns:a16="http://schemas.microsoft.com/office/drawing/2014/main" id="{1FF0F47F-B8BF-44EF-A83A-721E1DC3D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6000" y1="61222" x2="36000" y2="61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765" y="3829737"/>
            <a:ext cx="1076574" cy="95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666166A-2B11-4627-9228-DBD976AAE093}"/>
              </a:ext>
            </a:extLst>
          </p:cNvPr>
          <p:cNvSpPr/>
          <p:nvPr/>
        </p:nvSpPr>
        <p:spPr>
          <a:xfrm>
            <a:off x="3857698" y="3951471"/>
            <a:ext cx="8639102" cy="626793"/>
          </a:xfrm>
          <a:prstGeom prst="roundRect">
            <a:avLst/>
          </a:prstGeom>
          <a:solidFill>
            <a:srgbClr val="446196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aircrack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-ng wpa-crack_test-01.cap –w [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사전파일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]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110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91454" y="-570566"/>
            <a:ext cx="14472848" cy="11428131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4" name="TextBox 4"/>
          <p:cNvSpPr txBox="1"/>
          <p:nvPr/>
        </p:nvSpPr>
        <p:spPr>
          <a:xfrm>
            <a:off x="5255908" y="4606527"/>
            <a:ext cx="10972290" cy="1073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ko-KR" altLang="en-US" sz="7000" dirty="0">
                <a:solidFill>
                  <a:srgbClr val="273755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결론</a:t>
            </a:r>
            <a:endParaRPr lang="en-US" sz="7000" dirty="0">
              <a:solidFill>
                <a:srgbClr val="273755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27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1AAF6F46-F73D-498C-AFC8-523CADEB9902}"/>
              </a:ext>
            </a:extLst>
          </p:cNvPr>
          <p:cNvSpPr/>
          <p:nvPr/>
        </p:nvSpPr>
        <p:spPr>
          <a:xfrm>
            <a:off x="0" y="357272"/>
            <a:ext cx="18288000" cy="9929730"/>
          </a:xfrm>
          <a:prstGeom prst="rect">
            <a:avLst/>
          </a:prstGeom>
          <a:solidFill>
            <a:srgbClr val="F9FCFF"/>
          </a:solidFill>
        </p:spPr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252" y="3795304"/>
            <a:ext cx="2696391" cy="269639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6ED99AD-86C3-4EC4-9300-7381A8B0667E}"/>
              </a:ext>
            </a:extLst>
          </p:cNvPr>
          <p:cNvGrpSpPr/>
          <p:nvPr/>
        </p:nvGrpSpPr>
        <p:grpSpPr>
          <a:xfrm>
            <a:off x="5181600" y="4177780"/>
            <a:ext cx="1917440" cy="1931438"/>
            <a:chOff x="5449623" y="3212061"/>
            <a:chExt cx="1917440" cy="1931438"/>
          </a:xfrm>
        </p:grpSpPr>
        <p:sp>
          <p:nvSpPr>
            <p:cNvPr id="5" name="순서도: 연결자 4"/>
            <p:cNvSpPr/>
            <p:nvPr/>
          </p:nvSpPr>
          <p:spPr>
            <a:xfrm>
              <a:off x="5449623" y="3212061"/>
              <a:ext cx="1917440" cy="1931438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3716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"/>
                  <a:ea typeface="나눔스퀘어"/>
                  <a:cs typeface="+mn-cs"/>
                </a:rPr>
                <a:t>패킷</a:t>
              </a:r>
            </a:p>
            <a:p>
              <a:pPr marL="0" marR="0" lvl="0" indent="0" algn="ctr" defTabSz="13716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endParaRPr>
            </a:p>
            <a:p>
              <a:pPr marL="0" marR="0" lvl="0" indent="0" algn="ctr" defTabSz="13716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  <a:p>
              <a:pPr marL="0" marR="0" lvl="0" indent="0" algn="ctr" defTabSz="13716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 rot="21000536">
              <a:off x="6030607" y="3943436"/>
              <a:ext cx="706271" cy="935031"/>
              <a:chOff x="11924226" y="8373455"/>
              <a:chExt cx="899476" cy="1244844"/>
            </a:xfrm>
          </p:grpSpPr>
          <p:pic>
            <p:nvPicPr>
              <p:cNvPr id="13" name="Picture 81"/>
              <p:cNvPicPr>
                <a:picLocks noChangeAspect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11924226" y="8422817"/>
                <a:ext cx="899476" cy="1195482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1924226" y="8373455"/>
                <a:ext cx="899476" cy="1195072"/>
              </a:xfrm>
              <a:prstGeom prst="rect">
                <a:avLst/>
              </a:prstGeom>
            </p:spPr>
          </p:pic>
        </p:grpSp>
      </p:grpSp>
      <p:sp>
        <p:nvSpPr>
          <p:cNvPr id="8" name="TextBox 13">
            <a:extLst>
              <a:ext uri="{FF2B5EF4-FFF2-40B4-BE49-F238E27FC236}">
                <a16:creationId xmlns:a16="http://schemas.microsoft.com/office/drawing/2014/main" id="{A50F3E1F-4F78-4E21-8384-02F26F00BB4B}"/>
              </a:ext>
            </a:extLst>
          </p:cNvPr>
          <p:cNvSpPr txBox="1"/>
          <p:nvPr/>
        </p:nvSpPr>
        <p:spPr>
          <a:xfrm>
            <a:off x="1127378" y="967036"/>
            <a:ext cx="12733146" cy="101925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dirty="0">
                <a:solidFill>
                  <a:srgbClr val="273755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결론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  <a:cs typeface="+mn-cs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F10BCDD9-1CCD-4A98-A472-75A82BD8EFCB}"/>
              </a:ext>
            </a:extLst>
          </p:cNvPr>
          <p:cNvSpPr txBox="1"/>
          <p:nvPr/>
        </p:nvSpPr>
        <p:spPr>
          <a:xfrm>
            <a:off x="1294004" y="1617803"/>
            <a:ext cx="5146915" cy="9103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srgbClr val="273755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해킹 위험 정리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E04BCF-1A28-442C-907F-7787A1AD8157}"/>
              </a:ext>
            </a:extLst>
          </p:cNvPr>
          <p:cNvSpPr/>
          <p:nvPr/>
        </p:nvSpPr>
        <p:spPr>
          <a:xfrm>
            <a:off x="8915333" y="2167688"/>
            <a:ext cx="6324668" cy="1490027"/>
          </a:xfrm>
          <a:prstGeom prst="roundRect">
            <a:avLst/>
          </a:prstGeom>
          <a:solidFill>
            <a:srgbClr val="446196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도청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위변조</a:t>
            </a:r>
            <a:endParaRPr lang="ko-KR" altLang="en-US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56C187D-7361-43A0-A2B7-F7980AF61E8D}"/>
              </a:ext>
            </a:extLst>
          </p:cNvPr>
          <p:cNvSpPr/>
          <p:nvPr/>
        </p:nvSpPr>
        <p:spPr>
          <a:xfrm>
            <a:off x="8915333" y="4324452"/>
            <a:ext cx="6324668" cy="1490027"/>
          </a:xfrm>
          <a:prstGeom prst="roundRect">
            <a:avLst/>
          </a:prstGeom>
          <a:solidFill>
            <a:srgbClr val="44619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</a:t>
            </a:r>
            <a:r>
              <a:rPr lang="en-US" altLang="ko-KR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해킹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9DF7A0F-CF00-44EC-8F01-2A5861338799}"/>
              </a:ext>
            </a:extLst>
          </p:cNvPr>
          <p:cNvSpPr/>
          <p:nvPr/>
        </p:nvSpPr>
        <p:spPr>
          <a:xfrm>
            <a:off x="8915333" y="6555249"/>
            <a:ext cx="6324668" cy="1490027"/>
          </a:xfrm>
          <a:prstGeom prst="roundRect">
            <a:avLst/>
          </a:prstGeom>
          <a:solidFill>
            <a:srgbClr val="44619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사이트 접속 유도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661A979-7CD0-456F-8961-D1136EF2C8D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7099040" y="5143499"/>
            <a:ext cx="1816292" cy="0"/>
          </a:xfrm>
          <a:prstGeom prst="line">
            <a:avLst/>
          </a:prstGeom>
          <a:ln w="28575">
            <a:solidFill>
              <a:srgbClr val="223B5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6733F64-6454-4FA8-9199-1B6D9E2AA33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001001" y="2912702"/>
            <a:ext cx="914332" cy="0"/>
          </a:xfrm>
          <a:prstGeom prst="line">
            <a:avLst/>
          </a:prstGeom>
          <a:ln w="28575">
            <a:solidFill>
              <a:srgbClr val="223B5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0AF7310-3D3A-4403-9491-EDA953E89279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8001001" y="7300263"/>
            <a:ext cx="914332" cy="0"/>
          </a:xfrm>
          <a:prstGeom prst="line">
            <a:avLst/>
          </a:prstGeom>
          <a:ln w="28575">
            <a:solidFill>
              <a:srgbClr val="22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5ACD5C7-AE34-4DA2-B67A-DAEF00191235}"/>
              </a:ext>
            </a:extLst>
          </p:cNvPr>
          <p:cNvCxnSpPr>
            <a:cxnSpLocks/>
          </p:cNvCxnSpPr>
          <p:nvPr/>
        </p:nvCxnSpPr>
        <p:spPr>
          <a:xfrm>
            <a:off x="8001000" y="2912701"/>
            <a:ext cx="0" cy="4387562"/>
          </a:xfrm>
          <a:prstGeom prst="line">
            <a:avLst/>
          </a:prstGeom>
          <a:ln w="28575">
            <a:solidFill>
              <a:srgbClr val="22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41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9" grpId="0" animBg="1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1021049D-BE3F-4B8A-9C39-91DF10EBD1E6}"/>
              </a:ext>
            </a:extLst>
          </p:cNvPr>
          <p:cNvSpPr/>
          <p:nvPr/>
        </p:nvSpPr>
        <p:spPr>
          <a:xfrm>
            <a:off x="0" y="357272"/>
            <a:ext cx="18288000" cy="9929730"/>
          </a:xfrm>
          <a:prstGeom prst="rect">
            <a:avLst/>
          </a:prstGeom>
          <a:solidFill>
            <a:srgbClr val="F9FCFF"/>
          </a:solidFill>
        </p:spPr>
        <p:txBody>
          <a:bodyPr/>
          <a:lstStyle/>
          <a:p>
            <a:pPr defTabSz="1371600" latinLnBrk="1">
              <a:defRPr/>
            </a:pPr>
            <a:endParaRPr lang="ko-KR" altLang="en-US" sz="27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" name="눈물 방울 2">
            <a:extLst>
              <a:ext uri="{FF2B5EF4-FFF2-40B4-BE49-F238E27FC236}">
                <a16:creationId xmlns:a16="http://schemas.microsoft.com/office/drawing/2014/main" id="{8C10ACE3-AD2F-4BF7-BFC5-66177E496064}"/>
              </a:ext>
            </a:extLst>
          </p:cNvPr>
          <p:cNvSpPr/>
          <p:nvPr/>
        </p:nvSpPr>
        <p:spPr>
          <a:xfrm rot="2352820">
            <a:off x="4743428" y="2634003"/>
            <a:ext cx="2964045" cy="2830986"/>
          </a:xfrm>
          <a:prstGeom prst="teardrop">
            <a:avLst/>
          </a:prstGeom>
          <a:solidFill>
            <a:srgbClr val="7B9AD9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endParaRPr lang="ko-KR" altLang="en-US" sz="30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눈물 방울 9">
            <a:extLst>
              <a:ext uri="{FF2B5EF4-FFF2-40B4-BE49-F238E27FC236}">
                <a16:creationId xmlns:a16="http://schemas.microsoft.com/office/drawing/2014/main" id="{A7B69DF5-F6D1-40F0-8A40-31A30E37A838}"/>
              </a:ext>
            </a:extLst>
          </p:cNvPr>
          <p:cNvSpPr/>
          <p:nvPr/>
        </p:nvSpPr>
        <p:spPr>
          <a:xfrm rot="2352820">
            <a:off x="7661700" y="2581758"/>
            <a:ext cx="2964600" cy="2829600"/>
          </a:xfrm>
          <a:prstGeom prst="teardrop">
            <a:avLst/>
          </a:prstGeom>
          <a:solidFill>
            <a:srgbClr val="8AABCA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endParaRPr lang="ko-KR" altLang="en-US" sz="30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눈물 방울 10">
            <a:extLst>
              <a:ext uri="{FF2B5EF4-FFF2-40B4-BE49-F238E27FC236}">
                <a16:creationId xmlns:a16="http://schemas.microsoft.com/office/drawing/2014/main" id="{8C3BF346-7530-42BD-B881-0E2B322EC065}"/>
              </a:ext>
            </a:extLst>
          </p:cNvPr>
          <p:cNvSpPr/>
          <p:nvPr/>
        </p:nvSpPr>
        <p:spPr>
          <a:xfrm rot="2352820">
            <a:off x="10540294" y="2560300"/>
            <a:ext cx="2964600" cy="2829600"/>
          </a:xfrm>
          <a:prstGeom prst="teardrop">
            <a:avLst/>
          </a:prstGeom>
          <a:solidFill>
            <a:srgbClr val="95A8B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latinLnBrk="1"/>
            <a:endParaRPr lang="ko-KR" altLang="en-US" sz="30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81405C6-2DFC-4C29-8BCD-A271659EB053}"/>
              </a:ext>
            </a:extLst>
          </p:cNvPr>
          <p:cNvCxnSpPr>
            <a:cxnSpLocks/>
          </p:cNvCxnSpPr>
          <p:nvPr/>
        </p:nvCxnSpPr>
        <p:spPr>
          <a:xfrm>
            <a:off x="9144000" y="357271"/>
            <a:ext cx="0" cy="1904411"/>
          </a:xfrm>
          <a:prstGeom prst="line">
            <a:avLst/>
          </a:prstGeom>
          <a:ln w="41275">
            <a:solidFill>
              <a:srgbClr val="8AA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F3F72D3-CF7B-4D27-A2B7-A561B0B86EE3}"/>
              </a:ext>
            </a:extLst>
          </p:cNvPr>
          <p:cNvGrpSpPr/>
          <p:nvPr/>
        </p:nvGrpSpPr>
        <p:grpSpPr>
          <a:xfrm>
            <a:off x="5048826" y="5952974"/>
            <a:ext cx="2159541" cy="861959"/>
            <a:chOff x="3498560" y="4221568"/>
            <a:chExt cx="1439694" cy="574639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EF6D830-D92A-4CDD-B0ED-07DB6FD7C54B}"/>
                </a:ext>
              </a:extLst>
            </p:cNvPr>
            <p:cNvCxnSpPr>
              <a:cxnSpLocks/>
            </p:cNvCxnSpPr>
            <p:nvPr/>
          </p:nvCxnSpPr>
          <p:spPr>
            <a:xfrm>
              <a:off x="3498560" y="4221568"/>
              <a:ext cx="1439694" cy="0"/>
            </a:xfrm>
            <a:prstGeom prst="line">
              <a:avLst/>
            </a:prstGeom>
            <a:ln w="44450">
              <a:solidFill>
                <a:srgbClr val="7B9A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B96CEE3-2351-41B1-99D5-BBE66161EC56}"/>
                </a:ext>
              </a:extLst>
            </p:cNvPr>
            <p:cNvCxnSpPr>
              <a:cxnSpLocks/>
            </p:cNvCxnSpPr>
            <p:nvPr/>
          </p:nvCxnSpPr>
          <p:spPr>
            <a:xfrm>
              <a:off x="4208678" y="4241259"/>
              <a:ext cx="0" cy="476891"/>
            </a:xfrm>
            <a:prstGeom prst="line">
              <a:avLst/>
            </a:prstGeom>
            <a:ln w="44450">
              <a:solidFill>
                <a:srgbClr val="7B9A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연결자 22">
              <a:extLst>
                <a:ext uri="{FF2B5EF4-FFF2-40B4-BE49-F238E27FC236}">
                  <a16:creationId xmlns:a16="http://schemas.microsoft.com/office/drawing/2014/main" id="{97611D27-2EF4-40EF-BBF2-1F059BDB0DCE}"/>
                </a:ext>
              </a:extLst>
            </p:cNvPr>
            <p:cNvSpPr/>
            <p:nvPr/>
          </p:nvSpPr>
          <p:spPr>
            <a:xfrm>
              <a:off x="4160196" y="4679475"/>
              <a:ext cx="116732" cy="116732"/>
            </a:xfrm>
            <a:prstGeom prst="flowChartConnector">
              <a:avLst/>
            </a:prstGeom>
            <a:solidFill>
              <a:srgbClr val="7B9A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 latinLnBrk="1"/>
              <a:endParaRPr lang="ko-KR" altLang="en-US" sz="2700">
                <a:solidFill>
                  <a:prstClr val="white"/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450AFA9-2FAC-4ED4-844C-67DF870D5550}"/>
              </a:ext>
            </a:extLst>
          </p:cNvPr>
          <p:cNvSpPr txBox="1"/>
          <p:nvPr/>
        </p:nvSpPr>
        <p:spPr>
          <a:xfrm>
            <a:off x="3571477" y="7103432"/>
            <a:ext cx="54718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 latinLnBrk="1"/>
            <a:r>
              <a:rPr lang="ko-KR" altLang="en-US" sz="27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경각심 </a:t>
            </a:r>
            <a:r>
              <a:rPr lang="en-US" altLang="ko-KR" sz="27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27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 정보 보호의 필요성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6647A1F-2A39-4B57-A24C-CB11D48773FF}"/>
              </a:ext>
            </a:extLst>
          </p:cNvPr>
          <p:cNvGrpSpPr/>
          <p:nvPr/>
        </p:nvGrpSpPr>
        <p:grpSpPr>
          <a:xfrm>
            <a:off x="8114964" y="5952974"/>
            <a:ext cx="2159541" cy="2468114"/>
            <a:chOff x="3498560" y="4221568"/>
            <a:chExt cx="1439694" cy="1474363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C2CF1F9-1A03-447D-B509-6C7289085FF7}"/>
                </a:ext>
              </a:extLst>
            </p:cNvPr>
            <p:cNvCxnSpPr>
              <a:cxnSpLocks/>
            </p:cNvCxnSpPr>
            <p:nvPr/>
          </p:nvCxnSpPr>
          <p:spPr>
            <a:xfrm>
              <a:off x="3498560" y="4221568"/>
              <a:ext cx="1439694" cy="0"/>
            </a:xfrm>
            <a:prstGeom prst="line">
              <a:avLst/>
            </a:prstGeom>
            <a:ln w="44450">
              <a:solidFill>
                <a:srgbClr val="8AAB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D51868A-326F-4279-82E6-49963F94F5EE}"/>
                </a:ext>
              </a:extLst>
            </p:cNvPr>
            <p:cNvCxnSpPr>
              <a:cxnSpLocks/>
            </p:cNvCxnSpPr>
            <p:nvPr/>
          </p:nvCxnSpPr>
          <p:spPr>
            <a:xfrm>
              <a:off x="4208678" y="4241259"/>
              <a:ext cx="9729" cy="1396306"/>
            </a:xfrm>
            <a:prstGeom prst="line">
              <a:avLst/>
            </a:prstGeom>
            <a:ln w="44450">
              <a:solidFill>
                <a:srgbClr val="8AAB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순서도: 연결자 34">
              <a:extLst>
                <a:ext uri="{FF2B5EF4-FFF2-40B4-BE49-F238E27FC236}">
                  <a16:creationId xmlns:a16="http://schemas.microsoft.com/office/drawing/2014/main" id="{54C4240E-6416-426A-8A29-B0548FCFF50E}"/>
                </a:ext>
              </a:extLst>
            </p:cNvPr>
            <p:cNvSpPr/>
            <p:nvPr/>
          </p:nvSpPr>
          <p:spPr>
            <a:xfrm>
              <a:off x="4160041" y="5579199"/>
              <a:ext cx="116732" cy="116732"/>
            </a:xfrm>
            <a:prstGeom prst="flowChartConnector">
              <a:avLst/>
            </a:prstGeom>
            <a:solidFill>
              <a:srgbClr val="8AA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 latinLnBrk="1"/>
              <a:endParaRPr lang="ko-KR" altLang="en-US" sz="2700">
                <a:solidFill>
                  <a:prstClr val="white"/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64535BF-803B-4E40-8B4F-6DF0658A5069}"/>
              </a:ext>
            </a:extLst>
          </p:cNvPr>
          <p:cNvSpPr txBox="1"/>
          <p:nvPr/>
        </p:nvSpPr>
        <p:spPr>
          <a:xfrm>
            <a:off x="6624446" y="8784939"/>
            <a:ext cx="54718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 latinLnBrk="1"/>
            <a:r>
              <a:rPr lang="ko-KR" altLang="en-US" sz="27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쉽게 정보 해킹</a:t>
            </a:r>
            <a:r>
              <a:rPr lang="en-US" altLang="ko-KR" sz="27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7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재전송 공격도 가능</a:t>
            </a:r>
            <a:endParaRPr lang="en-US" altLang="ko-KR" sz="27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969616F-9C48-41E6-A44E-F823990F52A9}"/>
              </a:ext>
            </a:extLst>
          </p:cNvPr>
          <p:cNvGrpSpPr/>
          <p:nvPr/>
        </p:nvGrpSpPr>
        <p:grpSpPr>
          <a:xfrm>
            <a:off x="11121062" y="5952974"/>
            <a:ext cx="2159541" cy="861959"/>
            <a:chOff x="3498560" y="4221568"/>
            <a:chExt cx="1439694" cy="574639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A37D30A-2876-4B16-AD1B-A9AE6094E986}"/>
                </a:ext>
              </a:extLst>
            </p:cNvPr>
            <p:cNvCxnSpPr>
              <a:cxnSpLocks/>
            </p:cNvCxnSpPr>
            <p:nvPr/>
          </p:nvCxnSpPr>
          <p:spPr>
            <a:xfrm>
              <a:off x="3498560" y="4221568"/>
              <a:ext cx="1439694" cy="0"/>
            </a:xfrm>
            <a:prstGeom prst="line">
              <a:avLst/>
            </a:prstGeom>
            <a:ln w="44450">
              <a:solidFill>
                <a:srgbClr val="95A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8B77D547-65E6-4EA2-8A62-C7C54090D986}"/>
                </a:ext>
              </a:extLst>
            </p:cNvPr>
            <p:cNvCxnSpPr>
              <a:cxnSpLocks/>
            </p:cNvCxnSpPr>
            <p:nvPr/>
          </p:nvCxnSpPr>
          <p:spPr>
            <a:xfrm>
              <a:off x="4208678" y="4241259"/>
              <a:ext cx="0" cy="476891"/>
            </a:xfrm>
            <a:prstGeom prst="line">
              <a:avLst/>
            </a:prstGeom>
            <a:ln w="44450">
              <a:solidFill>
                <a:srgbClr val="95A8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순서도: 연결자 52">
              <a:extLst>
                <a:ext uri="{FF2B5EF4-FFF2-40B4-BE49-F238E27FC236}">
                  <a16:creationId xmlns:a16="http://schemas.microsoft.com/office/drawing/2014/main" id="{ADC0CDBD-9034-452F-8C91-BC0EDF742D53}"/>
                </a:ext>
              </a:extLst>
            </p:cNvPr>
            <p:cNvSpPr/>
            <p:nvPr/>
          </p:nvSpPr>
          <p:spPr>
            <a:xfrm>
              <a:off x="4160041" y="4679475"/>
              <a:ext cx="116732" cy="116732"/>
            </a:xfrm>
            <a:prstGeom prst="flowChartConnector">
              <a:avLst/>
            </a:prstGeom>
            <a:solidFill>
              <a:srgbClr val="95A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 latinLnBrk="1"/>
              <a:endParaRPr lang="ko-KR" altLang="en-US" sz="2700">
                <a:solidFill>
                  <a:prstClr val="white"/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FAFF17F-CC0C-46DA-BC9E-C674C95218FD}"/>
              </a:ext>
            </a:extLst>
          </p:cNvPr>
          <p:cNvSpPr txBox="1"/>
          <p:nvPr/>
        </p:nvSpPr>
        <p:spPr>
          <a:xfrm>
            <a:off x="9934243" y="7153488"/>
            <a:ext cx="82625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 latinLnBrk="1"/>
            <a:r>
              <a:rPr lang="ko-KR" altLang="en-US" sz="27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적절한 비밀번호 설정과 와이파이 보안 강화 필요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E91E4706-5E42-402A-A2E0-D00EB8659C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2000" contrast="-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19" y="3488171"/>
            <a:ext cx="1137323" cy="1137323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479A0C83-06A3-4488-BB37-DCD11930D9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299" y="3426179"/>
            <a:ext cx="1017780" cy="101778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54A4574-15E4-4A6F-93FF-664FA212A0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017" y="3426179"/>
            <a:ext cx="1179051" cy="1179051"/>
          </a:xfrm>
          <a:prstGeom prst="rect">
            <a:avLst/>
          </a:prstGeom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7390904E-611F-4ACB-AF68-5BE21A7391FB}"/>
              </a:ext>
            </a:extLst>
          </p:cNvPr>
          <p:cNvSpPr txBox="1"/>
          <p:nvPr/>
        </p:nvSpPr>
        <p:spPr>
          <a:xfrm>
            <a:off x="1127378" y="967036"/>
            <a:ext cx="12733146" cy="101925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dirty="0">
                <a:solidFill>
                  <a:srgbClr val="273755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결론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851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91454" y="-570566"/>
            <a:ext cx="14472848" cy="11428131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4" name="TextBox 4"/>
          <p:cNvSpPr txBox="1"/>
          <p:nvPr/>
        </p:nvSpPr>
        <p:spPr>
          <a:xfrm>
            <a:off x="5257800" y="4762500"/>
            <a:ext cx="10972290" cy="1073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8000" dirty="0">
                <a:solidFill>
                  <a:srgbClr val="273755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761374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12716" y="4035028"/>
            <a:ext cx="10462568" cy="2951524"/>
            <a:chOff x="0" y="966386"/>
            <a:chExt cx="13950091" cy="3935365"/>
          </a:xfrm>
        </p:grpSpPr>
        <p:sp>
          <p:nvSpPr>
            <p:cNvPr id="3" name="TextBox 3"/>
            <p:cNvSpPr txBox="1"/>
            <p:nvPr/>
          </p:nvSpPr>
          <p:spPr>
            <a:xfrm>
              <a:off x="0" y="966386"/>
              <a:ext cx="13950091" cy="295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400"/>
                </a:lnSpc>
              </a:pPr>
              <a:r>
                <a:rPr lang="ko-KR" altLang="en-US" sz="14500" dirty="0">
                  <a:solidFill>
                    <a:srgbClr val="F9FCFF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감사합니다</a:t>
              </a:r>
              <a:endParaRPr lang="en-US" sz="14500" dirty="0">
                <a:solidFill>
                  <a:srgbClr val="F9FCFF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482826" y="3406578"/>
              <a:ext cx="10984438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endParaRPr lang="en-US" sz="3000" dirty="0">
                <a:solidFill>
                  <a:srgbClr val="F9FCFF"/>
                </a:solidFill>
                <a:ea typeface="Nanum Gothic Regular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0905" y="4379215"/>
              <a:ext cx="13908282" cy="522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endParaRPr lang="en-US" sz="2200" dirty="0">
                <a:solidFill>
                  <a:srgbClr val="F9FCFF"/>
                </a:solidFill>
                <a:ea typeface="Nanum Gothic Regular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91454" y="-570566"/>
            <a:ext cx="14472848" cy="11428131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4" name="TextBox 4"/>
          <p:cNvSpPr txBox="1"/>
          <p:nvPr/>
        </p:nvSpPr>
        <p:spPr>
          <a:xfrm>
            <a:off x="5255908" y="4606527"/>
            <a:ext cx="10972290" cy="1073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ko-KR" altLang="en-US" sz="7000" dirty="0">
                <a:solidFill>
                  <a:srgbClr val="273755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문제 제기</a:t>
            </a:r>
            <a:endParaRPr lang="en-US" sz="7000" dirty="0">
              <a:solidFill>
                <a:srgbClr val="273755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67650" y="553243"/>
            <a:ext cx="17152700" cy="9180515"/>
          </a:xfrm>
          <a:prstGeom prst="rect">
            <a:avLst/>
          </a:prstGeom>
          <a:solidFill>
            <a:srgbClr val="F9FCFF"/>
          </a:solidFill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07182" y="997179"/>
            <a:ext cx="16113168" cy="118590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무선 공유기의 취약점을 알고 계십니까</a:t>
            </a:r>
            <a:r>
              <a:rPr kumimoji="0" lang="en-US" altLang="ko-KR" sz="70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811000" y="3696587"/>
            <a:ext cx="4932696" cy="42704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52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49" b="0" i="0" u="none" strike="noStrike" kern="1200" cap="none" spc="0" normalizeH="0" baseline="0" noProof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서울남산체 M"/>
              <a:ea typeface="서울남산체 M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95400" y="5537043"/>
            <a:ext cx="14173200" cy="1068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828800" y="2663872"/>
            <a:ext cx="12801599" cy="6351077"/>
            <a:chOff x="1828800" y="2663872"/>
            <a:chExt cx="12801599" cy="6351077"/>
          </a:xfrm>
        </p:grpSpPr>
        <p:sp>
          <p:nvSpPr>
            <p:cNvPr id="9" name="TextBox 10"/>
            <p:cNvSpPr txBox="1"/>
            <p:nvPr/>
          </p:nvSpPr>
          <p:spPr>
            <a:xfrm>
              <a:off x="1828800" y="2663872"/>
              <a:ext cx="8531340" cy="44884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52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7375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실제로 공유기 </a:t>
              </a:r>
              <a:r>
                <a:rPr kumimoji="0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27375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해킹 사례 多</a:t>
              </a:r>
              <a:endPara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" name="TextBox 10"/>
            <p:cNvSpPr txBox="1"/>
            <p:nvPr/>
          </p:nvSpPr>
          <p:spPr>
            <a:xfrm>
              <a:off x="3657599" y="8584062"/>
              <a:ext cx="10972800" cy="430887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7375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직접 무선 공유기를 해킹하여 무선 공유기</a:t>
              </a:r>
              <a:r>
                <a: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7375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보안 위험성을 알아보고자 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8" name="TextBox 10"/>
          <p:cNvSpPr txBox="1"/>
          <p:nvPr/>
        </p:nvSpPr>
        <p:spPr>
          <a:xfrm>
            <a:off x="13682516" y="4628772"/>
            <a:ext cx="8685268" cy="3571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서울남산체 M"/>
                <a:ea typeface="서울남산체 M"/>
                <a:cs typeface="+mn-cs"/>
              </a:rPr>
              <a:t>-YTN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서울남산체 M"/>
                <a:ea typeface="서울남산체 M"/>
                <a:cs typeface="+mn-cs"/>
              </a:rPr>
              <a:t>뉴스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2" name="TextBox 10"/>
          <p:cNvSpPr txBox="1"/>
          <p:nvPr/>
        </p:nvSpPr>
        <p:spPr>
          <a:xfrm>
            <a:off x="13720736" y="6236458"/>
            <a:ext cx="8685268" cy="35517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서울남산체 M"/>
                <a:ea typeface="서울남산체 M"/>
                <a:cs typeface="+mn-cs"/>
              </a:rPr>
              <a:t>-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서울남산체 M"/>
                <a:ea typeface="서울남산체 M"/>
                <a:cs typeface="+mn-cs"/>
              </a:rPr>
              <a:t>국민일보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455014" y="3469761"/>
            <a:ext cx="13639801" cy="945689"/>
            <a:chOff x="1295399" y="3772938"/>
            <a:chExt cx="13639801" cy="945689"/>
          </a:xfrm>
        </p:grpSpPr>
        <p:sp>
          <p:nvSpPr>
            <p:cNvPr id="16" name="TextBox 10"/>
            <p:cNvSpPr txBox="1"/>
            <p:nvPr/>
          </p:nvSpPr>
          <p:spPr>
            <a:xfrm>
              <a:off x="1295399" y="3772938"/>
              <a:ext cx="12801601" cy="9417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52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4000" b="0" i="1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352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0" i="1" u="none" strike="noStrike" kern="1200" cap="none" spc="0" normalizeH="0" baseline="0" noProof="0" dirty="0">
                  <a:ln>
                    <a:noFill/>
                  </a:ln>
                  <a:solidFill>
                    <a:srgbClr val="27375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“</a:t>
              </a:r>
              <a:r>
                <a:rPr kumimoji="0" lang="ko-KR" altLang="en-US" sz="4000" b="0" i="1" u="none" strike="noStrike" kern="1200" cap="none" spc="0" normalizeH="0" baseline="0" noProof="0" dirty="0">
                  <a:ln>
                    <a:noFill/>
                  </a:ln>
                  <a:solidFill>
                    <a:srgbClr val="27375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무선공유기 해킹</a:t>
              </a:r>
              <a:r>
                <a:rPr kumimoji="0" lang="en-US" altLang="ko-KR" sz="4000" b="0" i="1" u="none" strike="noStrike" kern="1200" cap="none" spc="0" normalizeH="0" baseline="0" noProof="0" dirty="0">
                  <a:ln>
                    <a:noFill/>
                  </a:ln>
                  <a:solidFill>
                    <a:srgbClr val="27375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...</a:t>
              </a:r>
              <a:r>
                <a:rPr kumimoji="0" lang="ko-KR" altLang="en-US" sz="4000" b="0" i="1" u="none" strike="noStrike" kern="1200" cap="none" spc="0" normalizeH="0" baseline="0" noProof="0" dirty="0">
                  <a:ln>
                    <a:noFill/>
                  </a:ln>
                  <a:solidFill>
                    <a:srgbClr val="27375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스마트폰 만</a:t>
              </a:r>
              <a:r>
                <a:rPr kumimoji="0" lang="en-US" altLang="ko-KR" sz="4000" b="0" i="1" u="none" strike="noStrike" kern="1200" cap="none" spc="0" normalizeH="0" baseline="0" noProof="0" dirty="0">
                  <a:ln>
                    <a:noFill/>
                  </a:ln>
                  <a:solidFill>
                    <a:srgbClr val="27375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kumimoji="0" lang="ko-KR" altLang="en-US" sz="4000" b="0" i="1" u="none" strike="noStrike" kern="1200" cap="none" spc="0" normalizeH="0" baseline="0" noProof="0" dirty="0">
                  <a:ln>
                    <a:noFill/>
                  </a:ln>
                  <a:solidFill>
                    <a:srgbClr val="27375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천 대 개인정보 </a:t>
              </a:r>
              <a:r>
                <a:rPr kumimoji="0" lang="en-US" altLang="ko-KR" sz="4000" b="0" i="1" u="none" strike="noStrike" kern="1200" cap="none" spc="0" normalizeH="0" baseline="0" noProof="0" dirty="0">
                  <a:ln>
                    <a:noFill/>
                  </a:ln>
                  <a:solidFill>
                    <a:srgbClr val="27375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</a:t>
              </a:r>
              <a:r>
                <a:rPr kumimoji="0" lang="ko-KR" altLang="en-US" sz="4000" b="0" i="1" u="none" strike="noStrike" kern="1200" cap="none" spc="0" normalizeH="0" baseline="0" noProof="0" dirty="0">
                  <a:ln>
                    <a:noFill/>
                  </a:ln>
                  <a:solidFill>
                    <a:srgbClr val="27375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쓱</a:t>
              </a:r>
              <a:r>
                <a:rPr kumimoji="0" lang="en-US" altLang="ko-KR" sz="4000" b="0" i="1" u="none" strike="noStrike" kern="1200" cap="none" spc="0" normalizeH="0" baseline="0" noProof="0" dirty="0">
                  <a:ln>
                    <a:noFill/>
                  </a:ln>
                  <a:solidFill>
                    <a:srgbClr val="27375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’”</a:t>
              </a:r>
            </a:p>
          </p:txBody>
        </p:sp>
        <p:sp>
          <p:nvSpPr>
            <p:cNvPr id="27" name="직사각형 26">
              <a:hlinkClick r:id="rId3"/>
            </p:cNvPr>
            <p:cNvSpPr/>
            <p:nvPr/>
          </p:nvSpPr>
          <p:spPr>
            <a:xfrm>
              <a:off x="1295400" y="4004418"/>
              <a:ext cx="13639800" cy="7142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046242" y="5026378"/>
            <a:ext cx="15978908" cy="982541"/>
            <a:chOff x="1181100" y="5508073"/>
            <a:chExt cx="14401800" cy="982541"/>
          </a:xfrm>
        </p:grpSpPr>
        <p:sp>
          <p:nvSpPr>
            <p:cNvPr id="20" name="TextBox 10"/>
            <p:cNvSpPr txBox="1"/>
            <p:nvPr/>
          </p:nvSpPr>
          <p:spPr>
            <a:xfrm>
              <a:off x="1181100" y="5508073"/>
              <a:ext cx="14401800" cy="927498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52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4000" b="0" i="1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352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0" i="1" u="none" strike="noStrike" kern="1200" cap="none" spc="0" normalizeH="0" baseline="0" noProof="0" dirty="0">
                  <a:ln>
                    <a:noFill/>
                  </a:ln>
                  <a:solidFill>
                    <a:srgbClr val="27375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“SK</a:t>
              </a:r>
              <a:r>
                <a:rPr kumimoji="0" lang="ko-KR" altLang="en-US" sz="40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27375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브로드밴드</a:t>
              </a:r>
              <a:r>
                <a:rPr kumimoji="0" lang="en-US" altLang="ko-KR" sz="4000" b="0" i="1" u="none" strike="noStrike" kern="1200" cap="none" spc="0" normalizeH="0" baseline="0" noProof="0" dirty="0">
                  <a:ln>
                    <a:noFill/>
                  </a:ln>
                  <a:solidFill>
                    <a:srgbClr val="27375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LG</a:t>
              </a:r>
              <a:r>
                <a:rPr kumimoji="0" lang="ko-KR" altLang="en-US" sz="4000" b="0" i="1" u="none" strike="noStrike" kern="1200" cap="none" spc="0" normalizeH="0" baseline="0" noProof="0" dirty="0">
                  <a:ln>
                    <a:noFill/>
                  </a:ln>
                  <a:solidFill>
                    <a:srgbClr val="27375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유플러스 디도스 추정 공격으로 접속지연 등 피해</a:t>
              </a:r>
              <a:r>
                <a:rPr kumimoji="0" lang="en-US" altLang="ko-KR" sz="4000" b="0" i="1" u="none" strike="noStrike" kern="1200" cap="none" spc="0" normalizeH="0" baseline="0" noProof="0" dirty="0">
                  <a:ln>
                    <a:noFill/>
                  </a:ln>
                  <a:solidFill>
                    <a:srgbClr val="273755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"</a:t>
              </a:r>
            </a:p>
          </p:txBody>
        </p:sp>
        <p:sp>
          <p:nvSpPr>
            <p:cNvPr id="5" name="직사각형 4">
              <a:hlinkClick r:id="rId4"/>
            </p:cNvPr>
            <p:cNvSpPr/>
            <p:nvPr/>
          </p:nvSpPr>
          <p:spPr>
            <a:xfrm>
              <a:off x="1295400" y="5759051"/>
              <a:ext cx="14173200" cy="7315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0" name="TextBox 10"/>
          <p:cNvSpPr txBox="1"/>
          <p:nvPr/>
        </p:nvSpPr>
        <p:spPr>
          <a:xfrm>
            <a:off x="2920999" y="7102089"/>
            <a:ext cx="13629694" cy="4928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52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1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kumimoji="0" lang="en-US" altLang="ko-KR" sz="4000" b="0" i="1" u="none" strike="noStrike" kern="1200" cap="none" spc="0" normalizeH="0" baseline="0" noProof="0" dirty="0" err="1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연예인</a:t>
            </a:r>
            <a:r>
              <a:rPr kumimoji="0" lang="en-US" altLang="ko-KR" sz="4000" b="0" i="1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폰 </a:t>
            </a:r>
            <a:r>
              <a:rPr kumimoji="0" lang="en-US" altLang="ko-KR" sz="4000" b="0" i="1" u="none" strike="noStrike" kern="1200" cap="none" spc="0" normalizeH="0" baseline="0" noProof="0" dirty="0" err="1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해킹</a:t>
            </a:r>
            <a:r>
              <a:rPr kumimoji="0" lang="en-US" altLang="ko-KR" sz="4000" b="0" i="1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4000" b="0" i="1" u="none" strike="noStrike" kern="1200" cap="none" spc="0" normalizeH="0" baseline="0" noProof="0" dirty="0" err="1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어떻게</a:t>
            </a:r>
            <a:r>
              <a:rPr kumimoji="0" lang="en-US" altLang="ko-KR" sz="4000" b="0" i="1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? 25초 </a:t>
            </a:r>
            <a:r>
              <a:rPr kumimoji="0" lang="en-US" altLang="ko-KR" sz="4000" b="0" i="1" u="none" strike="noStrike" kern="1200" cap="none" spc="0" normalizeH="0" baseline="0" noProof="0" dirty="0" err="1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만에</a:t>
            </a:r>
            <a:r>
              <a:rPr kumimoji="0" lang="en-US" altLang="ko-KR" sz="4000" b="0" i="1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4000" b="0" i="1" u="none" strike="noStrike" kern="1200" cap="none" spc="0" normalizeH="0" baseline="0" noProof="0" dirty="0" err="1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뚫린</a:t>
            </a:r>
            <a:r>
              <a:rPr kumimoji="0" lang="en-US" altLang="ko-KR" sz="4000" b="0" i="1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'</a:t>
            </a:r>
            <a:r>
              <a:rPr kumimoji="0" lang="en-US" altLang="ko-KR" sz="4000" b="0" i="1" u="none" strike="noStrike" kern="1200" cap="none" spc="0" normalizeH="0" baseline="0" noProof="0" dirty="0" err="1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인터넷</a:t>
            </a:r>
            <a:r>
              <a:rPr kumimoji="0" lang="en-US" altLang="ko-KR" sz="4000" b="0" i="1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kumimoji="0" lang="en-US" altLang="ko-KR" sz="4000" b="0" i="1" u="none" strike="noStrike" kern="1200" cap="none" spc="0" normalizeH="0" baseline="0" noProof="0" dirty="0" err="1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공유기</a:t>
            </a:r>
            <a:r>
              <a:rPr kumimoji="0" lang="en-US" altLang="ko-KR" sz="4000" b="0" i="1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'”</a:t>
            </a:r>
          </a:p>
        </p:txBody>
      </p:sp>
      <p:sp>
        <p:nvSpPr>
          <p:cNvPr id="31" name="TextBox 10"/>
          <p:cNvSpPr txBox="1"/>
          <p:nvPr/>
        </p:nvSpPr>
        <p:spPr>
          <a:xfrm>
            <a:off x="13720736" y="7825958"/>
            <a:ext cx="8685268" cy="36030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서울남산체 M"/>
                <a:ea typeface="서울남산체 M"/>
                <a:cs typeface="+mn-cs"/>
              </a:rPr>
              <a:t>-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서울남산체 M"/>
                <a:ea typeface="서울남산체 M"/>
                <a:cs typeface="+mn-cs"/>
              </a:rPr>
              <a:t>조세일보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91454" y="-570566"/>
            <a:ext cx="14472848" cy="11428131"/>
          </a:xfrm>
          <a:prstGeom prst="rect">
            <a:avLst/>
          </a:prstGeom>
          <a:solidFill>
            <a:srgbClr val="F9FCFF"/>
          </a:solidFill>
        </p:spPr>
      </p:sp>
      <p:sp>
        <p:nvSpPr>
          <p:cNvPr id="4" name="TextBox 4"/>
          <p:cNvSpPr txBox="1"/>
          <p:nvPr/>
        </p:nvSpPr>
        <p:spPr>
          <a:xfrm>
            <a:off x="5255908" y="4606527"/>
            <a:ext cx="10972290" cy="1073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ko-KR" altLang="en-US" sz="7000" dirty="0">
                <a:solidFill>
                  <a:srgbClr val="273755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무선공유기</a:t>
            </a:r>
            <a:endParaRPr lang="en-US" sz="7000" dirty="0">
              <a:solidFill>
                <a:srgbClr val="273755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80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E831D1A-C116-416C-94DC-771B9935CCE1}"/>
              </a:ext>
            </a:extLst>
          </p:cNvPr>
          <p:cNvGrpSpPr/>
          <p:nvPr/>
        </p:nvGrpSpPr>
        <p:grpSpPr>
          <a:xfrm>
            <a:off x="1905000" y="3238500"/>
            <a:ext cx="3347545" cy="4267200"/>
            <a:chOff x="1600200" y="2400300"/>
            <a:chExt cx="3581400" cy="457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36FFA9A-A409-4E93-BB01-12553C53FEF6}"/>
                </a:ext>
              </a:extLst>
            </p:cNvPr>
            <p:cNvSpPr/>
            <p:nvPr/>
          </p:nvSpPr>
          <p:spPr>
            <a:xfrm>
              <a:off x="1600200" y="2400300"/>
              <a:ext cx="3581400" cy="4572000"/>
            </a:xfrm>
            <a:prstGeom prst="rect">
              <a:avLst/>
            </a:prstGeom>
            <a:noFill/>
            <a:ln w="88900" cap="sq"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53042C0-E53C-42E0-9129-9B744D28E580}"/>
                </a:ext>
              </a:extLst>
            </p:cNvPr>
            <p:cNvSpPr/>
            <p:nvPr/>
          </p:nvSpPr>
          <p:spPr>
            <a:xfrm>
              <a:off x="1828801" y="3086100"/>
              <a:ext cx="3124200" cy="3733799"/>
            </a:xfrm>
            <a:prstGeom prst="rect">
              <a:avLst/>
            </a:prstGeom>
            <a:solidFill>
              <a:srgbClr val="8AABCA"/>
            </a:solidFill>
            <a:ln w="57150">
              <a:solidFill>
                <a:srgbClr val="4461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WEP</a:t>
              </a:r>
              <a:endParaRPr lang="ko-KR" altLang="en-US" sz="6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9" name="십자형 8">
              <a:extLst>
                <a:ext uri="{FF2B5EF4-FFF2-40B4-BE49-F238E27FC236}">
                  <a16:creationId xmlns:a16="http://schemas.microsoft.com/office/drawing/2014/main" id="{484DD5E6-2CFE-40BC-B7DD-B92AA8FD2F8E}"/>
                </a:ext>
              </a:extLst>
            </p:cNvPr>
            <p:cNvSpPr/>
            <p:nvPr/>
          </p:nvSpPr>
          <p:spPr>
            <a:xfrm rot="2665300">
              <a:off x="4641831" y="2570474"/>
              <a:ext cx="445506" cy="419686"/>
            </a:xfrm>
            <a:prstGeom prst="plus">
              <a:avLst>
                <a:gd name="adj" fmla="val 37834"/>
              </a:avLst>
            </a:prstGeom>
            <a:solidFill>
              <a:srgbClr val="4461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0A62C6-6E42-4C89-BD03-9999A6438CCD}"/>
              </a:ext>
            </a:extLst>
          </p:cNvPr>
          <p:cNvGrpSpPr/>
          <p:nvPr/>
        </p:nvGrpSpPr>
        <p:grpSpPr>
          <a:xfrm>
            <a:off x="7704586" y="3238500"/>
            <a:ext cx="3347545" cy="4267200"/>
            <a:chOff x="1600200" y="2400300"/>
            <a:chExt cx="3581400" cy="4572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913B52E-15F7-4235-8ABD-864E90D0E1E0}"/>
                </a:ext>
              </a:extLst>
            </p:cNvPr>
            <p:cNvSpPr/>
            <p:nvPr/>
          </p:nvSpPr>
          <p:spPr>
            <a:xfrm>
              <a:off x="1600200" y="2400300"/>
              <a:ext cx="3581400" cy="4572000"/>
            </a:xfrm>
            <a:prstGeom prst="rect">
              <a:avLst/>
            </a:prstGeom>
            <a:noFill/>
            <a:ln w="88900" cap="sq"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7A26F9-8364-4B8B-97A2-4707C79C26C5}"/>
                </a:ext>
              </a:extLst>
            </p:cNvPr>
            <p:cNvSpPr/>
            <p:nvPr/>
          </p:nvSpPr>
          <p:spPr>
            <a:xfrm>
              <a:off x="1828801" y="3086100"/>
              <a:ext cx="3124200" cy="3733799"/>
            </a:xfrm>
            <a:prstGeom prst="rect">
              <a:avLst/>
            </a:prstGeom>
            <a:solidFill>
              <a:srgbClr val="8AABCA"/>
            </a:solidFill>
            <a:ln w="57150">
              <a:solidFill>
                <a:srgbClr val="4461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WPA</a:t>
              </a:r>
              <a:endParaRPr lang="ko-KR" altLang="en-US" sz="6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4" name="십자형 13">
              <a:extLst>
                <a:ext uri="{FF2B5EF4-FFF2-40B4-BE49-F238E27FC236}">
                  <a16:creationId xmlns:a16="http://schemas.microsoft.com/office/drawing/2014/main" id="{168FAE61-C6A1-4B1A-8BD9-0564CB1B4EB1}"/>
                </a:ext>
              </a:extLst>
            </p:cNvPr>
            <p:cNvSpPr/>
            <p:nvPr/>
          </p:nvSpPr>
          <p:spPr>
            <a:xfrm rot="2665300">
              <a:off x="4641831" y="2570474"/>
              <a:ext cx="445506" cy="419686"/>
            </a:xfrm>
            <a:prstGeom prst="plus">
              <a:avLst>
                <a:gd name="adj" fmla="val 37834"/>
              </a:avLst>
            </a:prstGeom>
            <a:solidFill>
              <a:srgbClr val="4461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C73A1D-2701-49D2-9870-02FB1ED931C1}"/>
              </a:ext>
            </a:extLst>
          </p:cNvPr>
          <p:cNvGrpSpPr/>
          <p:nvPr/>
        </p:nvGrpSpPr>
        <p:grpSpPr>
          <a:xfrm>
            <a:off x="13454829" y="3238500"/>
            <a:ext cx="3347545" cy="4267200"/>
            <a:chOff x="1600200" y="2400300"/>
            <a:chExt cx="3581400" cy="4572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DEFB4B-250A-4399-8541-56C7D8B660D4}"/>
                </a:ext>
              </a:extLst>
            </p:cNvPr>
            <p:cNvSpPr/>
            <p:nvPr/>
          </p:nvSpPr>
          <p:spPr>
            <a:xfrm>
              <a:off x="1600200" y="2400300"/>
              <a:ext cx="3581400" cy="4572000"/>
            </a:xfrm>
            <a:prstGeom prst="rect">
              <a:avLst/>
            </a:prstGeom>
            <a:noFill/>
            <a:ln w="88900" cap="sq"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3CC429A-8F03-4D28-BE03-5774A632D812}"/>
                </a:ext>
              </a:extLst>
            </p:cNvPr>
            <p:cNvSpPr/>
            <p:nvPr/>
          </p:nvSpPr>
          <p:spPr>
            <a:xfrm>
              <a:off x="1828801" y="3086100"/>
              <a:ext cx="3124200" cy="3733799"/>
            </a:xfrm>
            <a:prstGeom prst="rect">
              <a:avLst/>
            </a:prstGeom>
            <a:solidFill>
              <a:srgbClr val="8AABCA"/>
            </a:solidFill>
            <a:ln w="57150">
              <a:solidFill>
                <a:srgbClr val="4461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WPA2</a:t>
              </a:r>
              <a:endParaRPr lang="ko-KR" altLang="en-US" sz="6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8" name="십자형 17">
              <a:extLst>
                <a:ext uri="{FF2B5EF4-FFF2-40B4-BE49-F238E27FC236}">
                  <a16:creationId xmlns:a16="http://schemas.microsoft.com/office/drawing/2014/main" id="{0582787B-5289-4108-8D8E-F4BC32AECCBC}"/>
                </a:ext>
              </a:extLst>
            </p:cNvPr>
            <p:cNvSpPr/>
            <p:nvPr/>
          </p:nvSpPr>
          <p:spPr>
            <a:xfrm rot="2665300">
              <a:off x="4641831" y="2570474"/>
              <a:ext cx="445506" cy="419686"/>
            </a:xfrm>
            <a:prstGeom prst="plus">
              <a:avLst>
                <a:gd name="adj" fmla="val 37834"/>
              </a:avLst>
            </a:prstGeom>
            <a:solidFill>
              <a:srgbClr val="4461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80" name="Picture 8" descr="컴퓨터 마우스 포인터 커서 아이콘, 마우스 커서, 마우스 아이콘을 가리키는 손 아이콘, 기타, 각도, 텍스트 png | PNGWing">
            <a:extLst>
              <a:ext uri="{FF2B5EF4-FFF2-40B4-BE49-F238E27FC236}">
                <a16:creationId xmlns:a16="http://schemas.microsoft.com/office/drawing/2014/main" id="{15DEF308-1617-4E2D-BFDA-B9C93B23A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08" b="89950" l="10000" r="90000">
                        <a14:foregroundMark x1="25326" y1="59631" x2="25326" y2="59631"/>
                        <a14:foregroundMark x1="23913" y1="57956" x2="23913" y2="57956"/>
                        <a14:foregroundMark x1="23478" y1="56281" x2="23478" y2="56281"/>
                        <a14:foregroundMark x1="24891" y1="53769" x2="24891" y2="53769"/>
                        <a14:foregroundMark x1="26304" y1="51089" x2="26304" y2="51089"/>
                        <a14:foregroundMark x1="26413" y1="50586" x2="26413" y2="50586"/>
                        <a14:foregroundMark x1="27283" y1="50251" x2="27283" y2="50251"/>
                        <a14:foregroundMark x1="28478" y1="48744" x2="30543" y2="46734"/>
                        <a14:foregroundMark x1="70761" y1="42379" x2="66739" y2="35008"/>
                        <a14:foregroundMark x1="66739" y1="35008" x2="61630" y2="18425"/>
                        <a14:foregroundMark x1="61630" y1="18425" x2="61087" y2="18090"/>
                        <a14:foregroundMark x1="58804" y1="20268" x2="53696" y2="17253"/>
                        <a14:foregroundMark x1="53696" y1="17253" x2="50652" y2="20268"/>
                        <a14:foregroundMark x1="24674" y1="8208" x2="25217" y2="8208"/>
                        <a14:foregroundMark x1="25543" y1="8208" x2="25543" y2="8208"/>
                        <a14:foregroundMark x1="28043" y1="9548" x2="28043" y2="9548"/>
                        <a14:foregroundMark x1="28152" y1="9548" x2="28152" y2="9548"/>
                        <a14:foregroundMark x1="28152" y1="9213" x2="28152" y2="9213"/>
                        <a14:foregroundMark x1="21739" y1="16750" x2="21739" y2="16750"/>
                        <a14:foregroundMark x1="21739" y1="16750" x2="21739" y2="16750"/>
                        <a14:foregroundMark x1="21739" y1="16750" x2="21739" y2="16750"/>
                        <a14:foregroundMark x1="24348" y1="24288" x2="24348" y2="24288"/>
                        <a14:foregroundMark x1="23261" y1="22111" x2="23261" y2="22111"/>
                        <a14:foregroundMark x1="22935" y1="21608" x2="22935" y2="21608"/>
                        <a14:foregroundMark x1="22826" y1="21608" x2="22826" y2="21608"/>
                        <a14:foregroundMark x1="22609" y1="20938" x2="22609" y2="20938"/>
                        <a14:foregroundMark x1="22283" y1="20268" x2="22283" y2="20268"/>
                        <a14:foregroundMark x1="22283" y1="19765" x2="22283" y2="19765"/>
                        <a14:foregroundMark x1="22174" y1="19430" x2="21848" y2="18760"/>
                        <a14:foregroundMark x1="21522" y1="17755" x2="21522" y2="17755"/>
                        <a14:foregroundMark x1="22065" y1="18258" x2="23152" y2="19765"/>
                        <a14:foregroundMark x1="23152" y1="19765" x2="27826" y2="32161"/>
                        <a14:foregroundMark x1="28696" y1="33333" x2="30435" y2="36851"/>
                        <a14:foregroundMark x1="31304" y1="38526" x2="33587" y2="43551"/>
                        <a14:foregroundMark x1="33913" y1="44054" x2="34457" y2="46231"/>
                        <a14:foregroundMark x1="34783" y1="47069" x2="35978" y2="50419"/>
                        <a14:foregroundMark x1="36739" y1="52094" x2="38152" y2="54774"/>
                        <a14:foregroundMark x1="72609" y1="60637" x2="72609" y2="60637"/>
                        <a14:foregroundMark x1="48261" y1="85092" x2="48261" y2="85092"/>
                        <a14:foregroundMark x1="48696" y1="85427" x2="48696" y2="85427"/>
                        <a14:foregroundMark x1="49565" y1="85427" x2="49565" y2="85427"/>
                        <a14:foregroundMark x1="49565" y1="85427" x2="49565" y2="85427"/>
                        <a14:foregroundMark x1="48370" y1="82580" x2="48370" y2="82580"/>
                        <a14:foregroundMark x1="48370" y1="82412" x2="48370" y2="82412"/>
                        <a14:foregroundMark x1="48370" y1="81910" x2="47935" y2="80570"/>
                        <a14:foregroundMark x1="47935" y1="80402" x2="47935" y2="80402"/>
                        <a14:foregroundMark x1="47826" y1="80402" x2="47826" y2="80402"/>
                        <a14:foregroundMark x1="47500" y1="80402" x2="47500" y2="80402"/>
                        <a14:foregroundMark x1="46848" y1="80402" x2="46087" y2="80402"/>
                        <a14:foregroundMark x1="45761" y1="80402" x2="45761" y2="80402"/>
                        <a14:foregroundMark x1="45217" y1="80570" x2="45217" y2="80570"/>
                        <a14:foregroundMark x1="44783" y1="80570" x2="44783" y2="80570"/>
                        <a14:foregroundMark x1="44674" y1="80570" x2="44674" y2="80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48" y="5766746"/>
            <a:ext cx="1943100" cy="126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66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09728" y="495319"/>
            <a:ext cx="17268544" cy="9296361"/>
          </a:xfrm>
          <a:prstGeom prst="rect">
            <a:avLst/>
          </a:prstGeom>
          <a:solidFill>
            <a:srgbClr val="F9FCFF"/>
          </a:solidFill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17724" y="2938643"/>
            <a:ext cx="4931214" cy="1412832"/>
          </a:xfrm>
          <a:prstGeom prst="rect">
            <a:avLst/>
          </a:prstGeom>
          <a:solidFill>
            <a:srgbClr val="8AABCA"/>
          </a:solidFill>
          <a:ln>
            <a:solidFill>
              <a:srgbClr val="8AA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Initialization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Vector(24bit)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17544" y="2937760"/>
            <a:ext cx="4931214" cy="1412832"/>
          </a:xfrm>
          <a:prstGeom prst="rect">
            <a:avLst/>
          </a:prstGeom>
          <a:solidFill>
            <a:srgbClr val="8AABCA"/>
          </a:solidFill>
          <a:ln>
            <a:solidFill>
              <a:srgbClr val="8AA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Key(40bit)</a:t>
            </a:r>
            <a:endParaRPr kumimoji="0" lang="ko-KR" altLang="en-US" sz="37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47213" y="3047961"/>
            <a:ext cx="1795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67462" y="5119680"/>
            <a:ext cx="4931214" cy="1412832"/>
          </a:xfrm>
          <a:prstGeom prst="rect">
            <a:avLst/>
          </a:prstGeom>
          <a:solidFill>
            <a:srgbClr val="8AABCA"/>
          </a:solidFill>
          <a:ln>
            <a:solidFill>
              <a:srgbClr val="8AA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 Stream(64bit)</a:t>
            </a:r>
            <a:endParaRPr kumimoji="0" lang="ko-KR" altLang="en-US" sz="37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49973" y="5385761"/>
            <a:ext cx="1795325" cy="1097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394917" y="5086473"/>
            <a:ext cx="4931214" cy="1412832"/>
          </a:xfrm>
          <a:prstGeom prst="rect">
            <a:avLst/>
          </a:prstGeom>
          <a:solidFill>
            <a:srgbClr val="8AABCA"/>
          </a:solidFill>
          <a:ln>
            <a:solidFill>
              <a:srgbClr val="8AA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Plane Text</a:t>
            </a:r>
            <a:endParaRPr kumimoji="0" lang="ko-KR" altLang="en-US" sz="37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38329" y="5494661"/>
            <a:ext cx="21169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33900" y="7396614"/>
            <a:ext cx="1766091" cy="1412832"/>
          </a:xfrm>
          <a:prstGeom prst="rect">
            <a:avLst/>
          </a:prstGeom>
          <a:solidFill>
            <a:srgbClr val="8AABCA"/>
          </a:solidFill>
          <a:ln>
            <a:solidFill>
              <a:srgbClr val="8AA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IV</a:t>
            </a:r>
            <a:endParaRPr kumimoji="0" lang="ko-KR" altLang="en-US" sz="37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11655" y="7408171"/>
            <a:ext cx="4931214" cy="1412832"/>
          </a:xfrm>
          <a:prstGeom prst="rect">
            <a:avLst/>
          </a:prstGeom>
          <a:solidFill>
            <a:srgbClr val="8AABCA"/>
          </a:solidFill>
          <a:ln>
            <a:solidFill>
              <a:srgbClr val="8AA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Cipher Text</a:t>
            </a:r>
            <a:endParaRPr kumimoji="0" lang="ko-KR" altLang="en-US" sz="37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24573" y="7701450"/>
            <a:ext cx="179532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13"/>
          <p:cNvSpPr txBox="1"/>
          <p:nvPr/>
        </p:nvSpPr>
        <p:spPr>
          <a:xfrm>
            <a:off x="1127378" y="967036"/>
            <a:ext cx="12733146" cy="101925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무선공유기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7" name="TextBox 13"/>
          <p:cNvSpPr txBox="1"/>
          <p:nvPr/>
        </p:nvSpPr>
        <p:spPr>
          <a:xfrm>
            <a:off x="1294004" y="1617803"/>
            <a:ext cx="5146915" cy="9103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WEP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09728" y="495320"/>
            <a:ext cx="17268544" cy="9296361"/>
          </a:xfrm>
          <a:prstGeom prst="rect">
            <a:avLst/>
          </a:prstGeom>
          <a:solidFill>
            <a:srgbClr val="F9FCFF"/>
          </a:solidFill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82800" y="1108484"/>
            <a:ext cx="2517723" cy="2793312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 rot="21000536">
            <a:off x="14151650" y="2834226"/>
            <a:ext cx="731102" cy="1011821"/>
            <a:chOff x="11924226" y="8373455"/>
            <a:chExt cx="899476" cy="1244844"/>
          </a:xfrm>
        </p:grpSpPr>
        <p:pic>
          <p:nvPicPr>
            <p:cNvPr id="14" name="Picture 81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1924226" y="8422817"/>
              <a:ext cx="899476" cy="1195482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1924226" y="8373455"/>
              <a:ext cx="899476" cy="1195072"/>
            </a:xfrm>
            <a:prstGeom prst="rect">
              <a:avLst/>
            </a:prstGeom>
          </p:spPr>
        </p:pic>
      </p:grpSp>
      <p:pic>
        <p:nvPicPr>
          <p:cNvPr id="19" name="그림 2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21000536">
            <a:off x="8679201" y="4136288"/>
            <a:ext cx="1345934" cy="1804745"/>
          </a:xfrm>
          <a:prstGeom prst="rect">
            <a:avLst/>
          </a:prstGeom>
        </p:spPr>
      </p:pic>
      <p:grpSp>
        <p:nvGrpSpPr>
          <p:cNvPr id="22" name="그룹 72"/>
          <p:cNvGrpSpPr/>
          <p:nvPr/>
        </p:nvGrpSpPr>
        <p:grpSpPr>
          <a:xfrm>
            <a:off x="1874123" y="4980184"/>
            <a:ext cx="1944233" cy="1793325"/>
            <a:chOff x="12810915" y="3107172"/>
            <a:chExt cx="1586658" cy="1438991"/>
          </a:xfrm>
        </p:grpSpPr>
        <p:pic>
          <p:nvPicPr>
            <p:cNvPr id="23" name="Picture 84"/>
            <p:cNvPicPr>
              <a:picLocks noChangeAspect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2810915" y="3107172"/>
              <a:ext cx="1452193" cy="1438991"/>
            </a:xfrm>
            <a:prstGeom prst="rect">
              <a:avLst/>
            </a:prstGeom>
          </p:spPr>
        </p:pic>
        <p:sp>
          <p:nvSpPr>
            <p:cNvPr id="24" name="TextBox 39"/>
            <p:cNvSpPr txBox="1"/>
            <p:nvPr/>
          </p:nvSpPr>
          <p:spPr>
            <a:xfrm>
              <a:off x="12945379" y="4179822"/>
              <a:ext cx="1452194" cy="3328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100" b="0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Weakness IV</a:t>
              </a:r>
              <a:endParaRPr kumimoji="0" lang="ko-KR" altLang="en-US" sz="21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5" name="그룹 73"/>
          <p:cNvGrpSpPr/>
          <p:nvPr/>
        </p:nvGrpSpPr>
        <p:grpSpPr>
          <a:xfrm>
            <a:off x="3206272" y="4968213"/>
            <a:ext cx="1956091" cy="1775279"/>
            <a:chOff x="14176173" y="3095013"/>
            <a:chExt cx="1586656" cy="1438991"/>
          </a:xfrm>
        </p:grpSpPr>
        <p:pic>
          <p:nvPicPr>
            <p:cNvPr id="26" name="Picture 84"/>
            <p:cNvPicPr>
              <a:picLocks noChangeAspect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4176173" y="3095013"/>
              <a:ext cx="1452193" cy="1438991"/>
            </a:xfrm>
            <a:prstGeom prst="rect">
              <a:avLst/>
            </a:prstGeom>
          </p:spPr>
        </p:pic>
        <p:sp>
          <p:nvSpPr>
            <p:cNvPr id="27" name="TextBox 41"/>
            <p:cNvSpPr txBox="1"/>
            <p:nvPr/>
          </p:nvSpPr>
          <p:spPr>
            <a:xfrm>
              <a:off x="14310634" y="4188423"/>
              <a:ext cx="1452194" cy="336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100" b="0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Weakness IV</a:t>
              </a:r>
              <a:endParaRPr kumimoji="0" lang="ko-KR" altLang="en-US" sz="21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8" name="그룹 52"/>
          <p:cNvGrpSpPr/>
          <p:nvPr/>
        </p:nvGrpSpPr>
        <p:grpSpPr>
          <a:xfrm>
            <a:off x="1327371" y="3075667"/>
            <a:ext cx="2274944" cy="2149670"/>
            <a:chOff x="10231905" y="1554378"/>
            <a:chExt cx="1586654" cy="1438991"/>
          </a:xfrm>
        </p:grpSpPr>
        <p:pic>
          <p:nvPicPr>
            <p:cNvPr id="29" name="Picture 84"/>
            <p:cNvPicPr>
              <a:picLocks noChangeAspect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0231905" y="1554378"/>
              <a:ext cx="1452193" cy="1438991"/>
            </a:xfrm>
            <a:prstGeom prst="rect">
              <a:avLst/>
            </a:prstGeom>
          </p:spPr>
        </p:pic>
        <p:sp>
          <p:nvSpPr>
            <p:cNvPr id="30" name="TextBox 51"/>
            <p:cNvSpPr txBox="1"/>
            <p:nvPr/>
          </p:nvSpPr>
          <p:spPr>
            <a:xfrm>
              <a:off x="10366362" y="2627026"/>
              <a:ext cx="1452197" cy="2777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1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Weakness IV</a:t>
              </a:r>
              <a:endParaRPr kumimoji="0" lang="ko-KR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1" name="그룹 56"/>
          <p:cNvGrpSpPr/>
          <p:nvPr/>
        </p:nvGrpSpPr>
        <p:grpSpPr>
          <a:xfrm>
            <a:off x="3047583" y="3101101"/>
            <a:ext cx="2462943" cy="2183180"/>
            <a:chOff x="10231905" y="1554378"/>
            <a:chExt cx="1587431" cy="1438991"/>
          </a:xfrm>
        </p:grpSpPr>
        <p:pic>
          <p:nvPicPr>
            <p:cNvPr id="32" name="Picture 84"/>
            <p:cNvPicPr>
              <a:picLocks noChangeAspect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0231905" y="1554378"/>
              <a:ext cx="1452193" cy="1438991"/>
            </a:xfrm>
            <a:prstGeom prst="rect">
              <a:avLst/>
            </a:prstGeom>
          </p:spPr>
        </p:pic>
        <p:sp>
          <p:nvSpPr>
            <p:cNvPr id="33" name="TextBox 58"/>
            <p:cNvSpPr txBox="1"/>
            <p:nvPr/>
          </p:nvSpPr>
          <p:spPr>
            <a:xfrm>
              <a:off x="10367144" y="2638905"/>
              <a:ext cx="1452192" cy="2726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1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Weakness IV</a:t>
              </a:r>
              <a:endParaRPr kumimoji="0" lang="ko-KR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4" name="그룹 59"/>
          <p:cNvGrpSpPr/>
          <p:nvPr/>
        </p:nvGrpSpPr>
        <p:grpSpPr>
          <a:xfrm>
            <a:off x="4862455" y="3088661"/>
            <a:ext cx="2450146" cy="2172679"/>
            <a:chOff x="10231905" y="1554378"/>
            <a:chExt cx="1586655" cy="1438991"/>
          </a:xfrm>
        </p:grpSpPr>
        <p:pic>
          <p:nvPicPr>
            <p:cNvPr id="35" name="Picture 84"/>
            <p:cNvPicPr>
              <a:picLocks noChangeAspect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0231905" y="1554378"/>
              <a:ext cx="1452193" cy="1438991"/>
            </a:xfrm>
            <a:prstGeom prst="rect">
              <a:avLst/>
            </a:prstGeom>
          </p:spPr>
        </p:pic>
        <p:sp>
          <p:nvSpPr>
            <p:cNvPr id="36" name="TextBox 61"/>
            <p:cNvSpPr txBox="1"/>
            <p:nvPr/>
          </p:nvSpPr>
          <p:spPr>
            <a:xfrm>
              <a:off x="10366368" y="2627024"/>
              <a:ext cx="1452191" cy="274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100" b="0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Weakness IV</a:t>
              </a:r>
              <a:endParaRPr kumimoji="0" lang="ko-KR" altLang="en-US" sz="21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7" name="그룹 93"/>
          <p:cNvGrpSpPr/>
          <p:nvPr/>
        </p:nvGrpSpPr>
        <p:grpSpPr>
          <a:xfrm>
            <a:off x="4574424" y="4978508"/>
            <a:ext cx="1964718" cy="1836828"/>
            <a:chOff x="14176173" y="3095013"/>
            <a:chExt cx="1586658" cy="1438991"/>
          </a:xfrm>
        </p:grpSpPr>
        <p:pic>
          <p:nvPicPr>
            <p:cNvPr id="38" name="Picture 84"/>
            <p:cNvPicPr>
              <a:picLocks noChangeAspect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4176173" y="3095013"/>
              <a:ext cx="1452193" cy="1438991"/>
            </a:xfrm>
            <a:prstGeom prst="rect">
              <a:avLst/>
            </a:prstGeom>
          </p:spPr>
        </p:pic>
        <p:sp>
          <p:nvSpPr>
            <p:cNvPr id="39" name="TextBox 95"/>
            <p:cNvSpPr txBox="1"/>
            <p:nvPr/>
          </p:nvSpPr>
          <p:spPr>
            <a:xfrm>
              <a:off x="14310638" y="4188429"/>
              <a:ext cx="1452191" cy="3249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100" b="0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Weakness IV</a:t>
              </a:r>
              <a:endParaRPr kumimoji="0" lang="ko-KR" altLang="en-US" sz="21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0" name="화살표: 오른쪽 106"/>
          <p:cNvSpPr/>
          <p:nvPr/>
        </p:nvSpPr>
        <p:spPr>
          <a:xfrm>
            <a:off x="6910949" y="5037764"/>
            <a:ext cx="1439662" cy="58639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73755"/>
          </a:solidFill>
          <a:ln>
            <a:solidFill>
              <a:srgbClr val="2737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9144000" y="6184953"/>
            <a:ext cx="7837751" cy="2823429"/>
            <a:chOff x="2429980" y="3394594"/>
            <a:chExt cx="12282873" cy="4192949"/>
          </a:xfrm>
        </p:grpSpPr>
        <p:sp>
          <p:nvSpPr>
            <p:cNvPr id="41" name="직사각형 10"/>
            <p:cNvSpPr/>
            <p:nvPr/>
          </p:nvSpPr>
          <p:spPr>
            <a:xfrm>
              <a:off x="2640872" y="3598638"/>
              <a:ext cx="4931214" cy="1412832"/>
            </a:xfrm>
            <a:prstGeom prst="rect">
              <a:avLst/>
            </a:prstGeom>
            <a:solidFill>
              <a:srgbClr val="8AABCA"/>
            </a:solidFill>
            <a:ln>
              <a:solidFill>
                <a:srgbClr val="8AAB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IV(24bit)</a:t>
              </a:r>
            </a:p>
          </p:txBody>
        </p:sp>
        <p:sp>
          <p:nvSpPr>
            <p:cNvPr id="42" name="직사각형 11"/>
            <p:cNvSpPr/>
            <p:nvPr/>
          </p:nvSpPr>
          <p:spPr>
            <a:xfrm>
              <a:off x="9781639" y="3598638"/>
              <a:ext cx="4931214" cy="1412832"/>
            </a:xfrm>
            <a:prstGeom prst="rect">
              <a:avLst/>
            </a:prstGeom>
            <a:solidFill>
              <a:srgbClr val="8AABCA"/>
            </a:solidFill>
            <a:ln>
              <a:solidFill>
                <a:srgbClr val="8AAB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Key(40bit)</a:t>
              </a:r>
              <a:endParaRPr kumimoji="0" lang="ko-KR" altLang="en-US" sz="3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TextBox 13"/>
            <p:cNvSpPr txBox="1"/>
            <p:nvPr/>
          </p:nvSpPr>
          <p:spPr>
            <a:xfrm>
              <a:off x="8225257" y="3394594"/>
              <a:ext cx="1795326" cy="16454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273755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+</a:t>
              </a:r>
              <a:endParaRPr kumimoji="0" lang="ko-KR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4" name="직사각형 18"/>
            <p:cNvSpPr/>
            <p:nvPr/>
          </p:nvSpPr>
          <p:spPr>
            <a:xfrm>
              <a:off x="3973865" y="6058409"/>
              <a:ext cx="6185860" cy="1412831"/>
            </a:xfrm>
            <a:prstGeom prst="rect">
              <a:avLst/>
            </a:prstGeom>
            <a:solidFill>
              <a:srgbClr val="8AABCA"/>
            </a:solidFill>
            <a:ln>
              <a:solidFill>
                <a:srgbClr val="8AAB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Key Stream(64bit)</a:t>
              </a:r>
              <a:endParaRPr kumimoji="0" lang="ko-KR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5" name="TextBox 19"/>
            <p:cNvSpPr txBox="1"/>
            <p:nvPr/>
          </p:nvSpPr>
          <p:spPr>
            <a:xfrm>
              <a:off x="2429980" y="5942107"/>
              <a:ext cx="1795325" cy="16454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273755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=</a:t>
              </a:r>
              <a:endParaRPr kumimoji="0" lang="ko-KR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" name="TextBox 13">
            <a:extLst>
              <a:ext uri="{FF2B5EF4-FFF2-40B4-BE49-F238E27FC236}">
                <a16:creationId xmlns:a16="http://schemas.microsoft.com/office/drawing/2014/main" id="{68C1BA9C-2EE8-4CDF-919E-777B39B9750B}"/>
              </a:ext>
            </a:extLst>
          </p:cNvPr>
          <p:cNvSpPr txBox="1"/>
          <p:nvPr/>
        </p:nvSpPr>
        <p:spPr>
          <a:xfrm>
            <a:off x="1127378" y="967036"/>
            <a:ext cx="12733146" cy="101925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무선공유기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4081F171-0F1B-4976-831F-B23B974B242D}"/>
              </a:ext>
            </a:extLst>
          </p:cNvPr>
          <p:cNvSpPr txBox="1"/>
          <p:nvPr/>
        </p:nvSpPr>
        <p:spPr>
          <a:xfrm>
            <a:off x="1294004" y="1617803"/>
            <a:ext cx="5146915" cy="9103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WEP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73755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취약점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rgbClr val="273755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34" grpId="0" animBg="1"/>
      <p:bldP spid="37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E831D1A-C116-416C-94DC-771B9935CCE1}"/>
              </a:ext>
            </a:extLst>
          </p:cNvPr>
          <p:cNvGrpSpPr/>
          <p:nvPr/>
        </p:nvGrpSpPr>
        <p:grpSpPr>
          <a:xfrm>
            <a:off x="1905000" y="3238500"/>
            <a:ext cx="3347545" cy="4267200"/>
            <a:chOff x="1600200" y="2400300"/>
            <a:chExt cx="3581400" cy="457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36FFA9A-A409-4E93-BB01-12553C53FEF6}"/>
                </a:ext>
              </a:extLst>
            </p:cNvPr>
            <p:cNvSpPr/>
            <p:nvPr/>
          </p:nvSpPr>
          <p:spPr>
            <a:xfrm>
              <a:off x="1600200" y="2400300"/>
              <a:ext cx="3581400" cy="4572000"/>
            </a:xfrm>
            <a:prstGeom prst="rect">
              <a:avLst/>
            </a:prstGeom>
            <a:noFill/>
            <a:ln w="88900" cap="sq"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53042C0-E53C-42E0-9129-9B744D28E580}"/>
                </a:ext>
              </a:extLst>
            </p:cNvPr>
            <p:cNvSpPr/>
            <p:nvPr/>
          </p:nvSpPr>
          <p:spPr>
            <a:xfrm>
              <a:off x="1828801" y="3086100"/>
              <a:ext cx="3124200" cy="3733799"/>
            </a:xfrm>
            <a:prstGeom prst="rect">
              <a:avLst/>
            </a:prstGeom>
            <a:solidFill>
              <a:srgbClr val="8AABCA"/>
            </a:solidFill>
            <a:ln w="57150">
              <a:solidFill>
                <a:srgbClr val="4461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WEP</a:t>
              </a:r>
              <a:endParaRPr lang="ko-KR" altLang="en-US" sz="6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9" name="십자형 8">
              <a:extLst>
                <a:ext uri="{FF2B5EF4-FFF2-40B4-BE49-F238E27FC236}">
                  <a16:creationId xmlns:a16="http://schemas.microsoft.com/office/drawing/2014/main" id="{484DD5E6-2CFE-40BC-B7DD-B92AA8FD2F8E}"/>
                </a:ext>
              </a:extLst>
            </p:cNvPr>
            <p:cNvSpPr/>
            <p:nvPr/>
          </p:nvSpPr>
          <p:spPr>
            <a:xfrm rot="2665300">
              <a:off x="4641831" y="2570474"/>
              <a:ext cx="445506" cy="419686"/>
            </a:xfrm>
            <a:prstGeom prst="plus">
              <a:avLst>
                <a:gd name="adj" fmla="val 37834"/>
              </a:avLst>
            </a:prstGeom>
            <a:solidFill>
              <a:srgbClr val="4461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0A62C6-6E42-4C89-BD03-9999A6438CCD}"/>
              </a:ext>
            </a:extLst>
          </p:cNvPr>
          <p:cNvGrpSpPr/>
          <p:nvPr/>
        </p:nvGrpSpPr>
        <p:grpSpPr>
          <a:xfrm>
            <a:off x="7704586" y="3238500"/>
            <a:ext cx="3347545" cy="4267200"/>
            <a:chOff x="1600200" y="2400300"/>
            <a:chExt cx="3581400" cy="4572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913B52E-15F7-4235-8ABD-864E90D0E1E0}"/>
                </a:ext>
              </a:extLst>
            </p:cNvPr>
            <p:cNvSpPr/>
            <p:nvPr/>
          </p:nvSpPr>
          <p:spPr>
            <a:xfrm>
              <a:off x="1600200" y="2400300"/>
              <a:ext cx="3581400" cy="4572000"/>
            </a:xfrm>
            <a:prstGeom prst="rect">
              <a:avLst/>
            </a:prstGeom>
            <a:noFill/>
            <a:ln w="88900" cap="sq"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7A26F9-8364-4B8B-97A2-4707C79C26C5}"/>
                </a:ext>
              </a:extLst>
            </p:cNvPr>
            <p:cNvSpPr/>
            <p:nvPr/>
          </p:nvSpPr>
          <p:spPr>
            <a:xfrm>
              <a:off x="1828801" y="3086100"/>
              <a:ext cx="3124200" cy="3733799"/>
            </a:xfrm>
            <a:prstGeom prst="rect">
              <a:avLst/>
            </a:prstGeom>
            <a:solidFill>
              <a:srgbClr val="8AABCA"/>
            </a:solidFill>
            <a:ln w="57150">
              <a:solidFill>
                <a:srgbClr val="4461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WPA</a:t>
              </a:r>
              <a:endParaRPr lang="ko-KR" altLang="en-US" sz="6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4" name="십자형 13">
              <a:extLst>
                <a:ext uri="{FF2B5EF4-FFF2-40B4-BE49-F238E27FC236}">
                  <a16:creationId xmlns:a16="http://schemas.microsoft.com/office/drawing/2014/main" id="{168FAE61-C6A1-4B1A-8BD9-0564CB1B4EB1}"/>
                </a:ext>
              </a:extLst>
            </p:cNvPr>
            <p:cNvSpPr/>
            <p:nvPr/>
          </p:nvSpPr>
          <p:spPr>
            <a:xfrm rot="2665300">
              <a:off x="4641831" y="2570474"/>
              <a:ext cx="445506" cy="419686"/>
            </a:xfrm>
            <a:prstGeom prst="plus">
              <a:avLst>
                <a:gd name="adj" fmla="val 37834"/>
              </a:avLst>
            </a:prstGeom>
            <a:solidFill>
              <a:srgbClr val="4461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C73A1D-2701-49D2-9870-02FB1ED931C1}"/>
              </a:ext>
            </a:extLst>
          </p:cNvPr>
          <p:cNvGrpSpPr/>
          <p:nvPr/>
        </p:nvGrpSpPr>
        <p:grpSpPr>
          <a:xfrm>
            <a:off x="13454829" y="3238500"/>
            <a:ext cx="3347545" cy="4267200"/>
            <a:chOff x="1600200" y="2400300"/>
            <a:chExt cx="3581400" cy="4572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DEFB4B-250A-4399-8541-56C7D8B660D4}"/>
                </a:ext>
              </a:extLst>
            </p:cNvPr>
            <p:cNvSpPr/>
            <p:nvPr/>
          </p:nvSpPr>
          <p:spPr>
            <a:xfrm>
              <a:off x="1600200" y="2400300"/>
              <a:ext cx="3581400" cy="4572000"/>
            </a:xfrm>
            <a:prstGeom prst="rect">
              <a:avLst/>
            </a:prstGeom>
            <a:noFill/>
            <a:ln w="88900" cap="sq"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3CC429A-8F03-4D28-BE03-5774A632D812}"/>
                </a:ext>
              </a:extLst>
            </p:cNvPr>
            <p:cNvSpPr/>
            <p:nvPr/>
          </p:nvSpPr>
          <p:spPr>
            <a:xfrm>
              <a:off x="1828801" y="3086100"/>
              <a:ext cx="3124200" cy="3733799"/>
            </a:xfrm>
            <a:prstGeom prst="rect">
              <a:avLst/>
            </a:prstGeom>
            <a:solidFill>
              <a:srgbClr val="8AABCA"/>
            </a:solidFill>
            <a:ln w="57150">
              <a:solidFill>
                <a:srgbClr val="4461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WPA2</a:t>
              </a:r>
              <a:endParaRPr lang="ko-KR" altLang="en-US" sz="6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8" name="십자형 17">
              <a:extLst>
                <a:ext uri="{FF2B5EF4-FFF2-40B4-BE49-F238E27FC236}">
                  <a16:creationId xmlns:a16="http://schemas.microsoft.com/office/drawing/2014/main" id="{0582787B-5289-4108-8D8E-F4BC32AECCBC}"/>
                </a:ext>
              </a:extLst>
            </p:cNvPr>
            <p:cNvSpPr/>
            <p:nvPr/>
          </p:nvSpPr>
          <p:spPr>
            <a:xfrm rot="2665300">
              <a:off x="4641831" y="2570474"/>
              <a:ext cx="445506" cy="419686"/>
            </a:xfrm>
            <a:prstGeom prst="plus">
              <a:avLst>
                <a:gd name="adj" fmla="val 37834"/>
              </a:avLst>
            </a:prstGeom>
            <a:solidFill>
              <a:srgbClr val="4461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80" name="Picture 8" descr="컴퓨터 마우스 포인터 커서 아이콘, 마우스 커서, 마우스 아이콘을 가리키는 손 아이콘, 기타, 각도, 텍스트 png | PNGWing">
            <a:extLst>
              <a:ext uri="{FF2B5EF4-FFF2-40B4-BE49-F238E27FC236}">
                <a16:creationId xmlns:a16="http://schemas.microsoft.com/office/drawing/2014/main" id="{15DEF308-1617-4E2D-BFDA-B9C93B23A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08" b="89950" l="10000" r="90000">
                        <a14:foregroundMark x1="25326" y1="59631" x2="25326" y2="59631"/>
                        <a14:foregroundMark x1="23913" y1="57956" x2="23913" y2="57956"/>
                        <a14:foregroundMark x1="23478" y1="56281" x2="23478" y2="56281"/>
                        <a14:foregroundMark x1="24891" y1="53769" x2="24891" y2="53769"/>
                        <a14:foregroundMark x1="26304" y1="51089" x2="26304" y2="51089"/>
                        <a14:foregroundMark x1="26413" y1="50586" x2="26413" y2="50586"/>
                        <a14:foregroundMark x1="27283" y1="50251" x2="27283" y2="50251"/>
                        <a14:foregroundMark x1="28478" y1="48744" x2="30543" y2="46734"/>
                        <a14:foregroundMark x1="70761" y1="42379" x2="66739" y2="35008"/>
                        <a14:foregroundMark x1="66739" y1="35008" x2="61630" y2="18425"/>
                        <a14:foregroundMark x1="61630" y1="18425" x2="61087" y2="18090"/>
                        <a14:foregroundMark x1="58804" y1="20268" x2="53696" y2="17253"/>
                        <a14:foregroundMark x1="53696" y1="17253" x2="50652" y2="20268"/>
                        <a14:foregroundMark x1="24674" y1="8208" x2="25217" y2="8208"/>
                        <a14:foregroundMark x1="25543" y1="8208" x2="25543" y2="8208"/>
                        <a14:foregroundMark x1="28043" y1="9548" x2="28043" y2="9548"/>
                        <a14:foregroundMark x1="28152" y1="9548" x2="28152" y2="9548"/>
                        <a14:foregroundMark x1="28152" y1="9213" x2="28152" y2="9213"/>
                        <a14:foregroundMark x1="21739" y1="16750" x2="21739" y2="16750"/>
                        <a14:foregroundMark x1="21739" y1="16750" x2="21739" y2="16750"/>
                        <a14:foregroundMark x1="21739" y1="16750" x2="21739" y2="16750"/>
                        <a14:foregroundMark x1="24348" y1="24288" x2="24348" y2="24288"/>
                        <a14:foregroundMark x1="23261" y1="22111" x2="23261" y2="22111"/>
                        <a14:foregroundMark x1="22935" y1="21608" x2="22935" y2="21608"/>
                        <a14:foregroundMark x1="22826" y1="21608" x2="22826" y2="21608"/>
                        <a14:foregroundMark x1="22609" y1="20938" x2="22609" y2="20938"/>
                        <a14:foregroundMark x1="22283" y1="20268" x2="22283" y2="20268"/>
                        <a14:foregroundMark x1="22283" y1="19765" x2="22283" y2="19765"/>
                        <a14:foregroundMark x1="22174" y1="19430" x2="21848" y2="18760"/>
                        <a14:foregroundMark x1="21522" y1="17755" x2="21522" y2="17755"/>
                        <a14:foregroundMark x1="22065" y1="18258" x2="23152" y2="19765"/>
                        <a14:foregroundMark x1="23152" y1="19765" x2="27826" y2="32161"/>
                        <a14:foregroundMark x1="28696" y1="33333" x2="30435" y2="36851"/>
                        <a14:foregroundMark x1="31304" y1="38526" x2="33587" y2="43551"/>
                        <a14:foregroundMark x1="33913" y1="44054" x2="34457" y2="46231"/>
                        <a14:foregroundMark x1="34783" y1="47069" x2="35978" y2="50419"/>
                        <a14:foregroundMark x1="36739" y1="52094" x2="38152" y2="54774"/>
                        <a14:foregroundMark x1="72609" y1="60637" x2="72609" y2="60637"/>
                        <a14:foregroundMark x1="48261" y1="85092" x2="48261" y2="85092"/>
                        <a14:foregroundMark x1="48696" y1="85427" x2="48696" y2="85427"/>
                        <a14:foregroundMark x1="49565" y1="85427" x2="49565" y2="85427"/>
                        <a14:foregroundMark x1="49565" y1="85427" x2="49565" y2="85427"/>
                        <a14:foregroundMark x1="48370" y1="82580" x2="48370" y2="82580"/>
                        <a14:foregroundMark x1="48370" y1="82412" x2="48370" y2="82412"/>
                        <a14:foregroundMark x1="48370" y1="81910" x2="47935" y2="80570"/>
                        <a14:foregroundMark x1="47935" y1="80402" x2="47935" y2="80402"/>
                        <a14:foregroundMark x1="47826" y1="80402" x2="47826" y2="80402"/>
                        <a14:foregroundMark x1="47500" y1="80402" x2="47500" y2="80402"/>
                        <a14:foregroundMark x1="46848" y1="80402" x2="46087" y2="80402"/>
                        <a14:foregroundMark x1="45761" y1="80402" x2="45761" y2="80402"/>
                        <a14:foregroundMark x1="45217" y1="80570" x2="45217" y2="80570"/>
                        <a14:foregroundMark x1="44783" y1="80570" x2="44783" y2="80570"/>
                        <a14:foregroundMark x1="44674" y1="80570" x2="44674" y2="80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154" y="5777754"/>
            <a:ext cx="1943100" cy="126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컴퓨터 마우스 포인터 커서 아이콘, 마우스 커서, 마우스 아이콘을 가리키는 손 아이콘, 기타, 각도, 텍스트 png | PNGWing">
            <a:extLst>
              <a:ext uri="{FF2B5EF4-FFF2-40B4-BE49-F238E27FC236}">
                <a16:creationId xmlns:a16="http://schemas.microsoft.com/office/drawing/2014/main" id="{E91187D6-4636-4D3D-AA4D-DB6E3CF60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08" b="89950" l="10000" r="90000">
                        <a14:foregroundMark x1="25326" y1="59631" x2="25326" y2="59631"/>
                        <a14:foregroundMark x1="23913" y1="57956" x2="23913" y2="57956"/>
                        <a14:foregroundMark x1="23478" y1="56281" x2="23478" y2="56281"/>
                        <a14:foregroundMark x1="24891" y1="53769" x2="24891" y2="53769"/>
                        <a14:foregroundMark x1="26304" y1="51089" x2="26304" y2="51089"/>
                        <a14:foregroundMark x1="26413" y1="50586" x2="26413" y2="50586"/>
                        <a14:foregroundMark x1="27283" y1="50251" x2="27283" y2="50251"/>
                        <a14:foregroundMark x1="28478" y1="48744" x2="30543" y2="46734"/>
                        <a14:foregroundMark x1="70761" y1="42379" x2="66739" y2="35008"/>
                        <a14:foregroundMark x1="66739" y1="35008" x2="61630" y2="18425"/>
                        <a14:foregroundMark x1="61630" y1="18425" x2="61087" y2="18090"/>
                        <a14:foregroundMark x1="58804" y1="20268" x2="53696" y2="17253"/>
                        <a14:foregroundMark x1="53696" y1="17253" x2="50652" y2="20268"/>
                        <a14:foregroundMark x1="24674" y1="8208" x2="25217" y2="8208"/>
                        <a14:foregroundMark x1="25543" y1="8208" x2="25543" y2="8208"/>
                        <a14:foregroundMark x1="28043" y1="9548" x2="28043" y2="9548"/>
                        <a14:foregroundMark x1="28152" y1="9548" x2="28152" y2="9548"/>
                        <a14:foregroundMark x1="28152" y1="9213" x2="28152" y2="9213"/>
                        <a14:foregroundMark x1="21739" y1="16750" x2="21739" y2="16750"/>
                        <a14:foregroundMark x1="21739" y1="16750" x2="21739" y2="16750"/>
                        <a14:foregroundMark x1="21739" y1="16750" x2="21739" y2="16750"/>
                        <a14:foregroundMark x1="24348" y1="24288" x2="24348" y2="24288"/>
                        <a14:foregroundMark x1="23261" y1="22111" x2="23261" y2="22111"/>
                        <a14:foregroundMark x1="22935" y1="21608" x2="22935" y2="21608"/>
                        <a14:foregroundMark x1="22826" y1="21608" x2="22826" y2="21608"/>
                        <a14:foregroundMark x1="22609" y1="20938" x2="22609" y2="20938"/>
                        <a14:foregroundMark x1="22283" y1="20268" x2="22283" y2="20268"/>
                        <a14:foregroundMark x1="22283" y1="19765" x2="22283" y2="19765"/>
                        <a14:foregroundMark x1="22174" y1="19430" x2="21848" y2="18760"/>
                        <a14:foregroundMark x1="21522" y1="17755" x2="21522" y2="17755"/>
                        <a14:foregroundMark x1="22065" y1="18258" x2="23152" y2="19765"/>
                        <a14:foregroundMark x1="23152" y1="19765" x2="27826" y2="32161"/>
                        <a14:foregroundMark x1="28696" y1="33333" x2="30435" y2="36851"/>
                        <a14:foregroundMark x1="31304" y1="38526" x2="33587" y2="43551"/>
                        <a14:foregroundMark x1="33913" y1="44054" x2="34457" y2="46231"/>
                        <a14:foregroundMark x1="34783" y1="47069" x2="35978" y2="50419"/>
                        <a14:foregroundMark x1="36739" y1="52094" x2="38152" y2="54774"/>
                        <a14:foregroundMark x1="72609" y1="60637" x2="72609" y2="60637"/>
                        <a14:foregroundMark x1="48261" y1="85092" x2="48261" y2="85092"/>
                        <a14:foregroundMark x1="48696" y1="85427" x2="48696" y2="85427"/>
                        <a14:foregroundMark x1="49565" y1="85427" x2="49565" y2="85427"/>
                        <a14:foregroundMark x1="49565" y1="85427" x2="49565" y2="85427"/>
                        <a14:foregroundMark x1="48370" y1="82580" x2="48370" y2="82580"/>
                        <a14:foregroundMark x1="48370" y1="82412" x2="48370" y2="82412"/>
                        <a14:foregroundMark x1="48370" y1="81910" x2="47935" y2="80570"/>
                        <a14:foregroundMark x1="47935" y1="80402" x2="47935" y2="80402"/>
                        <a14:foregroundMark x1="47826" y1="80402" x2="47826" y2="80402"/>
                        <a14:foregroundMark x1="47500" y1="80402" x2="47500" y2="80402"/>
                        <a14:foregroundMark x1="46848" y1="80402" x2="46087" y2="80402"/>
                        <a14:foregroundMark x1="45761" y1="80402" x2="45761" y2="80402"/>
                        <a14:foregroundMark x1="45217" y1="80570" x2="45217" y2="80570"/>
                        <a14:foregroundMark x1="44783" y1="80570" x2="44783" y2="80570"/>
                        <a14:foregroundMark x1="44674" y1="80570" x2="44674" y2="805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764" y="5760436"/>
            <a:ext cx="1943100" cy="126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60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73755"/>
      </a:hlink>
      <a:folHlink>
        <a:srgbClr val="2737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73755"/>
      </a:hlink>
      <a:folHlink>
        <a:srgbClr val="273755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1568</TotalTime>
  <Words>534</Words>
  <Application>Microsoft Office PowerPoint</Application>
  <PresentationFormat>사용자 지정</PresentationFormat>
  <Paragraphs>159</Paragraphs>
  <Slides>25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25</vt:i4>
      </vt:variant>
    </vt:vector>
  </HeadingPairs>
  <TitlesOfParts>
    <vt:vector size="40" baseType="lpstr">
      <vt:lpstr>Arial</vt:lpstr>
      <vt:lpstr>서울남산체 M</vt:lpstr>
      <vt:lpstr>나눔고딕 ExtraBold</vt:lpstr>
      <vt:lpstr>에스코어 드림 6 Bold</vt:lpstr>
      <vt:lpstr>나눔스퀘어</vt:lpstr>
      <vt:lpstr>Calibri</vt:lpstr>
      <vt:lpstr>에스코어 드림 7 ExtraBold</vt:lpstr>
      <vt:lpstr>에스코어 드림 5 Medium</vt:lpstr>
      <vt:lpstr>나눔스퀘어 Bold</vt:lpstr>
      <vt:lpstr>여기어때 잘난체</vt:lpstr>
      <vt:lpstr>맑은 고딕</vt:lpstr>
      <vt:lpstr>Office Theme</vt:lpstr>
      <vt:lpstr>1_Office Theme</vt:lpstr>
      <vt:lpstr>2_Office Theme</vt:lpstr>
      <vt:lpstr>3_Office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문 지언</cp:lastModifiedBy>
  <cp:revision>87</cp:revision>
  <dcterms:created xsi:type="dcterms:W3CDTF">2006-08-16T00:00:00Z</dcterms:created>
  <dcterms:modified xsi:type="dcterms:W3CDTF">2021-05-14T16:30:26Z</dcterms:modified>
  <dc:identifier>DAENR5-QZns</dc:identifier>
</cp:coreProperties>
</file>