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1" roundtripDataSignature="AMtx7mjBINP7H84gABjk45+MdeGaCKfM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D6796A4-6069-49BC-8AC4-BF9A8F6CDCA5}">
  <a:tblStyle styleId="{1D6796A4-6069-49BC-8AC4-BF9A8F6CDCA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 name="Google Shape;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3a63f65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3a63f65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2166c047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2166c047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2166c047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32166c047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2166c047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2166c047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2166c047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2166c047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0d85a38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0d85a38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1ef7aa66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1ef7aa66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1ef7aa66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31ef7aa66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7b75f204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127b75f204a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b022886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b022886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3897171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3897171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12" name="Shape 12"/>
        <p:cNvGrpSpPr/>
        <p:nvPr/>
      </p:nvGrpSpPr>
      <p:grpSpPr>
        <a:xfrm>
          <a:off x="0" y="0"/>
          <a:ext cx="0" cy="0"/>
          <a:chOff x="0" y="0"/>
          <a:chExt cx="0" cy="0"/>
        </a:xfrm>
      </p:grpSpPr>
      <p:sp>
        <p:nvSpPr>
          <p:cNvPr id="13" name="Google Shape;13;p16"/>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sp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4" name="Google Shape;14;p16"/>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sp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5" name="Google Shape;15;p1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17"/>
          <p:cNvSpPr txBox="1"/>
          <p:nvPr>
            <p:ph type="title"/>
          </p:nvPr>
        </p:nvSpPr>
        <p:spPr>
          <a:xfrm>
            <a:off x="3188843" y="342709"/>
            <a:ext cx="2766300" cy="385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200">
                <a:solidFill>
                  <a:srgbClr val="252599"/>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7"/>
          <p:cNvSpPr txBox="1"/>
          <p:nvPr>
            <p:ph idx="1" type="body"/>
          </p:nvPr>
        </p:nvSpPr>
        <p:spPr>
          <a:xfrm>
            <a:off x="1050797" y="1020128"/>
            <a:ext cx="7042500" cy="31056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1" i="0" sz="1800">
                <a:solidFill>
                  <a:schemeClr val="dk1"/>
                </a:solidFill>
                <a:latin typeface="Times New Roman"/>
                <a:ea typeface="Times New Roman"/>
                <a:cs typeface="Times New Roman"/>
                <a:sym typeface="Times New Roman"/>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1" name="Google Shape;21;p17"/>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7"/>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4" name="Shape 24"/>
        <p:cNvGrpSpPr/>
        <p:nvPr/>
      </p:nvGrpSpPr>
      <p:grpSpPr>
        <a:xfrm>
          <a:off x="0" y="0"/>
          <a:ext cx="0" cy="0"/>
          <a:chOff x="0" y="0"/>
          <a:chExt cx="0" cy="0"/>
        </a:xfrm>
      </p:grpSpPr>
      <p:sp>
        <p:nvSpPr>
          <p:cNvPr id="25" name="Google Shape;25;p18"/>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8"/>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8"/>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8" name="Shape 28"/>
        <p:cNvGrpSpPr/>
        <p:nvPr/>
      </p:nvGrpSpPr>
      <p:grpSpPr>
        <a:xfrm>
          <a:off x="0" y="0"/>
          <a:ext cx="0" cy="0"/>
          <a:chOff x="0" y="0"/>
          <a:chExt cx="0" cy="0"/>
        </a:xfrm>
      </p:grpSpPr>
      <p:sp>
        <p:nvSpPr>
          <p:cNvPr id="29" name="Google Shape;29;p19"/>
          <p:cNvSpPr txBox="1"/>
          <p:nvPr>
            <p:ph type="title"/>
          </p:nvPr>
        </p:nvSpPr>
        <p:spPr>
          <a:xfrm>
            <a:off x="3188843" y="342709"/>
            <a:ext cx="2766300" cy="385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200">
                <a:solidFill>
                  <a:srgbClr val="252599"/>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9"/>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9"/>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9"/>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3" name="Shape 33"/>
        <p:cNvGrpSpPr/>
        <p:nvPr/>
      </p:nvGrpSpPr>
      <p:grpSpPr>
        <a:xfrm>
          <a:off x="0" y="0"/>
          <a:ext cx="0" cy="0"/>
          <a:chOff x="0" y="0"/>
          <a:chExt cx="0" cy="0"/>
        </a:xfrm>
      </p:grpSpPr>
      <p:sp>
        <p:nvSpPr>
          <p:cNvPr id="34" name="Google Shape;34;p20"/>
          <p:cNvSpPr txBox="1"/>
          <p:nvPr>
            <p:ph type="ctrTitle"/>
          </p:nvPr>
        </p:nvSpPr>
        <p:spPr>
          <a:xfrm>
            <a:off x="685800" y="1594485"/>
            <a:ext cx="7772400" cy="1080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0"/>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0"/>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0"/>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0"/>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9" name="Shape 39"/>
        <p:cNvGrpSpPr/>
        <p:nvPr/>
      </p:nvGrpSpPr>
      <p:grpSpPr>
        <a:xfrm>
          <a:off x="0" y="0"/>
          <a:ext cx="0" cy="0"/>
          <a:chOff x="0" y="0"/>
          <a:chExt cx="0" cy="0"/>
        </a:xfrm>
      </p:grpSpPr>
      <p:sp>
        <p:nvSpPr>
          <p:cNvPr id="40" name="Google Shape;40;p21"/>
          <p:cNvSpPr txBox="1"/>
          <p:nvPr>
            <p:ph type="title"/>
          </p:nvPr>
        </p:nvSpPr>
        <p:spPr>
          <a:xfrm>
            <a:off x="3188843" y="342709"/>
            <a:ext cx="2766300" cy="385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200">
                <a:solidFill>
                  <a:srgbClr val="252599"/>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1"/>
          <p:cNvSpPr txBox="1"/>
          <p:nvPr>
            <p:ph idx="1" type="body"/>
          </p:nvPr>
        </p:nvSpPr>
        <p:spPr>
          <a:xfrm>
            <a:off x="457200" y="1183005"/>
            <a:ext cx="3977700" cy="33948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 name="Google Shape;42;p21"/>
          <p:cNvSpPr txBox="1"/>
          <p:nvPr>
            <p:ph idx="2" type="body"/>
          </p:nvPr>
        </p:nvSpPr>
        <p:spPr>
          <a:xfrm>
            <a:off x="4709160" y="1183005"/>
            <a:ext cx="3977700" cy="33948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3" name="Google Shape;43;p21"/>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1"/>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1"/>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p:nvPr/>
        </p:nvSpPr>
        <p:spPr>
          <a:xfrm>
            <a:off x="14630" y="4712080"/>
            <a:ext cx="9114600" cy="43140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 name="Google Shape;7;p15"/>
          <p:cNvSpPr txBox="1"/>
          <p:nvPr>
            <p:ph type="title"/>
          </p:nvPr>
        </p:nvSpPr>
        <p:spPr>
          <a:xfrm>
            <a:off x="3188843" y="342709"/>
            <a:ext cx="2766300" cy="3852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3200" u="none" cap="none" strike="noStrike">
                <a:solidFill>
                  <a:srgbClr val="252599"/>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5"/>
          <p:cNvSpPr txBox="1"/>
          <p:nvPr>
            <p:ph idx="1" type="body"/>
          </p:nvPr>
        </p:nvSpPr>
        <p:spPr>
          <a:xfrm>
            <a:off x="1050797" y="1020128"/>
            <a:ext cx="7042500" cy="31056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9" name="Google Shape;9;p15"/>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 name="Google Shape;11;p15"/>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ieeexplore.ieee.org/author/3708844405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ph type="ctrTitle"/>
          </p:nvPr>
        </p:nvSpPr>
        <p:spPr>
          <a:xfrm>
            <a:off x="380400" y="458525"/>
            <a:ext cx="8383200" cy="812700"/>
          </a:xfrm>
          <a:prstGeom prst="rect">
            <a:avLst/>
          </a:prstGeom>
          <a:noFill/>
          <a:ln>
            <a:noFill/>
          </a:ln>
        </p:spPr>
        <p:txBody>
          <a:bodyPr anchorCtr="0" anchor="b" bIns="45700" lIns="91425" spcFirstLastPara="1" rIns="91425" wrap="square" tIns="45700">
            <a:spAutoFit/>
          </a:bodyPr>
          <a:lstStyle/>
          <a:p>
            <a:pPr indent="0" lvl="0" marL="0" rtl="0" algn="ctr">
              <a:lnSpc>
                <a:spcPct val="90000"/>
              </a:lnSpc>
              <a:spcBef>
                <a:spcPts val="0"/>
              </a:spcBef>
              <a:spcAft>
                <a:spcPts val="0"/>
              </a:spcAft>
              <a:buSzPts val="1400"/>
              <a:buNone/>
            </a:pPr>
            <a:r>
              <a:rPr lang="en" sz="2600"/>
              <a:t> </a:t>
            </a:r>
            <a:r>
              <a:rPr lang="en" sz="2600">
                <a:highlight>
                  <a:srgbClr val="FFFFFF"/>
                </a:highlight>
              </a:rPr>
              <a:t>A Comparative Analysis of Machine Learning</a:t>
            </a:r>
            <a:endParaRPr sz="2600">
              <a:highlight>
                <a:srgbClr val="FFFFFF"/>
              </a:highlight>
            </a:endParaRPr>
          </a:p>
          <a:p>
            <a:pPr indent="0" lvl="0" marL="0" rtl="0" algn="ctr">
              <a:lnSpc>
                <a:spcPct val="90000"/>
              </a:lnSpc>
              <a:spcBef>
                <a:spcPts val="0"/>
              </a:spcBef>
              <a:spcAft>
                <a:spcPts val="0"/>
              </a:spcAft>
              <a:buSzPts val="1400"/>
              <a:buNone/>
            </a:pPr>
            <a:r>
              <a:rPr lang="en" sz="2600">
                <a:highlight>
                  <a:srgbClr val="FFFFFF"/>
                </a:highlight>
              </a:rPr>
              <a:t>Techniques For Detection of Malware using PE Signature</a:t>
            </a:r>
            <a:endParaRPr sz="2000"/>
          </a:p>
        </p:txBody>
      </p:sp>
      <p:sp>
        <p:nvSpPr>
          <p:cNvPr id="51" name="Google Shape;51;p1"/>
          <p:cNvSpPr txBox="1"/>
          <p:nvPr>
            <p:ph idx="1" type="subTitle"/>
          </p:nvPr>
        </p:nvSpPr>
        <p:spPr>
          <a:xfrm>
            <a:off x="1178225" y="1958028"/>
            <a:ext cx="6858000" cy="3417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rtl="0" algn="ctr">
              <a:lnSpc>
                <a:spcPct val="90000"/>
              </a:lnSpc>
              <a:spcBef>
                <a:spcPts val="750"/>
              </a:spcBef>
              <a:spcAft>
                <a:spcPts val="0"/>
              </a:spcAft>
              <a:buSzPts val="1800"/>
              <a:buNone/>
            </a:pPr>
            <a:r>
              <a:rPr lang="en"/>
              <a:t>FINAL YEAR PROJECT</a:t>
            </a:r>
            <a:endParaRPr/>
          </a:p>
        </p:txBody>
      </p:sp>
      <p:sp>
        <p:nvSpPr>
          <p:cNvPr id="52" name="Google Shape;52;p1"/>
          <p:cNvSpPr txBox="1"/>
          <p:nvPr/>
        </p:nvSpPr>
        <p:spPr>
          <a:xfrm>
            <a:off x="872325" y="2827300"/>
            <a:ext cx="20232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Times New Roman"/>
                <a:ea typeface="Times New Roman"/>
                <a:cs typeface="Times New Roman"/>
                <a:sym typeface="Times New Roman"/>
              </a:rPr>
              <a:t>Student Team</a:t>
            </a:r>
            <a:endParaRPr b="1" i="0" sz="1900" u="none" cap="none" strike="noStrike">
              <a:solidFill>
                <a:srgbClr val="000000"/>
              </a:solidFill>
              <a:latin typeface="Times New Roman"/>
              <a:ea typeface="Times New Roman"/>
              <a:cs typeface="Times New Roman"/>
              <a:sym typeface="Times New Roman"/>
            </a:endParaRPr>
          </a:p>
        </p:txBody>
      </p:sp>
      <p:sp>
        <p:nvSpPr>
          <p:cNvPr id="53" name="Google Shape;53;p1"/>
          <p:cNvSpPr txBox="1"/>
          <p:nvPr/>
        </p:nvSpPr>
        <p:spPr>
          <a:xfrm>
            <a:off x="780825" y="3327025"/>
            <a:ext cx="3226800" cy="6465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latin typeface="Times New Roman"/>
                <a:ea typeface="Times New Roman"/>
                <a:cs typeface="Times New Roman"/>
                <a:sym typeface="Times New Roman"/>
              </a:rPr>
              <a:t>Jifry Rose R V - 185002043</a:t>
            </a:r>
            <a:endParaRPr b="0" i="0" sz="1500" u="none" cap="none" strike="noStrike">
              <a:solidFill>
                <a:srgbClr val="000000"/>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latin typeface="Times New Roman"/>
                <a:ea typeface="Times New Roman"/>
                <a:cs typeface="Times New Roman"/>
                <a:sym typeface="Times New Roman"/>
              </a:rPr>
              <a:t>Katem Bhavana - 185002047</a:t>
            </a:r>
            <a:endParaRPr b="0" i="0" sz="1500" u="none" cap="none" strike="noStrike">
              <a:solidFill>
                <a:srgbClr val="000000"/>
              </a:solidFill>
              <a:latin typeface="Times New Roman"/>
              <a:ea typeface="Times New Roman"/>
              <a:cs typeface="Times New Roman"/>
              <a:sym typeface="Times New Roman"/>
            </a:endParaRPr>
          </a:p>
        </p:txBody>
      </p:sp>
      <p:sp>
        <p:nvSpPr>
          <p:cNvPr id="54" name="Google Shape;54;p1"/>
          <p:cNvSpPr txBox="1"/>
          <p:nvPr/>
        </p:nvSpPr>
        <p:spPr>
          <a:xfrm>
            <a:off x="6646625" y="2913025"/>
            <a:ext cx="13896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Times New Roman"/>
                <a:ea typeface="Times New Roman"/>
                <a:cs typeface="Times New Roman"/>
                <a:sym typeface="Times New Roman"/>
              </a:rPr>
              <a:t>Mentor</a:t>
            </a:r>
            <a:endParaRPr b="1" i="0" sz="1700" u="none" cap="none" strike="noStrike">
              <a:solidFill>
                <a:srgbClr val="000000"/>
              </a:solidFill>
              <a:latin typeface="Times New Roman"/>
              <a:ea typeface="Times New Roman"/>
              <a:cs typeface="Times New Roman"/>
              <a:sym typeface="Times New Roman"/>
            </a:endParaRPr>
          </a:p>
        </p:txBody>
      </p:sp>
      <p:sp>
        <p:nvSpPr>
          <p:cNvPr id="55" name="Google Shape;55;p1"/>
          <p:cNvSpPr txBox="1"/>
          <p:nvPr/>
        </p:nvSpPr>
        <p:spPr>
          <a:xfrm>
            <a:off x="6646625" y="3412750"/>
            <a:ext cx="20232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Times New Roman"/>
                <a:ea typeface="Times New Roman"/>
                <a:cs typeface="Times New Roman"/>
                <a:sym typeface="Times New Roman"/>
              </a:rPr>
              <a:t>Dr. E.M.Malathy</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Times New Roman"/>
                <a:ea typeface="Times New Roman"/>
                <a:cs typeface="Times New Roman"/>
                <a:sym typeface="Times New Roman"/>
              </a:rPr>
              <a:t>Associate Professor</a:t>
            </a:r>
            <a:endParaRPr b="0" i="0" sz="15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1"/>
          <p:cNvSpPr txBox="1"/>
          <p:nvPr>
            <p:ph type="title"/>
          </p:nvPr>
        </p:nvSpPr>
        <p:spPr>
          <a:xfrm>
            <a:off x="3188843" y="342709"/>
            <a:ext cx="2766300" cy="985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
              <a:t> </a:t>
            </a:r>
            <a:endParaRPr/>
          </a:p>
          <a:p>
            <a:pPr indent="0" lvl="0" marL="0" rtl="0" algn="l">
              <a:lnSpc>
                <a:spcPct val="100000"/>
              </a:lnSpc>
              <a:spcBef>
                <a:spcPts val="0"/>
              </a:spcBef>
              <a:spcAft>
                <a:spcPts val="0"/>
              </a:spcAft>
              <a:buSzPts val="1400"/>
              <a:buNone/>
            </a:pPr>
            <a:r>
              <a:t/>
            </a:r>
            <a:endParaRPr/>
          </a:p>
        </p:txBody>
      </p:sp>
      <p:graphicFrame>
        <p:nvGraphicFramePr>
          <p:cNvPr id="111" name="Google Shape;111;p11"/>
          <p:cNvGraphicFramePr/>
          <p:nvPr/>
        </p:nvGraphicFramePr>
        <p:xfrm>
          <a:off x="104963" y="167760"/>
          <a:ext cx="3000000" cy="3000000"/>
        </p:xfrm>
        <a:graphic>
          <a:graphicData uri="http://schemas.openxmlformats.org/drawingml/2006/table">
            <a:tbl>
              <a:tblPr>
                <a:noFill/>
                <a:tableStyleId>{1D6796A4-6069-49BC-8AC4-BF9A8F6CDCA5}</a:tableStyleId>
              </a:tblPr>
              <a:tblGrid>
                <a:gridCol w="2872975"/>
                <a:gridCol w="2029250"/>
                <a:gridCol w="4031850"/>
              </a:tblGrid>
              <a:tr h="919650">
                <a:tc>
                  <a:txBody>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lang="en" sz="1800" u="none" cap="none" strike="noStrike">
                          <a:latin typeface="Times New Roman"/>
                          <a:ea typeface="Times New Roman"/>
                          <a:cs typeface="Times New Roman"/>
                          <a:sym typeface="Times New Roman"/>
                        </a:rPr>
                        <a:t> TITLE </a:t>
                      </a:r>
                      <a:endParaRPr b="1" sz="18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lang="en" sz="1800" u="none" cap="none" strike="noStrike">
                          <a:latin typeface="Times New Roman"/>
                          <a:ea typeface="Times New Roman"/>
                          <a:cs typeface="Times New Roman"/>
                          <a:sym typeface="Times New Roman"/>
                        </a:rPr>
                        <a:t>AUTHORS</a:t>
                      </a:r>
                      <a:endParaRPr b="1" sz="18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228600" lvl="0" marL="457200" marR="0" rtl="0" algn="l">
                        <a:lnSpc>
                          <a:spcPct val="100000"/>
                        </a:lnSpc>
                        <a:spcBef>
                          <a:spcPts val="0"/>
                        </a:spcBef>
                        <a:spcAft>
                          <a:spcPts val="0"/>
                        </a:spcAft>
                        <a:buClr>
                          <a:srgbClr val="000000"/>
                        </a:buClr>
                        <a:buSzPts val="1800"/>
                        <a:buFont typeface="Arial"/>
                        <a:buNone/>
                      </a:pPr>
                      <a:r>
                        <a:t/>
                      </a:r>
                      <a:endParaRPr b="1" sz="1800" u="none" cap="none" strike="noStrike">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ts val="1800"/>
                        <a:buFont typeface="Arial"/>
                        <a:buNone/>
                      </a:pPr>
                      <a:r>
                        <a:rPr b="1" lang="en" sz="1800" u="none" cap="none" strike="noStrike">
                          <a:latin typeface="Times New Roman"/>
                          <a:ea typeface="Times New Roman"/>
                          <a:cs typeface="Times New Roman"/>
                          <a:sym typeface="Times New Roman"/>
                        </a:rPr>
                        <a:t>INFERENCE</a:t>
                      </a:r>
                      <a:endParaRPr b="1" sz="18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490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latin typeface="Times New Roman"/>
                          <a:ea typeface="Times New Roman"/>
                          <a:cs typeface="Times New Roman"/>
                          <a:sym typeface="Times New Roman"/>
                        </a:rPr>
                        <a:t>Malware Detection Using Gradient Boosting Decision Trees with Customized Log Loss Function[5]</a:t>
                      </a:r>
                      <a:endParaRPr sz="18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latin typeface="Times New Roman"/>
                          <a:ea typeface="Times New Roman"/>
                          <a:cs typeface="Times New Roman"/>
                          <a:sym typeface="Times New Roman"/>
                        </a:rPr>
                        <a:t>Yun Gao, Hirokazu Hasegawa, Yukiko Yamaguchi, Hajime Shimada(2021)IEEE</a:t>
                      </a:r>
                      <a:endParaRPr sz="18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42900" lvl="0" marL="457200" marR="0" rtl="0" algn="l">
                        <a:lnSpc>
                          <a:spcPct val="100000"/>
                        </a:lnSpc>
                        <a:spcBef>
                          <a:spcPts val="0"/>
                        </a:spcBef>
                        <a:spcAft>
                          <a:spcPts val="0"/>
                        </a:spcAft>
                        <a:buClr>
                          <a:srgbClr val="000000"/>
                        </a:buClr>
                        <a:buSzPts val="1800"/>
                        <a:buFont typeface="Times New Roman"/>
                        <a:buChar char="❏"/>
                      </a:pPr>
                      <a:r>
                        <a:rPr lang="en" sz="1800" u="none" cap="none" strike="noStrike">
                          <a:latin typeface="Times New Roman"/>
                          <a:ea typeface="Times New Roman"/>
                          <a:cs typeface="Times New Roman"/>
                          <a:sym typeface="Times New Roman"/>
                        </a:rPr>
                        <a:t>They proposed a custom log loss function with beta parameters to the GDBT algorithm to solve the malware detection problem.</a:t>
                      </a:r>
                      <a:endParaRPr sz="1800" u="none" cap="none" strike="noStrike">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lang="en" sz="1800" u="none" cap="none" strike="noStrike">
                          <a:latin typeface="Times New Roman"/>
                          <a:ea typeface="Times New Roman"/>
                          <a:cs typeface="Times New Roman"/>
                          <a:sym typeface="Times New Roman"/>
                        </a:rPr>
                        <a:t> In this model, 27 valid features were extracted from the PE surface analysis.</a:t>
                      </a:r>
                      <a:endParaRPr sz="1800" u="none" cap="none" strike="noStrike">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lang="en" sz="1800" u="none" cap="none" strike="noStrike">
                          <a:latin typeface="Times New Roman"/>
                          <a:ea typeface="Times New Roman"/>
                          <a:cs typeface="Times New Roman"/>
                          <a:sym typeface="Times New Roman"/>
                        </a:rPr>
                        <a:t>Custom log loss function will greatly reduce the priority to the false alarms.</a:t>
                      </a:r>
                      <a:endParaRPr sz="1800" u="none" cap="none" strike="noStrike">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lang="en" sz="1800" u="none" cap="none" strike="noStrike">
                          <a:latin typeface="Times New Roman"/>
                          <a:ea typeface="Times New Roman"/>
                          <a:cs typeface="Times New Roman"/>
                          <a:sym typeface="Times New Roman"/>
                        </a:rPr>
                        <a:t> The custom log loss function increase FN than that of the normal log loss function</a:t>
                      </a:r>
                      <a:endParaRPr sz="18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graphicFrame>
        <p:nvGraphicFramePr>
          <p:cNvPr id="116" name="Google Shape;116;p10"/>
          <p:cNvGraphicFramePr/>
          <p:nvPr/>
        </p:nvGraphicFramePr>
        <p:xfrm>
          <a:off x="86250" y="358138"/>
          <a:ext cx="3000000" cy="3000000"/>
        </p:xfrm>
        <a:graphic>
          <a:graphicData uri="http://schemas.openxmlformats.org/drawingml/2006/table">
            <a:tbl>
              <a:tblPr>
                <a:noFill/>
                <a:tableStyleId>{1D6796A4-6069-49BC-8AC4-BF9A8F6CDCA5}</a:tableStyleId>
              </a:tblPr>
              <a:tblGrid>
                <a:gridCol w="2448950"/>
                <a:gridCol w="2209425"/>
                <a:gridCol w="4171650"/>
              </a:tblGrid>
              <a:tr h="1195325">
                <a:tc>
                  <a:txBody>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lang="en" sz="1800" u="none" cap="none" strike="noStrike">
                          <a:latin typeface="Times New Roman"/>
                          <a:ea typeface="Times New Roman"/>
                          <a:cs typeface="Times New Roman"/>
                          <a:sym typeface="Times New Roman"/>
                        </a:rPr>
                        <a:t>  TITLE</a:t>
                      </a:r>
                      <a:endParaRPr b="1" sz="18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lang="en" sz="1800" u="none" cap="none" strike="noStrike">
                          <a:latin typeface="Times New Roman"/>
                          <a:ea typeface="Times New Roman"/>
                          <a:cs typeface="Times New Roman"/>
                          <a:sym typeface="Times New Roman"/>
                        </a:rPr>
                        <a:t> AUTHORS</a:t>
                      </a:r>
                      <a:endParaRPr b="1" sz="18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228600" lvl="0" marL="457200" marR="0" rtl="0" algn="l">
                        <a:lnSpc>
                          <a:spcPct val="100000"/>
                        </a:lnSpc>
                        <a:spcBef>
                          <a:spcPts val="0"/>
                        </a:spcBef>
                        <a:spcAft>
                          <a:spcPts val="0"/>
                        </a:spcAft>
                        <a:buClr>
                          <a:srgbClr val="000000"/>
                        </a:buClr>
                        <a:buSzPts val="1800"/>
                        <a:buFont typeface="Arial"/>
                        <a:buNone/>
                      </a:pPr>
                      <a:r>
                        <a:t/>
                      </a:r>
                      <a:endParaRPr b="1" sz="1800" u="none" cap="none" strike="noStrike">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ts val="1800"/>
                        <a:buFont typeface="Arial"/>
                        <a:buNone/>
                      </a:pPr>
                      <a:r>
                        <a:rPr b="1" lang="en" sz="1800" u="none" cap="none" strike="noStrike">
                          <a:latin typeface="Times New Roman"/>
                          <a:ea typeface="Times New Roman"/>
                          <a:cs typeface="Times New Roman"/>
                          <a:sym typeface="Times New Roman"/>
                        </a:rPr>
                        <a:t>INFERENCE</a:t>
                      </a:r>
                      <a:endParaRPr b="1" sz="18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r>
              <a:tr h="31001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latin typeface="Times New Roman"/>
                          <a:ea typeface="Times New Roman"/>
                          <a:cs typeface="Times New Roman"/>
                          <a:sym typeface="Times New Roman"/>
                        </a:rPr>
                        <a:t>A Method for Windows Malware Detection Based on Deep Learning[4]</a:t>
                      </a:r>
                      <a:endParaRPr sz="18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latin typeface="Times New Roman"/>
                          <a:ea typeface="Times New Roman"/>
                          <a:cs typeface="Times New Roman"/>
                          <a:sym typeface="Times New Roman"/>
                        </a:rPr>
                        <a:t>Xiang Huang, Li Ma, Wenyin Yang &amp; Yong Zhong (2021)IEEE</a:t>
                      </a:r>
                      <a:endParaRPr sz="1800" u="none" cap="none" strike="noStrike">
                        <a:latin typeface="Times New Roman"/>
                        <a:ea typeface="Times New Roman"/>
                        <a:cs typeface="Times New Roman"/>
                        <a:sym typeface="Times New Roman"/>
                      </a:endParaRPr>
                    </a:p>
                  </a:txBody>
                  <a:tcPr marT="91425" marB="91425" marR="91425" marL="91425"/>
                </a:tc>
                <a:tc>
                  <a:txBody>
                    <a:bodyPr/>
                    <a:lstStyle/>
                    <a:p>
                      <a:pPr indent="-342900" lvl="0" marL="457200" marR="0" rtl="0" algn="l">
                        <a:lnSpc>
                          <a:spcPct val="100000"/>
                        </a:lnSpc>
                        <a:spcBef>
                          <a:spcPts val="0"/>
                        </a:spcBef>
                        <a:spcAft>
                          <a:spcPts val="0"/>
                        </a:spcAft>
                        <a:buClr>
                          <a:srgbClr val="000000"/>
                        </a:buClr>
                        <a:buSzPts val="1800"/>
                        <a:buFont typeface="Times New Roman"/>
                        <a:buChar char="❏"/>
                      </a:pPr>
                      <a:r>
                        <a:rPr lang="en" sz="1800" u="none" cap="none" strike="noStrike">
                          <a:latin typeface="Times New Roman"/>
                          <a:ea typeface="Times New Roman"/>
                          <a:cs typeface="Times New Roman"/>
                          <a:sym typeface="Times New Roman"/>
                        </a:rPr>
                        <a:t>This method combines malware visualization technology with convolutional neural network and incomperates static and dynamic features in the detection.</a:t>
                      </a:r>
                      <a:endParaRPr sz="1800" u="none" cap="none" strike="noStrike">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lang="en" sz="1800" u="none" cap="none" strike="noStrike">
                          <a:latin typeface="Times New Roman"/>
                          <a:ea typeface="Times New Roman"/>
                          <a:cs typeface="Times New Roman"/>
                          <a:sym typeface="Times New Roman"/>
                        </a:rPr>
                        <a:t> Model A based on static visualization, and Model B based on hybrid visualization.</a:t>
                      </a:r>
                      <a:endParaRPr sz="1800" u="none" cap="none" strike="noStrike">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lang="en" sz="1800" u="none" cap="none" strike="noStrike">
                          <a:latin typeface="Times New Roman"/>
                          <a:ea typeface="Times New Roman"/>
                          <a:cs typeface="Times New Roman"/>
                          <a:sym typeface="Times New Roman"/>
                        </a:rPr>
                        <a:t>It did not perform well on Older malware and QQ password stealer trojans. </a:t>
                      </a:r>
                      <a:endParaRPr sz="18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621497" y="342700"/>
            <a:ext cx="7425900" cy="4464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 sz="2900"/>
              <a:t>EXISTING MODEL</a:t>
            </a:r>
            <a:endParaRPr sz="2900"/>
          </a:p>
        </p:txBody>
      </p:sp>
      <p:sp>
        <p:nvSpPr>
          <p:cNvPr id="122" name="Google Shape;122;p6"/>
          <p:cNvSpPr txBox="1"/>
          <p:nvPr>
            <p:ph idx="1" type="body"/>
          </p:nvPr>
        </p:nvSpPr>
        <p:spPr>
          <a:xfrm>
            <a:off x="10802022" y="45000"/>
            <a:ext cx="470700" cy="554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
              <a:t> </a:t>
            </a:r>
            <a:endParaRPr/>
          </a:p>
          <a:p>
            <a:pPr indent="0" lvl="0" marL="0" rtl="0" algn="l">
              <a:lnSpc>
                <a:spcPct val="100000"/>
              </a:lnSpc>
              <a:spcBef>
                <a:spcPts val="0"/>
              </a:spcBef>
              <a:spcAft>
                <a:spcPts val="0"/>
              </a:spcAft>
              <a:buSzPts val="1400"/>
              <a:buNone/>
            </a:pPr>
            <a:r>
              <a:t/>
            </a:r>
            <a:endParaRPr/>
          </a:p>
        </p:txBody>
      </p:sp>
      <p:sp>
        <p:nvSpPr>
          <p:cNvPr id="123" name="Google Shape;123;p6"/>
          <p:cNvSpPr/>
          <p:nvPr/>
        </p:nvSpPr>
        <p:spPr>
          <a:xfrm>
            <a:off x="664375" y="1171400"/>
            <a:ext cx="1714500" cy="5541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highlight>
                  <a:schemeClr val="accent1"/>
                </a:highlight>
                <a:latin typeface="Arial"/>
                <a:ea typeface="Arial"/>
                <a:cs typeface="Arial"/>
                <a:sym typeface="Arial"/>
              </a:rPr>
              <a:t>PE FILE DATASET</a:t>
            </a:r>
            <a:endParaRPr b="0" i="0" sz="1400" u="none" cap="none" strike="noStrike">
              <a:solidFill>
                <a:schemeClr val="lt1"/>
              </a:solidFill>
              <a:highlight>
                <a:schemeClr val="accent1"/>
              </a:highlight>
              <a:latin typeface="Arial"/>
              <a:ea typeface="Arial"/>
              <a:cs typeface="Arial"/>
              <a:sym typeface="Arial"/>
            </a:endParaRPr>
          </a:p>
        </p:txBody>
      </p:sp>
      <p:sp>
        <p:nvSpPr>
          <p:cNvPr id="124" name="Google Shape;124;p6"/>
          <p:cNvSpPr txBox="1"/>
          <p:nvPr/>
        </p:nvSpPr>
        <p:spPr>
          <a:xfrm>
            <a:off x="3493300" y="1153400"/>
            <a:ext cx="2250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25" name="Google Shape;125;p6"/>
          <p:cNvSpPr/>
          <p:nvPr/>
        </p:nvSpPr>
        <p:spPr>
          <a:xfrm>
            <a:off x="3270000" y="1153400"/>
            <a:ext cx="2473500" cy="5901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 sz="1400" u="none" cap="none" strike="noStrike">
                <a:solidFill>
                  <a:schemeClr val="lt1"/>
                </a:solidFill>
                <a:latin typeface="Times New Roman"/>
                <a:ea typeface="Times New Roman"/>
                <a:cs typeface="Times New Roman"/>
                <a:sym typeface="Times New Roman"/>
              </a:rPr>
              <a:t>FEATURE EXTRACTION</a:t>
            </a:r>
            <a:endParaRPr b="0" i="0" sz="1400" u="none" cap="none" strike="noStrike">
              <a:solidFill>
                <a:schemeClr val="lt1"/>
              </a:solidFill>
              <a:latin typeface="Arial"/>
              <a:ea typeface="Arial"/>
              <a:cs typeface="Arial"/>
              <a:sym typeface="Arial"/>
            </a:endParaRPr>
          </a:p>
        </p:txBody>
      </p:sp>
      <p:sp>
        <p:nvSpPr>
          <p:cNvPr id="126" name="Google Shape;126;p6"/>
          <p:cNvSpPr/>
          <p:nvPr/>
        </p:nvSpPr>
        <p:spPr>
          <a:xfrm>
            <a:off x="3270000" y="2368150"/>
            <a:ext cx="2473500" cy="6645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FEATURE SELECTION</a:t>
            </a:r>
            <a:endParaRPr b="0" i="0" sz="1400" u="none" cap="none" strike="noStrike">
              <a:solidFill>
                <a:schemeClr val="lt1"/>
              </a:solidFill>
              <a:latin typeface="Arial"/>
              <a:ea typeface="Arial"/>
              <a:cs typeface="Arial"/>
              <a:sym typeface="Arial"/>
            </a:endParaRPr>
          </a:p>
        </p:txBody>
      </p:sp>
      <p:sp>
        <p:nvSpPr>
          <p:cNvPr id="127" name="Google Shape;127;p6"/>
          <p:cNvSpPr/>
          <p:nvPr/>
        </p:nvSpPr>
        <p:spPr>
          <a:xfrm>
            <a:off x="3270000" y="3657300"/>
            <a:ext cx="2473500" cy="6645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CLASSIFICATION ALGORITHM</a:t>
            </a:r>
            <a:endParaRPr b="0" i="0" sz="1400" u="none" cap="none" strike="noStrike">
              <a:solidFill>
                <a:schemeClr val="lt1"/>
              </a:solidFill>
              <a:latin typeface="Arial"/>
              <a:ea typeface="Arial"/>
              <a:cs typeface="Arial"/>
              <a:sym typeface="Arial"/>
            </a:endParaRPr>
          </a:p>
        </p:txBody>
      </p:sp>
      <p:sp>
        <p:nvSpPr>
          <p:cNvPr id="128" name="Google Shape;128;p6"/>
          <p:cNvSpPr/>
          <p:nvPr/>
        </p:nvSpPr>
        <p:spPr>
          <a:xfrm>
            <a:off x="6686550" y="3327325"/>
            <a:ext cx="2154000" cy="13179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LABEL MALICIOUS/ BENIGN</a:t>
            </a:r>
            <a:endParaRPr b="0" i="0" sz="1400" u="none" cap="none" strike="noStrike">
              <a:solidFill>
                <a:schemeClr val="lt1"/>
              </a:solidFill>
              <a:latin typeface="Arial"/>
              <a:ea typeface="Arial"/>
              <a:cs typeface="Arial"/>
              <a:sym typeface="Arial"/>
            </a:endParaRPr>
          </a:p>
        </p:txBody>
      </p:sp>
      <p:sp>
        <p:nvSpPr>
          <p:cNvPr id="129" name="Google Shape;129;p6"/>
          <p:cNvSpPr/>
          <p:nvPr/>
        </p:nvSpPr>
        <p:spPr>
          <a:xfrm>
            <a:off x="2383150" y="1414475"/>
            <a:ext cx="886800" cy="1392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6"/>
          <p:cNvSpPr/>
          <p:nvPr/>
        </p:nvSpPr>
        <p:spPr>
          <a:xfrm>
            <a:off x="5771625" y="3916675"/>
            <a:ext cx="886800" cy="1392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6"/>
          <p:cNvSpPr/>
          <p:nvPr/>
        </p:nvSpPr>
        <p:spPr>
          <a:xfrm>
            <a:off x="4400400" y="1760775"/>
            <a:ext cx="115200" cy="590100"/>
          </a:xfrm>
          <a:prstGeom prst="down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6"/>
          <p:cNvSpPr/>
          <p:nvPr/>
        </p:nvSpPr>
        <p:spPr>
          <a:xfrm>
            <a:off x="4400400" y="3049925"/>
            <a:ext cx="115200" cy="590100"/>
          </a:xfrm>
          <a:prstGeom prst="down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23a63f653e_0_0"/>
          <p:cNvSpPr/>
          <p:nvPr/>
        </p:nvSpPr>
        <p:spPr>
          <a:xfrm>
            <a:off x="251100" y="275838"/>
            <a:ext cx="1886400" cy="1827900"/>
          </a:xfrm>
          <a:prstGeom prst="rect">
            <a:avLst/>
          </a:prstGeom>
          <a:solidFill>
            <a:schemeClr val="lt1"/>
          </a:solidFill>
          <a:ln cap="flat" cmpd="sng" w="19050">
            <a:solidFill>
              <a:schemeClr val="dk1"/>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Times New Roman"/>
                <a:ea typeface="Times New Roman"/>
                <a:cs typeface="Times New Roman"/>
                <a:sym typeface="Times New Roman"/>
              </a:rPr>
              <a:t>PE File Data Set</a:t>
            </a:r>
            <a:endParaRPr sz="1600">
              <a:latin typeface="Times New Roman"/>
              <a:ea typeface="Times New Roman"/>
              <a:cs typeface="Times New Roman"/>
              <a:sym typeface="Times New Roman"/>
            </a:endParaRPr>
          </a:p>
        </p:txBody>
      </p:sp>
      <p:sp>
        <p:nvSpPr>
          <p:cNvPr id="138" name="Google Shape;138;g123a63f653e_0_0"/>
          <p:cNvSpPr/>
          <p:nvPr/>
        </p:nvSpPr>
        <p:spPr>
          <a:xfrm>
            <a:off x="582150" y="1441638"/>
            <a:ext cx="1224300" cy="4395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Benign</a:t>
            </a:r>
            <a:endParaRPr>
              <a:latin typeface="Times New Roman"/>
              <a:ea typeface="Times New Roman"/>
              <a:cs typeface="Times New Roman"/>
              <a:sym typeface="Times New Roman"/>
            </a:endParaRPr>
          </a:p>
        </p:txBody>
      </p:sp>
      <p:sp>
        <p:nvSpPr>
          <p:cNvPr id="139" name="Google Shape;139;g123a63f653e_0_0"/>
          <p:cNvSpPr/>
          <p:nvPr/>
        </p:nvSpPr>
        <p:spPr>
          <a:xfrm>
            <a:off x="582150" y="773888"/>
            <a:ext cx="1224300" cy="4395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Malware</a:t>
            </a:r>
            <a:endParaRPr>
              <a:latin typeface="Times New Roman"/>
              <a:ea typeface="Times New Roman"/>
              <a:cs typeface="Times New Roman"/>
              <a:sym typeface="Times New Roman"/>
            </a:endParaRPr>
          </a:p>
        </p:txBody>
      </p:sp>
      <p:sp>
        <p:nvSpPr>
          <p:cNvPr id="140" name="Google Shape;140;g123a63f653e_0_0"/>
          <p:cNvSpPr/>
          <p:nvPr/>
        </p:nvSpPr>
        <p:spPr>
          <a:xfrm>
            <a:off x="2814200" y="847188"/>
            <a:ext cx="1224300" cy="6852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Preprocessing</a:t>
            </a:r>
            <a:endParaRPr>
              <a:latin typeface="Times New Roman"/>
              <a:ea typeface="Times New Roman"/>
              <a:cs typeface="Times New Roman"/>
              <a:sym typeface="Times New Roman"/>
            </a:endParaRPr>
          </a:p>
        </p:txBody>
      </p:sp>
      <p:sp>
        <p:nvSpPr>
          <p:cNvPr id="141" name="Google Shape;141;g123a63f653e_0_0"/>
          <p:cNvSpPr/>
          <p:nvPr/>
        </p:nvSpPr>
        <p:spPr>
          <a:xfrm>
            <a:off x="4646675" y="757638"/>
            <a:ext cx="1569900" cy="864300"/>
          </a:xfrm>
          <a:prstGeom prst="rect">
            <a:avLst/>
          </a:prstGeom>
          <a:solidFill>
            <a:schemeClr val="lt1"/>
          </a:solidFill>
          <a:ln cap="flat" cmpd="sng" w="19050">
            <a:solidFill>
              <a:schemeClr val="dk1"/>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n">
                <a:latin typeface="Times New Roman"/>
                <a:ea typeface="Times New Roman"/>
                <a:cs typeface="Times New Roman"/>
                <a:sym typeface="Times New Roman"/>
              </a:rPr>
              <a:t>Feature Extraction</a:t>
            </a:r>
            <a:endParaRPr>
              <a:latin typeface="Times New Roman"/>
              <a:ea typeface="Times New Roman"/>
              <a:cs typeface="Times New Roman"/>
              <a:sym typeface="Times New Roman"/>
            </a:endParaRPr>
          </a:p>
        </p:txBody>
      </p:sp>
      <p:sp>
        <p:nvSpPr>
          <p:cNvPr id="142" name="Google Shape;142;g123a63f653e_0_0"/>
          <p:cNvSpPr/>
          <p:nvPr/>
        </p:nvSpPr>
        <p:spPr>
          <a:xfrm>
            <a:off x="6977925" y="847188"/>
            <a:ext cx="1461600" cy="6852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Feature Selection</a:t>
            </a:r>
            <a:endParaRPr>
              <a:latin typeface="Times New Roman"/>
              <a:ea typeface="Times New Roman"/>
              <a:cs typeface="Times New Roman"/>
              <a:sym typeface="Times New Roman"/>
            </a:endParaRPr>
          </a:p>
        </p:txBody>
      </p:sp>
      <p:sp>
        <p:nvSpPr>
          <p:cNvPr id="143" name="Google Shape;143;g123a63f653e_0_0"/>
          <p:cNvSpPr/>
          <p:nvPr/>
        </p:nvSpPr>
        <p:spPr>
          <a:xfrm>
            <a:off x="6744900" y="2176038"/>
            <a:ext cx="1886400" cy="2478600"/>
          </a:xfrm>
          <a:prstGeom prst="rect">
            <a:avLst/>
          </a:prstGeom>
          <a:solidFill>
            <a:schemeClr val="lt1"/>
          </a:solidFill>
          <a:ln cap="flat" cmpd="sng" w="19050">
            <a:solidFill>
              <a:schemeClr val="dk1"/>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Times New Roman"/>
                <a:ea typeface="Times New Roman"/>
                <a:cs typeface="Times New Roman"/>
                <a:sym typeface="Times New Roman"/>
              </a:rPr>
              <a:t>ML Models</a:t>
            </a: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p:txBody>
      </p:sp>
      <p:sp>
        <p:nvSpPr>
          <p:cNvPr id="144" name="Google Shape;144;g123a63f653e_0_0"/>
          <p:cNvSpPr/>
          <p:nvPr/>
        </p:nvSpPr>
        <p:spPr>
          <a:xfrm>
            <a:off x="6923775" y="2578388"/>
            <a:ext cx="1569900" cy="3804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Random Forest</a:t>
            </a:r>
            <a:endParaRPr>
              <a:latin typeface="Times New Roman"/>
              <a:ea typeface="Times New Roman"/>
              <a:cs typeface="Times New Roman"/>
              <a:sym typeface="Times New Roman"/>
            </a:endParaRPr>
          </a:p>
        </p:txBody>
      </p:sp>
      <p:sp>
        <p:nvSpPr>
          <p:cNvPr id="145" name="Google Shape;145;g123a63f653e_0_0"/>
          <p:cNvSpPr/>
          <p:nvPr/>
        </p:nvSpPr>
        <p:spPr>
          <a:xfrm>
            <a:off x="6909000" y="3071688"/>
            <a:ext cx="1569900" cy="3804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Decision Tree</a:t>
            </a:r>
            <a:endParaRPr>
              <a:latin typeface="Times New Roman"/>
              <a:ea typeface="Times New Roman"/>
              <a:cs typeface="Times New Roman"/>
              <a:sym typeface="Times New Roman"/>
            </a:endParaRPr>
          </a:p>
        </p:txBody>
      </p:sp>
      <p:sp>
        <p:nvSpPr>
          <p:cNvPr id="146" name="Google Shape;146;g123a63f653e_0_0"/>
          <p:cNvSpPr/>
          <p:nvPr/>
        </p:nvSpPr>
        <p:spPr>
          <a:xfrm>
            <a:off x="6903150" y="3651738"/>
            <a:ext cx="1569900" cy="3804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Gradient Boosting</a:t>
            </a:r>
            <a:endParaRPr>
              <a:latin typeface="Times New Roman"/>
              <a:ea typeface="Times New Roman"/>
              <a:cs typeface="Times New Roman"/>
              <a:sym typeface="Times New Roman"/>
            </a:endParaRPr>
          </a:p>
        </p:txBody>
      </p:sp>
      <p:sp>
        <p:nvSpPr>
          <p:cNvPr id="147" name="Google Shape;147;g123a63f653e_0_0"/>
          <p:cNvSpPr/>
          <p:nvPr/>
        </p:nvSpPr>
        <p:spPr>
          <a:xfrm>
            <a:off x="5312575" y="3071688"/>
            <a:ext cx="1086900" cy="735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Train the model</a:t>
            </a:r>
            <a:endParaRPr>
              <a:latin typeface="Times New Roman"/>
              <a:ea typeface="Times New Roman"/>
              <a:cs typeface="Times New Roman"/>
              <a:sym typeface="Times New Roman"/>
            </a:endParaRPr>
          </a:p>
        </p:txBody>
      </p:sp>
      <p:sp>
        <p:nvSpPr>
          <p:cNvPr id="148" name="Google Shape;148;g123a63f653e_0_0"/>
          <p:cNvSpPr/>
          <p:nvPr/>
        </p:nvSpPr>
        <p:spPr>
          <a:xfrm>
            <a:off x="3687025" y="3071688"/>
            <a:ext cx="1224300" cy="735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Malware Detection</a:t>
            </a:r>
            <a:endParaRPr>
              <a:latin typeface="Times New Roman"/>
              <a:ea typeface="Times New Roman"/>
              <a:cs typeface="Times New Roman"/>
              <a:sym typeface="Times New Roman"/>
            </a:endParaRPr>
          </a:p>
        </p:txBody>
      </p:sp>
      <p:sp>
        <p:nvSpPr>
          <p:cNvPr id="149" name="Google Shape;149;g123a63f653e_0_0"/>
          <p:cNvSpPr/>
          <p:nvPr/>
        </p:nvSpPr>
        <p:spPr>
          <a:xfrm>
            <a:off x="1853450" y="3071688"/>
            <a:ext cx="1461600" cy="7353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Model Comparison Accuracy</a:t>
            </a:r>
            <a:endParaRPr>
              <a:latin typeface="Times New Roman"/>
              <a:ea typeface="Times New Roman"/>
              <a:cs typeface="Times New Roman"/>
              <a:sym typeface="Times New Roman"/>
            </a:endParaRPr>
          </a:p>
        </p:txBody>
      </p:sp>
      <p:sp>
        <p:nvSpPr>
          <p:cNvPr id="150" name="Google Shape;150;g123a63f653e_0_0"/>
          <p:cNvSpPr/>
          <p:nvPr/>
        </p:nvSpPr>
        <p:spPr>
          <a:xfrm>
            <a:off x="321375" y="3071688"/>
            <a:ext cx="1160100" cy="735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Best Model</a:t>
            </a:r>
            <a:endParaRPr>
              <a:latin typeface="Times New Roman"/>
              <a:ea typeface="Times New Roman"/>
              <a:cs typeface="Times New Roman"/>
              <a:sym typeface="Times New Roman"/>
            </a:endParaRPr>
          </a:p>
        </p:txBody>
      </p:sp>
      <p:cxnSp>
        <p:nvCxnSpPr>
          <p:cNvPr id="151" name="Google Shape;151;g123a63f653e_0_0"/>
          <p:cNvCxnSpPr>
            <a:stCxn id="137" idx="3"/>
            <a:endCxn id="140" idx="1"/>
          </p:cNvCxnSpPr>
          <p:nvPr/>
        </p:nvCxnSpPr>
        <p:spPr>
          <a:xfrm>
            <a:off x="2137500" y="1189788"/>
            <a:ext cx="676800" cy="0"/>
          </a:xfrm>
          <a:prstGeom prst="straightConnector1">
            <a:avLst/>
          </a:prstGeom>
          <a:noFill/>
          <a:ln cap="flat" cmpd="sng" w="19050">
            <a:solidFill>
              <a:schemeClr val="dk2"/>
            </a:solidFill>
            <a:prstDash val="solid"/>
            <a:round/>
            <a:headEnd len="med" w="med" type="none"/>
            <a:tailEnd len="med" w="med" type="triangle"/>
          </a:ln>
        </p:spPr>
      </p:cxnSp>
      <p:cxnSp>
        <p:nvCxnSpPr>
          <p:cNvPr id="152" name="Google Shape;152;g123a63f653e_0_0"/>
          <p:cNvCxnSpPr>
            <a:stCxn id="140" idx="3"/>
            <a:endCxn id="141" idx="1"/>
          </p:cNvCxnSpPr>
          <p:nvPr/>
        </p:nvCxnSpPr>
        <p:spPr>
          <a:xfrm>
            <a:off x="4038500" y="1189788"/>
            <a:ext cx="608100" cy="0"/>
          </a:xfrm>
          <a:prstGeom prst="straightConnector1">
            <a:avLst/>
          </a:prstGeom>
          <a:noFill/>
          <a:ln cap="flat" cmpd="sng" w="19050">
            <a:solidFill>
              <a:schemeClr val="dk2"/>
            </a:solidFill>
            <a:prstDash val="solid"/>
            <a:round/>
            <a:headEnd len="med" w="med" type="none"/>
            <a:tailEnd len="med" w="med" type="triangle"/>
          </a:ln>
        </p:spPr>
      </p:cxnSp>
      <p:cxnSp>
        <p:nvCxnSpPr>
          <p:cNvPr id="153" name="Google Shape;153;g123a63f653e_0_0"/>
          <p:cNvCxnSpPr>
            <a:stCxn id="141" idx="3"/>
            <a:endCxn id="142" idx="1"/>
          </p:cNvCxnSpPr>
          <p:nvPr/>
        </p:nvCxnSpPr>
        <p:spPr>
          <a:xfrm>
            <a:off x="6216575" y="1189788"/>
            <a:ext cx="761400" cy="0"/>
          </a:xfrm>
          <a:prstGeom prst="straightConnector1">
            <a:avLst/>
          </a:prstGeom>
          <a:noFill/>
          <a:ln cap="flat" cmpd="sng" w="19050">
            <a:solidFill>
              <a:schemeClr val="dk2"/>
            </a:solidFill>
            <a:prstDash val="solid"/>
            <a:round/>
            <a:headEnd len="med" w="med" type="none"/>
            <a:tailEnd len="med" w="med" type="triangle"/>
          </a:ln>
        </p:spPr>
      </p:cxnSp>
      <p:cxnSp>
        <p:nvCxnSpPr>
          <p:cNvPr id="154" name="Google Shape;154;g123a63f653e_0_0"/>
          <p:cNvCxnSpPr>
            <a:stCxn id="142" idx="2"/>
            <a:endCxn id="143" idx="0"/>
          </p:cNvCxnSpPr>
          <p:nvPr/>
        </p:nvCxnSpPr>
        <p:spPr>
          <a:xfrm flipH="1">
            <a:off x="7688025" y="1532388"/>
            <a:ext cx="20700" cy="643800"/>
          </a:xfrm>
          <a:prstGeom prst="straightConnector1">
            <a:avLst/>
          </a:prstGeom>
          <a:noFill/>
          <a:ln cap="flat" cmpd="sng" w="19050">
            <a:solidFill>
              <a:schemeClr val="dk2"/>
            </a:solidFill>
            <a:prstDash val="solid"/>
            <a:round/>
            <a:headEnd len="med" w="med" type="none"/>
            <a:tailEnd len="med" w="med" type="triangle"/>
          </a:ln>
        </p:spPr>
      </p:cxnSp>
      <p:cxnSp>
        <p:nvCxnSpPr>
          <p:cNvPr id="155" name="Google Shape;155;g123a63f653e_0_0"/>
          <p:cNvCxnSpPr>
            <a:stCxn id="143" idx="1"/>
            <a:endCxn id="147" idx="3"/>
          </p:cNvCxnSpPr>
          <p:nvPr/>
        </p:nvCxnSpPr>
        <p:spPr>
          <a:xfrm flipH="1">
            <a:off x="6399600" y="3415338"/>
            <a:ext cx="345300" cy="24000"/>
          </a:xfrm>
          <a:prstGeom prst="straightConnector1">
            <a:avLst/>
          </a:prstGeom>
          <a:noFill/>
          <a:ln cap="flat" cmpd="sng" w="19050">
            <a:solidFill>
              <a:schemeClr val="dk2"/>
            </a:solidFill>
            <a:prstDash val="solid"/>
            <a:round/>
            <a:headEnd len="med" w="med" type="none"/>
            <a:tailEnd len="med" w="med" type="triangle"/>
          </a:ln>
        </p:spPr>
      </p:cxnSp>
      <p:cxnSp>
        <p:nvCxnSpPr>
          <p:cNvPr id="156" name="Google Shape;156;g123a63f653e_0_0"/>
          <p:cNvCxnSpPr>
            <a:stCxn id="147" idx="1"/>
            <a:endCxn id="148" idx="3"/>
          </p:cNvCxnSpPr>
          <p:nvPr/>
        </p:nvCxnSpPr>
        <p:spPr>
          <a:xfrm rot="10800000">
            <a:off x="4911475" y="3439338"/>
            <a:ext cx="401100" cy="0"/>
          </a:xfrm>
          <a:prstGeom prst="straightConnector1">
            <a:avLst/>
          </a:prstGeom>
          <a:noFill/>
          <a:ln cap="flat" cmpd="sng" w="19050">
            <a:solidFill>
              <a:schemeClr val="dk2"/>
            </a:solidFill>
            <a:prstDash val="solid"/>
            <a:round/>
            <a:headEnd len="med" w="med" type="none"/>
            <a:tailEnd len="med" w="med" type="triangle"/>
          </a:ln>
        </p:spPr>
      </p:cxnSp>
      <p:cxnSp>
        <p:nvCxnSpPr>
          <p:cNvPr id="157" name="Google Shape;157;g123a63f653e_0_0"/>
          <p:cNvCxnSpPr>
            <a:stCxn id="148" idx="1"/>
            <a:endCxn id="149" idx="3"/>
          </p:cNvCxnSpPr>
          <p:nvPr/>
        </p:nvCxnSpPr>
        <p:spPr>
          <a:xfrm rot="10800000">
            <a:off x="3315025" y="3439338"/>
            <a:ext cx="372000" cy="0"/>
          </a:xfrm>
          <a:prstGeom prst="straightConnector1">
            <a:avLst/>
          </a:prstGeom>
          <a:noFill/>
          <a:ln cap="flat" cmpd="sng" w="19050">
            <a:solidFill>
              <a:schemeClr val="dk2"/>
            </a:solidFill>
            <a:prstDash val="solid"/>
            <a:round/>
            <a:headEnd len="med" w="med" type="none"/>
            <a:tailEnd len="med" w="med" type="triangle"/>
          </a:ln>
        </p:spPr>
      </p:cxnSp>
      <p:cxnSp>
        <p:nvCxnSpPr>
          <p:cNvPr id="158" name="Google Shape;158;g123a63f653e_0_0"/>
          <p:cNvCxnSpPr>
            <a:stCxn id="149" idx="1"/>
            <a:endCxn id="150" idx="3"/>
          </p:cNvCxnSpPr>
          <p:nvPr/>
        </p:nvCxnSpPr>
        <p:spPr>
          <a:xfrm rot="10800000">
            <a:off x="1481450" y="3439338"/>
            <a:ext cx="372000" cy="0"/>
          </a:xfrm>
          <a:prstGeom prst="straightConnector1">
            <a:avLst/>
          </a:prstGeom>
          <a:noFill/>
          <a:ln cap="flat" cmpd="sng" w="19050">
            <a:solidFill>
              <a:schemeClr val="dk2"/>
            </a:solidFill>
            <a:prstDash val="solid"/>
            <a:round/>
            <a:headEnd len="med" w="med" type="none"/>
            <a:tailEnd len="med" w="med" type="triangle"/>
          </a:ln>
        </p:spPr>
      </p:cxnSp>
      <p:sp>
        <p:nvSpPr>
          <p:cNvPr id="159" name="Google Shape;159;g123a63f653e_0_0"/>
          <p:cNvSpPr/>
          <p:nvPr/>
        </p:nvSpPr>
        <p:spPr>
          <a:xfrm>
            <a:off x="5312575" y="4135338"/>
            <a:ext cx="1086900" cy="735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Test the model</a:t>
            </a:r>
            <a:endParaRPr>
              <a:latin typeface="Times New Roman"/>
              <a:ea typeface="Times New Roman"/>
              <a:cs typeface="Times New Roman"/>
              <a:sym typeface="Times New Roman"/>
            </a:endParaRPr>
          </a:p>
        </p:txBody>
      </p:sp>
      <p:cxnSp>
        <p:nvCxnSpPr>
          <p:cNvPr id="160" name="Google Shape;160;g123a63f653e_0_0"/>
          <p:cNvCxnSpPr/>
          <p:nvPr/>
        </p:nvCxnSpPr>
        <p:spPr>
          <a:xfrm rot="10800000">
            <a:off x="6399525" y="4429938"/>
            <a:ext cx="366000" cy="0"/>
          </a:xfrm>
          <a:prstGeom prst="straightConnector1">
            <a:avLst/>
          </a:prstGeom>
          <a:noFill/>
          <a:ln cap="flat" cmpd="sng" w="19050">
            <a:solidFill>
              <a:schemeClr val="dk2"/>
            </a:solidFill>
            <a:prstDash val="solid"/>
            <a:round/>
            <a:headEnd len="med" w="med" type="none"/>
            <a:tailEnd len="med" w="med" type="triangle"/>
          </a:ln>
        </p:spPr>
      </p:cxnSp>
      <p:cxnSp>
        <p:nvCxnSpPr>
          <p:cNvPr id="161" name="Google Shape;161;g123a63f653e_0_0"/>
          <p:cNvCxnSpPr>
            <a:stCxn id="159" idx="1"/>
          </p:cNvCxnSpPr>
          <p:nvPr/>
        </p:nvCxnSpPr>
        <p:spPr>
          <a:xfrm flipH="1">
            <a:off x="4316575" y="4502988"/>
            <a:ext cx="996000" cy="14100"/>
          </a:xfrm>
          <a:prstGeom prst="straightConnector1">
            <a:avLst/>
          </a:prstGeom>
          <a:noFill/>
          <a:ln cap="flat" cmpd="sng" w="19050">
            <a:solidFill>
              <a:schemeClr val="dk2"/>
            </a:solidFill>
            <a:prstDash val="solid"/>
            <a:round/>
            <a:headEnd len="med" w="med" type="none"/>
            <a:tailEnd len="med" w="med" type="none"/>
          </a:ln>
        </p:spPr>
      </p:cxnSp>
      <p:cxnSp>
        <p:nvCxnSpPr>
          <p:cNvPr id="162" name="Google Shape;162;g123a63f653e_0_0"/>
          <p:cNvCxnSpPr>
            <a:endCxn id="148" idx="2"/>
          </p:cNvCxnSpPr>
          <p:nvPr/>
        </p:nvCxnSpPr>
        <p:spPr>
          <a:xfrm rot="10800000">
            <a:off x="4299175" y="3806988"/>
            <a:ext cx="17400" cy="721800"/>
          </a:xfrm>
          <a:prstGeom prst="straightConnector1">
            <a:avLst/>
          </a:prstGeom>
          <a:noFill/>
          <a:ln cap="flat" cmpd="sng" w="19050">
            <a:solidFill>
              <a:schemeClr val="dk2"/>
            </a:solidFill>
            <a:prstDash val="solid"/>
            <a:round/>
            <a:headEnd len="med" w="med" type="none"/>
            <a:tailEnd len="med" w="med" type="triangle"/>
          </a:ln>
        </p:spPr>
      </p:cxnSp>
      <p:sp>
        <p:nvSpPr>
          <p:cNvPr id="163" name="Google Shape;163;g123a63f653e_0_0"/>
          <p:cNvSpPr txBox="1"/>
          <p:nvPr/>
        </p:nvSpPr>
        <p:spPr>
          <a:xfrm>
            <a:off x="2814300" y="0"/>
            <a:ext cx="3585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252599"/>
                </a:solidFill>
                <a:latin typeface="Times New Roman"/>
                <a:ea typeface="Times New Roman"/>
                <a:cs typeface="Times New Roman"/>
                <a:sym typeface="Times New Roman"/>
              </a:rPr>
              <a:t>PROPOSED SYSTEM DESIGN</a:t>
            </a:r>
            <a:endParaRPr b="1" sz="1600">
              <a:solidFill>
                <a:srgbClr val="252599"/>
              </a:solidFill>
              <a:latin typeface="Times New Roman"/>
              <a:ea typeface="Times New Roman"/>
              <a:cs typeface="Times New Roman"/>
              <a:sym typeface="Times New Roman"/>
            </a:endParaRPr>
          </a:p>
        </p:txBody>
      </p:sp>
      <p:sp>
        <p:nvSpPr>
          <p:cNvPr id="164" name="Google Shape;164;g123a63f653e_0_0"/>
          <p:cNvSpPr/>
          <p:nvPr/>
        </p:nvSpPr>
        <p:spPr>
          <a:xfrm>
            <a:off x="6869625" y="4135350"/>
            <a:ext cx="1624200" cy="3804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Logistic Regression</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214325" y="402875"/>
            <a:ext cx="8593800" cy="9543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1100"/>
              <a:buFont typeface="Arial"/>
              <a:buNone/>
            </a:pPr>
            <a:r>
              <a:rPr lang="en" sz="2500"/>
              <a:t>HARDWARE   REQUIREMENTS</a:t>
            </a:r>
            <a:endParaRPr sz="2500"/>
          </a:p>
          <a:p>
            <a:pPr indent="0" lvl="0" marL="0" rtl="0" algn="l">
              <a:lnSpc>
                <a:spcPct val="100000"/>
              </a:lnSpc>
              <a:spcBef>
                <a:spcPts val="0"/>
              </a:spcBef>
              <a:spcAft>
                <a:spcPts val="0"/>
              </a:spcAft>
              <a:buSzPts val="1400"/>
              <a:buNone/>
            </a:pPr>
            <a:r>
              <a:t/>
            </a:r>
            <a:endParaRPr sz="3700"/>
          </a:p>
        </p:txBody>
      </p:sp>
      <p:sp>
        <p:nvSpPr>
          <p:cNvPr id="170" name="Google Shape;170;p13"/>
          <p:cNvSpPr txBox="1"/>
          <p:nvPr>
            <p:ph idx="1" type="body"/>
          </p:nvPr>
        </p:nvSpPr>
        <p:spPr>
          <a:xfrm>
            <a:off x="1100500" y="1110900"/>
            <a:ext cx="7042500" cy="18693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b="0" lang="en" sz="2300"/>
              <a:t>A laptop satisfying the following minimum requirements:</a:t>
            </a:r>
            <a:endParaRPr b="0" sz="2300"/>
          </a:p>
          <a:p>
            <a:pPr indent="0" lvl="0" marL="0" rtl="0" algn="l">
              <a:lnSpc>
                <a:spcPct val="100000"/>
              </a:lnSpc>
              <a:spcBef>
                <a:spcPts val="0"/>
              </a:spcBef>
              <a:spcAft>
                <a:spcPts val="0"/>
              </a:spcAft>
              <a:buClr>
                <a:schemeClr val="dk1"/>
              </a:buClr>
              <a:buSzPts val="1100"/>
              <a:buFont typeface="Arial"/>
              <a:buNone/>
            </a:pPr>
            <a:r>
              <a:t/>
            </a:r>
            <a:endParaRPr b="0" sz="2300"/>
          </a:p>
          <a:p>
            <a:pPr indent="-374650" lvl="0" marL="457200" rtl="0" algn="l">
              <a:lnSpc>
                <a:spcPct val="100000"/>
              </a:lnSpc>
              <a:spcBef>
                <a:spcPts val="0"/>
              </a:spcBef>
              <a:spcAft>
                <a:spcPts val="0"/>
              </a:spcAft>
              <a:buClr>
                <a:schemeClr val="dk1"/>
              </a:buClr>
              <a:buSzPts val="2300"/>
              <a:buChar char="●"/>
            </a:pPr>
            <a:r>
              <a:rPr b="0" lang="en" sz="2300"/>
              <a:t>200 MHz processor </a:t>
            </a:r>
            <a:endParaRPr b="0" sz="2300"/>
          </a:p>
          <a:p>
            <a:pPr indent="-374650" lvl="0" marL="457200" rtl="0" algn="l">
              <a:lnSpc>
                <a:spcPct val="100000"/>
              </a:lnSpc>
              <a:spcBef>
                <a:spcPts val="0"/>
              </a:spcBef>
              <a:spcAft>
                <a:spcPts val="0"/>
              </a:spcAft>
              <a:buClr>
                <a:schemeClr val="dk1"/>
              </a:buClr>
              <a:buSzPts val="2300"/>
              <a:buChar char="●"/>
            </a:pPr>
            <a:r>
              <a:rPr b="0" lang="en" sz="2300"/>
              <a:t>64MB RAM</a:t>
            </a:r>
            <a:endParaRPr b="0" sz="2300"/>
          </a:p>
          <a:p>
            <a:pPr indent="0" lvl="0" marL="0" rtl="0" algn="l">
              <a:lnSpc>
                <a:spcPct val="100000"/>
              </a:lnSpc>
              <a:spcBef>
                <a:spcPts val="0"/>
              </a:spcBef>
              <a:spcAft>
                <a:spcPts val="0"/>
              </a:spcAft>
              <a:buSzPts val="1400"/>
              <a:buNone/>
            </a:pPr>
            <a:r>
              <a:t/>
            </a:r>
            <a:endParaRPr sz="2600"/>
          </a:p>
        </p:txBody>
      </p:sp>
      <p:sp>
        <p:nvSpPr>
          <p:cNvPr id="171" name="Google Shape;171;p13"/>
          <p:cNvSpPr txBox="1"/>
          <p:nvPr/>
        </p:nvSpPr>
        <p:spPr>
          <a:xfrm>
            <a:off x="557225" y="2753050"/>
            <a:ext cx="79893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2500" u="none" cap="none" strike="noStrike">
                <a:solidFill>
                  <a:srgbClr val="252599"/>
                </a:solidFill>
                <a:latin typeface="Times New Roman"/>
                <a:ea typeface="Times New Roman"/>
                <a:cs typeface="Times New Roman"/>
                <a:sym typeface="Times New Roman"/>
              </a:rPr>
              <a:t>SOFTWARE REQUIREMENTS</a:t>
            </a:r>
            <a:endParaRPr b="1" i="0" sz="2500" u="none" cap="none" strike="noStrike">
              <a:solidFill>
                <a:srgbClr val="252599"/>
              </a:solidFill>
              <a:latin typeface="Times New Roman"/>
              <a:ea typeface="Times New Roman"/>
              <a:cs typeface="Times New Roman"/>
              <a:sym typeface="Times New Roman"/>
            </a:endParaRPr>
          </a:p>
        </p:txBody>
      </p:sp>
      <p:sp>
        <p:nvSpPr>
          <p:cNvPr id="172" name="Google Shape;172;p13"/>
          <p:cNvSpPr txBox="1"/>
          <p:nvPr/>
        </p:nvSpPr>
        <p:spPr>
          <a:xfrm>
            <a:off x="921550" y="3514725"/>
            <a:ext cx="6793800" cy="538800"/>
          </a:xfrm>
          <a:prstGeom prst="rect">
            <a:avLst/>
          </a:prstGeom>
          <a:noFill/>
          <a:ln>
            <a:noFill/>
          </a:ln>
        </p:spPr>
        <p:txBody>
          <a:bodyPr anchorCtr="0" anchor="t" bIns="91425" lIns="91425" spcFirstLastPara="1" rIns="91425" wrap="square" tIns="91425">
            <a:spAutoFit/>
          </a:bodyPr>
          <a:lstStyle/>
          <a:p>
            <a:pPr indent="-374650" lvl="0" marL="457200" marR="0" rtl="0" algn="l">
              <a:lnSpc>
                <a:spcPct val="100000"/>
              </a:lnSpc>
              <a:spcBef>
                <a:spcPts val="0"/>
              </a:spcBef>
              <a:spcAft>
                <a:spcPts val="0"/>
              </a:spcAft>
              <a:buClr>
                <a:srgbClr val="000000"/>
              </a:buClr>
              <a:buSzPts val="2300"/>
              <a:buFont typeface="Times New Roman"/>
              <a:buChar char="●"/>
            </a:pPr>
            <a:r>
              <a:rPr b="0" i="0" lang="en" sz="2300" u="none" cap="none" strike="noStrike">
                <a:solidFill>
                  <a:srgbClr val="000000"/>
                </a:solidFill>
                <a:latin typeface="Times New Roman"/>
                <a:ea typeface="Times New Roman"/>
                <a:cs typeface="Times New Roman"/>
                <a:sym typeface="Times New Roman"/>
              </a:rPr>
              <a:t>Google colab/Anaconda</a:t>
            </a:r>
            <a:endParaRPr b="0" i="0" sz="23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32166c0471_0_1"/>
          <p:cNvSpPr txBox="1"/>
          <p:nvPr>
            <p:ph type="title"/>
          </p:nvPr>
        </p:nvSpPr>
        <p:spPr>
          <a:xfrm>
            <a:off x="3188843" y="342709"/>
            <a:ext cx="27663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Random Forest</a:t>
            </a:r>
            <a:endParaRPr/>
          </a:p>
        </p:txBody>
      </p:sp>
      <p:sp>
        <p:nvSpPr>
          <p:cNvPr id="178" name="Google Shape;178;g132166c0471_0_1"/>
          <p:cNvSpPr txBox="1"/>
          <p:nvPr>
            <p:ph idx="1" type="body"/>
          </p:nvPr>
        </p:nvSpPr>
        <p:spPr>
          <a:xfrm>
            <a:off x="1050797" y="1020128"/>
            <a:ext cx="70425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pic>
        <p:nvPicPr>
          <p:cNvPr id="179" name="Google Shape;179;g132166c0471_0_1"/>
          <p:cNvPicPr preferRelativeResize="0"/>
          <p:nvPr/>
        </p:nvPicPr>
        <p:blipFill>
          <a:blip r:embed="rId3">
            <a:alphaModFix/>
          </a:blip>
          <a:stretch>
            <a:fillRect/>
          </a:stretch>
        </p:blipFill>
        <p:spPr>
          <a:xfrm>
            <a:off x="2256424" y="1020125"/>
            <a:ext cx="4162200" cy="3560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32166c0471_0_8"/>
          <p:cNvSpPr txBox="1"/>
          <p:nvPr>
            <p:ph type="title"/>
          </p:nvPr>
        </p:nvSpPr>
        <p:spPr>
          <a:xfrm>
            <a:off x="1962074" y="403150"/>
            <a:ext cx="55359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LOGISTIC REGRESSION</a:t>
            </a:r>
            <a:endParaRPr/>
          </a:p>
        </p:txBody>
      </p:sp>
      <p:sp>
        <p:nvSpPr>
          <p:cNvPr id="185" name="Google Shape;185;g132166c0471_0_8"/>
          <p:cNvSpPr txBox="1"/>
          <p:nvPr>
            <p:ph idx="1" type="body"/>
          </p:nvPr>
        </p:nvSpPr>
        <p:spPr>
          <a:xfrm>
            <a:off x="1050797" y="1020128"/>
            <a:ext cx="7042500" cy="277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 </a:t>
            </a:r>
            <a:endParaRPr/>
          </a:p>
        </p:txBody>
      </p:sp>
      <p:pic>
        <p:nvPicPr>
          <p:cNvPr id="186" name="Google Shape;186;g132166c0471_0_8"/>
          <p:cNvPicPr preferRelativeResize="0"/>
          <p:nvPr/>
        </p:nvPicPr>
        <p:blipFill>
          <a:blip r:embed="rId3">
            <a:alphaModFix/>
          </a:blip>
          <a:stretch>
            <a:fillRect/>
          </a:stretch>
        </p:blipFill>
        <p:spPr>
          <a:xfrm>
            <a:off x="2520925" y="1421700"/>
            <a:ext cx="3826725" cy="3273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32166c0471_0_14"/>
          <p:cNvSpPr txBox="1"/>
          <p:nvPr>
            <p:ph type="title"/>
          </p:nvPr>
        </p:nvSpPr>
        <p:spPr>
          <a:xfrm>
            <a:off x="2088224" y="342700"/>
            <a:ext cx="47511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    DECISION TREE</a:t>
            </a:r>
            <a:endParaRPr/>
          </a:p>
        </p:txBody>
      </p:sp>
      <p:sp>
        <p:nvSpPr>
          <p:cNvPr id="192" name="Google Shape;192;g132166c0471_0_14"/>
          <p:cNvSpPr txBox="1"/>
          <p:nvPr>
            <p:ph idx="1" type="body"/>
          </p:nvPr>
        </p:nvSpPr>
        <p:spPr>
          <a:xfrm>
            <a:off x="1050797" y="1020128"/>
            <a:ext cx="7042500" cy="277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 </a:t>
            </a:r>
            <a:endParaRPr/>
          </a:p>
        </p:txBody>
      </p:sp>
      <p:pic>
        <p:nvPicPr>
          <p:cNvPr id="193" name="Google Shape;193;g132166c0471_0_14"/>
          <p:cNvPicPr preferRelativeResize="0"/>
          <p:nvPr/>
        </p:nvPicPr>
        <p:blipFill rotWithShape="1">
          <a:blip r:embed="rId3">
            <a:alphaModFix/>
          </a:blip>
          <a:srcRect b="0" l="0" r="-1502" t="0"/>
          <a:stretch/>
        </p:blipFill>
        <p:spPr>
          <a:xfrm>
            <a:off x="2184575" y="1020125"/>
            <a:ext cx="4210925" cy="3548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32166c0471_0_20"/>
          <p:cNvSpPr txBox="1"/>
          <p:nvPr>
            <p:ph type="title"/>
          </p:nvPr>
        </p:nvSpPr>
        <p:spPr>
          <a:xfrm>
            <a:off x="1667773" y="342700"/>
            <a:ext cx="61386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      GRADIENT BOOSTING</a:t>
            </a:r>
            <a:endParaRPr/>
          </a:p>
        </p:txBody>
      </p:sp>
      <p:sp>
        <p:nvSpPr>
          <p:cNvPr id="199" name="Google Shape;199;g132166c0471_0_20"/>
          <p:cNvSpPr txBox="1"/>
          <p:nvPr>
            <p:ph idx="1" type="body"/>
          </p:nvPr>
        </p:nvSpPr>
        <p:spPr>
          <a:xfrm>
            <a:off x="1050797" y="1020128"/>
            <a:ext cx="7042500" cy="277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 </a:t>
            </a:r>
            <a:endParaRPr/>
          </a:p>
        </p:txBody>
      </p:sp>
      <p:pic>
        <p:nvPicPr>
          <p:cNvPr id="200" name="Google Shape;200;g132166c0471_0_20"/>
          <p:cNvPicPr preferRelativeResize="0"/>
          <p:nvPr/>
        </p:nvPicPr>
        <p:blipFill>
          <a:blip r:embed="rId3">
            <a:alphaModFix/>
          </a:blip>
          <a:stretch>
            <a:fillRect/>
          </a:stretch>
        </p:blipFill>
        <p:spPr>
          <a:xfrm>
            <a:off x="2314750" y="1020124"/>
            <a:ext cx="4514600" cy="3861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30d85a3857_0_0"/>
          <p:cNvSpPr txBox="1"/>
          <p:nvPr>
            <p:ph type="title"/>
          </p:nvPr>
        </p:nvSpPr>
        <p:spPr>
          <a:xfrm>
            <a:off x="2592775" y="236175"/>
            <a:ext cx="47934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FINAL OUTPUT</a:t>
            </a:r>
            <a:endParaRPr/>
          </a:p>
        </p:txBody>
      </p:sp>
      <p:sp>
        <p:nvSpPr>
          <p:cNvPr id="206" name="Google Shape;206;g130d85a3857_0_0"/>
          <p:cNvSpPr txBox="1"/>
          <p:nvPr>
            <p:ph idx="1" type="body"/>
          </p:nvPr>
        </p:nvSpPr>
        <p:spPr>
          <a:xfrm>
            <a:off x="4035972" y="3696978"/>
            <a:ext cx="70425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pic>
        <p:nvPicPr>
          <p:cNvPr id="207" name="Google Shape;207;g130d85a3857_0_0"/>
          <p:cNvPicPr preferRelativeResize="0"/>
          <p:nvPr/>
        </p:nvPicPr>
        <p:blipFill>
          <a:blip r:embed="rId3">
            <a:alphaModFix/>
          </a:blip>
          <a:stretch>
            <a:fillRect/>
          </a:stretch>
        </p:blipFill>
        <p:spPr>
          <a:xfrm>
            <a:off x="1975950" y="728775"/>
            <a:ext cx="4522550" cy="4092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210525" y="99675"/>
            <a:ext cx="1611000" cy="338700"/>
          </a:xfrm>
          <a:prstGeom prst="rect">
            <a:avLst/>
          </a:prstGeom>
          <a:noFill/>
          <a:ln>
            <a:noFill/>
          </a:ln>
        </p:spPr>
        <p:txBody>
          <a:bodyPr anchorCtr="0" anchor="t" bIns="0" lIns="0" spcFirstLastPara="1" rIns="0" wrap="square" tIns="0">
            <a:spAutoFit/>
          </a:bodyPr>
          <a:lstStyle/>
          <a:p>
            <a:pPr indent="0" lvl="0" marL="0" rtl="0" algn="just">
              <a:lnSpc>
                <a:spcPct val="100000"/>
              </a:lnSpc>
              <a:spcBef>
                <a:spcPts val="0"/>
              </a:spcBef>
              <a:spcAft>
                <a:spcPts val="0"/>
              </a:spcAft>
              <a:buSzPts val="1400"/>
              <a:buNone/>
            </a:pPr>
            <a:r>
              <a:rPr lang="en" sz="2000"/>
              <a:t>   </a:t>
            </a:r>
            <a:r>
              <a:rPr lang="en" sz="2200"/>
              <a:t>OUTLINE</a:t>
            </a:r>
            <a:endParaRPr sz="2200"/>
          </a:p>
        </p:txBody>
      </p:sp>
      <p:sp>
        <p:nvSpPr>
          <p:cNvPr id="61" name="Google Shape;61;p2"/>
          <p:cNvSpPr txBox="1"/>
          <p:nvPr>
            <p:ph idx="1" type="body"/>
          </p:nvPr>
        </p:nvSpPr>
        <p:spPr>
          <a:xfrm>
            <a:off x="994200" y="518325"/>
            <a:ext cx="7286100" cy="4433100"/>
          </a:xfrm>
          <a:prstGeom prst="rect">
            <a:avLst/>
          </a:prstGeom>
          <a:noFill/>
          <a:ln>
            <a:noFill/>
          </a:ln>
        </p:spPr>
        <p:txBody>
          <a:bodyPr anchorCtr="0" anchor="t" bIns="0" lIns="0" spcFirstLastPara="1" rIns="0" wrap="square" tIns="0">
            <a:spAutoFit/>
          </a:bodyPr>
          <a:lstStyle/>
          <a:p>
            <a:pPr indent="-342900" lvl="0" marL="457200" rtl="0" algn="l">
              <a:lnSpc>
                <a:spcPct val="150000"/>
              </a:lnSpc>
              <a:spcBef>
                <a:spcPts val="0"/>
              </a:spcBef>
              <a:spcAft>
                <a:spcPts val="0"/>
              </a:spcAft>
              <a:buClr>
                <a:schemeClr val="dk1"/>
              </a:buClr>
              <a:buSzPts val="1800"/>
              <a:buChar char="●"/>
            </a:pPr>
            <a:r>
              <a:rPr b="0" lang="en"/>
              <a:t>Introduction</a:t>
            </a:r>
            <a:endParaRPr b="0"/>
          </a:p>
          <a:p>
            <a:pPr indent="-342900" lvl="0" marL="457200" rtl="0" algn="l">
              <a:lnSpc>
                <a:spcPct val="150000"/>
              </a:lnSpc>
              <a:spcBef>
                <a:spcPts val="0"/>
              </a:spcBef>
              <a:spcAft>
                <a:spcPts val="0"/>
              </a:spcAft>
              <a:buClr>
                <a:schemeClr val="dk1"/>
              </a:buClr>
              <a:buSzPts val="1800"/>
              <a:buChar char="●"/>
            </a:pPr>
            <a:r>
              <a:rPr b="0" lang="en"/>
              <a:t>Motivation</a:t>
            </a:r>
            <a:endParaRPr b="0"/>
          </a:p>
          <a:p>
            <a:pPr indent="-342900" lvl="0" marL="457200" rtl="0" algn="l">
              <a:lnSpc>
                <a:spcPct val="150000"/>
              </a:lnSpc>
              <a:spcBef>
                <a:spcPts val="0"/>
              </a:spcBef>
              <a:spcAft>
                <a:spcPts val="0"/>
              </a:spcAft>
              <a:buSzPts val="1800"/>
              <a:buChar char="●"/>
            </a:pPr>
            <a:r>
              <a:rPr b="0" lang="en"/>
              <a:t>Objectives</a:t>
            </a:r>
            <a:endParaRPr b="0"/>
          </a:p>
          <a:p>
            <a:pPr indent="-342900" lvl="0" marL="457200" rtl="0" algn="l">
              <a:lnSpc>
                <a:spcPct val="150000"/>
              </a:lnSpc>
              <a:spcBef>
                <a:spcPts val="0"/>
              </a:spcBef>
              <a:spcAft>
                <a:spcPts val="0"/>
              </a:spcAft>
              <a:buSzPts val="1800"/>
              <a:buChar char="●"/>
            </a:pPr>
            <a:r>
              <a:rPr b="0" lang="en"/>
              <a:t>Literature survey</a:t>
            </a:r>
            <a:endParaRPr b="0"/>
          </a:p>
          <a:p>
            <a:pPr indent="-342900" lvl="0" marL="457200" rtl="0" algn="l">
              <a:lnSpc>
                <a:spcPct val="150000"/>
              </a:lnSpc>
              <a:spcBef>
                <a:spcPts val="0"/>
              </a:spcBef>
              <a:spcAft>
                <a:spcPts val="0"/>
              </a:spcAft>
              <a:buClr>
                <a:schemeClr val="dk1"/>
              </a:buClr>
              <a:buSzPts val="1800"/>
              <a:buChar char="●"/>
            </a:pPr>
            <a:r>
              <a:rPr b="0" lang="en"/>
              <a:t>Existing Method- Block Diagram</a:t>
            </a:r>
            <a:endParaRPr b="0"/>
          </a:p>
          <a:p>
            <a:pPr indent="-342900" lvl="0" marL="457200" rtl="0" algn="l">
              <a:lnSpc>
                <a:spcPct val="150000"/>
              </a:lnSpc>
              <a:spcBef>
                <a:spcPts val="0"/>
              </a:spcBef>
              <a:spcAft>
                <a:spcPts val="0"/>
              </a:spcAft>
              <a:buSzPts val="1800"/>
              <a:buChar char="●"/>
            </a:pPr>
            <a:r>
              <a:rPr b="0" lang="en"/>
              <a:t>Proposed Method-Block Diagram</a:t>
            </a:r>
            <a:endParaRPr b="0"/>
          </a:p>
          <a:p>
            <a:pPr indent="-342900" lvl="0" marL="457200" rtl="0" algn="l">
              <a:lnSpc>
                <a:spcPct val="150000"/>
              </a:lnSpc>
              <a:spcBef>
                <a:spcPts val="0"/>
              </a:spcBef>
              <a:spcAft>
                <a:spcPts val="0"/>
              </a:spcAft>
              <a:buSzPts val="1800"/>
              <a:buChar char="●"/>
            </a:pPr>
            <a:r>
              <a:rPr b="0" lang="en"/>
              <a:t>Challenges</a:t>
            </a:r>
            <a:endParaRPr b="0"/>
          </a:p>
          <a:p>
            <a:pPr indent="-342900" lvl="0" marL="457200" rtl="0" algn="l">
              <a:lnSpc>
                <a:spcPct val="150000"/>
              </a:lnSpc>
              <a:spcBef>
                <a:spcPts val="0"/>
              </a:spcBef>
              <a:spcAft>
                <a:spcPts val="0"/>
              </a:spcAft>
              <a:buSzPts val="1800"/>
              <a:buChar char="●"/>
            </a:pPr>
            <a:r>
              <a:rPr b="0" lang="en"/>
              <a:t>Timeline</a:t>
            </a:r>
            <a:endParaRPr b="0"/>
          </a:p>
          <a:p>
            <a:pPr indent="-342900" lvl="0" marL="457200" rtl="0" algn="l">
              <a:lnSpc>
                <a:spcPct val="150000"/>
              </a:lnSpc>
              <a:spcBef>
                <a:spcPts val="0"/>
              </a:spcBef>
              <a:spcAft>
                <a:spcPts val="0"/>
              </a:spcAft>
              <a:buClr>
                <a:schemeClr val="dk1"/>
              </a:buClr>
              <a:buSzPts val="1800"/>
              <a:buChar char="●"/>
            </a:pPr>
            <a:r>
              <a:rPr b="0" lang="en"/>
              <a:t>Hardware requirements</a:t>
            </a:r>
            <a:endParaRPr b="0"/>
          </a:p>
          <a:p>
            <a:pPr indent="-342900" lvl="0" marL="457200" rtl="0" algn="l">
              <a:lnSpc>
                <a:spcPct val="150000"/>
              </a:lnSpc>
              <a:spcBef>
                <a:spcPts val="0"/>
              </a:spcBef>
              <a:spcAft>
                <a:spcPts val="0"/>
              </a:spcAft>
              <a:buClr>
                <a:schemeClr val="dk1"/>
              </a:buClr>
              <a:buSzPts val="1800"/>
              <a:buChar char="●"/>
            </a:pPr>
            <a:r>
              <a:rPr b="0" lang="en"/>
              <a:t>Software requirements</a:t>
            </a:r>
            <a:endParaRPr b="0"/>
          </a:p>
          <a:p>
            <a:pPr indent="-342900" lvl="0" marL="457200" rtl="0" algn="l">
              <a:lnSpc>
                <a:spcPct val="150000"/>
              </a:lnSpc>
              <a:spcBef>
                <a:spcPts val="0"/>
              </a:spcBef>
              <a:spcAft>
                <a:spcPts val="0"/>
              </a:spcAft>
              <a:buSzPts val="1800"/>
              <a:buChar char="●"/>
            </a:pPr>
            <a:r>
              <a:rPr b="0" lang="en"/>
              <a:t>References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31ef7aa666_0_11"/>
          <p:cNvSpPr txBox="1"/>
          <p:nvPr>
            <p:ph type="title"/>
          </p:nvPr>
        </p:nvSpPr>
        <p:spPr>
          <a:xfrm>
            <a:off x="3314968" y="112209"/>
            <a:ext cx="2766300" cy="369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2400"/>
              <a:t>CONCLUSION</a:t>
            </a:r>
            <a:endParaRPr sz="2200"/>
          </a:p>
        </p:txBody>
      </p:sp>
      <p:sp>
        <p:nvSpPr>
          <p:cNvPr id="213" name="Google Shape;213;g131ef7aa666_0_11"/>
          <p:cNvSpPr txBox="1"/>
          <p:nvPr>
            <p:ph idx="1" type="body"/>
          </p:nvPr>
        </p:nvSpPr>
        <p:spPr>
          <a:xfrm>
            <a:off x="486600" y="481500"/>
            <a:ext cx="8170800" cy="4181700"/>
          </a:xfrm>
          <a:prstGeom prst="rect">
            <a:avLst/>
          </a:prstGeom>
        </p:spPr>
        <p:txBody>
          <a:bodyPr anchorCtr="0" anchor="t" bIns="0" lIns="0" spcFirstLastPara="1" rIns="0" wrap="square" tIns="0">
            <a:spAutoFit/>
          </a:bodyPr>
          <a:lstStyle/>
          <a:p>
            <a:pPr indent="0" lvl="0" marL="0" rtl="0" algn="just">
              <a:lnSpc>
                <a:spcPct val="150000"/>
              </a:lnSpc>
              <a:spcBef>
                <a:spcPts val="1400"/>
              </a:spcBef>
              <a:spcAft>
                <a:spcPts val="0"/>
              </a:spcAft>
              <a:buNone/>
            </a:pPr>
            <a:r>
              <a:rPr b="0" lang="en" sz="2000">
                <a:solidFill>
                  <a:srgbClr val="222222"/>
                </a:solidFill>
              </a:rPr>
              <a:t>In this thesis, the comparative analysis of machine learning techniques for malware detection was developed based on the analysis of the PE file header and its structure. Therefore, by analyzing the PE file structure, thirteen features were extracted from the header and the structure of each file, which was significantly different for malware and benign programs . Extracted features are the features that are generally different in malware and benign programs, unlike the raw header fields whose distribution in each data set can be different. </a:t>
            </a:r>
            <a:endParaRPr b="0" sz="2000">
              <a:solidFill>
                <a:srgbClr val="222222"/>
              </a:solidFill>
            </a:endParaRPr>
          </a:p>
          <a:p>
            <a:pPr indent="0" lvl="0" marL="0" rtl="0" algn="just">
              <a:lnSpc>
                <a:spcPct val="150000"/>
              </a:lnSpc>
              <a:spcBef>
                <a:spcPts val="1400"/>
              </a:spcBef>
              <a:spcAft>
                <a:spcPts val="0"/>
              </a:spcAft>
              <a:buClr>
                <a:schemeClr val="dk1"/>
              </a:buClr>
              <a:buSzPts val="1100"/>
              <a:buFont typeface="Arial"/>
              <a:buNone/>
            </a:pPr>
            <a:r>
              <a:rPr b="0" lang="en" sz="2000">
                <a:solidFill>
                  <a:srgbClr val="222222"/>
                </a:solidFill>
              </a:rPr>
              <a:t>We found that the Random forest </a:t>
            </a:r>
            <a:r>
              <a:rPr b="0" lang="en" sz="2000">
                <a:solidFill>
                  <a:srgbClr val="222222"/>
                </a:solidFill>
              </a:rPr>
              <a:t>technique</a:t>
            </a:r>
            <a:r>
              <a:rPr b="0" lang="en" sz="2000">
                <a:solidFill>
                  <a:srgbClr val="222222"/>
                </a:solidFill>
              </a:rPr>
              <a:t> provides us with maximum accuracy of 99.28% for malware detection on PE files.</a:t>
            </a:r>
            <a:endParaRPr b="0" sz="2000">
              <a:solidFill>
                <a:srgbClr val="22222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31ef7aa666_0_6"/>
          <p:cNvSpPr txBox="1"/>
          <p:nvPr>
            <p:ph type="title"/>
          </p:nvPr>
        </p:nvSpPr>
        <p:spPr>
          <a:xfrm>
            <a:off x="1050797" y="342700"/>
            <a:ext cx="7554300" cy="4926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n"/>
              <a:t>FUTURE ENHANCEMENTS</a:t>
            </a:r>
            <a:endParaRPr/>
          </a:p>
        </p:txBody>
      </p:sp>
      <p:sp>
        <p:nvSpPr>
          <p:cNvPr id="219" name="Google Shape;219;g131ef7aa666_0_6"/>
          <p:cNvSpPr txBox="1"/>
          <p:nvPr>
            <p:ph idx="1" type="body"/>
          </p:nvPr>
        </p:nvSpPr>
        <p:spPr>
          <a:xfrm>
            <a:off x="714425" y="1093197"/>
            <a:ext cx="7554300" cy="3078600"/>
          </a:xfrm>
          <a:prstGeom prst="rect">
            <a:avLst/>
          </a:prstGeom>
        </p:spPr>
        <p:txBody>
          <a:bodyPr anchorCtr="0" anchor="t" bIns="0" lIns="0" spcFirstLastPara="1" rIns="0" wrap="square" tIns="0">
            <a:spAutoFit/>
          </a:bodyPr>
          <a:lstStyle/>
          <a:p>
            <a:pPr indent="-355600" lvl="0" marL="285750" rtl="0" algn="l">
              <a:lnSpc>
                <a:spcPct val="150000"/>
              </a:lnSpc>
              <a:spcBef>
                <a:spcPts val="1200"/>
              </a:spcBef>
              <a:spcAft>
                <a:spcPts val="0"/>
              </a:spcAft>
              <a:buClr>
                <a:srgbClr val="222222"/>
              </a:buClr>
              <a:buSzPts val="2000"/>
              <a:buFont typeface="Times New Roman"/>
              <a:buChar char="●"/>
            </a:pPr>
            <a:r>
              <a:rPr b="0" lang="en" sz="2000">
                <a:solidFill>
                  <a:srgbClr val="222222"/>
                </a:solidFill>
              </a:rPr>
              <a:t>Other specifications of the structure of the PE file can also be included.</a:t>
            </a:r>
            <a:endParaRPr b="0" sz="2000">
              <a:solidFill>
                <a:srgbClr val="222222"/>
              </a:solidFill>
            </a:endParaRPr>
          </a:p>
          <a:p>
            <a:pPr indent="-355600" lvl="0" marL="285750" rtl="0" algn="l">
              <a:lnSpc>
                <a:spcPct val="150000"/>
              </a:lnSpc>
              <a:spcBef>
                <a:spcPts val="0"/>
              </a:spcBef>
              <a:spcAft>
                <a:spcPts val="0"/>
              </a:spcAft>
              <a:buClr>
                <a:srgbClr val="222222"/>
              </a:buClr>
              <a:buSzPts val="2000"/>
              <a:buFont typeface="Times New Roman"/>
              <a:buChar char="●"/>
            </a:pPr>
            <a:r>
              <a:rPr b="0" lang="en" sz="2000">
                <a:solidFill>
                  <a:srgbClr val="222222"/>
                </a:solidFill>
              </a:rPr>
              <a:t>We can include even more static characteristics and perform feature selection using more different methods.</a:t>
            </a:r>
            <a:endParaRPr b="0" sz="2000">
              <a:solidFill>
                <a:srgbClr val="222222"/>
              </a:solidFill>
            </a:endParaRPr>
          </a:p>
          <a:p>
            <a:pPr indent="-355600" lvl="0" marL="285750" rtl="0" algn="l">
              <a:lnSpc>
                <a:spcPct val="150000"/>
              </a:lnSpc>
              <a:spcBef>
                <a:spcPts val="0"/>
              </a:spcBef>
              <a:spcAft>
                <a:spcPts val="0"/>
              </a:spcAft>
              <a:buClr>
                <a:srgbClr val="222222"/>
              </a:buClr>
              <a:buSzPts val="2000"/>
              <a:buFont typeface="Times New Roman"/>
              <a:buChar char="●"/>
            </a:pPr>
            <a:r>
              <a:rPr b="0" lang="en" sz="2000">
                <a:solidFill>
                  <a:srgbClr val="222222"/>
                </a:solidFill>
              </a:rPr>
              <a:t>We can include dynamic characteristics along with static characteristics to detect even more complex malware types.</a:t>
            </a:r>
            <a:endParaRPr b="0" sz="2000">
              <a:solidFill>
                <a:srgbClr val="222222"/>
              </a:solidFill>
            </a:endParaRPr>
          </a:p>
          <a:p>
            <a:pPr indent="-355600" lvl="0" marL="285750" rtl="0" algn="l">
              <a:lnSpc>
                <a:spcPct val="150000"/>
              </a:lnSpc>
              <a:spcBef>
                <a:spcPts val="0"/>
              </a:spcBef>
              <a:spcAft>
                <a:spcPts val="0"/>
              </a:spcAft>
              <a:buClr>
                <a:srgbClr val="222222"/>
              </a:buClr>
              <a:buSzPts val="2000"/>
              <a:buFont typeface="Times New Roman"/>
              <a:buChar char="●"/>
            </a:pPr>
            <a:r>
              <a:rPr b="0" lang="en" sz="2000">
                <a:solidFill>
                  <a:srgbClr val="222222"/>
                </a:solidFill>
              </a:rPr>
              <a:t>We can create a website and host it on web for real time analysis on the cloud.</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4"/>
          <p:cNvSpPr txBox="1"/>
          <p:nvPr>
            <p:ph type="title"/>
          </p:nvPr>
        </p:nvSpPr>
        <p:spPr>
          <a:xfrm>
            <a:off x="1299750" y="199975"/>
            <a:ext cx="6243300" cy="3849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 sz="2500"/>
              <a:t>REFERENCES</a:t>
            </a:r>
            <a:endParaRPr sz="2500"/>
          </a:p>
        </p:txBody>
      </p:sp>
      <p:sp>
        <p:nvSpPr>
          <p:cNvPr id="225" name="Google Shape;225;p14"/>
          <p:cNvSpPr txBox="1"/>
          <p:nvPr>
            <p:ph idx="1" type="body"/>
          </p:nvPr>
        </p:nvSpPr>
        <p:spPr>
          <a:xfrm>
            <a:off x="224375" y="656875"/>
            <a:ext cx="8283900" cy="4211400"/>
          </a:xfrm>
          <a:prstGeom prst="rect">
            <a:avLst/>
          </a:prstGeom>
          <a:noFill/>
          <a:ln>
            <a:noFill/>
          </a:ln>
        </p:spPr>
        <p:txBody>
          <a:bodyPr anchorCtr="0" anchor="t" bIns="0" lIns="0" spcFirstLastPara="1" rIns="0" wrap="square" tIns="0">
            <a:spAutoFit/>
          </a:bodyPr>
          <a:lstStyle/>
          <a:p>
            <a:pPr indent="-304800" lvl="0" marL="457200" rtl="0" algn="just">
              <a:lnSpc>
                <a:spcPct val="115000"/>
              </a:lnSpc>
              <a:spcBef>
                <a:spcPts val="0"/>
              </a:spcBef>
              <a:spcAft>
                <a:spcPts val="0"/>
              </a:spcAft>
              <a:buSzPts val="1200"/>
              <a:buAutoNum type="arabicPeriod"/>
            </a:pPr>
            <a:r>
              <a:rPr b="0" lang="en" sz="1600"/>
              <a:t>Z. Moti, S. Hashemi and A. Namavar, "Discovering Future Malware Variants By Generating New Malware Samples Using Generative Adversarial Network," 2019 9th International Conference on Computer and Knowledge Engineering (ICCKE), 2019, pp. 319-324, doi: 10.1109/ICCKE48569.2019.8964913.</a:t>
            </a:r>
            <a:endParaRPr b="0" sz="1600"/>
          </a:p>
          <a:p>
            <a:pPr indent="-304800" lvl="0" marL="457200" rtl="0" algn="just">
              <a:lnSpc>
                <a:spcPct val="115000"/>
              </a:lnSpc>
              <a:spcBef>
                <a:spcPts val="0"/>
              </a:spcBef>
              <a:spcAft>
                <a:spcPts val="0"/>
              </a:spcAft>
              <a:buSzPts val="1200"/>
              <a:buAutoNum type="arabicPeriod"/>
            </a:pPr>
            <a:r>
              <a:rPr b="0" lang="en" sz="1600"/>
              <a:t>T. Rezaei and A. Hamze, "An Efficient Approach For Malware Detection Using PE Header Specifications," 2020 6th International Conference on Web Research (ICWR), 2020, pp. 234-239, doi: 10.1109/ICWR49608.2020.9122312.</a:t>
            </a:r>
            <a:endParaRPr b="0" sz="1600"/>
          </a:p>
          <a:p>
            <a:pPr indent="-304800" lvl="0" marL="457200" rtl="0" algn="just">
              <a:lnSpc>
                <a:spcPct val="115000"/>
              </a:lnSpc>
              <a:spcBef>
                <a:spcPts val="0"/>
              </a:spcBef>
              <a:spcAft>
                <a:spcPts val="0"/>
              </a:spcAft>
              <a:buClr>
                <a:schemeClr val="dk1"/>
              </a:buClr>
              <a:buSzPts val="1200"/>
              <a:buAutoNum type="arabicPeriod"/>
            </a:pPr>
            <a:r>
              <a:rPr b="0" lang="en" sz="1600"/>
              <a:t>Jurecek, M. and Kozák, M., 2021. Representation of PE Files using LSTM Networks. In ICISSP (pp. 516-525).</a:t>
            </a:r>
            <a:endParaRPr b="0" sz="1600"/>
          </a:p>
          <a:p>
            <a:pPr indent="-304800" lvl="0" marL="457200" rtl="0" algn="just">
              <a:lnSpc>
                <a:spcPct val="115000"/>
              </a:lnSpc>
              <a:spcBef>
                <a:spcPts val="0"/>
              </a:spcBef>
              <a:spcAft>
                <a:spcPts val="0"/>
              </a:spcAft>
              <a:buSzPts val="1200"/>
              <a:buAutoNum type="arabicPeriod"/>
            </a:pPr>
            <a:r>
              <a:rPr b="0" lang="en" sz="1600"/>
              <a:t>Y. Gao, H. Hasegawa, Y. Yamaguchi and H. Shimada, "Malware Detection Using Gradient Boosting Decision Trees with Customized Log Loss Function," 2021 International Conference on Information Networking (ICOIN), 2021, pp. 273-278, doi: 10.1109/ICOIN50884.2021.9333999.</a:t>
            </a:r>
            <a:endParaRPr b="0" sz="1600"/>
          </a:p>
          <a:p>
            <a:pPr indent="-304800" lvl="0" marL="457200" rtl="0" algn="just">
              <a:lnSpc>
                <a:spcPct val="115000"/>
              </a:lnSpc>
              <a:spcBef>
                <a:spcPts val="0"/>
              </a:spcBef>
              <a:spcAft>
                <a:spcPts val="0"/>
              </a:spcAft>
              <a:buSzPts val="1200"/>
              <a:buAutoNum type="arabicPeriod"/>
            </a:pPr>
            <a:r>
              <a:rPr b="0" lang="en" sz="1600"/>
              <a:t>Huang, X., Ma, L., Yang, W. et al. A Method for Windows Malware Detection Based on Deep Learning. J Sign Process Syst 93, 265–273 (2021). https://doi.org/10.1007/s11265-020-01588-1</a:t>
            </a:r>
            <a:endParaRPr b="0"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27b75f204a_0_37"/>
          <p:cNvSpPr txBox="1"/>
          <p:nvPr>
            <p:ph idx="1" type="body"/>
          </p:nvPr>
        </p:nvSpPr>
        <p:spPr>
          <a:xfrm>
            <a:off x="202950" y="139200"/>
            <a:ext cx="8283900" cy="5085600"/>
          </a:xfrm>
          <a:prstGeom prst="rect">
            <a:avLst/>
          </a:prstGeom>
          <a:noFill/>
          <a:ln>
            <a:noFill/>
          </a:ln>
        </p:spPr>
        <p:txBody>
          <a:bodyPr anchorCtr="0" anchor="t" bIns="0" lIns="0" spcFirstLastPara="1" rIns="0" wrap="square" tIns="0">
            <a:spAutoFit/>
          </a:bodyPr>
          <a:lstStyle/>
          <a:p>
            <a:pPr indent="-330200" lvl="0" marL="457200" rtl="0" algn="l">
              <a:spcBef>
                <a:spcPts val="0"/>
              </a:spcBef>
              <a:spcAft>
                <a:spcPts val="0"/>
              </a:spcAft>
              <a:buSzPts val="1600"/>
              <a:buChar char="●"/>
            </a:pPr>
            <a:r>
              <a:rPr b="0" lang="en" sz="1600"/>
              <a:t>L. Yang and J. Liu, "TuningMalconv: Malware Detection With Not Just Raw Bytes," in IEEE Access, vol. 8, pp. 140915-140922, 2020, doi: 10.1109/ACCESS.2020.3014245.</a:t>
            </a:r>
            <a:endParaRPr b="0" sz="1600"/>
          </a:p>
          <a:p>
            <a:pPr indent="0" lvl="0" marL="457200" rtl="0" algn="l">
              <a:spcBef>
                <a:spcPts val="0"/>
              </a:spcBef>
              <a:spcAft>
                <a:spcPts val="0"/>
              </a:spcAft>
              <a:buNone/>
            </a:pPr>
            <a:r>
              <a:t/>
            </a:r>
            <a:endParaRPr b="0" sz="1600"/>
          </a:p>
          <a:p>
            <a:pPr indent="-330200" lvl="0" marL="457200" rtl="0" algn="l">
              <a:spcBef>
                <a:spcPts val="0"/>
              </a:spcBef>
              <a:spcAft>
                <a:spcPts val="0"/>
              </a:spcAft>
              <a:buSzPts val="1600"/>
              <a:buChar char="●"/>
            </a:pPr>
            <a:r>
              <a:rPr b="0" lang="en" sz="1600"/>
              <a:t>S. A. Roseline, S. Geetha, S. Kadry and Y. Nam, "Intelligent Vision-Based Malware Detection and Classification Using Deep Random Forest Paradigm," in IEEE Access, vol. 8, pp. 206303-206324, 2020, doi: 10.1109/ACCESS.2020.3036491.</a:t>
            </a:r>
            <a:endParaRPr b="0" sz="1600"/>
          </a:p>
          <a:p>
            <a:pPr indent="0" lvl="0" marL="457200" rtl="0" algn="l">
              <a:spcBef>
                <a:spcPts val="0"/>
              </a:spcBef>
              <a:spcAft>
                <a:spcPts val="0"/>
              </a:spcAft>
              <a:buNone/>
            </a:pPr>
            <a:r>
              <a:t/>
            </a:r>
            <a:endParaRPr b="0" sz="1600"/>
          </a:p>
          <a:p>
            <a:pPr indent="-330200" lvl="0" marL="457200" rtl="0" algn="just">
              <a:lnSpc>
                <a:spcPct val="115000"/>
              </a:lnSpc>
              <a:spcBef>
                <a:spcPts val="0"/>
              </a:spcBef>
              <a:spcAft>
                <a:spcPts val="0"/>
              </a:spcAft>
              <a:buSzPts val="1600"/>
              <a:buChar char="●"/>
            </a:pPr>
            <a:r>
              <a:rPr b="0" lang="en" sz="1600"/>
              <a:t>Z. Fang, J. Wang, J. Geng and X. Kan, "Feature Selection for Malware Detection Based on Reinforcement Learning," in IEEE Access, vol. 7, pp. 176177-176187, 2019, doi: 10.1109/ACCESS.2019.2957429.</a:t>
            </a:r>
            <a:endParaRPr b="0" sz="1600"/>
          </a:p>
          <a:p>
            <a:pPr indent="0" lvl="0" marL="457200" rtl="0" algn="just">
              <a:lnSpc>
                <a:spcPct val="115000"/>
              </a:lnSpc>
              <a:spcBef>
                <a:spcPts val="0"/>
              </a:spcBef>
              <a:spcAft>
                <a:spcPts val="0"/>
              </a:spcAft>
              <a:buNone/>
            </a:pPr>
            <a:r>
              <a:t/>
            </a:r>
            <a:endParaRPr b="0" sz="1600"/>
          </a:p>
          <a:p>
            <a:pPr indent="-330200" lvl="0" marL="457200" rtl="0" algn="just">
              <a:lnSpc>
                <a:spcPct val="115000"/>
              </a:lnSpc>
              <a:spcBef>
                <a:spcPts val="0"/>
              </a:spcBef>
              <a:spcAft>
                <a:spcPts val="0"/>
              </a:spcAft>
              <a:buSzPts val="1600"/>
              <a:buChar char="●"/>
            </a:pPr>
            <a:r>
              <a:rPr b="0" lang="en" sz="1600"/>
              <a:t>Ajit Kumar, K.S. Kuppusamy, G. Aghila,A learning model to detect maliciousness of portable executable using integrated feature set,Journal of King Saud University - Computer and Information Sciences,Volume 31, Issue 2,2019,Pages 252-265,ISSN 1319-1578.</a:t>
            </a:r>
            <a:endParaRPr b="0" sz="1600"/>
          </a:p>
          <a:p>
            <a:pPr indent="0" lvl="0" marL="457200" rtl="0" algn="just">
              <a:lnSpc>
                <a:spcPct val="115000"/>
              </a:lnSpc>
              <a:spcBef>
                <a:spcPts val="0"/>
              </a:spcBef>
              <a:spcAft>
                <a:spcPts val="0"/>
              </a:spcAft>
              <a:buNone/>
            </a:pPr>
            <a:r>
              <a:t/>
            </a:r>
            <a:endParaRPr b="0" sz="1600"/>
          </a:p>
          <a:p>
            <a:pPr indent="-330200" lvl="0" marL="457200" rtl="0" algn="just">
              <a:lnSpc>
                <a:spcPct val="115000"/>
              </a:lnSpc>
              <a:spcBef>
                <a:spcPts val="0"/>
              </a:spcBef>
              <a:spcAft>
                <a:spcPts val="0"/>
              </a:spcAft>
              <a:buSzPts val="1600"/>
              <a:buChar char="●"/>
            </a:pPr>
            <a:r>
              <a:rPr b="0" lang="en" sz="1600"/>
              <a:t>Mayuri Wadkar, Fabio Di Troia, Mark Stamp,Detecting malware evolution using support vector machines,Expert Systems with Applications,Volume 143,2020,113022,ISSN 0957-4174,</a:t>
            </a:r>
            <a:endParaRPr b="0" sz="1600"/>
          </a:p>
          <a:p>
            <a:pPr indent="0" lvl="0" marL="457200" rtl="0" algn="just">
              <a:lnSpc>
                <a:spcPct val="115000"/>
              </a:lnSpc>
              <a:spcBef>
                <a:spcPts val="0"/>
              </a:spcBef>
              <a:spcAft>
                <a:spcPts val="0"/>
              </a:spcAft>
              <a:buNone/>
            </a:pPr>
            <a:r>
              <a:rPr b="0" lang="en" sz="1600"/>
              <a:t>https://doi.org/10.1016/j.eswa.2019.113022.</a:t>
            </a:r>
            <a:endParaRPr b="0" sz="1600"/>
          </a:p>
          <a:p>
            <a:pPr indent="0" lvl="0" marL="457200" rtl="0" algn="just">
              <a:lnSpc>
                <a:spcPct val="115000"/>
              </a:lnSpc>
              <a:spcBef>
                <a:spcPts val="0"/>
              </a:spcBef>
              <a:spcAft>
                <a:spcPts val="0"/>
              </a:spcAft>
              <a:buNone/>
            </a:pPr>
            <a:r>
              <a:t/>
            </a:r>
            <a:endParaRPr b="0"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b0228862c_0_0"/>
          <p:cNvSpPr txBox="1"/>
          <p:nvPr>
            <p:ph type="ctrTitle"/>
          </p:nvPr>
        </p:nvSpPr>
        <p:spPr>
          <a:xfrm>
            <a:off x="1143000" y="2107697"/>
            <a:ext cx="6858000" cy="687900"/>
          </a:xfrm>
          <a:prstGeom prst="rect">
            <a:avLst/>
          </a:prstGeom>
        </p:spPr>
        <p:txBody>
          <a:bodyPr anchorCtr="0" anchor="b" bIns="45700" lIns="91425" spcFirstLastPara="1" rIns="91425" wrap="square" tIns="45700">
            <a:spAutoFit/>
          </a:bodyPr>
          <a:lstStyle/>
          <a:p>
            <a:pPr indent="0" lvl="0" marL="0" rtl="0" algn="ctr">
              <a:spcBef>
                <a:spcPts val="0"/>
              </a:spcBef>
              <a:spcAft>
                <a:spcPts val="0"/>
              </a:spcAft>
              <a:buNone/>
            </a:pPr>
            <a:r>
              <a:rPr lang="en" sz="4300"/>
              <a:t>Thank You</a:t>
            </a:r>
            <a:endParaRPr sz="4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1633559" y="120000"/>
            <a:ext cx="6131700" cy="3387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 sz="2200"/>
              <a:t>INTRODUCTION</a:t>
            </a:r>
            <a:endParaRPr sz="2200"/>
          </a:p>
        </p:txBody>
      </p:sp>
      <p:sp>
        <p:nvSpPr>
          <p:cNvPr id="67" name="Google Shape;67;p3"/>
          <p:cNvSpPr txBox="1"/>
          <p:nvPr>
            <p:ph idx="1" type="body"/>
          </p:nvPr>
        </p:nvSpPr>
        <p:spPr>
          <a:xfrm>
            <a:off x="-1136030" y="1350175"/>
            <a:ext cx="664500" cy="554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
              <a:t> </a:t>
            </a:r>
            <a:endParaRPr/>
          </a:p>
          <a:p>
            <a:pPr indent="0" lvl="0" marL="0" rtl="0" algn="l">
              <a:lnSpc>
                <a:spcPct val="100000"/>
              </a:lnSpc>
              <a:spcBef>
                <a:spcPts val="0"/>
              </a:spcBef>
              <a:spcAft>
                <a:spcPts val="0"/>
              </a:spcAft>
              <a:buSzPts val="1400"/>
              <a:buNone/>
            </a:pPr>
            <a:r>
              <a:t/>
            </a:r>
            <a:endParaRPr/>
          </a:p>
        </p:txBody>
      </p:sp>
      <p:sp>
        <p:nvSpPr>
          <p:cNvPr id="68" name="Google Shape;68;p3"/>
          <p:cNvSpPr txBox="1"/>
          <p:nvPr/>
        </p:nvSpPr>
        <p:spPr>
          <a:xfrm>
            <a:off x="488425" y="458700"/>
            <a:ext cx="8508300" cy="367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 sz="2000">
                <a:solidFill>
                  <a:srgbClr val="202124"/>
                </a:solidFill>
                <a:highlight>
                  <a:schemeClr val="lt1"/>
                </a:highlight>
                <a:latin typeface="Times New Roman"/>
                <a:ea typeface="Times New Roman"/>
                <a:cs typeface="Times New Roman"/>
                <a:sym typeface="Times New Roman"/>
              </a:rPr>
              <a:t>Malware is a s</a:t>
            </a:r>
            <a:r>
              <a:rPr lang="en" sz="2000">
                <a:solidFill>
                  <a:srgbClr val="202124"/>
                </a:solidFill>
                <a:highlight>
                  <a:schemeClr val="lt1"/>
                </a:highlight>
                <a:latin typeface="Times New Roman"/>
                <a:ea typeface="Times New Roman"/>
                <a:cs typeface="Times New Roman"/>
                <a:sym typeface="Times New Roman"/>
              </a:rPr>
              <a:t>oftware that is specifically designed to disrupt, damage, or gain unauthorized access to a computer system. </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Malware is one of the topmost obstructions to the expansion and growth of digital acceptance among users. The damage caused by the malware attacks is increasing due to the elevated sophistication of the malicious code and the number of available vulnerable machines because users are unaware of security.</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essential part of protecting a device from a malware attack is identifying whether a given piece of file/software is malware. </a:t>
            </a:r>
            <a:endParaRPr sz="20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123897171e5_0_0"/>
          <p:cNvSpPr txBox="1"/>
          <p:nvPr>
            <p:ph type="title"/>
          </p:nvPr>
        </p:nvSpPr>
        <p:spPr>
          <a:xfrm>
            <a:off x="10098397" y="1283728"/>
            <a:ext cx="1875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 </a:t>
            </a:r>
            <a:endParaRPr/>
          </a:p>
        </p:txBody>
      </p:sp>
      <p:sp>
        <p:nvSpPr>
          <p:cNvPr id="74" name="Google Shape;74;g123897171e5_0_0"/>
          <p:cNvSpPr txBox="1"/>
          <p:nvPr>
            <p:ph idx="1" type="body"/>
          </p:nvPr>
        </p:nvSpPr>
        <p:spPr>
          <a:xfrm>
            <a:off x="548225" y="132000"/>
            <a:ext cx="7959600" cy="3817200"/>
          </a:xfrm>
          <a:prstGeom prst="rect">
            <a:avLst/>
          </a:prstGeom>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800"/>
              <a:buFont typeface="Arial"/>
              <a:buNone/>
            </a:pPr>
            <a:r>
              <a:t/>
            </a:r>
            <a:endParaRPr b="0" sz="2000">
              <a:solidFill>
                <a:srgbClr val="202124"/>
              </a:solidFill>
              <a:highlight>
                <a:schemeClr val="lt1"/>
              </a:highlight>
            </a:endParaRPr>
          </a:p>
          <a:p>
            <a:pPr indent="0" lvl="0" marL="0" rtl="0" algn="l">
              <a:lnSpc>
                <a:spcPct val="115000"/>
              </a:lnSpc>
              <a:spcBef>
                <a:spcPts val="0"/>
              </a:spcBef>
              <a:spcAft>
                <a:spcPts val="0"/>
              </a:spcAft>
              <a:buClr>
                <a:schemeClr val="dk1"/>
              </a:buClr>
              <a:buSzPts val="1800"/>
              <a:buFont typeface="Arial"/>
              <a:buNone/>
            </a:pPr>
            <a:r>
              <a:rPr b="0" lang="en" sz="2000">
                <a:solidFill>
                  <a:schemeClr val="hlink"/>
                </a:solidFill>
              </a:rPr>
              <a:t>What is a PE file?</a:t>
            </a:r>
            <a:endParaRPr b="0" sz="2000">
              <a:solidFill>
                <a:schemeClr val="hlink"/>
              </a:solidFill>
            </a:endParaRPr>
          </a:p>
          <a:p>
            <a:pPr indent="0" lvl="0" marL="0" rtl="0" algn="l">
              <a:lnSpc>
                <a:spcPct val="115000"/>
              </a:lnSpc>
              <a:spcBef>
                <a:spcPts val="0"/>
              </a:spcBef>
              <a:spcAft>
                <a:spcPts val="0"/>
              </a:spcAft>
              <a:buClr>
                <a:schemeClr val="dk1"/>
              </a:buClr>
              <a:buSzPts val="1800"/>
              <a:buFont typeface="Arial"/>
              <a:buNone/>
            </a:pPr>
            <a:r>
              <a:rPr b="0" lang="en" sz="2000"/>
              <a:t>	</a:t>
            </a:r>
            <a:r>
              <a:rPr b="0" lang="en" sz="2000">
                <a:solidFill>
                  <a:srgbClr val="202124"/>
                </a:solidFill>
                <a:highlight>
                  <a:schemeClr val="lt1"/>
                </a:highlight>
              </a:rPr>
              <a:t>The Portable Executable (PE) format is a file format for executables, object code, DLLs and others used in 32-bit and 64-bit versions of Windows operating systems.</a:t>
            </a:r>
            <a:endParaRPr b="0" sz="2000">
              <a:solidFill>
                <a:srgbClr val="202124"/>
              </a:solidFill>
              <a:highlight>
                <a:schemeClr val="lt1"/>
              </a:highlight>
            </a:endParaRPr>
          </a:p>
          <a:p>
            <a:pPr indent="0" lvl="0" marL="0" rtl="0" algn="l">
              <a:lnSpc>
                <a:spcPct val="115000"/>
              </a:lnSpc>
              <a:spcBef>
                <a:spcPts val="0"/>
              </a:spcBef>
              <a:spcAft>
                <a:spcPts val="0"/>
              </a:spcAft>
              <a:buClr>
                <a:schemeClr val="dk1"/>
              </a:buClr>
              <a:buSzPts val="1800"/>
              <a:buFont typeface="Arial"/>
              <a:buNone/>
            </a:pPr>
            <a:r>
              <a:t/>
            </a:r>
            <a:endParaRPr b="0" sz="2000">
              <a:solidFill>
                <a:srgbClr val="202124"/>
              </a:solidFill>
              <a:highlight>
                <a:schemeClr val="lt1"/>
              </a:highlight>
            </a:endParaRPr>
          </a:p>
          <a:p>
            <a:pPr indent="0" lvl="0" marL="0" rtl="0" algn="l">
              <a:lnSpc>
                <a:spcPct val="115000"/>
              </a:lnSpc>
              <a:spcBef>
                <a:spcPts val="0"/>
              </a:spcBef>
              <a:spcAft>
                <a:spcPts val="0"/>
              </a:spcAft>
              <a:buClr>
                <a:schemeClr val="dk1"/>
              </a:buClr>
              <a:buSzPts val="1800"/>
              <a:buFont typeface="Arial"/>
              <a:buNone/>
            </a:pPr>
            <a:r>
              <a:rPr b="0" lang="en" sz="2000">
                <a:solidFill>
                  <a:schemeClr val="hlink"/>
                </a:solidFill>
                <a:highlight>
                  <a:schemeClr val="lt1"/>
                </a:highlight>
              </a:rPr>
              <a:t>Why is malware detection of PE files important?</a:t>
            </a:r>
            <a:endParaRPr b="0" sz="2000">
              <a:solidFill>
                <a:schemeClr val="hlink"/>
              </a:solidFill>
              <a:highlight>
                <a:schemeClr val="lt1"/>
              </a:highlight>
            </a:endParaRPr>
          </a:p>
          <a:p>
            <a:pPr indent="457200" lvl="0" marL="0" rtl="0" algn="l">
              <a:lnSpc>
                <a:spcPct val="115000"/>
              </a:lnSpc>
              <a:spcBef>
                <a:spcPts val="0"/>
              </a:spcBef>
              <a:spcAft>
                <a:spcPts val="0"/>
              </a:spcAft>
              <a:buClr>
                <a:schemeClr val="dk1"/>
              </a:buClr>
              <a:buSzPts val="1800"/>
              <a:buFont typeface="Arial"/>
              <a:buNone/>
            </a:pPr>
            <a:r>
              <a:rPr b="0" lang="en" sz="2000">
                <a:highlight>
                  <a:schemeClr val="lt1"/>
                </a:highlight>
              </a:rPr>
              <a:t>The PE format was not designed to be resistant to code modification, it is relatively easy to inject PE files with malicious code. Once the PE files on a computer are infected, the malware can run without the user ever knowing. </a:t>
            </a:r>
            <a:endParaRPr b="0" sz="2000">
              <a:highlight>
                <a:schemeClr val="lt1"/>
              </a:highlight>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ph type="title"/>
          </p:nvPr>
        </p:nvSpPr>
        <p:spPr>
          <a:xfrm>
            <a:off x="1664649" y="342700"/>
            <a:ext cx="5472600" cy="3849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 sz="2500">
                <a:solidFill>
                  <a:srgbClr val="22228B"/>
                </a:solidFill>
              </a:rPr>
              <a:t>PROBLEM STATEMENT</a:t>
            </a:r>
            <a:endParaRPr sz="2500"/>
          </a:p>
        </p:txBody>
      </p:sp>
      <p:sp>
        <p:nvSpPr>
          <p:cNvPr id="80" name="Google Shape;80;p5"/>
          <p:cNvSpPr txBox="1"/>
          <p:nvPr>
            <p:ph idx="1" type="body"/>
          </p:nvPr>
        </p:nvSpPr>
        <p:spPr>
          <a:xfrm>
            <a:off x="409000" y="1020125"/>
            <a:ext cx="7754700" cy="3078600"/>
          </a:xfrm>
          <a:prstGeom prst="rect">
            <a:avLst/>
          </a:prstGeom>
          <a:noFill/>
          <a:ln>
            <a:noFill/>
          </a:ln>
        </p:spPr>
        <p:txBody>
          <a:bodyPr anchorCtr="0" anchor="t" bIns="0" lIns="0" spcFirstLastPara="1" rIns="0" wrap="square" tIns="0">
            <a:spAutoFit/>
          </a:bodyPr>
          <a:lstStyle/>
          <a:p>
            <a:pPr indent="-330200" lvl="0" marL="457200" rtl="0" algn="just">
              <a:lnSpc>
                <a:spcPct val="150000"/>
              </a:lnSpc>
              <a:spcBef>
                <a:spcPts val="0"/>
              </a:spcBef>
              <a:spcAft>
                <a:spcPts val="0"/>
              </a:spcAft>
              <a:buClr>
                <a:srgbClr val="222222"/>
              </a:buClr>
              <a:buSzPts val="1600"/>
              <a:buChar char="●"/>
            </a:pPr>
            <a:r>
              <a:rPr b="0" lang="en" sz="2000">
                <a:solidFill>
                  <a:srgbClr val="222222"/>
                </a:solidFill>
                <a:highlight>
                  <a:srgbClr val="FFFFFF"/>
                </a:highlight>
              </a:rPr>
              <a:t>To classify the unknown Portable Executable(PE) files as benign and malware using different machine learning methods by extracting the significant features from PE files using static malware analysis and training the models with the acquired feature set. </a:t>
            </a:r>
            <a:endParaRPr b="0" sz="2000">
              <a:solidFill>
                <a:srgbClr val="222222"/>
              </a:solidFill>
              <a:highlight>
                <a:srgbClr val="FFFFFF"/>
              </a:highlight>
            </a:endParaRPr>
          </a:p>
          <a:p>
            <a:pPr indent="-330200" lvl="0" marL="457200" rtl="0" algn="just">
              <a:lnSpc>
                <a:spcPct val="150000"/>
              </a:lnSpc>
              <a:spcBef>
                <a:spcPts val="0"/>
              </a:spcBef>
              <a:spcAft>
                <a:spcPts val="0"/>
              </a:spcAft>
              <a:buClr>
                <a:srgbClr val="222222"/>
              </a:buClr>
              <a:buSzPts val="1600"/>
              <a:buChar char="●"/>
            </a:pPr>
            <a:r>
              <a:rPr b="0" lang="en" sz="2000">
                <a:solidFill>
                  <a:srgbClr val="222222"/>
                </a:solidFill>
                <a:highlight>
                  <a:srgbClr val="FFFFFF"/>
                </a:highlight>
              </a:rPr>
              <a:t>By comparing the accuracies of these models, the project also aims to find the best suited machine learning classifier model for malware detection on PE signature.</a:t>
            </a:r>
            <a:endParaRPr b="0"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4"/>
          <p:cNvSpPr txBox="1"/>
          <p:nvPr>
            <p:ph type="title"/>
          </p:nvPr>
        </p:nvSpPr>
        <p:spPr>
          <a:xfrm>
            <a:off x="760797" y="342700"/>
            <a:ext cx="7415100" cy="3849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 sz="2500"/>
              <a:t>MOTIVATION OF THE PROJECT</a:t>
            </a:r>
            <a:endParaRPr sz="2500"/>
          </a:p>
        </p:txBody>
      </p:sp>
      <p:sp>
        <p:nvSpPr>
          <p:cNvPr id="86" name="Google Shape;86;p4"/>
          <p:cNvSpPr txBox="1"/>
          <p:nvPr>
            <p:ph idx="1" type="body"/>
          </p:nvPr>
        </p:nvSpPr>
        <p:spPr>
          <a:xfrm>
            <a:off x="403125" y="866900"/>
            <a:ext cx="8490900" cy="3870300"/>
          </a:xfrm>
          <a:prstGeom prst="rect">
            <a:avLst/>
          </a:prstGeom>
          <a:noFill/>
          <a:ln>
            <a:noFill/>
          </a:ln>
        </p:spPr>
        <p:txBody>
          <a:bodyPr anchorCtr="0" anchor="t" bIns="0" lIns="0" spcFirstLastPara="1" rIns="0" wrap="square" tIns="0">
            <a:spAutoFit/>
          </a:bodyPr>
          <a:lstStyle/>
          <a:p>
            <a:pPr indent="-393700" lvl="0" marL="457200" rtl="0" algn="l">
              <a:lnSpc>
                <a:spcPct val="115000"/>
              </a:lnSpc>
              <a:spcBef>
                <a:spcPts val="0"/>
              </a:spcBef>
              <a:spcAft>
                <a:spcPts val="0"/>
              </a:spcAft>
              <a:buSzPts val="2600"/>
              <a:buChar char="●"/>
            </a:pPr>
            <a:r>
              <a:rPr b="0" lang="en" sz="2600"/>
              <a:t>The research  methods available are tedious and error‐prone.</a:t>
            </a:r>
            <a:endParaRPr b="0" sz="2600"/>
          </a:p>
          <a:p>
            <a:pPr indent="-393700" lvl="0" marL="457200" rtl="0" algn="l">
              <a:lnSpc>
                <a:spcPct val="115000"/>
              </a:lnSpc>
              <a:spcBef>
                <a:spcPts val="0"/>
              </a:spcBef>
              <a:spcAft>
                <a:spcPts val="0"/>
              </a:spcAft>
              <a:buSzPts val="2600"/>
              <a:buChar char="●"/>
            </a:pPr>
            <a:r>
              <a:rPr b="0" lang="en" sz="2600"/>
              <a:t>The research methods are time consuming and unreliable for unknown malware.</a:t>
            </a:r>
            <a:endParaRPr b="0" sz="2600"/>
          </a:p>
          <a:p>
            <a:pPr indent="-393700" lvl="0" marL="457200" rtl="0" algn="l">
              <a:lnSpc>
                <a:spcPct val="115000"/>
              </a:lnSpc>
              <a:spcBef>
                <a:spcPts val="0"/>
              </a:spcBef>
              <a:spcAft>
                <a:spcPts val="0"/>
              </a:spcAft>
              <a:buSzPts val="2600"/>
              <a:buChar char="●"/>
            </a:pPr>
            <a:r>
              <a:rPr b="0" lang="en" sz="2600"/>
              <a:t>The increasing number of malicious software that spread through the internet is still a serious threat.</a:t>
            </a:r>
            <a:endParaRPr b="0" sz="2600"/>
          </a:p>
          <a:p>
            <a:pPr indent="-393700" lvl="0" marL="457200" rtl="0" algn="l">
              <a:lnSpc>
                <a:spcPct val="115000"/>
              </a:lnSpc>
              <a:spcBef>
                <a:spcPts val="0"/>
              </a:spcBef>
              <a:spcAft>
                <a:spcPts val="0"/>
              </a:spcAft>
              <a:buClr>
                <a:srgbClr val="0000FF"/>
              </a:buClr>
              <a:buSzPts val="2600"/>
              <a:buChar char="●"/>
            </a:pPr>
            <a:r>
              <a:rPr b="0" lang="en" sz="2600">
                <a:solidFill>
                  <a:srgbClr val="0000FF"/>
                </a:solidFill>
              </a:rPr>
              <a:t>There arise a demand for intelligent methods that can recognize Malware detection and provide efficient solution.</a:t>
            </a:r>
            <a:endParaRPr b="0" sz="2600">
              <a:solidFill>
                <a:srgbClr val="0000FF"/>
              </a:solidFill>
              <a:highlight>
                <a:schemeClr val="lt1"/>
              </a:highlight>
            </a:endParaRPr>
          </a:p>
          <a:p>
            <a:pPr indent="0" lvl="0" marL="0" rtl="0" algn="l">
              <a:lnSpc>
                <a:spcPct val="115000"/>
              </a:lnSpc>
              <a:spcBef>
                <a:spcPts val="0"/>
              </a:spcBef>
              <a:spcAft>
                <a:spcPts val="0"/>
              </a:spcAft>
              <a:buSzPts val="1400"/>
              <a:buNone/>
            </a:pPr>
            <a:r>
              <a:t/>
            </a:r>
            <a:endParaRPr b="0" sz="2100">
              <a:solidFill>
                <a:srgbClr val="333333"/>
              </a:solidFill>
              <a:highlight>
                <a:schemeClr val="lt1"/>
              </a:highlight>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7"/>
          <p:cNvSpPr txBox="1"/>
          <p:nvPr>
            <p:ph type="title"/>
          </p:nvPr>
        </p:nvSpPr>
        <p:spPr>
          <a:xfrm>
            <a:off x="864447" y="30688"/>
            <a:ext cx="7415100" cy="307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 sz="2000"/>
              <a:t>                                     LITERATURE STUDY</a:t>
            </a:r>
            <a:endParaRPr sz="2000"/>
          </a:p>
        </p:txBody>
      </p:sp>
      <p:sp>
        <p:nvSpPr>
          <p:cNvPr id="92" name="Google Shape;92;p7"/>
          <p:cNvSpPr txBox="1"/>
          <p:nvPr>
            <p:ph idx="1" type="body"/>
          </p:nvPr>
        </p:nvSpPr>
        <p:spPr>
          <a:xfrm>
            <a:off x="740050" y="-277193"/>
            <a:ext cx="7042500" cy="277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
              <a:t>  </a:t>
            </a:r>
            <a:endParaRPr/>
          </a:p>
        </p:txBody>
      </p:sp>
      <p:graphicFrame>
        <p:nvGraphicFramePr>
          <p:cNvPr id="93" name="Google Shape;93;p7"/>
          <p:cNvGraphicFramePr/>
          <p:nvPr/>
        </p:nvGraphicFramePr>
        <p:xfrm>
          <a:off x="77838" y="338500"/>
          <a:ext cx="3000000" cy="3000000"/>
        </p:xfrm>
        <a:graphic>
          <a:graphicData uri="http://schemas.openxmlformats.org/drawingml/2006/table">
            <a:tbl>
              <a:tblPr>
                <a:noFill/>
                <a:tableStyleId>{1D6796A4-6069-49BC-8AC4-BF9A8F6CDCA5}</a:tableStyleId>
              </a:tblPr>
              <a:tblGrid>
                <a:gridCol w="2398750"/>
                <a:gridCol w="2198800"/>
                <a:gridCol w="4199050"/>
              </a:tblGrid>
              <a:tr h="41970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mes New Roman"/>
                          <a:ea typeface="Times New Roman"/>
                          <a:cs typeface="Times New Roman"/>
                          <a:sym typeface="Times New Roman"/>
                        </a:rPr>
                        <a:t>Title</a:t>
                      </a:r>
                      <a:endParaRPr b="1" sz="18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mes New Roman"/>
                          <a:ea typeface="Times New Roman"/>
                          <a:cs typeface="Times New Roman"/>
                          <a:sym typeface="Times New Roman"/>
                        </a:rPr>
                        <a:t>Authors</a:t>
                      </a:r>
                      <a:endParaRPr b="1" sz="18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Times New Roman"/>
                          <a:ea typeface="Times New Roman"/>
                          <a:cs typeface="Times New Roman"/>
                          <a:sym typeface="Times New Roman"/>
                        </a:rPr>
                        <a:t>Inference</a:t>
                      </a:r>
                      <a:endParaRPr b="1" sz="1800" u="none" cap="none" strike="noStrike">
                        <a:latin typeface="Times New Roman"/>
                        <a:ea typeface="Times New Roman"/>
                        <a:cs typeface="Times New Roman"/>
                        <a:sym typeface="Times New Roman"/>
                      </a:endParaRPr>
                    </a:p>
                  </a:txBody>
                  <a:tcPr marT="91425" marB="91425" marR="91425" marL="91425"/>
                </a:tc>
              </a:tr>
              <a:tr h="4219700">
                <a:tc>
                  <a:txBody>
                    <a:bodyPr/>
                    <a:lstStyle/>
                    <a:p>
                      <a:pPr indent="0" lvl="0" marL="0" marR="0" rtl="0" algn="l">
                        <a:lnSpc>
                          <a:spcPct val="130000"/>
                        </a:lnSpc>
                        <a:spcBef>
                          <a:spcPts val="0"/>
                        </a:spcBef>
                        <a:spcAft>
                          <a:spcPts val="0"/>
                        </a:spcAft>
                        <a:buClr>
                          <a:srgbClr val="000000"/>
                        </a:buClr>
                        <a:buSzPts val="1800"/>
                        <a:buFont typeface="Arial"/>
                        <a:buNone/>
                      </a:pPr>
                      <a:r>
                        <a:rPr lang="en" sz="1800" u="none" cap="none" strike="noStrike">
                          <a:solidFill>
                            <a:schemeClr val="dk1"/>
                          </a:solidFill>
                          <a:highlight>
                            <a:srgbClr val="FFFFFF"/>
                          </a:highlight>
                          <a:latin typeface="Times New Roman"/>
                          <a:ea typeface="Times New Roman"/>
                          <a:cs typeface="Times New Roman"/>
                          <a:sym typeface="Times New Roman"/>
                        </a:rPr>
                        <a:t>Discovering Future Malware variants by generating new malware samples using generative Adversarial Network.[1] </a:t>
                      </a:r>
                      <a:endParaRPr sz="1800" u="none" cap="none" strike="noStrike">
                        <a:solidFill>
                          <a:schemeClr val="dk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highlight>
                            <a:srgbClr val="FFFFFF"/>
                          </a:highlight>
                          <a:latin typeface="Times New Roman"/>
                          <a:ea typeface="Times New Roman"/>
                          <a:cs typeface="Times New Roman"/>
                          <a:sym typeface="Times New Roman"/>
                        </a:rPr>
                        <a:t>Zahra Moti, Sattar Hashemi, Amir Namavar(2019) IEEE</a:t>
                      </a:r>
                      <a:endParaRPr sz="1800" u="none" cap="none" strike="noStrike">
                        <a:highlight>
                          <a:srgbClr val="FFFFFF"/>
                        </a:highlight>
                        <a:latin typeface="Times New Roman"/>
                        <a:ea typeface="Times New Roman"/>
                        <a:cs typeface="Times New Roman"/>
                        <a:sym typeface="Times New Roman"/>
                      </a:endParaRPr>
                    </a:p>
                  </a:txBody>
                  <a:tcPr marT="91425" marB="91425" marR="91425" marL="91425"/>
                </a:tc>
                <a:tc>
                  <a:txBody>
                    <a:bodyPr/>
                    <a:lstStyle/>
                    <a:p>
                      <a:pPr indent="-342900" lvl="0" marL="457200" marR="0" rtl="0" algn="l">
                        <a:lnSpc>
                          <a:spcPct val="100000"/>
                        </a:lnSpc>
                        <a:spcBef>
                          <a:spcPts val="0"/>
                        </a:spcBef>
                        <a:spcAft>
                          <a:spcPts val="0"/>
                        </a:spcAft>
                        <a:buClr>
                          <a:schemeClr val="dk1"/>
                        </a:buClr>
                        <a:buSzPts val="1800"/>
                        <a:buFont typeface="Times New Roman"/>
                        <a:buChar char="❏"/>
                      </a:pPr>
                      <a:r>
                        <a:rPr lang="en" sz="1800" u="none" cap="none" strike="noStrike">
                          <a:solidFill>
                            <a:schemeClr val="dk1"/>
                          </a:solidFill>
                          <a:latin typeface="Times New Roman"/>
                          <a:ea typeface="Times New Roman"/>
                          <a:cs typeface="Times New Roman"/>
                          <a:sym typeface="Times New Roman"/>
                        </a:rPr>
                        <a:t>In this model, the potential of GAN to learn the raw byte values and the ability to generate new variant of malware is indicated. </a:t>
                      </a:r>
                      <a:endParaRPr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lang="en" sz="1800" u="none" cap="none" strike="noStrike">
                          <a:solidFill>
                            <a:schemeClr val="dk1"/>
                          </a:solidFill>
                          <a:latin typeface="Times New Roman"/>
                          <a:ea typeface="Times New Roman"/>
                          <a:cs typeface="Times New Roman"/>
                          <a:sym typeface="Times New Roman"/>
                        </a:rPr>
                        <a:t>It showed that the distribution of new data is similar to the original data, but it includes a series of minor changes that will help to discover new variants.</a:t>
                      </a:r>
                      <a:endParaRPr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lang="en" sz="1800" u="none" cap="none" strike="noStrike">
                          <a:solidFill>
                            <a:schemeClr val="dk1"/>
                          </a:solidFill>
                          <a:latin typeface="Times New Roman"/>
                          <a:ea typeface="Times New Roman"/>
                          <a:cs typeface="Times New Roman"/>
                          <a:sym typeface="Times New Roman"/>
                        </a:rPr>
                        <a:t> In addition, only the header of executable file was employed.</a:t>
                      </a:r>
                      <a:endParaRPr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lang="en" sz="1800" u="none" cap="none" strike="noStrike">
                          <a:solidFill>
                            <a:schemeClr val="dk1"/>
                          </a:solidFill>
                          <a:latin typeface="Times New Roman"/>
                          <a:ea typeface="Times New Roman"/>
                          <a:cs typeface="Times New Roman"/>
                          <a:sym typeface="Times New Roman"/>
                        </a:rPr>
                        <a:t> Neural networks were utilized to increase the accuracy of the feature extraction that improved the classification process.</a:t>
                      </a:r>
                      <a:endParaRPr sz="1800" u="none" cap="none" strike="noStrike">
                        <a:solidFill>
                          <a:schemeClr val="dk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8"/>
          <p:cNvSpPr txBox="1"/>
          <p:nvPr>
            <p:ph type="title"/>
          </p:nvPr>
        </p:nvSpPr>
        <p:spPr>
          <a:xfrm>
            <a:off x="1392173" y="-200100"/>
            <a:ext cx="6536400" cy="4002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 sz="1300"/>
              <a:t> </a:t>
            </a:r>
            <a:endParaRPr sz="1300"/>
          </a:p>
          <a:p>
            <a:pPr indent="0" lvl="0" marL="0" rtl="0" algn="l">
              <a:lnSpc>
                <a:spcPct val="100000"/>
              </a:lnSpc>
              <a:spcBef>
                <a:spcPts val="0"/>
              </a:spcBef>
              <a:spcAft>
                <a:spcPts val="0"/>
              </a:spcAft>
              <a:buSzPts val="1400"/>
              <a:buNone/>
            </a:pPr>
            <a:r>
              <a:t/>
            </a:r>
            <a:endParaRPr sz="1300"/>
          </a:p>
        </p:txBody>
      </p:sp>
      <p:sp>
        <p:nvSpPr>
          <p:cNvPr id="99" name="Google Shape;99;p8"/>
          <p:cNvSpPr txBox="1"/>
          <p:nvPr>
            <p:ph idx="1" type="body"/>
          </p:nvPr>
        </p:nvSpPr>
        <p:spPr>
          <a:xfrm>
            <a:off x="-213653" y="-398447"/>
            <a:ext cx="7042500" cy="277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
              <a:t> </a:t>
            </a:r>
            <a:endParaRPr/>
          </a:p>
        </p:txBody>
      </p:sp>
      <p:graphicFrame>
        <p:nvGraphicFramePr>
          <p:cNvPr id="100" name="Google Shape;100;p8"/>
          <p:cNvGraphicFramePr/>
          <p:nvPr/>
        </p:nvGraphicFramePr>
        <p:xfrm>
          <a:off x="149500" y="200104"/>
          <a:ext cx="3000000" cy="3000000"/>
        </p:xfrm>
        <a:graphic>
          <a:graphicData uri="http://schemas.openxmlformats.org/drawingml/2006/table">
            <a:tbl>
              <a:tblPr>
                <a:noFill/>
                <a:tableStyleId>{1D6796A4-6069-49BC-8AC4-BF9A8F6CDCA5}</a:tableStyleId>
              </a:tblPr>
              <a:tblGrid>
                <a:gridCol w="2232450"/>
                <a:gridCol w="2352700"/>
                <a:gridCol w="4292150"/>
              </a:tblGrid>
              <a:tr h="960275">
                <a:tc>
                  <a:txBody>
                    <a:bodyPr/>
                    <a:lstStyle/>
                    <a:p>
                      <a:pPr indent="0" lvl="0" marL="0" marR="0" rtl="0" algn="l">
                        <a:lnSpc>
                          <a:spcPct val="130000"/>
                        </a:lnSpc>
                        <a:spcBef>
                          <a:spcPts val="0"/>
                        </a:spcBef>
                        <a:spcAft>
                          <a:spcPts val="0"/>
                        </a:spcAft>
                        <a:buClr>
                          <a:srgbClr val="000000"/>
                        </a:buClr>
                        <a:buSzPts val="1800"/>
                        <a:buFont typeface="Arial"/>
                        <a:buNone/>
                      </a:pPr>
                      <a:r>
                        <a:rPr b="1" lang="en" sz="1800" u="none" cap="none" strike="noStrike">
                          <a:solidFill>
                            <a:schemeClr val="dk1"/>
                          </a:solidFill>
                          <a:highlight>
                            <a:srgbClr val="FFFFFF"/>
                          </a:highlight>
                          <a:latin typeface="Times New Roman"/>
                          <a:ea typeface="Times New Roman"/>
                          <a:cs typeface="Times New Roman"/>
                          <a:sym typeface="Times New Roman"/>
                        </a:rPr>
                        <a:t>         </a:t>
                      </a:r>
                      <a:endParaRPr b="1" sz="18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30000"/>
                        </a:lnSpc>
                        <a:spcBef>
                          <a:spcPts val="0"/>
                        </a:spcBef>
                        <a:spcAft>
                          <a:spcPts val="0"/>
                        </a:spcAft>
                        <a:buClr>
                          <a:srgbClr val="000000"/>
                        </a:buClr>
                        <a:buSzPts val="1800"/>
                        <a:buFont typeface="Arial"/>
                        <a:buNone/>
                      </a:pPr>
                      <a:r>
                        <a:rPr b="1" lang="en" sz="1800" u="none" cap="none" strike="noStrike">
                          <a:solidFill>
                            <a:schemeClr val="dk1"/>
                          </a:solidFill>
                          <a:highlight>
                            <a:srgbClr val="FFFFFF"/>
                          </a:highlight>
                          <a:latin typeface="Times New Roman"/>
                          <a:ea typeface="Times New Roman"/>
                          <a:cs typeface="Times New Roman"/>
                          <a:sym typeface="Times New Roman"/>
                        </a:rPr>
                        <a:t>        TITLE</a:t>
                      </a:r>
                      <a:endParaRPr b="1" sz="1800" u="none" cap="none" strike="noStrike">
                        <a:solidFill>
                          <a:schemeClr val="dk1"/>
                        </a:solidFill>
                        <a:highlight>
                          <a:srgbClr val="FFFFFF"/>
                        </a:highlight>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lang="en" sz="1800" u="none" cap="none" strike="noStrike">
                          <a:highlight>
                            <a:srgbClr val="FFFFFF"/>
                          </a:highlight>
                          <a:latin typeface="Times New Roman"/>
                          <a:ea typeface="Times New Roman"/>
                          <a:cs typeface="Times New Roman"/>
                          <a:sym typeface="Times New Roman"/>
                        </a:rPr>
                        <a:t>       AUTHORS</a:t>
                      </a:r>
                      <a:endParaRPr b="1" sz="1800" u="none" cap="none" strike="noStrike">
                        <a:highlight>
                          <a:srgbClr val="FFFFFF"/>
                        </a:highlight>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228600" lvl="0" marL="457200" marR="0" rtl="0" algn="l">
                        <a:lnSpc>
                          <a:spcPct val="100000"/>
                        </a:lnSpc>
                        <a:spcBef>
                          <a:spcPts val="0"/>
                        </a:spcBef>
                        <a:spcAft>
                          <a:spcPts val="0"/>
                        </a:spcAft>
                        <a:buClr>
                          <a:srgbClr val="000000"/>
                        </a:buClr>
                        <a:buSzPts val="1800"/>
                        <a:buFont typeface="Arial"/>
                        <a:buNone/>
                      </a:pPr>
                      <a:r>
                        <a:rPr b="1" lang="en" sz="1800" u="none" cap="none" strike="noStrike">
                          <a:solidFill>
                            <a:schemeClr val="dk1"/>
                          </a:solidFill>
                          <a:latin typeface="Times New Roman"/>
                          <a:ea typeface="Times New Roman"/>
                          <a:cs typeface="Times New Roman"/>
                          <a:sym typeface="Times New Roman"/>
                        </a:rPr>
                        <a:t>      </a:t>
                      </a:r>
                      <a:endParaRPr b="1" sz="1800" u="none" cap="none" strike="noStrike">
                        <a:solidFill>
                          <a:schemeClr val="dk1"/>
                        </a:solidFill>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ts val="1800"/>
                        <a:buFont typeface="Arial"/>
                        <a:buNone/>
                      </a:pPr>
                      <a:r>
                        <a:rPr b="1" lang="en" sz="1800" u="none" cap="none" strike="noStrike">
                          <a:solidFill>
                            <a:schemeClr val="dk1"/>
                          </a:solidFill>
                          <a:latin typeface="Times New Roman"/>
                          <a:ea typeface="Times New Roman"/>
                          <a:cs typeface="Times New Roman"/>
                          <a:sym typeface="Times New Roman"/>
                        </a:rPr>
                        <a:t>                 INFERENCE</a:t>
                      </a:r>
                      <a:endParaRPr b="1" sz="18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871875">
                <a:tc>
                  <a:txBody>
                    <a:bodyPr/>
                    <a:lstStyle/>
                    <a:p>
                      <a:pPr indent="0" lvl="0" marL="0" marR="0" rtl="0" algn="l">
                        <a:lnSpc>
                          <a:spcPct val="130000"/>
                        </a:lnSpc>
                        <a:spcBef>
                          <a:spcPts val="0"/>
                        </a:spcBef>
                        <a:spcAft>
                          <a:spcPts val="0"/>
                        </a:spcAft>
                        <a:buClr>
                          <a:schemeClr val="dk1"/>
                        </a:buClr>
                        <a:buSzPts val="1100"/>
                        <a:buFont typeface="Arial"/>
                        <a:buNone/>
                      </a:pPr>
                      <a:r>
                        <a:rPr lang="en" sz="1800" u="none" cap="none" strike="noStrike">
                          <a:solidFill>
                            <a:schemeClr val="dk1"/>
                          </a:solidFill>
                          <a:highlight>
                            <a:srgbClr val="FFFFFF"/>
                          </a:highlight>
                          <a:latin typeface="Times New Roman"/>
                          <a:ea typeface="Times New Roman"/>
                          <a:cs typeface="Times New Roman"/>
                          <a:sym typeface="Times New Roman"/>
                        </a:rPr>
                        <a:t>An Efficient Approach For Malware Detection Using PE Header Specifications[2]</a:t>
                      </a:r>
                      <a:endParaRPr sz="18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t/>
                      </a:r>
                      <a:endParaRPr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1"/>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Tina Rezaei</a:t>
                      </a:r>
                      <a:r>
                        <a:rPr lang="en" sz="1800" u="none" cap="none" strike="noStrike">
                          <a:solidFill>
                            <a:schemeClr val="dk1"/>
                          </a:solidFill>
                          <a:latin typeface="Times New Roman"/>
                          <a:ea typeface="Times New Roman"/>
                          <a:cs typeface="Times New Roman"/>
                          <a:sym typeface="Times New Roman"/>
                        </a:rPr>
                        <a:t>, Ali Hamze</a:t>
                      </a:r>
                      <a:endParaRPr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Times New Roman"/>
                          <a:ea typeface="Times New Roman"/>
                          <a:cs typeface="Times New Roman"/>
                          <a:sym typeface="Times New Roman"/>
                        </a:rPr>
                        <a:t>(2020)IEEE</a:t>
                      </a:r>
                      <a:endParaRPr sz="18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42900" lvl="0" marL="457200" marR="0" rtl="0" algn="l">
                        <a:lnSpc>
                          <a:spcPct val="100000"/>
                        </a:lnSpc>
                        <a:spcBef>
                          <a:spcPts val="0"/>
                        </a:spcBef>
                        <a:spcAft>
                          <a:spcPts val="0"/>
                        </a:spcAft>
                        <a:buClr>
                          <a:schemeClr val="dk1"/>
                        </a:buClr>
                        <a:buSzPts val="1800"/>
                        <a:buFont typeface="Times New Roman"/>
                        <a:buChar char="❏"/>
                      </a:pPr>
                      <a:r>
                        <a:rPr lang="en" sz="1800" u="none" cap="none" strike="noStrike">
                          <a:solidFill>
                            <a:schemeClr val="dk1"/>
                          </a:solidFill>
                          <a:latin typeface="Times New Roman"/>
                          <a:ea typeface="Times New Roman"/>
                          <a:cs typeface="Times New Roman"/>
                          <a:sym typeface="Times New Roman"/>
                        </a:rPr>
                        <a:t>A malware detection system was developed based on the analysis of the PE file header and its structure. </a:t>
                      </a:r>
                      <a:endParaRPr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lang="en" sz="1800" u="none" cap="none" strike="noStrike">
                          <a:solidFill>
                            <a:schemeClr val="dk1"/>
                          </a:solidFill>
                          <a:latin typeface="Times New Roman"/>
                          <a:ea typeface="Times New Roman"/>
                          <a:cs typeface="Times New Roman"/>
                          <a:sym typeface="Times New Roman"/>
                        </a:rPr>
                        <a:t>By analyzing the PE file structure, features were extracted from the header and the structure of each file, which was significantly different for malware and benign programs.</a:t>
                      </a:r>
                      <a:endParaRPr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lang="en" sz="1800" u="none" cap="none" strike="noStrike">
                          <a:solidFill>
                            <a:schemeClr val="dk1"/>
                          </a:solidFill>
                          <a:latin typeface="Times New Roman"/>
                          <a:ea typeface="Times New Roman"/>
                          <a:cs typeface="Times New Roman"/>
                          <a:sym typeface="Times New Roman"/>
                        </a:rPr>
                        <a:t> This </a:t>
                      </a:r>
                      <a:r>
                        <a:rPr lang="en" sz="1800" u="none" cap="none" strike="noStrike">
                          <a:solidFill>
                            <a:schemeClr val="dk1"/>
                          </a:solidFill>
                          <a:highlight>
                            <a:srgbClr val="FFFFFF"/>
                          </a:highlight>
                          <a:latin typeface="Times New Roman"/>
                          <a:ea typeface="Times New Roman"/>
                          <a:cs typeface="Times New Roman"/>
                          <a:sym typeface="Times New Roman"/>
                        </a:rPr>
                        <a:t>method identifies malware programs with 95.59% accuracy.</a:t>
                      </a:r>
                      <a:endParaRPr sz="18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graphicFrame>
        <p:nvGraphicFramePr>
          <p:cNvPr id="105" name="Google Shape;105;p9"/>
          <p:cNvGraphicFramePr/>
          <p:nvPr/>
        </p:nvGraphicFramePr>
        <p:xfrm>
          <a:off x="61075" y="255922"/>
          <a:ext cx="3000000" cy="3000000"/>
        </p:xfrm>
        <a:graphic>
          <a:graphicData uri="http://schemas.openxmlformats.org/drawingml/2006/table">
            <a:tbl>
              <a:tblPr>
                <a:noFill/>
                <a:tableStyleId>{1D6796A4-6069-49BC-8AC4-BF9A8F6CDCA5}</a:tableStyleId>
              </a:tblPr>
              <a:tblGrid>
                <a:gridCol w="2098625"/>
                <a:gridCol w="2422425"/>
                <a:gridCol w="4422975"/>
              </a:tblGrid>
              <a:tr h="873025">
                <a:tc>
                  <a:txBody>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lang="en" sz="1800" u="none" cap="none" strike="noStrike">
                          <a:latin typeface="Times New Roman"/>
                          <a:ea typeface="Times New Roman"/>
                          <a:cs typeface="Times New Roman"/>
                          <a:sym typeface="Times New Roman"/>
                        </a:rPr>
                        <a:t>       TITLE</a:t>
                      </a:r>
                      <a:endParaRPr b="1" sz="18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lang="en" sz="1800" u="none" cap="none" strike="noStrike">
                          <a:latin typeface="Times New Roman"/>
                          <a:ea typeface="Times New Roman"/>
                          <a:cs typeface="Times New Roman"/>
                          <a:sym typeface="Times New Roman"/>
                        </a:rPr>
                        <a:t>     AUTHORS</a:t>
                      </a:r>
                      <a:endParaRPr b="1" sz="18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228600" lvl="0" marL="457200" marR="0" rtl="0" algn="l">
                        <a:lnSpc>
                          <a:spcPct val="100000"/>
                        </a:lnSpc>
                        <a:spcBef>
                          <a:spcPts val="0"/>
                        </a:spcBef>
                        <a:spcAft>
                          <a:spcPts val="0"/>
                        </a:spcAft>
                        <a:buClr>
                          <a:srgbClr val="000000"/>
                        </a:buClr>
                        <a:buSzPts val="1800"/>
                        <a:buFont typeface="Arial"/>
                        <a:buNone/>
                      </a:pPr>
                      <a:r>
                        <a:t/>
                      </a:r>
                      <a:endParaRPr b="1" sz="1800" u="none" cap="none" strike="noStrike">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ts val="1800"/>
                        <a:buFont typeface="Arial"/>
                        <a:buNone/>
                      </a:pPr>
                      <a:r>
                        <a:rPr b="1" lang="en" sz="1800" u="none" cap="none" strike="noStrike">
                          <a:latin typeface="Times New Roman"/>
                          <a:ea typeface="Times New Roman"/>
                          <a:cs typeface="Times New Roman"/>
                          <a:sym typeface="Times New Roman"/>
                        </a:rPr>
                        <a:t>                   INFERENCE</a:t>
                      </a:r>
                      <a:endParaRPr b="1" sz="18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r>
              <a:tr h="3503075">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latin typeface="Times New Roman"/>
                          <a:ea typeface="Times New Roman"/>
                          <a:cs typeface="Times New Roman"/>
                          <a:sym typeface="Times New Roman"/>
                        </a:rPr>
                        <a:t>Representation of PE Files using LSTM Networks[3]</a:t>
                      </a:r>
                      <a:endParaRPr sz="18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latin typeface="Times New Roman"/>
                          <a:ea typeface="Times New Roman"/>
                          <a:cs typeface="Times New Roman"/>
                          <a:sym typeface="Times New Roman"/>
                        </a:rPr>
                        <a:t>Martin Jurecek, Matous Kozak(2021)</a:t>
                      </a:r>
                      <a:endParaRPr sz="1800" u="none" cap="none" strike="noStrike">
                        <a:latin typeface="Times New Roman"/>
                        <a:ea typeface="Times New Roman"/>
                        <a:cs typeface="Times New Roman"/>
                        <a:sym typeface="Times New Roman"/>
                      </a:endParaRPr>
                    </a:p>
                  </a:txBody>
                  <a:tcPr marT="91425" marB="91425" marR="91425" marL="91425"/>
                </a:tc>
                <a:tc>
                  <a:txBody>
                    <a:bodyPr/>
                    <a:lstStyle/>
                    <a:p>
                      <a:pPr indent="-342900" lvl="0" marL="457200" marR="0" rtl="0" algn="l">
                        <a:lnSpc>
                          <a:spcPct val="100000"/>
                        </a:lnSpc>
                        <a:spcBef>
                          <a:spcPts val="0"/>
                        </a:spcBef>
                        <a:spcAft>
                          <a:spcPts val="0"/>
                        </a:spcAft>
                        <a:buClr>
                          <a:srgbClr val="000000"/>
                        </a:buClr>
                        <a:buSzPts val="1800"/>
                        <a:buFont typeface="Times New Roman"/>
                        <a:buChar char="❏"/>
                      </a:pPr>
                      <a:r>
                        <a:rPr lang="en" sz="1800" u="none" cap="none" strike="noStrike">
                          <a:latin typeface="Times New Roman"/>
                          <a:ea typeface="Times New Roman"/>
                          <a:cs typeface="Times New Roman"/>
                          <a:sym typeface="Times New Roman"/>
                        </a:rPr>
                        <a:t>In this proposed model, they used LSTM and BLSTM network architectures as preprocessing tools. </a:t>
                      </a:r>
                      <a:endParaRPr sz="1800" u="none" cap="none" strike="noStrike">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lang="en" sz="1800" u="none" cap="none" strike="noStrike">
                          <a:latin typeface="Times New Roman"/>
                          <a:ea typeface="Times New Roman"/>
                          <a:cs typeface="Times New Roman"/>
                          <a:sym typeface="Times New Roman"/>
                        </a:rPr>
                        <a:t>It is found that the feature transformation by (B)LSTM nets was hugely successful, decreasing error rate from 58.6% to 97.84% depending on the ML algorithm used.</a:t>
                      </a:r>
                      <a:endParaRPr sz="1800" u="none" cap="none" strike="noStrike">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lang="en" sz="1800" u="none" cap="none" strike="noStrike">
                          <a:latin typeface="Times New Roman"/>
                          <a:ea typeface="Times New Roman"/>
                          <a:cs typeface="Times New Roman"/>
                          <a:sym typeface="Times New Roman"/>
                        </a:rPr>
                        <a:t>These gains were achieved by socalled Type 2 architecture whereas the Type 1 design based on autoencoder structure didn’t prove to enhance performance.</a:t>
                      </a:r>
                      <a:endParaRPr sz="18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