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1F5EC0-52C2-4D3C-A819-79167894F6EB}">
  <a:tblStyle styleId="{061F5EC0-52C2-4D3C-A819-79167894F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a199f4a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a199f4a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18f0426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18f0426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e1d4d4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e1d4d4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14fd91d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14fd91d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5a69c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5a69c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0ef6be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0ef6be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199f4a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199f4a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23450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23450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ae1d4d4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ae1d4d4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199f4ad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199f4ad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14fd91d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14fd91d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18f042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18f042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5a69cb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5a69cb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5a69cb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5a69cb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188843" y="342709"/>
            <a:ext cx="2766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2525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050797" y="1020128"/>
            <a:ext cx="7042500" cy="3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88843" y="342709"/>
            <a:ext cx="2766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2525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88843" y="342709"/>
            <a:ext cx="2766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2525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4630" y="4712080"/>
            <a:ext cx="9114600" cy="4314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88843" y="342709"/>
            <a:ext cx="2766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525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50797" y="1020128"/>
            <a:ext cx="7042500" cy="3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author/3708844405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609425" y="719900"/>
            <a:ext cx="7995600" cy="117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DESIGN OF EFFICIENT MALWARE DETECTION FOR PORTABLE EXECUTABLE FILES USING MACHINE LEARNING TECHNIQUES</a:t>
            </a:r>
            <a:endParaRPr sz="2000"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1178225" y="1958028"/>
            <a:ext cx="6858000" cy="341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ZEROTH R</a:t>
            </a:r>
            <a:r>
              <a:rPr lang="en"/>
              <a:t>EVIEW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872325" y="2827300"/>
            <a:ext cx="202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Student Team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780825" y="3327025"/>
            <a:ext cx="322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Jifry Rose R V - 185002043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Katem Bhavana - 185002047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6646625" y="2913025"/>
            <a:ext cx="138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6646625" y="3412750"/>
            <a:ext cx="202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Dr. E.M.Malathy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88843" y="342709"/>
            <a:ext cx="2766300" cy="9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104963" y="157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{061F5EC0-52C2-4D3C-A819-79167894F6EB}</a:tableStyleId>
              </a:tblPr>
              <a:tblGrid>
                <a:gridCol w="2872975"/>
                <a:gridCol w="2029250"/>
                <a:gridCol w="4031850"/>
              </a:tblGrid>
              <a:tr h="9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TITLE 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Malware Detection Using Gradient Boosting Decision Trees with Customized Log Loss Function[5]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Yun Gao, Hirokazu Hasegawa, Yukiko Yamaguchi, Hajime Shimada(2021)IEEE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proposed a custom log loss function with beta parameters to the GDBT algorithm to solve the malware detection problem.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this model, 27 valid features were extracted from the PE surface analysis.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 log loss function will greatly reduce the priority to the false alarms.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custom log loss function increase FN than that of the normal log loss function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1497" y="342700"/>
            <a:ext cx="7425900" cy="44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EXISTING MODEL</a:t>
            </a:r>
            <a:endParaRPr sz="29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0802022" y="45000"/>
            <a:ext cx="470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664375" y="1171400"/>
            <a:ext cx="1714500" cy="55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PE FILE DATASET</a:t>
            </a:r>
            <a:endParaRPr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493300" y="1153400"/>
            <a:ext cx="22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270000" y="1153400"/>
            <a:ext cx="2473500" cy="590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270000" y="2971525"/>
            <a:ext cx="2473500" cy="664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CLASSIFICATION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686550" y="2641550"/>
            <a:ext cx="2154000" cy="131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LABEL MALICIOUS/ BENIGN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383150" y="1414475"/>
            <a:ext cx="8868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771625" y="3230900"/>
            <a:ext cx="8868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350550" y="1760775"/>
            <a:ext cx="85800" cy="12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135848" y="342700"/>
            <a:ext cx="68580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PROPOSED MODEL</a:t>
            </a:r>
            <a:endParaRPr sz="25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833122" y="2571750"/>
            <a:ext cx="1608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64375" y="1170338"/>
            <a:ext cx="1674600" cy="52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 FILE DATASET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-2198097" y="2506075"/>
            <a:ext cx="16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101132" y="1153400"/>
            <a:ext cx="2416200" cy="555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6279468" y="1040898"/>
            <a:ext cx="2416200" cy="6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343250" y="1399075"/>
            <a:ext cx="753600" cy="1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7234650" y="1691752"/>
            <a:ext cx="112500" cy="48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7234650" y="3030300"/>
            <a:ext cx="112500" cy="48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279475" y="2215675"/>
            <a:ext cx="2416200" cy="77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AND TESTING EACH OF THE MODEL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158524" y="3546400"/>
            <a:ext cx="2476200" cy="70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521600" y="1365500"/>
            <a:ext cx="753600" cy="1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161100" y="3579450"/>
            <a:ext cx="1885800" cy="70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TEST FILE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046900" y="3911200"/>
            <a:ext cx="1061100" cy="13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2550175" y="3867600"/>
            <a:ext cx="621600" cy="13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64375" y="3585600"/>
            <a:ext cx="1885800" cy="70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MALWARE OR BENIGN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14325" y="402875"/>
            <a:ext cx="8593800" cy="8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HARDWARE   REQUIREMENTS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1100500" y="1110900"/>
            <a:ext cx="7042500" cy="147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/>
              <a:t>A laptop satisfying the following minimum requirements: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"/>
              <a:t>200 MHz processor </a:t>
            </a:r>
            <a:endParaRPr b="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"/>
              <a:t>64MB RAM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1" name="Google Shape;151;p20"/>
          <p:cNvSpPr txBox="1"/>
          <p:nvPr/>
        </p:nvSpPr>
        <p:spPr>
          <a:xfrm>
            <a:off x="557225" y="2753050"/>
            <a:ext cx="798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52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 sz="2000">
              <a:solidFill>
                <a:srgbClr val="252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921550" y="3514725"/>
            <a:ext cx="67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Google colab/Anaconda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299750" y="199975"/>
            <a:ext cx="62433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REFERENCES</a:t>
            </a:r>
            <a:endParaRPr sz="2500"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224375" y="656875"/>
            <a:ext cx="8283900" cy="42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0" lang="en" sz="1600"/>
              <a:t>Z. Moti, S. Hashemi and A. Namavar, "Discovering Future Malware Variants By Generating New Malware Samples Using Generative Adversarial Network," 2019 9th International Conference on Computer and Knowledge Engineering (ICCKE), 2019, pp. 319-324, doi: 10.1109/ICCKE48569.2019.8964913.</a:t>
            </a:r>
            <a:endParaRPr b="0" sz="16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0" lang="en" sz="1600"/>
              <a:t>T. Rezaei and A. Hamze, "An Efficient Approach For Malware Detection Using PE Header Specifications," 2020 6th International Conference on Web Research (ICWR), 2020, pp. 234-239, doi: 10.1109/ICWR49608.2020.9122312.</a:t>
            </a:r>
            <a:endParaRPr b="0" sz="16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0" lang="en" sz="1600"/>
              <a:t>Jurecek, M. and Kozák, M., 2021. Representation of PE Files using LSTM Networks. In ICISSP (pp. 516-525).</a:t>
            </a:r>
            <a:endParaRPr b="0" sz="16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0" lang="en" sz="1600"/>
              <a:t>Y. Gao, H. Hasegawa, Y. Yamaguchi and H. Shimada, "Malware Detection Using Gradient Boosting Decision Trees with Customized Log Loss Function," 2021 International Conference on Information Networking (ICOIN), 2021, pp. 273-278, doi: 10.1109/ICOIN50884.2021.9333999.</a:t>
            </a:r>
            <a:endParaRPr b="0" sz="16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0" lang="en" sz="1600"/>
              <a:t>Huang, X., Ma, L., Yang, W. et al. A Method for Windows Malware Detection Based on Deep Learning. J Sign Process Syst 93, 265–273 (2021). https://doi.org/10.1007/s11265-020-01588-1</a:t>
            </a:r>
            <a:endParaRPr b="0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210525" y="354900"/>
            <a:ext cx="16110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</a:t>
            </a:r>
            <a:r>
              <a:rPr lang="en" sz="2200"/>
              <a:t>OUTLINE</a:t>
            </a:r>
            <a:endParaRPr sz="2200"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994200" y="1063068"/>
            <a:ext cx="7286100" cy="36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"/>
              <a:t>Introduction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"/>
              <a:t>Motivation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/>
              <a:t>Objectives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/>
              <a:t>Literature survey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"/>
              <a:t>Existing Method- Block Diagram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/>
              <a:t>Proposed Method-Block Diagram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"/>
              <a:t>Hardware requirements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"/>
              <a:t>Software requirements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188843" y="342709"/>
            <a:ext cx="27663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INTRODUCTION</a:t>
            </a:r>
            <a:endParaRPr sz="2200"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-1136030" y="1350175"/>
            <a:ext cx="664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564950" y="873025"/>
            <a:ext cx="84000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Malware? 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 that is specifically designed to disrupt, damage, or gain unauthorized access to a computer system.   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PE file?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Portable Executable (PE) format is a file format for executables, object code, DLLs and others used in Windows operating systems.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is malware detection of PE files important?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PE format was not designed to be resistant to code modification, it is relatively easy to inject PE files with malicious code. Once the PE files on a computer are infected, the malware can run without the user ever knowing.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60797" y="342700"/>
            <a:ext cx="7415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MOTIVATION OF THE PROJECT</a:t>
            </a:r>
            <a:endParaRPr sz="2500"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03125" y="866900"/>
            <a:ext cx="8490900" cy="38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n" sz="2600"/>
              <a:t>The research  methods available are tedious and error‐prone.</a:t>
            </a:r>
            <a:endParaRPr b="0"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n" sz="2600"/>
              <a:t>The research methods are time consuming and unreliable for unknown malware.</a:t>
            </a:r>
            <a:endParaRPr b="0"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n" sz="2600"/>
              <a:t>The increasing number of malicious software that spread through the internet is still a serious threat.</a:t>
            </a:r>
            <a:endParaRPr b="0"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Char char="●"/>
            </a:pPr>
            <a:r>
              <a:rPr b="0" lang="en" sz="2600">
                <a:solidFill>
                  <a:srgbClr val="0000FF"/>
                </a:solidFill>
              </a:rPr>
              <a:t>There arise a demand for intelligent methods that can recognize Malware detection and provide efficient solution.</a:t>
            </a:r>
            <a:endParaRPr b="0" sz="2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3188843" y="342709"/>
            <a:ext cx="27663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2228B"/>
                </a:solidFill>
              </a:rPr>
              <a:t>AIM</a:t>
            </a:r>
            <a:endParaRPr sz="2500"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09000" y="1020125"/>
            <a:ext cx="8675700" cy="2539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To design an efficient malware detection model using Machine Learning Techniques thereby,</a:t>
            </a:r>
            <a:endParaRPr b="0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 Maximise the accuracy of detection ,</a:t>
            </a:r>
            <a:endParaRPr b="0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 Minimise the number of false positives. </a:t>
            </a:r>
            <a:endParaRPr b="0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64447" y="30688"/>
            <a:ext cx="741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</a:t>
            </a:r>
            <a:r>
              <a:rPr lang="en" sz="2000"/>
              <a:t>LITERATURE STUDY</a:t>
            </a:r>
            <a:endParaRPr sz="200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40050" y="-277193"/>
            <a:ext cx="70425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77838" y="3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{061F5EC0-52C2-4D3C-A819-79167894F6EB}</a:tableStyleId>
              </a:tblPr>
              <a:tblGrid>
                <a:gridCol w="2398750"/>
                <a:gridCol w="2198800"/>
                <a:gridCol w="4199050"/>
              </a:tblGrid>
              <a:tr h="41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1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Discovering Future Malware variants by generating new malware samples using generative Adversarial Network.[1] 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Zahra Moti, Sattar Hashemi, Amir Namavar(2019) IEEE</a:t>
                      </a:r>
                      <a:endParaRPr sz="1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this model, the potential of GAN to learn the raw byte values and the ability to generate new variant of malware is indicated. 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showed that the distribution of new data is similar to the original data, but it includes a series of minor changes that will help to discover new variants.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addition, only the header of executable file was employed.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Neural networks were utilized to increase the accuracy of the feature extraction that improved the classification process.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392173" y="-200100"/>
            <a:ext cx="65364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-213653" y="-398447"/>
            <a:ext cx="70425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149500" y="200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{061F5EC0-52C2-4D3C-A819-79167894F6EB}</a:tableStyleId>
              </a:tblPr>
              <a:tblGrid>
                <a:gridCol w="2232450"/>
                <a:gridCol w="2352700"/>
                <a:gridCol w="4292150"/>
              </a:tblGrid>
              <a:tr h="960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TITLE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AUTHORS</a:t>
                      </a:r>
                      <a:endParaRPr b="1" sz="1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endParaRPr b="1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INFERENCE</a:t>
                      </a:r>
                      <a:endParaRPr b="1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Efficient Approach For Malware Detection Using PE Header Specifications[2]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Tina Rezaei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Ali Hamze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(2020)IEEE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malware detection system was developed based on the analysis of the PE file header and its structure. 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analyzing the PE file structure, features were extracted from the header and the structure of each file, which was significantly different for malware and benign programs.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This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identifies malware programs with 95.59% accuracy.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5"/>
          <p:cNvGraphicFramePr/>
          <p:nvPr/>
        </p:nvGraphicFramePr>
        <p:xfrm>
          <a:off x="61075" y="255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{061F5EC0-52C2-4D3C-A819-79167894F6EB}</a:tableStyleId>
              </a:tblPr>
              <a:tblGrid>
                <a:gridCol w="2098625"/>
                <a:gridCol w="2422425"/>
                <a:gridCol w="4422975"/>
              </a:tblGrid>
              <a:tr h="87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TITLE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AUTHORS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INFERENCE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0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Representation of PE Files using LSTM Networks[3]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Martin Jurecek, Matous Kozak(2021)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this proposed model, they used LSTM and BLSTM network architectures as preprocessing tools.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found that the feature transformation by (B)LSTM nets was hugely successful, decreasing error rate from 58.6% to 97.84% depending on the ML algorithm used.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gains were achieved by socalled Type 2 architecture whereas the Type 1 design based on autoencoder structure didn’t prove to enhance performance.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6"/>
          <p:cNvGraphicFramePr/>
          <p:nvPr/>
        </p:nvGraphicFramePr>
        <p:xfrm>
          <a:off x="86250" y="35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{061F5EC0-52C2-4D3C-A819-79167894F6EB}</a:tableStyleId>
              </a:tblPr>
              <a:tblGrid>
                <a:gridCol w="2448950"/>
                <a:gridCol w="2209425"/>
                <a:gridCol w="4171650"/>
              </a:tblGrid>
              <a:tr h="119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TITLE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AUTHORS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0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Method for Windows Malware Detection Based on Deep Learning[4]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Xiang Huang, Li Ma, Wenyin Yang &amp; Yong Zhong (2021)IEEE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method combines malware visualization technology with convolutional neural network and incomperates static and dynamic features in the detection.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Model A based on static visualization, and Model B based on hybrid visualization.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did not perform well on Older malware and QQ password stealer trojans.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