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2"/>
  </p:notesMasterIdLst>
  <p:sldIdLst>
    <p:sldId id="256" r:id="rId2"/>
    <p:sldId id="257" r:id="rId3"/>
    <p:sldId id="262" r:id="rId4"/>
    <p:sldId id="258" r:id="rId5"/>
    <p:sldId id="259" r:id="rId6"/>
    <p:sldId id="279" r:id="rId7"/>
    <p:sldId id="280" r:id="rId8"/>
    <p:sldId id="281" r:id="rId9"/>
    <p:sldId id="282" r:id="rId10"/>
    <p:sldId id="283" r:id="rId11"/>
    <p:sldId id="26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66" r:id="rId23"/>
    <p:sldId id="294" r:id="rId24"/>
    <p:sldId id="295" r:id="rId25"/>
    <p:sldId id="296" r:id="rId26"/>
    <p:sldId id="300" r:id="rId27"/>
    <p:sldId id="302" r:id="rId28"/>
    <p:sldId id="301" r:id="rId29"/>
    <p:sldId id="297" r:id="rId30"/>
    <p:sldId id="306" r:id="rId31"/>
    <p:sldId id="298" r:id="rId32"/>
    <p:sldId id="303" r:id="rId33"/>
    <p:sldId id="307" r:id="rId34"/>
    <p:sldId id="305" r:id="rId35"/>
    <p:sldId id="304" r:id="rId36"/>
    <p:sldId id="264" r:id="rId37"/>
    <p:sldId id="308" r:id="rId38"/>
    <p:sldId id="311" r:id="rId39"/>
    <p:sldId id="312" r:id="rId40"/>
    <p:sldId id="310" r:id="rId41"/>
    <p:sldId id="309" r:id="rId42"/>
    <p:sldId id="313" r:id="rId43"/>
    <p:sldId id="314" r:id="rId44"/>
    <p:sldId id="315" r:id="rId45"/>
    <p:sldId id="317" r:id="rId46"/>
    <p:sldId id="267" r:id="rId47"/>
    <p:sldId id="268" r:id="rId48"/>
    <p:sldId id="316" r:id="rId49"/>
    <p:sldId id="318" r:id="rId50"/>
    <p:sldId id="278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3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47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3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35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7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3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1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1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5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3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BB924-28C1-4EF7-A019-613D541E4A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550" y="-312516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233" y="-144876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585" y="1571529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07" y="2481617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79844" y="28338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315" y="-685187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54" y="4228500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52" y="4429124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551" y="5404455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4762" y="5533920"/>
            <a:ext cx="1894088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2588" y="5808599"/>
            <a:ext cx="1894088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4452" y="373396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0662" y="4306415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0608" y="375401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8036" y="353697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2616" y="491645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8040" y="15675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19828" y="2588291"/>
            <a:ext cx="5116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前后</a:t>
            </a:r>
            <a:r>
              <a:rPr lang="zh-CN" altLang="en-US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端分离开发</a:t>
            </a:r>
            <a:r>
              <a:rPr lang="en-US" altLang="zh-CN" sz="4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4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r>
              <a:rPr lang="en-US" altLang="zh-CN" sz="28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28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</a:t>
            </a:r>
            <a:endParaRPr lang="zh-CN" altLang="zh-CN" sz="2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19828" y="4054567"/>
            <a:ext cx="465410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619828" y="4229222"/>
            <a:ext cx="431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Before and after the separation of development, Thinking and practice</a:t>
            </a: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953813" y="2846232"/>
            <a:ext cx="457048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前后端分离势在必行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前后端的职责更清晰，分工更合理高效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合适的人做合适的事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47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研发模式的演变之路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简明快的早期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1.0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2" y="1969239"/>
            <a:ext cx="6724650" cy="4000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53082" y="1969239"/>
            <a:ext cx="367440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适合创业型小项目，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人搞定开发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务不复杂，调试也方便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53082" y="3499679"/>
            <a:ext cx="43717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业务越来越复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杂，前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端搭建本地环境不容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等代码的可维护性越来越差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9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3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3" grpId="0"/>
          <p:bldP spid="2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简明快的早期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1.0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2" y="1909163"/>
            <a:ext cx="6724650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96714" y="2958403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何让前后端分工更合理高效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何提高代码的可维护性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开发中很重要</a:t>
            </a:r>
          </a:p>
        </p:txBody>
      </p:sp>
    </p:spTree>
    <p:extLst>
      <p:ext uri="{BB962C8B-B14F-4D97-AF65-F5344CB8AC3E}">
        <p14:creationId xmlns:p14="http://schemas.microsoft.com/office/powerpoint/2010/main" val="34297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后端为主的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" y="1907201"/>
            <a:ext cx="6724650" cy="4000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753082" y="1969239"/>
            <a:ext cx="38763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代码维护好转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开发者知道代码写在哪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板引擎代替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，前后端分工更清晰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53082" y="3499679"/>
            <a:ext cx="29354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前端开发重度依赖开发环境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前后端职责依旧纠缠不清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7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2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53082" y="1969239"/>
            <a:ext cx="40895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晰，前后端的关键协作点是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53082" y="3499679"/>
            <a:ext cx="420339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复杂度从服务端的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里移到了浏览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器的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浏览器端变得很复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杂，代码变得很复杂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" y="1860915"/>
            <a:ext cx="6724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2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" y="1860915"/>
            <a:ext cx="6724650" cy="400050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753082" y="3166972"/>
            <a:ext cx="25250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考？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前后端接口的约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前端开发的复杂度控制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0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前端为主的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MV*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" y="1860915"/>
            <a:ext cx="6724650" cy="4000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521260" y="1969239"/>
            <a:ext cx="3970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前后端职责很清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前端开发的复杂度可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部署相对独立，产品体验可以快速改进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21260" y="3499679"/>
            <a:ext cx="45982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代码不能复用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全异步，对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不利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性能并非最佳，特别是移动互联网环境下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不能满足所有需求，存在大量多页面应用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5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2" grpId="0"/>
          <p:bldP spid="2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带来的全栈时代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8" y="1862916"/>
            <a:ext cx="6724650" cy="4019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69746" y="3065172"/>
            <a:ext cx="4915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Front-end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layer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处理浏览器层的展现逻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Back-end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layer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处理路由、模板、数据获取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cookie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Server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层也是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码，这意味着部分代码可前后复用</a:t>
            </a:r>
          </a:p>
        </p:txBody>
      </p:sp>
    </p:spTree>
    <p:extLst>
      <p:ext uri="{BB962C8B-B14F-4D97-AF65-F5344CB8AC3E}">
        <p14:creationId xmlns:p14="http://schemas.microsoft.com/office/powerpoint/2010/main" val="28085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19718" y="2356835"/>
            <a:ext cx="73372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法无高下，适合的才是最好的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给前端开发带来了一次质的飞跃，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很可能是第二次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面种种模式，都是让前后端的职责更清晰，分工更合理高效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合适的人做合适的事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1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16200000">
            <a:off x="644651" y="525424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2078817" y="6403894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200000">
            <a:off x="3817256" y="5935311"/>
            <a:ext cx="1318720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200000">
            <a:off x="4925647" y="6645920"/>
            <a:ext cx="1947513" cy="19475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200000">
            <a:off x="1746036" y="3977999"/>
            <a:ext cx="2606873" cy="260687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6200000">
            <a:off x="-208096" y="4762428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6200000">
            <a:off x="6635340" y="6243404"/>
            <a:ext cx="1130239" cy="113023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6200000">
            <a:off x="7357899" y="5524708"/>
            <a:ext cx="2798256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6200000">
            <a:off x="7991706" y="6582879"/>
            <a:ext cx="1351188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6200000">
            <a:off x="9125925" y="4862025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6200000">
            <a:off x="10510752" y="5474419"/>
            <a:ext cx="1894088" cy="189408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6200000">
            <a:off x="5908155" y="567101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6200000">
            <a:off x="6480603" y="6497251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6200000">
            <a:off x="5838946" y="6858047"/>
            <a:ext cx="334678" cy="3346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6200000">
            <a:off x="5711165" y="5089878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6200000">
            <a:off x="7090639" y="5089877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6200000">
            <a:off x="1294480" y="3601826"/>
            <a:ext cx="1656813" cy="1656813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0" y="1142816"/>
            <a:ext cx="12192000" cy="1415219"/>
          </a:xfrm>
          <a:custGeom>
            <a:avLst/>
            <a:gdLst>
              <a:gd name="connsiteX0" fmla="*/ 0 w 9144000"/>
              <a:gd name="connsiteY0" fmla="*/ 472630 h 1415219"/>
              <a:gd name="connsiteX1" fmla="*/ 2712720 w 9144000"/>
              <a:gd name="connsiteY1" fmla="*/ 1295590 h 1415219"/>
              <a:gd name="connsiteX2" fmla="*/ 4632960 w 9144000"/>
              <a:gd name="connsiteY2" fmla="*/ 190 h 1415219"/>
              <a:gd name="connsiteX3" fmla="*/ 7299960 w 9144000"/>
              <a:gd name="connsiteY3" fmla="*/ 1402270 h 1415219"/>
              <a:gd name="connsiteX4" fmla="*/ 9144000 w 9144000"/>
              <a:gd name="connsiteY4" fmla="*/ 579310 h 14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15219">
                <a:moveTo>
                  <a:pt x="0" y="472630"/>
                </a:moveTo>
                <a:cubicBezTo>
                  <a:pt x="970280" y="923480"/>
                  <a:pt x="1940560" y="1374330"/>
                  <a:pt x="2712720" y="1295590"/>
                </a:cubicBezTo>
                <a:cubicBezTo>
                  <a:pt x="3484880" y="1216850"/>
                  <a:pt x="3868420" y="-17590"/>
                  <a:pt x="4632960" y="190"/>
                </a:cubicBezTo>
                <a:cubicBezTo>
                  <a:pt x="5397500" y="17970"/>
                  <a:pt x="6548120" y="1305750"/>
                  <a:pt x="7299960" y="1402270"/>
                </a:cubicBezTo>
                <a:cubicBezTo>
                  <a:pt x="8051800" y="1498790"/>
                  <a:pt x="8597900" y="1039050"/>
                  <a:pt x="9144000" y="579310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98754" y="2013974"/>
            <a:ext cx="544059" cy="5440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73504" y="1850422"/>
            <a:ext cx="544059" cy="54405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72319" y="1123776"/>
            <a:ext cx="544059" cy="544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735824" y="2277743"/>
            <a:ext cx="544059" cy="5440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74449" y="1216885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何需要分离？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20485" y="2636505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端需要做些什么？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93547" y="597277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后端需要做些什么？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10977" y="2972677"/>
            <a:ext cx="2843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展望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  <p:bldP spid="28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合韵达的前后端开发架构？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/>
        </p:nvSpPr>
        <p:spPr>
          <a:xfrm>
            <a:off x="5108080" y="2695408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20"/>
          <p:cNvSpPr/>
          <p:nvPr/>
        </p:nvSpPr>
        <p:spPr>
          <a:xfrm>
            <a:off x="5108080" y="4228596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>
            <a:off x="3766539" y="346200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六边形 22"/>
          <p:cNvSpPr/>
          <p:nvPr/>
        </p:nvSpPr>
        <p:spPr>
          <a:xfrm>
            <a:off x="6449620" y="3462003"/>
            <a:ext cx="1548059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17"/>
          <p:cNvSpPr>
            <a:spLocks noChangeAspect="1" noEditPoints="1"/>
          </p:cNvSpPr>
          <p:nvPr/>
        </p:nvSpPr>
        <p:spPr bwMode="auto">
          <a:xfrm>
            <a:off x="4392671" y="3932276"/>
            <a:ext cx="354331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8"/>
          <p:cNvSpPr>
            <a:spLocks noChangeAspect="1" noEditPoints="1"/>
          </p:cNvSpPr>
          <p:nvPr/>
        </p:nvSpPr>
        <p:spPr bwMode="auto">
          <a:xfrm>
            <a:off x="7115869" y="3955403"/>
            <a:ext cx="342439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9"/>
          <p:cNvSpPr>
            <a:spLocks noChangeAspect="1" noEditPoints="1"/>
          </p:cNvSpPr>
          <p:nvPr/>
        </p:nvSpPr>
        <p:spPr bwMode="auto">
          <a:xfrm>
            <a:off x="5733183" y="3182723"/>
            <a:ext cx="280631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81512" y="1909165"/>
            <a:ext cx="21389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accent2"/>
                </a:solidFill>
                <a:cs typeface="Arial" panose="020B0604020202020204" pitchFamily="34" charset="0"/>
              </a:rPr>
              <a:t>25%</a:t>
            </a:r>
            <a:endParaRPr lang="en-US" altLang="zh-CN" sz="3600" b="1" dirty="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algn="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人员流动</a:t>
            </a: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mobility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 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8074" y="4959850"/>
            <a:ext cx="22024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chemeClr val="accent3"/>
                </a:solidFill>
                <a:cs typeface="Arial" panose="020B0604020202020204" pitchFamily="34" charset="0"/>
              </a:rPr>
              <a:t>20%</a:t>
            </a:r>
            <a:endParaRPr lang="en-US" altLang="zh-CN" sz="36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绩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效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奖金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Performance 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bonus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41284" y="5279089"/>
            <a:ext cx="23113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cs typeface="Arial" panose="020B0604020202020204" pitchFamily="34" charset="0"/>
              </a:rPr>
              <a:t>5</a:t>
            </a:r>
            <a:r>
              <a:rPr lang="en-US" altLang="zh-CN" sz="3600" b="1" dirty="0" smtClean="0">
                <a:solidFill>
                  <a:schemeClr val="accent4"/>
                </a:solidFill>
                <a:cs typeface="Arial" panose="020B0604020202020204" pitchFamily="34" charset="0"/>
              </a:rPr>
              <a:t>%</a:t>
            </a: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职位划分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Position classification.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641287" y="1911653"/>
            <a:ext cx="24378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50%</a:t>
            </a:r>
            <a:endParaRPr lang="en-US" altLang="zh-CN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产品需求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Product demand</a:t>
            </a:r>
          </a:p>
        </p:txBody>
      </p:sp>
      <p:cxnSp>
        <p:nvCxnSpPr>
          <p:cNvPr id="32" name="肘形连接符 31"/>
          <p:cNvCxnSpPr>
            <a:stCxn id="31" idx="1"/>
            <a:endCxn id="20" idx="4"/>
          </p:cNvCxnSpPr>
          <p:nvPr/>
        </p:nvCxnSpPr>
        <p:spPr>
          <a:xfrm rot="10800000" flipH="1" flipV="1">
            <a:off x="2641287" y="2442568"/>
            <a:ext cx="2803496" cy="252840"/>
          </a:xfrm>
          <a:prstGeom prst="bentConnector4">
            <a:avLst>
              <a:gd name="adj1" fmla="val -8154"/>
              <a:gd name="adj2" fmla="val -30039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0"/>
            <a:endCxn id="28" idx="3"/>
          </p:cNvCxnSpPr>
          <p:nvPr/>
        </p:nvCxnSpPr>
        <p:spPr>
          <a:xfrm flipV="1">
            <a:off x="7997679" y="2440080"/>
            <a:ext cx="1622820" cy="1695329"/>
          </a:xfrm>
          <a:prstGeom prst="bentConnector3">
            <a:avLst>
              <a:gd name="adj1" fmla="val 11408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0"/>
            <a:endCxn id="29" idx="3"/>
          </p:cNvCxnSpPr>
          <p:nvPr/>
        </p:nvCxnSpPr>
        <p:spPr>
          <a:xfrm>
            <a:off x="6656139" y="4902002"/>
            <a:ext cx="2964358" cy="588763"/>
          </a:xfrm>
          <a:prstGeom prst="bentConnector3">
            <a:avLst>
              <a:gd name="adj1" fmla="val 1077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0" idx="1"/>
            <a:endCxn id="22" idx="3"/>
          </p:cNvCxnSpPr>
          <p:nvPr/>
        </p:nvCxnSpPr>
        <p:spPr>
          <a:xfrm rot="10800000" flipH="1">
            <a:off x="2641283" y="4135410"/>
            <a:ext cx="1125255" cy="1674595"/>
          </a:xfrm>
          <a:prstGeom prst="bentConnector3">
            <a:avLst>
              <a:gd name="adj1" fmla="val -2031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碍程序员开发激情的因素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Freeform 221"/>
          <p:cNvSpPr>
            <a:spLocks noChangeAspect="1"/>
          </p:cNvSpPr>
          <p:nvPr/>
        </p:nvSpPr>
        <p:spPr bwMode="auto">
          <a:xfrm>
            <a:off x="5669481" y="4709122"/>
            <a:ext cx="375125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7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>
            <a:grpSpLocks noChangeAspect="1"/>
          </p:cNvGrpSpPr>
          <p:nvPr/>
        </p:nvGrpSpPr>
        <p:grpSpPr>
          <a:xfrm>
            <a:off x="5252527" y="2529000"/>
            <a:ext cx="1686957" cy="1800000"/>
            <a:chOff x="2922588" y="6135688"/>
            <a:chExt cx="615950" cy="65722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Freeform 315"/>
            <p:cNvSpPr>
              <a:spLocks/>
            </p:cNvSpPr>
            <p:nvPr/>
          </p:nvSpPr>
          <p:spPr bwMode="auto">
            <a:xfrm>
              <a:off x="3221038" y="6135688"/>
              <a:ext cx="34925" cy="92075"/>
            </a:xfrm>
            <a:custGeom>
              <a:avLst/>
              <a:gdLst>
                <a:gd name="T0" fmla="*/ 12 w 22"/>
                <a:gd name="T1" fmla="*/ 58 h 58"/>
                <a:gd name="T2" fmla="*/ 12 w 22"/>
                <a:gd name="T3" fmla="*/ 58 h 58"/>
                <a:gd name="T4" fmla="*/ 6 w 22"/>
                <a:gd name="T5" fmla="*/ 58 h 58"/>
                <a:gd name="T6" fmla="*/ 4 w 22"/>
                <a:gd name="T7" fmla="*/ 56 h 58"/>
                <a:gd name="T8" fmla="*/ 2 w 22"/>
                <a:gd name="T9" fmla="*/ 52 h 58"/>
                <a:gd name="T10" fmla="*/ 0 w 22"/>
                <a:gd name="T11" fmla="*/ 48 h 58"/>
                <a:gd name="T12" fmla="*/ 0 w 22"/>
                <a:gd name="T13" fmla="*/ 12 h 58"/>
                <a:gd name="T14" fmla="*/ 0 w 22"/>
                <a:gd name="T15" fmla="*/ 12 h 58"/>
                <a:gd name="T16" fmla="*/ 2 w 22"/>
                <a:gd name="T17" fmla="*/ 8 h 58"/>
                <a:gd name="T18" fmla="*/ 4 w 22"/>
                <a:gd name="T19" fmla="*/ 4 h 58"/>
                <a:gd name="T20" fmla="*/ 6 w 22"/>
                <a:gd name="T21" fmla="*/ 2 h 58"/>
                <a:gd name="T22" fmla="*/ 12 w 22"/>
                <a:gd name="T23" fmla="*/ 0 h 58"/>
                <a:gd name="T24" fmla="*/ 12 w 22"/>
                <a:gd name="T25" fmla="*/ 0 h 58"/>
                <a:gd name="T26" fmla="*/ 16 w 22"/>
                <a:gd name="T27" fmla="*/ 2 h 58"/>
                <a:gd name="T28" fmla="*/ 20 w 22"/>
                <a:gd name="T29" fmla="*/ 4 h 58"/>
                <a:gd name="T30" fmla="*/ 22 w 22"/>
                <a:gd name="T31" fmla="*/ 8 h 58"/>
                <a:gd name="T32" fmla="*/ 22 w 22"/>
                <a:gd name="T33" fmla="*/ 12 h 58"/>
                <a:gd name="T34" fmla="*/ 22 w 22"/>
                <a:gd name="T35" fmla="*/ 48 h 58"/>
                <a:gd name="T36" fmla="*/ 22 w 22"/>
                <a:gd name="T37" fmla="*/ 48 h 58"/>
                <a:gd name="T38" fmla="*/ 22 w 22"/>
                <a:gd name="T39" fmla="*/ 52 h 58"/>
                <a:gd name="T40" fmla="*/ 20 w 22"/>
                <a:gd name="T41" fmla="*/ 56 h 58"/>
                <a:gd name="T42" fmla="*/ 16 w 22"/>
                <a:gd name="T43" fmla="*/ 58 h 58"/>
                <a:gd name="T44" fmla="*/ 12 w 22"/>
                <a:gd name="T45" fmla="*/ 58 h 58"/>
                <a:gd name="T46" fmla="*/ 12 w 22"/>
                <a:gd name="T4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8">
                  <a:moveTo>
                    <a:pt x="12" y="58"/>
                  </a:moveTo>
                  <a:lnTo>
                    <a:pt x="12" y="58"/>
                  </a:lnTo>
                  <a:lnTo>
                    <a:pt x="6" y="58"/>
                  </a:lnTo>
                  <a:lnTo>
                    <a:pt x="4" y="56"/>
                  </a:lnTo>
                  <a:lnTo>
                    <a:pt x="2" y="52"/>
                  </a:lnTo>
                  <a:lnTo>
                    <a:pt x="0" y="4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2"/>
                  </a:lnTo>
                  <a:lnTo>
                    <a:pt x="20" y="56"/>
                  </a:lnTo>
                  <a:lnTo>
                    <a:pt x="16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316"/>
            <p:cNvSpPr>
              <a:spLocks/>
            </p:cNvSpPr>
            <p:nvPr/>
          </p:nvSpPr>
          <p:spPr bwMode="auto">
            <a:xfrm>
              <a:off x="3074988" y="6170613"/>
              <a:ext cx="63500" cy="85725"/>
            </a:xfrm>
            <a:custGeom>
              <a:avLst/>
              <a:gdLst>
                <a:gd name="T0" fmla="*/ 30 w 40"/>
                <a:gd name="T1" fmla="*/ 54 h 54"/>
                <a:gd name="T2" fmla="*/ 30 w 40"/>
                <a:gd name="T3" fmla="*/ 54 h 54"/>
                <a:gd name="T4" fmla="*/ 24 w 40"/>
                <a:gd name="T5" fmla="*/ 52 h 54"/>
                <a:gd name="T6" fmla="*/ 20 w 40"/>
                <a:gd name="T7" fmla="*/ 48 h 54"/>
                <a:gd name="T8" fmla="*/ 2 w 40"/>
                <a:gd name="T9" fmla="*/ 18 h 54"/>
                <a:gd name="T10" fmla="*/ 2 w 40"/>
                <a:gd name="T11" fmla="*/ 18 h 54"/>
                <a:gd name="T12" fmla="*/ 0 w 40"/>
                <a:gd name="T13" fmla="*/ 12 h 54"/>
                <a:gd name="T14" fmla="*/ 0 w 40"/>
                <a:gd name="T15" fmla="*/ 8 h 54"/>
                <a:gd name="T16" fmla="*/ 2 w 40"/>
                <a:gd name="T17" fmla="*/ 4 h 54"/>
                <a:gd name="T18" fmla="*/ 6 w 40"/>
                <a:gd name="T19" fmla="*/ 2 h 54"/>
                <a:gd name="T20" fmla="*/ 6 w 40"/>
                <a:gd name="T21" fmla="*/ 2 h 54"/>
                <a:gd name="T22" fmla="*/ 10 w 40"/>
                <a:gd name="T23" fmla="*/ 0 h 54"/>
                <a:gd name="T24" fmla="*/ 14 w 40"/>
                <a:gd name="T25" fmla="*/ 0 h 54"/>
                <a:gd name="T26" fmla="*/ 18 w 40"/>
                <a:gd name="T27" fmla="*/ 2 h 54"/>
                <a:gd name="T28" fmla="*/ 20 w 40"/>
                <a:gd name="T29" fmla="*/ 6 h 54"/>
                <a:gd name="T30" fmla="*/ 38 w 40"/>
                <a:gd name="T31" fmla="*/ 36 h 54"/>
                <a:gd name="T32" fmla="*/ 38 w 40"/>
                <a:gd name="T33" fmla="*/ 36 h 54"/>
                <a:gd name="T34" fmla="*/ 40 w 40"/>
                <a:gd name="T35" fmla="*/ 42 h 54"/>
                <a:gd name="T36" fmla="*/ 40 w 40"/>
                <a:gd name="T37" fmla="*/ 46 h 54"/>
                <a:gd name="T38" fmla="*/ 38 w 40"/>
                <a:gd name="T39" fmla="*/ 50 h 54"/>
                <a:gd name="T40" fmla="*/ 34 w 40"/>
                <a:gd name="T41" fmla="*/ 52 h 54"/>
                <a:gd name="T42" fmla="*/ 34 w 40"/>
                <a:gd name="T43" fmla="*/ 52 h 54"/>
                <a:gd name="T44" fmla="*/ 30 w 40"/>
                <a:gd name="T45" fmla="*/ 54 h 54"/>
                <a:gd name="T46" fmla="*/ 30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30" y="54"/>
                  </a:moveTo>
                  <a:lnTo>
                    <a:pt x="30" y="54"/>
                  </a:lnTo>
                  <a:lnTo>
                    <a:pt x="24" y="52"/>
                  </a:lnTo>
                  <a:lnTo>
                    <a:pt x="20" y="4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0" y="42"/>
                  </a:lnTo>
                  <a:lnTo>
                    <a:pt x="40" y="46"/>
                  </a:lnTo>
                  <a:lnTo>
                    <a:pt x="38" y="50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0" y="54"/>
                  </a:lnTo>
                  <a:lnTo>
                    <a:pt x="30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317"/>
            <p:cNvSpPr>
              <a:spLocks/>
            </p:cNvSpPr>
            <p:nvPr/>
          </p:nvSpPr>
          <p:spPr bwMode="auto">
            <a:xfrm>
              <a:off x="2967038" y="6275388"/>
              <a:ext cx="82550" cy="63500"/>
            </a:xfrm>
            <a:custGeom>
              <a:avLst/>
              <a:gdLst>
                <a:gd name="T0" fmla="*/ 42 w 52"/>
                <a:gd name="T1" fmla="*/ 40 h 40"/>
                <a:gd name="T2" fmla="*/ 42 w 52"/>
                <a:gd name="T3" fmla="*/ 40 h 40"/>
                <a:gd name="T4" fmla="*/ 36 w 52"/>
                <a:gd name="T5" fmla="*/ 38 h 40"/>
                <a:gd name="T6" fmla="*/ 4 w 52"/>
                <a:gd name="T7" fmla="*/ 20 h 40"/>
                <a:gd name="T8" fmla="*/ 4 w 52"/>
                <a:gd name="T9" fmla="*/ 20 h 40"/>
                <a:gd name="T10" fmla="*/ 2 w 52"/>
                <a:gd name="T11" fmla="*/ 16 h 40"/>
                <a:gd name="T12" fmla="*/ 0 w 52"/>
                <a:gd name="T13" fmla="*/ 14 h 40"/>
                <a:gd name="T14" fmla="*/ 0 w 52"/>
                <a:gd name="T15" fmla="*/ 8 h 40"/>
                <a:gd name="T16" fmla="*/ 0 w 52"/>
                <a:gd name="T17" fmla="*/ 4 h 40"/>
                <a:gd name="T18" fmla="*/ 0 w 52"/>
                <a:gd name="T19" fmla="*/ 4 h 40"/>
                <a:gd name="T20" fmla="*/ 4 w 52"/>
                <a:gd name="T21" fmla="*/ 2 h 40"/>
                <a:gd name="T22" fmla="*/ 8 w 52"/>
                <a:gd name="T23" fmla="*/ 0 h 40"/>
                <a:gd name="T24" fmla="*/ 12 w 52"/>
                <a:gd name="T25" fmla="*/ 0 h 40"/>
                <a:gd name="T26" fmla="*/ 16 w 52"/>
                <a:gd name="T27" fmla="*/ 0 h 40"/>
                <a:gd name="T28" fmla="*/ 46 w 52"/>
                <a:gd name="T29" fmla="*/ 18 h 40"/>
                <a:gd name="T30" fmla="*/ 46 w 52"/>
                <a:gd name="T31" fmla="*/ 18 h 40"/>
                <a:gd name="T32" fmla="*/ 50 w 52"/>
                <a:gd name="T33" fmla="*/ 22 h 40"/>
                <a:gd name="T34" fmla="*/ 52 w 52"/>
                <a:gd name="T35" fmla="*/ 26 h 40"/>
                <a:gd name="T36" fmla="*/ 52 w 52"/>
                <a:gd name="T37" fmla="*/ 30 h 40"/>
                <a:gd name="T38" fmla="*/ 50 w 52"/>
                <a:gd name="T39" fmla="*/ 34 h 40"/>
                <a:gd name="T40" fmla="*/ 50 w 52"/>
                <a:gd name="T41" fmla="*/ 34 h 40"/>
                <a:gd name="T42" fmla="*/ 46 w 52"/>
                <a:gd name="T43" fmla="*/ 38 h 40"/>
                <a:gd name="T44" fmla="*/ 42 w 52"/>
                <a:gd name="T45" fmla="*/ 40 h 40"/>
                <a:gd name="T46" fmla="*/ 42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42" y="40"/>
                  </a:moveTo>
                  <a:lnTo>
                    <a:pt x="42" y="40"/>
                  </a:lnTo>
                  <a:lnTo>
                    <a:pt x="36" y="3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50" y="22"/>
                  </a:lnTo>
                  <a:lnTo>
                    <a:pt x="52" y="26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18"/>
            <p:cNvSpPr>
              <a:spLocks/>
            </p:cNvSpPr>
            <p:nvPr/>
          </p:nvSpPr>
          <p:spPr bwMode="auto">
            <a:xfrm>
              <a:off x="2922588" y="641826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2 w 58"/>
                <a:gd name="T3" fmla="*/ 22 h 22"/>
                <a:gd name="T4" fmla="*/ 12 w 58"/>
                <a:gd name="T5" fmla="*/ 22 h 22"/>
                <a:gd name="T6" fmla="*/ 6 w 58"/>
                <a:gd name="T7" fmla="*/ 22 h 22"/>
                <a:gd name="T8" fmla="*/ 4 w 58"/>
                <a:gd name="T9" fmla="*/ 18 h 22"/>
                <a:gd name="T10" fmla="*/ 0 w 58"/>
                <a:gd name="T11" fmla="*/ 16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4 w 58"/>
                <a:gd name="T19" fmla="*/ 2 h 22"/>
                <a:gd name="T20" fmla="*/ 6 w 58"/>
                <a:gd name="T21" fmla="*/ 0 h 22"/>
                <a:gd name="T22" fmla="*/ 12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2 w 58"/>
                <a:gd name="T29" fmla="*/ 0 h 22"/>
                <a:gd name="T30" fmla="*/ 54 w 58"/>
                <a:gd name="T31" fmla="*/ 2 h 22"/>
                <a:gd name="T32" fmla="*/ 58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8 w 58"/>
                <a:gd name="T39" fmla="*/ 16 h 22"/>
                <a:gd name="T40" fmla="*/ 54 w 58"/>
                <a:gd name="T41" fmla="*/ 18 h 22"/>
                <a:gd name="T42" fmla="*/ 52 w 58"/>
                <a:gd name="T43" fmla="*/ 22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4" y="2"/>
                  </a:lnTo>
                  <a:lnTo>
                    <a:pt x="58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8" y="16"/>
                  </a:lnTo>
                  <a:lnTo>
                    <a:pt x="54" y="18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9"/>
            <p:cNvSpPr>
              <a:spLocks/>
            </p:cNvSpPr>
            <p:nvPr/>
          </p:nvSpPr>
          <p:spPr bwMode="auto">
            <a:xfrm>
              <a:off x="2957513" y="6535738"/>
              <a:ext cx="82550" cy="63500"/>
            </a:xfrm>
            <a:custGeom>
              <a:avLst/>
              <a:gdLst>
                <a:gd name="T0" fmla="*/ 10 w 52"/>
                <a:gd name="T1" fmla="*/ 40 h 40"/>
                <a:gd name="T2" fmla="*/ 10 w 52"/>
                <a:gd name="T3" fmla="*/ 40 h 40"/>
                <a:gd name="T4" fmla="*/ 6 w 52"/>
                <a:gd name="T5" fmla="*/ 38 h 40"/>
                <a:gd name="T6" fmla="*/ 2 w 52"/>
                <a:gd name="T7" fmla="*/ 34 h 40"/>
                <a:gd name="T8" fmla="*/ 2 w 52"/>
                <a:gd name="T9" fmla="*/ 34 h 40"/>
                <a:gd name="T10" fmla="*/ 0 w 52"/>
                <a:gd name="T11" fmla="*/ 30 h 40"/>
                <a:gd name="T12" fmla="*/ 0 w 52"/>
                <a:gd name="T13" fmla="*/ 26 h 40"/>
                <a:gd name="T14" fmla="*/ 2 w 52"/>
                <a:gd name="T15" fmla="*/ 22 h 40"/>
                <a:gd name="T16" fmla="*/ 6 w 52"/>
                <a:gd name="T17" fmla="*/ 20 h 40"/>
                <a:gd name="T18" fmla="*/ 36 w 52"/>
                <a:gd name="T19" fmla="*/ 2 h 40"/>
                <a:gd name="T20" fmla="*/ 36 w 52"/>
                <a:gd name="T21" fmla="*/ 2 h 40"/>
                <a:gd name="T22" fmla="*/ 40 w 52"/>
                <a:gd name="T23" fmla="*/ 0 h 40"/>
                <a:gd name="T24" fmla="*/ 44 w 52"/>
                <a:gd name="T25" fmla="*/ 0 h 40"/>
                <a:gd name="T26" fmla="*/ 48 w 52"/>
                <a:gd name="T27" fmla="*/ 2 h 40"/>
                <a:gd name="T28" fmla="*/ 52 w 52"/>
                <a:gd name="T29" fmla="*/ 6 h 40"/>
                <a:gd name="T30" fmla="*/ 52 w 52"/>
                <a:gd name="T31" fmla="*/ 6 h 40"/>
                <a:gd name="T32" fmla="*/ 52 w 52"/>
                <a:gd name="T33" fmla="*/ 10 h 40"/>
                <a:gd name="T34" fmla="*/ 52 w 52"/>
                <a:gd name="T35" fmla="*/ 14 h 40"/>
                <a:gd name="T36" fmla="*/ 50 w 52"/>
                <a:gd name="T37" fmla="*/ 18 h 40"/>
                <a:gd name="T38" fmla="*/ 48 w 52"/>
                <a:gd name="T39" fmla="*/ 20 h 40"/>
                <a:gd name="T40" fmla="*/ 16 w 52"/>
                <a:gd name="T41" fmla="*/ 38 h 40"/>
                <a:gd name="T42" fmla="*/ 16 w 52"/>
                <a:gd name="T43" fmla="*/ 38 h 40"/>
                <a:gd name="T44" fmla="*/ 10 w 52"/>
                <a:gd name="T45" fmla="*/ 40 h 40"/>
                <a:gd name="T46" fmla="*/ 10 w 52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0">
                  <a:moveTo>
                    <a:pt x="10" y="40"/>
                  </a:moveTo>
                  <a:lnTo>
                    <a:pt x="10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8" y="20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0" y="40"/>
                  </a:lnTo>
                  <a:lnTo>
                    <a:pt x="1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0"/>
            <p:cNvSpPr>
              <a:spLocks/>
            </p:cNvSpPr>
            <p:nvPr/>
          </p:nvSpPr>
          <p:spPr bwMode="auto">
            <a:xfrm>
              <a:off x="3408363" y="6551613"/>
              <a:ext cx="85725" cy="63500"/>
            </a:xfrm>
            <a:custGeom>
              <a:avLst/>
              <a:gdLst>
                <a:gd name="T0" fmla="*/ 42 w 54"/>
                <a:gd name="T1" fmla="*/ 40 h 40"/>
                <a:gd name="T2" fmla="*/ 42 w 54"/>
                <a:gd name="T3" fmla="*/ 40 h 40"/>
                <a:gd name="T4" fmla="*/ 38 w 54"/>
                <a:gd name="T5" fmla="*/ 38 h 40"/>
                <a:gd name="T6" fmla="*/ 6 w 54"/>
                <a:gd name="T7" fmla="*/ 20 h 40"/>
                <a:gd name="T8" fmla="*/ 6 w 54"/>
                <a:gd name="T9" fmla="*/ 20 h 40"/>
                <a:gd name="T10" fmla="*/ 4 w 54"/>
                <a:gd name="T11" fmla="*/ 18 h 40"/>
                <a:gd name="T12" fmla="*/ 2 w 54"/>
                <a:gd name="T13" fmla="*/ 14 h 40"/>
                <a:gd name="T14" fmla="*/ 0 w 54"/>
                <a:gd name="T15" fmla="*/ 10 h 40"/>
                <a:gd name="T16" fmla="*/ 2 w 54"/>
                <a:gd name="T17" fmla="*/ 6 h 40"/>
                <a:gd name="T18" fmla="*/ 2 w 54"/>
                <a:gd name="T19" fmla="*/ 6 h 40"/>
                <a:gd name="T20" fmla="*/ 6 w 54"/>
                <a:gd name="T21" fmla="*/ 2 h 40"/>
                <a:gd name="T22" fmla="*/ 10 w 54"/>
                <a:gd name="T23" fmla="*/ 0 h 40"/>
                <a:gd name="T24" fmla="*/ 14 w 54"/>
                <a:gd name="T25" fmla="*/ 0 h 40"/>
                <a:gd name="T26" fmla="*/ 18 w 54"/>
                <a:gd name="T27" fmla="*/ 2 h 40"/>
                <a:gd name="T28" fmla="*/ 48 w 54"/>
                <a:gd name="T29" fmla="*/ 20 h 40"/>
                <a:gd name="T30" fmla="*/ 48 w 54"/>
                <a:gd name="T31" fmla="*/ 20 h 40"/>
                <a:gd name="T32" fmla="*/ 52 w 54"/>
                <a:gd name="T33" fmla="*/ 22 h 40"/>
                <a:gd name="T34" fmla="*/ 54 w 54"/>
                <a:gd name="T35" fmla="*/ 26 h 40"/>
                <a:gd name="T36" fmla="*/ 54 w 54"/>
                <a:gd name="T37" fmla="*/ 30 h 40"/>
                <a:gd name="T38" fmla="*/ 52 w 54"/>
                <a:gd name="T39" fmla="*/ 34 h 40"/>
                <a:gd name="T40" fmla="*/ 52 w 54"/>
                <a:gd name="T41" fmla="*/ 34 h 40"/>
                <a:gd name="T42" fmla="*/ 48 w 54"/>
                <a:gd name="T43" fmla="*/ 38 h 40"/>
                <a:gd name="T44" fmla="*/ 42 w 54"/>
                <a:gd name="T45" fmla="*/ 40 h 40"/>
                <a:gd name="T46" fmla="*/ 4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42" y="40"/>
                  </a:moveTo>
                  <a:lnTo>
                    <a:pt x="42" y="40"/>
                  </a:lnTo>
                  <a:lnTo>
                    <a:pt x="38" y="3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52" y="22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48" y="38"/>
                  </a:lnTo>
                  <a:lnTo>
                    <a:pt x="42" y="40"/>
                  </a:lnTo>
                  <a:lnTo>
                    <a:pt x="4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21"/>
            <p:cNvSpPr>
              <a:spLocks/>
            </p:cNvSpPr>
            <p:nvPr/>
          </p:nvSpPr>
          <p:spPr bwMode="auto">
            <a:xfrm>
              <a:off x="3446463" y="6437313"/>
              <a:ext cx="92075" cy="34925"/>
            </a:xfrm>
            <a:custGeom>
              <a:avLst/>
              <a:gdLst>
                <a:gd name="T0" fmla="*/ 46 w 58"/>
                <a:gd name="T1" fmla="*/ 22 h 22"/>
                <a:gd name="T2" fmla="*/ 10 w 58"/>
                <a:gd name="T3" fmla="*/ 22 h 22"/>
                <a:gd name="T4" fmla="*/ 10 w 58"/>
                <a:gd name="T5" fmla="*/ 22 h 22"/>
                <a:gd name="T6" fmla="*/ 6 w 58"/>
                <a:gd name="T7" fmla="*/ 20 h 22"/>
                <a:gd name="T8" fmla="*/ 2 w 58"/>
                <a:gd name="T9" fmla="*/ 18 h 22"/>
                <a:gd name="T10" fmla="*/ 0 w 58"/>
                <a:gd name="T11" fmla="*/ 14 h 22"/>
                <a:gd name="T12" fmla="*/ 0 w 58"/>
                <a:gd name="T13" fmla="*/ 10 h 22"/>
                <a:gd name="T14" fmla="*/ 0 w 58"/>
                <a:gd name="T15" fmla="*/ 10 h 22"/>
                <a:gd name="T16" fmla="*/ 0 w 58"/>
                <a:gd name="T17" fmla="*/ 6 h 22"/>
                <a:gd name="T18" fmla="*/ 2 w 58"/>
                <a:gd name="T19" fmla="*/ 2 h 22"/>
                <a:gd name="T20" fmla="*/ 6 w 58"/>
                <a:gd name="T21" fmla="*/ 0 h 22"/>
                <a:gd name="T22" fmla="*/ 10 w 58"/>
                <a:gd name="T23" fmla="*/ 0 h 22"/>
                <a:gd name="T24" fmla="*/ 46 w 58"/>
                <a:gd name="T25" fmla="*/ 0 h 22"/>
                <a:gd name="T26" fmla="*/ 46 w 58"/>
                <a:gd name="T27" fmla="*/ 0 h 22"/>
                <a:gd name="T28" fmla="*/ 50 w 58"/>
                <a:gd name="T29" fmla="*/ 0 h 22"/>
                <a:gd name="T30" fmla="*/ 54 w 58"/>
                <a:gd name="T31" fmla="*/ 2 h 22"/>
                <a:gd name="T32" fmla="*/ 56 w 58"/>
                <a:gd name="T33" fmla="*/ 6 h 22"/>
                <a:gd name="T34" fmla="*/ 58 w 58"/>
                <a:gd name="T35" fmla="*/ 10 h 22"/>
                <a:gd name="T36" fmla="*/ 58 w 58"/>
                <a:gd name="T37" fmla="*/ 10 h 22"/>
                <a:gd name="T38" fmla="*/ 56 w 58"/>
                <a:gd name="T39" fmla="*/ 14 h 22"/>
                <a:gd name="T40" fmla="*/ 54 w 58"/>
                <a:gd name="T41" fmla="*/ 18 h 22"/>
                <a:gd name="T42" fmla="*/ 50 w 58"/>
                <a:gd name="T43" fmla="*/ 20 h 22"/>
                <a:gd name="T44" fmla="*/ 46 w 58"/>
                <a:gd name="T45" fmla="*/ 22 h 22"/>
                <a:gd name="T46" fmla="*/ 46 w 58"/>
                <a:gd name="T4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2">
                  <a:moveTo>
                    <a:pt x="46" y="22"/>
                  </a:moveTo>
                  <a:lnTo>
                    <a:pt x="10" y="22"/>
                  </a:lnTo>
                  <a:lnTo>
                    <a:pt x="10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4" y="2"/>
                  </a:lnTo>
                  <a:lnTo>
                    <a:pt x="56" y="6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14"/>
                  </a:lnTo>
                  <a:lnTo>
                    <a:pt x="54" y="18"/>
                  </a:lnTo>
                  <a:lnTo>
                    <a:pt x="50" y="20"/>
                  </a:lnTo>
                  <a:lnTo>
                    <a:pt x="46" y="22"/>
                  </a:lnTo>
                  <a:lnTo>
                    <a:pt x="4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22"/>
            <p:cNvSpPr>
              <a:spLocks/>
            </p:cNvSpPr>
            <p:nvPr/>
          </p:nvSpPr>
          <p:spPr bwMode="auto">
            <a:xfrm>
              <a:off x="3417888" y="6291263"/>
              <a:ext cx="85725" cy="63500"/>
            </a:xfrm>
            <a:custGeom>
              <a:avLst/>
              <a:gdLst>
                <a:gd name="T0" fmla="*/ 12 w 54"/>
                <a:gd name="T1" fmla="*/ 40 h 40"/>
                <a:gd name="T2" fmla="*/ 12 w 54"/>
                <a:gd name="T3" fmla="*/ 40 h 40"/>
                <a:gd name="T4" fmla="*/ 6 w 54"/>
                <a:gd name="T5" fmla="*/ 38 h 40"/>
                <a:gd name="T6" fmla="*/ 2 w 54"/>
                <a:gd name="T7" fmla="*/ 34 h 40"/>
                <a:gd name="T8" fmla="*/ 2 w 54"/>
                <a:gd name="T9" fmla="*/ 34 h 40"/>
                <a:gd name="T10" fmla="*/ 0 w 54"/>
                <a:gd name="T11" fmla="*/ 30 h 40"/>
                <a:gd name="T12" fmla="*/ 0 w 54"/>
                <a:gd name="T13" fmla="*/ 26 h 40"/>
                <a:gd name="T14" fmla="*/ 2 w 54"/>
                <a:gd name="T15" fmla="*/ 22 h 40"/>
                <a:gd name="T16" fmla="*/ 6 w 54"/>
                <a:gd name="T17" fmla="*/ 18 h 40"/>
                <a:gd name="T18" fmla="*/ 38 w 54"/>
                <a:gd name="T19" fmla="*/ 0 h 40"/>
                <a:gd name="T20" fmla="*/ 38 w 54"/>
                <a:gd name="T21" fmla="*/ 0 h 40"/>
                <a:gd name="T22" fmla="*/ 42 w 54"/>
                <a:gd name="T23" fmla="*/ 0 h 40"/>
                <a:gd name="T24" fmla="*/ 46 w 54"/>
                <a:gd name="T25" fmla="*/ 0 h 40"/>
                <a:gd name="T26" fmla="*/ 50 w 54"/>
                <a:gd name="T27" fmla="*/ 2 h 40"/>
                <a:gd name="T28" fmla="*/ 52 w 54"/>
                <a:gd name="T29" fmla="*/ 4 h 40"/>
                <a:gd name="T30" fmla="*/ 52 w 54"/>
                <a:gd name="T31" fmla="*/ 4 h 40"/>
                <a:gd name="T32" fmla="*/ 54 w 54"/>
                <a:gd name="T33" fmla="*/ 8 h 40"/>
                <a:gd name="T34" fmla="*/ 54 w 54"/>
                <a:gd name="T35" fmla="*/ 12 h 40"/>
                <a:gd name="T36" fmla="*/ 52 w 54"/>
                <a:gd name="T37" fmla="*/ 16 h 40"/>
                <a:gd name="T38" fmla="*/ 48 w 54"/>
                <a:gd name="T39" fmla="*/ 20 h 40"/>
                <a:gd name="T40" fmla="*/ 18 w 54"/>
                <a:gd name="T41" fmla="*/ 38 h 40"/>
                <a:gd name="T42" fmla="*/ 18 w 54"/>
                <a:gd name="T43" fmla="*/ 38 h 40"/>
                <a:gd name="T44" fmla="*/ 12 w 54"/>
                <a:gd name="T45" fmla="*/ 40 h 40"/>
                <a:gd name="T46" fmla="*/ 12 w 54"/>
                <a:gd name="T4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40">
                  <a:moveTo>
                    <a:pt x="12" y="40"/>
                  </a:moveTo>
                  <a:lnTo>
                    <a:pt x="12" y="40"/>
                  </a:lnTo>
                  <a:lnTo>
                    <a:pt x="6" y="38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2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4" y="8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48" y="2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3"/>
            <p:cNvSpPr>
              <a:spLocks/>
            </p:cNvSpPr>
            <p:nvPr/>
          </p:nvSpPr>
          <p:spPr bwMode="auto">
            <a:xfrm>
              <a:off x="3335338" y="6180138"/>
              <a:ext cx="63500" cy="85725"/>
            </a:xfrm>
            <a:custGeom>
              <a:avLst/>
              <a:gdLst>
                <a:gd name="T0" fmla="*/ 12 w 40"/>
                <a:gd name="T1" fmla="*/ 54 h 54"/>
                <a:gd name="T2" fmla="*/ 12 w 40"/>
                <a:gd name="T3" fmla="*/ 54 h 54"/>
                <a:gd name="T4" fmla="*/ 6 w 40"/>
                <a:gd name="T5" fmla="*/ 52 h 54"/>
                <a:gd name="T6" fmla="*/ 6 w 40"/>
                <a:gd name="T7" fmla="*/ 52 h 54"/>
                <a:gd name="T8" fmla="*/ 4 w 40"/>
                <a:gd name="T9" fmla="*/ 48 h 54"/>
                <a:gd name="T10" fmla="*/ 2 w 40"/>
                <a:gd name="T11" fmla="*/ 46 h 54"/>
                <a:gd name="T12" fmla="*/ 0 w 40"/>
                <a:gd name="T13" fmla="*/ 40 h 54"/>
                <a:gd name="T14" fmla="*/ 2 w 40"/>
                <a:gd name="T15" fmla="*/ 36 h 54"/>
                <a:gd name="T16" fmla="*/ 20 w 40"/>
                <a:gd name="T17" fmla="*/ 6 h 54"/>
                <a:gd name="T18" fmla="*/ 20 w 40"/>
                <a:gd name="T19" fmla="*/ 6 h 54"/>
                <a:gd name="T20" fmla="*/ 24 w 40"/>
                <a:gd name="T21" fmla="*/ 2 h 54"/>
                <a:gd name="T22" fmla="*/ 26 w 40"/>
                <a:gd name="T23" fmla="*/ 0 h 54"/>
                <a:gd name="T24" fmla="*/ 32 w 40"/>
                <a:gd name="T25" fmla="*/ 0 h 54"/>
                <a:gd name="T26" fmla="*/ 36 w 40"/>
                <a:gd name="T27" fmla="*/ 2 h 54"/>
                <a:gd name="T28" fmla="*/ 36 w 40"/>
                <a:gd name="T29" fmla="*/ 2 h 54"/>
                <a:gd name="T30" fmla="*/ 38 w 40"/>
                <a:gd name="T31" fmla="*/ 4 h 54"/>
                <a:gd name="T32" fmla="*/ 40 w 40"/>
                <a:gd name="T33" fmla="*/ 8 h 54"/>
                <a:gd name="T34" fmla="*/ 40 w 40"/>
                <a:gd name="T35" fmla="*/ 12 h 54"/>
                <a:gd name="T36" fmla="*/ 40 w 40"/>
                <a:gd name="T37" fmla="*/ 16 h 54"/>
                <a:gd name="T38" fmla="*/ 22 w 40"/>
                <a:gd name="T39" fmla="*/ 48 h 54"/>
                <a:gd name="T40" fmla="*/ 22 w 40"/>
                <a:gd name="T41" fmla="*/ 48 h 54"/>
                <a:gd name="T42" fmla="*/ 18 w 40"/>
                <a:gd name="T43" fmla="*/ 52 h 54"/>
                <a:gd name="T44" fmla="*/ 12 w 40"/>
                <a:gd name="T45" fmla="*/ 54 h 54"/>
                <a:gd name="T46" fmla="*/ 12 w 40"/>
                <a:gd name="T4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54">
                  <a:moveTo>
                    <a:pt x="12" y="54"/>
                  </a:moveTo>
                  <a:lnTo>
                    <a:pt x="12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4" y="48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4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40" y="1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24"/>
            <p:cNvSpPr>
              <a:spLocks noEditPoints="1"/>
            </p:cNvSpPr>
            <p:nvPr/>
          </p:nvSpPr>
          <p:spPr bwMode="auto">
            <a:xfrm>
              <a:off x="3065463" y="6281738"/>
              <a:ext cx="327025" cy="396875"/>
            </a:xfrm>
            <a:custGeom>
              <a:avLst/>
              <a:gdLst>
                <a:gd name="T0" fmla="*/ 198 w 206"/>
                <a:gd name="T1" fmla="*/ 64 h 250"/>
                <a:gd name="T2" fmla="*/ 144 w 206"/>
                <a:gd name="T3" fmla="*/ 8 h 250"/>
                <a:gd name="T4" fmla="*/ 82 w 206"/>
                <a:gd name="T5" fmla="*/ 2 h 250"/>
                <a:gd name="T6" fmla="*/ 18 w 206"/>
                <a:gd name="T7" fmla="*/ 46 h 250"/>
                <a:gd name="T8" fmla="*/ 0 w 206"/>
                <a:gd name="T9" fmla="*/ 104 h 250"/>
                <a:gd name="T10" fmla="*/ 6 w 206"/>
                <a:gd name="T11" fmla="*/ 142 h 250"/>
                <a:gd name="T12" fmla="*/ 42 w 206"/>
                <a:gd name="T13" fmla="*/ 206 h 250"/>
                <a:gd name="T14" fmla="*/ 48 w 206"/>
                <a:gd name="T15" fmla="*/ 234 h 250"/>
                <a:gd name="T16" fmla="*/ 96 w 206"/>
                <a:gd name="T17" fmla="*/ 250 h 250"/>
                <a:gd name="T18" fmla="*/ 158 w 206"/>
                <a:gd name="T19" fmla="*/ 250 h 250"/>
                <a:gd name="T20" fmla="*/ 164 w 206"/>
                <a:gd name="T21" fmla="*/ 206 h 250"/>
                <a:gd name="T22" fmla="*/ 196 w 206"/>
                <a:gd name="T23" fmla="*/ 154 h 250"/>
                <a:gd name="T24" fmla="*/ 206 w 206"/>
                <a:gd name="T25" fmla="*/ 114 h 250"/>
                <a:gd name="T26" fmla="*/ 90 w 206"/>
                <a:gd name="T27" fmla="*/ 184 h 250"/>
                <a:gd name="T28" fmla="*/ 70 w 206"/>
                <a:gd name="T29" fmla="*/ 142 h 250"/>
                <a:gd name="T30" fmla="*/ 84 w 206"/>
                <a:gd name="T31" fmla="*/ 136 h 250"/>
                <a:gd name="T32" fmla="*/ 100 w 206"/>
                <a:gd name="T33" fmla="*/ 142 h 250"/>
                <a:gd name="T34" fmla="*/ 114 w 206"/>
                <a:gd name="T35" fmla="*/ 136 h 250"/>
                <a:gd name="T36" fmla="*/ 124 w 206"/>
                <a:gd name="T37" fmla="*/ 144 h 250"/>
                <a:gd name="T38" fmla="*/ 110 w 206"/>
                <a:gd name="T39" fmla="*/ 180 h 250"/>
                <a:gd name="T40" fmla="*/ 90 w 206"/>
                <a:gd name="T41" fmla="*/ 234 h 250"/>
                <a:gd name="T42" fmla="*/ 86 w 206"/>
                <a:gd name="T43" fmla="*/ 112 h 250"/>
                <a:gd name="T44" fmla="*/ 88 w 206"/>
                <a:gd name="T45" fmla="*/ 114 h 250"/>
                <a:gd name="T46" fmla="*/ 84 w 206"/>
                <a:gd name="T47" fmla="*/ 124 h 250"/>
                <a:gd name="T48" fmla="*/ 114 w 206"/>
                <a:gd name="T49" fmla="*/ 110 h 250"/>
                <a:gd name="T50" fmla="*/ 116 w 206"/>
                <a:gd name="T51" fmla="*/ 108 h 250"/>
                <a:gd name="T52" fmla="*/ 118 w 206"/>
                <a:gd name="T53" fmla="*/ 114 h 250"/>
                <a:gd name="T54" fmla="*/ 114 w 206"/>
                <a:gd name="T55" fmla="*/ 110 h 250"/>
                <a:gd name="T56" fmla="*/ 188 w 206"/>
                <a:gd name="T57" fmla="*/ 120 h 250"/>
                <a:gd name="T58" fmla="*/ 168 w 206"/>
                <a:gd name="T59" fmla="*/ 170 h 250"/>
                <a:gd name="T60" fmla="*/ 142 w 206"/>
                <a:gd name="T61" fmla="*/ 214 h 250"/>
                <a:gd name="T62" fmla="*/ 122 w 206"/>
                <a:gd name="T63" fmla="*/ 186 h 250"/>
                <a:gd name="T64" fmla="*/ 142 w 206"/>
                <a:gd name="T65" fmla="*/ 130 h 250"/>
                <a:gd name="T66" fmla="*/ 134 w 206"/>
                <a:gd name="T67" fmla="*/ 134 h 250"/>
                <a:gd name="T68" fmla="*/ 122 w 206"/>
                <a:gd name="T69" fmla="*/ 136 h 250"/>
                <a:gd name="T70" fmla="*/ 116 w 206"/>
                <a:gd name="T71" fmla="*/ 130 h 250"/>
                <a:gd name="T72" fmla="*/ 124 w 206"/>
                <a:gd name="T73" fmla="*/ 112 h 250"/>
                <a:gd name="T74" fmla="*/ 116 w 206"/>
                <a:gd name="T75" fmla="*/ 102 h 250"/>
                <a:gd name="T76" fmla="*/ 108 w 206"/>
                <a:gd name="T77" fmla="*/ 108 h 250"/>
                <a:gd name="T78" fmla="*/ 102 w 206"/>
                <a:gd name="T79" fmla="*/ 134 h 250"/>
                <a:gd name="T80" fmla="*/ 92 w 206"/>
                <a:gd name="T81" fmla="*/ 134 h 250"/>
                <a:gd name="T82" fmla="*/ 94 w 206"/>
                <a:gd name="T83" fmla="*/ 114 h 250"/>
                <a:gd name="T84" fmla="*/ 88 w 206"/>
                <a:gd name="T85" fmla="*/ 106 h 250"/>
                <a:gd name="T86" fmla="*/ 78 w 206"/>
                <a:gd name="T87" fmla="*/ 112 h 250"/>
                <a:gd name="T88" fmla="*/ 80 w 206"/>
                <a:gd name="T89" fmla="*/ 130 h 250"/>
                <a:gd name="T90" fmla="*/ 68 w 206"/>
                <a:gd name="T91" fmla="*/ 136 h 250"/>
                <a:gd name="T92" fmla="*/ 60 w 206"/>
                <a:gd name="T93" fmla="*/ 130 h 250"/>
                <a:gd name="T94" fmla="*/ 58 w 206"/>
                <a:gd name="T95" fmla="*/ 130 h 250"/>
                <a:gd name="T96" fmla="*/ 58 w 206"/>
                <a:gd name="T97" fmla="*/ 132 h 250"/>
                <a:gd name="T98" fmla="*/ 54 w 206"/>
                <a:gd name="T99" fmla="*/ 136 h 250"/>
                <a:gd name="T100" fmla="*/ 66 w 206"/>
                <a:gd name="T101" fmla="*/ 234 h 250"/>
                <a:gd name="T102" fmla="*/ 60 w 206"/>
                <a:gd name="T103" fmla="*/ 204 h 250"/>
                <a:gd name="T104" fmla="*/ 28 w 206"/>
                <a:gd name="T105" fmla="*/ 148 h 250"/>
                <a:gd name="T106" fmla="*/ 18 w 206"/>
                <a:gd name="T107" fmla="*/ 108 h 250"/>
                <a:gd name="T108" fmla="*/ 20 w 206"/>
                <a:gd name="T109" fmla="*/ 86 h 250"/>
                <a:gd name="T110" fmla="*/ 56 w 206"/>
                <a:gd name="T111" fmla="*/ 34 h 250"/>
                <a:gd name="T112" fmla="*/ 104 w 206"/>
                <a:gd name="T113" fmla="*/ 18 h 250"/>
                <a:gd name="T114" fmla="*/ 164 w 206"/>
                <a:gd name="T115" fmla="*/ 44 h 250"/>
                <a:gd name="T116" fmla="*/ 188 w 206"/>
                <a:gd name="T117" fmla="*/ 10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6" h="250">
                  <a:moveTo>
                    <a:pt x="206" y="104"/>
                  </a:moveTo>
                  <a:lnTo>
                    <a:pt x="206" y="104"/>
                  </a:lnTo>
                  <a:lnTo>
                    <a:pt x="204" y="84"/>
                  </a:lnTo>
                  <a:lnTo>
                    <a:pt x="198" y="64"/>
                  </a:lnTo>
                  <a:lnTo>
                    <a:pt x="188" y="46"/>
                  </a:lnTo>
                  <a:lnTo>
                    <a:pt x="176" y="32"/>
                  </a:lnTo>
                  <a:lnTo>
                    <a:pt x="160" y="18"/>
                  </a:lnTo>
                  <a:lnTo>
                    <a:pt x="144" y="8"/>
                  </a:lnTo>
                  <a:lnTo>
                    <a:pt x="124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82" y="2"/>
                  </a:lnTo>
                  <a:lnTo>
                    <a:pt x="62" y="8"/>
                  </a:lnTo>
                  <a:lnTo>
                    <a:pt x="46" y="18"/>
                  </a:lnTo>
                  <a:lnTo>
                    <a:pt x="30" y="32"/>
                  </a:lnTo>
                  <a:lnTo>
                    <a:pt x="18" y="46"/>
                  </a:lnTo>
                  <a:lnTo>
                    <a:pt x="8" y="64"/>
                  </a:lnTo>
                  <a:lnTo>
                    <a:pt x="2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6" y="142"/>
                  </a:lnTo>
                  <a:lnTo>
                    <a:pt x="10" y="154"/>
                  </a:lnTo>
                  <a:lnTo>
                    <a:pt x="18" y="170"/>
                  </a:lnTo>
                  <a:lnTo>
                    <a:pt x="28" y="188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12"/>
                  </a:lnTo>
                  <a:lnTo>
                    <a:pt x="46" y="218"/>
                  </a:lnTo>
                  <a:lnTo>
                    <a:pt x="48" y="234"/>
                  </a:lnTo>
                  <a:lnTo>
                    <a:pt x="48" y="250"/>
                  </a:lnTo>
                  <a:lnTo>
                    <a:pt x="48" y="250"/>
                  </a:lnTo>
                  <a:lnTo>
                    <a:pt x="96" y="250"/>
                  </a:lnTo>
                  <a:lnTo>
                    <a:pt x="96" y="250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58" y="250"/>
                  </a:lnTo>
                  <a:lnTo>
                    <a:pt x="158" y="250"/>
                  </a:lnTo>
                  <a:lnTo>
                    <a:pt x="158" y="234"/>
                  </a:lnTo>
                  <a:lnTo>
                    <a:pt x="160" y="218"/>
                  </a:lnTo>
                  <a:lnTo>
                    <a:pt x="162" y="212"/>
                  </a:lnTo>
                  <a:lnTo>
                    <a:pt x="164" y="206"/>
                  </a:lnTo>
                  <a:lnTo>
                    <a:pt x="164" y="206"/>
                  </a:lnTo>
                  <a:lnTo>
                    <a:pt x="178" y="188"/>
                  </a:lnTo>
                  <a:lnTo>
                    <a:pt x="188" y="170"/>
                  </a:lnTo>
                  <a:lnTo>
                    <a:pt x="196" y="154"/>
                  </a:lnTo>
                  <a:lnTo>
                    <a:pt x="200" y="142"/>
                  </a:lnTo>
                  <a:lnTo>
                    <a:pt x="204" y="122"/>
                  </a:lnTo>
                  <a:lnTo>
                    <a:pt x="206" y="114"/>
                  </a:lnTo>
                  <a:lnTo>
                    <a:pt x="206" y="114"/>
                  </a:lnTo>
                  <a:lnTo>
                    <a:pt x="206" y="104"/>
                  </a:lnTo>
                  <a:lnTo>
                    <a:pt x="206" y="104"/>
                  </a:lnTo>
                  <a:close/>
                  <a:moveTo>
                    <a:pt x="90" y="234"/>
                  </a:moveTo>
                  <a:lnTo>
                    <a:pt x="90" y="184"/>
                  </a:lnTo>
                  <a:lnTo>
                    <a:pt x="90" y="184"/>
                  </a:lnTo>
                  <a:lnTo>
                    <a:pt x="90" y="180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74" y="140"/>
                  </a:lnTo>
                  <a:lnTo>
                    <a:pt x="74" y="140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8" y="140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100" y="142"/>
                  </a:lnTo>
                  <a:lnTo>
                    <a:pt x="104" y="140"/>
                  </a:lnTo>
                  <a:lnTo>
                    <a:pt x="112" y="134"/>
                  </a:lnTo>
                  <a:lnTo>
                    <a:pt x="112" y="134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18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30" y="142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0" y="184"/>
                  </a:lnTo>
                  <a:lnTo>
                    <a:pt x="110" y="234"/>
                  </a:lnTo>
                  <a:lnTo>
                    <a:pt x="90" y="234"/>
                  </a:lnTo>
                  <a:close/>
                  <a:moveTo>
                    <a:pt x="84" y="112"/>
                  </a:moveTo>
                  <a:lnTo>
                    <a:pt x="84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6" y="112"/>
                  </a:lnTo>
                  <a:lnTo>
                    <a:pt x="88" y="112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20"/>
                  </a:lnTo>
                  <a:lnTo>
                    <a:pt x="84" y="124"/>
                  </a:lnTo>
                  <a:lnTo>
                    <a:pt x="84" y="124"/>
                  </a:lnTo>
                  <a:lnTo>
                    <a:pt x="84" y="116"/>
                  </a:lnTo>
                  <a:lnTo>
                    <a:pt x="84" y="112"/>
                  </a:lnTo>
                  <a:lnTo>
                    <a:pt x="84" y="112"/>
                  </a:lnTo>
                  <a:close/>
                  <a:moveTo>
                    <a:pt x="114" y="110"/>
                  </a:moveTo>
                  <a:lnTo>
                    <a:pt x="114" y="110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6" y="108"/>
                  </a:lnTo>
                  <a:lnTo>
                    <a:pt x="118" y="110"/>
                  </a:lnTo>
                  <a:lnTo>
                    <a:pt x="118" y="110"/>
                  </a:lnTo>
                  <a:lnTo>
                    <a:pt x="118" y="114"/>
                  </a:lnTo>
                  <a:lnTo>
                    <a:pt x="114" y="122"/>
                  </a:lnTo>
                  <a:lnTo>
                    <a:pt x="114" y="122"/>
                  </a:lnTo>
                  <a:lnTo>
                    <a:pt x="114" y="116"/>
                  </a:lnTo>
                  <a:lnTo>
                    <a:pt x="114" y="110"/>
                  </a:lnTo>
                  <a:lnTo>
                    <a:pt x="114" y="110"/>
                  </a:lnTo>
                  <a:close/>
                  <a:moveTo>
                    <a:pt x="188" y="108"/>
                  </a:moveTo>
                  <a:lnTo>
                    <a:pt x="186" y="120"/>
                  </a:lnTo>
                  <a:lnTo>
                    <a:pt x="188" y="120"/>
                  </a:lnTo>
                  <a:lnTo>
                    <a:pt x="188" y="120"/>
                  </a:lnTo>
                  <a:lnTo>
                    <a:pt x="184" y="132"/>
                  </a:lnTo>
                  <a:lnTo>
                    <a:pt x="178" y="148"/>
                  </a:lnTo>
                  <a:lnTo>
                    <a:pt x="168" y="170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46" y="204"/>
                  </a:lnTo>
                  <a:lnTo>
                    <a:pt x="142" y="214"/>
                  </a:lnTo>
                  <a:lnTo>
                    <a:pt x="140" y="224"/>
                  </a:lnTo>
                  <a:lnTo>
                    <a:pt x="140" y="234"/>
                  </a:lnTo>
                  <a:lnTo>
                    <a:pt x="122" y="234"/>
                  </a:lnTo>
                  <a:lnTo>
                    <a:pt x="122" y="186"/>
                  </a:lnTo>
                  <a:lnTo>
                    <a:pt x="146" y="140"/>
                  </a:lnTo>
                  <a:lnTo>
                    <a:pt x="146" y="140"/>
                  </a:lnTo>
                  <a:lnTo>
                    <a:pt x="146" y="134"/>
                  </a:lnTo>
                  <a:lnTo>
                    <a:pt x="142" y="130"/>
                  </a:lnTo>
                  <a:lnTo>
                    <a:pt x="142" y="130"/>
                  </a:lnTo>
                  <a:lnTo>
                    <a:pt x="138" y="130"/>
                  </a:lnTo>
                  <a:lnTo>
                    <a:pt x="134" y="134"/>
                  </a:lnTo>
                  <a:lnTo>
                    <a:pt x="134" y="134"/>
                  </a:lnTo>
                  <a:lnTo>
                    <a:pt x="130" y="136"/>
                  </a:lnTo>
                  <a:lnTo>
                    <a:pt x="124" y="136"/>
                  </a:lnTo>
                  <a:lnTo>
                    <a:pt x="124" y="136"/>
                  </a:lnTo>
                  <a:lnTo>
                    <a:pt x="122" y="136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2" y="118"/>
                  </a:lnTo>
                  <a:lnTo>
                    <a:pt x="124" y="112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0" y="104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12" y="104"/>
                  </a:lnTo>
                  <a:lnTo>
                    <a:pt x="108" y="108"/>
                  </a:lnTo>
                  <a:lnTo>
                    <a:pt x="108" y="108"/>
                  </a:lnTo>
                  <a:lnTo>
                    <a:pt x="108" y="118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02" y="134"/>
                  </a:lnTo>
                  <a:lnTo>
                    <a:pt x="100" y="136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2" y="134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94" y="122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92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84" y="106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12"/>
                  </a:lnTo>
                  <a:lnTo>
                    <a:pt x="78" y="116"/>
                  </a:lnTo>
                  <a:lnTo>
                    <a:pt x="78" y="126"/>
                  </a:lnTo>
                  <a:lnTo>
                    <a:pt x="78" y="126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72" y="134"/>
                  </a:lnTo>
                  <a:lnTo>
                    <a:pt x="72" y="134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6" y="134"/>
                  </a:lnTo>
                  <a:lnTo>
                    <a:pt x="64" y="130"/>
                  </a:lnTo>
                  <a:lnTo>
                    <a:pt x="60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36"/>
                  </a:lnTo>
                  <a:lnTo>
                    <a:pt x="56" y="140"/>
                  </a:lnTo>
                  <a:lnTo>
                    <a:pt x="78" y="186"/>
                  </a:lnTo>
                  <a:lnTo>
                    <a:pt x="78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24"/>
                  </a:lnTo>
                  <a:lnTo>
                    <a:pt x="64" y="214"/>
                  </a:lnTo>
                  <a:lnTo>
                    <a:pt x="60" y="204"/>
                  </a:lnTo>
                  <a:lnTo>
                    <a:pt x="56" y="194"/>
                  </a:lnTo>
                  <a:lnTo>
                    <a:pt x="56" y="194"/>
                  </a:lnTo>
                  <a:lnTo>
                    <a:pt x="38" y="170"/>
                  </a:lnTo>
                  <a:lnTo>
                    <a:pt x="28" y="148"/>
                  </a:lnTo>
                  <a:lnTo>
                    <a:pt x="22" y="132"/>
                  </a:lnTo>
                  <a:lnTo>
                    <a:pt x="18" y="120"/>
                  </a:lnTo>
                  <a:lnTo>
                    <a:pt x="20" y="120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0" y="86"/>
                  </a:lnTo>
                  <a:lnTo>
                    <a:pt x="24" y="70"/>
                  </a:lnTo>
                  <a:lnTo>
                    <a:pt x="32" y="56"/>
                  </a:lnTo>
                  <a:lnTo>
                    <a:pt x="42" y="44"/>
                  </a:lnTo>
                  <a:lnTo>
                    <a:pt x="56" y="34"/>
                  </a:lnTo>
                  <a:lnTo>
                    <a:pt x="70" y="26"/>
                  </a:lnTo>
                  <a:lnTo>
                    <a:pt x="86" y="20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20" y="20"/>
                  </a:lnTo>
                  <a:lnTo>
                    <a:pt x="136" y="26"/>
                  </a:lnTo>
                  <a:lnTo>
                    <a:pt x="150" y="34"/>
                  </a:lnTo>
                  <a:lnTo>
                    <a:pt x="164" y="44"/>
                  </a:lnTo>
                  <a:lnTo>
                    <a:pt x="174" y="56"/>
                  </a:lnTo>
                  <a:lnTo>
                    <a:pt x="182" y="70"/>
                  </a:lnTo>
                  <a:lnTo>
                    <a:pt x="186" y="86"/>
                  </a:lnTo>
                  <a:lnTo>
                    <a:pt x="188" y="104"/>
                  </a:lnTo>
                  <a:lnTo>
                    <a:pt x="188" y="104"/>
                  </a:lnTo>
                  <a:lnTo>
                    <a:pt x="188" y="108"/>
                  </a:lnTo>
                  <a:lnTo>
                    <a:pt x="18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3141663" y="6694488"/>
              <a:ext cx="174625" cy="98425"/>
            </a:xfrm>
            <a:custGeom>
              <a:avLst/>
              <a:gdLst>
                <a:gd name="T0" fmla="*/ 0 w 110"/>
                <a:gd name="T1" fmla="*/ 8 h 62"/>
                <a:gd name="T2" fmla="*/ 6 w 110"/>
                <a:gd name="T3" fmla="*/ 8 h 62"/>
                <a:gd name="T4" fmla="*/ 6 w 110"/>
                <a:gd name="T5" fmla="*/ 16 h 62"/>
                <a:gd name="T6" fmla="*/ 0 w 110"/>
                <a:gd name="T7" fmla="*/ 16 h 62"/>
                <a:gd name="T8" fmla="*/ 0 w 110"/>
                <a:gd name="T9" fmla="*/ 24 h 62"/>
                <a:gd name="T10" fmla="*/ 6 w 110"/>
                <a:gd name="T11" fmla="*/ 24 h 62"/>
                <a:gd name="T12" fmla="*/ 6 w 110"/>
                <a:gd name="T13" fmla="*/ 32 h 62"/>
                <a:gd name="T14" fmla="*/ 0 w 110"/>
                <a:gd name="T15" fmla="*/ 32 h 62"/>
                <a:gd name="T16" fmla="*/ 0 w 110"/>
                <a:gd name="T17" fmla="*/ 32 h 62"/>
                <a:gd name="T18" fmla="*/ 2 w 110"/>
                <a:gd name="T19" fmla="*/ 40 h 62"/>
                <a:gd name="T20" fmla="*/ 8 w 110"/>
                <a:gd name="T21" fmla="*/ 46 h 62"/>
                <a:gd name="T22" fmla="*/ 16 w 110"/>
                <a:gd name="T23" fmla="*/ 50 h 62"/>
                <a:gd name="T24" fmla="*/ 24 w 110"/>
                <a:gd name="T25" fmla="*/ 52 h 62"/>
                <a:gd name="T26" fmla="*/ 24 w 110"/>
                <a:gd name="T27" fmla="*/ 52 h 62"/>
                <a:gd name="T28" fmla="*/ 26 w 110"/>
                <a:gd name="T29" fmla="*/ 56 h 62"/>
                <a:gd name="T30" fmla="*/ 30 w 110"/>
                <a:gd name="T31" fmla="*/ 58 h 62"/>
                <a:gd name="T32" fmla="*/ 34 w 110"/>
                <a:gd name="T33" fmla="*/ 60 h 62"/>
                <a:gd name="T34" fmla="*/ 38 w 110"/>
                <a:gd name="T35" fmla="*/ 62 h 62"/>
                <a:gd name="T36" fmla="*/ 72 w 110"/>
                <a:gd name="T37" fmla="*/ 62 h 62"/>
                <a:gd name="T38" fmla="*/ 72 w 110"/>
                <a:gd name="T39" fmla="*/ 62 h 62"/>
                <a:gd name="T40" fmla="*/ 76 w 110"/>
                <a:gd name="T41" fmla="*/ 60 h 62"/>
                <a:gd name="T42" fmla="*/ 80 w 110"/>
                <a:gd name="T43" fmla="*/ 58 h 62"/>
                <a:gd name="T44" fmla="*/ 84 w 110"/>
                <a:gd name="T45" fmla="*/ 56 h 62"/>
                <a:gd name="T46" fmla="*/ 86 w 110"/>
                <a:gd name="T47" fmla="*/ 52 h 62"/>
                <a:gd name="T48" fmla="*/ 86 w 110"/>
                <a:gd name="T49" fmla="*/ 52 h 62"/>
                <a:gd name="T50" fmla="*/ 94 w 110"/>
                <a:gd name="T51" fmla="*/ 50 h 62"/>
                <a:gd name="T52" fmla="*/ 102 w 110"/>
                <a:gd name="T53" fmla="*/ 46 h 62"/>
                <a:gd name="T54" fmla="*/ 108 w 110"/>
                <a:gd name="T55" fmla="*/ 40 h 62"/>
                <a:gd name="T56" fmla="*/ 110 w 110"/>
                <a:gd name="T57" fmla="*/ 32 h 62"/>
                <a:gd name="T58" fmla="*/ 106 w 110"/>
                <a:gd name="T59" fmla="*/ 32 h 62"/>
                <a:gd name="T60" fmla="*/ 106 w 110"/>
                <a:gd name="T61" fmla="*/ 24 h 62"/>
                <a:gd name="T62" fmla="*/ 110 w 110"/>
                <a:gd name="T63" fmla="*/ 24 h 62"/>
                <a:gd name="T64" fmla="*/ 110 w 110"/>
                <a:gd name="T65" fmla="*/ 16 h 62"/>
                <a:gd name="T66" fmla="*/ 106 w 110"/>
                <a:gd name="T67" fmla="*/ 16 h 62"/>
                <a:gd name="T68" fmla="*/ 106 w 110"/>
                <a:gd name="T69" fmla="*/ 8 h 62"/>
                <a:gd name="T70" fmla="*/ 110 w 110"/>
                <a:gd name="T71" fmla="*/ 8 h 62"/>
                <a:gd name="T72" fmla="*/ 110 w 110"/>
                <a:gd name="T73" fmla="*/ 0 h 62"/>
                <a:gd name="T74" fmla="*/ 0 w 110"/>
                <a:gd name="T75" fmla="*/ 0 h 62"/>
                <a:gd name="T76" fmla="*/ 0 w 110"/>
                <a:gd name="T77" fmla="*/ 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0" h="62">
                  <a:moveTo>
                    <a:pt x="0" y="8"/>
                  </a:moveTo>
                  <a:lnTo>
                    <a:pt x="6" y="8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40"/>
                  </a:lnTo>
                  <a:lnTo>
                    <a:pt x="8" y="46"/>
                  </a:lnTo>
                  <a:lnTo>
                    <a:pt x="16" y="5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30" y="58"/>
                  </a:lnTo>
                  <a:lnTo>
                    <a:pt x="34" y="60"/>
                  </a:lnTo>
                  <a:lnTo>
                    <a:pt x="38" y="62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6" y="60"/>
                  </a:lnTo>
                  <a:lnTo>
                    <a:pt x="80" y="58"/>
                  </a:lnTo>
                  <a:lnTo>
                    <a:pt x="84" y="56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4" y="50"/>
                  </a:lnTo>
                  <a:lnTo>
                    <a:pt x="102" y="46"/>
                  </a:lnTo>
                  <a:lnTo>
                    <a:pt x="108" y="40"/>
                  </a:lnTo>
                  <a:lnTo>
                    <a:pt x="110" y="32"/>
                  </a:lnTo>
                  <a:lnTo>
                    <a:pt x="106" y="32"/>
                  </a:lnTo>
                  <a:lnTo>
                    <a:pt x="106" y="24"/>
                  </a:lnTo>
                  <a:lnTo>
                    <a:pt x="110" y="24"/>
                  </a:lnTo>
                  <a:lnTo>
                    <a:pt x="110" y="16"/>
                  </a:lnTo>
                  <a:lnTo>
                    <a:pt x="106" y="16"/>
                  </a:lnTo>
                  <a:lnTo>
                    <a:pt x="106" y="8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217"/>
          <p:cNvSpPr>
            <a:spLocks noChangeAspect="1" noEditPoints="1"/>
          </p:cNvSpPr>
          <p:nvPr/>
        </p:nvSpPr>
        <p:spPr bwMode="auto">
          <a:xfrm>
            <a:off x="3674176" y="1777391"/>
            <a:ext cx="566929" cy="576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218"/>
          <p:cNvSpPr>
            <a:spLocks noChangeAspect="1" noEditPoints="1"/>
          </p:cNvSpPr>
          <p:nvPr/>
        </p:nvSpPr>
        <p:spPr bwMode="auto">
          <a:xfrm>
            <a:off x="3683689" y="4475943"/>
            <a:ext cx="547903" cy="576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19"/>
          <p:cNvSpPr>
            <a:spLocks noChangeAspect="1" noEditPoints="1"/>
          </p:cNvSpPr>
          <p:nvPr/>
        </p:nvSpPr>
        <p:spPr bwMode="auto">
          <a:xfrm>
            <a:off x="8092827" y="4475943"/>
            <a:ext cx="449008" cy="576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221"/>
          <p:cNvSpPr>
            <a:spLocks noChangeAspect="1"/>
          </p:cNvSpPr>
          <p:nvPr/>
        </p:nvSpPr>
        <p:spPr bwMode="auto">
          <a:xfrm>
            <a:off x="8017236" y="1777391"/>
            <a:ext cx="600203" cy="576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2034862" y="2484233"/>
            <a:ext cx="222986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宏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大目标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领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导的想法很好很强大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但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是目前只需要实现一个小目标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需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求人员未能领悟领导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授意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358749" y="5051948"/>
            <a:ext cx="19370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不合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理需求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需求人员质量层次不齐，提出不合理的需求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023711" y="2517834"/>
            <a:ext cx="1937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合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理需求</a:t>
            </a:r>
          </a:p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立项需求，有稳定的支撑和肯定</a:t>
            </a:r>
            <a:endParaRPr lang="en-US" altLang="zh-CN" sz="11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官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方的正统需求，也是平时工作的重头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023711" y="5158865"/>
            <a:ext cx="193705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临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时需求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领导临时划分的需求，需要加班加点的干，往往并没有想象中的简单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4367808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816080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7021779" y="2325192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4439816" y="4079883"/>
            <a:ext cx="751304" cy="72008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需求划分 三六九等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89473" y="2112638"/>
            <a:ext cx="2201384" cy="18381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013714" y="1573031"/>
            <a:ext cx="937876" cy="1426517"/>
          </a:xfrm>
          <a:custGeom>
            <a:avLst/>
            <a:gdLst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  <a:gd name="connsiteX0" fmla="*/ 0 w 906780"/>
              <a:gd name="connsiteY0" fmla="*/ 1379220 h 1379220"/>
              <a:gd name="connsiteX1" fmla="*/ 571500 w 906780"/>
              <a:gd name="connsiteY1" fmla="*/ 1379220 h 1379220"/>
              <a:gd name="connsiteX2" fmla="*/ 906780 w 906780"/>
              <a:gd name="connsiteY2" fmla="*/ 1059180 h 1379220"/>
              <a:gd name="connsiteX3" fmla="*/ 906780 w 906780"/>
              <a:gd name="connsiteY3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780" h="1379220">
                <a:moveTo>
                  <a:pt x="0" y="1379220"/>
                </a:moveTo>
                <a:lnTo>
                  <a:pt x="571500" y="1379220"/>
                </a:lnTo>
                <a:cubicBezTo>
                  <a:pt x="611821" y="1120139"/>
                  <a:pt x="766445" y="1061085"/>
                  <a:pt x="906780" y="1059180"/>
                </a:cubicBezTo>
                <a:lnTo>
                  <a:pt x="90678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1" name="任意多边形 20"/>
          <p:cNvSpPr/>
          <p:nvPr/>
        </p:nvSpPr>
        <p:spPr>
          <a:xfrm>
            <a:off x="2920070" y="3015311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2" name="任意多边形 21"/>
          <p:cNvSpPr/>
          <p:nvPr/>
        </p:nvSpPr>
        <p:spPr>
          <a:xfrm>
            <a:off x="4283534" y="1596675"/>
            <a:ext cx="1387111" cy="1426517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4" name="任意多边形 23"/>
          <p:cNvSpPr/>
          <p:nvPr/>
        </p:nvSpPr>
        <p:spPr>
          <a:xfrm>
            <a:off x="5660796" y="3010057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cxnSp>
        <p:nvCxnSpPr>
          <p:cNvPr id="27" name="直接连接符 26"/>
          <p:cNvCxnSpPr/>
          <p:nvPr/>
        </p:nvCxnSpPr>
        <p:spPr>
          <a:xfrm>
            <a:off x="3469818" y="315186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09537" y="287423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194677" y="3151861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>
            <a:spLocks noChangeAspect="1"/>
          </p:cNvSpPr>
          <p:nvPr/>
        </p:nvSpPr>
        <p:spPr>
          <a:xfrm>
            <a:off x="4085267" y="2799783"/>
            <a:ext cx="446815" cy="44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2</a:t>
            </a: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2728186" y="2776139"/>
            <a:ext cx="446815" cy="4468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1</a:t>
            </a:r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5453147" y="2799783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3</a:t>
            </a:r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6840258" y="2772198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4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988533" y="1509821"/>
            <a:ext cx="2536419" cy="39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产</a:t>
            </a:r>
            <a:r>
              <a:rPr lang="zh-CN" altLang="en-US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品需求</a:t>
            </a:r>
            <a:endParaRPr lang="en-US" altLang="zh-CN" sz="1051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Product demand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74465" y="1569031"/>
            <a:ext cx="2536419" cy="39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后端开发</a:t>
            </a:r>
            <a:endParaRPr lang="en-US" altLang="zh-CN" sz="1051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The backend development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505158" y="3585872"/>
            <a:ext cx="2518816" cy="39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需</a:t>
            </a:r>
            <a:r>
              <a:rPr lang="zh-CN" altLang="en-US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求确认</a:t>
            </a:r>
            <a:endParaRPr lang="en-US" altLang="zh-CN" sz="1051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Requirements validation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789856" y="3585872"/>
            <a:ext cx="2518816" cy="39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前端开发</a:t>
            </a:r>
            <a:r>
              <a:rPr lang="en-US" altLang="zh-CN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zh-CN" sz="1051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The front-end development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有开发模式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7088331" y="1569090"/>
            <a:ext cx="1387111" cy="1426517"/>
          </a:xfrm>
          <a:custGeom>
            <a:avLst/>
            <a:gdLst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  <a:gd name="connsiteX0" fmla="*/ 0 w 1341120"/>
              <a:gd name="connsiteY0" fmla="*/ 1021080 h 1379220"/>
              <a:gd name="connsiteX1" fmla="*/ 396240 w 1341120"/>
              <a:gd name="connsiteY1" fmla="*/ 1379220 h 1379220"/>
              <a:gd name="connsiteX2" fmla="*/ 1013460 w 1341120"/>
              <a:gd name="connsiteY2" fmla="*/ 1379220 h 1379220"/>
              <a:gd name="connsiteX3" fmla="*/ 1341120 w 1341120"/>
              <a:gd name="connsiteY3" fmla="*/ 1036320 h 1379220"/>
              <a:gd name="connsiteX4" fmla="*/ 1341120 w 1341120"/>
              <a:gd name="connsiteY4" fmla="*/ 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120" h="1379220">
                <a:moveTo>
                  <a:pt x="0" y="1021080"/>
                </a:moveTo>
                <a:cubicBezTo>
                  <a:pt x="267812" y="1011872"/>
                  <a:pt x="371317" y="1171734"/>
                  <a:pt x="396240" y="1379220"/>
                </a:cubicBezTo>
                <a:lnTo>
                  <a:pt x="1013460" y="1379220"/>
                </a:lnTo>
                <a:cubicBezTo>
                  <a:pt x="1020286" y="1100615"/>
                  <a:pt x="1169987" y="1045845"/>
                  <a:pt x="1341120" y="1036320"/>
                </a:cubicBezTo>
                <a:lnTo>
                  <a:pt x="134112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6" name="任意多边形 65"/>
          <p:cNvSpPr/>
          <p:nvPr/>
        </p:nvSpPr>
        <p:spPr>
          <a:xfrm>
            <a:off x="8465593" y="2982472"/>
            <a:ext cx="1402873" cy="1426517"/>
          </a:xfrm>
          <a:custGeom>
            <a:avLst/>
            <a:gdLst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  <a:gd name="connsiteX0" fmla="*/ 0 w 1356360"/>
              <a:gd name="connsiteY0" fmla="*/ 320040 h 1379220"/>
              <a:gd name="connsiteX1" fmla="*/ 373380 w 1356360"/>
              <a:gd name="connsiteY1" fmla="*/ 0 h 1379220"/>
              <a:gd name="connsiteX2" fmla="*/ 990600 w 1356360"/>
              <a:gd name="connsiteY2" fmla="*/ 0 h 1379220"/>
              <a:gd name="connsiteX3" fmla="*/ 1356360 w 1356360"/>
              <a:gd name="connsiteY3" fmla="*/ 342900 h 1379220"/>
              <a:gd name="connsiteX4" fmla="*/ 1356360 w 1356360"/>
              <a:gd name="connsiteY4" fmla="*/ 1379220 h 1379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360" h="1379220">
                <a:moveTo>
                  <a:pt x="0" y="320040"/>
                </a:moveTo>
                <a:cubicBezTo>
                  <a:pt x="322104" y="337185"/>
                  <a:pt x="346551" y="149542"/>
                  <a:pt x="373380" y="0"/>
                </a:cubicBezTo>
                <a:lnTo>
                  <a:pt x="990600" y="0"/>
                </a:lnTo>
                <a:cubicBezTo>
                  <a:pt x="1024413" y="230981"/>
                  <a:pt x="1191577" y="345281"/>
                  <a:pt x="1356360" y="342900"/>
                </a:cubicBezTo>
                <a:lnTo>
                  <a:pt x="1356360" y="137922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cxnSp>
        <p:nvCxnSpPr>
          <p:cNvPr id="68" name="直接连接符 67"/>
          <p:cNvCxnSpPr/>
          <p:nvPr/>
        </p:nvCxnSpPr>
        <p:spPr>
          <a:xfrm>
            <a:off x="7614334" y="2846646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999474" y="3124276"/>
            <a:ext cx="335111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椭圆 70"/>
          <p:cNvSpPr>
            <a:spLocks noChangeAspect="1"/>
          </p:cNvSpPr>
          <p:nvPr/>
        </p:nvSpPr>
        <p:spPr>
          <a:xfrm>
            <a:off x="8257944" y="2772198"/>
            <a:ext cx="446815" cy="4468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3</a:t>
            </a:r>
          </a:p>
        </p:txBody>
      </p:sp>
      <p:sp>
        <p:nvSpPr>
          <p:cNvPr id="72" name="椭圆 71"/>
          <p:cNvSpPr>
            <a:spLocks noChangeAspect="1"/>
          </p:cNvSpPr>
          <p:nvPr/>
        </p:nvSpPr>
        <p:spPr>
          <a:xfrm>
            <a:off x="9645055" y="2744613"/>
            <a:ext cx="446815" cy="4468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4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579262" y="1541446"/>
            <a:ext cx="2536419" cy="38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QA</a:t>
            </a:r>
            <a:r>
              <a:rPr lang="zh-CN" altLang="en-US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测试</a:t>
            </a:r>
            <a:endParaRPr lang="en-US" altLang="zh-CN" sz="1051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QA test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7309955" y="3558287"/>
            <a:ext cx="2518816" cy="39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51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部</a:t>
            </a:r>
            <a:r>
              <a:rPr lang="zh-CN" altLang="en-US" sz="1051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署上线</a:t>
            </a:r>
            <a:endParaRPr lang="en-US" altLang="zh-CN" sz="1051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altLang="zh-CN" sz="825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Production deployment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97003" y="4028104"/>
            <a:ext cx="0" cy="14840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77133" y="56872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为何不能同步开发？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8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4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4" grpId="0"/>
          <p:bldP spid="10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53803" y="11455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3803" y="3090931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前端开发完成，后端未开发完成，那前端的任务算未完成么？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20396590">
            <a:off x="8239314" y="4060598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 合</a:t>
            </a:r>
            <a:endParaRPr lang="zh-CN" altLang="en-US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禁止符 7"/>
          <p:cNvSpPr/>
          <p:nvPr/>
        </p:nvSpPr>
        <p:spPr>
          <a:xfrm>
            <a:off x="7687800" y="3125325"/>
            <a:ext cx="2701541" cy="270154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53803" y="11455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53803" y="3090931"/>
            <a:ext cx="550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 如何才能去耦合，“异步”开发？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62042" y="3029376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en-US" altLang="zh-CN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3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01" y="2000773"/>
            <a:ext cx="10725150" cy="37433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247852" y="2301323"/>
            <a:ext cx="1437271" cy="135627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841623" y="2301322"/>
            <a:ext cx="1437271" cy="135627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曲线连接符 18"/>
          <p:cNvCxnSpPr>
            <a:stCxn id="21" idx="2"/>
            <a:endCxn id="3" idx="2"/>
          </p:cNvCxnSpPr>
          <p:nvPr/>
        </p:nvCxnSpPr>
        <p:spPr>
          <a:xfrm rot="16200000" flipH="1">
            <a:off x="4038333" y="3585755"/>
            <a:ext cx="2086498" cy="2230188"/>
          </a:xfrm>
          <a:prstGeom prst="curvedConnector3">
            <a:avLst>
              <a:gd name="adj1" fmla="val 69218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2"/>
            <a:endCxn id="3" idx="2"/>
          </p:cNvCxnSpPr>
          <p:nvPr/>
        </p:nvCxnSpPr>
        <p:spPr>
          <a:xfrm rot="5400000">
            <a:off x="6335219" y="3519057"/>
            <a:ext cx="2086499" cy="2363583"/>
          </a:xfrm>
          <a:prstGeom prst="curvedConnector3">
            <a:avLst>
              <a:gd name="adj1" fmla="val 71305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527262" y="59400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滞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后、扯皮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6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53803" y="11455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面临问题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53803" y="2002972"/>
            <a:ext cx="7654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有统一的文档编写规范，导致文档越来越乱，无法维护和阅读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开发中的接口增删改等变动，需要较大的沟通成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对于一个新需求，前端开发的接口调用和自测依赖后台开发完毕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将接口的风险后置，耽误项目时间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9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509837"/>
            <a:ext cx="83058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87601" y="78095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规范的接口文档必备信息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8197" y="1931831"/>
            <a:ext cx="2089033" cy="2537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本控制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径规则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请求规则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求参数及类型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应参数及类型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误码参照表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1856" y="3016102"/>
            <a:ext cx="5049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荐使用</a:t>
            </a:r>
            <a:r>
              <a:rPr lang="en-US" altLang="zh-CN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28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设计规范</a:t>
            </a:r>
            <a:endParaRPr lang="zh-CN" altLang="en-US" sz="2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何需要前后端分离开发？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8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87601" y="78095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规范的接口文档必备信息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8197" y="1481897"/>
            <a:ext cx="1858201" cy="111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接口编辑功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接口查看功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8197" y="2849992"/>
            <a:ext cx="9017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后台开发人员进行接口文档编写</a:t>
            </a:r>
            <a:br>
              <a:rPr lang="zh-CN" altLang="en-US" dirty="0" smtClean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 smtClean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 </a:t>
            </a:r>
            <a:r>
              <a:rPr lang="zh-CN" altLang="en-US" dirty="0" smtClean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定义接口路径、接口上传字段、接口返回字段、字段含义、字段类型、字段取值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</a:t>
            </a:r>
            <a:r>
              <a:rPr lang="zh-CN" altLang="en-US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端开发人员查看接口文档</a:t>
            </a:r>
            <a:endParaRPr lang="zh-CN" altLang="en-US" b="0" i="0" dirty="0">
              <a:solidFill>
                <a:srgbClr val="2E2E2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8197" y="4577193"/>
            <a:ext cx="8814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统一管理和维护接口文档</a:t>
            </a:r>
            <a:br>
              <a:rPr lang="zh-CN" altLang="en-US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 </a:t>
            </a:r>
            <a:r>
              <a:rPr lang="zh-CN" altLang="en-US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提供了接口导入、接口模块化、接口版本化、可视化编辑等功能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接口文档规范，可读性强，</a:t>
            </a:r>
            <a:r>
              <a:rPr lang="zh-CN" altLang="en-US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减少前后端接口沟通成本</a:t>
            </a:r>
            <a:endParaRPr lang="zh-CN" altLang="en-US" b="0" i="0" dirty="0">
              <a:solidFill>
                <a:srgbClr val="2E2E2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4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53803" y="11455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53803" y="3090931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有了文档就能实现“异步”开发了？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56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53803" y="11455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面临问题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53803" y="2002972"/>
            <a:ext cx="7654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有统一的文档编写规范，导致文档越来越乱，无法维护和阅读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开发中的接口增删改等变动，需要较大的沟通成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对于一个新需求，前端开发的接口调用和自测依赖后台开发完毕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将接口的风险后置，耽误项目时间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79348" y="3218689"/>
            <a:ext cx="131318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88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1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53803" y="114551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硬编码数据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53803" y="2002972"/>
            <a:ext cx="30588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数据写在代码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79" y="1099269"/>
            <a:ext cx="3609975" cy="35337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58567" y="3125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</a:t>
            </a:r>
            <a:r>
              <a:rPr lang="zh-CN" altLang="en-US" b="1" dirty="0" smtClean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lang="en-US" altLang="zh-CN" b="1" dirty="0" smtClean="0">
              <a:solidFill>
                <a:srgbClr val="2E2E2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rgbClr val="2E2E2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可以快速修改测试数据</a:t>
            </a:r>
          </a:p>
        </p:txBody>
      </p:sp>
      <p:sp>
        <p:nvSpPr>
          <p:cNvPr id="20" name="矩形 19"/>
          <p:cNvSpPr/>
          <p:nvPr/>
        </p:nvSpPr>
        <p:spPr>
          <a:xfrm>
            <a:off x="2158567" y="44903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痛</a:t>
            </a:r>
            <a:r>
              <a:rPr lang="zh-CN" altLang="en-US" b="1" dirty="0" smtClean="0">
                <a:solidFill>
                  <a:srgbClr val="2E2E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lang="en-US" altLang="zh-CN" b="1" dirty="0" smtClean="0">
              <a:solidFill>
                <a:srgbClr val="2E2E2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rgbClr val="2E2E2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无法模拟异步的网络请求，无法测试网络异常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肮代码，联调前需要做较多改动，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增加最终上真实环境的切换成本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添加网络请求，修改接口、添加错误控制逻辑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接口文档变化需要手动更新</a:t>
            </a:r>
          </a:p>
        </p:txBody>
      </p:sp>
    </p:spTree>
    <p:extLst>
      <p:ext uri="{BB962C8B-B14F-4D97-AF65-F5344CB8AC3E}">
        <p14:creationId xmlns:p14="http://schemas.microsoft.com/office/powerpoint/2010/main" val="25889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87601" y="780959"/>
            <a:ext cx="2590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Service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应具备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58567" y="2454345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请求拦截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mock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接口校验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rot="21162417">
            <a:off x="5617791" y="3526972"/>
            <a:ext cx="5429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造假 我们是专业的！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4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4" y="2185326"/>
            <a:ext cx="9477375" cy="18383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889472" y="2112638"/>
            <a:ext cx="3019327" cy="18381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359862" y="4028104"/>
            <a:ext cx="0" cy="14840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43190" y="5687281"/>
            <a:ext cx="16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 Server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3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体架构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术实现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5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84" y="1099269"/>
            <a:ext cx="7434797" cy="48913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26" y="920216"/>
            <a:ext cx="1694718" cy="722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26" y="3544926"/>
            <a:ext cx="1743318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6194" y="545931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6194" y="1739616"/>
            <a:ext cx="3038011" cy="2461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置简单且支持热部署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向代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载平衡</a:t>
            </a:r>
          </a:p>
        </p:txBody>
      </p:sp>
    </p:spTree>
    <p:extLst>
      <p:ext uri="{BB962C8B-B14F-4D97-AF65-F5344CB8AC3E}">
        <p14:creationId xmlns:p14="http://schemas.microsoft.com/office/powerpoint/2010/main" val="5040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6194" y="545931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RAP-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阿里系列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6194" y="1658267"/>
            <a:ext cx="73844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 给力的用户体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善的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 文档定义好的瞬间，所有接口已经准备就绪。有了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MockJS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，无论您的业务模型有多复杂，它都能很好的满足。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源、维护、用户多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94" y="1313646"/>
            <a:ext cx="7685676" cy="4060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03" y="390783"/>
            <a:ext cx="10974332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2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4943471" y="2890382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前端现有问题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07634" y="5606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分离后的前端开发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7634" y="1739616"/>
            <a:ext cx="522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端开发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Webstorm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Mock 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7634" y="3380297"/>
            <a:ext cx="3776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无需再配置后端开发环境：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端开发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idea …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44" y="1641399"/>
            <a:ext cx="609872" cy="5598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51" y="2413205"/>
            <a:ext cx="1171857" cy="4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22" y="72570"/>
            <a:ext cx="8299349" cy="67192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935" y="2378855"/>
            <a:ext cx="2114845" cy="1810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122" y="2350276"/>
            <a:ext cx="18766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07634" y="560600"/>
            <a:ext cx="2035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34" y="1572926"/>
            <a:ext cx="3609975" cy="3514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62752" y="2217900"/>
            <a:ext cx="5434162" cy="222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的开发提供了更快更广泛的快速上手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使用默认方式实现快速开发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提供大多数项目所需的非功能特性，诸如：嵌入式服务器、安全、心跳检查、外部配置等</a:t>
            </a:r>
            <a:endParaRPr lang="zh-CN" altLang="en-US" b="0" i="0" dirty="0">
              <a:solidFill>
                <a:srgbClr val="11111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2" y="1526631"/>
            <a:ext cx="5434162" cy="39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07634" y="560600"/>
            <a:ext cx="219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7634" y="1435507"/>
            <a:ext cx="5434162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Eureka: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服务注册发现框架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服务网关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Karyon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服务端框架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Ribbon: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客户端框架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Hystrix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服务容错组件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Archaius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服务配置组件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Servo: Metrics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Blitz4j: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日志组件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&amp;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6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1867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/>
          <p:cNvSpPr>
            <a:spLocks noEditPoints="1"/>
          </p:cNvSpPr>
          <p:nvPr/>
        </p:nvSpPr>
        <p:spPr bwMode="auto">
          <a:xfrm>
            <a:off x="3740574" y="1817220"/>
            <a:ext cx="4283075" cy="3689351"/>
          </a:xfrm>
          <a:custGeom>
            <a:avLst/>
            <a:gdLst>
              <a:gd name="T0" fmla="*/ 800 w 2848"/>
              <a:gd name="T1" fmla="*/ 2452 h 2453"/>
              <a:gd name="T2" fmla="*/ 807 w 2848"/>
              <a:gd name="T3" fmla="*/ 2453 h 2453"/>
              <a:gd name="T4" fmla="*/ 820 w 2848"/>
              <a:gd name="T5" fmla="*/ 2452 h 2453"/>
              <a:gd name="T6" fmla="*/ 800 w 2848"/>
              <a:gd name="T7" fmla="*/ 2452 h 2453"/>
              <a:gd name="T8" fmla="*/ 2361 w 2848"/>
              <a:gd name="T9" fmla="*/ 1434 h 2453"/>
              <a:gd name="T10" fmla="*/ 2363 w 2848"/>
              <a:gd name="T11" fmla="*/ 1438 h 2453"/>
              <a:gd name="T12" fmla="*/ 2366 w 2848"/>
              <a:gd name="T13" fmla="*/ 1442 h 2453"/>
              <a:gd name="T14" fmla="*/ 2361 w 2848"/>
              <a:gd name="T15" fmla="*/ 1434 h 2453"/>
              <a:gd name="T16" fmla="*/ 939 w 2848"/>
              <a:gd name="T17" fmla="*/ 692 h 2453"/>
              <a:gd name="T18" fmla="*/ 929 w 2848"/>
              <a:gd name="T19" fmla="*/ 709 h 2453"/>
              <a:gd name="T20" fmla="*/ 939 w 2848"/>
              <a:gd name="T21" fmla="*/ 692 h 2453"/>
              <a:gd name="T22" fmla="*/ 851 w 2848"/>
              <a:gd name="T23" fmla="*/ 2385 h 2453"/>
              <a:gd name="T24" fmla="*/ 851 w 2848"/>
              <a:gd name="T25" fmla="*/ 2384 h 2453"/>
              <a:gd name="T26" fmla="*/ 851 w 2848"/>
              <a:gd name="T27" fmla="*/ 2384 h 2453"/>
              <a:gd name="T28" fmla="*/ 851 w 2848"/>
              <a:gd name="T29" fmla="*/ 2385 h 2453"/>
              <a:gd name="T30" fmla="*/ 1424 w 2848"/>
              <a:gd name="T31" fmla="*/ 0 h 2453"/>
              <a:gd name="T32" fmla="*/ 1024 w 2848"/>
              <a:gd name="T33" fmla="*/ 670 h 2453"/>
              <a:gd name="T34" fmla="*/ 986 w 2848"/>
              <a:gd name="T35" fmla="*/ 660 h 2453"/>
              <a:gd name="T36" fmla="*/ 942 w 2848"/>
              <a:gd name="T37" fmla="*/ 688 h 2453"/>
              <a:gd name="T38" fmla="*/ 944 w 2848"/>
              <a:gd name="T39" fmla="*/ 684 h 2453"/>
              <a:gd name="T40" fmla="*/ 818 w 2848"/>
              <a:gd name="T41" fmla="*/ 908 h 2453"/>
              <a:gd name="T42" fmla="*/ 808 w 2848"/>
              <a:gd name="T43" fmla="*/ 926 h 2453"/>
              <a:gd name="T44" fmla="*/ 808 w 2848"/>
              <a:gd name="T45" fmla="*/ 926 h 2453"/>
              <a:gd name="T46" fmla="*/ 804 w 2848"/>
              <a:gd name="T47" fmla="*/ 934 h 2453"/>
              <a:gd name="T48" fmla="*/ 806 w 2848"/>
              <a:gd name="T49" fmla="*/ 930 h 2453"/>
              <a:gd name="T50" fmla="*/ 807 w 2848"/>
              <a:gd name="T51" fmla="*/ 929 h 2453"/>
              <a:gd name="T52" fmla="*/ 807 w 2848"/>
              <a:gd name="T53" fmla="*/ 929 h 2453"/>
              <a:gd name="T54" fmla="*/ 825 w 2848"/>
              <a:gd name="T55" fmla="*/ 1003 h 2453"/>
              <a:gd name="T56" fmla="*/ 712 w 2848"/>
              <a:gd name="T57" fmla="*/ 1192 h 2453"/>
              <a:gd name="T58" fmla="*/ 0 w 2848"/>
              <a:gd name="T59" fmla="*/ 2384 h 2453"/>
              <a:gd name="T60" fmla="*/ 739 w 2848"/>
              <a:gd name="T61" fmla="*/ 2384 h 2453"/>
              <a:gd name="T62" fmla="*/ 795 w 2848"/>
              <a:gd name="T63" fmla="*/ 2452 h 2453"/>
              <a:gd name="T64" fmla="*/ 791 w 2848"/>
              <a:gd name="T65" fmla="*/ 2452 h 2453"/>
              <a:gd name="T66" fmla="*/ 1048 w 2848"/>
              <a:gd name="T67" fmla="*/ 2453 h 2453"/>
              <a:gd name="T68" fmla="*/ 1061 w 2848"/>
              <a:gd name="T69" fmla="*/ 2453 h 2453"/>
              <a:gd name="T70" fmla="*/ 1068 w 2848"/>
              <a:gd name="T71" fmla="*/ 2453 h 2453"/>
              <a:gd name="T72" fmla="*/ 1068 w 2848"/>
              <a:gd name="T73" fmla="*/ 2453 h 2453"/>
              <a:gd name="T74" fmla="*/ 1068 w 2848"/>
              <a:gd name="T75" fmla="*/ 2453 h 2453"/>
              <a:gd name="T76" fmla="*/ 1068 w 2848"/>
              <a:gd name="T77" fmla="*/ 2453 h 2453"/>
              <a:gd name="T78" fmla="*/ 1077 w 2848"/>
              <a:gd name="T79" fmla="*/ 2453 h 2453"/>
              <a:gd name="T80" fmla="*/ 1073 w 2848"/>
              <a:gd name="T81" fmla="*/ 2452 h 2453"/>
              <a:gd name="T82" fmla="*/ 1072 w 2848"/>
              <a:gd name="T83" fmla="*/ 2452 h 2453"/>
              <a:gd name="T84" fmla="*/ 1129 w 2848"/>
              <a:gd name="T85" fmla="*/ 2384 h 2453"/>
              <a:gd name="T86" fmla="*/ 2848 w 2848"/>
              <a:gd name="T87" fmla="*/ 2384 h 2453"/>
              <a:gd name="T88" fmla="*/ 2466 w 2848"/>
              <a:gd name="T89" fmla="*/ 1745 h 2453"/>
              <a:gd name="T90" fmla="*/ 2499 w 2848"/>
              <a:gd name="T91" fmla="*/ 1657 h 2453"/>
              <a:gd name="T92" fmla="*/ 2501 w 2848"/>
              <a:gd name="T93" fmla="*/ 1661 h 2453"/>
              <a:gd name="T94" fmla="*/ 2363 w 2848"/>
              <a:gd name="T95" fmla="*/ 1444 h 2453"/>
              <a:gd name="T96" fmla="*/ 2307 w 2848"/>
              <a:gd name="T97" fmla="*/ 1398 h 2453"/>
              <a:gd name="T98" fmla="*/ 2266 w 2848"/>
              <a:gd name="T99" fmla="*/ 1410 h 2453"/>
              <a:gd name="T100" fmla="*/ 2136 w 2848"/>
              <a:gd name="T101" fmla="*/ 1192 h 2453"/>
              <a:gd name="T102" fmla="*/ 1424 w 2848"/>
              <a:gd name="T103" fmla="*/ 0 h 2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848" h="2453">
                <a:moveTo>
                  <a:pt x="800" y="2452"/>
                </a:moveTo>
                <a:cubicBezTo>
                  <a:pt x="802" y="2453"/>
                  <a:pt x="804" y="2453"/>
                  <a:pt x="807" y="2453"/>
                </a:cubicBezTo>
                <a:cubicBezTo>
                  <a:pt x="811" y="2453"/>
                  <a:pt x="816" y="2452"/>
                  <a:pt x="820" y="2452"/>
                </a:cubicBezTo>
                <a:cubicBezTo>
                  <a:pt x="800" y="2452"/>
                  <a:pt x="800" y="2452"/>
                  <a:pt x="800" y="2452"/>
                </a:cubicBezTo>
                <a:moveTo>
                  <a:pt x="2361" y="1434"/>
                </a:moveTo>
                <a:cubicBezTo>
                  <a:pt x="2362" y="1435"/>
                  <a:pt x="2362" y="1437"/>
                  <a:pt x="2363" y="1438"/>
                </a:cubicBezTo>
                <a:cubicBezTo>
                  <a:pt x="2364" y="1439"/>
                  <a:pt x="2365" y="1440"/>
                  <a:pt x="2366" y="1442"/>
                </a:cubicBezTo>
                <a:cubicBezTo>
                  <a:pt x="2361" y="1434"/>
                  <a:pt x="2361" y="1434"/>
                  <a:pt x="2361" y="1434"/>
                </a:cubicBezTo>
                <a:moveTo>
                  <a:pt x="939" y="692"/>
                </a:moveTo>
                <a:cubicBezTo>
                  <a:pt x="936" y="698"/>
                  <a:pt x="932" y="704"/>
                  <a:pt x="929" y="709"/>
                </a:cubicBezTo>
                <a:cubicBezTo>
                  <a:pt x="939" y="692"/>
                  <a:pt x="939" y="692"/>
                  <a:pt x="939" y="692"/>
                </a:cubicBezTo>
                <a:moveTo>
                  <a:pt x="851" y="2385"/>
                </a:moveTo>
                <a:cubicBezTo>
                  <a:pt x="851" y="2384"/>
                  <a:pt x="851" y="2384"/>
                  <a:pt x="851" y="2384"/>
                </a:cubicBezTo>
                <a:cubicBezTo>
                  <a:pt x="851" y="2384"/>
                  <a:pt x="851" y="2384"/>
                  <a:pt x="851" y="2384"/>
                </a:cubicBezTo>
                <a:cubicBezTo>
                  <a:pt x="851" y="2385"/>
                  <a:pt x="851" y="2385"/>
                  <a:pt x="851" y="2385"/>
                </a:cubicBezTo>
                <a:moveTo>
                  <a:pt x="1424" y="0"/>
                </a:moveTo>
                <a:cubicBezTo>
                  <a:pt x="1024" y="670"/>
                  <a:pt x="1024" y="670"/>
                  <a:pt x="1024" y="670"/>
                </a:cubicBezTo>
                <a:cubicBezTo>
                  <a:pt x="1009" y="663"/>
                  <a:pt x="996" y="660"/>
                  <a:pt x="986" y="660"/>
                </a:cubicBezTo>
                <a:cubicBezTo>
                  <a:pt x="964" y="660"/>
                  <a:pt x="951" y="673"/>
                  <a:pt x="942" y="688"/>
                </a:cubicBezTo>
                <a:cubicBezTo>
                  <a:pt x="942" y="686"/>
                  <a:pt x="943" y="685"/>
                  <a:pt x="944" y="684"/>
                </a:cubicBezTo>
                <a:cubicBezTo>
                  <a:pt x="818" y="908"/>
                  <a:pt x="818" y="908"/>
                  <a:pt x="818" y="908"/>
                </a:cubicBezTo>
                <a:cubicBezTo>
                  <a:pt x="815" y="914"/>
                  <a:pt x="811" y="920"/>
                  <a:pt x="808" y="926"/>
                </a:cubicBezTo>
                <a:cubicBezTo>
                  <a:pt x="808" y="926"/>
                  <a:pt x="808" y="926"/>
                  <a:pt x="808" y="926"/>
                </a:cubicBezTo>
                <a:cubicBezTo>
                  <a:pt x="804" y="934"/>
                  <a:pt x="804" y="934"/>
                  <a:pt x="804" y="934"/>
                </a:cubicBezTo>
                <a:cubicBezTo>
                  <a:pt x="805" y="933"/>
                  <a:pt x="806" y="931"/>
                  <a:pt x="806" y="930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807" y="929"/>
                  <a:pt x="807" y="929"/>
                  <a:pt x="807" y="929"/>
                </a:cubicBezTo>
                <a:cubicBezTo>
                  <a:pt x="796" y="951"/>
                  <a:pt x="792" y="976"/>
                  <a:pt x="825" y="1003"/>
                </a:cubicBezTo>
                <a:cubicBezTo>
                  <a:pt x="712" y="1192"/>
                  <a:pt x="712" y="1192"/>
                  <a:pt x="712" y="1192"/>
                </a:cubicBezTo>
                <a:cubicBezTo>
                  <a:pt x="0" y="2384"/>
                  <a:pt x="0" y="2384"/>
                  <a:pt x="0" y="2384"/>
                </a:cubicBezTo>
                <a:cubicBezTo>
                  <a:pt x="739" y="2384"/>
                  <a:pt x="739" y="2384"/>
                  <a:pt x="739" y="2384"/>
                </a:cubicBezTo>
                <a:cubicBezTo>
                  <a:pt x="743" y="2440"/>
                  <a:pt x="769" y="2450"/>
                  <a:pt x="795" y="2452"/>
                </a:cubicBezTo>
                <a:cubicBezTo>
                  <a:pt x="793" y="2452"/>
                  <a:pt x="792" y="2452"/>
                  <a:pt x="791" y="2452"/>
                </a:cubicBezTo>
                <a:cubicBezTo>
                  <a:pt x="1048" y="2453"/>
                  <a:pt x="1048" y="2453"/>
                  <a:pt x="1048" y="2453"/>
                </a:cubicBezTo>
                <a:cubicBezTo>
                  <a:pt x="1052" y="2453"/>
                  <a:pt x="1056" y="2453"/>
                  <a:pt x="1061" y="2453"/>
                </a:cubicBezTo>
                <a:cubicBezTo>
                  <a:pt x="1064" y="2453"/>
                  <a:pt x="1066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68" y="2453"/>
                  <a:pt x="1068" y="2453"/>
                  <a:pt x="1068" y="2453"/>
                </a:cubicBezTo>
                <a:cubicBezTo>
                  <a:pt x="1077" y="2453"/>
                  <a:pt x="1077" y="2453"/>
                  <a:pt x="1077" y="2453"/>
                </a:cubicBezTo>
                <a:cubicBezTo>
                  <a:pt x="1076" y="2453"/>
                  <a:pt x="1074" y="2452"/>
                  <a:pt x="1073" y="2452"/>
                </a:cubicBezTo>
                <a:cubicBezTo>
                  <a:pt x="1072" y="2452"/>
                  <a:pt x="1072" y="2452"/>
                  <a:pt x="1072" y="2452"/>
                </a:cubicBezTo>
                <a:cubicBezTo>
                  <a:pt x="1098" y="2451"/>
                  <a:pt x="1125" y="2441"/>
                  <a:pt x="1129" y="2384"/>
                </a:cubicBezTo>
                <a:cubicBezTo>
                  <a:pt x="2848" y="2384"/>
                  <a:pt x="2848" y="2384"/>
                  <a:pt x="2848" y="2384"/>
                </a:cubicBezTo>
                <a:cubicBezTo>
                  <a:pt x="2466" y="1745"/>
                  <a:pt x="2466" y="1745"/>
                  <a:pt x="2466" y="1745"/>
                </a:cubicBezTo>
                <a:cubicBezTo>
                  <a:pt x="2517" y="1710"/>
                  <a:pt x="2512" y="1681"/>
                  <a:pt x="2499" y="1657"/>
                </a:cubicBezTo>
                <a:cubicBezTo>
                  <a:pt x="2499" y="1658"/>
                  <a:pt x="2500" y="1660"/>
                  <a:pt x="2501" y="1661"/>
                </a:cubicBezTo>
                <a:cubicBezTo>
                  <a:pt x="2363" y="1444"/>
                  <a:pt x="2363" y="1444"/>
                  <a:pt x="2363" y="1444"/>
                </a:cubicBezTo>
                <a:cubicBezTo>
                  <a:pt x="2351" y="1425"/>
                  <a:pt x="2338" y="1398"/>
                  <a:pt x="2307" y="1398"/>
                </a:cubicBezTo>
                <a:cubicBezTo>
                  <a:pt x="2296" y="1398"/>
                  <a:pt x="2282" y="1401"/>
                  <a:pt x="2266" y="1410"/>
                </a:cubicBezTo>
                <a:cubicBezTo>
                  <a:pt x="2136" y="1192"/>
                  <a:pt x="2136" y="1192"/>
                  <a:pt x="2136" y="1192"/>
                </a:cubicBezTo>
                <a:cubicBezTo>
                  <a:pt x="1424" y="0"/>
                  <a:pt x="1424" y="0"/>
                  <a:pt x="1424" y="0"/>
                </a:cubicBezTo>
              </a:path>
            </a:pathLst>
          </a:custGeom>
          <a:gradFill flip="none" rotWithShape="1">
            <a:gsLst>
              <a:gs pos="65000">
                <a:srgbClr val="E3E3E3"/>
              </a:gs>
              <a:gs pos="0">
                <a:schemeClr val="bg1"/>
              </a:gs>
              <a:gs pos="27000">
                <a:schemeClr val="bg1"/>
              </a:gs>
              <a:gs pos="100000">
                <a:schemeClr val="bg1">
                  <a:lumMod val="6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4814755" y="5444659"/>
            <a:ext cx="168275" cy="122237"/>
          </a:xfrm>
          <a:custGeom>
            <a:avLst/>
            <a:gdLst>
              <a:gd name="T0" fmla="*/ 0 w 112"/>
              <a:gd name="T1" fmla="*/ 0 h 81"/>
              <a:gd name="T2" fmla="*/ 56 w 112"/>
              <a:gd name="T3" fmla="*/ 81 h 81"/>
              <a:gd name="T4" fmla="*/ 112 w 112"/>
              <a:gd name="T5" fmla="*/ 0 h 81"/>
              <a:gd name="T6" fmla="*/ 0 w 112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1">
                <a:moveTo>
                  <a:pt x="0" y="0"/>
                </a:moveTo>
                <a:cubicBezTo>
                  <a:pt x="0" y="67"/>
                  <a:pt x="28" y="79"/>
                  <a:pt x="56" y="81"/>
                </a:cubicBezTo>
                <a:cubicBezTo>
                  <a:pt x="84" y="79"/>
                  <a:pt x="112" y="67"/>
                  <a:pt x="112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7375751" y="4335787"/>
            <a:ext cx="174625" cy="196851"/>
          </a:xfrm>
          <a:custGeom>
            <a:avLst/>
            <a:gdLst>
              <a:gd name="T0" fmla="*/ 60 w 117"/>
              <a:gd name="T1" fmla="*/ 131 h 131"/>
              <a:gd name="T2" fmla="*/ 98 w 117"/>
              <a:gd name="T3" fmla="*/ 40 h 131"/>
              <a:gd name="T4" fmla="*/ 0 w 117"/>
              <a:gd name="T5" fmla="*/ 36 h 131"/>
              <a:gd name="T6" fmla="*/ 60 w 117"/>
              <a:gd name="T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131">
                <a:moveTo>
                  <a:pt x="60" y="131"/>
                </a:moveTo>
                <a:cubicBezTo>
                  <a:pt x="117" y="95"/>
                  <a:pt x="112" y="65"/>
                  <a:pt x="98" y="40"/>
                </a:cubicBezTo>
                <a:cubicBezTo>
                  <a:pt x="82" y="17"/>
                  <a:pt x="56" y="0"/>
                  <a:pt x="0" y="36"/>
                </a:cubicBezTo>
                <a:cubicBezTo>
                  <a:pt x="60" y="131"/>
                  <a:pt x="60" y="131"/>
                  <a:pt x="60" y="13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5077322" y="2885372"/>
            <a:ext cx="171451" cy="195263"/>
          </a:xfrm>
          <a:custGeom>
            <a:avLst/>
            <a:gdLst>
              <a:gd name="T0" fmla="*/ 113 w 113"/>
              <a:gd name="T1" fmla="*/ 32 h 130"/>
              <a:gd name="T2" fmla="*/ 16 w 113"/>
              <a:gd name="T3" fmla="*/ 42 h 130"/>
              <a:gd name="T4" fmla="*/ 59 w 113"/>
              <a:gd name="T5" fmla="*/ 130 h 130"/>
              <a:gd name="T6" fmla="*/ 113 w 113"/>
              <a:gd name="T7" fmla="*/ 3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30">
                <a:moveTo>
                  <a:pt x="113" y="32"/>
                </a:moveTo>
                <a:cubicBezTo>
                  <a:pt x="55" y="0"/>
                  <a:pt x="31" y="18"/>
                  <a:pt x="16" y="42"/>
                </a:cubicBezTo>
                <a:cubicBezTo>
                  <a:pt x="4" y="67"/>
                  <a:pt x="0" y="98"/>
                  <a:pt x="59" y="130"/>
                </a:cubicBezTo>
                <a:cubicBezTo>
                  <a:pt x="113" y="32"/>
                  <a:pt x="113" y="32"/>
                  <a:pt x="113" y="32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2 w 2683"/>
              <a:gd name="T1" fmla="*/ 0 h 2246"/>
              <a:gd name="T2" fmla="*/ 2012 w 2683"/>
              <a:gd name="T3" fmla="*/ 1122 h 2246"/>
              <a:gd name="T4" fmla="*/ 2683 w 2683"/>
              <a:gd name="T5" fmla="*/ 2246 h 2246"/>
              <a:gd name="T6" fmla="*/ 1342 w 2683"/>
              <a:gd name="T7" fmla="*/ 2246 h 2246"/>
              <a:gd name="T8" fmla="*/ 0 w 2683"/>
              <a:gd name="T9" fmla="*/ 2246 h 2246"/>
              <a:gd name="T10" fmla="*/ 671 w 2683"/>
              <a:gd name="T11" fmla="*/ 1122 h 2246"/>
              <a:gd name="T12" fmla="*/ 1342 w 2683"/>
              <a:gd name="T13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3" h="2246">
                <a:moveTo>
                  <a:pt x="1342" y="0"/>
                </a:moveTo>
                <a:lnTo>
                  <a:pt x="2012" y="1122"/>
                </a:lnTo>
                <a:lnTo>
                  <a:pt x="2683" y="2246"/>
                </a:lnTo>
                <a:lnTo>
                  <a:pt x="1342" y="2246"/>
                </a:lnTo>
                <a:lnTo>
                  <a:pt x="0" y="2246"/>
                </a:lnTo>
                <a:lnTo>
                  <a:pt x="671" y="1122"/>
                </a:lnTo>
                <a:lnTo>
                  <a:pt x="1342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tx1">
                  <a:lumMod val="65000"/>
                  <a:lumOff val="3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3752481" y="1879135"/>
            <a:ext cx="4259263" cy="3565525"/>
          </a:xfrm>
          <a:custGeom>
            <a:avLst/>
            <a:gdLst>
              <a:gd name="T0" fmla="*/ 1341 w 2683"/>
              <a:gd name="T1" fmla="*/ 0 h 2246"/>
              <a:gd name="T2" fmla="*/ 1388 w 2683"/>
              <a:gd name="T3" fmla="*/ 77 h 2246"/>
              <a:gd name="T4" fmla="*/ 1935 w 2683"/>
              <a:gd name="T5" fmla="*/ 1198 h 2246"/>
              <a:gd name="T6" fmla="*/ 2644 w 2683"/>
              <a:gd name="T7" fmla="*/ 2181 h 2246"/>
              <a:gd name="T8" fmla="*/ 2683 w 2683"/>
              <a:gd name="T9" fmla="*/ 2246 h 2246"/>
              <a:gd name="T10" fmla="*/ 2489 w 2683"/>
              <a:gd name="T11" fmla="*/ 2246 h 2246"/>
              <a:gd name="T12" fmla="*/ 1318 w 2683"/>
              <a:gd name="T13" fmla="*/ 2152 h 2246"/>
              <a:gd name="T14" fmla="*/ 187 w 2683"/>
              <a:gd name="T15" fmla="*/ 2246 h 2246"/>
              <a:gd name="T16" fmla="*/ 0 w 2683"/>
              <a:gd name="T17" fmla="*/ 2246 h 2246"/>
              <a:gd name="T18" fmla="*/ 40 w 2683"/>
              <a:gd name="T19" fmla="*/ 2178 h 2246"/>
              <a:gd name="T20" fmla="*/ 771 w 2683"/>
              <a:gd name="T21" fmla="*/ 1159 h 2246"/>
              <a:gd name="T22" fmla="*/ 1297 w 2683"/>
              <a:gd name="T23" fmla="*/ 74 h 2246"/>
              <a:gd name="T24" fmla="*/ 1341 w 2683"/>
              <a:gd name="T25" fmla="*/ 0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83" h="2246">
                <a:moveTo>
                  <a:pt x="1341" y="0"/>
                </a:moveTo>
                <a:lnTo>
                  <a:pt x="1388" y="77"/>
                </a:lnTo>
                <a:lnTo>
                  <a:pt x="1935" y="1198"/>
                </a:lnTo>
                <a:lnTo>
                  <a:pt x="2644" y="2181"/>
                </a:lnTo>
                <a:lnTo>
                  <a:pt x="2683" y="2246"/>
                </a:lnTo>
                <a:lnTo>
                  <a:pt x="2489" y="2246"/>
                </a:lnTo>
                <a:lnTo>
                  <a:pt x="1318" y="2152"/>
                </a:lnTo>
                <a:lnTo>
                  <a:pt x="187" y="2246"/>
                </a:lnTo>
                <a:lnTo>
                  <a:pt x="0" y="2246"/>
                </a:lnTo>
                <a:lnTo>
                  <a:pt x="40" y="2178"/>
                </a:lnTo>
                <a:lnTo>
                  <a:pt x="771" y="1159"/>
                </a:lnTo>
                <a:lnTo>
                  <a:pt x="1297" y="74"/>
                </a:lnTo>
                <a:lnTo>
                  <a:pt x="1341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7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6026649" y="3991240"/>
            <a:ext cx="1516063" cy="1089025"/>
          </a:xfrm>
          <a:custGeom>
            <a:avLst/>
            <a:gdLst>
              <a:gd name="T0" fmla="*/ 906 w 1007"/>
              <a:gd name="T1" fmla="*/ 280 h 724"/>
              <a:gd name="T2" fmla="*/ 905 w 1007"/>
              <a:gd name="T3" fmla="*/ 280 h 724"/>
              <a:gd name="T4" fmla="*/ 208 w 1007"/>
              <a:gd name="T5" fmla="*/ 724 h 724"/>
              <a:gd name="T6" fmla="*/ 0 w 1007"/>
              <a:gd name="T7" fmla="*/ 693 h 724"/>
              <a:gd name="T8" fmla="*/ 60 w 1007"/>
              <a:gd name="T9" fmla="*/ 490 h 724"/>
              <a:gd name="T10" fmla="*/ 568 w 1007"/>
              <a:gd name="T11" fmla="*/ 168 h 724"/>
              <a:gd name="T12" fmla="*/ 758 w 1007"/>
              <a:gd name="T13" fmla="*/ 47 h 724"/>
              <a:gd name="T14" fmla="*/ 870 w 1007"/>
              <a:gd name="T15" fmla="*/ 72 h 724"/>
              <a:gd name="T16" fmla="*/ 1007 w 1007"/>
              <a:gd name="T17" fmla="*/ 288 h 724"/>
              <a:gd name="T18" fmla="*/ 906 w 1007"/>
              <a:gd name="T19" fmla="*/ 280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7" h="724">
                <a:moveTo>
                  <a:pt x="906" y="280"/>
                </a:moveTo>
                <a:cubicBezTo>
                  <a:pt x="905" y="280"/>
                  <a:pt x="905" y="280"/>
                  <a:pt x="905" y="280"/>
                </a:cubicBezTo>
                <a:cubicBezTo>
                  <a:pt x="208" y="724"/>
                  <a:pt x="208" y="724"/>
                  <a:pt x="208" y="724"/>
                </a:cubicBezTo>
                <a:cubicBezTo>
                  <a:pt x="0" y="693"/>
                  <a:pt x="0" y="693"/>
                  <a:pt x="0" y="693"/>
                </a:cubicBezTo>
                <a:cubicBezTo>
                  <a:pt x="60" y="490"/>
                  <a:pt x="60" y="490"/>
                  <a:pt x="60" y="490"/>
                </a:cubicBezTo>
                <a:cubicBezTo>
                  <a:pt x="568" y="168"/>
                  <a:pt x="568" y="168"/>
                  <a:pt x="568" y="168"/>
                </a:cubicBezTo>
                <a:cubicBezTo>
                  <a:pt x="631" y="128"/>
                  <a:pt x="694" y="87"/>
                  <a:pt x="758" y="47"/>
                </a:cubicBezTo>
                <a:cubicBezTo>
                  <a:pt x="832" y="0"/>
                  <a:pt x="852" y="44"/>
                  <a:pt x="870" y="72"/>
                </a:cubicBezTo>
                <a:cubicBezTo>
                  <a:pt x="1007" y="288"/>
                  <a:pt x="1007" y="288"/>
                  <a:pt x="1007" y="288"/>
                </a:cubicBezTo>
                <a:cubicBezTo>
                  <a:pt x="990" y="263"/>
                  <a:pt x="966" y="242"/>
                  <a:pt x="906" y="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021887" y="4084902"/>
            <a:ext cx="1520825" cy="1004887"/>
            <a:chOff x="-996950" y="2713038"/>
            <a:chExt cx="1520825" cy="1004887"/>
          </a:xfrm>
          <a:solidFill>
            <a:schemeClr val="bg1">
              <a:lumMod val="50000"/>
            </a:schemeClr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-996950" y="2743200"/>
              <a:ext cx="1503363" cy="974725"/>
            </a:xfrm>
            <a:custGeom>
              <a:avLst/>
              <a:gdLst>
                <a:gd name="T0" fmla="*/ 906 w 999"/>
                <a:gd name="T1" fmla="*/ 197 h 648"/>
                <a:gd name="T2" fmla="*/ 906 w 999"/>
                <a:gd name="T3" fmla="*/ 197 h 648"/>
                <a:gd name="T4" fmla="*/ 905 w 999"/>
                <a:gd name="T5" fmla="*/ 197 h 648"/>
                <a:gd name="T6" fmla="*/ 905 w 999"/>
                <a:gd name="T7" fmla="*/ 197 h 648"/>
                <a:gd name="T8" fmla="*/ 208 w 999"/>
                <a:gd name="T9" fmla="*/ 641 h 648"/>
                <a:gd name="T10" fmla="*/ 0 w 999"/>
                <a:gd name="T11" fmla="*/ 610 h 648"/>
                <a:gd name="T12" fmla="*/ 213 w 999"/>
                <a:gd name="T13" fmla="*/ 648 h 648"/>
                <a:gd name="T14" fmla="*/ 911 w 999"/>
                <a:gd name="T15" fmla="*/ 205 h 648"/>
                <a:gd name="T16" fmla="*/ 911 w 999"/>
                <a:gd name="T17" fmla="*/ 205 h 648"/>
                <a:gd name="T18" fmla="*/ 906 w 999"/>
                <a:gd name="T19" fmla="*/ 197 h 648"/>
                <a:gd name="T20" fmla="*/ 906 w 999"/>
                <a:gd name="T21" fmla="*/ 197 h 648"/>
                <a:gd name="T22" fmla="*/ 999 w 999"/>
                <a:gd name="T23" fmla="*/ 195 h 648"/>
                <a:gd name="T24" fmla="*/ 999 w 999"/>
                <a:gd name="T25" fmla="*/ 195 h 648"/>
                <a:gd name="T26" fmla="*/ 999 w 999"/>
                <a:gd name="T27" fmla="*/ 195 h 648"/>
                <a:gd name="T28" fmla="*/ 999 w 999"/>
                <a:gd name="T29" fmla="*/ 195 h 648"/>
                <a:gd name="T30" fmla="*/ 997 w 999"/>
                <a:gd name="T31" fmla="*/ 192 h 648"/>
                <a:gd name="T32" fmla="*/ 997 w 999"/>
                <a:gd name="T33" fmla="*/ 192 h 648"/>
                <a:gd name="T34" fmla="*/ 997 w 999"/>
                <a:gd name="T35" fmla="*/ 192 h 648"/>
                <a:gd name="T36" fmla="*/ 997 w 999"/>
                <a:gd name="T37" fmla="*/ 192 h 648"/>
                <a:gd name="T38" fmla="*/ 995 w 999"/>
                <a:gd name="T39" fmla="*/ 190 h 648"/>
                <a:gd name="T40" fmla="*/ 995 w 999"/>
                <a:gd name="T41" fmla="*/ 190 h 648"/>
                <a:gd name="T42" fmla="*/ 995 w 999"/>
                <a:gd name="T43" fmla="*/ 190 h 648"/>
                <a:gd name="T44" fmla="*/ 995 w 999"/>
                <a:gd name="T45" fmla="*/ 190 h 648"/>
                <a:gd name="T46" fmla="*/ 989 w 999"/>
                <a:gd name="T47" fmla="*/ 186 h 648"/>
                <a:gd name="T48" fmla="*/ 990 w 999"/>
                <a:gd name="T49" fmla="*/ 186 h 648"/>
                <a:gd name="T50" fmla="*/ 989 w 999"/>
                <a:gd name="T51" fmla="*/ 186 h 648"/>
                <a:gd name="T52" fmla="*/ 989 w 999"/>
                <a:gd name="T53" fmla="*/ 186 h 648"/>
                <a:gd name="T54" fmla="*/ 988 w 999"/>
                <a:gd name="T55" fmla="*/ 185 h 648"/>
                <a:gd name="T56" fmla="*/ 989 w 999"/>
                <a:gd name="T57" fmla="*/ 185 h 648"/>
                <a:gd name="T58" fmla="*/ 988 w 999"/>
                <a:gd name="T59" fmla="*/ 185 h 648"/>
                <a:gd name="T60" fmla="*/ 988 w 999"/>
                <a:gd name="T61" fmla="*/ 185 h 648"/>
                <a:gd name="T62" fmla="*/ 988 w 999"/>
                <a:gd name="T63" fmla="*/ 185 h 648"/>
                <a:gd name="T64" fmla="*/ 987 w 999"/>
                <a:gd name="T65" fmla="*/ 184 h 648"/>
                <a:gd name="T66" fmla="*/ 987 w 999"/>
                <a:gd name="T67" fmla="*/ 184 h 648"/>
                <a:gd name="T68" fmla="*/ 987 w 999"/>
                <a:gd name="T69" fmla="*/ 184 h 648"/>
                <a:gd name="T70" fmla="*/ 987 w 999"/>
                <a:gd name="T71" fmla="*/ 184 h 648"/>
                <a:gd name="T72" fmla="*/ 877 w 999"/>
                <a:gd name="T73" fmla="*/ 0 h 648"/>
                <a:gd name="T74" fmla="*/ 887 w 999"/>
                <a:gd name="T75" fmla="*/ 17 h 648"/>
                <a:gd name="T76" fmla="*/ 877 w 999"/>
                <a:gd name="T7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9" h="648">
                  <a:moveTo>
                    <a:pt x="906" y="197"/>
                  </a:moveTo>
                  <a:cubicBezTo>
                    <a:pt x="906" y="197"/>
                    <a:pt x="906" y="197"/>
                    <a:pt x="906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905" y="197"/>
                    <a:pt x="905" y="197"/>
                    <a:pt x="905" y="197"/>
                  </a:cubicBezTo>
                  <a:cubicBezTo>
                    <a:pt x="208" y="641"/>
                    <a:pt x="208" y="641"/>
                    <a:pt x="208" y="64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13" y="648"/>
                    <a:pt x="213" y="648"/>
                    <a:pt x="213" y="648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11" y="205"/>
                    <a:pt x="911" y="205"/>
                    <a:pt x="911" y="205"/>
                  </a:cubicBezTo>
                  <a:cubicBezTo>
                    <a:pt x="906" y="197"/>
                    <a:pt x="906" y="197"/>
                    <a:pt x="906" y="197"/>
                  </a:cubicBezTo>
                  <a:cubicBezTo>
                    <a:pt x="906" y="197"/>
                    <a:pt x="906" y="197"/>
                    <a:pt x="906" y="197"/>
                  </a:cubicBezTo>
                  <a:moveTo>
                    <a:pt x="999" y="195"/>
                  </a:move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cubicBezTo>
                    <a:pt x="999" y="195"/>
                    <a:pt x="999" y="195"/>
                    <a:pt x="999" y="195"/>
                  </a:cubicBezTo>
                  <a:moveTo>
                    <a:pt x="997" y="192"/>
                  </a:move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cubicBezTo>
                    <a:pt x="997" y="192"/>
                    <a:pt x="997" y="192"/>
                    <a:pt x="997" y="192"/>
                  </a:cubicBezTo>
                  <a:moveTo>
                    <a:pt x="995" y="190"/>
                  </a:move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cubicBezTo>
                    <a:pt x="995" y="190"/>
                    <a:pt x="995" y="190"/>
                    <a:pt x="995" y="190"/>
                  </a:cubicBezTo>
                  <a:moveTo>
                    <a:pt x="989" y="186"/>
                  </a:moveTo>
                  <a:cubicBezTo>
                    <a:pt x="990" y="186"/>
                    <a:pt x="990" y="186"/>
                    <a:pt x="990" y="186"/>
                  </a:cubicBezTo>
                  <a:cubicBezTo>
                    <a:pt x="990" y="186"/>
                    <a:pt x="990" y="186"/>
                    <a:pt x="989" y="186"/>
                  </a:cubicBezTo>
                  <a:cubicBezTo>
                    <a:pt x="989" y="186"/>
                    <a:pt x="989" y="186"/>
                    <a:pt x="989" y="186"/>
                  </a:cubicBezTo>
                  <a:moveTo>
                    <a:pt x="988" y="185"/>
                  </a:moveTo>
                  <a:cubicBezTo>
                    <a:pt x="988" y="185"/>
                    <a:pt x="988" y="185"/>
                    <a:pt x="989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cubicBezTo>
                    <a:pt x="988" y="185"/>
                    <a:pt x="988" y="185"/>
                    <a:pt x="988" y="185"/>
                  </a:cubicBezTo>
                  <a:moveTo>
                    <a:pt x="987" y="184"/>
                  </a:move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cubicBezTo>
                    <a:pt x="987" y="184"/>
                    <a:pt x="987" y="184"/>
                    <a:pt x="987" y="184"/>
                  </a:cubicBezTo>
                  <a:moveTo>
                    <a:pt x="877" y="0"/>
                  </a:moveTo>
                  <a:cubicBezTo>
                    <a:pt x="887" y="17"/>
                    <a:pt x="887" y="17"/>
                    <a:pt x="887" y="17"/>
                  </a:cubicBezTo>
                  <a:cubicBezTo>
                    <a:pt x="884" y="12"/>
                    <a:pt x="881" y="6"/>
                    <a:pt x="8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66712" y="3008313"/>
              <a:ext cx="157163" cy="61912"/>
            </a:xfrm>
            <a:custGeom>
              <a:avLst/>
              <a:gdLst>
                <a:gd name="T0" fmla="*/ 56 w 105"/>
                <a:gd name="T1" fmla="*/ 0 h 41"/>
                <a:gd name="T2" fmla="*/ 6 w 105"/>
                <a:gd name="T3" fmla="*/ 17 h 41"/>
                <a:gd name="T4" fmla="*/ 6 w 105"/>
                <a:gd name="T5" fmla="*/ 17 h 41"/>
                <a:gd name="T6" fmla="*/ 0 w 105"/>
                <a:gd name="T7" fmla="*/ 21 h 41"/>
                <a:gd name="T8" fmla="*/ 0 w 105"/>
                <a:gd name="T9" fmla="*/ 21 h 41"/>
                <a:gd name="T10" fmla="*/ 5 w 105"/>
                <a:gd name="T11" fmla="*/ 29 h 41"/>
                <a:gd name="T12" fmla="*/ 57 w 105"/>
                <a:gd name="T13" fmla="*/ 11 h 41"/>
                <a:gd name="T14" fmla="*/ 105 w 105"/>
                <a:gd name="T15" fmla="*/ 41 h 41"/>
                <a:gd name="T16" fmla="*/ 98 w 105"/>
                <a:gd name="T17" fmla="*/ 25 h 41"/>
                <a:gd name="T18" fmla="*/ 98 w 105"/>
                <a:gd name="T19" fmla="*/ 25 h 41"/>
                <a:gd name="T20" fmla="*/ 94 w 105"/>
                <a:gd name="T21" fmla="*/ 19 h 41"/>
                <a:gd name="T22" fmla="*/ 93 w 105"/>
                <a:gd name="T23" fmla="*/ 19 h 41"/>
                <a:gd name="T24" fmla="*/ 93 w 105"/>
                <a:gd name="T25" fmla="*/ 19 h 41"/>
                <a:gd name="T26" fmla="*/ 93 w 105"/>
                <a:gd name="T27" fmla="*/ 18 h 41"/>
                <a:gd name="T28" fmla="*/ 92 w 105"/>
                <a:gd name="T29" fmla="*/ 18 h 41"/>
                <a:gd name="T30" fmla="*/ 92 w 105"/>
                <a:gd name="T31" fmla="*/ 17 h 41"/>
                <a:gd name="T32" fmla="*/ 92 w 105"/>
                <a:gd name="T33" fmla="*/ 17 h 41"/>
                <a:gd name="T34" fmla="*/ 91 w 105"/>
                <a:gd name="T35" fmla="*/ 16 h 41"/>
                <a:gd name="T36" fmla="*/ 91 w 105"/>
                <a:gd name="T37" fmla="*/ 16 h 41"/>
                <a:gd name="T38" fmla="*/ 91 w 105"/>
                <a:gd name="T39" fmla="*/ 16 h 41"/>
                <a:gd name="T40" fmla="*/ 90 w 105"/>
                <a:gd name="T41" fmla="*/ 15 h 41"/>
                <a:gd name="T42" fmla="*/ 90 w 105"/>
                <a:gd name="T43" fmla="*/ 15 h 41"/>
                <a:gd name="T44" fmla="*/ 89 w 105"/>
                <a:gd name="T45" fmla="*/ 15 h 41"/>
                <a:gd name="T46" fmla="*/ 89 w 105"/>
                <a:gd name="T47" fmla="*/ 14 h 41"/>
                <a:gd name="T48" fmla="*/ 89 w 105"/>
                <a:gd name="T49" fmla="*/ 14 h 41"/>
                <a:gd name="T50" fmla="*/ 84 w 105"/>
                <a:gd name="T51" fmla="*/ 10 h 41"/>
                <a:gd name="T52" fmla="*/ 83 w 105"/>
                <a:gd name="T53" fmla="*/ 10 h 41"/>
                <a:gd name="T54" fmla="*/ 83 w 105"/>
                <a:gd name="T55" fmla="*/ 10 h 41"/>
                <a:gd name="T56" fmla="*/ 83 w 105"/>
                <a:gd name="T57" fmla="*/ 9 h 41"/>
                <a:gd name="T58" fmla="*/ 82 w 105"/>
                <a:gd name="T59" fmla="*/ 9 h 41"/>
                <a:gd name="T60" fmla="*/ 81 w 105"/>
                <a:gd name="T61" fmla="*/ 8 h 41"/>
                <a:gd name="T62" fmla="*/ 81 w 105"/>
                <a:gd name="T63" fmla="*/ 8 h 41"/>
                <a:gd name="T64" fmla="*/ 81 w 105"/>
                <a:gd name="T65" fmla="*/ 8 h 41"/>
                <a:gd name="T66" fmla="*/ 80 w 105"/>
                <a:gd name="T67" fmla="*/ 7 h 41"/>
                <a:gd name="T68" fmla="*/ 80 w 105"/>
                <a:gd name="T69" fmla="*/ 7 h 41"/>
                <a:gd name="T70" fmla="*/ 79 w 105"/>
                <a:gd name="T71" fmla="*/ 7 h 41"/>
                <a:gd name="T72" fmla="*/ 79 w 105"/>
                <a:gd name="T73" fmla="*/ 7 h 41"/>
                <a:gd name="T74" fmla="*/ 78 w 105"/>
                <a:gd name="T75" fmla="*/ 6 h 41"/>
                <a:gd name="T76" fmla="*/ 78 w 105"/>
                <a:gd name="T77" fmla="*/ 6 h 41"/>
                <a:gd name="T78" fmla="*/ 56 w 10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" h="41">
                  <a:moveTo>
                    <a:pt x="56" y="0"/>
                  </a:moveTo>
                  <a:cubicBezTo>
                    <a:pt x="43" y="0"/>
                    <a:pt x="27" y="5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4" y="18"/>
                    <a:pt x="2" y="1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0" y="18"/>
                    <a:pt x="39" y="11"/>
                    <a:pt x="57" y="11"/>
                  </a:cubicBezTo>
                  <a:cubicBezTo>
                    <a:pt x="75" y="11"/>
                    <a:pt x="93" y="19"/>
                    <a:pt x="105" y="41"/>
                  </a:cubicBezTo>
                  <a:cubicBezTo>
                    <a:pt x="103" y="35"/>
                    <a:pt x="101" y="30"/>
                    <a:pt x="98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7" y="23"/>
                    <a:pt x="95" y="21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7" y="13"/>
                    <a:pt x="86" y="11"/>
                    <a:pt x="84" y="10"/>
                  </a:cubicBezTo>
                  <a:cubicBezTo>
                    <a:pt x="84" y="10"/>
                    <a:pt x="84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2" y="3"/>
                    <a:pt x="64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07975" y="2713038"/>
              <a:ext cx="6350" cy="11112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2 w 5"/>
                <a:gd name="T5" fmla="*/ 4 h 8"/>
                <a:gd name="T6" fmla="*/ 5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3"/>
                    <a:pt x="2" y="4"/>
                  </a:cubicBezTo>
                  <a:cubicBezTo>
                    <a:pt x="3" y="5"/>
                    <a:pt x="4" y="7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17"/>
          <p:cNvSpPr>
            <a:spLocks/>
          </p:cNvSpPr>
          <p:nvPr/>
        </p:nvSpPr>
        <p:spPr bwMode="auto">
          <a:xfrm>
            <a:off x="4870464" y="3969238"/>
            <a:ext cx="508000" cy="1614487"/>
          </a:xfrm>
          <a:custGeom>
            <a:avLst/>
            <a:gdLst>
              <a:gd name="T0" fmla="*/ 61 w 338"/>
              <a:gd name="T1" fmla="*/ 985 h 1074"/>
              <a:gd name="T2" fmla="*/ 61 w 338"/>
              <a:gd name="T3" fmla="*/ 985 h 1074"/>
              <a:gd name="T4" fmla="*/ 62 w 338"/>
              <a:gd name="T5" fmla="*/ 159 h 1074"/>
              <a:gd name="T6" fmla="*/ 199 w 338"/>
              <a:gd name="T7" fmla="*/ 0 h 1074"/>
              <a:gd name="T8" fmla="*/ 338 w 338"/>
              <a:gd name="T9" fmla="*/ 160 h 1074"/>
              <a:gd name="T10" fmla="*/ 337 w 338"/>
              <a:gd name="T11" fmla="*/ 761 h 1074"/>
              <a:gd name="T12" fmla="*/ 337 w 338"/>
              <a:gd name="T13" fmla="*/ 986 h 1074"/>
              <a:gd name="T14" fmla="*/ 256 w 338"/>
              <a:gd name="T15" fmla="*/ 1067 h 1074"/>
              <a:gd name="T16" fmla="*/ 0 w 338"/>
              <a:gd name="T17" fmla="*/ 1067 h 1074"/>
              <a:gd name="T18" fmla="*/ 61 w 338"/>
              <a:gd name="T19" fmla="*/ 986 h 1074"/>
              <a:gd name="T20" fmla="*/ 61 w 338"/>
              <a:gd name="T21" fmla="*/ 985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1074">
                <a:moveTo>
                  <a:pt x="61" y="985"/>
                </a:moveTo>
                <a:cubicBezTo>
                  <a:pt x="61" y="985"/>
                  <a:pt x="61" y="985"/>
                  <a:pt x="61" y="985"/>
                </a:cubicBezTo>
                <a:cubicBezTo>
                  <a:pt x="62" y="159"/>
                  <a:pt x="62" y="159"/>
                  <a:pt x="62" y="159"/>
                </a:cubicBezTo>
                <a:cubicBezTo>
                  <a:pt x="199" y="0"/>
                  <a:pt x="199" y="0"/>
                  <a:pt x="199" y="0"/>
                </a:cubicBezTo>
                <a:cubicBezTo>
                  <a:pt x="338" y="160"/>
                  <a:pt x="338" y="160"/>
                  <a:pt x="338" y="160"/>
                </a:cubicBezTo>
                <a:cubicBezTo>
                  <a:pt x="337" y="761"/>
                  <a:pt x="337" y="761"/>
                  <a:pt x="337" y="761"/>
                </a:cubicBezTo>
                <a:cubicBezTo>
                  <a:pt x="337" y="836"/>
                  <a:pt x="337" y="911"/>
                  <a:pt x="337" y="986"/>
                </a:cubicBezTo>
                <a:cubicBezTo>
                  <a:pt x="337" y="1074"/>
                  <a:pt x="289" y="1067"/>
                  <a:pt x="256" y="1067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30" y="1066"/>
                  <a:pt x="61" y="1057"/>
                  <a:pt x="61" y="986"/>
                </a:cubicBezTo>
                <a:cubicBezTo>
                  <a:pt x="61" y="985"/>
                  <a:pt x="61" y="985"/>
                  <a:pt x="61" y="98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858781" y="3946850"/>
            <a:ext cx="384175" cy="1604963"/>
            <a:chOff x="-2060575" y="2630488"/>
            <a:chExt cx="384175" cy="1604962"/>
          </a:xfrm>
          <a:solidFill>
            <a:schemeClr val="bg1">
              <a:lumMod val="50000"/>
            </a:schemeClr>
          </a:solidFill>
        </p:grpSpPr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-1963738" y="2811463"/>
              <a:ext cx="55563" cy="1301750"/>
            </a:xfrm>
            <a:custGeom>
              <a:avLst/>
              <a:gdLst>
                <a:gd name="T0" fmla="*/ 37 w 37"/>
                <a:gd name="T1" fmla="*/ 0 h 866"/>
                <a:gd name="T2" fmla="*/ 0 w 37"/>
                <a:gd name="T3" fmla="*/ 39 h 866"/>
                <a:gd name="T4" fmla="*/ 0 w 37"/>
                <a:gd name="T5" fmla="*/ 866 h 866"/>
                <a:gd name="T6" fmla="*/ 0 w 37"/>
                <a:gd name="T7" fmla="*/ 866 h 866"/>
                <a:gd name="T8" fmla="*/ 9 w 37"/>
                <a:gd name="T9" fmla="*/ 866 h 866"/>
                <a:gd name="T10" fmla="*/ 9 w 37"/>
                <a:gd name="T11" fmla="*/ 866 h 866"/>
                <a:gd name="T12" fmla="*/ 9 w 37"/>
                <a:gd name="T13" fmla="*/ 865 h 866"/>
                <a:gd name="T14" fmla="*/ 9 w 37"/>
                <a:gd name="T15" fmla="*/ 865 h 866"/>
                <a:gd name="T16" fmla="*/ 9 w 37"/>
                <a:gd name="T17" fmla="*/ 39 h 866"/>
                <a:gd name="T18" fmla="*/ 37 w 37"/>
                <a:gd name="T19" fmla="*/ 8 h 866"/>
                <a:gd name="T20" fmla="*/ 37 w 37"/>
                <a:gd name="T2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866">
                  <a:moveTo>
                    <a:pt x="37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0" y="866"/>
                    <a:pt x="0" y="866"/>
                    <a:pt x="0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6"/>
                    <a:pt x="9" y="866"/>
                    <a:pt x="9" y="866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865"/>
                    <a:pt x="9" y="865"/>
                    <a:pt x="9" y="865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-1963738" y="4113213"/>
              <a:ext cx="12700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8 h 8"/>
                <a:gd name="T4" fmla="*/ 9 w 9"/>
                <a:gd name="T5" fmla="*/ 4 h 8"/>
                <a:gd name="T6" fmla="*/ 9 w 9"/>
                <a:gd name="T7" fmla="*/ 0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cubicBezTo>
                    <a:pt x="3" y="7"/>
                    <a:pt x="6" y="6"/>
                    <a:pt x="9" y="4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-2060575" y="4225925"/>
              <a:ext cx="66675" cy="9525"/>
            </a:xfrm>
            <a:custGeom>
              <a:avLst/>
              <a:gdLst>
                <a:gd name="T0" fmla="*/ 25 w 44"/>
                <a:gd name="T1" fmla="*/ 6 h 7"/>
                <a:gd name="T2" fmla="*/ 17 w 44"/>
                <a:gd name="T3" fmla="*/ 7 h 7"/>
                <a:gd name="T4" fmla="*/ 17 w 44"/>
                <a:gd name="T5" fmla="*/ 7 h 7"/>
                <a:gd name="T6" fmla="*/ 24 w 44"/>
                <a:gd name="T7" fmla="*/ 6 h 7"/>
                <a:gd name="T8" fmla="*/ 25 w 44"/>
                <a:gd name="T9" fmla="*/ 6 h 7"/>
                <a:gd name="T10" fmla="*/ 25 w 44"/>
                <a:gd name="T11" fmla="*/ 6 h 7"/>
                <a:gd name="T12" fmla="*/ 32 w 44"/>
                <a:gd name="T13" fmla="*/ 5 h 7"/>
                <a:gd name="T14" fmla="*/ 30 w 44"/>
                <a:gd name="T15" fmla="*/ 5 h 7"/>
                <a:gd name="T16" fmla="*/ 31 w 44"/>
                <a:gd name="T17" fmla="*/ 5 h 7"/>
                <a:gd name="T18" fmla="*/ 31 w 44"/>
                <a:gd name="T19" fmla="*/ 5 h 7"/>
                <a:gd name="T20" fmla="*/ 32 w 44"/>
                <a:gd name="T21" fmla="*/ 5 h 7"/>
                <a:gd name="T22" fmla="*/ 0 w 44"/>
                <a:gd name="T23" fmla="*/ 4 h 7"/>
                <a:gd name="T24" fmla="*/ 17 w 44"/>
                <a:gd name="T25" fmla="*/ 7 h 7"/>
                <a:gd name="T26" fmla="*/ 17 w 44"/>
                <a:gd name="T27" fmla="*/ 7 h 7"/>
                <a:gd name="T28" fmla="*/ 0 w 44"/>
                <a:gd name="T29" fmla="*/ 4 h 7"/>
                <a:gd name="T30" fmla="*/ 0 w 44"/>
                <a:gd name="T31" fmla="*/ 4 h 7"/>
                <a:gd name="T32" fmla="*/ 38 w 44"/>
                <a:gd name="T33" fmla="*/ 3 h 7"/>
                <a:gd name="T34" fmla="*/ 38 w 44"/>
                <a:gd name="T35" fmla="*/ 3 h 7"/>
                <a:gd name="T36" fmla="*/ 38 w 44"/>
                <a:gd name="T37" fmla="*/ 3 h 7"/>
                <a:gd name="T38" fmla="*/ 38 w 44"/>
                <a:gd name="T39" fmla="*/ 3 h 7"/>
                <a:gd name="T40" fmla="*/ 40 w 44"/>
                <a:gd name="T41" fmla="*/ 2 h 7"/>
                <a:gd name="T42" fmla="*/ 40 w 44"/>
                <a:gd name="T43" fmla="*/ 2 h 7"/>
                <a:gd name="T44" fmla="*/ 40 w 44"/>
                <a:gd name="T45" fmla="*/ 2 h 7"/>
                <a:gd name="T46" fmla="*/ 40 w 44"/>
                <a:gd name="T47" fmla="*/ 2 h 7"/>
                <a:gd name="T48" fmla="*/ 41 w 44"/>
                <a:gd name="T49" fmla="*/ 1 h 7"/>
                <a:gd name="T50" fmla="*/ 41 w 44"/>
                <a:gd name="T51" fmla="*/ 1 h 7"/>
                <a:gd name="T52" fmla="*/ 41 w 44"/>
                <a:gd name="T53" fmla="*/ 1 h 7"/>
                <a:gd name="T54" fmla="*/ 41 w 44"/>
                <a:gd name="T55" fmla="*/ 1 h 7"/>
                <a:gd name="T56" fmla="*/ 43 w 44"/>
                <a:gd name="T57" fmla="*/ 1 h 7"/>
                <a:gd name="T58" fmla="*/ 42 w 44"/>
                <a:gd name="T59" fmla="*/ 1 h 7"/>
                <a:gd name="T60" fmla="*/ 42 w 44"/>
                <a:gd name="T61" fmla="*/ 1 h 7"/>
                <a:gd name="T62" fmla="*/ 43 w 44"/>
                <a:gd name="T63" fmla="*/ 1 h 7"/>
                <a:gd name="T64" fmla="*/ 44 w 44"/>
                <a:gd name="T65" fmla="*/ 0 h 7"/>
                <a:gd name="T66" fmla="*/ 44 w 44"/>
                <a:gd name="T67" fmla="*/ 0 h 7"/>
                <a:gd name="T68" fmla="*/ 44 w 44"/>
                <a:gd name="T69" fmla="*/ 0 h 7"/>
                <a:gd name="T70" fmla="*/ 44 w 44"/>
                <a:gd name="T71" fmla="*/ 0 h 7"/>
                <a:gd name="T72" fmla="*/ 44 w 44"/>
                <a:gd name="T73" fmla="*/ 0 h 7"/>
                <a:gd name="T74" fmla="*/ 44 w 44"/>
                <a:gd name="T75" fmla="*/ 0 h 7"/>
                <a:gd name="T76" fmla="*/ 44 w 44"/>
                <a:gd name="T77" fmla="*/ 0 h 7"/>
                <a:gd name="T78" fmla="*/ 44 w 44"/>
                <a:gd name="T79" fmla="*/ 0 h 7"/>
                <a:gd name="T80" fmla="*/ 44 w 44"/>
                <a:gd name="T81" fmla="*/ 0 h 7"/>
                <a:gd name="T82" fmla="*/ 44 w 44"/>
                <a:gd name="T8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" h="7">
                  <a:moveTo>
                    <a:pt x="25" y="6"/>
                  </a:moveTo>
                  <a:cubicBezTo>
                    <a:pt x="22" y="6"/>
                    <a:pt x="20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7"/>
                    <a:pt x="22" y="6"/>
                    <a:pt x="24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moveTo>
                    <a:pt x="32" y="5"/>
                  </a:moveTo>
                  <a:cubicBezTo>
                    <a:pt x="31" y="5"/>
                    <a:pt x="31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2" y="5"/>
                  </a:cubicBezTo>
                  <a:moveTo>
                    <a:pt x="0" y="4"/>
                  </a:moveTo>
                  <a:cubicBezTo>
                    <a:pt x="6" y="6"/>
                    <a:pt x="11" y="6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1" y="6"/>
                    <a:pt x="6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38" y="3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moveTo>
                    <a:pt x="40" y="2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moveTo>
                    <a:pt x="41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moveTo>
                    <a:pt x="43" y="1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1"/>
                    <a:pt x="43" y="1"/>
                    <a:pt x="43" y="1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-2060575" y="4132263"/>
              <a:ext cx="109538" cy="103187"/>
            </a:xfrm>
            <a:custGeom>
              <a:avLst/>
              <a:gdLst>
                <a:gd name="T0" fmla="*/ 64 w 73"/>
                <a:gd name="T1" fmla="*/ 0 h 69"/>
                <a:gd name="T2" fmla="*/ 5 w 73"/>
                <a:gd name="T3" fmla="*/ 66 h 69"/>
                <a:gd name="T4" fmla="*/ 0 w 73"/>
                <a:gd name="T5" fmla="*/ 66 h 69"/>
                <a:gd name="T6" fmla="*/ 17 w 73"/>
                <a:gd name="T7" fmla="*/ 69 h 69"/>
                <a:gd name="T8" fmla="*/ 17 w 73"/>
                <a:gd name="T9" fmla="*/ 69 h 69"/>
                <a:gd name="T10" fmla="*/ 25 w 73"/>
                <a:gd name="T11" fmla="*/ 68 h 69"/>
                <a:gd name="T12" fmla="*/ 25 w 73"/>
                <a:gd name="T13" fmla="*/ 68 h 69"/>
                <a:gd name="T14" fmla="*/ 26 w 73"/>
                <a:gd name="T15" fmla="*/ 68 h 69"/>
                <a:gd name="T16" fmla="*/ 27 w 73"/>
                <a:gd name="T17" fmla="*/ 68 h 69"/>
                <a:gd name="T18" fmla="*/ 27 w 73"/>
                <a:gd name="T19" fmla="*/ 68 h 69"/>
                <a:gd name="T20" fmla="*/ 28 w 73"/>
                <a:gd name="T21" fmla="*/ 67 h 69"/>
                <a:gd name="T22" fmla="*/ 28 w 73"/>
                <a:gd name="T23" fmla="*/ 67 h 69"/>
                <a:gd name="T24" fmla="*/ 29 w 73"/>
                <a:gd name="T25" fmla="*/ 67 h 69"/>
                <a:gd name="T26" fmla="*/ 30 w 73"/>
                <a:gd name="T27" fmla="*/ 67 h 69"/>
                <a:gd name="T28" fmla="*/ 30 w 73"/>
                <a:gd name="T29" fmla="*/ 67 h 69"/>
                <a:gd name="T30" fmla="*/ 32 w 73"/>
                <a:gd name="T31" fmla="*/ 67 h 69"/>
                <a:gd name="T32" fmla="*/ 38 w 73"/>
                <a:gd name="T33" fmla="*/ 65 h 69"/>
                <a:gd name="T34" fmla="*/ 38 w 73"/>
                <a:gd name="T35" fmla="*/ 65 h 69"/>
                <a:gd name="T36" fmla="*/ 38 w 73"/>
                <a:gd name="T37" fmla="*/ 65 h 69"/>
                <a:gd name="T38" fmla="*/ 39 w 73"/>
                <a:gd name="T39" fmla="*/ 64 h 69"/>
                <a:gd name="T40" fmla="*/ 39 w 73"/>
                <a:gd name="T41" fmla="*/ 64 h 69"/>
                <a:gd name="T42" fmla="*/ 40 w 73"/>
                <a:gd name="T43" fmla="*/ 64 h 69"/>
                <a:gd name="T44" fmla="*/ 40 w 73"/>
                <a:gd name="T45" fmla="*/ 64 h 69"/>
                <a:gd name="T46" fmla="*/ 40 w 73"/>
                <a:gd name="T47" fmla="*/ 64 h 69"/>
                <a:gd name="T48" fmla="*/ 41 w 73"/>
                <a:gd name="T49" fmla="*/ 63 h 69"/>
                <a:gd name="T50" fmla="*/ 41 w 73"/>
                <a:gd name="T51" fmla="*/ 63 h 69"/>
                <a:gd name="T52" fmla="*/ 41 w 73"/>
                <a:gd name="T53" fmla="*/ 63 h 69"/>
                <a:gd name="T54" fmla="*/ 42 w 73"/>
                <a:gd name="T55" fmla="*/ 63 h 69"/>
                <a:gd name="T56" fmla="*/ 43 w 73"/>
                <a:gd name="T57" fmla="*/ 63 h 69"/>
                <a:gd name="T58" fmla="*/ 43 w 73"/>
                <a:gd name="T59" fmla="*/ 63 h 69"/>
                <a:gd name="T60" fmla="*/ 44 w 73"/>
                <a:gd name="T61" fmla="*/ 62 h 69"/>
                <a:gd name="T62" fmla="*/ 44 w 73"/>
                <a:gd name="T63" fmla="*/ 62 h 69"/>
                <a:gd name="T64" fmla="*/ 44 w 73"/>
                <a:gd name="T65" fmla="*/ 62 h 69"/>
                <a:gd name="T66" fmla="*/ 44 w 73"/>
                <a:gd name="T67" fmla="*/ 62 h 69"/>
                <a:gd name="T68" fmla="*/ 44 w 73"/>
                <a:gd name="T69" fmla="*/ 62 h 69"/>
                <a:gd name="T70" fmla="*/ 44 w 73"/>
                <a:gd name="T71" fmla="*/ 62 h 69"/>
                <a:gd name="T72" fmla="*/ 44 w 73"/>
                <a:gd name="T73" fmla="*/ 62 h 69"/>
                <a:gd name="T74" fmla="*/ 73 w 73"/>
                <a:gd name="T75" fmla="*/ 0 h 69"/>
                <a:gd name="T76" fmla="*/ 64 w 73"/>
                <a:gd name="T7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9">
                  <a:moveTo>
                    <a:pt x="64" y="0"/>
                  </a:moveTo>
                  <a:cubicBezTo>
                    <a:pt x="61" y="33"/>
                    <a:pt x="46" y="66"/>
                    <a:pt x="5" y="66"/>
                  </a:cubicBezTo>
                  <a:cubicBezTo>
                    <a:pt x="3" y="66"/>
                    <a:pt x="2" y="66"/>
                    <a:pt x="0" y="66"/>
                  </a:cubicBezTo>
                  <a:cubicBezTo>
                    <a:pt x="6" y="68"/>
                    <a:pt x="11" y="68"/>
                    <a:pt x="17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0" y="69"/>
                    <a:pt x="22" y="68"/>
                    <a:pt x="25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1" y="67"/>
                    <a:pt x="31" y="67"/>
                    <a:pt x="32" y="67"/>
                  </a:cubicBezTo>
                  <a:cubicBezTo>
                    <a:pt x="34" y="66"/>
                    <a:pt x="36" y="66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53"/>
                    <a:pt x="71" y="36"/>
                    <a:pt x="73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-1706563" y="4235450"/>
              <a:ext cx="30163" cy="0"/>
            </a:xfrm>
            <a:custGeom>
              <a:avLst/>
              <a:gdLst>
                <a:gd name="T0" fmla="*/ 0 w 20"/>
                <a:gd name="T1" fmla="*/ 13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cubicBezTo>
                    <a:pt x="4" y="0"/>
                    <a:pt x="9" y="0"/>
                    <a:pt x="13" y="0"/>
                  </a:cubicBezTo>
                  <a:cubicBezTo>
                    <a:pt x="15" y="0"/>
                    <a:pt x="18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-1963738" y="2630488"/>
              <a:ext cx="220663" cy="1501775"/>
            </a:xfrm>
            <a:custGeom>
              <a:avLst/>
              <a:gdLst>
                <a:gd name="T0" fmla="*/ 9 w 147"/>
                <a:gd name="T1" fmla="*/ 990 h 998"/>
                <a:gd name="T2" fmla="*/ 0 w 147"/>
                <a:gd name="T3" fmla="*/ 994 h 998"/>
                <a:gd name="T4" fmla="*/ 0 w 147"/>
                <a:gd name="T5" fmla="*/ 998 h 998"/>
                <a:gd name="T6" fmla="*/ 9 w 147"/>
                <a:gd name="T7" fmla="*/ 998 h 998"/>
                <a:gd name="T8" fmla="*/ 9 w 147"/>
                <a:gd name="T9" fmla="*/ 994 h 998"/>
                <a:gd name="T10" fmla="*/ 9 w 147"/>
                <a:gd name="T11" fmla="*/ 994 h 998"/>
                <a:gd name="T12" fmla="*/ 9 w 147"/>
                <a:gd name="T13" fmla="*/ 990 h 998"/>
                <a:gd name="T14" fmla="*/ 147 w 147"/>
                <a:gd name="T15" fmla="*/ 0 h 998"/>
                <a:gd name="T16" fmla="*/ 37 w 147"/>
                <a:gd name="T17" fmla="*/ 120 h 998"/>
                <a:gd name="T18" fmla="*/ 37 w 147"/>
                <a:gd name="T19" fmla="*/ 128 h 998"/>
                <a:gd name="T20" fmla="*/ 147 w 147"/>
                <a:gd name="T21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998">
                  <a:moveTo>
                    <a:pt x="9" y="990"/>
                  </a:moveTo>
                  <a:cubicBezTo>
                    <a:pt x="6" y="992"/>
                    <a:pt x="3" y="993"/>
                    <a:pt x="0" y="994"/>
                  </a:cubicBezTo>
                  <a:cubicBezTo>
                    <a:pt x="0" y="996"/>
                    <a:pt x="0" y="997"/>
                    <a:pt x="0" y="998"/>
                  </a:cubicBezTo>
                  <a:cubicBezTo>
                    <a:pt x="9" y="998"/>
                    <a:pt x="9" y="998"/>
                    <a:pt x="9" y="998"/>
                  </a:cubicBezTo>
                  <a:cubicBezTo>
                    <a:pt x="9" y="997"/>
                    <a:pt x="9" y="995"/>
                    <a:pt x="9" y="994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9" y="992"/>
                    <a:pt x="9" y="991"/>
                    <a:pt x="9" y="990"/>
                  </a:cubicBezTo>
                  <a:moveTo>
                    <a:pt x="147" y="0"/>
                  </a:moveTo>
                  <a:cubicBezTo>
                    <a:pt x="37" y="120"/>
                    <a:pt x="37" y="120"/>
                    <a:pt x="37" y="120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24"/>
          <p:cNvSpPr>
            <a:spLocks/>
          </p:cNvSpPr>
          <p:nvPr/>
        </p:nvSpPr>
        <p:spPr bwMode="auto">
          <a:xfrm>
            <a:off x="4852371" y="2937436"/>
            <a:ext cx="1514475" cy="1109663"/>
          </a:xfrm>
          <a:custGeom>
            <a:avLst/>
            <a:gdLst>
              <a:gd name="T0" fmla="*/ 212 w 1006"/>
              <a:gd name="T1" fmla="*/ 93 h 737"/>
              <a:gd name="T2" fmla="*/ 212 w 1006"/>
              <a:gd name="T3" fmla="*/ 93 h 737"/>
              <a:gd name="T4" fmla="*/ 934 w 1006"/>
              <a:gd name="T5" fmla="*/ 496 h 737"/>
              <a:gd name="T6" fmla="*/ 1006 w 1006"/>
              <a:gd name="T7" fmla="*/ 693 h 737"/>
              <a:gd name="T8" fmla="*/ 799 w 1006"/>
              <a:gd name="T9" fmla="*/ 737 h 737"/>
              <a:gd name="T10" fmla="*/ 274 w 1006"/>
              <a:gd name="T11" fmla="*/ 444 h 737"/>
              <a:gd name="T12" fmla="*/ 77 w 1006"/>
              <a:gd name="T13" fmla="*/ 334 h 737"/>
              <a:gd name="T14" fmla="*/ 46 w 1006"/>
              <a:gd name="T15" fmla="*/ 223 h 737"/>
              <a:gd name="T16" fmla="*/ 170 w 1006"/>
              <a:gd name="T17" fmla="*/ 0 h 737"/>
              <a:gd name="T18" fmla="*/ 212 w 1006"/>
              <a:gd name="T19" fmla="*/ 93 h 737"/>
              <a:gd name="T20" fmla="*/ 212 w 1006"/>
              <a:gd name="T21" fmla="*/ 9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6" h="737">
                <a:moveTo>
                  <a:pt x="212" y="93"/>
                </a:moveTo>
                <a:cubicBezTo>
                  <a:pt x="212" y="93"/>
                  <a:pt x="212" y="93"/>
                  <a:pt x="212" y="93"/>
                </a:cubicBezTo>
                <a:cubicBezTo>
                  <a:pt x="934" y="496"/>
                  <a:pt x="934" y="496"/>
                  <a:pt x="934" y="496"/>
                </a:cubicBezTo>
                <a:cubicBezTo>
                  <a:pt x="1006" y="693"/>
                  <a:pt x="1006" y="693"/>
                  <a:pt x="1006" y="693"/>
                </a:cubicBezTo>
                <a:cubicBezTo>
                  <a:pt x="799" y="737"/>
                  <a:pt x="799" y="737"/>
                  <a:pt x="799" y="737"/>
                </a:cubicBezTo>
                <a:cubicBezTo>
                  <a:pt x="274" y="444"/>
                  <a:pt x="274" y="444"/>
                  <a:pt x="274" y="444"/>
                </a:cubicBezTo>
                <a:cubicBezTo>
                  <a:pt x="208" y="407"/>
                  <a:pt x="143" y="370"/>
                  <a:pt x="77" y="334"/>
                </a:cubicBezTo>
                <a:cubicBezTo>
                  <a:pt x="0" y="291"/>
                  <a:pt x="29" y="252"/>
                  <a:pt x="46" y="223"/>
                </a:cubicBezTo>
                <a:cubicBezTo>
                  <a:pt x="170" y="0"/>
                  <a:pt x="170" y="0"/>
                  <a:pt x="170" y="0"/>
                </a:cubicBezTo>
                <a:cubicBezTo>
                  <a:pt x="157" y="26"/>
                  <a:pt x="150" y="58"/>
                  <a:pt x="212" y="93"/>
                </a:cubicBezTo>
                <a:cubicBezTo>
                  <a:pt x="212" y="93"/>
                  <a:pt x="212" y="93"/>
                  <a:pt x="212" y="9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auto">
          <a:xfrm>
            <a:off x="5087627" y="2930853"/>
            <a:ext cx="1270000" cy="1055687"/>
          </a:xfrm>
          <a:custGeom>
            <a:avLst/>
            <a:gdLst>
              <a:gd name="T0" fmla="*/ 54 w 844"/>
              <a:gd name="T1" fmla="*/ 93 h 702"/>
              <a:gd name="T2" fmla="*/ 50 w 844"/>
              <a:gd name="T3" fmla="*/ 101 h 702"/>
              <a:gd name="T4" fmla="*/ 50 w 844"/>
              <a:gd name="T5" fmla="*/ 101 h 702"/>
              <a:gd name="T6" fmla="*/ 51 w 844"/>
              <a:gd name="T7" fmla="*/ 102 h 702"/>
              <a:gd name="T8" fmla="*/ 51 w 844"/>
              <a:gd name="T9" fmla="*/ 102 h 702"/>
              <a:gd name="T10" fmla="*/ 772 w 844"/>
              <a:gd name="T11" fmla="*/ 505 h 702"/>
              <a:gd name="T12" fmla="*/ 844 w 844"/>
              <a:gd name="T13" fmla="*/ 702 h 702"/>
              <a:gd name="T14" fmla="*/ 777 w 844"/>
              <a:gd name="T15" fmla="*/ 497 h 702"/>
              <a:gd name="T16" fmla="*/ 54 w 844"/>
              <a:gd name="T17" fmla="*/ 93 h 702"/>
              <a:gd name="T18" fmla="*/ 54 w 844"/>
              <a:gd name="T19" fmla="*/ 93 h 702"/>
              <a:gd name="T20" fmla="*/ 0 w 844"/>
              <a:gd name="T21" fmla="*/ 36 h 702"/>
              <a:gd name="T22" fmla="*/ 0 w 844"/>
              <a:gd name="T23" fmla="*/ 36 h 702"/>
              <a:gd name="T24" fmla="*/ 0 w 844"/>
              <a:gd name="T25" fmla="*/ 36 h 702"/>
              <a:gd name="T26" fmla="*/ 0 w 844"/>
              <a:gd name="T27" fmla="*/ 36 h 702"/>
              <a:gd name="T28" fmla="*/ 3 w 844"/>
              <a:gd name="T29" fmla="*/ 22 h 702"/>
              <a:gd name="T30" fmla="*/ 3 w 844"/>
              <a:gd name="T31" fmla="*/ 22 h 702"/>
              <a:gd name="T32" fmla="*/ 3 w 844"/>
              <a:gd name="T33" fmla="*/ 22 h 702"/>
              <a:gd name="T34" fmla="*/ 3 w 844"/>
              <a:gd name="T35" fmla="*/ 23 h 702"/>
              <a:gd name="T36" fmla="*/ 3 w 844"/>
              <a:gd name="T37" fmla="*/ 22 h 702"/>
              <a:gd name="T38" fmla="*/ 4 w 844"/>
              <a:gd name="T39" fmla="*/ 20 h 702"/>
              <a:gd name="T40" fmla="*/ 4 w 844"/>
              <a:gd name="T41" fmla="*/ 20 h 702"/>
              <a:gd name="T42" fmla="*/ 4 w 844"/>
              <a:gd name="T43" fmla="*/ 20 h 702"/>
              <a:gd name="T44" fmla="*/ 4 w 844"/>
              <a:gd name="T45" fmla="*/ 20 h 702"/>
              <a:gd name="T46" fmla="*/ 6 w 844"/>
              <a:gd name="T47" fmla="*/ 14 h 702"/>
              <a:gd name="T48" fmla="*/ 5 w 844"/>
              <a:gd name="T49" fmla="*/ 17 h 702"/>
              <a:gd name="T50" fmla="*/ 6 w 844"/>
              <a:gd name="T51" fmla="*/ 14 h 702"/>
              <a:gd name="T52" fmla="*/ 17 w 844"/>
              <a:gd name="T53" fmla="*/ 0 h 702"/>
              <a:gd name="T54" fmla="*/ 7 w 844"/>
              <a:gd name="T55" fmla="*/ 13 h 702"/>
              <a:gd name="T56" fmla="*/ 7 w 844"/>
              <a:gd name="T57" fmla="*/ 13 h 702"/>
              <a:gd name="T58" fmla="*/ 7 w 844"/>
              <a:gd name="T59" fmla="*/ 13 h 702"/>
              <a:gd name="T60" fmla="*/ 17 w 844"/>
              <a:gd name="T61" fmla="*/ 0 h 702"/>
              <a:gd name="T62" fmla="*/ 17 w 844"/>
              <a:gd name="T63" fmla="*/ 0 h 702"/>
              <a:gd name="T64" fmla="*/ 17 w 844"/>
              <a:gd name="T65" fmla="*/ 0 h 702"/>
              <a:gd name="T66" fmla="*/ 17 w 844"/>
              <a:gd name="T6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4" h="702">
                <a:moveTo>
                  <a:pt x="54" y="93"/>
                </a:moveTo>
                <a:cubicBezTo>
                  <a:pt x="50" y="101"/>
                  <a:pt x="50" y="101"/>
                  <a:pt x="50" y="101"/>
                </a:cubicBezTo>
                <a:cubicBezTo>
                  <a:pt x="50" y="101"/>
                  <a:pt x="50" y="101"/>
                  <a:pt x="50" y="101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772" y="505"/>
                  <a:pt x="772" y="505"/>
                  <a:pt x="772" y="505"/>
                </a:cubicBezTo>
                <a:cubicBezTo>
                  <a:pt x="844" y="702"/>
                  <a:pt x="844" y="702"/>
                  <a:pt x="844" y="702"/>
                </a:cubicBezTo>
                <a:cubicBezTo>
                  <a:pt x="777" y="497"/>
                  <a:pt x="777" y="497"/>
                  <a:pt x="777" y="497"/>
                </a:cubicBezTo>
                <a:cubicBezTo>
                  <a:pt x="54" y="93"/>
                  <a:pt x="54" y="93"/>
                  <a:pt x="54" y="93"/>
                </a:cubicBezTo>
                <a:cubicBezTo>
                  <a:pt x="54" y="93"/>
                  <a:pt x="54" y="93"/>
                  <a:pt x="54" y="93"/>
                </a:cubicBezTo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6"/>
                  <a:pt x="0" y="36"/>
                </a:cubicBezTo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3"/>
                  <a:pt x="3" y="23"/>
                  <a:pt x="3" y="23"/>
                </a:cubicBezTo>
                <a:cubicBezTo>
                  <a:pt x="3" y="22"/>
                  <a:pt x="3" y="22"/>
                  <a:pt x="3" y="22"/>
                </a:cubicBezTo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moveTo>
                  <a:pt x="6" y="14"/>
                </a:moveTo>
                <a:cubicBezTo>
                  <a:pt x="6" y="15"/>
                  <a:pt x="6" y="16"/>
                  <a:pt x="5" y="17"/>
                </a:cubicBezTo>
                <a:cubicBezTo>
                  <a:pt x="6" y="16"/>
                  <a:pt x="6" y="15"/>
                  <a:pt x="6" y="14"/>
                </a:cubicBezTo>
                <a:moveTo>
                  <a:pt x="17" y="0"/>
                </a:moveTo>
                <a:cubicBezTo>
                  <a:pt x="13" y="4"/>
                  <a:pt x="10" y="8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3"/>
                  <a:pt x="7" y="13"/>
                  <a:pt x="7" y="13"/>
                </a:cubicBezTo>
                <a:cubicBezTo>
                  <a:pt x="10" y="8"/>
                  <a:pt x="13" y="4"/>
                  <a:pt x="17" y="0"/>
                </a:cubicBezTo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17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26"/>
          <p:cNvSpPr>
            <a:spLocks/>
          </p:cNvSpPr>
          <p:nvPr/>
        </p:nvSpPr>
        <p:spPr bwMode="auto">
          <a:xfrm>
            <a:off x="5077434" y="2929187"/>
            <a:ext cx="95251" cy="152400"/>
          </a:xfrm>
          <a:custGeom>
            <a:avLst/>
            <a:gdLst>
              <a:gd name="T0" fmla="*/ 26 w 63"/>
              <a:gd name="T1" fmla="*/ 0 h 101"/>
              <a:gd name="T2" fmla="*/ 26 w 63"/>
              <a:gd name="T3" fmla="*/ 0 h 101"/>
              <a:gd name="T4" fmla="*/ 26 w 63"/>
              <a:gd name="T5" fmla="*/ 0 h 101"/>
              <a:gd name="T6" fmla="*/ 26 w 63"/>
              <a:gd name="T7" fmla="*/ 0 h 101"/>
              <a:gd name="T8" fmla="*/ 16 w 63"/>
              <a:gd name="T9" fmla="*/ 13 h 101"/>
              <a:gd name="T10" fmla="*/ 16 w 63"/>
              <a:gd name="T11" fmla="*/ 13 h 101"/>
              <a:gd name="T12" fmla="*/ 16 w 63"/>
              <a:gd name="T13" fmla="*/ 13 h 101"/>
              <a:gd name="T14" fmla="*/ 15 w 63"/>
              <a:gd name="T15" fmla="*/ 14 h 101"/>
              <a:gd name="T16" fmla="*/ 14 w 63"/>
              <a:gd name="T17" fmla="*/ 17 h 101"/>
              <a:gd name="T18" fmla="*/ 13 w 63"/>
              <a:gd name="T19" fmla="*/ 20 h 101"/>
              <a:gd name="T20" fmla="*/ 13 w 63"/>
              <a:gd name="T21" fmla="*/ 20 h 101"/>
              <a:gd name="T22" fmla="*/ 13 w 63"/>
              <a:gd name="T23" fmla="*/ 20 h 101"/>
              <a:gd name="T24" fmla="*/ 12 w 63"/>
              <a:gd name="T25" fmla="*/ 21 h 101"/>
              <a:gd name="T26" fmla="*/ 12 w 63"/>
              <a:gd name="T27" fmla="*/ 21 h 101"/>
              <a:gd name="T28" fmla="*/ 12 w 63"/>
              <a:gd name="T29" fmla="*/ 22 h 101"/>
              <a:gd name="T30" fmla="*/ 12 w 63"/>
              <a:gd name="T31" fmla="*/ 23 h 101"/>
              <a:gd name="T32" fmla="*/ 12 w 63"/>
              <a:gd name="T33" fmla="*/ 23 h 101"/>
              <a:gd name="T34" fmla="*/ 11 w 63"/>
              <a:gd name="T35" fmla="*/ 24 h 101"/>
              <a:gd name="T36" fmla="*/ 11 w 63"/>
              <a:gd name="T37" fmla="*/ 25 h 101"/>
              <a:gd name="T38" fmla="*/ 11 w 63"/>
              <a:gd name="T39" fmla="*/ 25 h 101"/>
              <a:gd name="T40" fmla="*/ 11 w 63"/>
              <a:gd name="T41" fmla="*/ 26 h 101"/>
              <a:gd name="T42" fmla="*/ 11 w 63"/>
              <a:gd name="T43" fmla="*/ 26 h 101"/>
              <a:gd name="T44" fmla="*/ 9 w 63"/>
              <a:gd name="T45" fmla="*/ 33 h 101"/>
              <a:gd name="T46" fmla="*/ 9 w 63"/>
              <a:gd name="T47" fmla="*/ 33 h 101"/>
              <a:gd name="T48" fmla="*/ 9 w 63"/>
              <a:gd name="T49" fmla="*/ 34 h 101"/>
              <a:gd name="T50" fmla="*/ 9 w 63"/>
              <a:gd name="T51" fmla="*/ 35 h 101"/>
              <a:gd name="T52" fmla="*/ 9 w 63"/>
              <a:gd name="T53" fmla="*/ 36 h 101"/>
              <a:gd name="T54" fmla="*/ 9 w 63"/>
              <a:gd name="T55" fmla="*/ 36 h 101"/>
              <a:gd name="T56" fmla="*/ 9 w 63"/>
              <a:gd name="T57" fmla="*/ 36 h 101"/>
              <a:gd name="T58" fmla="*/ 9 w 63"/>
              <a:gd name="T59" fmla="*/ 37 h 101"/>
              <a:gd name="T60" fmla="*/ 9 w 63"/>
              <a:gd name="T61" fmla="*/ 37 h 101"/>
              <a:gd name="T62" fmla="*/ 9 w 63"/>
              <a:gd name="T63" fmla="*/ 38 h 101"/>
              <a:gd name="T64" fmla="*/ 9 w 63"/>
              <a:gd name="T65" fmla="*/ 38 h 101"/>
              <a:gd name="T66" fmla="*/ 9 w 63"/>
              <a:gd name="T67" fmla="*/ 40 h 101"/>
              <a:gd name="T68" fmla="*/ 9 w 63"/>
              <a:gd name="T69" fmla="*/ 40 h 101"/>
              <a:gd name="T70" fmla="*/ 52 w 63"/>
              <a:gd name="T71" fmla="*/ 98 h 101"/>
              <a:gd name="T72" fmla="*/ 52 w 63"/>
              <a:gd name="T73" fmla="*/ 98 h 101"/>
              <a:gd name="T74" fmla="*/ 59 w 63"/>
              <a:gd name="T75" fmla="*/ 101 h 101"/>
              <a:gd name="T76" fmla="*/ 63 w 63"/>
              <a:gd name="T77" fmla="*/ 93 h 101"/>
              <a:gd name="T78" fmla="*/ 26 w 63"/>
              <a:gd name="T79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" h="101">
                <a:moveTo>
                  <a:pt x="26" y="0"/>
                </a:move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2" y="4"/>
                  <a:pt x="19" y="8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3"/>
                  <a:pt x="15" y="13"/>
                  <a:pt x="15" y="14"/>
                </a:cubicBezTo>
                <a:cubicBezTo>
                  <a:pt x="15" y="15"/>
                  <a:pt x="15" y="16"/>
                  <a:pt x="14" y="17"/>
                </a:cubicBezTo>
                <a:cubicBezTo>
                  <a:pt x="14" y="18"/>
                  <a:pt x="13" y="19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8"/>
                  <a:pt x="10" y="31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9"/>
                  <a:pt x="9" y="39"/>
                  <a:pt x="9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58"/>
                  <a:pt x="19" y="77"/>
                  <a:pt x="52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4" y="99"/>
                  <a:pt x="57" y="100"/>
                  <a:pt x="59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30" y="75"/>
                  <a:pt x="0" y="41"/>
                  <a:pt x="26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TextBox 51"/>
          <p:cNvSpPr txBox="1"/>
          <p:nvPr/>
        </p:nvSpPr>
        <p:spPr>
          <a:xfrm rot="1649371">
            <a:off x="5267773" y="3405861"/>
            <a:ext cx="649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Front</a:t>
            </a:r>
            <a:endParaRPr lang="zh-CN" altLang="en-US" sz="16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43" name="TextBox 52"/>
          <p:cNvSpPr txBox="1"/>
          <p:nvPr/>
        </p:nvSpPr>
        <p:spPr>
          <a:xfrm rot="16200000">
            <a:off x="4954514" y="4612716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 smtClean="0"/>
              <a:t>QC</a:t>
            </a:r>
            <a:endParaRPr lang="zh-CN" altLang="en-US" sz="1600" dirty="0"/>
          </a:p>
        </p:txBody>
      </p:sp>
      <p:sp>
        <p:nvSpPr>
          <p:cNvPr id="44" name="TextBox 100"/>
          <p:cNvSpPr txBox="1"/>
          <p:nvPr/>
        </p:nvSpPr>
        <p:spPr>
          <a:xfrm rot="19652838">
            <a:off x="6537294" y="4423407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defRPr>
            </a:lvl1pPr>
          </a:lstStyle>
          <a:p>
            <a:r>
              <a:rPr lang="en-US" altLang="zh-CN" sz="1600" dirty="0" smtClean="0"/>
              <a:t>End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3328219" y="2114862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样式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页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面逻辑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互动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08803" y="3172298"/>
            <a:ext cx="2809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后端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性能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务逻辑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数据存储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171083" y="5837168"/>
            <a:ext cx="28092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测试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专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注测试产品所给的需求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关注点分离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何学习新技术？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56" y="0"/>
            <a:ext cx="6293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发中遇到问题如何解决？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70" y="2352901"/>
            <a:ext cx="90582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6703" y="845724"/>
            <a:ext cx="2245488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6921" y="1013365"/>
            <a:ext cx="2689956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8148" y="2729569"/>
            <a:ext cx="1947513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2996" y="1441623"/>
            <a:ext cx="2606873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6876" y="473053"/>
            <a:ext cx="1644608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2517" y="2863156"/>
            <a:ext cx="1130239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6883" y="4503323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3471" y="4325230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3761" y="4912257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7154" y="4570167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5768" y="6074691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1193" y="1314991"/>
            <a:ext cx="1656813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0406" y="2352147"/>
            <a:ext cx="817868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5587" y="3104117"/>
            <a:ext cx="446864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206" y="2457951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022" y="2863153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8568" y="3534632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7622" y="1076999"/>
            <a:ext cx="245420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4029" y="3517142"/>
            <a:ext cx="245420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4995" y="307562"/>
            <a:ext cx="245420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09575" y="1687036"/>
            <a:ext cx="490840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3797" y="2096797"/>
            <a:ext cx="2664415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1229" y="4954389"/>
            <a:ext cx="5509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0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样式混乱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42" y="0"/>
            <a:ext cx="418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4559" y="-685186"/>
            <a:ext cx="6781080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2802" y="2512764"/>
            <a:ext cx="34562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2800" y="3588903"/>
            <a:ext cx="2060308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上问题纠缠不清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9" y="983409"/>
            <a:ext cx="5977525" cy="5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9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前端调试需要搭建后端环境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26" y="929758"/>
            <a:ext cx="6032116" cy="59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3542" y="804428"/>
            <a:ext cx="82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8571" y="332773"/>
            <a:ext cx="590551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158" y="351898"/>
            <a:ext cx="4690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怪兽级项目的诞生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84" y="0"/>
            <a:ext cx="418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1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123" y="-538250"/>
            <a:ext cx="2555690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58567" y="96085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单总结如下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8567" y="1854558"/>
            <a:ext cx="84825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前端开发存在的问题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前后端开发不同步，往往前端需要等待后端人员完成服务后才能调试开发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测试出问题后，前后端开发人员相互甩锅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前端测试接口非常困难，总是期望后端能提供假数据进行测试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前端调试接口时过度依赖后端环境（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运行环境、数据库等非前端操作环境）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前端线上出问题严重依赖后端（我只是想调试下按钮样式）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58566" y="4119093"/>
            <a:ext cx="64748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端开发存在的问题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配合前端开发不胜其烦，前端不能完美按照接口对接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基于现有的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企业开发框架太过复杂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项目在继续扩展还是拆分独立服务上纠结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一个怪兽级项目正在冉冉升起，且只能眼睁睁的看着他出现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配置文件简直是噩梦（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DEV/QA/UAT/PRODUCT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98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</p:bldLst>
  </p:timing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2033</Words>
  <Application>Microsoft Office PowerPoint</Application>
  <PresentationFormat>宽屏</PresentationFormat>
  <Paragraphs>283</Paragraphs>
  <Slides>50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Kozuka Gothic Pro B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无知天堂</cp:lastModifiedBy>
  <cp:revision>328</cp:revision>
  <dcterms:created xsi:type="dcterms:W3CDTF">2015-01-07T12:23:28Z</dcterms:created>
  <dcterms:modified xsi:type="dcterms:W3CDTF">2017-01-17T10:01:36Z</dcterms:modified>
</cp:coreProperties>
</file>