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Lst>
  <p:notesMasterIdLst>
    <p:notesMasterId r:id="rId45"/>
  </p:notesMasterIdLst>
  <p:handoutMasterIdLst>
    <p:handoutMasterId r:id="rId46"/>
  </p:handoutMasterIdLst>
  <p:sldIdLst>
    <p:sldId id="256" r:id="rId3"/>
    <p:sldId id="419"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305" r:id="rId25"/>
    <p:sldId id="306" r:id="rId26"/>
    <p:sldId id="295" r:id="rId27"/>
    <p:sldId id="320" r:id="rId28"/>
    <p:sldId id="366" r:id="rId29"/>
    <p:sldId id="398" r:id="rId30"/>
    <p:sldId id="319" r:id="rId31"/>
    <p:sldId id="322" r:id="rId32"/>
    <p:sldId id="333" r:id="rId33"/>
    <p:sldId id="334" r:id="rId34"/>
    <p:sldId id="335" r:id="rId35"/>
    <p:sldId id="337" r:id="rId36"/>
    <p:sldId id="338" r:id="rId37"/>
    <p:sldId id="340" r:id="rId38"/>
    <p:sldId id="342" r:id="rId39"/>
    <p:sldId id="328" r:id="rId40"/>
    <p:sldId id="375" r:id="rId41"/>
    <p:sldId id="376" r:id="rId42"/>
    <p:sldId id="378" r:id="rId43"/>
    <p:sldId id="37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74919" autoAdjust="0"/>
  </p:normalViewPr>
  <p:slideViewPr>
    <p:cSldViewPr>
      <p:cViewPr varScale="1">
        <p:scale>
          <a:sx n="91" d="100"/>
          <a:sy n="91" d="100"/>
        </p:scale>
        <p:origin x="615" y="54"/>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9FE557-53CB-4045-9198-8979D067E3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6EE39B-20E6-49A8-B7A2-58BD0C9242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C97F68-17BF-4C4C-BD4E-6515BB24D0F7}" type="datetimeFigureOut">
              <a:rPr lang="en-US" smtClean="0"/>
              <a:t>22-Apr-18</a:t>
            </a:fld>
            <a:endParaRPr lang="en-US"/>
          </a:p>
        </p:txBody>
      </p:sp>
      <p:sp>
        <p:nvSpPr>
          <p:cNvPr id="4" name="Footer Placeholder 3">
            <a:extLst>
              <a:ext uri="{FF2B5EF4-FFF2-40B4-BE49-F238E27FC236}">
                <a16:creationId xmlns:a16="http://schemas.microsoft.com/office/drawing/2014/main" id="{207D997B-E5AF-4062-8D29-AD5FAE437E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A0F42C-129F-4805-A14C-8B204F4796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1C94C5-EF7B-4139-811F-10817E7BF3C9}" type="slidenum">
              <a:rPr lang="en-US" smtClean="0"/>
              <a:t>‹#›</a:t>
            </a:fld>
            <a:endParaRPr lang="en-US"/>
          </a:p>
        </p:txBody>
      </p:sp>
    </p:spTree>
    <p:extLst>
      <p:ext uri="{BB962C8B-B14F-4D97-AF65-F5344CB8AC3E}">
        <p14:creationId xmlns:p14="http://schemas.microsoft.com/office/powerpoint/2010/main" val="427268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8A967-7CF6-4A4C-8A26-B4A269D8F3EA}" type="datetimeFigureOut">
              <a:rPr lang="en-IN" smtClean="0"/>
              <a:t>22-04-2018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AC2C9-86CE-4FC0-9C0B-3B8FBA3D24C9}" type="slidenum">
              <a:rPr lang="en-IN" smtClean="0"/>
              <a:t>‹#›</a:t>
            </a:fld>
            <a:endParaRPr lang="en-IN"/>
          </a:p>
        </p:txBody>
      </p:sp>
    </p:spTree>
    <p:extLst>
      <p:ext uri="{BB962C8B-B14F-4D97-AF65-F5344CB8AC3E}">
        <p14:creationId xmlns:p14="http://schemas.microsoft.com/office/powerpoint/2010/main" val="255315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ntelligentutility.com/article/13/08/rise-critical-infrastructure-attacks-understanding-privileged-connection-and-common-thread"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www.symantec.com/connect/blogs/emerging-threat-dragonfly-energetic-bear-apt-group" TargetMode="External"/><Relationship Id="rId5" Type="http://schemas.openxmlformats.org/officeDocument/2006/relationships/hyperlink" Target="http://theweek.com/article/index/238764/operation-red-october-the-top-secret-global-espionage-campaign-thats-been-running-for-five-years" TargetMode="External"/><Relationship Id="rId4" Type="http://schemas.openxmlformats.org/officeDocument/2006/relationships/hyperlink" Target="http://www.laboratoryb.org/stuxnet-source-code-on-github/"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telligentutility.com/article/13/08/rise-critical-infrastructure-attacks-understanding-privileged-connection-and-common-thread"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www.symantec.com/connect/blogs/emerging-threat-dragonfly-energetic-bear-apt-group" TargetMode="External"/><Relationship Id="rId5" Type="http://schemas.openxmlformats.org/officeDocument/2006/relationships/hyperlink" Target="http://theweek.com/article/index/238764/operation-red-october-the-top-secret-global-espionage-campaign-thats-been-running-for-five-years" TargetMode="External"/><Relationship Id="rId4" Type="http://schemas.openxmlformats.org/officeDocument/2006/relationships/hyperlink" Target="http://www.laboratoryb.org/stuxnet-source-code-on-github/"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7163">
              <a:lnSpc>
                <a:spcPct val="90000"/>
              </a:lnSpc>
              <a:spcAft>
                <a:spcPts val="600"/>
              </a:spcAft>
            </a:pPr>
            <a:r>
              <a:rPr lang="en-US" sz="1600" dirty="0"/>
              <a:t>FLAWS</a:t>
            </a:r>
          </a:p>
          <a:p>
            <a:pPr marL="385763" indent="-228600">
              <a:lnSpc>
                <a:spcPct val="90000"/>
              </a:lnSpc>
              <a:spcAft>
                <a:spcPts val="600"/>
              </a:spcAft>
              <a:buFont typeface="Arial" panose="020B0604020202020204" pitchFamily="34" charset="0"/>
              <a:buChar char="•"/>
            </a:pPr>
            <a:endParaRPr lang="en-US" sz="1200" dirty="0"/>
          </a:p>
          <a:p>
            <a:pPr marL="385763" indent="-228600">
              <a:lnSpc>
                <a:spcPct val="90000"/>
              </a:lnSpc>
              <a:spcAft>
                <a:spcPts val="600"/>
              </a:spcAft>
              <a:buFont typeface="Arial" panose="020B0604020202020204" pitchFamily="34" charset="0"/>
              <a:buChar char="•"/>
            </a:pPr>
            <a:r>
              <a:rPr lang="en-US" sz="1200" dirty="0"/>
              <a:t>Aging power equipment's : </a:t>
            </a:r>
          </a:p>
          <a:p>
            <a:pPr marL="385763" indent="-228600">
              <a:lnSpc>
                <a:spcPct val="90000"/>
              </a:lnSpc>
              <a:spcAft>
                <a:spcPts val="600"/>
              </a:spcAft>
              <a:buFont typeface="Arial" panose="020B0604020202020204" pitchFamily="34" charset="0"/>
              <a:buChar char="•"/>
            </a:pPr>
            <a:endParaRPr lang="en-US" sz="1200" dirty="0"/>
          </a:p>
          <a:p>
            <a:pPr marL="385763" indent="-228600">
              <a:lnSpc>
                <a:spcPct val="90000"/>
              </a:lnSpc>
              <a:spcAft>
                <a:spcPts val="600"/>
              </a:spcAft>
              <a:buFont typeface="Arial" panose="020B0604020202020204" pitchFamily="34" charset="0"/>
              <a:buChar char="•"/>
            </a:pPr>
            <a:r>
              <a:rPr lang="en-US" sz="1200" dirty="0"/>
              <a:t>Obsolete system layout  </a:t>
            </a:r>
          </a:p>
          <a:p>
            <a:pPr marL="385763" indent="-228600">
              <a:lnSpc>
                <a:spcPct val="90000"/>
              </a:lnSpc>
              <a:spcAft>
                <a:spcPts val="600"/>
              </a:spcAft>
              <a:buFont typeface="Arial" panose="020B0604020202020204" pitchFamily="34" charset="0"/>
              <a:buChar char="•"/>
            </a:pPr>
            <a:endParaRPr lang="en-US" sz="1200" dirty="0"/>
          </a:p>
          <a:p>
            <a:pPr marL="385763" indent="-228600">
              <a:lnSpc>
                <a:spcPct val="90000"/>
              </a:lnSpc>
              <a:spcAft>
                <a:spcPts val="600"/>
              </a:spcAft>
              <a:buFont typeface="Arial" panose="020B0604020202020204" pitchFamily="34" charset="0"/>
              <a:buChar char="•"/>
            </a:pPr>
            <a:r>
              <a:rPr lang="en-US" sz="1200" dirty="0"/>
              <a:t>Outdated engineering </a:t>
            </a:r>
          </a:p>
          <a:p>
            <a:pPr marL="385763" indent="-228600">
              <a:lnSpc>
                <a:spcPct val="90000"/>
              </a:lnSpc>
              <a:spcAft>
                <a:spcPts val="600"/>
              </a:spcAft>
              <a:buFont typeface="Arial" panose="020B0604020202020204" pitchFamily="34" charset="0"/>
              <a:buChar char="•"/>
            </a:pPr>
            <a:endParaRPr lang="en-US" sz="1200" dirty="0"/>
          </a:p>
          <a:p>
            <a:pPr marL="385763" indent="-228600">
              <a:lnSpc>
                <a:spcPct val="90000"/>
              </a:lnSpc>
              <a:spcAft>
                <a:spcPts val="600"/>
              </a:spcAft>
              <a:buFont typeface="Arial" panose="020B0604020202020204" pitchFamily="34" charset="0"/>
              <a:buChar char="•"/>
            </a:pPr>
            <a:r>
              <a:rPr lang="en-US" sz="1200" dirty="0"/>
              <a:t>Old cultural value </a:t>
            </a:r>
          </a:p>
          <a:p>
            <a:pPr marL="385763" indent="-228600">
              <a:lnSpc>
                <a:spcPct val="90000"/>
              </a:lnSpc>
              <a:spcAft>
                <a:spcPts val="600"/>
              </a:spcAft>
              <a:buFont typeface="Arial" panose="020B0604020202020204" pitchFamily="34" charset="0"/>
              <a:buChar char="•"/>
            </a:pPr>
            <a:endParaRPr lang="en-US" sz="1200" dirty="0"/>
          </a:p>
          <a:p>
            <a:pPr marL="385763" indent="-228600">
              <a:lnSpc>
                <a:spcPct val="90000"/>
              </a:lnSpc>
              <a:spcAft>
                <a:spcPts val="600"/>
              </a:spcAft>
              <a:buFont typeface="Arial" panose="020B0604020202020204" pitchFamily="34" charset="0"/>
              <a:buChar char="•"/>
            </a:pPr>
            <a:r>
              <a:rPr lang="en-US" sz="1200" dirty="0"/>
              <a:t>Difficult maintenance and extension procedure</a:t>
            </a:r>
          </a:p>
          <a:p>
            <a:endParaRPr lang="en-IN" dirty="0"/>
          </a:p>
        </p:txBody>
      </p:sp>
      <p:sp>
        <p:nvSpPr>
          <p:cNvPr id="4" name="Slide Number Placeholder 3"/>
          <p:cNvSpPr>
            <a:spLocks noGrp="1"/>
          </p:cNvSpPr>
          <p:nvPr>
            <p:ph type="sldNum" sz="quarter" idx="10"/>
          </p:nvPr>
        </p:nvSpPr>
        <p:spPr/>
        <p:txBody>
          <a:bodyPr/>
          <a:lstStyle/>
          <a:p>
            <a:fld id="{DEEAC2C9-86CE-4FC0-9C0B-3B8FBA3D24C9}" type="slidenum">
              <a:rPr lang="en-IN" smtClean="0"/>
              <a:t>3</a:t>
            </a:fld>
            <a:endParaRPr lang="en-IN"/>
          </a:p>
        </p:txBody>
      </p:sp>
    </p:spTree>
    <p:extLst>
      <p:ext uri="{BB962C8B-B14F-4D97-AF65-F5344CB8AC3E}">
        <p14:creationId xmlns:p14="http://schemas.microsoft.com/office/powerpoint/2010/main" val="2839539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E3F70A3-9070-504F-A209-F3B9FD19FF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0BC023AA-8AEB-2547-A014-96A71FA3F1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It must not be outrageously expensive in terms of the performance of the system to include security</a:t>
            </a:r>
          </a:p>
          <a:p>
            <a:pPr eaLnBrk="1" hangingPunct="1">
              <a:spcBef>
                <a:spcPct val="0"/>
              </a:spcBef>
            </a:pPr>
            <a:r>
              <a:rPr lang="en-US" altLang="en-US"/>
              <a:t>Still threat probability should be reduced to near zero value</a:t>
            </a:r>
          </a:p>
          <a:p>
            <a:pPr eaLnBrk="1" hangingPunct="1">
              <a:spcBef>
                <a:spcPct val="0"/>
              </a:spcBef>
            </a:pPr>
            <a:r>
              <a:rPr lang="en-US" altLang="en-US"/>
              <a:t>Physical and operational security also has to be given some level of importance </a:t>
            </a:r>
          </a:p>
        </p:txBody>
      </p:sp>
      <p:sp>
        <p:nvSpPr>
          <p:cNvPr id="57348" name="Slide Number Placeholder 3">
            <a:extLst>
              <a:ext uri="{FF2B5EF4-FFF2-40B4-BE49-F238E27FC236}">
                <a16:creationId xmlns:a16="http://schemas.microsoft.com/office/drawing/2014/main" id="{C0ABC1ED-EEB8-7F4D-85BF-1796F1E9014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F5198-2E5C-3147-858B-0590D2350AAD}"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
        <p:nvSpPr>
          <p:cNvPr id="2" name="Date Placeholder 1">
            <a:extLst>
              <a:ext uri="{FF2B5EF4-FFF2-40B4-BE49-F238E27FC236}">
                <a16:creationId xmlns:a16="http://schemas.microsoft.com/office/drawing/2014/main" id="{FB4FE283-B0EB-43E1-B01D-70557559AA52}"/>
              </a:ext>
            </a:extLst>
          </p:cNvPr>
          <p:cNvSpPr>
            <a:spLocks noGrp="1"/>
          </p:cNvSpPr>
          <p:nvPr>
            <p:ph type="dt" idx="10"/>
          </p:nvPr>
        </p:nvSpPr>
        <p:spPr/>
        <p:txBody>
          <a:bodyPr/>
          <a:lstStyle/>
          <a:p>
            <a:fld id="{125CD90D-C55B-47F5-8E65-FB17F38AEB88}" type="datetime1">
              <a:rPr lang="en-US" smtClean="0"/>
              <a:t>22-Apr-18</a:t>
            </a:fld>
            <a:endParaRPr lang="en-US"/>
          </a:p>
        </p:txBody>
      </p:sp>
      <p:sp>
        <p:nvSpPr>
          <p:cNvPr id="3" name="Footer Placeholder 2">
            <a:extLst>
              <a:ext uri="{FF2B5EF4-FFF2-40B4-BE49-F238E27FC236}">
                <a16:creationId xmlns:a16="http://schemas.microsoft.com/office/drawing/2014/main" id="{C06BF4B6-0E80-4960-AB90-51A8EFAFB67C}"/>
              </a:ext>
            </a:extLst>
          </p:cNvPr>
          <p:cNvSpPr>
            <a:spLocks noGrp="1"/>
          </p:cNvSpPr>
          <p:nvPr>
            <p:ph type="ftr" sz="quarter" idx="11"/>
          </p:nvPr>
        </p:nvSpPr>
        <p:spPr/>
        <p:txBody>
          <a:bodyPr/>
          <a:lstStyle/>
          <a:p>
            <a:endParaRPr lang="en-US"/>
          </a:p>
        </p:txBody>
      </p:sp>
      <p:sp>
        <p:nvSpPr>
          <p:cNvPr id="4" name="Header Placeholder 3">
            <a:extLst>
              <a:ext uri="{FF2B5EF4-FFF2-40B4-BE49-F238E27FC236}">
                <a16:creationId xmlns:a16="http://schemas.microsoft.com/office/drawing/2014/main" id="{CEBEA09D-CC80-437B-AC32-166E02FA4929}"/>
              </a:ext>
            </a:extLst>
          </p:cNvPr>
          <p:cNvSpPr>
            <a:spLocks noGrp="1"/>
          </p:cNvSpPr>
          <p:nvPr>
            <p:ph type="hdr" sz="quarter" idx="12"/>
          </p:nvPr>
        </p:nvSpPr>
        <p:spPr/>
        <p:txBody>
          <a:bodyPr/>
          <a:lstStyle/>
          <a:p>
            <a:r>
              <a:rPr lang="en-US"/>
              <a:t>Umass Lowell</a:t>
            </a:r>
          </a:p>
        </p:txBody>
      </p:sp>
    </p:spTree>
    <p:extLst>
      <p:ext uri="{BB962C8B-B14F-4D97-AF65-F5344CB8AC3E}">
        <p14:creationId xmlns:p14="http://schemas.microsoft.com/office/powerpoint/2010/main" val="58487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Reference: The Rise of Critical Infrastructure Attacks: Understanding the Privileged Connection and Common Thread</a:t>
            </a:r>
          </a:p>
          <a:p>
            <a:r>
              <a:rPr lang="en-US" sz="1200" dirty="0"/>
              <a:t>Yariv </a:t>
            </a:r>
            <a:r>
              <a:rPr lang="en-US" sz="1200" dirty="0" err="1"/>
              <a:t>Lenchner</a:t>
            </a:r>
            <a:r>
              <a:rPr lang="en-US" sz="1200" dirty="0"/>
              <a:t> | Aug 16, 2013, </a:t>
            </a:r>
            <a:r>
              <a:rPr lang="en-US" sz="1200" dirty="0" err="1"/>
              <a:t>intelligentutility</a:t>
            </a:r>
            <a:endParaRPr lang="en-US" sz="1200" dirty="0"/>
          </a:p>
          <a:p>
            <a:r>
              <a:rPr lang="en-US" sz="1200" dirty="0">
                <a:hlinkClick r:id="rId3"/>
              </a:rPr>
              <a:t>http://www.intelligentutility.com/article/13/08/rise-critical-infrastructure-attacks-understanding-privileged-connection-and-common-thread</a:t>
            </a:r>
            <a:endParaRPr lang="en-US" sz="1200"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cs typeface="Calibri" panose="020F0502020204030204" pitchFamily="34" charset="0"/>
              </a:rPr>
              <a:t>SCADA Security Issues</a:t>
            </a:r>
          </a:p>
          <a:p>
            <a:endParaRPr lang="en-US" dirty="0"/>
          </a:p>
          <a:p>
            <a:endParaRPr lang="en-US" dirty="0"/>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Distribution control commands and access logs are critical for SCADA systems. Intercepting, tampering, or forging these data damages the grid.</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	Possible solutions: Ensure all commands and log files are accurate and secure.</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Synchronizing time-tagged data in wide areas is essential; without it the safety and reliability of the SCADA system cannot be achieved.</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Possible solutions: Use a common time reference for time synchronization.</a:t>
            </a:r>
          </a:p>
          <a:p>
            <a:endParaRPr lang="en-US" dirty="0"/>
          </a:p>
          <a:p>
            <a:endParaRPr lang="en-US" dirty="0"/>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Every decision of SCADA comes from the analysis of the raw data based on a reasonable model. Improper models may mislead operator actions. In addition, different vendors using distinct SCADA models will disrupt the consistency of the grid.</a:t>
            </a:r>
          </a:p>
          <a:p>
            <a:pPr lvl="1">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Possible solutions: So far, no. </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Other security issues ? </a:t>
            </a:r>
          </a:p>
          <a:p>
            <a:endParaRPr lang="en-US" dirty="0"/>
          </a:p>
          <a:p>
            <a:endParaRPr lang="en-US" dirty="0"/>
          </a:p>
          <a:p>
            <a:endParaRPr lang="en-US" dirty="0"/>
          </a:p>
          <a:p>
            <a:r>
              <a:rPr lang="en-US" dirty="0"/>
              <a:t>Stuxnet</a:t>
            </a:r>
          </a:p>
          <a:p>
            <a:endParaRPr lang="en-US" dirty="0"/>
          </a:p>
          <a:p>
            <a:r>
              <a:rPr lang="en-US" sz="2400" dirty="0"/>
              <a:t>A computer worm that was detected in June 2010, but allegedly has been around since 2007</a:t>
            </a:r>
          </a:p>
          <a:p>
            <a:endParaRPr lang="en-US" sz="2400" dirty="0"/>
          </a:p>
          <a:p>
            <a:r>
              <a:rPr lang="en-US" sz="2400" dirty="0"/>
              <a:t>Was designed to attack </a:t>
            </a:r>
            <a:r>
              <a:rPr lang="en-US" sz="2400" dirty="0" err="1"/>
              <a:t>industria</a:t>
            </a:r>
            <a:r>
              <a:rPr lang="en-US" sz="2400" dirty="0"/>
              <a:t> PLCs of nuclear SCADA systems </a:t>
            </a:r>
          </a:p>
          <a:p>
            <a:endParaRPr lang="en-US" sz="2400" dirty="0"/>
          </a:p>
          <a:p>
            <a:r>
              <a:rPr lang="en-US" sz="2400" dirty="0"/>
              <a:t>Compromised Iranian PLCs at Iran’s Natanz uranium enrichment facility,  changing the speeds of the fast-spinning centrifuges, at the same time hiding the damage</a:t>
            </a:r>
          </a:p>
          <a:p>
            <a:pPr lvl="1">
              <a:buFont typeface="Arial" panose="020B0604020202020204" pitchFamily="34" charset="0"/>
              <a:buChar char="•"/>
            </a:pPr>
            <a:r>
              <a:rPr lang="en-US" sz="1800" dirty="0"/>
              <a:t>Reportedly 1/5th of Iran’s nuclear centrifuges were ruined</a:t>
            </a:r>
          </a:p>
          <a:p>
            <a:r>
              <a:rPr lang="en-US" sz="1200" dirty="0"/>
              <a:t>60% of Stuxnet infected systems were in Iran</a:t>
            </a:r>
          </a:p>
          <a:p>
            <a:r>
              <a:rPr lang="en-US" sz="1200" dirty="0"/>
              <a:t>But the attackers took great care to </a:t>
            </a:r>
            <a:r>
              <a:rPr lang="en-US" sz="1200" i="1" dirty="0"/>
              <a:t>avoid</a:t>
            </a:r>
            <a:r>
              <a:rPr lang="en-US" sz="1200" dirty="0"/>
              <a:t> catastrophic damage, not to blow cover – attack sequence executed approximately once a month</a:t>
            </a:r>
          </a:p>
          <a:p>
            <a:r>
              <a:rPr lang="en-US" sz="1200" b="1" dirty="0"/>
              <a:t>Scary Part: </a:t>
            </a:r>
            <a:r>
              <a:rPr lang="en-US" sz="1200" dirty="0"/>
              <a:t>Stuxnet’s design and architecture are not domain-specific and it could be tailored as a platform for attacking modern SCADA and PLC</a:t>
            </a:r>
          </a:p>
          <a:p>
            <a:r>
              <a:rPr lang="en-US" sz="1200" dirty="0"/>
              <a:t>Source code publicly available</a:t>
            </a:r>
          </a:p>
          <a:p>
            <a:r>
              <a:rPr lang="en-US" sz="1200" dirty="0">
                <a:hlinkClick r:id="rId4"/>
              </a:rPr>
              <a:t>http://www.laboratoryb.org/stuxnet-source-code-on-github/</a:t>
            </a:r>
            <a:endParaRPr lang="en-US" sz="1200" dirty="0"/>
          </a:p>
          <a:p>
            <a:endParaRPr lang="en-US" dirty="0"/>
          </a:p>
          <a:p>
            <a:endParaRPr lang="en-US" dirty="0"/>
          </a:p>
          <a:p>
            <a:r>
              <a:rPr lang="en-US" sz="2600" dirty="0"/>
              <a:t>Functions by targeting machines using Windows, then seeking out Siemens S7-300 systems</a:t>
            </a:r>
          </a:p>
          <a:p>
            <a:r>
              <a:rPr lang="en-US" sz="2600" dirty="0"/>
              <a:t>Has three modules: </a:t>
            </a:r>
          </a:p>
          <a:p>
            <a:pPr lvl="1"/>
            <a:r>
              <a:rPr lang="en-US" sz="2600" dirty="0"/>
              <a:t>a </a:t>
            </a:r>
            <a:r>
              <a:rPr lang="en-US" sz="2600" b="1" dirty="0"/>
              <a:t>worm</a:t>
            </a:r>
            <a:r>
              <a:rPr lang="en-US" sz="2600" dirty="0"/>
              <a:t> that executes all routines related to the main payload of the attack; </a:t>
            </a:r>
          </a:p>
          <a:p>
            <a:pPr lvl="1"/>
            <a:r>
              <a:rPr lang="en-US" sz="2600" dirty="0"/>
              <a:t>a </a:t>
            </a:r>
            <a:r>
              <a:rPr lang="en-US" sz="2600" b="1" dirty="0"/>
              <a:t>link file </a:t>
            </a:r>
            <a:r>
              <a:rPr lang="en-US" sz="2600" dirty="0"/>
              <a:t>that automatically executes the propagated copies of the worm; </a:t>
            </a:r>
          </a:p>
          <a:p>
            <a:pPr lvl="1"/>
            <a:r>
              <a:rPr lang="en-US" sz="2600" dirty="0"/>
              <a:t>and a </a:t>
            </a:r>
            <a:r>
              <a:rPr lang="en-US" sz="2600" b="1" dirty="0"/>
              <a:t>rootkit </a:t>
            </a:r>
            <a:r>
              <a:rPr lang="en-US" sz="2600" dirty="0"/>
              <a:t>component responsible for hiding all malicious files and processes, preventing detection of the presence of Stuxnet</a:t>
            </a:r>
          </a:p>
          <a:p>
            <a:r>
              <a:rPr lang="en-US" sz="2600" dirty="0"/>
              <a:t>Introduced to the target environment by infected USB flash drive, system does not need to be connected to the Internet!</a:t>
            </a:r>
          </a:p>
          <a:p>
            <a:r>
              <a:rPr lang="en-US" sz="2600" dirty="0"/>
              <a:t>Propagates across the network, scanning for Siemens Step7 software on PLCs</a:t>
            </a:r>
          </a:p>
          <a:p>
            <a:r>
              <a:rPr lang="en-US" sz="2600" dirty="0"/>
              <a:t>Introduces infected rootkit onto the PLC and Step7 software, modifying the codes and giving unexpected commands to the PLC</a:t>
            </a:r>
          </a:p>
          <a:p>
            <a:endParaRPr lang="en-US" dirty="0"/>
          </a:p>
          <a:p>
            <a:endParaRPr lang="en-US" dirty="0"/>
          </a:p>
          <a:p>
            <a:r>
              <a:rPr lang="en-US" dirty="0"/>
              <a:t>Flame Malware</a:t>
            </a:r>
          </a:p>
          <a:p>
            <a:endParaRPr lang="en-US" dirty="0"/>
          </a:p>
          <a:p>
            <a:r>
              <a:rPr lang="en-US" sz="1200" dirty="0"/>
              <a:t>Detected in 2012</a:t>
            </a:r>
          </a:p>
          <a:p>
            <a:r>
              <a:rPr lang="en-US" sz="1200" dirty="0"/>
              <a:t>Attacks computers running the Windows </a:t>
            </a:r>
          </a:p>
          <a:p>
            <a:r>
              <a:rPr lang="en-US" sz="1200" dirty="0"/>
              <a:t>Used for targeted cyber espionage in Middle Eastern countries</a:t>
            </a:r>
          </a:p>
          <a:p>
            <a:r>
              <a:rPr lang="en-US" sz="1200" dirty="0"/>
              <a:t>Spread to other systems over a LAN or via USB stick</a:t>
            </a:r>
          </a:p>
          <a:p>
            <a:r>
              <a:rPr lang="en-US" sz="1200" dirty="0"/>
              <a:t>Can record audio, screenshots, keyboard activity and network traffic, also records Skype conversations </a:t>
            </a:r>
          </a:p>
          <a:p>
            <a:endParaRPr lang="en-US" dirty="0"/>
          </a:p>
          <a:p>
            <a:endParaRPr lang="en-US" dirty="0"/>
          </a:p>
          <a:p>
            <a:endParaRPr lang="en-US" dirty="0"/>
          </a:p>
          <a:p>
            <a:r>
              <a:rPr lang="en-US" dirty="0" err="1"/>
              <a:t>Shamoon</a:t>
            </a:r>
            <a:r>
              <a:rPr lang="en-US" dirty="0"/>
              <a:t> Malware</a:t>
            </a:r>
          </a:p>
          <a:p>
            <a:endParaRPr lang="en-US" dirty="0"/>
          </a:p>
          <a:p>
            <a:r>
              <a:rPr lang="en-US" dirty="0"/>
              <a:t>Also detected in 2012</a:t>
            </a:r>
          </a:p>
          <a:p>
            <a:r>
              <a:rPr lang="en-US" dirty="0"/>
              <a:t>Similar to Flame - attacks computers running the Windows </a:t>
            </a:r>
          </a:p>
          <a:p>
            <a:r>
              <a:rPr lang="en-US" dirty="0"/>
              <a:t>Capable of spreading to other computers on the network, through exploitation of shared hard drives</a:t>
            </a:r>
          </a:p>
          <a:p>
            <a:r>
              <a:rPr lang="en-US" dirty="0"/>
              <a:t>Once a system is infected, the virus continues to erase files from a file system</a:t>
            </a:r>
          </a:p>
          <a:p>
            <a:r>
              <a:rPr lang="en-US" dirty="0"/>
              <a:t>Finally, the virus will overwrite the master boot record of the system to prevent it from booting</a:t>
            </a:r>
          </a:p>
          <a:p>
            <a:r>
              <a:rPr lang="en-US" dirty="0"/>
              <a:t>The virus has hit companies within the oil and energy sectors</a:t>
            </a:r>
          </a:p>
          <a:p>
            <a:r>
              <a:rPr lang="en-US" dirty="0"/>
              <a:t>On August 15, 2012, a group named "Cutting Sword of Justice" claimed responsibility for an attack on 30,000 workstations of Saudi Aramco, an oil company</a:t>
            </a:r>
          </a:p>
          <a:p>
            <a:endParaRPr lang="en-US" dirty="0"/>
          </a:p>
          <a:p>
            <a:endParaRPr lang="en-US" dirty="0"/>
          </a:p>
          <a:p>
            <a:endParaRPr lang="en-US" dirty="0"/>
          </a:p>
          <a:p>
            <a:endParaRPr lang="en-US" dirty="0"/>
          </a:p>
          <a:p>
            <a:r>
              <a:rPr lang="en-US" dirty="0"/>
              <a:t>Red </a:t>
            </a:r>
            <a:r>
              <a:rPr lang="en-US" dirty="0" err="1"/>
              <a:t>Octomber</a:t>
            </a:r>
            <a:endParaRPr lang="en-US" dirty="0"/>
          </a:p>
          <a:p>
            <a:endParaRPr lang="en-US" dirty="0"/>
          </a:p>
          <a:p>
            <a:endParaRPr lang="en-US" dirty="0"/>
          </a:p>
          <a:p>
            <a:r>
              <a:rPr lang="en-US" sz="1200" dirty="0"/>
              <a:t>Detected in January 2013 </a:t>
            </a:r>
          </a:p>
          <a:p>
            <a:r>
              <a:rPr lang="en-US" sz="1200" dirty="0"/>
              <a:t>A sophisticated Remote Access Trojan (RAT) infrastructure utilizing a chain of &gt; 60 command-and-control servers </a:t>
            </a:r>
          </a:p>
          <a:p>
            <a:r>
              <a:rPr lang="en-US" sz="1200" dirty="0"/>
              <a:t>Silently gathering data from computers, smartphones, and external storage like USB sticks from high-profile targets around the world since 2007 </a:t>
            </a:r>
          </a:p>
          <a:p>
            <a:r>
              <a:rPr lang="en-US" sz="1200" dirty="0"/>
              <a:t>Most of the targets in Eastern Europe and Central Asia, but more than 60 countries have been hit</a:t>
            </a:r>
          </a:p>
          <a:p>
            <a:r>
              <a:rPr lang="en-US" sz="1200" dirty="0"/>
              <a:t>First infiltrates computers using email attachments  such as Word and Excel files</a:t>
            </a:r>
          </a:p>
          <a:p>
            <a:r>
              <a:rPr lang="en-US" sz="1200" dirty="0"/>
              <a:t>Data is beamed back to a command server, which assigns each victim a 20-hex digit code to identify it</a:t>
            </a:r>
          </a:p>
          <a:p>
            <a:r>
              <a:rPr lang="en-US" sz="1200" dirty="0"/>
              <a:t>This foothold, more alarmingly, can spread to mobile devices</a:t>
            </a:r>
          </a:p>
          <a:p>
            <a:r>
              <a:rPr lang="en-US" sz="1200" dirty="0"/>
              <a:t>Operation Red October: The top-secret global espionage campaign that's been running for five years</a:t>
            </a:r>
          </a:p>
          <a:p>
            <a:r>
              <a:rPr lang="en-US" sz="1200" dirty="0"/>
              <a:t>By Chris </a:t>
            </a:r>
            <a:r>
              <a:rPr lang="en-US" sz="1200" dirty="0" err="1"/>
              <a:t>Gayomali</a:t>
            </a:r>
            <a:r>
              <a:rPr lang="en-US" sz="1200" dirty="0"/>
              <a:t> | January 15, 2013, The Week</a:t>
            </a:r>
          </a:p>
          <a:p>
            <a:r>
              <a:rPr lang="en-US" sz="1200" dirty="0">
                <a:hlinkClick r:id="rId5"/>
              </a:rPr>
              <a:t>http://theweek.com/article/index/238764/operation-red-october-the-top-secret-global-espionage-campaign-thats-been-running-for-five-years</a:t>
            </a:r>
            <a:endParaRPr lang="en-US" sz="1200" dirty="0"/>
          </a:p>
          <a:p>
            <a:endParaRPr lang="en-US" sz="1200" dirty="0"/>
          </a:p>
          <a:p>
            <a:endParaRPr lang="en-US" sz="1200" dirty="0"/>
          </a:p>
          <a:p>
            <a:endParaRPr lang="en-US" sz="1200" dirty="0"/>
          </a:p>
          <a:p>
            <a:r>
              <a:rPr lang="en-US" sz="1200" dirty="0"/>
              <a:t>Dragonfly</a:t>
            </a:r>
          </a:p>
          <a:p>
            <a:endParaRPr lang="en-US" sz="1200" dirty="0"/>
          </a:p>
          <a:p>
            <a:r>
              <a:rPr lang="en-US" sz="2400" dirty="0"/>
              <a:t>Symantec linked </a:t>
            </a:r>
            <a:r>
              <a:rPr lang="en-US" sz="2400" dirty="0" err="1"/>
              <a:t>Havex</a:t>
            </a:r>
            <a:r>
              <a:rPr lang="en-US" sz="2400" dirty="0"/>
              <a:t> to a loose association of attackers that energy suppliers call </a:t>
            </a:r>
            <a:r>
              <a:rPr lang="en-US" sz="2400" dirty="0">
                <a:hlinkClick r:id="rId6"/>
              </a:rPr>
              <a:t>Dragonfly</a:t>
            </a:r>
            <a:r>
              <a:rPr lang="en-US" sz="2400" dirty="0"/>
              <a:t> </a:t>
            </a:r>
          </a:p>
          <a:p>
            <a:r>
              <a:rPr lang="en-US" sz="2400" dirty="0"/>
              <a:t>News reports in Europe said Dragonfly, backed by groups in Russia, could have hacked computer systems at more than 1,000 organizations in at least 84 countries in the past 18 months</a:t>
            </a:r>
          </a:p>
          <a:p>
            <a:r>
              <a:rPr lang="en-US" sz="2400" dirty="0"/>
              <a:t>Majority of the victims have been in the US, Spain, France, Italy, Germany, Turkey and Poland</a:t>
            </a:r>
          </a:p>
          <a:p>
            <a:r>
              <a:rPr lang="en-US" sz="2400" dirty="0"/>
              <a:t>Targets include energy grid, major electricity generation firms, petroleum pipeline operators and energy industrial equipment providers</a:t>
            </a:r>
          </a:p>
          <a:p>
            <a:r>
              <a:rPr lang="en-US" sz="2400" dirty="0"/>
              <a:t>Dragonfly uses attack methods such as </a:t>
            </a:r>
          </a:p>
          <a:p>
            <a:pPr lvl="1"/>
            <a:r>
              <a:rPr lang="en-US" sz="1800" dirty="0"/>
              <a:t>extracting and uploading stolen data, </a:t>
            </a:r>
          </a:p>
          <a:p>
            <a:pPr lvl="1"/>
            <a:r>
              <a:rPr lang="en-US" sz="1800" dirty="0"/>
              <a:t>installing further malware onto systems, </a:t>
            </a:r>
          </a:p>
          <a:p>
            <a:pPr lvl="1"/>
            <a:r>
              <a:rPr lang="en-US" sz="1800" dirty="0"/>
              <a:t>and running executable files on infected computers.</a:t>
            </a:r>
          </a:p>
          <a:p>
            <a:endParaRPr lang="en-US" sz="1200" dirty="0"/>
          </a:p>
          <a:p>
            <a:endParaRPr lang="en-US" sz="1200" dirty="0"/>
          </a:p>
          <a:p>
            <a:endParaRPr lang="en-US" sz="1200" dirty="0"/>
          </a:p>
          <a:p>
            <a:endParaRPr lang="en-US" dirty="0"/>
          </a:p>
          <a:p>
            <a:endParaRPr lang="en-US" dirty="0"/>
          </a:p>
        </p:txBody>
      </p:sp>
      <p:sp>
        <p:nvSpPr>
          <p:cNvPr id="4" name="Header Placeholder 3"/>
          <p:cNvSpPr>
            <a:spLocks noGrp="1"/>
          </p:cNvSpPr>
          <p:nvPr>
            <p:ph type="hdr" sz="quarter" idx="10"/>
          </p:nvPr>
        </p:nvSpPr>
        <p:spPr/>
        <p:txBody>
          <a:bodyPr/>
          <a:lstStyle/>
          <a:p>
            <a:r>
              <a:rPr lang="en-US"/>
              <a:t>Umass Lowell</a:t>
            </a:r>
          </a:p>
        </p:txBody>
      </p:sp>
      <p:sp>
        <p:nvSpPr>
          <p:cNvPr id="5" name="Date Placeholder 4"/>
          <p:cNvSpPr>
            <a:spLocks noGrp="1"/>
          </p:cNvSpPr>
          <p:nvPr>
            <p:ph type="dt" idx="11"/>
          </p:nvPr>
        </p:nvSpPr>
        <p:spPr/>
        <p:txBody>
          <a:bodyPr/>
          <a:lstStyle/>
          <a:p>
            <a:fld id="{83B7BFF8-C5EE-4B2E-9BE2-DC0FF7EA1CB0}" type="datetime1">
              <a:rPr lang="en-US" smtClean="0"/>
              <a:t>22-Apr-18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9A8F62D7-B87C-2543-95AA-8C0B56125E26}" type="slidenum">
              <a:rPr lang="en-US" smtClean="0"/>
              <a:t>27</a:t>
            </a:fld>
            <a:endParaRPr lang="en-US"/>
          </a:p>
        </p:txBody>
      </p:sp>
    </p:spTree>
    <p:extLst>
      <p:ext uri="{BB962C8B-B14F-4D97-AF65-F5344CB8AC3E}">
        <p14:creationId xmlns:p14="http://schemas.microsoft.com/office/powerpoint/2010/main" val="2384134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Reference: The Rise of Critical Infrastructure Attacks: Understanding the Privileged Connection and Common Thread</a:t>
            </a:r>
          </a:p>
          <a:p>
            <a:r>
              <a:rPr lang="en-US" sz="1200" dirty="0"/>
              <a:t>Yariv </a:t>
            </a:r>
            <a:r>
              <a:rPr lang="en-US" sz="1200" dirty="0" err="1"/>
              <a:t>Lenchner</a:t>
            </a:r>
            <a:r>
              <a:rPr lang="en-US" sz="1200" dirty="0"/>
              <a:t> | Aug 16, 2013, </a:t>
            </a:r>
            <a:r>
              <a:rPr lang="en-US" sz="1200" dirty="0" err="1"/>
              <a:t>intelligentutility</a:t>
            </a:r>
            <a:endParaRPr lang="en-US" sz="1200" dirty="0"/>
          </a:p>
          <a:p>
            <a:r>
              <a:rPr lang="en-US" sz="1200" dirty="0">
                <a:hlinkClick r:id="rId3"/>
              </a:rPr>
              <a:t>http://www.intelligentutility.com/article/13/08/rise-critical-infrastructure-attacks-understanding-privileged-connection-and-common-thread</a:t>
            </a:r>
            <a:endParaRPr lang="en-US" sz="1200"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cs typeface="Calibri" panose="020F0502020204030204" pitchFamily="34" charset="0"/>
              </a:rPr>
              <a:t>SCADA Security Issues</a:t>
            </a:r>
          </a:p>
          <a:p>
            <a:endParaRPr lang="en-US" dirty="0"/>
          </a:p>
          <a:p>
            <a:endParaRPr lang="en-US" dirty="0"/>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Distribution control commands and access logs are critical for SCADA systems. Intercepting, tampering, or forging these data damages the grid.</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	Possible solutions: Ensure all commands and log files are accurate and secure.</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Synchronizing time-tagged data in wide areas is essential; without it the safety and reliability of the SCADA system cannot be achieved.</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Possible solutions: Use a common time reference for time synchronization.</a:t>
            </a:r>
          </a:p>
          <a:p>
            <a:endParaRPr lang="en-US" dirty="0"/>
          </a:p>
          <a:p>
            <a:endParaRPr lang="en-US" dirty="0"/>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Every decision of SCADA comes from the analysis of the raw data based on a reasonable model. Improper models may mislead operator actions. In addition, different vendors using distinct SCADA models will disrupt the consistency of the grid.</a:t>
            </a:r>
          </a:p>
          <a:p>
            <a:pPr lvl="1">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Possible solutions: So far, no. </a:t>
            </a:r>
          </a:p>
          <a:p>
            <a:pPr>
              <a:lnSpc>
                <a:spcPct val="120000"/>
              </a:lnSpc>
              <a:spcBef>
                <a:spcPct val="40000"/>
              </a:spcBef>
              <a:buClrTx/>
              <a:buSzPct val="150000"/>
            </a:pPr>
            <a:r>
              <a:rPr lang="en-US" altLang="zh-CN" sz="2200" dirty="0">
                <a:solidFill>
                  <a:schemeClr val="tx1"/>
                </a:solidFill>
                <a:latin typeface="Calibri" panose="020F0502020204030204" pitchFamily="34" charset="0"/>
                <a:cs typeface="Calibri" panose="020F0502020204030204" pitchFamily="34" charset="0"/>
              </a:rPr>
              <a:t>Other security issues ? </a:t>
            </a:r>
          </a:p>
          <a:p>
            <a:endParaRPr lang="en-US" dirty="0"/>
          </a:p>
          <a:p>
            <a:endParaRPr lang="en-US" dirty="0"/>
          </a:p>
          <a:p>
            <a:endParaRPr lang="en-US" dirty="0"/>
          </a:p>
          <a:p>
            <a:r>
              <a:rPr lang="en-US" dirty="0"/>
              <a:t>Stuxnet</a:t>
            </a:r>
          </a:p>
          <a:p>
            <a:endParaRPr lang="en-US" dirty="0"/>
          </a:p>
          <a:p>
            <a:r>
              <a:rPr lang="en-US" sz="2400" dirty="0"/>
              <a:t>A computer worm that was detected in June 2010, but allegedly has been around since 2007</a:t>
            </a:r>
          </a:p>
          <a:p>
            <a:endParaRPr lang="en-US" sz="2400" dirty="0"/>
          </a:p>
          <a:p>
            <a:r>
              <a:rPr lang="en-US" sz="2400" dirty="0"/>
              <a:t>Was designed to attack </a:t>
            </a:r>
            <a:r>
              <a:rPr lang="en-US" sz="2400" dirty="0" err="1"/>
              <a:t>industria</a:t>
            </a:r>
            <a:r>
              <a:rPr lang="en-US" sz="2400" dirty="0"/>
              <a:t> PLCs of nuclear SCADA systems </a:t>
            </a:r>
          </a:p>
          <a:p>
            <a:endParaRPr lang="en-US" sz="2400" dirty="0"/>
          </a:p>
          <a:p>
            <a:r>
              <a:rPr lang="en-US" sz="2400" dirty="0"/>
              <a:t>Compromised Iranian PLCs at Iran’s Natanz uranium enrichment facility,  changing the speeds of the fast-spinning centrifuges, at the same time hiding the damage</a:t>
            </a:r>
          </a:p>
          <a:p>
            <a:pPr lvl="1">
              <a:buFont typeface="Arial" panose="020B0604020202020204" pitchFamily="34" charset="0"/>
              <a:buChar char="•"/>
            </a:pPr>
            <a:r>
              <a:rPr lang="en-US" sz="1800" dirty="0"/>
              <a:t>Reportedly 1/5th of Iran’s nuclear centrifuges were ruined</a:t>
            </a:r>
          </a:p>
          <a:p>
            <a:r>
              <a:rPr lang="en-US" sz="1200" dirty="0"/>
              <a:t>60% of Stuxnet infected systems were in Iran</a:t>
            </a:r>
          </a:p>
          <a:p>
            <a:r>
              <a:rPr lang="en-US" sz="1200" dirty="0"/>
              <a:t>But the attackers took great care to </a:t>
            </a:r>
            <a:r>
              <a:rPr lang="en-US" sz="1200" i="1" dirty="0"/>
              <a:t>avoid</a:t>
            </a:r>
            <a:r>
              <a:rPr lang="en-US" sz="1200" dirty="0"/>
              <a:t> catastrophic damage, not to blow cover – attack sequence executed approximately once a month</a:t>
            </a:r>
          </a:p>
          <a:p>
            <a:r>
              <a:rPr lang="en-US" sz="1200" b="1" dirty="0"/>
              <a:t>Scary Part: </a:t>
            </a:r>
            <a:r>
              <a:rPr lang="en-US" sz="1200" dirty="0"/>
              <a:t>Stuxnet’s design and architecture are not domain-specific and it could be tailored as a platform for attacking modern SCADA and PLC</a:t>
            </a:r>
          </a:p>
          <a:p>
            <a:r>
              <a:rPr lang="en-US" sz="1200" dirty="0"/>
              <a:t>Source code publicly available</a:t>
            </a:r>
          </a:p>
          <a:p>
            <a:r>
              <a:rPr lang="en-US" sz="1200" dirty="0">
                <a:hlinkClick r:id="rId4"/>
              </a:rPr>
              <a:t>http://www.laboratoryb.org/stuxnet-source-code-on-github/</a:t>
            </a:r>
            <a:endParaRPr lang="en-US" sz="1200" dirty="0"/>
          </a:p>
          <a:p>
            <a:endParaRPr lang="en-US" dirty="0"/>
          </a:p>
          <a:p>
            <a:endParaRPr lang="en-US" dirty="0"/>
          </a:p>
          <a:p>
            <a:r>
              <a:rPr lang="en-US" sz="2600" dirty="0"/>
              <a:t>Functions by targeting machines using Windows, then seeking out Siemens S7-300 systems</a:t>
            </a:r>
          </a:p>
          <a:p>
            <a:r>
              <a:rPr lang="en-US" sz="2600" dirty="0"/>
              <a:t>Has three modules: </a:t>
            </a:r>
          </a:p>
          <a:p>
            <a:pPr lvl="1"/>
            <a:r>
              <a:rPr lang="en-US" sz="2600" dirty="0"/>
              <a:t>a </a:t>
            </a:r>
            <a:r>
              <a:rPr lang="en-US" sz="2600" b="1" dirty="0"/>
              <a:t>worm</a:t>
            </a:r>
            <a:r>
              <a:rPr lang="en-US" sz="2600" dirty="0"/>
              <a:t> that executes all routines related to the main payload of the attack; </a:t>
            </a:r>
          </a:p>
          <a:p>
            <a:pPr lvl="1"/>
            <a:r>
              <a:rPr lang="en-US" sz="2600" dirty="0"/>
              <a:t>a </a:t>
            </a:r>
            <a:r>
              <a:rPr lang="en-US" sz="2600" b="1" dirty="0"/>
              <a:t>link file </a:t>
            </a:r>
            <a:r>
              <a:rPr lang="en-US" sz="2600" dirty="0"/>
              <a:t>that automatically executes the propagated copies of the worm; </a:t>
            </a:r>
          </a:p>
          <a:p>
            <a:pPr lvl="1"/>
            <a:r>
              <a:rPr lang="en-US" sz="2600" dirty="0"/>
              <a:t>and a </a:t>
            </a:r>
            <a:r>
              <a:rPr lang="en-US" sz="2600" b="1" dirty="0"/>
              <a:t>rootkit </a:t>
            </a:r>
            <a:r>
              <a:rPr lang="en-US" sz="2600" dirty="0"/>
              <a:t>component responsible for hiding all malicious files and processes, preventing detection of the presence of Stuxnet</a:t>
            </a:r>
          </a:p>
          <a:p>
            <a:r>
              <a:rPr lang="en-US" sz="2600" dirty="0"/>
              <a:t>Introduced to the target environment by infected USB flash drive, system does not need to be connected to the Internet!</a:t>
            </a:r>
          </a:p>
          <a:p>
            <a:r>
              <a:rPr lang="en-US" sz="2600" dirty="0"/>
              <a:t>Propagates across the network, scanning for Siemens Step7 software on PLCs</a:t>
            </a:r>
          </a:p>
          <a:p>
            <a:r>
              <a:rPr lang="en-US" sz="2600" dirty="0"/>
              <a:t>Introduces infected rootkit onto the PLC and Step7 software, modifying the codes and giving unexpected commands to the PLC</a:t>
            </a:r>
          </a:p>
          <a:p>
            <a:endParaRPr lang="en-US" dirty="0"/>
          </a:p>
          <a:p>
            <a:endParaRPr lang="en-US" dirty="0"/>
          </a:p>
          <a:p>
            <a:r>
              <a:rPr lang="en-US" dirty="0"/>
              <a:t>Flame Malware</a:t>
            </a:r>
          </a:p>
          <a:p>
            <a:endParaRPr lang="en-US" dirty="0"/>
          </a:p>
          <a:p>
            <a:r>
              <a:rPr lang="en-US" sz="1200" dirty="0"/>
              <a:t>Detected in 2012</a:t>
            </a:r>
          </a:p>
          <a:p>
            <a:r>
              <a:rPr lang="en-US" sz="1200" dirty="0"/>
              <a:t>Attacks computers running the Windows </a:t>
            </a:r>
          </a:p>
          <a:p>
            <a:r>
              <a:rPr lang="en-US" sz="1200" dirty="0"/>
              <a:t>Used for targeted cyber espionage in Middle Eastern countries</a:t>
            </a:r>
          </a:p>
          <a:p>
            <a:r>
              <a:rPr lang="en-US" sz="1200" dirty="0"/>
              <a:t>Spread to other systems over a LAN or via USB stick</a:t>
            </a:r>
          </a:p>
          <a:p>
            <a:r>
              <a:rPr lang="en-US" sz="1200" dirty="0"/>
              <a:t>Can record audio, screenshots, keyboard activity and network traffic, also records Skype conversations </a:t>
            </a:r>
          </a:p>
          <a:p>
            <a:endParaRPr lang="en-US" dirty="0"/>
          </a:p>
          <a:p>
            <a:endParaRPr lang="en-US" dirty="0"/>
          </a:p>
          <a:p>
            <a:endParaRPr lang="en-US" dirty="0"/>
          </a:p>
          <a:p>
            <a:r>
              <a:rPr lang="en-US" dirty="0" err="1"/>
              <a:t>Shamoon</a:t>
            </a:r>
            <a:r>
              <a:rPr lang="en-US" dirty="0"/>
              <a:t> Malware</a:t>
            </a:r>
          </a:p>
          <a:p>
            <a:endParaRPr lang="en-US" dirty="0"/>
          </a:p>
          <a:p>
            <a:r>
              <a:rPr lang="en-US" dirty="0"/>
              <a:t>Also detected in 2012</a:t>
            </a:r>
          </a:p>
          <a:p>
            <a:r>
              <a:rPr lang="en-US" dirty="0"/>
              <a:t>Similar to Flame - attacks computers running the Windows </a:t>
            </a:r>
          </a:p>
          <a:p>
            <a:r>
              <a:rPr lang="en-US" dirty="0"/>
              <a:t>Capable of spreading to other computers on the network, through exploitation of shared hard drives</a:t>
            </a:r>
          </a:p>
          <a:p>
            <a:r>
              <a:rPr lang="en-US" dirty="0"/>
              <a:t>Once a system is infected, the virus continues to erase files from a file system</a:t>
            </a:r>
          </a:p>
          <a:p>
            <a:r>
              <a:rPr lang="en-US" dirty="0"/>
              <a:t>Finally, the virus will overwrite the master boot record of the system to prevent it from booting</a:t>
            </a:r>
          </a:p>
          <a:p>
            <a:r>
              <a:rPr lang="en-US" dirty="0"/>
              <a:t>The virus has hit companies within the oil and energy sectors</a:t>
            </a:r>
          </a:p>
          <a:p>
            <a:r>
              <a:rPr lang="en-US" dirty="0"/>
              <a:t>On August 15, 2012, a group named "Cutting Sword of Justice" claimed responsibility for an attack on 30,000 workstations of Saudi Aramco, an oil company</a:t>
            </a:r>
          </a:p>
          <a:p>
            <a:endParaRPr lang="en-US" dirty="0"/>
          </a:p>
          <a:p>
            <a:endParaRPr lang="en-US" dirty="0"/>
          </a:p>
          <a:p>
            <a:endParaRPr lang="en-US" dirty="0"/>
          </a:p>
          <a:p>
            <a:endParaRPr lang="en-US" dirty="0"/>
          </a:p>
          <a:p>
            <a:r>
              <a:rPr lang="en-US" dirty="0"/>
              <a:t>Red </a:t>
            </a:r>
            <a:r>
              <a:rPr lang="en-US" dirty="0" err="1"/>
              <a:t>Octomber</a:t>
            </a:r>
            <a:endParaRPr lang="en-US" dirty="0"/>
          </a:p>
          <a:p>
            <a:endParaRPr lang="en-US" dirty="0"/>
          </a:p>
          <a:p>
            <a:endParaRPr lang="en-US" dirty="0"/>
          </a:p>
          <a:p>
            <a:r>
              <a:rPr lang="en-US" sz="1200" dirty="0"/>
              <a:t>Detected in January 2013 </a:t>
            </a:r>
          </a:p>
          <a:p>
            <a:r>
              <a:rPr lang="en-US" sz="1200" dirty="0"/>
              <a:t>A sophisticated Remote Access Trojan (RAT) infrastructure utilizing a chain of &gt; 60 command-and-control servers </a:t>
            </a:r>
          </a:p>
          <a:p>
            <a:r>
              <a:rPr lang="en-US" sz="1200" dirty="0"/>
              <a:t>Silently gathering data from computers, smartphones, and external storage like USB sticks from high-profile targets around the world since 2007 </a:t>
            </a:r>
          </a:p>
          <a:p>
            <a:r>
              <a:rPr lang="en-US" sz="1200" dirty="0"/>
              <a:t>Most of the targets in Eastern Europe and Central Asia, but more than 60 countries have been hit</a:t>
            </a:r>
          </a:p>
          <a:p>
            <a:r>
              <a:rPr lang="en-US" sz="1200" dirty="0"/>
              <a:t>First infiltrates computers using email attachments  such as Word and Excel files</a:t>
            </a:r>
          </a:p>
          <a:p>
            <a:r>
              <a:rPr lang="en-US" sz="1200" dirty="0"/>
              <a:t>Data is beamed back to a command server, which assigns each victim a 20-hex digit code to identify it</a:t>
            </a:r>
          </a:p>
          <a:p>
            <a:r>
              <a:rPr lang="en-US" sz="1200" dirty="0"/>
              <a:t>This foothold, more alarmingly, can spread to mobile devices</a:t>
            </a:r>
          </a:p>
          <a:p>
            <a:r>
              <a:rPr lang="en-US" sz="1200" dirty="0"/>
              <a:t>Operation Red October: The top-secret global espionage campaign that's been running for five years</a:t>
            </a:r>
          </a:p>
          <a:p>
            <a:r>
              <a:rPr lang="en-US" sz="1200" dirty="0"/>
              <a:t>By Chris </a:t>
            </a:r>
            <a:r>
              <a:rPr lang="en-US" sz="1200" dirty="0" err="1"/>
              <a:t>Gayomali</a:t>
            </a:r>
            <a:r>
              <a:rPr lang="en-US" sz="1200" dirty="0"/>
              <a:t> | January 15, 2013, The Week</a:t>
            </a:r>
          </a:p>
          <a:p>
            <a:r>
              <a:rPr lang="en-US" sz="1200" dirty="0">
                <a:hlinkClick r:id="rId5"/>
              </a:rPr>
              <a:t>http://theweek.com/article/index/238764/operation-red-october-the-top-secret-global-espionage-campaign-thats-been-running-for-five-years</a:t>
            </a:r>
            <a:endParaRPr lang="en-US" sz="1200" dirty="0"/>
          </a:p>
          <a:p>
            <a:endParaRPr lang="en-US" sz="1200" dirty="0"/>
          </a:p>
          <a:p>
            <a:endParaRPr lang="en-US" sz="1200" dirty="0"/>
          </a:p>
          <a:p>
            <a:endParaRPr lang="en-US" sz="1200" dirty="0"/>
          </a:p>
          <a:p>
            <a:r>
              <a:rPr lang="en-US" sz="1200" dirty="0"/>
              <a:t>Dragonfly</a:t>
            </a:r>
          </a:p>
          <a:p>
            <a:endParaRPr lang="en-US" sz="1200" dirty="0"/>
          </a:p>
          <a:p>
            <a:r>
              <a:rPr lang="en-US" sz="2400" dirty="0"/>
              <a:t>Symantec linked </a:t>
            </a:r>
            <a:r>
              <a:rPr lang="en-US" sz="2400" dirty="0" err="1"/>
              <a:t>Havex</a:t>
            </a:r>
            <a:r>
              <a:rPr lang="en-US" sz="2400" dirty="0"/>
              <a:t> to a loose association of attackers that energy suppliers call </a:t>
            </a:r>
            <a:r>
              <a:rPr lang="en-US" sz="2400" dirty="0">
                <a:hlinkClick r:id="rId6"/>
              </a:rPr>
              <a:t>Dragonfly</a:t>
            </a:r>
            <a:r>
              <a:rPr lang="en-US" sz="2400" dirty="0"/>
              <a:t> </a:t>
            </a:r>
          </a:p>
          <a:p>
            <a:r>
              <a:rPr lang="en-US" sz="2400" dirty="0"/>
              <a:t>News reports in Europe said Dragonfly, backed by groups in Russia, could have hacked computer systems at more than 1,000 organizations in at least 84 countries in the past 18 months</a:t>
            </a:r>
          </a:p>
          <a:p>
            <a:r>
              <a:rPr lang="en-US" sz="2400" dirty="0"/>
              <a:t>Majority of the victims have been in the US, Spain, France, Italy, Germany, Turkey and Poland</a:t>
            </a:r>
          </a:p>
          <a:p>
            <a:r>
              <a:rPr lang="en-US" sz="2400" dirty="0"/>
              <a:t>Targets include energy grid, major electricity generation firms, petroleum pipeline operators and energy industrial equipment providers</a:t>
            </a:r>
          </a:p>
          <a:p>
            <a:r>
              <a:rPr lang="en-US" sz="2400" dirty="0"/>
              <a:t>Dragonfly uses attack methods such as </a:t>
            </a:r>
          </a:p>
          <a:p>
            <a:pPr lvl="1"/>
            <a:r>
              <a:rPr lang="en-US" sz="1800" dirty="0"/>
              <a:t>extracting and uploading stolen data, </a:t>
            </a:r>
          </a:p>
          <a:p>
            <a:pPr lvl="1"/>
            <a:r>
              <a:rPr lang="en-US" sz="1800" dirty="0"/>
              <a:t>installing further malware onto systems, </a:t>
            </a:r>
          </a:p>
          <a:p>
            <a:pPr lvl="1"/>
            <a:r>
              <a:rPr lang="en-US" sz="1800" dirty="0"/>
              <a:t>and running executable files on infected computers.</a:t>
            </a:r>
          </a:p>
          <a:p>
            <a:endParaRPr lang="en-US" sz="1200" dirty="0"/>
          </a:p>
          <a:p>
            <a:endParaRPr lang="en-US" sz="1200" dirty="0"/>
          </a:p>
          <a:p>
            <a:endParaRPr lang="en-US" sz="1200"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Umass Lowell</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B7BFF8-C5EE-4B2E-9BE2-DC0FF7EA1CB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22-Apr-18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8F62D7-B87C-2543-95AA-8C0B56125E2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94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F825143-7335-794F-8E8B-08739B0560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7945200C-4786-AE4D-A1CE-BB289F6908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P240 cyber security of </a:t>
            </a:r>
            <a:r>
              <a:rPr lang="en-US" altLang="en-US" dirty="0" err="1"/>
              <a:t>scada</a:t>
            </a:r>
            <a:endParaRPr lang="en-US" altLang="en-US" dirty="0"/>
          </a:p>
          <a:p>
            <a:pPr eaLnBrk="1" hangingPunct="1">
              <a:spcBef>
                <a:spcPct val="0"/>
              </a:spcBef>
            </a:pPr>
            <a:r>
              <a:rPr lang="en-US" altLang="en-US" dirty="0"/>
              <a:t>In order to </a:t>
            </a:r>
            <a:r>
              <a:rPr lang="en-US" altLang="en-US" dirty="0" err="1"/>
              <a:t>neutralise</a:t>
            </a:r>
            <a:r>
              <a:rPr lang="en-US" altLang="en-US" dirty="0"/>
              <a:t> these kinds of attacks we have to </a:t>
            </a:r>
            <a:r>
              <a:rPr lang="en-US" altLang="en-US" dirty="0" err="1"/>
              <a:t>analyse</a:t>
            </a:r>
            <a:r>
              <a:rPr lang="en-US" altLang="en-US" dirty="0"/>
              <a:t> the different vulnerabilities and anticipate different attacks possible </a:t>
            </a:r>
          </a:p>
          <a:p>
            <a:pPr eaLnBrk="1" hangingPunct="1">
              <a:spcBef>
                <a:spcPct val="0"/>
              </a:spcBef>
            </a:pPr>
            <a:r>
              <a:rPr lang="en-US" altLang="en-US" dirty="0"/>
              <a:t>Based on a study </a:t>
            </a:r>
            <a:r>
              <a:rPr lang="en-US" altLang="en-US" dirty="0" err="1"/>
              <a:t>scada</a:t>
            </a:r>
            <a:r>
              <a:rPr lang="en-US" altLang="en-US" dirty="0"/>
              <a:t> (which forms the heart of automation ) attacks can be classified into </a:t>
            </a:r>
          </a:p>
          <a:p>
            <a:pPr eaLnBrk="1" hangingPunct="1">
              <a:spcBef>
                <a:spcPct val="0"/>
              </a:spcBef>
            </a:pPr>
            <a:endParaRPr lang="en-US" altLang="en-US" dirty="0"/>
          </a:p>
          <a:p>
            <a:pPr eaLnBrk="1" hangingPunct="1">
              <a:spcBef>
                <a:spcPct val="0"/>
              </a:spcBef>
            </a:pPr>
            <a:endParaRPr lang="en-US" altLang="en-US" dirty="0"/>
          </a:p>
        </p:txBody>
      </p:sp>
      <p:sp>
        <p:nvSpPr>
          <p:cNvPr id="56324" name="Slide Number Placeholder 3">
            <a:extLst>
              <a:ext uri="{FF2B5EF4-FFF2-40B4-BE49-F238E27FC236}">
                <a16:creationId xmlns:a16="http://schemas.microsoft.com/office/drawing/2014/main" id="{B663328C-750F-8545-B5A8-7B840DF715B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276745-E407-B244-94E5-842D4714D643}"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
        <p:nvSpPr>
          <p:cNvPr id="2" name="Date Placeholder 1">
            <a:extLst>
              <a:ext uri="{FF2B5EF4-FFF2-40B4-BE49-F238E27FC236}">
                <a16:creationId xmlns:a16="http://schemas.microsoft.com/office/drawing/2014/main" id="{E0090ACF-F62F-42F1-8B20-7D23B5BBA631}"/>
              </a:ext>
            </a:extLst>
          </p:cNvPr>
          <p:cNvSpPr>
            <a:spLocks noGrp="1"/>
          </p:cNvSpPr>
          <p:nvPr>
            <p:ph type="dt" idx="10"/>
          </p:nvPr>
        </p:nvSpPr>
        <p:spPr/>
        <p:txBody>
          <a:bodyPr/>
          <a:lstStyle/>
          <a:p>
            <a:fld id="{892F1BA4-3B53-4C8B-AF97-A0624FBE4631}" type="datetime1">
              <a:rPr lang="en-US" smtClean="0"/>
              <a:t>22-Apr-18</a:t>
            </a:fld>
            <a:endParaRPr lang="en-US"/>
          </a:p>
        </p:txBody>
      </p:sp>
      <p:sp>
        <p:nvSpPr>
          <p:cNvPr id="3" name="Footer Placeholder 2">
            <a:extLst>
              <a:ext uri="{FF2B5EF4-FFF2-40B4-BE49-F238E27FC236}">
                <a16:creationId xmlns:a16="http://schemas.microsoft.com/office/drawing/2014/main" id="{490F3DC3-0628-42AD-A11A-AA591BF06285}"/>
              </a:ext>
            </a:extLst>
          </p:cNvPr>
          <p:cNvSpPr>
            <a:spLocks noGrp="1"/>
          </p:cNvSpPr>
          <p:nvPr>
            <p:ph type="ftr" sz="quarter" idx="11"/>
          </p:nvPr>
        </p:nvSpPr>
        <p:spPr/>
        <p:txBody>
          <a:bodyPr/>
          <a:lstStyle/>
          <a:p>
            <a:endParaRPr lang="en-US"/>
          </a:p>
        </p:txBody>
      </p:sp>
      <p:sp>
        <p:nvSpPr>
          <p:cNvPr id="4" name="Header Placeholder 3">
            <a:extLst>
              <a:ext uri="{FF2B5EF4-FFF2-40B4-BE49-F238E27FC236}">
                <a16:creationId xmlns:a16="http://schemas.microsoft.com/office/drawing/2014/main" id="{F44EF41F-8925-494C-B3A2-13F05E35D398}"/>
              </a:ext>
            </a:extLst>
          </p:cNvPr>
          <p:cNvSpPr>
            <a:spLocks noGrp="1"/>
          </p:cNvSpPr>
          <p:nvPr>
            <p:ph type="hdr" sz="quarter" idx="12"/>
          </p:nvPr>
        </p:nvSpPr>
        <p:spPr/>
        <p:txBody>
          <a:bodyPr/>
          <a:lstStyle/>
          <a:p>
            <a:r>
              <a:rPr lang="en-US"/>
              <a:t>Umass Lowell</a:t>
            </a:r>
          </a:p>
        </p:txBody>
      </p:sp>
    </p:spTree>
    <p:extLst>
      <p:ext uri="{BB962C8B-B14F-4D97-AF65-F5344CB8AC3E}">
        <p14:creationId xmlns:p14="http://schemas.microsoft.com/office/powerpoint/2010/main" val="3349566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C2C9-86CE-4FC0-9C0B-3B8FBA3D24C9}" type="slidenum">
              <a:rPr lang="en-IN" smtClean="0"/>
              <a:t>30</a:t>
            </a:fld>
            <a:endParaRPr lang="en-IN"/>
          </a:p>
        </p:txBody>
      </p:sp>
    </p:spTree>
    <p:extLst>
      <p:ext uri="{BB962C8B-B14F-4D97-AF65-F5344CB8AC3E}">
        <p14:creationId xmlns:p14="http://schemas.microsoft.com/office/powerpoint/2010/main" val="230930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 C. Palmer and S. </a:t>
            </a:r>
            <a:r>
              <a:rPr lang="en-US" sz="1200" dirty="0" err="1"/>
              <a:t>Shenoi</a:t>
            </a:r>
            <a:r>
              <a:rPr lang="en-US" sz="1200" dirty="0"/>
              <a:t>, 2009)</a:t>
            </a:r>
          </a:p>
          <a:p>
            <a:endParaRPr lang="en-US" dirty="0"/>
          </a:p>
        </p:txBody>
      </p:sp>
      <p:sp>
        <p:nvSpPr>
          <p:cNvPr id="4" name="Slide Number Placeholder 3"/>
          <p:cNvSpPr>
            <a:spLocks noGrp="1"/>
          </p:cNvSpPr>
          <p:nvPr>
            <p:ph type="sldNum" sz="quarter" idx="10"/>
          </p:nvPr>
        </p:nvSpPr>
        <p:spPr/>
        <p:txBody>
          <a:bodyPr/>
          <a:lstStyle/>
          <a:p>
            <a:fld id="{DEEAC2C9-86CE-4FC0-9C0B-3B8FBA3D24C9}" type="slidenum">
              <a:rPr lang="en-IN" smtClean="0"/>
              <a:t>31</a:t>
            </a:fld>
            <a:endParaRPr lang="en-IN"/>
          </a:p>
        </p:txBody>
      </p:sp>
    </p:spTree>
    <p:extLst>
      <p:ext uri="{BB962C8B-B14F-4D97-AF65-F5344CB8AC3E}">
        <p14:creationId xmlns:p14="http://schemas.microsoft.com/office/powerpoint/2010/main" val="217333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AC2C9-86CE-4FC0-9C0B-3B8FBA3D24C9}" type="slidenum">
              <a:rPr lang="en-IN" smtClean="0"/>
              <a:t>7</a:t>
            </a:fld>
            <a:endParaRPr lang="en-IN"/>
          </a:p>
        </p:txBody>
      </p:sp>
    </p:spTree>
    <p:extLst>
      <p:ext uri="{BB962C8B-B14F-4D97-AF65-F5344CB8AC3E}">
        <p14:creationId xmlns:p14="http://schemas.microsoft.com/office/powerpoint/2010/main" val="243969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AA09B89-50CD-5C42-9E7F-ED18D2717E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a:solidFill>
                  <a:schemeClr val="tx1"/>
                </a:solidFill>
                <a:latin typeface="Arial" panose="020B0604020202020204" pitchFamily="34" charset="0"/>
              </a:defRPr>
            </a:lvl1pPr>
            <a:lvl2pPr marL="742950" indent="-285750" defTabSz="903288">
              <a:defRPr>
                <a:solidFill>
                  <a:schemeClr val="tx1"/>
                </a:solidFill>
                <a:latin typeface="Arial" panose="020B0604020202020204" pitchFamily="34" charset="0"/>
              </a:defRPr>
            </a:lvl2pPr>
            <a:lvl3pPr marL="1143000" indent="-228600" defTabSz="903288">
              <a:defRPr>
                <a:solidFill>
                  <a:schemeClr val="tx1"/>
                </a:solidFill>
                <a:latin typeface="Arial" panose="020B0604020202020204" pitchFamily="34" charset="0"/>
              </a:defRPr>
            </a:lvl3pPr>
            <a:lvl4pPr marL="1600200" indent="-228600" defTabSz="903288">
              <a:defRPr>
                <a:solidFill>
                  <a:schemeClr val="tx1"/>
                </a:solidFill>
                <a:latin typeface="Arial" panose="020B0604020202020204" pitchFamily="34" charset="0"/>
              </a:defRPr>
            </a:lvl4pPr>
            <a:lvl5pPr marL="2057400" indent="-228600" defTabSz="903288">
              <a:defRPr>
                <a:solidFill>
                  <a:schemeClr val="tx1"/>
                </a:solidFill>
                <a:latin typeface="Arial" panose="020B0604020202020204" pitchFamily="34" charset="0"/>
              </a:defRPr>
            </a:lvl5pPr>
            <a:lvl6pPr marL="2514600" indent="-228600" defTabSz="903288" fontAlgn="base">
              <a:spcBef>
                <a:spcPct val="0"/>
              </a:spcBef>
              <a:spcAft>
                <a:spcPct val="0"/>
              </a:spcAft>
              <a:defRPr>
                <a:solidFill>
                  <a:schemeClr val="tx1"/>
                </a:solidFill>
                <a:latin typeface="Arial" panose="020B0604020202020204" pitchFamily="34" charset="0"/>
              </a:defRPr>
            </a:lvl6pPr>
            <a:lvl7pPr marL="2971800" indent="-228600" defTabSz="903288" fontAlgn="base">
              <a:spcBef>
                <a:spcPct val="0"/>
              </a:spcBef>
              <a:spcAft>
                <a:spcPct val="0"/>
              </a:spcAft>
              <a:defRPr>
                <a:solidFill>
                  <a:schemeClr val="tx1"/>
                </a:solidFill>
                <a:latin typeface="Arial" panose="020B0604020202020204" pitchFamily="34" charset="0"/>
              </a:defRPr>
            </a:lvl7pPr>
            <a:lvl8pPr marL="3429000" indent="-228600" defTabSz="903288" fontAlgn="base">
              <a:spcBef>
                <a:spcPct val="0"/>
              </a:spcBef>
              <a:spcAft>
                <a:spcPct val="0"/>
              </a:spcAft>
              <a:defRPr>
                <a:solidFill>
                  <a:schemeClr val="tx1"/>
                </a:solidFill>
                <a:latin typeface="Arial" panose="020B0604020202020204" pitchFamily="34" charset="0"/>
              </a:defRPr>
            </a:lvl8pPr>
            <a:lvl9pPr marL="3886200" indent="-228600" defTabSz="903288" fontAlgn="base">
              <a:spcBef>
                <a:spcPct val="0"/>
              </a:spcBef>
              <a:spcAft>
                <a:spcPct val="0"/>
              </a:spcAft>
              <a:defRPr>
                <a:solidFill>
                  <a:schemeClr val="tx1"/>
                </a:solidFill>
                <a:latin typeface="Arial" panose="020B0604020202020204" pitchFamily="34" charset="0"/>
              </a:defRPr>
            </a:lvl9pPr>
          </a:lstStyle>
          <a:p>
            <a:pPr marL="0" marR="0" lvl="0" indent="0" algn="r" defTabSz="903288" rtl="0" eaLnBrk="1" fontAlgn="auto" latinLnBrk="0" hangingPunct="1">
              <a:lnSpc>
                <a:spcPct val="100000"/>
              </a:lnSpc>
              <a:spcBef>
                <a:spcPts val="0"/>
              </a:spcBef>
              <a:spcAft>
                <a:spcPts val="0"/>
              </a:spcAft>
              <a:buClrTx/>
              <a:buSzTx/>
              <a:buFontTx/>
              <a:buNone/>
              <a:tabLst/>
              <a:defRPr/>
            </a:pPr>
            <a:fld id="{5362736D-7FDB-4E4C-AFE3-AC7FC7C208E9}" type="slidenum">
              <a:rPr kumimoji="0" lang="de-CH"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03288" rtl="0" eaLnBrk="1" fontAlgn="auto" latinLnBrk="0" hangingPunct="1">
                <a:lnSpc>
                  <a:spcPct val="100000"/>
                </a:lnSpc>
                <a:spcBef>
                  <a:spcPts val="0"/>
                </a:spcBef>
                <a:spcAft>
                  <a:spcPts val="0"/>
                </a:spcAft>
                <a:buClrTx/>
                <a:buSzTx/>
                <a:buFontTx/>
                <a:buNone/>
                <a:tabLst/>
                <a:defRPr/>
              </a:pPr>
              <a:t>8</a:t>
            </a:fld>
            <a:endParaRPr kumimoji="0" lang="de-CH"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78851" name="Rectangle 2">
            <a:extLst>
              <a:ext uri="{FF2B5EF4-FFF2-40B4-BE49-F238E27FC236}">
                <a16:creationId xmlns:a16="http://schemas.microsoft.com/office/drawing/2014/main" id="{437A5FAC-9DDC-5A4E-9F4D-C2206C8E2B5A}"/>
              </a:ext>
            </a:extLst>
          </p:cNvPr>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563309C9-33CA-6F40-A5C7-D6BB2DF5C9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415307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https://www.sciencedirect.com/science/article/pii/S1389128614001431#f0010</a:t>
            </a:r>
          </a:p>
        </p:txBody>
      </p:sp>
      <p:sp>
        <p:nvSpPr>
          <p:cNvPr id="4" name="Slide Number Placeholder 3"/>
          <p:cNvSpPr>
            <a:spLocks noGrp="1"/>
          </p:cNvSpPr>
          <p:nvPr>
            <p:ph type="sldNum" sz="quarter" idx="10"/>
          </p:nvPr>
        </p:nvSpPr>
        <p:spPr/>
        <p:txBody>
          <a:bodyPr/>
          <a:lstStyle/>
          <a:p>
            <a:fld id="{DEEAC2C9-86CE-4FC0-9C0B-3B8FBA3D24C9}" type="slidenum">
              <a:rPr lang="en-IN" smtClean="0"/>
              <a:t>11</a:t>
            </a:fld>
            <a:endParaRPr lang="en-IN"/>
          </a:p>
        </p:txBody>
      </p:sp>
    </p:spTree>
    <p:extLst>
      <p:ext uri="{BB962C8B-B14F-4D97-AF65-F5344CB8AC3E}">
        <p14:creationId xmlns:p14="http://schemas.microsoft.com/office/powerpoint/2010/main" val="334474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Zig bee is used in application layer</a:t>
            </a:r>
          </a:p>
          <a:p>
            <a:r>
              <a:rPr lang="en-IN" dirty="0"/>
              <a:t>Advanced encryption standard is used in network layer</a:t>
            </a:r>
          </a:p>
          <a:p>
            <a:r>
              <a:rPr lang="en-IN" dirty="0"/>
              <a:t>Zigbee provides end to end to security with out encryption and decryption at every hop.</a:t>
            </a:r>
          </a:p>
          <a:p>
            <a:endParaRPr lang="en-IN" dirty="0"/>
          </a:p>
        </p:txBody>
      </p:sp>
      <p:sp>
        <p:nvSpPr>
          <p:cNvPr id="4" name="Slide Number Placeholder 3"/>
          <p:cNvSpPr>
            <a:spLocks noGrp="1"/>
          </p:cNvSpPr>
          <p:nvPr>
            <p:ph type="sldNum" sz="quarter" idx="10"/>
          </p:nvPr>
        </p:nvSpPr>
        <p:spPr/>
        <p:txBody>
          <a:bodyPr/>
          <a:lstStyle/>
          <a:p>
            <a:fld id="{DEEAC2C9-86CE-4FC0-9C0B-3B8FBA3D24C9}" type="slidenum">
              <a:rPr lang="en-IN" smtClean="0"/>
              <a:t>12</a:t>
            </a:fld>
            <a:endParaRPr lang="en-IN"/>
          </a:p>
        </p:txBody>
      </p:sp>
    </p:spTree>
    <p:extLst>
      <p:ext uri="{BB962C8B-B14F-4D97-AF65-F5344CB8AC3E}">
        <p14:creationId xmlns:p14="http://schemas.microsoft.com/office/powerpoint/2010/main" val="120990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8D0A4387-6C23-4FED-96DB-113652955A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70DEE4C8-0702-41DB-B8A5-0F076A36D4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p>
        </p:txBody>
      </p:sp>
      <p:sp>
        <p:nvSpPr>
          <p:cNvPr id="60420" name="Slide Number Placeholder 3">
            <a:extLst>
              <a:ext uri="{FF2B5EF4-FFF2-40B4-BE49-F238E27FC236}">
                <a16:creationId xmlns:a16="http://schemas.microsoft.com/office/drawing/2014/main" id="{CF14612A-B69D-4D8F-9721-6A06BAB72C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6177445-FEF2-4985-B07A-38CF2E3CBCE9}" type="slidenum">
              <a:rPr lang="en-US" altLang="en-US" sz="1300"/>
              <a:pPr>
                <a:spcBef>
                  <a:spcPct val="0"/>
                </a:spcBef>
              </a:pPr>
              <a:t>14</a:t>
            </a:fld>
            <a:endParaRPr lang="en-US" altLang="en-US" sz="1300"/>
          </a:p>
        </p:txBody>
      </p:sp>
    </p:spTree>
    <p:extLst>
      <p:ext uri="{BB962C8B-B14F-4D97-AF65-F5344CB8AC3E}">
        <p14:creationId xmlns:p14="http://schemas.microsoft.com/office/powerpoint/2010/main" val="428430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Source : </a:t>
            </a:r>
            <a:r>
              <a:rPr lang="en-US" sz="1200" dirty="0" err="1"/>
              <a:t>Xinxin</a:t>
            </a:r>
            <a:r>
              <a:rPr lang="en-US" sz="1200" dirty="0"/>
              <a:t> Fin et al,</a:t>
            </a:r>
            <a:r>
              <a:rPr lang="en-US" sz="1200" i="1" dirty="0"/>
              <a:t> ‘Design Space Exploration of Hummingbird Implementations on FPGS.’</a:t>
            </a:r>
          </a:p>
          <a:p>
            <a:endParaRPr lang="en-US" dirty="0"/>
          </a:p>
        </p:txBody>
      </p:sp>
      <p:sp>
        <p:nvSpPr>
          <p:cNvPr id="4" name="Slide Number Placeholder 3"/>
          <p:cNvSpPr>
            <a:spLocks noGrp="1"/>
          </p:cNvSpPr>
          <p:nvPr>
            <p:ph type="sldNum" sz="quarter" idx="10"/>
          </p:nvPr>
        </p:nvSpPr>
        <p:spPr/>
        <p:txBody>
          <a:bodyPr/>
          <a:lstStyle/>
          <a:p>
            <a:fld id="{DEEAC2C9-86CE-4FC0-9C0B-3B8FBA3D24C9}" type="slidenum">
              <a:rPr lang="en-IN" smtClean="0"/>
              <a:t>22</a:t>
            </a:fld>
            <a:endParaRPr lang="en-IN"/>
          </a:p>
        </p:txBody>
      </p:sp>
    </p:spTree>
    <p:extLst>
      <p:ext uri="{BB962C8B-B14F-4D97-AF65-F5344CB8AC3E}">
        <p14:creationId xmlns:p14="http://schemas.microsoft.com/office/powerpoint/2010/main" val="332235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6CD40A-87DF-BE4C-9B2B-0B5BD84765DA}"/>
              </a:ext>
            </a:extLst>
          </p:cNvPr>
          <p:cNvSpPr>
            <a:spLocks noGrp="1" noChangeArrowheads="1"/>
          </p:cNvSpPr>
          <p:nvPr>
            <p:ph type="sldNum" sz="quarter" idx="5"/>
          </p:nvPr>
        </p:nvSpPr>
        <p:spPr>
          <a:ln/>
        </p:spPr>
        <p:txBody>
          <a:bodyPr/>
          <a:lstStyle/>
          <a:p>
            <a:fld id="{2C47DB1D-142C-B242-9044-4A84D066E687}" type="slidenum">
              <a:rPr lang="zh-CN" altLang="en-US"/>
              <a:pPr/>
              <a:t>23</a:t>
            </a:fld>
            <a:endParaRPr lang="en-US" altLang="zh-CN"/>
          </a:p>
        </p:txBody>
      </p:sp>
      <p:sp>
        <p:nvSpPr>
          <p:cNvPr id="166914" name="Slide Image Placeholder 1">
            <a:extLst>
              <a:ext uri="{FF2B5EF4-FFF2-40B4-BE49-F238E27FC236}">
                <a16:creationId xmlns:a16="http://schemas.microsoft.com/office/drawing/2014/main" id="{F54398AA-7580-1D4F-AFC7-3594C66AE9F1}"/>
              </a:ext>
            </a:extLst>
          </p:cNvPr>
          <p:cNvSpPr>
            <a:spLocks noGrp="1" noRot="1" noChangeAspect="1" noTextEdit="1"/>
          </p:cNvSpPr>
          <p:nvPr>
            <p:ph type="sldImg"/>
          </p:nvPr>
        </p:nvSpPr>
        <p:spPr>
          <a:ln/>
        </p:spPr>
      </p:sp>
      <p:sp>
        <p:nvSpPr>
          <p:cNvPr id="166915" name="Notes Placeholder 2">
            <a:extLst>
              <a:ext uri="{FF2B5EF4-FFF2-40B4-BE49-F238E27FC236}">
                <a16:creationId xmlns:a16="http://schemas.microsoft.com/office/drawing/2014/main" id="{B982792A-8645-5C44-8590-D495E573D250}"/>
              </a:ext>
            </a:extLst>
          </p:cNvPr>
          <p:cNvSpPr>
            <a:spLocks noGrp="1"/>
          </p:cNvSpPr>
          <p:nvPr>
            <p:ph type="body" idx="1"/>
          </p:nvPr>
        </p:nvSpPr>
        <p:spPr/>
        <p:txBody>
          <a:bodyPr/>
          <a:lstStyle/>
          <a:p>
            <a:pPr>
              <a:buSzPct val="150000"/>
              <a:buFont typeface="Wingdings" panose="05000000000000000000" pitchFamily="2" charset="2"/>
              <a:buChar char="§"/>
            </a:pPr>
            <a:r>
              <a:rPr lang="en-US" dirty="0"/>
              <a:t>Early SCADA systems were independent, with no connectivity to other systems</a:t>
            </a:r>
          </a:p>
          <a:p>
            <a:pPr>
              <a:buSzPct val="150000"/>
              <a:buFont typeface="Wingdings" panose="05000000000000000000" pitchFamily="2" charset="2"/>
              <a:buChar char="§"/>
            </a:pPr>
            <a:r>
              <a:rPr lang="en-US" dirty="0"/>
              <a:t>Second generation SCADA systems were distributed, using local networks or leased lines </a:t>
            </a:r>
          </a:p>
          <a:p>
            <a:pPr>
              <a:buSzPct val="150000"/>
              <a:buFont typeface="Wingdings" panose="05000000000000000000" pitchFamily="2" charset="2"/>
              <a:buChar char="§"/>
            </a:pPr>
            <a:r>
              <a:rPr lang="en-US" dirty="0"/>
              <a:t>Third generation of SCADA systems are wide-area networked over the public Internet using industry standard protocols and security techniques</a:t>
            </a:r>
          </a:p>
          <a:p>
            <a:pPr lvl="1"/>
            <a:r>
              <a:rPr lang="en-US" dirty="0"/>
              <a:t>Being on the Internet, they are potentially vulnerable to attack but by using standard protocols, then industry-wide security measures can be taken to protect the systems</a:t>
            </a:r>
          </a:p>
          <a:p>
            <a:endParaRPr lang="en-CA" altLang="en-US" dirty="0"/>
          </a:p>
        </p:txBody>
      </p:sp>
      <p:sp>
        <p:nvSpPr>
          <p:cNvPr id="166916" name="Slide Number Placeholder 3">
            <a:extLst>
              <a:ext uri="{FF2B5EF4-FFF2-40B4-BE49-F238E27FC236}">
                <a16:creationId xmlns:a16="http://schemas.microsoft.com/office/drawing/2014/main" id="{7F2B248C-8A58-084A-9801-7BEF9D265566}"/>
              </a:ext>
            </a:extLst>
          </p:cNvPr>
          <p:cNvSpPr txBox="1">
            <a:spLocks noGrp="1"/>
          </p:cNvSpPr>
          <p:nvPr/>
        </p:nvSpPr>
        <p:spPr bwMode="auto">
          <a:xfrm>
            <a:off x="3973513" y="8831263"/>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5" rIns="93170" bIns="46585" anchor="b"/>
          <a:lstStyle>
            <a:lvl1pPr defTabSz="930275">
              <a:defRPr sz="2400">
                <a:solidFill>
                  <a:schemeClr val="tx1"/>
                </a:solidFill>
                <a:latin typeface="Times" pitchFamily="2" charset="0"/>
              </a:defRPr>
            </a:lvl1pPr>
            <a:lvl2pPr marL="744538" indent="-285750" defTabSz="930275">
              <a:defRPr sz="2400">
                <a:solidFill>
                  <a:schemeClr val="tx1"/>
                </a:solidFill>
                <a:latin typeface="Times" pitchFamily="2" charset="0"/>
              </a:defRPr>
            </a:lvl2pPr>
            <a:lvl3pPr marL="1146175" indent="-230188" defTabSz="930275">
              <a:defRPr sz="2400">
                <a:solidFill>
                  <a:schemeClr val="tx1"/>
                </a:solidFill>
                <a:latin typeface="Times" pitchFamily="2" charset="0"/>
              </a:defRPr>
            </a:lvl3pPr>
            <a:lvl4pPr marL="1603375" indent="-228600" defTabSz="930275">
              <a:defRPr sz="2400">
                <a:solidFill>
                  <a:schemeClr val="tx1"/>
                </a:solidFill>
                <a:latin typeface="Times" pitchFamily="2" charset="0"/>
              </a:defRPr>
            </a:lvl4pPr>
            <a:lvl5pPr marL="2062163" indent="-228600" defTabSz="930275">
              <a:defRPr sz="2400">
                <a:solidFill>
                  <a:schemeClr val="tx1"/>
                </a:solidFill>
                <a:latin typeface="Times" pitchFamily="2" charset="0"/>
              </a:defRPr>
            </a:lvl5pPr>
            <a:lvl6pPr marL="2519363" indent="-228600" defTabSz="930275" eaLnBrk="0" fontAlgn="base" hangingPunct="0">
              <a:spcBef>
                <a:spcPct val="0"/>
              </a:spcBef>
              <a:spcAft>
                <a:spcPct val="0"/>
              </a:spcAft>
              <a:defRPr sz="2400">
                <a:solidFill>
                  <a:schemeClr val="tx1"/>
                </a:solidFill>
                <a:latin typeface="Times" pitchFamily="2" charset="0"/>
              </a:defRPr>
            </a:lvl6pPr>
            <a:lvl7pPr marL="2976563" indent="-228600" defTabSz="930275" eaLnBrk="0" fontAlgn="base" hangingPunct="0">
              <a:spcBef>
                <a:spcPct val="0"/>
              </a:spcBef>
              <a:spcAft>
                <a:spcPct val="0"/>
              </a:spcAft>
              <a:defRPr sz="2400">
                <a:solidFill>
                  <a:schemeClr val="tx1"/>
                </a:solidFill>
                <a:latin typeface="Times" pitchFamily="2" charset="0"/>
              </a:defRPr>
            </a:lvl7pPr>
            <a:lvl8pPr marL="3433763" indent="-228600" defTabSz="930275" eaLnBrk="0" fontAlgn="base" hangingPunct="0">
              <a:spcBef>
                <a:spcPct val="0"/>
              </a:spcBef>
              <a:spcAft>
                <a:spcPct val="0"/>
              </a:spcAft>
              <a:defRPr sz="2400">
                <a:solidFill>
                  <a:schemeClr val="tx1"/>
                </a:solidFill>
                <a:latin typeface="Times" pitchFamily="2" charset="0"/>
              </a:defRPr>
            </a:lvl8pPr>
            <a:lvl9pPr marL="3890963" indent="-228600" defTabSz="930275" eaLnBrk="0" fontAlgn="base" hangingPunct="0">
              <a:spcBef>
                <a:spcPct val="0"/>
              </a:spcBef>
              <a:spcAft>
                <a:spcPct val="0"/>
              </a:spcAft>
              <a:defRPr sz="2400">
                <a:solidFill>
                  <a:schemeClr val="tx1"/>
                </a:solidFill>
                <a:latin typeface="Times" pitchFamily="2" charset="0"/>
              </a:defRPr>
            </a:lvl9pPr>
          </a:lstStyle>
          <a:p>
            <a:pPr algn="r"/>
            <a:fld id="{D072AB0A-8004-D047-B4FF-0ECD68B41A1D}" type="slidenum">
              <a:rPr lang="zh-CN" altLang="en-US" sz="1200" b="0"/>
              <a:pPr algn="r"/>
              <a:t>23</a:t>
            </a:fld>
            <a:endParaRPr lang="en-US" altLang="zh-CN" sz="1200" b="0"/>
          </a:p>
        </p:txBody>
      </p:sp>
      <p:sp>
        <p:nvSpPr>
          <p:cNvPr id="2" name="Date Placeholder 1">
            <a:extLst>
              <a:ext uri="{FF2B5EF4-FFF2-40B4-BE49-F238E27FC236}">
                <a16:creationId xmlns:a16="http://schemas.microsoft.com/office/drawing/2014/main" id="{989CE0FC-AD4C-42D4-9665-A5DC6C8F9454}"/>
              </a:ext>
            </a:extLst>
          </p:cNvPr>
          <p:cNvSpPr>
            <a:spLocks noGrp="1"/>
          </p:cNvSpPr>
          <p:nvPr>
            <p:ph type="dt" idx="10"/>
          </p:nvPr>
        </p:nvSpPr>
        <p:spPr/>
        <p:txBody>
          <a:bodyPr/>
          <a:lstStyle/>
          <a:p>
            <a:fld id="{25C808FE-E2CF-4A9D-BAE5-E5388EAD668C}" type="datetime1">
              <a:rPr lang="en-US" smtClean="0"/>
              <a:t>22-Apr-18</a:t>
            </a:fld>
            <a:endParaRPr lang="en-US"/>
          </a:p>
        </p:txBody>
      </p:sp>
      <p:sp>
        <p:nvSpPr>
          <p:cNvPr id="3" name="Footer Placeholder 2">
            <a:extLst>
              <a:ext uri="{FF2B5EF4-FFF2-40B4-BE49-F238E27FC236}">
                <a16:creationId xmlns:a16="http://schemas.microsoft.com/office/drawing/2014/main" id="{6AF26F1F-3084-48A0-8C6D-90A8517CB50A}"/>
              </a:ext>
            </a:extLst>
          </p:cNvPr>
          <p:cNvSpPr>
            <a:spLocks noGrp="1"/>
          </p:cNvSpPr>
          <p:nvPr>
            <p:ph type="ftr" sz="quarter" idx="11"/>
          </p:nvPr>
        </p:nvSpPr>
        <p:spPr/>
        <p:txBody>
          <a:bodyPr/>
          <a:lstStyle/>
          <a:p>
            <a:endParaRPr lang="en-US"/>
          </a:p>
        </p:txBody>
      </p:sp>
      <p:sp>
        <p:nvSpPr>
          <p:cNvPr id="4" name="Header Placeholder 3">
            <a:extLst>
              <a:ext uri="{FF2B5EF4-FFF2-40B4-BE49-F238E27FC236}">
                <a16:creationId xmlns:a16="http://schemas.microsoft.com/office/drawing/2014/main" id="{DEA69A9F-8FF8-4C40-927D-49F872678863}"/>
              </a:ext>
            </a:extLst>
          </p:cNvPr>
          <p:cNvSpPr>
            <a:spLocks noGrp="1"/>
          </p:cNvSpPr>
          <p:nvPr>
            <p:ph type="hdr" sz="quarter" idx="12"/>
          </p:nvPr>
        </p:nvSpPr>
        <p:spPr/>
        <p:txBody>
          <a:bodyPr/>
          <a:lstStyle/>
          <a:p>
            <a:r>
              <a:rPr lang="en-US"/>
              <a:t>Umass Lowell</a:t>
            </a:r>
          </a:p>
        </p:txBody>
      </p:sp>
    </p:spTree>
    <p:extLst>
      <p:ext uri="{BB962C8B-B14F-4D97-AF65-F5344CB8AC3E}">
        <p14:creationId xmlns:p14="http://schemas.microsoft.com/office/powerpoint/2010/main" val="264404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0D11EE-28BD-A94E-9FEC-F5AFC9B1FD0B}"/>
              </a:ext>
            </a:extLst>
          </p:cNvPr>
          <p:cNvSpPr>
            <a:spLocks noGrp="1" noChangeArrowheads="1"/>
          </p:cNvSpPr>
          <p:nvPr>
            <p:ph type="sldNum" sz="quarter" idx="5"/>
          </p:nvPr>
        </p:nvSpPr>
        <p:spPr>
          <a:ln/>
        </p:spPr>
        <p:txBody>
          <a:bodyPr/>
          <a:lstStyle/>
          <a:p>
            <a:fld id="{4E6A2A2A-6C42-D64C-AD3C-DD4B61DE467B}" type="slidenum">
              <a:rPr lang="zh-CN" altLang="en-US"/>
              <a:pPr/>
              <a:t>24</a:t>
            </a:fld>
            <a:endParaRPr lang="en-US" altLang="zh-CN"/>
          </a:p>
        </p:txBody>
      </p:sp>
      <p:sp>
        <p:nvSpPr>
          <p:cNvPr id="160770" name="Slide Image Placeholder 1">
            <a:extLst>
              <a:ext uri="{FF2B5EF4-FFF2-40B4-BE49-F238E27FC236}">
                <a16:creationId xmlns:a16="http://schemas.microsoft.com/office/drawing/2014/main" id="{C3189281-2C57-9940-BB4C-A3C0D34A3A65}"/>
              </a:ext>
            </a:extLst>
          </p:cNvPr>
          <p:cNvSpPr>
            <a:spLocks noGrp="1" noRot="1" noChangeAspect="1" noTextEdit="1"/>
          </p:cNvSpPr>
          <p:nvPr>
            <p:ph type="sldImg"/>
          </p:nvPr>
        </p:nvSpPr>
        <p:spPr>
          <a:ln/>
        </p:spPr>
      </p:sp>
      <p:sp>
        <p:nvSpPr>
          <p:cNvPr id="160771" name="Notes Placeholder 2">
            <a:extLst>
              <a:ext uri="{FF2B5EF4-FFF2-40B4-BE49-F238E27FC236}">
                <a16:creationId xmlns:a16="http://schemas.microsoft.com/office/drawing/2014/main" id="{96EADC14-700B-A94E-A3F6-7F841A8806AE}"/>
              </a:ext>
            </a:extLst>
          </p:cNvPr>
          <p:cNvSpPr>
            <a:spLocks noGrp="1"/>
          </p:cNvSpPr>
          <p:nvPr>
            <p:ph type="body" idx="1"/>
          </p:nvPr>
        </p:nvSpPr>
        <p:spPr/>
        <p:txBody>
          <a:bodyPr/>
          <a:lstStyle/>
          <a:p>
            <a:endParaRPr lang="en-CA" altLang="en-US" b="1">
              <a:ea typeface="宋体" panose="02010600030101010101" pitchFamily="2" charset="-122"/>
            </a:endParaRPr>
          </a:p>
        </p:txBody>
      </p:sp>
      <p:sp>
        <p:nvSpPr>
          <p:cNvPr id="160772" name="Slide Number Placeholder 3">
            <a:extLst>
              <a:ext uri="{FF2B5EF4-FFF2-40B4-BE49-F238E27FC236}">
                <a16:creationId xmlns:a16="http://schemas.microsoft.com/office/drawing/2014/main" id="{C2657E1E-883F-B342-A1D4-BD8E746683BA}"/>
              </a:ext>
            </a:extLst>
          </p:cNvPr>
          <p:cNvSpPr txBox="1">
            <a:spLocks noGrp="1"/>
          </p:cNvSpPr>
          <p:nvPr/>
        </p:nvSpPr>
        <p:spPr bwMode="auto">
          <a:xfrm>
            <a:off x="3973513" y="8831263"/>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5" rIns="93170" bIns="46585" anchor="b"/>
          <a:lstStyle>
            <a:lvl1pPr defTabSz="930275">
              <a:defRPr sz="2400">
                <a:solidFill>
                  <a:schemeClr val="tx1"/>
                </a:solidFill>
                <a:latin typeface="Times" pitchFamily="2" charset="0"/>
              </a:defRPr>
            </a:lvl1pPr>
            <a:lvl2pPr marL="744538" indent="-285750" defTabSz="930275">
              <a:defRPr sz="2400">
                <a:solidFill>
                  <a:schemeClr val="tx1"/>
                </a:solidFill>
                <a:latin typeface="Times" pitchFamily="2" charset="0"/>
              </a:defRPr>
            </a:lvl2pPr>
            <a:lvl3pPr marL="1146175" indent="-230188" defTabSz="930275">
              <a:defRPr sz="2400">
                <a:solidFill>
                  <a:schemeClr val="tx1"/>
                </a:solidFill>
                <a:latin typeface="Times" pitchFamily="2" charset="0"/>
              </a:defRPr>
            </a:lvl3pPr>
            <a:lvl4pPr marL="1603375" indent="-228600" defTabSz="930275">
              <a:defRPr sz="2400">
                <a:solidFill>
                  <a:schemeClr val="tx1"/>
                </a:solidFill>
                <a:latin typeface="Times" pitchFamily="2" charset="0"/>
              </a:defRPr>
            </a:lvl4pPr>
            <a:lvl5pPr marL="2062163" indent="-228600" defTabSz="930275">
              <a:defRPr sz="2400">
                <a:solidFill>
                  <a:schemeClr val="tx1"/>
                </a:solidFill>
                <a:latin typeface="Times" pitchFamily="2" charset="0"/>
              </a:defRPr>
            </a:lvl5pPr>
            <a:lvl6pPr marL="2519363" indent="-228600" defTabSz="930275" eaLnBrk="0" fontAlgn="base" hangingPunct="0">
              <a:spcBef>
                <a:spcPct val="0"/>
              </a:spcBef>
              <a:spcAft>
                <a:spcPct val="0"/>
              </a:spcAft>
              <a:defRPr sz="2400">
                <a:solidFill>
                  <a:schemeClr val="tx1"/>
                </a:solidFill>
                <a:latin typeface="Times" pitchFamily="2" charset="0"/>
              </a:defRPr>
            </a:lvl6pPr>
            <a:lvl7pPr marL="2976563" indent="-228600" defTabSz="930275" eaLnBrk="0" fontAlgn="base" hangingPunct="0">
              <a:spcBef>
                <a:spcPct val="0"/>
              </a:spcBef>
              <a:spcAft>
                <a:spcPct val="0"/>
              </a:spcAft>
              <a:defRPr sz="2400">
                <a:solidFill>
                  <a:schemeClr val="tx1"/>
                </a:solidFill>
                <a:latin typeface="Times" pitchFamily="2" charset="0"/>
              </a:defRPr>
            </a:lvl7pPr>
            <a:lvl8pPr marL="3433763" indent="-228600" defTabSz="930275" eaLnBrk="0" fontAlgn="base" hangingPunct="0">
              <a:spcBef>
                <a:spcPct val="0"/>
              </a:spcBef>
              <a:spcAft>
                <a:spcPct val="0"/>
              </a:spcAft>
              <a:defRPr sz="2400">
                <a:solidFill>
                  <a:schemeClr val="tx1"/>
                </a:solidFill>
                <a:latin typeface="Times" pitchFamily="2" charset="0"/>
              </a:defRPr>
            </a:lvl8pPr>
            <a:lvl9pPr marL="3890963" indent="-228600" defTabSz="930275" eaLnBrk="0" fontAlgn="base" hangingPunct="0">
              <a:spcBef>
                <a:spcPct val="0"/>
              </a:spcBef>
              <a:spcAft>
                <a:spcPct val="0"/>
              </a:spcAft>
              <a:defRPr sz="2400">
                <a:solidFill>
                  <a:schemeClr val="tx1"/>
                </a:solidFill>
                <a:latin typeface="Times" pitchFamily="2" charset="0"/>
              </a:defRPr>
            </a:lvl9pPr>
          </a:lstStyle>
          <a:p>
            <a:pPr algn="r"/>
            <a:fld id="{95A21361-ADC7-5C41-8E3A-8A99E793F277}" type="slidenum">
              <a:rPr lang="zh-CN" altLang="en-US" sz="1200" b="0"/>
              <a:pPr algn="r"/>
              <a:t>24</a:t>
            </a:fld>
            <a:endParaRPr lang="en-US" altLang="zh-CN" sz="1200" b="0"/>
          </a:p>
        </p:txBody>
      </p:sp>
      <p:sp>
        <p:nvSpPr>
          <p:cNvPr id="2" name="Date Placeholder 1">
            <a:extLst>
              <a:ext uri="{FF2B5EF4-FFF2-40B4-BE49-F238E27FC236}">
                <a16:creationId xmlns:a16="http://schemas.microsoft.com/office/drawing/2014/main" id="{46C4C9F9-81C5-40D0-BA49-E11B47289BE9}"/>
              </a:ext>
            </a:extLst>
          </p:cNvPr>
          <p:cNvSpPr>
            <a:spLocks noGrp="1"/>
          </p:cNvSpPr>
          <p:nvPr>
            <p:ph type="dt" idx="10"/>
          </p:nvPr>
        </p:nvSpPr>
        <p:spPr/>
        <p:txBody>
          <a:bodyPr/>
          <a:lstStyle/>
          <a:p>
            <a:fld id="{392DA901-3FA7-482F-817F-AEC564EB882F}" type="datetime1">
              <a:rPr lang="en-US" smtClean="0"/>
              <a:t>22-Apr-18</a:t>
            </a:fld>
            <a:endParaRPr lang="en-US"/>
          </a:p>
        </p:txBody>
      </p:sp>
      <p:sp>
        <p:nvSpPr>
          <p:cNvPr id="3" name="Footer Placeholder 2">
            <a:extLst>
              <a:ext uri="{FF2B5EF4-FFF2-40B4-BE49-F238E27FC236}">
                <a16:creationId xmlns:a16="http://schemas.microsoft.com/office/drawing/2014/main" id="{3DB20C07-4B4E-4207-AEF2-E32C022C7CF6}"/>
              </a:ext>
            </a:extLst>
          </p:cNvPr>
          <p:cNvSpPr>
            <a:spLocks noGrp="1"/>
          </p:cNvSpPr>
          <p:nvPr>
            <p:ph type="ftr" sz="quarter" idx="11"/>
          </p:nvPr>
        </p:nvSpPr>
        <p:spPr/>
        <p:txBody>
          <a:bodyPr/>
          <a:lstStyle/>
          <a:p>
            <a:endParaRPr lang="en-US"/>
          </a:p>
        </p:txBody>
      </p:sp>
      <p:sp>
        <p:nvSpPr>
          <p:cNvPr id="4" name="Header Placeholder 3">
            <a:extLst>
              <a:ext uri="{FF2B5EF4-FFF2-40B4-BE49-F238E27FC236}">
                <a16:creationId xmlns:a16="http://schemas.microsoft.com/office/drawing/2014/main" id="{B2785245-F2EF-4039-8EB1-B06F3E6C8CDD}"/>
              </a:ext>
            </a:extLst>
          </p:cNvPr>
          <p:cNvSpPr>
            <a:spLocks noGrp="1"/>
          </p:cNvSpPr>
          <p:nvPr>
            <p:ph type="hdr" sz="quarter" idx="12"/>
          </p:nvPr>
        </p:nvSpPr>
        <p:spPr/>
        <p:txBody>
          <a:bodyPr/>
          <a:lstStyle/>
          <a:p>
            <a:r>
              <a:rPr lang="en-US"/>
              <a:t>Umass Lowell</a:t>
            </a:r>
          </a:p>
        </p:txBody>
      </p:sp>
    </p:spTree>
    <p:extLst>
      <p:ext uri="{BB962C8B-B14F-4D97-AF65-F5344CB8AC3E}">
        <p14:creationId xmlns:p14="http://schemas.microsoft.com/office/powerpoint/2010/main" val="289794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8F0BFD-2594-4004-A589-075067575933}"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D11CB3-1CC3-4829-B665-51A1A58F1991}"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6699D-AD19-413B-A018-174D160BE7D4}"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9144000" cy="1268413"/>
          </a:xfrm>
        </p:spPr>
        <p:txBody>
          <a:bodyPr/>
          <a:lstStyle/>
          <a:p>
            <a:r>
              <a:rPr lang="en-US"/>
              <a:t>Click to edit Master title style</a:t>
            </a:r>
            <a:endParaRPr lang="de-CH"/>
          </a:p>
        </p:txBody>
      </p:sp>
      <p:sp>
        <p:nvSpPr>
          <p:cNvPr id="3" name="Table Placeholder 2"/>
          <p:cNvSpPr>
            <a:spLocks noGrp="1"/>
          </p:cNvSpPr>
          <p:nvPr>
            <p:ph type="tbl" idx="1"/>
          </p:nvPr>
        </p:nvSpPr>
        <p:spPr>
          <a:xfrm>
            <a:off x="1476375" y="1592263"/>
            <a:ext cx="6191250" cy="4608512"/>
          </a:xfrm>
        </p:spPr>
        <p:txBody>
          <a:bodyPr rtlCol="0">
            <a:noAutofit/>
          </a:bodyPr>
          <a:lstStyle/>
          <a:p>
            <a:pPr lvl="0"/>
            <a:endParaRPr lang="de-CH" noProof="0"/>
          </a:p>
        </p:txBody>
      </p:sp>
      <p:sp>
        <p:nvSpPr>
          <p:cNvPr id="4" name="shpContentSlideFooter">
            <a:extLst>
              <a:ext uri="{FF2B5EF4-FFF2-40B4-BE49-F238E27FC236}">
                <a16:creationId xmlns:a16="http://schemas.microsoft.com/office/drawing/2014/main" id="{9592D4D4-DF95-3A45-8685-002F8B455881}"/>
              </a:ext>
            </a:extLst>
          </p:cNvPr>
          <p:cNvSpPr>
            <a:spLocks noGrp="1" noChangeArrowheads="1"/>
          </p:cNvSpPr>
          <p:nvPr>
            <p:ph type="ftr" sz="quarter" idx="10"/>
          </p:nvPr>
        </p:nvSpPr>
        <p:spPr/>
        <p:txBody>
          <a:bodyPr wrap="square" numCol="1" compatLnSpc="1">
            <a:prstTxWarp prst="textNoShape">
              <a:avLst/>
            </a:prstTxWarp>
          </a:bodyPr>
          <a:lstStyle>
            <a:lvl1pPr fontAlgn="base">
              <a:spcBef>
                <a:spcPct val="0"/>
              </a:spcBef>
              <a:spcAft>
                <a:spcPct val="0"/>
              </a:spcAft>
              <a:defRPr/>
            </a:lvl1pPr>
          </a:lstStyle>
          <a:p>
            <a:endParaRPr lang="en-US" altLang="en-US"/>
          </a:p>
        </p:txBody>
      </p:sp>
    </p:spTree>
    <p:extLst>
      <p:ext uri="{BB962C8B-B14F-4D97-AF65-F5344CB8AC3E}">
        <p14:creationId xmlns:p14="http://schemas.microsoft.com/office/powerpoint/2010/main" val="2437985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9068D-6E9D-4D83-8370-59B69754A3F0}"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358502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72EB4-D162-4493-AB41-D582504576C4}"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45B13-F027-4217-B27B-7E13B7FF38D1}" type="slidenum">
              <a:rPr lang="en-US" smtClean="0"/>
              <a:pPr/>
              <a:t>‹#›</a:t>
            </a:fld>
            <a:endParaRPr lang="en-US" dirty="0"/>
          </a:p>
        </p:txBody>
      </p:sp>
    </p:spTree>
    <p:extLst>
      <p:ext uri="{BB962C8B-B14F-4D97-AF65-F5344CB8AC3E}">
        <p14:creationId xmlns:p14="http://schemas.microsoft.com/office/powerpoint/2010/main" val="3714760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EB7D6A-718C-40FE-AFB8-B99A62FA7EEF}"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1948943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DBDBD-58F9-443D-BC72-DE3B79FB388D}" type="datetime1">
              <a:rPr lang="en-US" smtClean="0"/>
              <a:t>22-Apr-18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4082793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90497-9ED0-4024-A258-BEAE6171A63B}" type="datetime1">
              <a:rPr lang="en-US" smtClean="0"/>
              <a:t>22-Apr-18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3791109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91DE8-F063-4614-B4CF-67AE7AC404A6}" type="datetime1">
              <a:rPr lang="en-US" smtClean="0"/>
              <a:t>22-Apr-18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1014467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AF91E-9CFE-4939-8504-1F6CB6E20204}" type="datetime1">
              <a:rPr lang="en-US" smtClean="0"/>
              <a:t>22-Apr-18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272044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C23CD2-0B78-4345-A046-712D0B0DE4D7}"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04B678-A22E-480A-BB4A-EE0B487E545D}" type="datetime1">
              <a:rPr lang="en-US" smtClean="0"/>
              <a:t>22-Apr-18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263870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8FD63E-5CA3-424F-9D2E-7B1BD995F123}" type="datetime1">
              <a:rPr lang="en-US" smtClean="0"/>
              <a:t>22-Apr-18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1387816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6A43D-3F0C-4BD9-B3EF-CA26B45A5825}"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1803614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AB7FE-D76F-4FFC-999C-DDF3652953B0}"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45B13-F027-4217-B27B-7E13B7FF38D1}" type="slidenum">
              <a:rPr lang="en-US" smtClean="0"/>
              <a:t>‹#›</a:t>
            </a:fld>
            <a:endParaRPr lang="en-US"/>
          </a:p>
        </p:txBody>
      </p:sp>
    </p:spTree>
    <p:extLst>
      <p:ext uri="{BB962C8B-B14F-4D97-AF65-F5344CB8AC3E}">
        <p14:creationId xmlns:p14="http://schemas.microsoft.com/office/powerpoint/2010/main" val="385612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5588F-3546-4CE7-94A7-27ABBD056D1F}" type="datetime1">
              <a:rPr lang="en-US" smtClean="0"/>
              <a:t>22-Apr-18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70C7A-33EC-4BF7-9A1A-8C71B6C484D6}" type="datetime1">
              <a:rPr lang="en-US" smtClean="0"/>
              <a:t>22-Apr-18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D1D713-AA78-4A51-83B5-C71B8337D54E}" type="datetime1">
              <a:rPr lang="en-US" smtClean="0"/>
              <a:t>22-Apr-18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E4AE5A-7606-43C9-9142-ACBC1B806C8B}" type="datetime1">
              <a:rPr lang="en-US" smtClean="0"/>
              <a:t>22-Apr-18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DF527-D514-4E36-8FC9-76A16841B96F}" type="datetime1">
              <a:rPr lang="en-US" smtClean="0"/>
              <a:t>22-Apr-18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2CAB02-A420-4A39-BFE6-CAFA45F1CCEA}" type="datetime1">
              <a:rPr lang="en-US" smtClean="0"/>
              <a:t>22-Apr-18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B0305D-990D-4146-83D9-69D6A55BFAF8}" type="datetime1">
              <a:rPr lang="en-US" smtClean="0"/>
              <a:t>22-Apr-18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5EAB7-F974-4E34-ADBC-D96E6ADA10DA}" type="datetime1">
              <a:rPr lang="en-US" smtClean="0"/>
              <a:t>22-Apr-18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7"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E564F-63A7-47D6-AFD2-39189FBE5A89}" type="datetime1">
              <a:rPr lang="en-US" smtClean="0"/>
              <a:t>22-Apr-18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5804273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1.xml"/><Relationship Id="rId5" Type="http://schemas.openxmlformats.org/officeDocument/2006/relationships/image" Target="../media/image26.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hyperlink" Target="http://theweek.com/article/index/238764/operation-red-october-the-top-secret-global-espionage-campaign-thats-been-running-for-five-years" TargetMode="External"/><Relationship Id="rId3" Type="http://schemas.openxmlformats.org/officeDocument/2006/relationships/hyperlink" Target="https://www.smartgrid.gov/the_smart_grid/smart_grid.html" TargetMode="External"/><Relationship Id="rId7" Type="http://schemas.openxmlformats.org/officeDocument/2006/relationships/hyperlink" Target="http://www.networkworld.com/article/2223748/microsoft-subnet/critical-infrastructure-malware-infections--from-ics-cert-report-to-scada-strangelo.html" TargetMode="External"/><Relationship Id="rId2" Type="http://schemas.openxmlformats.org/officeDocument/2006/relationships/hyperlink" Target="https://www.nist.gov/engineering-laboratory/smart-grid" TargetMode="External"/><Relationship Id="rId1" Type="http://schemas.openxmlformats.org/officeDocument/2006/relationships/slideLayout" Target="../slideLayouts/slideLayout14.xml"/><Relationship Id="rId6" Type="http://schemas.openxmlformats.org/officeDocument/2006/relationships/hyperlink" Target="http://fcw.com/articles/2014/07/02/dhs-warning-critical-infrastructure-attacks.aspx" TargetMode="External"/><Relationship Id="rId5" Type="http://schemas.openxmlformats.org/officeDocument/2006/relationships/hyperlink" Target="http://www.intelligentutility.com/article/13/08/rise-critical-infrastructure-attacks-understanding-privileged-connection-and-common-thread" TargetMode="External"/><Relationship Id="rId4" Type="http://schemas.openxmlformats.org/officeDocument/2006/relationships/hyperlink" Target="http://www.ijsgce.com/uploadfile/2012/1011/20121011121836539.pdf" TargetMode="Externa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Shamoon" TargetMode="External"/><Relationship Id="rId2" Type="http://schemas.openxmlformats.org/officeDocument/2006/relationships/hyperlink" Target="http://theweek.com/article/index/238764/operation-red-october-the-top-secret-global-espionage-campaign-thats-been-running-for-five-years" TargetMode="Externa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hyperlink" Target="http://www.youtube.com/watch?v=6WmaZYJwJng" TargetMode="External"/><Relationship Id="rId4" Type="http://schemas.openxmlformats.org/officeDocument/2006/relationships/hyperlink" Target="http://en.wikipedia.org/wiki/Flame_(malware)"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619876" cy="1187795"/>
          </a:xfrm>
        </p:spPr>
        <p:txBody>
          <a:bodyPr>
            <a:noAutofit/>
          </a:bodyPr>
          <a:lstStyle/>
          <a:p>
            <a:pPr algn="ctr"/>
            <a:r>
              <a:rPr lang="en-US" sz="4400" b="1" dirty="0">
                <a:latin typeface="Arial" panose="020B0604020202020204" pitchFamily="34" charset="0"/>
                <a:cs typeface="Arial" panose="020B0604020202020204" pitchFamily="34" charset="0"/>
              </a:rPr>
              <a:t>Cybersecurity In Smart Grid</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762000" y="4572000"/>
            <a:ext cx="7712764" cy="1556954"/>
          </a:xfrm>
          <a:prstGeom prst="rect">
            <a:avLst/>
          </a:prstGeom>
        </p:spPr>
        <p:txBody>
          <a:bodyPr vert="horz" lIns="51435" tIns="25718" rIns="51435" bIns="25718"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1600" cap="none" dirty="0">
                <a:solidFill>
                  <a:schemeClr val="accent1">
                    <a:lumMod val="50000"/>
                  </a:schemeClr>
                </a:solidFill>
                <a:latin typeface="Arial" panose="020B0604020202020204" pitchFamily="34" charset="0"/>
                <a:cs typeface="Arial" panose="020B0604020202020204" pitchFamily="34" charset="0"/>
              </a:rPr>
              <a:t>Presenting Under The Guidance Of Prof. Tricia </a:t>
            </a:r>
            <a:r>
              <a:rPr lang="en-US" sz="1600" cap="none" dirty="0" err="1">
                <a:solidFill>
                  <a:schemeClr val="accent1">
                    <a:lumMod val="50000"/>
                  </a:schemeClr>
                </a:solidFill>
                <a:latin typeface="Arial" panose="020B0604020202020204" pitchFamily="34" charset="0"/>
                <a:cs typeface="Arial" panose="020B0604020202020204" pitchFamily="34" charset="0"/>
              </a:rPr>
              <a:t>Chigan</a:t>
            </a:r>
            <a:endParaRPr lang="en-US" sz="1600" cap="none" dirty="0">
              <a:solidFill>
                <a:schemeClr val="accent1">
                  <a:lumMod val="50000"/>
                </a:schemeClr>
              </a:solidFill>
              <a:latin typeface="Arial" panose="020B0604020202020204" pitchFamily="34" charset="0"/>
              <a:cs typeface="Arial" panose="020B0604020202020204" pitchFamily="34" charset="0"/>
            </a:endParaRPr>
          </a:p>
          <a:p>
            <a:pPr algn="ctr"/>
            <a:r>
              <a:rPr lang="en-US" sz="1600" cap="none" dirty="0">
                <a:solidFill>
                  <a:schemeClr val="accent1">
                    <a:lumMod val="50000"/>
                  </a:schemeClr>
                </a:solidFill>
                <a:latin typeface="Arial" panose="020B0604020202020204" pitchFamily="34" charset="0"/>
                <a:cs typeface="Arial" panose="020B0604020202020204" pitchFamily="34" charset="0"/>
              </a:rPr>
              <a:t>University Of Massachusetts – Lowell</a:t>
            </a:r>
          </a:p>
          <a:p>
            <a:pPr algn="ctr"/>
            <a:r>
              <a:rPr lang="en-US" sz="1600" cap="none" dirty="0">
                <a:solidFill>
                  <a:schemeClr val="accent1">
                    <a:lumMod val="50000"/>
                  </a:schemeClr>
                </a:solidFill>
                <a:latin typeface="Arial" panose="020B0604020202020204" pitchFamily="34" charset="0"/>
                <a:cs typeface="Arial" panose="020B0604020202020204" pitchFamily="34" charset="0"/>
              </a:rPr>
              <a:t>Dept. Of Electrical And Computer Engineering</a:t>
            </a:r>
          </a:p>
        </p:txBody>
      </p:sp>
      <p:pic>
        <p:nvPicPr>
          <p:cNvPr id="7" name="Picture 6"/>
          <p:cNvPicPr>
            <a:picLocks noChangeAspect="1"/>
          </p:cNvPicPr>
          <p:nvPr/>
        </p:nvPicPr>
        <p:blipFill>
          <a:blip r:embed="rId2"/>
          <a:stretch>
            <a:fillRect/>
          </a:stretch>
        </p:blipFill>
        <p:spPr>
          <a:xfrm>
            <a:off x="3581400" y="2514600"/>
            <a:ext cx="1701643" cy="1456343"/>
          </a:xfrm>
          <a:prstGeom prst="rect">
            <a:avLst/>
          </a:prstGeom>
        </p:spPr>
      </p:pic>
    </p:spTree>
    <p:extLst>
      <p:ext uri="{BB962C8B-B14F-4D97-AF65-F5344CB8AC3E}">
        <p14:creationId xmlns:p14="http://schemas.microsoft.com/office/powerpoint/2010/main" val="2509465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17CD-20D8-415F-B64D-0F1DC3D7B581}"/>
              </a:ext>
            </a:extLst>
          </p:cNvPr>
          <p:cNvSpPr>
            <a:spLocks noGrp="1"/>
          </p:cNvSpPr>
          <p:nvPr>
            <p:ph type="title"/>
          </p:nvPr>
        </p:nvSpPr>
        <p:spPr>
          <a:xfrm>
            <a:off x="685800" y="76200"/>
            <a:ext cx="7886700" cy="1325563"/>
          </a:xfrm>
        </p:spPr>
        <p:txBody>
          <a:bodyPr/>
          <a:lstStyle/>
          <a:p>
            <a:pPr algn="ctr"/>
            <a:r>
              <a:rPr lang="en-IN" dirty="0">
                <a:latin typeface="Arial" panose="020B0604020202020204" pitchFamily="34" charset="0"/>
                <a:cs typeface="Arial" panose="020B0604020202020204" pitchFamily="34" charset="0"/>
              </a:rPr>
              <a:t>AMI Working</a:t>
            </a:r>
          </a:p>
        </p:txBody>
      </p:sp>
      <p:pic>
        <p:nvPicPr>
          <p:cNvPr id="6" name="Content Placeholder 5" descr="A screenshot of a cell phone&#10;&#10;Description generated with high confidence">
            <a:extLst>
              <a:ext uri="{FF2B5EF4-FFF2-40B4-BE49-F238E27FC236}">
                <a16:creationId xmlns:a16="http://schemas.microsoft.com/office/drawing/2014/main" id="{F453AD51-85EA-42E5-9798-7F1C8BE22A3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143000"/>
            <a:ext cx="7735712" cy="4351338"/>
          </a:xfrm>
        </p:spPr>
      </p:pic>
      <p:sp>
        <p:nvSpPr>
          <p:cNvPr id="4" name="Slide Number Placeholder 3">
            <a:extLst>
              <a:ext uri="{FF2B5EF4-FFF2-40B4-BE49-F238E27FC236}">
                <a16:creationId xmlns:a16="http://schemas.microsoft.com/office/drawing/2014/main" id="{2B2C35FA-2217-451C-BB80-20EF0FD8AF05}"/>
              </a:ext>
            </a:extLst>
          </p:cNvPr>
          <p:cNvSpPr>
            <a:spLocks noGrp="1"/>
          </p:cNvSpPr>
          <p:nvPr>
            <p:ph type="sldNum" sz="quarter" idx="12"/>
          </p:nvPr>
        </p:nvSpPr>
        <p:spPr/>
        <p:txBody>
          <a:bodyPr/>
          <a:lstStyle/>
          <a:p>
            <a:fld id="{0A64AEDE-BC9A-40D2-869A-94CC3AA672AF}" type="slidenum">
              <a:rPr lang="en-US" smtClean="0"/>
              <a:t>10</a:t>
            </a:fld>
            <a:endParaRPr lang="en-US"/>
          </a:p>
        </p:txBody>
      </p:sp>
      <p:pic>
        <p:nvPicPr>
          <p:cNvPr id="5" name="Picture 4">
            <a:extLst>
              <a:ext uri="{FF2B5EF4-FFF2-40B4-BE49-F238E27FC236}">
                <a16:creationId xmlns:a16="http://schemas.microsoft.com/office/drawing/2014/main" id="{F1081304-C8BE-41C9-8090-0EB96D9A26B5}"/>
              </a:ext>
            </a:extLst>
          </p:cNvPr>
          <p:cNvPicPr>
            <a:picLocks noChangeAspect="1"/>
          </p:cNvPicPr>
          <p:nvPr/>
        </p:nvPicPr>
        <p:blipFill>
          <a:blip r:embed="rId3"/>
          <a:stretch>
            <a:fillRect/>
          </a:stretch>
        </p:blipFill>
        <p:spPr>
          <a:xfrm>
            <a:off x="4267200" y="6096000"/>
            <a:ext cx="946572" cy="722191"/>
          </a:xfrm>
          <a:prstGeom prst="rect">
            <a:avLst/>
          </a:prstGeom>
        </p:spPr>
      </p:pic>
      <p:sp>
        <p:nvSpPr>
          <p:cNvPr id="3" name="Date Placeholder 2">
            <a:extLst>
              <a:ext uri="{FF2B5EF4-FFF2-40B4-BE49-F238E27FC236}">
                <a16:creationId xmlns:a16="http://schemas.microsoft.com/office/drawing/2014/main" id="{4222BE15-9A19-4A28-A85A-0AD56E0251CE}"/>
              </a:ext>
            </a:extLst>
          </p:cNvPr>
          <p:cNvSpPr>
            <a:spLocks noGrp="1"/>
          </p:cNvSpPr>
          <p:nvPr>
            <p:ph type="dt" sz="half" idx="10"/>
          </p:nvPr>
        </p:nvSpPr>
        <p:spPr/>
        <p:txBody>
          <a:bodyPr/>
          <a:lstStyle/>
          <a:p>
            <a:fld id="{3CC624B0-87AE-4BAB-80E1-C543971947F1}" type="datetime1">
              <a:rPr lang="en-US" smtClean="0"/>
              <a:t>22-Apr-18</a:t>
            </a:fld>
            <a:endParaRPr lang="en-US"/>
          </a:p>
        </p:txBody>
      </p:sp>
    </p:spTree>
    <p:extLst>
      <p:ext uri="{BB962C8B-B14F-4D97-AF65-F5344CB8AC3E}">
        <p14:creationId xmlns:p14="http://schemas.microsoft.com/office/powerpoint/2010/main" val="420712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9DAFF9-D109-4A28-9786-73BA2E732E81}"/>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91345B13-F027-4217-B27B-7E13B7FF38D1}" type="slidenum">
              <a:rPr lang="en-US" sz="1000">
                <a:solidFill>
                  <a:schemeClr val="bg1">
                    <a:alpha val="60000"/>
                  </a:schemeClr>
                </a:solidFill>
              </a:rPr>
              <a:pPr>
                <a:spcAft>
                  <a:spcPts val="600"/>
                </a:spcAft>
              </a:pPr>
              <a:t>11</a:t>
            </a:fld>
            <a:endParaRPr lang="en-US" sz="1000">
              <a:solidFill>
                <a:schemeClr val="bg1">
                  <a:alpha val="60000"/>
                </a:schemeClr>
              </a:solidFill>
            </a:endParaRPr>
          </a:p>
        </p:txBody>
      </p:sp>
      <p:pic>
        <p:nvPicPr>
          <p:cNvPr id="7" name="Picture 4" descr="https://ars.els-cdn.com/content/image/1-s2.0-S1389128614001431-gr2.jpg">
            <a:extLst>
              <a:ext uri="{FF2B5EF4-FFF2-40B4-BE49-F238E27FC236}">
                <a16:creationId xmlns:a16="http://schemas.microsoft.com/office/drawing/2014/main" id="{EE469A69-D79E-4C4B-8C56-01CBF1398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0"/>
            <a:ext cx="4094112" cy="1924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411D2E-5C70-4778-9E12-EFCABE4FB6DD}"/>
              </a:ext>
            </a:extLst>
          </p:cNvPr>
          <p:cNvSpPr txBox="1"/>
          <p:nvPr/>
        </p:nvSpPr>
        <p:spPr>
          <a:xfrm flipH="1">
            <a:off x="2876550" y="302462"/>
            <a:ext cx="6477000" cy="523220"/>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AMI DIVISIONS</a:t>
            </a:r>
          </a:p>
        </p:txBody>
      </p:sp>
      <p:pic>
        <p:nvPicPr>
          <p:cNvPr id="6" name="Picture 2" descr="Image result for wan nan and han">
            <a:extLst>
              <a:ext uri="{FF2B5EF4-FFF2-40B4-BE49-F238E27FC236}">
                <a16:creationId xmlns:a16="http://schemas.microsoft.com/office/drawing/2014/main" id="{D0E5444F-3BF1-4BF0-A221-3B43024EBE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 t="12919" r="680" b="15497"/>
          <a:stretch/>
        </p:blipFill>
        <p:spPr bwMode="auto">
          <a:xfrm>
            <a:off x="1066800" y="3276600"/>
            <a:ext cx="6912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0AEE123-0B80-4EB4-B875-5D34D63F0992}"/>
              </a:ext>
            </a:extLst>
          </p:cNvPr>
          <p:cNvPicPr>
            <a:picLocks noChangeAspect="1"/>
          </p:cNvPicPr>
          <p:nvPr/>
        </p:nvPicPr>
        <p:blipFill>
          <a:blip r:embed="rId5"/>
          <a:stretch>
            <a:fillRect/>
          </a:stretch>
        </p:blipFill>
        <p:spPr>
          <a:xfrm>
            <a:off x="4267200" y="6096000"/>
            <a:ext cx="946572" cy="722191"/>
          </a:xfrm>
          <a:prstGeom prst="rect">
            <a:avLst/>
          </a:prstGeom>
        </p:spPr>
      </p:pic>
      <p:sp>
        <p:nvSpPr>
          <p:cNvPr id="2" name="Date Placeholder 1">
            <a:extLst>
              <a:ext uri="{FF2B5EF4-FFF2-40B4-BE49-F238E27FC236}">
                <a16:creationId xmlns:a16="http://schemas.microsoft.com/office/drawing/2014/main" id="{8CF7D1EE-0D84-41FF-9BD9-5F2F16BAA576}"/>
              </a:ext>
            </a:extLst>
          </p:cNvPr>
          <p:cNvSpPr>
            <a:spLocks noGrp="1"/>
          </p:cNvSpPr>
          <p:nvPr>
            <p:ph type="dt" sz="half" idx="10"/>
          </p:nvPr>
        </p:nvSpPr>
        <p:spPr/>
        <p:txBody>
          <a:bodyPr/>
          <a:lstStyle/>
          <a:p>
            <a:fld id="{F4A66CBF-A5A8-4BAA-BE2A-C954B9EDA21E}" type="datetime1">
              <a:rPr lang="en-US" smtClean="0"/>
              <a:t>22-Apr-18</a:t>
            </a:fld>
            <a:endParaRPr lang="en-US"/>
          </a:p>
        </p:txBody>
      </p:sp>
    </p:spTree>
    <p:extLst>
      <p:ext uri="{BB962C8B-B14F-4D97-AF65-F5344CB8AC3E}">
        <p14:creationId xmlns:p14="http://schemas.microsoft.com/office/powerpoint/2010/main" val="77815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72ACB4-C02F-47D8-BF12-4002459C7BA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0" y="1758157"/>
            <a:ext cx="3968749" cy="361156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EA49D56-7947-4D9C-BF22-21CFD40A9342}"/>
              </a:ext>
            </a:extLst>
          </p:cNvPr>
          <p:cNvSpPr txBox="1"/>
          <p:nvPr/>
        </p:nvSpPr>
        <p:spPr>
          <a:xfrm flipH="1">
            <a:off x="990600" y="304800"/>
            <a:ext cx="7315200" cy="707886"/>
          </a:xfrm>
          <a:prstGeom prst="rect">
            <a:avLst/>
          </a:prstGeom>
          <a:noFill/>
        </p:spPr>
        <p:txBody>
          <a:bodyPr wrap="square" rtlCol="0">
            <a:spAutoFit/>
          </a:bodyPr>
          <a:lstStyle/>
          <a:p>
            <a:pPr algn="ctr"/>
            <a:r>
              <a:rPr lang="en-US" sz="4000" dirty="0"/>
              <a:t>Advanced metering infrastructure</a:t>
            </a:r>
            <a:endParaRPr lang="en-IN"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9C0F36C-045F-421B-B710-EDD51B3AD1F8}"/>
              </a:ext>
            </a:extLst>
          </p:cNvPr>
          <p:cNvPicPr>
            <a:picLocks noChangeAspect="1"/>
          </p:cNvPicPr>
          <p:nvPr/>
        </p:nvPicPr>
        <p:blipFill>
          <a:blip r:embed="rId4"/>
          <a:stretch>
            <a:fillRect/>
          </a:stretch>
        </p:blipFill>
        <p:spPr>
          <a:xfrm>
            <a:off x="4267200" y="6096000"/>
            <a:ext cx="946572" cy="722191"/>
          </a:xfrm>
          <a:prstGeom prst="rect">
            <a:avLst/>
          </a:prstGeom>
        </p:spPr>
      </p:pic>
      <p:sp>
        <p:nvSpPr>
          <p:cNvPr id="6" name="Date Placeholder 5">
            <a:extLst>
              <a:ext uri="{FF2B5EF4-FFF2-40B4-BE49-F238E27FC236}">
                <a16:creationId xmlns:a16="http://schemas.microsoft.com/office/drawing/2014/main" id="{6F4960B8-EE3F-41D8-A5A5-25A633371EE6}"/>
              </a:ext>
            </a:extLst>
          </p:cNvPr>
          <p:cNvSpPr>
            <a:spLocks noGrp="1"/>
          </p:cNvSpPr>
          <p:nvPr>
            <p:ph type="dt" sz="half" idx="10"/>
          </p:nvPr>
        </p:nvSpPr>
        <p:spPr/>
        <p:txBody>
          <a:bodyPr/>
          <a:lstStyle/>
          <a:p>
            <a:fld id="{BC92D7DA-C3C7-484A-9C17-4A861429A2A6}" type="datetime1">
              <a:rPr lang="en-US" smtClean="0"/>
              <a:t>22-Apr-18</a:t>
            </a:fld>
            <a:endParaRPr lang="en-US"/>
          </a:p>
        </p:txBody>
      </p:sp>
      <p:sp>
        <p:nvSpPr>
          <p:cNvPr id="7" name="Slide Number Placeholder 6">
            <a:extLst>
              <a:ext uri="{FF2B5EF4-FFF2-40B4-BE49-F238E27FC236}">
                <a16:creationId xmlns:a16="http://schemas.microsoft.com/office/drawing/2014/main" id="{3538E52E-2AAE-4213-8CA5-0CCCEC138F7F}"/>
              </a:ext>
            </a:extLst>
          </p:cNvPr>
          <p:cNvSpPr>
            <a:spLocks noGrp="1"/>
          </p:cNvSpPr>
          <p:nvPr>
            <p:ph type="sldNum" sz="quarter" idx="12"/>
          </p:nvPr>
        </p:nvSpPr>
        <p:spPr/>
        <p:txBody>
          <a:bodyPr/>
          <a:lstStyle/>
          <a:p>
            <a:fld id="{0A64AEDE-BC9A-40D2-869A-94CC3AA672AF}" type="slidenum">
              <a:rPr lang="en-US" smtClean="0"/>
              <a:t>12</a:t>
            </a:fld>
            <a:endParaRPr lang="en-US"/>
          </a:p>
        </p:txBody>
      </p:sp>
    </p:spTree>
    <p:extLst>
      <p:ext uri="{BB962C8B-B14F-4D97-AF65-F5344CB8AC3E}">
        <p14:creationId xmlns:p14="http://schemas.microsoft.com/office/powerpoint/2010/main" val="316451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D624-6D73-433B-9810-AFA7FF1F2412}"/>
              </a:ext>
            </a:extLst>
          </p:cNvPr>
          <p:cNvSpPr>
            <a:spLocks noGrp="1"/>
          </p:cNvSpPr>
          <p:nvPr>
            <p:ph type="title"/>
          </p:nvPr>
        </p:nvSpPr>
        <p:spPr>
          <a:xfrm>
            <a:off x="628650" y="365127"/>
            <a:ext cx="7886700" cy="777874"/>
          </a:xfrm>
        </p:spPr>
        <p:txBody>
          <a:bodyPr>
            <a:normAutofit/>
          </a:bodyPr>
          <a:lstStyle/>
          <a:p>
            <a:pPr algn="ctr"/>
            <a:r>
              <a:rPr lang="en-IN" sz="3600" b="1" dirty="0"/>
              <a:t>Advantages Of AMI</a:t>
            </a:r>
          </a:p>
        </p:txBody>
      </p:sp>
      <p:sp>
        <p:nvSpPr>
          <p:cNvPr id="3" name="Content Placeholder 2">
            <a:extLst>
              <a:ext uri="{FF2B5EF4-FFF2-40B4-BE49-F238E27FC236}">
                <a16:creationId xmlns:a16="http://schemas.microsoft.com/office/drawing/2014/main" id="{E3547639-D29B-4266-B330-EC2A64BF29D4}"/>
              </a:ext>
            </a:extLst>
          </p:cNvPr>
          <p:cNvSpPr>
            <a:spLocks noGrp="1"/>
          </p:cNvSpPr>
          <p:nvPr>
            <p:ph idx="1"/>
          </p:nvPr>
        </p:nvSpPr>
        <p:spPr/>
        <p:txBody>
          <a:bodyPr>
            <a:normAutofit/>
          </a:bodyPr>
          <a:lstStyle/>
          <a:p>
            <a:r>
              <a:rPr lang="en-IN" sz="2400" i="1" dirty="0">
                <a:latin typeface="Arial" panose="020B0604020202020204" pitchFamily="34" charset="0"/>
                <a:cs typeface="Arial" panose="020B0604020202020204" pitchFamily="34" charset="0"/>
              </a:rPr>
              <a:t>Managing Supply and Demand</a:t>
            </a:r>
          </a:p>
          <a:p>
            <a:r>
              <a:rPr lang="en-IN" sz="2400" i="1" dirty="0">
                <a:latin typeface="Arial" panose="020B0604020202020204" pitchFamily="34" charset="0"/>
                <a:cs typeface="Arial" panose="020B0604020202020204" pitchFamily="34" charset="0"/>
              </a:rPr>
              <a:t>Distribution Network Management</a:t>
            </a:r>
          </a:p>
          <a:p>
            <a:r>
              <a:rPr lang="en-IN" sz="2400" i="1" dirty="0">
                <a:latin typeface="Arial" panose="020B0604020202020204" pitchFamily="34" charset="0"/>
                <a:cs typeface="Arial" panose="020B0604020202020204" pitchFamily="34" charset="0"/>
              </a:rPr>
              <a:t>Variable Pricing Structures</a:t>
            </a:r>
          </a:p>
          <a:p>
            <a:r>
              <a:rPr lang="en-IN" sz="2400" i="1" dirty="0">
                <a:latin typeface="Arial" panose="020B0604020202020204" pitchFamily="34" charset="0"/>
                <a:cs typeface="Arial" panose="020B0604020202020204" pitchFamily="34" charset="0"/>
              </a:rPr>
              <a:t>Improved Data Quality</a:t>
            </a:r>
          </a:p>
          <a:p>
            <a:r>
              <a:rPr lang="en-US" sz="2400" i="1" dirty="0">
                <a:latin typeface="Arial" panose="020B0604020202020204" pitchFamily="34" charset="0"/>
                <a:cs typeface="Arial" panose="020B0604020202020204" pitchFamily="34" charset="0"/>
              </a:rPr>
              <a:t>Reduced Load In Call Centers</a:t>
            </a:r>
          </a:p>
          <a:p>
            <a:r>
              <a:rPr lang="en-IN" sz="2400" i="1" dirty="0">
                <a:latin typeface="Arial" panose="020B0604020202020204" pitchFamily="34" charset="0"/>
                <a:cs typeface="Arial" panose="020B0604020202020204" pitchFamily="34" charset="0"/>
              </a:rPr>
              <a:t>Customer Intelligence</a:t>
            </a:r>
            <a:endParaRPr lang="en-IN"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A5E891-17A9-4EDD-A82D-79FE5985103F}"/>
              </a:ext>
            </a:extLst>
          </p:cNvPr>
          <p:cNvSpPr>
            <a:spLocks noGrp="1"/>
          </p:cNvSpPr>
          <p:nvPr>
            <p:ph type="sldNum" sz="quarter" idx="12"/>
          </p:nvPr>
        </p:nvSpPr>
        <p:spPr/>
        <p:txBody>
          <a:bodyPr/>
          <a:lstStyle/>
          <a:p>
            <a:fld id="{0A64AEDE-BC9A-40D2-869A-94CC3AA672AF}" type="slidenum">
              <a:rPr lang="en-US" smtClean="0"/>
              <a:t>13</a:t>
            </a:fld>
            <a:endParaRPr lang="en-US"/>
          </a:p>
        </p:txBody>
      </p:sp>
      <p:pic>
        <p:nvPicPr>
          <p:cNvPr id="5" name="Picture 4">
            <a:extLst>
              <a:ext uri="{FF2B5EF4-FFF2-40B4-BE49-F238E27FC236}">
                <a16:creationId xmlns:a16="http://schemas.microsoft.com/office/drawing/2014/main" id="{3F6B33AA-BE67-48B0-81C1-DB04EFBFC702}"/>
              </a:ext>
            </a:extLst>
          </p:cNvPr>
          <p:cNvPicPr>
            <a:picLocks noChangeAspect="1"/>
          </p:cNvPicPr>
          <p:nvPr/>
        </p:nvPicPr>
        <p:blipFill>
          <a:blip r:embed="rId2"/>
          <a:stretch>
            <a:fillRect/>
          </a:stretch>
        </p:blipFill>
        <p:spPr>
          <a:xfrm>
            <a:off x="4267200" y="6096000"/>
            <a:ext cx="946572" cy="722191"/>
          </a:xfrm>
          <a:prstGeom prst="rect">
            <a:avLst/>
          </a:prstGeom>
        </p:spPr>
      </p:pic>
      <p:sp>
        <p:nvSpPr>
          <p:cNvPr id="6" name="Date Placeholder 5">
            <a:extLst>
              <a:ext uri="{FF2B5EF4-FFF2-40B4-BE49-F238E27FC236}">
                <a16:creationId xmlns:a16="http://schemas.microsoft.com/office/drawing/2014/main" id="{8295570E-104F-4EAF-835E-02E30C373DAC}"/>
              </a:ext>
            </a:extLst>
          </p:cNvPr>
          <p:cNvSpPr>
            <a:spLocks noGrp="1"/>
          </p:cNvSpPr>
          <p:nvPr>
            <p:ph type="dt" sz="half" idx="10"/>
          </p:nvPr>
        </p:nvSpPr>
        <p:spPr/>
        <p:txBody>
          <a:bodyPr/>
          <a:lstStyle/>
          <a:p>
            <a:fld id="{8636D08E-FCD9-4CFE-B1B7-BAF0D2FF393A}" type="datetime1">
              <a:rPr lang="en-US" smtClean="0"/>
              <a:t>22-Apr-18</a:t>
            </a:fld>
            <a:endParaRPr lang="en-US"/>
          </a:p>
        </p:txBody>
      </p:sp>
    </p:spTree>
    <p:extLst>
      <p:ext uri="{BB962C8B-B14F-4D97-AF65-F5344CB8AC3E}">
        <p14:creationId xmlns:p14="http://schemas.microsoft.com/office/powerpoint/2010/main" val="298119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a:extLst>
              <a:ext uri="{FF2B5EF4-FFF2-40B4-BE49-F238E27FC236}">
                <a16:creationId xmlns:a16="http://schemas.microsoft.com/office/drawing/2014/main" id="{7BB1C7E8-62EF-4835-A96A-65A7CFF077B0}"/>
              </a:ext>
            </a:extLst>
          </p:cNvPr>
          <p:cNvSpPr>
            <a:spLocks noGrp="1"/>
          </p:cNvSpPr>
          <p:nvPr>
            <p:ph idx="1"/>
          </p:nvPr>
        </p:nvSpPr>
        <p:spPr>
          <a:xfrm>
            <a:off x="533400" y="1873250"/>
            <a:ext cx="4038600" cy="4908551"/>
          </a:xfrm>
        </p:spPr>
        <p:txBody>
          <a:bodyPr/>
          <a:lstStyle/>
          <a:p>
            <a:r>
              <a:rPr lang="en-US" altLang="en-US" sz="2000" dirty="0"/>
              <a:t>Plaintext NAN Traffic</a:t>
            </a:r>
          </a:p>
          <a:p>
            <a:r>
              <a:rPr lang="en-US" altLang="en-US" sz="2000" dirty="0"/>
              <a:t>Direct Tempering</a:t>
            </a:r>
          </a:p>
          <a:p>
            <a:r>
              <a:rPr lang="en-US" altLang="en-US" sz="2000" dirty="0"/>
              <a:t>Cryptographic Key Distribution</a:t>
            </a:r>
          </a:p>
          <a:p>
            <a:r>
              <a:rPr lang="en-US" altLang="en-US" sz="2000" dirty="0"/>
              <a:t>Network Time Services</a:t>
            </a:r>
          </a:p>
          <a:p>
            <a:r>
              <a:rPr lang="en-US" altLang="en-US" sz="2000" dirty="0"/>
              <a:t>Improper Cryptography</a:t>
            </a:r>
          </a:p>
          <a:p>
            <a:pPr lvl="1"/>
            <a:r>
              <a:rPr lang="en-US" altLang="en-US" sz="2000" dirty="0"/>
              <a:t>Weak Key Derivation</a:t>
            </a:r>
          </a:p>
          <a:p>
            <a:pPr lvl="1"/>
            <a:r>
              <a:rPr lang="en-US" altLang="en-US" sz="2000" dirty="0"/>
              <a:t>Lack of Replay Protection</a:t>
            </a:r>
          </a:p>
          <a:p>
            <a:pPr lvl="1"/>
            <a:r>
              <a:rPr lang="en-US" altLang="en-US" sz="2000" dirty="0"/>
              <a:t>Insecure Cipher Modes</a:t>
            </a:r>
          </a:p>
          <a:p>
            <a:pPr lvl="1"/>
            <a:r>
              <a:rPr lang="en-US" altLang="en-US" sz="2000" dirty="0"/>
              <a:t>Weak Integrity Protection</a:t>
            </a:r>
          </a:p>
          <a:p>
            <a:endParaRPr lang="en-US" altLang="en-US" sz="2000" dirty="0"/>
          </a:p>
          <a:p>
            <a:pPr marL="0" indent="0">
              <a:buNone/>
            </a:pPr>
            <a:endParaRPr lang="en-US" altLang="en-US" sz="2000" dirty="0"/>
          </a:p>
          <a:p>
            <a:endParaRPr lang="en-US" altLang="en-US" sz="2000" dirty="0"/>
          </a:p>
          <a:p>
            <a:endParaRPr lang="en-US" altLang="en-US" sz="2000" dirty="0"/>
          </a:p>
          <a:p>
            <a:endParaRPr lang="en-US" altLang="en-US" sz="2000" dirty="0"/>
          </a:p>
        </p:txBody>
      </p:sp>
      <p:sp>
        <p:nvSpPr>
          <p:cNvPr id="59395" name="Slide Number Placeholder 3">
            <a:extLst>
              <a:ext uri="{FF2B5EF4-FFF2-40B4-BE49-F238E27FC236}">
                <a16:creationId xmlns:a16="http://schemas.microsoft.com/office/drawing/2014/main" id="{BA228613-2F27-42E2-8D2B-A4460654041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9pPr>
          </a:lstStyle>
          <a:p>
            <a:pPr>
              <a:spcBef>
                <a:spcPct val="0"/>
              </a:spcBef>
              <a:buClrTx/>
              <a:buSzTx/>
              <a:buFontTx/>
              <a:buNone/>
            </a:pPr>
            <a:fld id="{8CD0CBE5-106F-4E92-8A79-D59D4941E1C3}" type="slidenum">
              <a:rPr lang="en-US" altLang="en-US" sz="1200">
                <a:solidFill>
                  <a:srgbClr val="B5A788"/>
                </a:solidFill>
              </a:rPr>
              <a:pPr>
                <a:spcBef>
                  <a:spcPct val="0"/>
                </a:spcBef>
                <a:buClrTx/>
                <a:buSzTx/>
                <a:buFontTx/>
                <a:buNone/>
              </a:pPr>
              <a:t>14</a:t>
            </a:fld>
            <a:endParaRPr lang="en-US" altLang="en-US" sz="1200">
              <a:solidFill>
                <a:srgbClr val="B5A788"/>
              </a:solidFill>
            </a:endParaRPr>
          </a:p>
        </p:txBody>
      </p:sp>
      <p:sp>
        <p:nvSpPr>
          <p:cNvPr id="5" name="Title 1">
            <a:extLst>
              <a:ext uri="{FF2B5EF4-FFF2-40B4-BE49-F238E27FC236}">
                <a16:creationId xmlns:a16="http://schemas.microsoft.com/office/drawing/2014/main" id="{4158AB0B-3E45-4F26-8557-8CFD1D270737}"/>
              </a:ext>
            </a:extLst>
          </p:cNvPr>
          <p:cNvSpPr txBox="1">
            <a:spLocks/>
          </p:cNvSpPr>
          <p:nvPr/>
        </p:nvSpPr>
        <p:spPr>
          <a:xfrm>
            <a:off x="1587500" y="389331"/>
            <a:ext cx="7499350" cy="639762"/>
          </a:xfrm>
          <a:prstGeom prst="rect">
            <a:avLst/>
          </a:prstGeom>
        </p:spPr>
        <p:txBody>
          <a:bodyPr anchor="ctr">
            <a:norm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r>
              <a:rPr lang="en-US" sz="3200"/>
              <a:t>Advanced metering infrastructure</a:t>
            </a:r>
            <a:endParaRPr lang="en-IN" sz="3200" dirty="0">
              <a:cs typeface="Arial" panose="020B0604020202020204" pitchFamily="34" charset="0"/>
            </a:endParaRPr>
          </a:p>
        </p:txBody>
      </p:sp>
      <p:sp>
        <p:nvSpPr>
          <p:cNvPr id="59397" name="Content Placeholder 2">
            <a:extLst>
              <a:ext uri="{FF2B5EF4-FFF2-40B4-BE49-F238E27FC236}">
                <a16:creationId xmlns:a16="http://schemas.microsoft.com/office/drawing/2014/main" id="{FD9A3DDF-6B33-45EA-932C-CE037CE01B6A}"/>
              </a:ext>
            </a:extLst>
          </p:cNvPr>
          <p:cNvSpPr txBox="1">
            <a:spLocks/>
          </p:cNvSpPr>
          <p:nvPr/>
        </p:nvSpPr>
        <p:spPr bwMode="auto">
          <a:xfrm>
            <a:off x="4572000" y="1763627"/>
            <a:ext cx="4133850" cy="447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MS PGothic" panose="020B0600070205080204" pitchFamily="34" charset="-128"/>
              </a:defRPr>
            </a:lvl1pPr>
            <a:lvl2pPr marL="639763" indent="-236538">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MS PGothic" panose="020B0600070205080204" pitchFamily="34" charset="-128"/>
              </a:defRPr>
            </a:lvl9pPr>
          </a:lstStyle>
          <a:p>
            <a:pPr lvl="1"/>
            <a:r>
              <a:rPr lang="en-US" altLang="en-US" sz="2000" dirty="0"/>
              <a:t>Mandatory algorithms</a:t>
            </a:r>
          </a:p>
          <a:p>
            <a:pPr lvl="1"/>
            <a:r>
              <a:rPr lang="en-US" altLang="en-US" sz="2000" dirty="0"/>
              <a:t>Using of Optical fibers</a:t>
            </a:r>
          </a:p>
          <a:p>
            <a:pPr lvl="1"/>
            <a:r>
              <a:rPr lang="en-US" altLang="en-US" sz="2000" dirty="0"/>
              <a:t>Third party key distribution</a:t>
            </a:r>
          </a:p>
          <a:p>
            <a:pPr lvl="1"/>
            <a:r>
              <a:rPr lang="en-US" altLang="en-US" sz="2000" dirty="0"/>
              <a:t>Nodes have sync clock</a:t>
            </a:r>
          </a:p>
          <a:p>
            <a:pPr lvl="1"/>
            <a:r>
              <a:rPr lang="en-US" altLang="en-US" sz="2000" dirty="0"/>
              <a:t>Using better algorithms</a:t>
            </a:r>
          </a:p>
          <a:p>
            <a:pPr marL="403225" lvl="1" indent="0">
              <a:buNone/>
            </a:pPr>
            <a:r>
              <a:rPr lang="en-US" altLang="en-US" sz="2000" dirty="0"/>
              <a:t>        AES Algorithm</a:t>
            </a:r>
          </a:p>
          <a:p>
            <a:pPr marL="403225" lvl="1" indent="0">
              <a:buNone/>
            </a:pPr>
            <a:r>
              <a:rPr lang="en-US" altLang="en-US" sz="2000" dirty="0"/>
              <a:t>        Humming bird algorithm</a:t>
            </a:r>
          </a:p>
          <a:p>
            <a:endParaRPr lang="en-US" altLang="en-US" sz="2000" dirty="0"/>
          </a:p>
        </p:txBody>
      </p:sp>
      <p:sp>
        <p:nvSpPr>
          <p:cNvPr id="2" name="TextBox 1">
            <a:extLst>
              <a:ext uri="{FF2B5EF4-FFF2-40B4-BE49-F238E27FC236}">
                <a16:creationId xmlns:a16="http://schemas.microsoft.com/office/drawing/2014/main" id="{106F41D4-35A3-4D72-9690-240840A0730C}"/>
              </a:ext>
            </a:extLst>
          </p:cNvPr>
          <p:cNvSpPr txBox="1"/>
          <p:nvPr/>
        </p:nvSpPr>
        <p:spPr>
          <a:xfrm>
            <a:off x="838200" y="1219200"/>
            <a:ext cx="2971800" cy="523220"/>
          </a:xfrm>
          <a:prstGeom prst="rect">
            <a:avLst/>
          </a:prstGeom>
          <a:noFill/>
        </p:spPr>
        <p:txBody>
          <a:bodyPr wrap="square" rtlCol="0">
            <a:spAutoFit/>
          </a:bodyPr>
          <a:lstStyle/>
          <a:p>
            <a:pPr algn="ctr"/>
            <a:r>
              <a:rPr lang="en-IN" sz="2800" u="sng" dirty="0"/>
              <a:t>Vulnerabilities</a:t>
            </a:r>
          </a:p>
        </p:txBody>
      </p:sp>
      <p:sp>
        <p:nvSpPr>
          <p:cNvPr id="3" name="TextBox 2">
            <a:extLst>
              <a:ext uri="{FF2B5EF4-FFF2-40B4-BE49-F238E27FC236}">
                <a16:creationId xmlns:a16="http://schemas.microsoft.com/office/drawing/2014/main" id="{07CD7396-E964-4A79-946B-B79E01C0FA78}"/>
              </a:ext>
            </a:extLst>
          </p:cNvPr>
          <p:cNvSpPr txBox="1"/>
          <p:nvPr/>
        </p:nvSpPr>
        <p:spPr>
          <a:xfrm>
            <a:off x="5638800" y="1203831"/>
            <a:ext cx="2971800" cy="523220"/>
          </a:xfrm>
          <a:prstGeom prst="rect">
            <a:avLst/>
          </a:prstGeom>
          <a:noFill/>
        </p:spPr>
        <p:txBody>
          <a:bodyPr wrap="square" rtlCol="0">
            <a:spAutoFit/>
          </a:bodyPr>
          <a:lstStyle/>
          <a:p>
            <a:pPr algn="ctr"/>
            <a:r>
              <a:rPr lang="en-IN" sz="2800" u="sng" dirty="0"/>
              <a:t>Solutions</a:t>
            </a:r>
          </a:p>
        </p:txBody>
      </p:sp>
    </p:spTree>
    <p:extLst>
      <p:ext uri="{BB962C8B-B14F-4D97-AF65-F5344CB8AC3E}">
        <p14:creationId xmlns:p14="http://schemas.microsoft.com/office/powerpoint/2010/main" val="338353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Autofit/>
          </a:bodyPr>
          <a:lstStyle/>
          <a:p>
            <a:pPr marL="742950" indent="-742950" algn="ctr"/>
            <a:r>
              <a:rPr lang="en-US" b="1" dirty="0"/>
              <a:t> Encryption Algorithms</a:t>
            </a:r>
          </a:p>
        </p:txBody>
      </p:sp>
      <p:sp>
        <p:nvSpPr>
          <p:cNvPr id="5" name="Content Placeholder 2"/>
          <p:cNvSpPr>
            <a:spLocks noGrp="1"/>
          </p:cNvSpPr>
          <p:nvPr>
            <p:ph idx="1"/>
          </p:nvPr>
        </p:nvSpPr>
        <p:spPr>
          <a:xfrm>
            <a:off x="457200" y="1219200"/>
            <a:ext cx="8229600" cy="5334000"/>
          </a:xfrm>
        </p:spPr>
        <p:txBody>
          <a:bodyPr>
            <a:normAutofit/>
          </a:bodyPr>
          <a:lstStyle/>
          <a:p>
            <a:pPr marL="514350" indent="-514350">
              <a:buNone/>
            </a:pPr>
            <a:r>
              <a:rPr lang="en-US" sz="2600" dirty="0"/>
              <a:t>	  </a:t>
            </a:r>
            <a:r>
              <a:rPr lang="en-US" sz="2600" i="1" dirty="0"/>
              <a:t>Triple DES Algorithm (TDES / TDEA)</a:t>
            </a:r>
          </a:p>
          <a:p>
            <a:pPr marL="514350" indent="-514350">
              <a:lnSpc>
                <a:spcPct val="0"/>
              </a:lnSpc>
              <a:buNone/>
            </a:pPr>
            <a:endParaRPr lang="en-US" sz="2600" i="1" dirty="0"/>
          </a:p>
          <a:p>
            <a:pPr marL="514350" indent="-514350">
              <a:lnSpc>
                <a:spcPct val="0"/>
              </a:lnSpc>
              <a:buNone/>
            </a:pPr>
            <a:endParaRPr lang="en-US" sz="2600" i="1" dirty="0"/>
          </a:p>
          <a:p>
            <a:pPr marL="514350" indent="-514350">
              <a:lnSpc>
                <a:spcPct val="0"/>
              </a:lnSpc>
              <a:buNone/>
            </a:pPr>
            <a:endParaRPr lang="en-US" sz="2600" i="1" dirty="0"/>
          </a:p>
          <a:p>
            <a:pPr marL="514350" indent="-514350"/>
            <a:r>
              <a:rPr lang="en-US" sz="2000" dirty="0"/>
              <a:t>Original DES algorithm Key size = 56 Bits.</a:t>
            </a:r>
          </a:p>
          <a:p>
            <a:pPr marL="514350" indent="-514350">
              <a:lnSpc>
                <a:spcPct val="0"/>
              </a:lnSpc>
            </a:pPr>
            <a:endParaRPr lang="en-US" sz="2000" dirty="0"/>
          </a:p>
          <a:p>
            <a:pPr marL="514350" indent="-514350"/>
            <a:r>
              <a:rPr lang="en-US" sz="2000" dirty="0"/>
              <a:t>Insufficient as brute force attacks increased.</a:t>
            </a:r>
          </a:p>
          <a:p>
            <a:pPr marL="514350" indent="-514350">
              <a:lnSpc>
                <a:spcPct val="0"/>
              </a:lnSpc>
            </a:pPr>
            <a:endParaRPr lang="en-US" sz="2000" dirty="0"/>
          </a:p>
          <a:p>
            <a:pPr marL="514350" indent="-514350"/>
            <a:r>
              <a:rPr lang="en-US" sz="2000" dirty="0"/>
              <a:t>TDEA : Algorithm remains same, key size increased.</a:t>
            </a:r>
          </a:p>
          <a:p>
            <a:pPr marL="514350" indent="-514350">
              <a:lnSpc>
                <a:spcPct val="0"/>
              </a:lnSpc>
            </a:pPr>
            <a:endParaRPr lang="en-US" sz="2000" dirty="0"/>
          </a:p>
          <a:p>
            <a:pPr marL="514350" indent="-514350"/>
            <a:r>
              <a:rPr lang="en-US" sz="2000" dirty="0"/>
              <a:t>Three keys : </a:t>
            </a:r>
            <a:r>
              <a:rPr lang="en-US" sz="2000" b="1" dirty="0"/>
              <a:t>K</a:t>
            </a:r>
            <a:r>
              <a:rPr lang="en-US" sz="2000" b="1" baseline="-25000" dirty="0"/>
              <a:t>1, </a:t>
            </a:r>
            <a:r>
              <a:rPr lang="en-US" sz="2000" b="1" dirty="0"/>
              <a:t>K</a:t>
            </a:r>
            <a:r>
              <a:rPr lang="en-US" sz="2000" b="1" baseline="-25000" dirty="0"/>
              <a:t>2</a:t>
            </a:r>
            <a:r>
              <a:rPr lang="en-US" sz="2000" b="1" dirty="0"/>
              <a:t>, K</a:t>
            </a:r>
            <a:r>
              <a:rPr lang="en-US" sz="2000" b="1" baseline="-25000" dirty="0"/>
              <a:t>3 </a:t>
            </a:r>
            <a:r>
              <a:rPr lang="en-US" sz="2000" dirty="0"/>
              <a:t>; Each 56 bits</a:t>
            </a:r>
            <a:endParaRPr lang="en-US" sz="2000" baseline="-25000" dirty="0"/>
          </a:p>
          <a:p>
            <a:pPr marL="514350" indent="-514350"/>
            <a:endParaRPr lang="en-US" sz="2000" dirty="0"/>
          </a:p>
          <a:p>
            <a:pPr marL="514350" indent="-514350"/>
            <a:r>
              <a:rPr lang="en-US" sz="2000" b="1" u="sng" dirty="0"/>
              <a:t>Encryption</a:t>
            </a:r>
            <a:r>
              <a:rPr lang="en-US" sz="2000" dirty="0"/>
              <a:t> : </a:t>
            </a:r>
          </a:p>
          <a:p>
            <a:pPr marL="514350" indent="-514350">
              <a:buNone/>
            </a:pPr>
            <a:r>
              <a:rPr lang="en-US" sz="2000" dirty="0"/>
              <a:t>		Cipher-Text = E</a:t>
            </a:r>
            <a:r>
              <a:rPr lang="en-US" sz="2000" baseline="-25000" dirty="0"/>
              <a:t>K3</a:t>
            </a:r>
            <a:r>
              <a:rPr lang="en-US" sz="2000" dirty="0"/>
              <a:t>(D</a:t>
            </a:r>
            <a:r>
              <a:rPr lang="en-US" sz="2000" baseline="-25000" dirty="0"/>
              <a:t>K2</a:t>
            </a:r>
            <a:r>
              <a:rPr lang="en-US" sz="2000" dirty="0"/>
              <a:t>(E</a:t>
            </a:r>
            <a:r>
              <a:rPr lang="en-US" sz="2000" baseline="-25000" dirty="0"/>
              <a:t>K1</a:t>
            </a:r>
            <a:r>
              <a:rPr lang="en-US" sz="2000" dirty="0"/>
              <a:t>(Plain-Text)))</a:t>
            </a:r>
          </a:p>
          <a:p>
            <a:pPr marL="514350" indent="-514350">
              <a:lnSpc>
                <a:spcPct val="0"/>
              </a:lnSpc>
            </a:pPr>
            <a:endParaRPr lang="en-US" sz="2000" dirty="0"/>
          </a:p>
          <a:p>
            <a:pPr marL="514350" indent="-514350"/>
            <a:r>
              <a:rPr lang="en-US" sz="2000" b="1" u="sng" dirty="0"/>
              <a:t>Decryption</a:t>
            </a:r>
            <a:r>
              <a:rPr lang="en-US" sz="2000" dirty="0"/>
              <a:t> :</a:t>
            </a:r>
          </a:p>
          <a:p>
            <a:pPr marL="514350" indent="-514350">
              <a:buNone/>
            </a:pPr>
            <a:r>
              <a:rPr lang="en-US" sz="2000" dirty="0"/>
              <a:t>		Plain-Text = D</a:t>
            </a:r>
            <a:r>
              <a:rPr lang="en-US" sz="2000" baseline="-25000" dirty="0"/>
              <a:t>K1</a:t>
            </a:r>
            <a:r>
              <a:rPr lang="en-US" sz="2000" dirty="0"/>
              <a:t>(E</a:t>
            </a:r>
            <a:r>
              <a:rPr lang="en-US" sz="2000" baseline="-25000" dirty="0"/>
              <a:t>K2</a:t>
            </a:r>
            <a:r>
              <a:rPr lang="en-US" sz="2000" dirty="0"/>
              <a:t>(D</a:t>
            </a:r>
            <a:r>
              <a:rPr lang="en-US" sz="2000" baseline="-25000" dirty="0"/>
              <a:t>K3</a:t>
            </a:r>
            <a:r>
              <a:rPr lang="en-US" sz="2000" dirty="0"/>
              <a:t>(Cipher-Text)))</a:t>
            </a:r>
          </a:p>
          <a:p>
            <a:pPr marL="514350" indent="-514350"/>
            <a:endParaRPr lang="en-US" sz="2000" dirty="0"/>
          </a:p>
          <a:p>
            <a:pPr marL="514350" indent="-514350"/>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5410200" y="3352800"/>
            <a:ext cx="3294993" cy="2895600"/>
          </a:xfrm>
          <a:prstGeom prst="rect">
            <a:avLst/>
          </a:prstGeom>
          <a:noFill/>
          <a:ln w="12700">
            <a:solidFill>
              <a:schemeClr val="tx1"/>
            </a:solidFill>
            <a:miter lim="800000"/>
            <a:headEnd/>
            <a:tailEnd/>
          </a:ln>
          <a:effectLst>
            <a:outerShdw blurRad="50800" dist="38100" dir="5400000" algn="t" rotWithShape="0">
              <a:schemeClr val="tx1">
                <a:alpha val="40000"/>
              </a:schemeClr>
            </a:outerShdw>
          </a:effectLst>
        </p:spPr>
      </p:pic>
      <p:sp>
        <p:nvSpPr>
          <p:cNvPr id="6" name="Slide Number Placeholder 5"/>
          <p:cNvSpPr>
            <a:spLocks noGrp="1"/>
          </p:cNvSpPr>
          <p:nvPr>
            <p:ph type="sldNum" sz="quarter" idx="12"/>
          </p:nvPr>
        </p:nvSpPr>
        <p:spPr/>
        <p:txBody>
          <a:bodyPr/>
          <a:lstStyle/>
          <a:p>
            <a:fld id="{B6F15528-21DE-4FAA-801E-634DDDAF4B2B}" type="slidenum">
              <a:rPr lang="en-US" sz="1400" b="1" smtClean="0">
                <a:solidFill>
                  <a:schemeClr val="tx1"/>
                </a:solidFill>
              </a:rPr>
              <a:pPr/>
              <a:t>15</a:t>
            </a:fld>
            <a:endParaRPr lang="en-US" sz="1400" b="1">
              <a:solidFill>
                <a:schemeClr val="tx1"/>
              </a:solidFill>
            </a:endParaRPr>
          </a:p>
        </p:txBody>
      </p:sp>
      <p:pic>
        <p:nvPicPr>
          <p:cNvPr id="8" name="Picture 7">
            <a:extLst>
              <a:ext uri="{FF2B5EF4-FFF2-40B4-BE49-F238E27FC236}">
                <a16:creationId xmlns:a16="http://schemas.microsoft.com/office/drawing/2014/main" id="{8FA3F156-FF35-45B7-B1A1-2D33E1010457}"/>
              </a:ext>
            </a:extLst>
          </p:cNvPr>
          <p:cNvPicPr>
            <a:picLocks noChangeAspect="1"/>
          </p:cNvPicPr>
          <p:nvPr/>
        </p:nvPicPr>
        <p:blipFill>
          <a:blip r:embed="rId3"/>
          <a:stretch>
            <a:fillRect/>
          </a:stretch>
        </p:blipFill>
        <p:spPr>
          <a:xfrm>
            <a:off x="4267200" y="6096000"/>
            <a:ext cx="946572" cy="722191"/>
          </a:xfrm>
          <a:prstGeom prst="rect">
            <a:avLst/>
          </a:prstGeom>
        </p:spPr>
      </p:pic>
      <p:sp>
        <p:nvSpPr>
          <p:cNvPr id="2" name="Date Placeholder 1">
            <a:extLst>
              <a:ext uri="{FF2B5EF4-FFF2-40B4-BE49-F238E27FC236}">
                <a16:creationId xmlns:a16="http://schemas.microsoft.com/office/drawing/2014/main" id="{D6F2EB78-A57A-4690-8EA0-8559DF42A053}"/>
              </a:ext>
            </a:extLst>
          </p:cNvPr>
          <p:cNvSpPr>
            <a:spLocks noGrp="1"/>
          </p:cNvSpPr>
          <p:nvPr>
            <p:ph type="dt" sz="half" idx="10"/>
          </p:nvPr>
        </p:nvSpPr>
        <p:spPr/>
        <p:txBody>
          <a:bodyPr/>
          <a:lstStyle/>
          <a:p>
            <a:fld id="{175954EA-A43E-44E4-A540-633C3EA36E01}" type="datetime1">
              <a:rPr lang="en-US" smtClean="0"/>
              <a:t>22-Apr-18</a:t>
            </a:fld>
            <a:endParaRPr lang="en-US"/>
          </a:p>
        </p:txBody>
      </p:sp>
    </p:spTree>
    <p:extLst>
      <p:ext uri="{BB962C8B-B14F-4D97-AF65-F5344CB8AC3E}">
        <p14:creationId xmlns:p14="http://schemas.microsoft.com/office/powerpoint/2010/main" val="139523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Autofit/>
          </a:bodyPr>
          <a:lstStyle/>
          <a:p>
            <a:pPr marL="514350" indent="-514350" algn="ctr"/>
            <a:r>
              <a:rPr lang="en-US" sz="3200" b="1" dirty="0"/>
              <a:t>Triple DES Algorithm - Attacks</a:t>
            </a:r>
          </a:p>
        </p:txBody>
      </p:sp>
      <p:sp>
        <p:nvSpPr>
          <p:cNvPr id="5" name="Content Placeholder 2"/>
          <p:cNvSpPr>
            <a:spLocks noGrp="1"/>
          </p:cNvSpPr>
          <p:nvPr>
            <p:ph idx="1"/>
          </p:nvPr>
        </p:nvSpPr>
        <p:spPr>
          <a:xfrm>
            <a:off x="457200" y="762000"/>
            <a:ext cx="8229600" cy="5334000"/>
          </a:xfrm>
        </p:spPr>
        <p:txBody>
          <a:bodyPr>
            <a:normAutofit fontScale="92500"/>
          </a:bodyPr>
          <a:lstStyle/>
          <a:p>
            <a:pPr marL="514350" indent="-514350">
              <a:lnSpc>
                <a:spcPct val="0"/>
              </a:lnSpc>
              <a:buNone/>
            </a:pPr>
            <a:endParaRPr lang="en-US" sz="2600" i="1" dirty="0"/>
          </a:p>
          <a:p>
            <a:pPr marL="514350" indent="-514350">
              <a:lnSpc>
                <a:spcPct val="0"/>
              </a:lnSpc>
              <a:buNone/>
            </a:pPr>
            <a:endParaRPr lang="en-US" sz="2600" i="1" dirty="0"/>
          </a:p>
          <a:p>
            <a:pPr marL="514350" indent="-514350">
              <a:lnSpc>
                <a:spcPct val="0"/>
              </a:lnSpc>
              <a:buNone/>
            </a:pPr>
            <a:endParaRPr lang="en-US" sz="2600" i="1" dirty="0"/>
          </a:p>
          <a:p>
            <a:pPr marL="514350" indent="-514350"/>
            <a:r>
              <a:rPr lang="en-US" sz="2200" i="1" u="sng" dirty="0"/>
              <a:t>Linear Cryptanalysis </a:t>
            </a:r>
            <a:r>
              <a:rPr lang="en-US" sz="2200" dirty="0"/>
              <a:t>: Linear approximation can reduce number of data </a:t>
            </a:r>
          </a:p>
          <a:p>
            <a:pPr marL="514350" indent="-514350">
              <a:buNone/>
            </a:pPr>
            <a:r>
              <a:rPr lang="en-US" sz="2200" dirty="0"/>
              <a:t>				 required to break the code by a factor of 4 !</a:t>
            </a:r>
          </a:p>
          <a:p>
            <a:pPr marL="514350" indent="-514350"/>
            <a:endParaRPr lang="en-US" sz="2000" dirty="0"/>
          </a:p>
          <a:p>
            <a:pPr marL="514350" indent="-514350"/>
            <a:endParaRPr lang="en-US" sz="2000" dirty="0"/>
          </a:p>
          <a:p>
            <a:pPr marL="514350" indent="-514350"/>
            <a:endParaRPr lang="en-US" sz="2000" dirty="0"/>
          </a:p>
          <a:p>
            <a:pPr marL="514350" indent="-514350"/>
            <a:endParaRPr lang="en-US" sz="2000" dirty="0"/>
          </a:p>
          <a:p>
            <a:pPr marL="514350" indent="-514350"/>
            <a:endParaRPr lang="en-US" sz="2000" dirty="0"/>
          </a:p>
          <a:p>
            <a:pPr marL="514350" indent="-514350"/>
            <a:endParaRPr lang="en-US" sz="2000" dirty="0"/>
          </a:p>
          <a:p>
            <a:pPr marL="514350" indent="-514350"/>
            <a:endParaRPr lang="en-US" sz="2000" dirty="0"/>
          </a:p>
          <a:p>
            <a:pPr marL="514350" indent="-514350"/>
            <a:endParaRPr lang="en-US" sz="2000" dirty="0"/>
          </a:p>
          <a:p>
            <a:pPr marL="514350" indent="-514350"/>
            <a:endParaRPr lang="en-US" sz="2000" dirty="0"/>
          </a:p>
          <a:p>
            <a:pPr marL="514350" indent="-514350"/>
            <a:endParaRPr lang="en-US" sz="2200" i="1" dirty="0"/>
          </a:p>
          <a:p>
            <a:pPr marL="514350" indent="-514350"/>
            <a:r>
              <a:rPr lang="en-US" sz="2200" i="1" u="sng" dirty="0"/>
              <a:t>Improved Davies’ Attack </a:t>
            </a:r>
            <a:r>
              <a:rPr lang="en-US" sz="2200" dirty="0"/>
              <a:t>: Specialized technique to attack DES and TDEA.</a:t>
            </a:r>
          </a:p>
          <a:p>
            <a:pPr marL="514350" indent="-514350">
              <a:buNone/>
            </a:pPr>
            <a:r>
              <a:rPr lang="en-US" sz="2200" dirty="0"/>
              <a:t>				     </a:t>
            </a:r>
            <a:r>
              <a:rPr lang="en-US" sz="2200" b="1" dirty="0"/>
              <a:t>Hit rate : 50 %</a:t>
            </a:r>
          </a:p>
        </p:txBody>
      </p:sp>
      <p:pic>
        <p:nvPicPr>
          <p:cNvPr id="1026" name="Picture 2" descr="C:\Users\Sonu M Varghese\Desktop\Computer Network security\Research and Project\Presentation\Board300.jpg"/>
          <p:cNvPicPr>
            <a:picLocks noChangeAspect="1" noChangeArrowheads="1"/>
          </p:cNvPicPr>
          <p:nvPr/>
        </p:nvPicPr>
        <p:blipFill>
          <a:blip r:embed="rId2" cstate="print"/>
          <a:srcRect/>
          <a:stretch>
            <a:fillRect/>
          </a:stretch>
        </p:blipFill>
        <p:spPr bwMode="auto">
          <a:xfrm>
            <a:off x="1143000" y="1905000"/>
            <a:ext cx="2895600" cy="3032995"/>
          </a:xfrm>
          <a:prstGeom prst="rect">
            <a:avLst/>
          </a:prstGeom>
          <a:noFill/>
          <a:ln w="12700">
            <a:solidFill>
              <a:schemeClr val="tx1"/>
            </a:solidFill>
          </a:ln>
          <a:effectLst>
            <a:outerShdw blurRad="50800" dist="38100" dir="5400000" algn="t" rotWithShape="0">
              <a:prstClr val="black">
                <a:alpha val="40000"/>
              </a:prstClr>
            </a:outerShdw>
          </a:effectLst>
        </p:spPr>
      </p:pic>
      <p:pic>
        <p:nvPicPr>
          <p:cNvPr id="1028" name="Picture 4" descr="http://www.militaryfactory.com/aircraft/imgs/b2_2.jpg"/>
          <p:cNvPicPr>
            <a:picLocks noChangeAspect="1" noChangeArrowheads="1"/>
          </p:cNvPicPr>
          <p:nvPr/>
        </p:nvPicPr>
        <p:blipFill>
          <a:blip r:embed="rId3" cstate="print"/>
          <a:srcRect/>
          <a:stretch>
            <a:fillRect/>
          </a:stretch>
        </p:blipFill>
        <p:spPr bwMode="auto">
          <a:xfrm>
            <a:off x="4876800" y="1905000"/>
            <a:ext cx="3276600" cy="2730500"/>
          </a:xfrm>
          <a:prstGeom prst="rect">
            <a:avLst/>
          </a:prstGeom>
          <a:noFill/>
          <a:ln w="12700">
            <a:solidFill>
              <a:schemeClr val="tx1"/>
            </a:solidFill>
          </a:ln>
          <a:effectLst>
            <a:outerShdw blurRad="50800" dist="38100" dir="5400000" algn="t" rotWithShape="0">
              <a:prstClr val="black">
                <a:alpha val="40000"/>
              </a:prstClr>
            </a:outerShdw>
          </a:effectLst>
        </p:spPr>
      </p:pic>
      <p:sp>
        <p:nvSpPr>
          <p:cNvPr id="6" name="Rectangle 5"/>
          <p:cNvSpPr/>
          <p:nvPr/>
        </p:nvSpPr>
        <p:spPr>
          <a:xfrm>
            <a:off x="5562600" y="4724400"/>
            <a:ext cx="2195537" cy="307777"/>
          </a:xfrm>
          <a:prstGeom prst="rect">
            <a:avLst/>
          </a:prstGeom>
        </p:spPr>
        <p:txBody>
          <a:bodyPr wrap="none">
            <a:spAutoFit/>
          </a:bodyPr>
          <a:lstStyle/>
          <a:p>
            <a:r>
              <a:rPr lang="en-US" sz="1400" dirty="0"/>
              <a:t>USD 929 million per aircraft</a:t>
            </a:r>
          </a:p>
        </p:txBody>
      </p:sp>
      <p:sp>
        <p:nvSpPr>
          <p:cNvPr id="7" name="Slide Number Placeholder 6"/>
          <p:cNvSpPr>
            <a:spLocks noGrp="1"/>
          </p:cNvSpPr>
          <p:nvPr>
            <p:ph type="sldNum" sz="quarter" idx="12"/>
          </p:nvPr>
        </p:nvSpPr>
        <p:spPr/>
        <p:txBody>
          <a:bodyPr/>
          <a:lstStyle/>
          <a:p>
            <a:fld id="{B6F15528-21DE-4FAA-801E-634DDDAF4B2B}" type="slidenum">
              <a:rPr lang="en-US" sz="1400" b="1" smtClean="0">
                <a:solidFill>
                  <a:schemeClr val="tx1"/>
                </a:solidFill>
              </a:rPr>
              <a:pPr/>
              <a:t>16</a:t>
            </a:fld>
            <a:endParaRPr lang="en-US" sz="1400" b="1" dirty="0">
              <a:solidFill>
                <a:schemeClr val="tx1"/>
              </a:solidFill>
            </a:endParaRPr>
          </a:p>
        </p:txBody>
      </p:sp>
      <p:pic>
        <p:nvPicPr>
          <p:cNvPr id="9" name="Picture 8">
            <a:extLst>
              <a:ext uri="{FF2B5EF4-FFF2-40B4-BE49-F238E27FC236}">
                <a16:creationId xmlns:a16="http://schemas.microsoft.com/office/drawing/2014/main" id="{9FC2A899-7CBE-42CF-A9FA-C91CE620EAC2}"/>
              </a:ext>
            </a:extLst>
          </p:cNvPr>
          <p:cNvPicPr>
            <a:picLocks noChangeAspect="1"/>
          </p:cNvPicPr>
          <p:nvPr/>
        </p:nvPicPr>
        <p:blipFill>
          <a:blip r:embed="rId4"/>
          <a:stretch>
            <a:fillRect/>
          </a:stretch>
        </p:blipFill>
        <p:spPr>
          <a:xfrm>
            <a:off x="4267200" y="6096000"/>
            <a:ext cx="946572" cy="722191"/>
          </a:xfrm>
          <a:prstGeom prst="rect">
            <a:avLst/>
          </a:prstGeom>
        </p:spPr>
      </p:pic>
      <p:sp>
        <p:nvSpPr>
          <p:cNvPr id="2" name="Date Placeholder 1">
            <a:extLst>
              <a:ext uri="{FF2B5EF4-FFF2-40B4-BE49-F238E27FC236}">
                <a16:creationId xmlns:a16="http://schemas.microsoft.com/office/drawing/2014/main" id="{4D9E5ED3-0700-4E13-9508-88CFF9D7B160}"/>
              </a:ext>
            </a:extLst>
          </p:cNvPr>
          <p:cNvSpPr>
            <a:spLocks noGrp="1"/>
          </p:cNvSpPr>
          <p:nvPr>
            <p:ph type="dt" sz="half" idx="10"/>
          </p:nvPr>
        </p:nvSpPr>
        <p:spPr/>
        <p:txBody>
          <a:bodyPr/>
          <a:lstStyle/>
          <a:p>
            <a:fld id="{D3B16BB2-1E80-4A84-865D-D1C58CB4CC6C}" type="datetime1">
              <a:rPr lang="en-US" smtClean="0"/>
              <a:t>22-Apr-18</a:t>
            </a:fld>
            <a:endParaRPr lang="en-US"/>
          </a:p>
        </p:txBody>
      </p:sp>
    </p:spTree>
    <p:extLst>
      <p:ext uri="{BB962C8B-B14F-4D97-AF65-F5344CB8AC3E}">
        <p14:creationId xmlns:p14="http://schemas.microsoft.com/office/powerpoint/2010/main" val="405851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Autofit/>
          </a:bodyPr>
          <a:lstStyle/>
          <a:p>
            <a:pPr marL="514350" indent="-514350" algn="ctr"/>
            <a:r>
              <a:rPr lang="en-US" sz="3200" b="1" dirty="0"/>
              <a:t>Advanced Encryption Algorithm </a:t>
            </a:r>
            <a:br>
              <a:rPr lang="en-US" sz="3200" b="1" dirty="0"/>
            </a:br>
            <a:r>
              <a:rPr lang="en-US" sz="3200" b="1" dirty="0"/>
              <a:t>(AES Algorithm</a:t>
            </a:r>
            <a:r>
              <a:rPr lang="en-US" i="1" dirty="0"/>
              <a:t>)</a:t>
            </a:r>
          </a:p>
        </p:txBody>
      </p:sp>
      <p:sp>
        <p:nvSpPr>
          <p:cNvPr id="5" name="Content Placeholder 2"/>
          <p:cNvSpPr>
            <a:spLocks noGrp="1"/>
          </p:cNvSpPr>
          <p:nvPr>
            <p:ph idx="1"/>
          </p:nvPr>
        </p:nvSpPr>
        <p:spPr>
          <a:xfrm>
            <a:off x="457200" y="1219200"/>
            <a:ext cx="8229600" cy="2514600"/>
          </a:xfrm>
        </p:spPr>
        <p:txBody>
          <a:bodyPr>
            <a:normAutofit/>
          </a:bodyPr>
          <a:lstStyle/>
          <a:p>
            <a:pPr marL="514350" indent="-514350">
              <a:lnSpc>
                <a:spcPct val="0"/>
              </a:lnSpc>
              <a:buNone/>
            </a:pPr>
            <a:endParaRPr lang="en-US" sz="2600" i="1" dirty="0"/>
          </a:p>
          <a:p>
            <a:pPr>
              <a:lnSpc>
                <a:spcPct val="0"/>
              </a:lnSpc>
            </a:pPr>
            <a:endParaRPr lang="en-US" sz="2600" i="1" dirty="0"/>
          </a:p>
          <a:p>
            <a:r>
              <a:rPr lang="en-US" sz="2200" dirty="0"/>
              <a:t>Supersedes DES / TDEA </a:t>
            </a:r>
          </a:p>
          <a:p>
            <a:pPr marL="514350" indent="-514350">
              <a:lnSpc>
                <a:spcPct val="0"/>
              </a:lnSpc>
            </a:pPr>
            <a:endParaRPr lang="en-US" sz="2200" dirty="0"/>
          </a:p>
          <a:p>
            <a:r>
              <a:rPr lang="en-US" sz="2200" dirty="0"/>
              <a:t>Fixed block size of 128 bits with key size of 128, 192 and 256 Bits</a:t>
            </a:r>
          </a:p>
          <a:p>
            <a:pPr marL="0" indent="0">
              <a:buNone/>
            </a:pPr>
            <a:endParaRPr lang="en-US" sz="2200" dirty="0"/>
          </a:p>
          <a:p>
            <a:pPr marL="514350" indent="-514350"/>
            <a:endParaRPr lang="en-US" sz="2200" dirty="0"/>
          </a:p>
          <a:p>
            <a:pPr marL="0" indent="0">
              <a:buNone/>
            </a:pPr>
            <a:r>
              <a:rPr lang="en-US" sz="2200" dirty="0"/>
              <a:t>	</a:t>
            </a:r>
          </a:p>
        </p:txBody>
      </p:sp>
      <p:grpSp>
        <p:nvGrpSpPr>
          <p:cNvPr id="16" name="Group 15"/>
          <p:cNvGrpSpPr/>
          <p:nvPr/>
        </p:nvGrpSpPr>
        <p:grpSpPr>
          <a:xfrm>
            <a:off x="609600" y="4038600"/>
            <a:ext cx="1631562" cy="381000"/>
            <a:chOff x="533400" y="3962400"/>
            <a:chExt cx="1631562" cy="381000"/>
          </a:xfrm>
        </p:grpSpPr>
        <p:sp>
          <p:nvSpPr>
            <p:cNvPr id="6" name="TextBox 5"/>
            <p:cNvSpPr txBox="1"/>
            <p:nvPr/>
          </p:nvSpPr>
          <p:spPr>
            <a:xfrm>
              <a:off x="609600" y="3962400"/>
              <a:ext cx="1555362" cy="369332"/>
            </a:xfrm>
            <a:prstGeom prst="rect">
              <a:avLst/>
            </a:prstGeom>
            <a:noFill/>
          </p:spPr>
          <p:txBody>
            <a:bodyPr wrap="none" rtlCol="0">
              <a:spAutoFit/>
            </a:bodyPr>
            <a:lstStyle/>
            <a:p>
              <a:r>
                <a:rPr lang="en-US" b="1" dirty="0"/>
                <a:t>Key Expansion</a:t>
              </a:r>
            </a:p>
          </p:txBody>
        </p:sp>
        <p:sp>
          <p:nvSpPr>
            <p:cNvPr id="10" name="Rectangle 9"/>
            <p:cNvSpPr/>
            <p:nvPr/>
          </p:nvSpPr>
          <p:spPr>
            <a:xfrm>
              <a:off x="533400" y="3962400"/>
              <a:ext cx="16002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grpSp>
        <p:nvGrpSpPr>
          <p:cNvPr id="15" name="Group 14"/>
          <p:cNvGrpSpPr/>
          <p:nvPr/>
        </p:nvGrpSpPr>
        <p:grpSpPr>
          <a:xfrm>
            <a:off x="3608595" y="4035278"/>
            <a:ext cx="1420605" cy="369332"/>
            <a:chOff x="2650760" y="4876800"/>
            <a:chExt cx="1420605" cy="369332"/>
          </a:xfrm>
        </p:grpSpPr>
        <p:sp>
          <p:nvSpPr>
            <p:cNvPr id="7" name="TextBox 6"/>
            <p:cNvSpPr txBox="1"/>
            <p:nvPr/>
          </p:nvSpPr>
          <p:spPr>
            <a:xfrm>
              <a:off x="2667647" y="4876800"/>
              <a:ext cx="1403718" cy="369332"/>
            </a:xfrm>
            <a:prstGeom prst="rect">
              <a:avLst/>
            </a:prstGeom>
            <a:noFill/>
          </p:spPr>
          <p:txBody>
            <a:bodyPr wrap="none" rtlCol="0">
              <a:spAutoFit/>
            </a:bodyPr>
            <a:lstStyle/>
            <a:p>
              <a:r>
                <a:rPr lang="en-US" b="1" dirty="0"/>
                <a:t>Initial Round</a:t>
              </a:r>
            </a:p>
          </p:txBody>
        </p:sp>
        <p:sp>
          <p:nvSpPr>
            <p:cNvPr id="11" name="Rectangle 10"/>
            <p:cNvSpPr/>
            <p:nvPr/>
          </p:nvSpPr>
          <p:spPr>
            <a:xfrm>
              <a:off x="2650760" y="4891790"/>
              <a:ext cx="1416570" cy="33603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4" name="Group 13"/>
          <p:cNvGrpSpPr/>
          <p:nvPr/>
        </p:nvGrpSpPr>
        <p:grpSpPr>
          <a:xfrm>
            <a:off x="6553200" y="4038600"/>
            <a:ext cx="2115694" cy="1600200"/>
            <a:chOff x="5029200" y="4419600"/>
            <a:chExt cx="2115694" cy="1600200"/>
          </a:xfrm>
        </p:grpSpPr>
        <p:sp>
          <p:nvSpPr>
            <p:cNvPr id="8" name="TextBox 7"/>
            <p:cNvSpPr txBox="1"/>
            <p:nvPr/>
          </p:nvSpPr>
          <p:spPr>
            <a:xfrm>
              <a:off x="5181600" y="4648200"/>
              <a:ext cx="1963294" cy="1015663"/>
            </a:xfrm>
            <a:prstGeom prst="rect">
              <a:avLst/>
            </a:prstGeom>
            <a:noFill/>
          </p:spPr>
          <p:txBody>
            <a:bodyPr wrap="none" rtlCol="0">
              <a:spAutoFit/>
            </a:bodyPr>
            <a:lstStyle/>
            <a:p>
              <a:r>
                <a:rPr lang="en-US" b="1" dirty="0"/>
                <a:t>Encrypting Rounds</a:t>
              </a:r>
            </a:p>
            <a:p>
              <a:pPr marL="400050" indent="-400050">
                <a:buFont typeface="+mj-lt"/>
                <a:buAutoNum type="romanLcPeriod"/>
              </a:pPr>
              <a:r>
                <a:rPr lang="en-US" sz="1400" dirty="0"/>
                <a:t>Sub Bytes</a:t>
              </a:r>
            </a:p>
            <a:p>
              <a:pPr marL="400050" indent="-400050">
                <a:buFont typeface="+mj-lt"/>
                <a:buAutoNum type="romanLcPeriod"/>
              </a:pPr>
              <a:r>
                <a:rPr lang="en-US" sz="1400" dirty="0"/>
                <a:t>Shift Rows</a:t>
              </a:r>
            </a:p>
            <a:p>
              <a:pPr marL="400050" indent="-400050">
                <a:buFont typeface="+mj-lt"/>
                <a:buAutoNum type="romanLcPeriod"/>
              </a:pPr>
              <a:r>
                <a:rPr lang="en-US" sz="1400" dirty="0"/>
                <a:t>Mix Columns</a:t>
              </a:r>
            </a:p>
          </p:txBody>
        </p:sp>
        <p:sp>
          <p:nvSpPr>
            <p:cNvPr id="12" name="Rectangle 11"/>
            <p:cNvSpPr/>
            <p:nvPr/>
          </p:nvSpPr>
          <p:spPr>
            <a:xfrm>
              <a:off x="5029200" y="4419600"/>
              <a:ext cx="2057400" cy="1600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7" name="Group 16"/>
          <p:cNvGrpSpPr/>
          <p:nvPr/>
        </p:nvGrpSpPr>
        <p:grpSpPr>
          <a:xfrm>
            <a:off x="3505200" y="4800600"/>
            <a:ext cx="1905000" cy="1143000"/>
            <a:chOff x="228600" y="5105400"/>
            <a:chExt cx="1905000" cy="1143000"/>
          </a:xfrm>
        </p:grpSpPr>
        <p:sp>
          <p:nvSpPr>
            <p:cNvPr id="9" name="TextBox 8"/>
            <p:cNvSpPr txBox="1"/>
            <p:nvPr/>
          </p:nvSpPr>
          <p:spPr>
            <a:xfrm>
              <a:off x="377536" y="5152159"/>
              <a:ext cx="1694631" cy="1015663"/>
            </a:xfrm>
            <a:prstGeom prst="rect">
              <a:avLst/>
            </a:prstGeom>
            <a:noFill/>
          </p:spPr>
          <p:txBody>
            <a:bodyPr wrap="none" rtlCol="0">
              <a:spAutoFit/>
            </a:bodyPr>
            <a:lstStyle/>
            <a:p>
              <a:r>
                <a:rPr lang="en-US" b="1" dirty="0"/>
                <a:t>Final Round</a:t>
              </a:r>
            </a:p>
            <a:p>
              <a:pPr marL="400050" indent="-400050">
                <a:buFont typeface="+mj-lt"/>
                <a:buAutoNum type="romanLcPeriod"/>
              </a:pPr>
              <a:r>
                <a:rPr lang="en-US" sz="1400" dirty="0"/>
                <a:t>Sub Bytes</a:t>
              </a:r>
            </a:p>
            <a:p>
              <a:pPr marL="400050" indent="-400050">
                <a:buFont typeface="+mj-lt"/>
                <a:buAutoNum type="romanLcPeriod"/>
              </a:pPr>
              <a:r>
                <a:rPr lang="en-US" sz="1400" dirty="0"/>
                <a:t>Shift Rows</a:t>
              </a:r>
            </a:p>
            <a:p>
              <a:pPr marL="400050" indent="-400050">
                <a:buFont typeface="+mj-lt"/>
                <a:buAutoNum type="romanLcPeriod"/>
              </a:pPr>
              <a:r>
                <a:rPr lang="en-US" sz="1400" dirty="0"/>
                <a:t>Add Round Key</a:t>
              </a:r>
            </a:p>
          </p:txBody>
        </p:sp>
        <p:sp>
          <p:nvSpPr>
            <p:cNvPr id="13" name="Rectangle 12"/>
            <p:cNvSpPr/>
            <p:nvPr/>
          </p:nvSpPr>
          <p:spPr>
            <a:xfrm>
              <a:off x="228600" y="5105400"/>
              <a:ext cx="1905000" cy="1143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ight Arrow 17"/>
          <p:cNvSpPr/>
          <p:nvPr/>
        </p:nvSpPr>
        <p:spPr>
          <a:xfrm>
            <a:off x="2590800" y="4038600"/>
            <a:ext cx="685800" cy="30480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ight Arrow 18"/>
          <p:cNvSpPr/>
          <p:nvPr/>
        </p:nvSpPr>
        <p:spPr>
          <a:xfrm>
            <a:off x="5486400" y="4038600"/>
            <a:ext cx="685800" cy="30480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ight Arrow 19"/>
          <p:cNvSpPr/>
          <p:nvPr/>
        </p:nvSpPr>
        <p:spPr>
          <a:xfrm rot="10800000">
            <a:off x="5486400" y="5181599"/>
            <a:ext cx="685800" cy="30480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z="1400" b="1" smtClean="0">
                <a:solidFill>
                  <a:schemeClr val="tx1"/>
                </a:solidFill>
              </a:rPr>
              <a:pPr/>
              <a:t>17</a:t>
            </a:fld>
            <a:endParaRPr lang="en-US" sz="1400" b="1" dirty="0">
              <a:solidFill>
                <a:schemeClr val="tx1"/>
              </a:solidFill>
            </a:endParaRPr>
          </a:p>
        </p:txBody>
      </p:sp>
      <p:pic>
        <p:nvPicPr>
          <p:cNvPr id="23" name="Picture 22">
            <a:extLst>
              <a:ext uri="{FF2B5EF4-FFF2-40B4-BE49-F238E27FC236}">
                <a16:creationId xmlns:a16="http://schemas.microsoft.com/office/drawing/2014/main" id="{1D6BE1CF-DB45-440E-B576-5B81D7E78A08}"/>
              </a:ext>
            </a:extLst>
          </p:cNvPr>
          <p:cNvPicPr>
            <a:picLocks noChangeAspect="1"/>
          </p:cNvPicPr>
          <p:nvPr/>
        </p:nvPicPr>
        <p:blipFill>
          <a:blip r:embed="rId2"/>
          <a:stretch>
            <a:fillRect/>
          </a:stretch>
        </p:blipFill>
        <p:spPr>
          <a:xfrm>
            <a:off x="4267200" y="6096000"/>
            <a:ext cx="946572" cy="722191"/>
          </a:xfrm>
          <a:prstGeom prst="rect">
            <a:avLst/>
          </a:prstGeom>
        </p:spPr>
      </p:pic>
      <p:sp>
        <p:nvSpPr>
          <p:cNvPr id="2" name="Date Placeholder 1">
            <a:extLst>
              <a:ext uri="{FF2B5EF4-FFF2-40B4-BE49-F238E27FC236}">
                <a16:creationId xmlns:a16="http://schemas.microsoft.com/office/drawing/2014/main" id="{708DD9BA-FC32-4FF4-A854-9E62C79F7ABD}"/>
              </a:ext>
            </a:extLst>
          </p:cNvPr>
          <p:cNvSpPr>
            <a:spLocks noGrp="1"/>
          </p:cNvSpPr>
          <p:nvPr>
            <p:ph type="dt" sz="half" idx="10"/>
          </p:nvPr>
        </p:nvSpPr>
        <p:spPr/>
        <p:txBody>
          <a:bodyPr/>
          <a:lstStyle/>
          <a:p>
            <a:fld id="{3D4E65C2-FA89-4458-B23D-06B60A59E9BB}" type="datetime1">
              <a:rPr lang="en-US" smtClean="0"/>
              <a:t>22-Apr-18</a:t>
            </a:fld>
            <a:endParaRPr lang="en-US"/>
          </a:p>
        </p:txBody>
      </p:sp>
    </p:spTree>
    <p:extLst>
      <p:ext uri="{BB962C8B-B14F-4D97-AF65-F5344CB8AC3E}">
        <p14:creationId xmlns:p14="http://schemas.microsoft.com/office/powerpoint/2010/main" val="390155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pPr algn="ctr"/>
            <a:r>
              <a:rPr lang="en-US" sz="3200" b="1" dirty="0"/>
              <a:t>Advanced Encryption Algorithm</a:t>
            </a:r>
            <a:br>
              <a:rPr lang="en-US" sz="3200" b="1" dirty="0"/>
            </a:br>
            <a:r>
              <a:rPr lang="en-US" sz="3200" b="1" dirty="0"/>
              <a:t>Initial Round </a:t>
            </a:r>
            <a:br>
              <a:rPr lang="en-US" sz="3200" b="1" dirty="0"/>
            </a:br>
            <a:endParaRPr lang="en-US" sz="3200" b="1" dirty="0"/>
          </a:p>
        </p:txBody>
      </p:sp>
      <p:sp>
        <p:nvSpPr>
          <p:cNvPr id="4" name="Slide Number Placeholder 3"/>
          <p:cNvSpPr>
            <a:spLocks noGrp="1"/>
          </p:cNvSpPr>
          <p:nvPr>
            <p:ph type="sldNum" sz="quarter" idx="12"/>
          </p:nvPr>
        </p:nvSpPr>
        <p:spPr/>
        <p:txBody>
          <a:bodyPr/>
          <a:lstStyle/>
          <a:p>
            <a:fld id="{B6F15528-21DE-4FAA-801E-634DDDAF4B2B}" type="slidenum">
              <a:rPr lang="en-US" sz="1400" b="1" smtClean="0">
                <a:solidFill>
                  <a:schemeClr val="tx1"/>
                </a:solidFill>
              </a:rPr>
              <a:pPr/>
              <a:t>18</a:t>
            </a:fld>
            <a:endParaRPr lang="en-US" sz="1400" b="1">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1676400" y="1447800"/>
            <a:ext cx="5762625" cy="4483586"/>
          </a:xfrm>
          <a:prstGeom prst="rect">
            <a:avLst/>
          </a:prstGeom>
          <a:noFill/>
          <a:ln w="12700">
            <a:solidFill>
              <a:schemeClr val="tx1"/>
            </a:solidFill>
            <a:miter lim="800000"/>
            <a:headEnd/>
            <a:tailEnd/>
          </a:ln>
          <a:effectLst>
            <a:outerShdw blurRad="50800" dist="38100" dir="5400000" algn="t" rotWithShape="0">
              <a:prstClr val="black">
                <a:alpha val="40000"/>
              </a:prstClr>
            </a:outerShdw>
          </a:effectLst>
        </p:spPr>
      </p:pic>
      <p:sp>
        <p:nvSpPr>
          <p:cNvPr id="7" name="TextBox 6"/>
          <p:cNvSpPr txBox="1"/>
          <p:nvPr/>
        </p:nvSpPr>
        <p:spPr>
          <a:xfrm>
            <a:off x="304800" y="6400800"/>
            <a:ext cx="2226059" cy="307777"/>
          </a:xfrm>
          <a:prstGeom prst="rect">
            <a:avLst/>
          </a:prstGeom>
          <a:noFill/>
        </p:spPr>
        <p:txBody>
          <a:bodyPr wrap="none" rtlCol="0">
            <a:spAutoFit/>
          </a:bodyPr>
          <a:lstStyle/>
          <a:p>
            <a:r>
              <a:rPr lang="en-US" sz="1400" i="1" dirty="0"/>
              <a:t>Source : http://csrc.nist.gov </a:t>
            </a:r>
          </a:p>
        </p:txBody>
      </p:sp>
      <p:pic>
        <p:nvPicPr>
          <p:cNvPr id="8" name="Picture 7">
            <a:extLst>
              <a:ext uri="{FF2B5EF4-FFF2-40B4-BE49-F238E27FC236}">
                <a16:creationId xmlns:a16="http://schemas.microsoft.com/office/drawing/2014/main" id="{07714753-E33E-449B-934C-CD24A4297A49}"/>
              </a:ext>
            </a:extLst>
          </p:cNvPr>
          <p:cNvPicPr>
            <a:picLocks noChangeAspect="1"/>
          </p:cNvPicPr>
          <p:nvPr/>
        </p:nvPicPr>
        <p:blipFill>
          <a:blip r:embed="rId3"/>
          <a:stretch>
            <a:fillRect/>
          </a:stretch>
        </p:blipFill>
        <p:spPr>
          <a:xfrm>
            <a:off x="4267200" y="6096000"/>
            <a:ext cx="946572" cy="722191"/>
          </a:xfrm>
          <a:prstGeom prst="rect">
            <a:avLst/>
          </a:prstGeom>
        </p:spPr>
      </p:pic>
      <p:sp>
        <p:nvSpPr>
          <p:cNvPr id="3" name="Date Placeholder 2">
            <a:extLst>
              <a:ext uri="{FF2B5EF4-FFF2-40B4-BE49-F238E27FC236}">
                <a16:creationId xmlns:a16="http://schemas.microsoft.com/office/drawing/2014/main" id="{8287674A-337E-4D4E-9797-41F1271A4D47}"/>
              </a:ext>
            </a:extLst>
          </p:cNvPr>
          <p:cNvSpPr>
            <a:spLocks noGrp="1"/>
          </p:cNvSpPr>
          <p:nvPr>
            <p:ph type="dt" sz="half" idx="10"/>
          </p:nvPr>
        </p:nvSpPr>
        <p:spPr/>
        <p:txBody>
          <a:bodyPr/>
          <a:lstStyle/>
          <a:p>
            <a:fld id="{4E1B59CA-C54F-4906-A053-02F1D240C5F5}" type="datetime1">
              <a:rPr lang="en-US" smtClean="0"/>
              <a:t>22-Apr-18</a:t>
            </a:fld>
            <a:endParaRPr lang="en-US"/>
          </a:p>
        </p:txBody>
      </p:sp>
    </p:spTree>
    <p:extLst>
      <p:ext uri="{BB962C8B-B14F-4D97-AF65-F5344CB8AC3E}">
        <p14:creationId xmlns:p14="http://schemas.microsoft.com/office/powerpoint/2010/main" val="395366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z="1400" b="1" smtClean="0">
                <a:solidFill>
                  <a:schemeClr val="tx1"/>
                </a:solidFill>
              </a:rPr>
              <a:pPr/>
              <a:t>19</a:t>
            </a:fld>
            <a:endParaRPr lang="en-US" sz="1400" b="1" dirty="0">
              <a:solidFill>
                <a:schemeClr val="tx1"/>
              </a:solidFill>
            </a:endParaRPr>
          </a:p>
        </p:txBody>
      </p:sp>
      <p:sp>
        <p:nvSpPr>
          <p:cNvPr id="5" name="Title 1"/>
          <p:cNvSpPr>
            <a:spLocks noGrp="1"/>
          </p:cNvSpPr>
          <p:nvPr>
            <p:ph type="title"/>
          </p:nvPr>
        </p:nvSpPr>
        <p:spPr>
          <a:xfrm>
            <a:off x="457200" y="152400"/>
            <a:ext cx="8229600" cy="1143000"/>
          </a:xfrm>
        </p:spPr>
        <p:txBody>
          <a:bodyPr>
            <a:noAutofit/>
          </a:bodyPr>
          <a:lstStyle/>
          <a:p>
            <a:pPr algn="ctr"/>
            <a:r>
              <a:rPr lang="en-US" sz="3200" b="1" dirty="0"/>
              <a:t>Advanced Encryption Algorithm</a:t>
            </a:r>
            <a:br>
              <a:rPr lang="en-US" sz="3200" b="1" dirty="0"/>
            </a:br>
            <a:r>
              <a:rPr lang="en-US" sz="3200" b="1" dirty="0"/>
              <a:t>Encrypting and Final Rounds </a:t>
            </a:r>
            <a:br>
              <a:rPr lang="en-US" sz="3200" b="1" dirty="0"/>
            </a:br>
            <a:endParaRPr lang="en-US" sz="3200" b="1" dirty="0"/>
          </a:p>
        </p:txBody>
      </p:sp>
      <p:pic>
        <p:nvPicPr>
          <p:cNvPr id="2050" name="Picture 2"/>
          <p:cNvPicPr>
            <a:picLocks noChangeAspect="1" noChangeArrowheads="1"/>
          </p:cNvPicPr>
          <p:nvPr/>
        </p:nvPicPr>
        <p:blipFill>
          <a:blip r:embed="rId2" cstate="print"/>
          <a:srcRect/>
          <a:stretch>
            <a:fillRect/>
          </a:stretch>
        </p:blipFill>
        <p:spPr bwMode="auto">
          <a:xfrm>
            <a:off x="291818" y="1219200"/>
            <a:ext cx="3670582" cy="1752600"/>
          </a:xfrm>
          <a:prstGeom prst="rect">
            <a:avLst/>
          </a:prstGeom>
          <a:noFill/>
          <a:ln w="12700">
            <a:solidFill>
              <a:schemeClr val="tx1"/>
            </a:solidFill>
            <a:miter lim="800000"/>
            <a:headEnd/>
            <a:tailEnd/>
          </a:ln>
          <a:effectLst>
            <a:outerShdw blurRad="50800" dist="38100" dir="5400000" algn="t" rotWithShape="0">
              <a:prstClr val="black">
                <a:alpha val="40000"/>
              </a:prstClr>
            </a:outerShdw>
          </a:effectLst>
        </p:spPr>
      </p:pic>
      <p:pic>
        <p:nvPicPr>
          <p:cNvPr id="2051" name="Picture 3"/>
          <p:cNvPicPr>
            <a:picLocks noChangeAspect="1" noChangeArrowheads="1"/>
          </p:cNvPicPr>
          <p:nvPr/>
        </p:nvPicPr>
        <p:blipFill>
          <a:blip r:embed="rId3" cstate="print"/>
          <a:srcRect/>
          <a:stretch>
            <a:fillRect/>
          </a:stretch>
        </p:blipFill>
        <p:spPr bwMode="auto">
          <a:xfrm>
            <a:off x="4191000" y="2743200"/>
            <a:ext cx="4719875" cy="1752600"/>
          </a:xfrm>
          <a:prstGeom prst="rect">
            <a:avLst/>
          </a:prstGeom>
          <a:noFill/>
          <a:ln w="12700">
            <a:solidFill>
              <a:schemeClr val="tx1"/>
            </a:solidFill>
            <a:miter lim="800000"/>
            <a:headEnd/>
            <a:tailEnd/>
          </a:ln>
          <a:effectLst>
            <a:outerShdw blurRad="50800" dist="38100" dir="5400000" algn="t" rotWithShape="0">
              <a:prstClr val="black">
                <a:alpha val="40000"/>
              </a:prstClr>
            </a:outerShdw>
          </a:effectLst>
        </p:spPr>
      </p:pic>
      <p:pic>
        <p:nvPicPr>
          <p:cNvPr id="2052" name="Picture 4"/>
          <p:cNvPicPr>
            <a:picLocks noChangeAspect="1" noChangeArrowheads="1"/>
          </p:cNvPicPr>
          <p:nvPr/>
        </p:nvPicPr>
        <p:blipFill>
          <a:blip r:embed="rId4" cstate="print"/>
          <a:srcRect/>
          <a:stretch>
            <a:fillRect/>
          </a:stretch>
        </p:blipFill>
        <p:spPr bwMode="auto">
          <a:xfrm>
            <a:off x="228600" y="4557486"/>
            <a:ext cx="3810000" cy="1995714"/>
          </a:xfrm>
          <a:prstGeom prst="rect">
            <a:avLst/>
          </a:prstGeom>
          <a:noFill/>
          <a:ln w="12700">
            <a:solidFill>
              <a:schemeClr val="tx1"/>
            </a:solidFill>
            <a:miter lim="800000"/>
            <a:headEnd/>
            <a:tailEnd/>
          </a:ln>
          <a:effectLst>
            <a:outerShdw blurRad="50800" dist="38100" dir="5400000" algn="t" rotWithShape="0">
              <a:prstClr val="black">
                <a:alpha val="40000"/>
              </a:prstClr>
            </a:outerShdw>
          </a:effectLst>
        </p:spPr>
      </p:pic>
      <p:sp>
        <p:nvSpPr>
          <p:cNvPr id="9" name="TextBox 8"/>
          <p:cNvSpPr txBox="1"/>
          <p:nvPr/>
        </p:nvSpPr>
        <p:spPr>
          <a:xfrm>
            <a:off x="304800" y="3048000"/>
            <a:ext cx="2093907" cy="369332"/>
          </a:xfrm>
          <a:prstGeom prst="rect">
            <a:avLst/>
          </a:prstGeom>
          <a:noFill/>
        </p:spPr>
        <p:txBody>
          <a:bodyPr wrap="none" rtlCol="0">
            <a:spAutoFit/>
          </a:bodyPr>
          <a:lstStyle/>
          <a:p>
            <a:r>
              <a:rPr lang="en-US" b="1" dirty="0"/>
              <a:t>(</a:t>
            </a:r>
            <a:r>
              <a:rPr lang="en-US" b="1" dirty="0" err="1"/>
              <a:t>i</a:t>
            </a:r>
            <a:r>
              <a:rPr lang="en-US" b="1" dirty="0"/>
              <a:t>) Sub Bytes Round </a:t>
            </a:r>
          </a:p>
        </p:txBody>
      </p:sp>
      <p:sp>
        <p:nvSpPr>
          <p:cNvPr id="10" name="TextBox 9"/>
          <p:cNvSpPr txBox="1"/>
          <p:nvPr/>
        </p:nvSpPr>
        <p:spPr>
          <a:xfrm>
            <a:off x="7391400" y="4572000"/>
            <a:ext cx="1499578" cy="369332"/>
          </a:xfrm>
          <a:prstGeom prst="rect">
            <a:avLst/>
          </a:prstGeom>
          <a:noFill/>
        </p:spPr>
        <p:txBody>
          <a:bodyPr wrap="none" rtlCol="0">
            <a:spAutoFit/>
          </a:bodyPr>
          <a:lstStyle/>
          <a:p>
            <a:r>
              <a:rPr lang="en-US" b="1" dirty="0"/>
              <a:t>(ii) Shift Rows</a:t>
            </a:r>
          </a:p>
        </p:txBody>
      </p:sp>
      <p:sp>
        <p:nvSpPr>
          <p:cNvPr id="11" name="TextBox 10"/>
          <p:cNvSpPr txBox="1"/>
          <p:nvPr/>
        </p:nvSpPr>
        <p:spPr>
          <a:xfrm>
            <a:off x="304800" y="4191000"/>
            <a:ext cx="1794081" cy="369332"/>
          </a:xfrm>
          <a:prstGeom prst="rect">
            <a:avLst/>
          </a:prstGeom>
          <a:noFill/>
        </p:spPr>
        <p:txBody>
          <a:bodyPr wrap="none" rtlCol="0">
            <a:spAutoFit/>
          </a:bodyPr>
          <a:lstStyle/>
          <a:p>
            <a:r>
              <a:rPr lang="en-US" b="1" dirty="0"/>
              <a:t>(iii) Mix Columns</a:t>
            </a:r>
          </a:p>
        </p:txBody>
      </p:sp>
      <p:sp>
        <p:nvSpPr>
          <p:cNvPr id="12" name="TextBox 11"/>
          <p:cNvSpPr txBox="1"/>
          <p:nvPr/>
        </p:nvSpPr>
        <p:spPr>
          <a:xfrm>
            <a:off x="5486400" y="6019800"/>
            <a:ext cx="2226059" cy="307777"/>
          </a:xfrm>
          <a:prstGeom prst="rect">
            <a:avLst/>
          </a:prstGeom>
          <a:noFill/>
        </p:spPr>
        <p:txBody>
          <a:bodyPr wrap="none" rtlCol="0">
            <a:spAutoFit/>
          </a:bodyPr>
          <a:lstStyle/>
          <a:p>
            <a:r>
              <a:rPr lang="en-US" sz="1400" i="1" dirty="0"/>
              <a:t>Source : http://csrc.nist.gov </a:t>
            </a:r>
          </a:p>
        </p:txBody>
      </p:sp>
      <p:pic>
        <p:nvPicPr>
          <p:cNvPr id="14" name="Picture 13">
            <a:extLst>
              <a:ext uri="{FF2B5EF4-FFF2-40B4-BE49-F238E27FC236}">
                <a16:creationId xmlns:a16="http://schemas.microsoft.com/office/drawing/2014/main" id="{FB973F1F-C474-4F8B-B768-6CF568643172}"/>
              </a:ext>
            </a:extLst>
          </p:cNvPr>
          <p:cNvPicPr>
            <a:picLocks noChangeAspect="1"/>
          </p:cNvPicPr>
          <p:nvPr/>
        </p:nvPicPr>
        <p:blipFill>
          <a:blip r:embed="rId5"/>
          <a:stretch>
            <a:fillRect/>
          </a:stretch>
        </p:blipFill>
        <p:spPr>
          <a:xfrm>
            <a:off x="4267200" y="6096000"/>
            <a:ext cx="946572" cy="722191"/>
          </a:xfrm>
          <a:prstGeom prst="rect">
            <a:avLst/>
          </a:prstGeom>
        </p:spPr>
      </p:pic>
      <p:sp>
        <p:nvSpPr>
          <p:cNvPr id="2" name="Date Placeholder 1">
            <a:extLst>
              <a:ext uri="{FF2B5EF4-FFF2-40B4-BE49-F238E27FC236}">
                <a16:creationId xmlns:a16="http://schemas.microsoft.com/office/drawing/2014/main" id="{75EEE44D-A823-4190-A729-F6E3433B18B6}"/>
              </a:ext>
            </a:extLst>
          </p:cNvPr>
          <p:cNvSpPr>
            <a:spLocks noGrp="1"/>
          </p:cNvSpPr>
          <p:nvPr>
            <p:ph type="dt" sz="half" idx="10"/>
          </p:nvPr>
        </p:nvSpPr>
        <p:spPr/>
        <p:txBody>
          <a:bodyPr/>
          <a:lstStyle/>
          <a:p>
            <a:fld id="{2BF07572-E2A4-4AFE-9201-1C00F7E1EF32}" type="datetime1">
              <a:rPr lang="en-US" smtClean="0"/>
              <a:t>22-Apr-18</a:t>
            </a:fld>
            <a:endParaRPr lang="en-US"/>
          </a:p>
        </p:txBody>
      </p:sp>
    </p:spTree>
    <p:extLst>
      <p:ext uri="{BB962C8B-B14F-4D97-AF65-F5344CB8AC3E}">
        <p14:creationId xmlns:p14="http://schemas.microsoft.com/office/powerpoint/2010/main" val="387336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568-9F6A-4860-9255-FB6F143BA7D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Overview</a:t>
            </a:r>
            <a:r>
              <a:rPr lang="en-US" dirty="0"/>
              <a:t> </a:t>
            </a:r>
          </a:p>
        </p:txBody>
      </p:sp>
      <p:sp>
        <p:nvSpPr>
          <p:cNvPr id="3" name="Content Placeholder 2">
            <a:extLst>
              <a:ext uri="{FF2B5EF4-FFF2-40B4-BE49-F238E27FC236}">
                <a16:creationId xmlns:a16="http://schemas.microsoft.com/office/drawing/2014/main" id="{31932782-DC4D-431A-BD9B-CEC2E759EDC3}"/>
              </a:ext>
            </a:extLst>
          </p:cNvPr>
          <p:cNvSpPr>
            <a:spLocks noGrp="1"/>
          </p:cNvSpPr>
          <p:nvPr>
            <p:ph idx="1"/>
          </p:nvPr>
        </p:nvSpPr>
        <p:spPr>
          <a:xfrm>
            <a:off x="457200" y="1295400"/>
            <a:ext cx="8229600" cy="4830763"/>
          </a:xfrm>
        </p:spPr>
        <p:txBody>
          <a:bodyPr>
            <a:normAutofit fontScale="92500" lnSpcReduction="10000"/>
          </a:bodyPr>
          <a:lstStyle/>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Traditional Power Grid &amp;  Smart Grid</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Security of Smart Grid</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Components of Smart grid</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Types of attack</a:t>
            </a:r>
          </a:p>
          <a:p>
            <a:pPr lvl="1">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 AMI ( Advanced Metering Infrastructure)</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Working and Components of AMI</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Types of attacks and counter measure</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Algorithms</a:t>
            </a:r>
          </a:p>
          <a:p>
            <a:pPr lvl="1">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SCADA (Supervisory control and data acquisition )</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SCADA Protocol</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Vulnerability and Attacks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Solutions</a:t>
            </a:r>
          </a:p>
          <a:p>
            <a:pPr marL="457200" lvl="1" indent="0">
              <a:buNone/>
            </a:pPr>
            <a:r>
              <a:rPr lang="en-US" sz="2000" dirty="0">
                <a:latin typeface="Arial" panose="020B0604020202020204" pitchFamily="34" charset="0"/>
                <a:cs typeface="Arial" panose="020B0604020202020204" pitchFamily="34" charset="0"/>
              </a:rPr>
              <a:t>						</a:t>
            </a:r>
          </a:p>
          <a:p>
            <a:pPr lvl="1">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Date Placeholder 3">
            <a:extLst>
              <a:ext uri="{FF2B5EF4-FFF2-40B4-BE49-F238E27FC236}">
                <a16:creationId xmlns:a16="http://schemas.microsoft.com/office/drawing/2014/main" id="{5D2D94FF-2EC3-4761-8F6B-097EA01CEFC3}"/>
              </a:ext>
            </a:extLst>
          </p:cNvPr>
          <p:cNvSpPr>
            <a:spLocks noGrp="1"/>
          </p:cNvSpPr>
          <p:nvPr>
            <p:ph type="dt" sz="half" idx="10"/>
          </p:nvPr>
        </p:nvSpPr>
        <p:spPr/>
        <p:txBody>
          <a:bodyPr/>
          <a:lstStyle/>
          <a:p>
            <a:fld id="{6FC23CD2-0B78-4345-A046-712D0B0DE4D7}" type="datetime1">
              <a:rPr lang="en-US" smtClean="0"/>
              <a:t>22-Apr-18</a:t>
            </a:fld>
            <a:endParaRPr lang="en-US"/>
          </a:p>
        </p:txBody>
      </p:sp>
      <p:sp>
        <p:nvSpPr>
          <p:cNvPr id="5" name="Slide Number Placeholder 4">
            <a:extLst>
              <a:ext uri="{FF2B5EF4-FFF2-40B4-BE49-F238E27FC236}">
                <a16:creationId xmlns:a16="http://schemas.microsoft.com/office/drawing/2014/main" id="{C7D73118-DB54-46DD-A227-95A7739C12DC}"/>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6" name="TextBox 5">
            <a:extLst>
              <a:ext uri="{FF2B5EF4-FFF2-40B4-BE49-F238E27FC236}">
                <a16:creationId xmlns:a16="http://schemas.microsoft.com/office/drawing/2014/main" id="{FF376D28-4061-40FB-9E3F-86A4D2ADFEAB}"/>
              </a:ext>
            </a:extLst>
          </p:cNvPr>
          <p:cNvSpPr txBox="1"/>
          <p:nvPr/>
        </p:nvSpPr>
        <p:spPr>
          <a:xfrm>
            <a:off x="457200" y="5867400"/>
            <a:ext cx="4191000" cy="400110"/>
          </a:xfrm>
          <a:prstGeom prst="rect">
            <a:avLst/>
          </a:prstGeom>
          <a:noFill/>
        </p:spPr>
        <p:txBody>
          <a:bodyPr wrap="square" rtlCol="0">
            <a:spAutoFit/>
          </a:bodyPr>
          <a:lstStyle/>
          <a:p>
            <a:pPr marL="285750" indent="-285750">
              <a:buFont typeface="Courier New" panose="02070309020205020404" pitchFamily="49" charset="0"/>
              <a:buChar char="o"/>
            </a:pPr>
            <a:r>
              <a:rPr lang="en-IN" sz="2000" dirty="0">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1864777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Autofit/>
          </a:bodyPr>
          <a:lstStyle/>
          <a:p>
            <a:pPr marL="514350" indent="-514350" algn="ctr"/>
            <a:r>
              <a:rPr lang="en-US" sz="3200" b="1" dirty="0"/>
              <a:t>Advanced Encryption Algorithm - Attacks</a:t>
            </a:r>
          </a:p>
        </p:txBody>
      </p:sp>
      <p:sp>
        <p:nvSpPr>
          <p:cNvPr id="5" name="Content Placeholder 2"/>
          <p:cNvSpPr>
            <a:spLocks noGrp="1"/>
          </p:cNvSpPr>
          <p:nvPr>
            <p:ph idx="1"/>
          </p:nvPr>
        </p:nvSpPr>
        <p:spPr>
          <a:xfrm>
            <a:off x="457200" y="990600"/>
            <a:ext cx="8229600" cy="5638800"/>
          </a:xfrm>
        </p:spPr>
        <p:txBody>
          <a:bodyPr>
            <a:normAutofit/>
          </a:bodyPr>
          <a:lstStyle/>
          <a:p>
            <a:pPr marL="514350" indent="-514350">
              <a:lnSpc>
                <a:spcPct val="0"/>
              </a:lnSpc>
              <a:buNone/>
            </a:pPr>
            <a:endParaRPr lang="en-US" sz="2600" i="1" dirty="0"/>
          </a:p>
          <a:p>
            <a:pPr marL="514350" indent="-514350">
              <a:lnSpc>
                <a:spcPct val="0"/>
              </a:lnSpc>
              <a:buNone/>
            </a:pPr>
            <a:endParaRPr lang="en-US" sz="2600" i="1" dirty="0"/>
          </a:p>
          <a:p>
            <a:pPr marL="514350" indent="-514350">
              <a:lnSpc>
                <a:spcPct val="0"/>
              </a:lnSpc>
              <a:buNone/>
            </a:pPr>
            <a:endParaRPr lang="en-US" sz="2600" i="1" dirty="0"/>
          </a:p>
          <a:p>
            <a:pPr marL="514350" indent="-514350"/>
            <a:r>
              <a:rPr lang="en-US" sz="2200" dirty="0"/>
              <a:t>Requires Very high computation power and slow </a:t>
            </a:r>
          </a:p>
          <a:p>
            <a:pPr marL="514350" indent="-514350">
              <a:lnSpc>
                <a:spcPct val="0"/>
              </a:lnSpc>
            </a:pPr>
            <a:endParaRPr lang="en-US" sz="2200" dirty="0"/>
          </a:p>
          <a:p>
            <a:pPr marL="514350" indent="-514350"/>
            <a:r>
              <a:rPr lang="en-US" sz="2200" dirty="0"/>
              <a:t>Brute force</a:t>
            </a:r>
          </a:p>
          <a:p>
            <a:pPr marL="514350" indent="-514350">
              <a:lnSpc>
                <a:spcPct val="0"/>
              </a:lnSpc>
            </a:pPr>
            <a:endParaRPr lang="en-US" sz="2200" dirty="0"/>
          </a:p>
          <a:p>
            <a:pPr marL="0" indent="0">
              <a:lnSpc>
                <a:spcPct val="0"/>
              </a:lnSpc>
              <a:buNone/>
            </a:pPr>
            <a:endParaRPr lang="en-US" sz="2200" dirty="0"/>
          </a:p>
          <a:p>
            <a:pPr marL="514350" indent="-514350">
              <a:lnSpc>
                <a:spcPct val="0"/>
              </a:lnSpc>
            </a:pPr>
            <a:endParaRPr lang="en-US" sz="2200" dirty="0"/>
          </a:p>
          <a:p>
            <a:pPr marL="514350" indent="-514350" algn="just"/>
            <a:r>
              <a:rPr lang="en-US" sz="2200" dirty="0"/>
              <a:t>New class of attacks called </a:t>
            </a:r>
            <a:r>
              <a:rPr lang="en-US" sz="2200" b="1" dirty="0"/>
              <a:t>XSL</a:t>
            </a:r>
            <a:r>
              <a:rPr lang="en-US" sz="2200" dirty="0"/>
              <a:t>, described by </a:t>
            </a:r>
            <a:r>
              <a:rPr lang="en-US" sz="2200" b="1" i="1" dirty="0"/>
              <a:t>Nicolas </a:t>
            </a:r>
            <a:r>
              <a:rPr lang="en-US" sz="2200" b="1" i="1" dirty="0" err="1"/>
              <a:t>Courtois</a:t>
            </a:r>
            <a:r>
              <a:rPr lang="en-US" sz="2200" b="1" i="1" dirty="0"/>
              <a:t> and Josef </a:t>
            </a:r>
            <a:r>
              <a:rPr lang="en-US" sz="2200" b="1" i="1" dirty="0" err="1"/>
              <a:t>Pieprzyk</a:t>
            </a:r>
            <a:r>
              <a:rPr lang="en-US" sz="2200" dirty="0"/>
              <a:t>; still under heavy academic consideration.</a:t>
            </a:r>
          </a:p>
          <a:p>
            <a:pPr marL="514350" indent="-514350">
              <a:lnSpc>
                <a:spcPct val="0"/>
              </a:lnSpc>
            </a:pPr>
            <a:endParaRPr lang="en-US" sz="2200" dirty="0"/>
          </a:p>
          <a:p>
            <a:pPr marL="514350" indent="-514350"/>
            <a:r>
              <a:rPr lang="en-US" sz="2200" b="1" dirty="0"/>
              <a:t>XSL : </a:t>
            </a:r>
            <a:r>
              <a:rPr lang="en-US" sz="2200" i="1" dirty="0"/>
              <a:t>Extended Sparse Linearization </a:t>
            </a:r>
          </a:p>
          <a:p>
            <a:pPr marL="514350" indent="-514350" algn="just"/>
            <a:r>
              <a:rPr lang="en-US" sz="2200" dirty="0"/>
              <a:t>While XSL is much faster than Brute Force, the resources used is very high. </a:t>
            </a:r>
            <a:r>
              <a:rPr lang="en-US" sz="2200" b="1" dirty="0"/>
              <a:t>Practically difficult to implement</a:t>
            </a:r>
            <a:r>
              <a:rPr lang="en-US" sz="2200" dirty="0"/>
              <a:t>.</a:t>
            </a:r>
          </a:p>
        </p:txBody>
      </p:sp>
      <p:sp>
        <p:nvSpPr>
          <p:cNvPr id="6" name="Slide Number Placeholder 5"/>
          <p:cNvSpPr>
            <a:spLocks noGrp="1"/>
          </p:cNvSpPr>
          <p:nvPr>
            <p:ph type="sldNum" sz="quarter" idx="12"/>
          </p:nvPr>
        </p:nvSpPr>
        <p:spPr/>
        <p:txBody>
          <a:bodyPr/>
          <a:lstStyle/>
          <a:p>
            <a:fld id="{B6F15528-21DE-4FAA-801E-634DDDAF4B2B}" type="slidenum">
              <a:rPr lang="en-US" sz="1400" smtClean="0">
                <a:solidFill>
                  <a:schemeClr val="tx1"/>
                </a:solidFill>
              </a:rPr>
              <a:pPr/>
              <a:t>20</a:t>
            </a:fld>
            <a:endParaRPr lang="en-US" sz="1400" dirty="0">
              <a:solidFill>
                <a:schemeClr val="tx1"/>
              </a:solidFill>
            </a:endParaRPr>
          </a:p>
        </p:txBody>
      </p:sp>
      <p:pic>
        <p:nvPicPr>
          <p:cNvPr id="8" name="Picture 7">
            <a:extLst>
              <a:ext uri="{FF2B5EF4-FFF2-40B4-BE49-F238E27FC236}">
                <a16:creationId xmlns:a16="http://schemas.microsoft.com/office/drawing/2014/main" id="{BF0B38BB-407F-4B31-8E23-1E544D48B9D3}"/>
              </a:ext>
            </a:extLst>
          </p:cNvPr>
          <p:cNvPicPr>
            <a:picLocks noChangeAspect="1"/>
          </p:cNvPicPr>
          <p:nvPr/>
        </p:nvPicPr>
        <p:blipFill>
          <a:blip r:embed="rId2"/>
          <a:stretch>
            <a:fillRect/>
          </a:stretch>
        </p:blipFill>
        <p:spPr>
          <a:xfrm>
            <a:off x="4267200" y="6096000"/>
            <a:ext cx="946572" cy="722191"/>
          </a:xfrm>
          <a:prstGeom prst="rect">
            <a:avLst/>
          </a:prstGeom>
        </p:spPr>
      </p:pic>
      <p:sp>
        <p:nvSpPr>
          <p:cNvPr id="2" name="Date Placeholder 1">
            <a:extLst>
              <a:ext uri="{FF2B5EF4-FFF2-40B4-BE49-F238E27FC236}">
                <a16:creationId xmlns:a16="http://schemas.microsoft.com/office/drawing/2014/main" id="{19348AAB-D9F4-4922-93D6-68160046B693}"/>
              </a:ext>
            </a:extLst>
          </p:cNvPr>
          <p:cNvSpPr>
            <a:spLocks noGrp="1"/>
          </p:cNvSpPr>
          <p:nvPr>
            <p:ph type="dt" sz="half" idx="10"/>
          </p:nvPr>
        </p:nvSpPr>
        <p:spPr/>
        <p:txBody>
          <a:bodyPr/>
          <a:lstStyle/>
          <a:p>
            <a:fld id="{1A041CF4-374B-46DA-9FA9-D023D16DE76E}" type="datetime1">
              <a:rPr lang="en-US" smtClean="0"/>
              <a:t>22-Apr-18</a:t>
            </a:fld>
            <a:endParaRPr lang="en-US"/>
          </a:p>
        </p:txBody>
      </p:sp>
    </p:spTree>
    <p:extLst>
      <p:ext uri="{BB962C8B-B14F-4D97-AF65-F5344CB8AC3E}">
        <p14:creationId xmlns:p14="http://schemas.microsoft.com/office/powerpoint/2010/main" val="3410005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Autofit/>
          </a:bodyPr>
          <a:lstStyle/>
          <a:p>
            <a:pPr marL="514350" indent="-514350"/>
            <a:r>
              <a:rPr lang="en-US" sz="3200" b="1" u="sng" dirty="0"/>
              <a:t>Hummingbird -1 (HB-1 Algorithm)</a:t>
            </a:r>
          </a:p>
        </p:txBody>
      </p:sp>
      <p:sp>
        <p:nvSpPr>
          <p:cNvPr id="5" name="Content Placeholder 2"/>
          <p:cNvSpPr>
            <a:spLocks noGrp="1"/>
          </p:cNvSpPr>
          <p:nvPr>
            <p:ph idx="1"/>
          </p:nvPr>
        </p:nvSpPr>
        <p:spPr>
          <a:xfrm>
            <a:off x="457200" y="1219200"/>
            <a:ext cx="8229600" cy="5257800"/>
          </a:xfrm>
        </p:spPr>
        <p:txBody>
          <a:bodyPr>
            <a:normAutofit/>
          </a:bodyPr>
          <a:lstStyle/>
          <a:p>
            <a:pPr marL="514350" indent="-514350">
              <a:lnSpc>
                <a:spcPct val="0"/>
              </a:lnSpc>
              <a:buNone/>
            </a:pPr>
            <a:endParaRPr lang="en-US" sz="2600" i="1" dirty="0"/>
          </a:p>
          <a:p>
            <a:pPr marL="514350" indent="-514350">
              <a:lnSpc>
                <a:spcPct val="0"/>
              </a:lnSpc>
              <a:buNone/>
            </a:pPr>
            <a:endParaRPr lang="en-US" sz="2600" i="1" dirty="0"/>
          </a:p>
          <a:p>
            <a:pPr marL="514350" indent="-514350">
              <a:lnSpc>
                <a:spcPct val="0"/>
              </a:lnSpc>
              <a:buNone/>
            </a:pPr>
            <a:endParaRPr lang="en-US" sz="2600" i="1" dirty="0"/>
          </a:p>
          <a:p>
            <a:pPr marL="514350" indent="-514350"/>
            <a:r>
              <a:rPr lang="en-US" sz="2200" dirty="0"/>
              <a:t>Lightweight</a:t>
            </a:r>
          </a:p>
          <a:p>
            <a:pPr marL="514350" indent="-514350">
              <a:lnSpc>
                <a:spcPct val="0"/>
              </a:lnSpc>
            </a:pPr>
            <a:endParaRPr lang="en-US" sz="2200" dirty="0"/>
          </a:p>
          <a:p>
            <a:pPr marL="514350" indent="-514350"/>
            <a:r>
              <a:rPr lang="en-US" sz="2200" dirty="0"/>
              <a:t>256 Encryption key</a:t>
            </a:r>
          </a:p>
          <a:p>
            <a:pPr marL="0" indent="0">
              <a:lnSpc>
                <a:spcPct val="0"/>
              </a:lnSpc>
              <a:buNone/>
            </a:pPr>
            <a:endParaRPr lang="en-US" sz="2200" dirty="0"/>
          </a:p>
          <a:p>
            <a:pPr marL="514350" indent="-514350"/>
            <a:r>
              <a:rPr lang="en-US" sz="2200" dirty="0"/>
              <a:t>Presently used in the Smart Grid market </a:t>
            </a:r>
          </a:p>
          <a:p>
            <a:pPr marL="514350" indent="-514350"/>
            <a:endParaRPr lang="en-US" sz="2000" i="1" dirty="0"/>
          </a:p>
        </p:txBody>
      </p:sp>
      <p:grpSp>
        <p:nvGrpSpPr>
          <p:cNvPr id="6" name="Group 5"/>
          <p:cNvGrpSpPr/>
          <p:nvPr/>
        </p:nvGrpSpPr>
        <p:grpSpPr>
          <a:xfrm>
            <a:off x="609600" y="4038600"/>
            <a:ext cx="1600200" cy="381000"/>
            <a:chOff x="533400" y="3962400"/>
            <a:chExt cx="1600200" cy="381000"/>
          </a:xfrm>
        </p:grpSpPr>
        <p:sp>
          <p:nvSpPr>
            <p:cNvPr id="7" name="TextBox 6"/>
            <p:cNvSpPr txBox="1"/>
            <p:nvPr/>
          </p:nvSpPr>
          <p:spPr>
            <a:xfrm>
              <a:off x="648478" y="3962400"/>
              <a:ext cx="1370632" cy="369332"/>
            </a:xfrm>
            <a:prstGeom prst="rect">
              <a:avLst/>
            </a:prstGeom>
            <a:noFill/>
          </p:spPr>
          <p:txBody>
            <a:bodyPr wrap="none" rtlCol="0">
              <a:spAutoFit/>
            </a:bodyPr>
            <a:lstStyle/>
            <a:p>
              <a:r>
                <a:rPr lang="en-US" b="1" dirty="0"/>
                <a:t>Initialization</a:t>
              </a:r>
            </a:p>
          </p:txBody>
        </p:sp>
        <p:sp>
          <p:nvSpPr>
            <p:cNvPr id="8" name="Rectangle 7"/>
            <p:cNvSpPr/>
            <p:nvPr/>
          </p:nvSpPr>
          <p:spPr>
            <a:xfrm>
              <a:off x="533400" y="3962400"/>
              <a:ext cx="1600200" cy="381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grpSp>
        <p:nvGrpSpPr>
          <p:cNvPr id="9" name="Group 8"/>
          <p:cNvGrpSpPr/>
          <p:nvPr/>
        </p:nvGrpSpPr>
        <p:grpSpPr>
          <a:xfrm>
            <a:off x="3608595" y="4035278"/>
            <a:ext cx="1416570" cy="369332"/>
            <a:chOff x="2650760" y="4876800"/>
            <a:chExt cx="1416570" cy="369332"/>
          </a:xfrm>
        </p:grpSpPr>
        <p:sp>
          <p:nvSpPr>
            <p:cNvPr id="10" name="TextBox 9"/>
            <p:cNvSpPr txBox="1"/>
            <p:nvPr/>
          </p:nvSpPr>
          <p:spPr>
            <a:xfrm>
              <a:off x="2667647" y="4876800"/>
              <a:ext cx="1385251" cy="369332"/>
            </a:xfrm>
            <a:prstGeom prst="rect">
              <a:avLst/>
            </a:prstGeom>
            <a:noFill/>
          </p:spPr>
          <p:txBody>
            <a:bodyPr wrap="none" rtlCol="0">
              <a:spAutoFit/>
            </a:bodyPr>
            <a:lstStyle/>
            <a:p>
              <a:r>
                <a:rPr lang="en-US" b="1" dirty="0"/>
                <a:t>Permutation</a:t>
              </a:r>
            </a:p>
          </p:txBody>
        </p:sp>
        <p:sp>
          <p:nvSpPr>
            <p:cNvPr id="11" name="Rectangle 10"/>
            <p:cNvSpPr/>
            <p:nvPr/>
          </p:nvSpPr>
          <p:spPr>
            <a:xfrm>
              <a:off x="2650760" y="4891790"/>
              <a:ext cx="1416570" cy="33603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ight Arrow 17"/>
          <p:cNvSpPr/>
          <p:nvPr/>
        </p:nvSpPr>
        <p:spPr>
          <a:xfrm>
            <a:off x="2590800" y="4038600"/>
            <a:ext cx="685800" cy="30480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ight Arrow 18"/>
          <p:cNvSpPr/>
          <p:nvPr/>
        </p:nvSpPr>
        <p:spPr>
          <a:xfrm>
            <a:off x="5486400" y="4038600"/>
            <a:ext cx="685800" cy="30480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4" name="Group 23"/>
          <p:cNvGrpSpPr/>
          <p:nvPr/>
        </p:nvGrpSpPr>
        <p:grpSpPr>
          <a:xfrm>
            <a:off x="6553200" y="4038600"/>
            <a:ext cx="2115667" cy="381000"/>
            <a:chOff x="6553200" y="4038600"/>
            <a:chExt cx="2115667" cy="381000"/>
          </a:xfrm>
        </p:grpSpPr>
        <p:sp>
          <p:nvSpPr>
            <p:cNvPr id="22" name="TextBox 21"/>
            <p:cNvSpPr txBox="1"/>
            <p:nvPr/>
          </p:nvSpPr>
          <p:spPr>
            <a:xfrm>
              <a:off x="6570087" y="4038600"/>
              <a:ext cx="2098780" cy="369332"/>
            </a:xfrm>
            <a:prstGeom prst="rect">
              <a:avLst/>
            </a:prstGeom>
            <a:noFill/>
          </p:spPr>
          <p:txBody>
            <a:bodyPr wrap="none" rtlCol="0">
              <a:spAutoFit/>
            </a:bodyPr>
            <a:lstStyle/>
            <a:p>
              <a:r>
                <a:rPr lang="en-US" b="1" dirty="0"/>
                <a:t>Encryption Function</a:t>
              </a:r>
            </a:p>
          </p:txBody>
        </p:sp>
        <p:sp>
          <p:nvSpPr>
            <p:cNvPr id="23" name="Rectangle 22"/>
            <p:cNvSpPr/>
            <p:nvPr/>
          </p:nvSpPr>
          <p:spPr>
            <a:xfrm>
              <a:off x="6553200" y="4053590"/>
              <a:ext cx="2057400" cy="3660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6" name="Slide Number Placeholder 25"/>
          <p:cNvSpPr>
            <a:spLocks noGrp="1"/>
          </p:cNvSpPr>
          <p:nvPr>
            <p:ph type="sldNum" sz="quarter" idx="12"/>
          </p:nvPr>
        </p:nvSpPr>
        <p:spPr/>
        <p:txBody>
          <a:bodyPr/>
          <a:lstStyle/>
          <a:p>
            <a:fld id="{B6F15528-21DE-4FAA-801E-634DDDAF4B2B}" type="slidenum">
              <a:rPr lang="en-US" sz="1400" b="1" smtClean="0">
                <a:solidFill>
                  <a:schemeClr val="tx1"/>
                </a:solidFill>
              </a:rPr>
              <a:pPr/>
              <a:t>21</a:t>
            </a:fld>
            <a:endParaRPr lang="en-US" sz="1400" b="1" dirty="0">
              <a:solidFill>
                <a:schemeClr val="tx1"/>
              </a:solidFill>
            </a:endParaRPr>
          </a:p>
        </p:txBody>
      </p:sp>
      <p:pic>
        <p:nvPicPr>
          <p:cNvPr id="17" name="Picture 16">
            <a:extLst>
              <a:ext uri="{FF2B5EF4-FFF2-40B4-BE49-F238E27FC236}">
                <a16:creationId xmlns:a16="http://schemas.microsoft.com/office/drawing/2014/main" id="{2921EA5A-445C-4593-9770-AEEC5D946C61}"/>
              </a:ext>
            </a:extLst>
          </p:cNvPr>
          <p:cNvPicPr>
            <a:picLocks noChangeAspect="1"/>
          </p:cNvPicPr>
          <p:nvPr/>
        </p:nvPicPr>
        <p:blipFill>
          <a:blip r:embed="rId2"/>
          <a:stretch>
            <a:fillRect/>
          </a:stretch>
        </p:blipFill>
        <p:spPr>
          <a:xfrm>
            <a:off x="4267200" y="6096000"/>
            <a:ext cx="946572" cy="722191"/>
          </a:xfrm>
          <a:prstGeom prst="rect">
            <a:avLst/>
          </a:prstGeom>
        </p:spPr>
      </p:pic>
      <p:sp>
        <p:nvSpPr>
          <p:cNvPr id="2" name="Date Placeholder 1">
            <a:extLst>
              <a:ext uri="{FF2B5EF4-FFF2-40B4-BE49-F238E27FC236}">
                <a16:creationId xmlns:a16="http://schemas.microsoft.com/office/drawing/2014/main" id="{8A6C4FE9-B34A-4D57-9909-925B0DFE8F30}"/>
              </a:ext>
            </a:extLst>
          </p:cNvPr>
          <p:cNvSpPr>
            <a:spLocks noGrp="1"/>
          </p:cNvSpPr>
          <p:nvPr>
            <p:ph type="dt" sz="half" idx="10"/>
          </p:nvPr>
        </p:nvSpPr>
        <p:spPr/>
        <p:txBody>
          <a:bodyPr/>
          <a:lstStyle/>
          <a:p>
            <a:fld id="{CBFCC0C5-BD85-4770-BBB0-B5404C77796B}" type="datetime1">
              <a:rPr lang="en-US" smtClean="0"/>
              <a:t>22-Apr-18</a:t>
            </a:fld>
            <a:endParaRPr lang="en-US"/>
          </a:p>
        </p:txBody>
      </p:sp>
    </p:spTree>
    <p:extLst>
      <p:ext uri="{BB962C8B-B14F-4D97-AF65-F5344CB8AC3E}">
        <p14:creationId xmlns:p14="http://schemas.microsoft.com/office/powerpoint/2010/main" val="373309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u="sng" dirty="0"/>
              <a:t>Hummingbird -1 – Rounds</a:t>
            </a:r>
            <a:br>
              <a:rPr lang="en-US" sz="3200" b="1" u="sng" dirty="0"/>
            </a:br>
            <a:r>
              <a:rPr lang="en-US" sz="3200" b="1" i="1" u="sng" dirty="0"/>
              <a:t>Top Level</a:t>
            </a:r>
            <a:r>
              <a:rPr lang="en-US" sz="3200" b="1" u="sng" dirty="0"/>
              <a:t>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z="1400" b="1" smtClean="0">
                <a:solidFill>
                  <a:schemeClr val="tx1"/>
                </a:solidFill>
              </a:rPr>
              <a:pPr/>
              <a:t>22</a:t>
            </a:fld>
            <a:endParaRPr lang="en-US" sz="1400" b="1">
              <a:solidFill>
                <a:schemeClr val="tx1"/>
              </a:solidFill>
            </a:endParaRPr>
          </a:p>
        </p:txBody>
      </p:sp>
      <p:pic>
        <p:nvPicPr>
          <p:cNvPr id="51204" name="Picture 4"/>
          <p:cNvPicPr>
            <a:picLocks noChangeAspect="1" noChangeArrowheads="1"/>
          </p:cNvPicPr>
          <p:nvPr/>
        </p:nvPicPr>
        <p:blipFill>
          <a:blip r:embed="rId3" cstate="print"/>
          <a:srcRect/>
          <a:stretch>
            <a:fillRect/>
          </a:stretch>
        </p:blipFill>
        <p:spPr bwMode="auto">
          <a:xfrm>
            <a:off x="381000" y="1295400"/>
            <a:ext cx="5500688" cy="4795189"/>
          </a:xfrm>
          <a:prstGeom prst="rect">
            <a:avLst/>
          </a:prstGeom>
          <a:noFill/>
          <a:ln w="12700">
            <a:solidFill>
              <a:schemeClr val="tx1"/>
            </a:solidFill>
            <a:miter lim="800000"/>
            <a:headEnd/>
            <a:tailEnd/>
          </a:ln>
          <a:effectLst>
            <a:outerShdw blurRad="50800" dist="38100" dir="5400000" algn="t" rotWithShape="0">
              <a:prstClr val="black">
                <a:alpha val="40000"/>
              </a:prstClr>
            </a:outerShdw>
          </a:effectLst>
        </p:spPr>
      </p:pic>
      <p:pic>
        <p:nvPicPr>
          <p:cNvPr id="51205" name="Picture 5"/>
          <p:cNvPicPr>
            <a:picLocks noChangeAspect="1" noChangeArrowheads="1"/>
          </p:cNvPicPr>
          <p:nvPr/>
        </p:nvPicPr>
        <p:blipFill>
          <a:blip r:embed="rId4" cstate="print"/>
          <a:srcRect/>
          <a:stretch>
            <a:fillRect/>
          </a:stretch>
        </p:blipFill>
        <p:spPr bwMode="auto">
          <a:xfrm>
            <a:off x="6067425" y="1295400"/>
            <a:ext cx="2924175" cy="4800600"/>
          </a:xfrm>
          <a:prstGeom prst="rect">
            <a:avLst/>
          </a:prstGeom>
          <a:noFill/>
          <a:ln w="12700">
            <a:solidFill>
              <a:schemeClr val="tx1"/>
            </a:solidFill>
            <a:miter lim="800000"/>
            <a:headEnd/>
            <a:tailEnd/>
          </a:ln>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98B8D26B-DC77-439F-AA87-896B825AE09A}"/>
              </a:ext>
            </a:extLst>
          </p:cNvPr>
          <p:cNvPicPr>
            <a:picLocks noChangeAspect="1"/>
          </p:cNvPicPr>
          <p:nvPr/>
        </p:nvPicPr>
        <p:blipFill>
          <a:blip r:embed="rId5"/>
          <a:stretch>
            <a:fillRect/>
          </a:stretch>
        </p:blipFill>
        <p:spPr>
          <a:xfrm>
            <a:off x="4267200" y="6096000"/>
            <a:ext cx="946572" cy="722191"/>
          </a:xfrm>
          <a:prstGeom prst="rect">
            <a:avLst/>
          </a:prstGeom>
        </p:spPr>
      </p:pic>
      <p:sp>
        <p:nvSpPr>
          <p:cNvPr id="3" name="Date Placeholder 2">
            <a:extLst>
              <a:ext uri="{FF2B5EF4-FFF2-40B4-BE49-F238E27FC236}">
                <a16:creationId xmlns:a16="http://schemas.microsoft.com/office/drawing/2014/main" id="{78CAE732-4992-4772-A6D3-FB257B808EA4}"/>
              </a:ext>
            </a:extLst>
          </p:cNvPr>
          <p:cNvSpPr>
            <a:spLocks noGrp="1"/>
          </p:cNvSpPr>
          <p:nvPr>
            <p:ph type="dt" sz="half" idx="10"/>
          </p:nvPr>
        </p:nvSpPr>
        <p:spPr/>
        <p:txBody>
          <a:bodyPr/>
          <a:lstStyle/>
          <a:p>
            <a:fld id="{1D855C79-8E03-4397-9AB2-609335E4A603}" type="datetime1">
              <a:rPr lang="en-US" smtClean="0"/>
              <a:t>22-Apr-18</a:t>
            </a:fld>
            <a:endParaRPr lang="en-US"/>
          </a:p>
        </p:txBody>
      </p:sp>
    </p:spTree>
    <p:extLst>
      <p:ext uri="{BB962C8B-B14F-4D97-AF65-F5344CB8AC3E}">
        <p14:creationId xmlns:p14="http://schemas.microsoft.com/office/powerpoint/2010/main" val="586642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내용 개체 틀 2">
            <a:extLst>
              <a:ext uri="{FF2B5EF4-FFF2-40B4-BE49-F238E27FC236}">
                <a16:creationId xmlns:a16="http://schemas.microsoft.com/office/drawing/2014/main" id="{31D055C1-C46A-9647-A89E-A739D7106D38}"/>
              </a:ext>
            </a:extLst>
          </p:cNvPr>
          <p:cNvSpPr>
            <a:spLocks/>
          </p:cNvSpPr>
          <p:nvPr/>
        </p:nvSpPr>
        <p:spPr bwMode="auto">
          <a:xfrm>
            <a:off x="228600" y="0"/>
            <a:ext cx="8610600" cy="914400"/>
          </a:xfrm>
          <a:prstGeom prst="rect">
            <a:avLst/>
          </a:prstGeom>
          <a:noFill/>
          <a:ln>
            <a:noFill/>
          </a:ln>
          <a:extLst>
            <a:ext uri="{909E8E84-426E-40DD-AFC4-6F175D3DCCD1}">
              <a14:hiddenFill xmlns:a14="http://schemas.microsoft.com/office/drawing/2010/main">
                <a:solidFill>
                  <a:srgbClr val="CFFE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95300" indent="-495300">
              <a:spcBef>
                <a:spcPct val="20000"/>
              </a:spcBef>
              <a:buClr>
                <a:srgbClr val="D14D02"/>
              </a:buClr>
              <a:buFont typeface="Wingdings" pitchFamily="2" charset="2"/>
              <a:buChar char="§"/>
              <a:defRPr sz="2600">
                <a:solidFill>
                  <a:srgbClr val="333333"/>
                </a:solidFill>
                <a:latin typeface="Arial" panose="020B0604020202020204" pitchFamily="34" charset="0"/>
              </a:defRPr>
            </a:lvl1pPr>
            <a:lvl2pPr marL="914400" indent="-457200">
              <a:spcBef>
                <a:spcPct val="20000"/>
              </a:spcBef>
              <a:buClr>
                <a:srgbClr val="D14D02"/>
              </a:buClr>
              <a:buFont typeface="Wingdings" pitchFamily="2" charset="2"/>
              <a:buChar char="§"/>
              <a:defRPr sz="2400">
                <a:solidFill>
                  <a:srgbClr val="333333"/>
                </a:solidFill>
                <a:latin typeface="Arial" panose="020B0604020202020204" pitchFamily="34" charset="0"/>
              </a:defRPr>
            </a:lvl2pPr>
            <a:lvl3pPr marL="1371600" indent="-457200">
              <a:spcBef>
                <a:spcPct val="20000"/>
              </a:spcBef>
              <a:buClr>
                <a:srgbClr val="D14D02"/>
              </a:buClr>
              <a:buFont typeface="Wingdings" pitchFamily="2" charset="2"/>
              <a:buChar char="§"/>
              <a:defRPr sz="2400">
                <a:solidFill>
                  <a:srgbClr val="333333"/>
                </a:solidFill>
                <a:latin typeface="Arial" panose="020B0604020202020204" pitchFamily="34" charset="0"/>
              </a:defRPr>
            </a:lvl3pPr>
            <a:lvl4pPr marL="1752600" indent="-381000">
              <a:spcBef>
                <a:spcPct val="20000"/>
              </a:spcBef>
              <a:buClr>
                <a:srgbClr val="D14D02"/>
              </a:buClr>
              <a:buFont typeface="Wingdings" pitchFamily="2" charset="2"/>
              <a:buChar char="§"/>
              <a:defRPr sz="2000">
                <a:solidFill>
                  <a:srgbClr val="333333"/>
                </a:solidFill>
                <a:latin typeface="Arial" panose="020B0604020202020204" pitchFamily="34" charset="0"/>
              </a:defRPr>
            </a:lvl4pPr>
            <a:lvl5pPr marL="2209800" indent="-381000">
              <a:spcBef>
                <a:spcPct val="20000"/>
              </a:spcBef>
              <a:buClr>
                <a:srgbClr val="D14D02"/>
              </a:buClr>
              <a:buFont typeface="Wingdings" pitchFamily="2" charset="2"/>
              <a:buChar char="§"/>
              <a:defRPr sz="2000">
                <a:solidFill>
                  <a:srgbClr val="333333"/>
                </a:solidFill>
                <a:latin typeface="Arial" panose="020B0604020202020204" pitchFamily="34" charset="0"/>
              </a:defRPr>
            </a:lvl5pPr>
            <a:lvl6pPr marL="26670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6pPr>
            <a:lvl7pPr marL="31242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7pPr>
            <a:lvl8pPr marL="35814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8pPr>
            <a:lvl9pPr marL="40386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9pPr>
          </a:lstStyle>
          <a:p>
            <a:pPr marL="0" indent="0" algn="ctr">
              <a:lnSpc>
                <a:spcPct val="120000"/>
              </a:lnSpc>
              <a:spcBef>
                <a:spcPct val="40000"/>
              </a:spcBef>
              <a:buNone/>
            </a:pPr>
            <a:r>
              <a:rPr lang="en-US" altLang="zh-CN" sz="4400" dirty="0">
                <a:solidFill>
                  <a:schemeClr val="tx1"/>
                </a:solidFill>
                <a:ea typeface="+mj-ea"/>
                <a:cs typeface="Arial" panose="020B0604020202020204" pitchFamily="34" charset="0"/>
              </a:rPr>
              <a:t>SCADA</a:t>
            </a:r>
            <a:br>
              <a:rPr lang="en-US" altLang="zh-CN" sz="3200" dirty="0">
                <a:solidFill>
                  <a:schemeClr val="tx1"/>
                </a:solidFill>
                <a:cs typeface="Arial" panose="020B0604020202020204" pitchFamily="34" charset="0"/>
              </a:rPr>
            </a:br>
            <a:r>
              <a:rPr lang="en-US" altLang="zh-CN" sz="3200" dirty="0">
                <a:solidFill>
                  <a:schemeClr val="tx1"/>
                </a:solidFill>
                <a:cs typeface="Arial" panose="020B0604020202020204" pitchFamily="34" charset="0"/>
              </a:rPr>
              <a:t> ( Supervisory Control and Data Acquisition)</a:t>
            </a:r>
          </a:p>
        </p:txBody>
      </p:sp>
      <p:sp>
        <p:nvSpPr>
          <p:cNvPr id="165893" name="내용 개체 틀 2">
            <a:extLst>
              <a:ext uri="{FF2B5EF4-FFF2-40B4-BE49-F238E27FC236}">
                <a16:creationId xmlns:a16="http://schemas.microsoft.com/office/drawing/2014/main" id="{46FFA3C2-4F08-3C42-A87E-00B20B999259}"/>
              </a:ext>
            </a:extLst>
          </p:cNvPr>
          <p:cNvSpPr>
            <a:spLocks/>
          </p:cNvSpPr>
          <p:nvPr/>
        </p:nvSpPr>
        <p:spPr bwMode="auto">
          <a:xfrm>
            <a:off x="1494236" y="5049442"/>
            <a:ext cx="6344840" cy="702469"/>
          </a:xfrm>
          <a:prstGeom prst="rect">
            <a:avLst/>
          </a:prstGeom>
          <a:noFill/>
          <a:ln w="25400">
            <a:noFill/>
            <a:miter lim="800000"/>
            <a:headEnd/>
            <a:tailEnd/>
          </a:ln>
          <a:extLst>
            <a:ext uri="{909E8E84-426E-40DD-AFC4-6F175D3DCCD1}">
              <a14:hiddenFill xmlns:a14="http://schemas.microsoft.com/office/drawing/2010/main">
                <a:solidFill>
                  <a:srgbClr val="CFFEFF"/>
                </a:solidFill>
              </a14:hiddenFill>
            </a:ext>
          </a:extLst>
        </p:spPr>
        <p:txBody>
          <a:bodyPr/>
          <a:lstStyle>
            <a:lvl1pPr marL="495300" indent="-495300">
              <a:spcBef>
                <a:spcPct val="20000"/>
              </a:spcBef>
              <a:buClr>
                <a:srgbClr val="D14D02"/>
              </a:buClr>
              <a:buFont typeface="Wingdings" pitchFamily="2" charset="2"/>
              <a:buChar char="§"/>
              <a:defRPr sz="2600">
                <a:solidFill>
                  <a:srgbClr val="333333"/>
                </a:solidFill>
                <a:latin typeface="Arial" panose="020B0604020202020204" pitchFamily="34" charset="0"/>
              </a:defRPr>
            </a:lvl1pPr>
            <a:lvl2pPr marL="914400" indent="-457200">
              <a:spcBef>
                <a:spcPct val="20000"/>
              </a:spcBef>
              <a:buClr>
                <a:srgbClr val="D14D02"/>
              </a:buClr>
              <a:buFont typeface="Wingdings" pitchFamily="2" charset="2"/>
              <a:buChar char="§"/>
              <a:defRPr sz="2400">
                <a:solidFill>
                  <a:srgbClr val="333333"/>
                </a:solidFill>
                <a:latin typeface="Arial" panose="020B0604020202020204" pitchFamily="34" charset="0"/>
              </a:defRPr>
            </a:lvl2pPr>
            <a:lvl3pPr marL="1371600" indent="-457200">
              <a:spcBef>
                <a:spcPct val="20000"/>
              </a:spcBef>
              <a:buClr>
                <a:srgbClr val="D14D02"/>
              </a:buClr>
              <a:buFont typeface="Wingdings" pitchFamily="2" charset="2"/>
              <a:buChar char="§"/>
              <a:defRPr sz="2400">
                <a:solidFill>
                  <a:srgbClr val="333333"/>
                </a:solidFill>
                <a:latin typeface="Arial" panose="020B0604020202020204" pitchFamily="34" charset="0"/>
              </a:defRPr>
            </a:lvl3pPr>
            <a:lvl4pPr marL="1752600" indent="-381000">
              <a:spcBef>
                <a:spcPct val="20000"/>
              </a:spcBef>
              <a:buClr>
                <a:srgbClr val="D14D02"/>
              </a:buClr>
              <a:buFont typeface="Wingdings" pitchFamily="2" charset="2"/>
              <a:buChar char="§"/>
              <a:defRPr sz="2000">
                <a:solidFill>
                  <a:srgbClr val="333333"/>
                </a:solidFill>
                <a:latin typeface="Arial" panose="020B0604020202020204" pitchFamily="34" charset="0"/>
              </a:defRPr>
            </a:lvl4pPr>
            <a:lvl5pPr marL="2209800" indent="-381000">
              <a:spcBef>
                <a:spcPct val="20000"/>
              </a:spcBef>
              <a:buClr>
                <a:srgbClr val="D14D02"/>
              </a:buClr>
              <a:buFont typeface="Wingdings" pitchFamily="2" charset="2"/>
              <a:buChar char="§"/>
              <a:defRPr sz="2000">
                <a:solidFill>
                  <a:srgbClr val="333333"/>
                </a:solidFill>
                <a:latin typeface="Arial" panose="020B0604020202020204" pitchFamily="34" charset="0"/>
              </a:defRPr>
            </a:lvl5pPr>
            <a:lvl6pPr marL="26670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6pPr>
            <a:lvl7pPr marL="31242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7pPr>
            <a:lvl8pPr marL="35814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8pPr>
            <a:lvl9pPr marL="40386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9pPr>
          </a:lstStyle>
          <a:p>
            <a:pPr marL="0" indent="0">
              <a:lnSpc>
                <a:spcPct val="120000"/>
              </a:lnSpc>
              <a:spcBef>
                <a:spcPct val="40000"/>
              </a:spcBef>
              <a:buNone/>
            </a:pPr>
            <a:r>
              <a:rPr lang="en-US" altLang="zh-CN" sz="1800" dirty="0">
                <a:solidFill>
                  <a:schemeClr val="tx1"/>
                </a:solidFill>
                <a:latin typeface="Calibri" panose="020F0502020204030204" pitchFamily="34" charset="0"/>
                <a:cs typeface="Calibri" panose="020F0502020204030204" pitchFamily="34" charset="0"/>
              </a:rPr>
              <a:t>Helping the grid </a:t>
            </a:r>
            <a:r>
              <a:rPr lang="en-US" altLang="zh-CN" sz="1800" b="1" dirty="0">
                <a:solidFill>
                  <a:schemeClr val="tx1"/>
                </a:solidFill>
                <a:latin typeface="Calibri" panose="020F0502020204030204" pitchFamily="34" charset="0"/>
                <a:cs typeface="Calibri" panose="020F0502020204030204" pitchFamily="34" charset="0"/>
              </a:rPr>
              <a:t>reduce operation </a:t>
            </a:r>
            <a:r>
              <a:rPr lang="en-US" altLang="zh-CN" sz="1800" dirty="0">
                <a:solidFill>
                  <a:schemeClr val="tx1"/>
                </a:solidFill>
                <a:latin typeface="Calibri" panose="020F0502020204030204" pitchFamily="34" charset="0"/>
                <a:cs typeface="Calibri" panose="020F0502020204030204" pitchFamily="34" charset="0"/>
              </a:rPr>
              <a:t>and </a:t>
            </a:r>
            <a:r>
              <a:rPr lang="en-US" altLang="zh-CN" sz="1800" b="1" dirty="0">
                <a:solidFill>
                  <a:schemeClr val="tx1"/>
                </a:solidFill>
                <a:latin typeface="Calibri" panose="020F0502020204030204" pitchFamily="34" charset="0"/>
                <a:cs typeface="Calibri" panose="020F0502020204030204" pitchFamily="34" charset="0"/>
              </a:rPr>
              <a:t>maintenance</a:t>
            </a:r>
            <a:r>
              <a:rPr lang="en-US" altLang="zh-CN" sz="1800" dirty="0">
                <a:solidFill>
                  <a:schemeClr val="tx1"/>
                </a:solidFill>
                <a:latin typeface="Calibri" panose="020F0502020204030204" pitchFamily="34" charset="0"/>
                <a:cs typeface="Calibri" panose="020F0502020204030204" pitchFamily="34" charset="0"/>
              </a:rPr>
              <a:t> costs and ensure the </a:t>
            </a:r>
            <a:r>
              <a:rPr lang="en-US" altLang="zh-CN" sz="1800" b="1" dirty="0">
                <a:solidFill>
                  <a:schemeClr val="tx1"/>
                </a:solidFill>
                <a:latin typeface="Calibri" panose="020F0502020204030204" pitchFamily="34" charset="0"/>
                <a:cs typeface="Calibri" panose="020F0502020204030204" pitchFamily="34" charset="0"/>
              </a:rPr>
              <a:t>reliability</a:t>
            </a:r>
            <a:r>
              <a:rPr lang="en-US" altLang="zh-CN" sz="1800" dirty="0">
                <a:solidFill>
                  <a:schemeClr val="tx1"/>
                </a:solidFill>
                <a:latin typeface="Calibri" panose="020F0502020204030204" pitchFamily="34" charset="0"/>
                <a:cs typeface="Calibri" panose="020F0502020204030204" pitchFamily="34" charset="0"/>
              </a:rPr>
              <a:t> of the power supply.</a:t>
            </a:r>
          </a:p>
        </p:txBody>
      </p:sp>
      <p:sp>
        <p:nvSpPr>
          <p:cNvPr id="165894" name="내용 개체 틀 2">
            <a:extLst>
              <a:ext uri="{FF2B5EF4-FFF2-40B4-BE49-F238E27FC236}">
                <a16:creationId xmlns:a16="http://schemas.microsoft.com/office/drawing/2014/main" id="{979DDF58-D2A4-0A4D-8DF9-D47BAE2E2142}"/>
              </a:ext>
            </a:extLst>
          </p:cNvPr>
          <p:cNvSpPr>
            <a:spLocks/>
          </p:cNvSpPr>
          <p:nvPr/>
        </p:nvSpPr>
        <p:spPr bwMode="auto">
          <a:xfrm>
            <a:off x="3221831" y="4076701"/>
            <a:ext cx="2862263" cy="432197"/>
          </a:xfrm>
          <a:prstGeom prst="rect">
            <a:avLst/>
          </a:prstGeom>
          <a:noFill/>
          <a:ln w="25400">
            <a:noFill/>
            <a:miter lim="800000"/>
            <a:headEnd/>
            <a:tailEnd/>
          </a:ln>
          <a:extLst>
            <a:ext uri="{909E8E84-426E-40DD-AFC4-6F175D3DCCD1}">
              <a14:hiddenFill xmlns:a14="http://schemas.microsoft.com/office/drawing/2010/main">
                <a:solidFill>
                  <a:srgbClr val="CFFEFF"/>
                </a:solidFill>
              </a14:hiddenFill>
            </a:ext>
          </a:extLst>
        </p:spPr>
        <p:txBody>
          <a:bodyPr/>
          <a:lstStyle>
            <a:lvl1pPr marL="495300" indent="-495300">
              <a:spcBef>
                <a:spcPct val="20000"/>
              </a:spcBef>
              <a:buClr>
                <a:srgbClr val="D14D02"/>
              </a:buClr>
              <a:buFont typeface="Wingdings" pitchFamily="2" charset="2"/>
              <a:buChar char="§"/>
              <a:defRPr sz="2600">
                <a:solidFill>
                  <a:srgbClr val="333333"/>
                </a:solidFill>
                <a:latin typeface="Arial" panose="020B0604020202020204" pitchFamily="34" charset="0"/>
              </a:defRPr>
            </a:lvl1pPr>
            <a:lvl2pPr marL="914400" indent="-457200">
              <a:spcBef>
                <a:spcPct val="20000"/>
              </a:spcBef>
              <a:buClr>
                <a:srgbClr val="D14D02"/>
              </a:buClr>
              <a:buFont typeface="Wingdings" pitchFamily="2" charset="2"/>
              <a:buChar char="§"/>
              <a:defRPr sz="2400">
                <a:solidFill>
                  <a:srgbClr val="333333"/>
                </a:solidFill>
                <a:latin typeface="Arial" panose="020B0604020202020204" pitchFamily="34" charset="0"/>
              </a:defRPr>
            </a:lvl2pPr>
            <a:lvl3pPr marL="1371600" indent="-457200">
              <a:spcBef>
                <a:spcPct val="20000"/>
              </a:spcBef>
              <a:buClr>
                <a:srgbClr val="D14D02"/>
              </a:buClr>
              <a:buFont typeface="Wingdings" pitchFamily="2" charset="2"/>
              <a:buChar char="§"/>
              <a:defRPr sz="2400">
                <a:solidFill>
                  <a:srgbClr val="333333"/>
                </a:solidFill>
                <a:latin typeface="Arial" panose="020B0604020202020204" pitchFamily="34" charset="0"/>
              </a:defRPr>
            </a:lvl3pPr>
            <a:lvl4pPr marL="1752600" indent="-381000">
              <a:spcBef>
                <a:spcPct val="20000"/>
              </a:spcBef>
              <a:buClr>
                <a:srgbClr val="D14D02"/>
              </a:buClr>
              <a:buFont typeface="Wingdings" pitchFamily="2" charset="2"/>
              <a:buChar char="§"/>
              <a:defRPr sz="2000">
                <a:solidFill>
                  <a:srgbClr val="333333"/>
                </a:solidFill>
                <a:latin typeface="Arial" panose="020B0604020202020204" pitchFamily="34" charset="0"/>
              </a:defRPr>
            </a:lvl4pPr>
            <a:lvl5pPr marL="2209800" indent="-381000">
              <a:spcBef>
                <a:spcPct val="20000"/>
              </a:spcBef>
              <a:buClr>
                <a:srgbClr val="D14D02"/>
              </a:buClr>
              <a:buFont typeface="Wingdings" pitchFamily="2" charset="2"/>
              <a:buChar char="§"/>
              <a:defRPr sz="2000">
                <a:solidFill>
                  <a:srgbClr val="333333"/>
                </a:solidFill>
                <a:latin typeface="Arial" panose="020B0604020202020204" pitchFamily="34" charset="0"/>
              </a:defRPr>
            </a:lvl5pPr>
            <a:lvl6pPr marL="26670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6pPr>
            <a:lvl7pPr marL="31242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7pPr>
            <a:lvl8pPr marL="35814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8pPr>
            <a:lvl9pPr marL="4038600" indent="-381000" eaLnBrk="0" fontAlgn="base" hangingPunct="0">
              <a:spcBef>
                <a:spcPct val="20000"/>
              </a:spcBef>
              <a:spcAft>
                <a:spcPct val="0"/>
              </a:spcAft>
              <a:buClr>
                <a:srgbClr val="D14D02"/>
              </a:buClr>
              <a:buFont typeface="Wingdings" pitchFamily="2" charset="2"/>
              <a:buChar char="§"/>
              <a:defRPr sz="2000">
                <a:solidFill>
                  <a:srgbClr val="333333"/>
                </a:solidFill>
                <a:latin typeface="Arial" panose="020B0604020202020204" pitchFamily="34" charset="0"/>
              </a:defRPr>
            </a:lvl9pPr>
          </a:lstStyle>
          <a:p>
            <a:pPr>
              <a:lnSpc>
                <a:spcPct val="120000"/>
              </a:lnSpc>
              <a:spcBef>
                <a:spcPct val="40000"/>
              </a:spcBef>
              <a:buFont typeface="Wingdings" pitchFamily="2" charset="2"/>
              <a:buNone/>
            </a:pPr>
            <a:r>
              <a:rPr lang="en-US" altLang="zh-CN" sz="1800" dirty="0">
                <a:solidFill>
                  <a:schemeClr val="tx1"/>
                </a:solidFill>
                <a:latin typeface="Calibri" panose="020F0502020204030204" pitchFamily="34" charset="0"/>
                <a:cs typeface="Calibri" panose="020F0502020204030204" pitchFamily="34" charset="0"/>
              </a:rPr>
              <a:t>The main goal of SCADA</a:t>
            </a:r>
          </a:p>
        </p:txBody>
      </p:sp>
      <p:sp>
        <p:nvSpPr>
          <p:cNvPr id="165895" name="Line 7">
            <a:extLst>
              <a:ext uri="{FF2B5EF4-FFF2-40B4-BE49-F238E27FC236}">
                <a16:creationId xmlns:a16="http://schemas.microsoft.com/office/drawing/2014/main" id="{25A10861-0100-5F45-85E6-8950B65F8C67}"/>
              </a:ext>
            </a:extLst>
          </p:cNvPr>
          <p:cNvSpPr>
            <a:spLocks noChangeShapeType="1"/>
          </p:cNvSpPr>
          <p:nvPr/>
        </p:nvSpPr>
        <p:spPr bwMode="auto">
          <a:xfrm>
            <a:off x="4572000" y="4563667"/>
            <a:ext cx="0" cy="431006"/>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 name="Date Placeholder 1">
            <a:extLst>
              <a:ext uri="{FF2B5EF4-FFF2-40B4-BE49-F238E27FC236}">
                <a16:creationId xmlns:a16="http://schemas.microsoft.com/office/drawing/2014/main" id="{CE7AA2A5-C0A7-4058-BF4B-CCA5F7095555}"/>
              </a:ext>
            </a:extLst>
          </p:cNvPr>
          <p:cNvSpPr>
            <a:spLocks noGrp="1"/>
          </p:cNvSpPr>
          <p:nvPr>
            <p:ph type="dt" sz="half" idx="10"/>
          </p:nvPr>
        </p:nvSpPr>
        <p:spPr/>
        <p:txBody>
          <a:bodyPr/>
          <a:lstStyle/>
          <a:p>
            <a:fld id="{53BF3FE7-F3E2-45DA-8607-417964B11C47}" type="datetime1">
              <a:rPr lang="en-US" smtClean="0"/>
              <a:t>22-Apr-18</a:t>
            </a:fld>
            <a:endParaRPr lang="en-US"/>
          </a:p>
        </p:txBody>
      </p:sp>
      <p:sp>
        <p:nvSpPr>
          <p:cNvPr id="4" name="Slide Number Placeholder 3">
            <a:extLst>
              <a:ext uri="{FF2B5EF4-FFF2-40B4-BE49-F238E27FC236}">
                <a16:creationId xmlns:a16="http://schemas.microsoft.com/office/drawing/2014/main" id="{66475E53-75DA-40F0-9C28-B30E6F45F8F0}"/>
              </a:ext>
            </a:extLst>
          </p:cNvPr>
          <p:cNvSpPr>
            <a:spLocks noGrp="1"/>
          </p:cNvSpPr>
          <p:nvPr>
            <p:ph type="sldNum" sz="quarter" idx="12"/>
          </p:nvPr>
        </p:nvSpPr>
        <p:spPr/>
        <p:txBody>
          <a:bodyPr/>
          <a:lstStyle/>
          <a:p>
            <a:fld id="{0A64AEDE-BC9A-40D2-869A-94CC3AA672AF}" type="slidenum">
              <a:rPr lang="en-US" smtClean="0"/>
              <a:t>23</a:t>
            </a:fld>
            <a:endParaRPr lang="en-US"/>
          </a:p>
        </p:txBody>
      </p:sp>
      <p:pic>
        <p:nvPicPr>
          <p:cNvPr id="10" name="Picture 9">
            <a:extLst>
              <a:ext uri="{FF2B5EF4-FFF2-40B4-BE49-F238E27FC236}">
                <a16:creationId xmlns:a16="http://schemas.microsoft.com/office/drawing/2014/main" id="{0422E276-D6EE-400E-8CEB-C7C8E150EB39}"/>
              </a:ext>
            </a:extLst>
          </p:cNvPr>
          <p:cNvPicPr>
            <a:picLocks noChangeAspect="1"/>
          </p:cNvPicPr>
          <p:nvPr/>
        </p:nvPicPr>
        <p:blipFill>
          <a:blip r:embed="rId4"/>
          <a:stretch>
            <a:fillRect/>
          </a:stretch>
        </p:blipFill>
        <p:spPr>
          <a:xfrm>
            <a:off x="4267200" y="6096000"/>
            <a:ext cx="946572" cy="722191"/>
          </a:xfrm>
          <a:prstGeom prst="rect">
            <a:avLst/>
          </a:prstGeom>
        </p:spPr>
      </p:pic>
      <p:pic>
        <p:nvPicPr>
          <p:cNvPr id="5" name="Picture 4" descr="A close up of a sign&#10;&#10;Description generated with very high confidence">
            <a:extLst>
              <a:ext uri="{FF2B5EF4-FFF2-40B4-BE49-F238E27FC236}">
                <a16:creationId xmlns:a16="http://schemas.microsoft.com/office/drawing/2014/main" id="{261C5061-6112-4032-B716-26AD0F3DD7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9800" y="1600200"/>
            <a:ext cx="4531726" cy="2546675"/>
          </a:xfrm>
          <a:prstGeom prst="rect">
            <a:avLst/>
          </a:prstGeom>
        </p:spPr>
      </p:pic>
    </p:spTree>
    <p:custDataLst>
      <p:tags r:id="rId1"/>
    </p:custDataLst>
    <p:extLst>
      <p:ext uri="{BB962C8B-B14F-4D97-AF65-F5344CB8AC3E}">
        <p14:creationId xmlns:p14="http://schemas.microsoft.com/office/powerpoint/2010/main" val="973113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8" name="Picture 4">
            <a:extLst>
              <a:ext uri="{FF2B5EF4-FFF2-40B4-BE49-F238E27FC236}">
                <a16:creationId xmlns:a16="http://schemas.microsoft.com/office/drawing/2014/main" id="{53C4A302-5B07-C946-90E8-2B796D92F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19200"/>
            <a:ext cx="6265069" cy="3149204"/>
          </a:xfrm>
          <a:prstGeom prst="rect">
            <a:avLst/>
          </a:prstGeom>
          <a:noFill/>
          <a:ln>
            <a:noFill/>
          </a:ln>
          <a:effectLst/>
          <a:extLst>
            <a:ext uri="{909E8E84-426E-40DD-AFC4-6F175D3DCCD1}">
              <a14:hiddenFill xmlns:a14="http://schemas.microsoft.com/office/drawing/2010/main">
                <a:gradFill rotWithShape="1">
                  <a:gsLst>
                    <a:gs pos="0">
                      <a:srgbClr val="CFFFFF"/>
                    </a:gs>
                    <a:gs pos="35001">
                      <a:srgbClr val="DDFEFF"/>
                    </a:gs>
                    <a:gs pos="100000">
                      <a:srgbClr val="F0FFFF"/>
                    </a:gs>
                  </a:gsLst>
                  <a:lin ang="16200000" scaled="1"/>
                </a:gradFill>
              </a14:hiddenFill>
            </a:ext>
            <a:ext uri="{91240B29-F687-4F45-9708-019B960494DF}">
              <a14:hiddenLine xmlns:a14="http://schemas.microsoft.com/office/drawing/2010/main" w="9525" algn="ctr">
                <a:solidFill>
                  <a:srgbClr val="B6DCDF"/>
                </a:solidFill>
                <a:miter lim="800000"/>
                <a:headEnd/>
                <a:tailEnd/>
              </a14:hiddenLine>
            </a:ext>
            <a:ext uri="{AF507438-7753-43E0-B8FC-AC1667EBCBE1}">
              <a14:hiddenEffects xmlns:a14="http://schemas.microsoft.com/office/drawing/2010/main">
                <a:effectLst>
                  <a:outerShdw dist="20000" dir="5400000" rotWithShape="0">
                    <a:srgbClr val="000000">
                      <a:alpha val="37999"/>
                    </a:srgbClr>
                  </a:outerShdw>
                </a:effectLst>
              </a14:hiddenEffects>
            </a:ext>
          </a:extLst>
        </p:spPr>
      </p:pic>
      <p:sp>
        <p:nvSpPr>
          <p:cNvPr id="159749" name="Text Box 5">
            <a:extLst>
              <a:ext uri="{FF2B5EF4-FFF2-40B4-BE49-F238E27FC236}">
                <a16:creationId xmlns:a16="http://schemas.microsoft.com/office/drawing/2014/main" id="{D8936FC7-F1DA-3E46-97A3-58B11C72AA7D}"/>
              </a:ext>
            </a:extLst>
          </p:cNvPr>
          <p:cNvSpPr txBox="1">
            <a:spLocks noChangeArrowheads="1"/>
          </p:cNvSpPr>
          <p:nvPr/>
        </p:nvSpPr>
        <p:spPr bwMode="auto">
          <a:xfrm>
            <a:off x="914400" y="381000"/>
            <a:ext cx="7696200" cy="701731"/>
          </a:xfrm>
          <a:prstGeom prst="rect">
            <a:avLst/>
          </a:prstGeom>
          <a:noFill/>
          <a:ln>
            <a:noFill/>
          </a:ln>
          <a:effectLst>
            <a:outerShdw dist="20000" dir="5400000" rotWithShape="0">
              <a:srgbClr val="000000">
                <a:alpha val="37999"/>
              </a:srgbClr>
            </a:outerShdw>
          </a:effectLst>
          <a:extLst>
            <a:ext uri="{909E8E84-426E-40DD-AFC4-6F175D3DCCD1}">
              <a14:hiddenFill xmlns:a14="http://schemas.microsoft.com/office/drawing/2010/main">
                <a:gradFill rotWithShape="1">
                  <a:gsLst>
                    <a:gs pos="0">
                      <a:srgbClr val="CFFFFF"/>
                    </a:gs>
                    <a:gs pos="35001">
                      <a:srgbClr val="DDFEFF"/>
                    </a:gs>
                    <a:gs pos="100000">
                      <a:srgbClr val="F0FFFF"/>
                    </a:gs>
                  </a:gsLst>
                  <a:lin ang="16200000" scaled="1"/>
                </a:gradFill>
              </a14:hiddenFill>
            </a:ext>
            <a:ext uri="{91240B29-F687-4F45-9708-019B960494DF}">
              <a14:hiddenLine xmlns:a14="http://schemas.microsoft.com/office/drawing/2010/main" w="9525" algn="ctr">
                <a:solidFill>
                  <a:srgbClr val="B6DCDF"/>
                </a:solidFill>
                <a:miter lim="800000"/>
                <a:headEnd/>
                <a:tailEnd/>
              </a14:hiddenLine>
            </a:ext>
          </a:extLst>
        </p:spPr>
        <p:txBody>
          <a:bodyPr wrap="square">
            <a:spAutoFit/>
          </a:bodyPr>
          <a:lstStyle>
            <a:lvl1pPr marL="742950" indent="-742950">
              <a:defRPr sz="2400">
                <a:solidFill>
                  <a:schemeClr val="tx1"/>
                </a:solidFill>
                <a:latin typeface="Times" pitchFamily="2" charset="0"/>
              </a:defRPr>
            </a:lvl1pPr>
            <a:lvl2pPr>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a:defRPr sz="2400">
                <a:solidFill>
                  <a:schemeClr val="tx1"/>
                </a:solidFill>
                <a:latin typeface="Times" pitchFamily="2" charset="0"/>
              </a:defRPr>
            </a:lvl5pPr>
            <a:lvl6pPr eaLnBrk="0" fontAlgn="base" hangingPunct="0">
              <a:spcBef>
                <a:spcPct val="0"/>
              </a:spcBef>
              <a:spcAft>
                <a:spcPct val="0"/>
              </a:spcAft>
              <a:defRPr sz="2400">
                <a:solidFill>
                  <a:schemeClr val="tx1"/>
                </a:solidFill>
                <a:latin typeface="Times" pitchFamily="2" charset="0"/>
              </a:defRPr>
            </a:lvl6pPr>
            <a:lvl7pPr eaLnBrk="0" fontAlgn="base" hangingPunct="0">
              <a:spcBef>
                <a:spcPct val="0"/>
              </a:spcBef>
              <a:spcAft>
                <a:spcPct val="0"/>
              </a:spcAft>
              <a:defRPr sz="2400">
                <a:solidFill>
                  <a:schemeClr val="tx1"/>
                </a:solidFill>
                <a:latin typeface="Times" pitchFamily="2" charset="0"/>
              </a:defRPr>
            </a:lvl7pPr>
            <a:lvl8pPr eaLnBrk="0" fontAlgn="base" hangingPunct="0">
              <a:spcBef>
                <a:spcPct val="0"/>
              </a:spcBef>
              <a:spcAft>
                <a:spcPct val="0"/>
              </a:spcAft>
              <a:defRPr sz="2400">
                <a:solidFill>
                  <a:schemeClr val="tx1"/>
                </a:solidFill>
                <a:latin typeface="Times" pitchFamily="2" charset="0"/>
              </a:defRPr>
            </a:lvl8pPr>
            <a:lvl9pPr eaLnBrk="0" fontAlgn="base" hangingPunct="0">
              <a:spcBef>
                <a:spcPct val="0"/>
              </a:spcBef>
              <a:spcAft>
                <a:spcPct val="0"/>
              </a:spcAft>
              <a:defRPr sz="2400">
                <a:solidFill>
                  <a:schemeClr val="tx1"/>
                </a:solidFill>
                <a:latin typeface="Times" pitchFamily="2" charset="0"/>
              </a:defRPr>
            </a:lvl9pPr>
          </a:lstStyle>
          <a:p>
            <a:pPr marL="0" lvl="1" algn="ctr">
              <a:lnSpc>
                <a:spcPct val="90000"/>
              </a:lnSpc>
              <a:spcBef>
                <a:spcPct val="0"/>
              </a:spcBef>
              <a:buClr>
                <a:srgbClr val="D14D02"/>
              </a:buClr>
              <a:buFont typeface="Wingdings" pitchFamily="2" charset="2"/>
              <a:buNone/>
            </a:pPr>
            <a:r>
              <a:rPr lang="en-US" altLang="zh-CN" sz="4400" dirty="0">
                <a:latin typeface="Arial" panose="020B0604020202020204" pitchFamily="34" charset="0"/>
                <a:ea typeface="+mj-ea"/>
                <a:cs typeface="Arial" panose="020B0604020202020204" pitchFamily="34" charset="0"/>
              </a:rPr>
              <a:t> A typical SCADA architecture</a:t>
            </a:r>
            <a:endParaRPr lang="zh-CN" altLang="en-US" sz="4400" dirty="0">
              <a:latin typeface="Arial" panose="020B0604020202020204" pitchFamily="34" charset="0"/>
              <a:ea typeface="+mj-ea"/>
              <a:cs typeface="Arial" panose="020B0604020202020204" pitchFamily="34" charset="0"/>
            </a:endParaRPr>
          </a:p>
        </p:txBody>
      </p:sp>
      <p:sp>
        <p:nvSpPr>
          <p:cNvPr id="159750" name="Text Box 6">
            <a:extLst>
              <a:ext uri="{FF2B5EF4-FFF2-40B4-BE49-F238E27FC236}">
                <a16:creationId xmlns:a16="http://schemas.microsoft.com/office/drawing/2014/main" id="{7A4A8F93-EEFF-6A40-99B7-884F8DC719A0}"/>
              </a:ext>
            </a:extLst>
          </p:cNvPr>
          <p:cNvSpPr txBox="1">
            <a:spLocks noChangeArrowheads="1"/>
          </p:cNvSpPr>
          <p:nvPr/>
        </p:nvSpPr>
        <p:spPr bwMode="auto">
          <a:xfrm>
            <a:off x="1295400" y="4572000"/>
            <a:ext cx="6480572" cy="1493935"/>
          </a:xfrm>
          <a:prstGeom prst="rect">
            <a:avLst/>
          </a:prstGeom>
          <a:noFill/>
          <a:ln>
            <a:noFill/>
          </a:ln>
          <a:effectLst>
            <a:outerShdw dist="20000" dir="5400000" rotWithShape="0">
              <a:srgbClr val="000000">
                <a:alpha val="37999"/>
              </a:srgbClr>
            </a:outerShdw>
          </a:effectLst>
          <a:extLst>
            <a:ext uri="{909E8E84-426E-40DD-AFC4-6F175D3DCCD1}">
              <a14:hiddenFill xmlns:a14="http://schemas.microsoft.com/office/drawing/2010/main">
                <a:gradFill rotWithShape="1">
                  <a:gsLst>
                    <a:gs pos="0">
                      <a:srgbClr val="CFFFFF"/>
                    </a:gs>
                    <a:gs pos="35001">
                      <a:srgbClr val="DDFEFF"/>
                    </a:gs>
                    <a:gs pos="100000">
                      <a:srgbClr val="F0FFFF"/>
                    </a:gs>
                  </a:gsLst>
                  <a:lin ang="16200000" scaled="1"/>
                </a:gradFill>
              </a14:hiddenFill>
            </a:ext>
            <a:ext uri="{91240B29-F687-4F45-9708-019B960494DF}">
              <a14:hiddenLine xmlns:a14="http://schemas.microsoft.com/office/drawing/2010/main" w="9525" algn="ctr">
                <a:solidFill>
                  <a:srgbClr val="B6DCDF"/>
                </a:solidFill>
                <a:miter lim="800000"/>
                <a:headEnd/>
                <a:tailEnd/>
              </a14:hiddenLine>
            </a:ext>
          </a:extLst>
        </p:spPr>
        <p:txBody>
          <a:bodyPr>
            <a:spAutoFit/>
          </a:bodyPr>
          <a:lstStyle>
            <a:lvl1pPr marL="742950" indent="-742950">
              <a:defRPr sz="2400">
                <a:solidFill>
                  <a:schemeClr val="tx1"/>
                </a:solidFill>
                <a:latin typeface="Times" pitchFamily="2" charset="0"/>
              </a:defRPr>
            </a:lvl1pPr>
            <a:lvl2pPr>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a:defRPr sz="2400">
                <a:solidFill>
                  <a:schemeClr val="tx1"/>
                </a:solidFill>
                <a:latin typeface="Times" pitchFamily="2" charset="0"/>
              </a:defRPr>
            </a:lvl5pPr>
            <a:lvl6pPr eaLnBrk="0" fontAlgn="base" hangingPunct="0">
              <a:spcBef>
                <a:spcPct val="0"/>
              </a:spcBef>
              <a:spcAft>
                <a:spcPct val="0"/>
              </a:spcAft>
              <a:defRPr sz="2400">
                <a:solidFill>
                  <a:schemeClr val="tx1"/>
                </a:solidFill>
                <a:latin typeface="Times" pitchFamily="2" charset="0"/>
              </a:defRPr>
            </a:lvl6pPr>
            <a:lvl7pPr eaLnBrk="0" fontAlgn="base" hangingPunct="0">
              <a:spcBef>
                <a:spcPct val="0"/>
              </a:spcBef>
              <a:spcAft>
                <a:spcPct val="0"/>
              </a:spcAft>
              <a:defRPr sz="2400">
                <a:solidFill>
                  <a:schemeClr val="tx1"/>
                </a:solidFill>
                <a:latin typeface="Times" pitchFamily="2" charset="0"/>
              </a:defRPr>
            </a:lvl7pPr>
            <a:lvl8pPr eaLnBrk="0" fontAlgn="base" hangingPunct="0">
              <a:spcBef>
                <a:spcPct val="0"/>
              </a:spcBef>
              <a:spcAft>
                <a:spcPct val="0"/>
              </a:spcAft>
              <a:defRPr sz="2400">
                <a:solidFill>
                  <a:schemeClr val="tx1"/>
                </a:solidFill>
                <a:latin typeface="Times" pitchFamily="2" charset="0"/>
              </a:defRPr>
            </a:lvl8pPr>
            <a:lvl9pPr eaLnBrk="0" fontAlgn="base" hangingPunct="0">
              <a:spcBef>
                <a:spcPct val="0"/>
              </a:spcBef>
              <a:spcAft>
                <a:spcPct val="0"/>
              </a:spcAft>
              <a:defRPr sz="2400">
                <a:solidFill>
                  <a:schemeClr val="tx1"/>
                </a:solidFill>
                <a:latin typeface="Times" pitchFamily="2" charset="0"/>
              </a:defRPr>
            </a:lvl9pPr>
          </a:lstStyle>
          <a:p>
            <a:pPr lvl="1">
              <a:lnSpc>
                <a:spcPct val="120000"/>
              </a:lnSpc>
              <a:spcBef>
                <a:spcPct val="40000"/>
              </a:spcBef>
              <a:buClr>
                <a:srgbClr val="D14D02"/>
              </a:buClr>
            </a:pPr>
            <a:r>
              <a:rPr lang="en-US" altLang="zh-CN" sz="1650" dirty="0">
                <a:latin typeface="Calibri" panose="020F0502020204030204" pitchFamily="34" charset="0"/>
                <a:cs typeface="Calibri" panose="020F0502020204030204" pitchFamily="34" charset="0"/>
              </a:rPr>
              <a:t>MTU: Master Terminal Unit           HMI: Human Machine Interface</a:t>
            </a:r>
          </a:p>
          <a:p>
            <a:pPr lvl="1">
              <a:lnSpc>
                <a:spcPct val="120000"/>
              </a:lnSpc>
              <a:spcBef>
                <a:spcPct val="40000"/>
              </a:spcBef>
              <a:buClr>
                <a:srgbClr val="D14D02"/>
              </a:buClr>
            </a:pPr>
            <a:r>
              <a:rPr lang="en-US" altLang="zh-CN" sz="1650" dirty="0">
                <a:latin typeface="Calibri" panose="020F0502020204030204" pitchFamily="34" charset="0"/>
                <a:cs typeface="Calibri" panose="020F0502020204030204" pitchFamily="34" charset="0"/>
              </a:rPr>
              <a:t>RTU:  Remote Terminal Unit           PLC: Programmable Logic Controller</a:t>
            </a:r>
          </a:p>
          <a:p>
            <a:pPr lvl="1">
              <a:lnSpc>
                <a:spcPct val="120000"/>
              </a:lnSpc>
              <a:spcBef>
                <a:spcPct val="40000"/>
              </a:spcBef>
              <a:buClr>
                <a:srgbClr val="D14D02"/>
              </a:buClr>
            </a:pPr>
            <a:r>
              <a:rPr lang="en-US" altLang="zh-CN" sz="1650" dirty="0">
                <a:latin typeface="Calibri" panose="020F0502020204030204" pitchFamily="34" charset="0"/>
                <a:cs typeface="Calibri" panose="020F0502020204030204" pitchFamily="34" charset="0"/>
              </a:rPr>
              <a:t>Field data interface devices: Including RTU and PLC </a:t>
            </a:r>
          </a:p>
        </p:txBody>
      </p:sp>
      <p:sp>
        <p:nvSpPr>
          <p:cNvPr id="2" name="Date Placeholder 1">
            <a:extLst>
              <a:ext uri="{FF2B5EF4-FFF2-40B4-BE49-F238E27FC236}">
                <a16:creationId xmlns:a16="http://schemas.microsoft.com/office/drawing/2014/main" id="{3F286DCA-4B0B-4606-8F6B-8E5B2D2544D7}"/>
              </a:ext>
            </a:extLst>
          </p:cNvPr>
          <p:cNvSpPr>
            <a:spLocks noGrp="1"/>
          </p:cNvSpPr>
          <p:nvPr>
            <p:ph type="dt" sz="half" idx="10"/>
          </p:nvPr>
        </p:nvSpPr>
        <p:spPr/>
        <p:txBody>
          <a:bodyPr/>
          <a:lstStyle/>
          <a:p>
            <a:fld id="{1A0D1903-DCF1-40E4-A5E1-C01C2845D6FF}" type="datetime1">
              <a:rPr lang="en-US" smtClean="0"/>
              <a:t>22-Apr-18</a:t>
            </a:fld>
            <a:endParaRPr lang="en-US"/>
          </a:p>
        </p:txBody>
      </p:sp>
      <p:sp>
        <p:nvSpPr>
          <p:cNvPr id="4" name="Slide Number Placeholder 3">
            <a:extLst>
              <a:ext uri="{FF2B5EF4-FFF2-40B4-BE49-F238E27FC236}">
                <a16:creationId xmlns:a16="http://schemas.microsoft.com/office/drawing/2014/main" id="{3E8D6AB4-B9AE-4548-A27D-B859F0BFEC5E}"/>
              </a:ext>
            </a:extLst>
          </p:cNvPr>
          <p:cNvSpPr>
            <a:spLocks noGrp="1"/>
          </p:cNvSpPr>
          <p:nvPr>
            <p:ph type="sldNum" sz="quarter" idx="12"/>
          </p:nvPr>
        </p:nvSpPr>
        <p:spPr/>
        <p:txBody>
          <a:bodyPr/>
          <a:lstStyle/>
          <a:p>
            <a:fld id="{0A64AEDE-BC9A-40D2-869A-94CC3AA672AF}" type="slidenum">
              <a:rPr lang="en-US" smtClean="0"/>
              <a:t>24</a:t>
            </a:fld>
            <a:endParaRPr lang="en-US"/>
          </a:p>
        </p:txBody>
      </p:sp>
      <p:pic>
        <p:nvPicPr>
          <p:cNvPr id="8" name="Picture 7">
            <a:extLst>
              <a:ext uri="{FF2B5EF4-FFF2-40B4-BE49-F238E27FC236}">
                <a16:creationId xmlns:a16="http://schemas.microsoft.com/office/drawing/2014/main" id="{0BA135B8-8BD5-4154-BEC4-8D9D87D1AC53}"/>
              </a:ext>
            </a:extLst>
          </p:cNvPr>
          <p:cNvPicPr>
            <a:picLocks noChangeAspect="1"/>
          </p:cNvPicPr>
          <p:nvPr/>
        </p:nvPicPr>
        <p:blipFill>
          <a:blip r:embed="rId5"/>
          <a:stretch>
            <a:fillRect/>
          </a:stretch>
        </p:blipFill>
        <p:spPr>
          <a:xfrm>
            <a:off x="4267200" y="6096000"/>
            <a:ext cx="946572" cy="722191"/>
          </a:xfrm>
          <a:prstGeom prst="rect">
            <a:avLst/>
          </a:prstGeom>
        </p:spPr>
      </p:pic>
    </p:spTree>
    <p:custDataLst>
      <p:tags r:id="rId1"/>
    </p:custDataLst>
    <p:extLst>
      <p:ext uri="{BB962C8B-B14F-4D97-AF65-F5344CB8AC3E}">
        <p14:creationId xmlns:p14="http://schemas.microsoft.com/office/powerpoint/2010/main" val="784952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110" y="267592"/>
            <a:ext cx="7429499" cy="1027245"/>
          </a:xfrm>
        </p:spPr>
        <p:txBody>
          <a:bodyPr>
            <a:normAutofit/>
          </a:bodyPr>
          <a:lstStyle/>
          <a:p>
            <a:pPr algn="ctr"/>
            <a:r>
              <a:rPr lang="en-US" sz="4400" dirty="0">
                <a:latin typeface="Arial" panose="020B0604020202020204" pitchFamily="34" charset="0"/>
                <a:cs typeface="Arial" panose="020B0604020202020204" pitchFamily="34" charset="0"/>
              </a:rPr>
              <a:t>SCADA’s </a:t>
            </a:r>
            <a:r>
              <a:rPr lang="en-US" sz="4400" cap="none" dirty="0">
                <a:latin typeface="Arial" panose="020B0604020202020204" pitchFamily="34" charset="0"/>
                <a:cs typeface="Arial" panose="020B0604020202020204" pitchFamily="34" charset="0"/>
              </a:rPr>
              <a:t>Protocol</a:t>
            </a:r>
            <a:endParaRPr lang="en-US" sz="1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9317" y="1302639"/>
            <a:ext cx="7914293" cy="5031899"/>
          </a:xfrm>
        </p:spPr>
        <p:txBody>
          <a:bodyPr>
            <a:normAutofit/>
          </a:bodyPr>
          <a:lstStyle/>
          <a:p>
            <a:r>
              <a:rPr lang="en-US" sz="2400" dirty="0">
                <a:latin typeface="Arial" panose="020B0604020202020204" pitchFamily="34" charset="0"/>
                <a:cs typeface="Arial" panose="020B0604020202020204" pitchFamily="34" charset="0"/>
              </a:rPr>
              <a:t>Distributed Network Protocol Version (DNP3)</a:t>
            </a:r>
          </a:p>
          <a:p>
            <a:pPr marL="0" indent="0">
              <a:buNone/>
            </a:pP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Communications between master stations, remote </a:t>
            </a:r>
            <a:r>
              <a:rPr lang="en-US"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erminal units (RTUs) &amp; intelligent electronic devices (IEDs).</a:t>
            </a:r>
          </a:p>
          <a:p>
            <a:pPr lvl="1"/>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Designed </a:t>
            </a:r>
            <a:r>
              <a:rPr lang="en-US" sz="2400" dirty="0">
                <a:solidFill>
                  <a:srgbClr val="FF0000"/>
                </a:solidFill>
                <a:latin typeface="Arial" panose="020B0604020202020204" pitchFamily="34" charset="0"/>
                <a:cs typeface="Arial" panose="020B0604020202020204" pitchFamily="34" charset="0"/>
              </a:rPr>
              <a:t>specifically</a:t>
            </a:r>
            <a:r>
              <a:rPr lang="en-US" sz="2400" dirty="0">
                <a:latin typeface="Arial" panose="020B0604020202020204" pitchFamily="34" charset="0"/>
                <a:cs typeface="Arial" panose="020B0604020202020204" pitchFamily="34" charset="0"/>
              </a:rPr>
              <a:t> for SCADA. Ther</a:t>
            </a:r>
            <a:r>
              <a:rPr lang="en-US" dirty="0">
                <a:latin typeface="Arial" panose="020B0604020202020204" pitchFamily="34" charset="0"/>
                <a:cs typeface="Arial" panose="020B0604020202020204" pitchFamily="34" charset="0"/>
              </a:rPr>
              <a:t>e was one before this one called Modbus.</a:t>
            </a:r>
            <a:endParaRPr lang="en-US" sz="2400" dirty="0">
              <a:latin typeface="Arial" panose="020B0604020202020204" pitchFamily="34" charset="0"/>
              <a:cs typeface="Arial" panose="020B0604020202020204" pitchFamily="34" charset="0"/>
            </a:endParaRPr>
          </a:p>
          <a:p>
            <a:pPr marL="457200" lvl="1" indent="0">
              <a:buNone/>
            </a:pP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DNP3 is an </a:t>
            </a:r>
            <a:r>
              <a:rPr lang="en-US" sz="2400" dirty="0">
                <a:solidFill>
                  <a:srgbClr val="FF0000"/>
                </a:solidFill>
                <a:latin typeface="Arial" panose="020B0604020202020204" pitchFamily="34" charset="0"/>
                <a:cs typeface="Arial" panose="020B0604020202020204" pitchFamily="34" charset="0"/>
              </a:rPr>
              <a:t>open protocol standard.</a:t>
            </a:r>
          </a:p>
          <a:p>
            <a:pPr marL="457200" lvl="1" indent="0">
              <a:buNone/>
            </a:pPr>
            <a:endParaRPr lang="en-US" sz="2400" dirty="0">
              <a:solidFill>
                <a:srgbClr val="FF0000"/>
              </a:solidFill>
              <a:latin typeface="Arial" panose="020B0604020202020204" pitchFamily="34" charset="0"/>
              <a:cs typeface="Arial" panose="020B0604020202020204" pitchFamily="34"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91345B13-F027-4217-B27B-7E13B7FF38D1}" type="slidenum">
              <a:rPr lang="en-US" smtClean="0"/>
              <a:pPr/>
              <a:t>25</a:t>
            </a:fld>
            <a:endParaRPr lang="en-US" dirty="0"/>
          </a:p>
        </p:txBody>
      </p:sp>
      <p:pic>
        <p:nvPicPr>
          <p:cNvPr id="7" name="Picture 6">
            <a:extLst>
              <a:ext uri="{FF2B5EF4-FFF2-40B4-BE49-F238E27FC236}">
                <a16:creationId xmlns:a16="http://schemas.microsoft.com/office/drawing/2014/main" id="{4BF1AEEC-6C45-4DAF-A001-C35DA64E2C7F}"/>
              </a:ext>
            </a:extLst>
          </p:cNvPr>
          <p:cNvPicPr>
            <a:picLocks noChangeAspect="1"/>
          </p:cNvPicPr>
          <p:nvPr/>
        </p:nvPicPr>
        <p:blipFill>
          <a:blip r:embed="rId2"/>
          <a:stretch>
            <a:fillRect/>
          </a:stretch>
        </p:blipFill>
        <p:spPr>
          <a:xfrm>
            <a:off x="4267200" y="6096000"/>
            <a:ext cx="946572" cy="722191"/>
          </a:xfrm>
          <a:prstGeom prst="rect">
            <a:avLst/>
          </a:prstGeom>
        </p:spPr>
      </p:pic>
      <p:sp>
        <p:nvSpPr>
          <p:cNvPr id="6" name="Date Placeholder 5">
            <a:extLst>
              <a:ext uri="{FF2B5EF4-FFF2-40B4-BE49-F238E27FC236}">
                <a16:creationId xmlns:a16="http://schemas.microsoft.com/office/drawing/2014/main" id="{CB4F0F9B-8E34-4D48-A6F3-D416095B34A3}"/>
              </a:ext>
            </a:extLst>
          </p:cNvPr>
          <p:cNvSpPr>
            <a:spLocks noGrp="1"/>
          </p:cNvSpPr>
          <p:nvPr>
            <p:ph type="dt" sz="half" idx="10"/>
          </p:nvPr>
        </p:nvSpPr>
        <p:spPr/>
        <p:txBody>
          <a:bodyPr/>
          <a:lstStyle/>
          <a:p>
            <a:fld id="{D5428905-8059-41D1-9C19-3672A4575B1F}" type="datetime1">
              <a:rPr lang="en-US" smtClean="0"/>
              <a:t>22-Apr-18</a:t>
            </a:fld>
            <a:endParaRPr lang="en-US"/>
          </a:p>
        </p:txBody>
      </p:sp>
    </p:spTree>
    <p:extLst>
      <p:ext uri="{BB962C8B-B14F-4D97-AF65-F5344CB8AC3E}">
        <p14:creationId xmlns:p14="http://schemas.microsoft.com/office/powerpoint/2010/main" val="2261016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1991B69-19BA-9148-8CB9-753E0FDB68DD}"/>
              </a:ext>
            </a:extLst>
          </p:cNvPr>
          <p:cNvSpPr>
            <a:spLocks noGrp="1"/>
          </p:cNvSpPr>
          <p:nvPr>
            <p:ph type="title"/>
          </p:nvPr>
        </p:nvSpPr>
        <p:spPr/>
        <p:txBody>
          <a:bodyPr>
            <a:normAutofit/>
          </a:bodyPr>
          <a:lstStyle/>
          <a:p>
            <a:pPr eaLnBrk="1" hangingPunct="1"/>
            <a:r>
              <a:rPr lang="en-US" altLang="en-US" dirty="0">
                <a:latin typeface="Arial" panose="020B0604020202020204" pitchFamily="34" charset="0"/>
                <a:cs typeface="Arial" panose="020B0604020202020204" pitchFamily="34" charset="0"/>
              </a:rPr>
              <a:t>SCADA vulnerability points</a:t>
            </a:r>
          </a:p>
        </p:txBody>
      </p:sp>
      <p:sp>
        <p:nvSpPr>
          <p:cNvPr id="3" name="Content Placeholder 2">
            <a:extLst>
              <a:ext uri="{FF2B5EF4-FFF2-40B4-BE49-F238E27FC236}">
                <a16:creationId xmlns:a16="http://schemas.microsoft.com/office/drawing/2014/main" id="{BA4FF0BF-29FD-6343-8360-1E8DF6F60418}"/>
              </a:ext>
            </a:extLst>
          </p:cNvPr>
          <p:cNvSpPr>
            <a:spLocks noGrp="1"/>
          </p:cNvSpPr>
          <p:nvPr>
            <p:ph idx="1"/>
          </p:nvPr>
        </p:nvSpPr>
        <p:spPr/>
        <p:txBody>
          <a:bodyPr rtlCol="0">
            <a:normAutofit fontScale="70000" lnSpcReduction="20000"/>
          </a:bodyPr>
          <a:lstStyle/>
          <a:p>
            <a:pPr>
              <a:lnSpc>
                <a:spcPct val="170000"/>
              </a:lnSpc>
              <a:defRPr/>
            </a:pPr>
            <a:r>
              <a:rPr lang="en-US" dirty="0"/>
              <a:t>Unused telephone line – war dialing </a:t>
            </a:r>
          </a:p>
          <a:p>
            <a:pPr>
              <a:lnSpc>
                <a:spcPct val="170000"/>
              </a:lnSpc>
              <a:defRPr/>
            </a:pPr>
            <a:r>
              <a:rPr lang="en-US" dirty="0"/>
              <a:t>Use of removable media – </a:t>
            </a:r>
            <a:r>
              <a:rPr lang="en-US" dirty="0" err="1"/>
              <a:t>stuxnet</a:t>
            </a:r>
            <a:r>
              <a:rPr lang="en-US" dirty="0"/>
              <a:t> </a:t>
            </a:r>
          </a:p>
          <a:p>
            <a:pPr>
              <a:lnSpc>
                <a:spcPct val="170000"/>
              </a:lnSpc>
              <a:defRPr/>
            </a:pPr>
            <a:r>
              <a:rPr lang="en-US" dirty="0"/>
              <a:t>Infected Bluetooth enabled devices</a:t>
            </a:r>
          </a:p>
          <a:p>
            <a:pPr>
              <a:lnSpc>
                <a:spcPct val="170000"/>
              </a:lnSpc>
              <a:defRPr/>
            </a:pPr>
            <a:r>
              <a:rPr lang="en-US" dirty="0"/>
              <a:t>Wi-Fi enabled computer that has Ethernet connection to SCADA system </a:t>
            </a:r>
          </a:p>
          <a:p>
            <a:pPr>
              <a:lnSpc>
                <a:spcPct val="170000"/>
              </a:lnSpc>
              <a:defRPr/>
            </a:pPr>
            <a:r>
              <a:rPr lang="en-US" dirty="0"/>
              <a:t>Insufficiently secure Wi-Fi</a:t>
            </a:r>
          </a:p>
          <a:p>
            <a:pPr>
              <a:lnSpc>
                <a:spcPct val="170000"/>
              </a:lnSpc>
              <a:defRPr/>
            </a:pPr>
            <a:r>
              <a:rPr lang="en-US" dirty="0"/>
              <a:t>Corporate LAN /WAN </a:t>
            </a:r>
          </a:p>
          <a:p>
            <a:pPr>
              <a:lnSpc>
                <a:spcPct val="170000"/>
              </a:lnSpc>
              <a:defRPr/>
            </a:pPr>
            <a:r>
              <a:rPr lang="en-US" dirty="0"/>
              <a:t>Corporate web server email servers internet gateways </a:t>
            </a:r>
          </a:p>
        </p:txBody>
      </p:sp>
      <p:sp>
        <p:nvSpPr>
          <p:cNvPr id="2" name="Date Placeholder 1">
            <a:extLst>
              <a:ext uri="{FF2B5EF4-FFF2-40B4-BE49-F238E27FC236}">
                <a16:creationId xmlns:a16="http://schemas.microsoft.com/office/drawing/2014/main" id="{BCB2AC49-48DD-4060-8C4C-F47FE1637674}"/>
              </a:ext>
            </a:extLst>
          </p:cNvPr>
          <p:cNvSpPr>
            <a:spLocks noGrp="1"/>
          </p:cNvSpPr>
          <p:nvPr>
            <p:ph type="dt" sz="half" idx="10"/>
          </p:nvPr>
        </p:nvSpPr>
        <p:spPr/>
        <p:txBody>
          <a:bodyPr/>
          <a:lstStyle/>
          <a:p>
            <a:fld id="{A00D4049-1215-4B31-9F5E-CF22E806C601}" type="datetime1">
              <a:rPr lang="en-US" smtClean="0"/>
              <a:t>22-Apr-18</a:t>
            </a:fld>
            <a:endParaRPr lang="en-US"/>
          </a:p>
        </p:txBody>
      </p:sp>
      <p:sp>
        <p:nvSpPr>
          <p:cNvPr id="5" name="Slide Number Placeholder 4">
            <a:extLst>
              <a:ext uri="{FF2B5EF4-FFF2-40B4-BE49-F238E27FC236}">
                <a16:creationId xmlns:a16="http://schemas.microsoft.com/office/drawing/2014/main" id="{0FE9B5A7-AFE3-4F6F-98A7-79FC14753A4F}"/>
              </a:ext>
            </a:extLst>
          </p:cNvPr>
          <p:cNvSpPr>
            <a:spLocks noGrp="1"/>
          </p:cNvSpPr>
          <p:nvPr>
            <p:ph type="sldNum" sz="quarter" idx="12"/>
          </p:nvPr>
        </p:nvSpPr>
        <p:spPr/>
        <p:txBody>
          <a:bodyPr/>
          <a:lstStyle/>
          <a:p>
            <a:fld id="{0A64AEDE-BC9A-40D2-869A-94CC3AA672AF}" type="slidenum">
              <a:rPr lang="en-US" smtClean="0"/>
              <a:t>26</a:t>
            </a:fld>
            <a:endParaRPr lang="en-US"/>
          </a:p>
        </p:txBody>
      </p:sp>
      <p:pic>
        <p:nvPicPr>
          <p:cNvPr id="7" name="Picture 6">
            <a:extLst>
              <a:ext uri="{FF2B5EF4-FFF2-40B4-BE49-F238E27FC236}">
                <a16:creationId xmlns:a16="http://schemas.microsoft.com/office/drawing/2014/main" id="{50A79DD8-A094-47EE-B3AE-E66A3A658542}"/>
              </a:ext>
            </a:extLst>
          </p:cNvPr>
          <p:cNvPicPr>
            <a:picLocks noChangeAspect="1"/>
          </p:cNvPicPr>
          <p:nvPr/>
        </p:nvPicPr>
        <p:blipFill>
          <a:blip r:embed="rId3"/>
          <a:stretch>
            <a:fillRect/>
          </a:stretch>
        </p:blipFill>
        <p:spPr>
          <a:xfrm>
            <a:off x="4267200" y="6096000"/>
            <a:ext cx="946572" cy="722191"/>
          </a:xfrm>
          <a:prstGeom prst="rect">
            <a:avLst/>
          </a:prstGeom>
        </p:spPr>
      </p:pic>
    </p:spTree>
    <p:extLst>
      <p:ext uri="{BB962C8B-B14F-4D97-AF65-F5344CB8AC3E}">
        <p14:creationId xmlns:p14="http://schemas.microsoft.com/office/powerpoint/2010/main" val="3085347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352" y="1600200"/>
            <a:ext cx="7314248" cy="4419600"/>
          </a:xfrm>
        </p:spPr>
        <p:txBody>
          <a:bodyPr>
            <a:normAutofit fontScale="62500" lnSpcReduction="20000"/>
          </a:bodyPr>
          <a:lstStyle/>
          <a:p>
            <a:r>
              <a:rPr lang="en-US" dirty="0"/>
              <a:t>Over the past few years, an alarming number of cyber attacks, viruses and data breaches have targeted critical infrastructure SCADA systems.</a:t>
            </a:r>
          </a:p>
          <a:p>
            <a:pPr>
              <a:lnSpc>
                <a:spcPct val="250000"/>
              </a:lnSpc>
              <a:defRPr/>
            </a:pPr>
            <a:r>
              <a:rPr lang="en-US" dirty="0"/>
              <a:t>Like: Web servers or SQL attacks, Email attacks, Zombie recruitment, DDOS attacks </a:t>
            </a:r>
          </a:p>
          <a:p>
            <a:r>
              <a:rPr lang="en-US" dirty="0"/>
              <a:t>Examples</a:t>
            </a:r>
          </a:p>
          <a:p>
            <a:pPr lvl="1"/>
            <a:r>
              <a:rPr lang="en-US" b="1" dirty="0"/>
              <a:t>Stuxnet - </a:t>
            </a:r>
            <a:r>
              <a:rPr lang="en-US" dirty="0"/>
              <a:t>Worm (Reportedly 1/5th of Iran’s nuclear centrifuges were ruined)</a:t>
            </a:r>
            <a:br>
              <a:rPr lang="en-US" dirty="0"/>
            </a:br>
            <a:r>
              <a:rPr lang="en-US" dirty="0"/>
              <a:t>	</a:t>
            </a:r>
            <a:r>
              <a:rPr lang="en-US" b="1" dirty="0"/>
              <a:t>Scary Part: </a:t>
            </a:r>
            <a:r>
              <a:rPr lang="en-US" dirty="0"/>
              <a:t>Stuxnet’s design and architecture are not domain-specific and it 		could be tailored as a platform for attacking modern SCADA and PLC.</a:t>
            </a:r>
          </a:p>
          <a:p>
            <a:pPr marL="457200" lvl="1" indent="0">
              <a:buNone/>
            </a:pPr>
            <a:endParaRPr lang="en-US" dirty="0"/>
          </a:p>
          <a:p>
            <a:pPr lvl="1"/>
            <a:r>
              <a:rPr lang="en-US" b="1" dirty="0"/>
              <a:t>Flame - </a:t>
            </a:r>
            <a:r>
              <a:rPr lang="en-US" dirty="0"/>
              <a:t>Worm (Attacks computers running the Windows , Used for targeted cyber 		espionage in Middle Eastern countries)</a:t>
            </a:r>
            <a:br>
              <a:rPr lang="en-US" dirty="0"/>
            </a:br>
            <a:r>
              <a:rPr lang="en-US" sz="1900" dirty="0"/>
              <a:t>	</a:t>
            </a:r>
            <a:r>
              <a:rPr lang="en-US" b="1" dirty="0"/>
              <a:t> Scary Part: </a:t>
            </a:r>
            <a:r>
              <a:rPr lang="en-US" dirty="0"/>
              <a:t>via USB stick Can record audio, screenshots, keyboard activity and 		network traffic, also records Skype conversations  </a:t>
            </a:r>
          </a:p>
          <a:p>
            <a:pPr marL="457200" lvl="1" indent="0">
              <a:buNone/>
            </a:pPr>
            <a:endParaRPr lang="en-US" dirty="0"/>
          </a:p>
        </p:txBody>
      </p:sp>
      <p:sp>
        <p:nvSpPr>
          <p:cNvPr id="2" name="Date Placeholder 1">
            <a:extLst>
              <a:ext uri="{FF2B5EF4-FFF2-40B4-BE49-F238E27FC236}">
                <a16:creationId xmlns:a16="http://schemas.microsoft.com/office/drawing/2014/main" id="{A29AE424-565B-45BC-8CC9-497F9D5BBF21}"/>
              </a:ext>
            </a:extLst>
          </p:cNvPr>
          <p:cNvSpPr>
            <a:spLocks noGrp="1"/>
          </p:cNvSpPr>
          <p:nvPr>
            <p:ph type="dt" sz="half" idx="10"/>
          </p:nvPr>
        </p:nvSpPr>
        <p:spPr/>
        <p:txBody>
          <a:bodyPr/>
          <a:lstStyle/>
          <a:p>
            <a:fld id="{093FD544-0F21-46A2-8360-E035E68FB0FE}" type="datetime1">
              <a:rPr lang="en-US" smtClean="0"/>
              <a:t>22-Apr-18</a:t>
            </a:fld>
            <a:endParaRPr lang="en-US"/>
          </a:p>
        </p:txBody>
      </p:sp>
      <p:sp>
        <p:nvSpPr>
          <p:cNvPr id="7" name="Slide Number Placeholder 6">
            <a:extLst>
              <a:ext uri="{FF2B5EF4-FFF2-40B4-BE49-F238E27FC236}">
                <a16:creationId xmlns:a16="http://schemas.microsoft.com/office/drawing/2014/main" id="{FAB3B653-BC7D-4126-A22F-5B2FE462957F}"/>
              </a:ext>
            </a:extLst>
          </p:cNvPr>
          <p:cNvSpPr>
            <a:spLocks noGrp="1"/>
          </p:cNvSpPr>
          <p:nvPr>
            <p:ph type="sldNum" sz="quarter" idx="12"/>
          </p:nvPr>
        </p:nvSpPr>
        <p:spPr/>
        <p:txBody>
          <a:bodyPr/>
          <a:lstStyle/>
          <a:p>
            <a:fld id="{0A64AEDE-BC9A-40D2-869A-94CC3AA672AF}" type="slidenum">
              <a:rPr lang="en-US" smtClean="0"/>
              <a:t>27</a:t>
            </a:fld>
            <a:endParaRPr lang="en-US"/>
          </a:p>
        </p:txBody>
      </p:sp>
      <p:sp>
        <p:nvSpPr>
          <p:cNvPr id="6" name="Rectangle 1"/>
          <p:cNvSpPr txBox="1">
            <a:spLocks noChangeArrowheads="1"/>
          </p:cNvSpPr>
          <p:nvPr/>
        </p:nvSpPr>
        <p:spPr bwMode="auto">
          <a:xfrm>
            <a:off x="762000" y="381001"/>
            <a:ext cx="7696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491" tIns="33746" rIns="67491" bIns="33746" numCol="1" anchor="t" anchorCtr="0" compatLnSpc="1">
            <a:prstTxWarp prst="textNoShape">
              <a:avLst/>
            </a:prstTxWarp>
          </a:bodyPr>
          <a:lstStyle>
            <a:lvl1pPr algn="l" defTabSz="457200"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2pPr>
            <a:lvl3pPr marL="1143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3pPr>
            <a:lvl4pPr marL="1600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4pPr>
            <a:lvl5pPr marL="20574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9pPr>
          </a:lstStyle>
          <a:p>
            <a:pPr>
              <a:lnSpc>
                <a:spcPct val="100000"/>
              </a:lnSpc>
              <a:buClrTx/>
              <a:tabLst>
                <a:tab pos="0" algn="l"/>
                <a:tab pos="342866" algn="l"/>
                <a:tab pos="685732" algn="l"/>
                <a:tab pos="1028597" algn="l"/>
                <a:tab pos="1371463" algn="l"/>
                <a:tab pos="1714328" algn="l"/>
                <a:tab pos="2057195" algn="l"/>
                <a:tab pos="2400060" algn="l"/>
                <a:tab pos="2742926" algn="l"/>
                <a:tab pos="3085792" algn="l"/>
                <a:tab pos="3428657" algn="l"/>
                <a:tab pos="3771523" algn="l"/>
                <a:tab pos="4114388" algn="l"/>
                <a:tab pos="4457255" algn="l"/>
                <a:tab pos="4800120" algn="l"/>
                <a:tab pos="5142986" algn="l"/>
                <a:tab pos="5485851" algn="l"/>
                <a:tab pos="5828717" algn="l"/>
                <a:tab pos="6171583" algn="l"/>
                <a:tab pos="6514448" algn="l"/>
                <a:tab pos="6857315" algn="l"/>
                <a:tab pos="7057319" algn="l"/>
              </a:tabLst>
            </a:pPr>
            <a:r>
              <a:rPr lang="en-US" sz="4400" dirty="0">
                <a:solidFill>
                  <a:schemeClr val="tx1"/>
                </a:solidFill>
                <a:latin typeface="Arial" panose="020B0604020202020204" pitchFamily="34" charset="0"/>
                <a:cs typeface="Arial" panose="020B0604020202020204" pitchFamily="34" charset="0"/>
              </a:rPr>
              <a:t>Various attacks on SCADA</a:t>
            </a:r>
            <a:endParaRPr lang="en-US" altLang="en-US" sz="4400" dirty="0">
              <a:solidFill>
                <a:schemeClr val="tx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C8138EA-1586-4840-A1F8-9B17EC646C51}"/>
              </a:ext>
            </a:extLst>
          </p:cNvPr>
          <p:cNvPicPr>
            <a:picLocks noChangeAspect="1"/>
          </p:cNvPicPr>
          <p:nvPr/>
        </p:nvPicPr>
        <p:blipFill>
          <a:blip r:embed="rId3"/>
          <a:stretch>
            <a:fillRect/>
          </a:stretch>
        </p:blipFill>
        <p:spPr>
          <a:xfrm>
            <a:off x="4267200" y="6096000"/>
            <a:ext cx="946572" cy="722191"/>
          </a:xfrm>
          <a:prstGeom prst="rect">
            <a:avLst/>
          </a:prstGeom>
        </p:spPr>
      </p:pic>
    </p:spTree>
    <p:extLst>
      <p:ext uri="{BB962C8B-B14F-4D97-AF65-F5344CB8AC3E}">
        <p14:creationId xmlns:p14="http://schemas.microsoft.com/office/powerpoint/2010/main" val="30368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352" y="1600200"/>
            <a:ext cx="7314248" cy="4419600"/>
          </a:xfrm>
        </p:spPr>
        <p:txBody>
          <a:bodyPr>
            <a:normAutofit/>
          </a:bodyPr>
          <a:lstStyle/>
          <a:p>
            <a:r>
              <a:rPr lang="en-US" dirty="0"/>
              <a:t>Examples</a:t>
            </a:r>
          </a:p>
          <a:p>
            <a:pPr lvl="1"/>
            <a:r>
              <a:rPr lang="en-US" b="1" dirty="0" err="1"/>
              <a:t>Shamoon</a:t>
            </a:r>
            <a:r>
              <a:rPr lang="en-US" b="1" dirty="0"/>
              <a:t> </a:t>
            </a:r>
            <a:r>
              <a:rPr lang="en-US" dirty="0"/>
              <a:t>(Similar to Flame - attacks computers running the Windows )</a:t>
            </a:r>
            <a:br>
              <a:rPr lang="en-US" dirty="0"/>
            </a:br>
            <a:r>
              <a:rPr lang="en-US" dirty="0"/>
              <a:t>	</a:t>
            </a:r>
            <a:r>
              <a:rPr lang="en-US" sz="3200" b="1" dirty="0">
                <a:solidFill>
                  <a:prstClr val="black"/>
                </a:solidFill>
              </a:rPr>
              <a:t> </a:t>
            </a:r>
            <a:r>
              <a:rPr lang="en-US" b="1" dirty="0"/>
              <a:t>Scary Part: : </a:t>
            </a:r>
            <a:r>
              <a:rPr lang="en-US" dirty="0"/>
              <a:t>Once a system is infected, the virus continues to erase files from a file system Finally, the virus will overwrite the master boot record of the system to prevent it from booting</a:t>
            </a:r>
          </a:p>
          <a:p>
            <a:pPr marL="457200" lvl="1" indent="0">
              <a:buNone/>
            </a:pPr>
            <a:endParaRPr lang="en-US" b="1" dirty="0"/>
          </a:p>
          <a:p>
            <a:pPr lvl="1"/>
            <a:r>
              <a:rPr lang="en-US" b="1" dirty="0"/>
              <a:t>Red October</a:t>
            </a:r>
          </a:p>
          <a:p>
            <a:pPr lvl="1"/>
            <a:r>
              <a:rPr lang="en-US" b="1" dirty="0"/>
              <a:t>DragonFly</a:t>
            </a:r>
          </a:p>
        </p:txBody>
      </p:sp>
      <p:sp>
        <p:nvSpPr>
          <p:cNvPr id="2" name="Date Placeholder 1">
            <a:extLst>
              <a:ext uri="{FF2B5EF4-FFF2-40B4-BE49-F238E27FC236}">
                <a16:creationId xmlns:a16="http://schemas.microsoft.com/office/drawing/2014/main" id="{A29AE424-565B-45BC-8CC9-497F9D5BBF2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3FD544-0F21-46A2-8360-E035E68FB0FE}"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22-Apr-18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AB3B653-BC7D-4126-A22F-5B2FE46295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4AEDE-BC9A-40D2-869A-94CC3AA672A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1"/>
          <p:cNvSpPr txBox="1">
            <a:spLocks noChangeArrowheads="1"/>
          </p:cNvSpPr>
          <p:nvPr/>
        </p:nvSpPr>
        <p:spPr bwMode="auto">
          <a:xfrm>
            <a:off x="762000" y="381000"/>
            <a:ext cx="7772400" cy="914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491" tIns="33746" rIns="67491" bIns="33746" numCol="1" anchor="t" anchorCtr="0" compatLnSpc="1">
            <a:prstTxWarp prst="textNoShape">
              <a:avLst/>
            </a:prstTxWarp>
          </a:bodyPr>
          <a:lstStyle>
            <a:lvl1pPr algn="l" defTabSz="457200"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2pPr>
            <a:lvl3pPr marL="1143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3pPr>
            <a:lvl4pPr marL="1600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4pPr>
            <a:lvl5pPr marL="20574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Calibri" panose="020F0502020204030204" pitchFamily="34" charset="0"/>
                <a:ea typeface="Microsoft YaHei" panose="020B0503020204020204" pitchFamily="34" charset="-122"/>
              </a:defRPr>
            </a:lvl9pPr>
          </a:lstStyle>
          <a:p>
            <a:pPr marL="0" marR="0" lvl="0" indent="0" algn="ctr" defTabSz="457200" rtl="0" eaLnBrk="1" fontAlgn="base" latinLnBrk="0" hangingPunct="1">
              <a:lnSpc>
                <a:spcPct val="100000"/>
              </a:lnSpc>
              <a:spcBef>
                <a:spcPct val="0"/>
              </a:spcBef>
              <a:spcAft>
                <a:spcPct val="0"/>
              </a:spcAft>
              <a:buClrTx/>
              <a:buSzPct val="100000"/>
              <a:buFont typeface="Times New Roman" panose="02020603050405020304" pitchFamily="18" charset="0"/>
              <a:buNone/>
              <a:tabLst>
                <a:tab pos="0" algn="l"/>
                <a:tab pos="342866" algn="l"/>
                <a:tab pos="685732" algn="l"/>
                <a:tab pos="1028597" algn="l"/>
                <a:tab pos="1371463" algn="l"/>
                <a:tab pos="1714328" algn="l"/>
                <a:tab pos="2057195" algn="l"/>
                <a:tab pos="2400060" algn="l"/>
                <a:tab pos="2742926" algn="l"/>
                <a:tab pos="3085792" algn="l"/>
                <a:tab pos="3428657" algn="l"/>
                <a:tab pos="3771523" algn="l"/>
                <a:tab pos="4114388" algn="l"/>
                <a:tab pos="4457255" algn="l"/>
                <a:tab pos="4800120" algn="l"/>
                <a:tab pos="5142986" algn="l"/>
                <a:tab pos="5485851" algn="l"/>
                <a:tab pos="5828717" algn="l"/>
                <a:tab pos="6171583" algn="l"/>
                <a:tab pos="6514448" algn="l"/>
                <a:tab pos="6857315" algn="l"/>
                <a:tab pos="7057319" algn="l"/>
              </a:tabLst>
              <a:defRPr/>
            </a:pPr>
            <a:r>
              <a:rPr kumimoji="0" lang="en-US" sz="44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Various attacks on SCADA</a:t>
            </a:r>
            <a:br>
              <a:rPr kumimoji="0" lang="en-US" sz="44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Con’t</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a:t>
            </a:r>
            <a:endPar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p:txBody>
      </p:sp>
      <p:pic>
        <p:nvPicPr>
          <p:cNvPr id="9" name="Picture 8">
            <a:extLst>
              <a:ext uri="{FF2B5EF4-FFF2-40B4-BE49-F238E27FC236}">
                <a16:creationId xmlns:a16="http://schemas.microsoft.com/office/drawing/2014/main" id="{5C8138EA-1586-4840-A1F8-9B17EC646C51}"/>
              </a:ext>
            </a:extLst>
          </p:cNvPr>
          <p:cNvPicPr>
            <a:picLocks noChangeAspect="1"/>
          </p:cNvPicPr>
          <p:nvPr/>
        </p:nvPicPr>
        <p:blipFill>
          <a:blip r:embed="rId3"/>
          <a:stretch>
            <a:fillRect/>
          </a:stretch>
        </p:blipFill>
        <p:spPr>
          <a:xfrm>
            <a:off x="4267200" y="6096000"/>
            <a:ext cx="946572" cy="722191"/>
          </a:xfrm>
          <a:prstGeom prst="rect">
            <a:avLst/>
          </a:prstGeom>
        </p:spPr>
      </p:pic>
    </p:spTree>
    <p:extLst>
      <p:ext uri="{BB962C8B-B14F-4D97-AF65-F5344CB8AC3E}">
        <p14:creationId xmlns:p14="http://schemas.microsoft.com/office/powerpoint/2010/main" val="359198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D0E16F1-A801-9E44-A2CA-5EEDB8487416}"/>
              </a:ext>
            </a:extLst>
          </p:cNvPr>
          <p:cNvSpPr>
            <a:spLocks noGrp="1"/>
          </p:cNvSpPr>
          <p:nvPr>
            <p:ph type="title"/>
          </p:nvPr>
        </p:nvSpPr>
        <p:spPr/>
        <p:txBody>
          <a:bodyPr>
            <a:normAutofit/>
          </a:bodyPr>
          <a:lstStyle/>
          <a:p>
            <a:pPr eaLnBrk="1" hangingPunct="1"/>
            <a:r>
              <a:rPr lang="en-US" altLang="en-US" dirty="0">
                <a:latin typeface="Arial" panose="020B0604020202020204" pitchFamily="34" charset="0"/>
                <a:cs typeface="Arial" panose="020B0604020202020204" pitchFamily="34" charset="0"/>
              </a:rPr>
              <a:t>SCADA attacks</a:t>
            </a:r>
          </a:p>
        </p:txBody>
      </p:sp>
      <p:sp>
        <p:nvSpPr>
          <p:cNvPr id="3" name="Content Placeholder 2">
            <a:extLst>
              <a:ext uri="{FF2B5EF4-FFF2-40B4-BE49-F238E27FC236}">
                <a16:creationId xmlns:a16="http://schemas.microsoft.com/office/drawing/2014/main" id="{C42719F3-3D45-1743-8792-08821AF507BA}"/>
              </a:ext>
            </a:extLst>
          </p:cNvPr>
          <p:cNvSpPr>
            <a:spLocks noGrp="1"/>
          </p:cNvSpPr>
          <p:nvPr>
            <p:ph idx="1"/>
          </p:nvPr>
        </p:nvSpPr>
        <p:spPr/>
        <p:txBody>
          <a:bodyPr rtlCol="0">
            <a:normAutofit/>
          </a:bodyPr>
          <a:lstStyle/>
          <a:p>
            <a:pPr>
              <a:defRPr/>
            </a:pPr>
            <a:r>
              <a:rPr lang="en-US" dirty="0"/>
              <a:t>Internal attacks </a:t>
            </a:r>
          </a:p>
          <a:p>
            <a:pPr lvl="1">
              <a:buSzPct val="50000"/>
              <a:buFont typeface="Wingdings" pitchFamily="2" charset="2"/>
              <a:buChar char="q"/>
              <a:defRPr/>
            </a:pPr>
            <a:r>
              <a:rPr lang="en-US" dirty="0"/>
              <a:t>Employee </a:t>
            </a:r>
          </a:p>
          <a:p>
            <a:pPr lvl="1">
              <a:buSzPct val="50000"/>
              <a:buFont typeface="Wingdings" pitchFamily="2" charset="2"/>
              <a:buChar char="q"/>
              <a:defRPr/>
            </a:pPr>
            <a:r>
              <a:rPr lang="en-US" dirty="0"/>
              <a:t>Contractor</a:t>
            </a:r>
          </a:p>
          <a:p>
            <a:pPr>
              <a:defRPr/>
            </a:pPr>
            <a:r>
              <a:rPr lang="en-US" dirty="0"/>
              <a:t>External attacks </a:t>
            </a:r>
          </a:p>
          <a:p>
            <a:pPr lvl="1">
              <a:buSzPct val="50000"/>
              <a:buFont typeface="Wingdings" pitchFamily="2" charset="2"/>
              <a:buChar char="q"/>
              <a:defRPr/>
            </a:pPr>
            <a:r>
              <a:rPr lang="en-US" dirty="0"/>
              <a:t>Non specific- malware , hackers</a:t>
            </a:r>
          </a:p>
          <a:p>
            <a:pPr lvl="1">
              <a:buSzPct val="50000"/>
              <a:buFont typeface="Wingdings" pitchFamily="2" charset="2"/>
              <a:buChar char="q"/>
              <a:defRPr/>
            </a:pPr>
            <a:r>
              <a:rPr lang="en-US" dirty="0"/>
              <a:t>Targeted</a:t>
            </a:r>
          </a:p>
          <a:p>
            <a:pPr lvl="2">
              <a:buSzPct val="50000"/>
              <a:buFont typeface="Wingdings" pitchFamily="2" charset="2"/>
              <a:buChar char="q"/>
              <a:defRPr/>
            </a:pPr>
            <a:r>
              <a:rPr lang="en-US" dirty="0"/>
              <a:t>Special knowledge – former insider </a:t>
            </a:r>
          </a:p>
          <a:p>
            <a:pPr lvl="2">
              <a:buSzPct val="50000"/>
              <a:buFont typeface="Wingdings" pitchFamily="2" charset="2"/>
              <a:buChar char="q"/>
              <a:defRPr/>
            </a:pPr>
            <a:r>
              <a:rPr lang="en-US" dirty="0"/>
              <a:t>No special knowledge –hacker terrorist</a:t>
            </a:r>
          </a:p>
          <a:p>
            <a:pPr lvl="1">
              <a:buSzPct val="50000"/>
              <a:buFont typeface="Wingdings" pitchFamily="2" charset="2"/>
              <a:buChar char="q"/>
              <a:defRPr/>
            </a:pPr>
            <a:r>
              <a:rPr lang="en-US" dirty="0"/>
              <a:t>Natural disaster </a:t>
            </a:r>
          </a:p>
          <a:p>
            <a:pPr lvl="1">
              <a:buSzPct val="50000"/>
              <a:buFont typeface="Wingdings" pitchFamily="2" charset="2"/>
              <a:buChar char="q"/>
              <a:defRPr/>
            </a:pPr>
            <a:r>
              <a:rPr lang="en-US" dirty="0"/>
              <a:t>Manmade disasters</a:t>
            </a:r>
          </a:p>
        </p:txBody>
      </p:sp>
      <p:sp>
        <p:nvSpPr>
          <p:cNvPr id="2" name="Date Placeholder 1">
            <a:extLst>
              <a:ext uri="{FF2B5EF4-FFF2-40B4-BE49-F238E27FC236}">
                <a16:creationId xmlns:a16="http://schemas.microsoft.com/office/drawing/2014/main" id="{51A99A3E-6143-438D-AEE4-968E2414694F}"/>
              </a:ext>
            </a:extLst>
          </p:cNvPr>
          <p:cNvSpPr>
            <a:spLocks noGrp="1"/>
          </p:cNvSpPr>
          <p:nvPr>
            <p:ph type="dt" sz="half" idx="10"/>
          </p:nvPr>
        </p:nvSpPr>
        <p:spPr/>
        <p:txBody>
          <a:bodyPr/>
          <a:lstStyle/>
          <a:p>
            <a:fld id="{0BC4F65C-AEB1-4447-9DA8-819261EEBE7A}" type="datetime1">
              <a:rPr lang="en-US" smtClean="0"/>
              <a:t>22-Apr-18</a:t>
            </a:fld>
            <a:endParaRPr lang="en-US"/>
          </a:p>
        </p:txBody>
      </p:sp>
      <p:sp>
        <p:nvSpPr>
          <p:cNvPr id="5" name="Slide Number Placeholder 4">
            <a:extLst>
              <a:ext uri="{FF2B5EF4-FFF2-40B4-BE49-F238E27FC236}">
                <a16:creationId xmlns:a16="http://schemas.microsoft.com/office/drawing/2014/main" id="{539DDEDA-3BA9-4E55-BDD1-42B66E49712F}"/>
              </a:ext>
            </a:extLst>
          </p:cNvPr>
          <p:cNvSpPr>
            <a:spLocks noGrp="1"/>
          </p:cNvSpPr>
          <p:nvPr>
            <p:ph type="sldNum" sz="quarter" idx="12"/>
          </p:nvPr>
        </p:nvSpPr>
        <p:spPr/>
        <p:txBody>
          <a:bodyPr/>
          <a:lstStyle/>
          <a:p>
            <a:fld id="{0A64AEDE-BC9A-40D2-869A-94CC3AA672AF}" type="slidenum">
              <a:rPr lang="en-US" smtClean="0"/>
              <a:t>29</a:t>
            </a:fld>
            <a:endParaRPr lang="en-US"/>
          </a:p>
        </p:txBody>
      </p:sp>
      <p:pic>
        <p:nvPicPr>
          <p:cNvPr id="7" name="Picture 6">
            <a:extLst>
              <a:ext uri="{FF2B5EF4-FFF2-40B4-BE49-F238E27FC236}">
                <a16:creationId xmlns:a16="http://schemas.microsoft.com/office/drawing/2014/main" id="{3D356FFF-7E9B-481A-8F0F-135065257793}"/>
              </a:ext>
            </a:extLst>
          </p:cNvPr>
          <p:cNvPicPr>
            <a:picLocks noChangeAspect="1"/>
          </p:cNvPicPr>
          <p:nvPr/>
        </p:nvPicPr>
        <p:blipFill>
          <a:blip r:embed="rId3"/>
          <a:stretch>
            <a:fillRect/>
          </a:stretch>
        </p:blipFill>
        <p:spPr>
          <a:xfrm>
            <a:off x="4267200" y="6096000"/>
            <a:ext cx="946572" cy="722191"/>
          </a:xfrm>
          <a:prstGeom prst="rect">
            <a:avLst/>
          </a:prstGeom>
        </p:spPr>
      </p:pic>
    </p:spTree>
    <p:extLst>
      <p:ext uri="{BB962C8B-B14F-4D97-AF65-F5344CB8AC3E}">
        <p14:creationId xmlns:p14="http://schemas.microsoft.com/office/powerpoint/2010/main" val="238944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27F0-8B72-4BC9-9158-54EE3B44D0F1}"/>
              </a:ext>
            </a:extLst>
          </p:cNvPr>
          <p:cNvSpPr>
            <a:spLocks noGrp="1"/>
          </p:cNvSpPr>
          <p:nvPr>
            <p:ph type="title"/>
          </p:nvPr>
        </p:nvSpPr>
        <p:spPr>
          <a:xfrm>
            <a:off x="609600" y="76200"/>
            <a:ext cx="7886700" cy="1325563"/>
          </a:xfrm>
        </p:spPr>
        <p:txBody>
          <a:bodyPr vert="horz" lIns="91440" tIns="45720" rIns="91440" bIns="45720" rtlCol="0" anchor="ctr">
            <a:normAutofit/>
          </a:bodyPr>
          <a:lstStyle/>
          <a:p>
            <a:pPr algn="ctr" defTabSz="914400"/>
            <a:r>
              <a:rPr lang="en-US" sz="4000" b="1" cap="all" dirty="0"/>
              <a:t>BACKGROUND</a:t>
            </a:r>
            <a:endParaRPr lang="en-US" sz="4000" dirty="0"/>
          </a:p>
        </p:txBody>
      </p:sp>
      <p:sp>
        <p:nvSpPr>
          <p:cNvPr id="4" name="Slide Number Placeholder 3">
            <a:extLst>
              <a:ext uri="{FF2B5EF4-FFF2-40B4-BE49-F238E27FC236}">
                <a16:creationId xmlns:a16="http://schemas.microsoft.com/office/drawing/2014/main" id="{86E992F6-D463-44EB-8876-C501002F30D4}"/>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0A64AEDE-BC9A-40D2-869A-94CC3AA672AF}" type="slidenum">
              <a:rPr lang="en-US" sz="1200" smtClean="0">
                <a:solidFill>
                  <a:prstClr val="black">
                    <a:tint val="75000"/>
                  </a:prstClr>
                </a:solidFill>
                <a:latin typeface="Calibri" panose="020F0502020204030204"/>
              </a:rPr>
              <a:pPr>
                <a:spcAft>
                  <a:spcPts val="600"/>
                </a:spcAft>
                <a:defRPr/>
              </a:pPr>
              <a:t>3</a:t>
            </a:fld>
            <a:endParaRPr lang="en-US" sz="1200">
              <a:solidFill>
                <a:prstClr val="black">
                  <a:tint val="75000"/>
                </a:prstClr>
              </a:solidFill>
              <a:latin typeface="Calibri" panose="020F0502020204030204"/>
            </a:endParaRPr>
          </a:p>
        </p:txBody>
      </p:sp>
      <p:sp>
        <p:nvSpPr>
          <p:cNvPr id="6" name="TextBox 5">
            <a:extLst>
              <a:ext uri="{FF2B5EF4-FFF2-40B4-BE49-F238E27FC236}">
                <a16:creationId xmlns:a16="http://schemas.microsoft.com/office/drawing/2014/main" id="{A9EB24FF-1D5F-4496-AD6C-B3A6541EB9D8}"/>
              </a:ext>
            </a:extLst>
          </p:cNvPr>
          <p:cNvSpPr txBox="1"/>
          <p:nvPr/>
        </p:nvSpPr>
        <p:spPr>
          <a:xfrm>
            <a:off x="628650" y="1825625"/>
            <a:ext cx="2848355"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pic>
        <p:nvPicPr>
          <p:cNvPr id="9" name="Content Placeholder 6">
            <a:extLst>
              <a:ext uri="{FF2B5EF4-FFF2-40B4-BE49-F238E27FC236}">
                <a16:creationId xmlns:a16="http://schemas.microsoft.com/office/drawing/2014/main" id="{CC8B0A0D-D392-40D4-AA4B-085C74E977E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6800" y="1371600"/>
            <a:ext cx="6855934" cy="4351338"/>
          </a:xfrm>
          <a:prstGeom prst="rect">
            <a:avLst/>
          </a:prstGeom>
        </p:spPr>
      </p:pic>
      <p:pic>
        <p:nvPicPr>
          <p:cNvPr id="7" name="Picture 6">
            <a:extLst>
              <a:ext uri="{FF2B5EF4-FFF2-40B4-BE49-F238E27FC236}">
                <a16:creationId xmlns:a16="http://schemas.microsoft.com/office/drawing/2014/main" id="{9DA9BDBA-C8C2-4038-BE3B-D51A4F59E178}"/>
              </a:ext>
            </a:extLst>
          </p:cNvPr>
          <p:cNvPicPr>
            <a:picLocks noChangeAspect="1"/>
          </p:cNvPicPr>
          <p:nvPr/>
        </p:nvPicPr>
        <p:blipFill>
          <a:blip r:embed="rId4"/>
          <a:stretch>
            <a:fillRect/>
          </a:stretch>
        </p:blipFill>
        <p:spPr>
          <a:xfrm>
            <a:off x="4267200" y="6096000"/>
            <a:ext cx="946572" cy="722191"/>
          </a:xfrm>
          <a:prstGeom prst="rect">
            <a:avLst/>
          </a:prstGeom>
        </p:spPr>
      </p:pic>
      <p:sp>
        <p:nvSpPr>
          <p:cNvPr id="3" name="Date Placeholder 2">
            <a:extLst>
              <a:ext uri="{FF2B5EF4-FFF2-40B4-BE49-F238E27FC236}">
                <a16:creationId xmlns:a16="http://schemas.microsoft.com/office/drawing/2014/main" id="{5BC798FB-FE10-4E67-9335-7B4DF12006A5}"/>
              </a:ext>
            </a:extLst>
          </p:cNvPr>
          <p:cNvSpPr>
            <a:spLocks noGrp="1"/>
          </p:cNvSpPr>
          <p:nvPr>
            <p:ph type="dt" sz="half" idx="10"/>
          </p:nvPr>
        </p:nvSpPr>
        <p:spPr/>
        <p:txBody>
          <a:bodyPr/>
          <a:lstStyle/>
          <a:p>
            <a:fld id="{EB866656-FC0E-4449-80B6-071105F1625F}" type="datetime1">
              <a:rPr lang="en-US" smtClean="0"/>
              <a:t>22-Apr-18</a:t>
            </a:fld>
            <a:endParaRPr lang="en-US"/>
          </a:p>
        </p:txBody>
      </p:sp>
    </p:spTree>
    <p:extLst>
      <p:ext uri="{BB962C8B-B14F-4D97-AF65-F5344CB8AC3E}">
        <p14:creationId xmlns:p14="http://schemas.microsoft.com/office/powerpoint/2010/main" val="1650175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506F1B2-6DF5-DC4C-A804-B86BA0A100E4}"/>
              </a:ext>
            </a:extLst>
          </p:cNvPr>
          <p:cNvSpPr>
            <a:spLocks noGrp="1"/>
          </p:cNvSpPr>
          <p:nvPr>
            <p:ph type="title"/>
          </p:nvPr>
        </p:nvSpPr>
        <p:spPr/>
        <p:txBody>
          <a:bodyPr>
            <a:normAutofit/>
          </a:bodyPr>
          <a:lstStyle/>
          <a:p>
            <a:pPr eaLnBrk="1" hangingPunct="1"/>
            <a:r>
              <a:rPr lang="en-US" altLang="en-US" dirty="0">
                <a:latin typeface="Arial" panose="020B0604020202020204" pitchFamily="34" charset="0"/>
                <a:cs typeface="Arial" panose="020B0604020202020204" pitchFamily="34" charset="0"/>
              </a:rPr>
              <a:t>Protocol based attacks </a:t>
            </a:r>
          </a:p>
        </p:txBody>
      </p:sp>
      <p:sp>
        <p:nvSpPr>
          <p:cNvPr id="3" name="Content Placeholder 2">
            <a:extLst>
              <a:ext uri="{FF2B5EF4-FFF2-40B4-BE49-F238E27FC236}">
                <a16:creationId xmlns:a16="http://schemas.microsoft.com/office/drawing/2014/main" id="{E7D75716-0FF6-494D-8302-8CB6278B0175}"/>
              </a:ext>
            </a:extLst>
          </p:cNvPr>
          <p:cNvSpPr>
            <a:spLocks noGrp="1"/>
          </p:cNvSpPr>
          <p:nvPr>
            <p:ph idx="1"/>
          </p:nvPr>
        </p:nvSpPr>
        <p:spPr/>
        <p:txBody>
          <a:bodyPr rtlCol="0">
            <a:normAutofit fontScale="70000" lnSpcReduction="20000"/>
          </a:bodyPr>
          <a:lstStyle/>
          <a:p>
            <a:pPr>
              <a:lnSpc>
                <a:spcPct val="170000"/>
              </a:lnSpc>
              <a:defRPr/>
            </a:pPr>
            <a:r>
              <a:rPr lang="en-US" dirty="0"/>
              <a:t>All protocols runs on top of IP protocol and IP protocol has its own set of weakness.</a:t>
            </a:r>
          </a:p>
          <a:p>
            <a:pPr>
              <a:lnSpc>
                <a:spcPct val="170000"/>
              </a:lnSpc>
              <a:defRPr/>
            </a:pPr>
            <a:r>
              <a:rPr lang="en-US" dirty="0"/>
              <a:t>The protocol is vulnerable to out-of-order, unexpected or incorrectly formatted packets.</a:t>
            </a:r>
          </a:p>
          <a:p>
            <a:pPr>
              <a:lnSpc>
                <a:spcPct val="170000"/>
              </a:lnSpc>
              <a:defRPr/>
            </a:pPr>
            <a:r>
              <a:rPr lang="en-US" dirty="0"/>
              <a:t>A significant weakness for IEC 61850 is that it maps to MMS (Manufacturing message specification)as the communications platform, which itself has a wide range of potential vulnerabilities.</a:t>
            </a:r>
          </a:p>
          <a:p>
            <a:pPr>
              <a:lnSpc>
                <a:spcPct val="170000"/>
              </a:lnSpc>
              <a:buNone/>
              <a:defRPr/>
            </a:pPr>
            <a:endParaRPr lang="en-US" dirty="0"/>
          </a:p>
          <a:p>
            <a:pPr>
              <a:buNone/>
              <a:defRPr/>
            </a:pPr>
            <a:endParaRPr lang="en-US" dirty="0"/>
          </a:p>
        </p:txBody>
      </p:sp>
      <p:sp>
        <p:nvSpPr>
          <p:cNvPr id="2" name="Date Placeholder 1">
            <a:extLst>
              <a:ext uri="{FF2B5EF4-FFF2-40B4-BE49-F238E27FC236}">
                <a16:creationId xmlns:a16="http://schemas.microsoft.com/office/drawing/2014/main" id="{E817F75F-0C9C-46CB-9977-C8834334C890}"/>
              </a:ext>
            </a:extLst>
          </p:cNvPr>
          <p:cNvSpPr>
            <a:spLocks noGrp="1"/>
          </p:cNvSpPr>
          <p:nvPr>
            <p:ph type="dt" sz="half" idx="10"/>
          </p:nvPr>
        </p:nvSpPr>
        <p:spPr/>
        <p:txBody>
          <a:bodyPr/>
          <a:lstStyle/>
          <a:p>
            <a:fld id="{3A741D8D-EDB9-4B6E-AAFB-EB44554CFA67}" type="datetime1">
              <a:rPr lang="en-US" smtClean="0"/>
              <a:t>22-Apr-18</a:t>
            </a:fld>
            <a:endParaRPr lang="en-US"/>
          </a:p>
        </p:txBody>
      </p:sp>
      <p:sp>
        <p:nvSpPr>
          <p:cNvPr id="5" name="Slide Number Placeholder 4">
            <a:extLst>
              <a:ext uri="{FF2B5EF4-FFF2-40B4-BE49-F238E27FC236}">
                <a16:creationId xmlns:a16="http://schemas.microsoft.com/office/drawing/2014/main" id="{2EA39245-4071-4838-A4FB-7CE5200DAD19}"/>
              </a:ext>
            </a:extLst>
          </p:cNvPr>
          <p:cNvSpPr>
            <a:spLocks noGrp="1"/>
          </p:cNvSpPr>
          <p:nvPr>
            <p:ph type="sldNum" sz="quarter" idx="12"/>
          </p:nvPr>
        </p:nvSpPr>
        <p:spPr/>
        <p:txBody>
          <a:bodyPr/>
          <a:lstStyle/>
          <a:p>
            <a:fld id="{0A64AEDE-BC9A-40D2-869A-94CC3AA672AF}" type="slidenum">
              <a:rPr lang="en-US" smtClean="0"/>
              <a:t>30</a:t>
            </a:fld>
            <a:endParaRPr lang="en-US"/>
          </a:p>
        </p:txBody>
      </p:sp>
      <p:pic>
        <p:nvPicPr>
          <p:cNvPr id="7" name="Picture 6">
            <a:extLst>
              <a:ext uri="{FF2B5EF4-FFF2-40B4-BE49-F238E27FC236}">
                <a16:creationId xmlns:a16="http://schemas.microsoft.com/office/drawing/2014/main" id="{04E0F613-0A8A-4AF3-894D-27C6A1394DF0}"/>
              </a:ext>
            </a:extLst>
          </p:cNvPr>
          <p:cNvPicPr>
            <a:picLocks noChangeAspect="1"/>
          </p:cNvPicPr>
          <p:nvPr/>
        </p:nvPicPr>
        <p:blipFill>
          <a:blip r:embed="rId3"/>
          <a:stretch>
            <a:fillRect/>
          </a:stretch>
        </p:blipFill>
        <p:spPr>
          <a:xfrm>
            <a:off x="4267200" y="6096000"/>
            <a:ext cx="946572" cy="722191"/>
          </a:xfrm>
          <a:prstGeom prst="rect">
            <a:avLst/>
          </a:prstGeom>
        </p:spPr>
      </p:pic>
    </p:spTree>
    <p:extLst>
      <p:ext uri="{BB962C8B-B14F-4D97-AF65-F5344CB8AC3E}">
        <p14:creationId xmlns:p14="http://schemas.microsoft.com/office/powerpoint/2010/main" val="137128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50093" cy="762000"/>
          </a:xfrm>
        </p:spPr>
        <p:txBody>
          <a:bodyPr/>
          <a:lstStyle/>
          <a:p>
            <a:pPr algn="ctr"/>
            <a:r>
              <a:rPr lang="en-US" dirty="0">
                <a:latin typeface="Arial" panose="020B0604020202020204" pitchFamily="34" charset="0"/>
                <a:cs typeface="Arial" panose="020B0604020202020204" pitchFamily="34" charset="0"/>
              </a:rPr>
              <a:t>Attacks on the DNP3 Protocol</a:t>
            </a:r>
            <a:endParaRPr lang="en-US" sz="1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49" y="1188647"/>
            <a:ext cx="7886700" cy="4351338"/>
          </a:xfrm>
        </p:spPr>
        <p:txBody>
          <a:bodyPr/>
          <a:lstStyle/>
          <a:p>
            <a:r>
              <a:rPr lang="en-US" dirty="0"/>
              <a:t>DNP3 attack taxonomy</a:t>
            </a:r>
          </a:p>
        </p:txBody>
      </p:sp>
      <p:sp>
        <p:nvSpPr>
          <p:cNvPr id="12" name="Slide Number Placeholder 11"/>
          <p:cNvSpPr>
            <a:spLocks noGrp="1"/>
          </p:cNvSpPr>
          <p:nvPr>
            <p:ph type="sldNum" sz="quarter" idx="12"/>
          </p:nvPr>
        </p:nvSpPr>
        <p:spPr/>
        <p:txBody>
          <a:bodyPr/>
          <a:lstStyle/>
          <a:p>
            <a:fld id="{91345B13-F027-4217-B27B-7E13B7FF38D1}" type="slidenum">
              <a:rPr lang="en-US" smtClean="0"/>
              <a:pPr/>
              <a:t>31</a:t>
            </a:fld>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4919" y="1676401"/>
            <a:ext cx="661415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4882797F-599E-4EAB-8921-8356BF40C22F}"/>
              </a:ext>
            </a:extLst>
          </p:cNvPr>
          <p:cNvPicPr>
            <a:picLocks noChangeAspect="1"/>
          </p:cNvPicPr>
          <p:nvPr/>
        </p:nvPicPr>
        <p:blipFill>
          <a:blip r:embed="rId4"/>
          <a:stretch>
            <a:fillRect/>
          </a:stretch>
        </p:blipFill>
        <p:spPr>
          <a:xfrm>
            <a:off x="4267200" y="6096000"/>
            <a:ext cx="946572" cy="722191"/>
          </a:xfrm>
          <a:prstGeom prst="rect">
            <a:avLst/>
          </a:prstGeom>
        </p:spPr>
      </p:pic>
      <p:sp>
        <p:nvSpPr>
          <p:cNvPr id="4" name="Date Placeholder 3">
            <a:extLst>
              <a:ext uri="{FF2B5EF4-FFF2-40B4-BE49-F238E27FC236}">
                <a16:creationId xmlns:a16="http://schemas.microsoft.com/office/drawing/2014/main" id="{F5D847DE-BA7D-4177-A0D6-4B12D26FBEA6}"/>
              </a:ext>
            </a:extLst>
          </p:cNvPr>
          <p:cNvSpPr>
            <a:spLocks noGrp="1"/>
          </p:cNvSpPr>
          <p:nvPr>
            <p:ph type="dt" sz="half" idx="10"/>
          </p:nvPr>
        </p:nvSpPr>
        <p:spPr/>
        <p:txBody>
          <a:bodyPr/>
          <a:lstStyle/>
          <a:p>
            <a:fld id="{4A8CE1D3-3257-4EF7-994B-9FD2D43F89C7}" type="datetime1">
              <a:rPr lang="en-US" smtClean="0"/>
              <a:t>22-Apr-18</a:t>
            </a:fld>
            <a:endParaRPr lang="en-US"/>
          </a:p>
        </p:txBody>
      </p:sp>
    </p:spTree>
    <p:extLst>
      <p:ext uri="{BB962C8B-B14F-4D97-AF65-F5344CB8AC3E}">
        <p14:creationId xmlns:p14="http://schemas.microsoft.com/office/powerpoint/2010/main" val="20493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014" y="0"/>
            <a:ext cx="7886700" cy="1325563"/>
          </a:xfrm>
        </p:spPr>
        <p:txBody>
          <a:bodyPr/>
          <a:lstStyle/>
          <a:p>
            <a:pPr algn="ctr"/>
            <a:r>
              <a:rPr lang="en-US" dirty="0">
                <a:latin typeface="Arial" panose="020B0604020202020204" pitchFamily="34" charset="0"/>
                <a:cs typeface="Arial" panose="020B0604020202020204" pitchFamily="34" charset="0"/>
              </a:rPr>
              <a:t>Attacks on the DNP3 Protocol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Con’t</a:t>
            </a:r>
            <a:r>
              <a:rPr lang="en-US" sz="20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457200" y="1066800"/>
            <a:ext cx="8213514" cy="4897434"/>
          </a:xfrm>
        </p:spPr>
        <p:txBody>
          <a:bodyPr>
            <a:normAutofit/>
          </a:bodyPr>
          <a:lstStyle/>
          <a:p>
            <a:r>
              <a:rPr lang="en-US" sz="1800" dirty="0">
                <a:latin typeface="Arial" panose="020B0604020202020204" pitchFamily="34" charset="0"/>
                <a:cs typeface="Arial" panose="020B0604020202020204" pitchFamily="34" charset="0"/>
              </a:rPr>
              <a:t>Common Attacks (Similar to Internet)</a:t>
            </a:r>
          </a:p>
          <a:p>
            <a:pPr lvl="1"/>
            <a:r>
              <a:rPr lang="en-US" b="1" dirty="0">
                <a:latin typeface="Arial" panose="020B0604020202020204" pitchFamily="34" charset="0"/>
                <a:cs typeface="Arial" panose="020B0604020202020204" pitchFamily="34" charset="0"/>
              </a:rPr>
              <a:t>Passive Network Analysis</a:t>
            </a:r>
            <a:r>
              <a:rPr lang="en-US" dirty="0">
                <a:latin typeface="Arial" panose="020B0604020202020204" pitchFamily="34" charset="0"/>
                <a:cs typeface="Arial" panose="020B0604020202020204" pitchFamily="34" charset="0"/>
              </a:rPr>
              <a:t>:  An attacker </a:t>
            </a:r>
            <a:r>
              <a:rPr lang="en-US" dirty="0">
                <a:solidFill>
                  <a:srgbClr val="FF0000"/>
                </a:solidFill>
                <a:latin typeface="Arial" panose="020B0604020202020204" pitchFamily="34" charset="0"/>
                <a:cs typeface="Arial" panose="020B0604020202020204" pitchFamily="34" charset="0"/>
              </a:rPr>
              <a:t>captures</a:t>
            </a:r>
            <a:r>
              <a:rPr lang="en-US" dirty="0">
                <a:latin typeface="Arial" panose="020B0604020202020204" pitchFamily="34" charset="0"/>
                <a:cs typeface="Arial" panose="020B0604020202020204" pitchFamily="34" charset="0"/>
              </a:rPr>
              <a:t> and </a:t>
            </a:r>
            <a:r>
              <a:rPr lang="en-US" dirty="0">
                <a:solidFill>
                  <a:srgbClr val="FF0000"/>
                </a:solidFill>
                <a:latin typeface="Arial" panose="020B0604020202020204" pitchFamily="34" charset="0"/>
                <a:cs typeface="Arial" panose="020B0604020202020204" pitchFamily="34" charset="0"/>
              </a:rPr>
              <a:t>analyzes</a:t>
            </a:r>
            <a:r>
              <a:rPr lang="en-US" dirty="0">
                <a:latin typeface="Arial" panose="020B0604020202020204" pitchFamily="34" charset="0"/>
                <a:cs typeface="Arial" panose="020B0604020202020204" pitchFamily="34" charset="0"/>
              </a:rPr>
              <a:t> DNP3 messages.</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Man-in-the-middle</a:t>
            </a:r>
            <a:r>
              <a:rPr lang="en-US" dirty="0">
                <a:latin typeface="Arial" panose="020B0604020202020204" pitchFamily="34" charset="0"/>
                <a:cs typeface="Arial" panose="020B0604020202020204" pitchFamily="34" charset="0"/>
              </a:rPr>
              <a:t>:  An attacker is </a:t>
            </a:r>
            <a:r>
              <a:rPr lang="en-US" dirty="0">
                <a:solidFill>
                  <a:srgbClr val="FF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 both sides.</a:t>
            </a:r>
          </a:p>
        </p:txBody>
      </p:sp>
      <p:sp>
        <p:nvSpPr>
          <p:cNvPr id="11" name="Slide Number Placeholder 10"/>
          <p:cNvSpPr>
            <a:spLocks noGrp="1"/>
          </p:cNvSpPr>
          <p:nvPr>
            <p:ph type="sldNum" sz="quarter" idx="12"/>
          </p:nvPr>
        </p:nvSpPr>
        <p:spPr/>
        <p:txBody>
          <a:bodyPr/>
          <a:lstStyle/>
          <a:p>
            <a:fld id="{91345B13-F027-4217-B27B-7E13B7FF38D1}" type="slidenum">
              <a:rPr lang="en-US" smtClean="0"/>
              <a:pPr/>
              <a:t>32</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971800" y="2133600"/>
            <a:ext cx="3586163" cy="1320019"/>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276600" y="4114800"/>
            <a:ext cx="3167062" cy="1758861"/>
          </a:xfrm>
          <a:prstGeom prst="rect">
            <a:avLst/>
          </a:prstGeom>
          <a:noFill/>
          <a:ln w="9525">
            <a:noFill/>
            <a:miter lim="800000"/>
            <a:headEnd/>
            <a:tailEnd/>
          </a:ln>
        </p:spPr>
      </p:pic>
      <p:pic>
        <p:nvPicPr>
          <p:cNvPr id="10" name="Picture 9">
            <a:extLst>
              <a:ext uri="{FF2B5EF4-FFF2-40B4-BE49-F238E27FC236}">
                <a16:creationId xmlns:a16="http://schemas.microsoft.com/office/drawing/2014/main" id="{4B1D9ABC-A8AD-4EEC-933C-761338FBBEB9}"/>
              </a:ext>
            </a:extLst>
          </p:cNvPr>
          <p:cNvPicPr>
            <a:picLocks noChangeAspect="1"/>
          </p:cNvPicPr>
          <p:nvPr/>
        </p:nvPicPr>
        <p:blipFill>
          <a:blip r:embed="rId4"/>
          <a:stretch>
            <a:fillRect/>
          </a:stretch>
        </p:blipFill>
        <p:spPr>
          <a:xfrm>
            <a:off x="4267200" y="6096000"/>
            <a:ext cx="946572" cy="722191"/>
          </a:xfrm>
          <a:prstGeom prst="rect">
            <a:avLst/>
          </a:prstGeom>
        </p:spPr>
      </p:pic>
      <p:sp>
        <p:nvSpPr>
          <p:cNvPr id="4" name="Date Placeholder 3">
            <a:extLst>
              <a:ext uri="{FF2B5EF4-FFF2-40B4-BE49-F238E27FC236}">
                <a16:creationId xmlns:a16="http://schemas.microsoft.com/office/drawing/2014/main" id="{EA1B570C-29BE-4DF2-B1FE-8AE5F4225EB3}"/>
              </a:ext>
            </a:extLst>
          </p:cNvPr>
          <p:cNvSpPr>
            <a:spLocks noGrp="1"/>
          </p:cNvSpPr>
          <p:nvPr>
            <p:ph type="dt" sz="half" idx="10"/>
          </p:nvPr>
        </p:nvSpPr>
        <p:spPr/>
        <p:txBody>
          <a:bodyPr/>
          <a:lstStyle/>
          <a:p>
            <a:fld id="{ABA624B3-B3E3-4B45-BB27-BBD18C7A4538}" type="datetime1">
              <a:rPr lang="en-US" smtClean="0"/>
              <a:t>22-Apr-18</a:t>
            </a:fld>
            <a:endParaRPr lang="en-US"/>
          </a:p>
        </p:txBody>
      </p:sp>
    </p:spTree>
    <p:extLst>
      <p:ext uri="{BB962C8B-B14F-4D97-AF65-F5344CB8AC3E}">
        <p14:creationId xmlns:p14="http://schemas.microsoft.com/office/powerpoint/2010/main" val="2767715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1908"/>
            <a:ext cx="7886700" cy="1325563"/>
          </a:xfrm>
        </p:spPr>
        <p:txBody>
          <a:bodyPr>
            <a:normAutofit/>
          </a:bodyPr>
          <a:lstStyle/>
          <a:p>
            <a:pPr algn="ctr"/>
            <a:r>
              <a:rPr lang="en-US" dirty="0">
                <a:latin typeface="Arial" panose="020B0604020202020204" pitchFamily="34" charset="0"/>
                <a:cs typeface="Arial" panose="020B0604020202020204" pitchFamily="34" charset="0"/>
              </a:rPr>
              <a:t>Attacks on the DNP3 Protocol </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Con’t</a:t>
            </a:r>
            <a:r>
              <a:rPr lang="en-US" sz="18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762000" y="1447800"/>
            <a:ext cx="7886700" cy="4615449"/>
          </a:xfrm>
        </p:spPr>
        <p:txBody>
          <a:bodyPr>
            <a:normAutofit/>
          </a:bodyPr>
          <a:lstStyle/>
          <a:p>
            <a:r>
              <a:rPr lang="en-US" b="1" dirty="0">
                <a:latin typeface="Arial" panose="020B0604020202020204" pitchFamily="34" charset="0"/>
                <a:cs typeface="Arial" panose="020B0604020202020204" pitchFamily="34" charset="0"/>
              </a:rPr>
              <a:t>Data Link Layer Attacks</a:t>
            </a:r>
          </a:p>
          <a:p>
            <a:pPr marL="0" indent="0">
              <a:buNone/>
            </a:pPr>
            <a:endParaRPr lang="en-US" sz="26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Length Overflow Attack</a:t>
            </a:r>
          </a:p>
          <a:p>
            <a:pPr marL="342900" lvl="1" indent="0">
              <a:buNone/>
            </a:pP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DFC Flag Attack</a:t>
            </a:r>
          </a:p>
          <a:p>
            <a:pPr lvl="1"/>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Reset Function Attack </a:t>
            </a:r>
          </a:p>
          <a:p>
            <a:pPr lvl="1"/>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Unavailable Function Attack</a:t>
            </a:r>
          </a:p>
          <a:p>
            <a:pPr marL="342900" lvl="1" indent="0">
              <a:buNone/>
            </a:pP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Destination Address Alteration</a:t>
            </a:r>
          </a:p>
          <a:p>
            <a:pPr lvl="1"/>
            <a:endParaRPr lang="en-US" sz="2800" dirty="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p:txBody>
          <a:bodyPr/>
          <a:lstStyle/>
          <a:p>
            <a:fld id="{91345B13-F027-4217-B27B-7E13B7FF38D1}" type="slidenum">
              <a:rPr lang="en-US" smtClean="0"/>
              <a:pPr/>
              <a:t>33</a:t>
            </a:fld>
            <a:endParaRPr lang="en-US" dirty="0"/>
          </a:p>
        </p:txBody>
      </p:sp>
      <p:pic>
        <p:nvPicPr>
          <p:cNvPr id="7" name="Picture 6">
            <a:extLst>
              <a:ext uri="{FF2B5EF4-FFF2-40B4-BE49-F238E27FC236}">
                <a16:creationId xmlns:a16="http://schemas.microsoft.com/office/drawing/2014/main" id="{7DEA33F9-05E4-4EF6-933A-AD7673AAE218}"/>
              </a:ext>
            </a:extLst>
          </p:cNvPr>
          <p:cNvPicPr>
            <a:picLocks noChangeAspect="1"/>
          </p:cNvPicPr>
          <p:nvPr/>
        </p:nvPicPr>
        <p:blipFill>
          <a:blip r:embed="rId2"/>
          <a:stretch>
            <a:fillRect/>
          </a:stretch>
        </p:blipFill>
        <p:spPr>
          <a:xfrm>
            <a:off x="4267200" y="6096000"/>
            <a:ext cx="946572" cy="722191"/>
          </a:xfrm>
          <a:prstGeom prst="rect">
            <a:avLst/>
          </a:prstGeom>
        </p:spPr>
      </p:pic>
      <p:sp>
        <p:nvSpPr>
          <p:cNvPr id="4" name="Date Placeholder 3">
            <a:extLst>
              <a:ext uri="{FF2B5EF4-FFF2-40B4-BE49-F238E27FC236}">
                <a16:creationId xmlns:a16="http://schemas.microsoft.com/office/drawing/2014/main" id="{F33DB314-8DAF-4D68-87A9-74052F70A764}"/>
              </a:ext>
            </a:extLst>
          </p:cNvPr>
          <p:cNvSpPr>
            <a:spLocks noGrp="1"/>
          </p:cNvSpPr>
          <p:nvPr>
            <p:ph type="dt" sz="half" idx="10"/>
          </p:nvPr>
        </p:nvSpPr>
        <p:spPr/>
        <p:txBody>
          <a:bodyPr/>
          <a:lstStyle/>
          <a:p>
            <a:fld id="{939655CC-E488-4CFE-B5A9-A59F8F1E2BED}" type="datetime1">
              <a:rPr lang="en-US" smtClean="0"/>
              <a:t>22-Apr-18</a:t>
            </a:fld>
            <a:endParaRPr lang="en-US"/>
          </a:p>
        </p:txBody>
      </p:sp>
    </p:spTree>
    <p:extLst>
      <p:ext uri="{BB962C8B-B14F-4D97-AF65-F5344CB8AC3E}">
        <p14:creationId xmlns:p14="http://schemas.microsoft.com/office/powerpoint/2010/main" val="166127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prstClr val="black"/>
                </a:solidFill>
                <a:latin typeface="Arial" panose="020B0604020202020204" pitchFamily="34" charset="0"/>
                <a:cs typeface="Arial" panose="020B0604020202020204" pitchFamily="34" charset="0"/>
              </a:rPr>
              <a:t>Attacks on the DNP3 Protocol </a:t>
            </a:r>
            <a:r>
              <a:rPr lang="en-US" sz="1800" dirty="0">
                <a:solidFill>
                  <a:prstClr val="black"/>
                </a:solidFill>
                <a:latin typeface="Arial" panose="020B0604020202020204" pitchFamily="34" charset="0"/>
                <a:cs typeface="Arial" panose="020B0604020202020204" pitchFamily="34" charset="0"/>
              </a:rPr>
              <a:t>(</a:t>
            </a:r>
            <a:r>
              <a:rPr lang="en-US" sz="1800" dirty="0" err="1">
                <a:solidFill>
                  <a:prstClr val="black"/>
                </a:solidFill>
                <a:latin typeface="Arial" panose="020B0604020202020204" pitchFamily="34" charset="0"/>
                <a:cs typeface="Arial" panose="020B0604020202020204" pitchFamily="34" charset="0"/>
              </a:rPr>
              <a:t>Con’t</a:t>
            </a:r>
            <a:r>
              <a:rPr lang="en-US" sz="1800" dirty="0">
                <a:solidFill>
                  <a:prstClr val="black"/>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Pseudo-Transport Layer Attacks</a:t>
            </a:r>
          </a:p>
          <a:p>
            <a:pPr marL="0" indent="0">
              <a:buNone/>
            </a:pPr>
            <a:endParaRPr lang="en-US" sz="2800"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Fragmented Message Interruption</a:t>
            </a:r>
            <a:r>
              <a:rPr lang="en-US" dirty="0">
                <a:latin typeface="Arial" panose="020B0604020202020204" pitchFamily="34" charset="0"/>
                <a:cs typeface="Arial" panose="020B0604020202020204" pitchFamily="34" charset="0"/>
              </a:rPr>
              <a:t>:.</a:t>
            </a:r>
          </a:p>
          <a:p>
            <a:pPr lvl="1"/>
            <a:endParaRPr lang="en-US" dirty="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Transport Sequence Modification</a:t>
            </a:r>
            <a:r>
              <a:rPr lang="en-US" dirty="0">
                <a:latin typeface="Arial" panose="020B0604020202020204" pitchFamily="34" charset="0"/>
                <a:cs typeface="Arial" panose="020B0604020202020204" pitchFamily="34" charset="0"/>
              </a:rPr>
              <a:t>:</a:t>
            </a:r>
            <a:endParaRPr lang="en-US" dirty="0"/>
          </a:p>
        </p:txBody>
      </p:sp>
      <p:sp>
        <p:nvSpPr>
          <p:cNvPr id="21" name="Slide Number Placeholder 20"/>
          <p:cNvSpPr>
            <a:spLocks noGrp="1"/>
          </p:cNvSpPr>
          <p:nvPr>
            <p:ph type="sldNum" sz="quarter" idx="12"/>
          </p:nvPr>
        </p:nvSpPr>
        <p:spPr/>
        <p:txBody>
          <a:bodyPr/>
          <a:lstStyle/>
          <a:p>
            <a:fld id="{91345B13-F027-4217-B27B-7E13B7FF38D1}" type="slidenum">
              <a:rPr lang="en-US" smtClean="0"/>
              <a:pPr/>
              <a:t>34</a:t>
            </a:fld>
            <a:endParaRPr lang="en-US" dirty="0"/>
          </a:p>
        </p:txBody>
      </p:sp>
      <p:sp>
        <p:nvSpPr>
          <p:cNvPr id="8" name="Rectangle 7"/>
          <p:cNvSpPr/>
          <p:nvPr/>
        </p:nvSpPr>
        <p:spPr>
          <a:xfrm>
            <a:off x="2035126" y="3262779"/>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a:t>
            </a:r>
          </a:p>
        </p:txBody>
      </p:sp>
      <p:sp>
        <p:nvSpPr>
          <p:cNvPr id="9" name="Rectangle 8"/>
          <p:cNvSpPr/>
          <p:nvPr/>
        </p:nvSpPr>
        <p:spPr>
          <a:xfrm>
            <a:off x="3025726" y="3262779"/>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M1</a:t>
            </a:r>
          </a:p>
        </p:txBody>
      </p:sp>
      <p:sp>
        <p:nvSpPr>
          <p:cNvPr id="10" name="Rectangle 9"/>
          <p:cNvSpPr/>
          <p:nvPr/>
        </p:nvSpPr>
        <p:spPr>
          <a:xfrm>
            <a:off x="4016326" y="3262779"/>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M2</a:t>
            </a:r>
          </a:p>
        </p:txBody>
      </p:sp>
      <p:sp>
        <p:nvSpPr>
          <p:cNvPr id="11" name="Rectangle 10"/>
          <p:cNvSpPr/>
          <p:nvPr/>
        </p:nvSpPr>
        <p:spPr>
          <a:xfrm>
            <a:off x="5006926" y="3262779"/>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t>
            </a:r>
          </a:p>
        </p:txBody>
      </p:sp>
      <p:sp>
        <p:nvSpPr>
          <p:cNvPr id="12" name="Rectangle 11"/>
          <p:cNvSpPr/>
          <p:nvPr/>
        </p:nvSpPr>
        <p:spPr>
          <a:xfrm>
            <a:off x="3810000" y="54102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  </a:t>
            </a:r>
          </a:p>
        </p:txBody>
      </p:sp>
      <p:sp>
        <p:nvSpPr>
          <p:cNvPr id="13" name="Rectangle 12"/>
          <p:cNvSpPr/>
          <p:nvPr/>
        </p:nvSpPr>
        <p:spPr>
          <a:xfrm>
            <a:off x="4800600" y="54102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M1</a:t>
            </a:r>
          </a:p>
        </p:txBody>
      </p:sp>
      <p:sp>
        <p:nvSpPr>
          <p:cNvPr id="14" name="Rectangle 13"/>
          <p:cNvSpPr/>
          <p:nvPr/>
        </p:nvSpPr>
        <p:spPr>
          <a:xfrm>
            <a:off x="6781800" y="54102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M2</a:t>
            </a:r>
          </a:p>
        </p:txBody>
      </p:sp>
      <p:sp>
        <p:nvSpPr>
          <p:cNvPr id="15" name="Rectangle 14"/>
          <p:cNvSpPr/>
          <p:nvPr/>
        </p:nvSpPr>
        <p:spPr>
          <a:xfrm>
            <a:off x="5791200" y="5410200"/>
            <a:ext cx="990600" cy="3048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FIN</a:t>
            </a:r>
          </a:p>
        </p:txBody>
      </p:sp>
      <p:sp>
        <p:nvSpPr>
          <p:cNvPr id="16" name="Down Arrow 15"/>
          <p:cNvSpPr/>
          <p:nvPr/>
        </p:nvSpPr>
        <p:spPr>
          <a:xfrm>
            <a:off x="5257800" y="3962400"/>
            <a:ext cx="1066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72400" y="54102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t>
            </a:r>
          </a:p>
        </p:txBody>
      </p:sp>
      <p:pic>
        <p:nvPicPr>
          <p:cNvPr id="19" name="Picture 18">
            <a:extLst>
              <a:ext uri="{FF2B5EF4-FFF2-40B4-BE49-F238E27FC236}">
                <a16:creationId xmlns:a16="http://schemas.microsoft.com/office/drawing/2014/main" id="{7E0880A7-E503-4BCA-8DBE-A8147E99ADDB}"/>
              </a:ext>
            </a:extLst>
          </p:cNvPr>
          <p:cNvPicPr>
            <a:picLocks noChangeAspect="1"/>
          </p:cNvPicPr>
          <p:nvPr/>
        </p:nvPicPr>
        <p:blipFill>
          <a:blip r:embed="rId2"/>
          <a:stretch>
            <a:fillRect/>
          </a:stretch>
        </p:blipFill>
        <p:spPr>
          <a:xfrm>
            <a:off x="4267200" y="6096000"/>
            <a:ext cx="946572" cy="722191"/>
          </a:xfrm>
          <a:prstGeom prst="rect">
            <a:avLst/>
          </a:prstGeom>
        </p:spPr>
      </p:pic>
      <p:sp>
        <p:nvSpPr>
          <p:cNvPr id="4" name="Date Placeholder 3">
            <a:extLst>
              <a:ext uri="{FF2B5EF4-FFF2-40B4-BE49-F238E27FC236}">
                <a16:creationId xmlns:a16="http://schemas.microsoft.com/office/drawing/2014/main" id="{D296A8A2-D89F-4052-8468-2840EB5D5533}"/>
              </a:ext>
            </a:extLst>
          </p:cNvPr>
          <p:cNvSpPr>
            <a:spLocks noGrp="1"/>
          </p:cNvSpPr>
          <p:nvPr>
            <p:ph type="dt" sz="half" idx="10"/>
          </p:nvPr>
        </p:nvSpPr>
        <p:spPr/>
        <p:txBody>
          <a:bodyPr/>
          <a:lstStyle/>
          <a:p>
            <a:fld id="{4BFE2FCD-C327-48E4-BD29-722DE25CE5D2}" type="datetime1">
              <a:rPr lang="en-US" smtClean="0"/>
              <a:t>22-Apr-18</a:t>
            </a:fld>
            <a:endParaRPr lang="en-US"/>
          </a:p>
        </p:txBody>
      </p:sp>
    </p:spTree>
    <p:extLst>
      <p:ext uri="{BB962C8B-B14F-4D97-AF65-F5344CB8AC3E}">
        <p14:creationId xmlns:p14="http://schemas.microsoft.com/office/powerpoint/2010/main" val="330744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prstClr val="black"/>
                </a:solidFill>
                <a:latin typeface="Arial" panose="020B0604020202020204" pitchFamily="34" charset="0"/>
                <a:cs typeface="Arial" panose="020B0604020202020204" pitchFamily="34" charset="0"/>
              </a:rPr>
              <a:t>Attacks on the DNP3 Protocol </a:t>
            </a:r>
            <a:r>
              <a:rPr lang="en-US" sz="1800" dirty="0">
                <a:solidFill>
                  <a:prstClr val="black"/>
                </a:solidFill>
                <a:latin typeface="Arial" panose="020B0604020202020204" pitchFamily="34" charset="0"/>
                <a:cs typeface="Arial" panose="020B0604020202020204" pitchFamily="34" charset="0"/>
              </a:rPr>
              <a:t>(</a:t>
            </a:r>
            <a:r>
              <a:rPr lang="en-US" sz="1800" dirty="0" err="1">
                <a:solidFill>
                  <a:prstClr val="black"/>
                </a:solidFill>
                <a:latin typeface="Arial" panose="020B0604020202020204" pitchFamily="34" charset="0"/>
                <a:cs typeface="Arial" panose="020B0604020202020204" pitchFamily="34" charset="0"/>
              </a:rPr>
              <a:t>Con’t</a:t>
            </a:r>
            <a:r>
              <a:rPr lang="en-US" sz="1800" dirty="0">
                <a:solidFill>
                  <a:prstClr val="black"/>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3400" y="1600200"/>
            <a:ext cx="7981950" cy="4576763"/>
          </a:xfrm>
        </p:spPr>
        <p:txBody>
          <a:bodyPr>
            <a:normAutofit/>
          </a:bodyPr>
          <a:lstStyle/>
          <a:p>
            <a:r>
              <a:rPr lang="en-US" sz="3200" dirty="0">
                <a:latin typeface="Arial" panose="020B0604020202020204" pitchFamily="34" charset="0"/>
                <a:cs typeface="Arial" panose="020B0604020202020204" pitchFamily="34" charset="0"/>
              </a:rPr>
              <a:t>Application Layer Attacks</a:t>
            </a:r>
          </a:p>
          <a:p>
            <a:pPr marL="0" indent="0">
              <a:buNone/>
            </a:pPr>
            <a:endParaRPr lang="en-US" sz="3200"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Outstation Write Attack</a:t>
            </a:r>
            <a:endParaRPr lang="en-US" dirty="0">
              <a:latin typeface="Arial" panose="020B0604020202020204" pitchFamily="34" charset="0"/>
              <a:cs typeface="Arial" panose="020B0604020202020204" pitchFamily="34" charset="0"/>
            </a:endParaRPr>
          </a:p>
          <a:p>
            <a:pPr marL="342900" lvl="1" indent="0">
              <a:buNone/>
            </a:pPr>
            <a:endParaRPr lang="en-US" b="1"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Clear Objects Attack</a:t>
            </a:r>
          </a:p>
          <a:p>
            <a:pPr lvl="1"/>
            <a:endParaRPr lang="en-US" b="1"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Outstation Data Reset</a:t>
            </a:r>
          </a:p>
          <a:p>
            <a:pPr lvl="1"/>
            <a:endParaRPr lang="en-US" b="1"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Outstation Application Termination</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p:txBody>
          <a:bodyPr/>
          <a:lstStyle/>
          <a:p>
            <a:fld id="{91345B13-F027-4217-B27B-7E13B7FF38D1}" type="slidenum">
              <a:rPr lang="en-US" smtClean="0"/>
              <a:pPr/>
              <a:t>35</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41914" y="3531450"/>
            <a:ext cx="1428750" cy="14287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6517611" y="2097937"/>
            <a:ext cx="2153103" cy="1433513"/>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2133600" y="5562600"/>
            <a:ext cx="1066800" cy="1033463"/>
          </a:xfrm>
          <a:prstGeom prst="rect">
            <a:avLst/>
          </a:prstGeom>
          <a:noFill/>
          <a:ln w="9525">
            <a:noFill/>
            <a:miter lim="800000"/>
            <a:headEnd/>
            <a:tailEnd/>
          </a:ln>
        </p:spPr>
      </p:pic>
      <p:pic>
        <p:nvPicPr>
          <p:cNvPr id="12" name="Picture 4" descr="\\mtucifs\dfshome\ynilsiam\Downloads\perspective_button_shutdown.png"/>
          <p:cNvPicPr>
            <a:picLocks noChangeAspect="1" noChangeArrowheads="1"/>
          </p:cNvPicPr>
          <p:nvPr/>
        </p:nvPicPr>
        <p:blipFill>
          <a:blip r:embed="rId5" cstate="print"/>
          <a:srcRect/>
          <a:stretch>
            <a:fillRect/>
          </a:stretch>
        </p:blipFill>
        <p:spPr bwMode="auto">
          <a:xfrm>
            <a:off x="5791200" y="5638800"/>
            <a:ext cx="990600" cy="990600"/>
          </a:xfrm>
          <a:prstGeom prst="rect">
            <a:avLst/>
          </a:prstGeom>
          <a:noFill/>
        </p:spPr>
      </p:pic>
      <p:pic>
        <p:nvPicPr>
          <p:cNvPr id="13" name="Picture 12">
            <a:extLst>
              <a:ext uri="{FF2B5EF4-FFF2-40B4-BE49-F238E27FC236}">
                <a16:creationId xmlns:a16="http://schemas.microsoft.com/office/drawing/2014/main" id="{2927670C-29DF-4832-91D6-875141CDD671}"/>
              </a:ext>
            </a:extLst>
          </p:cNvPr>
          <p:cNvPicPr>
            <a:picLocks noChangeAspect="1"/>
          </p:cNvPicPr>
          <p:nvPr/>
        </p:nvPicPr>
        <p:blipFill>
          <a:blip r:embed="rId6"/>
          <a:stretch>
            <a:fillRect/>
          </a:stretch>
        </p:blipFill>
        <p:spPr>
          <a:xfrm>
            <a:off x="4267200" y="6096000"/>
            <a:ext cx="946572" cy="722191"/>
          </a:xfrm>
          <a:prstGeom prst="rect">
            <a:avLst/>
          </a:prstGeom>
        </p:spPr>
      </p:pic>
      <p:sp>
        <p:nvSpPr>
          <p:cNvPr id="4" name="Date Placeholder 3">
            <a:extLst>
              <a:ext uri="{FF2B5EF4-FFF2-40B4-BE49-F238E27FC236}">
                <a16:creationId xmlns:a16="http://schemas.microsoft.com/office/drawing/2014/main" id="{9316C8E2-6399-4CCB-A1F3-7F46C9BC1204}"/>
              </a:ext>
            </a:extLst>
          </p:cNvPr>
          <p:cNvSpPr>
            <a:spLocks noGrp="1"/>
          </p:cNvSpPr>
          <p:nvPr>
            <p:ph type="dt" sz="half" idx="10"/>
          </p:nvPr>
        </p:nvSpPr>
        <p:spPr/>
        <p:txBody>
          <a:bodyPr/>
          <a:lstStyle/>
          <a:p>
            <a:fld id="{15BB46DD-4487-496D-939F-27C8C1B8AE32}" type="datetime1">
              <a:rPr lang="en-US" smtClean="0"/>
              <a:t>22-Apr-18</a:t>
            </a:fld>
            <a:endParaRPr lang="en-US"/>
          </a:p>
        </p:txBody>
      </p:sp>
    </p:spTree>
    <p:extLst>
      <p:ext uri="{BB962C8B-B14F-4D97-AF65-F5344CB8AC3E}">
        <p14:creationId xmlns:p14="http://schemas.microsoft.com/office/powerpoint/2010/main" val="711029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811" y="0"/>
            <a:ext cx="7886700" cy="1325563"/>
          </a:xfrm>
        </p:spPr>
        <p:txBody>
          <a:bodyPr/>
          <a:lstStyle/>
          <a:p>
            <a:pPr algn="ctr"/>
            <a:r>
              <a:rPr lang="en-US" dirty="0">
                <a:latin typeface="Arial" panose="020B0604020202020204" pitchFamily="34" charset="0"/>
                <a:cs typeface="Arial" panose="020B0604020202020204" pitchFamily="34" charset="0"/>
              </a:rPr>
              <a:t>Attacks on the DNP3 Protocol </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Con’t</a:t>
            </a:r>
            <a:r>
              <a:rPr lang="en-US" sz="18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52811" y="1462942"/>
            <a:ext cx="7886700" cy="4351338"/>
          </a:xfrm>
        </p:spPr>
        <p:txBody>
          <a:bodyPr>
            <a:normAutofit/>
          </a:bodyPr>
          <a:lstStyle/>
          <a:p>
            <a:r>
              <a:rPr lang="en-US" dirty="0">
                <a:latin typeface="Arial" panose="020B0604020202020204" pitchFamily="34" charset="0"/>
                <a:cs typeface="Arial" panose="020B0604020202020204" pitchFamily="34" charset="0"/>
              </a:rPr>
              <a:t>Application Layer Attacks (</a:t>
            </a:r>
            <a:r>
              <a:rPr lang="en-US" dirty="0" err="1">
                <a:latin typeface="Arial" panose="020B0604020202020204" pitchFamily="34" charset="0"/>
                <a:cs typeface="Arial" panose="020B0604020202020204" pitchFamily="34" charset="0"/>
              </a:rPr>
              <a:t>Con’t</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Configuration Capture Attack</a:t>
            </a:r>
            <a:r>
              <a:rPr lang="en-US" dirty="0">
                <a:latin typeface="Arial" panose="020B0604020202020204" pitchFamily="34" charset="0"/>
                <a:cs typeface="Arial" panose="020B0604020202020204" pitchFamily="34" charset="0"/>
              </a:rPr>
              <a:t> </a:t>
            </a:r>
          </a:p>
        </p:txBody>
      </p:sp>
      <p:sp>
        <p:nvSpPr>
          <p:cNvPr id="20" name="Slide Number Placeholder 19"/>
          <p:cNvSpPr>
            <a:spLocks noGrp="1"/>
          </p:cNvSpPr>
          <p:nvPr>
            <p:ph type="sldNum" sz="quarter" idx="12"/>
          </p:nvPr>
        </p:nvSpPr>
        <p:spPr/>
        <p:txBody>
          <a:bodyPr/>
          <a:lstStyle/>
          <a:p>
            <a:fld id="{91345B13-F027-4217-B27B-7E13B7FF38D1}" type="slidenum">
              <a:rPr lang="en-US" smtClean="0"/>
              <a:pPr/>
              <a:t>36</a:t>
            </a:fld>
            <a:endParaRPr lang="en-US" dirty="0"/>
          </a:p>
        </p:txBody>
      </p:sp>
      <p:sp>
        <p:nvSpPr>
          <p:cNvPr id="8" name="Rectangle 7"/>
          <p:cNvSpPr/>
          <p:nvPr/>
        </p:nvSpPr>
        <p:spPr>
          <a:xfrm>
            <a:off x="1345809" y="3159852"/>
            <a:ext cx="1066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9" name="Rectangle 8"/>
          <p:cNvSpPr/>
          <p:nvPr/>
        </p:nvSpPr>
        <p:spPr>
          <a:xfrm>
            <a:off x="6756009" y="3159852"/>
            <a:ext cx="1066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Outstation</a:t>
            </a:r>
            <a:r>
              <a:rPr lang="en-US" dirty="0"/>
              <a:t> A</a:t>
            </a:r>
          </a:p>
        </p:txBody>
      </p:sp>
      <p:sp>
        <p:nvSpPr>
          <p:cNvPr id="10" name="Rounded Rectangle 9"/>
          <p:cNvSpPr/>
          <p:nvPr/>
        </p:nvSpPr>
        <p:spPr>
          <a:xfrm>
            <a:off x="3858543" y="4455252"/>
            <a:ext cx="1447800" cy="838200"/>
          </a:xfrm>
          <a:prstGeom prst="round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Attacker</a:t>
            </a:r>
          </a:p>
        </p:txBody>
      </p:sp>
      <p:sp>
        <p:nvSpPr>
          <p:cNvPr id="11" name="Left Arrow 10"/>
          <p:cNvSpPr/>
          <p:nvPr/>
        </p:nvSpPr>
        <p:spPr>
          <a:xfrm rot="1167517">
            <a:off x="2488809" y="4074252"/>
            <a:ext cx="10668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TextBox 11"/>
          <p:cNvSpPr txBox="1"/>
          <p:nvPr/>
        </p:nvSpPr>
        <p:spPr>
          <a:xfrm>
            <a:off x="1879209" y="4531452"/>
            <a:ext cx="1515158" cy="430887"/>
          </a:xfrm>
          <a:prstGeom prst="rect">
            <a:avLst/>
          </a:prstGeom>
          <a:noFill/>
        </p:spPr>
        <p:txBody>
          <a:bodyPr wrap="none" rtlCol="0">
            <a:spAutoFit/>
          </a:bodyPr>
          <a:lstStyle/>
          <a:p>
            <a:pPr algn="ctr"/>
            <a:r>
              <a:rPr lang="en-US" sz="1100" dirty="0"/>
              <a:t>Outstation A need </a:t>
            </a:r>
          </a:p>
          <a:p>
            <a:pPr algn="ctr"/>
            <a:r>
              <a:rPr lang="en-US" sz="1100" dirty="0"/>
              <a:t>a new configuration file</a:t>
            </a:r>
          </a:p>
        </p:txBody>
      </p:sp>
      <p:sp>
        <p:nvSpPr>
          <p:cNvPr id="14" name="TextBox 13"/>
          <p:cNvSpPr txBox="1"/>
          <p:nvPr/>
        </p:nvSpPr>
        <p:spPr>
          <a:xfrm>
            <a:off x="2624377" y="3203042"/>
            <a:ext cx="1548822" cy="261610"/>
          </a:xfrm>
          <a:prstGeom prst="rect">
            <a:avLst/>
          </a:prstGeom>
          <a:noFill/>
        </p:spPr>
        <p:txBody>
          <a:bodyPr wrap="none" rtlCol="0">
            <a:spAutoFit/>
          </a:bodyPr>
          <a:lstStyle/>
          <a:p>
            <a:pPr algn="ctr"/>
            <a:r>
              <a:rPr lang="en-US" sz="1100" dirty="0"/>
              <a:t>A new configuration file</a:t>
            </a:r>
          </a:p>
        </p:txBody>
      </p:sp>
      <p:sp>
        <p:nvSpPr>
          <p:cNvPr id="15" name="Bent Arrow 14"/>
          <p:cNvSpPr/>
          <p:nvPr/>
        </p:nvSpPr>
        <p:spPr>
          <a:xfrm rot="5400000">
            <a:off x="3136509" y="2893152"/>
            <a:ext cx="685800" cy="1981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1"/>
          <a:lstStyle/>
          <a:p>
            <a:pPr algn="ctr"/>
            <a:r>
              <a:rPr lang="en-US" dirty="0">
                <a:solidFill>
                  <a:schemeClr val="tx1"/>
                </a:solidFill>
              </a:rPr>
              <a:t>2</a:t>
            </a:r>
          </a:p>
        </p:txBody>
      </p:sp>
      <p:sp>
        <p:nvSpPr>
          <p:cNvPr id="16" name="Bent Arrow 15"/>
          <p:cNvSpPr/>
          <p:nvPr/>
        </p:nvSpPr>
        <p:spPr>
          <a:xfrm>
            <a:off x="4470009" y="3464652"/>
            <a:ext cx="2209800" cy="762000"/>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TextBox 16"/>
          <p:cNvSpPr txBox="1"/>
          <p:nvPr/>
        </p:nvSpPr>
        <p:spPr>
          <a:xfrm>
            <a:off x="4722770" y="3236052"/>
            <a:ext cx="1805302" cy="261610"/>
          </a:xfrm>
          <a:prstGeom prst="rect">
            <a:avLst/>
          </a:prstGeom>
          <a:noFill/>
        </p:spPr>
        <p:txBody>
          <a:bodyPr wrap="none" rtlCol="0">
            <a:spAutoFit/>
          </a:bodyPr>
          <a:lstStyle/>
          <a:p>
            <a:pPr algn="ctr"/>
            <a:r>
              <a:rPr lang="en-US" sz="1100" dirty="0"/>
              <a:t>A modified configuration file</a:t>
            </a:r>
          </a:p>
        </p:txBody>
      </p:sp>
      <p:pic>
        <p:nvPicPr>
          <p:cNvPr id="19" name="Picture 18">
            <a:extLst>
              <a:ext uri="{FF2B5EF4-FFF2-40B4-BE49-F238E27FC236}">
                <a16:creationId xmlns:a16="http://schemas.microsoft.com/office/drawing/2014/main" id="{7D256015-2C83-4B65-AAC7-128166B08A05}"/>
              </a:ext>
            </a:extLst>
          </p:cNvPr>
          <p:cNvPicPr>
            <a:picLocks noChangeAspect="1"/>
          </p:cNvPicPr>
          <p:nvPr/>
        </p:nvPicPr>
        <p:blipFill>
          <a:blip r:embed="rId2"/>
          <a:stretch>
            <a:fillRect/>
          </a:stretch>
        </p:blipFill>
        <p:spPr>
          <a:xfrm>
            <a:off x="4267200" y="6096000"/>
            <a:ext cx="946572" cy="722191"/>
          </a:xfrm>
          <a:prstGeom prst="rect">
            <a:avLst/>
          </a:prstGeom>
        </p:spPr>
      </p:pic>
      <p:sp>
        <p:nvSpPr>
          <p:cNvPr id="4" name="Date Placeholder 3">
            <a:extLst>
              <a:ext uri="{FF2B5EF4-FFF2-40B4-BE49-F238E27FC236}">
                <a16:creationId xmlns:a16="http://schemas.microsoft.com/office/drawing/2014/main" id="{3E6DE161-5ED5-492B-A314-F1BC213EDA7C}"/>
              </a:ext>
            </a:extLst>
          </p:cNvPr>
          <p:cNvSpPr>
            <a:spLocks noGrp="1"/>
          </p:cNvSpPr>
          <p:nvPr>
            <p:ph type="dt" sz="half" idx="10"/>
          </p:nvPr>
        </p:nvSpPr>
        <p:spPr/>
        <p:txBody>
          <a:bodyPr/>
          <a:lstStyle/>
          <a:p>
            <a:fld id="{098F5F5F-15E3-4CBB-91E7-4DE967B9FE69}" type="datetime1">
              <a:rPr lang="en-US" smtClean="0"/>
              <a:t>22-Apr-18</a:t>
            </a:fld>
            <a:endParaRPr lang="en-US"/>
          </a:p>
        </p:txBody>
      </p:sp>
    </p:spTree>
    <p:extLst>
      <p:ext uri="{BB962C8B-B14F-4D97-AF65-F5344CB8AC3E}">
        <p14:creationId xmlns:p14="http://schemas.microsoft.com/office/powerpoint/2010/main" val="393309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Solutions (so far)</a:t>
            </a:r>
          </a:p>
        </p:txBody>
      </p:sp>
      <p:sp>
        <p:nvSpPr>
          <p:cNvPr id="3" name="Content Placeholder 2"/>
          <p:cNvSpPr>
            <a:spLocks noGrp="1"/>
          </p:cNvSpPr>
          <p:nvPr>
            <p:ph idx="1"/>
          </p:nvPr>
        </p:nvSpPr>
        <p:spPr>
          <a:xfrm>
            <a:off x="211015" y="1589649"/>
            <a:ext cx="8707902" cy="4587314"/>
          </a:xfrm>
        </p:spPr>
        <p:txBody>
          <a:bodyPr>
            <a:normAutofit/>
          </a:bodyPr>
          <a:lstStyle/>
          <a:p>
            <a:r>
              <a:rPr lang="en-US" sz="2400" dirty="0">
                <a:latin typeface="Arial" panose="020B0604020202020204" pitchFamily="34" charset="0"/>
                <a:cs typeface="Arial" panose="020B0604020202020204" pitchFamily="34" charset="0"/>
              </a:rPr>
              <a:t>Two possible ways to provide security for SCADA:</a:t>
            </a:r>
          </a:p>
          <a:p>
            <a:endParaRPr lang="en-US" sz="2400" dirty="0">
              <a:latin typeface="Arial" panose="020B0604020202020204" pitchFamily="34" charset="0"/>
              <a:cs typeface="Arial" panose="020B0604020202020204" pitchFamily="34" charset="0"/>
            </a:endParaRPr>
          </a:p>
          <a:p>
            <a:pPr lvl="1"/>
            <a:r>
              <a:rPr lang="en-US" sz="2400" dirty="0">
                <a:solidFill>
                  <a:srgbClr val="FF0000"/>
                </a:solidFill>
                <a:latin typeface="Arial" panose="020B0604020202020204" pitchFamily="34" charset="0"/>
                <a:cs typeface="Arial" panose="020B0604020202020204" pitchFamily="34" charset="0"/>
              </a:rPr>
              <a:t>Encryption/decryption</a:t>
            </a:r>
          </a:p>
          <a:p>
            <a:pPr marL="342900" lvl="1" indent="0">
              <a:buNone/>
            </a:pPr>
            <a:endParaRPr lang="en-US" sz="2400" dirty="0">
              <a:latin typeface="Arial" panose="020B0604020202020204" pitchFamily="34" charset="0"/>
              <a:cs typeface="Arial" panose="020B0604020202020204" pitchFamily="34" charset="0"/>
            </a:endParaRPr>
          </a:p>
          <a:p>
            <a:pPr marL="685800" lvl="2" indent="0">
              <a:buNone/>
            </a:pP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Security enhancements placed directly in the </a:t>
            </a:r>
            <a:r>
              <a:rPr lang="en-US" sz="2400" dirty="0">
                <a:solidFill>
                  <a:srgbClr val="FF0000"/>
                </a:solidFill>
                <a:latin typeface="Arial" panose="020B0604020202020204" pitchFamily="34" charset="0"/>
                <a:cs typeface="Arial" panose="020B0604020202020204" pitchFamily="34" charset="0"/>
              </a:rPr>
              <a:t>protocol</a:t>
            </a:r>
            <a:r>
              <a:rPr lang="en-US" sz="2400" dirty="0">
                <a:latin typeface="Arial" panose="020B0604020202020204" pitchFamily="34" charset="0"/>
                <a:cs typeface="Arial" panose="020B0604020202020204" pitchFamily="34" charset="0"/>
              </a:rPr>
              <a:t>. </a:t>
            </a:r>
          </a:p>
          <a:p>
            <a:pPr lvl="1"/>
            <a:endParaRPr lang="en-US" sz="2400" dirty="0">
              <a:latin typeface="Arial" panose="020B0604020202020204" pitchFamily="34" charset="0"/>
              <a:cs typeface="Arial" panose="020B0604020202020204" pitchFamily="34" charset="0"/>
            </a:endParaRPr>
          </a:p>
          <a:p>
            <a:pPr lvl="2"/>
            <a:r>
              <a:rPr lang="en-US" sz="2400" dirty="0">
                <a:solidFill>
                  <a:srgbClr val="FF0000"/>
                </a:solidFill>
                <a:latin typeface="Arial" panose="020B0604020202020204" pitchFamily="34" charset="0"/>
                <a:cs typeface="Arial" panose="020B0604020202020204" pitchFamily="34" charset="0"/>
              </a:rPr>
              <a:t>new security framework</a:t>
            </a:r>
          </a:p>
          <a:p>
            <a:pPr marL="685800" lvl="2" indent="0">
              <a:buNone/>
            </a:pPr>
            <a:endParaRPr lang="en-US" sz="2400" dirty="0">
              <a:latin typeface="Arial" panose="020B0604020202020204" pitchFamily="34" charset="0"/>
              <a:cs typeface="Arial" panose="020B0604020202020204" pitchFamily="34" charset="0"/>
            </a:endParaRPr>
          </a:p>
          <a:p>
            <a:pPr lvl="2"/>
            <a:r>
              <a:rPr lang="en-US" sz="2400" dirty="0">
                <a:solidFill>
                  <a:srgbClr val="FF0000"/>
                </a:solidFill>
                <a:latin typeface="Arial" panose="020B0604020202020204" pitchFamily="34" charset="0"/>
                <a:cs typeface="Arial" panose="020B0604020202020204" pitchFamily="34" charset="0"/>
              </a:rPr>
              <a:t>Data structure </a:t>
            </a:r>
            <a:r>
              <a:rPr lang="en-US" sz="2400" dirty="0">
                <a:latin typeface="Arial" panose="020B0604020202020204" pitchFamily="34" charset="0"/>
                <a:cs typeface="Arial" panose="020B0604020202020204" pitchFamily="34" charset="0"/>
              </a:rPr>
              <a:t>of the DNP Data Link layer</a:t>
            </a:r>
            <a:r>
              <a:rPr lang="en-US" sz="1800" dirty="0">
                <a:latin typeface="Arial" panose="020B0604020202020204" pitchFamily="34" charset="0"/>
                <a:cs typeface="Arial" panose="020B0604020202020204" pitchFamily="34" charset="0"/>
              </a:rPr>
              <a:t>.</a:t>
            </a:r>
          </a:p>
        </p:txBody>
      </p:sp>
      <p:sp>
        <p:nvSpPr>
          <p:cNvPr id="11" name="Slide Number Placeholder 10"/>
          <p:cNvSpPr>
            <a:spLocks noGrp="1"/>
          </p:cNvSpPr>
          <p:nvPr>
            <p:ph type="sldNum" sz="quarter" idx="12"/>
          </p:nvPr>
        </p:nvSpPr>
        <p:spPr/>
        <p:txBody>
          <a:bodyPr/>
          <a:lstStyle/>
          <a:p>
            <a:fld id="{91345B13-F027-4217-B27B-7E13B7FF38D1}" type="slidenum">
              <a:rPr lang="en-US" smtClean="0"/>
              <a:pPr/>
              <a:t>37</a:t>
            </a:fld>
            <a:endParaRPr lang="en-US" dirty="0"/>
          </a:p>
        </p:txBody>
      </p:sp>
      <p:pic>
        <p:nvPicPr>
          <p:cNvPr id="7" name="Picture 6">
            <a:extLst>
              <a:ext uri="{FF2B5EF4-FFF2-40B4-BE49-F238E27FC236}">
                <a16:creationId xmlns:a16="http://schemas.microsoft.com/office/drawing/2014/main" id="{516B3807-B102-4392-A422-B80BCC299993}"/>
              </a:ext>
            </a:extLst>
          </p:cNvPr>
          <p:cNvPicPr>
            <a:picLocks noChangeAspect="1"/>
          </p:cNvPicPr>
          <p:nvPr/>
        </p:nvPicPr>
        <p:blipFill>
          <a:blip r:embed="rId2"/>
          <a:stretch>
            <a:fillRect/>
          </a:stretch>
        </p:blipFill>
        <p:spPr>
          <a:xfrm>
            <a:off x="4267200" y="6096000"/>
            <a:ext cx="946572" cy="722191"/>
          </a:xfrm>
          <a:prstGeom prst="rect">
            <a:avLst/>
          </a:prstGeom>
        </p:spPr>
      </p:pic>
      <p:sp>
        <p:nvSpPr>
          <p:cNvPr id="4" name="Date Placeholder 3">
            <a:extLst>
              <a:ext uri="{FF2B5EF4-FFF2-40B4-BE49-F238E27FC236}">
                <a16:creationId xmlns:a16="http://schemas.microsoft.com/office/drawing/2014/main" id="{A52D026F-1675-4935-89B2-386413B19FE0}"/>
              </a:ext>
            </a:extLst>
          </p:cNvPr>
          <p:cNvSpPr>
            <a:spLocks noGrp="1"/>
          </p:cNvSpPr>
          <p:nvPr>
            <p:ph type="dt" sz="half" idx="10"/>
          </p:nvPr>
        </p:nvSpPr>
        <p:spPr/>
        <p:txBody>
          <a:bodyPr/>
          <a:lstStyle/>
          <a:p>
            <a:fld id="{882519C0-7A0E-4870-8761-D48EFDD71C57}" type="datetime1">
              <a:rPr lang="en-US" smtClean="0"/>
              <a:t>22-Apr-18</a:t>
            </a:fld>
            <a:endParaRPr lang="en-US"/>
          </a:p>
        </p:txBody>
      </p:sp>
    </p:spTree>
    <p:extLst>
      <p:ext uri="{BB962C8B-B14F-4D97-AF65-F5344CB8AC3E}">
        <p14:creationId xmlns:p14="http://schemas.microsoft.com/office/powerpoint/2010/main" val="345462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6620"/>
            <a:ext cx="7886700" cy="1325563"/>
          </a:xfrm>
        </p:spPr>
        <p:txBody>
          <a:bodyPr>
            <a:normAutofit/>
          </a:bodyPr>
          <a:lstStyle/>
          <a:p>
            <a:pPr algn="ctr"/>
            <a:r>
              <a:rPr lang="en-US" sz="4400" dirty="0">
                <a:latin typeface="Arial" panose="020B0604020202020204" pitchFamily="34" charset="0"/>
                <a:cs typeface="Arial" panose="020B0604020202020204" pitchFamily="34" charset="0"/>
              </a:rPr>
              <a:t>Summary</a:t>
            </a:r>
          </a:p>
        </p:txBody>
      </p:sp>
      <p:sp>
        <p:nvSpPr>
          <p:cNvPr id="3" name="Content Placeholder 2"/>
          <p:cNvSpPr>
            <a:spLocks noGrp="1"/>
          </p:cNvSpPr>
          <p:nvPr>
            <p:ph idx="1"/>
          </p:nvPr>
        </p:nvSpPr>
        <p:spPr>
          <a:xfrm>
            <a:off x="457200" y="2057400"/>
            <a:ext cx="8305800" cy="3047999"/>
          </a:xfrm>
        </p:spPr>
        <p:txBody>
          <a:bodyPr>
            <a:normAutofit/>
          </a:bodyPr>
          <a:lstStyle/>
          <a:p>
            <a:r>
              <a:rPr lang="en-US" sz="2400" dirty="0">
                <a:latin typeface="Arial" panose="020B0604020202020204" pitchFamily="34" charset="0"/>
                <a:cs typeface="Arial" panose="020B0604020202020204" pitchFamily="34" charset="0"/>
              </a:rPr>
              <a:t>Smart Grid more expensive to setup, cheaper than traditional grid in the long run.</a:t>
            </a:r>
          </a:p>
          <a:p>
            <a:r>
              <a:rPr lang="en-US" sz="2400" dirty="0">
                <a:latin typeface="Arial" panose="020B0604020202020204" pitchFamily="34" charset="0"/>
                <a:cs typeface="Arial" panose="020B0604020202020204" pitchFamily="34" charset="0"/>
              </a:rPr>
              <a:t>Various types of attacks and countermeasures.</a:t>
            </a:r>
          </a:p>
          <a:p>
            <a:r>
              <a:rPr lang="en-US" sz="2400" dirty="0">
                <a:latin typeface="Arial" panose="020B0604020202020204" pitchFamily="34" charset="0"/>
                <a:cs typeface="Arial" panose="020B0604020202020204" pitchFamily="34" charset="0"/>
              </a:rPr>
              <a:t>Important components of Smart Grid </a:t>
            </a:r>
            <a:r>
              <a:rPr lang="en-US" sz="2400" dirty="0" err="1">
                <a:latin typeface="Arial" panose="020B0604020202020204" pitchFamily="34" charset="0"/>
                <a:cs typeface="Arial" panose="020B0604020202020204" pitchFamily="34" charset="0"/>
              </a:rPr>
              <a:t>i,e</a:t>
            </a:r>
            <a:r>
              <a:rPr lang="en-US" sz="2400" dirty="0">
                <a:latin typeface="Arial" panose="020B0604020202020204" pitchFamily="34" charset="0"/>
                <a:cs typeface="Arial" panose="020B0604020202020204" pitchFamily="34" charset="0"/>
              </a:rPr>
              <a:t>. SCADA, AMI.</a:t>
            </a:r>
          </a:p>
          <a:p>
            <a:r>
              <a:rPr lang="en-US" sz="2400" dirty="0">
                <a:latin typeface="Arial" panose="020B0604020202020204" pitchFamily="34" charset="0"/>
                <a:cs typeface="Arial" panose="020B0604020202020204" pitchFamily="34" charset="0"/>
              </a:rPr>
              <a:t>DNP3 Protocol. And security measures.</a:t>
            </a:r>
          </a:p>
          <a:p>
            <a:endParaRPr lang="en-US" sz="2400" dirty="0">
              <a:latin typeface="Arial" panose="020B0604020202020204" pitchFamily="34" charset="0"/>
              <a:cs typeface="Arial" panose="020B0604020202020204" pitchFamily="34" charset="0"/>
            </a:endParaRPr>
          </a:p>
          <a:p>
            <a:pPr marL="457200" indent="-457200">
              <a:buFont typeface="+mj-lt"/>
              <a:buAutoNum type="arabicPeriod"/>
            </a:pPr>
            <a:endParaRPr lang="en-US" sz="2400" dirty="0">
              <a:latin typeface="Arial" panose="020B0604020202020204" pitchFamily="34" charset="0"/>
              <a:cs typeface="Arial" panose="020B0604020202020204" pitchFamily="34" charset="0"/>
            </a:endParaRPr>
          </a:p>
          <a:p>
            <a:pPr marL="0" indent="0">
              <a:buNone/>
            </a:pPr>
            <a:endParaRPr lang="en-US" sz="2000" dirty="0"/>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endParaRPr lang="en-US" dirty="0"/>
          </a:p>
        </p:txBody>
      </p:sp>
      <p:pic>
        <p:nvPicPr>
          <p:cNvPr id="7" name="Picture 6"/>
          <p:cNvPicPr>
            <a:picLocks noChangeAspect="1"/>
          </p:cNvPicPr>
          <p:nvPr/>
        </p:nvPicPr>
        <p:blipFill>
          <a:blip r:embed="rId2"/>
          <a:stretch>
            <a:fillRect/>
          </a:stretch>
        </p:blipFill>
        <p:spPr>
          <a:xfrm>
            <a:off x="4311228" y="6096000"/>
            <a:ext cx="946572" cy="722191"/>
          </a:xfrm>
          <a:prstGeom prst="rect">
            <a:avLst/>
          </a:prstGeom>
        </p:spPr>
      </p:pic>
      <p:sp>
        <p:nvSpPr>
          <p:cNvPr id="10" name="Slide Number Placeholder 9"/>
          <p:cNvSpPr>
            <a:spLocks noGrp="1"/>
          </p:cNvSpPr>
          <p:nvPr>
            <p:ph type="sldNum" sz="quarter" idx="12"/>
          </p:nvPr>
        </p:nvSpPr>
        <p:spPr/>
        <p:txBody>
          <a:bodyPr/>
          <a:lstStyle/>
          <a:p>
            <a:fld id="{91345B13-F027-4217-B27B-7E13B7FF38D1}" type="slidenum">
              <a:rPr lang="en-US" smtClean="0"/>
              <a:pPr/>
              <a:t>38</a:t>
            </a:fld>
            <a:endParaRPr lang="en-US" dirty="0"/>
          </a:p>
        </p:txBody>
      </p:sp>
      <p:sp>
        <p:nvSpPr>
          <p:cNvPr id="5" name="Date Placeholder 4">
            <a:extLst>
              <a:ext uri="{FF2B5EF4-FFF2-40B4-BE49-F238E27FC236}">
                <a16:creationId xmlns:a16="http://schemas.microsoft.com/office/drawing/2014/main" id="{C562D12C-3004-489A-98BE-9D1C0AA78862}"/>
              </a:ext>
            </a:extLst>
          </p:cNvPr>
          <p:cNvSpPr>
            <a:spLocks noGrp="1"/>
          </p:cNvSpPr>
          <p:nvPr>
            <p:ph type="dt" sz="half" idx="10"/>
          </p:nvPr>
        </p:nvSpPr>
        <p:spPr/>
        <p:txBody>
          <a:bodyPr/>
          <a:lstStyle/>
          <a:p>
            <a:fld id="{93D36272-6112-477A-A236-F5918DFC7088}" type="datetime1">
              <a:rPr lang="en-US" smtClean="0"/>
              <a:t>22-Apr-18</a:t>
            </a:fld>
            <a:endParaRPr lang="en-US"/>
          </a:p>
        </p:txBody>
      </p:sp>
    </p:spTree>
    <p:extLst>
      <p:ext uri="{BB962C8B-B14F-4D97-AF65-F5344CB8AC3E}">
        <p14:creationId xmlns:p14="http://schemas.microsoft.com/office/powerpoint/2010/main" val="273894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2692-99DC-4EAE-AFB2-0497AD4CC19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75074F3-3D27-4D16-A23F-9BC60DA01721}"/>
              </a:ext>
            </a:extLst>
          </p:cNvPr>
          <p:cNvSpPr>
            <a:spLocks noGrp="1"/>
          </p:cNvSpPr>
          <p:nvPr>
            <p:ph idx="1"/>
          </p:nvPr>
        </p:nvSpPr>
        <p:spPr>
          <a:xfrm>
            <a:off x="1135471" y="2009148"/>
            <a:ext cx="7455509" cy="3587103"/>
          </a:xfrm>
        </p:spPr>
        <p:txBody>
          <a:bodyPr>
            <a:normAutofit fontScale="55000" lnSpcReduction="20000"/>
          </a:bodyPr>
          <a:lstStyle/>
          <a:p>
            <a:r>
              <a:rPr lang="en-IN" dirty="0">
                <a:hlinkClick r:id="rId2"/>
              </a:rPr>
              <a:t>https://www.nist.gov/engineering-laboratory/smart-grid</a:t>
            </a:r>
            <a:endParaRPr lang="en-IN" dirty="0"/>
          </a:p>
          <a:p>
            <a:r>
              <a:rPr lang="en-IN" dirty="0">
                <a:hlinkClick r:id="rId3"/>
              </a:rPr>
              <a:t>https://www.smartgrid.gov/the_smart_grid/smart_grid.html</a:t>
            </a:r>
            <a:endParaRPr lang="en-IN" dirty="0"/>
          </a:p>
          <a:p>
            <a:r>
              <a:rPr lang="en-IN" dirty="0">
                <a:hlinkClick r:id="rId4"/>
              </a:rPr>
              <a:t>http://www.ijsgce.com/uploadfile/2012/1011/20121011121836539.pdf</a:t>
            </a:r>
            <a:endParaRPr lang="en-IN" dirty="0"/>
          </a:p>
          <a:p>
            <a:r>
              <a:rPr lang="en-US" dirty="0">
                <a:hlinkClick r:id="rId5"/>
              </a:rPr>
              <a:t>http://www.intelligentutility.com/article/13/08/rise-critical-infrastructure-attacks-understanding-privileged-connection-and-common-thread</a:t>
            </a:r>
            <a:endParaRPr lang="en-US" dirty="0"/>
          </a:p>
          <a:p>
            <a:r>
              <a:rPr lang="en-US" dirty="0">
                <a:hlinkClick r:id="rId6"/>
              </a:rPr>
              <a:t>http://fcw.com/articles/2014/07/02/dhs-warning-critical-infrastructure-attacks.aspx</a:t>
            </a:r>
            <a:endParaRPr lang="en-US" dirty="0"/>
          </a:p>
          <a:p>
            <a:r>
              <a:rPr lang="en-US" dirty="0">
                <a:hlinkClick r:id="rId7"/>
              </a:rPr>
              <a:t>http://www.networkworld.com/article/2223748/microsoft-subnet/critical-infrastructure-malware-infections--from-ics-cert-report-to-scada-strangelo.html</a:t>
            </a:r>
            <a:endParaRPr lang="en-US" dirty="0"/>
          </a:p>
          <a:p>
            <a:r>
              <a:rPr lang="en-US" dirty="0">
                <a:hlinkClick r:id="rId7"/>
              </a:rPr>
              <a:t>http://www.networkworld.com/article/2223748/microsoft-subnet/critical-infrastructure-malware-infections--from-ics-cert-report-to-scada-strangelo.html</a:t>
            </a:r>
            <a:endParaRPr lang="en-US" dirty="0"/>
          </a:p>
          <a:p>
            <a:r>
              <a:rPr lang="en-US" dirty="0">
                <a:hlinkClick r:id="rId8"/>
              </a:rPr>
              <a:t>http://theweek.com/article/index/238764/operation-red-october-the-top-secret-global-espionage-campaign-thats-been-running-for-five-years</a:t>
            </a:r>
            <a:endParaRPr lang="en-US" dirty="0"/>
          </a:p>
          <a:p>
            <a:endParaRPr lang="en-US" dirty="0"/>
          </a:p>
          <a:p>
            <a:endParaRPr lang="en-US" dirty="0"/>
          </a:p>
          <a:p>
            <a:endParaRPr lang="en-US" dirty="0"/>
          </a:p>
          <a:p>
            <a:endParaRPr lang="en-IN" dirty="0"/>
          </a:p>
          <a:p>
            <a:endParaRPr lang="en-IN" dirty="0"/>
          </a:p>
        </p:txBody>
      </p:sp>
      <p:sp>
        <p:nvSpPr>
          <p:cNvPr id="4" name="Date Placeholder 3">
            <a:extLst>
              <a:ext uri="{FF2B5EF4-FFF2-40B4-BE49-F238E27FC236}">
                <a16:creationId xmlns:a16="http://schemas.microsoft.com/office/drawing/2014/main" id="{E32B35D0-5EF9-48AB-B626-0D3AEDF5E1A9}"/>
              </a:ext>
            </a:extLst>
          </p:cNvPr>
          <p:cNvSpPr>
            <a:spLocks noGrp="1"/>
          </p:cNvSpPr>
          <p:nvPr>
            <p:ph type="dt" sz="half" idx="10"/>
          </p:nvPr>
        </p:nvSpPr>
        <p:spPr/>
        <p:txBody>
          <a:bodyPr/>
          <a:lstStyle/>
          <a:p>
            <a:r>
              <a:rPr lang="en-US"/>
              <a:t>11-Apr-18</a:t>
            </a:r>
          </a:p>
        </p:txBody>
      </p:sp>
      <p:sp>
        <p:nvSpPr>
          <p:cNvPr id="6" name="Slide Number Placeholder 5">
            <a:extLst>
              <a:ext uri="{FF2B5EF4-FFF2-40B4-BE49-F238E27FC236}">
                <a16:creationId xmlns:a16="http://schemas.microsoft.com/office/drawing/2014/main" id="{BEAA84DB-9BE8-4516-BE3D-301D84A134B6}"/>
              </a:ext>
            </a:extLst>
          </p:cNvPr>
          <p:cNvSpPr>
            <a:spLocks noGrp="1"/>
          </p:cNvSpPr>
          <p:nvPr>
            <p:ph type="sldNum" sz="quarter" idx="12"/>
          </p:nvPr>
        </p:nvSpPr>
        <p:spPr/>
        <p:txBody>
          <a:bodyPr/>
          <a:lstStyle/>
          <a:p>
            <a:fld id="{0A64AEDE-BC9A-40D2-869A-94CC3AA672AF}" type="slidenum">
              <a:rPr lang="en-US" smtClean="0"/>
              <a:t>39</a:t>
            </a:fld>
            <a:endParaRPr lang="en-US"/>
          </a:p>
        </p:txBody>
      </p:sp>
      <p:pic>
        <p:nvPicPr>
          <p:cNvPr id="7" name="Picture 6">
            <a:extLst>
              <a:ext uri="{FF2B5EF4-FFF2-40B4-BE49-F238E27FC236}">
                <a16:creationId xmlns:a16="http://schemas.microsoft.com/office/drawing/2014/main" id="{F8BFB161-B96C-464A-A2C2-A188B0CEE5E5}"/>
              </a:ext>
            </a:extLst>
          </p:cNvPr>
          <p:cNvPicPr>
            <a:picLocks noChangeAspect="1"/>
          </p:cNvPicPr>
          <p:nvPr/>
        </p:nvPicPr>
        <p:blipFill>
          <a:blip r:embed="rId9"/>
          <a:stretch>
            <a:fillRect/>
          </a:stretch>
        </p:blipFill>
        <p:spPr>
          <a:xfrm>
            <a:off x="4311228" y="6096000"/>
            <a:ext cx="946572" cy="722191"/>
          </a:xfrm>
          <a:prstGeom prst="rect">
            <a:avLst/>
          </a:prstGeom>
        </p:spPr>
      </p:pic>
    </p:spTree>
    <p:extLst>
      <p:ext uri="{BB962C8B-B14F-4D97-AF65-F5344CB8AC3E}">
        <p14:creationId xmlns:p14="http://schemas.microsoft.com/office/powerpoint/2010/main" val="276410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SMART GRID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30393"/>
            <a:ext cx="7757362" cy="3670301"/>
          </a:xfrm>
        </p:spPr>
      </p:pic>
      <p:sp>
        <p:nvSpPr>
          <p:cNvPr id="3" name="Slide Number Placeholder 2">
            <a:extLst>
              <a:ext uri="{FF2B5EF4-FFF2-40B4-BE49-F238E27FC236}">
                <a16:creationId xmlns:a16="http://schemas.microsoft.com/office/drawing/2014/main" id="{2C305868-027D-4461-9939-D0A9DBC010F0}"/>
              </a:ext>
            </a:extLst>
          </p:cNvPr>
          <p:cNvSpPr>
            <a:spLocks noGrp="1"/>
          </p:cNvSpPr>
          <p:nvPr>
            <p:ph type="sldNum" sz="quarter" idx="12"/>
          </p:nvPr>
        </p:nvSpPr>
        <p:spPr/>
        <p:txBody>
          <a:bodyPr/>
          <a:lstStyle/>
          <a:p>
            <a:pPr defTabSz="685800"/>
            <a:fld id="{0A64AEDE-BC9A-40D2-869A-94CC3AA672AF}" type="slidenum">
              <a:rPr lang="en-US">
                <a:solidFill>
                  <a:prstClr val="black">
                    <a:tint val="75000"/>
                  </a:prstClr>
                </a:solidFill>
                <a:latin typeface="Calibri" panose="020F0502020204030204"/>
              </a:rPr>
              <a:pPr defTabSz="685800"/>
              <a:t>4</a:t>
            </a:fld>
            <a:endParaRPr lang="en-US">
              <a:solidFill>
                <a:prstClr val="black">
                  <a:tint val="75000"/>
                </a:prstClr>
              </a:solidFill>
              <a:latin typeface="Calibri" panose="020F0502020204030204"/>
            </a:endParaRPr>
          </a:p>
        </p:txBody>
      </p:sp>
      <p:pic>
        <p:nvPicPr>
          <p:cNvPr id="6" name="Picture 5">
            <a:extLst>
              <a:ext uri="{FF2B5EF4-FFF2-40B4-BE49-F238E27FC236}">
                <a16:creationId xmlns:a16="http://schemas.microsoft.com/office/drawing/2014/main" id="{A52C06B8-EBFB-413E-8C88-08DCE0E2F2C1}"/>
              </a:ext>
            </a:extLst>
          </p:cNvPr>
          <p:cNvPicPr>
            <a:picLocks noChangeAspect="1"/>
          </p:cNvPicPr>
          <p:nvPr/>
        </p:nvPicPr>
        <p:blipFill>
          <a:blip r:embed="rId3"/>
          <a:stretch>
            <a:fillRect/>
          </a:stretch>
        </p:blipFill>
        <p:spPr>
          <a:xfrm>
            <a:off x="4267200" y="6096000"/>
            <a:ext cx="946572" cy="722191"/>
          </a:xfrm>
          <a:prstGeom prst="rect">
            <a:avLst/>
          </a:prstGeom>
        </p:spPr>
      </p:pic>
      <p:sp>
        <p:nvSpPr>
          <p:cNvPr id="7" name="Date Placeholder 6">
            <a:extLst>
              <a:ext uri="{FF2B5EF4-FFF2-40B4-BE49-F238E27FC236}">
                <a16:creationId xmlns:a16="http://schemas.microsoft.com/office/drawing/2014/main" id="{CD01431A-8256-4D33-826B-59715A25DCEC}"/>
              </a:ext>
            </a:extLst>
          </p:cNvPr>
          <p:cNvSpPr>
            <a:spLocks noGrp="1"/>
          </p:cNvSpPr>
          <p:nvPr>
            <p:ph type="dt" sz="half" idx="10"/>
          </p:nvPr>
        </p:nvSpPr>
        <p:spPr/>
        <p:txBody>
          <a:bodyPr/>
          <a:lstStyle/>
          <a:p>
            <a:fld id="{641F5D6C-5E56-4AEA-B578-80AFAA6D18CC}" type="datetime1">
              <a:rPr lang="en-US" smtClean="0"/>
              <a:t>22-Apr-18</a:t>
            </a:fld>
            <a:endParaRPr lang="en-US"/>
          </a:p>
        </p:txBody>
      </p:sp>
    </p:spTree>
    <p:extLst>
      <p:ext uri="{BB962C8B-B14F-4D97-AF65-F5344CB8AC3E}">
        <p14:creationId xmlns:p14="http://schemas.microsoft.com/office/powerpoint/2010/main" val="3893984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B045-FC3D-45E1-AF0C-6A70DEEB64DA}"/>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00A621DC-7456-45AC-A50F-A9462070027D}"/>
              </a:ext>
            </a:extLst>
          </p:cNvPr>
          <p:cNvSpPr>
            <a:spLocks noGrp="1"/>
          </p:cNvSpPr>
          <p:nvPr>
            <p:ph idx="1"/>
          </p:nvPr>
        </p:nvSpPr>
        <p:spPr/>
        <p:txBody>
          <a:bodyPr/>
          <a:lstStyle/>
          <a:p>
            <a:r>
              <a:rPr lang="en-US" dirty="0">
                <a:hlinkClick r:id="rId2"/>
              </a:rPr>
              <a:t>http://theweek.com/article/index/238764/operation-red-october-the-top-secret-global-espionage-campaign-thats-been-running-for-five-years</a:t>
            </a:r>
            <a:endParaRPr lang="en-US" dirty="0"/>
          </a:p>
          <a:p>
            <a:r>
              <a:rPr lang="en-US" dirty="0">
                <a:hlinkClick r:id="rId3"/>
              </a:rPr>
              <a:t>http://en.wikipedia.org/wiki/Shamoon</a:t>
            </a:r>
            <a:endParaRPr lang="en-US" dirty="0"/>
          </a:p>
          <a:p>
            <a:r>
              <a:rPr lang="en-US" dirty="0">
                <a:hlinkClick r:id="rId4"/>
              </a:rPr>
              <a:t>http://en.wikipedia.org/wiki/Flame_(malware)</a:t>
            </a:r>
            <a:endParaRPr lang="en-US" dirty="0"/>
          </a:p>
          <a:p>
            <a:r>
              <a:rPr lang="en-US" dirty="0">
                <a:hlinkClick r:id="rId5"/>
              </a:rPr>
              <a:t>http://www.youtube.com/watch?v=6WmaZYJwJng</a:t>
            </a:r>
            <a:endParaRPr lang="en-US" dirty="0"/>
          </a:p>
          <a:p>
            <a:endParaRPr lang="en-US" dirty="0"/>
          </a:p>
        </p:txBody>
      </p:sp>
      <p:sp>
        <p:nvSpPr>
          <p:cNvPr id="4" name="Date Placeholder 3">
            <a:extLst>
              <a:ext uri="{FF2B5EF4-FFF2-40B4-BE49-F238E27FC236}">
                <a16:creationId xmlns:a16="http://schemas.microsoft.com/office/drawing/2014/main" id="{4B16410B-7433-479E-9232-C37CD86FE51C}"/>
              </a:ext>
            </a:extLst>
          </p:cNvPr>
          <p:cNvSpPr>
            <a:spLocks noGrp="1"/>
          </p:cNvSpPr>
          <p:nvPr>
            <p:ph type="dt" sz="half" idx="10"/>
          </p:nvPr>
        </p:nvSpPr>
        <p:spPr/>
        <p:txBody>
          <a:bodyPr/>
          <a:lstStyle/>
          <a:p>
            <a:r>
              <a:rPr lang="en-US"/>
              <a:t>11-Apr-18</a:t>
            </a:r>
          </a:p>
        </p:txBody>
      </p:sp>
      <p:sp>
        <p:nvSpPr>
          <p:cNvPr id="5" name="Slide Number Placeholder 4">
            <a:extLst>
              <a:ext uri="{FF2B5EF4-FFF2-40B4-BE49-F238E27FC236}">
                <a16:creationId xmlns:a16="http://schemas.microsoft.com/office/drawing/2014/main" id="{FDDDA50D-88C5-4E77-BA18-C0EFEF2CF5CA}"/>
              </a:ext>
            </a:extLst>
          </p:cNvPr>
          <p:cNvSpPr>
            <a:spLocks noGrp="1"/>
          </p:cNvSpPr>
          <p:nvPr>
            <p:ph type="sldNum" sz="quarter" idx="12"/>
          </p:nvPr>
        </p:nvSpPr>
        <p:spPr/>
        <p:txBody>
          <a:bodyPr/>
          <a:lstStyle/>
          <a:p>
            <a:fld id="{0A64AEDE-BC9A-40D2-869A-94CC3AA672AF}" type="slidenum">
              <a:rPr lang="en-US" smtClean="0"/>
              <a:t>40</a:t>
            </a:fld>
            <a:endParaRPr lang="en-US"/>
          </a:p>
        </p:txBody>
      </p:sp>
      <p:pic>
        <p:nvPicPr>
          <p:cNvPr id="6" name="Picture 5">
            <a:extLst>
              <a:ext uri="{FF2B5EF4-FFF2-40B4-BE49-F238E27FC236}">
                <a16:creationId xmlns:a16="http://schemas.microsoft.com/office/drawing/2014/main" id="{9B3501A7-4F3F-4E78-B59F-571E51B1B483}"/>
              </a:ext>
            </a:extLst>
          </p:cNvPr>
          <p:cNvPicPr>
            <a:picLocks noChangeAspect="1"/>
          </p:cNvPicPr>
          <p:nvPr/>
        </p:nvPicPr>
        <p:blipFill>
          <a:blip r:embed="rId6"/>
          <a:stretch>
            <a:fillRect/>
          </a:stretch>
        </p:blipFill>
        <p:spPr>
          <a:xfrm>
            <a:off x="4311228" y="6096000"/>
            <a:ext cx="946572" cy="722191"/>
          </a:xfrm>
          <a:prstGeom prst="rect">
            <a:avLst/>
          </a:prstGeom>
        </p:spPr>
      </p:pic>
    </p:spTree>
    <p:extLst>
      <p:ext uri="{BB962C8B-B14F-4D97-AF65-F5344CB8AC3E}">
        <p14:creationId xmlns:p14="http://schemas.microsoft.com/office/powerpoint/2010/main" val="478457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00B6-E9A3-4E3C-80F3-BCB699533C3D}"/>
              </a:ext>
            </a:extLst>
          </p:cNvPr>
          <p:cNvSpPr>
            <a:spLocks noGrp="1"/>
          </p:cNvSpPr>
          <p:nvPr>
            <p:ph type="title"/>
          </p:nvPr>
        </p:nvSpPr>
        <p:spPr>
          <a:xfrm>
            <a:off x="990600" y="2514600"/>
            <a:ext cx="7886700" cy="1325563"/>
          </a:xfrm>
        </p:spPr>
        <p:txBody>
          <a:bodyPr/>
          <a:lstStyle/>
          <a:p>
            <a:r>
              <a:rPr lang="en-US" dirty="0"/>
              <a:t>I’m Pleased to have Questions?</a:t>
            </a:r>
          </a:p>
        </p:txBody>
      </p:sp>
      <p:sp>
        <p:nvSpPr>
          <p:cNvPr id="4" name="Date Placeholder 3">
            <a:extLst>
              <a:ext uri="{FF2B5EF4-FFF2-40B4-BE49-F238E27FC236}">
                <a16:creationId xmlns:a16="http://schemas.microsoft.com/office/drawing/2014/main" id="{3392E057-3F81-4DE9-B11D-32C2738D4FE6}"/>
              </a:ext>
            </a:extLst>
          </p:cNvPr>
          <p:cNvSpPr>
            <a:spLocks noGrp="1"/>
          </p:cNvSpPr>
          <p:nvPr>
            <p:ph type="dt" sz="half" idx="10"/>
          </p:nvPr>
        </p:nvSpPr>
        <p:spPr/>
        <p:txBody>
          <a:bodyPr/>
          <a:lstStyle/>
          <a:p>
            <a:fld id="{19372EB4-D162-4493-AB41-D582504576C4}" type="datetime1">
              <a:rPr lang="en-US" smtClean="0"/>
              <a:t>22-Apr-18</a:t>
            </a:fld>
            <a:endParaRPr lang="en-US"/>
          </a:p>
        </p:txBody>
      </p:sp>
      <p:sp>
        <p:nvSpPr>
          <p:cNvPr id="5" name="Slide Number Placeholder 4">
            <a:extLst>
              <a:ext uri="{FF2B5EF4-FFF2-40B4-BE49-F238E27FC236}">
                <a16:creationId xmlns:a16="http://schemas.microsoft.com/office/drawing/2014/main" id="{183B8648-D918-43A8-9966-B69EF217C45D}"/>
              </a:ext>
            </a:extLst>
          </p:cNvPr>
          <p:cNvSpPr>
            <a:spLocks noGrp="1"/>
          </p:cNvSpPr>
          <p:nvPr>
            <p:ph type="sldNum" sz="quarter" idx="12"/>
          </p:nvPr>
        </p:nvSpPr>
        <p:spPr/>
        <p:txBody>
          <a:bodyPr/>
          <a:lstStyle/>
          <a:p>
            <a:fld id="{91345B13-F027-4217-B27B-7E13B7FF38D1}" type="slidenum">
              <a:rPr lang="en-US" smtClean="0"/>
              <a:pPr/>
              <a:t>41</a:t>
            </a:fld>
            <a:endParaRPr lang="en-US" dirty="0"/>
          </a:p>
        </p:txBody>
      </p:sp>
      <p:pic>
        <p:nvPicPr>
          <p:cNvPr id="6" name="Picture 5">
            <a:extLst>
              <a:ext uri="{FF2B5EF4-FFF2-40B4-BE49-F238E27FC236}">
                <a16:creationId xmlns:a16="http://schemas.microsoft.com/office/drawing/2014/main" id="{6E246843-39FC-4A5C-8412-38B03C297E8E}"/>
              </a:ext>
            </a:extLst>
          </p:cNvPr>
          <p:cNvPicPr>
            <a:picLocks noChangeAspect="1"/>
          </p:cNvPicPr>
          <p:nvPr/>
        </p:nvPicPr>
        <p:blipFill>
          <a:blip r:embed="rId2"/>
          <a:stretch>
            <a:fillRect/>
          </a:stretch>
        </p:blipFill>
        <p:spPr>
          <a:xfrm>
            <a:off x="4311228" y="6096000"/>
            <a:ext cx="946572" cy="722191"/>
          </a:xfrm>
          <a:prstGeom prst="rect">
            <a:avLst/>
          </a:prstGeom>
        </p:spPr>
      </p:pic>
    </p:spTree>
    <p:extLst>
      <p:ext uri="{BB962C8B-B14F-4D97-AF65-F5344CB8AC3E}">
        <p14:creationId xmlns:p14="http://schemas.microsoft.com/office/powerpoint/2010/main" val="3265419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C669-F291-427D-AFAA-C936C4A36743}"/>
              </a:ext>
            </a:extLst>
          </p:cNvPr>
          <p:cNvSpPr>
            <a:spLocks noGrp="1"/>
          </p:cNvSpPr>
          <p:nvPr>
            <p:ph type="title"/>
          </p:nvPr>
        </p:nvSpPr>
        <p:spPr>
          <a:xfrm>
            <a:off x="685800" y="3200400"/>
            <a:ext cx="7886700" cy="1325563"/>
          </a:xfrm>
        </p:spPr>
        <p:txBody>
          <a:bodyPr/>
          <a:lstStyle/>
          <a:p>
            <a:pPr algn="ctr"/>
            <a:r>
              <a:rPr lang="en-US" dirty="0"/>
              <a:t>Thank You</a:t>
            </a:r>
          </a:p>
        </p:txBody>
      </p:sp>
      <p:sp>
        <p:nvSpPr>
          <p:cNvPr id="4" name="Date Placeholder 3">
            <a:extLst>
              <a:ext uri="{FF2B5EF4-FFF2-40B4-BE49-F238E27FC236}">
                <a16:creationId xmlns:a16="http://schemas.microsoft.com/office/drawing/2014/main" id="{A311C2E4-8891-4B78-9755-1B55B0F469CA}"/>
              </a:ext>
            </a:extLst>
          </p:cNvPr>
          <p:cNvSpPr>
            <a:spLocks noGrp="1"/>
          </p:cNvSpPr>
          <p:nvPr>
            <p:ph type="dt" sz="half" idx="10"/>
          </p:nvPr>
        </p:nvSpPr>
        <p:spPr/>
        <p:txBody>
          <a:bodyPr/>
          <a:lstStyle/>
          <a:p>
            <a:fld id="{19372EB4-D162-4493-AB41-D582504576C4}" type="datetime1">
              <a:rPr lang="en-US" smtClean="0"/>
              <a:t>22-Apr-18</a:t>
            </a:fld>
            <a:endParaRPr lang="en-US"/>
          </a:p>
        </p:txBody>
      </p:sp>
      <p:sp>
        <p:nvSpPr>
          <p:cNvPr id="5" name="Slide Number Placeholder 4">
            <a:extLst>
              <a:ext uri="{FF2B5EF4-FFF2-40B4-BE49-F238E27FC236}">
                <a16:creationId xmlns:a16="http://schemas.microsoft.com/office/drawing/2014/main" id="{CEDAB0A9-70F9-4D26-B0B0-F92F236EF22E}"/>
              </a:ext>
            </a:extLst>
          </p:cNvPr>
          <p:cNvSpPr>
            <a:spLocks noGrp="1"/>
          </p:cNvSpPr>
          <p:nvPr>
            <p:ph type="sldNum" sz="quarter" idx="12"/>
          </p:nvPr>
        </p:nvSpPr>
        <p:spPr/>
        <p:txBody>
          <a:bodyPr/>
          <a:lstStyle/>
          <a:p>
            <a:fld id="{91345B13-F027-4217-B27B-7E13B7FF38D1}" type="slidenum">
              <a:rPr lang="en-US" smtClean="0"/>
              <a:pPr/>
              <a:t>42</a:t>
            </a:fld>
            <a:endParaRPr lang="en-US" dirty="0"/>
          </a:p>
        </p:txBody>
      </p:sp>
      <p:pic>
        <p:nvPicPr>
          <p:cNvPr id="6" name="Picture 5">
            <a:extLst>
              <a:ext uri="{FF2B5EF4-FFF2-40B4-BE49-F238E27FC236}">
                <a16:creationId xmlns:a16="http://schemas.microsoft.com/office/drawing/2014/main" id="{CA9435C3-ADBE-4645-9013-CA6985C3D45D}"/>
              </a:ext>
            </a:extLst>
          </p:cNvPr>
          <p:cNvPicPr>
            <a:picLocks noChangeAspect="1"/>
          </p:cNvPicPr>
          <p:nvPr/>
        </p:nvPicPr>
        <p:blipFill>
          <a:blip r:embed="rId2"/>
          <a:stretch>
            <a:fillRect/>
          </a:stretch>
        </p:blipFill>
        <p:spPr>
          <a:xfrm>
            <a:off x="4311228" y="6096000"/>
            <a:ext cx="946572" cy="722191"/>
          </a:xfrm>
          <a:prstGeom prst="rect">
            <a:avLst/>
          </a:prstGeom>
        </p:spPr>
      </p:pic>
    </p:spTree>
    <p:extLst>
      <p:ext uri="{BB962C8B-B14F-4D97-AF65-F5344CB8AC3E}">
        <p14:creationId xmlns:p14="http://schemas.microsoft.com/office/powerpoint/2010/main" val="97792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10" y="566988"/>
            <a:ext cx="7200900" cy="580524"/>
          </a:xfrm>
        </p:spPr>
        <p:txBody>
          <a:bodyPr>
            <a:normAutofit/>
          </a:bodyPr>
          <a:lstStyle/>
          <a:p>
            <a:pPr algn="ctr"/>
            <a:r>
              <a:rPr lang="en-US" sz="3200" dirty="0">
                <a:latin typeface="Arial" panose="020B0604020202020204" pitchFamily="34" charset="0"/>
                <a:cs typeface="Arial" panose="020B0604020202020204" pitchFamily="34" charset="0"/>
              </a:rPr>
              <a:t>COMPARISION</a:t>
            </a:r>
          </a:p>
        </p:txBody>
      </p:sp>
      <p:sp>
        <p:nvSpPr>
          <p:cNvPr id="3" name="Text Placeholder 2"/>
          <p:cNvSpPr>
            <a:spLocks noGrp="1"/>
          </p:cNvSpPr>
          <p:nvPr>
            <p:ph type="body" idx="1"/>
          </p:nvPr>
        </p:nvSpPr>
        <p:spPr>
          <a:xfrm>
            <a:off x="1028700" y="1352877"/>
            <a:ext cx="3332988" cy="617934"/>
          </a:xfrm>
        </p:spPr>
        <p:txBody>
          <a:bodyPr>
            <a:normAutofit fontScale="92500"/>
          </a:bodyPr>
          <a:lstStyle/>
          <a:p>
            <a:r>
              <a:rPr lang="en-US" dirty="0"/>
              <a:t>Traditional power grid	</a:t>
            </a:r>
          </a:p>
        </p:txBody>
      </p:sp>
      <p:sp>
        <p:nvSpPr>
          <p:cNvPr id="4" name="Content Placeholder 3"/>
          <p:cNvSpPr>
            <a:spLocks noGrp="1"/>
          </p:cNvSpPr>
          <p:nvPr>
            <p:ph sz="half" idx="2"/>
          </p:nvPr>
        </p:nvSpPr>
        <p:spPr>
          <a:xfrm>
            <a:off x="1028700" y="2176176"/>
            <a:ext cx="3332988" cy="4114836"/>
          </a:xfrm>
        </p:spPr>
        <p:txBody>
          <a:bodyPr>
            <a:normAutofit fontScale="85000" lnSpcReduction="20000"/>
          </a:bodyPr>
          <a:lstStyle/>
          <a:p>
            <a:r>
              <a:rPr lang="en-US" dirty="0"/>
              <a:t>Centralized power generation</a:t>
            </a:r>
          </a:p>
          <a:p>
            <a:r>
              <a:rPr lang="en-US" dirty="0"/>
              <a:t>One – directional power flow	</a:t>
            </a:r>
          </a:p>
          <a:p>
            <a:r>
              <a:rPr lang="en-US" dirty="0"/>
              <a:t>Generation follows load</a:t>
            </a:r>
          </a:p>
          <a:p>
            <a:r>
              <a:rPr lang="en-US" dirty="0"/>
              <a:t>Operational based on historical experience</a:t>
            </a:r>
          </a:p>
          <a:p>
            <a:r>
              <a:rPr lang="en-US" dirty="0"/>
              <a:t>Limited grid access to new consumers</a:t>
            </a:r>
          </a:p>
          <a:p>
            <a:r>
              <a:rPr lang="en-US" dirty="0"/>
              <a:t>Few sensors</a:t>
            </a:r>
          </a:p>
          <a:p>
            <a:r>
              <a:rPr lang="en-US" dirty="0"/>
              <a:t>Failures and blackouts</a:t>
            </a:r>
          </a:p>
          <a:p>
            <a:endParaRPr lang="en-US" dirty="0"/>
          </a:p>
        </p:txBody>
      </p:sp>
      <p:sp>
        <p:nvSpPr>
          <p:cNvPr id="5" name="Text Placeholder 4"/>
          <p:cNvSpPr>
            <a:spLocks noGrp="1"/>
          </p:cNvSpPr>
          <p:nvPr>
            <p:ph type="body" sz="quarter" idx="3"/>
          </p:nvPr>
        </p:nvSpPr>
        <p:spPr>
          <a:xfrm>
            <a:off x="4893762" y="1330854"/>
            <a:ext cx="3332988" cy="617934"/>
          </a:xfrm>
        </p:spPr>
        <p:txBody>
          <a:bodyPr>
            <a:normAutofit fontScale="92500"/>
          </a:bodyPr>
          <a:lstStyle/>
          <a:p>
            <a:r>
              <a:rPr lang="en-US" dirty="0"/>
              <a:t>Smart grid</a:t>
            </a:r>
          </a:p>
        </p:txBody>
      </p:sp>
      <p:sp>
        <p:nvSpPr>
          <p:cNvPr id="6" name="Content Placeholder 5"/>
          <p:cNvSpPr>
            <a:spLocks noGrp="1"/>
          </p:cNvSpPr>
          <p:nvPr>
            <p:ph sz="quarter" idx="4"/>
          </p:nvPr>
        </p:nvSpPr>
        <p:spPr>
          <a:xfrm>
            <a:off x="4893762" y="2132131"/>
            <a:ext cx="3865229" cy="3868620"/>
          </a:xfrm>
        </p:spPr>
        <p:txBody>
          <a:bodyPr>
            <a:normAutofit fontScale="85000" lnSpcReduction="20000"/>
          </a:bodyPr>
          <a:lstStyle/>
          <a:p>
            <a:r>
              <a:rPr lang="en-US" dirty="0"/>
              <a:t>Centralized/distributed power generation</a:t>
            </a:r>
          </a:p>
          <a:p>
            <a:r>
              <a:rPr lang="en-US" dirty="0"/>
              <a:t>Multi-directional power flow</a:t>
            </a:r>
          </a:p>
          <a:p>
            <a:r>
              <a:rPr lang="en-US" dirty="0"/>
              <a:t>Load follows generation</a:t>
            </a:r>
          </a:p>
          <a:p>
            <a:r>
              <a:rPr lang="en-US" dirty="0"/>
              <a:t>Operation based on real time data</a:t>
            </a:r>
          </a:p>
          <a:p>
            <a:r>
              <a:rPr lang="en-US" dirty="0"/>
              <a:t>Full and efficient grid accessibility</a:t>
            </a:r>
          </a:p>
          <a:p>
            <a:r>
              <a:rPr lang="en-US" dirty="0"/>
              <a:t>Sensors placed throughout</a:t>
            </a:r>
          </a:p>
          <a:p>
            <a:r>
              <a:rPr lang="en-US" dirty="0"/>
              <a:t>Consumer participates in the market</a:t>
            </a:r>
          </a:p>
          <a:p>
            <a:r>
              <a:rPr lang="en-US" dirty="0"/>
              <a:t>Intermittent renewable power generation</a:t>
            </a:r>
          </a:p>
          <a:p>
            <a:endParaRPr lang="en-US" dirty="0"/>
          </a:p>
          <a:p>
            <a:endParaRPr lang="en-US" dirty="0"/>
          </a:p>
        </p:txBody>
      </p:sp>
      <p:sp>
        <p:nvSpPr>
          <p:cNvPr id="7" name="Slide Number Placeholder 6">
            <a:extLst>
              <a:ext uri="{FF2B5EF4-FFF2-40B4-BE49-F238E27FC236}">
                <a16:creationId xmlns:a16="http://schemas.microsoft.com/office/drawing/2014/main" id="{E09EAE91-F27E-4BF3-BA52-715837EF2FAA}"/>
              </a:ext>
            </a:extLst>
          </p:cNvPr>
          <p:cNvSpPr>
            <a:spLocks noGrp="1"/>
          </p:cNvSpPr>
          <p:nvPr>
            <p:ph type="sldNum" sz="quarter" idx="12"/>
          </p:nvPr>
        </p:nvSpPr>
        <p:spPr/>
        <p:txBody>
          <a:bodyPr/>
          <a:lstStyle/>
          <a:p>
            <a:pPr defTabSz="685800"/>
            <a:fld id="{0A64AEDE-BC9A-40D2-869A-94CC3AA672AF}" type="slidenum">
              <a:rPr lang="en-US">
                <a:solidFill>
                  <a:prstClr val="black">
                    <a:tint val="75000"/>
                  </a:prstClr>
                </a:solidFill>
                <a:latin typeface="Calibri" panose="020F0502020204030204"/>
              </a:rPr>
              <a:pPr defTabSz="685800"/>
              <a:t>5</a:t>
            </a:fld>
            <a:endParaRPr lang="en-US">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id="{D08C54A4-2FAE-4CE9-9C67-27387167C90C}"/>
              </a:ext>
            </a:extLst>
          </p:cNvPr>
          <p:cNvPicPr>
            <a:picLocks noChangeAspect="1"/>
          </p:cNvPicPr>
          <p:nvPr/>
        </p:nvPicPr>
        <p:blipFill>
          <a:blip r:embed="rId2"/>
          <a:stretch>
            <a:fillRect/>
          </a:stretch>
        </p:blipFill>
        <p:spPr>
          <a:xfrm>
            <a:off x="4267200" y="6096000"/>
            <a:ext cx="946572" cy="722191"/>
          </a:xfrm>
          <a:prstGeom prst="rect">
            <a:avLst/>
          </a:prstGeom>
        </p:spPr>
      </p:pic>
      <p:sp>
        <p:nvSpPr>
          <p:cNvPr id="10" name="Date Placeholder 9">
            <a:extLst>
              <a:ext uri="{FF2B5EF4-FFF2-40B4-BE49-F238E27FC236}">
                <a16:creationId xmlns:a16="http://schemas.microsoft.com/office/drawing/2014/main" id="{7BCF7E54-6B80-46C8-AE84-925689EFB7BA}"/>
              </a:ext>
            </a:extLst>
          </p:cNvPr>
          <p:cNvSpPr>
            <a:spLocks noGrp="1"/>
          </p:cNvSpPr>
          <p:nvPr>
            <p:ph type="dt" sz="half" idx="10"/>
          </p:nvPr>
        </p:nvSpPr>
        <p:spPr/>
        <p:txBody>
          <a:bodyPr/>
          <a:lstStyle/>
          <a:p>
            <a:fld id="{938CCB54-1AD0-4565-B7C7-E0C8EB0628BD}" type="datetime1">
              <a:rPr lang="en-US" smtClean="0"/>
              <a:t>22-Apr-18</a:t>
            </a:fld>
            <a:endParaRPr lang="en-US"/>
          </a:p>
        </p:txBody>
      </p:sp>
    </p:spTree>
    <p:extLst>
      <p:ext uri="{BB962C8B-B14F-4D97-AF65-F5344CB8AC3E}">
        <p14:creationId xmlns:p14="http://schemas.microsoft.com/office/powerpoint/2010/main" val="153069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B18E635-CA50-4DF9-9233-5AA6740E3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377" y="3180366"/>
            <a:ext cx="3503945" cy="254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16730" y="490287"/>
            <a:ext cx="7200900" cy="712871"/>
          </a:xfrm>
        </p:spPr>
        <p:txBody>
          <a:bodyPr>
            <a:normAutofit fontScale="90000"/>
          </a:bodyPr>
          <a:lstStyle/>
          <a:p>
            <a:pPr algn="ctr"/>
            <a:r>
              <a:rPr lang="en-US" b="1" dirty="0">
                <a:cs typeface="Arial" panose="020B0604020202020204" pitchFamily="34" charset="0"/>
              </a:rPr>
              <a:t>About Smart Grid</a:t>
            </a:r>
          </a:p>
        </p:txBody>
      </p:sp>
      <p:sp>
        <p:nvSpPr>
          <p:cNvPr id="7" name="Slide Number Placeholder 6">
            <a:extLst>
              <a:ext uri="{FF2B5EF4-FFF2-40B4-BE49-F238E27FC236}">
                <a16:creationId xmlns:a16="http://schemas.microsoft.com/office/drawing/2014/main" id="{A7B5ABB6-3496-41DF-8DEB-389EE1D82B80}"/>
              </a:ext>
            </a:extLst>
          </p:cNvPr>
          <p:cNvSpPr>
            <a:spLocks noGrp="1"/>
          </p:cNvSpPr>
          <p:nvPr>
            <p:ph type="sldNum" sz="quarter" idx="12"/>
          </p:nvPr>
        </p:nvSpPr>
        <p:spPr/>
        <p:txBody>
          <a:bodyPr/>
          <a:lstStyle/>
          <a:p>
            <a:pPr defTabSz="685800"/>
            <a:fld id="{0A64AEDE-BC9A-40D2-869A-94CC3AA672AF}" type="slidenum">
              <a:rPr lang="en-US">
                <a:solidFill>
                  <a:prstClr val="black">
                    <a:tint val="75000"/>
                  </a:prstClr>
                </a:solidFill>
                <a:latin typeface="Calibri" panose="020F0502020204030204"/>
              </a:rPr>
              <a:pPr defTabSz="685800"/>
              <a:t>6</a:t>
            </a:fld>
            <a:endParaRPr lang="en-US">
              <a:solidFill>
                <a:prstClr val="black">
                  <a:tint val="75000"/>
                </a:prstClr>
              </a:solidFill>
              <a:latin typeface="Calibri" panose="020F0502020204030204"/>
            </a:endParaRPr>
          </a:p>
        </p:txBody>
      </p:sp>
      <p:sp>
        <p:nvSpPr>
          <p:cNvPr id="4" name="Rectangle 6">
            <a:extLst>
              <a:ext uri="{FF2B5EF4-FFF2-40B4-BE49-F238E27FC236}">
                <a16:creationId xmlns:a16="http://schemas.microsoft.com/office/drawing/2014/main" id="{8B6EEA49-FB93-4EF1-801B-FA2FAA6309A6}"/>
              </a:ext>
            </a:extLst>
          </p:cNvPr>
          <p:cNvSpPr txBox="1">
            <a:spLocks/>
          </p:cNvSpPr>
          <p:nvPr/>
        </p:nvSpPr>
        <p:spPr>
          <a:xfrm>
            <a:off x="1064297" y="2209801"/>
            <a:ext cx="3552883" cy="3445042"/>
          </a:xfrm>
          <a:prstGeom prst="rect">
            <a:avLst/>
          </a:prstGeom>
          <a:noFill/>
        </p:spPr>
        <p:txBody>
          <a:bodyPr vert="horz" lIns="68580" tIns="34290" rIns="68580" bIns="3429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Information-based</a:t>
            </a:r>
          </a:p>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Communicating</a:t>
            </a:r>
          </a:p>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Secure</a:t>
            </a:r>
          </a:p>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Self-healing</a:t>
            </a:r>
          </a:p>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Reliable</a:t>
            </a:r>
          </a:p>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Flexible</a:t>
            </a:r>
          </a:p>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Cost-effective</a:t>
            </a:r>
          </a:p>
          <a:p>
            <a:pPr marL="288036" indent="-288036" defTabSz="685800">
              <a:lnSpc>
                <a:spcPct val="90000"/>
              </a:lnSpc>
              <a:spcBef>
                <a:spcPts val="750"/>
              </a:spcBef>
              <a:spcAft>
                <a:spcPts val="150"/>
              </a:spcAft>
            </a:pPr>
            <a:r>
              <a:rPr lang="en-US" altLang="zh-TW" dirty="0">
                <a:solidFill>
                  <a:srgbClr val="44546A"/>
                </a:solidFill>
                <a:latin typeface="Calibri" panose="020F0502020204030204"/>
                <a:ea typeface="新細明體" panose="02020500000000000000" pitchFamily="18" charset="-120"/>
              </a:rPr>
              <a:t>Dynamically controllable</a:t>
            </a:r>
          </a:p>
        </p:txBody>
      </p:sp>
      <p:sp>
        <p:nvSpPr>
          <p:cNvPr id="5" name="Rectangle 2">
            <a:extLst>
              <a:ext uri="{FF2B5EF4-FFF2-40B4-BE49-F238E27FC236}">
                <a16:creationId xmlns:a16="http://schemas.microsoft.com/office/drawing/2014/main" id="{629FA5EC-1485-4973-B91B-13D321EE115B}"/>
              </a:ext>
            </a:extLst>
          </p:cNvPr>
          <p:cNvSpPr txBox="1">
            <a:spLocks/>
          </p:cNvSpPr>
          <p:nvPr/>
        </p:nvSpPr>
        <p:spPr>
          <a:xfrm>
            <a:off x="1295400" y="1523438"/>
            <a:ext cx="2700081" cy="464045"/>
          </a:xfrm>
          <a:prstGeom prst="rect">
            <a:avLst/>
          </a:prstGeom>
        </p:spPr>
        <p:txBody>
          <a:bodyPr vert="horz" lIns="68580" tIns="34290" rIns="68580" bIns="3429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defTabSz="685800"/>
            <a:r>
              <a:rPr lang="en-US" altLang="zh-TW" sz="2100" dirty="0">
                <a:solidFill>
                  <a:srgbClr val="44546A"/>
                </a:solidFill>
                <a:latin typeface="Calibri Light" panose="020F0302020204030204"/>
                <a:ea typeface="新細明體" panose="02020500000000000000" pitchFamily="18" charset="-120"/>
              </a:rPr>
              <a:t>Smart Grid Attributes</a:t>
            </a:r>
          </a:p>
        </p:txBody>
      </p:sp>
      <p:pic>
        <p:nvPicPr>
          <p:cNvPr id="9" name="Picture 8">
            <a:extLst>
              <a:ext uri="{FF2B5EF4-FFF2-40B4-BE49-F238E27FC236}">
                <a16:creationId xmlns:a16="http://schemas.microsoft.com/office/drawing/2014/main" id="{3501334C-BCFB-4D17-B1FB-0B9F9E65E56A}"/>
              </a:ext>
            </a:extLst>
          </p:cNvPr>
          <p:cNvPicPr>
            <a:picLocks noChangeAspect="1"/>
          </p:cNvPicPr>
          <p:nvPr/>
        </p:nvPicPr>
        <p:blipFill>
          <a:blip r:embed="rId3"/>
          <a:stretch>
            <a:fillRect/>
          </a:stretch>
        </p:blipFill>
        <p:spPr>
          <a:xfrm>
            <a:off x="4267200" y="6096000"/>
            <a:ext cx="946572" cy="722191"/>
          </a:xfrm>
          <a:prstGeom prst="rect">
            <a:avLst/>
          </a:prstGeom>
        </p:spPr>
      </p:pic>
      <p:sp>
        <p:nvSpPr>
          <p:cNvPr id="3" name="Date Placeholder 2">
            <a:extLst>
              <a:ext uri="{FF2B5EF4-FFF2-40B4-BE49-F238E27FC236}">
                <a16:creationId xmlns:a16="http://schemas.microsoft.com/office/drawing/2014/main" id="{D627298F-03F8-4F30-8C50-BAC8BE458F0C}"/>
              </a:ext>
            </a:extLst>
          </p:cNvPr>
          <p:cNvSpPr>
            <a:spLocks noGrp="1"/>
          </p:cNvSpPr>
          <p:nvPr>
            <p:ph type="dt" sz="half" idx="10"/>
          </p:nvPr>
        </p:nvSpPr>
        <p:spPr/>
        <p:txBody>
          <a:bodyPr/>
          <a:lstStyle/>
          <a:p>
            <a:fld id="{F5294E0B-21E0-4959-A24B-4C34BE5AA480}" type="datetime1">
              <a:rPr lang="en-US" smtClean="0"/>
              <a:t>22-Apr-18</a:t>
            </a:fld>
            <a:endParaRPr lang="en-US"/>
          </a:p>
        </p:txBody>
      </p:sp>
    </p:spTree>
    <p:extLst>
      <p:ext uri="{BB962C8B-B14F-4D97-AF65-F5344CB8AC3E}">
        <p14:creationId xmlns:p14="http://schemas.microsoft.com/office/powerpoint/2010/main" val="382835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95D167-A05F-47D6-80A0-49281BCF9767}"/>
              </a:ext>
            </a:extLst>
          </p:cNvPr>
          <p:cNvSpPr>
            <a:spLocks noGrp="1"/>
          </p:cNvSpPr>
          <p:nvPr>
            <p:ph type="sldNum" sz="quarter" idx="12"/>
          </p:nvPr>
        </p:nvSpPr>
        <p:spPr>
          <a:xfrm>
            <a:off x="6457950" y="6356351"/>
            <a:ext cx="2057400" cy="365125"/>
          </a:xfrm>
        </p:spPr>
        <p:txBody>
          <a:bodyPr/>
          <a:lstStyle/>
          <a:p>
            <a:pPr defTabSz="685800"/>
            <a:fld id="{0A64AEDE-BC9A-40D2-869A-94CC3AA672AF}" type="slidenum">
              <a:rPr lang="en-US" smtClean="0">
                <a:solidFill>
                  <a:prstClr val="black">
                    <a:tint val="75000"/>
                  </a:prstClr>
                </a:solidFill>
                <a:latin typeface="Calibri" panose="020F0502020204030204"/>
              </a:rPr>
              <a:pPr defTabSz="685800"/>
              <a:t>7</a:t>
            </a:fld>
            <a:endParaRPr lang="en-US">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D6FF7DAA-D1CE-489B-B304-D93BAB741BF1}"/>
              </a:ext>
            </a:extLst>
          </p:cNvPr>
          <p:cNvPicPr>
            <a:picLocks noChangeAspect="1"/>
          </p:cNvPicPr>
          <p:nvPr/>
        </p:nvPicPr>
        <p:blipFill>
          <a:blip r:embed="rId3"/>
          <a:stretch>
            <a:fillRect/>
          </a:stretch>
        </p:blipFill>
        <p:spPr>
          <a:xfrm>
            <a:off x="4038600" y="6167091"/>
            <a:ext cx="946572" cy="722191"/>
          </a:xfrm>
          <a:prstGeom prst="rect">
            <a:avLst/>
          </a:prstGeom>
        </p:spPr>
      </p:pic>
      <p:pic>
        <p:nvPicPr>
          <p:cNvPr id="9" name="Content Placeholder 8" descr="A close up of text on a white background&#10;&#10;Description generated with very high confidence">
            <a:extLst>
              <a:ext uri="{FF2B5EF4-FFF2-40B4-BE49-F238E27FC236}">
                <a16:creationId xmlns:a16="http://schemas.microsoft.com/office/drawing/2014/main" id="{E70D09BB-0932-47CC-9D9A-5FC8B5783F6D}"/>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81000" y="152400"/>
            <a:ext cx="8241016" cy="6092416"/>
          </a:xfrm>
        </p:spPr>
      </p:pic>
      <p:sp>
        <p:nvSpPr>
          <p:cNvPr id="13" name="Date Placeholder 12">
            <a:extLst>
              <a:ext uri="{FF2B5EF4-FFF2-40B4-BE49-F238E27FC236}">
                <a16:creationId xmlns:a16="http://schemas.microsoft.com/office/drawing/2014/main" id="{58BEF288-775A-4624-A168-773C36BAD1D0}"/>
              </a:ext>
            </a:extLst>
          </p:cNvPr>
          <p:cNvSpPr>
            <a:spLocks noGrp="1"/>
          </p:cNvSpPr>
          <p:nvPr>
            <p:ph type="dt" sz="half" idx="10"/>
          </p:nvPr>
        </p:nvSpPr>
        <p:spPr/>
        <p:txBody>
          <a:bodyPr/>
          <a:lstStyle/>
          <a:p>
            <a:fld id="{C9E3D801-904E-4D34-AE62-C5EF6816C4F6}" type="datetime1">
              <a:rPr lang="en-US" smtClean="0"/>
              <a:t>22-Apr-18</a:t>
            </a:fld>
            <a:endParaRPr lang="en-US"/>
          </a:p>
        </p:txBody>
      </p:sp>
    </p:spTree>
    <p:extLst>
      <p:ext uri="{BB962C8B-B14F-4D97-AF65-F5344CB8AC3E}">
        <p14:creationId xmlns:p14="http://schemas.microsoft.com/office/powerpoint/2010/main" val="280440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28808F97-C403-B147-961B-FD9F70DF888B}"/>
              </a:ext>
            </a:extLst>
          </p:cNvPr>
          <p:cNvSpPr>
            <a:spLocks noGrp="1" noChangeArrowheads="1"/>
          </p:cNvSpPr>
          <p:nvPr>
            <p:ph type="title"/>
          </p:nvPr>
        </p:nvSpPr>
        <p:spPr>
          <a:xfrm>
            <a:off x="0" y="381000"/>
            <a:ext cx="9144000" cy="887417"/>
          </a:xfrm>
        </p:spPr>
        <p:txBody>
          <a:bodyPr>
            <a:normAutofit fontScale="90000"/>
          </a:bodyPr>
          <a:lstStyle/>
          <a:p>
            <a:pPr algn="ctr"/>
            <a:r>
              <a:rPr lang="en-US" altLang="en-US" dirty="0">
                <a:solidFill>
                  <a:schemeClr val="accent1"/>
                </a:solidFill>
              </a:rPr>
              <a:t>         </a:t>
            </a:r>
            <a:r>
              <a:rPr lang="en-US" altLang="en-US" dirty="0">
                <a:solidFill>
                  <a:schemeClr val="tx1"/>
                </a:solidFill>
              </a:rPr>
              <a:t>Why is Cyber Security an issue?</a:t>
            </a:r>
            <a:br>
              <a:rPr lang="en-US" altLang="en-US" dirty="0">
                <a:solidFill>
                  <a:schemeClr val="tx1"/>
                </a:solidFill>
              </a:rPr>
            </a:br>
            <a:r>
              <a:rPr lang="en-US" altLang="en-US" dirty="0">
                <a:solidFill>
                  <a:schemeClr val="tx1"/>
                </a:solidFill>
              </a:rPr>
              <a:t>          </a:t>
            </a:r>
            <a:r>
              <a:rPr lang="en-US" altLang="en-US" sz="2925" dirty="0"/>
              <a:t>Threats &amp; Vulnerabilities</a:t>
            </a:r>
            <a:br>
              <a:rPr lang="en-US" altLang="en-US" dirty="0">
                <a:solidFill>
                  <a:schemeClr val="accent1"/>
                </a:solidFill>
              </a:rPr>
            </a:br>
            <a:endParaRPr lang="sv-SE" altLang="en-US" dirty="0">
              <a:solidFill>
                <a:schemeClr val="accent1"/>
              </a:solidFill>
            </a:endParaRPr>
          </a:p>
        </p:txBody>
      </p:sp>
      <p:pic>
        <p:nvPicPr>
          <p:cNvPr id="50180" name="Picture 18" descr="powerlines_05">
            <a:extLst>
              <a:ext uri="{FF2B5EF4-FFF2-40B4-BE49-F238E27FC236}">
                <a16:creationId xmlns:a16="http://schemas.microsoft.com/office/drawing/2014/main" id="{F21C2287-9B57-C942-AD17-8436D822D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060" y="4617246"/>
            <a:ext cx="1013222" cy="60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10">
            <a:extLst>
              <a:ext uri="{FF2B5EF4-FFF2-40B4-BE49-F238E27FC236}">
                <a16:creationId xmlns:a16="http://schemas.microsoft.com/office/drawing/2014/main" id="{AB8C85D2-C5ED-634C-BD78-7BE4AEAC9DD6}"/>
              </a:ext>
            </a:extLst>
          </p:cNvPr>
          <p:cNvSpPr txBox="1">
            <a:spLocks noChangeArrowheads="1"/>
          </p:cNvSpPr>
          <p:nvPr/>
        </p:nvSpPr>
        <p:spPr bwMode="auto">
          <a:xfrm>
            <a:off x="6835379" y="4563666"/>
            <a:ext cx="113204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800"/>
            <a:r>
              <a:rPr lang="en-US" altLang="en-US" sz="1350">
                <a:solidFill>
                  <a:prstClr val="black"/>
                </a:solidFill>
                <a:latin typeface="Calibri" panose="020F0502020204030204" pitchFamily="34" charset="0"/>
              </a:rPr>
              <a:t>Grid Security </a:t>
            </a:r>
          </a:p>
        </p:txBody>
      </p:sp>
      <p:sp>
        <p:nvSpPr>
          <p:cNvPr id="50182" name="TextBox 19">
            <a:extLst>
              <a:ext uri="{FF2B5EF4-FFF2-40B4-BE49-F238E27FC236}">
                <a16:creationId xmlns:a16="http://schemas.microsoft.com/office/drawing/2014/main" id="{FCA7C043-9038-DB48-8D63-096791070198}"/>
              </a:ext>
            </a:extLst>
          </p:cNvPr>
          <p:cNvSpPr txBox="1">
            <a:spLocks noChangeArrowheads="1"/>
          </p:cNvSpPr>
          <p:nvPr/>
        </p:nvSpPr>
        <p:spPr bwMode="auto">
          <a:xfrm>
            <a:off x="3492106" y="2240756"/>
            <a:ext cx="169405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800"/>
            <a:r>
              <a:rPr lang="en-US" altLang="en-US" sz="1350">
                <a:solidFill>
                  <a:prstClr val="black"/>
                </a:solidFill>
                <a:latin typeface="Calibri" panose="020F0502020204030204" pitchFamily="34" charset="0"/>
              </a:rPr>
              <a:t>Operation Sabotages </a:t>
            </a:r>
          </a:p>
        </p:txBody>
      </p:sp>
      <p:pic>
        <p:nvPicPr>
          <p:cNvPr id="50183" name="Content Placeholder 5" descr="Transmission Status1.png">
            <a:extLst>
              <a:ext uri="{FF2B5EF4-FFF2-40B4-BE49-F238E27FC236}">
                <a16:creationId xmlns:a16="http://schemas.microsoft.com/office/drawing/2014/main" id="{6C7A5BF4-D629-2D45-ACF3-7082205E7CE0}"/>
              </a:ext>
            </a:extLst>
          </p:cNvPr>
          <p:cNvPicPr>
            <a:picLocks noGrp="1" noChangeAspect="1"/>
          </p:cNvPicPr>
          <p:nvPr/>
        </p:nvPicPr>
        <p:blipFill>
          <a:blip r:embed="rId4" cstate="print">
            <a:extLst>
              <a:ext uri="{28A0092B-C50C-407E-A947-70E740481C1C}">
                <a14:useLocalDpi xmlns:a14="http://schemas.microsoft.com/office/drawing/2010/main" val="0"/>
              </a:ext>
            </a:extLst>
          </a:blip>
          <a:srcRect l="10155" t="12315"/>
          <a:stretch>
            <a:fillRect/>
          </a:stretch>
        </p:blipFill>
        <p:spPr bwMode="auto">
          <a:xfrm>
            <a:off x="4616053" y="2783681"/>
            <a:ext cx="1843088"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21" descr="Transmission Status2.png">
            <a:extLst>
              <a:ext uri="{FF2B5EF4-FFF2-40B4-BE49-F238E27FC236}">
                <a16:creationId xmlns:a16="http://schemas.microsoft.com/office/drawing/2014/main" id="{F5844CB9-34B9-FE46-AB7A-598E0885675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37547" y="3411141"/>
            <a:ext cx="1165622" cy="94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TextBox 22">
            <a:extLst>
              <a:ext uri="{FF2B5EF4-FFF2-40B4-BE49-F238E27FC236}">
                <a16:creationId xmlns:a16="http://schemas.microsoft.com/office/drawing/2014/main" id="{39439BA3-3CD0-9D4C-986C-4294E6905066}"/>
              </a:ext>
            </a:extLst>
          </p:cNvPr>
          <p:cNvSpPr txBox="1">
            <a:spLocks noChangeArrowheads="1"/>
          </p:cNvSpPr>
          <p:nvPr/>
        </p:nvSpPr>
        <p:spPr bwMode="auto">
          <a:xfrm>
            <a:off x="6506766" y="2726534"/>
            <a:ext cx="14991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800"/>
            <a:r>
              <a:rPr lang="en-US" altLang="en-US" sz="1350">
                <a:solidFill>
                  <a:prstClr val="black"/>
                </a:solidFill>
                <a:latin typeface="Calibri" panose="020F0502020204030204" pitchFamily="34" charset="0"/>
              </a:rPr>
              <a:t>Data Security</a:t>
            </a:r>
          </a:p>
          <a:p>
            <a:pPr defTabSz="685800"/>
            <a:r>
              <a:rPr lang="en-US" altLang="en-US" sz="825">
                <a:solidFill>
                  <a:prstClr val="black"/>
                </a:solidFill>
                <a:latin typeface="Calibri" panose="020F0502020204030204" pitchFamily="34" charset="0"/>
              </a:rPr>
              <a:t>(Database &amp; Communication)</a:t>
            </a:r>
            <a:r>
              <a:rPr lang="en-US" altLang="en-US" sz="1350">
                <a:solidFill>
                  <a:prstClr val="black"/>
                </a:solidFill>
                <a:latin typeface="Calibri" panose="020F0502020204030204" pitchFamily="34" charset="0"/>
              </a:rPr>
              <a:t> </a:t>
            </a:r>
          </a:p>
        </p:txBody>
      </p:sp>
      <p:pic>
        <p:nvPicPr>
          <p:cNvPr id="50186" name="Picture 23" descr="bright&amp;dark.jpg">
            <a:extLst>
              <a:ext uri="{FF2B5EF4-FFF2-40B4-BE49-F238E27FC236}">
                <a16:creationId xmlns:a16="http://schemas.microsoft.com/office/drawing/2014/main" id="{90AA30C3-50E5-3245-BDA3-A3D101D12AB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48979" y="2243138"/>
            <a:ext cx="2143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5" descr="kansas_city_-0005_montage (2)_DAR">
            <a:extLst>
              <a:ext uri="{FF2B5EF4-FFF2-40B4-BE49-F238E27FC236}">
                <a16:creationId xmlns:a16="http://schemas.microsoft.com/office/drawing/2014/main" id="{28492DCF-358D-094B-A107-FF0BD5EF0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t="17795" b="6177"/>
          <a:stretch>
            <a:fillRect/>
          </a:stretch>
        </p:blipFill>
        <p:spPr bwMode="auto">
          <a:xfrm>
            <a:off x="2857503" y="4289825"/>
            <a:ext cx="1741885" cy="9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8" name="Picture 8" descr="test">
            <a:extLst>
              <a:ext uri="{FF2B5EF4-FFF2-40B4-BE49-F238E27FC236}">
                <a16:creationId xmlns:a16="http://schemas.microsoft.com/office/drawing/2014/main" id="{819DB011-17AB-2E49-B9AF-675F626DAB9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26359" y="4487466"/>
            <a:ext cx="1003697" cy="42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Elbow Connector 13">
            <a:extLst>
              <a:ext uri="{FF2B5EF4-FFF2-40B4-BE49-F238E27FC236}">
                <a16:creationId xmlns:a16="http://schemas.microsoft.com/office/drawing/2014/main" id="{AEF9A7BF-CFA4-6446-B841-C728A41511AD}"/>
              </a:ext>
            </a:extLst>
          </p:cNvPr>
          <p:cNvCxnSpPr>
            <a:stCxn id="50188" idx="3"/>
            <a:endCxn id="50187" idx="1"/>
          </p:cNvCxnSpPr>
          <p:nvPr/>
        </p:nvCxnSpPr>
        <p:spPr>
          <a:xfrm>
            <a:off x="2330053" y="4701778"/>
            <a:ext cx="527447" cy="51197"/>
          </a:xfrm>
          <a:prstGeom prst="bentConnector3">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11B00A6-A462-744B-B919-C59B7341CD19}"/>
              </a:ext>
            </a:extLst>
          </p:cNvPr>
          <p:cNvCxnSpPr/>
          <p:nvPr/>
        </p:nvCxnSpPr>
        <p:spPr>
          <a:xfrm rot="5400000" flipH="1" flipV="1">
            <a:off x="2129433" y="4142782"/>
            <a:ext cx="948929" cy="169069"/>
          </a:xfrm>
          <a:prstGeom prst="bentConnector3">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50191" name="TextBox 39">
            <a:extLst>
              <a:ext uri="{FF2B5EF4-FFF2-40B4-BE49-F238E27FC236}">
                <a16:creationId xmlns:a16="http://schemas.microsoft.com/office/drawing/2014/main" id="{32680F66-B8D7-C546-A265-0B7DDD0FA337}"/>
              </a:ext>
            </a:extLst>
          </p:cNvPr>
          <p:cNvSpPr txBox="1">
            <a:spLocks noChangeArrowheads="1"/>
          </p:cNvSpPr>
          <p:nvPr/>
        </p:nvSpPr>
        <p:spPr bwMode="auto">
          <a:xfrm>
            <a:off x="2709865" y="3583784"/>
            <a:ext cx="130215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800"/>
            <a:r>
              <a:rPr lang="en-US" altLang="en-US" sz="1350">
                <a:solidFill>
                  <a:prstClr val="black"/>
                </a:solidFill>
                <a:latin typeface="Calibri" panose="020F0502020204030204" pitchFamily="34" charset="0"/>
              </a:rPr>
              <a:t>Communication</a:t>
            </a:r>
          </a:p>
          <a:p>
            <a:pPr defTabSz="685800"/>
            <a:r>
              <a:rPr lang="en-US" altLang="en-US" sz="1350">
                <a:solidFill>
                  <a:prstClr val="black"/>
                </a:solidFill>
                <a:latin typeface="Calibri" panose="020F0502020204030204" pitchFamily="34" charset="0"/>
              </a:rPr>
              <a:t>Interference</a:t>
            </a:r>
          </a:p>
        </p:txBody>
      </p:sp>
      <p:pic>
        <p:nvPicPr>
          <p:cNvPr id="17" name="Picture 16">
            <a:extLst>
              <a:ext uri="{FF2B5EF4-FFF2-40B4-BE49-F238E27FC236}">
                <a16:creationId xmlns:a16="http://schemas.microsoft.com/office/drawing/2014/main" id="{67EBFBCF-9E5B-4FE7-A682-BBDEB48577EC}"/>
              </a:ext>
            </a:extLst>
          </p:cNvPr>
          <p:cNvPicPr>
            <a:picLocks noChangeAspect="1"/>
          </p:cNvPicPr>
          <p:nvPr/>
        </p:nvPicPr>
        <p:blipFill>
          <a:blip r:embed="rId9"/>
          <a:stretch>
            <a:fillRect/>
          </a:stretch>
        </p:blipFill>
        <p:spPr>
          <a:xfrm>
            <a:off x="4267200" y="6096000"/>
            <a:ext cx="946572" cy="722191"/>
          </a:xfrm>
          <a:prstGeom prst="rect">
            <a:avLst/>
          </a:prstGeom>
        </p:spPr>
      </p:pic>
    </p:spTree>
    <p:extLst>
      <p:ext uri="{BB962C8B-B14F-4D97-AF65-F5344CB8AC3E}">
        <p14:creationId xmlns:p14="http://schemas.microsoft.com/office/powerpoint/2010/main" val="218739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886700" cy="914400"/>
          </a:xfrm>
        </p:spPr>
        <p:txBody>
          <a:bodyPr>
            <a:normAutofit fontScale="90000"/>
          </a:bodyPr>
          <a:lstStyle/>
          <a:p>
            <a:pPr algn="ctr"/>
            <a:r>
              <a:rPr lang="en-US" sz="3600" b="1" dirty="0"/>
              <a:t>Advanced metering infrastructure</a:t>
            </a:r>
            <a:br>
              <a:rPr lang="en-IN" sz="3600"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609600" y="1066800"/>
            <a:ext cx="7886700" cy="3352800"/>
          </a:xfrm>
        </p:spPr>
        <p:txBody>
          <a:bodyPr>
            <a:normAutofit fontScale="85000" lnSpcReduction="10000"/>
          </a:bodyPr>
          <a:lstStyle/>
          <a:p>
            <a:pPr lvl="1">
              <a:buSzPct val="150000"/>
              <a:buFont typeface="Wingdings" panose="05000000000000000000" pitchFamily="2" charset="2"/>
              <a:buChar char="§"/>
            </a:pPr>
            <a:r>
              <a:rPr lang="en-US" altLang="en-US" dirty="0">
                <a:latin typeface="Arial" panose="020B0604020202020204" pitchFamily="34" charset="0"/>
                <a:cs typeface="Arial" panose="020B0604020202020204" pitchFamily="34" charset="0"/>
              </a:rPr>
              <a:t>Systems that </a:t>
            </a:r>
            <a:r>
              <a:rPr lang="en-US" altLang="en-US" b="1" dirty="0">
                <a:solidFill>
                  <a:schemeClr val="tx1">
                    <a:lumMod val="65000"/>
                    <a:lumOff val="35000"/>
                  </a:schemeClr>
                </a:solidFill>
                <a:latin typeface="Arial" panose="020B0604020202020204" pitchFamily="34" charset="0"/>
                <a:cs typeface="Arial" panose="020B0604020202020204" pitchFamily="34" charset="0"/>
              </a:rPr>
              <a:t>measure, collect </a:t>
            </a:r>
            <a:r>
              <a:rPr lang="en-US" altLang="en-US" dirty="0">
                <a:latin typeface="Arial" panose="020B0604020202020204" pitchFamily="34" charset="0"/>
                <a:cs typeface="Arial" panose="020B0604020202020204" pitchFamily="34" charset="0"/>
              </a:rPr>
              <a:t>and</a:t>
            </a:r>
            <a:r>
              <a:rPr lang="en-US" altLang="en-US" dirty="0">
                <a:solidFill>
                  <a:srgbClr val="FF0000"/>
                </a:solidFill>
                <a:latin typeface="Arial" panose="020B0604020202020204" pitchFamily="34" charset="0"/>
                <a:cs typeface="Arial" panose="020B0604020202020204" pitchFamily="34" charset="0"/>
              </a:rPr>
              <a:t> </a:t>
            </a:r>
            <a:r>
              <a:rPr lang="en-US" altLang="en-US" b="1" dirty="0">
                <a:solidFill>
                  <a:schemeClr val="tx1">
                    <a:lumMod val="65000"/>
                    <a:lumOff val="35000"/>
                  </a:schemeClr>
                </a:solidFill>
                <a:latin typeface="Arial" panose="020B0604020202020204" pitchFamily="34" charset="0"/>
                <a:cs typeface="Arial" panose="020B0604020202020204" pitchFamily="34" charset="0"/>
              </a:rPr>
              <a:t>analyze</a:t>
            </a:r>
            <a:r>
              <a:rPr lang="en-US" altLang="en-US" dirty="0">
                <a:latin typeface="Arial" panose="020B0604020202020204" pitchFamily="34" charset="0"/>
                <a:cs typeface="Arial" panose="020B0604020202020204" pitchFamily="34" charset="0"/>
              </a:rPr>
              <a:t> energy usage, and</a:t>
            </a:r>
            <a:r>
              <a:rPr lang="en-US" altLang="en-US" dirty="0">
                <a:solidFill>
                  <a:srgbClr val="FF0000"/>
                </a:solidFill>
                <a:latin typeface="Arial" panose="020B0604020202020204" pitchFamily="34" charset="0"/>
                <a:cs typeface="Arial" panose="020B0604020202020204" pitchFamily="34" charset="0"/>
              </a:rPr>
              <a:t> </a:t>
            </a:r>
            <a:r>
              <a:rPr lang="en-US" altLang="en-US" b="1" dirty="0">
                <a:solidFill>
                  <a:schemeClr val="tx1">
                    <a:lumMod val="65000"/>
                    <a:lumOff val="35000"/>
                  </a:schemeClr>
                </a:solidFill>
                <a:latin typeface="Arial" panose="020B0604020202020204" pitchFamily="34" charset="0"/>
                <a:cs typeface="Arial" panose="020B0604020202020204" pitchFamily="34" charset="0"/>
              </a:rPr>
              <a:t>communicate</a:t>
            </a:r>
            <a:r>
              <a:rPr lang="en-US" altLang="en-US" dirty="0">
                <a:solidFill>
                  <a:srgbClr val="FF0000"/>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with metering devices </a:t>
            </a:r>
          </a:p>
          <a:p>
            <a:pPr lvl="2">
              <a:buSzPct val="150000"/>
              <a:buFont typeface="Wingdings" panose="05000000000000000000" pitchFamily="2" charset="2"/>
              <a:buChar char="§"/>
            </a:pPr>
            <a:r>
              <a:rPr lang="en-US" altLang="en-US" dirty="0">
                <a:latin typeface="Arial" panose="020B0604020202020204" pitchFamily="34" charset="0"/>
                <a:cs typeface="Arial" panose="020B0604020202020204" pitchFamily="34" charset="0"/>
              </a:rPr>
              <a:t>such as electricity meters, gas meters, heat meters, and water meters, either on request or on a schedule</a:t>
            </a:r>
          </a:p>
          <a:p>
            <a:pPr lvl="1">
              <a:buSzPct val="150000"/>
              <a:buFont typeface="Wingdings" panose="05000000000000000000" pitchFamily="2" charset="2"/>
              <a:buChar char="§"/>
            </a:pPr>
            <a:endParaRPr lang="en-US" altLang="en-US" dirty="0">
              <a:latin typeface="Arial" panose="020B0604020202020204" pitchFamily="34" charset="0"/>
              <a:cs typeface="Arial" panose="020B0604020202020204" pitchFamily="34" charset="0"/>
            </a:endParaRPr>
          </a:p>
          <a:p>
            <a:pPr lvl="1">
              <a:buSzPct val="150000"/>
              <a:buFont typeface="Wingdings" panose="05000000000000000000" pitchFamily="2" charset="2"/>
              <a:buChar char="§"/>
            </a:pPr>
            <a:r>
              <a:rPr lang="en-US" altLang="en-US" dirty="0">
                <a:latin typeface="Arial" panose="020B0604020202020204" pitchFamily="34" charset="0"/>
                <a:cs typeface="Arial" panose="020B0604020202020204" pitchFamily="34" charset="0"/>
              </a:rPr>
              <a:t>Two-way communication between utility and meters</a:t>
            </a:r>
          </a:p>
          <a:p>
            <a:pPr lvl="1">
              <a:buSzPct val="150000"/>
              <a:buFont typeface="Wingdings" panose="05000000000000000000" pitchFamily="2" charset="2"/>
              <a:buChar char="§"/>
            </a:pPr>
            <a:r>
              <a:rPr lang="en-US" altLang="en-US" dirty="0">
                <a:latin typeface="Arial" panose="020B0604020202020204" pitchFamily="34" charset="0"/>
                <a:cs typeface="Arial" panose="020B0604020202020204" pitchFamily="34" charset="0"/>
              </a:rPr>
              <a:t>Basis of Smart Grid... AMI is the base network</a:t>
            </a:r>
            <a:endParaRPr lang="en-US" altLang="en-US" sz="1950" dirty="0">
              <a:latin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78F16755-55C8-4CF7-8190-A5FB12397C82}"/>
              </a:ext>
            </a:extLst>
          </p:cNvPr>
          <p:cNvSpPr>
            <a:spLocks noGrp="1"/>
          </p:cNvSpPr>
          <p:nvPr>
            <p:ph type="dt" sz="half" idx="10"/>
          </p:nvPr>
        </p:nvSpPr>
        <p:spPr/>
        <p:txBody>
          <a:bodyPr/>
          <a:lstStyle/>
          <a:p>
            <a:fld id="{E40F0ABE-44AF-4922-9490-036B2D27977A}" type="datetime1">
              <a:rPr lang="en-US" smtClean="0"/>
              <a:t>22-Apr-18</a:t>
            </a:fld>
            <a:endParaRPr lang="en-US"/>
          </a:p>
        </p:txBody>
      </p:sp>
      <p:sp>
        <p:nvSpPr>
          <p:cNvPr id="6" name="Slide Number Placeholder 5">
            <a:extLst>
              <a:ext uri="{FF2B5EF4-FFF2-40B4-BE49-F238E27FC236}">
                <a16:creationId xmlns:a16="http://schemas.microsoft.com/office/drawing/2014/main" id="{2A5AA71F-C92A-461F-84C7-2DFF8ED32D9B}"/>
              </a:ext>
            </a:extLst>
          </p:cNvPr>
          <p:cNvSpPr>
            <a:spLocks noGrp="1"/>
          </p:cNvSpPr>
          <p:nvPr>
            <p:ph type="sldNum" sz="quarter" idx="12"/>
          </p:nvPr>
        </p:nvSpPr>
        <p:spPr/>
        <p:txBody>
          <a:bodyPr/>
          <a:lstStyle/>
          <a:p>
            <a:fld id="{0A64AEDE-BC9A-40D2-869A-94CC3AA672AF}" type="slidenum">
              <a:rPr lang="en-US" smtClean="0"/>
              <a:t>9</a:t>
            </a:fld>
            <a:endParaRPr lang="en-US"/>
          </a:p>
        </p:txBody>
      </p:sp>
      <p:sp>
        <p:nvSpPr>
          <p:cNvPr id="5" name="AutoShape 2" descr="Image result for advanced metering infrastructure (ami)">
            <a:extLst>
              <a:ext uri="{FF2B5EF4-FFF2-40B4-BE49-F238E27FC236}">
                <a16:creationId xmlns:a16="http://schemas.microsoft.com/office/drawing/2014/main" id="{3CCF26D5-85BA-43FD-AE2D-8C1284A7203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Image result for advanced metering infrastructure (ami)">
            <a:extLst>
              <a:ext uri="{FF2B5EF4-FFF2-40B4-BE49-F238E27FC236}">
                <a16:creationId xmlns:a16="http://schemas.microsoft.com/office/drawing/2014/main" id="{15BC5E21-D2AF-4C31-B2EE-731DE7E1B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631" y="4463807"/>
            <a:ext cx="3823726" cy="2089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C4F5255-096A-4BD5-AA8B-2E12685D4C9F}"/>
              </a:ext>
            </a:extLst>
          </p:cNvPr>
          <p:cNvPicPr>
            <a:picLocks noChangeAspect="1"/>
          </p:cNvPicPr>
          <p:nvPr/>
        </p:nvPicPr>
        <p:blipFill>
          <a:blip r:embed="rId3"/>
          <a:stretch>
            <a:fillRect/>
          </a:stretch>
        </p:blipFill>
        <p:spPr>
          <a:xfrm>
            <a:off x="4267200" y="6096000"/>
            <a:ext cx="946572" cy="722191"/>
          </a:xfrm>
          <a:prstGeom prst="rect">
            <a:avLst/>
          </a:prstGeom>
        </p:spPr>
      </p:pic>
    </p:spTree>
    <p:extLst>
      <p:ext uri="{BB962C8B-B14F-4D97-AF65-F5344CB8AC3E}">
        <p14:creationId xmlns:p14="http://schemas.microsoft.com/office/powerpoint/2010/main" val="2374516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0.9|12.8|0.4|0.5|7.3|12.2|5.7|13.2"/>
</p:tagLst>
</file>

<file path=ppt/tags/tag2.xml><?xml version="1.0" encoding="utf-8"?>
<p:tagLst xmlns:a="http://schemas.openxmlformats.org/drawingml/2006/main" xmlns:r="http://schemas.openxmlformats.org/officeDocument/2006/relationships" xmlns:p="http://schemas.openxmlformats.org/presentationml/2006/main">
  <p:tag name="TIMING" val="|4.2|34.1|16.6|6.1|6.4|1.7|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1690</Words>
  <Application>Microsoft Office PowerPoint</Application>
  <PresentationFormat>On-screen Show (4:3)</PresentationFormat>
  <Paragraphs>672</Paragraphs>
  <Slides>42</Slides>
  <Notes>15</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42</vt:i4>
      </vt:variant>
    </vt:vector>
  </HeadingPairs>
  <TitlesOfParts>
    <vt:vector size="61" baseType="lpstr">
      <vt:lpstr>等线</vt:lpstr>
      <vt:lpstr>等线 Light</vt:lpstr>
      <vt:lpstr>MS PGothic</vt:lpstr>
      <vt:lpstr>新細明體</vt:lpstr>
      <vt:lpstr>宋体</vt:lpstr>
      <vt:lpstr>Arial</vt:lpstr>
      <vt:lpstr>Calibri</vt:lpstr>
      <vt:lpstr>Calibri Light</vt:lpstr>
      <vt:lpstr>Courier New</vt:lpstr>
      <vt:lpstr>Franklin Gothic Book</vt:lpstr>
      <vt:lpstr>Gill Sans MT</vt:lpstr>
      <vt:lpstr>Times</vt:lpstr>
      <vt:lpstr>Times New Roman</vt:lpstr>
      <vt:lpstr>Verdana</vt:lpstr>
      <vt:lpstr>Wingdings</vt:lpstr>
      <vt:lpstr>Wingdings 2</vt:lpstr>
      <vt:lpstr>Wingdings 3</vt:lpstr>
      <vt:lpstr>Office Theme</vt:lpstr>
      <vt:lpstr>1_Office Theme</vt:lpstr>
      <vt:lpstr>Cybersecurity In Smart Grid </vt:lpstr>
      <vt:lpstr>Overview </vt:lpstr>
      <vt:lpstr>BACKGROUND</vt:lpstr>
      <vt:lpstr>SMART GRID</vt:lpstr>
      <vt:lpstr>COMPARISION</vt:lpstr>
      <vt:lpstr>About Smart Grid</vt:lpstr>
      <vt:lpstr>PowerPoint Presentation</vt:lpstr>
      <vt:lpstr>         Why is Cyber Security an issue?           Threats &amp; Vulnerabilities </vt:lpstr>
      <vt:lpstr>Advanced metering infrastructure </vt:lpstr>
      <vt:lpstr>AMI Working</vt:lpstr>
      <vt:lpstr>PowerPoint Presentation</vt:lpstr>
      <vt:lpstr>PowerPoint Presentation</vt:lpstr>
      <vt:lpstr>Advantages Of AMI</vt:lpstr>
      <vt:lpstr>PowerPoint Presentation</vt:lpstr>
      <vt:lpstr> Encryption Algorithms</vt:lpstr>
      <vt:lpstr>Triple DES Algorithm - Attacks</vt:lpstr>
      <vt:lpstr>Advanced Encryption Algorithm  (AES Algorithm)</vt:lpstr>
      <vt:lpstr>Advanced Encryption Algorithm Initial Round  </vt:lpstr>
      <vt:lpstr>Advanced Encryption Algorithm Encrypting and Final Rounds  </vt:lpstr>
      <vt:lpstr>Advanced Encryption Algorithm - Attacks</vt:lpstr>
      <vt:lpstr>Hummingbird -1 (HB-1 Algorithm)</vt:lpstr>
      <vt:lpstr>Hummingbird -1 – Rounds Top Level </vt:lpstr>
      <vt:lpstr>PowerPoint Presentation</vt:lpstr>
      <vt:lpstr>PowerPoint Presentation</vt:lpstr>
      <vt:lpstr>SCADA’s Protocol</vt:lpstr>
      <vt:lpstr>SCADA vulnerability points</vt:lpstr>
      <vt:lpstr>PowerPoint Presentation</vt:lpstr>
      <vt:lpstr>PowerPoint Presentation</vt:lpstr>
      <vt:lpstr>SCADA attacks</vt:lpstr>
      <vt:lpstr>Protocol based attacks </vt:lpstr>
      <vt:lpstr>Attacks on the DNP3 Protocol</vt:lpstr>
      <vt:lpstr>Attacks on the DNP3 Protocol (Con’t)</vt:lpstr>
      <vt:lpstr>Attacks on the DNP3 Protocol (Con’t)</vt:lpstr>
      <vt:lpstr>Attacks on the DNP3 Protocol (Con’t)</vt:lpstr>
      <vt:lpstr>Attacks on the DNP3 Protocol (Con’t)</vt:lpstr>
      <vt:lpstr>Attacks on the DNP3 Protocol (Con’t)</vt:lpstr>
      <vt:lpstr>Solutions (so far)</vt:lpstr>
      <vt:lpstr>Summary</vt:lpstr>
      <vt:lpstr>References</vt:lpstr>
      <vt:lpstr>References</vt:lpstr>
      <vt:lpstr>I’m Pleased to have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GRID</dc:title>
  <dc:creator>sreevathsav dr</dc:creator>
  <cp:lastModifiedBy>Jigar Makwana</cp:lastModifiedBy>
  <cp:revision>48</cp:revision>
  <dcterms:created xsi:type="dcterms:W3CDTF">2006-08-16T00:00:00Z</dcterms:created>
  <dcterms:modified xsi:type="dcterms:W3CDTF">2018-04-22T23:33:25Z</dcterms:modified>
</cp:coreProperties>
</file>