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4" r:id="rId8"/>
    <p:sldId id="268" r:id="rId9"/>
    <p:sldId id="265" r:id="rId10"/>
    <p:sldId id="266" r:id="rId11"/>
    <p:sldId id="267" r:id="rId12"/>
    <p:sldId id="269" r:id="rId13"/>
    <p:sldId id="270" r:id="rId14"/>
    <p:sldId id="282" r:id="rId15"/>
    <p:sldId id="283" r:id="rId16"/>
    <p:sldId id="284" r:id="rId17"/>
    <p:sldId id="288" r:id="rId18"/>
    <p:sldId id="286" r:id="rId19"/>
    <p:sldId id="278"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60"/>
  </p:normalViewPr>
  <p:slideViewPr>
    <p:cSldViewPr snapToGrid="0">
      <p:cViewPr>
        <p:scale>
          <a:sx n="48" d="100"/>
          <a:sy n="48" d="100"/>
        </p:scale>
        <p:origin x="228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3BAB6-7445-4F6D-9A8B-CCD7B9674B56}" type="doc">
      <dgm:prSet loTypeId="urn:microsoft.com/office/officeart/2005/8/layout/process1" loCatId="process" qsTypeId="urn:microsoft.com/office/officeart/2005/8/quickstyle/simple1" qsCatId="simple" csTypeId="urn:microsoft.com/office/officeart/2005/8/colors/accent1_2" csCatId="accent1" phldr="1"/>
      <dgm:spPr/>
    </dgm:pt>
    <dgm:pt modelId="{018D3E19-6F2A-4038-B994-A05DA83AFF7E}">
      <dgm:prSet phldrT="[Text]"/>
      <dgm:spPr/>
      <dgm:t>
        <a:bodyPr/>
        <a:lstStyle/>
        <a:p>
          <a:r>
            <a:rPr lang="en-IN" dirty="0"/>
            <a:t>Drop Duplicates</a:t>
          </a:r>
        </a:p>
      </dgm:t>
    </dgm:pt>
    <dgm:pt modelId="{EB9CCD04-6A2A-4E62-BA9D-EF9B7D16EB0D}" type="parTrans" cxnId="{89ABFA26-7605-40C5-A411-6110F960DAB8}">
      <dgm:prSet/>
      <dgm:spPr/>
      <dgm:t>
        <a:bodyPr/>
        <a:lstStyle/>
        <a:p>
          <a:endParaRPr lang="en-IN"/>
        </a:p>
      </dgm:t>
    </dgm:pt>
    <dgm:pt modelId="{AB83569E-CCDA-40FE-819E-A5C392622940}" type="sibTrans" cxnId="{89ABFA26-7605-40C5-A411-6110F960DAB8}">
      <dgm:prSet/>
      <dgm:spPr/>
      <dgm:t>
        <a:bodyPr/>
        <a:lstStyle/>
        <a:p>
          <a:endParaRPr lang="en-IN"/>
        </a:p>
      </dgm:t>
    </dgm:pt>
    <dgm:pt modelId="{35A7BF87-41F2-487B-B8EF-09921EEE7659}">
      <dgm:prSet phldrT="[Text]"/>
      <dgm:spPr/>
      <dgm:t>
        <a:bodyPr/>
        <a:lstStyle/>
        <a:p>
          <a:r>
            <a:rPr lang="en-IN" b="0" i="0" dirty="0"/>
            <a:t>Lemmatization</a:t>
          </a:r>
          <a:r>
            <a:rPr lang="en-IN" dirty="0"/>
            <a:t> </a:t>
          </a:r>
        </a:p>
      </dgm:t>
    </dgm:pt>
    <dgm:pt modelId="{070D8465-3F1B-4D98-A1A1-6E087B141484}" type="parTrans" cxnId="{35D2192D-BC1E-491C-B86D-5D3F359265EA}">
      <dgm:prSet/>
      <dgm:spPr/>
      <dgm:t>
        <a:bodyPr/>
        <a:lstStyle/>
        <a:p>
          <a:endParaRPr lang="en-IN"/>
        </a:p>
      </dgm:t>
    </dgm:pt>
    <dgm:pt modelId="{C34390F1-4A76-4B53-97C4-93567BAE8EE6}" type="sibTrans" cxnId="{35D2192D-BC1E-491C-B86D-5D3F359265EA}">
      <dgm:prSet/>
      <dgm:spPr/>
      <dgm:t>
        <a:bodyPr/>
        <a:lstStyle/>
        <a:p>
          <a:endParaRPr lang="en-IN"/>
        </a:p>
      </dgm:t>
    </dgm:pt>
    <dgm:pt modelId="{9585A6CE-E229-4744-9440-97C863732F4C}">
      <dgm:prSet phldrT="[Text]"/>
      <dgm:spPr/>
      <dgm:t>
        <a:bodyPr/>
        <a:lstStyle/>
        <a:p>
          <a:r>
            <a:rPr lang="en-IN" dirty="0"/>
            <a:t>Removing Stop Words</a:t>
          </a:r>
        </a:p>
      </dgm:t>
    </dgm:pt>
    <dgm:pt modelId="{16C24174-3428-4219-8121-FCE7DF66BE9C}" type="parTrans" cxnId="{447BE565-2044-49E5-8B77-F281E674301A}">
      <dgm:prSet/>
      <dgm:spPr/>
      <dgm:t>
        <a:bodyPr/>
        <a:lstStyle/>
        <a:p>
          <a:endParaRPr lang="en-IN"/>
        </a:p>
      </dgm:t>
    </dgm:pt>
    <dgm:pt modelId="{9F4EFDE9-FA5B-4802-8815-288C8E85B6FA}" type="sibTrans" cxnId="{447BE565-2044-49E5-8B77-F281E674301A}">
      <dgm:prSet/>
      <dgm:spPr/>
      <dgm:t>
        <a:bodyPr/>
        <a:lstStyle/>
        <a:p>
          <a:endParaRPr lang="en-IN"/>
        </a:p>
      </dgm:t>
    </dgm:pt>
    <dgm:pt modelId="{80B5D5C7-0476-46DC-A956-735CC53825F0}">
      <dgm:prSet phldrT="[Text]"/>
      <dgm:spPr/>
      <dgm:t>
        <a:bodyPr/>
        <a:lstStyle/>
        <a:p>
          <a:pPr algn="ctr"/>
          <a:r>
            <a:rPr lang="en-IN" dirty="0"/>
            <a:t>Converting into Lower Cases</a:t>
          </a:r>
        </a:p>
      </dgm:t>
    </dgm:pt>
    <dgm:pt modelId="{B21A7DE3-F85F-4ACE-8E8E-2CE6E8815AC5}" type="sibTrans" cxnId="{A89FFC9A-BFD3-4EB3-92DC-7FC9C0EFCE84}">
      <dgm:prSet/>
      <dgm:spPr/>
      <dgm:t>
        <a:bodyPr/>
        <a:lstStyle/>
        <a:p>
          <a:endParaRPr lang="en-IN"/>
        </a:p>
      </dgm:t>
    </dgm:pt>
    <dgm:pt modelId="{7F25F78A-C422-4FFA-AC6A-83A59507E053}" type="parTrans" cxnId="{A89FFC9A-BFD3-4EB3-92DC-7FC9C0EFCE84}">
      <dgm:prSet/>
      <dgm:spPr/>
      <dgm:t>
        <a:bodyPr/>
        <a:lstStyle/>
        <a:p>
          <a:endParaRPr lang="en-IN"/>
        </a:p>
      </dgm:t>
    </dgm:pt>
    <dgm:pt modelId="{F8929263-2054-4350-8E09-BFA3734D236D}">
      <dgm:prSet phldrT="[Text]"/>
      <dgm:spPr/>
      <dgm:t>
        <a:bodyPr/>
        <a:lstStyle/>
        <a:p>
          <a:r>
            <a:rPr lang="en-IN" dirty="0"/>
            <a:t>Removing Punctuations</a:t>
          </a:r>
        </a:p>
      </dgm:t>
    </dgm:pt>
    <dgm:pt modelId="{B50D51FC-EE31-412E-BB04-8EB30EA22B50}" type="sibTrans" cxnId="{9DCF19D3-32CB-4590-B783-77720058A92B}">
      <dgm:prSet/>
      <dgm:spPr/>
      <dgm:t>
        <a:bodyPr/>
        <a:lstStyle/>
        <a:p>
          <a:endParaRPr lang="en-IN"/>
        </a:p>
      </dgm:t>
    </dgm:pt>
    <dgm:pt modelId="{4A0617E3-31BF-46A1-96F6-5899AF16C354}" type="parTrans" cxnId="{9DCF19D3-32CB-4590-B783-77720058A92B}">
      <dgm:prSet/>
      <dgm:spPr/>
      <dgm:t>
        <a:bodyPr/>
        <a:lstStyle/>
        <a:p>
          <a:endParaRPr lang="en-IN"/>
        </a:p>
      </dgm:t>
    </dgm:pt>
    <dgm:pt modelId="{538E70C2-B9F6-4B15-A76D-C10A40A9E970}" type="pres">
      <dgm:prSet presAssocID="{C293BAB6-7445-4F6D-9A8B-CCD7B9674B56}" presName="Name0" presStyleCnt="0">
        <dgm:presLayoutVars>
          <dgm:dir/>
          <dgm:resizeHandles val="exact"/>
        </dgm:presLayoutVars>
      </dgm:prSet>
      <dgm:spPr/>
    </dgm:pt>
    <dgm:pt modelId="{6B76CF11-1761-4A6A-8885-12B8EB8489FE}" type="pres">
      <dgm:prSet presAssocID="{018D3E19-6F2A-4038-B994-A05DA83AFF7E}" presName="node" presStyleLbl="node1" presStyleIdx="0" presStyleCnt="5">
        <dgm:presLayoutVars>
          <dgm:bulletEnabled val="1"/>
        </dgm:presLayoutVars>
      </dgm:prSet>
      <dgm:spPr/>
    </dgm:pt>
    <dgm:pt modelId="{509236C1-C933-4E0E-9084-B391C02B4E7B}" type="pres">
      <dgm:prSet presAssocID="{AB83569E-CCDA-40FE-819E-A5C392622940}" presName="sibTrans" presStyleLbl="sibTrans2D1" presStyleIdx="0" presStyleCnt="4"/>
      <dgm:spPr/>
    </dgm:pt>
    <dgm:pt modelId="{79ED781B-FF05-4BAF-8A52-95A4AD8F1DF8}" type="pres">
      <dgm:prSet presAssocID="{AB83569E-CCDA-40FE-819E-A5C392622940}" presName="connectorText" presStyleLbl="sibTrans2D1" presStyleIdx="0" presStyleCnt="4"/>
      <dgm:spPr/>
    </dgm:pt>
    <dgm:pt modelId="{D3398E27-EC99-4ABA-9669-6ECE6F7CBCF0}" type="pres">
      <dgm:prSet presAssocID="{80B5D5C7-0476-46DC-A956-735CC53825F0}" presName="node" presStyleLbl="node1" presStyleIdx="1" presStyleCnt="5">
        <dgm:presLayoutVars>
          <dgm:bulletEnabled val="1"/>
        </dgm:presLayoutVars>
      </dgm:prSet>
      <dgm:spPr/>
    </dgm:pt>
    <dgm:pt modelId="{F3ED6E13-F098-45DC-86F9-CD41392C2F20}" type="pres">
      <dgm:prSet presAssocID="{B21A7DE3-F85F-4ACE-8E8E-2CE6E8815AC5}" presName="sibTrans" presStyleLbl="sibTrans2D1" presStyleIdx="1" presStyleCnt="4"/>
      <dgm:spPr/>
    </dgm:pt>
    <dgm:pt modelId="{252DEE4C-AC66-4FF6-936A-8AC6ABC91C3D}" type="pres">
      <dgm:prSet presAssocID="{B21A7DE3-F85F-4ACE-8E8E-2CE6E8815AC5}" presName="connectorText" presStyleLbl="sibTrans2D1" presStyleIdx="1" presStyleCnt="4"/>
      <dgm:spPr/>
    </dgm:pt>
    <dgm:pt modelId="{7AB7C8F0-ABD9-4533-A818-FB078C07E483}" type="pres">
      <dgm:prSet presAssocID="{9585A6CE-E229-4744-9440-97C863732F4C}" presName="node" presStyleLbl="node1" presStyleIdx="2" presStyleCnt="5">
        <dgm:presLayoutVars>
          <dgm:bulletEnabled val="1"/>
        </dgm:presLayoutVars>
      </dgm:prSet>
      <dgm:spPr/>
    </dgm:pt>
    <dgm:pt modelId="{5467C82D-4CCD-415A-885D-FD8F6A387A60}" type="pres">
      <dgm:prSet presAssocID="{9F4EFDE9-FA5B-4802-8815-288C8E85B6FA}" presName="sibTrans" presStyleLbl="sibTrans2D1" presStyleIdx="2" presStyleCnt="4"/>
      <dgm:spPr/>
    </dgm:pt>
    <dgm:pt modelId="{CC2B6261-DBBB-4B55-9CAA-DBFEA2D7E9B9}" type="pres">
      <dgm:prSet presAssocID="{9F4EFDE9-FA5B-4802-8815-288C8E85B6FA}" presName="connectorText" presStyleLbl="sibTrans2D1" presStyleIdx="2" presStyleCnt="4"/>
      <dgm:spPr/>
    </dgm:pt>
    <dgm:pt modelId="{15092D2A-2805-4590-A454-D3817B241D7F}" type="pres">
      <dgm:prSet presAssocID="{F8929263-2054-4350-8E09-BFA3734D236D}" presName="node" presStyleLbl="node1" presStyleIdx="3" presStyleCnt="5">
        <dgm:presLayoutVars>
          <dgm:bulletEnabled val="1"/>
        </dgm:presLayoutVars>
      </dgm:prSet>
      <dgm:spPr/>
    </dgm:pt>
    <dgm:pt modelId="{E148C33B-3282-4D7A-A85E-8F85438757BD}" type="pres">
      <dgm:prSet presAssocID="{B50D51FC-EE31-412E-BB04-8EB30EA22B50}" presName="sibTrans" presStyleLbl="sibTrans2D1" presStyleIdx="3" presStyleCnt="4"/>
      <dgm:spPr/>
    </dgm:pt>
    <dgm:pt modelId="{92172FDA-BF43-4253-8159-2A225F6FB40E}" type="pres">
      <dgm:prSet presAssocID="{B50D51FC-EE31-412E-BB04-8EB30EA22B50}" presName="connectorText" presStyleLbl="sibTrans2D1" presStyleIdx="3" presStyleCnt="4"/>
      <dgm:spPr/>
    </dgm:pt>
    <dgm:pt modelId="{FCEBB00A-A81D-4F31-A36C-F7E70B6A90DE}" type="pres">
      <dgm:prSet presAssocID="{35A7BF87-41F2-487B-B8EF-09921EEE7659}" presName="node" presStyleLbl="node1" presStyleIdx="4" presStyleCnt="5">
        <dgm:presLayoutVars>
          <dgm:bulletEnabled val="1"/>
        </dgm:presLayoutVars>
      </dgm:prSet>
      <dgm:spPr/>
    </dgm:pt>
  </dgm:ptLst>
  <dgm:cxnLst>
    <dgm:cxn modelId="{0FF48703-1C51-4EC5-BB7E-374D5BB2037C}" type="presOf" srcId="{018D3E19-6F2A-4038-B994-A05DA83AFF7E}" destId="{6B76CF11-1761-4A6A-8885-12B8EB8489FE}" srcOrd="0" destOrd="0" presId="urn:microsoft.com/office/officeart/2005/8/layout/process1"/>
    <dgm:cxn modelId="{C4F5C81B-44F3-48DB-AF2D-3696CE51531E}" type="presOf" srcId="{C293BAB6-7445-4F6D-9A8B-CCD7B9674B56}" destId="{538E70C2-B9F6-4B15-A76D-C10A40A9E970}" srcOrd="0" destOrd="0" presId="urn:microsoft.com/office/officeart/2005/8/layout/process1"/>
    <dgm:cxn modelId="{4B95B41C-B566-4ABD-8A28-3C7CB6156A03}" type="presOf" srcId="{AB83569E-CCDA-40FE-819E-A5C392622940}" destId="{79ED781B-FF05-4BAF-8A52-95A4AD8F1DF8}" srcOrd="1" destOrd="0" presId="urn:microsoft.com/office/officeart/2005/8/layout/process1"/>
    <dgm:cxn modelId="{2EBA3225-AB86-4DAF-A1FA-DF7A302BF075}" type="presOf" srcId="{35A7BF87-41F2-487B-B8EF-09921EEE7659}" destId="{FCEBB00A-A81D-4F31-A36C-F7E70B6A90DE}" srcOrd="0" destOrd="0" presId="urn:microsoft.com/office/officeart/2005/8/layout/process1"/>
    <dgm:cxn modelId="{89ABFA26-7605-40C5-A411-6110F960DAB8}" srcId="{C293BAB6-7445-4F6D-9A8B-CCD7B9674B56}" destId="{018D3E19-6F2A-4038-B994-A05DA83AFF7E}" srcOrd="0" destOrd="0" parTransId="{EB9CCD04-6A2A-4E62-BA9D-EF9B7D16EB0D}" sibTransId="{AB83569E-CCDA-40FE-819E-A5C392622940}"/>
    <dgm:cxn modelId="{35D2192D-BC1E-491C-B86D-5D3F359265EA}" srcId="{C293BAB6-7445-4F6D-9A8B-CCD7B9674B56}" destId="{35A7BF87-41F2-487B-B8EF-09921EEE7659}" srcOrd="4" destOrd="0" parTransId="{070D8465-3F1B-4D98-A1A1-6E087B141484}" sibTransId="{C34390F1-4A76-4B53-97C4-93567BAE8EE6}"/>
    <dgm:cxn modelId="{0750082E-036A-4FB2-AFFA-A7848D8FDAB5}" type="presOf" srcId="{B50D51FC-EE31-412E-BB04-8EB30EA22B50}" destId="{E148C33B-3282-4D7A-A85E-8F85438757BD}" srcOrd="0" destOrd="0" presId="urn:microsoft.com/office/officeart/2005/8/layout/process1"/>
    <dgm:cxn modelId="{91EA6730-5694-4451-A901-7B1FB9ADA067}" type="presOf" srcId="{B50D51FC-EE31-412E-BB04-8EB30EA22B50}" destId="{92172FDA-BF43-4253-8159-2A225F6FB40E}" srcOrd="1" destOrd="0" presId="urn:microsoft.com/office/officeart/2005/8/layout/process1"/>
    <dgm:cxn modelId="{C48AF531-6FFF-46A0-9B7C-C0FBFBCDAA61}" type="presOf" srcId="{F8929263-2054-4350-8E09-BFA3734D236D}" destId="{15092D2A-2805-4590-A454-D3817B241D7F}" srcOrd="0" destOrd="0" presId="urn:microsoft.com/office/officeart/2005/8/layout/process1"/>
    <dgm:cxn modelId="{85F8973D-60FF-4A30-8C04-F771DEAFDEEB}" type="presOf" srcId="{B21A7DE3-F85F-4ACE-8E8E-2CE6E8815AC5}" destId="{F3ED6E13-F098-45DC-86F9-CD41392C2F20}" srcOrd="0" destOrd="0" presId="urn:microsoft.com/office/officeart/2005/8/layout/process1"/>
    <dgm:cxn modelId="{447BE565-2044-49E5-8B77-F281E674301A}" srcId="{C293BAB6-7445-4F6D-9A8B-CCD7B9674B56}" destId="{9585A6CE-E229-4744-9440-97C863732F4C}" srcOrd="2" destOrd="0" parTransId="{16C24174-3428-4219-8121-FCE7DF66BE9C}" sibTransId="{9F4EFDE9-FA5B-4802-8815-288C8E85B6FA}"/>
    <dgm:cxn modelId="{870B1F49-514C-480C-AE5B-B32EE00D18A6}" type="presOf" srcId="{80B5D5C7-0476-46DC-A956-735CC53825F0}" destId="{D3398E27-EC99-4ABA-9669-6ECE6F7CBCF0}" srcOrd="0" destOrd="0" presId="urn:microsoft.com/office/officeart/2005/8/layout/process1"/>
    <dgm:cxn modelId="{226BF651-3E8E-4210-B6A6-274820604EA3}" type="presOf" srcId="{AB83569E-CCDA-40FE-819E-A5C392622940}" destId="{509236C1-C933-4E0E-9084-B391C02B4E7B}" srcOrd="0" destOrd="0" presId="urn:microsoft.com/office/officeart/2005/8/layout/process1"/>
    <dgm:cxn modelId="{84B24278-D2D7-42F2-B2B8-916212291856}" type="presOf" srcId="{9F4EFDE9-FA5B-4802-8815-288C8E85B6FA}" destId="{5467C82D-4CCD-415A-885D-FD8F6A387A60}" srcOrd="0" destOrd="0" presId="urn:microsoft.com/office/officeart/2005/8/layout/process1"/>
    <dgm:cxn modelId="{A89FFC9A-BFD3-4EB3-92DC-7FC9C0EFCE84}" srcId="{C293BAB6-7445-4F6D-9A8B-CCD7B9674B56}" destId="{80B5D5C7-0476-46DC-A956-735CC53825F0}" srcOrd="1" destOrd="0" parTransId="{7F25F78A-C422-4FFA-AC6A-83A59507E053}" sibTransId="{B21A7DE3-F85F-4ACE-8E8E-2CE6E8815AC5}"/>
    <dgm:cxn modelId="{976CDAB6-A85E-4E52-A689-4F00C9556C62}" type="presOf" srcId="{B21A7DE3-F85F-4ACE-8E8E-2CE6E8815AC5}" destId="{252DEE4C-AC66-4FF6-936A-8AC6ABC91C3D}" srcOrd="1" destOrd="0" presId="urn:microsoft.com/office/officeart/2005/8/layout/process1"/>
    <dgm:cxn modelId="{1B28C2CD-6C08-4C64-B935-89D4314D68CF}" type="presOf" srcId="{9F4EFDE9-FA5B-4802-8815-288C8E85B6FA}" destId="{CC2B6261-DBBB-4B55-9CAA-DBFEA2D7E9B9}" srcOrd="1" destOrd="0" presId="urn:microsoft.com/office/officeart/2005/8/layout/process1"/>
    <dgm:cxn modelId="{9DCF19D3-32CB-4590-B783-77720058A92B}" srcId="{C293BAB6-7445-4F6D-9A8B-CCD7B9674B56}" destId="{F8929263-2054-4350-8E09-BFA3734D236D}" srcOrd="3" destOrd="0" parTransId="{4A0617E3-31BF-46A1-96F6-5899AF16C354}" sibTransId="{B50D51FC-EE31-412E-BB04-8EB30EA22B50}"/>
    <dgm:cxn modelId="{C28703FA-B2B8-4C42-AFA7-695390DD2CB4}" type="presOf" srcId="{9585A6CE-E229-4744-9440-97C863732F4C}" destId="{7AB7C8F0-ABD9-4533-A818-FB078C07E483}" srcOrd="0" destOrd="0" presId="urn:microsoft.com/office/officeart/2005/8/layout/process1"/>
    <dgm:cxn modelId="{DC48C698-C237-4C4D-9E45-EB49A18ABA85}" type="presParOf" srcId="{538E70C2-B9F6-4B15-A76D-C10A40A9E970}" destId="{6B76CF11-1761-4A6A-8885-12B8EB8489FE}" srcOrd="0" destOrd="0" presId="urn:microsoft.com/office/officeart/2005/8/layout/process1"/>
    <dgm:cxn modelId="{A2C60661-7151-4FD1-8055-C5097A080A4E}" type="presParOf" srcId="{538E70C2-B9F6-4B15-A76D-C10A40A9E970}" destId="{509236C1-C933-4E0E-9084-B391C02B4E7B}" srcOrd="1" destOrd="0" presId="urn:microsoft.com/office/officeart/2005/8/layout/process1"/>
    <dgm:cxn modelId="{1DDF4DCE-4E87-4D1B-A3B1-47736F4C73CB}" type="presParOf" srcId="{509236C1-C933-4E0E-9084-B391C02B4E7B}" destId="{79ED781B-FF05-4BAF-8A52-95A4AD8F1DF8}" srcOrd="0" destOrd="0" presId="urn:microsoft.com/office/officeart/2005/8/layout/process1"/>
    <dgm:cxn modelId="{E4EDF71C-6371-4377-8D9D-D668389046DC}" type="presParOf" srcId="{538E70C2-B9F6-4B15-A76D-C10A40A9E970}" destId="{D3398E27-EC99-4ABA-9669-6ECE6F7CBCF0}" srcOrd="2" destOrd="0" presId="urn:microsoft.com/office/officeart/2005/8/layout/process1"/>
    <dgm:cxn modelId="{572655CF-3630-4010-9B47-B02720B3EEE3}" type="presParOf" srcId="{538E70C2-B9F6-4B15-A76D-C10A40A9E970}" destId="{F3ED6E13-F098-45DC-86F9-CD41392C2F20}" srcOrd="3" destOrd="0" presId="urn:microsoft.com/office/officeart/2005/8/layout/process1"/>
    <dgm:cxn modelId="{DD846350-1905-4036-A650-7229DB4911C3}" type="presParOf" srcId="{F3ED6E13-F098-45DC-86F9-CD41392C2F20}" destId="{252DEE4C-AC66-4FF6-936A-8AC6ABC91C3D}" srcOrd="0" destOrd="0" presId="urn:microsoft.com/office/officeart/2005/8/layout/process1"/>
    <dgm:cxn modelId="{C2EE9C08-2E12-41A8-96D4-77F1489C41E8}" type="presParOf" srcId="{538E70C2-B9F6-4B15-A76D-C10A40A9E970}" destId="{7AB7C8F0-ABD9-4533-A818-FB078C07E483}" srcOrd="4" destOrd="0" presId="urn:microsoft.com/office/officeart/2005/8/layout/process1"/>
    <dgm:cxn modelId="{92A2E727-5EC1-430B-9CE5-B7461F4C2BEB}" type="presParOf" srcId="{538E70C2-B9F6-4B15-A76D-C10A40A9E970}" destId="{5467C82D-4CCD-415A-885D-FD8F6A387A60}" srcOrd="5" destOrd="0" presId="urn:microsoft.com/office/officeart/2005/8/layout/process1"/>
    <dgm:cxn modelId="{8840C6BF-60AA-4832-BD9D-9CB16CAA873A}" type="presParOf" srcId="{5467C82D-4CCD-415A-885D-FD8F6A387A60}" destId="{CC2B6261-DBBB-4B55-9CAA-DBFEA2D7E9B9}" srcOrd="0" destOrd="0" presId="urn:microsoft.com/office/officeart/2005/8/layout/process1"/>
    <dgm:cxn modelId="{087BB32A-CFC4-410F-8798-706ADE96399B}" type="presParOf" srcId="{538E70C2-B9F6-4B15-A76D-C10A40A9E970}" destId="{15092D2A-2805-4590-A454-D3817B241D7F}" srcOrd="6" destOrd="0" presId="urn:microsoft.com/office/officeart/2005/8/layout/process1"/>
    <dgm:cxn modelId="{B91E8282-A3CD-4BB0-BF1C-40ACB169DFAC}" type="presParOf" srcId="{538E70C2-B9F6-4B15-A76D-C10A40A9E970}" destId="{E148C33B-3282-4D7A-A85E-8F85438757BD}" srcOrd="7" destOrd="0" presId="urn:microsoft.com/office/officeart/2005/8/layout/process1"/>
    <dgm:cxn modelId="{7B121B5F-58A1-4C30-A478-DDBBE114290B}" type="presParOf" srcId="{E148C33B-3282-4D7A-A85E-8F85438757BD}" destId="{92172FDA-BF43-4253-8159-2A225F6FB40E}" srcOrd="0" destOrd="0" presId="urn:microsoft.com/office/officeart/2005/8/layout/process1"/>
    <dgm:cxn modelId="{EF186C3C-4798-47C7-8026-6589AC0ADB5F}" type="presParOf" srcId="{538E70C2-B9F6-4B15-A76D-C10A40A9E970}" destId="{FCEBB00A-A81D-4F31-A36C-F7E70B6A90D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6CF11-1761-4A6A-8885-12B8EB8489FE}">
      <dsp:nvSpPr>
        <dsp:cNvPr id="0" name=""/>
        <dsp:cNvSpPr/>
      </dsp:nvSpPr>
      <dsp:spPr>
        <a:xfrm>
          <a:off x="5134"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Drop Duplicates</a:t>
          </a:r>
        </a:p>
      </dsp:txBody>
      <dsp:txXfrm>
        <a:off x="33106" y="596241"/>
        <a:ext cx="1535772" cy="899086"/>
      </dsp:txXfrm>
    </dsp:sp>
    <dsp:sp modelId="{509236C1-C933-4E0E-9084-B391C02B4E7B}">
      <dsp:nvSpPr>
        <dsp:cNvPr id="0" name=""/>
        <dsp:cNvSpPr/>
      </dsp:nvSpPr>
      <dsp:spPr>
        <a:xfrm>
          <a:off x="175602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56023" y="927361"/>
        <a:ext cx="236210" cy="236847"/>
      </dsp:txXfrm>
    </dsp:sp>
    <dsp:sp modelId="{D3398E27-EC99-4ABA-9669-6ECE6F7CBCF0}">
      <dsp:nvSpPr>
        <dsp:cNvPr id="0" name=""/>
        <dsp:cNvSpPr/>
      </dsp:nvSpPr>
      <dsp:spPr>
        <a:xfrm>
          <a:off x="223353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Converting into Lower Cases</a:t>
          </a:r>
        </a:p>
      </dsp:txBody>
      <dsp:txXfrm>
        <a:off x="2261510" y="596241"/>
        <a:ext cx="1535772" cy="899086"/>
      </dsp:txXfrm>
    </dsp:sp>
    <dsp:sp modelId="{F3ED6E13-F098-45DC-86F9-CD41392C2F20}">
      <dsp:nvSpPr>
        <dsp:cNvPr id="0" name=""/>
        <dsp:cNvSpPr/>
      </dsp:nvSpPr>
      <dsp:spPr>
        <a:xfrm>
          <a:off x="3984426"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984426" y="927361"/>
        <a:ext cx="236210" cy="236847"/>
      </dsp:txXfrm>
    </dsp:sp>
    <dsp:sp modelId="{7AB7C8F0-ABD9-4533-A818-FB078C07E483}">
      <dsp:nvSpPr>
        <dsp:cNvPr id="0" name=""/>
        <dsp:cNvSpPr/>
      </dsp:nvSpPr>
      <dsp:spPr>
        <a:xfrm>
          <a:off x="4461941"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Stop Words</a:t>
          </a:r>
        </a:p>
      </dsp:txBody>
      <dsp:txXfrm>
        <a:off x="4489913" y="596241"/>
        <a:ext cx="1535772" cy="899086"/>
      </dsp:txXfrm>
    </dsp:sp>
    <dsp:sp modelId="{5467C82D-4CCD-415A-885D-FD8F6A387A60}">
      <dsp:nvSpPr>
        <dsp:cNvPr id="0" name=""/>
        <dsp:cNvSpPr/>
      </dsp:nvSpPr>
      <dsp:spPr>
        <a:xfrm>
          <a:off x="6212830"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212830" y="927361"/>
        <a:ext cx="236210" cy="236847"/>
      </dsp:txXfrm>
    </dsp:sp>
    <dsp:sp modelId="{15092D2A-2805-4590-A454-D3817B241D7F}">
      <dsp:nvSpPr>
        <dsp:cNvPr id="0" name=""/>
        <dsp:cNvSpPr/>
      </dsp:nvSpPr>
      <dsp:spPr>
        <a:xfrm>
          <a:off x="6690345"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Removing Punctuations</a:t>
          </a:r>
        </a:p>
      </dsp:txBody>
      <dsp:txXfrm>
        <a:off x="6718317" y="596241"/>
        <a:ext cx="1535772" cy="899086"/>
      </dsp:txXfrm>
    </dsp:sp>
    <dsp:sp modelId="{E148C33B-3282-4D7A-A85E-8F85438757BD}">
      <dsp:nvSpPr>
        <dsp:cNvPr id="0" name=""/>
        <dsp:cNvSpPr/>
      </dsp:nvSpPr>
      <dsp:spPr>
        <a:xfrm>
          <a:off x="8441233" y="848412"/>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441233" y="927361"/>
        <a:ext cx="236210" cy="236847"/>
      </dsp:txXfrm>
    </dsp:sp>
    <dsp:sp modelId="{FCEBB00A-A81D-4F31-A36C-F7E70B6A90DE}">
      <dsp:nvSpPr>
        <dsp:cNvPr id="0" name=""/>
        <dsp:cNvSpPr/>
      </dsp:nvSpPr>
      <dsp:spPr>
        <a:xfrm>
          <a:off x="8918748" y="568269"/>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Lemmatization</a:t>
          </a:r>
          <a:r>
            <a:rPr lang="en-IN" sz="1800" kern="1200" dirty="0"/>
            <a:t> </a:t>
          </a:r>
        </a:p>
      </dsp:txBody>
      <dsp:txXfrm>
        <a:off x="8946720" y="596241"/>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89214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98362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81870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3F4B-82A6-4CF7-8527-AE6D1258E7A2}"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4433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73F4B-82A6-4CF7-8527-AE6D1258E7A2}"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18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73F4B-82A6-4CF7-8527-AE6D1258E7A2}"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65766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73F4B-82A6-4CF7-8527-AE6D1258E7A2}"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201205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73F4B-82A6-4CF7-8527-AE6D1258E7A2}"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17043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73F4B-82A6-4CF7-8527-AE6D1258E7A2}"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333504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18549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73F4B-82A6-4CF7-8527-AE6D1258E7A2}"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EF906-9A6E-4526-971D-FA5535983BF1}" type="slidenum">
              <a:rPr lang="en-IN" smtClean="0"/>
              <a:t>‹#›</a:t>
            </a:fld>
            <a:endParaRPr lang="en-IN"/>
          </a:p>
        </p:txBody>
      </p:sp>
    </p:spTree>
    <p:extLst>
      <p:ext uri="{BB962C8B-B14F-4D97-AF65-F5344CB8AC3E}">
        <p14:creationId xmlns:p14="http://schemas.microsoft.com/office/powerpoint/2010/main" val="846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73F4B-82A6-4CF7-8527-AE6D1258E7A2}" type="datetimeFigureOut">
              <a:rPr lang="en-IN" smtClean="0"/>
              <a:t>27-04-2023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EF906-9A6E-4526-971D-FA5535983BF1}" type="slidenum">
              <a:rPr lang="en-IN" smtClean="0"/>
              <a:t>‹#›</a:t>
            </a:fld>
            <a:endParaRPr lang="en-IN"/>
          </a:p>
        </p:txBody>
      </p:sp>
    </p:spTree>
    <p:extLst>
      <p:ext uri="{BB962C8B-B14F-4D97-AF65-F5344CB8AC3E}">
        <p14:creationId xmlns:p14="http://schemas.microsoft.com/office/powerpoint/2010/main" val="1426728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9C0-0994-F412-C571-700603E328A8}"/>
              </a:ext>
            </a:extLst>
          </p:cNvPr>
          <p:cNvSpPr>
            <a:spLocks noGrp="1"/>
          </p:cNvSpPr>
          <p:nvPr>
            <p:ph type="ctrTitle"/>
          </p:nvPr>
        </p:nvSpPr>
        <p:spPr>
          <a:xfrm>
            <a:off x="1355324" y="85895"/>
            <a:ext cx="9144000" cy="1283486"/>
          </a:xfrm>
        </p:spPr>
        <p:txBody>
          <a:bodyPr/>
          <a:lstStyle/>
          <a:p>
            <a:r>
              <a:rPr lang="en-IN" b="1" dirty="0"/>
              <a:t>SMS Spam Detection</a:t>
            </a:r>
          </a:p>
        </p:txBody>
      </p:sp>
      <p:sp>
        <p:nvSpPr>
          <p:cNvPr id="3" name="Subtitle 2">
            <a:extLst>
              <a:ext uri="{FF2B5EF4-FFF2-40B4-BE49-F238E27FC236}">
                <a16:creationId xmlns:a16="http://schemas.microsoft.com/office/drawing/2014/main" id="{2B8DF299-8E4A-8B3F-905C-31C7D2618802}"/>
              </a:ext>
            </a:extLst>
          </p:cNvPr>
          <p:cNvSpPr>
            <a:spLocks noGrp="1"/>
          </p:cNvSpPr>
          <p:nvPr>
            <p:ph type="subTitle" idx="1"/>
          </p:nvPr>
        </p:nvSpPr>
        <p:spPr>
          <a:xfrm>
            <a:off x="3014937" y="4868624"/>
            <a:ext cx="5711302" cy="1283486"/>
          </a:xfrm>
        </p:spPr>
        <p:txBody>
          <a:bodyPr>
            <a:normAutofit/>
          </a:bodyPr>
          <a:lstStyle/>
          <a:p>
            <a:r>
              <a:rPr lang="en-IN" sz="2800" b="1" dirty="0">
                <a:latin typeface="Times New Roman" panose="02020603050405020304" pitchFamily="18" charset="0"/>
                <a:cs typeface="Times New Roman" panose="02020603050405020304" pitchFamily="18" charset="0"/>
              </a:rPr>
              <a:t>Pd16_243</a:t>
            </a:r>
          </a:p>
          <a:p>
            <a:r>
              <a:rPr lang="en-IN" sz="2800" dirty="0">
                <a:latin typeface="Times New Roman" panose="02020603050405020304" pitchFamily="18" charset="0"/>
                <a:cs typeface="Times New Roman" panose="02020603050405020304" pitchFamily="18" charset="0"/>
              </a:rPr>
              <a:t>Sanandiya Jigar Rajubhai</a:t>
            </a:r>
          </a:p>
        </p:txBody>
      </p:sp>
      <p:pic>
        <p:nvPicPr>
          <p:cNvPr id="2050" name="Picture 2" descr="Recevoir un SMS en ligne : Le TOP des SM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312" y="136938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12C0E-D31E-7DB4-D4FF-96DEC92996ED}"/>
              </a:ext>
            </a:extLst>
          </p:cNvPr>
          <p:cNvSpPr>
            <a:spLocks noGrp="1"/>
          </p:cNvSpPr>
          <p:nvPr>
            <p:ph idx="1"/>
          </p:nvPr>
        </p:nvSpPr>
        <p:spPr>
          <a:xfrm>
            <a:off x="499673" y="537486"/>
            <a:ext cx="10922832" cy="2250684"/>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Heuristic Approach for Dimension Reduction</a:t>
            </a:r>
            <a:r>
              <a:rPr lang="en-IN" dirty="0"/>
              <a:t>:</a:t>
            </a:r>
          </a:p>
          <a:p>
            <a:pPr marL="0" indent="0">
              <a:buNone/>
            </a:pPr>
            <a:r>
              <a:rPr lang="en-IN" sz="2200" dirty="0">
                <a:latin typeface="Times New Roman" panose="02020603050405020304" pitchFamily="18" charset="0"/>
                <a:cs typeface="Times New Roman" panose="02020603050405020304" pitchFamily="18" charset="0"/>
              </a:rPr>
              <a:t>In this, we have removed columns of a word that are appearing in less than 1% of a document </a:t>
            </a:r>
          </a:p>
          <a:p>
            <a:r>
              <a:rPr lang="en-IN" sz="2200" dirty="0">
                <a:latin typeface="Times New Roman" panose="02020603050405020304" pitchFamily="18" charset="0"/>
                <a:cs typeface="Times New Roman" panose="02020603050405020304" pitchFamily="18" charset="0"/>
              </a:rPr>
              <a:t>For TF Dataframe we are getting 1396 columns out of 9002 columns.</a:t>
            </a:r>
          </a:p>
          <a:p>
            <a:r>
              <a:rPr lang="en-IN" sz="2200" dirty="0">
                <a:latin typeface="Times New Roman" panose="02020603050405020304" pitchFamily="18" charset="0"/>
                <a:cs typeface="Times New Roman" panose="02020603050405020304" pitchFamily="18" charset="0"/>
              </a:rPr>
              <a:t>For TF-IDF Dataframe we are getting 560 columns out of 9002 columns.</a:t>
            </a:r>
          </a:p>
          <a:p>
            <a:pPr marL="0" indent="0">
              <a:buNone/>
            </a:pPr>
            <a:endParaRPr lang="en-IN" dirty="0"/>
          </a:p>
        </p:txBody>
      </p:sp>
      <p:pic>
        <p:nvPicPr>
          <p:cNvPr id="4" name="Picture 3">
            <a:extLst>
              <a:ext uri="{FF2B5EF4-FFF2-40B4-BE49-F238E27FC236}">
                <a16:creationId xmlns:a16="http://schemas.microsoft.com/office/drawing/2014/main" id="{02097992-66CE-C6B0-6A1E-3FBCEB13676B}"/>
              </a:ext>
            </a:extLst>
          </p:cNvPr>
          <p:cNvPicPr>
            <a:picLocks noChangeAspect="1"/>
          </p:cNvPicPr>
          <p:nvPr/>
        </p:nvPicPr>
        <p:blipFill>
          <a:blip r:embed="rId2"/>
          <a:stretch>
            <a:fillRect/>
          </a:stretch>
        </p:blipFill>
        <p:spPr>
          <a:xfrm>
            <a:off x="986690" y="2648545"/>
            <a:ext cx="9459335" cy="3923437"/>
          </a:xfrm>
          <a:prstGeom prst="rect">
            <a:avLst/>
          </a:prstGeom>
        </p:spPr>
      </p:pic>
    </p:spTree>
    <p:extLst>
      <p:ext uri="{BB962C8B-B14F-4D97-AF65-F5344CB8AC3E}">
        <p14:creationId xmlns:p14="http://schemas.microsoft.com/office/powerpoint/2010/main" val="14906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4A58-8085-30E4-4155-9B59330E645C}"/>
              </a:ext>
            </a:extLst>
          </p:cNvPr>
          <p:cNvSpPr>
            <a:spLocks noGrp="1"/>
          </p:cNvSpPr>
          <p:nvPr>
            <p:ph type="title"/>
          </p:nvPr>
        </p:nvSpPr>
        <p:spPr>
          <a:xfrm>
            <a:off x="838200" y="98795"/>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Competing Models </a:t>
            </a:r>
          </a:p>
        </p:txBody>
      </p:sp>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355108"/>
            <a:ext cx="10515600" cy="5258756"/>
          </a:xfrm>
        </p:spPr>
        <p:txBody>
          <a:bodyPr>
            <a:normAutofit lnSpcReduction="10000"/>
          </a:bodyPr>
          <a:lstStyle/>
          <a:p>
            <a:pPr marL="0" indent="0">
              <a:buNone/>
            </a:pPr>
            <a:r>
              <a:rPr lang="en-IN" sz="2200" b="1" dirty="0">
                <a:latin typeface="Times New Roman" panose="02020603050405020304" pitchFamily="18" charset="0"/>
                <a:cs typeface="Times New Roman" panose="02020603050405020304" pitchFamily="18" charset="0"/>
              </a:rPr>
              <a:t>Models on TF Dataframe</a:t>
            </a:r>
          </a:p>
          <a:p>
            <a:pPr marL="0" indent="0">
              <a:buNone/>
            </a:pPr>
            <a:r>
              <a:rPr lang="en-IN" sz="2200" dirty="0">
                <a:latin typeface="Times New Roman" panose="02020603050405020304" pitchFamily="18" charset="0"/>
                <a:cs typeface="Times New Roman" panose="02020603050405020304" pitchFamily="18" charset="0"/>
              </a:rPr>
              <a:t>1. Logistic Regression:</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Logistic Regression</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r>
              <a:rPr lang="en-IN" sz="2200" dirty="0">
                <a:latin typeface="Times New Roman" panose="02020603050405020304" pitchFamily="18" charset="0"/>
                <a:cs typeface="Times New Roman" panose="02020603050405020304" pitchFamily="18" charset="0"/>
              </a:rPr>
              <a:t>f1-Score for zero is 98</a:t>
            </a:r>
          </a:p>
          <a:p>
            <a:r>
              <a:rPr lang="en-IN" sz="2200" dirty="0">
                <a:latin typeface="Times New Roman" panose="02020603050405020304" pitchFamily="18" charset="0"/>
                <a:cs typeface="Times New Roman" panose="02020603050405020304" pitchFamily="18" charset="0"/>
              </a:rPr>
              <a:t>f1-Score for one is 88</a:t>
            </a: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6B1A38-CBBC-33A3-587C-577409F6BBF5}"/>
              </a:ext>
            </a:extLst>
          </p:cNvPr>
          <p:cNvPicPr>
            <a:picLocks noChangeAspect="1"/>
          </p:cNvPicPr>
          <p:nvPr/>
        </p:nvPicPr>
        <p:blipFill>
          <a:blip r:embed="rId2"/>
          <a:stretch>
            <a:fillRect/>
          </a:stretch>
        </p:blipFill>
        <p:spPr>
          <a:xfrm>
            <a:off x="2636959" y="2935326"/>
            <a:ext cx="5910694" cy="2723109"/>
          </a:xfrm>
          <a:prstGeom prst="rect">
            <a:avLst/>
          </a:prstGeom>
        </p:spPr>
      </p:pic>
    </p:spTree>
    <p:extLst>
      <p:ext uri="{BB962C8B-B14F-4D97-AF65-F5344CB8AC3E}">
        <p14:creationId xmlns:p14="http://schemas.microsoft.com/office/powerpoint/2010/main" val="257761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96240"/>
            <a:ext cx="10515600" cy="5310206"/>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2. Decision Tree Classifier:</a:t>
            </a:r>
          </a:p>
          <a:p>
            <a:pPr marL="0" indent="0">
              <a:buNone/>
            </a:pPr>
            <a:r>
              <a:rPr lang="en-IN" dirty="0">
                <a:latin typeface="Times New Roman" panose="02020603050405020304" pitchFamily="18" charset="0"/>
                <a:cs typeface="Times New Roman" panose="02020603050405020304" pitchFamily="18" charset="0"/>
              </a:rPr>
              <a:t>Aim:</a:t>
            </a:r>
            <a:r>
              <a:rPr lang="en-IN" sz="2800" dirty="0">
                <a:latin typeface="Times New Roman" panose="02020603050405020304" pitchFamily="18" charset="0"/>
                <a:cs typeface="Times New Roman" panose="02020603050405020304" pitchFamily="18" charset="0"/>
              </a:rPr>
              <a:t> 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t>
            </a:r>
            <a:r>
              <a:rPr lang="en-IN" sz="2800" dirty="0">
                <a:latin typeface="Times New Roman" panose="02020603050405020304" pitchFamily="18" charset="0"/>
                <a:cs typeface="Times New Roman" panose="02020603050405020304" pitchFamily="18" charset="0"/>
              </a:rPr>
              <a:t>Applying </a:t>
            </a:r>
            <a:r>
              <a:rPr lang="en-IN" dirty="0">
                <a:latin typeface="Times New Roman" panose="02020603050405020304" pitchFamily="18" charset="0"/>
                <a:cs typeface="Times New Roman" panose="02020603050405020304" pitchFamily="18" charset="0"/>
              </a:rPr>
              <a:t>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Here f1-score is decreasing compare to Logistic regression.</a:t>
            </a:r>
          </a:p>
        </p:txBody>
      </p:sp>
      <p:pic>
        <p:nvPicPr>
          <p:cNvPr id="4" name="Picture 3">
            <a:extLst>
              <a:ext uri="{FF2B5EF4-FFF2-40B4-BE49-F238E27FC236}">
                <a16:creationId xmlns:a16="http://schemas.microsoft.com/office/drawing/2014/main" id="{C1298F84-B79C-F817-754C-D8B02406B0CC}"/>
              </a:ext>
            </a:extLst>
          </p:cNvPr>
          <p:cNvPicPr>
            <a:picLocks noChangeAspect="1"/>
          </p:cNvPicPr>
          <p:nvPr/>
        </p:nvPicPr>
        <p:blipFill>
          <a:blip r:embed="rId2"/>
          <a:stretch>
            <a:fillRect/>
          </a:stretch>
        </p:blipFill>
        <p:spPr>
          <a:xfrm>
            <a:off x="2829544" y="2009577"/>
            <a:ext cx="6373114" cy="2838846"/>
          </a:xfrm>
          <a:prstGeom prst="rect">
            <a:avLst/>
          </a:prstGeom>
        </p:spPr>
      </p:pic>
    </p:spTree>
    <p:extLst>
      <p:ext uri="{BB962C8B-B14F-4D97-AF65-F5344CB8AC3E}">
        <p14:creationId xmlns:p14="http://schemas.microsoft.com/office/powerpoint/2010/main" val="202223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168555"/>
            <a:ext cx="10515600" cy="651632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3.Random Forest Classifier:</a:t>
            </a:r>
          </a:p>
          <a:p>
            <a:pPr marL="0" indent="0">
              <a:buNone/>
            </a:pPr>
            <a:r>
              <a:rPr lang="en-IN" sz="2200" dirty="0">
                <a:latin typeface="Times New Roman" panose="02020603050405020304" pitchFamily="18" charset="0"/>
                <a:cs typeface="Times New Roman" panose="02020603050405020304" pitchFamily="18" charset="0"/>
              </a:rPr>
              <a:t>Aim: To predict the SMS is whether spam or not </a:t>
            </a:r>
          </a:p>
          <a:p>
            <a:pPr marL="0" indent="0">
              <a:buNone/>
            </a:pPr>
            <a:r>
              <a:rPr lang="en-IN" sz="2200" dirty="0">
                <a:latin typeface="Times New Roman" panose="02020603050405020304" pitchFamily="18" charset="0"/>
                <a:cs typeface="Times New Roman" panose="02020603050405020304" pitchFamily="18" charset="0"/>
              </a:rPr>
              <a:t>Experiment: Applying Random Forest Classifier</a:t>
            </a:r>
          </a:p>
          <a:p>
            <a:pPr marL="0" indent="0">
              <a:buNone/>
            </a:pPr>
            <a:r>
              <a:rPr lang="en-IN" sz="2200"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Conclusion:</a:t>
            </a:r>
          </a:p>
          <a:p>
            <a:pPr marL="0" indent="0">
              <a:buNone/>
            </a:pPr>
            <a:r>
              <a:rPr lang="en-IN" sz="2200" dirty="0">
                <a:latin typeface="Times New Roman" panose="02020603050405020304" pitchFamily="18" charset="0"/>
                <a:cs typeface="Times New Roman" panose="02020603050405020304" pitchFamily="18" charset="0"/>
              </a:rPr>
              <a:t>Here f1-score is less than logistic regression but greater than Decision Tree Classifier.</a:t>
            </a:r>
          </a:p>
        </p:txBody>
      </p:sp>
      <p:pic>
        <p:nvPicPr>
          <p:cNvPr id="5" name="Picture 4">
            <a:extLst>
              <a:ext uri="{FF2B5EF4-FFF2-40B4-BE49-F238E27FC236}">
                <a16:creationId xmlns:a16="http://schemas.microsoft.com/office/drawing/2014/main" id="{E623D2DD-A1B7-F18F-35CF-A1512DD630F0}"/>
              </a:ext>
            </a:extLst>
          </p:cNvPr>
          <p:cNvPicPr>
            <a:picLocks noChangeAspect="1"/>
          </p:cNvPicPr>
          <p:nvPr/>
        </p:nvPicPr>
        <p:blipFill>
          <a:blip r:embed="rId2"/>
          <a:stretch>
            <a:fillRect/>
          </a:stretch>
        </p:blipFill>
        <p:spPr>
          <a:xfrm>
            <a:off x="2947548" y="2009577"/>
            <a:ext cx="6296904" cy="2838846"/>
          </a:xfrm>
          <a:prstGeom prst="rect">
            <a:avLst/>
          </a:prstGeom>
        </p:spPr>
      </p:pic>
    </p:spTree>
    <p:extLst>
      <p:ext uri="{BB962C8B-B14F-4D97-AF65-F5344CB8AC3E}">
        <p14:creationId xmlns:p14="http://schemas.microsoft.com/office/powerpoint/2010/main" val="89498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TF-IDF Dataframe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Logistic Regression:</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Logistic Regression</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a:t>
            </a:r>
            <a:r>
              <a:rPr lang="en-IN" dirty="0">
                <a:latin typeface="Times New Roman" panose="02020603050405020304" pitchFamily="18" charset="0"/>
                <a:cs typeface="Times New Roman" panose="02020603050405020304" pitchFamily="18" charset="0"/>
              </a:rPr>
              <a:t>85</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A0D37B-224A-88C2-9D04-E1AEA9D2004D}"/>
              </a:ext>
            </a:extLst>
          </p:cNvPr>
          <p:cNvPicPr>
            <a:picLocks noChangeAspect="1"/>
          </p:cNvPicPr>
          <p:nvPr/>
        </p:nvPicPr>
        <p:blipFill>
          <a:blip r:embed="rId2"/>
          <a:stretch>
            <a:fillRect/>
          </a:stretch>
        </p:blipFill>
        <p:spPr>
          <a:xfrm>
            <a:off x="2990416" y="2431784"/>
            <a:ext cx="6211167" cy="2829320"/>
          </a:xfrm>
          <a:prstGeom prst="rect">
            <a:avLst/>
          </a:prstGeom>
        </p:spPr>
      </p:pic>
    </p:spTree>
    <p:extLst>
      <p:ext uri="{BB962C8B-B14F-4D97-AF65-F5344CB8AC3E}">
        <p14:creationId xmlns:p14="http://schemas.microsoft.com/office/powerpoint/2010/main" val="9965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354636"/>
          </a:xfrm>
        </p:spPr>
        <p:txBody>
          <a:bodyPr/>
          <a:lstStyle/>
          <a:p>
            <a:pPr marL="0" indent="0">
              <a:buNone/>
            </a:pPr>
            <a:r>
              <a:rPr lang="en-IN" dirty="0">
                <a:latin typeface="Times New Roman" panose="02020603050405020304" pitchFamily="18" charset="0"/>
                <a:cs typeface="Times New Roman" panose="02020603050405020304" pitchFamily="18" charset="0"/>
              </a:rPr>
              <a:t>5. 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97</a:t>
            </a:r>
          </a:p>
          <a:p>
            <a:r>
              <a:rPr lang="en-IN" sz="2800" dirty="0">
                <a:latin typeface="Times New Roman" panose="02020603050405020304" pitchFamily="18" charset="0"/>
                <a:cs typeface="Times New Roman" panose="02020603050405020304" pitchFamily="18" charset="0"/>
              </a:rPr>
              <a:t>f1-Score for one is </a:t>
            </a:r>
            <a:r>
              <a:rPr lang="en-IN" dirty="0">
                <a:latin typeface="Times New Roman" panose="02020603050405020304" pitchFamily="18" charset="0"/>
                <a:cs typeface="Times New Roman" panose="02020603050405020304" pitchFamily="18" charset="0"/>
              </a:rPr>
              <a:t>80</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C95B81-18A0-E9A0-14E1-B81CACF8C4AC}"/>
              </a:ext>
            </a:extLst>
          </p:cNvPr>
          <p:cNvPicPr>
            <a:picLocks noChangeAspect="1"/>
          </p:cNvPicPr>
          <p:nvPr/>
        </p:nvPicPr>
        <p:blipFill>
          <a:blip r:embed="rId2"/>
          <a:stretch>
            <a:fillRect/>
          </a:stretch>
        </p:blipFill>
        <p:spPr>
          <a:xfrm>
            <a:off x="2985653" y="2123655"/>
            <a:ext cx="6220693" cy="2838846"/>
          </a:xfrm>
          <a:prstGeom prst="rect">
            <a:avLst/>
          </a:prstGeom>
        </p:spPr>
      </p:pic>
    </p:spTree>
    <p:extLst>
      <p:ext uri="{BB962C8B-B14F-4D97-AF65-F5344CB8AC3E}">
        <p14:creationId xmlns:p14="http://schemas.microsoft.com/office/powerpoint/2010/main" val="154807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92240"/>
          </a:xfrm>
        </p:spPr>
        <p:txBody>
          <a:bodyPr/>
          <a:lstStyle/>
          <a:p>
            <a:pPr marL="0" indent="0">
              <a:buNone/>
            </a:pPr>
            <a:r>
              <a:rPr lang="en-IN" dirty="0">
                <a:latin typeface="Times New Roman" panose="02020603050405020304" pitchFamily="18" charset="0"/>
                <a:cs typeface="Times New Roman" panose="02020603050405020304" pitchFamily="18" charset="0"/>
              </a:rPr>
              <a:t>6.Random Forest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Random Forest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98</a:t>
            </a:r>
          </a:p>
          <a:p>
            <a:r>
              <a:rPr lang="en-IN" sz="2800" dirty="0">
                <a:latin typeface="Times New Roman" panose="02020603050405020304" pitchFamily="18" charset="0"/>
                <a:cs typeface="Times New Roman" panose="02020603050405020304" pitchFamily="18" charset="0"/>
              </a:rPr>
              <a:t>f1-Score for one is </a:t>
            </a:r>
            <a:r>
              <a:rPr lang="en-IN" dirty="0">
                <a:latin typeface="Times New Roman" panose="02020603050405020304" pitchFamily="18" charset="0"/>
                <a:cs typeface="Times New Roman" panose="02020603050405020304" pitchFamily="18" charset="0"/>
              </a:rPr>
              <a:t>87</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C65F56-9A2D-122A-E3F8-53556CDE6B64}"/>
              </a:ext>
            </a:extLst>
          </p:cNvPr>
          <p:cNvPicPr>
            <a:picLocks noChangeAspect="1"/>
          </p:cNvPicPr>
          <p:nvPr/>
        </p:nvPicPr>
        <p:blipFill>
          <a:blip r:embed="rId2"/>
          <a:stretch>
            <a:fillRect/>
          </a:stretch>
        </p:blipFill>
        <p:spPr>
          <a:xfrm>
            <a:off x="2947548" y="2206746"/>
            <a:ext cx="6296904" cy="2810267"/>
          </a:xfrm>
          <a:prstGeom prst="rect">
            <a:avLst/>
          </a:prstGeom>
        </p:spPr>
      </p:pic>
    </p:spTree>
    <p:extLst>
      <p:ext uri="{BB962C8B-B14F-4D97-AF65-F5344CB8AC3E}">
        <p14:creationId xmlns:p14="http://schemas.microsoft.com/office/powerpoint/2010/main" val="235269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60"/>
            <a:ext cx="10515600" cy="6407902"/>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Models on Word 2 vec Dataframe</a:t>
            </a:r>
          </a:p>
          <a:p>
            <a:pPr marL="0" indent="0">
              <a:buNone/>
            </a:pPr>
            <a:r>
              <a:rPr lang="en-IN" dirty="0">
                <a:latin typeface="Times New Roman" panose="02020603050405020304" pitchFamily="18" charset="0"/>
                <a:cs typeface="Times New Roman" panose="02020603050405020304" pitchFamily="18" charset="0"/>
              </a:rPr>
              <a:t>7. Logistic Regression:</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Logistic Regression</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a:t>
            </a:r>
            <a:r>
              <a:rPr lang="en-IN" dirty="0">
                <a:latin typeface="Times New Roman" panose="02020603050405020304" pitchFamily="18" charset="0"/>
                <a:cs typeface="Times New Roman" panose="02020603050405020304" pitchFamily="18" charset="0"/>
              </a:rPr>
              <a:t>100</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f1-Score for one is 99</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EEB3290-C25F-4AA3-9481-FCDA6B81C938}"/>
              </a:ext>
            </a:extLst>
          </p:cNvPr>
          <p:cNvPicPr>
            <a:picLocks noChangeAspect="1"/>
          </p:cNvPicPr>
          <p:nvPr/>
        </p:nvPicPr>
        <p:blipFill>
          <a:blip r:embed="rId2"/>
          <a:stretch>
            <a:fillRect/>
          </a:stretch>
        </p:blipFill>
        <p:spPr>
          <a:xfrm>
            <a:off x="2848596" y="2539542"/>
            <a:ext cx="6335009" cy="2772162"/>
          </a:xfrm>
          <a:prstGeom prst="rect">
            <a:avLst/>
          </a:prstGeom>
        </p:spPr>
      </p:pic>
    </p:spTree>
    <p:extLst>
      <p:ext uri="{BB962C8B-B14F-4D97-AF65-F5344CB8AC3E}">
        <p14:creationId xmlns:p14="http://schemas.microsoft.com/office/powerpoint/2010/main" val="8401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758301" y="365759"/>
            <a:ext cx="10515600" cy="617708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8. Decision Tree Classifier:</a:t>
            </a:r>
          </a:p>
          <a:p>
            <a:pPr marL="0" indent="0">
              <a:buNone/>
            </a:pPr>
            <a:r>
              <a:rPr lang="en-IN" dirty="0">
                <a:latin typeface="Times New Roman" panose="02020603050405020304" pitchFamily="18" charset="0"/>
                <a:cs typeface="Times New Roman" panose="02020603050405020304" pitchFamily="18" charset="0"/>
              </a:rPr>
              <a:t>Aim: </a:t>
            </a:r>
            <a:r>
              <a:rPr lang="en-IN" sz="2800" dirty="0">
                <a:latin typeface="Times New Roman" panose="02020603050405020304" pitchFamily="18" charset="0"/>
                <a:cs typeface="Times New Roman" panose="02020603050405020304" pitchFamily="18" charset="0"/>
              </a:rPr>
              <a:t>To predict the SMS is whether spam or not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Experiment: Applying Decision Tree Classifier</a:t>
            </a:r>
          </a:p>
          <a:p>
            <a:pPr marL="0" indent="0">
              <a:buNone/>
            </a:pPr>
            <a:r>
              <a:rPr lang="en-IN" dirty="0">
                <a:latin typeface="Times New Roman" panose="02020603050405020304" pitchFamily="18" charset="0"/>
                <a:cs typeface="Times New Roman" panose="02020603050405020304" pitchFamily="18" charset="0"/>
              </a:rPr>
              <a:t>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f1-Score for zero is </a:t>
            </a:r>
            <a:r>
              <a:rPr lang="en-IN" dirty="0">
                <a:latin typeface="Times New Roman" panose="02020603050405020304" pitchFamily="18" charset="0"/>
                <a:cs typeface="Times New Roman" panose="02020603050405020304" pitchFamily="18" charset="0"/>
              </a:rPr>
              <a:t>100</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f1-Score for one is </a:t>
            </a:r>
            <a:r>
              <a:rPr lang="en-IN" dirty="0">
                <a:latin typeface="Times New Roman" panose="02020603050405020304" pitchFamily="18" charset="0"/>
                <a:cs typeface="Times New Roman" panose="02020603050405020304" pitchFamily="18" charset="0"/>
              </a:rPr>
              <a:t>100</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5091EAA-CE8D-D618-CAF0-7455C5BF3C25}"/>
              </a:ext>
            </a:extLst>
          </p:cNvPr>
          <p:cNvPicPr>
            <a:picLocks noChangeAspect="1"/>
          </p:cNvPicPr>
          <p:nvPr/>
        </p:nvPicPr>
        <p:blipFill>
          <a:blip r:embed="rId2"/>
          <a:stretch>
            <a:fillRect/>
          </a:stretch>
        </p:blipFill>
        <p:spPr>
          <a:xfrm>
            <a:off x="2848596" y="2381261"/>
            <a:ext cx="6335009" cy="2791215"/>
          </a:xfrm>
          <a:prstGeom prst="rect">
            <a:avLst/>
          </a:prstGeom>
          <a:solidFill>
            <a:schemeClr val="accent2"/>
          </a:solidFill>
        </p:spPr>
      </p:pic>
    </p:spTree>
    <p:extLst>
      <p:ext uri="{BB962C8B-B14F-4D97-AF65-F5344CB8AC3E}">
        <p14:creationId xmlns:p14="http://schemas.microsoft.com/office/powerpoint/2010/main" val="413933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4674-2D52-C5C2-AFA5-2B6C0638A0A5}"/>
              </a:ext>
            </a:extLst>
          </p:cNvPr>
          <p:cNvSpPr>
            <a:spLocks noGrp="1"/>
          </p:cNvSpPr>
          <p:nvPr>
            <p:ph idx="1"/>
          </p:nvPr>
        </p:nvSpPr>
        <p:spPr>
          <a:xfrm>
            <a:off x="384698" y="825623"/>
            <a:ext cx="10934331" cy="5424257"/>
          </a:xfrm>
        </p:spPr>
        <p:txBody>
          <a:bodyPr/>
          <a:lstStyle/>
          <a:p>
            <a:pPr marL="0" indent="0">
              <a:buNone/>
            </a:pPr>
            <a:r>
              <a:rPr lang="en-IN" u="sng"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a:t>
            </a:r>
          </a:p>
        </p:txBody>
      </p:sp>
      <p:graphicFrame>
        <p:nvGraphicFramePr>
          <p:cNvPr id="2" name="Table 3">
            <a:extLst>
              <a:ext uri="{FF2B5EF4-FFF2-40B4-BE49-F238E27FC236}">
                <a16:creationId xmlns:a16="http://schemas.microsoft.com/office/drawing/2014/main" id="{7A51B8F6-1A72-85A7-9257-1AB9ACAFBED1}"/>
              </a:ext>
            </a:extLst>
          </p:cNvPr>
          <p:cNvGraphicFramePr>
            <a:graphicFrameLocks noGrp="1"/>
          </p:cNvGraphicFramePr>
          <p:nvPr>
            <p:extLst>
              <p:ext uri="{D42A27DB-BD31-4B8C-83A1-F6EECF244321}">
                <p14:modId xmlns:p14="http://schemas.microsoft.com/office/powerpoint/2010/main" val="4063029183"/>
              </p:ext>
            </p:extLst>
          </p:nvPr>
        </p:nvGraphicFramePr>
        <p:xfrm>
          <a:off x="1644372" y="1906261"/>
          <a:ext cx="9030255" cy="3590078"/>
        </p:xfrm>
        <a:graphic>
          <a:graphicData uri="http://schemas.openxmlformats.org/drawingml/2006/table">
            <a:tbl>
              <a:tblPr firstRow="1" bandRow="1">
                <a:tableStyleId>{3C2FFA5D-87B4-456A-9821-1D502468CF0F}</a:tableStyleId>
              </a:tblPr>
              <a:tblGrid>
                <a:gridCol w="1806051">
                  <a:extLst>
                    <a:ext uri="{9D8B030D-6E8A-4147-A177-3AD203B41FA5}">
                      <a16:colId xmlns:a16="http://schemas.microsoft.com/office/drawing/2014/main" val="2519559789"/>
                    </a:ext>
                  </a:extLst>
                </a:gridCol>
                <a:gridCol w="1806051">
                  <a:extLst>
                    <a:ext uri="{9D8B030D-6E8A-4147-A177-3AD203B41FA5}">
                      <a16:colId xmlns:a16="http://schemas.microsoft.com/office/drawing/2014/main" val="3292634189"/>
                    </a:ext>
                  </a:extLst>
                </a:gridCol>
                <a:gridCol w="1806051">
                  <a:extLst>
                    <a:ext uri="{9D8B030D-6E8A-4147-A177-3AD203B41FA5}">
                      <a16:colId xmlns:a16="http://schemas.microsoft.com/office/drawing/2014/main" val="3829760628"/>
                    </a:ext>
                  </a:extLst>
                </a:gridCol>
                <a:gridCol w="1806051">
                  <a:extLst>
                    <a:ext uri="{9D8B030D-6E8A-4147-A177-3AD203B41FA5}">
                      <a16:colId xmlns:a16="http://schemas.microsoft.com/office/drawing/2014/main" val="3494978594"/>
                    </a:ext>
                  </a:extLst>
                </a:gridCol>
                <a:gridCol w="1806051">
                  <a:extLst>
                    <a:ext uri="{9D8B030D-6E8A-4147-A177-3AD203B41FA5}">
                      <a16:colId xmlns:a16="http://schemas.microsoft.com/office/drawing/2014/main" val="3240879433"/>
                    </a:ext>
                  </a:extLst>
                </a:gridCol>
              </a:tblGrid>
              <a:tr h="788975">
                <a:tc>
                  <a:txBody>
                    <a:bodyPr/>
                    <a:lstStyle/>
                    <a:p>
                      <a:pPr algn="ctr"/>
                      <a:r>
                        <a:rPr lang="en-US" b="1"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DataFream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Highest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5396285"/>
                  </a:ext>
                </a:extLst>
              </a:tr>
              <a:tr h="788975">
                <a:tc>
                  <a:txBody>
                    <a:bodyPr/>
                    <a:lstStyle/>
                    <a:p>
                      <a:pPr algn="ctr"/>
                      <a:r>
                        <a:rPr lang="en-US" b="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t>TF Dataframe</a:t>
                      </a:r>
                    </a:p>
                    <a:p>
                      <a:pPr algn="ct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t>Logistic Regression</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0 - 98</a:t>
                      </a:r>
                    </a:p>
                    <a:p>
                      <a:pPr algn="ctr"/>
                      <a:r>
                        <a:rPr lang="en-US" b="0" dirty="0"/>
                        <a:t>1 - 88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048033"/>
                  </a:ext>
                </a:extLst>
              </a:tr>
              <a:tr h="1006064">
                <a:tc>
                  <a:txBody>
                    <a:bodyPr/>
                    <a:lstStyle/>
                    <a:p>
                      <a:pPr algn="ctr"/>
                      <a:r>
                        <a:rPr lang="en-US" b="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t>TF-IDF Dataframe</a:t>
                      </a:r>
                      <a:endParaRPr lang="en-IN" b="0" dirty="0"/>
                    </a:p>
                    <a:p>
                      <a:pPr algn="ct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t>Random Forest Classifier</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0 - 98</a:t>
                      </a:r>
                    </a:p>
                    <a:p>
                      <a:pPr algn="ctr"/>
                      <a:r>
                        <a:rPr lang="en-US" b="0" dirty="0"/>
                        <a:t>1 - 87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099823"/>
                  </a:ext>
                </a:extLst>
              </a:tr>
              <a:tr h="1006064">
                <a:tc>
                  <a:txBody>
                    <a:bodyPr/>
                    <a:lstStyle/>
                    <a:p>
                      <a:pPr algn="ctr"/>
                      <a:r>
                        <a:rPr lang="en-US" b="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t>Word 2 vec Dataframe</a:t>
                      </a:r>
                    </a:p>
                    <a:p>
                      <a:pPr algn="ct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t>Decision Tree Classifier</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0 - 100 </a:t>
                      </a:r>
                    </a:p>
                    <a:p>
                      <a:pPr algn="ctr"/>
                      <a:r>
                        <a:rPr lang="en-US" b="0" dirty="0"/>
                        <a:t>1 - 100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3916693"/>
                  </a:ext>
                </a:extLst>
              </a:tr>
            </a:tbl>
          </a:graphicData>
        </a:graphic>
      </p:graphicFrame>
    </p:spTree>
    <p:extLst>
      <p:ext uri="{BB962C8B-B14F-4D97-AF65-F5344CB8AC3E}">
        <p14:creationId xmlns:p14="http://schemas.microsoft.com/office/powerpoint/2010/main" val="16420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92-CA11-B696-FB22-215D037B9AA5}"/>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Pre-processing flow diagram</a:t>
            </a:r>
          </a:p>
        </p:txBody>
      </p:sp>
      <p:graphicFrame>
        <p:nvGraphicFramePr>
          <p:cNvPr id="5" name="Content Placeholder 4">
            <a:extLst>
              <a:ext uri="{FF2B5EF4-FFF2-40B4-BE49-F238E27FC236}">
                <a16:creationId xmlns:a16="http://schemas.microsoft.com/office/drawing/2014/main" id="{5F175B10-0E25-9D24-5F7A-56070676B4EE}"/>
              </a:ext>
            </a:extLst>
          </p:cNvPr>
          <p:cNvGraphicFramePr>
            <a:graphicFrameLocks noGrp="1"/>
          </p:cNvGraphicFramePr>
          <p:nvPr>
            <p:ph idx="1"/>
            <p:extLst>
              <p:ext uri="{D42A27DB-BD31-4B8C-83A1-F6EECF244321}">
                <p14:modId xmlns:p14="http://schemas.microsoft.com/office/powerpoint/2010/main" val="1553782163"/>
              </p:ext>
            </p:extLst>
          </p:nvPr>
        </p:nvGraphicFramePr>
        <p:xfrm>
          <a:off x="838200" y="1337430"/>
          <a:ext cx="10515600" cy="209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AF2EF5-AA20-57C1-A00E-3D4BB71878E7}"/>
              </a:ext>
            </a:extLst>
          </p:cNvPr>
          <p:cNvSpPr txBox="1"/>
          <p:nvPr/>
        </p:nvSpPr>
        <p:spPr>
          <a:xfrm>
            <a:off x="838200" y="3506680"/>
            <a:ext cx="10515600" cy="3730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Dropping the Duplicates from the data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Converting the text into lower cases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stop words because stop words are common in all SMS and cannot help us in detecting spam texts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Removing punctuation from all SMS will help to treat each text equally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 is a process in Natural Language Processing that converts a word to its base form or root word</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28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6C7DC-8E7C-F092-7226-F5522B24A1FB}"/>
              </a:ext>
            </a:extLst>
          </p:cNvPr>
          <p:cNvSpPr txBox="1"/>
          <p:nvPr/>
        </p:nvSpPr>
        <p:spPr>
          <a:xfrm>
            <a:off x="2753138" y="1540565"/>
            <a:ext cx="6520071" cy="3046988"/>
          </a:xfrm>
          <a:prstGeom prst="rect">
            <a:avLst/>
          </a:prstGeom>
          <a:noFill/>
          <a:ln>
            <a:noFill/>
          </a:ln>
        </p:spPr>
        <p:txBody>
          <a:bodyPr wrap="square" rtlCol="0">
            <a:spAutoFit/>
          </a:bodyPr>
          <a:lstStyle/>
          <a:p>
            <a:pPr algn="just"/>
            <a:r>
              <a:rPr lang="en-US" sz="9600" b="1" dirty="0">
                <a:latin typeface="Lucida Handwriting" panose="03010101010101010101" pitchFamily="66" charset="0"/>
              </a:rPr>
              <a:t>Thank </a:t>
            </a:r>
          </a:p>
          <a:p>
            <a:r>
              <a:rPr lang="en-US" sz="9600" b="1" dirty="0">
                <a:latin typeface="Lucida Handwriting" panose="03010101010101010101" pitchFamily="66" charset="0"/>
              </a:rPr>
              <a:t>							You</a:t>
            </a:r>
          </a:p>
        </p:txBody>
      </p:sp>
      <p:sp>
        <p:nvSpPr>
          <p:cNvPr id="5" name="TextBox 4">
            <a:extLst>
              <a:ext uri="{FF2B5EF4-FFF2-40B4-BE49-F238E27FC236}">
                <a16:creationId xmlns:a16="http://schemas.microsoft.com/office/drawing/2014/main" id="{7B5EB88A-5BAE-AB18-4424-0A32D4BC7D49}"/>
              </a:ext>
            </a:extLst>
          </p:cNvPr>
          <p:cNvSpPr txBox="1"/>
          <p:nvPr/>
        </p:nvSpPr>
        <p:spPr>
          <a:xfrm>
            <a:off x="2431074" y="4736691"/>
            <a:ext cx="8236926" cy="523220"/>
          </a:xfrm>
          <a:prstGeom prst="rect">
            <a:avLst/>
          </a:prstGeom>
          <a:noFill/>
        </p:spPr>
        <p:txBody>
          <a:bodyPr wrap="square">
            <a:spAutoFit/>
          </a:bodyPr>
          <a:lstStyle/>
          <a:p>
            <a:pPr algn="ctr"/>
            <a:r>
              <a:rPr lang="en-US" sz="2800" dirty="0">
                <a:latin typeface="Segoe Script" panose="030B0504020000000003" pitchFamily="66" charset="0"/>
              </a:rPr>
              <a:t>Open to answering your questions ???</a:t>
            </a:r>
          </a:p>
        </p:txBody>
      </p:sp>
    </p:spTree>
    <p:extLst>
      <p:ext uri="{BB962C8B-B14F-4D97-AF65-F5344CB8AC3E}">
        <p14:creationId xmlns:p14="http://schemas.microsoft.com/office/powerpoint/2010/main" val="139687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6F9D-31BF-7183-2047-B082533988B6}"/>
              </a:ext>
            </a:extLst>
          </p:cNvPr>
          <p:cNvSpPr>
            <a:spLocks noGrp="1"/>
          </p:cNvSpPr>
          <p:nvPr>
            <p:ph type="title"/>
          </p:nvPr>
        </p:nvSpPr>
        <p:spPr>
          <a:xfrm>
            <a:off x="838200" y="218135"/>
            <a:ext cx="10515600" cy="1069128"/>
          </a:xfrm>
        </p:spPr>
        <p:txBody>
          <a:bodyPr>
            <a:normAutofit/>
          </a:bodyPr>
          <a:lstStyle/>
          <a:p>
            <a:pPr algn="ctr"/>
            <a:r>
              <a:rPr lang="en-IN" sz="3200" dirty="0">
                <a:latin typeface="Times New Roman" panose="02020603050405020304" pitchFamily="18" charset="0"/>
                <a:cs typeface="Times New Roman" panose="02020603050405020304" pitchFamily="18" charset="0"/>
              </a:rPr>
              <a:t>Word Clouds</a:t>
            </a:r>
          </a:p>
        </p:txBody>
      </p:sp>
      <p:pic>
        <p:nvPicPr>
          <p:cNvPr id="1026" name="Picture 2">
            <a:extLst>
              <a:ext uri="{FF2B5EF4-FFF2-40B4-BE49-F238E27FC236}">
                <a16:creationId xmlns:a16="http://schemas.microsoft.com/office/drawing/2014/main" id="{C3582C1B-89BC-CB1E-5D31-C06517D8F9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131480"/>
            <a:ext cx="5197876" cy="26723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5205FFE-B4DF-8798-08B8-17F4A3CC71DB}"/>
              </a:ext>
            </a:extLst>
          </p:cNvPr>
          <p:cNvPicPr>
            <a:picLocks noGrp="1" noChangeAspect="1"/>
          </p:cNvPicPr>
          <p:nvPr>
            <p:ph sz="half" idx="2"/>
          </p:nvPr>
        </p:nvPicPr>
        <p:blipFill>
          <a:blip r:embed="rId3"/>
          <a:stretch>
            <a:fillRect/>
          </a:stretch>
        </p:blipFill>
        <p:spPr>
          <a:xfrm>
            <a:off x="6172200" y="1131480"/>
            <a:ext cx="5197876" cy="2666684"/>
          </a:xfrm>
          <a:prstGeom prst="rect">
            <a:avLst/>
          </a:prstGeom>
        </p:spPr>
      </p:pic>
      <p:sp>
        <p:nvSpPr>
          <p:cNvPr id="11" name="TextBox 10">
            <a:extLst>
              <a:ext uri="{FF2B5EF4-FFF2-40B4-BE49-F238E27FC236}">
                <a16:creationId xmlns:a16="http://schemas.microsoft.com/office/drawing/2014/main" id="{D5777CC0-8FBD-6B0D-9A65-6571846ECCAC}"/>
              </a:ext>
            </a:extLst>
          </p:cNvPr>
          <p:cNvSpPr txBox="1"/>
          <p:nvPr/>
        </p:nvSpPr>
        <p:spPr>
          <a:xfrm>
            <a:off x="1941251" y="3878063"/>
            <a:ext cx="2991774" cy="369332"/>
          </a:xfrm>
          <a:prstGeom prst="rect">
            <a:avLst/>
          </a:prstGeom>
          <a:noFill/>
        </p:spPr>
        <p:txBody>
          <a:bodyPr wrap="square">
            <a:spAutoFit/>
          </a:bodyPr>
          <a:lstStyle/>
          <a:p>
            <a:r>
              <a:rPr lang="en-IN" dirty="0"/>
              <a:t>Word cloud for spam SMS</a:t>
            </a:r>
          </a:p>
        </p:txBody>
      </p:sp>
      <p:sp>
        <p:nvSpPr>
          <p:cNvPr id="14" name="TextBox 13">
            <a:extLst>
              <a:ext uri="{FF2B5EF4-FFF2-40B4-BE49-F238E27FC236}">
                <a16:creationId xmlns:a16="http://schemas.microsoft.com/office/drawing/2014/main" id="{7C95B083-F147-6E15-35D7-80A4D95A6FF3}"/>
              </a:ext>
            </a:extLst>
          </p:cNvPr>
          <p:cNvSpPr txBox="1"/>
          <p:nvPr/>
        </p:nvSpPr>
        <p:spPr>
          <a:xfrm>
            <a:off x="7275251" y="3878063"/>
            <a:ext cx="2991774" cy="369332"/>
          </a:xfrm>
          <a:prstGeom prst="rect">
            <a:avLst/>
          </a:prstGeom>
          <a:noFill/>
        </p:spPr>
        <p:txBody>
          <a:bodyPr wrap="square">
            <a:spAutoFit/>
          </a:bodyPr>
          <a:lstStyle/>
          <a:p>
            <a:r>
              <a:rPr lang="en-IN" dirty="0"/>
              <a:t>Word cloud for not spam SMS</a:t>
            </a:r>
          </a:p>
        </p:txBody>
      </p:sp>
      <p:sp>
        <p:nvSpPr>
          <p:cNvPr id="15" name="TextBox 14">
            <a:extLst>
              <a:ext uri="{FF2B5EF4-FFF2-40B4-BE49-F238E27FC236}">
                <a16:creationId xmlns:a16="http://schemas.microsoft.com/office/drawing/2014/main" id="{61292025-EDB9-484E-7802-CDC80C8D1CB1}"/>
              </a:ext>
            </a:extLst>
          </p:cNvPr>
          <p:cNvSpPr txBox="1"/>
          <p:nvPr/>
        </p:nvSpPr>
        <p:spPr>
          <a:xfrm>
            <a:off x="778276" y="4247395"/>
            <a:ext cx="10515600"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per the word cloud of spam and not spam we can see different words repeating in both images.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spam we can see the words like call, free, claim, txt, and reply these are repeated words.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word cloud of not spam we can see the words like im, go, come, know, got, and u these are the most repeated words.</a:t>
            </a:r>
          </a:p>
        </p:txBody>
      </p:sp>
    </p:spTree>
    <p:extLst>
      <p:ext uri="{BB962C8B-B14F-4D97-AF65-F5344CB8AC3E}">
        <p14:creationId xmlns:p14="http://schemas.microsoft.com/office/powerpoint/2010/main" val="149651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C05-ED1D-0320-D45E-C955C9D1F8A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 Vectorization Approaches</a:t>
            </a:r>
          </a:p>
        </p:txBody>
      </p:sp>
      <p:sp>
        <p:nvSpPr>
          <p:cNvPr id="3" name="Content Placeholder 2">
            <a:extLst>
              <a:ext uri="{FF2B5EF4-FFF2-40B4-BE49-F238E27FC236}">
                <a16:creationId xmlns:a16="http://schemas.microsoft.com/office/drawing/2014/main" id="{73815F72-65DA-854F-91CD-46065CA1988A}"/>
              </a:ext>
            </a:extLst>
          </p:cNvPr>
          <p:cNvSpPr>
            <a:spLocks noGrp="1"/>
          </p:cNvSpPr>
          <p:nvPr>
            <p:ph idx="1"/>
          </p:nvPr>
        </p:nvSpPr>
        <p:spPr>
          <a:xfrm>
            <a:off x="838200" y="1390619"/>
            <a:ext cx="10515600" cy="2409024"/>
          </a:xfrm>
        </p:spPr>
        <p:txBody>
          <a:bodyPr>
            <a:normAutofit fontScale="85000" lnSpcReduction="10000"/>
          </a:bodyPr>
          <a:lstStyle/>
          <a:p>
            <a:pPr marL="0" indent="0">
              <a:buNone/>
            </a:pPr>
            <a:r>
              <a:rPr lang="en-IN" dirty="0">
                <a:latin typeface="Times New Roman" panose="02020603050405020304" pitchFamily="18" charset="0"/>
                <a:cs typeface="Times New Roman" panose="02020603050405020304" pitchFamily="18" charset="0"/>
              </a:rPr>
              <a:t>a) Vectorization using TF:</a:t>
            </a:r>
          </a:p>
          <a:p>
            <a:pPr marL="0" indent="0">
              <a:lnSpc>
                <a:spcPct val="150000"/>
              </a:lnSpc>
              <a:buNone/>
            </a:pPr>
            <a:r>
              <a:rPr lang="en-US" sz="2400"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ectorization using term frequency (TF) is a method of converting text data into numerical vectors for use in machine learning models. In this method, each document or text sample is represented as a vector of word frequencies, where each element in the vector corresponds to the number of occurrences of a specific word in the document. This representation is called a "term frequency" vector.</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99E95D-E2BF-3C9B-4B77-3EA24FA0AA23}"/>
              </a:ext>
            </a:extLst>
          </p:cNvPr>
          <p:cNvPicPr>
            <a:picLocks noChangeAspect="1"/>
          </p:cNvPicPr>
          <p:nvPr/>
        </p:nvPicPr>
        <p:blipFill>
          <a:blip r:embed="rId2"/>
          <a:stretch>
            <a:fillRect/>
          </a:stretch>
        </p:blipFill>
        <p:spPr>
          <a:xfrm>
            <a:off x="838200" y="3563553"/>
            <a:ext cx="9877888" cy="2378906"/>
          </a:xfrm>
          <a:prstGeom prst="rect">
            <a:avLst/>
          </a:prstGeom>
        </p:spPr>
      </p:pic>
      <p:sp>
        <p:nvSpPr>
          <p:cNvPr id="8" name="TextBox 7">
            <a:extLst>
              <a:ext uri="{FF2B5EF4-FFF2-40B4-BE49-F238E27FC236}">
                <a16:creationId xmlns:a16="http://schemas.microsoft.com/office/drawing/2014/main" id="{21E450C8-E8FF-D7E5-1004-57D7F7288368}"/>
              </a:ext>
            </a:extLst>
          </p:cNvPr>
          <p:cNvSpPr txBox="1"/>
          <p:nvPr/>
        </p:nvSpPr>
        <p:spPr>
          <a:xfrm>
            <a:off x="1020932" y="6019060"/>
            <a:ext cx="9695156" cy="369332"/>
          </a:xfrm>
          <a:prstGeom prst="rect">
            <a:avLst/>
          </a:prstGeom>
          <a:noFill/>
        </p:spPr>
        <p:txBody>
          <a:bodyPr wrap="square" rtlCol="0">
            <a:spAutoFit/>
          </a:bodyPr>
          <a:lstStyle/>
          <a:p>
            <a:r>
              <a:rPr lang="en-IN" dirty="0"/>
              <a:t>This is the DataFrame that we got after using TF for vectorization. </a:t>
            </a:r>
          </a:p>
        </p:txBody>
      </p:sp>
    </p:spTree>
    <p:extLst>
      <p:ext uri="{BB962C8B-B14F-4D97-AF65-F5344CB8AC3E}">
        <p14:creationId xmlns:p14="http://schemas.microsoft.com/office/powerpoint/2010/main" val="290653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6257E-CE9A-D564-EFED-A9A305E96423}"/>
              </a:ext>
            </a:extLst>
          </p:cNvPr>
          <p:cNvSpPr>
            <a:spLocks noGrp="1"/>
          </p:cNvSpPr>
          <p:nvPr>
            <p:ph idx="1"/>
          </p:nvPr>
        </p:nvSpPr>
        <p:spPr>
          <a:xfrm>
            <a:off x="838200" y="577049"/>
            <a:ext cx="10515600" cy="5599914"/>
          </a:xfrm>
        </p:spPr>
        <p:txBody>
          <a:bodyPr/>
          <a:lstStyle/>
          <a:p>
            <a:pPr marL="0" indent="0">
              <a:buNone/>
            </a:pPr>
            <a:r>
              <a:rPr lang="en-IN" dirty="0">
                <a:latin typeface="Times New Roman" panose="02020603050405020304" pitchFamily="18" charset="0"/>
                <a:cs typeface="Times New Roman" panose="02020603050405020304" pitchFamily="18" charset="0"/>
              </a:rPr>
              <a:t>b) Vectorization using TF-IDF:</a:t>
            </a:r>
          </a:p>
          <a:p>
            <a:pPr marL="0" indent="0">
              <a:lnSpc>
                <a:spcPct val="150000"/>
              </a:lnSpc>
              <a:buNone/>
            </a:pPr>
            <a:r>
              <a:rPr lang="en-US" sz="2200" dirty="0">
                <a:latin typeface="Times New Roman" panose="02020603050405020304" pitchFamily="18" charset="0"/>
                <a:cs typeface="Times New Roman" panose="02020603050405020304" pitchFamily="18" charset="0"/>
              </a:rPr>
              <a:t>TF-IDF (term frequency-inverse document frequency) is a variation of this method that takes into account not only the frequency of a word in a document but also its rarity across the entire corpus of documents. This can help to down-weight common words (e.g. "the", "and", etc.) that appear frequently in many documents, and give more weight to words that are more specific to the document and less common across the entire corpus.</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899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7667-0CB9-C009-0328-73ABED3FD258}"/>
              </a:ext>
            </a:extLst>
          </p:cNvPr>
          <p:cNvSpPr>
            <a:spLocks noGrp="1"/>
          </p:cNvSpPr>
          <p:nvPr>
            <p:ph type="title"/>
          </p:nvPr>
        </p:nvSpPr>
        <p:spPr>
          <a:xfrm>
            <a:off x="838200" y="116551"/>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Dimension Reduction &amp; Visualization</a:t>
            </a:r>
          </a:p>
        </p:txBody>
      </p:sp>
      <p:sp>
        <p:nvSpPr>
          <p:cNvPr id="3" name="Content Placeholder 2">
            <a:extLst>
              <a:ext uri="{FF2B5EF4-FFF2-40B4-BE49-F238E27FC236}">
                <a16:creationId xmlns:a16="http://schemas.microsoft.com/office/drawing/2014/main" id="{83430CE5-A135-4120-4816-CE9928D5E6A2}"/>
              </a:ext>
            </a:extLst>
          </p:cNvPr>
          <p:cNvSpPr>
            <a:spLocks noGrp="1"/>
          </p:cNvSpPr>
          <p:nvPr>
            <p:ph idx="1"/>
          </p:nvPr>
        </p:nvSpPr>
        <p:spPr>
          <a:xfrm>
            <a:off x="838200" y="1442114"/>
            <a:ext cx="10515600" cy="4351338"/>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Principal Component Analysis (PCA) is a statistical technique that is used for dimensionality reduction and data visualization. It is a popular method for transforming high-dimensional data into a lower-dimensional space while preserving as much of the original information as possible.</a:t>
            </a:r>
          </a:p>
          <a:p>
            <a:pPr>
              <a:lnSpc>
                <a:spcPct val="150000"/>
              </a:lnSpc>
            </a:pPr>
            <a:r>
              <a:rPr lang="en-US" sz="2200" dirty="0">
                <a:latin typeface="Times New Roman" panose="02020603050405020304" pitchFamily="18" charset="0"/>
                <a:cs typeface="Times New Roman" panose="02020603050405020304" pitchFamily="18" charset="0"/>
              </a:rPr>
              <a:t>As we have around 9000 columns so, we are using PCA to reduce the number of columns with 95% of the variance.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75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7CDE4-C65E-0E70-DC2A-19C6E4A1C9E5}"/>
              </a:ext>
            </a:extLst>
          </p:cNvPr>
          <p:cNvSpPr>
            <a:spLocks noGrp="1"/>
          </p:cNvSpPr>
          <p:nvPr>
            <p:ph idx="1"/>
          </p:nvPr>
        </p:nvSpPr>
        <p:spPr>
          <a:xfrm>
            <a:off x="550416" y="408373"/>
            <a:ext cx="11091168" cy="7185842"/>
          </a:xfrm>
        </p:spPr>
        <p:txBody>
          <a:bodyPr/>
          <a:lstStyle/>
          <a:p>
            <a:pPr marL="0" indent="0">
              <a:buNone/>
            </a:pPr>
            <a:r>
              <a:rPr lang="en-IN" dirty="0"/>
              <a:t>a) </a:t>
            </a:r>
            <a:r>
              <a:rPr lang="en-IN" sz="3200" dirty="0">
                <a:latin typeface="Times New Roman" panose="02020603050405020304" pitchFamily="18" charset="0"/>
                <a:cs typeface="Times New Roman" panose="02020603050405020304" pitchFamily="18" charset="0"/>
              </a:rPr>
              <a:t>PCA on TF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1709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9002 columns and after doing PCA it was reduced to 1709 columns.</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56F45239-4884-49F5-E032-2B4102BF6354}"/>
              </a:ext>
            </a:extLst>
          </p:cNvPr>
          <p:cNvPicPr>
            <a:picLocks noChangeAspect="1"/>
          </p:cNvPicPr>
          <p:nvPr/>
        </p:nvPicPr>
        <p:blipFill>
          <a:blip r:embed="rId2"/>
          <a:stretch>
            <a:fillRect/>
          </a:stretch>
        </p:blipFill>
        <p:spPr>
          <a:xfrm>
            <a:off x="2597041" y="2306067"/>
            <a:ext cx="5811463" cy="4255638"/>
          </a:xfrm>
          <a:prstGeom prst="rect">
            <a:avLst/>
          </a:prstGeom>
        </p:spPr>
      </p:pic>
    </p:spTree>
    <p:extLst>
      <p:ext uri="{BB962C8B-B14F-4D97-AF65-F5344CB8AC3E}">
        <p14:creationId xmlns:p14="http://schemas.microsoft.com/office/powerpoint/2010/main" val="12323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45246-8AF8-8269-3FE5-39BEB7661920}"/>
              </a:ext>
            </a:extLst>
          </p:cNvPr>
          <p:cNvSpPr>
            <a:spLocks noGrp="1"/>
          </p:cNvSpPr>
          <p:nvPr>
            <p:ph idx="1"/>
          </p:nvPr>
        </p:nvSpPr>
        <p:spPr>
          <a:xfrm>
            <a:off x="583368" y="371579"/>
            <a:ext cx="10515600" cy="4351338"/>
          </a:xfrm>
        </p:spPr>
        <p:txBody>
          <a:bodyPr/>
          <a:lstStyle/>
          <a:p>
            <a:pPr marL="0" indent="0">
              <a:buNone/>
            </a:pPr>
            <a:r>
              <a:rPr lang="en-IN" dirty="0"/>
              <a:t>b) </a:t>
            </a:r>
            <a:r>
              <a:rPr lang="en-IN" sz="3200" dirty="0">
                <a:latin typeface="Times New Roman" panose="02020603050405020304" pitchFamily="18" charset="0"/>
                <a:cs typeface="Times New Roman" panose="02020603050405020304" pitchFamily="18" charset="0"/>
              </a:rPr>
              <a:t>PCA on TF-IDF Dataframe:</a:t>
            </a:r>
          </a:p>
          <a:p>
            <a:pPr marL="0" indent="0">
              <a:buNone/>
            </a:pP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We applied PCA on TF Dataframe with 95% of the variance and we got 1709 components.</a:t>
            </a:r>
          </a:p>
          <a:p>
            <a:pPr marL="0" indent="0">
              <a:buNone/>
            </a:pPr>
            <a:r>
              <a:rPr lang="en-IN" sz="2200" dirty="0">
                <a:latin typeface="Times New Roman" panose="02020603050405020304" pitchFamily="18" charset="0"/>
                <a:ea typeface="Tahoma" panose="020B0604030504040204" pitchFamily="34" charset="0"/>
                <a:cs typeface="Times New Roman" panose="02020603050405020304" pitchFamily="18" charset="0"/>
              </a:rPr>
              <a:t>Before PCA there were 9002 columns and after doing PCA it was reduced to 1709 columns.</a:t>
            </a:r>
          </a:p>
          <a:p>
            <a:pPr marL="0" indent="0">
              <a:buNone/>
            </a:pPr>
            <a:endParaRPr lang="en-IN" dirty="0"/>
          </a:p>
        </p:txBody>
      </p:sp>
      <p:pic>
        <p:nvPicPr>
          <p:cNvPr id="4" name="Picture 3">
            <a:extLst>
              <a:ext uri="{FF2B5EF4-FFF2-40B4-BE49-F238E27FC236}">
                <a16:creationId xmlns:a16="http://schemas.microsoft.com/office/drawing/2014/main" id="{5F9EE472-E168-3C3E-03D7-FA563EB3D613}"/>
              </a:ext>
            </a:extLst>
          </p:cNvPr>
          <p:cNvPicPr>
            <a:picLocks noChangeAspect="1"/>
          </p:cNvPicPr>
          <p:nvPr/>
        </p:nvPicPr>
        <p:blipFill>
          <a:blip r:embed="rId2"/>
          <a:stretch>
            <a:fillRect/>
          </a:stretch>
        </p:blipFill>
        <p:spPr>
          <a:xfrm>
            <a:off x="2643810" y="2226111"/>
            <a:ext cx="6470374" cy="4557879"/>
          </a:xfrm>
          <a:prstGeom prst="rect">
            <a:avLst/>
          </a:prstGeom>
        </p:spPr>
      </p:pic>
    </p:spTree>
    <p:extLst>
      <p:ext uri="{BB962C8B-B14F-4D97-AF65-F5344CB8AC3E}">
        <p14:creationId xmlns:p14="http://schemas.microsoft.com/office/powerpoint/2010/main" val="11522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36770-C2BC-E7BA-A548-10587B37E370}"/>
              </a:ext>
            </a:extLst>
          </p:cNvPr>
          <p:cNvSpPr>
            <a:spLocks noGrp="1"/>
          </p:cNvSpPr>
          <p:nvPr>
            <p:ph idx="1"/>
          </p:nvPr>
        </p:nvSpPr>
        <p:spPr>
          <a:xfrm>
            <a:off x="344774" y="329784"/>
            <a:ext cx="11502452" cy="7343020"/>
          </a:xfrm>
        </p:spPr>
        <p:txBody>
          <a:bodyPr/>
          <a:lstStyle/>
          <a:p>
            <a:pPr marL="0" indent="0">
              <a:buNone/>
            </a:pPr>
            <a:r>
              <a:rPr lang="en-IN" sz="3200" dirty="0">
                <a:latin typeface="Times New Roman" panose="02020603050405020304" pitchFamily="18" charset="0"/>
                <a:cs typeface="Times New Roman" panose="02020603050405020304" pitchFamily="18" charset="0"/>
              </a:rPr>
              <a:t>PCA for Word to vec:</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We applied PCA for Word to vec data frame with 95% of the variance and we got 160 components.</a:t>
            </a:r>
          </a:p>
          <a:p>
            <a:pPr marL="0" indent="0">
              <a:buNone/>
            </a:pPr>
            <a:r>
              <a:rPr lang="en-IN" sz="2200" dirty="0">
                <a:latin typeface="Times New Roman" panose="02020603050405020304" pitchFamily="18" charset="0"/>
                <a:cs typeface="Times New Roman" panose="02020603050405020304" pitchFamily="18" charset="0"/>
              </a:rPr>
              <a:t>Before PCA there were 301 columns and after doing PCA it was reduced to 160 columns.</a:t>
            </a:r>
          </a:p>
        </p:txBody>
      </p:sp>
      <p:pic>
        <p:nvPicPr>
          <p:cNvPr id="4" name="Picture 3">
            <a:extLst>
              <a:ext uri="{FF2B5EF4-FFF2-40B4-BE49-F238E27FC236}">
                <a16:creationId xmlns:a16="http://schemas.microsoft.com/office/drawing/2014/main" id="{73BF4232-4E5B-0284-CCD6-35DAF95BE908}"/>
              </a:ext>
            </a:extLst>
          </p:cNvPr>
          <p:cNvPicPr>
            <a:picLocks noChangeAspect="1"/>
          </p:cNvPicPr>
          <p:nvPr/>
        </p:nvPicPr>
        <p:blipFill>
          <a:blip r:embed="rId2"/>
          <a:stretch>
            <a:fillRect/>
          </a:stretch>
        </p:blipFill>
        <p:spPr>
          <a:xfrm>
            <a:off x="2184965" y="2215885"/>
            <a:ext cx="6293113" cy="4312331"/>
          </a:xfrm>
          <a:prstGeom prst="rect">
            <a:avLst/>
          </a:prstGeom>
        </p:spPr>
      </p:pic>
    </p:spTree>
    <p:extLst>
      <p:ext uri="{BB962C8B-B14F-4D97-AF65-F5344CB8AC3E}">
        <p14:creationId xmlns:p14="http://schemas.microsoft.com/office/powerpoint/2010/main" val="2946493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354</TotalTime>
  <Words>991</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Lucida Handwriting</vt:lpstr>
      <vt:lpstr>Segoe Script</vt:lpstr>
      <vt:lpstr>Times New Roman</vt:lpstr>
      <vt:lpstr>Office Theme</vt:lpstr>
      <vt:lpstr>SMS Spam Detection</vt:lpstr>
      <vt:lpstr>Data Pre-processing flow diagram</vt:lpstr>
      <vt:lpstr>Word Clouds</vt:lpstr>
      <vt:lpstr> Vectorization Approaches</vt:lpstr>
      <vt:lpstr>PowerPoint Presentation</vt:lpstr>
      <vt:lpstr>Dimension Reduction &amp; Visualization</vt:lpstr>
      <vt:lpstr>PowerPoint Presentation</vt:lpstr>
      <vt:lpstr>PowerPoint Presentation</vt:lpstr>
      <vt:lpstr>PowerPoint Presentation</vt:lpstr>
      <vt:lpstr>PowerPoint Presentation</vt:lpstr>
      <vt:lpstr>Competing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Collection</dc:title>
  <dc:creator>GOWTHAM KUMAR</dc:creator>
  <cp:lastModifiedBy>JR PATEL</cp:lastModifiedBy>
  <cp:revision>79</cp:revision>
  <dcterms:created xsi:type="dcterms:W3CDTF">2023-02-07T07:27:20Z</dcterms:created>
  <dcterms:modified xsi:type="dcterms:W3CDTF">2023-04-27T04:15:27Z</dcterms:modified>
</cp:coreProperties>
</file>