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DM Sans Semi Bold"/>
      <p:regular r:id="rId15"/>
    </p:embeddedFont>
    <p:embeddedFont>
      <p:font typeface="DM Sans Semi Bold"/>
      <p:regular r:id="rId16"/>
    </p:embeddedFont>
    <p:embeddedFont>
      <p:font typeface="DM Sans Semi Bold"/>
      <p:regular r:id="rId17"/>
    </p:embeddedFont>
    <p:embeddedFont>
      <p:font typeface="DM Sans Semi Bold"/>
      <p:regular r:id="rId18"/>
    </p:embeddedFont>
    <p:embeddedFont>
      <p:font typeface="Inter Medium"/>
      <p:regular r:id="rId19"/>
    </p:embeddedFont>
    <p:embeddedFont>
      <p:font typeface="Inter Medium"/>
      <p:regular r:id="rId20"/>
    </p:embeddedFont>
    <p:embeddedFont>
      <p:font typeface="Inter Medium"/>
      <p:regular r:id="rId21"/>
    </p:embeddedFont>
    <p:embeddedFont>
      <p:font typeface="Inter Medium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hyperlink" Target="https://technology.nirmauni.ac.in/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image" Target="../media/image-1-6.png"/><Relationship Id="rId8" Type="http://schemas.openxmlformats.org/officeDocument/2006/relationships/slideLayout" Target="../slideLayouts/slideLayout2.xml"/><Relationship Id="rId9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hyperlink" Target="https://ieeexplore.ieee.org/abstract/document/10546128?utm_source=chatgpt.com" TargetMode="External"/><Relationship Id="rId2" Type="http://schemas.openxmlformats.org/officeDocument/2006/relationships/hyperlink" Target="https://ieeexplore.ieee.org/abstract/document/10851004?utm_source=chatgpt.com" TargetMode="External"/><Relationship Id="rId3" Type="http://schemas.openxmlformats.org/officeDocument/2006/relationships/hyperlink" Target="https://www.manuscriptlink.com/society/kips/conference/ask2024/file/downloadSoConfManuscript/abs/KIPS_C2024A0197?utm_source=chatgpt.com" TargetMode="External"/><Relationship Id="rId4" Type="http://schemas.openxmlformats.org/officeDocument/2006/relationships/slideLayout" Target="../slideLayouts/slideLayout9.xml"/><Relationship Id="rId5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88" y="2614613"/>
            <a:ext cx="3090505" cy="3000375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390" y="1334214"/>
            <a:ext cx="1474351" cy="721043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606" y="1334214"/>
            <a:ext cx="1931194" cy="734735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6943606" y="2324100"/>
            <a:ext cx="19311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5822" y="1334214"/>
            <a:ext cx="1931194" cy="1336953"/>
          </a:xfrm>
          <a:prstGeom prst="rect">
            <a:avLst/>
          </a:prstGeom>
        </p:spPr>
      </p:pic>
      <p:pic>
        <p:nvPicPr>
          <p:cNvPr id="8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28038" y="1334214"/>
            <a:ext cx="1931194" cy="1086564"/>
          </a:xfrm>
          <a:prstGeom prst="rect">
            <a:avLst/>
          </a:prstGeom>
        </p:spPr>
      </p:pic>
      <p:sp>
        <p:nvSpPr>
          <p:cNvPr id="9" name="Text 1"/>
          <p:cNvSpPr/>
          <p:nvPr/>
        </p:nvSpPr>
        <p:spPr>
          <a:xfrm>
            <a:off x="4451390" y="326648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MINeD 2025</a:t>
            </a:r>
            <a:endParaRPr lang="en-US" sz="4450" dirty="0"/>
          </a:p>
        </p:txBody>
      </p:sp>
      <p:sp>
        <p:nvSpPr>
          <p:cNvPr id="10" name="Text 2"/>
          <p:cNvSpPr/>
          <p:nvPr/>
        </p:nvSpPr>
        <p:spPr>
          <a:xfrm>
            <a:off x="4451390" y="4315420"/>
            <a:ext cx="93852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Team: not_so_smart</a:t>
            </a:r>
            <a:endParaRPr lang="en-US" sz="1750" dirty="0"/>
          </a:p>
        </p:txBody>
      </p:sp>
      <p:sp>
        <p:nvSpPr>
          <p:cNvPr id="11" name="Text 3"/>
          <p:cNvSpPr/>
          <p:nvPr/>
        </p:nvSpPr>
        <p:spPr>
          <a:xfrm>
            <a:off x="4451390" y="4933474"/>
            <a:ext cx="93852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Track: track-4-crest-security-ai-ml</a:t>
            </a:r>
            <a:endParaRPr lang="en-US" sz="1750" dirty="0"/>
          </a:p>
        </p:txBody>
      </p:sp>
      <p:sp>
        <p:nvSpPr>
          <p:cNvPr id="12" name="Text 4"/>
          <p:cNvSpPr/>
          <p:nvPr/>
        </p:nvSpPr>
        <p:spPr>
          <a:xfrm>
            <a:off x="4451390" y="5551527"/>
            <a:ext cx="93852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Presented by: Ayush, Aryan, Anmol, Jigar </a:t>
            </a:r>
            <a:endParaRPr lang="en-US" sz="1750" dirty="0"/>
          </a:p>
        </p:txBody>
      </p:sp>
      <p:sp>
        <p:nvSpPr>
          <p:cNvPr id="13" name="Text 5"/>
          <p:cNvSpPr/>
          <p:nvPr/>
        </p:nvSpPr>
        <p:spPr>
          <a:xfrm>
            <a:off x="4451390" y="6169581"/>
            <a:ext cx="93852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Hosted by: </a:t>
            </a:r>
            <a:pPr indent="0" marL="0">
              <a:lnSpc>
                <a:spcPts val="2850"/>
              </a:lnSpc>
              <a:buNone/>
            </a:pPr>
            <a:r>
              <a:rPr lang="en-US" sz="1750" u="sng" dirty="0">
                <a:solidFill>
                  <a:srgbClr val="1C9770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  <a:hlinkClick r:id="rId7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Institute of Technology, Nirma University</a:t>
            </a:r>
            <a:endParaRPr lang="en-US" sz="1750" dirty="0"/>
          </a:p>
        </p:txBody>
      </p:sp>
      <p:sp>
        <p:nvSpPr>
          <p:cNvPr id="14" name="Text 6"/>
          <p:cNvSpPr/>
          <p:nvPr/>
        </p:nvSpPr>
        <p:spPr>
          <a:xfrm>
            <a:off x="4451390" y="6787634"/>
            <a:ext cx="93852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488" y="2817257"/>
            <a:ext cx="4919305" cy="2594967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623768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Problem Statement</a:t>
            </a:r>
            <a:endParaRPr lang="en-US" sz="2650" dirty="0"/>
          </a:p>
        </p:txBody>
      </p:sp>
      <p:sp>
        <p:nvSpPr>
          <p:cNvPr id="5" name="Text 1"/>
          <p:cNvSpPr/>
          <p:nvPr/>
        </p:nvSpPr>
        <p:spPr>
          <a:xfrm>
            <a:off x="793790" y="1304211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Cybersecurity threats are evolving rapidly, making traditional malware detection methods less effective against sophisticated attacks. This project aims to develop a machine learning-based malware classification system that accurately detects and classifies malware based on behavioral and structural attributes.</a:t>
            </a:r>
            <a:endParaRPr lang="en-US" sz="1750" dirty="0"/>
          </a:p>
        </p:txBody>
      </p:sp>
      <p:sp>
        <p:nvSpPr>
          <p:cNvPr id="6" name="Text 2"/>
          <p:cNvSpPr/>
          <p:nvPr/>
        </p:nvSpPr>
        <p:spPr>
          <a:xfrm>
            <a:off x="793790" y="3373874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Participants must design, train, and evaluate a robust ML model for malware classification.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793790" y="4439841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Objectives</a:t>
            </a:r>
            <a:endParaRPr lang="en-US" sz="2650" dirty="0"/>
          </a:p>
        </p:txBody>
      </p:sp>
      <p:sp>
        <p:nvSpPr>
          <p:cNvPr id="8" name="Text 4"/>
          <p:cNvSpPr/>
          <p:nvPr/>
        </p:nvSpPr>
        <p:spPr>
          <a:xfrm>
            <a:off x="793790" y="5205293"/>
            <a:ext cx="7556421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🔹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</a:t>
            </a:r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Develop an efficient ML model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that generalizes well to unseen malware samples.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
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🔹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</a:t>
            </a:r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Enhance real-world malware detection and prevention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mechanisms using AI-driven techniques.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
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🔹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</a:t>
            </a:r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Optimize feature engineering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for improved model performance and scalability.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9931" y="363260"/>
            <a:ext cx="2970967" cy="1785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400"/>
              </a:lnSpc>
              <a:buNone/>
            </a:pPr>
            <a:r>
              <a:rPr lang="en-US" sz="1100" b="1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Proposed Approach for Malware Detection</a:t>
            </a:r>
            <a:endParaRPr lang="en-US" sz="11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931" y="670322"/>
            <a:ext cx="6968490" cy="4428411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449342" y="5227201"/>
            <a:ext cx="15240" cy="2639020"/>
          </a:xfrm>
          <a:prstGeom prst="roundRect">
            <a:avLst>
              <a:gd name="adj" fmla="val 112487"/>
            </a:avLst>
          </a:prstGeom>
          <a:solidFill>
            <a:srgbClr val="D8D4D4"/>
          </a:solidFill>
          <a:ln/>
        </p:spPr>
      </p:sp>
      <p:sp>
        <p:nvSpPr>
          <p:cNvPr id="5" name="Shape 2"/>
          <p:cNvSpPr/>
          <p:nvPr/>
        </p:nvSpPr>
        <p:spPr>
          <a:xfrm>
            <a:off x="357009" y="5355669"/>
            <a:ext cx="199906" cy="199906"/>
          </a:xfrm>
          <a:prstGeom prst="roundRect">
            <a:avLst>
              <a:gd name="adj" fmla="val 8576"/>
            </a:avLst>
          </a:prstGeom>
          <a:solidFill>
            <a:srgbClr val="F2EEEE"/>
          </a:solidFill>
          <a:ln/>
        </p:spPr>
      </p:sp>
      <p:sp>
        <p:nvSpPr>
          <p:cNvPr id="6" name="Text 3"/>
          <p:cNvSpPr/>
          <p:nvPr/>
        </p:nvSpPr>
        <p:spPr>
          <a:xfrm>
            <a:off x="685443" y="5341382"/>
            <a:ext cx="13545026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Understanding the Datasets:</a:t>
            </a:r>
            <a:pPr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
</a:t>
            </a:r>
            <a:pPr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We have three different datasets, each capturing distinct characteristics of malware:</a:t>
            </a:r>
            <a:endParaRPr lang="en-US" sz="850" dirty="0"/>
          </a:p>
        </p:txBody>
      </p:sp>
      <p:sp>
        <p:nvSpPr>
          <p:cNvPr id="7" name="Text 4"/>
          <p:cNvSpPr/>
          <p:nvPr/>
        </p:nvSpPr>
        <p:spPr>
          <a:xfrm>
            <a:off x="685443" y="5747028"/>
            <a:ext cx="13545026" cy="1828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vl="1" marL="6858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Portable Executable (PE) Headers:</a:t>
            </a:r>
            <a:pPr lvl="1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Contains 52 fields related to PE headers and 9 field values for each of 10 PE sections.</a:t>
            </a:r>
            <a:endParaRPr lang="en-US" sz="850" dirty="0"/>
          </a:p>
        </p:txBody>
      </p:sp>
      <p:sp>
        <p:nvSpPr>
          <p:cNvPr id="8" name="Text 5"/>
          <p:cNvSpPr/>
          <p:nvPr/>
        </p:nvSpPr>
        <p:spPr>
          <a:xfrm>
            <a:off x="685443" y="5969794"/>
            <a:ext cx="13545026" cy="1828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vl="1" marL="6858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DLL Imports:</a:t>
            </a:r>
            <a:pPr lvl="1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Lists the DLLs imported by different malware families.</a:t>
            </a:r>
            <a:endParaRPr lang="en-US" sz="850" dirty="0"/>
          </a:p>
        </p:txBody>
      </p:sp>
      <p:sp>
        <p:nvSpPr>
          <p:cNvPr id="9" name="Text 6"/>
          <p:cNvSpPr/>
          <p:nvPr/>
        </p:nvSpPr>
        <p:spPr>
          <a:xfrm>
            <a:off x="685443" y="6192560"/>
            <a:ext cx="13545026" cy="1828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vl="1" marL="6858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API Functions:</a:t>
            </a:r>
            <a:pPr lvl="1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Contains API function calls made by the malware. This dataset is particularly large (28,017 rows × 21,920 columns), requiring dimensionality reduction.</a:t>
            </a:r>
            <a:endParaRPr lang="en-US" sz="850" dirty="0"/>
          </a:p>
        </p:txBody>
      </p:sp>
      <p:sp>
        <p:nvSpPr>
          <p:cNvPr id="10" name="Shape 7"/>
          <p:cNvSpPr/>
          <p:nvPr/>
        </p:nvSpPr>
        <p:spPr>
          <a:xfrm>
            <a:off x="357009" y="6732270"/>
            <a:ext cx="199906" cy="199906"/>
          </a:xfrm>
          <a:prstGeom prst="roundRect">
            <a:avLst>
              <a:gd name="adj" fmla="val 8576"/>
            </a:avLst>
          </a:prstGeom>
          <a:solidFill>
            <a:srgbClr val="F2EEEE"/>
          </a:solidFill>
          <a:ln/>
        </p:spPr>
      </p:sp>
      <p:sp>
        <p:nvSpPr>
          <p:cNvPr id="11" name="Text 8"/>
          <p:cNvSpPr/>
          <p:nvPr/>
        </p:nvSpPr>
        <p:spPr>
          <a:xfrm>
            <a:off x="685443" y="6717982"/>
            <a:ext cx="13545026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Modeling Each Dataset Separately:</a:t>
            </a:r>
            <a:pPr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
</a:t>
            </a:r>
            <a:pPr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Since each dataset contains unique types of features, we decided to process them individually before combining results:</a:t>
            </a:r>
            <a:endParaRPr lang="en-US" sz="850" dirty="0"/>
          </a:p>
        </p:txBody>
      </p:sp>
      <p:sp>
        <p:nvSpPr>
          <p:cNvPr id="12" name="Text 9"/>
          <p:cNvSpPr/>
          <p:nvPr/>
        </p:nvSpPr>
        <p:spPr>
          <a:xfrm>
            <a:off x="685443" y="7123628"/>
            <a:ext cx="13545026" cy="1828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vl="1" marL="6858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Preprocessing:</a:t>
            </a:r>
            <a:pPr lvl="1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We handle missing values, null values, and other inconsistencies in each dataset.</a:t>
            </a:r>
            <a:endParaRPr lang="en-US" sz="850" dirty="0"/>
          </a:p>
        </p:txBody>
      </p:sp>
      <p:sp>
        <p:nvSpPr>
          <p:cNvPr id="13" name="Text 10"/>
          <p:cNvSpPr/>
          <p:nvPr/>
        </p:nvSpPr>
        <p:spPr>
          <a:xfrm>
            <a:off x="685443" y="7346394"/>
            <a:ext cx="13545026" cy="1828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vl="1" marL="6858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Feature Reduction:</a:t>
            </a:r>
            <a:endParaRPr lang="en-US" sz="850" dirty="0"/>
          </a:p>
        </p:txBody>
      </p:sp>
      <p:sp>
        <p:nvSpPr>
          <p:cNvPr id="14" name="Text 11"/>
          <p:cNvSpPr/>
          <p:nvPr/>
        </p:nvSpPr>
        <p:spPr>
          <a:xfrm>
            <a:off x="685443" y="7569160"/>
            <a:ext cx="13545026" cy="1828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vl="2" marL="10287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The API functions dataset is too high-dimensional for direct modeling, so we apply feature selection techniques (e.g., Extra Trees) to reduce the number of features while retaining important information.</a:t>
            </a:r>
            <a:endParaRPr lang="en-US" sz="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891897" y="871657"/>
            <a:ext cx="30480" cy="6486168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</p:sp>
      <p:sp>
        <p:nvSpPr>
          <p:cNvPr id="3" name="Shape 1"/>
          <p:cNvSpPr/>
          <p:nvPr/>
        </p:nvSpPr>
        <p:spPr>
          <a:xfrm>
            <a:off x="708720" y="1126808"/>
            <a:ext cx="396835" cy="396835"/>
          </a:xfrm>
          <a:prstGeom prst="roundRect">
            <a:avLst>
              <a:gd name="adj" fmla="val 8574"/>
            </a:avLst>
          </a:prstGeom>
          <a:solidFill>
            <a:srgbClr val="F2EEEE"/>
          </a:solidFill>
          <a:ln/>
        </p:spPr>
      </p:sp>
      <p:sp>
        <p:nvSpPr>
          <p:cNvPr id="4" name="Text 2"/>
          <p:cNvSpPr/>
          <p:nvPr/>
        </p:nvSpPr>
        <p:spPr>
          <a:xfrm>
            <a:off x="1360765" y="1098471"/>
            <a:ext cx="1247584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Resampling: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1360765" y="1540669"/>
            <a:ext cx="1247584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To address class imbalance, we apply SMOTE and compare model performance on both SMOTE-applied and original datasets.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360765" y="2345769"/>
            <a:ext cx="1247584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Model Training &amp; Evaluation: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360765" y="2787968"/>
            <a:ext cx="1247584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We trained two models on each dataset.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1360765" y="3230166"/>
            <a:ext cx="1247584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We evaluate models using key performance metrics such as accuracy, precision, recall, and F1-score.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360765" y="3672364"/>
            <a:ext cx="1247584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Model Selection: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1360765" y="4114562"/>
            <a:ext cx="1247584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We select models that exceed a predefined performance threshold for further ensemble learning.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08720" y="5186243"/>
            <a:ext cx="396835" cy="396835"/>
          </a:xfrm>
          <a:prstGeom prst="roundRect">
            <a:avLst>
              <a:gd name="adj" fmla="val 8574"/>
            </a:avLst>
          </a:prstGeom>
          <a:solidFill>
            <a:srgbClr val="F2EEEE"/>
          </a:solidFill>
          <a:ln/>
        </p:spPr>
      </p:sp>
      <p:sp>
        <p:nvSpPr>
          <p:cNvPr id="12" name="Text 10"/>
          <p:cNvSpPr/>
          <p:nvPr/>
        </p:nvSpPr>
        <p:spPr>
          <a:xfrm>
            <a:off x="1360765" y="5157907"/>
            <a:ext cx="1247584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Ensemble Learning within Each Dataset: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1360765" y="5600105"/>
            <a:ext cx="1247584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Once we have trained multiple models on each dataset, we take their prediction probabilities and ensemble them using techniques such as stacking to improve robustness and generalization.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1360765" y="6405205"/>
            <a:ext cx="1247584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This step ensures that for each dataset (API, DLL, and PE Headers), we obtain the most reliable class probabilities.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891897" y="769501"/>
            <a:ext cx="30480" cy="6690479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</p:sp>
      <p:sp>
        <p:nvSpPr>
          <p:cNvPr id="3" name="Shape 1"/>
          <p:cNvSpPr/>
          <p:nvPr/>
        </p:nvSpPr>
        <p:spPr>
          <a:xfrm>
            <a:off x="708720" y="1024652"/>
            <a:ext cx="396835" cy="396835"/>
          </a:xfrm>
          <a:prstGeom prst="roundRect">
            <a:avLst>
              <a:gd name="adj" fmla="val 8574"/>
            </a:avLst>
          </a:prstGeom>
          <a:solidFill>
            <a:srgbClr val="F2EEEE"/>
          </a:solidFill>
          <a:ln/>
        </p:spPr>
      </p:sp>
      <p:sp>
        <p:nvSpPr>
          <p:cNvPr id="4" name="Text 2"/>
          <p:cNvSpPr/>
          <p:nvPr/>
        </p:nvSpPr>
        <p:spPr>
          <a:xfrm>
            <a:off x="1360765" y="996315"/>
            <a:ext cx="1247584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Meta-Ensemble Across Datasets: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1360765" y="1438513"/>
            <a:ext cx="1247584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After obtaining the final probability scores from API, DLL, and PE datasets (e.g., 7 probability values from each dataset), we merge them into a 21-column feature set.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360765" y="2243614"/>
            <a:ext cx="1247584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We then train a meta-model (such as Logistic Regression) on this combined dataset to generate the final classification result.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08720" y="3678198"/>
            <a:ext cx="396835" cy="396835"/>
          </a:xfrm>
          <a:prstGeom prst="roundRect">
            <a:avLst>
              <a:gd name="adj" fmla="val 8574"/>
            </a:avLst>
          </a:prstGeom>
          <a:solidFill>
            <a:srgbClr val="F2EEEE"/>
          </a:solidFill>
          <a:ln/>
        </p:spPr>
      </p:sp>
      <p:sp>
        <p:nvSpPr>
          <p:cNvPr id="8" name="Text 6"/>
          <p:cNvSpPr/>
          <p:nvPr/>
        </p:nvSpPr>
        <p:spPr>
          <a:xfrm>
            <a:off x="1360765" y="3649861"/>
            <a:ext cx="1247584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How This Approach Aligns with Industry Standards: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360765" y="4092059"/>
            <a:ext cx="1247584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Modular Processing:</a:t>
            </a:r>
            <a:pPr lvl="1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Instead of merging raw features from different datasets into a single model, we process each dataset independently, ensuring that distinct patterns are captured effectively.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1360765" y="4897160"/>
            <a:ext cx="1247584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Robust Feature Engineering:</a:t>
            </a:r>
            <a:pPr lvl="1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By applying targeted feature selection methods, we avoid overfitting and improve interpretability.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1360765" y="5702260"/>
            <a:ext cx="1247584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Adaptive Ensembling:</a:t>
            </a:r>
            <a:pPr lvl="1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The use of stacked ensemble learning at both individual dataset and meta-level ensures improved classification accuracy and resilience against noisy data.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1360765" y="6507361"/>
            <a:ext cx="1247584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Continuous Improvement:</a:t>
            </a:r>
            <a:pPr lvl="1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This approach allows for periodic retraining and fine-tuning as new malware variants emerge.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6835" y="311825"/>
            <a:ext cx="3206353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Why Should One Choose Our Solution?</a:t>
            </a:r>
            <a:endParaRPr lang="en-US" sz="1300" dirty="0"/>
          </a:p>
        </p:txBody>
      </p:sp>
      <p:sp>
        <p:nvSpPr>
          <p:cNvPr id="3" name="Text 1"/>
          <p:cNvSpPr/>
          <p:nvPr/>
        </p:nvSpPr>
        <p:spPr>
          <a:xfrm>
            <a:off x="396835" y="651986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Our malware detection approach is designed to be </a:t>
            </a:r>
            <a:pPr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robust, scalable, and practical</a:t>
            </a:r>
            <a:pPr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for real-world cybersecurity applications. Here’s why our solution stands out:</a:t>
            </a:r>
            <a:endParaRPr lang="en-US" sz="850" dirty="0"/>
          </a:p>
        </p:txBody>
      </p:sp>
      <p:sp>
        <p:nvSpPr>
          <p:cNvPr id="4" name="Text 2"/>
          <p:cNvSpPr/>
          <p:nvPr/>
        </p:nvSpPr>
        <p:spPr>
          <a:xfrm>
            <a:off x="396835" y="1003459"/>
            <a:ext cx="3624143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✅</a:t>
            </a:r>
            <a:pPr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 </a:t>
            </a:r>
            <a:pPr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1. Multi-Perspective Analysis for Higher Accuracy</a:t>
            </a:r>
            <a:endParaRPr lang="en-US" sz="1100" dirty="0"/>
          </a:p>
        </p:txBody>
      </p:sp>
      <p:sp>
        <p:nvSpPr>
          <p:cNvPr id="5" name="Text 3"/>
          <p:cNvSpPr/>
          <p:nvPr/>
        </p:nvSpPr>
        <p:spPr>
          <a:xfrm>
            <a:off x="396835" y="1350645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Instead of relying on a single dataset, we leverage three distinct datasets (API calls, DLL imports, PE headers) to gain a </a:t>
            </a:r>
            <a:pPr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comprehensive</a:t>
            </a:r>
            <a:pPr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understanding of malware behavior.</a:t>
            </a:r>
            <a:endParaRPr lang="en-US" sz="850" dirty="0"/>
          </a:p>
        </p:txBody>
      </p:sp>
      <p:sp>
        <p:nvSpPr>
          <p:cNvPr id="6" name="Text 4"/>
          <p:cNvSpPr/>
          <p:nvPr/>
        </p:nvSpPr>
        <p:spPr>
          <a:xfrm>
            <a:off x="396835" y="1571744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This approach ensures that even if a malware variant evades detection in one dataset, it can still be identified through patterns in the others.</a:t>
            </a:r>
            <a:endParaRPr lang="en-US" sz="850" dirty="0"/>
          </a:p>
        </p:txBody>
      </p:sp>
      <p:sp>
        <p:nvSpPr>
          <p:cNvPr id="7" name="Text 5"/>
          <p:cNvSpPr/>
          <p:nvPr/>
        </p:nvSpPr>
        <p:spPr>
          <a:xfrm>
            <a:off x="396835" y="1923217"/>
            <a:ext cx="3944303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✅</a:t>
            </a:r>
            <a:pPr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 </a:t>
            </a:r>
            <a:pPr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2. Advanced Feature Selection for Better Performance</a:t>
            </a:r>
            <a:endParaRPr lang="en-US" sz="1100" dirty="0"/>
          </a:p>
        </p:txBody>
      </p:sp>
      <p:sp>
        <p:nvSpPr>
          <p:cNvPr id="8" name="Text 6"/>
          <p:cNvSpPr/>
          <p:nvPr/>
        </p:nvSpPr>
        <p:spPr>
          <a:xfrm>
            <a:off x="396835" y="2270403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The API dataset is extremely high-dimensional (21,920+ features), which can slow down training and introduce noise.</a:t>
            </a:r>
            <a:endParaRPr lang="en-US" sz="850" dirty="0"/>
          </a:p>
        </p:txBody>
      </p:sp>
      <p:sp>
        <p:nvSpPr>
          <p:cNvPr id="9" name="Text 7"/>
          <p:cNvSpPr/>
          <p:nvPr/>
        </p:nvSpPr>
        <p:spPr>
          <a:xfrm>
            <a:off x="396835" y="2491502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We apply </a:t>
            </a:r>
            <a:pPr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Extra Trees-based feature selection</a:t>
            </a:r>
            <a:pPr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to retain only the most relevant attributes, leading to faster, more efficient, and more interpretable models.</a:t>
            </a:r>
            <a:endParaRPr lang="en-US" sz="850" dirty="0"/>
          </a:p>
        </p:txBody>
      </p:sp>
      <p:sp>
        <p:nvSpPr>
          <p:cNvPr id="10" name="Text 8"/>
          <p:cNvSpPr/>
          <p:nvPr/>
        </p:nvSpPr>
        <p:spPr>
          <a:xfrm>
            <a:off x="396835" y="2842974"/>
            <a:ext cx="3023116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✅</a:t>
            </a:r>
            <a:pPr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 </a:t>
            </a:r>
            <a:pPr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3. Adaptive Handling of Imbalanced Data</a:t>
            </a:r>
            <a:endParaRPr lang="en-US" sz="1100" dirty="0"/>
          </a:p>
        </p:txBody>
      </p:sp>
      <p:sp>
        <p:nvSpPr>
          <p:cNvPr id="11" name="Text 9"/>
          <p:cNvSpPr/>
          <p:nvPr/>
        </p:nvSpPr>
        <p:spPr>
          <a:xfrm>
            <a:off x="396835" y="3190161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Cybersecurity datasets are often heavily imbalanced (i.e., some malware families are underrepresented).</a:t>
            </a:r>
            <a:endParaRPr lang="en-US" sz="850" dirty="0"/>
          </a:p>
        </p:txBody>
      </p:sp>
      <p:sp>
        <p:nvSpPr>
          <p:cNvPr id="12" name="Text 10"/>
          <p:cNvSpPr/>
          <p:nvPr/>
        </p:nvSpPr>
        <p:spPr>
          <a:xfrm>
            <a:off x="396835" y="3411260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We use </a:t>
            </a:r>
            <a:pPr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SMOTE (Synthetic Minority Over-sampling Technique)</a:t>
            </a:r>
            <a:pPr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to balance the dataset, ensuring our models do not favor majority classes.</a:t>
            </a:r>
            <a:endParaRPr lang="en-US" sz="850" dirty="0"/>
          </a:p>
        </p:txBody>
      </p:sp>
      <p:sp>
        <p:nvSpPr>
          <p:cNvPr id="13" name="Text 11"/>
          <p:cNvSpPr/>
          <p:nvPr/>
        </p:nvSpPr>
        <p:spPr>
          <a:xfrm>
            <a:off x="396835" y="3632359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We also compare results on </a:t>
            </a:r>
            <a:pPr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both SMOTEd and original data</a:t>
            </a:r>
            <a:pPr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to avoid unnecessary overfitting.</a:t>
            </a:r>
            <a:endParaRPr lang="en-US" sz="850" dirty="0"/>
          </a:p>
        </p:txBody>
      </p:sp>
      <p:sp>
        <p:nvSpPr>
          <p:cNvPr id="14" name="Text 12"/>
          <p:cNvSpPr/>
          <p:nvPr/>
        </p:nvSpPr>
        <p:spPr>
          <a:xfrm>
            <a:off x="396835" y="3983831"/>
            <a:ext cx="3651052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✅</a:t>
            </a:r>
            <a:pPr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 </a:t>
            </a:r>
            <a:pPr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4. Ensemble Learning for Improved Generalization</a:t>
            </a:r>
            <a:endParaRPr lang="en-US" sz="1100" dirty="0"/>
          </a:p>
        </p:txBody>
      </p:sp>
      <p:sp>
        <p:nvSpPr>
          <p:cNvPr id="15" name="Text 13"/>
          <p:cNvSpPr/>
          <p:nvPr/>
        </p:nvSpPr>
        <p:spPr>
          <a:xfrm>
            <a:off x="396835" y="4331018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Instead of relying on a single model, we employ </a:t>
            </a:r>
            <a:pPr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stacking ensemble techniques</a:t>
            </a:r>
            <a:pPr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at two levels:</a:t>
            </a:r>
            <a:endParaRPr lang="en-US" sz="850" dirty="0"/>
          </a:p>
        </p:txBody>
      </p:sp>
      <p:sp>
        <p:nvSpPr>
          <p:cNvPr id="16" name="Text 14"/>
          <p:cNvSpPr/>
          <p:nvPr/>
        </p:nvSpPr>
        <p:spPr>
          <a:xfrm>
            <a:off x="396835" y="4552117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vl="1" marL="685800" indent="-342900">
              <a:lnSpc>
                <a:spcPts val="1400"/>
              </a:lnSpc>
              <a:buSzPct val="100000"/>
              <a:buFont typeface="+mj-lt"/>
              <a:buAutoNum type="arabicPeriod" startAt="1"/>
            </a:pPr>
            <a:r>
              <a:rPr lang="en-US" sz="8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Within each dataset:</a:t>
            </a:r>
            <a:pPr lvl="1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Multiple models are trained and ensembled for more reliable predictions.</a:t>
            </a:r>
            <a:endParaRPr lang="en-US" sz="850" dirty="0"/>
          </a:p>
        </p:txBody>
      </p:sp>
      <p:sp>
        <p:nvSpPr>
          <p:cNvPr id="17" name="Text 15"/>
          <p:cNvSpPr/>
          <p:nvPr/>
        </p:nvSpPr>
        <p:spPr>
          <a:xfrm>
            <a:off x="396835" y="4773216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vl="1" marL="685800" indent="-342900">
              <a:lnSpc>
                <a:spcPts val="1400"/>
              </a:lnSpc>
              <a:buSzPct val="100000"/>
              <a:buFont typeface="+mj-lt"/>
              <a:buAutoNum type="arabicPeriod" startAt="2"/>
            </a:pPr>
            <a:r>
              <a:rPr lang="en-US" sz="8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Across datasets:</a:t>
            </a:r>
            <a:pPr lvl="1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Predictions from the three datasets are merged into a </a:t>
            </a:r>
            <a:pPr lvl="1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meta-classifier</a:t>
            </a:r>
            <a:pPr lvl="1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, improving overall detection accuracy.</a:t>
            </a:r>
            <a:endParaRPr lang="en-US" sz="850" dirty="0"/>
          </a:p>
        </p:txBody>
      </p:sp>
      <p:sp>
        <p:nvSpPr>
          <p:cNvPr id="18" name="Text 16"/>
          <p:cNvSpPr/>
          <p:nvPr/>
        </p:nvSpPr>
        <p:spPr>
          <a:xfrm>
            <a:off x="396835" y="4994315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This layered ensembling increases robustness and reduces false positives/false negatives.</a:t>
            </a:r>
            <a:endParaRPr lang="en-US" sz="850" dirty="0"/>
          </a:p>
        </p:txBody>
      </p:sp>
      <p:sp>
        <p:nvSpPr>
          <p:cNvPr id="19" name="Text 17"/>
          <p:cNvSpPr/>
          <p:nvPr/>
        </p:nvSpPr>
        <p:spPr>
          <a:xfrm>
            <a:off x="396835" y="5345787"/>
            <a:ext cx="2365534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✅</a:t>
            </a:r>
            <a:pPr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 </a:t>
            </a:r>
            <a:pPr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5. Scalable and Modular Design</a:t>
            </a:r>
            <a:endParaRPr lang="en-US" sz="1100" dirty="0"/>
          </a:p>
        </p:txBody>
      </p:sp>
      <p:sp>
        <p:nvSpPr>
          <p:cNvPr id="20" name="Text 18"/>
          <p:cNvSpPr/>
          <p:nvPr/>
        </p:nvSpPr>
        <p:spPr>
          <a:xfrm>
            <a:off x="396835" y="5692973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Our approach allows for </a:t>
            </a:r>
            <a:pPr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independent improvements</a:t>
            </a:r>
            <a:pPr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in each dataset’s processing.</a:t>
            </a:r>
            <a:endParaRPr lang="en-US" sz="850" dirty="0"/>
          </a:p>
        </p:txBody>
      </p:sp>
      <p:sp>
        <p:nvSpPr>
          <p:cNvPr id="21" name="Text 19"/>
          <p:cNvSpPr/>
          <p:nvPr/>
        </p:nvSpPr>
        <p:spPr>
          <a:xfrm>
            <a:off x="396835" y="5914073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It can easily adapt to new malware families, additional datasets, or alternative ML techniques.</a:t>
            </a:r>
            <a:endParaRPr lang="en-US" sz="850" dirty="0"/>
          </a:p>
        </p:txBody>
      </p:sp>
      <p:sp>
        <p:nvSpPr>
          <p:cNvPr id="22" name="Text 20"/>
          <p:cNvSpPr/>
          <p:nvPr/>
        </p:nvSpPr>
        <p:spPr>
          <a:xfrm>
            <a:off x="396835" y="6135172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Security teams can </a:t>
            </a:r>
            <a:pPr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fine-tune individual components</a:t>
            </a:r>
            <a:pPr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without overhauling the entire pipeline.</a:t>
            </a:r>
            <a:endParaRPr lang="en-US" sz="850" dirty="0"/>
          </a:p>
        </p:txBody>
      </p:sp>
      <p:sp>
        <p:nvSpPr>
          <p:cNvPr id="23" name="Text 21"/>
          <p:cNvSpPr/>
          <p:nvPr/>
        </p:nvSpPr>
        <p:spPr>
          <a:xfrm>
            <a:off x="396835" y="6486644"/>
            <a:ext cx="2943344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✅</a:t>
            </a:r>
            <a:pPr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 </a:t>
            </a:r>
            <a:pPr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6. Practical Real-World Implementation</a:t>
            </a:r>
            <a:endParaRPr lang="en-US" sz="1100" dirty="0"/>
          </a:p>
        </p:txBody>
      </p:sp>
      <p:sp>
        <p:nvSpPr>
          <p:cNvPr id="24" name="Text 22"/>
          <p:cNvSpPr/>
          <p:nvPr/>
        </p:nvSpPr>
        <p:spPr>
          <a:xfrm>
            <a:off x="396835" y="6833830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Our methodology aligns with industry best practices:</a:t>
            </a:r>
            <a:endParaRPr lang="en-US" sz="850" dirty="0"/>
          </a:p>
        </p:txBody>
      </p:sp>
      <p:sp>
        <p:nvSpPr>
          <p:cNvPr id="25" name="Text 23"/>
          <p:cNvSpPr/>
          <p:nvPr/>
        </p:nvSpPr>
        <p:spPr>
          <a:xfrm>
            <a:off x="396835" y="7054929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vl="1" marL="6858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Segmented analysis</a:t>
            </a:r>
            <a:pPr lvl="1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rather than blindly merging features.</a:t>
            </a:r>
            <a:endParaRPr lang="en-US" sz="850" dirty="0"/>
          </a:p>
        </p:txBody>
      </p:sp>
      <p:sp>
        <p:nvSpPr>
          <p:cNvPr id="26" name="Text 24"/>
          <p:cNvSpPr/>
          <p:nvPr/>
        </p:nvSpPr>
        <p:spPr>
          <a:xfrm>
            <a:off x="396835" y="7276028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vl="1" marL="6858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Stacked ensemble learning</a:t>
            </a:r>
            <a:pPr lvl="1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for strong generalization.</a:t>
            </a:r>
            <a:endParaRPr lang="en-US" sz="850" dirty="0"/>
          </a:p>
        </p:txBody>
      </p:sp>
      <p:sp>
        <p:nvSpPr>
          <p:cNvPr id="27" name="Text 25"/>
          <p:cNvSpPr/>
          <p:nvPr/>
        </p:nvSpPr>
        <p:spPr>
          <a:xfrm>
            <a:off x="396835" y="7497128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vl="1" marL="6858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Feature selection</a:t>
            </a:r>
            <a:pPr lvl="1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for computational efficiency.</a:t>
            </a:r>
            <a:endParaRPr lang="en-US" sz="850" dirty="0"/>
          </a:p>
        </p:txBody>
      </p:sp>
      <p:sp>
        <p:nvSpPr>
          <p:cNvPr id="28" name="Text 26"/>
          <p:cNvSpPr/>
          <p:nvPr/>
        </p:nvSpPr>
        <p:spPr>
          <a:xfrm>
            <a:off x="396835" y="7718227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The final meta-model is lightweight and can be </a:t>
            </a:r>
            <a:pPr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deployed in real-world cybersecurity systems</a:t>
            </a:r>
            <a:pPr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without excessive computational cost.</a:t>
            </a:r>
            <a:endParaRPr lang="en-US" sz="850" dirty="0"/>
          </a:p>
        </p:txBody>
      </p:sp>
      <p:sp>
        <p:nvSpPr>
          <p:cNvPr id="29" name="Text 27"/>
          <p:cNvSpPr/>
          <p:nvPr/>
        </p:nvSpPr>
        <p:spPr>
          <a:xfrm>
            <a:off x="396835" y="8027194"/>
            <a:ext cx="1383672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000000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🚀</a:t>
            </a:r>
            <a:pPr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The Bottom Line:</a:t>
            </a:r>
            <a:pPr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
</a:t>
            </a:r>
            <a:pPr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000000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🔹</a:t>
            </a:r>
            <a:pPr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</a:t>
            </a:r>
            <a:pPr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Better generalization</a:t>
            </a:r>
            <a:pPr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using ensemble techniques.</a:t>
            </a:r>
            <a:pPr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
</a:t>
            </a:r>
            <a:pPr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000000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🔹</a:t>
            </a:r>
            <a:pPr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</a:t>
            </a:r>
            <a:pPr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Scalability &amp; adaptability</a:t>
            </a:r>
            <a:pPr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for real-world applications.</a:t>
            </a:r>
            <a:pPr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
</a:t>
            </a:r>
            <a:pPr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000000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🔹</a:t>
            </a:r>
            <a:pPr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</a:t>
            </a:r>
            <a:pPr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Efficient and interpretable</a:t>
            </a:r>
            <a:pPr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through feature selection.</a:t>
            </a:r>
            <a:endParaRPr lang="en-US" sz="8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2784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Limitations of Our Solution</a:t>
            </a:r>
            <a:endParaRPr lang="en-US" sz="1750" dirty="0"/>
          </a:p>
        </p:txBody>
      </p:sp>
      <p:sp>
        <p:nvSpPr>
          <p:cNvPr id="3" name="Text 1"/>
          <p:cNvSpPr/>
          <p:nvPr/>
        </p:nvSpPr>
        <p:spPr>
          <a:xfrm>
            <a:off x="793790" y="139481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🚧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</a:t>
            </a:r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High Dimensionality Challenge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– Feature sets (21,920+ API features) remain computationally expensive.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183701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🚧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</a:t>
            </a:r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Zero-Day Malware Detection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– Struggles with attacks from unknown malware families.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2279213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🚧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</a:t>
            </a:r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Feature Engineering Assumptions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– Extra Trees' effectiveness depends on assumptions that may not apply to all malware types.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08431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🚧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</a:t>
            </a:r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Synthetic Data Bias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– SMOTE may miss real-world variations in malware.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352651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🚧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</a:t>
            </a:r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Ensemble Complexity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– Increases accuracy but adds computational overhead and requires careful model selection.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4331613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🚧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</a:t>
            </a:r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Limited Inter-Dataset Correlation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– Separate datasets (API, DLL, PE) limit the ability to capture comprehensive patterns.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31256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87435"/>
            <a:ext cx="989552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Additional Information &amp; References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43637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Key References: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054429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Ensemble Machine Learning and Feature Selection for Effective Malware Detection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: This study explores the combination of ensemble learning and feature selection to improve malware detection capabilities. (</a:t>
            </a:r>
            <a:pPr indent="0" marL="0">
              <a:lnSpc>
                <a:spcPts val="2850"/>
              </a:lnSpc>
              <a:buNone/>
            </a:pPr>
            <a:r>
              <a:rPr lang="en-US" sz="1750" u="sng" dirty="0">
                <a:solidFill>
                  <a:srgbClr val="1C9770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https://ieeexplore.ieee.org/abstract/document/10546128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222433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Enhancing Malware Detection using Deep Learning with SMOTE and Noise Filtering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: This research investigates the use of deep learning models combined with SMOTE and noise filtering techniques to enhance malware detection accuracy. (</a:t>
            </a:r>
            <a:pPr indent="0" marL="0">
              <a:lnSpc>
                <a:spcPts val="2850"/>
              </a:lnSpc>
              <a:buNone/>
            </a:pPr>
            <a:r>
              <a:rPr lang="en-US" sz="1750" u="sng" dirty="0">
                <a:solidFill>
                  <a:srgbClr val="1C9770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https://ieeexplore.ieee.org/abstract/document/10851004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390436"/>
            <a:ext cx="130428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Enhancing Malware Detection with TabNetClassifier: A SMOTE-based Approach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: This work presents a method for improving malware detection using TabNetClassifier in conjunction with SMOTE. (</a:t>
            </a:r>
            <a:pPr indent="0" marL="0">
              <a:lnSpc>
                <a:spcPts val="2850"/>
              </a:lnSpc>
              <a:buNone/>
            </a:pPr>
            <a:r>
              <a:rPr lang="en-US" sz="1750" u="sng" dirty="0">
                <a:solidFill>
                  <a:srgbClr val="1C9770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https://www.manuscriptlink.com/society/kips/conference/ask2024/file/downloadSoConfManuscript/abs/KIPS_C2024A0197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2025-02-01T05:36:17Z</dcterms:created>
  <dcterms:modified xsi:type="dcterms:W3CDTF">2025-02-01T05:36:17Z</dcterms:modified>
</cp:coreProperties>
</file>