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60"/>
  </p:normalViewPr>
  <p:slideViewPr>
    <p:cSldViewPr>
      <p:cViewPr varScale="1">
        <p:scale>
          <a:sx n="87" d="100"/>
          <a:sy n="87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2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7137-2440-40BE-8B10-3E0ACC04611D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1A9A-E829-40C4-BCBA-1A10C1F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Marketing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0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Profitability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sz="3100" dirty="0" smtClean="0"/>
              <a:t>(Customer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1063"/>
              </p:ext>
            </p:extLst>
          </p:nvPr>
        </p:nvGraphicFramePr>
        <p:xfrm>
          <a:off x="4495800" y="1981199"/>
          <a:ext cx="4572000" cy="100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528"/>
                <a:gridCol w="875462"/>
                <a:gridCol w="1046103"/>
                <a:gridCol w="927652"/>
                <a:gridCol w="899255"/>
              </a:tblGrid>
              <a:tr h="47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2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less than 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-20.16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64260"/>
              </p:ext>
            </p:extLst>
          </p:nvPr>
        </p:nvGraphicFramePr>
        <p:xfrm>
          <a:off x="108463" y="5891050"/>
          <a:ext cx="4082537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94"/>
                <a:gridCol w="842316"/>
                <a:gridCol w="680423"/>
                <a:gridCol w="662809"/>
                <a:gridCol w="629995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greater than 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-6.13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5" y="1358900"/>
            <a:ext cx="3697338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9" y="3677734"/>
            <a:ext cx="3663950" cy="220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810000" cy="2290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86216"/>
              </p:ext>
            </p:extLst>
          </p:nvPr>
        </p:nvGraphicFramePr>
        <p:xfrm>
          <a:off x="4572000" y="5880164"/>
          <a:ext cx="4311137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939"/>
                <a:gridCol w="889481"/>
                <a:gridCol w="718523"/>
                <a:gridCol w="699923"/>
                <a:gridCol w="665271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greater than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9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Profitability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sz="3100" dirty="0" smtClean="0"/>
              <a:t>(Customer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22547"/>
              </p:ext>
            </p:extLst>
          </p:nvPr>
        </p:nvGraphicFramePr>
        <p:xfrm>
          <a:off x="4191001" y="1981199"/>
          <a:ext cx="4876799" cy="100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430"/>
                <a:gridCol w="933826"/>
                <a:gridCol w="1115843"/>
                <a:gridCol w="989495"/>
                <a:gridCol w="959205"/>
              </a:tblGrid>
              <a:tr h="47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2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greater than 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-5.70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89776"/>
              </p:ext>
            </p:extLst>
          </p:nvPr>
        </p:nvGraphicFramePr>
        <p:xfrm>
          <a:off x="108463" y="5891050"/>
          <a:ext cx="4082537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94"/>
                <a:gridCol w="842316"/>
                <a:gridCol w="680423"/>
                <a:gridCol w="662809"/>
                <a:gridCol w="629995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greater than 1.25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33144"/>
              </p:ext>
            </p:extLst>
          </p:nvPr>
        </p:nvGraphicFramePr>
        <p:xfrm>
          <a:off x="4572000" y="5880164"/>
          <a:ext cx="4311137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939"/>
                <a:gridCol w="889481"/>
                <a:gridCol w="718523"/>
                <a:gridCol w="699923"/>
                <a:gridCol w="665271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greater than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-11.32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9" y="1212850"/>
            <a:ext cx="36867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4" y="3548743"/>
            <a:ext cx="3849758" cy="2314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22404"/>
            <a:ext cx="3962400" cy="238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26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Profitability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sz="3100" dirty="0" smtClean="0"/>
              <a:t>(Retention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5483"/>
              </p:ext>
            </p:extLst>
          </p:nvPr>
        </p:nvGraphicFramePr>
        <p:xfrm>
          <a:off x="4495800" y="1981199"/>
          <a:ext cx="4572000" cy="100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528"/>
                <a:gridCol w="875462"/>
                <a:gridCol w="1046103"/>
                <a:gridCol w="927652"/>
                <a:gridCol w="899255"/>
              </a:tblGrid>
              <a:tr h="47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2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less than 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314.91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17.11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(1,817.88)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(350.72)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86253"/>
              </p:ext>
            </p:extLst>
          </p:nvPr>
        </p:nvGraphicFramePr>
        <p:xfrm>
          <a:off x="108463" y="5891050"/>
          <a:ext cx="4082537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94"/>
                <a:gridCol w="842316"/>
                <a:gridCol w="680423"/>
                <a:gridCol w="662809"/>
                <a:gridCol w="629995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greater than 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1,604.90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62.54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(75.27)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2,980.88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1490"/>
              </p:ext>
            </p:extLst>
          </p:nvPr>
        </p:nvGraphicFramePr>
        <p:xfrm>
          <a:off x="4572000" y="5880164"/>
          <a:ext cx="4311137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939"/>
                <a:gridCol w="889481"/>
                <a:gridCol w="718523"/>
                <a:gridCol w="699923"/>
                <a:gridCol w="665271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greater than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(291.94)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(96.50)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(290.81)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(437.31)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9" y="1219200"/>
            <a:ext cx="3815471" cy="229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9" y="3512710"/>
            <a:ext cx="3962400" cy="238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968750" cy="238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68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Profitability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sz="3100" dirty="0" smtClean="0"/>
              <a:t>(Retention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07347"/>
              </p:ext>
            </p:extLst>
          </p:nvPr>
        </p:nvGraphicFramePr>
        <p:xfrm>
          <a:off x="4495800" y="1981199"/>
          <a:ext cx="4572000" cy="100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528"/>
                <a:gridCol w="875462"/>
                <a:gridCol w="1046103"/>
                <a:gridCol w="927652"/>
                <a:gridCol w="899255"/>
              </a:tblGrid>
              <a:tr h="47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2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less than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(1,436.48)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(1,566.21)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(2,343.29)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(2,455.32)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65642"/>
              </p:ext>
            </p:extLst>
          </p:nvPr>
        </p:nvGraphicFramePr>
        <p:xfrm>
          <a:off x="108463" y="5891050"/>
          <a:ext cx="4082537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94"/>
                <a:gridCol w="842316"/>
                <a:gridCol w="680423"/>
                <a:gridCol w="662809"/>
                <a:gridCol w="629995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greater than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814.99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481.07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(688.36)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(974.12)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05771"/>
              </p:ext>
            </p:extLst>
          </p:nvPr>
        </p:nvGraphicFramePr>
        <p:xfrm>
          <a:off x="4572000" y="5880164"/>
          <a:ext cx="4311137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939"/>
                <a:gridCol w="889481"/>
                <a:gridCol w="718523"/>
                <a:gridCol w="699923"/>
                <a:gridCol w="665271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Profitability greater than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(47.72)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18.95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(251.71)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(478.70)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1228101"/>
            <a:ext cx="3854990" cy="231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3567138"/>
            <a:ext cx="4044950" cy="243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0"/>
            <a:ext cx="4139746" cy="248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97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Rate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sz="3100" dirty="0" smtClean="0"/>
              <a:t>(Customer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20232"/>
              </p:ext>
            </p:extLst>
          </p:nvPr>
        </p:nvGraphicFramePr>
        <p:xfrm>
          <a:off x="4495800" y="1981199"/>
          <a:ext cx="4572000" cy="100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528"/>
                <a:gridCol w="875462"/>
                <a:gridCol w="1046103"/>
                <a:gridCol w="927652"/>
                <a:gridCol w="899255"/>
              </a:tblGrid>
              <a:tr h="47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2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-32.60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8431"/>
              </p:ext>
            </p:extLst>
          </p:nvPr>
        </p:nvGraphicFramePr>
        <p:xfrm>
          <a:off x="4876800" y="5181600"/>
          <a:ext cx="4082537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94"/>
                <a:gridCol w="842316"/>
                <a:gridCol w="680423"/>
                <a:gridCol w="662809"/>
                <a:gridCol w="629995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-6.24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31004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3" y="4114800"/>
            <a:ext cx="4454916" cy="267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04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Rate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sz="3100" dirty="0" smtClean="0"/>
              <a:t>(Customer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84188"/>
              </p:ext>
            </p:extLst>
          </p:nvPr>
        </p:nvGraphicFramePr>
        <p:xfrm>
          <a:off x="4495800" y="1981199"/>
          <a:ext cx="4572000" cy="100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528"/>
                <a:gridCol w="875462"/>
                <a:gridCol w="1046103"/>
                <a:gridCol w="927652"/>
                <a:gridCol w="899255"/>
              </a:tblGrid>
              <a:tr h="47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Retained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2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1,055.57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880.83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(281.37)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(803.32)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57665"/>
              </p:ext>
            </p:extLst>
          </p:nvPr>
        </p:nvGraphicFramePr>
        <p:xfrm>
          <a:off x="4546084" y="4800600"/>
          <a:ext cx="4597916" cy="8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3152"/>
                <a:gridCol w="873173"/>
                <a:gridCol w="810893"/>
                <a:gridCol w="789902"/>
                <a:gridCol w="750796"/>
              </a:tblGrid>
              <a:tr h="444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4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(170.23)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(604.51)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(1,567.47)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261.72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" y="1219200"/>
            <a:ext cx="443680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7" y="4038600"/>
            <a:ext cx="443680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7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InfoPro</a:t>
            </a:r>
            <a:r>
              <a:rPr lang="en-US" dirty="0"/>
              <a:t> Based Performance</a:t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sz="3600" dirty="0" smtClean="0"/>
              <a:t>(Customer Retention)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46065"/>
              </p:ext>
            </p:extLst>
          </p:nvPr>
        </p:nvGraphicFramePr>
        <p:xfrm>
          <a:off x="4876800" y="1981200"/>
          <a:ext cx="4114800" cy="891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677"/>
                <a:gridCol w="600923"/>
                <a:gridCol w="685800"/>
                <a:gridCol w="762000"/>
                <a:gridCol w="685800"/>
                <a:gridCol w="609600"/>
              </a:tblGrid>
              <a:tr h="380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Customers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5</a:t>
                      </a:r>
                    </a:p>
                  </a:txBody>
                  <a:tcPr marL="9525" marR="9525" marT="9525" marB="0" anchor="ctr"/>
                </a:tc>
              </a:tr>
              <a:tr h="510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-168.54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452674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" y="3886199"/>
            <a:ext cx="4504969" cy="243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32940"/>
              </p:ext>
            </p:extLst>
          </p:nvPr>
        </p:nvGraphicFramePr>
        <p:xfrm>
          <a:off x="4876800" y="3897085"/>
          <a:ext cx="4114800" cy="891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677"/>
                <a:gridCol w="600923"/>
                <a:gridCol w="685800"/>
                <a:gridCol w="762000"/>
                <a:gridCol w="685800"/>
                <a:gridCol w="609600"/>
              </a:tblGrid>
              <a:tr h="380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Customers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5</a:t>
                      </a:r>
                    </a:p>
                  </a:txBody>
                  <a:tcPr marL="9525" marR="9525" marT="9525" marB="0" anchor="ctr"/>
                </a:tc>
              </a:tr>
              <a:tr h="510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865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-34.52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-172.61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7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InfoPro</a:t>
            </a:r>
            <a:r>
              <a:rPr lang="en-US" dirty="0"/>
              <a:t> Based Performance</a:t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sz="3600" dirty="0"/>
              <a:t>(Customer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78747"/>
              </p:ext>
            </p:extLst>
          </p:nvPr>
        </p:nvGraphicFramePr>
        <p:xfrm>
          <a:off x="3853543" y="1905000"/>
          <a:ext cx="52578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9710"/>
                <a:gridCol w="1049710"/>
                <a:gridCol w="1049710"/>
                <a:gridCol w="702890"/>
                <a:gridCol w="702890"/>
                <a:gridCol w="702890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5</a:t>
                      </a:r>
                    </a:p>
                  </a:txBody>
                  <a:tcPr marL="8363" marR="8363" marT="8363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-99.74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7304"/>
              </p:ext>
            </p:extLst>
          </p:nvPr>
        </p:nvGraphicFramePr>
        <p:xfrm>
          <a:off x="152400" y="6096000"/>
          <a:ext cx="4419602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251"/>
                <a:gridCol w="723944"/>
                <a:gridCol w="638128"/>
                <a:gridCol w="621609"/>
                <a:gridCol w="590835"/>
                <a:gridCol w="590835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</a:t>
                      </a:r>
                    </a:p>
                  </a:txBody>
                  <a:tcPr marL="8363" marR="8363" marT="83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-119.82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40155"/>
              </p:ext>
            </p:extLst>
          </p:nvPr>
        </p:nvGraphicFramePr>
        <p:xfrm>
          <a:off x="4800600" y="6096000"/>
          <a:ext cx="4343401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361"/>
                <a:gridCol w="719349"/>
                <a:gridCol w="664747"/>
                <a:gridCol w="580648"/>
                <a:gridCol w="580648"/>
                <a:gridCol w="58064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Customers Retained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-139.29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8" y="1295400"/>
            <a:ext cx="4043915" cy="219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5" y="3635763"/>
            <a:ext cx="4011258" cy="217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87169"/>
            <a:ext cx="4488016" cy="243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86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InfoPro</a:t>
            </a:r>
            <a:r>
              <a:rPr lang="en-US" dirty="0"/>
              <a:t> Based Performance</a:t>
            </a:r>
            <a:br>
              <a:rPr lang="en-US" dirty="0"/>
            </a:br>
            <a:r>
              <a:rPr lang="en-US" sz="3100" dirty="0" smtClean="0"/>
              <a:t>(Revenue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61970"/>
              </p:ext>
            </p:extLst>
          </p:nvPr>
        </p:nvGraphicFramePr>
        <p:xfrm>
          <a:off x="4495800" y="1981199"/>
          <a:ext cx="4572000" cy="100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528"/>
                <a:gridCol w="875462"/>
                <a:gridCol w="1046103"/>
                <a:gridCol w="927652"/>
                <a:gridCol w="899255"/>
              </a:tblGrid>
              <a:tr h="47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2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858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              96.47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  215.40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(2,390.01)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7,242.04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60276"/>
              </p:ext>
            </p:extLst>
          </p:nvPr>
        </p:nvGraphicFramePr>
        <p:xfrm>
          <a:off x="4419600" y="4191001"/>
          <a:ext cx="457199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896"/>
                <a:gridCol w="943302"/>
                <a:gridCol w="762000"/>
                <a:gridCol w="742274"/>
                <a:gridCol w="705527"/>
              </a:tblGrid>
              <a:tr h="53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</a:t>
                      </a:r>
                    </a:p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4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865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        1,303.44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  728.66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280.31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8,212.43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4" y="1651344"/>
            <a:ext cx="4224957" cy="253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191000"/>
            <a:ext cx="4174393" cy="251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22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InfoPro</a:t>
            </a:r>
            <a:r>
              <a:rPr lang="en-US" dirty="0"/>
              <a:t> Based Performance</a:t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sz="3600" dirty="0" smtClean="0"/>
              <a:t>(Revenue Retention</a:t>
            </a:r>
            <a:r>
              <a:rPr lang="en-US" sz="3600" dirty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63197"/>
              </p:ext>
            </p:extLst>
          </p:nvPr>
        </p:nvGraphicFramePr>
        <p:xfrm>
          <a:off x="4329880" y="1905000"/>
          <a:ext cx="4781463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921"/>
                <a:gridCol w="1101921"/>
                <a:gridCol w="1101921"/>
                <a:gridCol w="737850"/>
                <a:gridCol w="737850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            534.14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    65.79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318.09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4,429.18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56817"/>
              </p:ext>
            </p:extLst>
          </p:nvPr>
        </p:nvGraphicFramePr>
        <p:xfrm>
          <a:off x="152400" y="6096000"/>
          <a:ext cx="4419600" cy="68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835659"/>
                <a:gridCol w="736600"/>
                <a:gridCol w="717532"/>
                <a:gridCol w="682009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          (245.09)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    93.60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(230.27)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2,686.29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72117"/>
              </p:ext>
            </p:extLst>
          </p:nvPr>
        </p:nvGraphicFramePr>
        <p:xfrm>
          <a:off x="4800600" y="6096000"/>
          <a:ext cx="4343400" cy="68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218"/>
                <a:gridCol w="830355"/>
                <a:gridCol w="767327"/>
                <a:gridCol w="670250"/>
                <a:gridCol w="67025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          (168.30)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(264.53)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(642.81)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4,229.21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91396"/>
            <a:ext cx="3810000" cy="229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3786266"/>
            <a:ext cx="3918857" cy="235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86" y="3601456"/>
            <a:ext cx="4226304" cy="254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00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Tenure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sz="3100" dirty="0" smtClean="0"/>
              <a:t>(Customer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42704"/>
              </p:ext>
            </p:extLst>
          </p:nvPr>
        </p:nvGraphicFramePr>
        <p:xfrm>
          <a:off x="4495800" y="1981199"/>
          <a:ext cx="4572000" cy="100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528"/>
                <a:gridCol w="875462"/>
                <a:gridCol w="1046103"/>
                <a:gridCol w="927652"/>
                <a:gridCol w="899255"/>
              </a:tblGrid>
              <a:tr h="47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2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Under 3 years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65498"/>
              </p:ext>
            </p:extLst>
          </p:nvPr>
        </p:nvGraphicFramePr>
        <p:xfrm>
          <a:off x="4419600" y="4191001"/>
          <a:ext cx="457199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896"/>
                <a:gridCol w="943302"/>
                <a:gridCol w="762000"/>
                <a:gridCol w="742274"/>
                <a:gridCol w="705527"/>
              </a:tblGrid>
              <a:tr h="53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4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Between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3 and 6 years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-14.26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8" y="1447800"/>
            <a:ext cx="4320604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7" y="4114800"/>
            <a:ext cx="4320604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4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Tenure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sz="3600" dirty="0" smtClean="0"/>
              <a:t>(Customer Retention</a:t>
            </a:r>
            <a:r>
              <a:rPr lang="en-US" sz="3600" dirty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51588"/>
              </p:ext>
            </p:extLst>
          </p:nvPr>
        </p:nvGraphicFramePr>
        <p:xfrm>
          <a:off x="4329880" y="1905000"/>
          <a:ext cx="4781463" cy="617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921"/>
                <a:gridCol w="1101921"/>
                <a:gridCol w="1101921"/>
                <a:gridCol w="737850"/>
                <a:gridCol w="737850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Between 6 and 10 Years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-7.73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76484"/>
              </p:ext>
            </p:extLst>
          </p:nvPr>
        </p:nvGraphicFramePr>
        <p:xfrm>
          <a:off x="152400" y="6096000"/>
          <a:ext cx="44196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835659"/>
                <a:gridCol w="736600"/>
                <a:gridCol w="717532"/>
                <a:gridCol w="682009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Between 10 and 15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years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54157"/>
              </p:ext>
            </p:extLst>
          </p:nvPr>
        </p:nvGraphicFramePr>
        <p:xfrm>
          <a:off x="4800600" y="6096000"/>
          <a:ext cx="43434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218"/>
                <a:gridCol w="830355"/>
                <a:gridCol w="767327"/>
                <a:gridCol w="670250"/>
                <a:gridCol w="67025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 15 Years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-12.81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" y="1371601"/>
            <a:ext cx="3854801" cy="231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" y="3688753"/>
            <a:ext cx="3938783" cy="236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41717"/>
            <a:ext cx="4349750" cy="261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61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Tenure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sz="3100" dirty="0" smtClean="0"/>
              <a:t>(Revenue Retention)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27414"/>
              </p:ext>
            </p:extLst>
          </p:nvPr>
        </p:nvGraphicFramePr>
        <p:xfrm>
          <a:off x="4495800" y="1981199"/>
          <a:ext cx="4572000" cy="100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528"/>
                <a:gridCol w="875462"/>
                <a:gridCol w="1046103"/>
                <a:gridCol w="927652"/>
                <a:gridCol w="899255"/>
              </a:tblGrid>
              <a:tr h="47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Retention</a:t>
                      </a: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2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Under 3 years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1,208.23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185,269.79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(1,984.18)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996.30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15344"/>
              </p:ext>
            </p:extLst>
          </p:nvPr>
        </p:nvGraphicFramePr>
        <p:xfrm>
          <a:off x="4419600" y="4191001"/>
          <a:ext cx="457199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896"/>
                <a:gridCol w="943302"/>
                <a:gridCol w="762000"/>
                <a:gridCol w="742274"/>
                <a:gridCol w="705527"/>
              </a:tblGrid>
              <a:tr h="53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534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Between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3 and 6 years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(190.92)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54,247.90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(598.29)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   312.93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7" y="1348014"/>
            <a:ext cx="4349278" cy="261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" y="4114800"/>
            <a:ext cx="4382478" cy="263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4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Tenure </a:t>
            </a:r>
            <a:r>
              <a:rPr lang="en-US" dirty="0"/>
              <a:t>Based Performance</a:t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sz="3600" dirty="0" smtClean="0"/>
              <a:t>(Revenue Retention</a:t>
            </a:r>
            <a:r>
              <a:rPr lang="en-US" sz="3600" dirty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75743"/>
              </p:ext>
            </p:extLst>
          </p:nvPr>
        </p:nvGraphicFramePr>
        <p:xfrm>
          <a:off x="4329880" y="1905000"/>
          <a:ext cx="4781463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921"/>
                <a:gridCol w="1101921"/>
                <a:gridCol w="1101921"/>
                <a:gridCol w="737850"/>
                <a:gridCol w="737850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Between 6 and 10 Years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(134.25)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46,353.06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(518.25)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(175.57)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7637"/>
              </p:ext>
            </p:extLst>
          </p:nvPr>
        </p:nvGraphicFramePr>
        <p:xfrm>
          <a:off x="152400" y="6096000"/>
          <a:ext cx="4419600" cy="68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835659"/>
                <a:gridCol w="736600"/>
                <a:gridCol w="717532"/>
                <a:gridCol w="682009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Between 10 and 15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years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(726.86)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75,673.89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(1,374.29)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 (860.45)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03576"/>
              </p:ext>
            </p:extLst>
          </p:nvPr>
        </p:nvGraphicFramePr>
        <p:xfrm>
          <a:off x="4648199" y="6096000"/>
          <a:ext cx="4495801" cy="68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524"/>
                <a:gridCol w="859490"/>
                <a:gridCol w="794251"/>
                <a:gridCol w="693768"/>
                <a:gridCol w="69376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Retained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Month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Month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 15 Years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  1,027.42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95,106.54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(1,078.00)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    (1,499.63)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295400"/>
            <a:ext cx="3959297" cy="237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5366"/>
            <a:ext cx="3981068" cy="239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1251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22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941</Words>
  <Application>Microsoft Office PowerPoint</Application>
  <PresentationFormat>On-screen Show (4:3)</PresentationFormat>
  <Paragraphs>385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Email Marketing Analysis</vt:lpstr>
      <vt:lpstr>InfoPro Based Performance  (Customer Retention)</vt:lpstr>
      <vt:lpstr>InfoPro Based Performance  (Customer Retention)</vt:lpstr>
      <vt:lpstr>InfoPro Based Performance (Revenue Retention)</vt:lpstr>
      <vt:lpstr>InfoPro Based Performance  (Revenue Retention)</vt:lpstr>
      <vt:lpstr>Tenure Based Performance (Customer Retention)</vt:lpstr>
      <vt:lpstr>Tenure Based Performance  (Customer Retention)</vt:lpstr>
      <vt:lpstr>Tenure Based Performance (Revenue Retention)</vt:lpstr>
      <vt:lpstr>Tenure Based Performance  (Revenue Retention)</vt:lpstr>
      <vt:lpstr>Profitability Based Performance (Customer Retention)</vt:lpstr>
      <vt:lpstr>Profitability Based Performance (Customer Retention)</vt:lpstr>
      <vt:lpstr>Profitability Based Performance (Retention Retention)</vt:lpstr>
      <vt:lpstr>Profitability Based Performance (Retention Retention)</vt:lpstr>
      <vt:lpstr>Future Rate Based Performance (Customer Retention)</vt:lpstr>
      <vt:lpstr>Future Rate Based Performance (Customer Retention)</vt:lpstr>
    </vt:vector>
  </TitlesOfParts>
  <Company>Republic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Gada, Jigar</dc:creator>
  <cp:lastModifiedBy>Gada, Jigar</cp:lastModifiedBy>
  <cp:revision>20</cp:revision>
  <dcterms:created xsi:type="dcterms:W3CDTF">2016-11-14T16:15:21Z</dcterms:created>
  <dcterms:modified xsi:type="dcterms:W3CDTF">2017-01-19T00:41:52Z</dcterms:modified>
</cp:coreProperties>
</file>